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custom-properties" Target="docProps/custom.xml"/><Relationship Id="rId2" Type="http://schemas.openxmlformats.org/officeDocument/2006/relationships/officeDocument" Target="ppt/presentation.xml"/><Relationship Id="rId1"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Lst>
  <p:sldSz cy="6858000" cx="9144000"/>
  <p:notesSz cx="7011975" cy="9297975"/>
  <p:embeddedFontLst>
    <p:embeddedFont>
      <p:font typeface="Tahoma"/>
      <p:regular r:id="rId45"/>
      <p:bold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guide id="3" orient="horz" pos="288">
          <p15:clr>
            <a:srgbClr val="9AA0A6"/>
          </p15:clr>
        </p15:guide>
      </p15:sldGuideLst>
    </p:ext>
    <p:ext uri="{2D200454-40CA-4A62-9FC3-DE9A4176ACB9}">
      <p15:notesGuideLst>
        <p15:guide id="1" orient="horz" pos="2929">
          <p15:clr>
            <a:srgbClr val="000000"/>
          </p15:clr>
        </p15:guide>
        <p15:guide id="2" pos="2209">
          <p15:clr>
            <a:srgbClr val="000000"/>
          </p15:clr>
        </p15:guide>
      </p15:notesGuideLst>
    </p:ext>
    <p:ext uri="GoogleSlidesCustomDataVersion2">
      <go:slidesCustomData xmlns:go="http://customooxmlschemas.google.com/" r:id="rId47" roundtripDataSignature="AMtx7mgpicpyPRnBl0amcWs2YqzF4R/S1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321E74B-A2B8-49E9-A303-A89F17D0D818}">
  <a:tblStyle styleId="{1321E74B-A2B8-49E9-A303-A89F17D0D818}" styleName="Table_0">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 pos="288" orient="horz"/>
      </p:guideLst>
    </p:cSldViewPr>
  </p:slideViewPr>
  <p:notesViewPr>
    <p:cSldViewPr snapToGrid="0">
      <p:cViewPr varScale="1">
        <p:scale>
          <a:sx n="100" d="100"/>
          <a:sy n="100" d="100"/>
        </p:scale>
        <p:origin x="0" y="0"/>
      </p:cViewPr>
      <p:guideLst>
        <p:guide pos="2929" orient="horz"/>
        <p:guide pos="2209"/>
      </p:guideLst>
    </p:cSldViewPr>
  </p:notesViewPr>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3" Type="http://schemas.openxmlformats.org/officeDocument/2006/relationships/slide" Target="slides/slide7.xml"/><Relationship Id="rId39" Type="http://schemas.openxmlformats.org/officeDocument/2006/relationships/slide" Target="slides/slide33.xml"/><Relationship Id="rId18" Type="http://schemas.openxmlformats.org/officeDocument/2006/relationships/slide" Target="slides/slide12.xml"/><Relationship Id="rId42" Type="http://schemas.openxmlformats.org/officeDocument/2006/relationships/slide" Target="slides/slide36.xml"/><Relationship Id="rId21" Type="http://schemas.openxmlformats.org/officeDocument/2006/relationships/slide" Target="slides/slide15.xml"/><Relationship Id="rId47" Type="http://customschemas.google.com/relationships/presentationmetadata" Target="metadata"/><Relationship Id="rId34" Type="http://schemas.openxmlformats.org/officeDocument/2006/relationships/slide" Target="slides/slide28.xml"/><Relationship Id="rId50" Type="http://schemas.openxmlformats.org/officeDocument/2006/relationships/customXml" Target="../customXml/item3.xml"/><Relationship Id="rId7" Type="http://schemas.openxmlformats.org/officeDocument/2006/relationships/slide" Target="slides/slide1.xml"/><Relationship Id="rId2" Type="http://schemas.openxmlformats.org/officeDocument/2006/relationships/viewProps" Target="viewProps.xml"/><Relationship Id="rId29" Type="http://schemas.openxmlformats.org/officeDocument/2006/relationships/slide" Target="slides/slide23.xml"/><Relationship Id="rId16" Type="http://schemas.openxmlformats.org/officeDocument/2006/relationships/slide" Target="slides/slide10.xml"/><Relationship Id="rId40" Type="http://schemas.openxmlformats.org/officeDocument/2006/relationships/slide" Target="slides/slide34.xml"/><Relationship Id="rId24" Type="http://schemas.openxmlformats.org/officeDocument/2006/relationships/slide" Target="slides/slide18.xml"/><Relationship Id="rId45" Type="http://schemas.openxmlformats.org/officeDocument/2006/relationships/font" Target="fonts/Tahoma-regular.fntdata"/><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23" Type="http://schemas.openxmlformats.org/officeDocument/2006/relationships/slide" Target="slides/slide17.xml"/><Relationship Id="rId28" Type="http://schemas.openxmlformats.org/officeDocument/2006/relationships/slide" Target="slides/slide22.xml"/><Relationship Id="rId5" Type="http://schemas.openxmlformats.org/officeDocument/2006/relationships/slideMaster" Target="slideMasters/slideMaster1.xml"/><Relationship Id="rId15" Type="http://schemas.openxmlformats.org/officeDocument/2006/relationships/slide" Target="slides/slide9.xml"/><Relationship Id="rId36" Type="http://schemas.openxmlformats.org/officeDocument/2006/relationships/slide" Target="slides/slide30.xml"/><Relationship Id="rId49" Type="http://schemas.openxmlformats.org/officeDocument/2006/relationships/customXml" Target="../customXml/item2.xml"/><Relationship Id="rId44" Type="http://schemas.openxmlformats.org/officeDocument/2006/relationships/slide" Target="slides/slide38.xml"/><Relationship Id="rId31" Type="http://schemas.openxmlformats.org/officeDocument/2006/relationships/slide" Target="slides/slide25.xml"/><Relationship Id="rId10" Type="http://schemas.openxmlformats.org/officeDocument/2006/relationships/slide" Target="slides/slide4.xml"/><Relationship Id="rId19" Type="http://schemas.openxmlformats.org/officeDocument/2006/relationships/slide" Target="slides/slide13.xml"/><Relationship Id="rId22" Type="http://schemas.openxmlformats.org/officeDocument/2006/relationships/slide" Target="slides/slide16.xml"/><Relationship Id="rId43" Type="http://schemas.openxmlformats.org/officeDocument/2006/relationships/slide" Target="slides/slide37.xml"/><Relationship Id="rId4" Type="http://schemas.openxmlformats.org/officeDocument/2006/relationships/tableStyles" Target="tableStyles.xml"/><Relationship Id="rId9" Type="http://schemas.openxmlformats.org/officeDocument/2006/relationships/slide" Target="slides/slide3.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14" Type="http://schemas.openxmlformats.org/officeDocument/2006/relationships/slide" Target="slides/slide8.xml"/><Relationship Id="rId48" Type="http://schemas.openxmlformats.org/officeDocument/2006/relationships/customXml" Target="../customXml/item1.xml"/><Relationship Id="rId8" Type="http://schemas.openxmlformats.org/officeDocument/2006/relationships/slide" Target="slides/slide2.xml"/><Relationship Id="rId3" Type="http://schemas.openxmlformats.org/officeDocument/2006/relationships/presProps" Target="presProps.xml"/><Relationship Id="rId46" Type="http://schemas.openxmlformats.org/officeDocument/2006/relationships/font" Target="fonts/Tahoma-bold.fntdata"/><Relationship Id="rId25" Type="http://schemas.openxmlformats.org/officeDocument/2006/relationships/slide" Target="slides/slide19.xml"/><Relationship Id="rId33" Type="http://schemas.openxmlformats.org/officeDocument/2006/relationships/slide" Target="slides/slide27.xml"/><Relationship Id="rId12" Type="http://schemas.openxmlformats.org/officeDocument/2006/relationships/slide" Target="slides/slide6.xml"/><Relationship Id="rId17" Type="http://schemas.openxmlformats.org/officeDocument/2006/relationships/slide" Target="slides/slide11.xml"/><Relationship Id="rId38" Type="http://schemas.openxmlformats.org/officeDocument/2006/relationships/slide" Target="slides/slide32.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theme" Target="theme/theme2.xml"/><Relationship Id="rId6"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1" y="1"/>
            <a:ext cx="3039163" cy="46521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9pPr>
          </a:lstStyle>
          <a:p/>
        </p:txBody>
      </p:sp>
      <p:sp>
        <p:nvSpPr>
          <p:cNvPr id="4" name="Google Shape;4;n"/>
          <p:cNvSpPr txBox="1"/>
          <p:nvPr>
            <p:ph idx="10" type="dt"/>
          </p:nvPr>
        </p:nvSpPr>
        <p:spPr>
          <a:xfrm>
            <a:off x="3972825" y="1"/>
            <a:ext cx="3039163" cy="46521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9pPr>
          </a:lstStyle>
          <a:p/>
        </p:txBody>
      </p:sp>
      <p:sp>
        <p:nvSpPr>
          <p:cNvPr id="5" name="Google Shape;5;n"/>
          <p:cNvSpPr/>
          <p:nvPr>
            <p:ph idx="3" type="sldImg"/>
          </p:nvPr>
        </p:nvSpPr>
        <p:spPr>
          <a:xfrm>
            <a:off x="1181100" y="696913"/>
            <a:ext cx="4649788"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935250" y="4417179"/>
            <a:ext cx="5141489" cy="418377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1" y="8832771"/>
            <a:ext cx="3039163" cy="465216"/>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9pPr>
          </a:lstStyle>
          <a:p/>
        </p:txBody>
      </p:sp>
      <p:sp>
        <p:nvSpPr>
          <p:cNvPr id="8" name="Google Shape;8;n"/>
          <p:cNvSpPr txBox="1"/>
          <p:nvPr>
            <p:ph idx="12" type="sldNum"/>
          </p:nvPr>
        </p:nvSpPr>
        <p:spPr>
          <a:xfrm>
            <a:off x="3972825" y="8832771"/>
            <a:ext cx="3039163" cy="465216"/>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Times New Roman"/>
                <a:ea typeface="Times New Roman"/>
                <a:cs typeface="Times New Roman"/>
                <a:sym typeface="Times New Roman"/>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26e1534c3f0_0_28: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2" name="Google Shape;62;g26e1534c3f0_0_28:notes"/>
          <p:cNvSpPr txBox="1"/>
          <p:nvPr>
            <p:ph idx="1" type="body"/>
          </p:nvPr>
        </p:nvSpPr>
        <p:spPr>
          <a:xfrm>
            <a:off x="935250" y="4417179"/>
            <a:ext cx="5141400" cy="41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 name="Google Shape;63;g26e1534c3f0_0_28:notes"/>
          <p:cNvSpPr txBox="1"/>
          <p:nvPr>
            <p:ph idx="12" type="sldNum"/>
          </p:nvPr>
        </p:nvSpPr>
        <p:spPr>
          <a:xfrm>
            <a:off x="3972825" y="8832771"/>
            <a:ext cx="3039300" cy="4653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79faa0ab1e_0_0: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p:spPr>
      </p:sp>
      <p:sp>
        <p:nvSpPr>
          <p:cNvPr id="70" name="Google Shape;70;g279faa0ab1e_0_0:notes"/>
          <p:cNvSpPr txBox="1"/>
          <p:nvPr>
            <p:ph idx="1" type="body"/>
          </p:nvPr>
        </p:nvSpPr>
        <p:spPr>
          <a:xfrm>
            <a:off x="935250" y="4417179"/>
            <a:ext cx="5141400" cy="4183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 name="Google Shape;71;g279faa0ab1e_0_0:notes"/>
          <p:cNvSpPr txBox="1"/>
          <p:nvPr>
            <p:ph idx="12" type="sldNum"/>
          </p:nvPr>
        </p:nvSpPr>
        <p:spPr>
          <a:xfrm>
            <a:off x="3972825" y="8832771"/>
            <a:ext cx="3039300" cy="4653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3:notes"/>
          <p:cNvSpPr txBox="1"/>
          <p:nvPr>
            <p:ph idx="1" type="body"/>
          </p:nvPr>
        </p:nvSpPr>
        <p:spPr>
          <a:xfrm>
            <a:off x="935250" y="4417179"/>
            <a:ext cx="5141489" cy="418377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 name="Google Shape;77;p3:notes"/>
          <p:cNvSpPr/>
          <p:nvPr>
            <p:ph idx="2" type="sldImg"/>
          </p:nvPr>
        </p:nvSpPr>
        <p:spPr>
          <a:xfrm>
            <a:off x="1181100" y="696913"/>
            <a:ext cx="4649788"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5fa1ba254d_0_8: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85" name="Google Shape;85;g25fa1ba254d_0_8:notes"/>
          <p:cNvSpPr txBox="1"/>
          <p:nvPr>
            <p:ph idx="1" type="body"/>
          </p:nvPr>
        </p:nvSpPr>
        <p:spPr>
          <a:xfrm>
            <a:off x="935250" y="4417179"/>
            <a:ext cx="5141400" cy="41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g25fa1ba254d_0_8:notes"/>
          <p:cNvSpPr txBox="1"/>
          <p:nvPr>
            <p:ph idx="12" type="sldNum"/>
          </p:nvPr>
        </p:nvSpPr>
        <p:spPr>
          <a:xfrm>
            <a:off x="3972825" y="8832771"/>
            <a:ext cx="3039300" cy="4653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8a0745ba3c_0_180: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93" name="Google Shape;93;g28a0745ba3c_0_180:notes"/>
          <p:cNvSpPr txBox="1"/>
          <p:nvPr>
            <p:ph idx="1" type="body"/>
          </p:nvPr>
        </p:nvSpPr>
        <p:spPr>
          <a:xfrm>
            <a:off x="935250" y="4417179"/>
            <a:ext cx="5141400" cy="41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 name="Google Shape;94;g28a0745ba3c_0_180:notes"/>
          <p:cNvSpPr txBox="1"/>
          <p:nvPr>
            <p:ph idx="12" type="sldNum"/>
          </p:nvPr>
        </p:nvSpPr>
        <p:spPr>
          <a:xfrm>
            <a:off x="3972825" y="8832771"/>
            <a:ext cx="3039300" cy="4653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8a0745ba3c_0_173: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00" name="Google Shape;100;g28a0745ba3c_0_173:notes"/>
          <p:cNvSpPr txBox="1"/>
          <p:nvPr>
            <p:ph idx="1" type="body"/>
          </p:nvPr>
        </p:nvSpPr>
        <p:spPr>
          <a:xfrm>
            <a:off x="935250" y="4417179"/>
            <a:ext cx="5141400" cy="41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 name="Google Shape;101;g28a0745ba3c_0_173:notes"/>
          <p:cNvSpPr txBox="1"/>
          <p:nvPr>
            <p:ph idx="12" type="sldNum"/>
          </p:nvPr>
        </p:nvSpPr>
        <p:spPr>
          <a:xfrm>
            <a:off x="3972825" y="8832771"/>
            <a:ext cx="3039300" cy="4653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8c07c23be5_0_0: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08" name="Google Shape;108;g28c07c23be5_0_0:notes"/>
          <p:cNvSpPr txBox="1"/>
          <p:nvPr>
            <p:ph idx="1" type="body"/>
          </p:nvPr>
        </p:nvSpPr>
        <p:spPr>
          <a:xfrm>
            <a:off x="935250" y="4417179"/>
            <a:ext cx="5141400" cy="41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 name="Google Shape;109;g28c07c23be5_0_0:notes"/>
          <p:cNvSpPr txBox="1"/>
          <p:nvPr>
            <p:ph idx="12" type="sldNum"/>
          </p:nvPr>
        </p:nvSpPr>
        <p:spPr>
          <a:xfrm>
            <a:off x="3972825" y="8832771"/>
            <a:ext cx="3039300" cy="4653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6e1534c3f0_0_19: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15" name="Google Shape;115;g26e1534c3f0_0_19:notes"/>
          <p:cNvSpPr txBox="1"/>
          <p:nvPr>
            <p:ph idx="1" type="body"/>
          </p:nvPr>
        </p:nvSpPr>
        <p:spPr>
          <a:xfrm>
            <a:off x="935250" y="4417179"/>
            <a:ext cx="5141400" cy="41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6" name="Google Shape;116;g26e1534c3f0_0_19:notes"/>
          <p:cNvSpPr txBox="1"/>
          <p:nvPr>
            <p:ph idx="12" type="sldNum"/>
          </p:nvPr>
        </p:nvSpPr>
        <p:spPr>
          <a:xfrm>
            <a:off x="3972825" y="8832771"/>
            <a:ext cx="3039300" cy="4653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6e1adb8aa1_0_0: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22" name="Google Shape;122;g26e1adb8aa1_0_0:notes"/>
          <p:cNvSpPr txBox="1"/>
          <p:nvPr>
            <p:ph idx="1" type="body"/>
          </p:nvPr>
        </p:nvSpPr>
        <p:spPr>
          <a:xfrm>
            <a:off x="935250" y="4417179"/>
            <a:ext cx="5141400" cy="41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 name="Google Shape;123;g26e1adb8aa1_0_0:notes"/>
          <p:cNvSpPr txBox="1"/>
          <p:nvPr>
            <p:ph idx="12" type="sldNum"/>
          </p:nvPr>
        </p:nvSpPr>
        <p:spPr>
          <a:xfrm>
            <a:off x="3972825" y="8832771"/>
            <a:ext cx="3039300" cy="4653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8c07c23be5_0_26: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29" name="Google Shape;129;g28c07c23be5_0_26:notes"/>
          <p:cNvSpPr txBox="1"/>
          <p:nvPr>
            <p:ph idx="1" type="body"/>
          </p:nvPr>
        </p:nvSpPr>
        <p:spPr>
          <a:xfrm>
            <a:off x="935250" y="4417179"/>
            <a:ext cx="5141400" cy="41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 name="Google Shape;130;g28c07c23be5_0_26:notes"/>
          <p:cNvSpPr txBox="1"/>
          <p:nvPr>
            <p:ph idx="12" type="sldNum"/>
          </p:nvPr>
        </p:nvSpPr>
        <p:spPr>
          <a:xfrm>
            <a:off x="3972825" y="8832771"/>
            <a:ext cx="3039300" cy="4653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8a0745ba3c_0_74: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36" name="Google Shape;136;g28a0745ba3c_0_74:notes"/>
          <p:cNvSpPr txBox="1"/>
          <p:nvPr>
            <p:ph idx="1" type="body"/>
          </p:nvPr>
        </p:nvSpPr>
        <p:spPr>
          <a:xfrm>
            <a:off x="935250" y="4417179"/>
            <a:ext cx="5141400" cy="41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7" name="Google Shape;137;g28a0745ba3c_0_74:notes"/>
          <p:cNvSpPr txBox="1"/>
          <p:nvPr>
            <p:ph idx="12" type="sldNum"/>
          </p:nvPr>
        </p:nvSpPr>
        <p:spPr>
          <a:xfrm>
            <a:off x="3972825" y="8832771"/>
            <a:ext cx="3039300" cy="4653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6e1534c3f0_0_38: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44" name="Google Shape;144;g26e1534c3f0_0_38:notes"/>
          <p:cNvSpPr txBox="1"/>
          <p:nvPr>
            <p:ph idx="1" type="body"/>
          </p:nvPr>
        </p:nvSpPr>
        <p:spPr>
          <a:xfrm>
            <a:off x="935250" y="4417179"/>
            <a:ext cx="5141400" cy="41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5" name="Google Shape;145;g26e1534c3f0_0_38:notes"/>
          <p:cNvSpPr txBox="1"/>
          <p:nvPr>
            <p:ph idx="12" type="sldNum"/>
          </p:nvPr>
        </p:nvSpPr>
        <p:spPr>
          <a:xfrm>
            <a:off x="3972825" y="8832771"/>
            <a:ext cx="3039300" cy="4653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0:notes"/>
          <p:cNvSpPr txBox="1"/>
          <p:nvPr>
            <p:ph idx="1" type="body"/>
          </p:nvPr>
        </p:nvSpPr>
        <p:spPr>
          <a:xfrm>
            <a:off x="935250" y="4417179"/>
            <a:ext cx="5141489" cy="418377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2" name="Google Shape;152;p10:notes"/>
          <p:cNvSpPr/>
          <p:nvPr>
            <p:ph idx="2" type="sldImg"/>
          </p:nvPr>
        </p:nvSpPr>
        <p:spPr>
          <a:xfrm>
            <a:off x="1181100" y="696913"/>
            <a:ext cx="4649788"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987555bf26_0_0: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60" name="Google Shape;160;g2987555bf26_0_0:notes"/>
          <p:cNvSpPr txBox="1"/>
          <p:nvPr>
            <p:ph idx="1" type="body"/>
          </p:nvPr>
        </p:nvSpPr>
        <p:spPr>
          <a:xfrm>
            <a:off x="935250" y="4417179"/>
            <a:ext cx="5141400" cy="41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 name="Google Shape;161;g2987555bf26_0_0:notes"/>
          <p:cNvSpPr txBox="1"/>
          <p:nvPr>
            <p:ph idx="12" type="sldNum"/>
          </p:nvPr>
        </p:nvSpPr>
        <p:spPr>
          <a:xfrm>
            <a:off x="3972825" y="8832771"/>
            <a:ext cx="3039300" cy="4653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8a0745ba3c_0_0: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68" name="Google Shape;168;g28a0745ba3c_0_0:notes"/>
          <p:cNvSpPr txBox="1"/>
          <p:nvPr>
            <p:ph idx="1" type="body"/>
          </p:nvPr>
        </p:nvSpPr>
        <p:spPr>
          <a:xfrm>
            <a:off x="935250" y="4417179"/>
            <a:ext cx="5141400" cy="41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Why does this matter? Last year, at least 3 people were denied this. For example, </a:t>
            </a:r>
            <a:r>
              <a:rPr lang="en-US"/>
              <a:t>someone</a:t>
            </a:r>
            <a:r>
              <a:rPr lang="en-US"/>
              <a:t> was given a written reprimand which skipped over steps 1-3. When she asked where previous documentation was, she was told it exists but they don’t know where.</a:t>
            </a:r>
            <a:endParaRPr/>
          </a:p>
        </p:txBody>
      </p:sp>
      <p:sp>
        <p:nvSpPr>
          <p:cNvPr id="169" name="Google Shape;169;g28a0745ba3c_0_0:notes"/>
          <p:cNvSpPr txBox="1"/>
          <p:nvPr>
            <p:ph idx="12" type="sldNum"/>
          </p:nvPr>
        </p:nvSpPr>
        <p:spPr>
          <a:xfrm>
            <a:off x="3972825" y="8832771"/>
            <a:ext cx="3039300" cy="4653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8c07c23be5_0_9: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76" name="Google Shape;176;g28c07c23be5_0_9:notes"/>
          <p:cNvSpPr txBox="1"/>
          <p:nvPr>
            <p:ph idx="1" type="body"/>
          </p:nvPr>
        </p:nvSpPr>
        <p:spPr>
          <a:xfrm>
            <a:off x="935250" y="4417179"/>
            <a:ext cx="5141400" cy="41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7" name="Google Shape;177;g28c07c23be5_0_9:notes"/>
          <p:cNvSpPr txBox="1"/>
          <p:nvPr>
            <p:ph idx="12" type="sldNum"/>
          </p:nvPr>
        </p:nvSpPr>
        <p:spPr>
          <a:xfrm>
            <a:off x="3972825" y="8832771"/>
            <a:ext cx="3039300" cy="4653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8:notes"/>
          <p:cNvSpPr txBox="1"/>
          <p:nvPr>
            <p:ph idx="1" type="body"/>
          </p:nvPr>
        </p:nvSpPr>
        <p:spPr>
          <a:xfrm>
            <a:off x="935250" y="4417179"/>
            <a:ext cx="5141489" cy="418377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Remind member to ask what the meeting is about if they aren’t sure. If they get into a meeting and realize it’s disciplinary, they can stop the meeting at any time to reschedule with PR&amp;R.</a:t>
            </a:r>
            <a:endParaRPr/>
          </a:p>
        </p:txBody>
      </p:sp>
      <p:sp>
        <p:nvSpPr>
          <p:cNvPr id="184" name="Google Shape;184;p8:notes"/>
          <p:cNvSpPr/>
          <p:nvPr>
            <p:ph idx="2" type="sldImg"/>
          </p:nvPr>
        </p:nvSpPr>
        <p:spPr>
          <a:xfrm>
            <a:off x="1181100" y="696913"/>
            <a:ext cx="4649788"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5:notes"/>
          <p:cNvSpPr txBox="1"/>
          <p:nvPr>
            <p:ph idx="1" type="body"/>
          </p:nvPr>
        </p:nvSpPr>
        <p:spPr>
          <a:xfrm>
            <a:off x="935250" y="4417179"/>
            <a:ext cx="5141489" cy="418377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2" name="Google Shape;192;p15:notes"/>
          <p:cNvSpPr/>
          <p:nvPr>
            <p:ph idx="2" type="sldImg"/>
          </p:nvPr>
        </p:nvSpPr>
        <p:spPr>
          <a:xfrm>
            <a:off x="1181100" y="696913"/>
            <a:ext cx="4649788"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2:notes"/>
          <p:cNvSpPr txBox="1"/>
          <p:nvPr>
            <p:ph idx="1" type="body"/>
          </p:nvPr>
        </p:nvSpPr>
        <p:spPr>
          <a:xfrm>
            <a:off x="935250" y="4417179"/>
            <a:ext cx="5141489" cy="418377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Tell narrative in chronological order. You can use personal email to send those communications. Affirm their concern, answer the question, redirect to a solution or another topic. Ex. affirm - I understand I should sign out when leaving building, answer - I was in a rush and forgot, redirect - I will always sign out from now, I know it must be difficult for you to be responsible for so many people.</a:t>
            </a:r>
            <a:endParaRPr/>
          </a:p>
        </p:txBody>
      </p:sp>
      <p:sp>
        <p:nvSpPr>
          <p:cNvPr id="201" name="Google Shape;201;p12:notes"/>
          <p:cNvSpPr/>
          <p:nvPr>
            <p:ph idx="2" type="sldImg"/>
          </p:nvPr>
        </p:nvSpPr>
        <p:spPr>
          <a:xfrm>
            <a:off x="1181100" y="696913"/>
            <a:ext cx="4649788"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6:notes"/>
          <p:cNvSpPr txBox="1"/>
          <p:nvPr>
            <p:ph idx="1" type="body"/>
          </p:nvPr>
        </p:nvSpPr>
        <p:spPr>
          <a:xfrm>
            <a:off x="935250" y="4417179"/>
            <a:ext cx="5141489" cy="418377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Be careful of insubordination and unknowingly admitting guilt. If request is denied, try only to take notes and ask clarifying questions.  </a:t>
            </a:r>
            <a:endParaRPr/>
          </a:p>
        </p:txBody>
      </p:sp>
      <p:sp>
        <p:nvSpPr>
          <p:cNvPr id="209" name="Google Shape;209;p16:notes"/>
          <p:cNvSpPr/>
          <p:nvPr>
            <p:ph idx="2" type="sldImg"/>
          </p:nvPr>
        </p:nvSpPr>
        <p:spPr>
          <a:xfrm>
            <a:off x="1181100" y="696913"/>
            <a:ext cx="4649788"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8a0745ba3c_0_161: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18" name="Google Shape;218;g28a0745ba3c_0_161:notes"/>
          <p:cNvSpPr txBox="1"/>
          <p:nvPr>
            <p:ph idx="1" type="body"/>
          </p:nvPr>
        </p:nvSpPr>
        <p:spPr>
          <a:xfrm>
            <a:off x="935250" y="4417179"/>
            <a:ext cx="5141400" cy="41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9" name="Google Shape;219;g28a0745ba3c_0_161:notes"/>
          <p:cNvSpPr txBox="1"/>
          <p:nvPr>
            <p:ph idx="12" type="sldNum"/>
          </p:nvPr>
        </p:nvSpPr>
        <p:spPr>
          <a:xfrm>
            <a:off x="3972825" y="8832771"/>
            <a:ext cx="3039300" cy="4653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8a0745ba3c_0_167: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25" name="Google Shape;225;g28a0745ba3c_0_167:notes"/>
          <p:cNvSpPr txBox="1"/>
          <p:nvPr>
            <p:ph idx="1" type="body"/>
          </p:nvPr>
        </p:nvSpPr>
        <p:spPr>
          <a:xfrm>
            <a:off x="935250" y="4417179"/>
            <a:ext cx="5141400" cy="41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6" name="Google Shape;226;g28a0745ba3c_0_167:notes"/>
          <p:cNvSpPr txBox="1"/>
          <p:nvPr>
            <p:ph idx="12" type="sldNum"/>
          </p:nvPr>
        </p:nvSpPr>
        <p:spPr>
          <a:xfrm>
            <a:off x="3972825" y="8832771"/>
            <a:ext cx="3039300" cy="4653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6e1adb8aa1_0_6: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32" name="Google Shape;232;g26e1adb8aa1_0_6:notes"/>
          <p:cNvSpPr txBox="1"/>
          <p:nvPr>
            <p:ph idx="1" type="body"/>
          </p:nvPr>
        </p:nvSpPr>
        <p:spPr>
          <a:xfrm>
            <a:off x="935250" y="4417179"/>
            <a:ext cx="5141400" cy="41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3" name="Google Shape;233;g26e1adb8aa1_0_6:notes"/>
          <p:cNvSpPr txBox="1"/>
          <p:nvPr>
            <p:ph idx="12" type="sldNum"/>
          </p:nvPr>
        </p:nvSpPr>
        <p:spPr>
          <a:xfrm>
            <a:off x="3972825" y="8832771"/>
            <a:ext cx="3039300" cy="4653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7:notes"/>
          <p:cNvSpPr txBox="1"/>
          <p:nvPr>
            <p:ph idx="1" type="body"/>
          </p:nvPr>
        </p:nvSpPr>
        <p:spPr>
          <a:xfrm>
            <a:off x="935250" y="4417179"/>
            <a:ext cx="5141489" cy="418377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Note taking: Date, location, attendees (initials after listing), you do not have to copy everything that is said. Administrators will be more careful about what they say and how. </a:t>
            </a:r>
            <a:endParaRPr/>
          </a:p>
          <a:p>
            <a:pPr indent="0" lvl="0" marL="0" rtl="0" algn="l">
              <a:lnSpc>
                <a:spcPct val="100000"/>
              </a:lnSpc>
              <a:spcBef>
                <a:spcPts val="0"/>
              </a:spcBef>
              <a:spcAft>
                <a:spcPts val="0"/>
              </a:spcAft>
              <a:buSzPts val="1400"/>
              <a:buNone/>
            </a:pPr>
            <a:r>
              <a:rPr lang="en-US"/>
              <a:t>Notes may be used at a later grievance or board  hearing.</a:t>
            </a:r>
            <a:endParaRPr/>
          </a:p>
          <a:p>
            <a:pPr indent="0" lvl="0" marL="0" rtl="0" algn="l">
              <a:lnSpc>
                <a:spcPct val="100000"/>
              </a:lnSpc>
              <a:spcBef>
                <a:spcPts val="0"/>
              </a:spcBef>
              <a:spcAft>
                <a:spcPts val="0"/>
              </a:spcAft>
              <a:buSzPts val="1400"/>
              <a:buNone/>
            </a:pPr>
            <a:r>
              <a:rPr lang="en-US"/>
              <a:t>If you must do some of the talking in the meeting, ask the member to take notes.</a:t>
            </a:r>
            <a:endParaRPr/>
          </a:p>
          <a:p>
            <a:pPr indent="0" lvl="0" marL="0" rtl="0" algn="l">
              <a:lnSpc>
                <a:spcPct val="100000"/>
              </a:lnSpc>
              <a:spcBef>
                <a:spcPts val="0"/>
              </a:spcBef>
              <a:spcAft>
                <a:spcPts val="0"/>
              </a:spcAft>
              <a:buSzPts val="1400"/>
              <a:buNone/>
            </a:pPr>
            <a:r>
              <a:rPr lang="en-US"/>
              <a:t>Use black pen in case your notes must be copied. Avoid pencil to avoid smudging.</a:t>
            </a:r>
            <a:endParaRPr/>
          </a:p>
        </p:txBody>
      </p:sp>
      <p:sp>
        <p:nvSpPr>
          <p:cNvPr id="239" name="Google Shape;239;p17:notes"/>
          <p:cNvSpPr/>
          <p:nvPr>
            <p:ph idx="2" type="sldImg"/>
          </p:nvPr>
        </p:nvSpPr>
        <p:spPr>
          <a:xfrm>
            <a:off x="1181100" y="696913"/>
            <a:ext cx="4649788"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8:notes"/>
          <p:cNvSpPr txBox="1"/>
          <p:nvPr>
            <p:ph idx="1" type="body"/>
          </p:nvPr>
        </p:nvSpPr>
        <p:spPr>
          <a:xfrm>
            <a:off x="935250" y="4417179"/>
            <a:ext cx="5141489" cy="418377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The initial meeting may not be the time for the “fight”, you could just be there to hear out the admin’s reason for calling the meeting. You can also take a break from the meeting to reconsider/review/collaborate wording of artifact going into member’s file. Write out key points before meeting.</a:t>
            </a:r>
            <a:endParaRPr/>
          </a:p>
          <a:p>
            <a:pPr indent="0" lvl="0" marL="0" rtl="0" algn="l">
              <a:lnSpc>
                <a:spcPct val="100000"/>
              </a:lnSpc>
              <a:spcBef>
                <a:spcPts val="0"/>
              </a:spcBef>
              <a:spcAft>
                <a:spcPts val="0"/>
              </a:spcAft>
              <a:buSzPts val="1400"/>
              <a:buNone/>
            </a:pPr>
            <a:r>
              <a:rPr lang="en-US"/>
              <a:t>Ask that information/answers be repeated if necessary so it can be recorded accurately.</a:t>
            </a:r>
            <a:endParaRPr/>
          </a:p>
          <a:p>
            <a:pPr indent="0" lvl="0" marL="0" rtl="0" algn="l">
              <a:lnSpc>
                <a:spcPct val="100000"/>
              </a:lnSpc>
              <a:spcBef>
                <a:spcPts val="0"/>
              </a:spcBef>
              <a:spcAft>
                <a:spcPts val="0"/>
              </a:spcAft>
              <a:buSzPts val="1400"/>
              <a:buNone/>
            </a:pPr>
            <a:r>
              <a:rPr lang="en-US"/>
              <a:t>Get direct quotes whenever possible and indicate by using quotation marks.</a:t>
            </a:r>
            <a:endParaRPr/>
          </a:p>
          <a:p>
            <a:pPr indent="0" lvl="0" marL="0" rtl="0" algn="l">
              <a:lnSpc>
                <a:spcPct val="100000"/>
              </a:lnSpc>
              <a:spcBef>
                <a:spcPts val="0"/>
              </a:spcBef>
              <a:spcAft>
                <a:spcPts val="0"/>
              </a:spcAft>
              <a:buSzPts val="1400"/>
              <a:buNone/>
            </a:pPr>
            <a:r>
              <a:rPr lang="en-US"/>
              <a:t>Review your notes yourself and with the member as soon as possible after the meeting and fill in any gaps.</a:t>
            </a:r>
            <a:endParaRPr/>
          </a:p>
          <a:p>
            <a:pPr indent="0" lvl="0" marL="0" rtl="0" algn="l">
              <a:lnSpc>
                <a:spcPct val="100000"/>
              </a:lnSpc>
              <a:spcBef>
                <a:spcPts val="0"/>
              </a:spcBef>
              <a:spcAft>
                <a:spcPts val="0"/>
              </a:spcAft>
              <a:buSzPts val="1400"/>
              <a:buNone/>
            </a:pPr>
            <a:r>
              <a:rPr lang="en-US"/>
              <a:t>After the meeting, type up or rewrite your notes so someone else can understand them. Do not throw out your original notes. *Mark actions/to do’s to review at the end of the meeting.</a:t>
            </a:r>
            <a:endParaRPr/>
          </a:p>
        </p:txBody>
      </p:sp>
      <p:sp>
        <p:nvSpPr>
          <p:cNvPr id="248" name="Google Shape;248;p18:notes"/>
          <p:cNvSpPr/>
          <p:nvPr>
            <p:ph idx="2" type="sldImg"/>
          </p:nvPr>
        </p:nvSpPr>
        <p:spPr>
          <a:xfrm>
            <a:off x="1181100" y="696913"/>
            <a:ext cx="4649788"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28c07c23be5_0_33: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57" name="Google Shape;257;g28c07c23be5_0_33:notes"/>
          <p:cNvSpPr txBox="1"/>
          <p:nvPr>
            <p:ph idx="1" type="body"/>
          </p:nvPr>
        </p:nvSpPr>
        <p:spPr>
          <a:xfrm>
            <a:off x="935250" y="4417179"/>
            <a:ext cx="5141400" cy="41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8" name="Google Shape;258;g28c07c23be5_0_33:notes"/>
          <p:cNvSpPr txBox="1"/>
          <p:nvPr>
            <p:ph idx="12" type="sldNum"/>
          </p:nvPr>
        </p:nvSpPr>
        <p:spPr>
          <a:xfrm>
            <a:off x="3972825" y="8832771"/>
            <a:ext cx="3039300" cy="4653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8c07c23be5_0_39: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64" name="Google Shape;264;g28c07c23be5_0_39:notes"/>
          <p:cNvSpPr txBox="1"/>
          <p:nvPr>
            <p:ph idx="1" type="body"/>
          </p:nvPr>
        </p:nvSpPr>
        <p:spPr>
          <a:xfrm>
            <a:off x="935250" y="4417179"/>
            <a:ext cx="5141400" cy="41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5" name="Google Shape;265;g28c07c23be5_0_39:notes"/>
          <p:cNvSpPr txBox="1"/>
          <p:nvPr>
            <p:ph idx="12" type="sldNum"/>
          </p:nvPr>
        </p:nvSpPr>
        <p:spPr>
          <a:xfrm>
            <a:off x="3972825" y="8832771"/>
            <a:ext cx="3039300" cy="4653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0:notes"/>
          <p:cNvSpPr txBox="1"/>
          <p:nvPr>
            <p:ph idx="1" type="body"/>
          </p:nvPr>
        </p:nvSpPr>
        <p:spPr>
          <a:xfrm>
            <a:off x="935250" y="4417179"/>
            <a:ext cx="5141489" cy="418377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1" name="Google Shape;271;p20:notes"/>
          <p:cNvSpPr/>
          <p:nvPr>
            <p:ph idx="2" type="sldImg"/>
          </p:nvPr>
        </p:nvSpPr>
        <p:spPr>
          <a:xfrm>
            <a:off x="1181100" y="696913"/>
            <a:ext cx="4649788"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2:notes"/>
          <p:cNvSpPr txBox="1"/>
          <p:nvPr>
            <p:ph idx="1" type="body"/>
          </p:nvPr>
        </p:nvSpPr>
        <p:spPr>
          <a:xfrm>
            <a:off x="935250" y="4417179"/>
            <a:ext cx="5141489" cy="418377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0" name="Google Shape;280;p22:notes"/>
          <p:cNvSpPr/>
          <p:nvPr>
            <p:ph idx="2" type="sldImg"/>
          </p:nvPr>
        </p:nvSpPr>
        <p:spPr>
          <a:xfrm>
            <a:off x="1181100" y="696913"/>
            <a:ext cx="4649788"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26e1534c3f0_0_12: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87" name="Google Shape;287;g26e1534c3f0_0_12:notes"/>
          <p:cNvSpPr txBox="1"/>
          <p:nvPr>
            <p:ph idx="1" type="body"/>
          </p:nvPr>
        </p:nvSpPr>
        <p:spPr>
          <a:xfrm>
            <a:off x="935250" y="4417179"/>
            <a:ext cx="5141400" cy="41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8" name="Google Shape;288;g26e1534c3f0_0_12:notes"/>
          <p:cNvSpPr txBox="1"/>
          <p:nvPr>
            <p:ph idx="12" type="sldNum"/>
          </p:nvPr>
        </p:nvSpPr>
        <p:spPr>
          <a:xfrm>
            <a:off x="3972825" y="8832771"/>
            <a:ext cx="3039300" cy="4653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8c07c23be5_0_96: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95" name="Google Shape;295;g28c07c23be5_0_96:notes"/>
          <p:cNvSpPr txBox="1"/>
          <p:nvPr>
            <p:ph idx="1" type="body"/>
          </p:nvPr>
        </p:nvSpPr>
        <p:spPr>
          <a:xfrm>
            <a:off x="935250" y="4417179"/>
            <a:ext cx="5141400" cy="4183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6" name="Google Shape;296;g28c07c23be5_0_96:notes"/>
          <p:cNvSpPr txBox="1"/>
          <p:nvPr>
            <p:ph idx="12" type="sldNum"/>
          </p:nvPr>
        </p:nvSpPr>
        <p:spPr>
          <a:xfrm>
            <a:off x="3972825" y="8832771"/>
            <a:ext cx="3039300" cy="4653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24:notes"/>
          <p:cNvSpPr txBox="1"/>
          <p:nvPr>
            <p:ph idx="1" type="body"/>
          </p:nvPr>
        </p:nvSpPr>
        <p:spPr>
          <a:xfrm>
            <a:off x="935250" y="4417179"/>
            <a:ext cx="5141489" cy="418377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3" name="Google Shape;303;p24:notes"/>
          <p:cNvSpPr/>
          <p:nvPr>
            <p:ph idx="2" type="sldImg"/>
          </p:nvPr>
        </p:nvSpPr>
        <p:spPr>
          <a:xfrm>
            <a:off x="1181100" y="696913"/>
            <a:ext cx="4649788"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5:notes"/>
          <p:cNvSpPr txBox="1"/>
          <p:nvPr>
            <p:ph idx="1" type="body"/>
          </p:nvPr>
        </p:nvSpPr>
        <p:spPr>
          <a:xfrm>
            <a:off x="935250" y="4417179"/>
            <a:ext cx="5141489" cy="418377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0" name="Google Shape;310;p25:notes"/>
          <p:cNvSpPr/>
          <p:nvPr>
            <p:ph idx="2" type="sldImg"/>
          </p:nvPr>
        </p:nvSpPr>
        <p:spPr>
          <a:xfrm>
            <a:off x="1181100" y="696913"/>
            <a:ext cx="4649788"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6:notes"/>
          <p:cNvSpPr txBox="1"/>
          <p:nvPr>
            <p:ph idx="1" type="body"/>
          </p:nvPr>
        </p:nvSpPr>
        <p:spPr>
          <a:xfrm>
            <a:off x="935250" y="4417179"/>
            <a:ext cx="5141489" cy="418377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8" name="Google Shape;318;p26:notes"/>
          <p:cNvSpPr/>
          <p:nvPr>
            <p:ph idx="2" type="sldImg"/>
          </p:nvPr>
        </p:nvSpPr>
        <p:spPr>
          <a:xfrm>
            <a:off x="1181100" y="696913"/>
            <a:ext cx="4649788"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27:notes"/>
          <p:cNvSpPr txBox="1"/>
          <p:nvPr>
            <p:ph idx="1" type="body"/>
          </p:nvPr>
        </p:nvSpPr>
        <p:spPr>
          <a:xfrm>
            <a:off x="935250" y="4417179"/>
            <a:ext cx="5141489" cy="418377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4" name="Google Shape;324;p27:notes"/>
          <p:cNvSpPr/>
          <p:nvPr>
            <p:ph idx="2" type="sldImg"/>
          </p:nvPr>
        </p:nvSpPr>
        <p:spPr>
          <a:xfrm>
            <a:off x="1181100" y="696913"/>
            <a:ext cx="4649788"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70706336a9_0_0: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70706336a9_0_0:notes"/>
          <p:cNvSpPr txBox="1"/>
          <p:nvPr>
            <p:ph idx="1" type="body"/>
          </p:nvPr>
        </p:nvSpPr>
        <p:spPr>
          <a:xfrm>
            <a:off x="935250" y="4417179"/>
            <a:ext cx="5141400" cy="4183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Consider having the more veteran BARs be the “issues rep”</a:t>
            </a:r>
            <a:endParaRPr/>
          </a:p>
        </p:txBody>
      </p:sp>
      <p:sp>
        <p:nvSpPr>
          <p:cNvPr id="332" name="Google Shape;332;g370706336a9_0_0:notes"/>
          <p:cNvSpPr txBox="1"/>
          <p:nvPr>
            <p:ph idx="12" type="sldNum"/>
          </p:nvPr>
        </p:nvSpPr>
        <p:spPr>
          <a:xfrm>
            <a:off x="3972825" y="8832771"/>
            <a:ext cx="3039300" cy="4653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706d4d3f60_0_1: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706d4d3f60_0_1:notes"/>
          <p:cNvSpPr txBox="1"/>
          <p:nvPr>
            <p:ph idx="1" type="body"/>
          </p:nvPr>
        </p:nvSpPr>
        <p:spPr>
          <a:xfrm>
            <a:off x="935250" y="4417179"/>
            <a:ext cx="5141400" cy="4183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g3706d4d3f60_0_1:notes"/>
          <p:cNvSpPr txBox="1"/>
          <p:nvPr>
            <p:ph idx="12" type="sldNum"/>
          </p:nvPr>
        </p:nvSpPr>
        <p:spPr>
          <a:xfrm>
            <a:off x="3972825" y="8832771"/>
            <a:ext cx="3039300" cy="4653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70ece9858f_0_0:notes"/>
          <p:cNvSpPr/>
          <p:nvPr>
            <p:ph idx="2" type="sldImg"/>
          </p:nvPr>
        </p:nvSpPr>
        <p:spPr>
          <a:xfrm>
            <a:off x="1181100" y="696913"/>
            <a:ext cx="4649700" cy="34863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370ece9858f_0_0:notes"/>
          <p:cNvSpPr txBox="1"/>
          <p:nvPr>
            <p:ph idx="1" type="body"/>
          </p:nvPr>
        </p:nvSpPr>
        <p:spPr>
          <a:xfrm>
            <a:off x="935250" y="4417179"/>
            <a:ext cx="5141400" cy="4183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g370ece9858f_0_0:notes"/>
          <p:cNvSpPr txBox="1"/>
          <p:nvPr>
            <p:ph idx="12" type="sldNum"/>
          </p:nvPr>
        </p:nvSpPr>
        <p:spPr>
          <a:xfrm>
            <a:off x="3972825" y="8832771"/>
            <a:ext cx="3039300" cy="4653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 name="Shape 13"/>
        <p:cNvGrpSpPr/>
        <p:nvPr/>
      </p:nvGrpSpPr>
      <p:grpSpPr>
        <a:xfrm>
          <a:off x="0" y="0"/>
          <a:ext cx="0" cy="0"/>
          <a:chOff x="0" y="0"/>
          <a:chExt cx="0" cy="0"/>
        </a:xfrm>
      </p:grpSpPr>
      <p:sp>
        <p:nvSpPr>
          <p:cNvPr id="14" name="Google Shape;14;g28c07c23be5_0_65"/>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g28c07c23be5_0_65"/>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g28c07c23be5_0_56"/>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g28c07c23be5_0_56"/>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g28c07c23be5_0_56"/>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 name="Shape 20"/>
        <p:cNvGrpSpPr/>
        <p:nvPr/>
      </p:nvGrpSpPr>
      <p:grpSpPr>
        <a:xfrm>
          <a:off x="0" y="0"/>
          <a:ext cx="0" cy="0"/>
          <a:chOff x="0" y="0"/>
          <a:chExt cx="0" cy="0"/>
        </a:xfrm>
      </p:grpSpPr>
      <p:sp>
        <p:nvSpPr>
          <p:cNvPr id="21" name="Google Shape;21;g28c07c23be5_0_90"/>
          <p:cNvSpPr/>
          <p:nvPr>
            <p:ph type="title"/>
          </p:nvPr>
        </p:nvSpPr>
        <p:spPr>
          <a:xfrm>
            <a:off x="762000" y="762000"/>
            <a:ext cx="7924800" cy="1143000"/>
          </a:xfrm>
          <a:prstGeom prst="roundRect">
            <a:avLst>
              <a:gd fmla="val 21667" name="adj"/>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22" name="Google Shape;22;g28c07c23be5_0_90"/>
          <p:cNvSpPr txBox="1"/>
          <p:nvPr>
            <p:ph idx="1" type="body"/>
          </p:nvPr>
        </p:nvSpPr>
        <p:spPr>
          <a:xfrm>
            <a:off x="838200" y="2362200"/>
            <a:ext cx="7692900" cy="3724200"/>
          </a:xfrm>
          <a:prstGeom prst="rect">
            <a:avLst/>
          </a:prstGeom>
          <a:noFill/>
          <a:ln>
            <a:noFill/>
          </a:ln>
        </p:spPr>
        <p:txBody>
          <a:bodyPr anchorCtr="0" anchor="t" bIns="45700" lIns="91425" spcFirstLastPara="1" rIns="91425" wrap="square" tIns="45700">
            <a:noAutofit/>
          </a:bodyPr>
          <a:lstStyle>
            <a:lvl1pPr indent="-314325" lvl="0" marL="457200" algn="l">
              <a:lnSpc>
                <a:spcPct val="100000"/>
              </a:lnSpc>
              <a:spcBef>
                <a:spcPts val="360"/>
              </a:spcBef>
              <a:spcAft>
                <a:spcPts val="0"/>
              </a:spcAft>
              <a:buSzPts val="1350"/>
              <a:buChar char="●"/>
              <a:defRPr/>
            </a:lvl1pPr>
            <a:lvl2pPr indent="-314325" lvl="1" marL="914400" algn="l">
              <a:lnSpc>
                <a:spcPct val="100000"/>
              </a:lnSpc>
              <a:spcBef>
                <a:spcPts val="360"/>
              </a:spcBef>
              <a:spcAft>
                <a:spcPts val="0"/>
              </a:spcAft>
              <a:buSzPts val="1350"/>
              <a:buChar char="–"/>
              <a:defRPr/>
            </a:lvl2pPr>
            <a:lvl3pPr indent="-314325" lvl="2" marL="1371600" algn="l">
              <a:lnSpc>
                <a:spcPct val="100000"/>
              </a:lnSpc>
              <a:spcBef>
                <a:spcPts val="360"/>
              </a:spcBef>
              <a:spcAft>
                <a:spcPts val="0"/>
              </a:spcAft>
              <a:buSzPts val="1350"/>
              <a:buChar char="●"/>
              <a:defRPr/>
            </a:lvl3pPr>
            <a:lvl4pPr indent="-320039" lvl="3" marL="1828800" algn="l">
              <a:lnSpc>
                <a:spcPct val="100000"/>
              </a:lnSpc>
              <a:spcBef>
                <a:spcPts val="360"/>
              </a:spcBef>
              <a:spcAft>
                <a:spcPts val="0"/>
              </a:spcAft>
              <a:buSzPts val="1440"/>
              <a:buChar char="–"/>
              <a:defRPr/>
            </a:lvl4pPr>
            <a:lvl5pPr indent="-302895" lvl="4" marL="2286000" algn="l">
              <a:lnSpc>
                <a:spcPct val="100000"/>
              </a:lnSpc>
              <a:spcBef>
                <a:spcPts val="360"/>
              </a:spcBef>
              <a:spcAft>
                <a:spcPts val="0"/>
              </a:spcAft>
              <a:buSzPts val="1170"/>
              <a:buChar char="●"/>
              <a:defRPr/>
            </a:lvl5pPr>
            <a:lvl6pPr indent="-302895" lvl="5" marL="2743200" algn="l">
              <a:lnSpc>
                <a:spcPct val="100000"/>
              </a:lnSpc>
              <a:spcBef>
                <a:spcPts val="360"/>
              </a:spcBef>
              <a:spcAft>
                <a:spcPts val="0"/>
              </a:spcAft>
              <a:buSzPts val="1170"/>
              <a:buChar char="●"/>
              <a:defRPr/>
            </a:lvl6pPr>
            <a:lvl7pPr indent="-302895" lvl="6" marL="3200400" algn="l">
              <a:lnSpc>
                <a:spcPct val="100000"/>
              </a:lnSpc>
              <a:spcBef>
                <a:spcPts val="360"/>
              </a:spcBef>
              <a:spcAft>
                <a:spcPts val="0"/>
              </a:spcAft>
              <a:buSzPts val="1170"/>
              <a:buChar char="●"/>
              <a:defRPr/>
            </a:lvl7pPr>
            <a:lvl8pPr indent="-302895" lvl="7" marL="3657600" algn="l">
              <a:lnSpc>
                <a:spcPct val="100000"/>
              </a:lnSpc>
              <a:spcBef>
                <a:spcPts val="360"/>
              </a:spcBef>
              <a:spcAft>
                <a:spcPts val="0"/>
              </a:spcAft>
              <a:buSzPts val="1170"/>
              <a:buChar char="●"/>
              <a:defRPr/>
            </a:lvl8pPr>
            <a:lvl9pPr indent="-302895" lvl="8" marL="4114800" algn="l">
              <a:lnSpc>
                <a:spcPct val="100000"/>
              </a:lnSpc>
              <a:spcBef>
                <a:spcPts val="360"/>
              </a:spcBef>
              <a:spcAft>
                <a:spcPts val="0"/>
              </a:spcAft>
              <a:buSzPts val="1170"/>
              <a:buChar char="●"/>
              <a:defRPr/>
            </a:lvl9pPr>
          </a:lstStyle>
          <a:p/>
        </p:txBody>
      </p:sp>
      <p:sp>
        <p:nvSpPr>
          <p:cNvPr id="23" name="Google Shape;23;g28c07c23be5_0_90"/>
          <p:cNvSpPr txBox="1"/>
          <p:nvPr>
            <p:ph idx="10" type="dt"/>
          </p:nvPr>
        </p:nvSpPr>
        <p:spPr>
          <a:xfrm>
            <a:off x="2438400" y="6248400"/>
            <a:ext cx="2130300" cy="474600"/>
          </a:xfrm>
          <a:prstGeom prst="rect">
            <a:avLst/>
          </a:prstGeom>
          <a:noFill/>
          <a:ln>
            <a:noFill/>
          </a:ln>
        </p:spPr>
        <p:txBody>
          <a:bodyPr anchorCtr="0" anchor="b"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4" name="Google Shape;24;g28c07c23be5_0_90"/>
          <p:cNvSpPr txBox="1"/>
          <p:nvPr>
            <p:ph idx="11" type="ftr"/>
          </p:nvPr>
        </p:nvSpPr>
        <p:spPr>
          <a:xfrm>
            <a:off x="5791200" y="6248400"/>
            <a:ext cx="2897100" cy="474600"/>
          </a:xfrm>
          <a:prstGeom prst="rect">
            <a:avLst/>
          </a:prstGeom>
          <a:noFill/>
          <a:ln>
            <a:noFill/>
          </a:ln>
        </p:spPr>
        <p:txBody>
          <a:bodyPr anchorCtr="0" anchor="b"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5" name="Google Shape;25;g28c07c23be5_0_90"/>
          <p:cNvSpPr txBox="1"/>
          <p:nvPr>
            <p:ph idx="12" type="sldNum"/>
          </p:nvPr>
        </p:nvSpPr>
        <p:spPr>
          <a:xfrm>
            <a:off x="84138" y="6242050"/>
            <a:ext cx="587400" cy="489000"/>
          </a:xfrm>
          <a:prstGeom prst="rect">
            <a:avLst/>
          </a:prstGeom>
          <a:noFill/>
          <a:ln>
            <a:noFill/>
          </a:ln>
        </p:spPr>
        <p:txBody>
          <a:bodyPr anchorCtr="1" anchor="b" bIns="45700" lIns="91425" spcFirstLastPara="1" rIns="91425" wrap="square" tIns="45700">
            <a:noAutofit/>
          </a:bodyPr>
          <a:lstStyle>
            <a:lvl1pPr indent="0" lvl="0" marL="0" marR="0" algn="l">
              <a:lnSpc>
                <a:spcPct val="100000"/>
              </a:lnSpc>
              <a:spcBef>
                <a:spcPts val="0"/>
              </a:spcBef>
              <a:spcAft>
                <a:spcPts val="0"/>
              </a:spcAft>
              <a:buClr>
                <a:srgbClr val="000000"/>
              </a:buClr>
              <a:buSzPts val="2600"/>
              <a:buFont typeface="Arial"/>
              <a:buNone/>
              <a:defRPr b="1" i="0" sz="26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2600"/>
              <a:buFont typeface="Arial"/>
              <a:buNone/>
              <a:defRPr b="1" i="0" sz="26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2600"/>
              <a:buFont typeface="Arial"/>
              <a:buNone/>
              <a:defRPr b="1" i="0" sz="26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2600"/>
              <a:buFont typeface="Arial"/>
              <a:buNone/>
              <a:defRPr b="1" i="0" sz="26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2600"/>
              <a:buFont typeface="Arial"/>
              <a:buNone/>
              <a:defRPr b="1" i="0" sz="26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2600"/>
              <a:buFont typeface="Arial"/>
              <a:buNone/>
              <a:defRPr b="1" i="0" sz="26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2600"/>
              <a:buFont typeface="Arial"/>
              <a:buNone/>
              <a:defRPr b="1" i="0" sz="26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2600"/>
              <a:buFont typeface="Arial"/>
              <a:buNone/>
              <a:defRPr b="1" i="0" sz="26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2600"/>
              <a:buFont typeface="Arial"/>
              <a:buNone/>
              <a:defRPr b="1" i="0" sz="26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6" name="Shape 26"/>
        <p:cNvGrpSpPr/>
        <p:nvPr/>
      </p:nvGrpSpPr>
      <p:grpSpPr>
        <a:xfrm>
          <a:off x="0" y="0"/>
          <a:ext cx="0" cy="0"/>
          <a:chOff x="0" y="0"/>
          <a:chExt cx="0" cy="0"/>
        </a:xfrm>
      </p:grpSpPr>
      <p:sp>
        <p:nvSpPr>
          <p:cNvPr id="27" name="Google Shape;27;g28c07c23be5_0_49"/>
          <p:cNvSpPr txBox="1"/>
          <p:nvPr>
            <p:ph type="ctrTitle"/>
          </p:nvPr>
        </p:nvSpPr>
        <p:spPr>
          <a:xfrm>
            <a:off x="311708" y="992767"/>
            <a:ext cx="8520600" cy="2736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8" name="Google Shape;28;g28c07c23be5_0_49"/>
          <p:cNvSpPr txBox="1"/>
          <p:nvPr>
            <p:ph idx="1" type="subTitle"/>
          </p:nvPr>
        </p:nvSpPr>
        <p:spPr>
          <a:xfrm>
            <a:off x="311700" y="3778833"/>
            <a:ext cx="8520600" cy="10569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9" name="Google Shape;29;g28c07c23be5_0_49"/>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0" name="Shape 30"/>
        <p:cNvGrpSpPr/>
        <p:nvPr/>
      </p:nvGrpSpPr>
      <p:grpSpPr>
        <a:xfrm>
          <a:off x="0" y="0"/>
          <a:ext cx="0" cy="0"/>
          <a:chOff x="0" y="0"/>
          <a:chExt cx="0" cy="0"/>
        </a:xfrm>
      </p:grpSpPr>
      <p:sp>
        <p:nvSpPr>
          <p:cNvPr id="31" name="Google Shape;31;g28c07c23be5_0_53"/>
          <p:cNvSpPr txBox="1"/>
          <p:nvPr>
            <p:ph type="title"/>
          </p:nvPr>
        </p:nvSpPr>
        <p:spPr>
          <a:xfrm>
            <a:off x="311700" y="2867800"/>
            <a:ext cx="8520600" cy="11223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32" name="Google Shape;32;g28c07c23be5_0_53"/>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3" name="Shape 33"/>
        <p:cNvGrpSpPr/>
        <p:nvPr/>
      </p:nvGrpSpPr>
      <p:grpSpPr>
        <a:xfrm>
          <a:off x="0" y="0"/>
          <a:ext cx="0" cy="0"/>
          <a:chOff x="0" y="0"/>
          <a:chExt cx="0" cy="0"/>
        </a:xfrm>
      </p:grpSpPr>
      <p:sp>
        <p:nvSpPr>
          <p:cNvPr id="34" name="Google Shape;34;g28c07c23be5_0_60"/>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5" name="Google Shape;35;g28c07c23be5_0_60"/>
          <p:cNvSpPr txBox="1"/>
          <p:nvPr>
            <p:ph idx="1" type="body"/>
          </p:nvPr>
        </p:nvSpPr>
        <p:spPr>
          <a:xfrm>
            <a:off x="311700" y="1536633"/>
            <a:ext cx="3999900" cy="45552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6" name="Google Shape;36;g28c07c23be5_0_60"/>
          <p:cNvSpPr txBox="1"/>
          <p:nvPr>
            <p:ph idx="2" type="body"/>
          </p:nvPr>
        </p:nvSpPr>
        <p:spPr>
          <a:xfrm>
            <a:off x="4832400" y="1536633"/>
            <a:ext cx="3999900" cy="45552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g28c07c23be5_0_60"/>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g28c07c23be5_0_68"/>
          <p:cNvSpPr txBox="1"/>
          <p:nvPr>
            <p:ph type="title"/>
          </p:nvPr>
        </p:nvSpPr>
        <p:spPr>
          <a:xfrm>
            <a:off x="311700" y="740800"/>
            <a:ext cx="2808000" cy="1007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0" name="Google Shape;40;g28c07c23be5_0_68"/>
          <p:cNvSpPr txBox="1"/>
          <p:nvPr>
            <p:ph idx="1" type="body"/>
          </p:nvPr>
        </p:nvSpPr>
        <p:spPr>
          <a:xfrm>
            <a:off x="311700" y="1852800"/>
            <a:ext cx="2808000" cy="42393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1" name="Google Shape;41;g28c07c23be5_0_68"/>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2" name="Shape 42"/>
        <p:cNvGrpSpPr/>
        <p:nvPr/>
      </p:nvGrpSpPr>
      <p:grpSpPr>
        <a:xfrm>
          <a:off x="0" y="0"/>
          <a:ext cx="0" cy="0"/>
          <a:chOff x="0" y="0"/>
          <a:chExt cx="0" cy="0"/>
        </a:xfrm>
      </p:grpSpPr>
      <p:sp>
        <p:nvSpPr>
          <p:cNvPr id="43" name="Google Shape;43;g28c07c23be5_0_72"/>
          <p:cNvSpPr txBox="1"/>
          <p:nvPr>
            <p:ph type="title"/>
          </p:nvPr>
        </p:nvSpPr>
        <p:spPr>
          <a:xfrm>
            <a:off x="490250" y="600200"/>
            <a:ext cx="6367800" cy="54543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4" name="Google Shape;44;g28c07c23be5_0_72"/>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g28c07c23be5_0_75"/>
          <p:cNvSpPr/>
          <p:nvPr/>
        </p:nvSpPr>
        <p:spPr>
          <a:xfrm>
            <a:off x="4572000" y="-167"/>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g28c07c23be5_0_75"/>
          <p:cNvSpPr txBox="1"/>
          <p:nvPr>
            <p:ph type="title"/>
          </p:nvPr>
        </p:nvSpPr>
        <p:spPr>
          <a:xfrm>
            <a:off x="265500" y="1644233"/>
            <a:ext cx="4045200" cy="19764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8" name="Google Shape;48;g28c07c23be5_0_75"/>
          <p:cNvSpPr txBox="1"/>
          <p:nvPr>
            <p:ph idx="1" type="subTitle"/>
          </p:nvPr>
        </p:nvSpPr>
        <p:spPr>
          <a:xfrm>
            <a:off x="265500" y="3737433"/>
            <a:ext cx="4045200" cy="16467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9" name="Google Shape;49;g28c07c23be5_0_75"/>
          <p:cNvSpPr txBox="1"/>
          <p:nvPr>
            <p:ph idx="2" type="body"/>
          </p:nvPr>
        </p:nvSpPr>
        <p:spPr>
          <a:xfrm>
            <a:off x="4939500" y="965433"/>
            <a:ext cx="3837000" cy="49269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0" name="Google Shape;50;g28c07c23be5_0_75"/>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1" name="Shape 51"/>
        <p:cNvGrpSpPr/>
        <p:nvPr/>
      </p:nvGrpSpPr>
      <p:grpSpPr>
        <a:xfrm>
          <a:off x="0" y="0"/>
          <a:ext cx="0" cy="0"/>
          <a:chOff x="0" y="0"/>
          <a:chExt cx="0" cy="0"/>
        </a:xfrm>
      </p:grpSpPr>
      <p:sp>
        <p:nvSpPr>
          <p:cNvPr id="52" name="Google Shape;52;g28c07c23be5_0_81"/>
          <p:cNvSpPr txBox="1"/>
          <p:nvPr>
            <p:ph idx="1" type="body"/>
          </p:nvPr>
        </p:nvSpPr>
        <p:spPr>
          <a:xfrm>
            <a:off x="311700" y="5640767"/>
            <a:ext cx="5998800" cy="8067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53" name="Google Shape;53;g28c07c23be5_0_81"/>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4" name="Shape 54"/>
        <p:cNvGrpSpPr/>
        <p:nvPr/>
      </p:nvGrpSpPr>
      <p:grpSpPr>
        <a:xfrm>
          <a:off x="0" y="0"/>
          <a:ext cx="0" cy="0"/>
          <a:chOff x="0" y="0"/>
          <a:chExt cx="0" cy="0"/>
        </a:xfrm>
      </p:grpSpPr>
      <p:sp>
        <p:nvSpPr>
          <p:cNvPr id="55" name="Google Shape;55;g28c07c23be5_0_84"/>
          <p:cNvSpPr txBox="1"/>
          <p:nvPr>
            <p:ph hasCustomPrompt="1" type="title"/>
          </p:nvPr>
        </p:nvSpPr>
        <p:spPr>
          <a:xfrm>
            <a:off x="311700" y="1474833"/>
            <a:ext cx="8520600" cy="26181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6" name="Google Shape;56;g28c07c23be5_0_84"/>
          <p:cNvSpPr txBox="1"/>
          <p:nvPr>
            <p:ph idx="1" type="body"/>
          </p:nvPr>
        </p:nvSpPr>
        <p:spPr>
          <a:xfrm>
            <a:off x="311700" y="4202967"/>
            <a:ext cx="8520600" cy="17343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7" name="Google Shape;57;g28c07c23be5_0_84"/>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g28c07c23be5_0_88"/>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93C47D"/>
        </a:solidFill>
      </p:bgPr>
    </p:bg>
    <p:spTree>
      <p:nvGrpSpPr>
        <p:cNvPr id="9" name="Shape 9"/>
        <p:cNvGrpSpPr/>
        <p:nvPr/>
      </p:nvGrpSpPr>
      <p:grpSpPr>
        <a:xfrm>
          <a:off x="0" y="0"/>
          <a:ext cx="0" cy="0"/>
          <a:chOff x="0" y="0"/>
          <a:chExt cx="0" cy="0"/>
        </a:xfrm>
      </p:grpSpPr>
      <p:sp>
        <p:nvSpPr>
          <p:cNvPr id="10" name="Google Shape;10;g28c07c23be5_0_45"/>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1" name="Google Shape;11;g28c07c23be5_0_45"/>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2" name="Google Shape;12;g28c07c23be5_0_45"/>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hyperlink" Target="https://docs.google.com/presentation/d/1BRSpwh8iSa_5PP52H2tOeYz3xNmLA3AfqvtBFDHxXIw/edit?usp=sharing" TargetMode="External"/><Relationship Id="rId4" Type="http://schemas.openxmlformats.org/officeDocument/2006/relationships/image" Target="../media/image1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hyperlink" Target="https://forms.gle/BJWethAmhSqJX4EXA"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g26e1534c3f0_0_28"/>
          <p:cNvSpPr txBox="1"/>
          <p:nvPr>
            <p:ph type="title"/>
          </p:nvPr>
        </p:nvSpPr>
        <p:spPr>
          <a:xfrm>
            <a:off x="5361375" y="593425"/>
            <a:ext cx="3471000" cy="4976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b="1" lang="en-US" sz="3100"/>
              <a:t>Kirkwood NEA </a:t>
            </a:r>
            <a:endParaRPr b="1" sz="3100"/>
          </a:p>
          <a:p>
            <a:pPr indent="0" lvl="0" marL="0" rtl="0" algn="ctr">
              <a:lnSpc>
                <a:spcPct val="100000"/>
              </a:lnSpc>
              <a:spcBef>
                <a:spcPts val="0"/>
              </a:spcBef>
              <a:spcAft>
                <a:spcPts val="0"/>
              </a:spcAft>
              <a:buSzPts val="2800"/>
              <a:buNone/>
            </a:pPr>
            <a:r>
              <a:t/>
            </a:r>
            <a:endParaRPr b="1" sz="3100"/>
          </a:p>
          <a:p>
            <a:pPr indent="0" lvl="0" marL="0" rtl="0" algn="ctr">
              <a:lnSpc>
                <a:spcPct val="100000"/>
              </a:lnSpc>
              <a:spcBef>
                <a:spcPts val="0"/>
              </a:spcBef>
              <a:spcAft>
                <a:spcPts val="0"/>
              </a:spcAft>
              <a:buSzPts val="2800"/>
              <a:buNone/>
            </a:pPr>
            <a:r>
              <a:t/>
            </a:r>
            <a:endParaRPr b="1" sz="3100"/>
          </a:p>
          <a:p>
            <a:pPr indent="0" lvl="0" marL="0" rtl="0" algn="ctr">
              <a:lnSpc>
                <a:spcPct val="100000"/>
              </a:lnSpc>
              <a:spcBef>
                <a:spcPts val="0"/>
              </a:spcBef>
              <a:spcAft>
                <a:spcPts val="0"/>
              </a:spcAft>
              <a:buSzPts val="2800"/>
              <a:buNone/>
            </a:pPr>
            <a:r>
              <a:t/>
            </a:r>
            <a:endParaRPr b="1" sz="3100"/>
          </a:p>
          <a:p>
            <a:pPr indent="0" lvl="0" marL="0" rtl="0" algn="ctr">
              <a:lnSpc>
                <a:spcPct val="100000"/>
              </a:lnSpc>
              <a:spcBef>
                <a:spcPts val="0"/>
              </a:spcBef>
              <a:spcAft>
                <a:spcPts val="0"/>
              </a:spcAft>
              <a:buSzPts val="2800"/>
              <a:buNone/>
            </a:pPr>
            <a:r>
              <a:rPr b="1" lang="en-US" sz="3100"/>
              <a:t>BUILDING REP TRAINING</a:t>
            </a:r>
            <a:endParaRPr b="1" sz="3100"/>
          </a:p>
          <a:p>
            <a:pPr indent="0" lvl="0" marL="0" rtl="0" algn="ctr">
              <a:lnSpc>
                <a:spcPct val="100000"/>
              </a:lnSpc>
              <a:spcBef>
                <a:spcPts val="0"/>
              </a:spcBef>
              <a:spcAft>
                <a:spcPts val="0"/>
              </a:spcAft>
              <a:buSzPts val="2800"/>
              <a:buNone/>
            </a:pPr>
            <a:r>
              <a:t/>
            </a:r>
            <a:endParaRPr b="1" sz="3100"/>
          </a:p>
          <a:p>
            <a:pPr indent="0" lvl="0" marL="0" rtl="0" algn="ctr">
              <a:lnSpc>
                <a:spcPct val="100000"/>
              </a:lnSpc>
              <a:spcBef>
                <a:spcPts val="0"/>
              </a:spcBef>
              <a:spcAft>
                <a:spcPts val="0"/>
              </a:spcAft>
              <a:buSzPts val="2800"/>
              <a:buNone/>
            </a:pPr>
            <a:r>
              <a:t/>
            </a:r>
            <a:endParaRPr b="1" sz="3100"/>
          </a:p>
        </p:txBody>
      </p:sp>
      <p:sp>
        <p:nvSpPr>
          <p:cNvPr id="66" name="Google Shape;66;g26e1534c3f0_0_28"/>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US">
                <a:solidFill>
                  <a:schemeClr val="dk2"/>
                </a:solidFill>
                <a:latin typeface="Arial"/>
                <a:ea typeface="Arial"/>
                <a:cs typeface="Arial"/>
                <a:sym typeface="Arial"/>
              </a:rPr>
              <a:t>‹#›</a:t>
            </a:fld>
            <a:endParaRPr>
              <a:solidFill>
                <a:schemeClr val="dk2"/>
              </a:solidFill>
              <a:latin typeface="Arial"/>
              <a:ea typeface="Arial"/>
              <a:cs typeface="Arial"/>
              <a:sym typeface="Arial"/>
            </a:endParaRPr>
          </a:p>
        </p:txBody>
      </p:sp>
      <p:pic>
        <p:nvPicPr>
          <p:cNvPr descr="Image result for union yes" id="67" name="Google Shape;67;g26e1534c3f0_0_28"/>
          <p:cNvPicPr preferRelativeResize="0"/>
          <p:nvPr/>
        </p:nvPicPr>
        <p:blipFill rotWithShape="1">
          <a:blip r:embed="rId3">
            <a:alphaModFix/>
          </a:blip>
          <a:srcRect b="0" l="0" r="0" t="0"/>
          <a:stretch/>
        </p:blipFill>
        <p:spPr>
          <a:xfrm>
            <a:off x="828800" y="2151623"/>
            <a:ext cx="3830251" cy="186001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g279faa0ab1e_0_0"/>
          <p:cNvSpPr txBox="1"/>
          <p:nvPr>
            <p:ph type="title"/>
          </p:nvPr>
        </p:nvSpPr>
        <p:spPr>
          <a:xfrm>
            <a:off x="311700" y="593367"/>
            <a:ext cx="8520600" cy="7635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US"/>
              <a:t>Most important skills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*meeting with principal, problem solving </a:t>
            </a:r>
            <a:endParaRPr/>
          </a:p>
          <a:p>
            <a:pPr indent="0" lvl="0" marL="0" rtl="0" algn="l">
              <a:spcBef>
                <a:spcPts val="0"/>
              </a:spcBef>
              <a:spcAft>
                <a:spcPts val="0"/>
              </a:spcAft>
              <a:buNone/>
            </a:pPr>
            <a:r>
              <a:rPr lang="en-US"/>
              <a:t>	*draft action sheet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*repping member with admin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*building organizing meetings </a:t>
            </a:r>
            <a:endParaRPr/>
          </a:p>
        </p:txBody>
      </p:sp>
      <p:sp>
        <p:nvSpPr>
          <p:cNvPr id="74" name="Google Shape;74;g279faa0ab1e_0_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3"/>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US" sz="1800" u="sng">
                <a:solidFill>
                  <a:srgbClr val="000000"/>
                </a:solidFill>
              </a:rPr>
              <a:t>K</a:t>
            </a:r>
            <a:r>
              <a:rPr b="1" lang="en-US" sz="1800" u="sng">
                <a:solidFill>
                  <a:srgbClr val="000000"/>
                </a:solidFill>
                <a:latin typeface="Arial"/>
                <a:ea typeface="Arial"/>
                <a:cs typeface="Arial"/>
                <a:sym typeface="Arial"/>
              </a:rPr>
              <a:t>NEA works because you do! </a:t>
            </a:r>
            <a:br>
              <a:rPr b="0" lang="en-US"/>
            </a:br>
            <a:br>
              <a:rPr b="0" lang="en-US"/>
            </a:br>
            <a:br>
              <a:rPr b="0" i="0" lang="en-US" sz="1800" u="none" strike="noStrike">
                <a:solidFill>
                  <a:srgbClr val="000000"/>
                </a:solidFill>
                <a:latin typeface="Arial"/>
                <a:ea typeface="Arial"/>
                <a:cs typeface="Arial"/>
                <a:sym typeface="Arial"/>
              </a:rPr>
            </a:br>
            <a:endParaRPr/>
          </a:p>
        </p:txBody>
      </p:sp>
      <p:sp>
        <p:nvSpPr>
          <p:cNvPr id="80" name="Google Shape;80;p3"/>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US">
                <a:solidFill>
                  <a:schemeClr val="dk2"/>
                </a:solidFill>
                <a:latin typeface="Arial"/>
                <a:ea typeface="Arial"/>
                <a:cs typeface="Arial"/>
                <a:sym typeface="Arial"/>
              </a:rPr>
              <a:t>‹#›</a:t>
            </a:fld>
            <a:endParaRPr>
              <a:solidFill>
                <a:schemeClr val="dk2"/>
              </a:solidFill>
              <a:latin typeface="Arial"/>
              <a:ea typeface="Arial"/>
              <a:cs typeface="Arial"/>
              <a:sym typeface="Arial"/>
            </a:endParaRPr>
          </a:p>
        </p:txBody>
      </p:sp>
      <p:sp>
        <p:nvSpPr>
          <p:cNvPr id="81" name="Google Shape;81;p3"/>
          <p:cNvSpPr txBox="1"/>
          <p:nvPr/>
        </p:nvSpPr>
        <p:spPr>
          <a:xfrm>
            <a:off x="147750" y="1157300"/>
            <a:ext cx="5773200" cy="4525200"/>
          </a:xfrm>
          <a:prstGeom prst="rect">
            <a:avLst/>
          </a:prstGeom>
          <a:noFill/>
          <a:ln>
            <a:noFill/>
          </a:ln>
        </p:spPr>
        <p:txBody>
          <a:bodyPr anchorCtr="0" anchor="t" bIns="45700" lIns="91425" spcFirstLastPara="1" rIns="91425" wrap="square" tIns="45700">
            <a:spAutoFit/>
          </a:bodyPr>
          <a:lstStyle/>
          <a:p>
            <a:pPr indent="-330200" lvl="0" marL="457200" marR="0" rtl="0" algn="l">
              <a:lnSpc>
                <a:spcPct val="10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Powerful role of building reps</a:t>
            </a:r>
            <a:br>
              <a:rPr b="0" i="0" lang="en-US" sz="1600" u="none" cap="none" strike="noStrike">
                <a:solidFill>
                  <a:srgbClr val="000000"/>
                </a:solidFill>
                <a:latin typeface="Arial"/>
                <a:ea typeface="Arial"/>
                <a:cs typeface="Arial"/>
                <a:sym typeface="Arial"/>
              </a:rPr>
            </a:br>
            <a:br>
              <a:rPr b="0" i="0" lang="en-US" sz="1600" u="none" cap="none" strike="noStrike">
                <a:solidFill>
                  <a:srgbClr val="000000"/>
                </a:solidFill>
                <a:latin typeface="Arial"/>
                <a:ea typeface="Arial"/>
                <a:cs typeface="Arial"/>
                <a:sym typeface="Arial"/>
              </a:rPr>
            </a:br>
            <a:r>
              <a:rPr b="0" i="0" lang="en-US" sz="1600" u="none" cap="none" strike="noStrike">
                <a:solidFill>
                  <a:srgbClr val="000000"/>
                </a:solidFill>
                <a:latin typeface="Arial"/>
                <a:ea typeface="Arial"/>
                <a:cs typeface="Arial"/>
                <a:sym typeface="Arial"/>
              </a:rPr>
              <a:t>You are the leadership of NEA in your school. </a:t>
            </a:r>
            <a:br>
              <a:rPr b="0" i="0" lang="en-US" sz="1600" u="none" cap="none" strike="noStrike">
                <a:solidFill>
                  <a:srgbClr val="000000"/>
                </a:solidFill>
                <a:latin typeface="Arial"/>
                <a:ea typeface="Arial"/>
                <a:cs typeface="Arial"/>
                <a:sym typeface="Arial"/>
              </a:rPr>
            </a:br>
            <a:br>
              <a:rPr b="0" i="0" lang="en-US" sz="1600" u="none" cap="none" strike="noStrike">
                <a:solidFill>
                  <a:srgbClr val="000000"/>
                </a:solidFill>
                <a:latin typeface="Arial"/>
                <a:ea typeface="Arial"/>
                <a:cs typeface="Arial"/>
                <a:sym typeface="Arial"/>
              </a:rPr>
            </a:br>
            <a:r>
              <a:rPr b="0" i="0" lang="en-US" sz="1600" u="none" cap="none" strike="noStrike">
                <a:solidFill>
                  <a:srgbClr val="000000"/>
                </a:solidFill>
                <a:latin typeface="Arial"/>
                <a:ea typeface="Arial"/>
                <a:cs typeface="Arial"/>
                <a:sym typeface="Arial"/>
              </a:rPr>
              <a:t>CONNECTOR: Update your co-workers on important NEA items that affect them.</a:t>
            </a:r>
            <a:br>
              <a:rPr b="0" i="0" lang="en-US" sz="1600" u="none" cap="none" strike="noStrike">
                <a:solidFill>
                  <a:srgbClr val="000000"/>
                </a:solidFill>
                <a:latin typeface="Arial"/>
                <a:ea typeface="Arial"/>
                <a:cs typeface="Arial"/>
                <a:sym typeface="Arial"/>
              </a:rPr>
            </a:br>
            <a:br>
              <a:rPr b="0" i="0" lang="en-US" sz="1600" u="none" cap="none" strike="noStrike">
                <a:solidFill>
                  <a:srgbClr val="000000"/>
                </a:solidFill>
                <a:latin typeface="Arial"/>
                <a:ea typeface="Arial"/>
                <a:cs typeface="Arial"/>
                <a:sym typeface="Arial"/>
              </a:rPr>
            </a:br>
            <a:r>
              <a:rPr b="0" i="0" lang="en-US" sz="1600" u="none" cap="none" strike="noStrike">
                <a:solidFill>
                  <a:srgbClr val="000000"/>
                </a:solidFill>
                <a:latin typeface="Arial"/>
                <a:ea typeface="Arial"/>
                <a:cs typeface="Arial"/>
                <a:sym typeface="Arial"/>
              </a:rPr>
              <a:t>RECRUITER: Ask all certified staff in your school to be NEA members. </a:t>
            </a:r>
            <a:br>
              <a:rPr b="0" i="0" lang="en-US" sz="1600" u="none" cap="none" strike="noStrike">
                <a:solidFill>
                  <a:srgbClr val="000000"/>
                </a:solidFill>
                <a:latin typeface="Arial"/>
                <a:ea typeface="Arial"/>
                <a:cs typeface="Arial"/>
                <a:sym typeface="Arial"/>
              </a:rPr>
            </a:b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CONFIDANTE: Listen to your co-workers’ concerns. They trust you and expect confidentiality. </a:t>
            </a:r>
            <a:endParaRPr b="0" i="0" sz="16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PROBLEM SOLVER: Help your coworkers have tough conversations and navigate the chain of command. </a:t>
            </a:r>
            <a:endParaRPr b="0" i="0" sz="16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600"/>
              <a:buFont typeface="Arial"/>
              <a:buNone/>
            </a:pPr>
            <a:br>
              <a:rPr b="0" i="0" lang="en-US" sz="1600" u="none" cap="none" strike="noStrike">
                <a:solidFill>
                  <a:srgbClr val="000000"/>
                </a:solidFill>
                <a:latin typeface="Arial"/>
                <a:ea typeface="Arial"/>
                <a:cs typeface="Arial"/>
                <a:sym typeface="Arial"/>
              </a:rPr>
            </a:br>
            <a:endParaRPr b="0" i="0" sz="1600" u="none" cap="none" strike="noStrike">
              <a:solidFill>
                <a:srgbClr val="000000"/>
              </a:solidFill>
              <a:latin typeface="Arial"/>
              <a:ea typeface="Arial"/>
              <a:cs typeface="Arial"/>
              <a:sym typeface="Arial"/>
            </a:endParaRPr>
          </a:p>
        </p:txBody>
      </p:sp>
      <p:pic>
        <p:nvPicPr>
          <p:cNvPr id="82" name="Google Shape;82;p3"/>
          <p:cNvPicPr preferRelativeResize="0"/>
          <p:nvPr/>
        </p:nvPicPr>
        <p:blipFill rotWithShape="1">
          <a:blip r:embed="rId3">
            <a:alphaModFix/>
          </a:blip>
          <a:srcRect b="0" l="0" r="0" t="0"/>
          <a:stretch/>
        </p:blipFill>
        <p:spPr>
          <a:xfrm>
            <a:off x="5765900" y="457200"/>
            <a:ext cx="3378100" cy="3378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g25fa1ba254d_0_8"/>
          <p:cNvSpPr txBox="1"/>
          <p:nvPr>
            <p:ph type="title"/>
          </p:nvPr>
        </p:nvSpPr>
        <p:spPr>
          <a:xfrm>
            <a:off x="311700" y="593425"/>
            <a:ext cx="3570900" cy="5866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US" u="sng"/>
              <a:t>Brainstorm the wins! </a:t>
            </a:r>
            <a:endParaRPr b="1" u="sng"/>
          </a:p>
          <a:p>
            <a:pPr indent="0" lvl="0" marL="0" rtl="0" algn="l">
              <a:lnSpc>
                <a:spcPct val="100000"/>
              </a:lnSpc>
              <a:spcBef>
                <a:spcPts val="0"/>
              </a:spcBef>
              <a:spcAft>
                <a:spcPts val="0"/>
              </a:spcAft>
              <a:buSzPts val="2800"/>
              <a:buNone/>
            </a:pPr>
            <a:r>
              <a:t/>
            </a:r>
            <a:endParaRPr b="1" u="sng"/>
          </a:p>
          <a:p>
            <a:pPr indent="0" lvl="0" marL="0" rtl="0" algn="l">
              <a:lnSpc>
                <a:spcPct val="100000"/>
              </a:lnSpc>
              <a:spcBef>
                <a:spcPts val="0"/>
              </a:spcBef>
              <a:spcAft>
                <a:spcPts val="0"/>
              </a:spcAft>
              <a:buSzPts val="2800"/>
              <a:buNone/>
            </a:pPr>
            <a:r>
              <a:t/>
            </a:r>
            <a:endParaRPr b="1" u="sng"/>
          </a:p>
          <a:p>
            <a:pPr indent="0" lvl="0" marL="0" rtl="0" algn="l">
              <a:lnSpc>
                <a:spcPct val="100000"/>
              </a:lnSpc>
              <a:spcBef>
                <a:spcPts val="0"/>
              </a:spcBef>
              <a:spcAft>
                <a:spcPts val="0"/>
              </a:spcAft>
              <a:buSzPts val="2800"/>
              <a:buNone/>
            </a:pPr>
            <a:r>
              <a:t/>
            </a:r>
            <a:endParaRPr b="1" u="sng"/>
          </a:p>
          <a:p>
            <a:pPr indent="0" lvl="0" marL="0" rtl="0" algn="l">
              <a:lnSpc>
                <a:spcPct val="100000"/>
              </a:lnSpc>
              <a:spcBef>
                <a:spcPts val="0"/>
              </a:spcBef>
              <a:spcAft>
                <a:spcPts val="0"/>
              </a:spcAft>
              <a:buClr>
                <a:srgbClr val="000000"/>
              </a:buClr>
              <a:buSzPts val="2800"/>
              <a:buFont typeface="Arial"/>
              <a:buNone/>
            </a:pPr>
            <a:r>
              <a:rPr lang="en-US"/>
              <a:t>Because of your strength as KNEA, you were able to win….</a:t>
            </a:r>
            <a:endParaRPr b="1" u="sng"/>
          </a:p>
          <a:p>
            <a:pPr indent="0" lvl="0" marL="0" rtl="0" algn="l">
              <a:lnSpc>
                <a:spcPct val="100000"/>
              </a:lnSpc>
              <a:spcBef>
                <a:spcPts val="0"/>
              </a:spcBef>
              <a:spcAft>
                <a:spcPts val="0"/>
              </a:spcAft>
              <a:buSzPts val="2800"/>
              <a:buNone/>
            </a:pPr>
            <a:r>
              <a:t/>
            </a:r>
            <a:endParaRPr/>
          </a:p>
          <a:p>
            <a:pPr indent="0" lvl="0" marL="0" rtl="0" algn="l">
              <a:lnSpc>
                <a:spcPct val="100000"/>
              </a:lnSpc>
              <a:spcBef>
                <a:spcPts val="0"/>
              </a:spcBef>
              <a:spcAft>
                <a:spcPts val="0"/>
              </a:spcAft>
              <a:buSzPts val="2800"/>
              <a:buNone/>
            </a:pPr>
            <a:r>
              <a:t/>
            </a:r>
            <a:endParaRPr/>
          </a:p>
        </p:txBody>
      </p:sp>
      <p:sp>
        <p:nvSpPr>
          <p:cNvPr id="89" name="Google Shape;89;g25fa1ba254d_0_8"/>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US">
                <a:solidFill>
                  <a:schemeClr val="dk2"/>
                </a:solidFill>
                <a:latin typeface="Arial"/>
                <a:ea typeface="Arial"/>
                <a:cs typeface="Arial"/>
                <a:sym typeface="Arial"/>
              </a:rPr>
              <a:t>‹#›</a:t>
            </a:fld>
            <a:endParaRPr>
              <a:solidFill>
                <a:schemeClr val="dk2"/>
              </a:solidFill>
              <a:latin typeface="Arial"/>
              <a:ea typeface="Arial"/>
              <a:cs typeface="Arial"/>
              <a:sym typeface="Arial"/>
            </a:endParaRPr>
          </a:p>
        </p:txBody>
      </p:sp>
      <p:pic>
        <p:nvPicPr>
          <p:cNvPr id="90" name="Google Shape;90;g25fa1ba254d_0_8"/>
          <p:cNvPicPr preferRelativeResize="0"/>
          <p:nvPr/>
        </p:nvPicPr>
        <p:blipFill rotWithShape="1">
          <a:blip r:embed="rId3">
            <a:alphaModFix/>
          </a:blip>
          <a:srcRect b="0" l="0" r="0" t="0"/>
          <a:stretch/>
        </p:blipFill>
        <p:spPr>
          <a:xfrm>
            <a:off x="4056200" y="813300"/>
            <a:ext cx="4772125" cy="47721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g28a0745ba3c_0_180"/>
          <p:cNvSpPr txBox="1"/>
          <p:nvPr>
            <p:ph type="title"/>
          </p:nvPr>
        </p:nvSpPr>
        <p:spPr>
          <a:xfrm>
            <a:off x="311700" y="593376"/>
            <a:ext cx="8832300" cy="8559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b="1" lang="en-US" u="sng">
                <a:latin typeface="Arial"/>
                <a:ea typeface="Arial"/>
                <a:cs typeface="Arial"/>
                <a:sym typeface="Arial"/>
              </a:rPr>
              <a:t>A Few Negotiable Topics </a:t>
            </a:r>
            <a:endParaRPr b="1" u="sng">
              <a:latin typeface="Arial"/>
              <a:ea typeface="Arial"/>
              <a:cs typeface="Arial"/>
              <a:sym typeface="Arial"/>
            </a:endParaRPr>
          </a:p>
          <a:p>
            <a:pPr indent="0" lvl="0" marL="0" rtl="0" algn="ctr">
              <a:lnSpc>
                <a:spcPct val="100000"/>
              </a:lnSpc>
              <a:spcBef>
                <a:spcPts val="0"/>
              </a:spcBef>
              <a:spcAft>
                <a:spcPts val="0"/>
              </a:spcAft>
              <a:buSzPct val="111111"/>
              <a:buNone/>
            </a:pPr>
            <a:r>
              <a:rPr b="1" lang="en-US" u="sng">
                <a:latin typeface="Arial"/>
                <a:ea typeface="Arial"/>
                <a:cs typeface="Arial"/>
                <a:sym typeface="Arial"/>
              </a:rPr>
              <a:t>in the Collective Bargaining Agreement</a:t>
            </a:r>
            <a:endParaRPr b="1" u="sng">
              <a:latin typeface="Arial"/>
              <a:ea typeface="Arial"/>
              <a:cs typeface="Arial"/>
              <a:sym typeface="Arial"/>
            </a:endParaRPr>
          </a:p>
          <a:p>
            <a:pPr indent="0" lvl="0" marL="0" rtl="0" algn="l">
              <a:lnSpc>
                <a:spcPct val="100000"/>
              </a:lnSpc>
              <a:spcBef>
                <a:spcPts val="0"/>
              </a:spcBef>
              <a:spcAft>
                <a:spcPts val="0"/>
              </a:spcAft>
              <a:buSzPct val="111111"/>
              <a:buNone/>
            </a:pPr>
            <a:r>
              <a:t/>
            </a:r>
            <a:endParaRPr/>
          </a:p>
          <a:p>
            <a:pPr indent="-388620" lvl="0" marL="457200" rtl="0" algn="l">
              <a:lnSpc>
                <a:spcPct val="100000"/>
              </a:lnSpc>
              <a:spcBef>
                <a:spcPts val="0"/>
              </a:spcBef>
              <a:spcAft>
                <a:spcPts val="0"/>
              </a:spcAft>
              <a:buSzPct val="100000"/>
              <a:buChar char="●"/>
            </a:pPr>
            <a:r>
              <a:rPr lang="en-US"/>
              <a:t>Union Rep in Admin Meetings</a:t>
            </a:r>
            <a:endParaRPr/>
          </a:p>
          <a:p>
            <a:pPr indent="0" lvl="0" marL="457200" rtl="0" algn="l">
              <a:lnSpc>
                <a:spcPct val="100000"/>
              </a:lnSpc>
              <a:spcBef>
                <a:spcPts val="0"/>
              </a:spcBef>
              <a:spcAft>
                <a:spcPts val="0"/>
              </a:spcAft>
              <a:buSzPct val="111111"/>
              <a:buNone/>
            </a:pPr>
            <a:r>
              <a:t/>
            </a:r>
            <a:endParaRPr/>
          </a:p>
          <a:p>
            <a:pPr indent="-388620" lvl="0" marL="457200" rtl="0" algn="l">
              <a:lnSpc>
                <a:spcPct val="100000"/>
              </a:lnSpc>
              <a:spcBef>
                <a:spcPts val="0"/>
              </a:spcBef>
              <a:spcAft>
                <a:spcPts val="0"/>
              </a:spcAft>
              <a:buSzPct val="100000"/>
              <a:buChar char="●"/>
            </a:pPr>
            <a:r>
              <a:rPr lang="en-US"/>
              <a:t>Building Level Problem Solving Meetings with Admin </a:t>
            </a:r>
            <a:endParaRPr/>
          </a:p>
          <a:p>
            <a:pPr indent="0" lvl="0" marL="457200" rtl="0" algn="l">
              <a:lnSpc>
                <a:spcPct val="100000"/>
              </a:lnSpc>
              <a:spcBef>
                <a:spcPts val="0"/>
              </a:spcBef>
              <a:spcAft>
                <a:spcPts val="0"/>
              </a:spcAft>
              <a:buSzPct val="111111"/>
              <a:buNone/>
            </a:pPr>
            <a:r>
              <a:t/>
            </a:r>
            <a:endParaRPr/>
          </a:p>
          <a:p>
            <a:pPr indent="-388620" lvl="0" marL="457200" rtl="0" algn="l">
              <a:lnSpc>
                <a:spcPct val="100000"/>
              </a:lnSpc>
              <a:spcBef>
                <a:spcPts val="0"/>
              </a:spcBef>
              <a:spcAft>
                <a:spcPts val="0"/>
              </a:spcAft>
              <a:buSzPct val="100000"/>
              <a:buChar char="●"/>
            </a:pPr>
            <a:r>
              <a:rPr lang="en-US"/>
              <a:t>Fair Educator Discipline process (due process &amp; progressive discipline)</a:t>
            </a:r>
            <a:endParaRPr/>
          </a:p>
          <a:p>
            <a:pPr indent="0" lvl="0" marL="457200" rtl="0" algn="l">
              <a:lnSpc>
                <a:spcPct val="100000"/>
              </a:lnSpc>
              <a:spcBef>
                <a:spcPts val="0"/>
              </a:spcBef>
              <a:spcAft>
                <a:spcPts val="0"/>
              </a:spcAft>
              <a:buSzPct val="111111"/>
              <a:buNone/>
            </a:pPr>
            <a:r>
              <a:t/>
            </a:r>
            <a:endParaRPr/>
          </a:p>
          <a:p>
            <a:pPr indent="-388620" lvl="0" marL="457200" rtl="0" algn="l">
              <a:lnSpc>
                <a:spcPct val="100000"/>
              </a:lnSpc>
              <a:spcBef>
                <a:spcPts val="0"/>
              </a:spcBef>
              <a:spcAft>
                <a:spcPts val="0"/>
              </a:spcAft>
              <a:buSzPct val="100000"/>
              <a:buChar char="●"/>
            </a:pPr>
            <a:r>
              <a:rPr lang="en-US"/>
              <a:t>Limits on after school meetings</a:t>
            </a:r>
            <a:endParaRPr/>
          </a:p>
          <a:p>
            <a:pPr indent="0" lvl="0" marL="457200" rtl="0" algn="l">
              <a:lnSpc>
                <a:spcPct val="100000"/>
              </a:lnSpc>
              <a:spcBef>
                <a:spcPts val="0"/>
              </a:spcBef>
              <a:spcAft>
                <a:spcPts val="0"/>
              </a:spcAft>
              <a:buSzPct val="111111"/>
              <a:buNone/>
            </a:pPr>
            <a:r>
              <a:t/>
            </a:r>
            <a:endParaRPr/>
          </a:p>
          <a:p>
            <a:pPr indent="-388620" lvl="0" marL="457200" rtl="0" algn="l">
              <a:lnSpc>
                <a:spcPct val="100000"/>
              </a:lnSpc>
              <a:spcBef>
                <a:spcPts val="0"/>
              </a:spcBef>
              <a:spcAft>
                <a:spcPts val="0"/>
              </a:spcAft>
              <a:buSzPct val="100000"/>
              <a:buChar char="●"/>
            </a:pPr>
            <a:r>
              <a:rPr lang="en-US"/>
              <a:t>Plan time protections </a:t>
            </a:r>
            <a:endParaRPr/>
          </a:p>
          <a:p>
            <a:pPr indent="0" lvl="0" marL="457200" rtl="0" algn="l">
              <a:lnSpc>
                <a:spcPct val="100000"/>
              </a:lnSpc>
              <a:spcBef>
                <a:spcPts val="0"/>
              </a:spcBef>
              <a:spcAft>
                <a:spcPts val="0"/>
              </a:spcAft>
              <a:buSzPct val="111111"/>
              <a:buNone/>
            </a:pPr>
            <a:r>
              <a:t/>
            </a:r>
            <a:endParaRPr/>
          </a:p>
          <a:p>
            <a:pPr indent="-388620" lvl="0" marL="457200" rtl="0" algn="l">
              <a:lnSpc>
                <a:spcPct val="100000"/>
              </a:lnSpc>
              <a:spcBef>
                <a:spcPts val="0"/>
              </a:spcBef>
              <a:spcAft>
                <a:spcPts val="0"/>
              </a:spcAft>
              <a:buSzPct val="100000"/>
              <a:buChar char="●"/>
            </a:pPr>
            <a:r>
              <a:rPr lang="en-US"/>
              <a:t>Union representation at district-wide committees</a:t>
            </a:r>
            <a:endParaRPr/>
          </a:p>
          <a:p>
            <a:pPr indent="0" lvl="0" marL="0" rtl="0" algn="l">
              <a:lnSpc>
                <a:spcPct val="100000"/>
              </a:lnSpc>
              <a:spcBef>
                <a:spcPts val="0"/>
              </a:spcBef>
              <a:spcAft>
                <a:spcPts val="0"/>
              </a:spcAft>
              <a:buSzPct val="111111"/>
              <a:buNone/>
            </a:pPr>
            <a:r>
              <a:t/>
            </a:r>
            <a:endParaRPr/>
          </a:p>
          <a:p>
            <a:pPr indent="0" lvl="0" marL="0" rtl="0" algn="l">
              <a:lnSpc>
                <a:spcPct val="100000"/>
              </a:lnSpc>
              <a:spcBef>
                <a:spcPts val="0"/>
              </a:spcBef>
              <a:spcAft>
                <a:spcPts val="0"/>
              </a:spcAft>
              <a:buSzPct val="111111"/>
              <a:buNone/>
            </a:pPr>
            <a:r>
              <a:t/>
            </a:r>
            <a:endParaRPr/>
          </a:p>
        </p:txBody>
      </p:sp>
      <p:sp>
        <p:nvSpPr>
          <p:cNvPr id="97" name="Google Shape;97;g28a0745ba3c_0_180"/>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solidFill>
                  <a:schemeClr val="dk2"/>
                </a:solidFill>
                <a:latin typeface="Arial"/>
                <a:ea typeface="Arial"/>
                <a:cs typeface="Arial"/>
                <a:sym typeface="Arial"/>
              </a:rPr>
              <a:t>‹#›</a:t>
            </a:fld>
            <a:endParaRPr>
              <a:solidFill>
                <a:schemeClr val="dk2"/>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g28a0745ba3c_0_173"/>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84084"/>
              <a:buNone/>
            </a:pPr>
            <a:r>
              <a:rPr b="1" lang="en-US" sz="3700" u="sng">
                <a:latin typeface="Arial"/>
                <a:ea typeface="Arial"/>
                <a:cs typeface="Arial"/>
                <a:sym typeface="Arial"/>
              </a:rPr>
              <a:t>Rights of Union Reps</a:t>
            </a:r>
            <a:endParaRPr b="1" sz="3700" u="sng">
              <a:latin typeface="Arial"/>
              <a:ea typeface="Arial"/>
              <a:cs typeface="Arial"/>
              <a:sym typeface="Arial"/>
            </a:endParaRPr>
          </a:p>
          <a:p>
            <a:pPr indent="0" lvl="0" marL="0" rtl="0" algn="l">
              <a:lnSpc>
                <a:spcPct val="100000"/>
              </a:lnSpc>
              <a:spcBef>
                <a:spcPts val="0"/>
              </a:spcBef>
              <a:spcAft>
                <a:spcPts val="0"/>
              </a:spcAft>
              <a:buSzPct val="111111"/>
              <a:buNone/>
            </a:pPr>
            <a:r>
              <a:t/>
            </a:r>
            <a:endParaRPr/>
          </a:p>
          <a:p>
            <a:pPr indent="-388620" lvl="0" marL="457200" rtl="0" algn="l">
              <a:lnSpc>
                <a:spcPct val="100000"/>
              </a:lnSpc>
              <a:spcBef>
                <a:spcPts val="0"/>
              </a:spcBef>
              <a:spcAft>
                <a:spcPts val="0"/>
              </a:spcAft>
              <a:buSzPct val="100000"/>
              <a:buChar char="●"/>
            </a:pPr>
            <a:r>
              <a:rPr lang="en-US"/>
              <a:t>Keep your nose clean at work: school work during contracted time and union work during lunch/ off contracted hours. </a:t>
            </a:r>
            <a:endParaRPr/>
          </a:p>
          <a:p>
            <a:pPr indent="-388620" lvl="0" marL="457200" rtl="0" algn="l">
              <a:lnSpc>
                <a:spcPct val="100000"/>
              </a:lnSpc>
              <a:spcBef>
                <a:spcPts val="0"/>
              </a:spcBef>
              <a:spcAft>
                <a:spcPts val="0"/>
              </a:spcAft>
              <a:buSzPct val="100000"/>
              <a:buChar char="●"/>
            </a:pPr>
            <a:r>
              <a:rPr lang="en-US"/>
              <a:t>When you are representing KNEA in a meeting, you are putting on your UNION REP hat. </a:t>
            </a:r>
            <a:endParaRPr/>
          </a:p>
          <a:p>
            <a:pPr indent="-388620" lvl="0" marL="457200" rtl="0" algn="l">
              <a:lnSpc>
                <a:spcPct val="100000"/>
              </a:lnSpc>
              <a:spcBef>
                <a:spcPts val="0"/>
              </a:spcBef>
              <a:spcAft>
                <a:spcPts val="0"/>
              </a:spcAft>
              <a:buSzPct val="100000"/>
              <a:buChar char="●"/>
            </a:pPr>
            <a:r>
              <a:rPr lang="en-US"/>
              <a:t>You are speaking to admin as an equal. </a:t>
            </a:r>
            <a:endParaRPr/>
          </a:p>
        </p:txBody>
      </p:sp>
      <p:sp>
        <p:nvSpPr>
          <p:cNvPr id="104" name="Google Shape;104;g28a0745ba3c_0_173"/>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solidFill>
                  <a:schemeClr val="dk2"/>
                </a:solidFill>
                <a:latin typeface="Arial"/>
                <a:ea typeface="Arial"/>
                <a:cs typeface="Arial"/>
                <a:sym typeface="Arial"/>
              </a:rPr>
              <a:t>‹#›</a:t>
            </a:fld>
            <a:endParaRPr>
              <a:solidFill>
                <a:schemeClr val="dk2"/>
              </a:solidFill>
              <a:latin typeface="Arial"/>
              <a:ea typeface="Arial"/>
              <a:cs typeface="Arial"/>
              <a:sym typeface="Arial"/>
            </a:endParaRPr>
          </a:p>
        </p:txBody>
      </p:sp>
      <p:pic>
        <p:nvPicPr>
          <p:cNvPr id="105" name="Google Shape;105;g28a0745ba3c_0_173"/>
          <p:cNvPicPr preferRelativeResize="0"/>
          <p:nvPr/>
        </p:nvPicPr>
        <p:blipFill rotWithShape="1">
          <a:blip r:embed="rId3">
            <a:alphaModFix/>
          </a:blip>
          <a:srcRect b="0" l="0" r="0" t="0"/>
          <a:stretch/>
        </p:blipFill>
        <p:spPr>
          <a:xfrm>
            <a:off x="2100100" y="4137581"/>
            <a:ext cx="5176725" cy="26047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110" name="Shape 110"/>
        <p:cNvGrpSpPr/>
        <p:nvPr/>
      </p:nvGrpSpPr>
      <p:grpSpPr>
        <a:xfrm>
          <a:off x="0" y="0"/>
          <a:ext cx="0" cy="0"/>
          <a:chOff x="0" y="0"/>
          <a:chExt cx="0" cy="0"/>
        </a:xfrm>
      </p:grpSpPr>
      <p:sp>
        <p:nvSpPr>
          <p:cNvPr id="111" name="Google Shape;111;g28c07c23be5_0_0"/>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solidFill>
                  <a:schemeClr val="dk2"/>
                </a:solidFill>
                <a:latin typeface="Arial"/>
                <a:ea typeface="Arial"/>
                <a:cs typeface="Arial"/>
                <a:sym typeface="Arial"/>
              </a:rPr>
              <a:t>‹#›</a:t>
            </a:fld>
            <a:endParaRPr>
              <a:solidFill>
                <a:schemeClr val="dk2"/>
              </a:solidFill>
              <a:latin typeface="Arial"/>
              <a:ea typeface="Arial"/>
              <a:cs typeface="Arial"/>
              <a:sym typeface="Arial"/>
            </a:endParaRPr>
          </a:p>
        </p:txBody>
      </p:sp>
      <p:sp>
        <p:nvSpPr>
          <p:cNvPr id="112" name="Google Shape;112;g28c07c23be5_0_0"/>
          <p:cNvSpPr txBox="1"/>
          <p:nvPr/>
        </p:nvSpPr>
        <p:spPr>
          <a:xfrm>
            <a:off x="567100" y="1384775"/>
            <a:ext cx="7839300" cy="4186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20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A coworker brought me a big problem.</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 New teachers in your department are required stay after school for 90 minutes every other week for a  book study until February.</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 What are my options?</a:t>
            </a:r>
            <a:endParaRPr b="0" i="0" sz="2800" u="none" cap="none" strike="noStrike">
              <a:solidFill>
                <a:srgbClr val="000000"/>
              </a:solidFill>
              <a:latin typeface="Arial"/>
              <a:ea typeface="Arial"/>
              <a:cs typeface="Arial"/>
              <a:sym typeface="Arial"/>
            </a:endParaRPr>
          </a:p>
          <a:p>
            <a:pPr indent="0" lvl="0" marL="457200" marR="0" rtl="0" algn="l">
              <a:lnSpc>
                <a:spcPct val="100000"/>
              </a:lnSpc>
              <a:spcBef>
                <a:spcPts val="12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g26e1534c3f0_0_19"/>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US">
                <a:solidFill>
                  <a:schemeClr val="dk2"/>
                </a:solidFill>
                <a:latin typeface="Arial"/>
                <a:ea typeface="Arial"/>
                <a:cs typeface="Arial"/>
                <a:sym typeface="Arial"/>
              </a:rPr>
              <a:t>‹#›</a:t>
            </a:fld>
            <a:endParaRPr>
              <a:solidFill>
                <a:schemeClr val="dk2"/>
              </a:solidFill>
              <a:latin typeface="Arial"/>
              <a:ea typeface="Arial"/>
              <a:cs typeface="Arial"/>
              <a:sym typeface="Arial"/>
            </a:endParaRPr>
          </a:p>
        </p:txBody>
      </p:sp>
      <p:sp>
        <p:nvSpPr>
          <p:cNvPr id="119" name="Google Shape;119;g26e1534c3f0_0_19"/>
          <p:cNvSpPr txBox="1"/>
          <p:nvPr/>
        </p:nvSpPr>
        <p:spPr>
          <a:xfrm>
            <a:off x="91550" y="359925"/>
            <a:ext cx="8698800" cy="4812600"/>
          </a:xfrm>
          <a:prstGeom prst="rect">
            <a:avLst/>
          </a:prstGeom>
          <a:noFill/>
          <a:ln>
            <a:noFill/>
          </a:ln>
        </p:spPr>
        <p:txBody>
          <a:bodyPr anchorCtr="0" anchor="t" bIns="91425" lIns="91425" spcFirstLastPara="1" rIns="91425" wrap="square" tIns="91425">
            <a:spAutoFit/>
          </a:bodyPr>
          <a:lstStyle/>
          <a:p>
            <a:pPr indent="0" lvl="0" marL="457200" marR="0" rtl="0" algn="l">
              <a:lnSpc>
                <a:spcPct val="100000"/>
              </a:lnSpc>
              <a:spcBef>
                <a:spcPts val="1200"/>
              </a:spcBef>
              <a:spcAft>
                <a:spcPts val="0"/>
              </a:spcAft>
              <a:buClr>
                <a:srgbClr val="000000"/>
              </a:buClr>
              <a:buSzPts val="1800"/>
              <a:buFont typeface="Arial"/>
              <a:buNone/>
            </a:pPr>
            <a:r>
              <a:rPr b="1" i="0" lang="en-US" sz="1800" u="sng" cap="none" strike="noStrike">
                <a:solidFill>
                  <a:srgbClr val="000000"/>
                </a:solidFill>
                <a:latin typeface="Arial"/>
                <a:ea typeface="Arial"/>
                <a:cs typeface="Arial"/>
                <a:sym typeface="Arial"/>
              </a:rPr>
              <a:t>Options to handle an issue</a:t>
            </a:r>
            <a:endParaRPr b="1" i="0" sz="1800" u="sng" cap="none" strike="noStrike">
              <a:solidFill>
                <a:srgbClr val="000000"/>
              </a:solidFill>
              <a:latin typeface="Arial"/>
              <a:ea typeface="Arial"/>
              <a:cs typeface="Arial"/>
              <a:sym typeface="Arial"/>
            </a:endParaRPr>
          </a:p>
          <a:p>
            <a:pPr indent="-342900" lvl="1" marL="914400" marR="0" rtl="0" algn="l">
              <a:lnSpc>
                <a:spcPct val="150000"/>
              </a:lnSpc>
              <a:spcBef>
                <a:spcPts val="1000"/>
              </a:spcBef>
              <a:spcAft>
                <a:spcPts val="0"/>
              </a:spcAft>
              <a:buClr>
                <a:srgbClr val="000000"/>
              </a:buClr>
              <a:buSzPts val="1800"/>
              <a:buFont typeface="Arial"/>
              <a:buAutoNum type="alphaLcPeriod"/>
            </a:pPr>
            <a:r>
              <a:rPr b="0" i="0" lang="en-US" sz="1800" u="none" cap="none" strike="noStrike">
                <a:solidFill>
                  <a:srgbClr val="000000"/>
                </a:solidFill>
                <a:latin typeface="Arial"/>
                <a:ea typeface="Arial"/>
                <a:cs typeface="Arial"/>
                <a:sym typeface="Arial"/>
              </a:rPr>
              <a:t>Member vents and gets over the issue. </a:t>
            </a:r>
            <a:endParaRPr b="0" i="0" sz="1800" u="none" cap="none" strike="noStrike">
              <a:solidFill>
                <a:srgbClr val="000000"/>
              </a:solidFill>
              <a:latin typeface="Arial"/>
              <a:ea typeface="Arial"/>
              <a:cs typeface="Arial"/>
              <a:sym typeface="Arial"/>
            </a:endParaRPr>
          </a:p>
          <a:p>
            <a:pPr indent="-342900" lvl="1" marL="914400" marR="0" rtl="0" algn="l">
              <a:lnSpc>
                <a:spcPct val="150000"/>
              </a:lnSpc>
              <a:spcBef>
                <a:spcPts val="1000"/>
              </a:spcBef>
              <a:spcAft>
                <a:spcPts val="0"/>
              </a:spcAft>
              <a:buClr>
                <a:srgbClr val="000000"/>
              </a:buClr>
              <a:buSzPts val="1800"/>
              <a:buFont typeface="Arial"/>
              <a:buAutoNum type="alphaLcPeriod"/>
            </a:pPr>
            <a:r>
              <a:rPr b="0" i="0" lang="en-US" sz="1800" u="none" cap="none" strike="noStrike">
                <a:solidFill>
                  <a:srgbClr val="000000"/>
                </a:solidFill>
                <a:latin typeface="Arial"/>
                <a:ea typeface="Arial"/>
                <a:cs typeface="Arial"/>
                <a:sym typeface="Arial"/>
              </a:rPr>
              <a:t>Member talks to the principal with a rep present and asks for a solution.</a:t>
            </a:r>
            <a:endParaRPr b="0" i="0" sz="1800" u="none" cap="none" strike="noStrike">
              <a:solidFill>
                <a:srgbClr val="000000"/>
              </a:solidFill>
              <a:latin typeface="Arial"/>
              <a:ea typeface="Arial"/>
              <a:cs typeface="Arial"/>
              <a:sym typeface="Arial"/>
            </a:endParaRPr>
          </a:p>
          <a:p>
            <a:pPr indent="-342900" lvl="1" marL="914400" marR="0" rtl="0" algn="l">
              <a:lnSpc>
                <a:spcPct val="150000"/>
              </a:lnSpc>
              <a:spcBef>
                <a:spcPts val="1000"/>
              </a:spcBef>
              <a:spcAft>
                <a:spcPts val="0"/>
              </a:spcAft>
              <a:buClr>
                <a:srgbClr val="000000"/>
              </a:buClr>
              <a:buSzPts val="1800"/>
              <a:buFont typeface="Arial"/>
              <a:buAutoNum type="alphaLcPeriod"/>
            </a:pPr>
            <a:r>
              <a:rPr b="0" i="0" lang="en-US" sz="1800" u="none" cap="none" strike="noStrike">
                <a:solidFill>
                  <a:srgbClr val="000000"/>
                </a:solidFill>
                <a:latin typeface="Arial"/>
                <a:ea typeface="Arial"/>
                <a:cs typeface="Arial"/>
                <a:sym typeface="Arial"/>
              </a:rPr>
              <a:t>Rep asks the principal for a solution. </a:t>
            </a:r>
            <a:endParaRPr b="0" i="0" sz="1800" u="none" cap="none" strike="noStrike">
              <a:solidFill>
                <a:srgbClr val="000000"/>
              </a:solidFill>
              <a:latin typeface="Arial"/>
              <a:ea typeface="Arial"/>
              <a:cs typeface="Arial"/>
              <a:sym typeface="Arial"/>
            </a:endParaRPr>
          </a:p>
          <a:p>
            <a:pPr indent="-342900" lvl="1" marL="914400" marR="0" rtl="0" algn="l">
              <a:lnSpc>
                <a:spcPct val="150000"/>
              </a:lnSpc>
              <a:spcBef>
                <a:spcPts val="1000"/>
              </a:spcBef>
              <a:spcAft>
                <a:spcPts val="0"/>
              </a:spcAft>
              <a:buClr>
                <a:srgbClr val="000000"/>
              </a:buClr>
              <a:buSzPts val="1800"/>
              <a:buFont typeface="Arial"/>
              <a:buAutoNum type="alphaLcPeriod"/>
            </a:pPr>
            <a:r>
              <a:rPr b="0" i="0" lang="en-US" sz="1800" u="none" cap="none" strike="noStrike">
                <a:solidFill>
                  <a:srgbClr val="000000"/>
                </a:solidFill>
                <a:latin typeface="Arial"/>
                <a:ea typeface="Arial"/>
                <a:cs typeface="Arial"/>
                <a:sym typeface="Arial"/>
              </a:rPr>
              <a:t>Organize a group of coworkers to handle an issue that affects many people.</a:t>
            </a:r>
            <a:endParaRPr b="0" i="0" sz="1800" u="none" cap="none" strike="noStrike">
              <a:solidFill>
                <a:srgbClr val="000000"/>
              </a:solidFill>
              <a:latin typeface="Arial"/>
              <a:ea typeface="Arial"/>
              <a:cs typeface="Arial"/>
              <a:sym typeface="Arial"/>
            </a:endParaRPr>
          </a:p>
          <a:p>
            <a:pPr indent="-342900" lvl="1" marL="914400" marR="0" rtl="0" algn="l">
              <a:lnSpc>
                <a:spcPct val="150000"/>
              </a:lnSpc>
              <a:spcBef>
                <a:spcPts val="1000"/>
              </a:spcBef>
              <a:spcAft>
                <a:spcPts val="0"/>
              </a:spcAft>
              <a:buClr>
                <a:srgbClr val="000000"/>
              </a:buClr>
              <a:buSzPts val="1800"/>
              <a:buFont typeface="Arial"/>
              <a:buAutoNum type="alphaLcPeriod"/>
            </a:pPr>
            <a:r>
              <a:rPr b="0" i="0" lang="en-US" sz="1800" u="none" cap="none" strike="noStrike">
                <a:solidFill>
                  <a:srgbClr val="000000"/>
                </a:solidFill>
                <a:latin typeface="Arial"/>
                <a:ea typeface="Arial"/>
                <a:cs typeface="Arial"/>
                <a:sym typeface="Arial"/>
              </a:rPr>
              <a:t>Member writes a formal grievance complaint with help from MNEA UniServ Director. This includes issues violations of the collective bargaining agreement, school board policy, discrimination, harassment and retaliation.</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500"/>
              <a:buFont typeface="Arial"/>
              <a:buNone/>
            </a:pPr>
            <a:r>
              <a:t/>
            </a:r>
            <a:endParaRPr b="0" i="0" sz="1500" u="sng"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g26e1adb8aa1_0_0"/>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b="1" lang="en-US"/>
              <a:t>Right to Union Representation</a:t>
            </a:r>
            <a:endParaRPr b="1"/>
          </a:p>
          <a:p>
            <a:pPr indent="0" lvl="0" marL="0" rtl="0" algn="ctr">
              <a:lnSpc>
                <a:spcPct val="100000"/>
              </a:lnSpc>
              <a:spcBef>
                <a:spcPts val="0"/>
              </a:spcBef>
              <a:spcAft>
                <a:spcPts val="0"/>
              </a:spcAft>
              <a:buSzPts val="2800"/>
              <a:buNone/>
            </a:pPr>
            <a:r>
              <a:t/>
            </a:r>
            <a:endParaRPr b="1"/>
          </a:p>
          <a:p>
            <a:pPr indent="0" lvl="0" marL="0" rtl="0" algn="ctr">
              <a:lnSpc>
                <a:spcPct val="100000"/>
              </a:lnSpc>
              <a:spcBef>
                <a:spcPts val="0"/>
              </a:spcBef>
              <a:spcAft>
                <a:spcPts val="0"/>
              </a:spcAft>
              <a:buSzPts val="2800"/>
              <a:buNone/>
            </a:pPr>
            <a:r>
              <a:rPr b="1" lang="en-US"/>
              <a:t> in meetings with Admin</a:t>
            </a:r>
            <a:endParaRPr b="1"/>
          </a:p>
          <a:p>
            <a:pPr indent="0" lvl="0" marL="0" rtl="0" algn="ctr">
              <a:lnSpc>
                <a:spcPct val="100000"/>
              </a:lnSpc>
              <a:spcBef>
                <a:spcPts val="0"/>
              </a:spcBef>
              <a:spcAft>
                <a:spcPts val="0"/>
              </a:spcAft>
              <a:buSzPts val="2800"/>
              <a:buNone/>
            </a:pPr>
            <a:r>
              <a:t/>
            </a:r>
            <a:endParaRPr b="1"/>
          </a:p>
          <a:p>
            <a:pPr indent="0" lvl="0" marL="0" rtl="0" algn="ctr">
              <a:lnSpc>
                <a:spcPct val="100000"/>
              </a:lnSpc>
              <a:spcBef>
                <a:spcPts val="0"/>
              </a:spcBef>
              <a:spcAft>
                <a:spcPts val="0"/>
              </a:spcAft>
              <a:buSzPts val="2800"/>
              <a:buNone/>
            </a:pPr>
            <a:r>
              <a:t/>
            </a:r>
            <a:endParaRPr b="1"/>
          </a:p>
          <a:p>
            <a:pPr indent="0" lvl="0" marL="0" rtl="0" algn="ctr">
              <a:lnSpc>
                <a:spcPct val="100000"/>
              </a:lnSpc>
              <a:spcBef>
                <a:spcPts val="0"/>
              </a:spcBef>
              <a:spcAft>
                <a:spcPts val="0"/>
              </a:spcAft>
              <a:buSzPts val="2800"/>
              <a:buNone/>
            </a:pPr>
            <a:r>
              <a:rPr b="1" lang="en-US"/>
              <a:t>Why does this benefit educators? </a:t>
            </a:r>
            <a:endParaRPr b="1"/>
          </a:p>
        </p:txBody>
      </p:sp>
      <p:sp>
        <p:nvSpPr>
          <p:cNvPr id="126" name="Google Shape;126;g26e1adb8aa1_0_0"/>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US">
                <a:solidFill>
                  <a:schemeClr val="dk2"/>
                </a:solidFill>
                <a:latin typeface="Arial"/>
                <a:ea typeface="Arial"/>
                <a:cs typeface="Arial"/>
                <a:sym typeface="Arial"/>
              </a:rPr>
              <a:t>‹#›</a:t>
            </a:fld>
            <a:endParaRPr>
              <a:solidFill>
                <a:schemeClr val="dk2"/>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g28c07c23be5_0_26"/>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US"/>
              <a:t>Role of the rep in meetings</a:t>
            </a:r>
            <a:endParaRPr/>
          </a:p>
          <a:p>
            <a:pPr indent="0" lvl="0" marL="0" rtl="0" algn="l">
              <a:lnSpc>
                <a:spcPct val="100000"/>
              </a:lnSpc>
              <a:spcBef>
                <a:spcPts val="0"/>
              </a:spcBef>
              <a:spcAft>
                <a:spcPts val="0"/>
              </a:spcAft>
              <a:buSzPct val="134621"/>
              <a:buNone/>
            </a:pPr>
            <a:r>
              <a:t/>
            </a:r>
            <a:endParaRPr sz="2311"/>
          </a:p>
          <a:p>
            <a:pPr indent="-360736" lvl="0" marL="457200" rtl="0" algn="l">
              <a:lnSpc>
                <a:spcPct val="115000"/>
              </a:lnSpc>
              <a:spcBef>
                <a:spcPts val="1200"/>
              </a:spcBef>
              <a:spcAft>
                <a:spcPts val="0"/>
              </a:spcAft>
              <a:buSzPct val="100000"/>
              <a:buChar char="●"/>
            </a:pPr>
            <a:r>
              <a:rPr lang="en-US" sz="2311">
                <a:solidFill>
                  <a:srgbClr val="000000"/>
                </a:solidFill>
                <a:latin typeface="Arial"/>
                <a:ea typeface="Arial"/>
                <a:cs typeface="Arial"/>
                <a:sym typeface="Arial"/>
              </a:rPr>
              <a:t>Take notes. </a:t>
            </a:r>
            <a:endParaRPr sz="2311">
              <a:solidFill>
                <a:srgbClr val="000000"/>
              </a:solidFill>
              <a:latin typeface="Arial"/>
              <a:ea typeface="Arial"/>
              <a:cs typeface="Arial"/>
              <a:sym typeface="Arial"/>
            </a:endParaRPr>
          </a:p>
          <a:p>
            <a:pPr indent="0" lvl="0" marL="457200" rtl="0" algn="l">
              <a:lnSpc>
                <a:spcPct val="115000"/>
              </a:lnSpc>
              <a:spcBef>
                <a:spcPts val="1200"/>
              </a:spcBef>
              <a:spcAft>
                <a:spcPts val="0"/>
              </a:spcAft>
              <a:buSzPct val="134621"/>
              <a:buNone/>
            </a:pPr>
            <a:r>
              <a:t/>
            </a:r>
            <a:endParaRPr sz="2311">
              <a:solidFill>
                <a:srgbClr val="000000"/>
              </a:solidFill>
              <a:latin typeface="Arial"/>
              <a:ea typeface="Arial"/>
              <a:cs typeface="Arial"/>
              <a:sym typeface="Arial"/>
            </a:endParaRPr>
          </a:p>
          <a:p>
            <a:pPr indent="-360736" lvl="0" marL="457200" rtl="0" algn="l">
              <a:lnSpc>
                <a:spcPct val="115000"/>
              </a:lnSpc>
              <a:spcBef>
                <a:spcPts val="1200"/>
              </a:spcBef>
              <a:spcAft>
                <a:spcPts val="0"/>
              </a:spcAft>
              <a:buSzPct val="100000"/>
              <a:buChar char="●"/>
            </a:pPr>
            <a:r>
              <a:rPr lang="en-US" sz="2311">
                <a:solidFill>
                  <a:srgbClr val="000000"/>
                </a:solidFill>
                <a:latin typeface="Arial"/>
                <a:ea typeface="Arial"/>
                <a:cs typeface="Arial"/>
                <a:sym typeface="Arial"/>
              </a:rPr>
              <a:t>Make sure the allegations are made clear by asking clarifying questions. </a:t>
            </a:r>
            <a:endParaRPr sz="2311">
              <a:solidFill>
                <a:srgbClr val="000000"/>
              </a:solidFill>
              <a:latin typeface="Arial"/>
              <a:ea typeface="Arial"/>
              <a:cs typeface="Arial"/>
              <a:sym typeface="Arial"/>
            </a:endParaRPr>
          </a:p>
          <a:p>
            <a:pPr indent="0" lvl="0" marL="457200" rtl="0" algn="l">
              <a:lnSpc>
                <a:spcPct val="115000"/>
              </a:lnSpc>
              <a:spcBef>
                <a:spcPts val="1200"/>
              </a:spcBef>
              <a:spcAft>
                <a:spcPts val="0"/>
              </a:spcAft>
              <a:buSzPct val="134621"/>
              <a:buNone/>
            </a:pPr>
            <a:r>
              <a:t/>
            </a:r>
            <a:endParaRPr sz="2311">
              <a:solidFill>
                <a:srgbClr val="000000"/>
              </a:solidFill>
              <a:latin typeface="Arial"/>
              <a:ea typeface="Arial"/>
              <a:cs typeface="Arial"/>
              <a:sym typeface="Arial"/>
            </a:endParaRPr>
          </a:p>
          <a:p>
            <a:pPr indent="-360736" lvl="0" marL="457200" rtl="0" algn="l">
              <a:lnSpc>
                <a:spcPct val="115000"/>
              </a:lnSpc>
              <a:spcBef>
                <a:spcPts val="1200"/>
              </a:spcBef>
              <a:spcAft>
                <a:spcPts val="0"/>
              </a:spcAft>
              <a:buSzPct val="100000"/>
              <a:buChar char="●"/>
            </a:pPr>
            <a:r>
              <a:rPr lang="en-US" sz="2311">
                <a:solidFill>
                  <a:srgbClr val="000000"/>
                </a:solidFill>
                <a:latin typeface="Arial"/>
                <a:ea typeface="Arial"/>
                <a:cs typeface="Arial"/>
                <a:sym typeface="Arial"/>
              </a:rPr>
              <a:t>If the investigator/principal seems to be badgering the member, interject and remind them that questioning should be done respectfully</a:t>
            </a:r>
            <a:endParaRPr sz="2311">
              <a:solidFill>
                <a:srgbClr val="000000"/>
              </a:solidFill>
              <a:latin typeface="Arial"/>
              <a:ea typeface="Arial"/>
              <a:cs typeface="Arial"/>
              <a:sym typeface="Arial"/>
            </a:endParaRPr>
          </a:p>
          <a:p>
            <a:pPr indent="0" lvl="0" marL="457200" rtl="0" algn="l">
              <a:lnSpc>
                <a:spcPct val="115000"/>
              </a:lnSpc>
              <a:spcBef>
                <a:spcPts val="1200"/>
              </a:spcBef>
              <a:spcAft>
                <a:spcPts val="0"/>
              </a:spcAft>
              <a:buSzPct val="134621"/>
              <a:buNone/>
            </a:pPr>
            <a:r>
              <a:t/>
            </a:r>
            <a:endParaRPr sz="2311">
              <a:solidFill>
                <a:srgbClr val="000000"/>
              </a:solidFill>
              <a:latin typeface="Arial"/>
              <a:ea typeface="Arial"/>
              <a:cs typeface="Arial"/>
              <a:sym typeface="Arial"/>
            </a:endParaRPr>
          </a:p>
          <a:p>
            <a:pPr indent="-360736" lvl="0" marL="457200" rtl="0" algn="l">
              <a:lnSpc>
                <a:spcPct val="115000"/>
              </a:lnSpc>
              <a:spcBef>
                <a:spcPts val="1200"/>
              </a:spcBef>
              <a:spcAft>
                <a:spcPts val="0"/>
              </a:spcAft>
              <a:buSzPct val="100000"/>
              <a:buChar char="●"/>
            </a:pPr>
            <a:r>
              <a:rPr lang="en-US" sz="2311">
                <a:solidFill>
                  <a:srgbClr val="000000"/>
                </a:solidFill>
                <a:latin typeface="Arial"/>
                <a:ea typeface="Arial"/>
                <a:cs typeface="Arial"/>
                <a:sym typeface="Arial"/>
              </a:rPr>
              <a:t>Ask about timelines: when they will get a final outcome. </a:t>
            </a:r>
            <a:endParaRPr sz="2311">
              <a:solidFill>
                <a:srgbClr val="000000"/>
              </a:solidFill>
              <a:latin typeface="Arial"/>
              <a:ea typeface="Arial"/>
              <a:cs typeface="Arial"/>
              <a:sym typeface="Arial"/>
            </a:endParaRPr>
          </a:p>
          <a:p>
            <a:pPr indent="0" lvl="0" marL="0" rtl="0" algn="l">
              <a:lnSpc>
                <a:spcPct val="100000"/>
              </a:lnSpc>
              <a:spcBef>
                <a:spcPts val="1200"/>
              </a:spcBef>
              <a:spcAft>
                <a:spcPts val="0"/>
              </a:spcAft>
              <a:buSzPct val="111111"/>
              <a:buNone/>
            </a:pPr>
            <a:r>
              <a:t/>
            </a:r>
            <a:endParaRPr/>
          </a:p>
        </p:txBody>
      </p:sp>
      <p:sp>
        <p:nvSpPr>
          <p:cNvPr id="133" name="Google Shape;133;g28c07c23be5_0_26"/>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solidFill>
                  <a:schemeClr val="dk2"/>
                </a:solidFill>
                <a:latin typeface="Arial"/>
                <a:ea typeface="Arial"/>
                <a:cs typeface="Arial"/>
                <a:sym typeface="Arial"/>
              </a:rPr>
              <a:t>‹#›</a:t>
            </a:fld>
            <a:endParaRPr>
              <a:solidFill>
                <a:schemeClr val="dk2"/>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138" name="Shape 138"/>
        <p:cNvGrpSpPr/>
        <p:nvPr/>
      </p:nvGrpSpPr>
      <p:grpSpPr>
        <a:xfrm>
          <a:off x="0" y="0"/>
          <a:ext cx="0" cy="0"/>
          <a:chOff x="0" y="0"/>
          <a:chExt cx="0" cy="0"/>
        </a:xfrm>
      </p:grpSpPr>
      <p:sp>
        <p:nvSpPr>
          <p:cNvPr id="139" name="Google Shape;139;g28a0745ba3c_0_74"/>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1200"/>
              </a:spcBef>
              <a:spcAft>
                <a:spcPts val="0"/>
              </a:spcAft>
              <a:buSzPts val="2800"/>
              <a:buNone/>
            </a:pPr>
            <a:r>
              <a:rPr b="1" lang="en-US" sz="3500">
                <a:solidFill>
                  <a:srgbClr val="000000"/>
                </a:solidFill>
                <a:latin typeface="Times New Roman"/>
                <a:ea typeface="Times New Roman"/>
                <a:cs typeface="Times New Roman"/>
                <a:sym typeface="Times New Roman"/>
              </a:rPr>
              <a:t>What do you do? </a:t>
            </a:r>
            <a:endParaRPr sz="3900"/>
          </a:p>
        </p:txBody>
      </p:sp>
      <p:sp>
        <p:nvSpPr>
          <p:cNvPr id="140" name="Google Shape;140;g28a0745ba3c_0_74"/>
          <p:cNvSpPr txBox="1"/>
          <p:nvPr>
            <p:ph idx="1" type="body"/>
          </p:nvPr>
        </p:nvSpPr>
        <p:spPr>
          <a:xfrm>
            <a:off x="222625" y="1793933"/>
            <a:ext cx="8520600" cy="4555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1200"/>
              </a:spcBef>
              <a:spcAft>
                <a:spcPts val="0"/>
              </a:spcAft>
              <a:buSzPts val="1800"/>
              <a:buNone/>
            </a:pPr>
            <a:r>
              <a:rPr lang="en-US" sz="2700">
                <a:solidFill>
                  <a:srgbClr val="000000"/>
                </a:solidFill>
                <a:latin typeface="Arial"/>
                <a:ea typeface="Arial"/>
                <a:cs typeface="Arial"/>
                <a:sym typeface="Arial"/>
              </a:rPr>
              <a:t>Sadie, a non-KNEA teacher comes to you for help. </a:t>
            </a:r>
            <a:endParaRPr sz="2700">
              <a:solidFill>
                <a:srgbClr val="000000"/>
              </a:solidFill>
              <a:latin typeface="Arial"/>
              <a:ea typeface="Arial"/>
              <a:cs typeface="Arial"/>
              <a:sym typeface="Arial"/>
            </a:endParaRPr>
          </a:p>
          <a:p>
            <a:pPr indent="0" lvl="0" marL="0" rtl="0" algn="l">
              <a:lnSpc>
                <a:spcPct val="115000"/>
              </a:lnSpc>
              <a:spcBef>
                <a:spcPts val="1200"/>
              </a:spcBef>
              <a:spcAft>
                <a:spcPts val="0"/>
              </a:spcAft>
              <a:buSzPts val="1800"/>
              <a:buNone/>
            </a:pPr>
            <a:r>
              <a:rPr lang="en-US" sz="2700">
                <a:solidFill>
                  <a:srgbClr val="000000"/>
                </a:solidFill>
                <a:latin typeface="Arial"/>
                <a:ea typeface="Arial"/>
                <a:cs typeface="Arial"/>
                <a:sym typeface="Arial"/>
              </a:rPr>
              <a:t>She says that the principal wants to meet with her at plan time in 10 min. She doesn’t know what the meeting is about but she’s scared.</a:t>
            </a:r>
            <a:r>
              <a:rPr b="1" lang="en-US" sz="2700">
                <a:solidFill>
                  <a:srgbClr val="000000"/>
                </a:solidFill>
                <a:latin typeface="Arial"/>
                <a:ea typeface="Arial"/>
                <a:cs typeface="Arial"/>
                <a:sym typeface="Arial"/>
              </a:rPr>
              <a:t> </a:t>
            </a:r>
            <a:endParaRPr b="1" sz="2700">
              <a:solidFill>
                <a:srgbClr val="000000"/>
              </a:solidFill>
              <a:latin typeface="Arial"/>
              <a:ea typeface="Arial"/>
              <a:cs typeface="Arial"/>
              <a:sym typeface="Arial"/>
            </a:endParaRPr>
          </a:p>
          <a:p>
            <a:pPr indent="0" lvl="0" marL="0" rtl="0" algn="l">
              <a:lnSpc>
                <a:spcPct val="115000"/>
              </a:lnSpc>
              <a:spcBef>
                <a:spcPts val="1200"/>
              </a:spcBef>
              <a:spcAft>
                <a:spcPts val="1200"/>
              </a:spcAft>
              <a:buClr>
                <a:srgbClr val="000000"/>
              </a:buClr>
              <a:buSzPts val="1800"/>
              <a:buFont typeface="Arial"/>
              <a:buNone/>
            </a:pPr>
            <a:r>
              <a:t/>
            </a:r>
            <a:endParaRPr/>
          </a:p>
        </p:txBody>
      </p:sp>
      <p:sp>
        <p:nvSpPr>
          <p:cNvPr id="141" name="Google Shape;141;g28a0745ba3c_0_74"/>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solidFill>
                  <a:schemeClr val="dk2"/>
                </a:solidFill>
                <a:latin typeface="Arial"/>
                <a:ea typeface="Arial"/>
                <a:cs typeface="Arial"/>
                <a:sym typeface="Arial"/>
              </a:rPr>
              <a:t>‹#›</a:t>
            </a:fld>
            <a:endParaRPr>
              <a:solidFill>
                <a:schemeClr val="dk2"/>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g26e1534c3f0_0_38"/>
          <p:cNvSpPr txBox="1"/>
          <p:nvPr>
            <p:ph type="title"/>
          </p:nvPr>
        </p:nvSpPr>
        <p:spPr>
          <a:xfrm>
            <a:off x="5069625" y="593425"/>
            <a:ext cx="3762600" cy="5932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US" sz="3600" u="sng"/>
              <a:t>Do I have to rep non-members in meetings with admin? </a:t>
            </a:r>
            <a:endParaRPr b="1" sz="3600" u="sng"/>
          </a:p>
          <a:p>
            <a:pPr indent="0" lvl="0" marL="0" rtl="0" algn="l">
              <a:lnSpc>
                <a:spcPct val="100000"/>
              </a:lnSpc>
              <a:spcBef>
                <a:spcPts val="0"/>
              </a:spcBef>
              <a:spcAft>
                <a:spcPts val="0"/>
              </a:spcAft>
              <a:buSzPts val="2800"/>
              <a:buNone/>
            </a:pPr>
            <a:r>
              <a:t/>
            </a:r>
            <a:endParaRPr b="1" sz="3600" u="sng"/>
          </a:p>
          <a:p>
            <a:pPr indent="0" lvl="0" marL="0" rtl="0" algn="l">
              <a:lnSpc>
                <a:spcPct val="100000"/>
              </a:lnSpc>
              <a:spcBef>
                <a:spcPts val="0"/>
              </a:spcBef>
              <a:spcAft>
                <a:spcPts val="0"/>
              </a:spcAft>
              <a:buSzPts val="2800"/>
              <a:buNone/>
            </a:pPr>
            <a:r>
              <a:rPr lang="en-US" sz="3000"/>
              <a:t>Yes. You won the exclusive bargaining representative election. </a:t>
            </a:r>
            <a:endParaRPr b="1" sz="3000"/>
          </a:p>
        </p:txBody>
      </p:sp>
      <p:sp>
        <p:nvSpPr>
          <p:cNvPr id="148" name="Google Shape;148;g26e1534c3f0_0_38"/>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US">
                <a:solidFill>
                  <a:schemeClr val="dk2"/>
                </a:solidFill>
                <a:latin typeface="Arial"/>
                <a:ea typeface="Arial"/>
                <a:cs typeface="Arial"/>
                <a:sym typeface="Arial"/>
              </a:rPr>
              <a:t>‹#›</a:t>
            </a:fld>
            <a:endParaRPr>
              <a:solidFill>
                <a:schemeClr val="dk2"/>
              </a:solidFill>
              <a:latin typeface="Arial"/>
              <a:ea typeface="Arial"/>
              <a:cs typeface="Arial"/>
              <a:sym typeface="Arial"/>
            </a:endParaRPr>
          </a:p>
        </p:txBody>
      </p:sp>
      <p:pic>
        <p:nvPicPr>
          <p:cNvPr id="149" name="Google Shape;149;g26e1534c3f0_0_38"/>
          <p:cNvPicPr preferRelativeResize="0"/>
          <p:nvPr/>
        </p:nvPicPr>
        <p:blipFill rotWithShape="1">
          <a:blip r:embed="rId3">
            <a:alphaModFix/>
          </a:blip>
          <a:srcRect b="0" l="0" r="0" t="0"/>
          <a:stretch/>
        </p:blipFill>
        <p:spPr>
          <a:xfrm>
            <a:off x="303950" y="457200"/>
            <a:ext cx="4526975" cy="45269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0"/>
          <p:cNvSpPr txBox="1"/>
          <p:nvPr/>
        </p:nvSpPr>
        <p:spPr>
          <a:xfrm>
            <a:off x="6731000" y="6229350"/>
            <a:ext cx="19050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lt2"/>
              </a:buClr>
              <a:buSzPts val="1400"/>
              <a:buFont typeface="Arial"/>
              <a:buNone/>
            </a:pPr>
            <a:fld id="{00000000-1234-1234-1234-123412341234}" type="slidenum">
              <a:rPr b="0" i="0" lang="en-US" sz="1400" u="none" cap="none" strike="noStrike">
                <a:solidFill>
                  <a:schemeClr val="lt2"/>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55" name="Google Shape;155;p10"/>
          <p:cNvSpPr txBox="1"/>
          <p:nvPr>
            <p:ph type="title"/>
          </p:nvPr>
        </p:nvSpPr>
        <p:spPr>
          <a:xfrm>
            <a:off x="202800" y="392525"/>
            <a:ext cx="8738400" cy="7731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dk2"/>
              </a:buClr>
              <a:buSzPts val="3600"/>
              <a:buNone/>
            </a:pPr>
            <a:r>
              <a:rPr b="1" lang="en-US" sz="3600">
                <a:solidFill>
                  <a:schemeClr val="dk2"/>
                </a:solidFill>
                <a:latin typeface="Times New Roman"/>
                <a:ea typeface="Times New Roman"/>
                <a:cs typeface="Times New Roman"/>
                <a:sym typeface="Times New Roman"/>
              </a:rPr>
              <a:t>Step 1: Learn the Nature of the Meeting</a:t>
            </a:r>
            <a:endParaRPr b="1" sz="3600">
              <a:solidFill>
                <a:schemeClr val="dk2"/>
              </a:solidFill>
              <a:latin typeface="Times New Roman"/>
              <a:ea typeface="Times New Roman"/>
              <a:cs typeface="Times New Roman"/>
              <a:sym typeface="Times New Roman"/>
            </a:endParaRPr>
          </a:p>
        </p:txBody>
      </p:sp>
      <p:sp>
        <p:nvSpPr>
          <p:cNvPr id="156" name="Google Shape;156;p10"/>
          <p:cNvSpPr txBox="1"/>
          <p:nvPr/>
        </p:nvSpPr>
        <p:spPr>
          <a:xfrm>
            <a:off x="202799" y="1266975"/>
            <a:ext cx="8010175" cy="515010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chemeClr val="dk1"/>
              </a:buClr>
              <a:buSzPts val="2400"/>
              <a:buFont typeface="Times New Roman"/>
              <a:buChar char="●"/>
            </a:pPr>
            <a:r>
              <a:rPr b="0" i="0" lang="en-US" sz="2800" u="none" cap="none" strike="noStrike">
                <a:solidFill>
                  <a:schemeClr val="dk1"/>
                </a:solidFill>
                <a:latin typeface="Times New Roman"/>
                <a:ea typeface="Times New Roman"/>
                <a:cs typeface="Times New Roman"/>
                <a:sym typeface="Times New Roman"/>
              </a:rPr>
              <a:t>Member should ask prior to the meeting:</a:t>
            </a:r>
            <a:endParaRPr b="0" i="0" sz="2800" u="none" cap="none" strike="noStrike">
              <a:solidFill>
                <a:schemeClr val="dk1"/>
              </a:solidFill>
              <a:latin typeface="Times New Roman"/>
              <a:ea typeface="Times New Roman"/>
              <a:cs typeface="Times New Roman"/>
              <a:sym typeface="Times New Roman"/>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266700" lvl="1" marL="514350" marR="0" rtl="0" algn="l">
              <a:lnSpc>
                <a:spcPct val="150000"/>
              </a:lnSpc>
              <a:spcBef>
                <a:spcPts val="0"/>
              </a:spcBef>
              <a:spcAft>
                <a:spcPts val="0"/>
              </a:spcAft>
              <a:buClr>
                <a:schemeClr val="accent2"/>
              </a:buClr>
              <a:buSzPts val="2400"/>
              <a:buFont typeface="Times New Roman"/>
              <a:buChar char="○"/>
            </a:pPr>
            <a:r>
              <a:rPr b="0" i="0" lang="en-US" sz="2800" u="none" cap="none" strike="noStrike">
                <a:solidFill>
                  <a:schemeClr val="dk1"/>
                </a:solidFill>
                <a:latin typeface="Times New Roman"/>
                <a:ea typeface="Times New Roman"/>
                <a:cs typeface="Times New Roman"/>
                <a:sym typeface="Times New Roman"/>
              </a:rPr>
              <a:t>What’s the meeting about?</a:t>
            </a:r>
            <a:endParaRPr b="0" i="0" sz="2800" u="none" cap="none" strike="noStrike">
              <a:solidFill>
                <a:srgbClr val="000000"/>
              </a:solidFill>
              <a:latin typeface="Times New Roman"/>
              <a:ea typeface="Times New Roman"/>
              <a:cs typeface="Times New Roman"/>
              <a:sym typeface="Times New Roman"/>
            </a:endParaRPr>
          </a:p>
          <a:p>
            <a:pPr indent="-266700" lvl="1" marL="514350" marR="0" rtl="0" algn="l">
              <a:lnSpc>
                <a:spcPct val="150000"/>
              </a:lnSpc>
              <a:spcBef>
                <a:spcPts val="0"/>
              </a:spcBef>
              <a:spcAft>
                <a:spcPts val="0"/>
              </a:spcAft>
              <a:buClr>
                <a:schemeClr val="accent2"/>
              </a:buClr>
              <a:buSzPts val="2400"/>
              <a:buFont typeface="Times New Roman"/>
              <a:buChar char="○"/>
            </a:pPr>
            <a:r>
              <a:rPr b="0" i="0" lang="en-US" sz="2800" u="none" cap="none" strike="noStrike">
                <a:solidFill>
                  <a:schemeClr val="dk1"/>
                </a:solidFill>
                <a:latin typeface="Times New Roman"/>
                <a:ea typeface="Times New Roman"/>
                <a:cs typeface="Times New Roman"/>
                <a:sym typeface="Times New Roman"/>
              </a:rPr>
              <a:t>Who will be there?</a:t>
            </a:r>
            <a:endParaRPr b="0" i="0" sz="2800" u="none" cap="none" strike="noStrike">
              <a:solidFill>
                <a:schemeClr val="dk1"/>
              </a:solidFill>
              <a:latin typeface="Times New Roman"/>
              <a:ea typeface="Times New Roman"/>
              <a:cs typeface="Times New Roman"/>
              <a:sym typeface="Times New Roman"/>
            </a:endParaRPr>
          </a:p>
          <a:p>
            <a:pPr indent="-292100" lvl="1" marL="514350" marR="0" rtl="0" algn="l">
              <a:lnSpc>
                <a:spcPct val="150000"/>
              </a:lnSpc>
              <a:spcBef>
                <a:spcPts val="0"/>
              </a:spcBef>
              <a:spcAft>
                <a:spcPts val="0"/>
              </a:spcAft>
              <a:buClr>
                <a:schemeClr val="dk1"/>
              </a:buClr>
              <a:buSzPts val="2800"/>
              <a:buFont typeface="Times New Roman"/>
              <a:buChar char="○"/>
            </a:pPr>
            <a:r>
              <a:rPr b="0" i="0" lang="en-US" sz="2800" u="none" cap="none" strike="noStrike">
                <a:solidFill>
                  <a:schemeClr val="dk1"/>
                </a:solidFill>
                <a:latin typeface="Times New Roman"/>
                <a:ea typeface="Times New Roman"/>
                <a:cs typeface="Times New Roman"/>
                <a:sym typeface="Times New Roman"/>
              </a:rPr>
              <a:t>Can we reschedule so I can find</a:t>
            </a:r>
            <a:endParaRPr b="0" i="0" sz="2800" u="none" cap="none" strike="noStrike">
              <a:solidFill>
                <a:schemeClr val="dk1"/>
              </a:solidFill>
              <a:latin typeface="Times New Roman"/>
              <a:ea typeface="Times New Roman"/>
              <a:cs typeface="Times New Roman"/>
              <a:sym typeface="Times New Roman"/>
            </a:endParaRPr>
          </a:p>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solidFill>
                  <a:schemeClr val="dk1"/>
                </a:solidFill>
                <a:latin typeface="Times New Roman"/>
                <a:ea typeface="Times New Roman"/>
                <a:cs typeface="Times New Roman"/>
                <a:sym typeface="Times New Roman"/>
              </a:rPr>
              <a:t>      a rep? </a:t>
            </a:r>
            <a:endParaRPr b="0" i="0" sz="2800" u="none" cap="none" strike="noStrike">
              <a:solidFill>
                <a:schemeClr val="dk1"/>
              </a:solidFill>
              <a:latin typeface="Times New Roman"/>
              <a:ea typeface="Times New Roman"/>
              <a:cs typeface="Times New Roman"/>
              <a:sym typeface="Times New Roman"/>
            </a:endParaRPr>
          </a:p>
          <a:p>
            <a:pPr indent="0" lvl="0" marL="0" marR="0" rtl="0" algn="l">
              <a:lnSpc>
                <a:spcPct val="15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a:p>
            <a:pPr indent="-19050" lvl="0" marL="171450" marR="0" rtl="0" algn="l">
              <a:lnSpc>
                <a:spcPct val="100000"/>
              </a:lnSpc>
              <a:spcBef>
                <a:spcPts val="0"/>
              </a:spcBef>
              <a:spcAft>
                <a:spcPts val="0"/>
              </a:spcAft>
              <a:buClr>
                <a:schemeClr val="dk1"/>
              </a:buClr>
              <a:buSzPts val="2400"/>
              <a:buFont typeface="Times New Roman"/>
              <a:buNone/>
            </a:pPr>
            <a:r>
              <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pic>
        <p:nvPicPr>
          <p:cNvPr id="157" name="Google Shape;157;p10"/>
          <p:cNvPicPr preferRelativeResize="0"/>
          <p:nvPr/>
        </p:nvPicPr>
        <p:blipFill rotWithShape="1">
          <a:blip r:embed="rId3">
            <a:alphaModFix/>
          </a:blip>
          <a:srcRect b="0" l="0" r="0" t="0"/>
          <a:stretch/>
        </p:blipFill>
        <p:spPr>
          <a:xfrm>
            <a:off x="5595125" y="3055842"/>
            <a:ext cx="3216150" cy="22667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g2987555bf26_0_0"/>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graphicFrame>
        <p:nvGraphicFramePr>
          <p:cNvPr id="164" name="Google Shape;164;g2987555bf26_0_0"/>
          <p:cNvGraphicFramePr/>
          <p:nvPr/>
        </p:nvGraphicFramePr>
        <p:xfrm>
          <a:off x="609325" y="1776900"/>
          <a:ext cx="3000000" cy="3000000"/>
        </p:xfrm>
        <a:graphic>
          <a:graphicData uri="http://schemas.openxmlformats.org/drawingml/2006/table">
            <a:tbl>
              <a:tblPr>
                <a:noFill/>
                <a:tableStyleId>{1321E74B-A2B8-49E9-A303-A89F17D0D818}</a:tableStyleId>
              </a:tblPr>
              <a:tblGrid>
                <a:gridCol w="8204350"/>
              </a:tblGrid>
              <a:tr h="4632875">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Complaints made against an employee must be called to the attention of the employee. The employee may provide a written response to the complaint. Complaints not called to the attention of the employee may not be used as the basis for disciplinary action. The Kirkwood School District practices progressive discipline for employees, which includes verbal warning; written warning; suspension with/without pay and discharge. Disciplinary action shall be appropriate to the behavior, which precipitates the action.</a:t>
                      </a:r>
                      <a:endParaRPr sz="1600" u="none" cap="none" strike="noStrike"/>
                    </a:p>
                    <a:p>
                      <a:pPr indent="0" lvl="0" marL="0" marR="0" rtl="0" algn="l">
                        <a:lnSpc>
                          <a:spcPct val="100000"/>
                        </a:lnSpc>
                        <a:spcBef>
                          <a:spcPts val="0"/>
                        </a:spcBef>
                        <a:spcAft>
                          <a:spcPts val="0"/>
                        </a:spcAft>
                        <a:buClr>
                          <a:srgbClr val="000000"/>
                        </a:buClr>
                        <a:buSzPts val="1600"/>
                        <a:buFont typeface="Arial"/>
                        <a:buNone/>
                      </a:pPr>
                      <a:r>
                        <a:t/>
                      </a:r>
                      <a:endParaRPr sz="1600" u="none" cap="none" strike="noStrike"/>
                    </a:p>
                    <a:p>
                      <a:pPr indent="0" lvl="0" marL="0" marR="0" rtl="0" algn="l">
                        <a:lnSpc>
                          <a:spcPct val="100000"/>
                        </a:lnSpc>
                        <a:spcBef>
                          <a:spcPts val="0"/>
                        </a:spcBef>
                        <a:spcAft>
                          <a:spcPts val="0"/>
                        </a:spcAft>
                        <a:buClr>
                          <a:srgbClr val="000000"/>
                        </a:buClr>
                        <a:buSzPts val="1600"/>
                        <a:buFont typeface="Arial"/>
                        <a:buNone/>
                      </a:pPr>
                      <a:r>
                        <a:rPr lang="en-US" sz="1600" u="none" cap="none" strike="noStrike"/>
                        <a:t>The District reserves the right not to follow the practice of progressive discipline in instances when, in the judgment of the District, consideration for the health and safety of the employee, other employees, and or students, or the effective operation of the District would dictate prompt action requiring removal of the</a:t>
                      </a:r>
                      <a:endParaRPr sz="1600" u="none" cap="none" strike="noStrike"/>
                    </a:p>
                    <a:p>
                      <a:pPr indent="0" lvl="0" marL="0" marR="0" rtl="0" algn="l">
                        <a:lnSpc>
                          <a:spcPct val="100000"/>
                        </a:lnSpc>
                        <a:spcBef>
                          <a:spcPts val="0"/>
                        </a:spcBef>
                        <a:spcAft>
                          <a:spcPts val="0"/>
                        </a:spcAft>
                        <a:buClr>
                          <a:srgbClr val="000000"/>
                        </a:buClr>
                        <a:buSzPts val="1600"/>
                        <a:buFont typeface="Arial"/>
                        <a:buNone/>
                      </a:pPr>
                      <a:r>
                        <a:rPr lang="en-US" sz="1600" u="none" cap="none" strike="noStrike"/>
                        <a:t>employee from his/her work situation. An employee may have a representative present, if they so choose, when the District is contemplating</a:t>
                      </a:r>
                      <a:endParaRPr sz="1600" u="none" cap="none" strike="noStrike"/>
                    </a:p>
                    <a:p>
                      <a:pPr indent="0" lvl="0" marL="0" marR="0" rtl="0" algn="l">
                        <a:lnSpc>
                          <a:spcPct val="100000"/>
                        </a:lnSpc>
                        <a:spcBef>
                          <a:spcPts val="0"/>
                        </a:spcBef>
                        <a:spcAft>
                          <a:spcPts val="0"/>
                        </a:spcAft>
                        <a:buClr>
                          <a:srgbClr val="000000"/>
                        </a:buClr>
                        <a:buSzPts val="1600"/>
                        <a:buFont typeface="Arial"/>
                        <a:buNone/>
                      </a:pPr>
                      <a:r>
                        <a:rPr lang="en-US" sz="1600" u="none" cap="none" strike="noStrike"/>
                        <a:t>suspension or discharge of the employee.</a:t>
                      </a:r>
                      <a:endParaRPr sz="1600" u="none" cap="none" strike="noStrike"/>
                    </a:p>
                    <a:p>
                      <a:pPr indent="0" lvl="0" marL="0" marR="0" rtl="0" algn="l">
                        <a:lnSpc>
                          <a:spcPct val="100000"/>
                        </a:lnSpc>
                        <a:spcBef>
                          <a:spcPts val="0"/>
                        </a:spcBef>
                        <a:spcAft>
                          <a:spcPts val="0"/>
                        </a:spcAft>
                        <a:buClr>
                          <a:srgbClr val="000000"/>
                        </a:buClr>
                        <a:buSzPts val="1300"/>
                        <a:buFont typeface="Arial"/>
                        <a:buNone/>
                      </a:pPr>
                      <a:r>
                        <a:t/>
                      </a:r>
                      <a:endParaRPr sz="1300" u="none" cap="none" strike="noStrike"/>
                    </a:p>
                  </a:txBody>
                  <a:tcPr marT="63500" marB="63500" marR="63500" marL="63500"/>
                </a:tc>
              </a:tr>
            </a:tbl>
          </a:graphicData>
        </a:graphic>
      </p:graphicFrame>
      <p:sp>
        <p:nvSpPr>
          <p:cNvPr id="165" name="Google Shape;165;g2987555bf26_0_0"/>
          <p:cNvSpPr txBox="1"/>
          <p:nvPr/>
        </p:nvSpPr>
        <p:spPr>
          <a:xfrm>
            <a:off x="609325" y="361550"/>
            <a:ext cx="7521900" cy="1221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600"/>
              </a:spcBef>
              <a:spcAft>
                <a:spcPts val="0"/>
              </a:spcAft>
              <a:buClr>
                <a:srgbClr val="000000"/>
              </a:buClr>
              <a:buSzPts val="1600"/>
              <a:buFont typeface="Arial"/>
              <a:buNone/>
            </a:pPr>
            <a:r>
              <a:rPr b="1" i="0" lang="en-US" sz="1600" u="sng" cap="none" strike="noStrike">
                <a:solidFill>
                  <a:srgbClr val="434343"/>
                </a:solidFill>
                <a:latin typeface="Arial"/>
                <a:ea typeface="Arial"/>
                <a:cs typeface="Arial"/>
                <a:sym typeface="Arial"/>
              </a:rPr>
              <a:t>Educator Due Process Rights in Kirkwood</a:t>
            </a:r>
            <a:endParaRPr b="1" i="0" sz="1600" u="sng" cap="none" strike="noStrike">
              <a:solidFill>
                <a:srgbClr val="434343"/>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DUE PROCESS per page 3 of the KSD Updated 202</a:t>
            </a:r>
            <a:r>
              <a:rPr lang="en-US" sz="1600">
                <a:solidFill>
                  <a:schemeClr val="dk1"/>
                </a:solidFill>
              </a:rPr>
              <a:t>4</a:t>
            </a:r>
            <a:r>
              <a:rPr b="0" i="0" lang="en-US" sz="1600" u="none" cap="none" strike="noStrike">
                <a:solidFill>
                  <a:schemeClr val="dk1"/>
                </a:solidFill>
                <a:latin typeface="Arial"/>
                <a:ea typeface="Arial"/>
                <a:cs typeface="Arial"/>
                <a:sym typeface="Arial"/>
              </a:rPr>
              <a:t>-</a:t>
            </a:r>
            <a:r>
              <a:rPr lang="en-US" sz="1600">
                <a:solidFill>
                  <a:schemeClr val="dk1"/>
                </a:solidFill>
              </a:rPr>
              <a:t>25*</a:t>
            </a:r>
            <a:r>
              <a:rPr b="0" i="0" lang="en-US" sz="1600" u="none" cap="none" strike="noStrike">
                <a:solidFill>
                  <a:schemeClr val="dk1"/>
                </a:solidFill>
                <a:latin typeface="Arial"/>
                <a:ea typeface="Arial"/>
                <a:cs typeface="Arial"/>
                <a:sym typeface="Arial"/>
              </a:rPr>
              <a:t> Employee Handbook</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lang="en-US" sz="1600">
                <a:solidFill>
                  <a:schemeClr val="dk1"/>
                </a:solidFill>
              </a:rPr>
              <a:t>*We will communicate any changes from the 25-26 Handbook when we get it.</a:t>
            </a:r>
            <a:r>
              <a:rPr b="0" i="0" lang="en-US" sz="1600" u="none" cap="none" strike="noStrike">
                <a:solidFill>
                  <a:schemeClr val="dk1"/>
                </a:solidFill>
                <a:latin typeface="Arial"/>
                <a:ea typeface="Arial"/>
                <a:cs typeface="Arial"/>
                <a:sym typeface="Arial"/>
              </a:rPr>
              <a:t> </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g28a0745ba3c_0_0"/>
          <p:cNvSpPr txBox="1"/>
          <p:nvPr>
            <p:ph type="title"/>
          </p:nvPr>
        </p:nvSpPr>
        <p:spPr>
          <a:xfrm>
            <a:off x="0" y="131782"/>
            <a:ext cx="9144000" cy="1461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400"/>
              <a:t>Typical Progressive </a:t>
            </a:r>
            <a:r>
              <a:rPr lang="en-US" sz="2400"/>
              <a:t>Discipline Process</a:t>
            </a:r>
            <a:r>
              <a:rPr lang="en-US" sz="2400"/>
              <a:t> </a:t>
            </a:r>
            <a:endParaRPr sz="2400"/>
          </a:p>
          <a:p>
            <a:pPr indent="0" lvl="0" marL="0" rtl="0" algn="ctr">
              <a:lnSpc>
                <a:spcPct val="100000"/>
              </a:lnSpc>
              <a:spcBef>
                <a:spcPts val="0"/>
              </a:spcBef>
              <a:spcAft>
                <a:spcPts val="0"/>
              </a:spcAft>
              <a:buSzPts val="2800"/>
              <a:buNone/>
            </a:pPr>
            <a:r>
              <a:rPr lang="en-US" sz="2400"/>
              <a:t>for Certified Staff –We will define this in the CBA.</a:t>
            </a:r>
            <a:endParaRPr sz="2400"/>
          </a:p>
        </p:txBody>
      </p:sp>
      <p:sp>
        <p:nvSpPr>
          <p:cNvPr id="172" name="Google Shape;172;g28a0745ba3c_0_0"/>
          <p:cNvSpPr txBox="1"/>
          <p:nvPr>
            <p:ph idx="1" type="body"/>
          </p:nvPr>
        </p:nvSpPr>
        <p:spPr>
          <a:xfrm>
            <a:off x="360100" y="1118425"/>
            <a:ext cx="8055000" cy="48060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SzPts val="1800"/>
              <a:buNone/>
            </a:pPr>
            <a:r>
              <a:rPr lang="en-US">
                <a:solidFill>
                  <a:srgbClr val="000000"/>
                </a:solidFill>
                <a:latin typeface="Arial"/>
                <a:ea typeface="Arial"/>
                <a:cs typeface="Arial"/>
                <a:sym typeface="Arial"/>
              </a:rPr>
              <a:t>This is for routine concerns. Egregious concerns such as stealing or drinking on the job do not follow progressive discipline. </a:t>
            </a:r>
            <a:endParaRPr>
              <a:solidFill>
                <a:srgbClr val="000000"/>
              </a:solidFill>
              <a:latin typeface="Arial"/>
              <a:ea typeface="Arial"/>
              <a:cs typeface="Arial"/>
              <a:sym typeface="Arial"/>
            </a:endParaRPr>
          </a:p>
          <a:p>
            <a:pPr indent="0" lvl="0" marL="457200" rtl="0" algn="l">
              <a:lnSpc>
                <a:spcPct val="115000"/>
              </a:lnSpc>
              <a:spcBef>
                <a:spcPts val="0"/>
              </a:spcBef>
              <a:spcAft>
                <a:spcPts val="0"/>
              </a:spcAft>
              <a:buSzPts val="1800"/>
              <a:buNone/>
            </a:pPr>
            <a:r>
              <a:t/>
            </a:r>
            <a:endParaRPr>
              <a:solidFill>
                <a:srgbClr val="000000"/>
              </a:solidFill>
              <a:latin typeface="Arial"/>
              <a:ea typeface="Arial"/>
              <a:cs typeface="Arial"/>
              <a:sym typeface="Arial"/>
            </a:endParaRPr>
          </a:p>
          <a:p>
            <a:pPr indent="-342900" lvl="0" marL="457200" rtl="0" algn="l">
              <a:lnSpc>
                <a:spcPct val="115000"/>
              </a:lnSpc>
              <a:spcBef>
                <a:spcPts val="0"/>
              </a:spcBef>
              <a:spcAft>
                <a:spcPts val="0"/>
              </a:spcAft>
              <a:buClr>
                <a:srgbClr val="000000"/>
              </a:buClr>
              <a:buSzPts val="1800"/>
              <a:buFont typeface="Arial"/>
              <a:buAutoNum type="arabicPeriod"/>
            </a:pPr>
            <a:r>
              <a:rPr lang="en-US">
                <a:solidFill>
                  <a:srgbClr val="000000"/>
                </a:solidFill>
                <a:latin typeface="Arial"/>
                <a:ea typeface="Arial"/>
                <a:cs typeface="Arial"/>
                <a:sym typeface="Arial"/>
              </a:rPr>
              <a:t>Informal Verbal discussion (Hey, Alice, you have been late two times this year.</a:t>
            </a:r>
            <a:r>
              <a:rPr lang="en-US">
                <a:solidFill>
                  <a:srgbClr val="000000"/>
                </a:solidFill>
              </a:rPr>
              <a:t>)</a:t>
            </a:r>
            <a:endParaRPr>
              <a:solidFill>
                <a:srgbClr val="000000"/>
              </a:solidFill>
            </a:endParaRPr>
          </a:p>
          <a:p>
            <a:pPr indent="0" lvl="0" marL="0" rtl="0" algn="l">
              <a:lnSpc>
                <a:spcPct val="115000"/>
              </a:lnSpc>
              <a:spcBef>
                <a:spcPts val="0"/>
              </a:spcBef>
              <a:spcAft>
                <a:spcPts val="0"/>
              </a:spcAft>
              <a:buNone/>
            </a:pPr>
            <a:r>
              <a:t/>
            </a:r>
            <a:endParaRPr>
              <a:solidFill>
                <a:srgbClr val="000000"/>
              </a:solidFill>
            </a:endParaRPr>
          </a:p>
          <a:p>
            <a:pPr indent="-342900" lvl="0" marL="457200" rtl="0" algn="l">
              <a:lnSpc>
                <a:spcPct val="115000"/>
              </a:lnSpc>
              <a:spcBef>
                <a:spcPts val="0"/>
              </a:spcBef>
              <a:spcAft>
                <a:spcPts val="0"/>
              </a:spcAft>
              <a:buClr>
                <a:srgbClr val="000000"/>
              </a:buClr>
              <a:buSzPts val="1800"/>
              <a:buFont typeface="Arial"/>
              <a:buAutoNum type="arabicPeriod"/>
            </a:pPr>
            <a:r>
              <a:rPr lang="en-US">
                <a:solidFill>
                  <a:srgbClr val="000000"/>
                </a:solidFill>
                <a:latin typeface="Arial"/>
                <a:ea typeface="Arial"/>
                <a:cs typeface="Arial"/>
                <a:sym typeface="Arial"/>
              </a:rPr>
              <a:t>Formal Verbal Discussion  (You’ve been late 3 times this year. If this    continues, again, I’ll need to write you up and inform HR.)</a:t>
            </a:r>
            <a:r>
              <a:rPr lang="en-US">
                <a:solidFill>
                  <a:srgbClr val="000000"/>
                </a:solidFill>
              </a:rPr>
              <a:t> </a:t>
            </a:r>
            <a:endParaRPr>
              <a:solidFill>
                <a:srgbClr val="000000"/>
              </a:solidFill>
            </a:endParaRPr>
          </a:p>
          <a:p>
            <a:pPr indent="0" lvl="0" marL="457200" rtl="0" algn="l">
              <a:lnSpc>
                <a:spcPct val="115000"/>
              </a:lnSpc>
              <a:spcBef>
                <a:spcPts val="0"/>
              </a:spcBef>
              <a:spcAft>
                <a:spcPts val="0"/>
              </a:spcAft>
              <a:buNone/>
            </a:pPr>
            <a:r>
              <a:t/>
            </a:r>
            <a:endParaRPr>
              <a:solidFill>
                <a:srgbClr val="000000"/>
              </a:solidFill>
            </a:endParaRPr>
          </a:p>
          <a:p>
            <a:pPr indent="-342900" lvl="0" marL="457200" rtl="0" algn="l">
              <a:lnSpc>
                <a:spcPct val="115000"/>
              </a:lnSpc>
              <a:spcBef>
                <a:spcPts val="0"/>
              </a:spcBef>
              <a:spcAft>
                <a:spcPts val="0"/>
              </a:spcAft>
              <a:buClr>
                <a:srgbClr val="000000"/>
              </a:buClr>
              <a:buSzPts val="1800"/>
              <a:buFont typeface="Arial"/>
              <a:buAutoNum type="arabicPeriod"/>
            </a:pPr>
            <a:r>
              <a:rPr lang="en-US">
                <a:solidFill>
                  <a:srgbClr val="000000"/>
                </a:solidFill>
                <a:latin typeface="Arial"/>
                <a:ea typeface="Arial"/>
                <a:cs typeface="Arial"/>
                <a:sym typeface="Arial"/>
              </a:rPr>
              <a:t>Written documentation (This email is a summary of our past 2 conversations  on 9/1 and 9/10 about your lateness. I am concerned. )</a:t>
            </a:r>
            <a:endParaRPr>
              <a:solidFill>
                <a:srgbClr val="000000"/>
              </a:solidFill>
              <a:latin typeface="Arial"/>
              <a:ea typeface="Arial"/>
              <a:cs typeface="Arial"/>
              <a:sym typeface="Arial"/>
            </a:endParaRPr>
          </a:p>
          <a:p>
            <a:pPr indent="0" lvl="0" marL="0" rtl="0" algn="l">
              <a:lnSpc>
                <a:spcPct val="115000"/>
              </a:lnSpc>
              <a:spcBef>
                <a:spcPts val="0"/>
              </a:spcBef>
              <a:spcAft>
                <a:spcPts val="0"/>
              </a:spcAft>
              <a:buSzPts val="1800"/>
              <a:buNone/>
            </a:pPr>
            <a:r>
              <a:t/>
            </a:r>
            <a:endParaRPr>
              <a:solidFill>
                <a:srgbClr val="000000"/>
              </a:solidFill>
              <a:latin typeface="Arial"/>
              <a:ea typeface="Arial"/>
              <a:cs typeface="Arial"/>
              <a:sym typeface="Arial"/>
            </a:endParaRPr>
          </a:p>
          <a:p>
            <a:pPr indent="0" lvl="0" marL="0" rtl="0" algn="l">
              <a:lnSpc>
                <a:spcPct val="115000"/>
              </a:lnSpc>
              <a:spcBef>
                <a:spcPts val="0"/>
              </a:spcBef>
              <a:spcAft>
                <a:spcPts val="0"/>
              </a:spcAft>
              <a:buSzPts val="1800"/>
              <a:buNone/>
            </a:pPr>
            <a:r>
              <a:rPr lang="en-US">
                <a:solidFill>
                  <a:srgbClr val="000000"/>
                </a:solidFill>
                <a:latin typeface="Arial"/>
                <a:ea typeface="Arial"/>
                <a:cs typeface="Arial"/>
                <a:sym typeface="Arial"/>
              </a:rPr>
              <a:t>4. Written reprimand (You have violated the staff conduct policy multiple times. Sign this memo and we’ll put it in your personnel file.)</a:t>
            </a:r>
            <a:endParaRPr>
              <a:solidFill>
                <a:srgbClr val="000000"/>
              </a:solidFill>
              <a:latin typeface="Arial"/>
              <a:ea typeface="Arial"/>
              <a:cs typeface="Arial"/>
              <a:sym typeface="Arial"/>
            </a:endParaRPr>
          </a:p>
          <a:p>
            <a:pPr indent="0" lvl="0" marL="0" rtl="0" algn="l">
              <a:lnSpc>
                <a:spcPct val="115000"/>
              </a:lnSpc>
              <a:spcBef>
                <a:spcPts val="0"/>
              </a:spcBef>
              <a:spcAft>
                <a:spcPts val="0"/>
              </a:spcAft>
              <a:buSzPts val="1800"/>
              <a:buNone/>
            </a:pPr>
            <a:r>
              <a:t/>
            </a:r>
            <a:endParaRPr>
              <a:solidFill>
                <a:srgbClr val="000000"/>
              </a:solidFill>
              <a:latin typeface="Arial"/>
              <a:ea typeface="Arial"/>
              <a:cs typeface="Arial"/>
              <a:sym typeface="Arial"/>
            </a:endParaRPr>
          </a:p>
          <a:p>
            <a:pPr indent="0" lvl="0" marL="0" rtl="0" algn="l">
              <a:lnSpc>
                <a:spcPct val="115000"/>
              </a:lnSpc>
              <a:spcBef>
                <a:spcPts val="0"/>
              </a:spcBef>
              <a:spcAft>
                <a:spcPts val="0"/>
              </a:spcAft>
              <a:buSzPts val="1800"/>
              <a:buNone/>
            </a:pPr>
            <a:r>
              <a:rPr lang="en-US">
                <a:solidFill>
                  <a:srgbClr val="000000"/>
                </a:solidFill>
                <a:latin typeface="Arial"/>
                <a:ea typeface="Arial"/>
                <a:cs typeface="Arial"/>
                <a:sym typeface="Arial"/>
              </a:rPr>
              <a:t>5. Improvement Plan (You must clock in and out daily for 6 wks. Last chance.) </a:t>
            </a:r>
            <a:endParaRPr>
              <a:solidFill>
                <a:srgbClr val="000000"/>
              </a:solidFill>
              <a:latin typeface="Arial"/>
              <a:ea typeface="Arial"/>
              <a:cs typeface="Arial"/>
              <a:sym typeface="Arial"/>
            </a:endParaRPr>
          </a:p>
          <a:p>
            <a:pPr indent="0" lvl="0" marL="0" rtl="0" algn="l">
              <a:lnSpc>
                <a:spcPct val="115000"/>
              </a:lnSpc>
              <a:spcBef>
                <a:spcPts val="0"/>
              </a:spcBef>
              <a:spcAft>
                <a:spcPts val="0"/>
              </a:spcAft>
              <a:buSzPts val="1800"/>
              <a:buNone/>
            </a:pPr>
            <a:r>
              <a:t/>
            </a:r>
            <a:endParaRPr>
              <a:solidFill>
                <a:srgbClr val="000000"/>
              </a:solidFill>
              <a:latin typeface="Arial"/>
              <a:ea typeface="Arial"/>
              <a:cs typeface="Arial"/>
              <a:sym typeface="Arial"/>
            </a:endParaRPr>
          </a:p>
        </p:txBody>
      </p:sp>
      <p:sp>
        <p:nvSpPr>
          <p:cNvPr id="173" name="Google Shape;173;g28a0745ba3c_0_0"/>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US">
                <a:solidFill>
                  <a:schemeClr val="dk2"/>
                </a:solidFill>
                <a:latin typeface="Arial"/>
                <a:ea typeface="Arial"/>
                <a:cs typeface="Arial"/>
                <a:sym typeface="Arial"/>
              </a:rPr>
              <a:t>‹#›</a:t>
            </a:fld>
            <a:endParaRPr>
              <a:solidFill>
                <a:schemeClr val="dk2"/>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g28c07c23be5_0_9"/>
          <p:cNvSpPr txBox="1"/>
          <p:nvPr>
            <p:ph type="title"/>
          </p:nvPr>
        </p:nvSpPr>
        <p:spPr>
          <a:xfrm>
            <a:off x="625100" y="1050675"/>
            <a:ext cx="3850800" cy="5000400"/>
          </a:xfrm>
          <a:prstGeom prst="rect">
            <a:avLst/>
          </a:prstGeom>
          <a:noFill/>
          <a:ln>
            <a:noFill/>
          </a:ln>
        </p:spPr>
        <p:txBody>
          <a:bodyPr anchorCtr="0" anchor="t" bIns="91425" lIns="91425" spcFirstLastPara="1" rIns="91425" wrap="square" tIns="91425">
            <a:normAutofit/>
          </a:bodyPr>
          <a:lstStyle/>
          <a:p>
            <a:pPr indent="0" lvl="0" marL="0" rtl="0" algn="l">
              <a:lnSpc>
                <a:spcPct val="150000"/>
              </a:lnSpc>
              <a:spcBef>
                <a:spcPts val="0"/>
              </a:spcBef>
              <a:spcAft>
                <a:spcPts val="0"/>
              </a:spcAft>
              <a:buClr>
                <a:srgbClr val="000000"/>
              </a:buClr>
              <a:buSzPts val="2800"/>
              <a:buFont typeface="Arial"/>
              <a:buNone/>
            </a:pPr>
            <a:r>
              <a:rPr lang="en-US">
                <a:latin typeface="Times New Roman"/>
                <a:ea typeface="Times New Roman"/>
                <a:cs typeface="Times New Roman"/>
                <a:sym typeface="Times New Roman"/>
              </a:rPr>
              <a:t>What should a member do if they </a:t>
            </a:r>
            <a:endParaRPr>
              <a:latin typeface="Times New Roman"/>
              <a:ea typeface="Times New Roman"/>
              <a:cs typeface="Times New Roman"/>
              <a:sym typeface="Times New Roman"/>
            </a:endParaRPr>
          </a:p>
          <a:p>
            <a:pPr indent="0" lvl="0" marL="0" rtl="0" algn="l">
              <a:lnSpc>
                <a:spcPct val="150000"/>
              </a:lnSpc>
              <a:spcBef>
                <a:spcPts val="0"/>
              </a:spcBef>
              <a:spcAft>
                <a:spcPts val="0"/>
              </a:spcAft>
              <a:buClr>
                <a:srgbClr val="000000"/>
              </a:buClr>
              <a:buSzPts val="2800"/>
              <a:buFont typeface="Arial"/>
              <a:buNone/>
            </a:pPr>
            <a:r>
              <a:rPr lang="en-US">
                <a:latin typeface="Times New Roman"/>
                <a:ea typeface="Times New Roman"/>
                <a:cs typeface="Times New Roman"/>
                <a:sym typeface="Times New Roman"/>
              </a:rPr>
              <a:t>are already in the meeting and </a:t>
            </a:r>
            <a:endParaRPr>
              <a:latin typeface="Times New Roman"/>
              <a:ea typeface="Times New Roman"/>
              <a:cs typeface="Times New Roman"/>
              <a:sym typeface="Times New Roman"/>
            </a:endParaRPr>
          </a:p>
          <a:p>
            <a:pPr indent="0" lvl="0" marL="0" rtl="0" algn="l">
              <a:lnSpc>
                <a:spcPct val="150000"/>
              </a:lnSpc>
              <a:spcBef>
                <a:spcPts val="0"/>
              </a:spcBef>
              <a:spcAft>
                <a:spcPts val="0"/>
              </a:spcAft>
              <a:buClr>
                <a:srgbClr val="000000"/>
              </a:buClr>
              <a:buSzPts val="2800"/>
              <a:buFont typeface="Arial"/>
              <a:buNone/>
            </a:pPr>
            <a:r>
              <a:rPr lang="en-US">
                <a:latin typeface="Times New Roman"/>
                <a:ea typeface="Times New Roman"/>
                <a:cs typeface="Times New Roman"/>
                <a:sym typeface="Times New Roman"/>
              </a:rPr>
              <a:t>they realize that they want a rep? </a:t>
            </a:r>
            <a:endParaRPr/>
          </a:p>
        </p:txBody>
      </p:sp>
      <p:sp>
        <p:nvSpPr>
          <p:cNvPr id="180" name="Google Shape;180;g28c07c23be5_0_9"/>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solidFill>
                  <a:schemeClr val="dk2"/>
                </a:solidFill>
                <a:latin typeface="Arial"/>
                <a:ea typeface="Arial"/>
                <a:cs typeface="Arial"/>
                <a:sym typeface="Arial"/>
              </a:rPr>
              <a:t>‹#›</a:t>
            </a:fld>
            <a:endParaRPr>
              <a:solidFill>
                <a:schemeClr val="dk2"/>
              </a:solidFill>
              <a:latin typeface="Arial"/>
              <a:ea typeface="Arial"/>
              <a:cs typeface="Arial"/>
              <a:sym typeface="Arial"/>
            </a:endParaRPr>
          </a:p>
        </p:txBody>
      </p:sp>
      <p:pic>
        <p:nvPicPr>
          <p:cNvPr id="181" name="Google Shape;181;g28c07c23be5_0_9"/>
          <p:cNvPicPr preferRelativeResize="0"/>
          <p:nvPr/>
        </p:nvPicPr>
        <p:blipFill rotWithShape="1">
          <a:blip r:embed="rId3">
            <a:alphaModFix/>
          </a:blip>
          <a:srcRect b="0" l="0" r="0" t="0"/>
          <a:stretch/>
        </p:blipFill>
        <p:spPr>
          <a:xfrm>
            <a:off x="4475816" y="1653427"/>
            <a:ext cx="4424084" cy="4564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8"/>
          <p:cNvSpPr txBox="1"/>
          <p:nvPr/>
        </p:nvSpPr>
        <p:spPr>
          <a:xfrm>
            <a:off x="6731000" y="6229350"/>
            <a:ext cx="19050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lt2"/>
              </a:buClr>
              <a:buSzPts val="1400"/>
              <a:buFont typeface="Arial"/>
              <a:buNone/>
            </a:pPr>
            <a:fld id="{00000000-1234-1234-1234-123412341234}" type="slidenum">
              <a:rPr b="0" i="0" lang="en-US" sz="1400" u="none" cap="none" strike="noStrike">
                <a:solidFill>
                  <a:schemeClr val="lt2"/>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87" name="Google Shape;187;p8"/>
          <p:cNvSpPr txBox="1"/>
          <p:nvPr>
            <p:ph type="title"/>
          </p:nvPr>
        </p:nvSpPr>
        <p:spPr>
          <a:xfrm>
            <a:off x="152600" y="134650"/>
            <a:ext cx="8832300" cy="763500"/>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SzPts val="2800"/>
              <a:buNone/>
            </a:pPr>
            <a:r>
              <a:rPr b="1" lang="en-US" sz="3600">
                <a:solidFill>
                  <a:schemeClr val="dk2"/>
                </a:solidFill>
                <a:latin typeface="Times New Roman"/>
                <a:ea typeface="Times New Roman"/>
                <a:cs typeface="Times New Roman"/>
                <a:sym typeface="Times New Roman"/>
              </a:rPr>
              <a:t>REPRESENTATION!</a:t>
            </a:r>
            <a:r>
              <a:rPr lang="en-US" sz="3600">
                <a:solidFill>
                  <a:schemeClr val="dk2"/>
                </a:solidFill>
                <a:latin typeface="Times New Roman"/>
                <a:ea typeface="Times New Roman"/>
                <a:cs typeface="Times New Roman"/>
                <a:sym typeface="Times New Roman"/>
              </a:rPr>
              <a:t>  </a:t>
            </a:r>
            <a:endParaRPr b="1" sz="3600">
              <a:solidFill>
                <a:schemeClr val="dk2"/>
              </a:solidFill>
              <a:latin typeface="Times New Roman"/>
              <a:ea typeface="Times New Roman"/>
              <a:cs typeface="Times New Roman"/>
              <a:sym typeface="Times New Roman"/>
            </a:endParaRPr>
          </a:p>
        </p:txBody>
      </p:sp>
      <p:sp>
        <p:nvSpPr>
          <p:cNvPr id="188" name="Google Shape;188;p8"/>
          <p:cNvSpPr txBox="1"/>
          <p:nvPr/>
        </p:nvSpPr>
        <p:spPr>
          <a:xfrm>
            <a:off x="155850" y="1031625"/>
            <a:ext cx="8829000" cy="2487000"/>
          </a:xfrm>
          <a:prstGeom prst="rect">
            <a:avLst/>
          </a:prstGeom>
          <a:solidFill>
            <a:srgbClr val="FF9797"/>
          </a:solidFill>
          <a:ln>
            <a:noFill/>
          </a:ln>
        </p:spPr>
        <p:txBody>
          <a:bodyPr anchorCtr="0" anchor="t" bIns="0" lIns="91425" spcFirstLastPara="1" rIns="91425" wrap="square" tIns="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dk1"/>
                </a:solidFill>
                <a:latin typeface="Times New Roman"/>
                <a:ea typeface="Times New Roman"/>
                <a:cs typeface="Times New Roman"/>
                <a:sym typeface="Times New Roman"/>
              </a:rPr>
              <a:t>“At this time, I am requesting union representation. Can we reschedule this meeting? ”</a:t>
            </a:r>
            <a:endParaRPr b="1" i="0" sz="28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Tahoma"/>
              <a:ea typeface="Tahoma"/>
              <a:cs typeface="Tahoma"/>
              <a:sym typeface="Tahoma"/>
            </a:endParaRPr>
          </a:p>
        </p:txBody>
      </p:sp>
      <p:sp>
        <p:nvSpPr>
          <p:cNvPr id="189" name="Google Shape;189;p8"/>
          <p:cNvSpPr/>
          <p:nvPr/>
        </p:nvSpPr>
        <p:spPr>
          <a:xfrm>
            <a:off x="317369" y="4652091"/>
            <a:ext cx="8509262" cy="1938992"/>
          </a:xfrm>
          <a:prstGeom prst="rect">
            <a:avLst/>
          </a:prstGeom>
          <a:blipFill rotWithShape="1">
            <a:blip r:embed="rId3">
              <a:alphaModFix/>
            </a:blip>
            <a:tile algn="tl" flip="none" tx="0" sx="100000" ty="0" sy="100000"/>
          </a:blip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Times New Roman"/>
                <a:ea typeface="Times New Roman"/>
                <a:cs typeface="Times New Roman"/>
                <a:sym typeface="Times New Roman"/>
              </a:rPr>
              <a:t>Written Statements: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Times New Roman"/>
                <a:ea typeface="Times New Roman"/>
                <a:cs typeface="Times New Roman"/>
                <a:sym typeface="Times New Roman"/>
              </a:rPr>
              <a:t>If the District asks for a written statement, the member should request at least  24 hours to provide such statement and have a Building Rep or UniServ Director look over the statement before submission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5"/>
          <p:cNvSpPr txBox="1"/>
          <p:nvPr/>
        </p:nvSpPr>
        <p:spPr>
          <a:xfrm>
            <a:off x="6731000" y="6229350"/>
            <a:ext cx="19050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lt2"/>
              </a:buClr>
              <a:buSzPts val="1400"/>
              <a:buFont typeface="Arial"/>
              <a:buNone/>
            </a:pPr>
            <a:fld id="{00000000-1234-1234-1234-123412341234}" type="slidenum">
              <a:rPr b="0" i="0" lang="en-US" sz="1400" u="none" cap="none" strike="noStrike">
                <a:solidFill>
                  <a:schemeClr val="lt2"/>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95" name="Google Shape;195;p15"/>
          <p:cNvSpPr txBox="1"/>
          <p:nvPr>
            <p:ph type="title"/>
          </p:nvPr>
        </p:nvSpPr>
        <p:spPr>
          <a:xfrm>
            <a:off x="58050" y="314399"/>
            <a:ext cx="9027900" cy="1059971"/>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2"/>
              </a:buClr>
              <a:buSzPts val="2800"/>
              <a:buNone/>
            </a:pPr>
            <a:r>
              <a:rPr b="1" lang="en-US" sz="3200">
                <a:solidFill>
                  <a:schemeClr val="dk2"/>
                </a:solidFill>
                <a:latin typeface="Times New Roman"/>
                <a:ea typeface="Times New Roman"/>
                <a:cs typeface="Times New Roman"/>
                <a:sym typeface="Times New Roman"/>
              </a:rPr>
              <a:t>Does an administrator have to provide time to meet with the member prior to the meeting? </a:t>
            </a:r>
            <a:endParaRPr b="1" sz="3200">
              <a:latin typeface="Times New Roman"/>
              <a:ea typeface="Times New Roman"/>
              <a:cs typeface="Times New Roman"/>
              <a:sym typeface="Times New Roman"/>
            </a:endParaRPr>
          </a:p>
        </p:txBody>
      </p:sp>
      <p:sp>
        <p:nvSpPr>
          <p:cNvPr id="196" name="Google Shape;196;p15"/>
          <p:cNvSpPr txBox="1"/>
          <p:nvPr/>
        </p:nvSpPr>
        <p:spPr>
          <a:xfrm>
            <a:off x="685800" y="2209800"/>
            <a:ext cx="4876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197" name="Google Shape;197;p15"/>
          <p:cNvSpPr txBox="1"/>
          <p:nvPr/>
        </p:nvSpPr>
        <p:spPr>
          <a:xfrm>
            <a:off x="209225" y="1255375"/>
            <a:ext cx="5586300" cy="4540200"/>
          </a:xfrm>
          <a:prstGeom prst="rect">
            <a:avLst/>
          </a:prstGeom>
          <a:noFill/>
          <a:ln>
            <a:noFill/>
          </a:ln>
        </p:spPr>
        <p:txBody>
          <a:bodyPr anchorCtr="0" anchor="t" bIns="45700" lIns="91425" spcFirstLastPara="1" rIns="91425" wrap="square" tIns="45700">
            <a:noAutofit/>
          </a:bodyPr>
          <a:lstStyle/>
          <a:p>
            <a:pPr indent="0" lvl="0" marL="45720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a:p>
            <a:pPr indent="-171450" lvl="0" marL="171450" marR="0" rtl="0" algn="l">
              <a:lnSpc>
                <a:spcPct val="100000"/>
              </a:lnSpc>
              <a:spcBef>
                <a:spcPts val="0"/>
              </a:spcBef>
              <a:spcAft>
                <a:spcPts val="0"/>
              </a:spcAft>
              <a:buClr>
                <a:schemeClr val="accent2"/>
              </a:buClr>
              <a:buSzPts val="2400"/>
              <a:buFont typeface="Times New Roman"/>
              <a:buChar char="●"/>
            </a:pPr>
            <a:r>
              <a:rPr b="0" i="0" lang="en-US" sz="2400" u="none" cap="none" strike="noStrike">
                <a:solidFill>
                  <a:schemeClr val="dk1"/>
                </a:solidFill>
                <a:latin typeface="Times New Roman"/>
                <a:ea typeface="Times New Roman"/>
                <a:cs typeface="Times New Roman"/>
                <a:sym typeface="Times New Roman"/>
              </a:rPr>
              <a:t>The administration is under no obligation to </a:t>
            </a:r>
            <a:r>
              <a:rPr b="1" i="1" lang="en-US" sz="2400" u="none" cap="none" strike="noStrike">
                <a:solidFill>
                  <a:schemeClr val="dk1"/>
                </a:solidFill>
                <a:latin typeface="Times New Roman"/>
                <a:ea typeface="Times New Roman"/>
                <a:cs typeface="Times New Roman"/>
                <a:sym typeface="Times New Roman"/>
              </a:rPr>
              <a:t>offer</a:t>
            </a:r>
            <a:r>
              <a:rPr b="0" i="0" lang="en-US" sz="2400" u="none" cap="none" strike="noStrike">
                <a:solidFill>
                  <a:schemeClr val="dk1"/>
                </a:solidFill>
                <a:latin typeface="Times New Roman"/>
                <a:ea typeface="Times New Roman"/>
                <a:cs typeface="Times New Roman"/>
                <a:sym typeface="Times New Roman"/>
              </a:rPr>
              <a:t> time to consult with a member before the meeting.</a:t>
            </a:r>
            <a:endParaRPr b="0" i="0" sz="2400" u="none" cap="none" strike="noStrike">
              <a:solidFill>
                <a:schemeClr val="dk1"/>
              </a:solidFill>
              <a:latin typeface="Times New Roman"/>
              <a:ea typeface="Times New Roman"/>
              <a:cs typeface="Times New Roman"/>
              <a:sym typeface="Times New Roman"/>
            </a:endParaRPr>
          </a:p>
          <a:p>
            <a:pPr indent="-171450" lvl="0" marL="171450" marR="0" rtl="0" algn="l">
              <a:lnSpc>
                <a:spcPct val="100000"/>
              </a:lnSpc>
              <a:spcBef>
                <a:spcPts val="0"/>
              </a:spcBef>
              <a:spcAft>
                <a:spcPts val="0"/>
              </a:spcAft>
              <a:buClr>
                <a:schemeClr val="dk1"/>
              </a:buClr>
              <a:buSzPts val="2400"/>
              <a:buFont typeface="Times New Roman"/>
              <a:buChar char="●"/>
            </a:pPr>
            <a:r>
              <a:rPr b="0" i="0" lang="en-US" sz="2400" u="none" cap="none" strike="noStrike">
                <a:solidFill>
                  <a:schemeClr val="dk1"/>
                </a:solidFill>
                <a:latin typeface="Times New Roman"/>
                <a:ea typeface="Times New Roman"/>
                <a:cs typeface="Times New Roman"/>
                <a:sym typeface="Times New Roman"/>
              </a:rPr>
              <a:t>Be proactive–ask for a minute to step about and talk to the person. </a:t>
            </a:r>
            <a:endParaRPr b="0" i="0" sz="2400" u="none" cap="none" strike="noStrike">
              <a:solidFill>
                <a:schemeClr val="dk1"/>
              </a:solidFill>
              <a:latin typeface="Times New Roman"/>
              <a:ea typeface="Times New Roman"/>
              <a:cs typeface="Times New Roman"/>
              <a:sym typeface="Times New Roman"/>
            </a:endParaRPr>
          </a:p>
          <a:p>
            <a:pPr indent="0" lvl="0" marL="45720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a:p>
            <a:pPr indent="-266700" lvl="1" marL="457200" marR="0" rtl="0" algn="l">
              <a:lnSpc>
                <a:spcPct val="100000"/>
              </a:lnSpc>
              <a:spcBef>
                <a:spcPts val="0"/>
              </a:spcBef>
              <a:spcAft>
                <a:spcPts val="0"/>
              </a:spcAft>
              <a:buClr>
                <a:schemeClr val="dk1"/>
              </a:buClr>
              <a:buSzPts val="2400"/>
              <a:buFont typeface="Times New Roman"/>
              <a:buChar char="○"/>
            </a:pPr>
            <a:r>
              <a:rPr b="0" i="0" lang="en-US" sz="2400" u="none" cap="none" strike="noStrike">
                <a:solidFill>
                  <a:schemeClr val="dk1"/>
                </a:solidFill>
                <a:latin typeface="Times New Roman"/>
                <a:ea typeface="Times New Roman"/>
                <a:cs typeface="Times New Roman"/>
                <a:sym typeface="Times New Roman"/>
              </a:rPr>
              <a:t>The decision to provide time prior to a meeting will usually be based on whether or not the district perceives that an infraction affects the safety and security of students and staff.</a:t>
            </a:r>
            <a:endParaRPr b="0" i="0" sz="2400" u="none" cap="none" strike="noStrike">
              <a:solidFill>
                <a:schemeClr val="dk1"/>
              </a:solidFill>
              <a:latin typeface="Times New Roman"/>
              <a:ea typeface="Times New Roman"/>
              <a:cs typeface="Times New Roman"/>
              <a:sym typeface="Times New Roman"/>
            </a:endParaRPr>
          </a:p>
        </p:txBody>
      </p:sp>
      <p:pic>
        <p:nvPicPr>
          <p:cNvPr id="198" name="Google Shape;198;p15"/>
          <p:cNvPicPr preferRelativeResize="0"/>
          <p:nvPr/>
        </p:nvPicPr>
        <p:blipFill rotWithShape="1">
          <a:blip r:embed="rId3">
            <a:alphaModFix/>
          </a:blip>
          <a:srcRect b="0" l="0" r="0" t="0"/>
          <a:stretch/>
        </p:blipFill>
        <p:spPr>
          <a:xfrm>
            <a:off x="6612776" y="2250964"/>
            <a:ext cx="1905001" cy="310179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2"/>
          <p:cNvSpPr txBox="1"/>
          <p:nvPr/>
        </p:nvSpPr>
        <p:spPr>
          <a:xfrm>
            <a:off x="6731000" y="6229350"/>
            <a:ext cx="19050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lt2"/>
              </a:buClr>
              <a:buSzPts val="1400"/>
              <a:buFont typeface="Arial"/>
              <a:buNone/>
            </a:pPr>
            <a:fld id="{00000000-1234-1234-1234-123412341234}" type="slidenum">
              <a:rPr b="0" i="0" lang="en-US" sz="1400" u="none" cap="none" strike="noStrike">
                <a:solidFill>
                  <a:schemeClr val="lt2"/>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204" name="Google Shape;204;p12"/>
          <p:cNvSpPr txBox="1"/>
          <p:nvPr>
            <p:ph type="title"/>
          </p:nvPr>
        </p:nvSpPr>
        <p:spPr>
          <a:xfrm>
            <a:off x="70925" y="291150"/>
            <a:ext cx="8950200" cy="763500"/>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2"/>
              </a:buClr>
              <a:buSzPts val="2800"/>
              <a:buNone/>
            </a:pPr>
            <a:r>
              <a:rPr b="1" lang="en-US" sz="3200">
                <a:solidFill>
                  <a:schemeClr val="dk2"/>
                </a:solidFill>
                <a:latin typeface="Times New Roman"/>
                <a:ea typeface="Times New Roman"/>
                <a:cs typeface="Times New Roman"/>
                <a:sym typeface="Times New Roman"/>
              </a:rPr>
              <a:t>Consult Privately With the Member Before the Meeting</a:t>
            </a:r>
            <a:endParaRPr b="1" sz="3200">
              <a:solidFill>
                <a:schemeClr val="dk2"/>
              </a:solidFill>
              <a:latin typeface="Times New Roman"/>
              <a:ea typeface="Times New Roman"/>
              <a:cs typeface="Times New Roman"/>
              <a:sym typeface="Times New Roman"/>
            </a:endParaRPr>
          </a:p>
        </p:txBody>
      </p:sp>
      <p:sp>
        <p:nvSpPr>
          <p:cNvPr id="205" name="Google Shape;205;p12"/>
          <p:cNvSpPr txBox="1"/>
          <p:nvPr/>
        </p:nvSpPr>
        <p:spPr>
          <a:xfrm>
            <a:off x="685800" y="2209800"/>
            <a:ext cx="4876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206" name="Google Shape;206;p12"/>
          <p:cNvSpPr txBox="1"/>
          <p:nvPr/>
        </p:nvSpPr>
        <p:spPr>
          <a:xfrm>
            <a:off x="199700" y="1232125"/>
            <a:ext cx="8180100" cy="5473500"/>
          </a:xfrm>
          <a:prstGeom prst="rect">
            <a:avLst/>
          </a:prstGeom>
          <a:noFill/>
          <a:ln>
            <a:noFill/>
          </a:ln>
        </p:spPr>
        <p:txBody>
          <a:bodyPr anchorCtr="0" anchor="t" bIns="45700" lIns="91425" spcFirstLastPara="1" rIns="91425" wrap="square" tIns="45700">
            <a:noAutofit/>
          </a:bodyPr>
          <a:lstStyle/>
          <a:p>
            <a:pPr indent="-19050" lvl="0" marL="171450" marR="0" rtl="0" algn="l">
              <a:lnSpc>
                <a:spcPct val="100000"/>
              </a:lnSpc>
              <a:spcBef>
                <a:spcPts val="0"/>
              </a:spcBef>
              <a:spcAft>
                <a:spcPts val="0"/>
              </a:spcAft>
              <a:buClr>
                <a:schemeClr val="accent2"/>
              </a:buClr>
              <a:buSzPts val="2400"/>
              <a:buFont typeface="Times New Roman"/>
              <a:buNone/>
            </a:pPr>
            <a:r>
              <a:t/>
            </a:r>
            <a:endParaRPr b="0" i="0" sz="2400" u="none" cap="none" strike="noStrike">
              <a:solidFill>
                <a:schemeClr val="dk1"/>
              </a:solidFill>
              <a:latin typeface="Times New Roman"/>
              <a:ea typeface="Times New Roman"/>
              <a:cs typeface="Times New Roman"/>
              <a:sym typeface="Times New Roman"/>
            </a:endParaRPr>
          </a:p>
          <a:p>
            <a:pPr indent="-171450" lvl="0" marL="171450" marR="0" rtl="0" algn="l">
              <a:lnSpc>
                <a:spcPct val="100000"/>
              </a:lnSpc>
              <a:spcBef>
                <a:spcPts val="0"/>
              </a:spcBef>
              <a:spcAft>
                <a:spcPts val="0"/>
              </a:spcAft>
              <a:buClr>
                <a:schemeClr val="accent2"/>
              </a:buClr>
              <a:buSzPts val="2400"/>
              <a:buFont typeface="Times New Roman"/>
              <a:buChar char="●"/>
            </a:pPr>
            <a:r>
              <a:rPr b="0" i="0" lang="en-US" sz="2400" u="none" cap="none" strike="noStrike">
                <a:solidFill>
                  <a:schemeClr val="dk1"/>
                </a:solidFill>
                <a:latin typeface="Times New Roman"/>
                <a:ea typeface="Times New Roman"/>
                <a:cs typeface="Times New Roman"/>
                <a:sym typeface="Times New Roman"/>
              </a:rPr>
              <a:t>Do not use work email. </a:t>
            </a:r>
            <a:endParaRPr b="0" i="0" sz="2400" u="none" cap="none" strike="noStrike">
              <a:solidFill>
                <a:schemeClr val="dk1"/>
              </a:solidFill>
              <a:latin typeface="Times New Roman"/>
              <a:ea typeface="Times New Roman"/>
              <a:cs typeface="Times New Roman"/>
              <a:sym typeface="Times New Roman"/>
            </a:endParaRPr>
          </a:p>
          <a:p>
            <a:pPr indent="-171450" lvl="0" marL="171450" marR="0" rtl="0" algn="l">
              <a:lnSpc>
                <a:spcPct val="100000"/>
              </a:lnSpc>
              <a:spcBef>
                <a:spcPts val="0"/>
              </a:spcBef>
              <a:spcAft>
                <a:spcPts val="0"/>
              </a:spcAft>
              <a:buClr>
                <a:schemeClr val="accent2"/>
              </a:buClr>
              <a:buSzPts val="2400"/>
              <a:buFont typeface="Times New Roman"/>
              <a:buChar char="●"/>
            </a:pPr>
            <a:r>
              <a:rPr b="0" i="0" lang="en-US" sz="2400" u="none" cap="none" strike="noStrike">
                <a:solidFill>
                  <a:schemeClr val="dk1"/>
                </a:solidFill>
                <a:latin typeface="Times New Roman"/>
                <a:ea typeface="Times New Roman"/>
                <a:cs typeface="Times New Roman"/>
                <a:sym typeface="Times New Roman"/>
              </a:rPr>
              <a:t>Remind the member that the information they share with you will be kept confidential.</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accent2"/>
              </a:buClr>
              <a:buSzPts val="2400"/>
              <a:buFont typeface="Times New Roman"/>
              <a:buChar char="●"/>
            </a:pPr>
            <a:r>
              <a:rPr b="0" i="0" lang="en-US" sz="2400" u="none" cap="none" strike="noStrike">
                <a:solidFill>
                  <a:schemeClr val="dk1"/>
                </a:solidFill>
                <a:latin typeface="Times New Roman"/>
                <a:ea typeface="Times New Roman"/>
                <a:cs typeface="Times New Roman"/>
                <a:sym typeface="Times New Roman"/>
              </a:rPr>
              <a:t>Ask the member to honestly tell you what they know. Listen carefully without judgement.</a:t>
            </a:r>
            <a:endParaRPr b="0" i="0" sz="2400" u="none" cap="none" strike="noStrike">
              <a:solidFill>
                <a:schemeClr val="dk1"/>
              </a:solidFill>
              <a:latin typeface="Times New Roman"/>
              <a:ea typeface="Times New Roman"/>
              <a:cs typeface="Times New Roman"/>
              <a:sym typeface="Times New Roman"/>
            </a:endParaRPr>
          </a:p>
          <a:p>
            <a:pPr indent="-266700" lvl="1" marL="457200" marR="0" rtl="0" algn="l">
              <a:lnSpc>
                <a:spcPct val="100000"/>
              </a:lnSpc>
              <a:spcBef>
                <a:spcPts val="0"/>
              </a:spcBef>
              <a:spcAft>
                <a:spcPts val="0"/>
              </a:spcAft>
              <a:buClr>
                <a:schemeClr val="dk1"/>
              </a:buClr>
              <a:buSzPts val="2400"/>
              <a:buFont typeface="Times New Roman"/>
              <a:buChar char="○"/>
            </a:pPr>
            <a:r>
              <a:rPr b="0" i="0" lang="en-US" sz="2400" u="none" cap="none" strike="noStrike">
                <a:solidFill>
                  <a:schemeClr val="dk1"/>
                </a:solidFill>
                <a:latin typeface="Times New Roman"/>
                <a:ea typeface="Times New Roman"/>
                <a:cs typeface="Times New Roman"/>
                <a:sym typeface="Times New Roman"/>
              </a:rPr>
              <a:t>Sometimes the member is embarrassed and may not give you all the details.</a:t>
            </a:r>
            <a:endParaRPr b="0" i="0" sz="2400" u="none" cap="none" strike="noStrike">
              <a:solidFill>
                <a:schemeClr val="dk1"/>
              </a:solidFill>
              <a:latin typeface="Times New Roman"/>
              <a:ea typeface="Times New Roman"/>
              <a:cs typeface="Times New Roman"/>
              <a:sym typeface="Times New Roman"/>
            </a:endParaRPr>
          </a:p>
          <a:p>
            <a:pPr indent="-171450" lvl="0" marL="171450" marR="0" rtl="0" algn="l">
              <a:lnSpc>
                <a:spcPct val="100000"/>
              </a:lnSpc>
              <a:spcBef>
                <a:spcPts val="0"/>
              </a:spcBef>
              <a:spcAft>
                <a:spcPts val="0"/>
              </a:spcAft>
              <a:buClr>
                <a:schemeClr val="accent2"/>
              </a:buClr>
              <a:buSzPts val="2400"/>
              <a:buFont typeface="Times New Roman"/>
              <a:buChar char="●"/>
            </a:pPr>
            <a:r>
              <a:rPr b="0" i="0" lang="en-US" sz="2400" u="none" cap="none" strike="noStrike">
                <a:solidFill>
                  <a:schemeClr val="dk1"/>
                </a:solidFill>
                <a:latin typeface="Times New Roman"/>
                <a:ea typeface="Times New Roman"/>
                <a:cs typeface="Times New Roman"/>
                <a:sym typeface="Times New Roman"/>
              </a:rPr>
              <a:t>Give the member a briefing on how to best conduct themselves in the meeting and practice answering questions. </a:t>
            </a:r>
            <a:endParaRPr b="0" i="0" sz="1400" u="none" cap="none" strike="noStrike">
              <a:solidFill>
                <a:srgbClr val="000000"/>
              </a:solidFill>
              <a:latin typeface="Arial"/>
              <a:ea typeface="Arial"/>
              <a:cs typeface="Arial"/>
              <a:sym typeface="Arial"/>
            </a:endParaRPr>
          </a:p>
          <a:p>
            <a:pPr indent="0" lvl="1"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A80000"/>
                </a:solidFill>
                <a:latin typeface="Times New Roman"/>
                <a:ea typeface="Times New Roman"/>
                <a:cs typeface="Times New Roman"/>
                <a:sym typeface="Times New Roman"/>
              </a:rPr>
              <a:t>	</a:t>
            </a:r>
            <a:endParaRPr b="0" i="0" sz="2400" u="none" cap="none" strike="noStrike">
              <a:solidFill>
                <a:srgbClr val="000000"/>
              </a:solidFill>
              <a:latin typeface="Times New Roman"/>
              <a:ea typeface="Times New Roman"/>
              <a:cs typeface="Times New Roman"/>
              <a:sym typeface="Times New Roman"/>
            </a:endParaRPr>
          </a:p>
          <a:p>
            <a:pPr indent="-171450" lvl="0" marL="171450" marR="0" rtl="0" algn="l">
              <a:lnSpc>
                <a:spcPct val="100000"/>
              </a:lnSpc>
              <a:spcBef>
                <a:spcPts val="0"/>
              </a:spcBef>
              <a:spcAft>
                <a:spcPts val="0"/>
              </a:spcAft>
              <a:buClr>
                <a:schemeClr val="accent2"/>
              </a:buClr>
              <a:buSzPts val="2400"/>
              <a:buFont typeface="Times New Roman"/>
              <a:buChar char="●"/>
            </a:pPr>
            <a:r>
              <a:rPr b="0" i="0" lang="en-US" sz="2400" u="none" cap="none" strike="noStrike">
                <a:solidFill>
                  <a:schemeClr val="dk1"/>
                </a:solidFill>
                <a:latin typeface="Times New Roman"/>
                <a:ea typeface="Times New Roman"/>
                <a:cs typeface="Times New Roman"/>
                <a:sym typeface="Times New Roman"/>
              </a:rPr>
              <a:t>If uncomfortable with the situation, call your MNEA UniServ Director</a:t>
            </a:r>
            <a:endParaRPr b="0" i="0" sz="24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Tahoma"/>
              <a:ea typeface="Tahoma"/>
              <a:cs typeface="Tahoma"/>
              <a:sym typeface="Tahom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6"/>
          <p:cNvSpPr txBox="1"/>
          <p:nvPr/>
        </p:nvSpPr>
        <p:spPr>
          <a:xfrm>
            <a:off x="6731000" y="6229350"/>
            <a:ext cx="19050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lt2"/>
              </a:buClr>
              <a:buSzPts val="1400"/>
              <a:buFont typeface="Arial"/>
              <a:buNone/>
            </a:pPr>
            <a:fld id="{00000000-1234-1234-1234-123412341234}" type="slidenum">
              <a:rPr b="0" i="0" lang="en-US" sz="1400" u="none" cap="none" strike="noStrike">
                <a:solidFill>
                  <a:schemeClr val="lt2"/>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212" name="Google Shape;212;p16"/>
          <p:cNvSpPr txBox="1"/>
          <p:nvPr>
            <p:ph type="title"/>
          </p:nvPr>
        </p:nvSpPr>
        <p:spPr>
          <a:xfrm>
            <a:off x="150275" y="83934"/>
            <a:ext cx="8531100" cy="672623"/>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2"/>
              </a:buClr>
              <a:buSzPts val="3600"/>
              <a:buFont typeface="Arial Black"/>
              <a:buNone/>
            </a:pPr>
            <a:r>
              <a:rPr b="1" lang="en-US" sz="3200">
                <a:solidFill>
                  <a:srgbClr val="255039"/>
                </a:solidFill>
                <a:latin typeface="Times New Roman"/>
                <a:ea typeface="Times New Roman"/>
                <a:cs typeface="Times New Roman"/>
                <a:sym typeface="Times New Roman"/>
              </a:rPr>
              <a:t>What if there’s no time? </a:t>
            </a:r>
            <a:endParaRPr b="1" sz="3200">
              <a:solidFill>
                <a:srgbClr val="255039"/>
              </a:solidFill>
              <a:latin typeface="Times New Roman"/>
              <a:ea typeface="Times New Roman"/>
              <a:cs typeface="Times New Roman"/>
              <a:sym typeface="Times New Roman"/>
            </a:endParaRPr>
          </a:p>
        </p:txBody>
      </p:sp>
      <p:sp>
        <p:nvSpPr>
          <p:cNvPr id="213" name="Google Shape;213;p16"/>
          <p:cNvSpPr txBox="1"/>
          <p:nvPr/>
        </p:nvSpPr>
        <p:spPr>
          <a:xfrm>
            <a:off x="685800" y="2209800"/>
            <a:ext cx="4876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214" name="Google Shape;214;p16"/>
          <p:cNvSpPr txBox="1"/>
          <p:nvPr/>
        </p:nvSpPr>
        <p:spPr>
          <a:xfrm>
            <a:off x="150250" y="1309350"/>
            <a:ext cx="8531100" cy="408900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chemeClr val="accent2"/>
              </a:buClr>
              <a:buSzPts val="2400"/>
              <a:buFont typeface="Times New Roman"/>
              <a:buChar char="●"/>
            </a:pPr>
            <a:r>
              <a:rPr b="0" i="0" lang="en-US" sz="2400" u="none" cap="none" strike="noStrike">
                <a:solidFill>
                  <a:schemeClr val="dk1"/>
                </a:solidFill>
                <a:latin typeface="Times New Roman"/>
                <a:ea typeface="Times New Roman"/>
                <a:cs typeface="Times New Roman"/>
                <a:sym typeface="Times New Roman"/>
              </a:rPr>
              <a:t>As soon as the meeting begins, determine the purpose </a:t>
            </a:r>
            <a:r>
              <a:rPr b="1" i="0" lang="en-US" sz="2400" u="none" cap="none" strike="noStrike">
                <a:solidFill>
                  <a:schemeClr val="dk1"/>
                </a:solidFill>
                <a:latin typeface="Times New Roman"/>
                <a:ea typeface="Times New Roman"/>
                <a:cs typeface="Times New Roman"/>
                <a:sym typeface="Times New Roman"/>
              </a:rPr>
              <a:t>before</a:t>
            </a:r>
            <a:r>
              <a:rPr b="0" i="0" lang="en-US" sz="2400" u="none" cap="none" strike="noStrike">
                <a:solidFill>
                  <a:schemeClr val="dk1"/>
                </a:solidFill>
                <a:latin typeface="Times New Roman"/>
                <a:ea typeface="Times New Roman"/>
                <a:cs typeface="Times New Roman"/>
                <a:sym typeface="Times New Roman"/>
              </a:rPr>
              <a:t> the member answers any questions.</a:t>
            </a:r>
            <a:endParaRPr b="0" i="0" sz="1400" u="none" cap="none" strike="noStrike">
              <a:solidFill>
                <a:srgbClr val="000000"/>
              </a:solidFill>
              <a:latin typeface="Arial"/>
              <a:ea typeface="Arial"/>
              <a:cs typeface="Arial"/>
              <a:sym typeface="Arial"/>
            </a:endParaRPr>
          </a:p>
          <a:p>
            <a:pPr indent="-19050" lvl="0" marL="171450" marR="0" rtl="0" algn="l">
              <a:lnSpc>
                <a:spcPct val="100000"/>
              </a:lnSpc>
              <a:spcBef>
                <a:spcPts val="0"/>
              </a:spcBef>
              <a:spcAft>
                <a:spcPts val="0"/>
              </a:spcAft>
              <a:buClr>
                <a:schemeClr val="accent2"/>
              </a:buClr>
              <a:buSzPts val="2400"/>
              <a:buFont typeface="Times New Roman"/>
              <a:buNone/>
            </a:pPr>
            <a:r>
              <a:t/>
            </a:r>
            <a:endParaRPr b="0" i="0" sz="2400" u="none" cap="none" strike="noStrike">
              <a:solidFill>
                <a:srgbClr val="000000"/>
              </a:solidFill>
              <a:latin typeface="Times New Roman"/>
              <a:ea typeface="Times New Roman"/>
              <a:cs typeface="Times New Roman"/>
              <a:sym typeface="Times New Roman"/>
            </a:endParaRPr>
          </a:p>
          <a:p>
            <a:pPr indent="-171450" lvl="0" marL="171450" marR="0" rtl="0" algn="l">
              <a:lnSpc>
                <a:spcPct val="100000"/>
              </a:lnSpc>
              <a:spcBef>
                <a:spcPts val="0"/>
              </a:spcBef>
              <a:spcAft>
                <a:spcPts val="0"/>
              </a:spcAft>
              <a:buClr>
                <a:schemeClr val="accent2"/>
              </a:buClr>
              <a:buSzPts val="2400"/>
              <a:buFont typeface="Times New Roman"/>
              <a:buChar char="●"/>
            </a:pPr>
            <a:r>
              <a:rPr b="0" i="0" lang="en-US" sz="2400" u="none" cap="none" strike="noStrike">
                <a:solidFill>
                  <a:schemeClr val="dk1"/>
                </a:solidFill>
                <a:latin typeface="Times New Roman"/>
                <a:ea typeface="Times New Roman"/>
                <a:cs typeface="Times New Roman"/>
                <a:sym typeface="Times New Roman"/>
              </a:rPr>
              <a:t>Request a short break (caucus) to meet with the member in private. If the meeting looks very serious, request more time so that the MNEA UniServ Director can be included.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a:p>
            <a:pPr indent="-171450" lvl="0" marL="171450" marR="0" rtl="0" algn="l">
              <a:lnSpc>
                <a:spcPct val="100000"/>
              </a:lnSpc>
              <a:spcBef>
                <a:spcPts val="0"/>
              </a:spcBef>
              <a:spcAft>
                <a:spcPts val="0"/>
              </a:spcAft>
              <a:buClr>
                <a:schemeClr val="accent2"/>
              </a:buClr>
              <a:buSzPts val="2400"/>
              <a:buFont typeface="Times New Roman"/>
              <a:buChar char="●"/>
            </a:pPr>
            <a:r>
              <a:rPr b="0" i="0" lang="en-US" sz="2400" u="none" cap="none" strike="noStrike">
                <a:solidFill>
                  <a:schemeClr val="dk1"/>
                </a:solidFill>
                <a:latin typeface="Times New Roman"/>
                <a:ea typeface="Times New Roman"/>
                <a:cs typeface="Times New Roman"/>
                <a:sym typeface="Times New Roman"/>
              </a:rPr>
              <a:t>The district </a:t>
            </a:r>
            <a:r>
              <a:rPr b="1" i="0" lang="en-US" sz="2400" u="none" cap="none" strike="noStrike">
                <a:solidFill>
                  <a:schemeClr val="dk1"/>
                </a:solidFill>
                <a:latin typeface="Times New Roman"/>
                <a:ea typeface="Times New Roman"/>
                <a:cs typeface="Times New Roman"/>
                <a:sym typeface="Times New Roman"/>
              </a:rPr>
              <a:t>can </a:t>
            </a:r>
            <a:r>
              <a:rPr b="0" i="0" lang="en-US" sz="2400" u="none" cap="none" strike="noStrike">
                <a:solidFill>
                  <a:schemeClr val="dk1"/>
                </a:solidFill>
                <a:latin typeface="Times New Roman"/>
                <a:ea typeface="Times New Roman"/>
                <a:cs typeface="Times New Roman"/>
                <a:sym typeface="Times New Roman"/>
              </a:rPr>
              <a:t>ask a member to sign a document even if the details are in dispute. In those situations, advise the member to add, </a:t>
            </a:r>
            <a:r>
              <a:rPr b="1" i="0" lang="en-US" sz="2800" u="none" cap="none" strike="noStrike">
                <a:solidFill>
                  <a:schemeClr val="dk1"/>
                </a:solidFill>
                <a:latin typeface="Times New Roman"/>
                <a:ea typeface="Times New Roman"/>
                <a:cs typeface="Times New Roman"/>
                <a:sym typeface="Times New Roman"/>
              </a:rPr>
              <a:t>‘My signature signifies receipt, not agreement’.</a:t>
            </a:r>
            <a:endParaRPr b="1" i="0" sz="2800" u="none" cap="none" strike="noStrike">
              <a:solidFill>
                <a:srgbClr val="000000"/>
              </a:solidFill>
              <a:latin typeface="Times New Roman"/>
              <a:ea typeface="Times New Roman"/>
              <a:cs typeface="Times New Roman"/>
              <a:sym typeface="Times New Roman"/>
            </a:endParaRPr>
          </a:p>
          <a:p>
            <a:pPr indent="-215900" lvl="0" marL="342900" marR="0" rtl="0" algn="l">
              <a:lnSpc>
                <a:spcPct val="100000"/>
              </a:lnSpc>
              <a:spcBef>
                <a:spcPts val="1000"/>
              </a:spcBef>
              <a:spcAft>
                <a:spcPts val="0"/>
              </a:spcAft>
              <a:buClr>
                <a:schemeClr val="accent2"/>
              </a:buClr>
              <a:buSzPts val="2000"/>
              <a:buFont typeface="Arial"/>
              <a:buNone/>
            </a:pPr>
            <a:r>
              <a:t/>
            </a:r>
            <a:endParaRPr b="0" i="0" sz="2000" u="none" cap="none" strike="noStrike">
              <a:solidFill>
                <a:schemeClr val="dk1"/>
              </a:solidFill>
              <a:latin typeface="Tahoma"/>
              <a:ea typeface="Tahoma"/>
              <a:cs typeface="Tahoma"/>
              <a:sym typeface="Tahoma"/>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Tahoma"/>
              <a:ea typeface="Tahoma"/>
              <a:cs typeface="Tahoma"/>
              <a:sym typeface="Tahoma"/>
            </a:endParaRPr>
          </a:p>
        </p:txBody>
      </p:sp>
      <p:pic>
        <p:nvPicPr>
          <p:cNvPr id="215" name="Google Shape;215;p16"/>
          <p:cNvPicPr preferRelativeResize="0"/>
          <p:nvPr/>
        </p:nvPicPr>
        <p:blipFill rotWithShape="1">
          <a:blip r:embed="rId3">
            <a:alphaModFix/>
          </a:blip>
          <a:srcRect b="0" l="0" r="0" t="0"/>
          <a:stretch/>
        </p:blipFill>
        <p:spPr>
          <a:xfrm>
            <a:off x="3721974" y="5823533"/>
            <a:ext cx="1905000" cy="95053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220" name="Shape 220"/>
        <p:cNvGrpSpPr/>
        <p:nvPr/>
      </p:nvGrpSpPr>
      <p:grpSpPr>
        <a:xfrm>
          <a:off x="0" y="0"/>
          <a:ext cx="0" cy="0"/>
          <a:chOff x="0" y="0"/>
          <a:chExt cx="0" cy="0"/>
        </a:xfrm>
      </p:grpSpPr>
      <p:sp>
        <p:nvSpPr>
          <p:cNvPr id="221" name="Google Shape;221;g28a0745ba3c_0_16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i="1" lang="en-US">
                <a:latin typeface="Arial"/>
                <a:ea typeface="Arial"/>
                <a:cs typeface="Arial"/>
                <a:sym typeface="Arial"/>
              </a:rPr>
              <a:t>What would you do? </a:t>
            </a:r>
            <a:endParaRPr b="1" i="1">
              <a:latin typeface="Arial"/>
              <a:ea typeface="Arial"/>
              <a:cs typeface="Arial"/>
              <a:sym typeface="Arial"/>
            </a:endParaRPr>
          </a:p>
          <a:p>
            <a:pPr indent="0" lvl="0" marL="0" rtl="0" algn="l">
              <a:lnSpc>
                <a:spcPct val="100000"/>
              </a:lnSpc>
              <a:spcBef>
                <a:spcPts val="0"/>
              </a:spcBef>
              <a:spcAft>
                <a:spcPts val="0"/>
              </a:spcAft>
              <a:buSzPct val="111111"/>
              <a:buNone/>
            </a:pPr>
            <a:r>
              <a:t/>
            </a:r>
            <a:endParaRPr>
              <a:latin typeface="Arial"/>
              <a:ea typeface="Arial"/>
              <a:cs typeface="Arial"/>
              <a:sym typeface="Arial"/>
            </a:endParaRPr>
          </a:p>
          <a:p>
            <a:pPr indent="0" lvl="0" marL="0" rtl="0" algn="l">
              <a:lnSpc>
                <a:spcPct val="100000"/>
              </a:lnSpc>
              <a:spcBef>
                <a:spcPts val="0"/>
              </a:spcBef>
              <a:spcAft>
                <a:spcPts val="0"/>
              </a:spcAft>
              <a:buSzPct val="111111"/>
              <a:buNone/>
            </a:pPr>
            <a:r>
              <a:rPr b="1" lang="en-US" u="sng">
                <a:latin typeface="Arial"/>
                <a:ea typeface="Arial"/>
                <a:cs typeface="Arial"/>
                <a:sym typeface="Arial"/>
              </a:rPr>
              <a:t>At the meeting, </a:t>
            </a:r>
            <a:r>
              <a:rPr lang="en-US">
                <a:latin typeface="Arial"/>
                <a:ea typeface="Arial"/>
                <a:cs typeface="Arial"/>
                <a:sym typeface="Arial"/>
              </a:rPr>
              <a:t>Sadie is told that she’s being </a:t>
            </a:r>
            <a:endParaRPr>
              <a:latin typeface="Arial"/>
              <a:ea typeface="Arial"/>
              <a:cs typeface="Arial"/>
              <a:sym typeface="Arial"/>
            </a:endParaRPr>
          </a:p>
          <a:p>
            <a:pPr indent="0" lvl="0" marL="0" rtl="0" algn="l">
              <a:lnSpc>
                <a:spcPct val="100000"/>
              </a:lnSpc>
              <a:spcBef>
                <a:spcPts val="0"/>
              </a:spcBef>
              <a:spcAft>
                <a:spcPts val="0"/>
              </a:spcAft>
              <a:buSzPct val="111111"/>
              <a:buNone/>
            </a:pPr>
            <a:r>
              <a:t/>
            </a:r>
            <a:endParaRPr>
              <a:latin typeface="Arial"/>
              <a:ea typeface="Arial"/>
              <a:cs typeface="Arial"/>
              <a:sym typeface="Arial"/>
            </a:endParaRPr>
          </a:p>
          <a:p>
            <a:pPr indent="0" lvl="0" marL="0" rtl="0" algn="l">
              <a:lnSpc>
                <a:spcPct val="100000"/>
              </a:lnSpc>
              <a:spcBef>
                <a:spcPts val="0"/>
              </a:spcBef>
              <a:spcAft>
                <a:spcPts val="0"/>
              </a:spcAft>
              <a:buSzPct val="111111"/>
              <a:buNone/>
            </a:pPr>
            <a:r>
              <a:rPr lang="en-US">
                <a:latin typeface="Arial"/>
                <a:ea typeface="Arial"/>
                <a:cs typeface="Arial"/>
                <a:sym typeface="Arial"/>
              </a:rPr>
              <a:t>written up with a formal disciplinary reprimand (Step </a:t>
            </a:r>
            <a:endParaRPr>
              <a:latin typeface="Arial"/>
              <a:ea typeface="Arial"/>
              <a:cs typeface="Arial"/>
              <a:sym typeface="Arial"/>
            </a:endParaRPr>
          </a:p>
          <a:p>
            <a:pPr indent="0" lvl="0" marL="0" rtl="0" algn="l">
              <a:lnSpc>
                <a:spcPct val="100000"/>
              </a:lnSpc>
              <a:spcBef>
                <a:spcPts val="0"/>
              </a:spcBef>
              <a:spcAft>
                <a:spcPts val="0"/>
              </a:spcAft>
              <a:buSzPct val="111111"/>
              <a:buNone/>
            </a:pPr>
            <a:r>
              <a:t/>
            </a:r>
            <a:endParaRPr>
              <a:latin typeface="Arial"/>
              <a:ea typeface="Arial"/>
              <a:cs typeface="Arial"/>
              <a:sym typeface="Arial"/>
            </a:endParaRPr>
          </a:p>
          <a:p>
            <a:pPr indent="0" lvl="0" marL="0" rtl="0" algn="l">
              <a:lnSpc>
                <a:spcPct val="100000"/>
              </a:lnSpc>
              <a:spcBef>
                <a:spcPts val="0"/>
              </a:spcBef>
              <a:spcAft>
                <a:spcPts val="0"/>
              </a:spcAft>
              <a:buSzPct val="111111"/>
              <a:buNone/>
            </a:pPr>
            <a:r>
              <a:rPr lang="en-US">
                <a:latin typeface="Arial"/>
                <a:ea typeface="Arial"/>
                <a:cs typeface="Arial"/>
                <a:sym typeface="Arial"/>
              </a:rPr>
              <a:t>4) because she</a:t>
            </a:r>
            <a:r>
              <a:rPr lang="en-US"/>
              <a:t> ended a meeting by telling her principal </a:t>
            </a:r>
            <a:endParaRPr/>
          </a:p>
          <a:p>
            <a:pPr indent="0" lvl="0" marL="0" rtl="0" algn="l">
              <a:lnSpc>
                <a:spcPct val="100000"/>
              </a:lnSpc>
              <a:spcBef>
                <a:spcPts val="0"/>
              </a:spcBef>
              <a:spcAft>
                <a:spcPts val="0"/>
              </a:spcAft>
              <a:buSzPct val="111111"/>
              <a:buNone/>
            </a:pPr>
            <a:r>
              <a:t/>
            </a:r>
            <a:endParaRPr/>
          </a:p>
          <a:p>
            <a:pPr indent="0" lvl="0" marL="0" rtl="0" algn="l">
              <a:lnSpc>
                <a:spcPct val="100000"/>
              </a:lnSpc>
              <a:spcBef>
                <a:spcPts val="0"/>
              </a:spcBef>
              <a:spcAft>
                <a:spcPts val="0"/>
              </a:spcAft>
              <a:buSzPct val="111111"/>
              <a:buNone/>
            </a:pPr>
            <a:r>
              <a:rPr lang="en-US"/>
              <a:t>that he was </a:t>
            </a:r>
            <a:r>
              <a:rPr b="1" lang="en-US" u="sng"/>
              <a:t>“being extra”</a:t>
            </a:r>
            <a:r>
              <a:rPr lang="en-US"/>
              <a:t> in </a:t>
            </a:r>
            <a:r>
              <a:rPr lang="en-US">
                <a:latin typeface="Arial"/>
                <a:ea typeface="Arial"/>
                <a:cs typeface="Arial"/>
                <a:sym typeface="Arial"/>
              </a:rPr>
              <a:t>January of last school</a:t>
            </a:r>
            <a:endParaRPr>
              <a:latin typeface="Arial"/>
              <a:ea typeface="Arial"/>
              <a:cs typeface="Arial"/>
              <a:sym typeface="Arial"/>
            </a:endParaRPr>
          </a:p>
          <a:p>
            <a:pPr indent="0" lvl="0" marL="0" rtl="0" algn="l">
              <a:lnSpc>
                <a:spcPct val="100000"/>
              </a:lnSpc>
              <a:spcBef>
                <a:spcPts val="0"/>
              </a:spcBef>
              <a:spcAft>
                <a:spcPts val="0"/>
              </a:spcAft>
              <a:buSzPct val="111111"/>
              <a:buNone/>
            </a:pPr>
            <a:r>
              <a:t/>
            </a:r>
            <a:endParaRPr>
              <a:latin typeface="Arial"/>
              <a:ea typeface="Arial"/>
              <a:cs typeface="Arial"/>
              <a:sym typeface="Arial"/>
            </a:endParaRPr>
          </a:p>
          <a:p>
            <a:pPr indent="0" lvl="0" marL="0" rtl="0" algn="l">
              <a:lnSpc>
                <a:spcPct val="100000"/>
              </a:lnSpc>
              <a:spcBef>
                <a:spcPts val="0"/>
              </a:spcBef>
              <a:spcAft>
                <a:spcPts val="0"/>
              </a:spcAft>
              <a:buSzPct val="111111"/>
              <a:buNone/>
            </a:pPr>
            <a:r>
              <a:rPr lang="en-US">
                <a:latin typeface="Arial"/>
                <a:ea typeface="Arial"/>
                <a:cs typeface="Arial"/>
                <a:sym typeface="Arial"/>
              </a:rPr>
              <a:t>year. This is the first she is hearing about it. </a:t>
            </a:r>
            <a:endParaRPr>
              <a:latin typeface="Arial"/>
              <a:ea typeface="Arial"/>
              <a:cs typeface="Arial"/>
              <a:sym typeface="Arial"/>
            </a:endParaRPr>
          </a:p>
        </p:txBody>
      </p:sp>
      <p:sp>
        <p:nvSpPr>
          <p:cNvPr id="222" name="Google Shape;222;g28a0745ba3c_0_161"/>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solidFill>
                  <a:schemeClr val="dk2"/>
                </a:solidFill>
                <a:latin typeface="Arial"/>
                <a:ea typeface="Arial"/>
                <a:cs typeface="Arial"/>
                <a:sym typeface="Arial"/>
              </a:rPr>
              <a:t>‹#›</a:t>
            </a:fld>
            <a:endParaRPr>
              <a:solidFill>
                <a:schemeClr val="dk2"/>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g28a0745ba3c_0_167"/>
          <p:cNvSpPr txBox="1"/>
          <p:nvPr>
            <p:ph type="title"/>
          </p:nvPr>
        </p:nvSpPr>
        <p:spPr>
          <a:xfrm>
            <a:off x="109000" y="75451"/>
            <a:ext cx="8363400" cy="833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US" u="sng"/>
              <a:t>To bring up in meeting with admin</a:t>
            </a:r>
            <a:endParaRPr b="1" u="sng"/>
          </a:p>
          <a:p>
            <a:pPr indent="0" lvl="0" marL="0" rtl="0" algn="l">
              <a:lnSpc>
                <a:spcPct val="100000"/>
              </a:lnSpc>
              <a:spcBef>
                <a:spcPts val="0"/>
              </a:spcBef>
              <a:spcAft>
                <a:spcPts val="0"/>
              </a:spcAft>
              <a:buSzPct val="111111"/>
              <a:buNone/>
            </a:pPr>
            <a:r>
              <a:t/>
            </a:r>
            <a:endParaRPr/>
          </a:p>
          <a:p>
            <a:pPr indent="0" lvl="0" marL="457200" rtl="0" algn="l">
              <a:lnSpc>
                <a:spcPct val="100000"/>
              </a:lnSpc>
              <a:spcBef>
                <a:spcPts val="0"/>
              </a:spcBef>
              <a:spcAft>
                <a:spcPts val="0"/>
              </a:spcAft>
              <a:buSzPct val="111111"/>
              <a:buNone/>
            </a:pPr>
            <a:r>
              <a:t/>
            </a:r>
            <a:endParaRPr/>
          </a:p>
          <a:p>
            <a:pPr indent="-377190" lvl="0" marL="457200" rtl="0" algn="l">
              <a:lnSpc>
                <a:spcPct val="100000"/>
              </a:lnSpc>
              <a:spcBef>
                <a:spcPts val="0"/>
              </a:spcBef>
              <a:spcAft>
                <a:spcPts val="0"/>
              </a:spcAft>
              <a:buSzPct val="100000"/>
              <a:buFont typeface="Arial"/>
              <a:buAutoNum type="arabicPeriod"/>
            </a:pPr>
            <a:r>
              <a:rPr lang="en-US" sz="2600">
                <a:latin typeface="Arial"/>
                <a:ea typeface="Arial"/>
                <a:cs typeface="Arial"/>
                <a:sym typeface="Arial"/>
              </a:rPr>
              <a:t>We’d like to step outside for a minute and review this reprimand letter. </a:t>
            </a:r>
            <a:endParaRPr sz="2600">
              <a:latin typeface="Arial"/>
              <a:ea typeface="Arial"/>
              <a:cs typeface="Arial"/>
              <a:sym typeface="Arial"/>
            </a:endParaRPr>
          </a:p>
          <a:p>
            <a:pPr indent="0" lvl="0" marL="457200" rtl="0" algn="l">
              <a:lnSpc>
                <a:spcPct val="100000"/>
              </a:lnSpc>
              <a:spcBef>
                <a:spcPts val="0"/>
              </a:spcBef>
              <a:spcAft>
                <a:spcPts val="0"/>
              </a:spcAft>
              <a:buSzPct val="119658"/>
              <a:buNone/>
            </a:pPr>
            <a:r>
              <a:t/>
            </a:r>
            <a:endParaRPr sz="2600">
              <a:latin typeface="Arial"/>
              <a:ea typeface="Arial"/>
              <a:cs typeface="Arial"/>
              <a:sym typeface="Arial"/>
            </a:endParaRPr>
          </a:p>
          <a:p>
            <a:pPr indent="-377190" lvl="0" marL="457200" rtl="0" algn="l">
              <a:lnSpc>
                <a:spcPct val="100000"/>
              </a:lnSpc>
              <a:spcBef>
                <a:spcPts val="0"/>
              </a:spcBef>
              <a:spcAft>
                <a:spcPts val="0"/>
              </a:spcAft>
              <a:buSzPct val="100000"/>
              <a:buAutoNum type="arabicPeriod"/>
            </a:pPr>
            <a:r>
              <a:rPr lang="en-US" sz="2600">
                <a:latin typeface="Arial"/>
                <a:ea typeface="Arial"/>
                <a:cs typeface="Arial"/>
                <a:sym typeface="Arial"/>
              </a:rPr>
              <a:t>Why wasn’t the concern brought up earlier if admin wanted to address it? The observation feedback form has NO notes about this. The evaluation policy talks about timely feedback. Bringing up something from 6 months ago is not fair. </a:t>
            </a:r>
            <a:endParaRPr sz="2600">
              <a:latin typeface="Arial"/>
              <a:ea typeface="Arial"/>
              <a:cs typeface="Arial"/>
              <a:sym typeface="Arial"/>
            </a:endParaRPr>
          </a:p>
          <a:p>
            <a:pPr indent="0" lvl="0" marL="0" rtl="0" algn="l">
              <a:lnSpc>
                <a:spcPct val="100000"/>
              </a:lnSpc>
              <a:spcBef>
                <a:spcPts val="0"/>
              </a:spcBef>
              <a:spcAft>
                <a:spcPts val="0"/>
              </a:spcAft>
              <a:buSzPct val="119658"/>
              <a:buNone/>
            </a:pPr>
            <a:r>
              <a:t/>
            </a:r>
            <a:endParaRPr sz="2600">
              <a:latin typeface="Arial"/>
              <a:ea typeface="Arial"/>
              <a:cs typeface="Arial"/>
              <a:sym typeface="Arial"/>
            </a:endParaRPr>
          </a:p>
          <a:p>
            <a:pPr indent="-377190" lvl="0" marL="457200" rtl="0" algn="l">
              <a:lnSpc>
                <a:spcPct val="100000"/>
              </a:lnSpc>
              <a:spcBef>
                <a:spcPts val="0"/>
              </a:spcBef>
              <a:spcAft>
                <a:spcPts val="0"/>
              </a:spcAft>
              <a:buSzPct val="100000"/>
              <a:buFont typeface="Arial"/>
              <a:buAutoNum type="arabicPeriod"/>
            </a:pPr>
            <a:r>
              <a:rPr lang="en-US" sz="2600">
                <a:latin typeface="Arial"/>
                <a:ea typeface="Arial"/>
                <a:cs typeface="Arial"/>
                <a:sym typeface="Arial"/>
              </a:rPr>
              <a:t>Can you explain why this is a written discipline warning? It’s a first offense. Can we consider this a verbal warning instead? </a:t>
            </a:r>
            <a:endParaRPr sz="2600">
              <a:latin typeface="Arial"/>
              <a:ea typeface="Arial"/>
              <a:cs typeface="Arial"/>
              <a:sym typeface="Arial"/>
            </a:endParaRPr>
          </a:p>
          <a:p>
            <a:pPr indent="0" lvl="0" marL="457200" rtl="0" algn="l">
              <a:lnSpc>
                <a:spcPct val="100000"/>
              </a:lnSpc>
              <a:spcBef>
                <a:spcPts val="0"/>
              </a:spcBef>
              <a:spcAft>
                <a:spcPts val="0"/>
              </a:spcAft>
              <a:buSzPct val="111111"/>
              <a:buNone/>
            </a:pPr>
            <a:r>
              <a:t/>
            </a:r>
            <a:endParaRPr/>
          </a:p>
          <a:p>
            <a:pPr indent="0" lvl="0" marL="0" rtl="0" algn="l">
              <a:lnSpc>
                <a:spcPct val="100000"/>
              </a:lnSpc>
              <a:spcBef>
                <a:spcPts val="0"/>
              </a:spcBef>
              <a:spcAft>
                <a:spcPts val="0"/>
              </a:spcAft>
              <a:buSzPct val="111111"/>
              <a:buNone/>
            </a:pPr>
            <a:r>
              <a:t/>
            </a:r>
            <a:endParaRPr/>
          </a:p>
        </p:txBody>
      </p:sp>
      <p:sp>
        <p:nvSpPr>
          <p:cNvPr id="229" name="Google Shape;229;g28a0745ba3c_0_167"/>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solidFill>
                  <a:schemeClr val="dk2"/>
                </a:solidFill>
                <a:latin typeface="Arial"/>
                <a:ea typeface="Arial"/>
                <a:cs typeface="Arial"/>
                <a:sym typeface="Arial"/>
              </a:rPr>
              <a:t>‹#›</a:t>
            </a:fld>
            <a:endParaRPr>
              <a:solidFill>
                <a:schemeClr val="dk2"/>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g26e1adb8aa1_0_6"/>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t/>
            </a:r>
            <a:endParaRPr b="1" sz="4800">
              <a:solidFill>
                <a:schemeClr val="dk2"/>
              </a:solidFill>
              <a:latin typeface="Times New Roman"/>
              <a:ea typeface="Times New Roman"/>
              <a:cs typeface="Times New Roman"/>
              <a:sym typeface="Times New Roman"/>
            </a:endParaRPr>
          </a:p>
          <a:p>
            <a:pPr indent="0" lvl="0" marL="0" rtl="0" algn="l">
              <a:lnSpc>
                <a:spcPct val="100000"/>
              </a:lnSpc>
              <a:spcBef>
                <a:spcPts val="0"/>
              </a:spcBef>
              <a:spcAft>
                <a:spcPts val="0"/>
              </a:spcAft>
              <a:buSzPts val="2800"/>
              <a:buNone/>
            </a:pPr>
            <a:r>
              <a:t/>
            </a:r>
            <a:endParaRPr b="1" sz="4800">
              <a:solidFill>
                <a:schemeClr val="dk2"/>
              </a:solidFill>
              <a:latin typeface="Times New Roman"/>
              <a:ea typeface="Times New Roman"/>
              <a:cs typeface="Times New Roman"/>
              <a:sym typeface="Times New Roman"/>
            </a:endParaRPr>
          </a:p>
          <a:p>
            <a:pPr indent="0" lvl="0" marL="0" rtl="0" algn="l">
              <a:lnSpc>
                <a:spcPct val="100000"/>
              </a:lnSpc>
              <a:spcBef>
                <a:spcPts val="0"/>
              </a:spcBef>
              <a:spcAft>
                <a:spcPts val="0"/>
              </a:spcAft>
              <a:buClr>
                <a:schemeClr val="dk2"/>
              </a:buClr>
              <a:buSzPts val="3200"/>
              <a:buFont typeface="Arial Black"/>
              <a:buNone/>
            </a:pPr>
            <a:r>
              <a:rPr b="1" lang="en-US" sz="4800">
                <a:solidFill>
                  <a:schemeClr val="dk2"/>
                </a:solidFill>
                <a:latin typeface="Times New Roman"/>
                <a:ea typeface="Times New Roman"/>
                <a:cs typeface="Times New Roman"/>
                <a:sym typeface="Times New Roman"/>
              </a:rPr>
              <a:t>BEST PRACTICE TO USE EVERY MEETING:</a:t>
            </a:r>
            <a:endParaRPr b="1" sz="4800">
              <a:solidFill>
                <a:schemeClr val="dk2"/>
              </a:solidFill>
              <a:latin typeface="Times New Roman"/>
              <a:ea typeface="Times New Roman"/>
              <a:cs typeface="Times New Roman"/>
              <a:sym typeface="Times New Roman"/>
            </a:endParaRPr>
          </a:p>
          <a:p>
            <a:pPr indent="0" lvl="0" marL="457200" rtl="0" algn="l">
              <a:lnSpc>
                <a:spcPct val="100000"/>
              </a:lnSpc>
              <a:spcBef>
                <a:spcPts val="0"/>
              </a:spcBef>
              <a:spcAft>
                <a:spcPts val="0"/>
              </a:spcAft>
              <a:buSzPts val="2800"/>
              <a:buNone/>
            </a:pPr>
            <a:r>
              <a:t/>
            </a:r>
            <a:endParaRPr sz="2400">
              <a:latin typeface="Times New Roman"/>
              <a:ea typeface="Times New Roman"/>
              <a:cs typeface="Times New Roman"/>
              <a:sym typeface="Times New Roman"/>
            </a:endParaRPr>
          </a:p>
          <a:p>
            <a:pPr indent="0" lvl="0" marL="457200" rtl="0" algn="l">
              <a:lnSpc>
                <a:spcPct val="100000"/>
              </a:lnSpc>
              <a:spcBef>
                <a:spcPts val="0"/>
              </a:spcBef>
              <a:spcAft>
                <a:spcPts val="0"/>
              </a:spcAft>
              <a:buSzPts val="2800"/>
              <a:buNone/>
            </a:pPr>
            <a:r>
              <a:rPr lang="en-US" sz="2400">
                <a:latin typeface="Times New Roman"/>
                <a:ea typeface="Times New Roman"/>
                <a:cs typeface="Times New Roman"/>
                <a:sym typeface="Times New Roman"/>
              </a:rPr>
              <a:t>Ask the administrator for a break if you see your coworker shut down, cry, get loud, or become agitated. Leave the room with your coworker. If they are very upset, ask admin to reschedule the meeting. </a:t>
            </a:r>
            <a:endParaRPr/>
          </a:p>
        </p:txBody>
      </p:sp>
      <p:sp>
        <p:nvSpPr>
          <p:cNvPr id="236" name="Google Shape;236;g26e1adb8aa1_0_6"/>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US">
                <a:solidFill>
                  <a:schemeClr val="dk2"/>
                </a:solidFill>
                <a:latin typeface="Arial"/>
                <a:ea typeface="Arial"/>
                <a:cs typeface="Arial"/>
                <a:sym typeface="Arial"/>
              </a:rPr>
              <a:t>‹#›</a:t>
            </a:fld>
            <a:endParaRPr>
              <a:solidFill>
                <a:schemeClr val="dk2"/>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17"/>
          <p:cNvSpPr txBox="1"/>
          <p:nvPr/>
        </p:nvSpPr>
        <p:spPr>
          <a:xfrm>
            <a:off x="6731000" y="6229350"/>
            <a:ext cx="19050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lt2"/>
              </a:buClr>
              <a:buSzPts val="1400"/>
              <a:buFont typeface="Arial"/>
              <a:buNone/>
            </a:pPr>
            <a:fld id="{00000000-1234-1234-1234-123412341234}" type="slidenum">
              <a:rPr b="0" i="0" lang="en-US" sz="1400" u="none" cap="none" strike="noStrike">
                <a:solidFill>
                  <a:schemeClr val="lt2"/>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242" name="Google Shape;242;p17"/>
          <p:cNvSpPr txBox="1"/>
          <p:nvPr>
            <p:ph type="title"/>
          </p:nvPr>
        </p:nvSpPr>
        <p:spPr>
          <a:xfrm>
            <a:off x="107325" y="203800"/>
            <a:ext cx="8653200" cy="7635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dk2"/>
              </a:buClr>
              <a:buSzPts val="3200"/>
              <a:buFont typeface="Arial Black"/>
              <a:buNone/>
            </a:pPr>
            <a:r>
              <a:rPr b="1" lang="en-US" sz="4800">
                <a:latin typeface="Times New Roman"/>
                <a:ea typeface="Times New Roman"/>
                <a:cs typeface="Times New Roman"/>
                <a:sym typeface="Times New Roman"/>
              </a:rPr>
              <a:t>Taking Notes </a:t>
            </a:r>
            <a:endParaRPr b="1" sz="4800">
              <a:latin typeface="Times New Roman"/>
              <a:ea typeface="Times New Roman"/>
              <a:cs typeface="Times New Roman"/>
              <a:sym typeface="Times New Roman"/>
            </a:endParaRPr>
          </a:p>
        </p:txBody>
      </p:sp>
      <p:sp>
        <p:nvSpPr>
          <p:cNvPr id="243" name="Google Shape;243;p17"/>
          <p:cNvSpPr txBox="1"/>
          <p:nvPr/>
        </p:nvSpPr>
        <p:spPr>
          <a:xfrm>
            <a:off x="685800" y="2209800"/>
            <a:ext cx="4876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244" name="Google Shape;244;p17"/>
          <p:cNvSpPr txBox="1"/>
          <p:nvPr/>
        </p:nvSpPr>
        <p:spPr>
          <a:xfrm>
            <a:off x="332700" y="1202025"/>
            <a:ext cx="8201700" cy="436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Times New Roman"/>
                <a:ea typeface="Times New Roman"/>
                <a:cs typeface="Times New Roman"/>
                <a:sym typeface="Times New Roman"/>
              </a:rPr>
              <a:t>Take careful notes and check your comprehension.</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a:p>
            <a:pPr indent="-266700" lvl="1" marL="571500" marR="0" rtl="0" algn="l">
              <a:lnSpc>
                <a:spcPct val="100000"/>
              </a:lnSpc>
              <a:spcBef>
                <a:spcPts val="0"/>
              </a:spcBef>
              <a:spcAft>
                <a:spcPts val="0"/>
              </a:spcAft>
              <a:buClr>
                <a:schemeClr val="dk1"/>
              </a:buClr>
              <a:buSzPts val="2400"/>
              <a:buFont typeface="Times New Roman"/>
              <a:buChar char="○"/>
            </a:pPr>
            <a:r>
              <a:rPr b="0" i="0" lang="en-US" sz="2400" u="none" cap="none" strike="noStrike">
                <a:solidFill>
                  <a:schemeClr val="dk1"/>
                </a:solidFill>
                <a:latin typeface="Times New Roman"/>
                <a:ea typeface="Times New Roman"/>
                <a:cs typeface="Times New Roman"/>
                <a:sym typeface="Times New Roman"/>
              </a:rPr>
              <a:t>Highlight main ideas.</a:t>
            </a:r>
            <a:endParaRPr b="0" i="0" sz="2400" u="none" cap="none" strike="noStrike">
              <a:solidFill>
                <a:schemeClr val="dk1"/>
              </a:solidFill>
              <a:latin typeface="Times New Roman"/>
              <a:ea typeface="Times New Roman"/>
              <a:cs typeface="Times New Roman"/>
              <a:sym typeface="Times New Roman"/>
            </a:endParaRPr>
          </a:p>
          <a:p>
            <a:pPr indent="-266700" lvl="1" marL="571500" marR="0" rtl="0" algn="l">
              <a:lnSpc>
                <a:spcPct val="100000"/>
              </a:lnSpc>
              <a:spcBef>
                <a:spcPts val="0"/>
              </a:spcBef>
              <a:spcAft>
                <a:spcPts val="0"/>
              </a:spcAft>
              <a:buClr>
                <a:schemeClr val="dk1"/>
              </a:buClr>
              <a:buSzPts val="2400"/>
              <a:buFont typeface="Times New Roman"/>
              <a:buChar char="○"/>
            </a:pPr>
            <a:r>
              <a:rPr b="0" i="0" lang="en-US" sz="2400" u="none" cap="none" strike="noStrike">
                <a:solidFill>
                  <a:schemeClr val="dk1"/>
                </a:solidFill>
                <a:latin typeface="Times New Roman"/>
                <a:ea typeface="Times New Roman"/>
                <a:cs typeface="Times New Roman"/>
                <a:sym typeface="Times New Roman"/>
              </a:rPr>
              <a:t>Paraphrase key points.</a:t>
            </a:r>
            <a:endParaRPr b="0" i="0" sz="2400" u="none" cap="none" strike="noStrike">
              <a:solidFill>
                <a:srgbClr val="000000"/>
              </a:solidFill>
              <a:latin typeface="Times New Roman"/>
              <a:ea typeface="Times New Roman"/>
              <a:cs typeface="Times New Roman"/>
              <a:sym typeface="Times New Roman"/>
            </a:endParaRPr>
          </a:p>
          <a:p>
            <a:pPr indent="-266700" lvl="1" marL="571500" marR="0" rtl="0" algn="l">
              <a:lnSpc>
                <a:spcPct val="100000"/>
              </a:lnSpc>
              <a:spcBef>
                <a:spcPts val="0"/>
              </a:spcBef>
              <a:spcAft>
                <a:spcPts val="0"/>
              </a:spcAft>
              <a:buClr>
                <a:schemeClr val="dk1"/>
              </a:buClr>
              <a:buSzPts val="2400"/>
              <a:buFont typeface="Times New Roman"/>
              <a:buChar char="○"/>
            </a:pPr>
            <a:r>
              <a:rPr b="0" i="0" lang="en-US" sz="2400" u="none" cap="none" strike="noStrike">
                <a:solidFill>
                  <a:schemeClr val="dk1"/>
                </a:solidFill>
                <a:latin typeface="Times New Roman"/>
                <a:ea typeface="Times New Roman"/>
                <a:cs typeface="Times New Roman"/>
                <a:sym typeface="Times New Roman"/>
              </a:rPr>
              <a:t>Ask the speaker to clarify or to slow down in order for you to take accurate notes..</a:t>
            </a:r>
            <a:endParaRPr b="0" i="0" sz="2400" u="none" cap="none" strike="noStrike">
              <a:solidFill>
                <a:srgbClr val="000000"/>
              </a:solidFill>
              <a:latin typeface="Times New Roman"/>
              <a:ea typeface="Times New Roman"/>
              <a:cs typeface="Times New Roman"/>
              <a:sym typeface="Times New Roman"/>
            </a:endParaRPr>
          </a:p>
        </p:txBody>
      </p:sp>
      <p:pic>
        <p:nvPicPr>
          <p:cNvPr id="245" name="Google Shape;245;p17"/>
          <p:cNvPicPr preferRelativeResize="0"/>
          <p:nvPr/>
        </p:nvPicPr>
        <p:blipFill rotWithShape="1">
          <a:blip r:embed="rId3">
            <a:alphaModFix/>
          </a:blip>
          <a:srcRect b="0" l="0" r="0" t="0"/>
          <a:stretch/>
        </p:blipFill>
        <p:spPr>
          <a:xfrm>
            <a:off x="3456775" y="5562525"/>
            <a:ext cx="1566850" cy="10305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18"/>
          <p:cNvSpPr txBox="1"/>
          <p:nvPr/>
        </p:nvSpPr>
        <p:spPr>
          <a:xfrm>
            <a:off x="6731000" y="6229350"/>
            <a:ext cx="19050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lt2"/>
              </a:buClr>
              <a:buSzPts val="1400"/>
              <a:buFont typeface="Arial"/>
              <a:buNone/>
            </a:pPr>
            <a:fld id="{00000000-1234-1234-1234-123412341234}" type="slidenum">
              <a:rPr b="0" i="0" lang="en-US" sz="1400" u="none" cap="none" strike="noStrike">
                <a:solidFill>
                  <a:schemeClr val="lt2"/>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251" name="Google Shape;251;p18"/>
          <p:cNvSpPr txBox="1"/>
          <p:nvPr>
            <p:ph type="title"/>
          </p:nvPr>
        </p:nvSpPr>
        <p:spPr>
          <a:xfrm>
            <a:off x="0" y="278925"/>
            <a:ext cx="9144000" cy="7635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dk2"/>
              </a:buClr>
              <a:buSzPts val="3600"/>
              <a:buFont typeface="Arial Black"/>
              <a:buNone/>
            </a:pPr>
            <a:r>
              <a:rPr b="1" lang="en-US" sz="4800">
                <a:solidFill>
                  <a:schemeClr val="dk2"/>
                </a:solidFill>
                <a:latin typeface="Times New Roman"/>
                <a:ea typeface="Times New Roman"/>
                <a:cs typeface="Times New Roman"/>
                <a:sym typeface="Times New Roman"/>
              </a:rPr>
              <a:t>Strategize</a:t>
            </a:r>
            <a:endParaRPr b="1" sz="4800">
              <a:latin typeface="Times New Roman"/>
              <a:ea typeface="Times New Roman"/>
              <a:cs typeface="Times New Roman"/>
              <a:sym typeface="Times New Roman"/>
            </a:endParaRPr>
          </a:p>
        </p:txBody>
      </p:sp>
      <p:sp>
        <p:nvSpPr>
          <p:cNvPr id="252" name="Google Shape;252;p18"/>
          <p:cNvSpPr txBox="1"/>
          <p:nvPr/>
        </p:nvSpPr>
        <p:spPr>
          <a:xfrm>
            <a:off x="685800" y="2209800"/>
            <a:ext cx="4876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253" name="Google Shape;253;p18"/>
          <p:cNvSpPr txBox="1"/>
          <p:nvPr/>
        </p:nvSpPr>
        <p:spPr>
          <a:xfrm>
            <a:off x="151650" y="930750"/>
            <a:ext cx="5731200" cy="3938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chemeClr val="dk1"/>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2500"/>
              <a:buFont typeface="Arial"/>
              <a:buChar char="●"/>
            </a:pPr>
            <a:r>
              <a:rPr b="0" i="0" lang="en-US" sz="2500" u="none" cap="none" strike="noStrike">
                <a:solidFill>
                  <a:srgbClr val="000000"/>
                </a:solidFill>
                <a:latin typeface="Arial"/>
                <a:ea typeface="Arial"/>
                <a:cs typeface="Arial"/>
                <a:sym typeface="Arial"/>
              </a:rPr>
              <a:t>The initial meeting may not be the time for the “fight”, you could just be there to hear out the admin’s reason for calling the meeting. You can also take a break from the meeting to reconsider/review/collaborate wording of a letter going into member’s file.</a:t>
            </a:r>
            <a:endParaRPr b="0" i="0" sz="25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accent2"/>
              </a:buClr>
              <a:buSzPts val="2500"/>
              <a:buFont typeface="Arial"/>
              <a:buChar char="●"/>
            </a:pPr>
            <a:r>
              <a:rPr b="0" i="0" lang="en-US" sz="2500" u="none" cap="none" strike="noStrike">
                <a:solidFill>
                  <a:schemeClr val="dk1"/>
                </a:solidFill>
                <a:latin typeface="Arial"/>
                <a:ea typeface="Arial"/>
                <a:cs typeface="Arial"/>
                <a:sym typeface="Arial"/>
              </a:rPr>
              <a:t>If disciplinary action is imminent, ask for the action to be delayed until you can review the information and consult with your UniServ Director.</a:t>
            </a:r>
            <a:endParaRPr b="0" i="0" sz="25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700"/>
              <a:buFont typeface="Arial"/>
              <a:buNone/>
            </a:pPr>
            <a:r>
              <a:t/>
            </a:r>
            <a:endParaRPr b="0" i="0" sz="27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Arial"/>
              <a:ea typeface="Arial"/>
              <a:cs typeface="Arial"/>
              <a:sym typeface="Arial"/>
            </a:endParaRPr>
          </a:p>
        </p:txBody>
      </p:sp>
      <p:pic>
        <p:nvPicPr>
          <p:cNvPr id="254" name="Google Shape;254;p18"/>
          <p:cNvPicPr preferRelativeResize="0"/>
          <p:nvPr/>
        </p:nvPicPr>
        <p:blipFill rotWithShape="1">
          <a:blip r:embed="rId3">
            <a:alphaModFix/>
          </a:blip>
          <a:srcRect b="0" l="0" r="0" t="0"/>
          <a:stretch/>
        </p:blipFill>
        <p:spPr>
          <a:xfrm>
            <a:off x="5777175" y="1722225"/>
            <a:ext cx="3366825" cy="400887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259" name="Shape 259"/>
        <p:cNvGrpSpPr/>
        <p:nvPr/>
      </p:nvGrpSpPr>
      <p:grpSpPr>
        <a:xfrm>
          <a:off x="0" y="0"/>
          <a:ext cx="0" cy="0"/>
          <a:chOff x="0" y="0"/>
          <a:chExt cx="0" cy="0"/>
        </a:xfrm>
      </p:grpSpPr>
      <p:sp>
        <p:nvSpPr>
          <p:cNvPr id="260" name="Google Shape;260;g28c07c23be5_0_33"/>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US"/>
              <a:t>What would you do? </a:t>
            </a:r>
            <a:endParaRPr/>
          </a:p>
          <a:p>
            <a:pPr indent="0" lvl="0" marL="0" rtl="0" algn="l">
              <a:lnSpc>
                <a:spcPct val="100000"/>
              </a:lnSpc>
              <a:spcBef>
                <a:spcPts val="0"/>
              </a:spcBef>
              <a:spcAft>
                <a:spcPts val="0"/>
              </a:spcAft>
              <a:buSzPct val="111111"/>
              <a:buNone/>
            </a:pPr>
            <a:r>
              <a:t/>
            </a:r>
            <a:endParaRPr/>
          </a:p>
          <a:p>
            <a:pPr indent="0" lvl="0" marL="0" rtl="0" algn="l">
              <a:lnSpc>
                <a:spcPct val="100000"/>
              </a:lnSpc>
              <a:spcBef>
                <a:spcPts val="0"/>
              </a:spcBef>
              <a:spcAft>
                <a:spcPts val="0"/>
              </a:spcAft>
              <a:buSzPct val="111111"/>
              <a:buNone/>
            </a:pPr>
            <a:r>
              <a:t/>
            </a:r>
            <a:endParaRPr/>
          </a:p>
          <a:p>
            <a:pPr indent="0" lvl="0" marL="0" rtl="0" algn="l">
              <a:lnSpc>
                <a:spcPct val="100000"/>
              </a:lnSpc>
              <a:spcBef>
                <a:spcPts val="0"/>
              </a:spcBef>
              <a:spcAft>
                <a:spcPts val="0"/>
              </a:spcAft>
              <a:buSzPct val="111111"/>
              <a:buNone/>
            </a:pPr>
            <a:r>
              <a:rPr lang="en-US"/>
              <a:t>Admin is insisting on the formal write up but will give </a:t>
            </a:r>
            <a:endParaRPr/>
          </a:p>
          <a:p>
            <a:pPr indent="0" lvl="0" marL="0" rtl="0" algn="l">
              <a:lnSpc>
                <a:spcPct val="100000"/>
              </a:lnSpc>
              <a:spcBef>
                <a:spcPts val="0"/>
              </a:spcBef>
              <a:spcAft>
                <a:spcPts val="0"/>
              </a:spcAft>
              <a:buSzPct val="111111"/>
              <a:buNone/>
            </a:pPr>
            <a:r>
              <a:t/>
            </a:r>
            <a:endParaRPr/>
          </a:p>
          <a:p>
            <a:pPr indent="0" lvl="0" marL="0" rtl="0" algn="l">
              <a:lnSpc>
                <a:spcPct val="100000"/>
              </a:lnSpc>
              <a:spcBef>
                <a:spcPts val="0"/>
              </a:spcBef>
              <a:spcAft>
                <a:spcPts val="0"/>
              </a:spcAft>
              <a:buSzPct val="111111"/>
              <a:buNone/>
            </a:pPr>
            <a:r>
              <a:rPr lang="en-US"/>
              <a:t>your coworker the weekend to review it before </a:t>
            </a:r>
            <a:endParaRPr/>
          </a:p>
          <a:p>
            <a:pPr indent="0" lvl="0" marL="0" rtl="0" algn="l">
              <a:lnSpc>
                <a:spcPct val="100000"/>
              </a:lnSpc>
              <a:spcBef>
                <a:spcPts val="0"/>
              </a:spcBef>
              <a:spcAft>
                <a:spcPts val="0"/>
              </a:spcAft>
              <a:buSzPct val="111111"/>
              <a:buNone/>
            </a:pPr>
            <a:r>
              <a:t/>
            </a:r>
            <a:endParaRPr/>
          </a:p>
          <a:p>
            <a:pPr indent="0" lvl="0" marL="0" rtl="0" algn="l">
              <a:lnSpc>
                <a:spcPct val="100000"/>
              </a:lnSpc>
              <a:spcBef>
                <a:spcPts val="0"/>
              </a:spcBef>
              <a:spcAft>
                <a:spcPts val="0"/>
              </a:spcAft>
              <a:buSzPct val="111111"/>
              <a:buNone/>
            </a:pPr>
            <a:r>
              <a:rPr lang="en-US"/>
              <a:t>signing it. She doesn’t think the write up is fair and</a:t>
            </a:r>
            <a:endParaRPr/>
          </a:p>
          <a:p>
            <a:pPr indent="0" lvl="0" marL="0" rtl="0" algn="l">
              <a:lnSpc>
                <a:spcPct val="100000"/>
              </a:lnSpc>
              <a:spcBef>
                <a:spcPts val="0"/>
              </a:spcBef>
              <a:spcAft>
                <a:spcPts val="0"/>
              </a:spcAft>
              <a:buSzPct val="111111"/>
              <a:buNone/>
            </a:pPr>
            <a:r>
              <a:t/>
            </a:r>
            <a:endParaRPr/>
          </a:p>
          <a:p>
            <a:pPr indent="0" lvl="0" marL="0" rtl="0" algn="l">
              <a:lnSpc>
                <a:spcPct val="100000"/>
              </a:lnSpc>
              <a:spcBef>
                <a:spcPts val="0"/>
              </a:spcBef>
              <a:spcAft>
                <a:spcPts val="0"/>
              </a:spcAft>
              <a:buSzPct val="111111"/>
              <a:buNone/>
            </a:pPr>
            <a:r>
              <a:rPr lang="en-US"/>
              <a:t> wants it to go away. </a:t>
            </a:r>
            <a:endParaRPr/>
          </a:p>
        </p:txBody>
      </p:sp>
      <p:sp>
        <p:nvSpPr>
          <p:cNvPr id="261" name="Google Shape;261;g28c07c23be5_0_33"/>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solidFill>
                  <a:schemeClr val="dk2"/>
                </a:solidFill>
                <a:latin typeface="Arial"/>
                <a:ea typeface="Arial"/>
                <a:cs typeface="Arial"/>
                <a:sym typeface="Arial"/>
              </a:rPr>
              <a:t>‹#›</a:t>
            </a:fld>
            <a:endParaRPr>
              <a:solidFill>
                <a:schemeClr val="dk2"/>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g28c07c23be5_0_39"/>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US"/>
              <a:t>Contact your local president and UniServ Director. </a:t>
            </a:r>
            <a:endParaRPr/>
          </a:p>
          <a:p>
            <a:pPr indent="0" lvl="0" marL="0" rtl="0" algn="l">
              <a:lnSpc>
                <a:spcPct val="100000"/>
              </a:lnSpc>
              <a:spcBef>
                <a:spcPts val="0"/>
              </a:spcBef>
              <a:spcAft>
                <a:spcPts val="0"/>
              </a:spcAft>
              <a:buSzPct val="111111"/>
              <a:buNone/>
            </a:pPr>
            <a:r>
              <a:t/>
            </a:r>
            <a:endParaRPr/>
          </a:p>
          <a:p>
            <a:pPr indent="0" lvl="0" marL="0" rtl="0" algn="l">
              <a:lnSpc>
                <a:spcPct val="100000"/>
              </a:lnSpc>
              <a:spcBef>
                <a:spcPts val="0"/>
              </a:spcBef>
              <a:spcAft>
                <a:spcPts val="0"/>
              </a:spcAft>
              <a:buSzPct val="111111"/>
              <a:buNone/>
            </a:pPr>
            <a:r>
              <a:rPr lang="en-US"/>
              <a:t>We’ll help review the write up, including: </a:t>
            </a:r>
            <a:endParaRPr/>
          </a:p>
          <a:p>
            <a:pPr indent="0" lvl="0" marL="0" rtl="0" algn="l">
              <a:lnSpc>
                <a:spcPct val="100000"/>
              </a:lnSpc>
              <a:spcBef>
                <a:spcPts val="0"/>
              </a:spcBef>
              <a:spcAft>
                <a:spcPts val="0"/>
              </a:spcAft>
              <a:buSzPct val="111111"/>
              <a:buNone/>
            </a:pPr>
            <a:r>
              <a:t/>
            </a:r>
            <a:endParaRPr/>
          </a:p>
          <a:p>
            <a:pPr indent="-388620" lvl="0" marL="457200" rtl="0" algn="l">
              <a:lnSpc>
                <a:spcPct val="100000"/>
              </a:lnSpc>
              <a:spcBef>
                <a:spcPts val="0"/>
              </a:spcBef>
              <a:spcAft>
                <a:spcPts val="0"/>
              </a:spcAft>
              <a:buSzPct val="100000"/>
              <a:buChar char="●"/>
            </a:pPr>
            <a:r>
              <a:rPr lang="en-US"/>
              <a:t>ideas about if the write up is fair or needs to be grieved</a:t>
            </a:r>
            <a:endParaRPr/>
          </a:p>
          <a:p>
            <a:pPr indent="0" lvl="0" marL="457200" rtl="0" algn="l">
              <a:lnSpc>
                <a:spcPct val="100000"/>
              </a:lnSpc>
              <a:spcBef>
                <a:spcPts val="0"/>
              </a:spcBef>
              <a:spcAft>
                <a:spcPts val="0"/>
              </a:spcAft>
              <a:buSzPct val="111111"/>
              <a:buNone/>
            </a:pPr>
            <a:r>
              <a:t/>
            </a:r>
            <a:endParaRPr/>
          </a:p>
          <a:p>
            <a:pPr indent="-388620" lvl="0" marL="457200" rtl="0" algn="l">
              <a:lnSpc>
                <a:spcPct val="100000"/>
              </a:lnSpc>
              <a:spcBef>
                <a:spcPts val="0"/>
              </a:spcBef>
              <a:spcAft>
                <a:spcPts val="0"/>
              </a:spcAft>
              <a:buSzPct val="100000"/>
              <a:buChar char="●"/>
            </a:pPr>
            <a:r>
              <a:rPr lang="en-US"/>
              <a:t>ideas for revisions to the write up</a:t>
            </a:r>
            <a:endParaRPr/>
          </a:p>
          <a:p>
            <a:pPr indent="0" lvl="0" marL="457200" rtl="0" algn="l">
              <a:lnSpc>
                <a:spcPct val="100000"/>
              </a:lnSpc>
              <a:spcBef>
                <a:spcPts val="0"/>
              </a:spcBef>
              <a:spcAft>
                <a:spcPts val="0"/>
              </a:spcAft>
              <a:buSzPct val="111111"/>
              <a:buNone/>
            </a:pPr>
            <a:r>
              <a:t/>
            </a:r>
            <a:endParaRPr/>
          </a:p>
          <a:p>
            <a:pPr indent="-388620" lvl="0" marL="457200" rtl="0" algn="l">
              <a:lnSpc>
                <a:spcPct val="100000"/>
              </a:lnSpc>
              <a:spcBef>
                <a:spcPts val="0"/>
              </a:spcBef>
              <a:spcAft>
                <a:spcPts val="0"/>
              </a:spcAft>
              <a:buSzPct val="100000"/>
              <a:buChar char="●"/>
            </a:pPr>
            <a:r>
              <a:rPr lang="en-US"/>
              <a:t>ideas for the rebuttal to staple to the write up</a:t>
            </a:r>
            <a:endParaRPr/>
          </a:p>
          <a:p>
            <a:pPr indent="0" lvl="0" marL="457200" rtl="0" algn="l">
              <a:lnSpc>
                <a:spcPct val="100000"/>
              </a:lnSpc>
              <a:spcBef>
                <a:spcPts val="0"/>
              </a:spcBef>
              <a:spcAft>
                <a:spcPts val="0"/>
              </a:spcAft>
              <a:buSzPct val="111111"/>
              <a:buNone/>
            </a:pPr>
            <a:r>
              <a:t/>
            </a:r>
            <a:endParaRPr/>
          </a:p>
          <a:p>
            <a:pPr indent="0" lvl="0" marL="0" rtl="0" algn="l">
              <a:lnSpc>
                <a:spcPct val="100000"/>
              </a:lnSpc>
              <a:spcBef>
                <a:spcPts val="0"/>
              </a:spcBef>
              <a:spcAft>
                <a:spcPts val="0"/>
              </a:spcAft>
              <a:buSzPct val="111111"/>
              <a:buNone/>
            </a:pPr>
            <a:r>
              <a:t/>
            </a:r>
            <a:endParaRPr/>
          </a:p>
        </p:txBody>
      </p:sp>
      <p:sp>
        <p:nvSpPr>
          <p:cNvPr id="268" name="Google Shape;268;g28c07c23be5_0_39"/>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solidFill>
                  <a:schemeClr val="dk2"/>
                </a:solidFill>
                <a:latin typeface="Arial"/>
                <a:ea typeface="Arial"/>
                <a:cs typeface="Arial"/>
                <a:sym typeface="Arial"/>
              </a:rPr>
              <a:t>‹#›</a:t>
            </a:fld>
            <a:endParaRPr>
              <a:solidFill>
                <a:schemeClr val="dk2"/>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0"/>
          <p:cNvSpPr txBox="1"/>
          <p:nvPr/>
        </p:nvSpPr>
        <p:spPr>
          <a:xfrm>
            <a:off x="6731000" y="6229350"/>
            <a:ext cx="19050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lt2"/>
              </a:buClr>
              <a:buSzPts val="1400"/>
              <a:buFont typeface="Arial"/>
              <a:buNone/>
            </a:pPr>
            <a:fld id="{00000000-1234-1234-1234-123412341234}" type="slidenum">
              <a:rPr b="0" i="0" lang="en-US" sz="1400" u="none" cap="none" strike="noStrike">
                <a:solidFill>
                  <a:schemeClr val="lt2"/>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274" name="Google Shape;274;p20"/>
          <p:cNvSpPr txBox="1"/>
          <p:nvPr>
            <p:ph type="title"/>
          </p:nvPr>
        </p:nvSpPr>
        <p:spPr>
          <a:xfrm>
            <a:off x="132425" y="547875"/>
            <a:ext cx="8356500" cy="763500"/>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dk2"/>
              </a:buClr>
              <a:buSzPts val="3200"/>
              <a:buFont typeface="Arial Black"/>
              <a:buNone/>
            </a:pPr>
            <a:r>
              <a:rPr b="1" lang="en-US" sz="3600">
                <a:solidFill>
                  <a:schemeClr val="dk2"/>
                </a:solidFill>
                <a:latin typeface="Times New Roman"/>
                <a:ea typeface="Times New Roman"/>
                <a:cs typeface="Times New Roman"/>
                <a:sym typeface="Times New Roman"/>
              </a:rPr>
              <a:t>Step 5: After t</a:t>
            </a:r>
            <a:r>
              <a:rPr b="1" i="0" lang="en-US" sz="3600" u="none">
                <a:solidFill>
                  <a:schemeClr val="dk2"/>
                </a:solidFill>
                <a:latin typeface="Times New Roman"/>
                <a:ea typeface="Times New Roman"/>
                <a:cs typeface="Times New Roman"/>
                <a:sym typeface="Times New Roman"/>
              </a:rPr>
              <a:t>he </a:t>
            </a:r>
            <a:r>
              <a:rPr b="1" lang="en-US" sz="3600">
                <a:solidFill>
                  <a:schemeClr val="dk2"/>
                </a:solidFill>
                <a:latin typeface="Times New Roman"/>
                <a:ea typeface="Times New Roman"/>
                <a:cs typeface="Times New Roman"/>
                <a:sym typeface="Times New Roman"/>
              </a:rPr>
              <a:t>M</a:t>
            </a:r>
            <a:r>
              <a:rPr b="1" i="0" lang="en-US" sz="3600" u="none">
                <a:solidFill>
                  <a:schemeClr val="dk2"/>
                </a:solidFill>
                <a:latin typeface="Times New Roman"/>
                <a:ea typeface="Times New Roman"/>
                <a:cs typeface="Times New Roman"/>
                <a:sym typeface="Times New Roman"/>
              </a:rPr>
              <a:t>eeting Debrief with the Member</a:t>
            </a:r>
            <a:endParaRPr b="1" sz="3600">
              <a:latin typeface="Times New Roman"/>
              <a:ea typeface="Times New Roman"/>
              <a:cs typeface="Times New Roman"/>
              <a:sym typeface="Times New Roman"/>
            </a:endParaRPr>
          </a:p>
        </p:txBody>
      </p:sp>
      <p:sp>
        <p:nvSpPr>
          <p:cNvPr id="275" name="Google Shape;275;p20"/>
          <p:cNvSpPr txBox="1"/>
          <p:nvPr/>
        </p:nvSpPr>
        <p:spPr>
          <a:xfrm>
            <a:off x="685800" y="2209800"/>
            <a:ext cx="4876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276" name="Google Shape;276;p20"/>
          <p:cNvSpPr txBox="1"/>
          <p:nvPr/>
        </p:nvSpPr>
        <p:spPr>
          <a:xfrm>
            <a:off x="299425" y="1311375"/>
            <a:ext cx="8285700" cy="344190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1200"/>
              </a:spcBef>
              <a:spcAft>
                <a:spcPts val="0"/>
              </a:spcAft>
              <a:buClr>
                <a:schemeClr val="accent2"/>
              </a:buClr>
              <a:buSzPts val="2400"/>
              <a:buFont typeface="Times New Roman"/>
              <a:buChar char="●"/>
            </a:pPr>
            <a:r>
              <a:rPr b="0" i="0" lang="en-US" sz="2400" u="none" cap="none" strike="noStrike">
                <a:solidFill>
                  <a:schemeClr val="dk1"/>
                </a:solidFill>
                <a:latin typeface="Times New Roman"/>
                <a:ea typeface="Times New Roman"/>
                <a:cs typeface="Times New Roman"/>
                <a:sym typeface="Times New Roman"/>
              </a:rPr>
              <a:t>Spend some time with the member debriefing. Make sure the member is OK.</a:t>
            </a:r>
            <a:endParaRPr b="0" i="0" sz="2400" u="none" cap="none" strike="noStrike">
              <a:solidFill>
                <a:srgbClr val="000000"/>
              </a:solidFill>
              <a:latin typeface="Times New Roman"/>
              <a:ea typeface="Times New Roman"/>
              <a:cs typeface="Times New Roman"/>
              <a:sym typeface="Times New Roman"/>
            </a:endParaRPr>
          </a:p>
          <a:p>
            <a:pPr indent="-171450" lvl="0" marL="171450" marR="0" rtl="0" algn="l">
              <a:lnSpc>
                <a:spcPct val="100000"/>
              </a:lnSpc>
              <a:spcBef>
                <a:spcPts val="1200"/>
              </a:spcBef>
              <a:spcAft>
                <a:spcPts val="0"/>
              </a:spcAft>
              <a:buClr>
                <a:schemeClr val="accent2"/>
              </a:buClr>
              <a:buSzPts val="2400"/>
              <a:buFont typeface="Times New Roman"/>
              <a:buChar char="●"/>
            </a:pPr>
            <a:r>
              <a:rPr b="0" i="0" lang="en-US" sz="2400" u="none" cap="none" strike="noStrike">
                <a:solidFill>
                  <a:schemeClr val="dk1"/>
                </a:solidFill>
                <a:latin typeface="Times New Roman"/>
                <a:ea typeface="Times New Roman"/>
                <a:cs typeface="Times New Roman"/>
                <a:sym typeface="Times New Roman"/>
              </a:rPr>
              <a:t>Caution the member not to share the details of the meeting with others until the matter is resolved.</a:t>
            </a:r>
            <a:endParaRPr b="0" i="0" sz="2400" u="none" cap="none" strike="noStrike">
              <a:solidFill>
                <a:schemeClr val="dk1"/>
              </a:solidFill>
              <a:latin typeface="Times New Roman"/>
              <a:ea typeface="Times New Roman"/>
              <a:cs typeface="Times New Roman"/>
              <a:sym typeface="Times New Roman"/>
            </a:endParaRPr>
          </a:p>
          <a:p>
            <a:pPr indent="-171450" lvl="0" marL="171450" marR="0" rtl="0" algn="l">
              <a:lnSpc>
                <a:spcPct val="100000"/>
              </a:lnSpc>
              <a:spcBef>
                <a:spcPts val="1200"/>
              </a:spcBef>
              <a:spcAft>
                <a:spcPts val="0"/>
              </a:spcAft>
              <a:buClr>
                <a:schemeClr val="dk1"/>
              </a:buClr>
              <a:buSzPts val="2400"/>
              <a:buFont typeface="Times New Roman"/>
              <a:buChar char="●"/>
            </a:pPr>
            <a:r>
              <a:rPr b="0" i="0" lang="en-US" sz="2400" u="none" cap="none" strike="noStrike">
                <a:solidFill>
                  <a:schemeClr val="dk1"/>
                </a:solidFill>
                <a:latin typeface="Times New Roman"/>
                <a:ea typeface="Times New Roman"/>
                <a:cs typeface="Times New Roman"/>
                <a:sym typeface="Times New Roman"/>
              </a:rPr>
              <a:t>Determine if what the next steps are or if any are needed. Is this a grievance?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1200"/>
              </a:spcBef>
              <a:spcAft>
                <a:spcPts val="0"/>
              </a:spcAft>
              <a:buClr>
                <a:schemeClr val="dk1"/>
              </a:buClr>
              <a:buSzPts val="2400"/>
              <a:buFont typeface="Times New Roman"/>
              <a:buChar char="●"/>
            </a:pPr>
            <a:r>
              <a:rPr b="0" i="0" lang="en-US" sz="2400" u="none" cap="none" strike="noStrike">
                <a:solidFill>
                  <a:schemeClr val="dk1"/>
                </a:solidFill>
                <a:latin typeface="Times New Roman"/>
                <a:ea typeface="Times New Roman"/>
                <a:cs typeface="Times New Roman"/>
                <a:sym typeface="Times New Roman"/>
              </a:rPr>
              <a:t>Provide meeting notes to the member.We do not give our complete meeting notes to admin. </a:t>
            </a:r>
            <a:endParaRPr b="0" i="0" sz="2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Tahoma"/>
              <a:ea typeface="Tahoma"/>
              <a:cs typeface="Tahoma"/>
              <a:sym typeface="Tahoma"/>
            </a:endParaRPr>
          </a:p>
        </p:txBody>
      </p:sp>
      <p:pic>
        <p:nvPicPr>
          <p:cNvPr id="277" name="Google Shape;277;p20"/>
          <p:cNvPicPr preferRelativeResize="0"/>
          <p:nvPr/>
        </p:nvPicPr>
        <p:blipFill rotWithShape="1">
          <a:blip r:embed="rId3">
            <a:alphaModFix/>
          </a:blip>
          <a:srcRect b="0" l="0" r="0" t="0"/>
          <a:stretch/>
        </p:blipFill>
        <p:spPr>
          <a:xfrm>
            <a:off x="6502174" y="4519437"/>
            <a:ext cx="2249951" cy="20543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22"/>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i="0" lang="en-US" sz="2800" u="sng">
                <a:solidFill>
                  <a:srgbClr val="000000"/>
                </a:solidFill>
                <a:latin typeface="Arial"/>
                <a:ea typeface="Arial"/>
                <a:cs typeface="Arial"/>
                <a:sym typeface="Arial"/>
              </a:rPr>
              <a:t>Grievance </a:t>
            </a:r>
            <a:r>
              <a:rPr b="1" lang="en-US" u="sng">
                <a:solidFill>
                  <a:srgbClr val="000000"/>
                </a:solidFill>
                <a:latin typeface="Arial"/>
                <a:ea typeface="Arial"/>
                <a:cs typeface="Arial"/>
                <a:sym typeface="Arial"/>
              </a:rPr>
              <a:t>Policy Process </a:t>
            </a:r>
            <a:br>
              <a:rPr b="0" lang="en-US"/>
            </a:br>
            <a:endParaRPr/>
          </a:p>
        </p:txBody>
      </p:sp>
      <p:sp>
        <p:nvSpPr>
          <p:cNvPr id="283" name="Google Shape;283;p22"/>
          <p:cNvSpPr txBox="1"/>
          <p:nvPr>
            <p:ph idx="1" type="body"/>
          </p:nvPr>
        </p:nvSpPr>
        <p:spPr>
          <a:xfrm>
            <a:off x="311700" y="1079849"/>
            <a:ext cx="8520600" cy="50121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Font typeface="Arial"/>
              <a:buChar char="•"/>
            </a:pPr>
            <a:r>
              <a:rPr b="0" i="0" lang="en-US" sz="1800" u="none" strike="noStrike">
                <a:solidFill>
                  <a:srgbClr val="000000"/>
                </a:solidFill>
                <a:latin typeface="Arial"/>
                <a:ea typeface="Arial"/>
                <a:cs typeface="Arial"/>
                <a:sym typeface="Arial"/>
              </a:rPr>
              <a:t>Deals with broken policies or violations of the</a:t>
            </a:r>
            <a:r>
              <a:rPr lang="en-US">
                <a:solidFill>
                  <a:srgbClr val="000000"/>
                </a:solidFill>
                <a:latin typeface="Arial"/>
                <a:ea typeface="Arial"/>
                <a:cs typeface="Arial"/>
                <a:sym typeface="Arial"/>
              </a:rPr>
              <a:t> </a:t>
            </a:r>
            <a:r>
              <a:rPr b="0" i="0" lang="en-US" sz="1800" u="none" strike="noStrike">
                <a:solidFill>
                  <a:srgbClr val="000000"/>
                </a:solidFill>
                <a:latin typeface="Arial"/>
                <a:ea typeface="Arial"/>
                <a:cs typeface="Arial"/>
                <a:sym typeface="Arial"/>
              </a:rPr>
              <a:t>collective bargaining agreement. ·</a:t>
            </a:r>
            <a:endParaRPr/>
          </a:p>
          <a:p>
            <a:pPr indent="-342900" lvl="0" marL="457200" rtl="0" algn="l">
              <a:lnSpc>
                <a:spcPct val="115000"/>
              </a:lnSpc>
              <a:spcBef>
                <a:spcPts val="1000"/>
              </a:spcBef>
              <a:spcAft>
                <a:spcPts val="0"/>
              </a:spcAft>
              <a:buSzPts val="1800"/>
              <a:buFont typeface="Arial"/>
              <a:buChar char="•"/>
            </a:pPr>
            <a:r>
              <a:rPr b="0" i="0" lang="en-US" sz="1800" u="none" strike="noStrike">
                <a:solidFill>
                  <a:srgbClr val="000000"/>
                </a:solidFill>
                <a:latin typeface="Arial"/>
                <a:ea typeface="Arial"/>
                <a:cs typeface="Arial"/>
                <a:sym typeface="Arial"/>
              </a:rPr>
              <a:t>Handled by concerned educator, building rep and </a:t>
            </a:r>
            <a:r>
              <a:rPr lang="en-US">
                <a:solidFill>
                  <a:srgbClr val="000000"/>
                </a:solidFill>
                <a:latin typeface="Arial"/>
                <a:ea typeface="Arial"/>
                <a:cs typeface="Arial"/>
                <a:sym typeface="Arial"/>
              </a:rPr>
              <a:t>MNEA UniServ Director </a:t>
            </a:r>
            <a:endParaRPr/>
          </a:p>
          <a:p>
            <a:pPr indent="-342900" lvl="0" marL="457200" rtl="0" algn="l">
              <a:lnSpc>
                <a:spcPct val="115000"/>
              </a:lnSpc>
              <a:spcBef>
                <a:spcPts val="1000"/>
              </a:spcBef>
              <a:spcAft>
                <a:spcPts val="0"/>
              </a:spcAft>
              <a:buSzPts val="1800"/>
              <a:buFont typeface="Arial"/>
              <a:buChar char="•"/>
            </a:pPr>
            <a:r>
              <a:rPr b="0" i="0" lang="en-US" sz="1800" u="none" strike="noStrike">
                <a:solidFill>
                  <a:srgbClr val="000000"/>
                </a:solidFill>
                <a:latin typeface="Arial"/>
                <a:ea typeface="Arial"/>
                <a:cs typeface="Arial"/>
                <a:sym typeface="Arial"/>
              </a:rPr>
              <a:t>Formal, cannot be anonymous · </a:t>
            </a:r>
            <a:endParaRPr/>
          </a:p>
          <a:p>
            <a:pPr indent="-342900" lvl="0" marL="457200" rtl="0" algn="l">
              <a:lnSpc>
                <a:spcPct val="115000"/>
              </a:lnSpc>
              <a:spcBef>
                <a:spcPts val="1000"/>
              </a:spcBef>
              <a:spcAft>
                <a:spcPts val="0"/>
              </a:spcAft>
              <a:buSzPts val="1800"/>
              <a:buFont typeface="Arial"/>
              <a:buChar char="•"/>
            </a:pPr>
            <a:r>
              <a:rPr b="0" i="0" lang="en-US" sz="1800" u="none" strike="noStrike">
                <a:solidFill>
                  <a:srgbClr val="000000"/>
                </a:solidFill>
                <a:latin typeface="Arial"/>
                <a:ea typeface="Arial"/>
                <a:cs typeface="Arial"/>
                <a:sym typeface="Arial"/>
              </a:rPr>
              <a:t> Involves meeting with the superintendent and the school board. </a:t>
            </a:r>
            <a:endParaRPr b="0" i="0" sz="1800" u="none" strike="noStrike">
              <a:solidFill>
                <a:srgbClr val="000000"/>
              </a:solidFill>
              <a:latin typeface="Arial"/>
              <a:ea typeface="Arial"/>
              <a:cs typeface="Arial"/>
              <a:sym typeface="Arial"/>
            </a:endParaRPr>
          </a:p>
          <a:p>
            <a:pPr indent="-342900" lvl="0" marL="457200" rtl="0" algn="l">
              <a:lnSpc>
                <a:spcPct val="115000"/>
              </a:lnSpc>
              <a:spcBef>
                <a:spcPts val="1000"/>
              </a:spcBef>
              <a:spcAft>
                <a:spcPts val="0"/>
              </a:spcAft>
              <a:buSzPts val="1800"/>
              <a:buFont typeface="Arial"/>
              <a:buChar char="•"/>
            </a:pPr>
            <a:br>
              <a:rPr b="0" lang="en-US"/>
            </a:br>
            <a:r>
              <a:rPr b="1" i="0" lang="en-US" sz="1800" u="sng">
                <a:solidFill>
                  <a:srgbClr val="000000"/>
                </a:solidFill>
                <a:latin typeface="Arial"/>
                <a:ea typeface="Arial"/>
                <a:cs typeface="Arial"/>
                <a:sym typeface="Arial"/>
              </a:rPr>
              <a:t>Summary steps to filing </a:t>
            </a:r>
            <a:endParaRPr b="0"/>
          </a:p>
          <a:p>
            <a:pPr indent="-342900" lvl="0" marL="457200" rtl="0" algn="l">
              <a:lnSpc>
                <a:spcPct val="115000"/>
              </a:lnSpc>
              <a:spcBef>
                <a:spcPts val="1000"/>
              </a:spcBef>
              <a:spcAft>
                <a:spcPts val="0"/>
              </a:spcAft>
              <a:buSzPts val="1800"/>
              <a:buChar char="●"/>
            </a:pPr>
            <a:r>
              <a:rPr b="0" i="0" lang="en-US" sz="1800" u="none" strike="noStrike">
                <a:solidFill>
                  <a:srgbClr val="000000"/>
                </a:solidFill>
                <a:latin typeface="Arial"/>
                <a:ea typeface="Arial"/>
                <a:cs typeface="Arial"/>
                <a:sym typeface="Arial"/>
              </a:rPr>
              <a:t>1) Write the grievance and compile evidence documents.</a:t>
            </a:r>
            <a:endParaRPr b="0"/>
          </a:p>
          <a:p>
            <a:pPr indent="-342900" lvl="0" marL="457200" rtl="0" algn="l">
              <a:lnSpc>
                <a:spcPct val="115000"/>
              </a:lnSpc>
              <a:spcBef>
                <a:spcPts val="1000"/>
              </a:spcBef>
              <a:spcAft>
                <a:spcPts val="0"/>
              </a:spcAft>
              <a:buSzPts val="1800"/>
              <a:buChar char="●"/>
            </a:pPr>
            <a:r>
              <a:rPr b="0" i="0" lang="en-US" sz="1800" u="none" strike="noStrike">
                <a:solidFill>
                  <a:srgbClr val="000000"/>
                </a:solidFill>
                <a:latin typeface="Arial"/>
                <a:ea typeface="Arial"/>
                <a:cs typeface="Arial"/>
                <a:sym typeface="Arial"/>
              </a:rPr>
              <a:t>2) Meet with principal </a:t>
            </a:r>
            <a:endParaRPr b="0"/>
          </a:p>
          <a:p>
            <a:pPr indent="-342900" lvl="0" marL="457200" rtl="0" algn="l">
              <a:lnSpc>
                <a:spcPct val="115000"/>
              </a:lnSpc>
              <a:spcBef>
                <a:spcPts val="1000"/>
              </a:spcBef>
              <a:spcAft>
                <a:spcPts val="0"/>
              </a:spcAft>
              <a:buSzPts val="1800"/>
              <a:buChar char="●"/>
            </a:pPr>
            <a:r>
              <a:rPr b="0" i="0" lang="en-US" sz="1800" u="none" strike="noStrike">
                <a:solidFill>
                  <a:srgbClr val="000000"/>
                </a:solidFill>
                <a:latin typeface="Arial"/>
                <a:ea typeface="Arial"/>
                <a:cs typeface="Arial"/>
                <a:sym typeface="Arial"/>
              </a:rPr>
              <a:t>3) Meet with Superintendent or Designee </a:t>
            </a:r>
            <a:endParaRPr b="0"/>
          </a:p>
          <a:p>
            <a:pPr indent="-342900" lvl="0" marL="457200" rtl="0" algn="l">
              <a:lnSpc>
                <a:spcPct val="115000"/>
              </a:lnSpc>
              <a:spcBef>
                <a:spcPts val="1000"/>
              </a:spcBef>
              <a:spcAft>
                <a:spcPts val="0"/>
              </a:spcAft>
              <a:buSzPts val="1800"/>
              <a:buChar char="●"/>
            </a:pPr>
            <a:r>
              <a:rPr b="0" i="0" lang="en-US" sz="1800" u="none" strike="noStrike">
                <a:solidFill>
                  <a:srgbClr val="000000"/>
                </a:solidFill>
                <a:latin typeface="Arial"/>
                <a:ea typeface="Arial"/>
                <a:cs typeface="Arial"/>
                <a:sym typeface="Arial"/>
              </a:rPr>
              <a:t>4) Meet with School Board</a:t>
            </a:r>
            <a:endParaRPr b="0"/>
          </a:p>
          <a:p>
            <a:pPr indent="0" lvl="0" marL="114300" rtl="0" algn="l">
              <a:lnSpc>
                <a:spcPct val="115000"/>
              </a:lnSpc>
              <a:spcBef>
                <a:spcPts val="1000"/>
              </a:spcBef>
              <a:spcAft>
                <a:spcPts val="0"/>
              </a:spcAft>
              <a:buSzPts val="1800"/>
              <a:buNone/>
            </a:pPr>
            <a:br>
              <a:rPr lang="en-US"/>
            </a:br>
            <a:endParaRPr/>
          </a:p>
        </p:txBody>
      </p:sp>
      <p:sp>
        <p:nvSpPr>
          <p:cNvPr id="284" name="Google Shape;284;p22"/>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US">
                <a:solidFill>
                  <a:schemeClr val="dk2"/>
                </a:solidFill>
                <a:latin typeface="Arial"/>
                <a:ea typeface="Arial"/>
                <a:cs typeface="Arial"/>
                <a:sym typeface="Arial"/>
              </a:rPr>
              <a:t>‹#›</a:t>
            </a:fld>
            <a:endParaRPr>
              <a:solidFill>
                <a:schemeClr val="dk2"/>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g26e1534c3f0_0_12"/>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1900" u="sng">
                <a:solidFill>
                  <a:srgbClr val="000000"/>
                </a:solidFill>
                <a:latin typeface="Times New Roman"/>
                <a:ea typeface="Times New Roman"/>
                <a:cs typeface="Times New Roman"/>
                <a:sym typeface="Times New Roman"/>
              </a:rPr>
              <a:t>Technology </a:t>
            </a:r>
            <a:r>
              <a:rPr lang="en-US" sz="1900" u="sng">
                <a:latin typeface="Times New Roman"/>
                <a:ea typeface="Times New Roman"/>
                <a:cs typeface="Times New Roman"/>
                <a:sym typeface="Times New Roman"/>
              </a:rPr>
              <a:t>Rights and Responsibilities </a:t>
            </a:r>
            <a:endParaRPr sz="1900" u="sng">
              <a:latin typeface="Times New Roman"/>
              <a:ea typeface="Times New Roman"/>
              <a:cs typeface="Times New Roman"/>
              <a:sym typeface="Times New Roman"/>
            </a:endParaRPr>
          </a:p>
        </p:txBody>
      </p:sp>
      <p:sp>
        <p:nvSpPr>
          <p:cNvPr id="291" name="Google Shape;291;g26e1534c3f0_0_12"/>
          <p:cNvSpPr txBox="1"/>
          <p:nvPr>
            <p:ph idx="1" type="body"/>
          </p:nvPr>
        </p:nvSpPr>
        <p:spPr>
          <a:xfrm>
            <a:off x="311700" y="1151408"/>
            <a:ext cx="8520600" cy="45552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0"/>
              </a:spcAft>
              <a:buSzPts val="1800"/>
              <a:buNone/>
            </a:pPr>
            <a:r>
              <a:t/>
            </a:r>
            <a:endParaRPr sz="1600">
              <a:solidFill>
                <a:srgbClr val="000000"/>
              </a:solidFill>
              <a:latin typeface="Arial"/>
              <a:ea typeface="Arial"/>
              <a:cs typeface="Arial"/>
              <a:sym typeface="Arial"/>
            </a:endParaRPr>
          </a:p>
          <a:p>
            <a:pPr indent="-330200" lvl="0" marL="457200" rtl="0" algn="l">
              <a:lnSpc>
                <a:spcPct val="200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Central Office can see anything on your computer and your emails. They are not private.</a:t>
            </a:r>
            <a:endParaRPr sz="1600">
              <a:solidFill>
                <a:srgbClr val="000000"/>
              </a:solidFill>
              <a:latin typeface="Arial"/>
              <a:ea typeface="Arial"/>
              <a:cs typeface="Arial"/>
              <a:sym typeface="Arial"/>
            </a:endParaRPr>
          </a:p>
          <a:p>
            <a:pPr indent="-330200" lvl="0" marL="457200" rtl="0" algn="l">
              <a:lnSpc>
                <a:spcPct val="200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Almost any email sent from a school computer can be released to the public. Be careful what you put in writing. </a:t>
            </a:r>
            <a:endParaRPr sz="1600">
              <a:solidFill>
                <a:srgbClr val="000000"/>
              </a:solidFill>
              <a:latin typeface="Arial"/>
              <a:ea typeface="Arial"/>
              <a:cs typeface="Arial"/>
              <a:sym typeface="Arial"/>
            </a:endParaRPr>
          </a:p>
          <a:p>
            <a:pPr indent="-330200" lvl="0" marL="457200" rtl="0" algn="l">
              <a:lnSpc>
                <a:spcPct val="200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Be careful about posting photos of you and alcoholic beverages. </a:t>
            </a:r>
            <a:endParaRPr sz="1600">
              <a:solidFill>
                <a:srgbClr val="000000"/>
              </a:solidFill>
              <a:latin typeface="Arial"/>
              <a:ea typeface="Arial"/>
              <a:cs typeface="Arial"/>
              <a:sym typeface="Arial"/>
            </a:endParaRPr>
          </a:p>
          <a:p>
            <a:pPr indent="-330200" lvl="0" marL="457200" rtl="0" algn="l">
              <a:lnSpc>
                <a:spcPct val="200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Please do not follow students on social media (Tiktok, Snapchat, Facebook, Instagram) or comment on their pages. </a:t>
            </a:r>
            <a:endParaRPr sz="1600">
              <a:solidFill>
                <a:srgbClr val="000000"/>
              </a:solidFill>
              <a:latin typeface="Arial"/>
              <a:ea typeface="Arial"/>
              <a:cs typeface="Arial"/>
              <a:sym typeface="Arial"/>
            </a:endParaRPr>
          </a:p>
          <a:p>
            <a:pPr indent="-330200" lvl="0" marL="457200" rtl="0" algn="l">
              <a:lnSpc>
                <a:spcPct val="200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Please do not talk about your school or your students on social media. Also, try to stay away from conversation about the school district on social media.  </a:t>
            </a:r>
            <a:endParaRPr sz="1600">
              <a:solidFill>
                <a:srgbClr val="000000"/>
              </a:solidFill>
              <a:latin typeface="Arial"/>
              <a:ea typeface="Arial"/>
              <a:cs typeface="Arial"/>
              <a:sym typeface="Arial"/>
            </a:endParaRPr>
          </a:p>
          <a:p>
            <a:pPr indent="0" lvl="0" marL="0" rtl="0" algn="l">
              <a:lnSpc>
                <a:spcPct val="115000"/>
              </a:lnSpc>
              <a:spcBef>
                <a:spcPts val="0"/>
              </a:spcBef>
              <a:spcAft>
                <a:spcPts val="0"/>
              </a:spcAft>
              <a:buSzPts val="1800"/>
              <a:buNone/>
            </a:pPr>
            <a:r>
              <a:t/>
            </a:r>
            <a:endParaRPr/>
          </a:p>
        </p:txBody>
      </p:sp>
      <p:sp>
        <p:nvSpPr>
          <p:cNvPr id="292" name="Google Shape;292;g26e1534c3f0_0_12"/>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US">
                <a:solidFill>
                  <a:schemeClr val="dk2"/>
                </a:solidFill>
                <a:latin typeface="Arial"/>
                <a:ea typeface="Arial"/>
                <a:cs typeface="Arial"/>
                <a:sym typeface="Arial"/>
              </a:rPr>
              <a:t>‹#›</a:t>
            </a:fld>
            <a:endParaRPr>
              <a:solidFill>
                <a:schemeClr val="dk2"/>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g28c07c23be5_0_96"/>
          <p:cNvSpPr txBox="1"/>
          <p:nvPr>
            <p:ph type="title"/>
          </p:nvPr>
        </p:nvSpPr>
        <p:spPr>
          <a:xfrm>
            <a:off x="311700" y="158167"/>
            <a:ext cx="8520600" cy="7635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rPr b="1" lang="en-US" sz="3200">
                <a:solidFill>
                  <a:srgbClr val="38761D"/>
                </a:solidFill>
              </a:rPr>
              <a:t>Marijuana</a:t>
            </a:r>
            <a:endParaRPr sz="3700"/>
          </a:p>
        </p:txBody>
      </p:sp>
      <p:sp>
        <p:nvSpPr>
          <p:cNvPr id="299" name="Google Shape;299;g28c07c23be5_0_96"/>
          <p:cNvSpPr txBox="1"/>
          <p:nvPr>
            <p:ph idx="1" type="body"/>
          </p:nvPr>
        </p:nvSpPr>
        <p:spPr>
          <a:xfrm>
            <a:off x="311700" y="763050"/>
            <a:ext cx="8520600" cy="4008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b="1" sz="1400">
              <a:solidFill>
                <a:srgbClr val="38761D"/>
              </a:solidFill>
            </a:endParaRPr>
          </a:p>
          <a:p>
            <a:pPr indent="0" lvl="0" marL="0" rtl="0" algn="l">
              <a:lnSpc>
                <a:spcPct val="115000"/>
              </a:lnSpc>
              <a:spcBef>
                <a:spcPts val="0"/>
              </a:spcBef>
              <a:spcAft>
                <a:spcPts val="0"/>
              </a:spcAft>
              <a:buClr>
                <a:schemeClr val="dk1"/>
              </a:buClr>
              <a:buSzPts val="1100"/>
              <a:buFont typeface="Arial"/>
              <a:buNone/>
            </a:pPr>
            <a:r>
              <a:rPr lang="en-US" sz="1400">
                <a:solidFill>
                  <a:schemeClr val="dk1"/>
                </a:solidFill>
              </a:rPr>
              <a:t>Please know that even with the new law on recreational marijuana, school employees still need to be very cautious about marijuana consumption.  These rules apply even with a medical marijuana license.  </a:t>
            </a:r>
            <a:endParaRPr sz="14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400">
              <a:solidFill>
                <a:schemeClr val="dk1"/>
              </a:solidFill>
            </a:endParaRPr>
          </a:p>
          <a:p>
            <a:pPr indent="0" lvl="0" marL="381000" marR="381000" rtl="0" algn="l">
              <a:lnSpc>
                <a:spcPct val="115000"/>
              </a:lnSpc>
              <a:spcBef>
                <a:spcPts val="0"/>
              </a:spcBef>
              <a:spcAft>
                <a:spcPts val="0"/>
              </a:spcAft>
              <a:buClr>
                <a:schemeClr val="dk1"/>
              </a:buClr>
              <a:buSzPts val="1100"/>
              <a:buFont typeface="Arial"/>
              <a:buNone/>
            </a:pPr>
            <a:r>
              <a:rPr lang="en-US" sz="1400">
                <a:solidFill>
                  <a:srgbClr val="222222"/>
                </a:solidFill>
              </a:rPr>
              <a:t>1. Districts </a:t>
            </a:r>
            <a:r>
              <a:rPr lang="en-US" sz="1400">
                <a:solidFill>
                  <a:srgbClr val="222222"/>
                </a:solidFill>
              </a:rPr>
              <a:t>typically have</a:t>
            </a:r>
            <a:r>
              <a:rPr lang="en-US" sz="1400">
                <a:solidFill>
                  <a:srgbClr val="222222"/>
                </a:solidFill>
              </a:rPr>
              <a:t> 2 relevant policies: GBEBB: employee drug and alcohol testing and GBEBA: Drug free workplace. </a:t>
            </a:r>
            <a:endParaRPr sz="1400">
              <a:solidFill>
                <a:srgbClr val="222222"/>
              </a:solidFill>
            </a:endParaRPr>
          </a:p>
          <a:p>
            <a:pPr indent="0" lvl="0" marL="381000" marR="381000" rtl="0" algn="l">
              <a:lnSpc>
                <a:spcPct val="115000"/>
              </a:lnSpc>
              <a:spcBef>
                <a:spcPts val="0"/>
              </a:spcBef>
              <a:spcAft>
                <a:spcPts val="0"/>
              </a:spcAft>
              <a:buClr>
                <a:schemeClr val="dk1"/>
              </a:buClr>
              <a:buSzPts val="1100"/>
              <a:buFont typeface="Arial"/>
              <a:buNone/>
            </a:pPr>
            <a:r>
              <a:t/>
            </a:r>
            <a:endParaRPr sz="1400">
              <a:solidFill>
                <a:srgbClr val="222222"/>
              </a:solidFill>
            </a:endParaRPr>
          </a:p>
          <a:p>
            <a:pPr indent="0" lvl="0" marL="381000" marR="381000" rtl="0" algn="l">
              <a:lnSpc>
                <a:spcPct val="115000"/>
              </a:lnSpc>
              <a:spcBef>
                <a:spcPts val="0"/>
              </a:spcBef>
              <a:spcAft>
                <a:spcPts val="0"/>
              </a:spcAft>
              <a:buClr>
                <a:schemeClr val="dk1"/>
              </a:buClr>
              <a:buSzPts val="1100"/>
              <a:buFont typeface="Arial"/>
              <a:buNone/>
            </a:pPr>
            <a:r>
              <a:rPr lang="en-US" sz="1400">
                <a:solidFill>
                  <a:srgbClr val="222222"/>
                </a:solidFill>
              </a:rPr>
              <a:t>2. No cannabis products on campus or in your car on school property, per the Drug Free School and Communities Act. No cannabis products in your car or with you at an off-campus district approved activity, including professional conferences. </a:t>
            </a:r>
            <a:endParaRPr sz="1400">
              <a:solidFill>
                <a:srgbClr val="222222"/>
              </a:solidFill>
            </a:endParaRPr>
          </a:p>
          <a:p>
            <a:pPr indent="0" lvl="0" marL="381000" marR="381000" rtl="0" algn="l">
              <a:lnSpc>
                <a:spcPct val="115000"/>
              </a:lnSpc>
              <a:spcBef>
                <a:spcPts val="0"/>
              </a:spcBef>
              <a:spcAft>
                <a:spcPts val="0"/>
              </a:spcAft>
              <a:buClr>
                <a:schemeClr val="dk1"/>
              </a:buClr>
              <a:buSzPts val="1100"/>
              <a:buFont typeface="Arial"/>
              <a:buNone/>
            </a:pPr>
            <a:r>
              <a:t/>
            </a:r>
            <a:endParaRPr sz="1400">
              <a:solidFill>
                <a:srgbClr val="222222"/>
              </a:solidFill>
            </a:endParaRPr>
          </a:p>
          <a:p>
            <a:pPr indent="0" lvl="0" marL="381000" marR="381000" rtl="0" algn="l">
              <a:lnSpc>
                <a:spcPct val="115000"/>
              </a:lnSpc>
              <a:spcBef>
                <a:spcPts val="0"/>
              </a:spcBef>
              <a:spcAft>
                <a:spcPts val="0"/>
              </a:spcAft>
              <a:buClr>
                <a:schemeClr val="dk1"/>
              </a:buClr>
              <a:buSzPts val="1100"/>
              <a:buFont typeface="Arial"/>
              <a:buNone/>
            </a:pPr>
            <a:r>
              <a:rPr lang="en-US" sz="1400">
                <a:solidFill>
                  <a:srgbClr val="222222"/>
                </a:solidFill>
              </a:rPr>
              <a:t>4. Cannabis smokers should be careful of smoking in their cars in general or wearing clothes they smoked in recently to school. All the district needs is “reasonable suspicion”  aka smelling like weed, to drug test you. </a:t>
            </a:r>
            <a:endParaRPr sz="1400">
              <a:solidFill>
                <a:srgbClr val="222222"/>
              </a:solidFill>
            </a:endParaRPr>
          </a:p>
          <a:p>
            <a:pPr indent="0" lvl="0" marL="381000" marR="381000" rtl="0" algn="l">
              <a:lnSpc>
                <a:spcPct val="115000"/>
              </a:lnSpc>
              <a:spcBef>
                <a:spcPts val="0"/>
              </a:spcBef>
              <a:spcAft>
                <a:spcPts val="0"/>
              </a:spcAft>
              <a:buClr>
                <a:schemeClr val="dk1"/>
              </a:buClr>
              <a:buSzPts val="1100"/>
              <a:buFont typeface="Arial"/>
              <a:buNone/>
            </a:pPr>
            <a:r>
              <a:t/>
            </a:r>
            <a:endParaRPr sz="1400">
              <a:solidFill>
                <a:srgbClr val="222222"/>
              </a:solidFill>
            </a:endParaRPr>
          </a:p>
          <a:p>
            <a:pPr indent="0" lvl="0" marL="381000" marR="381000" rtl="0" algn="l">
              <a:lnSpc>
                <a:spcPct val="115000"/>
              </a:lnSpc>
              <a:spcBef>
                <a:spcPts val="0"/>
              </a:spcBef>
              <a:spcAft>
                <a:spcPts val="0"/>
              </a:spcAft>
              <a:buClr>
                <a:schemeClr val="dk1"/>
              </a:buClr>
              <a:buSzPts val="1100"/>
              <a:buFont typeface="Arial"/>
              <a:buNone/>
            </a:pPr>
            <a:r>
              <a:rPr lang="en-US" sz="1400">
                <a:solidFill>
                  <a:srgbClr val="222222"/>
                </a:solidFill>
              </a:rPr>
              <a:t>5. Do not talk to admin about a medical marijuana license UNLESS you have had an injury at work which often triggers a drug test. Don’t volunteer information of any kind in this situation. Teachers should call Alice Floros as their MNEA rep before telling the admin about their medical marijuana license.</a:t>
            </a:r>
            <a:endParaRPr sz="1400">
              <a:solidFill>
                <a:srgbClr val="222222"/>
              </a:solidFill>
            </a:endParaRPr>
          </a:p>
          <a:p>
            <a:pPr indent="0" lvl="0" marL="381000" marR="381000" rtl="0" algn="l">
              <a:lnSpc>
                <a:spcPct val="115000"/>
              </a:lnSpc>
              <a:spcBef>
                <a:spcPts val="0"/>
              </a:spcBef>
              <a:spcAft>
                <a:spcPts val="0"/>
              </a:spcAft>
              <a:buClr>
                <a:schemeClr val="dk1"/>
              </a:buClr>
              <a:buSzPts val="1100"/>
              <a:buFont typeface="Arial"/>
              <a:buNone/>
            </a:pPr>
            <a:r>
              <a:t/>
            </a:r>
            <a:endParaRPr sz="1400">
              <a:solidFill>
                <a:srgbClr val="222222"/>
              </a:solidFill>
            </a:endParaRPr>
          </a:p>
          <a:p>
            <a:pPr indent="0" lvl="0" marL="381000" marR="381000" rtl="0" algn="l">
              <a:lnSpc>
                <a:spcPct val="115000"/>
              </a:lnSpc>
              <a:spcBef>
                <a:spcPts val="0"/>
              </a:spcBef>
              <a:spcAft>
                <a:spcPts val="0"/>
              </a:spcAft>
              <a:buClr>
                <a:schemeClr val="dk1"/>
              </a:buClr>
              <a:buSzPts val="1100"/>
              <a:buFont typeface="Arial"/>
              <a:buNone/>
            </a:pPr>
            <a:r>
              <a:rPr lang="en-US" sz="1400">
                <a:solidFill>
                  <a:srgbClr val="222222"/>
                </a:solidFill>
              </a:rPr>
              <a:t>6. Educators  should be careful about cannabis jokes or references with kids or at work—full stop. An area employee was disciplined for a joke in the past, so the districts tend to be a bit conservative. </a:t>
            </a:r>
            <a:endParaRPr sz="2100"/>
          </a:p>
        </p:txBody>
      </p:sp>
      <p:sp>
        <p:nvSpPr>
          <p:cNvPr id="300" name="Google Shape;300;g28c07c23be5_0_96"/>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24"/>
          <p:cNvSpPr/>
          <p:nvPr>
            <p:ph type="title"/>
          </p:nvPr>
        </p:nvSpPr>
        <p:spPr>
          <a:xfrm>
            <a:off x="762000" y="762000"/>
            <a:ext cx="7924800" cy="1143000"/>
          </a:xfrm>
          <a:prstGeom prst="roundRect">
            <a:avLst>
              <a:gd fmla="val 21667" name="adj"/>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1400"/>
              <a:buNone/>
            </a:pPr>
            <a:r>
              <a:rPr lang="en-US" sz="2400"/>
              <a:t>Illegal Discrimination: Both harassment and hostile work environment are forms of discrimination. </a:t>
            </a:r>
            <a:endParaRPr/>
          </a:p>
        </p:txBody>
      </p:sp>
      <p:sp>
        <p:nvSpPr>
          <p:cNvPr id="306" name="Google Shape;306;p24"/>
          <p:cNvSpPr txBox="1"/>
          <p:nvPr>
            <p:ph idx="1" type="body"/>
          </p:nvPr>
        </p:nvSpPr>
        <p:spPr>
          <a:xfrm>
            <a:off x="838200" y="2362200"/>
            <a:ext cx="7693025" cy="10668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2100"/>
              <a:buChar char="●"/>
            </a:pPr>
            <a:r>
              <a:rPr lang="en-US"/>
              <a:t>The negative behavior must be motivated by one of these classes:</a:t>
            </a:r>
            <a:endParaRPr/>
          </a:p>
        </p:txBody>
      </p:sp>
      <p:sp>
        <p:nvSpPr>
          <p:cNvPr id="307" name="Google Shape;307;p24"/>
          <p:cNvSpPr txBox="1"/>
          <p:nvPr/>
        </p:nvSpPr>
        <p:spPr>
          <a:xfrm>
            <a:off x="4648200" y="3136900"/>
            <a:ext cx="3352800" cy="3416300"/>
          </a:xfrm>
          <a:prstGeom prst="rect">
            <a:avLst/>
          </a:prstGeom>
          <a:solidFill>
            <a:srgbClr val="FFFF6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3366"/>
              </a:buClr>
              <a:buSzPts val="1800"/>
              <a:buFont typeface="Arial"/>
              <a:buNone/>
            </a:pPr>
            <a:r>
              <a:rPr b="0" i="0" lang="en-US" sz="1800" u="sng" cap="none" strike="noStrike">
                <a:solidFill>
                  <a:srgbClr val="003366"/>
                </a:solidFill>
                <a:latin typeface="Arial"/>
                <a:ea typeface="Arial"/>
                <a:cs typeface="Arial"/>
                <a:sym typeface="Arial"/>
              </a:rPr>
              <a:t>Protected Classes: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3366"/>
              </a:buClr>
              <a:buSzPts val="1800"/>
              <a:buFont typeface="Arial"/>
              <a:buChar char="•"/>
            </a:pPr>
            <a:r>
              <a:rPr b="0" i="0" lang="en-US" sz="1800" u="none" cap="none" strike="noStrike">
                <a:solidFill>
                  <a:srgbClr val="003366"/>
                </a:solidFill>
                <a:latin typeface="Arial"/>
                <a:ea typeface="Arial"/>
                <a:cs typeface="Arial"/>
                <a:sym typeface="Arial"/>
              </a:rPr>
              <a:t>Race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3366"/>
              </a:buClr>
              <a:buSzPts val="1800"/>
              <a:buFont typeface="Arial"/>
              <a:buChar char="•"/>
            </a:pPr>
            <a:r>
              <a:rPr b="0" i="0" lang="en-US" sz="1800" u="none" cap="none" strike="noStrike">
                <a:solidFill>
                  <a:srgbClr val="003366"/>
                </a:solidFill>
                <a:latin typeface="Arial"/>
                <a:ea typeface="Arial"/>
                <a:cs typeface="Arial"/>
                <a:sym typeface="Arial"/>
              </a:rPr>
              <a:t>Color</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3366"/>
              </a:buClr>
              <a:buSzPts val="1800"/>
              <a:buFont typeface="Arial"/>
              <a:buChar char="•"/>
            </a:pPr>
            <a:r>
              <a:rPr b="0" i="0" lang="en-US" sz="1800" u="none" cap="none" strike="noStrike">
                <a:solidFill>
                  <a:srgbClr val="003366"/>
                </a:solidFill>
                <a:latin typeface="Arial"/>
                <a:ea typeface="Arial"/>
                <a:cs typeface="Arial"/>
                <a:sym typeface="Arial"/>
              </a:rPr>
              <a:t>Religion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3366"/>
              </a:buClr>
              <a:buSzPts val="1800"/>
              <a:buFont typeface="Arial"/>
              <a:buChar char="•"/>
            </a:pPr>
            <a:r>
              <a:rPr b="0" i="0" lang="en-US" sz="1800" u="none" cap="none" strike="noStrike">
                <a:solidFill>
                  <a:srgbClr val="003366"/>
                </a:solidFill>
                <a:latin typeface="Arial"/>
                <a:ea typeface="Arial"/>
                <a:cs typeface="Arial"/>
                <a:sym typeface="Arial"/>
              </a:rPr>
              <a:t>National Origin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3366"/>
              </a:buClr>
              <a:buSzPts val="1800"/>
              <a:buFont typeface="Arial"/>
              <a:buChar char="•"/>
            </a:pPr>
            <a:r>
              <a:rPr b="0" i="0" lang="en-US" sz="1800" u="none" cap="none" strike="noStrike">
                <a:solidFill>
                  <a:srgbClr val="003366"/>
                </a:solidFill>
                <a:latin typeface="Arial"/>
                <a:ea typeface="Arial"/>
                <a:cs typeface="Arial"/>
                <a:sym typeface="Arial"/>
              </a:rPr>
              <a:t>Age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3366"/>
              </a:buClr>
              <a:buSzPts val="1800"/>
              <a:buFont typeface="Arial"/>
              <a:buChar char="•"/>
            </a:pPr>
            <a:r>
              <a:rPr b="0" i="0" lang="en-US" sz="1800" u="none" cap="none" strike="noStrike">
                <a:solidFill>
                  <a:srgbClr val="003366"/>
                </a:solidFill>
                <a:latin typeface="Arial"/>
                <a:ea typeface="Arial"/>
                <a:cs typeface="Arial"/>
                <a:sym typeface="Arial"/>
              </a:rPr>
              <a:t>Sex</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3366"/>
              </a:buClr>
              <a:buSzPts val="1800"/>
              <a:buFont typeface="Arial"/>
              <a:buChar char="•"/>
            </a:pPr>
            <a:r>
              <a:rPr b="0" i="0" lang="en-US" sz="1800" u="none" cap="none" strike="noStrike">
                <a:solidFill>
                  <a:srgbClr val="003366"/>
                </a:solidFill>
                <a:latin typeface="Arial"/>
                <a:ea typeface="Arial"/>
                <a:cs typeface="Arial"/>
                <a:sym typeface="Arial"/>
              </a:rPr>
              <a:t>Pregnancy</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3366"/>
              </a:buClr>
              <a:buSzPts val="1800"/>
              <a:buFont typeface="Arial"/>
              <a:buChar char="•"/>
            </a:pPr>
            <a:r>
              <a:rPr b="0" i="0" lang="en-US" sz="1800" u="none" cap="none" strike="noStrike">
                <a:solidFill>
                  <a:srgbClr val="003366"/>
                </a:solidFill>
                <a:latin typeface="Arial"/>
                <a:ea typeface="Arial"/>
                <a:cs typeface="Arial"/>
                <a:sym typeface="Arial"/>
              </a:rPr>
              <a:t>Citizenship</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3366"/>
              </a:buClr>
              <a:buSzPts val="1800"/>
              <a:buFont typeface="Arial"/>
              <a:buChar char="•"/>
            </a:pPr>
            <a:r>
              <a:rPr b="0" i="0" lang="en-US" sz="1800" u="none" cap="none" strike="noStrike">
                <a:solidFill>
                  <a:srgbClr val="003366"/>
                </a:solidFill>
                <a:latin typeface="Arial"/>
                <a:ea typeface="Arial"/>
                <a:cs typeface="Arial"/>
                <a:sym typeface="Arial"/>
              </a:rPr>
              <a:t>Disability Status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3366"/>
              </a:buClr>
              <a:buSzPts val="1800"/>
              <a:buFont typeface="Arial"/>
              <a:buChar char="•"/>
            </a:pPr>
            <a:r>
              <a:rPr b="0" i="0" lang="en-US" sz="1800" u="none" cap="none" strike="noStrike">
                <a:solidFill>
                  <a:srgbClr val="003366"/>
                </a:solidFill>
                <a:latin typeface="Arial"/>
                <a:ea typeface="Arial"/>
                <a:cs typeface="Arial"/>
                <a:sym typeface="Arial"/>
              </a:rPr>
              <a:t>Veteran status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3366"/>
              </a:buClr>
              <a:buSzPts val="1800"/>
              <a:buFont typeface="Arial"/>
              <a:buChar char="•"/>
            </a:pPr>
            <a:r>
              <a:rPr b="0" i="0" lang="en-US" sz="1800" u="none" cap="none" strike="noStrike">
                <a:solidFill>
                  <a:srgbClr val="003366"/>
                </a:solidFill>
                <a:latin typeface="Arial"/>
                <a:ea typeface="Arial"/>
                <a:cs typeface="Arial"/>
                <a:sym typeface="Arial"/>
              </a:rPr>
              <a:t>Genetic information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25"/>
          <p:cNvSpPr/>
          <p:nvPr>
            <p:ph type="title"/>
          </p:nvPr>
        </p:nvSpPr>
        <p:spPr>
          <a:xfrm>
            <a:off x="762000" y="762000"/>
            <a:ext cx="7924800" cy="1143000"/>
          </a:xfrm>
          <a:prstGeom prst="roundRect">
            <a:avLst>
              <a:gd fmla="val 21667" name="adj"/>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1400"/>
              <a:buNone/>
            </a:pPr>
            <a:r>
              <a:rPr lang="en-US"/>
              <a:t>It is not illegal to be a JERK!</a:t>
            </a:r>
            <a:endParaRPr/>
          </a:p>
        </p:txBody>
      </p:sp>
      <p:sp>
        <p:nvSpPr>
          <p:cNvPr id="313" name="Google Shape;313;p25"/>
          <p:cNvSpPr txBox="1"/>
          <p:nvPr>
            <p:ph idx="1" type="body"/>
          </p:nvPr>
        </p:nvSpPr>
        <p:spPr>
          <a:xfrm>
            <a:off x="838200" y="2362200"/>
            <a:ext cx="7693025" cy="14478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2100"/>
              <a:buChar char="●"/>
            </a:pPr>
            <a:r>
              <a:rPr lang="en-US"/>
              <a:t>There are a wide variety of intolerable working conditions that would not qualify as harassment and are not legally actionable.</a:t>
            </a:r>
            <a:endParaRPr/>
          </a:p>
        </p:txBody>
      </p:sp>
      <p:sp>
        <p:nvSpPr>
          <p:cNvPr id="314" name="Google Shape;314;p25"/>
          <p:cNvSpPr txBox="1"/>
          <p:nvPr/>
        </p:nvSpPr>
        <p:spPr>
          <a:xfrm>
            <a:off x="2743200" y="3962400"/>
            <a:ext cx="5181600" cy="2032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3366"/>
              </a:buClr>
              <a:buSzPts val="1800"/>
              <a:buFont typeface="Arial"/>
              <a:buNone/>
            </a:pPr>
            <a:r>
              <a:rPr b="0" i="0" lang="en-US" sz="1800" u="none" cap="none" strike="noStrike">
                <a:solidFill>
                  <a:srgbClr val="003366"/>
                </a:solidFill>
                <a:latin typeface="Arial"/>
                <a:ea typeface="Arial"/>
                <a:cs typeface="Arial"/>
                <a:sym typeface="Arial"/>
              </a:rPr>
              <a:t>Example: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3366"/>
              </a:buClr>
              <a:buSzPts val="1800"/>
              <a:buFont typeface="Arial"/>
              <a:buChar char="•"/>
            </a:pPr>
            <a:r>
              <a:rPr b="0" i="0" lang="en-US" sz="1800" u="none" cap="none" strike="noStrike">
                <a:solidFill>
                  <a:srgbClr val="003366"/>
                </a:solidFill>
                <a:latin typeface="Arial"/>
                <a:ea typeface="Arial"/>
                <a:cs typeface="Arial"/>
                <a:sym typeface="Arial"/>
              </a:rPr>
              <a:t>If you are singled out by a supervisor because of a personal disagreement.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3366"/>
              </a:buClr>
              <a:buSzPts val="1800"/>
              <a:buFont typeface="Arial"/>
              <a:buChar char="•"/>
            </a:pPr>
            <a:r>
              <a:rPr b="0" i="0" lang="en-US" sz="1800" u="none" cap="none" strike="noStrike">
                <a:solidFill>
                  <a:srgbClr val="003366"/>
                </a:solidFill>
                <a:latin typeface="Arial"/>
                <a:ea typeface="Arial"/>
                <a:cs typeface="Arial"/>
                <a:sym typeface="Arial"/>
              </a:rPr>
              <a:t>Being mean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3366"/>
              </a:buClr>
              <a:buSzPts val="1800"/>
              <a:buFont typeface="Arial"/>
              <a:buChar char="•"/>
            </a:pPr>
            <a:r>
              <a:rPr b="0" i="0" lang="en-US" sz="1800" u="none" cap="none" strike="noStrike">
                <a:solidFill>
                  <a:srgbClr val="003366"/>
                </a:solidFill>
                <a:latin typeface="Arial"/>
                <a:ea typeface="Arial"/>
                <a:cs typeface="Arial"/>
                <a:sym typeface="Arial"/>
              </a:rPr>
              <a:t>Yelling, screaming</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3366"/>
              </a:buClr>
              <a:buSzPts val="1800"/>
              <a:buFont typeface="Arial"/>
              <a:buChar char="•"/>
            </a:pPr>
            <a:r>
              <a:rPr b="0" i="0" lang="en-US" sz="1800" u="none" cap="none" strike="noStrike">
                <a:solidFill>
                  <a:srgbClr val="003366"/>
                </a:solidFill>
                <a:latin typeface="Arial"/>
                <a:ea typeface="Arial"/>
                <a:cs typeface="Arial"/>
                <a:sym typeface="Arial"/>
              </a:rPr>
              <a:t>Belittling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3366"/>
              </a:solidFill>
              <a:latin typeface="Arial"/>
              <a:ea typeface="Arial"/>
              <a:cs typeface="Arial"/>
              <a:sym typeface="Arial"/>
            </a:endParaRPr>
          </a:p>
        </p:txBody>
      </p:sp>
      <p:sp>
        <p:nvSpPr>
          <p:cNvPr id="315" name="Google Shape;315;p25"/>
          <p:cNvSpPr txBox="1"/>
          <p:nvPr/>
        </p:nvSpPr>
        <p:spPr>
          <a:xfrm>
            <a:off x="6019800" y="5334000"/>
            <a:ext cx="2209800" cy="1200150"/>
          </a:xfrm>
          <a:prstGeom prst="rect">
            <a:avLst/>
          </a:prstGeom>
          <a:solidFill>
            <a:srgbClr val="FFFF6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3366"/>
              </a:buClr>
              <a:buSzPts val="1800"/>
              <a:buFont typeface="Noto Sans Symbols"/>
              <a:buNone/>
            </a:pPr>
            <a:r>
              <a:rPr b="0" i="0" lang="en-US" sz="1800" u="none" cap="none" strike="noStrike">
                <a:solidFill>
                  <a:srgbClr val="003366"/>
                </a:solidFill>
                <a:latin typeface="Arial"/>
                <a:ea typeface="Arial"/>
                <a:cs typeface="Arial"/>
                <a:sym typeface="Arial"/>
              </a:rPr>
              <a:t>Other complaints may be filed under Policy GBCB-Staff Conduct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26"/>
          <p:cNvSpPr/>
          <p:nvPr>
            <p:ph type="title"/>
          </p:nvPr>
        </p:nvSpPr>
        <p:spPr>
          <a:xfrm>
            <a:off x="762000" y="762000"/>
            <a:ext cx="7924800" cy="1143000"/>
          </a:xfrm>
          <a:prstGeom prst="roundRect">
            <a:avLst>
              <a:gd fmla="val 21667" name="adj"/>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1400"/>
              <a:buNone/>
            </a:pPr>
            <a:r>
              <a:rPr lang="en-US"/>
              <a:t>When does discrimination become harassment for a complaint per Policy AC?</a:t>
            </a:r>
            <a:endParaRPr/>
          </a:p>
        </p:txBody>
      </p:sp>
      <p:sp>
        <p:nvSpPr>
          <p:cNvPr id="321" name="Google Shape;321;p26"/>
          <p:cNvSpPr txBox="1"/>
          <p:nvPr>
            <p:ph idx="1" type="body"/>
          </p:nvPr>
        </p:nvSpPr>
        <p:spPr>
          <a:xfrm>
            <a:off x="838200" y="2362200"/>
            <a:ext cx="7693025" cy="372427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2100"/>
              <a:buFont typeface="Noto Sans Symbols"/>
              <a:buNone/>
            </a:pPr>
            <a:r>
              <a:rPr lang="en-US" sz="2000"/>
              <a:t>In order to make a claim:</a:t>
            </a:r>
            <a:endParaRPr sz="2000"/>
          </a:p>
          <a:p>
            <a:pPr indent="-336550" lvl="0" marL="342900" rtl="0" algn="l">
              <a:lnSpc>
                <a:spcPct val="100000"/>
              </a:lnSpc>
              <a:spcBef>
                <a:spcPts val="560"/>
              </a:spcBef>
              <a:spcAft>
                <a:spcPts val="0"/>
              </a:spcAft>
              <a:buSzPts val="2000"/>
              <a:buChar char="●"/>
            </a:pPr>
            <a:r>
              <a:rPr lang="en-US" sz="2000"/>
              <a:t>The discrimination must be ‘severe and pervasive’. Examples:</a:t>
            </a:r>
            <a:endParaRPr sz="2000"/>
          </a:p>
          <a:p>
            <a:pPr indent="-298450" lvl="1" marL="742950" rtl="0" algn="l">
              <a:lnSpc>
                <a:spcPct val="100000"/>
              </a:lnSpc>
              <a:spcBef>
                <a:spcPts val="480"/>
              </a:spcBef>
              <a:spcAft>
                <a:spcPts val="0"/>
              </a:spcAft>
              <a:buSzPts val="2000"/>
              <a:buFont typeface="Arial"/>
              <a:buChar char="–"/>
            </a:pPr>
            <a:r>
              <a:rPr lang="en-US" sz="2000"/>
              <a:t>Pattern of explicit derogatory  conduct- such as statements that a person can’t do their work because of their race or gender.</a:t>
            </a:r>
            <a:endParaRPr sz="2000"/>
          </a:p>
          <a:p>
            <a:pPr indent="-285750" lvl="1" marL="742950" rtl="0" algn="l">
              <a:lnSpc>
                <a:spcPct val="100000"/>
              </a:lnSpc>
              <a:spcBef>
                <a:spcPts val="480"/>
              </a:spcBef>
              <a:spcAft>
                <a:spcPts val="0"/>
              </a:spcAft>
              <a:buSzPts val="1800"/>
              <a:buFont typeface="Arial"/>
              <a:buChar char="–"/>
            </a:pPr>
            <a:r>
              <a:rPr lang="en-US" sz="2000"/>
              <a:t>If certain work rules only apply to individuals of a specific religion, race, age.. </a:t>
            </a:r>
            <a:r>
              <a:rPr lang="en-US"/>
              <a:t>  </a:t>
            </a:r>
            <a:endParaRPr/>
          </a:p>
          <a:p>
            <a:pPr indent="-171450" lvl="1" marL="742950" rtl="0" algn="l">
              <a:lnSpc>
                <a:spcPct val="100000"/>
              </a:lnSpc>
              <a:spcBef>
                <a:spcPts val="480"/>
              </a:spcBef>
              <a:spcAft>
                <a:spcPts val="0"/>
              </a:spcAft>
              <a:buSzPts val="1800"/>
              <a:buFont typeface="Arial"/>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27"/>
          <p:cNvSpPr/>
          <p:nvPr>
            <p:ph type="title"/>
          </p:nvPr>
        </p:nvSpPr>
        <p:spPr>
          <a:xfrm>
            <a:off x="762000" y="762000"/>
            <a:ext cx="7924800" cy="1143000"/>
          </a:xfrm>
          <a:prstGeom prst="roundRect">
            <a:avLst>
              <a:gd fmla="val 21667" name="adj"/>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1400"/>
              <a:buNone/>
            </a:pPr>
            <a:r>
              <a:rPr lang="en-US"/>
              <a:t>What to do if you are subjected to discriminatory harassment.</a:t>
            </a:r>
            <a:endParaRPr/>
          </a:p>
        </p:txBody>
      </p:sp>
      <p:sp>
        <p:nvSpPr>
          <p:cNvPr id="327" name="Google Shape;327;p27"/>
          <p:cNvSpPr txBox="1"/>
          <p:nvPr>
            <p:ph idx="1" type="body"/>
          </p:nvPr>
        </p:nvSpPr>
        <p:spPr>
          <a:xfrm>
            <a:off x="838200" y="2362200"/>
            <a:ext cx="7693025" cy="2438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2100"/>
              <a:buChar char="●"/>
            </a:pPr>
            <a:r>
              <a:rPr lang="en-US"/>
              <a:t>Contact MNEA rep Alice Floros</a:t>
            </a:r>
            <a:endParaRPr/>
          </a:p>
          <a:p>
            <a:pPr indent="-342900" lvl="0" marL="342900" rtl="0" algn="l">
              <a:lnSpc>
                <a:spcPct val="100000"/>
              </a:lnSpc>
              <a:spcBef>
                <a:spcPts val="560"/>
              </a:spcBef>
              <a:spcAft>
                <a:spcPts val="0"/>
              </a:spcAft>
              <a:buSzPts val="2100"/>
              <a:buChar char="●"/>
            </a:pPr>
            <a:r>
              <a:rPr lang="en-US"/>
              <a:t>File a complaint with the District</a:t>
            </a:r>
            <a:endParaRPr/>
          </a:p>
          <a:p>
            <a:pPr indent="-342900" lvl="0" marL="342900" rtl="0" algn="l">
              <a:lnSpc>
                <a:spcPct val="100000"/>
              </a:lnSpc>
              <a:spcBef>
                <a:spcPts val="560"/>
              </a:spcBef>
              <a:spcAft>
                <a:spcPts val="0"/>
              </a:spcAft>
              <a:buSzPts val="2100"/>
              <a:buChar char="●"/>
            </a:pPr>
            <a:r>
              <a:rPr lang="en-US"/>
              <a:t>Equal </a:t>
            </a:r>
            <a:r>
              <a:rPr lang="en-US"/>
              <a:t>Employment</a:t>
            </a:r>
            <a:r>
              <a:rPr lang="en-US"/>
              <a:t> Opportunity Commission (EEOC) or Missouri Commission of Human Rights (MCHR)</a:t>
            </a:r>
            <a:endParaRPr/>
          </a:p>
        </p:txBody>
      </p:sp>
      <p:sp>
        <p:nvSpPr>
          <p:cNvPr id="328" name="Google Shape;328;p27"/>
          <p:cNvSpPr txBox="1"/>
          <p:nvPr/>
        </p:nvSpPr>
        <p:spPr>
          <a:xfrm>
            <a:off x="5867400" y="4837113"/>
            <a:ext cx="2590800" cy="1755775"/>
          </a:xfrm>
          <a:prstGeom prst="rect">
            <a:avLst/>
          </a:prstGeom>
          <a:solidFill>
            <a:srgbClr val="FFFF6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3366"/>
              </a:buClr>
              <a:buSzPts val="1800"/>
              <a:buFont typeface="Noto Sans Symbols"/>
              <a:buNone/>
            </a:pPr>
            <a:r>
              <a:rPr b="1" i="0" lang="en-US" sz="1800" u="sng" cap="none" strike="noStrike">
                <a:solidFill>
                  <a:srgbClr val="003366"/>
                </a:solidFill>
                <a:latin typeface="Arial"/>
                <a:ea typeface="Arial"/>
                <a:cs typeface="Arial"/>
                <a:sym typeface="Arial"/>
              </a:rPr>
              <a:t>Important Time Limits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3366"/>
              </a:buClr>
              <a:buSzPts val="1800"/>
              <a:buFont typeface="Noto Sans Symbols"/>
              <a:buNone/>
            </a:pPr>
            <a:r>
              <a:rPr b="0" i="0" lang="en-US" sz="1800" u="none" cap="none" strike="noStrike">
                <a:solidFill>
                  <a:srgbClr val="003366"/>
                </a:solidFill>
                <a:latin typeface="Arial"/>
                <a:ea typeface="Arial"/>
                <a:cs typeface="Arial"/>
                <a:sym typeface="Arial"/>
              </a:rPr>
              <a:t>EEOC or MCHR complaints must be filed within 180 days of the last discriminatory action.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g370706336a9_0_0"/>
          <p:cNvSpPr/>
          <p:nvPr>
            <p:ph type="title"/>
          </p:nvPr>
        </p:nvSpPr>
        <p:spPr>
          <a:xfrm>
            <a:off x="762000" y="762000"/>
            <a:ext cx="7924800" cy="1143000"/>
          </a:xfrm>
          <a:prstGeom prst="roundRect">
            <a:avLst>
              <a:gd fmla="val 16667" name="adj"/>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en-US"/>
              <a:t>New this year: BAR roles</a:t>
            </a:r>
            <a:endParaRPr/>
          </a:p>
        </p:txBody>
      </p:sp>
      <p:sp>
        <p:nvSpPr>
          <p:cNvPr id="335" name="Google Shape;335;g370706336a9_0_0"/>
          <p:cNvSpPr txBox="1"/>
          <p:nvPr>
            <p:ph idx="12" type="sldNum"/>
          </p:nvPr>
        </p:nvSpPr>
        <p:spPr>
          <a:xfrm>
            <a:off x="84138" y="6242050"/>
            <a:ext cx="587400" cy="489000"/>
          </a:xfrm>
          <a:prstGeom prst="rect">
            <a:avLst/>
          </a:prstGeom>
        </p:spPr>
        <p:txBody>
          <a:bodyPr anchorCtr="1" anchor="b" bIns="45700" lIns="91425" spcFirstLastPara="1" rIns="91425" wrap="square" tIns="45700">
            <a:noAutofit/>
          </a:bodyPr>
          <a:lstStyle/>
          <a:p>
            <a:pPr indent="0" lvl="0" marL="0" rtl="0" algn="l">
              <a:spcBef>
                <a:spcPts val="0"/>
              </a:spcBef>
              <a:spcAft>
                <a:spcPts val="0"/>
              </a:spcAft>
              <a:buClr>
                <a:srgbClr val="000000"/>
              </a:buClr>
              <a:buSzPts val="2600"/>
              <a:buFont typeface="Arial"/>
              <a:buNone/>
            </a:pPr>
            <a:fld id="{00000000-1234-1234-1234-123412341234}" type="slidenum">
              <a:rPr lang="en-US"/>
              <a:t>‹#›</a:t>
            </a:fld>
            <a:endParaRPr/>
          </a:p>
        </p:txBody>
      </p:sp>
      <p:pic>
        <p:nvPicPr>
          <p:cNvPr id="336" name="Google Shape;336;g370706336a9_0_0" title="Screenshot 2025-07-17 at 1.15.14 PM.png"/>
          <p:cNvPicPr preferRelativeResize="0"/>
          <p:nvPr/>
        </p:nvPicPr>
        <p:blipFill>
          <a:blip r:embed="rId3">
            <a:alphaModFix/>
          </a:blip>
          <a:stretch>
            <a:fillRect/>
          </a:stretch>
        </p:blipFill>
        <p:spPr>
          <a:xfrm>
            <a:off x="823938" y="2057400"/>
            <a:ext cx="7526148" cy="4648198"/>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g3706d4d3f60_0_1"/>
          <p:cNvSpPr/>
          <p:nvPr>
            <p:ph type="title"/>
          </p:nvPr>
        </p:nvSpPr>
        <p:spPr>
          <a:xfrm>
            <a:off x="609600" y="457200"/>
            <a:ext cx="7924800" cy="1143000"/>
          </a:xfrm>
          <a:prstGeom prst="roundRect">
            <a:avLst>
              <a:gd fmla="val 16667" name="adj"/>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en-US" u="sng">
                <a:solidFill>
                  <a:schemeClr val="hlink"/>
                </a:solidFill>
                <a:hlinkClick r:id="rId3"/>
              </a:rPr>
              <a:t>10 Minute Meetings</a:t>
            </a:r>
            <a:endParaRPr/>
          </a:p>
        </p:txBody>
      </p:sp>
      <p:sp>
        <p:nvSpPr>
          <p:cNvPr id="343" name="Google Shape;343;g3706d4d3f60_0_1"/>
          <p:cNvSpPr txBox="1"/>
          <p:nvPr>
            <p:ph idx="1" type="body"/>
          </p:nvPr>
        </p:nvSpPr>
        <p:spPr>
          <a:xfrm>
            <a:off x="838200" y="2362200"/>
            <a:ext cx="7692900" cy="37242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44" name="Google Shape;344;g3706d4d3f60_0_1"/>
          <p:cNvSpPr txBox="1"/>
          <p:nvPr>
            <p:ph idx="12" type="sldNum"/>
          </p:nvPr>
        </p:nvSpPr>
        <p:spPr>
          <a:xfrm>
            <a:off x="84138" y="6242050"/>
            <a:ext cx="587400" cy="489000"/>
          </a:xfrm>
          <a:prstGeom prst="rect">
            <a:avLst/>
          </a:prstGeom>
        </p:spPr>
        <p:txBody>
          <a:bodyPr anchorCtr="1" anchor="b" bIns="45700" lIns="91425" spcFirstLastPara="1" rIns="91425" wrap="square" tIns="45700">
            <a:noAutofit/>
          </a:bodyPr>
          <a:lstStyle/>
          <a:p>
            <a:pPr indent="0" lvl="0" marL="0" rtl="0" algn="l">
              <a:spcBef>
                <a:spcPts val="0"/>
              </a:spcBef>
              <a:spcAft>
                <a:spcPts val="0"/>
              </a:spcAft>
              <a:buClr>
                <a:srgbClr val="000000"/>
              </a:buClr>
              <a:buSzPts val="2600"/>
              <a:buFont typeface="Arial"/>
              <a:buNone/>
            </a:pPr>
            <a:fld id="{00000000-1234-1234-1234-123412341234}" type="slidenum">
              <a:rPr lang="en-US"/>
              <a:t>‹#›</a:t>
            </a:fld>
            <a:endParaRPr/>
          </a:p>
        </p:txBody>
      </p:sp>
      <p:pic>
        <p:nvPicPr>
          <p:cNvPr id="345" name="Google Shape;345;g3706d4d3f60_0_1" title="Screenshot 2025-07-17 131935.png"/>
          <p:cNvPicPr preferRelativeResize="0"/>
          <p:nvPr/>
        </p:nvPicPr>
        <p:blipFill>
          <a:blip r:embed="rId4">
            <a:alphaModFix/>
          </a:blip>
          <a:stretch>
            <a:fillRect/>
          </a:stretch>
        </p:blipFill>
        <p:spPr>
          <a:xfrm>
            <a:off x="1219875" y="1905012"/>
            <a:ext cx="6704250" cy="47613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g370ece9858f_0_0"/>
          <p:cNvSpPr/>
          <p:nvPr>
            <p:ph type="title"/>
          </p:nvPr>
        </p:nvSpPr>
        <p:spPr>
          <a:xfrm>
            <a:off x="762000" y="762000"/>
            <a:ext cx="7924800" cy="1143000"/>
          </a:xfrm>
          <a:prstGeom prst="roundRect">
            <a:avLst>
              <a:gd fmla="val 16667" name="adj"/>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en-US" u="sng">
                <a:solidFill>
                  <a:schemeClr val="hlink"/>
                </a:solidFill>
                <a:hlinkClick r:id="rId3"/>
              </a:rPr>
              <a:t>Admin Meetings</a:t>
            </a:r>
            <a:endParaRPr/>
          </a:p>
        </p:txBody>
      </p:sp>
      <p:sp>
        <p:nvSpPr>
          <p:cNvPr id="352" name="Google Shape;352;g370ece9858f_0_0"/>
          <p:cNvSpPr txBox="1"/>
          <p:nvPr>
            <p:ph idx="1" type="body"/>
          </p:nvPr>
        </p:nvSpPr>
        <p:spPr>
          <a:xfrm>
            <a:off x="838200" y="2362200"/>
            <a:ext cx="7692900" cy="37242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a:t>-At least quarterly/as things come up. </a:t>
            </a:r>
            <a:endParaRPr/>
          </a:p>
          <a:p>
            <a:pPr indent="0" lvl="0" marL="0" rtl="0" algn="l">
              <a:spcBef>
                <a:spcPts val="360"/>
              </a:spcBef>
              <a:spcAft>
                <a:spcPts val="0"/>
              </a:spcAft>
              <a:buNone/>
            </a:pPr>
            <a:r>
              <a:rPr lang="en-US"/>
              <a:t>Maria story about recess duty.</a:t>
            </a:r>
            <a:endParaRPr/>
          </a:p>
          <a:p>
            <a:pPr indent="0" lvl="0" marL="0" rtl="0" algn="l">
              <a:spcBef>
                <a:spcPts val="360"/>
              </a:spcBef>
              <a:spcAft>
                <a:spcPts val="0"/>
              </a:spcAft>
              <a:buNone/>
            </a:pPr>
            <a:r>
              <a:rPr lang="en-US"/>
              <a:t>-Giving structure…note taking (Google Form). </a:t>
            </a:r>
            <a:endParaRPr/>
          </a:p>
          <a:p>
            <a:pPr indent="0" lvl="0" marL="0" rtl="0" algn="l">
              <a:spcBef>
                <a:spcPts val="360"/>
              </a:spcBef>
              <a:spcAft>
                <a:spcPts val="0"/>
              </a:spcAft>
              <a:buNone/>
            </a:pPr>
            <a:r>
              <a:t/>
            </a:r>
            <a:endParaRPr/>
          </a:p>
        </p:txBody>
      </p:sp>
      <p:sp>
        <p:nvSpPr>
          <p:cNvPr id="353" name="Google Shape;353;g370ece9858f_0_0"/>
          <p:cNvSpPr txBox="1"/>
          <p:nvPr>
            <p:ph idx="12" type="sldNum"/>
          </p:nvPr>
        </p:nvSpPr>
        <p:spPr>
          <a:xfrm>
            <a:off x="84138" y="6242050"/>
            <a:ext cx="587400" cy="489000"/>
          </a:xfrm>
          <a:prstGeom prst="rect">
            <a:avLst/>
          </a:prstGeom>
        </p:spPr>
        <p:txBody>
          <a:bodyPr anchorCtr="1" anchor="b" bIns="45700" lIns="91425" spcFirstLastPara="1" rIns="91425" wrap="square" tIns="45700">
            <a:noAutofit/>
          </a:bodyPr>
          <a:lstStyle/>
          <a:p>
            <a:pPr indent="0" lvl="0" marL="0" rtl="0" algn="l">
              <a:spcBef>
                <a:spcPts val="0"/>
              </a:spcBef>
              <a:spcAft>
                <a:spcPts val="0"/>
              </a:spcAft>
              <a:buClr>
                <a:srgbClr val="000000"/>
              </a:buClr>
              <a:buSzPts val="2600"/>
              <a:buFont typeface="Arial"/>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C4047FE2-50F5-4A14-B7A8-C0FC7CC74FE1}"/>
</file>

<file path=customXml/itemProps2.xml><?xml version="1.0" encoding="utf-8"?>
<ds:datastoreItem xmlns:ds="http://schemas.openxmlformats.org/officeDocument/2006/customXml" ds:itemID="{E5AD1F61-7C9D-4F50-AD22-138EBFB8E585}"/>
</file>

<file path=customXml/itemProps3.xml><?xml version="1.0" encoding="utf-8"?>
<ds:datastoreItem xmlns:ds="http://schemas.openxmlformats.org/officeDocument/2006/customXml" ds:itemID="{2A30DF61-DA90-4F7C-8926-2A0CE8C037E0}"/>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Kristin Owen</dc:creator>
  <dcterms:created xsi:type="dcterms:W3CDTF">2020-08-20T20:57:23Z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