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1" r:id="rId4"/>
  </p:sldMasterIdLst>
  <p:notesMasterIdLst>
    <p:notesMasterId r:id="rId41"/>
  </p:notesMasterIdLst>
  <p:sldIdLst>
    <p:sldId id="256" r:id="rId5"/>
    <p:sldId id="259" r:id="rId6"/>
    <p:sldId id="269" r:id="rId7"/>
    <p:sldId id="278" r:id="rId8"/>
    <p:sldId id="279" r:id="rId9"/>
    <p:sldId id="1884" r:id="rId10"/>
    <p:sldId id="281" r:id="rId11"/>
    <p:sldId id="280" r:id="rId12"/>
    <p:sldId id="261" r:id="rId13"/>
    <p:sldId id="282" r:id="rId14"/>
    <p:sldId id="283" r:id="rId15"/>
    <p:sldId id="286" r:id="rId16"/>
    <p:sldId id="285" r:id="rId17"/>
    <p:sldId id="284" r:id="rId18"/>
    <p:sldId id="1885" r:id="rId19"/>
    <p:sldId id="287" r:id="rId20"/>
    <p:sldId id="1892" r:id="rId21"/>
    <p:sldId id="1886" r:id="rId22"/>
    <p:sldId id="1883" r:id="rId23"/>
    <p:sldId id="1887" r:id="rId24"/>
    <p:sldId id="264" r:id="rId25"/>
    <p:sldId id="265" r:id="rId26"/>
    <p:sldId id="1881" r:id="rId27"/>
    <p:sldId id="1890" r:id="rId28"/>
    <p:sldId id="1889" r:id="rId29"/>
    <p:sldId id="260" r:id="rId30"/>
    <p:sldId id="1888" r:id="rId31"/>
    <p:sldId id="266" r:id="rId32"/>
    <p:sldId id="288" r:id="rId33"/>
    <p:sldId id="1882" r:id="rId34"/>
    <p:sldId id="267" r:id="rId35"/>
    <p:sldId id="257" r:id="rId36"/>
    <p:sldId id="276" r:id="rId37"/>
    <p:sldId id="258" r:id="rId38"/>
    <p:sldId id="277" r:id="rId39"/>
    <p:sldId id="268" r:id="rId4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782" autoAdjust="0"/>
  </p:normalViewPr>
  <p:slideViewPr>
    <p:cSldViewPr snapToGrid="0">
      <p:cViewPr>
        <p:scale>
          <a:sx n="55" d="100"/>
          <a:sy n="55" d="100"/>
        </p:scale>
        <p:origin x="840"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e Floros" userId="S::alice.floros_mnea.org#ext#@neahq.onmicrosoft.com::f44a6946-0bdd-4287-a85a-dee609309d8b" providerId="AD" clId="Web-{201DA9B1-56E9-C872-09B1-F4FDFB5F0C01}"/>
    <pc:docChg chg="modSld">
      <pc:chgData name="Alice Floros" userId="S::alice.floros_mnea.org#ext#@neahq.onmicrosoft.com::f44a6946-0bdd-4287-a85a-dee609309d8b" providerId="AD" clId="Web-{201DA9B1-56E9-C872-09B1-F4FDFB5F0C01}" dt="2025-08-20T15:34:29.612" v="0" actId="1076"/>
      <pc:docMkLst>
        <pc:docMk/>
      </pc:docMkLst>
      <pc:sldChg chg="modSp">
        <pc:chgData name="Alice Floros" userId="S::alice.floros_mnea.org#ext#@neahq.onmicrosoft.com::f44a6946-0bdd-4287-a85a-dee609309d8b" providerId="AD" clId="Web-{201DA9B1-56E9-C872-09B1-F4FDFB5F0C01}" dt="2025-08-20T15:34:29.612" v="0" actId="1076"/>
        <pc:sldMkLst>
          <pc:docMk/>
          <pc:sldMk cId="565779152" sldId="260"/>
        </pc:sldMkLst>
        <pc:graphicFrameChg chg="mod">
          <ac:chgData name="Alice Floros" userId="S::alice.floros_mnea.org#ext#@neahq.onmicrosoft.com::f44a6946-0bdd-4287-a85a-dee609309d8b" providerId="AD" clId="Web-{201DA9B1-56E9-C872-09B1-F4FDFB5F0C01}" dt="2025-08-20T15:34:29.612" v="0" actId="1076"/>
          <ac:graphicFrameMkLst>
            <pc:docMk/>
            <pc:sldMk cId="565779152" sldId="260"/>
            <ac:graphicFrameMk id="8" creationId="{27EEF443-8F08-8FEB-3543-A6410779CAB1}"/>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a:alpha val="0"/>
      </a:schemeClr>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19852E-5605-4C4D-A3E2-BE6551D4AC73}" type="doc">
      <dgm:prSet loTypeId="urn:microsoft.com/office/officeart/2018/5/layout/CenteredIconLabelDescriptionList" loCatId="icon" qsTypeId="urn:microsoft.com/office/officeart/2005/8/quickstyle/simple1" qsCatId="simple" csTypeId="urn:microsoft.com/office/officeart/2005/8/colors/accent3_2" csCatId="accent3" phldr="1"/>
      <dgm:spPr/>
      <dgm:t>
        <a:bodyPr/>
        <a:lstStyle/>
        <a:p>
          <a:endParaRPr lang="en-US"/>
        </a:p>
      </dgm:t>
    </dgm:pt>
    <dgm:pt modelId="{B114E4E2-3D8D-49C8-9114-3FCD120C4516}">
      <dgm:prSet/>
      <dgm:spPr/>
      <dgm:t>
        <a:bodyPr/>
        <a:lstStyle/>
        <a:p>
          <a:pPr>
            <a:lnSpc>
              <a:spcPct val="100000"/>
            </a:lnSpc>
            <a:defRPr b="1"/>
          </a:pPr>
          <a:r>
            <a:rPr lang="en-US"/>
            <a:t>Affirm</a:t>
          </a:r>
        </a:p>
      </dgm:t>
    </dgm:pt>
    <dgm:pt modelId="{82E44CD2-F45E-4855-9321-AEF5EA7E10AE}" type="parTrans" cxnId="{E7D074CA-49B5-4121-B9E5-000E8F3CB21B}">
      <dgm:prSet/>
      <dgm:spPr/>
      <dgm:t>
        <a:bodyPr/>
        <a:lstStyle/>
        <a:p>
          <a:endParaRPr lang="en-US"/>
        </a:p>
      </dgm:t>
    </dgm:pt>
    <dgm:pt modelId="{D9329DD1-7FFD-45EF-9F91-77B681E12463}" type="sibTrans" cxnId="{E7D074CA-49B5-4121-B9E5-000E8F3CB21B}">
      <dgm:prSet/>
      <dgm:spPr/>
      <dgm:t>
        <a:bodyPr/>
        <a:lstStyle/>
        <a:p>
          <a:endParaRPr lang="en-US"/>
        </a:p>
      </dgm:t>
    </dgm:pt>
    <dgm:pt modelId="{DD4847B5-8CDE-44CD-A290-96A13FE300DF}">
      <dgm:prSet/>
      <dgm:spPr/>
      <dgm:t>
        <a:bodyPr/>
        <a:lstStyle/>
        <a:p>
          <a:pPr>
            <a:lnSpc>
              <a:spcPct val="100000"/>
            </a:lnSpc>
          </a:pPr>
          <a:r>
            <a:rPr lang="en-US"/>
            <a:t>You make an expression that shows understanding or empathy with the objection</a:t>
          </a:r>
        </a:p>
      </dgm:t>
    </dgm:pt>
    <dgm:pt modelId="{0DFDE5E5-CDB3-418B-B444-F05BFA40FEEF}" type="parTrans" cxnId="{1F519B3E-F345-4867-8956-1CD8B5A214F2}">
      <dgm:prSet/>
      <dgm:spPr/>
      <dgm:t>
        <a:bodyPr/>
        <a:lstStyle/>
        <a:p>
          <a:endParaRPr lang="en-US"/>
        </a:p>
      </dgm:t>
    </dgm:pt>
    <dgm:pt modelId="{DF5EA33A-561D-498A-AAAF-193E964AB1C6}" type="sibTrans" cxnId="{1F519B3E-F345-4867-8956-1CD8B5A214F2}">
      <dgm:prSet/>
      <dgm:spPr/>
      <dgm:t>
        <a:bodyPr/>
        <a:lstStyle/>
        <a:p>
          <a:endParaRPr lang="en-US"/>
        </a:p>
      </dgm:t>
    </dgm:pt>
    <dgm:pt modelId="{1A453854-9CA8-43EC-B26B-7B5163F7052F}">
      <dgm:prSet/>
      <dgm:spPr/>
      <dgm:t>
        <a:bodyPr/>
        <a:lstStyle/>
        <a:p>
          <a:pPr>
            <a:lnSpc>
              <a:spcPct val="100000"/>
            </a:lnSpc>
            <a:defRPr b="1"/>
          </a:pPr>
          <a:r>
            <a:rPr lang="en-US"/>
            <a:t>Answer</a:t>
          </a:r>
        </a:p>
      </dgm:t>
    </dgm:pt>
    <dgm:pt modelId="{A8308092-170D-4BFD-9D27-A1D9271858F5}" type="parTrans" cxnId="{D491F5A3-E7B2-446D-8B24-EBCABFABA28F}">
      <dgm:prSet/>
      <dgm:spPr/>
      <dgm:t>
        <a:bodyPr/>
        <a:lstStyle/>
        <a:p>
          <a:endParaRPr lang="en-US"/>
        </a:p>
      </dgm:t>
    </dgm:pt>
    <dgm:pt modelId="{DABA3E47-8464-4267-84C4-1E46740CA8F4}" type="sibTrans" cxnId="{D491F5A3-E7B2-446D-8B24-EBCABFABA28F}">
      <dgm:prSet/>
      <dgm:spPr/>
      <dgm:t>
        <a:bodyPr/>
        <a:lstStyle/>
        <a:p>
          <a:endParaRPr lang="en-US"/>
        </a:p>
      </dgm:t>
    </dgm:pt>
    <dgm:pt modelId="{416DCFCE-BD63-402E-8510-455D37514AF5}">
      <dgm:prSet/>
      <dgm:spPr/>
      <dgm:t>
        <a:bodyPr/>
        <a:lstStyle/>
        <a:p>
          <a:pPr>
            <a:lnSpc>
              <a:spcPct val="100000"/>
            </a:lnSpc>
          </a:pPr>
          <a:r>
            <a:rPr lang="en-US"/>
            <a:t>You give a factual answer that doesn’t skirt the issue</a:t>
          </a:r>
        </a:p>
      </dgm:t>
    </dgm:pt>
    <dgm:pt modelId="{3B03972B-B60B-4A5B-946E-D18757D08886}" type="parTrans" cxnId="{E0843C18-EC2D-43AA-BABF-D178A52A8E1A}">
      <dgm:prSet/>
      <dgm:spPr/>
      <dgm:t>
        <a:bodyPr/>
        <a:lstStyle/>
        <a:p>
          <a:endParaRPr lang="en-US"/>
        </a:p>
      </dgm:t>
    </dgm:pt>
    <dgm:pt modelId="{AC7680C1-039B-4D05-A315-5FDA09486B89}" type="sibTrans" cxnId="{E0843C18-EC2D-43AA-BABF-D178A52A8E1A}">
      <dgm:prSet/>
      <dgm:spPr/>
      <dgm:t>
        <a:bodyPr/>
        <a:lstStyle/>
        <a:p>
          <a:endParaRPr lang="en-US"/>
        </a:p>
      </dgm:t>
    </dgm:pt>
    <dgm:pt modelId="{3DB78402-3315-4314-A4CB-7B8133DB11C7}">
      <dgm:prSet/>
      <dgm:spPr/>
      <dgm:t>
        <a:bodyPr/>
        <a:lstStyle/>
        <a:p>
          <a:pPr>
            <a:lnSpc>
              <a:spcPct val="100000"/>
            </a:lnSpc>
            <a:defRPr b="1"/>
          </a:pPr>
          <a:r>
            <a:rPr lang="en-US"/>
            <a:t>Redirect</a:t>
          </a:r>
        </a:p>
      </dgm:t>
    </dgm:pt>
    <dgm:pt modelId="{4FD6F572-0258-41B8-BD85-23F1A7DEFD93}" type="parTrans" cxnId="{9B16E8B2-A569-4FDB-AF59-92BC6EFEA36F}">
      <dgm:prSet/>
      <dgm:spPr/>
      <dgm:t>
        <a:bodyPr/>
        <a:lstStyle/>
        <a:p>
          <a:endParaRPr lang="en-US"/>
        </a:p>
      </dgm:t>
    </dgm:pt>
    <dgm:pt modelId="{A15FA7E2-ABED-48A0-A77F-46C9941A8417}" type="sibTrans" cxnId="{9B16E8B2-A569-4FDB-AF59-92BC6EFEA36F}">
      <dgm:prSet/>
      <dgm:spPr/>
      <dgm:t>
        <a:bodyPr/>
        <a:lstStyle/>
        <a:p>
          <a:endParaRPr lang="en-US"/>
        </a:p>
      </dgm:t>
    </dgm:pt>
    <dgm:pt modelId="{9196CE5E-5EE0-43E6-9CAC-CF81F8A1B609}">
      <dgm:prSet/>
      <dgm:spPr/>
      <dgm:t>
        <a:bodyPr/>
        <a:lstStyle/>
        <a:p>
          <a:pPr>
            <a:lnSpc>
              <a:spcPct val="100000"/>
            </a:lnSpc>
          </a:pPr>
          <a:r>
            <a:rPr lang="en-US"/>
            <a:t>You refocus the conversation on the issues that were already discussed</a:t>
          </a:r>
        </a:p>
      </dgm:t>
    </dgm:pt>
    <dgm:pt modelId="{118CC150-A116-4BE6-AB21-1BEE7335D84C}" type="parTrans" cxnId="{2D703CC9-F072-4084-9AC5-EC853F124C59}">
      <dgm:prSet/>
      <dgm:spPr/>
      <dgm:t>
        <a:bodyPr/>
        <a:lstStyle/>
        <a:p>
          <a:endParaRPr lang="en-US"/>
        </a:p>
      </dgm:t>
    </dgm:pt>
    <dgm:pt modelId="{3EE39B6E-32A6-49D3-8CFF-B5FFD944A1FC}" type="sibTrans" cxnId="{2D703CC9-F072-4084-9AC5-EC853F124C59}">
      <dgm:prSet/>
      <dgm:spPr/>
      <dgm:t>
        <a:bodyPr/>
        <a:lstStyle/>
        <a:p>
          <a:endParaRPr lang="en-US"/>
        </a:p>
      </dgm:t>
    </dgm:pt>
    <dgm:pt modelId="{9D44735B-5701-43ED-8755-BE9767259A38}" type="pres">
      <dgm:prSet presAssocID="{8119852E-5605-4C4D-A3E2-BE6551D4AC73}" presName="root" presStyleCnt="0">
        <dgm:presLayoutVars>
          <dgm:dir/>
          <dgm:resizeHandles val="exact"/>
        </dgm:presLayoutVars>
      </dgm:prSet>
      <dgm:spPr/>
    </dgm:pt>
    <dgm:pt modelId="{D8983566-D78F-4E99-B29B-AC56FE47E355}" type="pres">
      <dgm:prSet presAssocID="{B114E4E2-3D8D-49C8-9114-3FCD120C4516}" presName="compNode" presStyleCnt="0"/>
      <dgm:spPr/>
    </dgm:pt>
    <dgm:pt modelId="{EE15C213-B5E3-4491-93F9-DD4782949B45}" type="pres">
      <dgm:prSet presAssocID="{B114E4E2-3D8D-49C8-9114-3FCD120C451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iling Face with No Fill"/>
        </a:ext>
      </dgm:extLst>
    </dgm:pt>
    <dgm:pt modelId="{C9FA7DC0-4A1C-4671-AE06-6FE73F084A60}" type="pres">
      <dgm:prSet presAssocID="{B114E4E2-3D8D-49C8-9114-3FCD120C4516}" presName="iconSpace" presStyleCnt="0"/>
      <dgm:spPr/>
    </dgm:pt>
    <dgm:pt modelId="{EF76FEA6-2BE2-4074-B7B8-F7AF817DF02A}" type="pres">
      <dgm:prSet presAssocID="{B114E4E2-3D8D-49C8-9114-3FCD120C4516}" presName="parTx" presStyleLbl="revTx" presStyleIdx="0" presStyleCnt="6">
        <dgm:presLayoutVars>
          <dgm:chMax val="0"/>
          <dgm:chPref val="0"/>
        </dgm:presLayoutVars>
      </dgm:prSet>
      <dgm:spPr/>
    </dgm:pt>
    <dgm:pt modelId="{5F45FEDE-2317-418E-B3CF-EF332B5AA477}" type="pres">
      <dgm:prSet presAssocID="{B114E4E2-3D8D-49C8-9114-3FCD120C4516}" presName="txSpace" presStyleCnt="0"/>
      <dgm:spPr/>
    </dgm:pt>
    <dgm:pt modelId="{7A60461F-E566-4F0E-B167-7985D21865C3}" type="pres">
      <dgm:prSet presAssocID="{B114E4E2-3D8D-49C8-9114-3FCD120C4516}" presName="desTx" presStyleLbl="revTx" presStyleIdx="1" presStyleCnt="6">
        <dgm:presLayoutVars/>
      </dgm:prSet>
      <dgm:spPr/>
    </dgm:pt>
    <dgm:pt modelId="{79BEECDC-DF24-44FD-B515-CA0EFE11CCBF}" type="pres">
      <dgm:prSet presAssocID="{D9329DD1-7FFD-45EF-9F91-77B681E12463}" presName="sibTrans" presStyleCnt="0"/>
      <dgm:spPr/>
    </dgm:pt>
    <dgm:pt modelId="{EFE865D8-C413-4183-9FD6-41C192309339}" type="pres">
      <dgm:prSet presAssocID="{1A453854-9CA8-43EC-B26B-7B5163F7052F}" presName="compNode" presStyleCnt="0"/>
      <dgm:spPr/>
    </dgm:pt>
    <dgm:pt modelId="{F8965DB3-C60F-468F-867E-5C4EAE491752}" type="pres">
      <dgm:prSet presAssocID="{1A453854-9CA8-43EC-B26B-7B5163F7052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C403FCFD-8636-4F9E-950E-4C51A4F6C0A7}" type="pres">
      <dgm:prSet presAssocID="{1A453854-9CA8-43EC-B26B-7B5163F7052F}" presName="iconSpace" presStyleCnt="0"/>
      <dgm:spPr/>
    </dgm:pt>
    <dgm:pt modelId="{93C4A37D-E6C2-4306-BB6E-CAB0AE933852}" type="pres">
      <dgm:prSet presAssocID="{1A453854-9CA8-43EC-B26B-7B5163F7052F}" presName="parTx" presStyleLbl="revTx" presStyleIdx="2" presStyleCnt="6">
        <dgm:presLayoutVars>
          <dgm:chMax val="0"/>
          <dgm:chPref val="0"/>
        </dgm:presLayoutVars>
      </dgm:prSet>
      <dgm:spPr/>
    </dgm:pt>
    <dgm:pt modelId="{0949ABAE-07C5-4D84-9A0C-3BCF49AF5B8B}" type="pres">
      <dgm:prSet presAssocID="{1A453854-9CA8-43EC-B26B-7B5163F7052F}" presName="txSpace" presStyleCnt="0"/>
      <dgm:spPr/>
    </dgm:pt>
    <dgm:pt modelId="{9A23A6CA-4BA9-43E9-A7F7-6F6C7B2E037A}" type="pres">
      <dgm:prSet presAssocID="{1A453854-9CA8-43EC-B26B-7B5163F7052F}" presName="desTx" presStyleLbl="revTx" presStyleIdx="3" presStyleCnt="6">
        <dgm:presLayoutVars/>
      </dgm:prSet>
      <dgm:spPr/>
    </dgm:pt>
    <dgm:pt modelId="{1D983D70-E6C4-4016-8CAE-0747FAAD8BF1}" type="pres">
      <dgm:prSet presAssocID="{DABA3E47-8464-4267-84C4-1E46740CA8F4}" presName="sibTrans" presStyleCnt="0"/>
      <dgm:spPr/>
    </dgm:pt>
    <dgm:pt modelId="{CB487EDF-C0FF-49E8-9AB9-838CF2BD2508}" type="pres">
      <dgm:prSet presAssocID="{3DB78402-3315-4314-A4CB-7B8133DB11C7}" presName="compNode" presStyleCnt="0"/>
      <dgm:spPr/>
    </dgm:pt>
    <dgm:pt modelId="{EB30B3CA-AB3E-4938-963C-A9343263067F}" type="pres">
      <dgm:prSet presAssocID="{3DB78402-3315-4314-A4CB-7B8133DB11C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F6A6BA34-20FC-4256-8BBF-9E4D6FCC36E7}" type="pres">
      <dgm:prSet presAssocID="{3DB78402-3315-4314-A4CB-7B8133DB11C7}" presName="iconSpace" presStyleCnt="0"/>
      <dgm:spPr/>
    </dgm:pt>
    <dgm:pt modelId="{0AC47C6F-CF6B-4BB4-BBA5-A00DD092303D}" type="pres">
      <dgm:prSet presAssocID="{3DB78402-3315-4314-A4CB-7B8133DB11C7}" presName="parTx" presStyleLbl="revTx" presStyleIdx="4" presStyleCnt="6">
        <dgm:presLayoutVars>
          <dgm:chMax val="0"/>
          <dgm:chPref val="0"/>
        </dgm:presLayoutVars>
      </dgm:prSet>
      <dgm:spPr/>
    </dgm:pt>
    <dgm:pt modelId="{44C38EC9-147F-4078-B847-38E04EDAC576}" type="pres">
      <dgm:prSet presAssocID="{3DB78402-3315-4314-A4CB-7B8133DB11C7}" presName="txSpace" presStyleCnt="0"/>
      <dgm:spPr/>
    </dgm:pt>
    <dgm:pt modelId="{C9D255BC-3D9B-442D-87E7-ABED71D7834F}" type="pres">
      <dgm:prSet presAssocID="{3DB78402-3315-4314-A4CB-7B8133DB11C7}" presName="desTx" presStyleLbl="revTx" presStyleIdx="5" presStyleCnt="6">
        <dgm:presLayoutVars/>
      </dgm:prSet>
      <dgm:spPr/>
    </dgm:pt>
  </dgm:ptLst>
  <dgm:cxnLst>
    <dgm:cxn modelId="{2F9F8A09-3F58-4211-BEBA-D62F91D653FA}" type="presOf" srcId="{8119852E-5605-4C4D-A3E2-BE6551D4AC73}" destId="{9D44735B-5701-43ED-8755-BE9767259A38}" srcOrd="0" destOrd="0" presId="urn:microsoft.com/office/officeart/2018/5/layout/CenteredIconLabelDescriptionList"/>
    <dgm:cxn modelId="{86FFE815-6D4A-4F52-BEBF-E063AFC3ECDB}" type="presOf" srcId="{3DB78402-3315-4314-A4CB-7B8133DB11C7}" destId="{0AC47C6F-CF6B-4BB4-BBA5-A00DD092303D}" srcOrd="0" destOrd="0" presId="urn:microsoft.com/office/officeart/2018/5/layout/CenteredIconLabelDescriptionList"/>
    <dgm:cxn modelId="{E0843C18-EC2D-43AA-BABF-D178A52A8E1A}" srcId="{1A453854-9CA8-43EC-B26B-7B5163F7052F}" destId="{416DCFCE-BD63-402E-8510-455D37514AF5}" srcOrd="0" destOrd="0" parTransId="{3B03972B-B60B-4A5B-946E-D18757D08886}" sibTransId="{AC7680C1-039B-4D05-A315-5FDA09486B89}"/>
    <dgm:cxn modelId="{8BE56B32-8889-4B78-8A03-B2E0DE01EAE7}" type="presOf" srcId="{DD4847B5-8CDE-44CD-A290-96A13FE300DF}" destId="{7A60461F-E566-4F0E-B167-7985D21865C3}" srcOrd="0" destOrd="0" presId="urn:microsoft.com/office/officeart/2018/5/layout/CenteredIconLabelDescriptionList"/>
    <dgm:cxn modelId="{1F519B3E-F345-4867-8956-1CD8B5A214F2}" srcId="{B114E4E2-3D8D-49C8-9114-3FCD120C4516}" destId="{DD4847B5-8CDE-44CD-A290-96A13FE300DF}" srcOrd="0" destOrd="0" parTransId="{0DFDE5E5-CDB3-418B-B444-F05BFA40FEEF}" sibTransId="{DF5EA33A-561D-498A-AAAF-193E964AB1C6}"/>
    <dgm:cxn modelId="{A823036A-B760-4816-8F52-95433AF0EEAF}" type="presOf" srcId="{416DCFCE-BD63-402E-8510-455D37514AF5}" destId="{9A23A6CA-4BA9-43E9-A7F7-6F6C7B2E037A}" srcOrd="0" destOrd="0" presId="urn:microsoft.com/office/officeart/2018/5/layout/CenteredIconLabelDescriptionList"/>
    <dgm:cxn modelId="{96239472-99A3-457B-98AB-3802FA7ED6F1}" type="presOf" srcId="{9196CE5E-5EE0-43E6-9CAC-CF81F8A1B609}" destId="{C9D255BC-3D9B-442D-87E7-ABED71D7834F}" srcOrd="0" destOrd="0" presId="urn:microsoft.com/office/officeart/2018/5/layout/CenteredIconLabelDescriptionList"/>
    <dgm:cxn modelId="{78DF8480-F27E-48B4-830E-39A35DC6D647}" type="presOf" srcId="{1A453854-9CA8-43EC-B26B-7B5163F7052F}" destId="{93C4A37D-E6C2-4306-BB6E-CAB0AE933852}" srcOrd="0" destOrd="0" presId="urn:microsoft.com/office/officeart/2018/5/layout/CenteredIconLabelDescriptionList"/>
    <dgm:cxn modelId="{D491F5A3-E7B2-446D-8B24-EBCABFABA28F}" srcId="{8119852E-5605-4C4D-A3E2-BE6551D4AC73}" destId="{1A453854-9CA8-43EC-B26B-7B5163F7052F}" srcOrd="1" destOrd="0" parTransId="{A8308092-170D-4BFD-9D27-A1D9271858F5}" sibTransId="{DABA3E47-8464-4267-84C4-1E46740CA8F4}"/>
    <dgm:cxn modelId="{9B16E8B2-A569-4FDB-AF59-92BC6EFEA36F}" srcId="{8119852E-5605-4C4D-A3E2-BE6551D4AC73}" destId="{3DB78402-3315-4314-A4CB-7B8133DB11C7}" srcOrd="2" destOrd="0" parTransId="{4FD6F572-0258-41B8-BD85-23F1A7DEFD93}" sibTransId="{A15FA7E2-ABED-48A0-A77F-46C9941A8417}"/>
    <dgm:cxn modelId="{2D703CC9-F072-4084-9AC5-EC853F124C59}" srcId="{3DB78402-3315-4314-A4CB-7B8133DB11C7}" destId="{9196CE5E-5EE0-43E6-9CAC-CF81F8A1B609}" srcOrd="0" destOrd="0" parTransId="{118CC150-A116-4BE6-AB21-1BEE7335D84C}" sibTransId="{3EE39B6E-32A6-49D3-8CFF-B5FFD944A1FC}"/>
    <dgm:cxn modelId="{E7D074CA-49B5-4121-B9E5-000E8F3CB21B}" srcId="{8119852E-5605-4C4D-A3E2-BE6551D4AC73}" destId="{B114E4E2-3D8D-49C8-9114-3FCD120C4516}" srcOrd="0" destOrd="0" parTransId="{82E44CD2-F45E-4855-9321-AEF5EA7E10AE}" sibTransId="{D9329DD1-7FFD-45EF-9F91-77B681E12463}"/>
    <dgm:cxn modelId="{9E403FE2-9B09-4DED-BE7D-EEE02C62BB5B}" type="presOf" srcId="{B114E4E2-3D8D-49C8-9114-3FCD120C4516}" destId="{EF76FEA6-2BE2-4074-B7B8-F7AF817DF02A}" srcOrd="0" destOrd="0" presId="urn:microsoft.com/office/officeart/2018/5/layout/CenteredIconLabelDescriptionList"/>
    <dgm:cxn modelId="{266B945A-38E0-4B73-8B9F-4286327922B7}" type="presParOf" srcId="{9D44735B-5701-43ED-8755-BE9767259A38}" destId="{D8983566-D78F-4E99-B29B-AC56FE47E355}" srcOrd="0" destOrd="0" presId="urn:microsoft.com/office/officeart/2018/5/layout/CenteredIconLabelDescriptionList"/>
    <dgm:cxn modelId="{CF8A0841-DD1D-4FF7-9416-75C8D4933A9F}" type="presParOf" srcId="{D8983566-D78F-4E99-B29B-AC56FE47E355}" destId="{EE15C213-B5E3-4491-93F9-DD4782949B45}" srcOrd="0" destOrd="0" presId="urn:microsoft.com/office/officeart/2018/5/layout/CenteredIconLabelDescriptionList"/>
    <dgm:cxn modelId="{A491E164-51EB-49DB-992F-738B1E90B51F}" type="presParOf" srcId="{D8983566-D78F-4E99-B29B-AC56FE47E355}" destId="{C9FA7DC0-4A1C-4671-AE06-6FE73F084A60}" srcOrd="1" destOrd="0" presId="urn:microsoft.com/office/officeart/2018/5/layout/CenteredIconLabelDescriptionList"/>
    <dgm:cxn modelId="{D46F5981-7D07-439D-9BE7-E7566F906B2A}" type="presParOf" srcId="{D8983566-D78F-4E99-B29B-AC56FE47E355}" destId="{EF76FEA6-2BE2-4074-B7B8-F7AF817DF02A}" srcOrd="2" destOrd="0" presId="urn:microsoft.com/office/officeart/2018/5/layout/CenteredIconLabelDescriptionList"/>
    <dgm:cxn modelId="{BD8CE8ED-FBB1-4573-9D42-5F7B50CBC85D}" type="presParOf" srcId="{D8983566-D78F-4E99-B29B-AC56FE47E355}" destId="{5F45FEDE-2317-418E-B3CF-EF332B5AA477}" srcOrd="3" destOrd="0" presId="urn:microsoft.com/office/officeart/2018/5/layout/CenteredIconLabelDescriptionList"/>
    <dgm:cxn modelId="{079AB866-EF75-46EE-9F33-2FA74708A8C5}" type="presParOf" srcId="{D8983566-D78F-4E99-B29B-AC56FE47E355}" destId="{7A60461F-E566-4F0E-B167-7985D21865C3}" srcOrd="4" destOrd="0" presId="urn:microsoft.com/office/officeart/2018/5/layout/CenteredIconLabelDescriptionList"/>
    <dgm:cxn modelId="{E6C34A2B-A033-468E-81A5-993D8D5A46C3}" type="presParOf" srcId="{9D44735B-5701-43ED-8755-BE9767259A38}" destId="{79BEECDC-DF24-44FD-B515-CA0EFE11CCBF}" srcOrd="1" destOrd="0" presId="urn:microsoft.com/office/officeart/2018/5/layout/CenteredIconLabelDescriptionList"/>
    <dgm:cxn modelId="{1ACC6568-BE5C-49FD-A5D8-94B67AED9F20}" type="presParOf" srcId="{9D44735B-5701-43ED-8755-BE9767259A38}" destId="{EFE865D8-C413-4183-9FD6-41C192309339}" srcOrd="2" destOrd="0" presId="urn:microsoft.com/office/officeart/2018/5/layout/CenteredIconLabelDescriptionList"/>
    <dgm:cxn modelId="{11EFCCFF-D42B-41F9-8FC2-510CD4299F9D}" type="presParOf" srcId="{EFE865D8-C413-4183-9FD6-41C192309339}" destId="{F8965DB3-C60F-468F-867E-5C4EAE491752}" srcOrd="0" destOrd="0" presId="urn:microsoft.com/office/officeart/2018/5/layout/CenteredIconLabelDescriptionList"/>
    <dgm:cxn modelId="{7C31F6EB-35D9-476A-A0F3-6D44D4219EF0}" type="presParOf" srcId="{EFE865D8-C413-4183-9FD6-41C192309339}" destId="{C403FCFD-8636-4F9E-950E-4C51A4F6C0A7}" srcOrd="1" destOrd="0" presId="urn:microsoft.com/office/officeart/2018/5/layout/CenteredIconLabelDescriptionList"/>
    <dgm:cxn modelId="{F195D1AB-2FEB-4B51-B3DA-32517B9C2062}" type="presParOf" srcId="{EFE865D8-C413-4183-9FD6-41C192309339}" destId="{93C4A37D-E6C2-4306-BB6E-CAB0AE933852}" srcOrd="2" destOrd="0" presId="urn:microsoft.com/office/officeart/2018/5/layout/CenteredIconLabelDescriptionList"/>
    <dgm:cxn modelId="{0CFEE230-221B-47D2-BDA0-E0953F5E3677}" type="presParOf" srcId="{EFE865D8-C413-4183-9FD6-41C192309339}" destId="{0949ABAE-07C5-4D84-9A0C-3BCF49AF5B8B}" srcOrd="3" destOrd="0" presId="urn:microsoft.com/office/officeart/2018/5/layout/CenteredIconLabelDescriptionList"/>
    <dgm:cxn modelId="{1A657294-4E11-48AA-9AA5-304861263A7F}" type="presParOf" srcId="{EFE865D8-C413-4183-9FD6-41C192309339}" destId="{9A23A6CA-4BA9-43E9-A7F7-6F6C7B2E037A}" srcOrd="4" destOrd="0" presId="urn:microsoft.com/office/officeart/2018/5/layout/CenteredIconLabelDescriptionList"/>
    <dgm:cxn modelId="{9606DBCA-E9FD-4503-8882-523BFF53ACE8}" type="presParOf" srcId="{9D44735B-5701-43ED-8755-BE9767259A38}" destId="{1D983D70-E6C4-4016-8CAE-0747FAAD8BF1}" srcOrd="3" destOrd="0" presId="urn:microsoft.com/office/officeart/2018/5/layout/CenteredIconLabelDescriptionList"/>
    <dgm:cxn modelId="{745F4F48-E487-4ED4-BAF0-B210275CCB1F}" type="presParOf" srcId="{9D44735B-5701-43ED-8755-BE9767259A38}" destId="{CB487EDF-C0FF-49E8-9AB9-838CF2BD2508}" srcOrd="4" destOrd="0" presId="urn:microsoft.com/office/officeart/2018/5/layout/CenteredIconLabelDescriptionList"/>
    <dgm:cxn modelId="{802119A7-7A70-437D-B1B8-119B1938EE66}" type="presParOf" srcId="{CB487EDF-C0FF-49E8-9AB9-838CF2BD2508}" destId="{EB30B3CA-AB3E-4938-963C-A9343263067F}" srcOrd="0" destOrd="0" presId="urn:microsoft.com/office/officeart/2018/5/layout/CenteredIconLabelDescriptionList"/>
    <dgm:cxn modelId="{69AAA143-FD83-47A9-BCBC-4A362E91DECC}" type="presParOf" srcId="{CB487EDF-C0FF-49E8-9AB9-838CF2BD2508}" destId="{F6A6BA34-20FC-4256-8BBF-9E4D6FCC36E7}" srcOrd="1" destOrd="0" presId="urn:microsoft.com/office/officeart/2018/5/layout/CenteredIconLabelDescriptionList"/>
    <dgm:cxn modelId="{D200CA6C-0FBF-4F39-83B3-F6B8046274BA}" type="presParOf" srcId="{CB487EDF-C0FF-49E8-9AB9-838CF2BD2508}" destId="{0AC47C6F-CF6B-4BB4-BBA5-A00DD092303D}" srcOrd="2" destOrd="0" presId="urn:microsoft.com/office/officeart/2018/5/layout/CenteredIconLabelDescriptionList"/>
    <dgm:cxn modelId="{011BEA54-8A9B-4206-AB8F-FF4667F2F803}" type="presParOf" srcId="{CB487EDF-C0FF-49E8-9AB9-838CF2BD2508}" destId="{44C38EC9-147F-4078-B847-38E04EDAC576}" srcOrd="3" destOrd="0" presId="urn:microsoft.com/office/officeart/2018/5/layout/CenteredIconLabelDescriptionList"/>
    <dgm:cxn modelId="{483CE58E-0B28-4680-BFCE-5885F4CDE83D}" type="presParOf" srcId="{CB487EDF-C0FF-49E8-9AB9-838CF2BD2508}" destId="{C9D255BC-3D9B-442D-87E7-ABED71D7834F}"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064F86-9196-4C3F-A0FA-915EB96342A8}" type="doc">
      <dgm:prSet loTypeId="urn:microsoft.com/office/officeart/2016/7/layout/ChevronBlockProcess" loCatId="process" qsTypeId="urn:microsoft.com/office/officeart/2005/8/quickstyle/simple4" qsCatId="simple" csTypeId="urn:microsoft.com/office/officeart/2005/8/colors/accent1_2" csCatId="accent1" phldr="1"/>
      <dgm:spPr/>
      <dgm:t>
        <a:bodyPr/>
        <a:lstStyle/>
        <a:p>
          <a:endParaRPr lang="en-US"/>
        </a:p>
      </dgm:t>
    </dgm:pt>
    <dgm:pt modelId="{566AB65B-D503-4640-94DA-9189F67DBF04}">
      <dgm:prSet/>
      <dgm:spPr/>
      <dgm:t>
        <a:bodyPr/>
        <a:lstStyle/>
        <a:p>
          <a:r>
            <a:rPr lang="en-US"/>
            <a:t>Gather</a:t>
          </a:r>
        </a:p>
      </dgm:t>
    </dgm:pt>
    <dgm:pt modelId="{40310F56-EEB3-4397-8EF5-4FE1E1843F3D}" type="parTrans" cxnId="{4FA4C0D4-5F37-4176-A625-C2127A7C1D6D}">
      <dgm:prSet/>
      <dgm:spPr/>
      <dgm:t>
        <a:bodyPr/>
        <a:lstStyle/>
        <a:p>
          <a:endParaRPr lang="en-US"/>
        </a:p>
      </dgm:t>
    </dgm:pt>
    <dgm:pt modelId="{8467D864-ABB9-425F-9EEE-74DF2F596365}" type="sibTrans" cxnId="{4FA4C0D4-5F37-4176-A625-C2127A7C1D6D}">
      <dgm:prSet/>
      <dgm:spPr/>
      <dgm:t>
        <a:bodyPr/>
        <a:lstStyle/>
        <a:p>
          <a:endParaRPr lang="en-US"/>
        </a:p>
      </dgm:t>
    </dgm:pt>
    <dgm:pt modelId="{74165DB7-A003-48F9-9051-61C10A608661}">
      <dgm:prSet/>
      <dgm:spPr/>
      <dgm:t>
        <a:bodyPr/>
        <a:lstStyle/>
        <a:p>
          <a:pPr rtl="0"/>
          <a:r>
            <a:rPr lang="en-US"/>
            <a:t>Gather all the facts, have the impacted </a:t>
          </a:r>
          <a:r>
            <a:rPr lang="en-US">
              <a:latin typeface="Gill Sans MT" panose="020B0502020104020203"/>
            </a:rPr>
            <a:t>educator help</a:t>
          </a:r>
          <a:r>
            <a:rPr lang="en-US"/>
            <a:t> you write up a timeline. </a:t>
          </a:r>
        </a:p>
      </dgm:t>
    </dgm:pt>
    <dgm:pt modelId="{AB30E6A3-CEE7-4ED5-BE83-93A0CED79A78}" type="parTrans" cxnId="{F0306DDB-CF7A-4B02-8ACB-D8FC730DC660}">
      <dgm:prSet/>
      <dgm:spPr/>
      <dgm:t>
        <a:bodyPr/>
        <a:lstStyle/>
        <a:p>
          <a:endParaRPr lang="en-US"/>
        </a:p>
      </dgm:t>
    </dgm:pt>
    <dgm:pt modelId="{C69ABCB6-4CA3-47C9-8D94-62CAE1FBA1BA}" type="sibTrans" cxnId="{F0306DDB-CF7A-4B02-8ACB-D8FC730DC660}">
      <dgm:prSet/>
      <dgm:spPr/>
      <dgm:t>
        <a:bodyPr/>
        <a:lstStyle/>
        <a:p>
          <a:endParaRPr lang="en-US"/>
        </a:p>
      </dgm:t>
    </dgm:pt>
    <dgm:pt modelId="{84CE3022-992A-40CB-B3A8-845074CB391C}">
      <dgm:prSet/>
      <dgm:spPr/>
      <dgm:t>
        <a:bodyPr/>
        <a:lstStyle/>
        <a:p>
          <a:r>
            <a:rPr lang="en-US"/>
            <a:t>Contract</a:t>
          </a:r>
        </a:p>
      </dgm:t>
    </dgm:pt>
    <dgm:pt modelId="{E3216D03-CD56-432C-9A38-99F265ACB8C6}" type="parTrans" cxnId="{998D0B0A-36CD-4E85-99B6-2C6AD294A1E5}">
      <dgm:prSet/>
      <dgm:spPr/>
      <dgm:t>
        <a:bodyPr/>
        <a:lstStyle/>
        <a:p>
          <a:endParaRPr lang="en-US"/>
        </a:p>
      </dgm:t>
    </dgm:pt>
    <dgm:pt modelId="{EF890583-05E0-4F65-9927-A4F65C9BE5F4}" type="sibTrans" cxnId="{998D0B0A-36CD-4E85-99B6-2C6AD294A1E5}">
      <dgm:prSet/>
      <dgm:spPr/>
      <dgm:t>
        <a:bodyPr/>
        <a:lstStyle/>
        <a:p>
          <a:endParaRPr lang="en-US"/>
        </a:p>
      </dgm:t>
    </dgm:pt>
    <dgm:pt modelId="{5A7D3C2F-35FB-45E2-8C65-0409FF880504}">
      <dgm:prSet/>
      <dgm:spPr/>
      <dgm:t>
        <a:bodyPr/>
        <a:lstStyle/>
        <a:p>
          <a:r>
            <a:rPr lang="en-US"/>
            <a:t>Read or look through the contract first. </a:t>
          </a:r>
        </a:p>
      </dgm:t>
    </dgm:pt>
    <dgm:pt modelId="{EEFE0145-FDE8-424E-9584-A699AF175BE5}" type="parTrans" cxnId="{BE7228D3-224B-4465-9328-3925616B8413}">
      <dgm:prSet/>
      <dgm:spPr/>
      <dgm:t>
        <a:bodyPr/>
        <a:lstStyle/>
        <a:p>
          <a:endParaRPr lang="en-US"/>
        </a:p>
      </dgm:t>
    </dgm:pt>
    <dgm:pt modelId="{11C7FB51-997D-4B14-9315-21A0F15D9F09}" type="sibTrans" cxnId="{BE7228D3-224B-4465-9328-3925616B8413}">
      <dgm:prSet/>
      <dgm:spPr/>
      <dgm:t>
        <a:bodyPr/>
        <a:lstStyle/>
        <a:p>
          <a:endParaRPr lang="en-US"/>
        </a:p>
      </dgm:t>
    </dgm:pt>
    <dgm:pt modelId="{57BB38E0-3288-4814-9CF3-4709B5DFC732}">
      <dgm:prSet/>
      <dgm:spPr/>
      <dgm:t>
        <a:bodyPr/>
        <a:lstStyle/>
        <a:p>
          <a:r>
            <a:rPr lang="en-US"/>
            <a:t>Apply</a:t>
          </a:r>
        </a:p>
      </dgm:t>
    </dgm:pt>
    <dgm:pt modelId="{9311FABB-5A25-40E1-8E21-868184F62A4D}" type="parTrans" cxnId="{85364A5C-A498-4CEA-8FDC-9B565809B87D}">
      <dgm:prSet/>
      <dgm:spPr/>
      <dgm:t>
        <a:bodyPr/>
        <a:lstStyle/>
        <a:p>
          <a:endParaRPr lang="en-US"/>
        </a:p>
      </dgm:t>
    </dgm:pt>
    <dgm:pt modelId="{C8DA35CC-2AD1-42B3-AA62-A08B4FF5D80E}" type="sibTrans" cxnId="{85364A5C-A498-4CEA-8FDC-9B565809B87D}">
      <dgm:prSet/>
      <dgm:spPr/>
      <dgm:t>
        <a:bodyPr/>
        <a:lstStyle/>
        <a:p>
          <a:endParaRPr lang="en-US"/>
        </a:p>
      </dgm:t>
    </dgm:pt>
    <dgm:pt modelId="{98491662-AF21-4AB0-830E-21FC1F95C9BF}">
      <dgm:prSet/>
      <dgm:spPr/>
      <dgm:t>
        <a:bodyPr/>
        <a:lstStyle/>
        <a:p>
          <a:r>
            <a:rPr lang="en-US"/>
            <a:t>Apply the facts to the relevant contract language, if any.</a:t>
          </a:r>
        </a:p>
      </dgm:t>
    </dgm:pt>
    <dgm:pt modelId="{C94657A5-5413-48E0-9DD6-7B741C26A4CB}" type="parTrans" cxnId="{EC300E30-9305-44F5-ACCF-9543A1720413}">
      <dgm:prSet/>
      <dgm:spPr/>
      <dgm:t>
        <a:bodyPr/>
        <a:lstStyle/>
        <a:p>
          <a:endParaRPr lang="en-US"/>
        </a:p>
      </dgm:t>
    </dgm:pt>
    <dgm:pt modelId="{11294305-F4A8-4EA4-A609-B5E6A13DD3BB}" type="sibTrans" cxnId="{EC300E30-9305-44F5-ACCF-9543A1720413}">
      <dgm:prSet/>
      <dgm:spPr/>
      <dgm:t>
        <a:bodyPr/>
        <a:lstStyle/>
        <a:p>
          <a:endParaRPr lang="en-US"/>
        </a:p>
      </dgm:t>
    </dgm:pt>
    <dgm:pt modelId="{9099D268-7702-45C6-AAAC-0A2CF9C3CF07}">
      <dgm:prSet/>
      <dgm:spPr/>
      <dgm:t>
        <a:bodyPr/>
        <a:lstStyle/>
        <a:p>
          <a:r>
            <a:rPr lang="en-US"/>
            <a:t>Contact</a:t>
          </a:r>
        </a:p>
      </dgm:t>
    </dgm:pt>
    <dgm:pt modelId="{11C1555B-6EE7-4E74-B9C1-73EF67F96C40}" type="parTrans" cxnId="{74D08678-C7C5-428E-8411-296F38F9CD99}">
      <dgm:prSet/>
      <dgm:spPr/>
      <dgm:t>
        <a:bodyPr/>
        <a:lstStyle/>
        <a:p>
          <a:endParaRPr lang="en-US"/>
        </a:p>
      </dgm:t>
    </dgm:pt>
    <dgm:pt modelId="{F174C8A1-D33F-4542-8A04-77550A7E2B17}" type="sibTrans" cxnId="{74D08678-C7C5-428E-8411-296F38F9CD99}">
      <dgm:prSet/>
      <dgm:spPr/>
      <dgm:t>
        <a:bodyPr/>
        <a:lstStyle/>
        <a:p>
          <a:endParaRPr lang="en-US"/>
        </a:p>
      </dgm:t>
    </dgm:pt>
    <dgm:pt modelId="{1E59769B-2CF8-4B1F-9E67-3351CB98CFA3}">
      <dgm:prSet/>
      <dgm:spPr/>
      <dgm:t>
        <a:bodyPr/>
        <a:lstStyle/>
        <a:p>
          <a:r>
            <a:rPr lang="en-US"/>
            <a:t>Contact your association president about the issue</a:t>
          </a:r>
        </a:p>
      </dgm:t>
    </dgm:pt>
    <dgm:pt modelId="{96B1A32D-15FE-454A-827B-587BD0E590B0}" type="parTrans" cxnId="{FA8A2238-81CC-4B78-B461-A9F700BDCDAF}">
      <dgm:prSet/>
      <dgm:spPr/>
      <dgm:t>
        <a:bodyPr/>
        <a:lstStyle/>
        <a:p>
          <a:endParaRPr lang="en-US"/>
        </a:p>
      </dgm:t>
    </dgm:pt>
    <dgm:pt modelId="{25125C50-108A-4045-870A-D24E177B59F9}" type="sibTrans" cxnId="{FA8A2238-81CC-4B78-B461-A9F700BDCDAF}">
      <dgm:prSet/>
      <dgm:spPr/>
      <dgm:t>
        <a:bodyPr/>
        <a:lstStyle/>
        <a:p>
          <a:endParaRPr lang="en-US"/>
        </a:p>
      </dgm:t>
    </dgm:pt>
    <dgm:pt modelId="{ECB20E30-8B01-45BF-AC83-380D50FB25C2}" type="pres">
      <dgm:prSet presAssocID="{AE064F86-9196-4C3F-A0FA-915EB96342A8}" presName="Name0" presStyleCnt="0">
        <dgm:presLayoutVars>
          <dgm:dir/>
          <dgm:animLvl val="lvl"/>
          <dgm:resizeHandles val="exact"/>
        </dgm:presLayoutVars>
      </dgm:prSet>
      <dgm:spPr/>
    </dgm:pt>
    <dgm:pt modelId="{E9E1A6CA-56C0-4BBC-8146-6A05076DE1A4}" type="pres">
      <dgm:prSet presAssocID="{566AB65B-D503-4640-94DA-9189F67DBF04}" presName="composite" presStyleCnt="0"/>
      <dgm:spPr/>
    </dgm:pt>
    <dgm:pt modelId="{53FE7AFD-D77E-45C8-A8CD-CAA9A2B6665B}" type="pres">
      <dgm:prSet presAssocID="{566AB65B-D503-4640-94DA-9189F67DBF04}" presName="parTx" presStyleLbl="alignNode1" presStyleIdx="0" presStyleCnt="4">
        <dgm:presLayoutVars>
          <dgm:chMax val="0"/>
          <dgm:chPref val="0"/>
        </dgm:presLayoutVars>
      </dgm:prSet>
      <dgm:spPr/>
    </dgm:pt>
    <dgm:pt modelId="{2645E05C-0080-4000-98C2-70CFF1759133}" type="pres">
      <dgm:prSet presAssocID="{566AB65B-D503-4640-94DA-9189F67DBF04}" presName="desTx" presStyleLbl="alignAccFollowNode1" presStyleIdx="0" presStyleCnt="4">
        <dgm:presLayoutVars/>
      </dgm:prSet>
      <dgm:spPr/>
    </dgm:pt>
    <dgm:pt modelId="{5DE28586-C95C-4909-BFF0-7F20E9B25810}" type="pres">
      <dgm:prSet presAssocID="{8467D864-ABB9-425F-9EEE-74DF2F596365}" presName="space" presStyleCnt="0"/>
      <dgm:spPr/>
    </dgm:pt>
    <dgm:pt modelId="{607936F0-B166-4332-9970-DFA404218DAA}" type="pres">
      <dgm:prSet presAssocID="{84CE3022-992A-40CB-B3A8-845074CB391C}" presName="composite" presStyleCnt="0"/>
      <dgm:spPr/>
    </dgm:pt>
    <dgm:pt modelId="{362A0184-D384-4850-88FF-184A8A5BFB4B}" type="pres">
      <dgm:prSet presAssocID="{84CE3022-992A-40CB-B3A8-845074CB391C}" presName="parTx" presStyleLbl="alignNode1" presStyleIdx="1" presStyleCnt="4">
        <dgm:presLayoutVars>
          <dgm:chMax val="0"/>
          <dgm:chPref val="0"/>
        </dgm:presLayoutVars>
      </dgm:prSet>
      <dgm:spPr/>
    </dgm:pt>
    <dgm:pt modelId="{F8972D01-E6FA-4479-8C32-3CF257D70491}" type="pres">
      <dgm:prSet presAssocID="{84CE3022-992A-40CB-B3A8-845074CB391C}" presName="desTx" presStyleLbl="alignAccFollowNode1" presStyleIdx="1" presStyleCnt="4">
        <dgm:presLayoutVars/>
      </dgm:prSet>
      <dgm:spPr/>
    </dgm:pt>
    <dgm:pt modelId="{72A5F56A-5DFF-4CD0-9FCE-901B8D4CAD70}" type="pres">
      <dgm:prSet presAssocID="{EF890583-05E0-4F65-9927-A4F65C9BE5F4}" presName="space" presStyleCnt="0"/>
      <dgm:spPr/>
    </dgm:pt>
    <dgm:pt modelId="{89B90FDC-2196-4AA4-B9D3-3721ADBBCD2E}" type="pres">
      <dgm:prSet presAssocID="{57BB38E0-3288-4814-9CF3-4709B5DFC732}" presName="composite" presStyleCnt="0"/>
      <dgm:spPr/>
    </dgm:pt>
    <dgm:pt modelId="{26051705-91C0-4156-B925-37BB2E6CE947}" type="pres">
      <dgm:prSet presAssocID="{57BB38E0-3288-4814-9CF3-4709B5DFC732}" presName="parTx" presStyleLbl="alignNode1" presStyleIdx="2" presStyleCnt="4">
        <dgm:presLayoutVars>
          <dgm:chMax val="0"/>
          <dgm:chPref val="0"/>
        </dgm:presLayoutVars>
      </dgm:prSet>
      <dgm:spPr/>
    </dgm:pt>
    <dgm:pt modelId="{34C09AA9-D6B7-4BB5-B32C-68FCCE77C408}" type="pres">
      <dgm:prSet presAssocID="{57BB38E0-3288-4814-9CF3-4709B5DFC732}" presName="desTx" presStyleLbl="alignAccFollowNode1" presStyleIdx="2" presStyleCnt="4">
        <dgm:presLayoutVars/>
      </dgm:prSet>
      <dgm:spPr/>
    </dgm:pt>
    <dgm:pt modelId="{DEA1CAF1-D2C2-458B-AB65-97D31F8FD7C4}" type="pres">
      <dgm:prSet presAssocID="{C8DA35CC-2AD1-42B3-AA62-A08B4FF5D80E}" presName="space" presStyleCnt="0"/>
      <dgm:spPr/>
    </dgm:pt>
    <dgm:pt modelId="{74F2A827-497C-4B8B-A60D-8DBE285EC2BB}" type="pres">
      <dgm:prSet presAssocID="{9099D268-7702-45C6-AAAC-0A2CF9C3CF07}" presName="composite" presStyleCnt="0"/>
      <dgm:spPr/>
    </dgm:pt>
    <dgm:pt modelId="{9B9AB2B3-EFC7-4B54-AFB6-072F3E6F3736}" type="pres">
      <dgm:prSet presAssocID="{9099D268-7702-45C6-AAAC-0A2CF9C3CF07}" presName="parTx" presStyleLbl="alignNode1" presStyleIdx="3" presStyleCnt="4">
        <dgm:presLayoutVars>
          <dgm:chMax val="0"/>
          <dgm:chPref val="0"/>
        </dgm:presLayoutVars>
      </dgm:prSet>
      <dgm:spPr/>
    </dgm:pt>
    <dgm:pt modelId="{87067C4E-8077-40FD-B700-BE6DE3689F92}" type="pres">
      <dgm:prSet presAssocID="{9099D268-7702-45C6-AAAC-0A2CF9C3CF07}" presName="desTx" presStyleLbl="alignAccFollowNode1" presStyleIdx="3" presStyleCnt="4">
        <dgm:presLayoutVars/>
      </dgm:prSet>
      <dgm:spPr/>
    </dgm:pt>
  </dgm:ptLst>
  <dgm:cxnLst>
    <dgm:cxn modelId="{998D0B0A-36CD-4E85-99B6-2C6AD294A1E5}" srcId="{AE064F86-9196-4C3F-A0FA-915EB96342A8}" destId="{84CE3022-992A-40CB-B3A8-845074CB391C}" srcOrd="1" destOrd="0" parTransId="{E3216D03-CD56-432C-9A38-99F265ACB8C6}" sibTransId="{EF890583-05E0-4F65-9927-A4F65C9BE5F4}"/>
    <dgm:cxn modelId="{8ADFB30B-49FD-40B7-8F44-F7CD734F0C33}" type="presOf" srcId="{1E59769B-2CF8-4B1F-9E67-3351CB98CFA3}" destId="{87067C4E-8077-40FD-B700-BE6DE3689F92}" srcOrd="0" destOrd="0" presId="urn:microsoft.com/office/officeart/2016/7/layout/ChevronBlockProcess"/>
    <dgm:cxn modelId="{2839142F-0DF7-4C2A-9629-4119E00D09EE}" type="presOf" srcId="{57BB38E0-3288-4814-9CF3-4709B5DFC732}" destId="{26051705-91C0-4156-B925-37BB2E6CE947}" srcOrd="0" destOrd="0" presId="urn:microsoft.com/office/officeart/2016/7/layout/ChevronBlockProcess"/>
    <dgm:cxn modelId="{EC300E30-9305-44F5-ACCF-9543A1720413}" srcId="{57BB38E0-3288-4814-9CF3-4709B5DFC732}" destId="{98491662-AF21-4AB0-830E-21FC1F95C9BF}" srcOrd="0" destOrd="0" parTransId="{C94657A5-5413-48E0-9DD6-7B741C26A4CB}" sibTransId="{11294305-F4A8-4EA4-A609-B5E6A13DD3BB}"/>
    <dgm:cxn modelId="{2C4FEC32-CAA9-4ED3-95B5-D3C79B11E71C}" type="presOf" srcId="{84CE3022-992A-40CB-B3A8-845074CB391C}" destId="{362A0184-D384-4850-88FF-184A8A5BFB4B}" srcOrd="0" destOrd="0" presId="urn:microsoft.com/office/officeart/2016/7/layout/ChevronBlockProcess"/>
    <dgm:cxn modelId="{FA8A2238-81CC-4B78-B461-A9F700BDCDAF}" srcId="{9099D268-7702-45C6-AAAC-0A2CF9C3CF07}" destId="{1E59769B-2CF8-4B1F-9E67-3351CB98CFA3}" srcOrd="0" destOrd="0" parTransId="{96B1A32D-15FE-454A-827B-587BD0E590B0}" sibTransId="{25125C50-108A-4045-870A-D24E177B59F9}"/>
    <dgm:cxn modelId="{29810440-B061-44E5-8A0D-D59F401BB8F4}" type="presOf" srcId="{5A7D3C2F-35FB-45E2-8C65-0409FF880504}" destId="{F8972D01-E6FA-4479-8C32-3CF257D70491}" srcOrd="0" destOrd="0" presId="urn:microsoft.com/office/officeart/2016/7/layout/ChevronBlockProcess"/>
    <dgm:cxn modelId="{85364A5C-A498-4CEA-8FDC-9B565809B87D}" srcId="{AE064F86-9196-4C3F-A0FA-915EB96342A8}" destId="{57BB38E0-3288-4814-9CF3-4709B5DFC732}" srcOrd="2" destOrd="0" parTransId="{9311FABB-5A25-40E1-8E21-868184F62A4D}" sibTransId="{C8DA35CC-2AD1-42B3-AA62-A08B4FF5D80E}"/>
    <dgm:cxn modelId="{6F212744-A52F-457C-AE3D-C5D41639FCB7}" type="presOf" srcId="{9099D268-7702-45C6-AAAC-0A2CF9C3CF07}" destId="{9B9AB2B3-EFC7-4B54-AFB6-072F3E6F3736}" srcOrd="0" destOrd="0" presId="urn:microsoft.com/office/officeart/2016/7/layout/ChevronBlockProcess"/>
    <dgm:cxn modelId="{80342167-2659-4A28-BA21-B24843C751A1}" type="presOf" srcId="{AE064F86-9196-4C3F-A0FA-915EB96342A8}" destId="{ECB20E30-8B01-45BF-AC83-380D50FB25C2}" srcOrd="0" destOrd="0" presId="urn:microsoft.com/office/officeart/2016/7/layout/ChevronBlockProcess"/>
    <dgm:cxn modelId="{74D08678-C7C5-428E-8411-296F38F9CD99}" srcId="{AE064F86-9196-4C3F-A0FA-915EB96342A8}" destId="{9099D268-7702-45C6-AAAC-0A2CF9C3CF07}" srcOrd="3" destOrd="0" parTransId="{11C1555B-6EE7-4E74-B9C1-73EF67F96C40}" sibTransId="{F174C8A1-D33F-4542-8A04-77550A7E2B17}"/>
    <dgm:cxn modelId="{9F1354D1-98C4-4A7A-8874-C0A3371A7902}" type="presOf" srcId="{74165DB7-A003-48F9-9051-61C10A608661}" destId="{2645E05C-0080-4000-98C2-70CFF1759133}" srcOrd="0" destOrd="0" presId="urn:microsoft.com/office/officeart/2016/7/layout/ChevronBlockProcess"/>
    <dgm:cxn modelId="{BE7228D3-224B-4465-9328-3925616B8413}" srcId="{84CE3022-992A-40CB-B3A8-845074CB391C}" destId="{5A7D3C2F-35FB-45E2-8C65-0409FF880504}" srcOrd="0" destOrd="0" parTransId="{EEFE0145-FDE8-424E-9584-A699AF175BE5}" sibTransId="{11C7FB51-997D-4B14-9315-21A0F15D9F09}"/>
    <dgm:cxn modelId="{4FA4C0D4-5F37-4176-A625-C2127A7C1D6D}" srcId="{AE064F86-9196-4C3F-A0FA-915EB96342A8}" destId="{566AB65B-D503-4640-94DA-9189F67DBF04}" srcOrd="0" destOrd="0" parTransId="{40310F56-EEB3-4397-8EF5-4FE1E1843F3D}" sibTransId="{8467D864-ABB9-425F-9EEE-74DF2F596365}"/>
    <dgm:cxn modelId="{F0306DDB-CF7A-4B02-8ACB-D8FC730DC660}" srcId="{566AB65B-D503-4640-94DA-9189F67DBF04}" destId="{74165DB7-A003-48F9-9051-61C10A608661}" srcOrd="0" destOrd="0" parTransId="{AB30E6A3-CEE7-4ED5-BE83-93A0CED79A78}" sibTransId="{C69ABCB6-4CA3-47C9-8D94-62CAE1FBA1BA}"/>
    <dgm:cxn modelId="{03FD17E8-D17E-42CA-B782-DBBBCD957C0F}" type="presOf" srcId="{98491662-AF21-4AB0-830E-21FC1F95C9BF}" destId="{34C09AA9-D6B7-4BB5-B32C-68FCCE77C408}" srcOrd="0" destOrd="0" presId="urn:microsoft.com/office/officeart/2016/7/layout/ChevronBlockProcess"/>
    <dgm:cxn modelId="{41BA7CE8-CD33-484C-A475-0FD687E0FB13}" type="presOf" srcId="{566AB65B-D503-4640-94DA-9189F67DBF04}" destId="{53FE7AFD-D77E-45C8-A8CD-CAA9A2B6665B}" srcOrd="0" destOrd="0" presId="urn:microsoft.com/office/officeart/2016/7/layout/ChevronBlockProcess"/>
    <dgm:cxn modelId="{0EFA131A-1098-4031-B773-14C8A0A9026A}" type="presParOf" srcId="{ECB20E30-8B01-45BF-AC83-380D50FB25C2}" destId="{E9E1A6CA-56C0-4BBC-8146-6A05076DE1A4}" srcOrd="0" destOrd="0" presId="urn:microsoft.com/office/officeart/2016/7/layout/ChevronBlockProcess"/>
    <dgm:cxn modelId="{BC4A91BA-25FA-4E02-915E-DAF9E2FF02BB}" type="presParOf" srcId="{E9E1A6CA-56C0-4BBC-8146-6A05076DE1A4}" destId="{53FE7AFD-D77E-45C8-A8CD-CAA9A2B6665B}" srcOrd="0" destOrd="0" presId="urn:microsoft.com/office/officeart/2016/7/layout/ChevronBlockProcess"/>
    <dgm:cxn modelId="{A53740F2-A0DB-4C20-937A-48C18FF622B8}" type="presParOf" srcId="{E9E1A6CA-56C0-4BBC-8146-6A05076DE1A4}" destId="{2645E05C-0080-4000-98C2-70CFF1759133}" srcOrd="1" destOrd="0" presId="urn:microsoft.com/office/officeart/2016/7/layout/ChevronBlockProcess"/>
    <dgm:cxn modelId="{35679DD4-BB66-4D6B-90F8-4226112DB763}" type="presParOf" srcId="{ECB20E30-8B01-45BF-AC83-380D50FB25C2}" destId="{5DE28586-C95C-4909-BFF0-7F20E9B25810}" srcOrd="1" destOrd="0" presId="urn:microsoft.com/office/officeart/2016/7/layout/ChevronBlockProcess"/>
    <dgm:cxn modelId="{A77F4961-7516-4D9A-B3CA-5B48E3C1FD17}" type="presParOf" srcId="{ECB20E30-8B01-45BF-AC83-380D50FB25C2}" destId="{607936F0-B166-4332-9970-DFA404218DAA}" srcOrd="2" destOrd="0" presId="urn:microsoft.com/office/officeart/2016/7/layout/ChevronBlockProcess"/>
    <dgm:cxn modelId="{8305C82E-AE30-4A5B-B37B-780F6797C7B3}" type="presParOf" srcId="{607936F0-B166-4332-9970-DFA404218DAA}" destId="{362A0184-D384-4850-88FF-184A8A5BFB4B}" srcOrd="0" destOrd="0" presId="urn:microsoft.com/office/officeart/2016/7/layout/ChevronBlockProcess"/>
    <dgm:cxn modelId="{04023683-1B21-4F07-B68E-2DA1962600DD}" type="presParOf" srcId="{607936F0-B166-4332-9970-DFA404218DAA}" destId="{F8972D01-E6FA-4479-8C32-3CF257D70491}" srcOrd="1" destOrd="0" presId="urn:microsoft.com/office/officeart/2016/7/layout/ChevronBlockProcess"/>
    <dgm:cxn modelId="{AEE4B42B-4261-4E49-B4C1-778A15F4779B}" type="presParOf" srcId="{ECB20E30-8B01-45BF-AC83-380D50FB25C2}" destId="{72A5F56A-5DFF-4CD0-9FCE-901B8D4CAD70}" srcOrd="3" destOrd="0" presId="urn:microsoft.com/office/officeart/2016/7/layout/ChevronBlockProcess"/>
    <dgm:cxn modelId="{EE81FFB4-2917-4042-8A6C-039650CE7E88}" type="presParOf" srcId="{ECB20E30-8B01-45BF-AC83-380D50FB25C2}" destId="{89B90FDC-2196-4AA4-B9D3-3721ADBBCD2E}" srcOrd="4" destOrd="0" presId="urn:microsoft.com/office/officeart/2016/7/layout/ChevronBlockProcess"/>
    <dgm:cxn modelId="{5FE6107E-3DD3-4681-A6FA-1C3162F58C02}" type="presParOf" srcId="{89B90FDC-2196-4AA4-B9D3-3721ADBBCD2E}" destId="{26051705-91C0-4156-B925-37BB2E6CE947}" srcOrd="0" destOrd="0" presId="urn:microsoft.com/office/officeart/2016/7/layout/ChevronBlockProcess"/>
    <dgm:cxn modelId="{5B44DBDF-7C6D-4978-81CE-A2336C950FAB}" type="presParOf" srcId="{89B90FDC-2196-4AA4-B9D3-3721ADBBCD2E}" destId="{34C09AA9-D6B7-4BB5-B32C-68FCCE77C408}" srcOrd="1" destOrd="0" presId="urn:microsoft.com/office/officeart/2016/7/layout/ChevronBlockProcess"/>
    <dgm:cxn modelId="{CD2B491C-F040-4478-BCEA-7D56650C45EF}" type="presParOf" srcId="{ECB20E30-8B01-45BF-AC83-380D50FB25C2}" destId="{DEA1CAF1-D2C2-458B-AB65-97D31F8FD7C4}" srcOrd="5" destOrd="0" presId="urn:microsoft.com/office/officeart/2016/7/layout/ChevronBlockProcess"/>
    <dgm:cxn modelId="{A65D392E-8E65-48CB-BF30-5F4424C64429}" type="presParOf" srcId="{ECB20E30-8B01-45BF-AC83-380D50FB25C2}" destId="{74F2A827-497C-4B8B-A60D-8DBE285EC2BB}" srcOrd="6" destOrd="0" presId="urn:microsoft.com/office/officeart/2016/7/layout/ChevronBlockProcess"/>
    <dgm:cxn modelId="{C858BCE4-AC41-47E1-A0B1-3556FDE29CA8}" type="presParOf" srcId="{74F2A827-497C-4B8B-A60D-8DBE285EC2BB}" destId="{9B9AB2B3-EFC7-4B54-AFB6-072F3E6F3736}" srcOrd="0" destOrd="0" presId="urn:microsoft.com/office/officeart/2016/7/layout/ChevronBlockProcess"/>
    <dgm:cxn modelId="{36CFBC4B-224E-439F-8B0F-C013C6AF57C4}" type="presParOf" srcId="{74F2A827-497C-4B8B-A60D-8DBE285EC2BB}" destId="{87067C4E-8077-40FD-B700-BE6DE3689F92}"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C59E1D-86D8-4E15-9B67-8A4B0072A3B0}"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E105552-9552-41C6-8C59-5BE448A3C6DF}">
      <dgm:prSet custT="1"/>
      <dgm:spPr/>
      <dgm:t>
        <a:bodyPr/>
        <a:lstStyle/>
        <a:p>
          <a:pPr>
            <a:lnSpc>
              <a:spcPct val="100000"/>
            </a:lnSpc>
          </a:pPr>
          <a:r>
            <a:rPr lang="en-US" sz="1600" b="1"/>
            <a:t>Please always listen to members and review the contract. </a:t>
          </a:r>
        </a:p>
      </dgm:t>
    </dgm:pt>
    <dgm:pt modelId="{59100DB1-AFC7-46A7-9457-7CEEE3A9151C}" type="parTrans" cxnId="{9039E33D-29FC-4DBE-B919-0BA170858BC8}">
      <dgm:prSet/>
      <dgm:spPr/>
      <dgm:t>
        <a:bodyPr/>
        <a:lstStyle/>
        <a:p>
          <a:endParaRPr lang="en-US"/>
        </a:p>
      </dgm:t>
    </dgm:pt>
    <dgm:pt modelId="{DB00DBDA-A486-4EF2-A38B-008E055A12E0}" type="sibTrans" cxnId="{9039E33D-29FC-4DBE-B919-0BA170858BC8}">
      <dgm:prSet/>
      <dgm:spPr/>
      <dgm:t>
        <a:bodyPr/>
        <a:lstStyle/>
        <a:p>
          <a:endParaRPr lang="en-US"/>
        </a:p>
      </dgm:t>
    </dgm:pt>
    <dgm:pt modelId="{EED95716-BC2F-4792-AFF9-D19EBEB28FF5}">
      <dgm:prSet custT="1"/>
      <dgm:spPr/>
      <dgm:t>
        <a:bodyPr/>
        <a:lstStyle/>
        <a:p>
          <a:pPr>
            <a:lnSpc>
              <a:spcPct val="100000"/>
            </a:lnSpc>
          </a:pPr>
          <a:r>
            <a:rPr lang="en-US" sz="1200" b="1"/>
            <a:t>How we handle conflicts reflects how people end up feeling about their union.  Remind them that their building rep </a:t>
          </a:r>
          <a:r>
            <a:rPr lang="en-US" sz="1200" b="1" i="1"/>
            <a:t>(AKA YOU) </a:t>
          </a:r>
          <a:r>
            <a:rPr lang="en-US" sz="1200" b="1"/>
            <a:t>is one of the most important resources they get. </a:t>
          </a:r>
        </a:p>
      </dgm:t>
    </dgm:pt>
    <dgm:pt modelId="{78476326-11F0-45D1-917D-36D29948C8DE}" type="parTrans" cxnId="{480ABB47-25D5-41C3-B248-18171E3149B5}">
      <dgm:prSet/>
      <dgm:spPr/>
      <dgm:t>
        <a:bodyPr/>
        <a:lstStyle/>
        <a:p>
          <a:endParaRPr lang="en-US"/>
        </a:p>
      </dgm:t>
    </dgm:pt>
    <dgm:pt modelId="{4BBE9CA9-45BB-4AFC-B008-FC918B8DA3D2}" type="sibTrans" cxnId="{480ABB47-25D5-41C3-B248-18171E3149B5}">
      <dgm:prSet/>
      <dgm:spPr/>
      <dgm:t>
        <a:bodyPr/>
        <a:lstStyle/>
        <a:p>
          <a:endParaRPr lang="en-US"/>
        </a:p>
      </dgm:t>
    </dgm:pt>
    <dgm:pt modelId="{72246D89-3C17-407E-8BA2-9FEDE8A4C6DB}">
      <dgm:prSet custT="1"/>
      <dgm:spPr/>
      <dgm:t>
        <a:bodyPr/>
        <a:lstStyle/>
        <a:p>
          <a:pPr>
            <a:lnSpc>
              <a:spcPct val="100000"/>
            </a:lnSpc>
          </a:pPr>
          <a:r>
            <a:rPr lang="en-US" sz="1600" b="1"/>
            <a:t>Although there may not be a clear violation, we still advocate for our members and work toward solutions. </a:t>
          </a:r>
        </a:p>
      </dgm:t>
    </dgm:pt>
    <dgm:pt modelId="{E214825C-0B59-445D-A9D9-BF8C46E440A7}" type="parTrans" cxnId="{BC980363-4ECB-4C22-843A-93CC03EF9B83}">
      <dgm:prSet/>
      <dgm:spPr/>
      <dgm:t>
        <a:bodyPr/>
        <a:lstStyle/>
        <a:p>
          <a:endParaRPr lang="en-US"/>
        </a:p>
      </dgm:t>
    </dgm:pt>
    <dgm:pt modelId="{0FD161FC-8C78-4E10-AC62-4ED91AFD678C}" type="sibTrans" cxnId="{BC980363-4ECB-4C22-843A-93CC03EF9B83}">
      <dgm:prSet/>
      <dgm:spPr/>
      <dgm:t>
        <a:bodyPr/>
        <a:lstStyle/>
        <a:p>
          <a:endParaRPr lang="en-US"/>
        </a:p>
      </dgm:t>
    </dgm:pt>
    <dgm:pt modelId="{2F374E09-1D1E-4B40-9848-926657BB6EF7}" type="pres">
      <dgm:prSet presAssocID="{7FC59E1D-86D8-4E15-9B67-8A4B0072A3B0}" presName="root" presStyleCnt="0">
        <dgm:presLayoutVars>
          <dgm:dir/>
          <dgm:resizeHandles val="exact"/>
        </dgm:presLayoutVars>
      </dgm:prSet>
      <dgm:spPr/>
    </dgm:pt>
    <dgm:pt modelId="{37F25D51-7672-4217-A21F-9C841E389B38}" type="pres">
      <dgm:prSet presAssocID="{4E105552-9552-41C6-8C59-5BE448A3C6DF}" presName="compNode" presStyleCnt="0"/>
      <dgm:spPr/>
    </dgm:pt>
    <dgm:pt modelId="{7EE5B138-12FE-434C-A32C-E8C473ACAA28}" type="pres">
      <dgm:prSet presAssocID="{4E105552-9552-41C6-8C59-5BE448A3C6DF}" presName="iconRect" presStyleLbl="node1" presStyleIdx="0" presStyleCnt="3" custScaleX="244342" custScaleY="179569" custLinFactNeighborX="-10539" custLinFactNeighborY="-3689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ntract"/>
        </a:ext>
      </dgm:extLst>
    </dgm:pt>
    <dgm:pt modelId="{18C9B37B-ED9B-419F-A3C3-7F071F54ADD0}" type="pres">
      <dgm:prSet presAssocID="{4E105552-9552-41C6-8C59-5BE448A3C6DF}" presName="spaceRect" presStyleCnt="0"/>
      <dgm:spPr/>
    </dgm:pt>
    <dgm:pt modelId="{4B4FA45A-2F0E-4E62-9ADB-41B5F217B977}" type="pres">
      <dgm:prSet presAssocID="{4E105552-9552-41C6-8C59-5BE448A3C6DF}" presName="textRect" presStyleLbl="revTx" presStyleIdx="0" presStyleCnt="3" custLinFactNeighborX="-3956" custLinFactNeighborY="-30054">
        <dgm:presLayoutVars>
          <dgm:chMax val="1"/>
          <dgm:chPref val="1"/>
        </dgm:presLayoutVars>
      </dgm:prSet>
      <dgm:spPr/>
    </dgm:pt>
    <dgm:pt modelId="{C9FE76E8-3535-49D4-803C-E0429C228C47}" type="pres">
      <dgm:prSet presAssocID="{DB00DBDA-A486-4EF2-A38B-008E055A12E0}" presName="sibTrans" presStyleCnt="0"/>
      <dgm:spPr/>
    </dgm:pt>
    <dgm:pt modelId="{1EA22F89-342E-46E6-A16F-105299E5E96B}" type="pres">
      <dgm:prSet presAssocID="{EED95716-BC2F-4792-AFF9-D19EBEB28FF5}" presName="compNode" presStyleCnt="0"/>
      <dgm:spPr/>
    </dgm:pt>
    <dgm:pt modelId="{64D98D2F-CE6E-4C9E-B419-DAB9C59D42E9}" type="pres">
      <dgm:prSet presAssocID="{EED95716-BC2F-4792-AFF9-D19EBEB28FF5}" presName="iconRect" presStyleLbl="node1" presStyleIdx="1" presStyleCnt="3" custScaleX="202033" custScaleY="178352" custLinFactNeighborX="-11060" custLinFactNeighborY="-2781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ycle with People"/>
        </a:ext>
      </dgm:extLst>
    </dgm:pt>
    <dgm:pt modelId="{F45D80DE-346F-4B5B-AD7F-2E2D0B6B0BF7}" type="pres">
      <dgm:prSet presAssocID="{EED95716-BC2F-4792-AFF9-D19EBEB28FF5}" presName="spaceRect" presStyleCnt="0"/>
      <dgm:spPr/>
    </dgm:pt>
    <dgm:pt modelId="{6FC1EE2A-E5D1-4D8F-97D5-F11DB8EB1252}" type="pres">
      <dgm:prSet presAssocID="{EED95716-BC2F-4792-AFF9-D19EBEB28FF5}" presName="textRect" presStyleLbl="revTx" presStyleIdx="1" presStyleCnt="3" custScaleY="130907" custLinFactNeighborX="-982" custLinFactNeighborY="-1942">
        <dgm:presLayoutVars>
          <dgm:chMax val="1"/>
          <dgm:chPref val="1"/>
        </dgm:presLayoutVars>
      </dgm:prSet>
      <dgm:spPr/>
    </dgm:pt>
    <dgm:pt modelId="{4062FCDB-39B0-4BAD-9310-ACB25B5C5E0F}" type="pres">
      <dgm:prSet presAssocID="{4BBE9CA9-45BB-4AFC-B008-FC918B8DA3D2}" presName="sibTrans" presStyleCnt="0"/>
      <dgm:spPr/>
    </dgm:pt>
    <dgm:pt modelId="{9B923729-8681-48E4-8CD8-975E439F9474}" type="pres">
      <dgm:prSet presAssocID="{72246D89-3C17-407E-8BA2-9FEDE8A4C6DB}" presName="compNode" presStyleCnt="0"/>
      <dgm:spPr/>
    </dgm:pt>
    <dgm:pt modelId="{18E7D791-B654-4674-9BF3-74BAF88100AD}" type="pres">
      <dgm:prSet presAssocID="{72246D89-3C17-407E-8BA2-9FEDE8A4C6DB}" presName="iconRect" presStyleLbl="node1" presStyleIdx="2" presStyleCnt="3" custScaleX="179503" custScaleY="186361" custLinFactNeighborX="2183" custLinFactNeighborY="-35457"/>
      <dgm:spPr>
        <a:blipFill>
          <a:blip xmlns:r="http://schemas.openxmlformats.org/officeDocument/2006/relationships" r:embed="rId5">
            <a:extLst>
              <a:ext uri="{96DAC541-7B7A-43D3-8B79-37D633B846F1}">
                <asvg:svgBlip xmlns:asvg="http://schemas.microsoft.com/office/drawing/2016/SVG/main" r:embed="rId6"/>
              </a:ext>
            </a:extLst>
          </a:blip>
          <a:srcRect/>
          <a:stretch>
            <a:fillRect l="-7000" r="-7000"/>
          </a:stretch>
        </a:blipFill>
      </dgm:spPr>
      <dgm:extLst>
        <a:ext uri="{E40237B7-FDA0-4F09-8148-C483321AD2D9}">
          <dgm14:cNvPr xmlns:dgm14="http://schemas.microsoft.com/office/drawing/2010/diagram" id="0" name="" descr="Scales of justice with solid fill"/>
        </a:ext>
      </dgm:extLst>
    </dgm:pt>
    <dgm:pt modelId="{E103F134-5871-4F05-B79F-B56E9B51C58D}" type="pres">
      <dgm:prSet presAssocID="{72246D89-3C17-407E-8BA2-9FEDE8A4C6DB}" presName="spaceRect" presStyleCnt="0"/>
      <dgm:spPr/>
    </dgm:pt>
    <dgm:pt modelId="{8D86EF3E-0CC6-40BE-89E2-94EE28A17B8A}" type="pres">
      <dgm:prSet presAssocID="{72246D89-3C17-407E-8BA2-9FEDE8A4C6DB}" presName="textRect" presStyleLbl="revTx" presStyleIdx="2" presStyleCnt="3" custLinFactNeighborX="-326" custLinFactNeighborY="-32039">
        <dgm:presLayoutVars>
          <dgm:chMax val="1"/>
          <dgm:chPref val="1"/>
        </dgm:presLayoutVars>
      </dgm:prSet>
      <dgm:spPr/>
    </dgm:pt>
  </dgm:ptLst>
  <dgm:cxnLst>
    <dgm:cxn modelId="{B30A6519-9AFA-4693-909F-867274546577}" type="presOf" srcId="{EED95716-BC2F-4792-AFF9-D19EBEB28FF5}" destId="{6FC1EE2A-E5D1-4D8F-97D5-F11DB8EB1252}" srcOrd="0" destOrd="0" presId="urn:microsoft.com/office/officeart/2018/2/layout/IconLabelList"/>
    <dgm:cxn modelId="{1066D033-8FE8-46B3-98F2-2AB694960121}" type="presOf" srcId="{4E105552-9552-41C6-8C59-5BE448A3C6DF}" destId="{4B4FA45A-2F0E-4E62-9ADB-41B5F217B977}" srcOrd="0" destOrd="0" presId="urn:microsoft.com/office/officeart/2018/2/layout/IconLabelList"/>
    <dgm:cxn modelId="{9039E33D-29FC-4DBE-B919-0BA170858BC8}" srcId="{7FC59E1D-86D8-4E15-9B67-8A4B0072A3B0}" destId="{4E105552-9552-41C6-8C59-5BE448A3C6DF}" srcOrd="0" destOrd="0" parTransId="{59100DB1-AFC7-46A7-9457-7CEEE3A9151C}" sibTransId="{DB00DBDA-A486-4EF2-A38B-008E055A12E0}"/>
    <dgm:cxn modelId="{CE482D60-4E72-4122-8E95-6AF7A7585F2C}" type="presOf" srcId="{7FC59E1D-86D8-4E15-9B67-8A4B0072A3B0}" destId="{2F374E09-1D1E-4B40-9848-926657BB6EF7}" srcOrd="0" destOrd="0" presId="urn:microsoft.com/office/officeart/2018/2/layout/IconLabelList"/>
    <dgm:cxn modelId="{BC980363-4ECB-4C22-843A-93CC03EF9B83}" srcId="{7FC59E1D-86D8-4E15-9B67-8A4B0072A3B0}" destId="{72246D89-3C17-407E-8BA2-9FEDE8A4C6DB}" srcOrd="2" destOrd="0" parTransId="{E214825C-0B59-445D-A9D9-BF8C46E440A7}" sibTransId="{0FD161FC-8C78-4E10-AC62-4ED91AFD678C}"/>
    <dgm:cxn modelId="{480ABB47-25D5-41C3-B248-18171E3149B5}" srcId="{7FC59E1D-86D8-4E15-9B67-8A4B0072A3B0}" destId="{EED95716-BC2F-4792-AFF9-D19EBEB28FF5}" srcOrd="1" destOrd="0" parTransId="{78476326-11F0-45D1-917D-36D29948C8DE}" sibTransId="{4BBE9CA9-45BB-4AFC-B008-FC918B8DA3D2}"/>
    <dgm:cxn modelId="{088C667B-5CFB-4FA6-9E47-9F401FCD0350}" type="presOf" srcId="{72246D89-3C17-407E-8BA2-9FEDE8A4C6DB}" destId="{8D86EF3E-0CC6-40BE-89E2-94EE28A17B8A}" srcOrd="0" destOrd="0" presId="urn:microsoft.com/office/officeart/2018/2/layout/IconLabelList"/>
    <dgm:cxn modelId="{E5F99A86-BECB-446D-A2F6-F8978E583064}" type="presParOf" srcId="{2F374E09-1D1E-4B40-9848-926657BB6EF7}" destId="{37F25D51-7672-4217-A21F-9C841E389B38}" srcOrd="0" destOrd="0" presId="urn:microsoft.com/office/officeart/2018/2/layout/IconLabelList"/>
    <dgm:cxn modelId="{E87F35C7-01D8-4B55-BC9A-79C5418BA05C}" type="presParOf" srcId="{37F25D51-7672-4217-A21F-9C841E389B38}" destId="{7EE5B138-12FE-434C-A32C-E8C473ACAA28}" srcOrd="0" destOrd="0" presId="urn:microsoft.com/office/officeart/2018/2/layout/IconLabelList"/>
    <dgm:cxn modelId="{636E03BC-6FB4-4B02-8FFC-C63A5A39E235}" type="presParOf" srcId="{37F25D51-7672-4217-A21F-9C841E389B38}" destId="{18C9B37B-ED9B-419F-A3C3-7F071F54ADD0}" srcOrd="1" destOrd="0" presId="urn:microsoft.com/office/officeart/2018/2/layout/IconLabelList"/>
    <dgm:cxn modelId="{FCB8BD45-22A1-4725-A185-0EBCA5E32BFD}" type="presParOf" srcId="{37F25D51-7672-4217-A21F-9C841E389B38}" destId="{4B4FA45A-2F0E-4E62-9ADB-41B5F217B977}" srcOrd="2" destOrd="0" presId="urn:microsoft.com/office/officeart/2018/2/layout/IconLabelList"/>
    <dgm:cxn modelId="{63F44054-42C9-4312-8F32-3964DC49D301}" type="presParOf" srcId="{2F374E09-1D1E-4B40-9848-926657BB6EF7}" destId="{C9FE76E8-3535-49D4-803C-E0429C228C47}" srcOrd="1" destOrd="0" presId="urn:microsoft.com/office/officeart/2018/2/layout/IconLabelList"/>
    <dgm:cxn modelId="{5D4683AE-F6DE-45FB-8C75-027AFDC8AA5B}" type="presParOf" srcId="{2F374E09-1D1E-4B40-9848-926657BB6EF7}" destId="{1EA22F89-342E-46E6-A16F-105299E5E96B}" srcOrd="2" destOrd="0" presId="urn:microsoft.com/office/officeart/2018/2/layout/IconLabelList"/>
    <dgm:cxn modelId="{1B251971-5B72-4864-94CD-DC51FB66CA94}" type="presParOf" srcId="{1EA22F89-342E-46E6-A16F-105299E5E96B}" destId="{64D98D2F-CE6E-4C9E-B419-DAB9C59D42E9}" srcOrd="0" destOrd="0" presId="urn:microsoft.com/office/officeart/2018/2/layout/IconLabelList"/>
    <dgm:cxn modelId="{3931FD65-F5A7-452E-8752-81DEE1966FFD}" type="presParOf" srcId="{1EA22F89-342E-46E6-A16F-105299E5E96B}" destId="{F45D80DE-346F-4B5B-AD7F-2E2D0B6B0BF7}" srcOrd="1" destOrd="0" presId="urn:microsoft.com/office/officeart/2018/2/layout/IconLabelList"/>
    <dgm:cxn modelId="{202EAEFA-4DB8-4251-80B4-4B58E00CCD45}" type="presParOf" srcId="{1EA22F89-342E-46E6-A16F-105299E5E96B}" destId="{6FC1EE2A-E5D1-4D8F-97D5-F11DB8EB1252}" srcOrd="2" destOrd="0" presId="urn:microsoft.com/office/officeart/2018/2/layout/IconLabelList"/>
    <dgm:cxn modelId="{E1847B8F-3B5B-4937-BF81-473474086155}" type="presParOf" srcId="{2F374E09-1D1E-4B40-9848-926657BB6EF7}" destId="{4062FCDB-39B0-4BAD-9310-ACB25B5C5E0F}" srcOrd="3" destOrd="0" presId="urn:microsoft.com/office/officeart/2018/2/layout/IconLabelList"/>
    <dgm:cxn modelId="{1A0E8DB4-8AFD-4826-8BB6-F2B91E2F36E0}" type="presParOf" srcId="{2F374E09-1D1E-4B40-9848-926657BB6EF7}" destId="{9B923729-8681-48E4-8CD8-975E439F9474}" srcOrd="4" destOrd="0" presId="urn:microsoft.com/office/officeart/2018/2/layout/IconLabelList"/>
    <dgm:cxn modelId="{1F4C8E78-AA7B-43E4-8A4E-DC0CB06CF1DC}" type="presParOf" srcId="{9B923729-8681-48E4-8CD8-975E439F9474}" destId="{18E7D791-B654-4674-9BF3-74BAF88100AD}" srcOrd="0" destOrd="0" presId="urn:microsoft.com/office/officeart/2018/2/layout/IconLabelList"/>
    <dgm:cxn modelId="{C4103ECB-C56B-425C-9FFD-B78BEAA57FA5}" type="presParOf" srcId="{9B923729-8681-48E4-8CD8-975E439F9474}" destId="{E103F134-5871-4F05-B79F-B56E9B51C58D}" srcOrd="1" destOrd="0" presId="urn:microsoft.com/office/officeart/2018/2/layout/IconLabelList"/>
    <dgm:cxn modelId="{273154CE-8AA7-45D8-BB53-4DC9822FE5A5}" type="presParOf" srcId="{9B923729-8681-48E4-8CD8-975E439F9474}" destId="{8D86EF3E-0CC6-40BE-89E2-94EE28A17B8A}"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A15867-84AB-4EC7-BEDF-5640102378AB}" type="doc">
      <dgm:prSet loTypeId="urn:microsoft.com/office/officeart/2018/2/layout/IconVerticalSolidList" loCatId="icon" qsTypeId="urn:microsoft.com/office/officeart/2005/8/quickstyle/simple1" qsCatId="simple" csTypeId="urn:microsoft.com/office/officeart/2018/5/colors/Iconchunking_neutralbg_accent4_2" csCatId="accent4" phldr="1"/>
      <dgm:spPr/>
      <dgm:t>
        <a:bodyPr/>
        <a:lstStyle/>
        <a:p>
          <a:endParaRPr lang="en-US"/>
        </a:p>
      </dgm:t>
    </dgm:pt>
    <dgm:pt modelId="{A2EA4C90-C9E0-4832-9E8E-4396458F2C68}">
      <dgm:prSet/>
      <dgm:spPr/>
      <dgm:t>
        <a:bodyPr/>
        <a:lstStyle/>
        <a:p>
          <a:pPr>
            <a:lnSpc>
              <a:spcPct val="100000"/>
            </a:lnSpc>
          </a:pPr>
          <a:r>
            <a:rPr lang="en-US"/>
            <a:t>A supervisor is scheduling meetings during lunch time and is saying attendance is optional.</a:t>
          </a:r>
        </a:p>
      </dgm:t>
    </dgm:pt>
    <dgm:pt modelId="{58FFC80A-556F-4576-BF53-1F82F165C4D2}" type="parTrans" cxnId="{A2A6C247-8F39-483C-94A0-56B715C499D8}">
      <dgm:prSet/>
      <dgm:spPr/>
      <dgm:t>
        <a:bodyPr/>
        <a:lstStyle/>
        <a:p>
          <a:endParaRPr lang="en-US"/>
        </a:p>
      </dgm:t>
    </dgm:pt>
    <dgm:pt modelId="{946D1CDA-5B1A-4786-B0DD-5E0C77E53232}" type="sibTrans" cxnId="{A2A6C247-8F39-483C-94A0-56B715C499D8}">
      <dgm:prSet/>
      <dgm:spPr/>
      <dgm:t>
        <a:bodyPr/>
        <a:lstStyle/>
        <a:p>
          <a:endParaRPr lang="en-US"/>
        </a:p>
      </dgm:t>
    </dgm:pt>
    <dgm:pt modelId="{5D605F35-EB9D-4E4C-A410-6FE83A51DE61}">
      <dgm:prSet/>
      <dgm:spPr/>
      <dgm:t>
        <a:bodyPr/>
        <a:lstStyle/>
        <a:p>
          <a:pPr>
            <a:lnSpc>
              <a:spcPct val="100000"/>
            </a:lnSpc>
          </a:pPr>
          <a:r>
            <a:rPr lang="en-US"/>
            <a:t>You volunteered to be on a committee and now they are scheduling meetings outside the duty day.</a:t>
          </a:r>
        </a:p>
      </dgm:t>
    </dgm:pt>
    <dgm:pt modelId="{B077ED64-C14C-4C8E-8D59-393CA03394FB}" type="parTrans" cxnId="{C3674811-D4CE-4EF2-99CA-5A2DBEBCFE46}">
      <dgm:prSet/>
      <dgm:spPr/>
      <dgm:t>
        <a:bodyPr/>
        <a:lstStyle/>
        <a:p>
          <a:endParaRPr lang="en-US"/>
        </a:p>
      </dgm:t>
    </dgm:pt>
    <dgm:pt modelId="{B4F9D26D-1BD1-46AF-B20B-BBDB7FB3E3AC}" type="sibTrans" cxnId="{C3674811-D4CE-4EF2-99CA-5A2DBEBCFE46}">
      <dgm:prSet/>
      <dgm:spPr/>
      <dgm:t>
        <a:bodyPr/>
        <a:lstStyle/>
        <a:p>
          <a:endParaRPr lang="en-US"/>
        </a:p>
      </dgm:t>
    </dgm:pt>
    <dgm:pt modelId="{4729062E-A4DA-41D1-B442-E06295E169A3}">
      <dgm:prSet/>
      <dgm:spPr/>
      <dgm:t>
        <a:bodyPr/>
        <a:lstStyle/>
        <a:p>
          <a:pPr rtl="0">
            <a:lnSpc>
              <a:spcPct val="100000"/>
            </a:lnSpc>
          </a:pPr>
          <a:r>
            <a:rPr lang="en-US"/>
            <a:t>On January 15, </a:t>
          </a:r>
          <a:r>
            <a:rPr lang="en-US">
              <a:latin typeface="Gill Sans MT" panose="020B0502020104020203"/>
            </a:rPr>
            <a:t>an educator is</a:t>
          </a:r>
          <a:r>
            <a:rPr lang="en-US"/>
            <a:t> moved to comprehensive evaluation. </a:t>
          </a:r>
        </a:p>
      </dgm:t>
    </dgm:pt>
    <dgm:pt modelId="{EA45B15A-F39F-4549-9D84-1C8E4709C769}" type="parTrans" cxnId="{BA9D8C07-32FA-4C89-AC36-38146EF98E66}">
      <dgm:prSet/>
      <dgm:spPr/>
      <dgm:t>
        <a:bodyPr/>
        <a:lstStyle/>
        <a:p>
          <a:endParaRPr lang="en-US"/>
        </a:p>
      </dgm:t>
    </dgm:pt>
    <dgm:pt modelId="{3DA65E0B-2AC7-4061-81B2-78DB296CBC3C}" type="sibTrans" cxnId="{BA9D8C07-32FA-4C89-AC36-38146EF98E66}">
      <dgm:prSet/>
      <dgm:spPr/>
      <dgm:t>
        <a:bodyPr/>
        <a:lstStyle/>
        <a:p>
          <a:endParaRPr lang="en-US"/>
        </a:p>
      </dgm:t>
    </dgm:pt>
    <dgm:pt modelId="{37E2EC59-ECCD-4430-B90D-FCC3527FF12C}">
      <dgm:prSet/>
      <dgm:spPr/>
      <dgm:t>
        <a:bodyPr/>
        <a:lstStyle/>
        <a:p>
          <a:pPr rtl="0">
            <a:lnSpc>
              <a:spcPct val="100000"/>
            </a:lnSpc>
          </a:pPr>
          <a:r>
            <a:rPr lang="en-US"/>
            <a:t>Because of a tight budget, the District will be asking </a:t>
          </a:r>
          <a:r>
            <a:rPr lang="en-US">
              <a:latin typeface="Gill Sans MT" panose="020B0502020104020203"/>
            </a:rPr>
            <a:t>educators to</a:t>
          </a:r>
          <a:r>
            <a:rPr lang="en-US"/>
            <a:t> perform lunch duty during their lunch time on a rotating basis.</a:t>
          </a:r>
        </a:p>
      </dgm:t>
    </dgm:pt>
    <dgm:pt modelId="{E460FA92-691B-4BF8-AF31-DF7C6C829CFA}" type="parTrans" cxnId="{0B589DAC-3D49-49EF-9814-9C7B641C808A}">
      <dgm:prSet/>
      <dgm:spPr/>
      <dgm:t>
        <a:bodyPr/>
        <a:lstStyle/>
        <a:p>
          <a:endParaRPr lang="en-US"/>
        </a:p>
      </dgm:t>
    </dgm:pt>
    <dgm:pt modelId="{3B4A639B-F00C-4BD6-A41E-A5FAD9493C6D}" type="sibTrans" cxnId="{0B589DAC-3D49-49EF-9814-9C7B641C808A}">
      <dgm:prSet/>
      <dgm:spPr/>
      <dgm:t>
        <a:bodyPr/>
        <a:lstStyle/>
        <a:p>
          <a:endParaRPr lang="en-US"/>
        </a:p>
      </dgm:t>
    </dgm:pt>
    <dgm:pt modelId="{A6434F42-70EC-41ED-AB9A-9CC671C9718A}">
      <dgm:prSet/>
      <dgm:spPr/>
      <dgm:t>
        <a:bodyPr/>
        <a:lstStyle/>
        <a:p>
          <a:pPr>
            <a:lnSpc>
              <a:spcPct val="100000"/>
            </a:lnSpc>
          </a:pPr>
          <a:r>
            <a:rPr lang="en-US"/>
            <a:t>An employee receives a letter of reprimand the first time she is two minutes late after a break.</a:t>
          </a:r>
        </a:p>
      </dgm:t>
    </dgm:pt>
    <dgm:pt modelId="{0495E463-1726-4333-A3C1-F0B96651D867}" type="parTrans" cxnId="{C19AF3E3-5222-45EE-98FC-0D206BFEDC63}">
      <dgm:prSet/>
      <dgm:spPr/>
      <dgm:t>
        <a:bodyPr/>
        <a:lstStyle/>
        <a:p>
          <a:endParaRPr lang="en-US"/>
        </a:p>
      </dgm:t>
    </dgm:pt>
    <dgm:pt modelId="{969AC83B-50DA-43AA-9CF2-3BB69951A49D}" type="sibTrans" cxnId="{C19AF3E3-5222-45EE-98FC-0D206BFEDC63}">
      <dgm:prSet/>
      <dgm:spPr/>
      <dgm:t>
        <a:bodyPr/>
        <a:lstStyle/>
        <a:p>
          <a:endParaRPr lang="en-US"/>
        </a:p>
      </dgm:t>
    </dgm:pt>
    <dgm:pt modelId="{0A33ED46-0759-4CEA-B9C4-8EC23F9C9732}" type="pres">
      <dgm:prSet presAssocID="{71A15867-84AB-4EC7-BEDF-5640102378AB}" presName="root" presStyleCnt="0">
        <dgm:presLayoutVars>
          <dgm:dir/>
          <dgm:resizeHandles val="exact"/>
        </dgm:presLayoutVars>
      </dgm:prSet>
      <dgm:spPr/>
    </dgm:pt>
    <dgm:pt modelId="{A9AB51F7-4EE9-44CC-8896-F19C29E3E420}" type="pres">
      <dgm:prSet presAssocID="{A2EA4C90-C9E0-4832-9E8E-4396458F2C68}" presName="compNode" presStyleCnt="0"/>
      <dgm:spPr/>
    </dgm:pt>
    <dgm:pt modelId="{54E1D765-0EA3-4CA5-B438-78E840E1988C}" type="pres">
      <dgm:prSet presAssocID="{A2EA4C90-C9E0-4832-9E8E-4396458F2C68}" presName="bgRect" presStyleLbl="bgShp" presStyleIdx="0" presStyleCnt="5"/>
      <dgm:spPr/>
    </dgm:pt>
    <dgm:pt modelId="{96875689-39E4-4EA6-83F2-0E9D88EF9607}" type="pres">
      <dgm:prSet presAssocID="{A2EA4C90-C9E0-4832-9E8E-4396458F2C6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58DA66B2-7023-4FD4-8854-0D88567206C7}" type="pres">
      <dgm:prSet presAssocID="{A2EA4C90-C9E0-4832-9E8E-4396458F2C68}" presName="spaceRect" presStyleCnt="0"/>
      <dgm:spPr/>
    </dgm:pt>
    <dgm:pt modelId="{2FA45ED4-5AF3-4616-BC2D-546D176E01B3}" type="pres">
      <dgm:prSet presAssocID="{A2EA4C90-C9E0-4832-9E8E-4396458F2C68}" presName="parTx" presStyleLbl="revTx" presStyleIdx="0" presStyleCnt="5">
        <dgm:presLayoutVars>
          <dgm:chMax val="0"/>
          <dgm:chPref val="0"/>
        </dgm:presLayoutVars>
      </dgm:prSet>
      <dgm:spPr/>
    </dgm:pt>
    <dgm:pt modelId="{2691E6C1-624F-45CA-94E3-F665FACF4FF3}" type="pres">
      <dgm:prSet presAssocID="{946D1CDA-5B1A-4786-B0DD-5E0C77E53232}" presName="sibTrans" presStyleCnt="0"/>
      <dgm:spPr/>
    </dgm:pt>
    <dgm:pt modelId="{9AF2A0BC-F019-480D-819F-14E60667E28D}" type="pres">
      <dgm:prSet presAssocID="{5D605F35-EB9D-4E4C-A410-6FE83A51DE61}" presName="compNode" presStyleCnt="0"/>
      <dgm:spPr/>
    </dgm:pt>
    <dgm:pt modelId="{74AED5B6-0AAD-4ACA-B02D-4C23AA96D35D}" type="pres">
      <dgm:prSet presAssocID="{5D605F35-EB9D-4E4C-A410-6FE83A51DE61}" presName="bgRect" presStyleLbl="bgShp" presStyleIdx="1" presStyleCnt="5"/>
      <dgm:spPr/>
    </dgm:pt>
    <dgm:pt modelId="{0F92665F-8041-40DE-9516-F7B4CFEA482A}" type="pres">
      <dgm:prSet presAssocID="{5D605F35-EB9D-4E4C-A410-6FE83A51DE6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ard Room"/>
        </a:ext>
      </dgm:extLst>
    </dgm:pt>
    <dgm:pt modelId="{23B558C9-A04E-4253-BBDC-1447B42445BC}" type="pres">
      <dgm:prSet presAssocID="{5D605F35-EB9D-4E4C-A410-6FE83A51DE61}" presName="spaceRect" presStyleCnt="0"/>
      <dgm:spPr/>
    </dgm:pt>
    <dgm:pt modelId="{769A5ECB-AB89-43B4-AD95-1D74C817AFCE}" type="pres">
      <dgm:prSet presAssocID="{5D605F35-EB9D-4E4C-A410-6FE83A51DE61}" presName="parTx" presStyleLbl="revTx" presStyleIdx="1" presStyleCnt="5">
        <dgm:presLayoutVars>
          <dgm:chMax val="0"/>
          <dgm:chPref val="0"/>
        </dgm:presLayoutVars>
      </dgm:prSet>
      <dgm:spPr/>
    </dgm:pt>
    <dgm:pt modelId="{35DC95AA-D5F2-46C5-B75B-375D36295B18}" type="pres">
      <dgm:prSet presAssocID="{B4F9D26D-1BD1-46AF-B20B-BBDB7FB3E3AC}" presName="sibTrans" presStyleCnt="0"/>
      <dgm:spPr/>
    </dgm:pt>
    <dgm:pt modelId="{8D36FA1A-BEC7-48FD-9E66-8BB20F431FA3}" type="pres">
      <dgm:prSet presAssocID="{4729062E-A4DA-41D1-B442-E06295E169A3}" presName="compNode" presStyleCnt="0"/>
      <dgm:spPr/>
    </dgm:pt>
    <dgm:pt modelId="{99CD83C5-953F-4033-B8D3-397D068A711C}" type="pres">
      <dgm:prSet presAssocID="{4729062E-A4DA-41D1-B442-E06295E169A3}" presName="bgRect" presStyleLbl="bgShp" presStyleIdx="2" presStyleCnt="5"/>
      <dgm:spPr/>
    </dgm:pt>
    <dgm:pt modelId="{E2B048BC-D820-4671-8D83-C0FC6C1E17FF}" type="pres">
      <dgm:prSet presAssocID="{4729062E-A4DA-41D1-B442-E06295E169A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0B1B4545-0305-4E6E-B92E-C4C97C4F9C9D}" type="pres">
      <dgm:prSet presAssocID="{4729062E-A4DA-41D1-B442-E06295E169A3}" presName="spaceRect" presStyleCnt="0"/>
      <dgm:spPr/>
    </dgm:pt>
    <dgm:pt modelId="{C761CC5F-E95D-4FB3-A528-B03CA24FBC39}" type="pres">
      <dgm:prSet presAssocID="{4729062E-A4DA-41D1-B442-E06295E169A3}" presName="parTx" presStyleLbl="revTx" presStyleIdx="2" presStyleCnt="5">
        <dgm:presLayoutVars>
          <dgm:chMax val="0"/>
          <dgm:chPref val="0"/>
        </dgm:presLayoutVars>
      </dgm:prSet>
      <dgm:spPr/>
    </dgm:pt>
    <dgm:pt modelId="{8BB66B68-D90D-488A-AFEE-D0F74ACC281A}" type="pres">
      <dgm:prSet presAssocID="{3DA65E0B-2AC7-4061-81B2-78DB296CBC3C}" presName="sibTrans" presStyleCnt="0"/>
      <dgm:spPr/>
    </dgm:pt>
    <dgm:pt modelId="{A0E932A4-3235-40B6-A6FF-A7E246B37BA8}" type="pres">
      <dgm:prSet presAssocID="{37E2EC59-ECCD-4430-B90D-FCC3527FF12C}" presName="compNode" presStyleCnt="0"/>
      <dgm:spPr/>
    </dgm:pt>
    <dgm:pt modelId="{FD152E38-D17F-433F-8B01-F66BD9040F94}" type="pres">
      <dgm:prSet presAssocID="{37E2EC59-ECCD-4430-B90D-FCC3527FF12C}" presName="bgRect" presStyleLbl="bgShp" presStyleIdx="3" presStyleCnt="5"/>
      <dgm:spPr/>
    </dgm:pt>
    <dgm:pt modelId="{AA23DCEC-1718-424F-A675-450301D2915F}" type="pres">
      <dgm:prSet presAssocID="{37E2EC59-ECCD-4430-B90D-FCC3527FF12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choolhouse"/>
        </a:ext>
      </dgm:extLst>
    </dgm:pt>
    <dgm:pt modelId="{A1F4C035-4C28-4F94-B8CC-728FBD96C39F}" type="pres">
      <dgm:prSet presAssocID="{37E2EC59-ECCD-4430-B90D-FCC3527FF12C}" presName="spaceRect" presStyleCnt="0"/>
      <dgm:spPr/>
    </dgm:pt>
    <dgm:pt modelId="{C874BEC0-24B1-4F83-BE03-A57EE330C2E5}" type="pres">
      <dgm:prSet presAssocID="{37E2EC59-ECCD-4430-B90D-FCC3527FF12C}" presName="parTx" presStyleLbl="revTx" presStyleIdx="3" presStyleCnt="5">
        <dgm:presLayoutVars>
          <dgm:chMax val="0"/>
          <dgm:chPref val="0"/>
        </dgm:presLayoutVars>
      </dgm:prSet>
      <dgm:spPr/>
    </dgm:pt>
    <dgm:pt modelId="{E0E1A36C-B534-42F0-BA51-B60EE83DD902}" type="pres">
      <dgm:prSet presAssocID="{3B4A639B-F00C-4BD6-A41E-A5FAD9493C6D}" presName="sibTrans" presStyleCnt="0"/>
      <dgm:spPr/>
    </dgm:pt>
    <dgm:pt modelId="{012ED1C0-363D-4C9D-B87F-A66590109766}" type="pres">
      <dgm:prSet presAssocID="{A6434F42-70EC-41ED-AB9A-9CC671C9718A}" presName="compNode" presStyleCnt="0"/>
      <dgm:spPr/>
    </dgm:pt>
    <dgm:pt modelId="{987E8401-9F0D-4B38-9857-2241EFE3FD4B}" type="pres">
      <dgm:prSet presAssocID="{A6434F42-70EC-41ED-AB9A-9CC671C9718A}" presName="bgRect" presStyleLbl="bgShp" presStyleIdx="4" presStyleCnt="5"/>
      <dgm:spPr/>
    </dgm:pt>
    <dgm:pt modelId="{CA5EAF60-62CE-40AF-83A4-C5F44400CD7F}" type="pres">
      <dgm:prSet presAssocID="{A6434F42-70EC-41ED-AB9A-9CC671C9718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opwatch"/>
        </a:ext>
      </dgm:extLst>
    </dgm:pt>
    <dgm:pt modelId="{CD9D8E10-78CA-44C7-8FA0-9889F4F9F70D}" type="pres">
      <dgm:prSet presAssocID="{A6434F42-70EC-41ED-AB9A-9CC671C9718A}" presName="spaceRect" presStyleCnt="0"/>
      <dgm:spPr/>
    </dgm:pt>
    <dgm:pt modelId="{EAFA26A7-626C-421B-A013-DED174A80378}" type="pres">
      <dgm:prSet presAssocID="{A6434F42-70EC-41ED-AB9A-9CC671C9718A}" presName="parTx" presStyleLbl="revTx" presStyleIdx="4" presStyleCnt="5">
        <dgm:presLayoutVars>
          <dgm:chMax val="0"/>
          <dgm:chPref val="0"/>
        </dgm:presLayoutVars>
      </dgm:prSet>
      <dgm:spPr/>
    </dgm:pt>
  </dgm:ptLst>
  <dgm:cxnLst>
    <dgm:cxn modelId="{BA9D8C07-32FA-4C89-AC36-38146EF98E66}" srcId="{71A15867-84AB-4EC7-BEDF-5640102378AB}" destId="{4729062E-A4DA-41D1-B442-E06295E169A3}" srcOrd="2" destOrd="0" parTransId="{EA45B15A-F39F-4549-9D84-1C8E4709C769}" sibTransId="{3DA65E0B-2AC7-4061-81B2-78DB296CBC3C}"/>
    <dgm:cxn modelId="{C3674811-D4CE-4EF2-99CA-5A2DBEBCFE46}" srcId="{71A15867-84AB-4EC7-BEDF-5640102378AB}" destId="{5D605F35-EB9D-4E4C-A410-6FE83A51DE61}" srcOrd="1" destOrd="0" parTransId="{B077ED64-C14C-4C8E-8D59-393CA03394FB}" sibTransId="{B4F9D26D-1BD1-46AF-B20B-BBDB7FB3E3AC}"/>
    <dgm:cxn modelId="{E55FBE30-0DEF-45E3-B674-7759241EACBE}" type="presOf" srcId="{5D605F35-EB9D-4E4C-A410-6FE83A51DE61}" destId="{769A5ECB-AB89-43B4-AD95-1D74C817AFCE}" srcOrd="0" destOrd="0" presId="urn:microsoft.com/office/officeart/2018/2/layout/IconVerticalSolidList"/>
    <dgm:cxn modelId="{C6C0EE5B-8AD3-494D-BEEC-0F336F61D54B}" type="presOf" srcId="{71A15867-84AB-4EC7-BEDF-5640102378AB}" destId="{0A33ED46-0759-4CEA-B9C4-8EC23F9C9732}" srcOrd="0" destOrd="0" presId="urn:microsoft.com/office/officeart/2018/2/layout/IconVerticalSolidList"/>
    <dgm:cxn modelId="{97745D46-D1B9-4BF0-A411-81D8E78C661B}" type="presOf" srcId="{4729062E-A4DA-41D1-B442-E06295E169A3}" destId="{C761CC5F-E95D-4FB3-A528-B03CA24FBC39}" srcOrd="0" destOrd="0" presId="urn:microsoft.com/office/officeart/2018/2/layout/IconVerticalSolidList"/>
    <dgm:cxn modelId="{A2A6C247-8F39-483C-94A0-56B715C499D8}" srcId="{71A15867-84AB-4EC7-BEDF-5640102378AB}" destId="{A2EA4C90-C9E0-4832-9E8E-4396458F2C68}" srcOrd="0" destOrd="0" parTransId="{58FFC80A-556F-4576-BF53-1F82F165C4D2}" sibTransId="{946D1CDA-5B1A-4786-B0DD-5E0C77E53232}"/>
    <dgm:cxn modelId="{06F2477E-31AB-4F76-A6CD-022158FF5ED0}" type="presOf" srcId="{37E2EC59-ECCD-4430-B90D-FCC3527FF12C}" destId="{C874BEC0-24B1-4F83-BE03-A57EE330C2E5}" srcOrd="0" destOrd="0" presId="urn:microsoft.com/office/officeart/2018/2/layout/IconVerticalSolidList"/>
    <dgm:cxn modelId="{C729A099-52EA-4A0F-92ED-3E89BBBAF80B}" type="presOf" srcId="{A2EA4C90-C9E0-4832-9E8E-4396458F2C68}" destId="{2FA45ED4-5AF3-4616-BC2D-546D176E01B3}" srcOrd="0" destOrd="0" presId="urn:microsoft.com/office/officeart/2018/2/layout/IconVerticalSolidList"/>
    <dgm:cxn modelId="{0B589DAC-3D49-49EF-9814-9C7B641C808A}" srcId="{71A15867-84AB-4EC7-BEDF-5640102378AB}" destId="{37E2EC59-ECCD-4430-B90D-FCC3527FF12C}" srcOrd="3" destOrd="0" parTransId="{E460FA92-691B-4BF8-AF31-DF7C6C829CFA}" sibTransId="{3B4A639B-F00C-4BD6-A41E-A5FAD9493C6D}"/>
    <dgm:cxn modelId="{2053DACC-880B-4035-9D29-ED6FD8C7C538}" type="presOf" srcId="{A6434F42-70EC-41ED-AB9A-9CC671C9718A}" destId="{EAFA26A7-626C-421B-A013-DED174A80378}" srcOrd="0" destOrd="0" presId="urn:microsoft.com/office/officeart/2018/2/layout/IconVerticalSolidList"/>
    <dgm:cxn modelId="{C19AF3E3-5222-45EE-98FC-0D206BFEDC63}" srcId="{71A15867-84AB-4EC7-BEDF-5640102378AB}" destId="{A6434F42-70EC-41ED-AB9A-9CC671C9718A}" srcOrd="4" destOrd="0" parTransId="{0495E463-1726-4333-A3C1-F0B96651D867}" sibTransId="{969AC83B-50DA-43AA-9CF2-3BB69951A49D}"/>
    <dgm:cxn modelId="{7CFE5BE7-C561-4B95-9061-8DF2D881F844}" type="presParOf" srcId="{0A33ED46-0759-4CEA-B9C4-8EC23F9C9732}" destId="{A9AB51F7-4EE9-44CC-8896-F19C29E3E420}" srcOrd="0" destOrd="0" presId="urn:microsoft.com/office/officeart/2018/2/layout/IconVerticalSolidList"/>
    <dgm:cxn modelId="{883E5CFA-6308-485F-9F2C-D72CCC002D8C}" type="presParOf" srcId="{A9AB51F7-4EE9-44CC-8896-F19C29E3E420}" destId="{54E1D765-0EA3-4CA5-B438-78E840E1988C}" srcOrd="0" destOrd="0" presId="urn:microsoft.com/office/officeart/2018/2/layout/IconVerticalSolidList"/>
    <dgm:cxn modelId="{210660BF-9A0E-4F70-A64B-49AAE1F29285}" type="presParOf" srcId="{A9AB51F7-4EE9-44CC-8896-F19C29E3E420}" destId="{96875689-39E4-4EA6-83F2-0E9D88EF9607}" srcOrd="1" destOrd="0" presId="urn:microsoft.com/office/officeart/2018/2/layout/IconVerticalSolidList"/>
    <dgm:cxn modelId="{DDFB85DE-FFBD-4C2D-982B-8AB6C9D30A0E}" type="presParOf" srcId="{A9AB51F7-4EE9-44CC-8896-F19C29E3E420}" destId="{58DA66B2-7023-4FD4-8854-0D88567206C7}" srcOrd="2" destOrd="0" presId="urn:microsoft.com/office/officeart/2018/2/layout/IconVerticalSolidList"/>
    <dgm:cxn modelId="{3BB730AD-4A6B-4EC7-AD49-7AEB2421C4F6}" type="presParOf" srcId="{A9AB51F7-4EE9-44CC-8896-F19C29E3E420}" destId="{2FA45ED4-5AF3-4616-BC2D-546D176E01B3}" srcOrd="3" destOrd="0" presId="urn:microsoft.com/office/officeart/2018/2/layout/IconVerticalSolidList"/>
    <dgm:cxn modelId="{5B3AB455-2869-491E-890A-B2DCA9C2AED7}" type="presParOf" srcId="{0A33ED46-0759-4CEA-B9C4-8EC23F9C9732}" destId="{2691E6C1-624F-45CA-94E3-F665FACF4FF3}" srcOrd="1" destOrd="0" presId="urn:microsoft.com/office/officeart/2018/2/layout/IconVerticalSolidList"/>
    <dgm:cxn modelId="{72B47664-F86A-4354-9725-500470D83CCE}" type="presParOf" srcId="{0A33ED46-0759-4CEA-B9C4-8EC23F9C9732}" destId="{9AF2A0BC-F019-480D-819F-14E60667E28D}" srcOrd="2" destOrd="0" presId="urn:microsoft.com/office/officeart/2018/2/layout/IconVerticalSolidList"/>
    <dgm:cxn modelId="{9ABA8722-DA3E-4008-9BC0-472EFB04BEBF}" type="presParOf" srcId="{9AF2A0BC-F019-480D-819F-14E60667E28D}" destId="{74AED5B6-0AAD-4ACA-B02D-4C23AA96D35D}" srcOrd="0" destOrd="0" presId="urn:microsoft.com/office/officeart/2018/2/layout/IconVerticalSolidList"/>
    <dgm:cxn modelId="{4E510395-29D3-493F-84DB-1015305C6F16}" type="presParOf" srcId="{9AF2A0BC-F019-480D-819F-14E60667E28D}" destId="{0F92665F-8041-40DE-9516-F7B4CFEA482A}" srcOrd="1" destOrd="0" presId="urn:microsoft.com/office/officeart/2018/2/layout/IconVerticalSolidList"/>
    <dgm:cxn modelId="{A0385354-05C1-4EA2-882E-8A57F5DAE1D7}" type="presParOf" srcId="{9AF2A0BC-F019-480D-819F-14E60667E28D}" destId="{23B558C9-A04E-4253-BBDC-1447B42445BC}" srcOrd="2" destOrd="0" presId="urn:microsoft.com/office/officeart/2018/2/layout/IconVerticalSolidList"/>
    <dgm:cxn modelId="{A1E34341-FECE-4A92-A42B-1A868B313E6A}" type="presParOf" srcId="{9AF2A0BC-F019-480D-819F-14E60667E28D}" destId="{769A5ECB-AB89-43B4-AD95-1D74C817AFCE}" srcOrd="3" destOrd="0" presId="urn:microsoft.com/office/officeart/2018/2/layout/IconVerticalSolidList"/>
    <dgm:cxn modelId="{8F9F78B4-1523-4D8D-9481-DA1A8ACBEEF1}" type="presParOf" srcId="{0A33ED46-0759-4CEA-B9C4-8EC23F9C9732}" destId="{35DC95AA-D5F2-46C5-B75B-375D36295B18}" srcOrd="3" destOrd="0" presId="urn:microsoft.com/office/officeart/2018/2/layout/IconVerticalSolidList"/>
    <dgm:cxn modelId="{3890964F-C4B8-4D62-800C-30BCF5F54C3F}" type="presParOf" srcId="{0A33ED46-0759-4CEA-B9C4-8EC23F9C9732}" destId="{8D36FA1A-BEC7-48FD-9E66-8BB20F431FA3}" srcOrd="4" destOrd="0" presId="urn:microsoft.com/office/officeart/2018/2/layout/IconVerticalSolidList"/>
    <dgm:cxn modelId="{6C55EA32-E315-4869-9D28-D9151DB8F100}" type="presParOf" srcId="{8D36FA1A-BEC7-48FD-9E66-8BB20F431FA3}" destId="{99CD83C5-953F-4033-B8D3-397D068A711C}" srcOrd="0" destOrd="0" presId="urn:microsoft.com/office/officeart/2018/2/layout/IconVerticalSolidList"/>
    <dgm:cxn modelId="{DEDEFD1F-D7E8-47BF-88FA-F9D10DAF1231}" type="presParOf" srcId="{8D36FA1A-BEC7-48FD-9E66-8BB20F431FA3}" destId="{E2B048BC-D820-4671-8D83-C0FC6C1E17FF}" srcOrd="1" destOrd="0" presId="urn:microsoft.com/office/officeart/2018/2/layout/IconVerticalSolidList"/>
    <dgm:cxn modelId="{53FF2A85-0D88-4B6F-8854-8C654ED41D46}" type="presParOf" srcId="{8D36FA1A-BEC7-48FD-9E66-8BB20F431FA3}" destId="{0B1B4545-0305-4E6E-B92E-C4C97C4F9C9D}" srcOrd="2" destOrd="0" presId="urn:microsoft.com/office/officeart/2018/2/layout/IconVerticalSolidList"/>
    <dgm:cxn modelId="{CE389F8F-9B99-4C91-B322-270DF0D5C28B}" type="presParOf" srcId="{8D36FA1A-BEC7-48FD-9E66-8BB20F431FA3}" destId="{C761CC5F-E95D-4FB3-A528-B03CA24FBC39}" srcOrd="3" destOrd="0" presId="urn:microsoft.com/office/officeart/2018/2/layout/IconVerticalSolidList"/>
    <dgm:cxn modelId="{2A33A594-E06F-4DE0-A555-79C58013774A}" type="presParOf" srcId="{0A33ED46-0759-4CEA-B9C4-8EC23F9C9732}" destId="{8BB66B68-D90D-488A-AFEE-D0F74ACC281A}" srcOrd="5" destOrd="0" presId="urn:microsoft.com/office/officeart/2018/2/layout/IconVerticalSolidList"/>
    <dgm:cxn modelId="{6119D329-92E8-4E87-B6FC-EFF4EE4A851F}" type="presParOf" srcId="{0A33ED46-0759-4CEA-B9C4-8EC23F9C9732}" destId="{A0E932A4-3235-40B6-A6FF-A7E246B37BA8}" srcOrd="6" destOrd="0" presId="urn:microsoft.com/office/officeart/2018/2/layout/IconVerticalSolidList"/>
    <dgm:cxn modelId="{0BE3C3DA-36FB-4AEC-AD48-129BAD84203E}" type="presParOf" srcId="{A0E932A4-3235-40B6-A6FF-A7E246B37BA8}" destId="{FD152E38-D17F-433F-8B01-F66BD9040F94}" srcOrd="0" destOrd="0" presId="urn:microsoft.com/office/officeart/2018/2/layout/IconVerticalSolidList"/>
    <dgm:cxn modelId="{16910113-C5D7-4189-BBD1-954F57C0CEE6}" type="presParOf" srcId="{A0E932A4-3235-40B6-A6FF-A7E246B37BA8}" destId="{AA23DCEC-1718-424F-A675-450301D2915F}" srcOrd="1" destOrd="0" presId="urn:microsoft.com/office/officeart/2018/2/layout/IconVerticalSolidList"/>
    <dgm:cxn modelId="{6EE290D7-517A-44C1-9734-299954B64F1C}" type="presParOf" srcId="{A0E932A4-3235-40B6-A6FF-A7E246B37BA8}" destId="{A1F4C035-4C28-4F94-B8CC-728FBD96C39F}" srcOrd="2" destOrd="0" presId="urn:microsoft.com/office/officeart/2018/2/layout/IconVerticalSolidList"/>
    <dgm:cxn modelId="{0CDF3AC0-BCAE-4547-B29F-02E83DFEDA27}" type="presParOf" srcId="{A0E932A4-3235-40B6-A6FF-A7E246B37BA8}" destId="{C874BEC0-24B1-4F83-BE03-A57EE330C2E5}" srcOrd="3" destOrd="0" presId="urn:microsoft.com/office/officeart/2018/2/layout/IconVerticalSolidList"/>
    <dgm:cxn modelId="{A89587D3-D1B8-4490-AD21-348B4EF598B6}" type="presParOf" srcId="{0A33ED46-0759-4CEA-B9C4-8EC23F9C9732}" destId="{E0E1A36C-B534-42F0-BA51-B60EE83DD902}" srcOrd="7" destOrd="0" presId="urn:microsoft.com/office/officeart/2018/2/layout/IconVerticalSolidList"/>
    <dgm:cxn modelId="{E77E58DE-EB18-4E3D-8F30-56EC4E848F67}" type="presParOf" srcId="{0A33ED46-0759-4CEA-B9C4-8EC23F9C9732}" destId="{012ED1C0-363D-4C9D-B87F-A66590109766}" srcOrd="8" destOrd="0" presId="urn:microsoft.com/office/officeart/2018/2/layout/IconVerticalSolidList"/>
    <dgm:cxn modelId="{29A0F0F9-B3FF-462B-9662-9895BFF03FA8}" type="presParOf" srcId="{012ED1C0-363D-4C9D-B87F-A66590109766}" destId="{987E8401-9F0D-4B38-9857-2241EFE3FD4B}" srcOrd="0" destOrd="0" presId="urn:microsoft.com/office/officeart/2018/2/layout/IconVerticalSolidList"/>
    <dgm:cxn modelId="{F060A45B-99F7-4F94-9731-B0F88480D6DA}" type="presParOf" srcId="{012ED1C0-363D-4C9D-B87F-A66590109766}" destId="{CA5EAF60-62CE-40AF-83A4-C5F44400CD7F}" srcOrd="1" destOrd="0" presId="urn:microsoft.com/office/officeart/2018/2/layout/IconVerticalSolidList"/>
    <dgm:cxn modelId="{6006E6F1-E5ED-460A-8B9A-249A6DE86F78}" type="presParOf" srcId="{012ED1C0-363D-4C9D-B87F-A66590109766}" destId="{CD9D8E10-78CA-44C7-8FA0-9889F4F9F70D}" srcOrd="2" destOrd="0" presId="urn:microsoft.com/office/officeart/2018/2/layout/IconVerticalSolidList"/>
    <dgm:cxn modelId="{93E4022F-F4FF-4A49-87B9-2805E947EC9A}" type="presParOf" srcId="{012ED1C0-363D-4C9D-B87F-A66590109766}" destId="{EAFA26A7-626C-421B-A013-DED174A8037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15C213-B5E3-4491-93F9-DD4782949B45}">
      <dsp:nvSpPr>
        <dsp:cNvPr id="0" name=""/>
        <dsp:cNvSpPr/>
      </dsp:nvSpPr>
      <dsp:spPr>
        <a:xfrm>
          <a:off x="938497" y="983406"/>
          <a:ext cx="1005539" cy="10055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76FEA6-2BE2-4074-B7B8-F7AF817DF02A}">
      <dsp:nvSpPr>
        <dsp:cNvPr id="0" name=""/>
        <dsp:cNvSpPr/>
      </dsp:nvSpPr>
      <dsp:spPr>
        <a:xfrm>
          <a:off x="4782" y="2091480"/>
          <a:ext cx="2872968" cy="43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100000"/>
            </a:lnSpc>
            <a:spcBef>
              <a:spcPct val="0"/>
            </a:spcBef>
            <a:spcAft>
              <a:spcPct val="35000"/>
            </a:spcAft>
            <a:buNone/>
            <a:defRPr b="1"/>
          </a:pPr>
          <a:r>
            <a:rPr lang="en-US" sz="2700" kern="1200"/>
            <a:t>Affirm</a:t>
          </a:r>
        </a:p>
      </dsp:txBody>
      <dsp:txXfrm>
        <a:off x="4782" y="2091480"/>
        <a:ext cx="2872968" cy="430945"/>
      </dsp:txXfrm>
    </dsp:sp>
    <dsp:sp modelId="{7A60461F-E566-4F0E-B167-7985D21865C3}">
      <dsp:nvSpPr>
        <dsp:cNvPr id="0" name=""/>
        <dsp:cNvSpPr/>
      </dsp:nvSpPr>
      <dsp:spPr>
        <a:xfrm>
          <a:off x="4782" y="2570116"/>
          <a:ext cx="2872968" cy="797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You make an expression that shows understanding or empathy with the objection</a:t>
          </a:r>
        </a:p>
      </dsp:txBody>
      <dsp:txXfrm>
        <a:off x="4782" y="2570116"/>
        <a:ext cx="2872968" cy="797815"/>
      </dsp:txXfrm>
    </dsp:sp>
    <dsp:sp modelId="{F8965DB3-C60F-468F-867E-5C4EAE491752}">
      <dsp:nvSpPr>
        <dsp:cNvPr id="0" name=""/>
        <dsp:cNvSpPr/>
      </dsp:nvSpPr>
      <dsp:spPr>
        <a:xfrm>
          <a:off x="4314235" y="983406"/>
          <a:ext cx="1005539" cy="10055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C4A37D-E6C2-4306-BB6E-CAB0AE933852}">
      <dsp:nvSpPr>
        <dsp:cNvPr id="0" name=""/>
        <dsp:cNvSpPr/>
      </dsp:nvSpPr>
      <dsp:spPr>
        <a:xfrm>
          <a:off x="3380521" y="2091480"/>
          <a:ext cx="2872968" cy="43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100000"/>
            </a:lnSpc>
            <a:spcBef>
              <a:spcPct val="0"/>
            </a:spcBef>
            <a:spcAft>
              <a:spcPct val="35000"/>
            </a:spcAft>
            <a:buNone/>
            <a:defRPr b="1"/>
          </a:pPr>
          <a:r>
            <a:rPr lang="en-US" sz="2700" kern="1200"/>
            <a:t>Answer</a:t>
          </a:r>
        </a:p>
      </dsp:txBody>
      <dsp:txXfrm>
        <a:off x="3380521" y="2091480"/>
        <a:ext cx="2872968" cy="430945"/>
      </dsp:txXfrm>
    </dsp:sp>
    <dsp:sp modelId="{9A23A6CA-4BA9-43E9-A7F7-6F6C7B2E037A}">
      <dsp:nvSpPr>
        <dsp:cNvPr id="0" name=""/>
        <dsp:cNvSpPr/>
      </dsp:nvSpPr>
      <dsp:spPr>
        <a:xfrm>
          <a:off x="3380521" y="2570116"/>
          <a:ext cx="2872968" cy="797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You give a factual answer that doesn’t skirt the issue</a:t>
          </a:r>
        </a:p>
      </dsp:txBody>
      <dsp:txXfrm>
        <a:off x="3380521" y="2570116"/>
        <a:ext cx="2872968" cy="797815"/>
      </dsp:txXfrm>
    </dsp:sp>
    <dsp:sp modelId="{EB30B3CA-AB3E-4938-963C-A9343263067F}">
      <dsp:nvSpPr>
        <dsp:cNvPr id="0" name=""/>
        <dsp:cNvSpPr/>
      </dsp:nvSpPr>
      <dsp:spPr>
        <a:xfrm>
          <a:off x="7689974" y="983406"/>
          <a:ext cx="1005539" cy="10055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C47C6F-CF6B-4BB4-BBA5-A00DD092303D}">
      <dsp:nvSpPr>
        <dsp:cNvPr id="0" name=""/>
        <dsp:cNvSpPr/>
      </dsp:nvSpPr>
      <dsp:spPr>
        <a:xfrm>
          <a:off x="6756259" y="2091480"/>
          <a:ext cx="2872968" cy="43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100000"/>
            </a:lnSpc>
            <a:spcBef>
              <a:spcPct val="0"/>
            </a:spcBef>
            <a:spcAft>
              <a:spcPct val="35000"/>
            </a:spcAft>
            <a:buNone/>
            <a:defRPr b="1"/>
          </a:pPr>
          <a:r>
            <a:rPr lang="en-US" sz="2700" kern="1200"/>
            <a:t>Redirect</a:t>
          </a:r>
        </a:p>
      </dsp:txBody>
      <dsp:txXfrm>
        <a:off x="6756259" y="2091480"/>
        <a:ext cx="2872968" cy="430945"/>
      </dsp:txXfrm>
    </dsp:sp>
    <dsp:sp modelId="{C9D255BC-3D9B-442D-87E7-ABED71D7834F}">
      <dsp:nvSpPr>
        <dsp:cNvPr id="0" name=""/>
        <dsp:cNvSpPr/>
      </dsp:nvSpPr>
      <dsp:spPr>
        <a:xfrm>
          <a:off x="6756259" y="2570116"/>
          <a:ext cx="2872968" cy="797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You refocus the conversation on the issues that were already discussed</a:t>
          </a:r>
        </a:p>
      </dsp:txBody>
      <dsp:txXfrm>
        <a:off x="6756259" y="2570116"/>
        <a:ext cx="2872968" cy="7978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E7AFD-D77E-45C8-A8CD-CAA9A2B6665B}">
      <dsp:nvSpPr>
        <dsp:cNvPr id="0" name=""/>
        <dsp:cNvSpPr/>
      </dsp:nvSpPr>
      <dsp:spPr>
        <a:xfrm>
          <a:off x="11624" y="284061"/>
          <a:ext cx="2555332" cy="766599"/>
        </a:xfrm>
        <a:prstGeom prst="chevron">
          <a:avLst>
            <a:gd name="adj" fmla="val 3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4654" tIns="94654" rIns="94654" bIns="94654" numCol="1" spcCol="1270" anchor="ctr" anchorCtr="0">
          <a:noAutofit/>
        </a:bodyPr>
        <a:lstStyle/>
        <a:p>
          <a:pPr marL="0" lvl="0" indent="0" algn="ctr" defTabSz="1244600">
            <a:lnSpc>
              <a:spcPct val="90000"/>
            </a:lnSpc>
            <a:spcBef>
              <a:spcPct val="0"/>
            </a:spcBef>
            <a:spcAft>
              <a:spcPct val="35000"/>
            </a:spcAft>
            <a:buNone/>
          </a:pPr>
          <a:r>
            <a:rPr lang="en-US" sz="2800" kern="1200"/>
            <a:t>Gather</a:t>
          </a:r>
        </a:p>
      </dsp:txBody>
      <dsp:txXfrm>
        <a:off x="241604" y="284061"/>
        <a:ext cx="2095372" cy="766599"/>
      </dsp:txXfrm>
    </dsp:sp>
    <dsp:sp modelId="{2645E05C-0080-4000-98C2-70CFF1759133}">
      <dsp:nvSpPr>
        <dsp:cNvPr id="0" name=""/>
        <dsp:cNvSpPr/>
      </dsp:nvSpPr>
      <dsp:spPr>
        <a:xfrm>
          <a:off x="11624" y="1050660"/>
          <a:ext cx="2325352" cy="222518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3754" tIns="183754" rIns="183754" bIns="367509" numCol="1" spcCol="1270" anchor="t" anchorCtr="0">
          <a:noAutofit/>
        </a:bodyPr>
        <a:lstStyle/>
        <a:p>
          <a:pPr marL="0" lvl="0" indent="0" algn="l" defTabSz="889000" rtl="0">
            <a:lnSpc>
              <a:spcPct val="90000"/>
            </a:lnSpc>
            <a:spcBef>
              <a:spcPct val="0"/>
            </a:spcBef>
            <a:spcAft>
              <a:spcPct val="35000"/>
            </a:spcAft>
            <a:buNone/>
          </a:pPr>
          <a:r>
            <a:rPr lang="en-US" sz="2000" kern="1200"/>
            <a:t>Gather all the facts, have the impacted </a:t>
          </a:r>
          <a:r>
            <a:rPr lang="en-US" sz="2000" kern="1200">
              <a:latin typeface="Gill Sans MT" panose="020B0502020104020203"/>
            </a:rPr>
            <a:t>educator help</a:t>
          </a:r>
          <a:r>
            <a:rPr lang="en-US" sz="2000" kern="1200"/>
            <a:t> you write up a timeline. </a:t>
          </a:r>
        </a:p>
      </dsp:txBody>
      <dsp:txXfrm>
        <a:off x="11624" y="1050660"/>
        <a:ext cx="2325352" cy="2225182"/>
      </dsp:txXfrm>
    </dsp:sp>
    <dsp:sp modelId="{362A0184-D384-4850-88FF-184A8A5BFB4B}">
      <dsp:nvSpPr>
        <dsp:cNvPr id="0" name=""/>
        <dsp:cNvSpPr/>
      </dsp:nvSpPr>
      <dsp:spPr>
        <a:xfrm>
          <a:off x="2516539" y="284061"/>
          <a:ext cx="2555332" cy="766599"/>
        </a:xfrm>
        <a:prstGeom prst="chevron">
          <a:avLst>
            <a:gd name="adj" fmla="val 3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4654" tIns="94654" rIns="94654" bIns="94654" numCol="1" spcCol="1270" anchor="ctr" anchorCtr="0">
          <a:noAutofit/>
        </a:bodyPr>
        <a:lstStyle/>
        <a:p>
          <a:pPr marL="0" lvl="0" indent="0" algn="ctr" defTabSz="1244600">
            <a:lnSpc>
              <a:spcPct val="90000"/>
            </a:lnSpc>
            <a:spcBef>
              <a:spcPct val="0"/>
            </a:spcBef>
            <a:spcAft>
              <a:spcPct val="35000"/>
            </a:spcAft>
            <a:buNone/>
          </a:pPr>
          <a:r>
            <a:rPr lang="en-US" sz="2800" kern="1200"/>
            <a:t>Contract</a:t>
          </a:r>
        </a:p>
      </dsp:txBody>
      <dsp:txXfrm>
        <a:off x="2746519" y="284061"/>
        <a:ext cx="2095372" cy="766599"/>
      </dsp:txXfrm>
    </dsp:sp>
    <dsp:sp modelId="{F8972D01-E6FA-4479-8C32-3CF257D70491}">
      <dsp:nvSpPr>
        <dsp:cNvPr id="0" name=""/>
        <dsp:cNvSpPr/>
      </dsp:nvSpPr>
      <dsp:spPr>
        <a:xfrm>
          <a:off x="2516539" y="1050660"/>
          <a:ext cx="2325352" cy="222518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3754" tIns="183754" rIns="183754" bIns="367509" numCol="1" spcCol="1270" anchor="t" anchorCtr="0">
          <a:noAutofit/>
        </a:bodyPr>
        <a:lstStyle/>
        <a:p>
          <a:pPr marL="0" lvl="0" indent="0" algn="l" defTabSz="889000">
            <a:lnSpc>
              <a:spcPct val="90000"/>
            </a:lnSpc>
            <a:spcBef>
              <a:spcPct val="0"/>
            </a:spcBef>
            <a:spcAft>
              <a:spcPct val="35000"/>
            </a:spcAft>
            <a:buNone/>
          </a:pPr>
          <a:r>
            <a:rPr lang="en-US" sz="2000" kern="1200"/>
            <a:t>Read or look through the contract first. </a:t>
          </a:r>
        </a:p>
      </dsp:txBody>
      <dsp:txXfrm>
        <a:off x="2516539" y="1050660"/>
        <a:ext cx="2325352" cy="2225182"/>
      </dsp:txXfrm>
    </dsp:sp>
    <dsp:sp modelId="{26051705-91C0-4156-B925-37BB2E6CE947}">
      <dsp:nvSpPr>
        <dsp:cNvPr id="0" name=""/>
        <dsp:cNvSpPr/>
      </dsp:nvSpPr>
      <dsp:spPr>
        <a:xfrm>
          <a:off x="5021453" y="284061"/>
          <a:ext cx="2555332" cy="766599"/>
        </a:xfrm>
        <a:prstGeom prst="chevron">
          <a:avLst>
            <a:gd name="adj" fmla="val 3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4654" tIns="94654" rIns="94654" bIns="94654" numCol="1" spcCol="1270" anchor="ctr" anchorCtr="0">
          <a:noAutofit/>
        </a:bodyPr>
        <a:lstStyle/>
        <a:p>
          <a:pPr marL="0" lvl="0" indent="0" algn="ctr" defTabSz="1244600">
            <a:lnSpc>
              <a:spcPct val="90000"/>
            </a:lnSpc>
            <a:spcBef>
              <a:spcPct val="0"/>
            </a:spcBef>
            <a:spcAft>
              <a:spcPct val="35000"/>
            </a:spcAft>
            <a:buNone/>
          </a:pPr>
          <a:r>
            <a:rPr lang="en-US" sz="2800" kern="1200"/>
            <a:t>Apply</a:t>
          </a:r>
        </a:p>
      </dsp:txBody>
      <dsp:txXfrm>
        <a:off x="5251433" y="284061"/>
        <a:ext cx="2095372" cy="766599"/>
      </dsp:txXfrm>
    </dsp:sp>
    <dsp:sp modelId="{34C09AA9-D6B7-4BB5-B32C-68FCCE77C408}">
      <dsp:nvSpPr>
        <dsp:cNvPr id="0" name=""/>
        <dsp:cNvSpPr/>
      </dsp:nvSpPr>
      <dsp:spPr>
        <a:xfrm>
          <a:off x="5021453" y="1050660"/>
          <a:ext cx="2325352" cy="222518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3754" tIns="183754" rIns="183754" bIns="367509" numCol="1" spcCol="1270" anchor="t" anchorCtr="0">
          <a:noAutofit/>
        </a:bodyPr>
        <a:lstStyle/>
        <a:p>
          <a:pPr marL="0" lvl="0" indent="0" algn="l" defTabSz="889000">
            <a:lnSpc>
              <a:spcPct val="90000"/>
            </a:lnSpc>
            <a:spcBef>
              <a:spcPct val="0"/>
            </a:spcBef>
            <a:spcAft>
              <a:spcPct val="35000"/>
            </a:spcAft>
            <a:buNone/>
          </a:pPr>
          <a:r>
            <a:rPr lang="en-US" sz="2000" kern="1200"/>
            <a:t>Apply the facts to the relevant contract language, if any.</a:t>
          </a:r>
        </a:p>
      </dsp:txBody>
      <dsp:txXfrm>
        <a:off x="5021453" y="1050660"/>
        <a:ext cx="2325352" cy="2225182"/>
      </dsp:txXfrm>
    </dsp:sp>
    <dsp:sp modelId="{9B9AB2B3-EFC7-4B54-AFB6-072F3E6F3736}">
      <dsp:nvSpPr>
        <dsp:cNvPr id="0" name=""/>
        <dsp:cNvSpPr/>
      </dsp:nvSpPr>
      <dsp:spPr>
        <a:xfrm>
          <a:off x="7526368" y="284061"/>
          <a:ext cx="2555332" cy="766599"/>
        </a:xfrm>
        <a:prstGeom prst="chevron">
          <a:avLst>
            <a:gd name="adj" fmla="val 3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4654" tIns="94654" rIns="94654" bIns="94654" numCol="1" spcCol="1270" anchor="ctr" anchorCtr="0">
          <a:noAutofit/>
        </a:bodyPr>
        <a:lstStyle/>
        <a:p>
          <a:pPr marL="0" lvl="0" indent="0" algn="ctr" defTabSz="1244600">
            <a:lnSpc>
              <a:spcPct val="90000"/>
            </a:lnSpc>
            <a:spcBef>
              <a:spcPct val="0"/>
            </a:spcBef>
            <a:spcAft>
              <a:spcPct val="35000"/>
            </a:spcAft>
            <a:buNone/>
          </a:pPr>
          <a:r>
            <a:rPr lang="en-US" sz="2800" kern="1200"/>
            <a:t>Contact</a:t>
          </a:r>
        </a:p>
      </dsp:txBody>
      <dsp:txXfrm>
        <a:off x="7756348" y="284061"/>
        <a:ext cx="2095372" cy="766599"/>
      </dsp:txXfrm>
    </dsp:sp>
    <dsp:sp modelId="{87067C4E-8077-40FD-B700-BE6DE3689F92}">
      <dsp:nvSpPr>
        <dsp:cNvPr id="0" name=""/>
        <dsp:cNvSpPr/>
      </dsp:nvSpPr>
      <dsp:spPr>
        <a:xfrm>
          <a:off x="7526368" y="1050660"/>
          <a:ext cx="2325352" cy="2225182"/>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3754" tIns="183754" rIns="183754" bIns="367509" numCol="1" spcCol="1270" anchor="t" anchorCtr="0">
          <a:noAutofit/>
        </a:bodyPr>
        <a:lstStyle/>
        <a:p>
          <a:pPr marL="0" lvl="0" indent="0" algn="l" defTabSz="889000">
            <a:lnSpc>
              <a:spcPct val="90000"/>
            </a:lnSpc>
            <a:spcBef>
              <a:spcPct val="0"/>
            </a:spcBef>
            <a:spcAft>
              <a:spcPct val="35000"/>
            </a:spcAft>
            <a:buNone/>
          </a:pPr>
          <a:r>
            <a:rPr lang="en-US" sz="2000" kern="1200"/>
            <a:t>Contact your association president about the issue</a:t>
          </a:r>
        </a:p>
      </dsp:txBody>
      <dsp:txXfrm>
        <a:off x="7526368" y="1050660"/>
        <a:ext cx="2325352" cy="22251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5B138-12FE-434C-A32C-E8C473ACAA28}">
      <dsp:nvSpPr>
        <dsp:cNvPr id="0" name=""/>
        <dsp:cNvSpPr/>
      </dsp:nvSpPr>
      <dsp:spPr>
        <a:xfrm>
          <a:off x="137131" y="92160"/>
          <a:ext cx="3177062" cy="23348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4FA45A-2F0E-4E62-9ADB-41B5F217B977}">
      <dsp:nvSpPr>
        <dsp:cNvPr id="0" name=""/>
        <dsp:cNvSpPr/>
      </dsp:nvSpPr>
      <dsp:spPr>
        <a:xfrm>
          <a:off x="303664" y="2496983"/>
          <a:ext cx="2889450" cy="9861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a:t>Please always listen to members and review the contract. </a:t>
          </a:r>
        </a:p>
      </dsp:txBody>
      <dsp:txXfrm>
        <a:off x="303664" y="2496983"/>
        <a:ext cx="2889450" cy="986132"/>
      </dsp:txXfrm>
    </dsp:sp>
    <dsp:sp modelId="{64D98D2F-CE6E-4C9E-B419-DAB9C59D42E9}">
      <dsp:nvSpPr>
        <dsp:cNvPr id="0" name=""/>
        <dsp:cNvSpPr/>
      </dsp:nvSpPr>
      <dsp:spPr>
        <a:xfrm>
          <a:off x="3944328" y="137957"/>
          <a:ext cx="2626939" cy="23190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C1EE2A-E5D1-4D8F-97D5-F11DB8EB1252}">
      <dsp:nvSpPr>
        <dsp:cNvPr id="0" name=""/>
        <dsp:cNvSpPr/>
      </dsp:nvSpPr>
      <dsp:spPr>
        <a:xfrm>
          <a:off x="3928507" y="2541660"/>
          <a:ext cx="2889450" cy="12909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b="1" kern="1200"/>
            <a:t>How we handle conflicts reflects how people end up feeling about their union.  Remind them that their building rep </a:t>
          </a:r>
          <a:r>
            <a:rPr lang="en-US" sz="1200" b="1" i="1" kern="1200"/>
            <a:t>(AKA YOU) </a:t>
          </a:r>
          <a:r>
            <a:rPr lang="en-US" sz="1200" b="1" kern="1200"/>
            <a:t>is one of the most important resources they get. </a:t>
          </a:r>
        </a:p>
      </dsp:txBody>
      <dsp:txXfrm>
        <a:off x="3928507" y="2541660"/>
        <a:ext cx="2889450" cy="1290916"/>
      </dsp:txXfrm>
    </dsp:sp>
    <dsp:sp modelId="{18E7D791-B654-4674-9BF3-74BAF88100AD}">
      <dsp:nvSpPr>
        <dsp:cNvPr id="0" name=""/>
        <dsp:cNvSpPr/>
      </dsp:nvSpPr>
      <dsp:spPr>
        <a:xfrm>
          <a:off x="7658098" y="88740"/>
          <a:ext cx="2333992" cy="242316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86EF3E-0CC6-40BE-89E2-94EE28A17B8A}">
      <dsp:nvSpPr>
        <dsp:cNvPr id="0" name=""/>
        <dsp:cNvSpPr/>
      </dsp:nvSpPr>
      <dsp:spPr>
        <a:xfrm>
          <a:off x="7342565" y="2499486"/>
          <a:ext cx="2889450" cy="9861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a:t>Although there may not be a clear violation, we still advocate for our members and work toward solutions. </a:t>
          </a:r>
        </a:p>
      </dsp:txBody>
      <dsp:txXfrm>
        <a:off x="7342565" y="2499486"/>
        <a:ext cx="2889450" cy="9861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E1D765-0EA3-4CA5-B438-78E840E1988C}">
      <dsp:nvSpPr>
        <dsp:cNvPr id="0" name=""/>
        <dsp:cNvSpPr/>
      </dsp:nvSpPr>
      <dsp:spPr>
        <a:xfrm>
          <a:off x="0" y="2908"/>
          <a:ext cx="9604375" cy="6195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875689-39E4-4EA6-83F2-0E9D88EF9607}">
      <dsp:nvSpPr>
        <dsp:cNvPr id="0" name=""/>
        <dsp:cNvSpPr/>
      </dsp:nvSpPr>
      <dsp:spPr>
        <a:xfrm>
          <a:off x="187419" y="142311"/>
          <a:ext cx="340762" cy="3407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A45ED4-5AF3-4616-BC2D-546D176E01B3}">
      <dsp:nvSpPr>
        <dsp:cNvPr id="0" name=""/>
        <dsp:cNvSpPr/>
      </dsp:nvSpPr>
      <dsp:spPr>
        <a:xfrm>
          <a:off x="715601" y="2908"/>
          <a:ext cx="8888773" cy="619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571" tIns="65571" rIns="65571" bIns="65571" numCol="1" spcCol="1270" anchor="ctr" anchorCtr="0">
          <a:noAutofit/>
        </a:bodyPr>
        <a:lstStyle/>
        <a:p>
          <a:pPr marL="0" lvl="0" indent="0" algn="l" defTabSz="666750">
            <a:lnSpc>
              <a:spcPct val="100000"/>
            </a:lnSpc>
            <a:spcBef>
              <a:spcPct val="0"/>
            </a:spcBef>
            <a:spcAft>
              <a:spcPct val="35000"/>
            </a:spcAft>
            <a:buNone/>
          </a:pPr>
          <a:r>
            <a:rPr lang="en-US" sz="1500" kern="1200"/>
            <a:t>A supervisor is scheduling meetings during lunch time and is saying attendance is optional.</a:t>
          </a:r>
        </a:p>
      </dsp:txBody>
      <dsp:txXfrm>
        <a:off x="715601" y="2908"/>
        <a:ext cx="8888773" cy="619568"/>
      </dsp:txXfrm>
    </dsp:sp>
    <dsp:sp modelId="{74AED5B6-0AAD-4ACA-B02D-4C23AA96D35D}">
      <dsp:nvSpPr>
        <dsp:cNvPr id="0" name=""/>
        <dsp:cNvSpPr/>
      </dsp:nvSpPr>
      <dsp:spPr>
        <a:xfrm>
          <a:off x="0" y="777369"/>
          <a:ext cx="9604375" cy="6195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92665F-8041-40DE-9516-F7B4CFEA482A}">
      <dsp:nvSpPr>
        <dsp:cNvPr id="0" name=""/>
        <dsp:cNvSpPr/>
      </dsp:nvSpPr>
      <dsp:spPr>
        <a:xfrm>
          <a:off x="187419" y="916771"/>
          <a:ext cx="340762" cy="3407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9A5ECB-AB89-43B4-AD95-1D74C817AFCE}">
      <dsp:nvSpPr>
        <dsp:cNvPr id="0" name=""/>
        <dsp:cNvSpPr/>
      </dsp:nvSpPr>
      <dsp:spPr>
        <a:xfrm>
          <a:off x="715601" y="777369"/>
          <a:ext cx="8888773" cy="619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571" tIns="65571" rIns="65571" bIns="65571" numCol="1" spcCol="1270" anchor="ctr" anchorCtr="0">
          <a:noAutofit/>
        </a:bodyPr>
        <a:lstStyle/>
        <a:p>
          <a:pPr marL="0" lvl="0" indent="0" algn="l" defTabSz="666750">
            <a:lnSpc>
              <a:spcPct val="100000"/>
            </a:lnSpc>
            <a:spcBef>
              <a:spcPct val="0"/>
            </a:spcBef>
            <a:spcAft>
              <a:spcPct val="35000"/>
            </a:spcAft>
            <a:buNone/>
          </a:pPr>
          <a:r>
            <a:rPr lang="en-US" sz="1500" kern="1200"/>
            <a:t>You volunteered to be on a committee and now they are scheduling meetings outside the duty day.</a:t>
          </a:r>
        </a:p>
      </dsp:txBody>
      <dsp:txXfrm>
        <a:off x="715601" y="777369"/>
        <a:ext cx="8888773" cy="619568"/>
      </dsp:txXfrm>
    </dsp:sp>
    <dsp:sp modelId="{99CD83C5-953F-4033-B8D3-397D068A711C}">
      <dsp:nvSpPr>
        <dsp:cNvPr id="0" name=""/>
        <dsp:cNvSpPr/>
      </dsp:nvSpPr>
      <dsp:spPr>
        <a:xfrm>
          <a:off x="0" y="1551829"/>
          <a:ext cx="9604375" cy="6195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B048BC-D820-4671-8D83-C0FC6C1E17FF}">
      <dsp:nvSpPr>
        <dsp:cNvPr id="0" name=""/>
        <dsp:cNvSpPr/>
      </dsp:nvSpPr>
      <dsp:spPr>
        <a:xfrm>
          <a:off x="187419" y="1691232"/>
          <a:ext cx="340762" cy="3407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61CC5F-E95D-4FB3-A528-B03CA24FBC39}">
      <dsp:nvSpPr>
        <dsp:cNvPr id="0" name=""/>
        <dsp:cNvSpPr/>
      </dsp:nvSpPr>
      <dsp:spPr>
        <a:xfrm>
          <a:off x="715601" y="1551829"/>
          <a:ext cx="8888773" cy="619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571" tIns="65571" rIns="65571" bIns="65571" numCol="1" spcCol="1270" anchor="ctr" anchorCtr="0">
          <a:noAutofit/>
        </a:bodyPr>
        <a:lstStyle/>
        <a:p>
          <a:pPr marL="0" lvl="0" indent="0" algn="l" defTabSz="666750" rtl="0">
            <a:lnSpc>
              <a:spcPct val="100000"/>
            </a:lnSpc>
            <a:spcBef>
              <a:spcPct val="0"/>
            </a:spcBef>
            <a:spcAft>
              <a:spcPct val="35000"/>
            </a:spcAft>
            <a:buNone/>
          </a:pPr>
          <a:r>
            <a:rPr lang="en-US" sz="1500" kern="1200"/>
            <a:t>On January 15, </a:t>
          </a:r>
          <a:r>
            <a:rPr lang="en-US" sz="1500" kern="1200">
              <a:latin typeface="Gill Sans MT" panose="020B0502020104020203"/>
            </a:rPr>
            <a:t>an educator is</a:t>
          </a:r>
          <a:r>
            <a:rPr lang="en-US" sz="1500" kern="1200"/>
            <a:t> moved to comprehensive evaluation. </a:t>
          </a:r>
        </a:p>
      </dsp:txBody>
      <dsp:txXfrm>
        <a:off x="715601" y="1551829"/>
        <a:ext cx="8888773" cy="619568"/>
      </dsp:txXfrm>
    </dsp:sp>
    <dsp:sp modelId="{FD152E38-D17F-433F-8B01-F66BD9040F94}">
      <dsp:nvSpPr>
        <dsp:cNvPr id="0" name=""/>
        <dsp:cNvSpPr/>
      </dsp:nvSpPr>
      <dsp:spPr>
        <a:xfrm>
          <a:off x="0" y="2326289"/>
          <a:ext cx="9604375" cy="6195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3DCEC-1718-424F-A675-450301D2915F}">
      <dsp:nvSpPr>
        <dsp:cNvPr id="0" name=""/>
        <dsp:cNvSpPr/>
      </dsp:nvSpPr>
      <dsp:spPr>
        <a:xfrm>
          <a:off x="187419" y="2465692"/>
          <a:ext cx="340762" cy="34076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74BEC0-24B1-4F83-BE03-A57EE330C2E5}">
      <dsp:nvSpPr>
        <dsp:cNvPr id="0" name=""/>
        <dsp:cNvSpPr/>
      </dsp:nvSpPr>
      <dsp:spPr>
        <a:xfrm>
          <a:off x="715601" y="2326289"/>
          <a:ext cx="8888773" cy="619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571" tIns="65571" rIns="65571" bIns="65571" numCol="1" spcCol="1270" anchor="ctr" anchorCtr="0">
          <a:noAutofit/>
        </a:bodyPr>
        <a:lstStyle/>
        <a:p>
          <a:pPr marL="0" lvl="0" indent="0" algn="l" defTabSz="666750" rtl="0">
            <a:lnSpc>
              <a:spcPct val="100000"/>
            </a:lnSpc>
            <a:spcBef>
              <a:spcPct val="0"/>
            </a:spcBef>
            <a:spcAft>
              <a:spcPct val="35000"/>
            </a:spcAft>
            <a:buNone/>
          </a:pPr>
          <a:r>
            <a:rPr lang="en-US" sz="1500" kern="1200"/>
            <a:t>Because of a tight budget, the District will be asking </a:t>
          </a:r>
          <a:r>
            <a:rPr lang="en-US" sz="1500" kern="1200">
              <a:latin typeface="Gill Sans MT" panose="020B0502020104020203"/>
            </a:rPr>
            <a:t>educators to</a:t>
          </a:r>
          <a:r>
            <a:rPr lang="en-US" sz="1500" kern="1200"/>
            <a:t> perform lunch duty during their lunch time on a rotating basis.</a:t>
          </a:r>
        </a:p>
      </dsp:txBody>
      <dsp:txXfrm>
        <a:off x="715601" y="2326289"/>
        <a:ext cx="8888773" cy="619568"/>
      </dsp:txXfrm>
    </dsp:sp>
    <dsp:sp modelId="{987E8401-9F0D-4B38-9857-2241EFE3FD4B}">
      <dsp:nvSpPr>
        <dsp:cNvPr id="0" name=""/>
        <dsp:cNvSpPr/>
      </dsp:nvSpPr>
      <dsp:spPr>
        <a:xfrm>
          <a:off x="0" y="3100749"/>
          <a:ext cx="9604375" cy="6195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5EAF60-62CE-40AF-83A4-C5F44400CD7F}">
      <dsp:nvSpPr>
        <dsp:cNvPr id="0" name=""/>
        <dsp:cNvSpPr/>
      </dsp:nvSpPr>
      <dsp:spPr>
        <a:xfrm>
          <a:off x="187419" y="3240152"/>
          <a:ext cx="340762" cy="34076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FA26A7-626C-421B-A013-DED174A80378}">
      <dsp:nvSpPr>
        <dsp:cNvPr id="0" name=""/>
        <dsp:cNvSpPr/>
      </dsp:nvSpPr>
      <dsp:spPr>
        <a:xfrm>
          <a:off x="715601" y="3100749"/>
          <a:ext cx="8888773" cy="619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571" tIns="65571" rIns="65571" bIns="65571" numCol="1" spcCol="1270" anchor="ctr" anchorCtr="0">
          <a:noAutofit/>
        </a:bodyPr>
        <a:lstStyle/>
        <a:p>
          <a:pPr marL="0" lvl="0" indent="0" algn="l" defTabSz="666750">
            <a:lnSpc>
              <a:spcPct val="100000"/>
            </a:lnSpc>
            <a:spcBef>
              <a:spcPct val="0"/>
            </a:spcBef>
            <a:spcAft>
              <a:spcPct val="35000"/>
            </a:spcAft>
            <a:buNone/>
          </a:pPr>
          <a:r>
            <a:rPr lang="en-US" sz="1500" kern="1200"/>
            <a:t>An employee receives a letter of reprimand the first time she is two minutes late after a break.</a:t>
          </a:r>
        </a:p>
      </dsp:txBody>
      <dsp:txXfrm>
        <a:off x="715601" y="3100749"/>
        <a:ext cx="8888773" cy="619568"/>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FABCC79-20FA-4A08-84B2-24C51C3782E9}" type="datetimeFigureOut">
              <a:rPr lang="en-US" smtClean="0"/>
              <a:t>8/20/2025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E57B11D-3EEA-4113-A3F4-FE869A79970E}" type="slidenum">
              <a:rPr lang="en-US" smtClean="0"/>
              <a:t>‹#›</a:t>
            </a:fld>
            <a:endParaRPr lang="en-US"/>
          </a:p>
        </p:txBody>
      </p:sp>
    </p:spTree>
    <p:extLst>
      <p:ext uri="{BB962C8B-B14F-4D97-AF65-F5344CB8AC3E}">
        <p14:creationId xmlns:p14="http://schemas.microsoft.com/office/powerpoint/2010/main" val="1015572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1</a:t>
            </a:fld>
            <a:endParaRPr lang="en-US"/>
          </a:p>
        </p:txBody>
      </p:sp>
    </p:spTree>
    <p:extLst>
      <p:ext uri="{BB962C8B-B14F-4D97-AF65-F5344CB8AC3E}">
        <p14:creationId xmlns:p14="http://schemas.microsoft.com/office/powerpoint/2010/main" val="2726184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2</a:t>
            </a:fld>
            <a:endParaRPr lang="en-US"/>
          </a:p>
        </p:txBody>
      </p:sp>
    </p:spTree>
    <p:extLst>
      <p:ext uri="{BB962C8B-B14F-4D97-AF65-F5344CB8AC3E}">
        <p14:creationId xmlns:p14="http://schemas.microsoft.com/office/powerpoint/2010/main" val="4014827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Popcorn out why some folks have shared they are members of their local association. </a:t>
            </a:r>
          </a:p>
          <a:p>
            <a:endParaRPr lang="en-US"/>
          </a:p>
          <a:p>
            <a:r>
              <a:rPr lang="en-US"/>
              <a:t>Then ask folks to reflect and write down why they became a member of their local association. Hold onto that why for now- we will circle back to it a little later today. </a:t>
            </a:r>
          </a:p>
        </p:txBody>
      </p:sp>
      <p:sp>
        <p:nvSpPr>
          <p:cNvPr id="4" name="Slide Number Placeholder 3"/>
          <p:cNvSpPr>
            <a:spLocks noGrp="1"/>
          </p:cNvSpPr>
          <p:nvPr>
            <p:ph type="sldNum" sz="quarter" idx="5"/>
          </p:nvPr>
        </p:nvSpPr>
        <p:spPr/>
        <p:txBody>
          <a:bodyPr/>
          <a:lstStyle/>
          <a:p>
            <a:fld id="{AE57B11D-3EEA-4113-A3F4-FE869A79970E}" type="slidenum">
              <a:rPr lang="en-US" smtClean="0"/>
              <a:t>3</a:t>
            </a:fld>
            <a:endParaRPr lang="en-US"/>
          </a:p>
        </p:txBody>
      </p:sp>
    </p:spTree>
    <p:extLst>
      <p:ext uri="{BB962C8B-B14F-4D97-AF65-F5344CB8AC3E}">
        <p14:creationId xmlns:p14="http://schemas.microsoft.com/office/powerpoint/2010/main" val="3098172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4</a:t>
            </a:fld>
            <a:endParaRPr lang="en-US"/>
          </a:p>
        </p:txBody>
      </p:sp>
    </p:spTree>
    <p:extLst>
      <p:ext uri="{BB962C8B-B14F-4D97-AF65-F5344CB8AC3E}">
        <p14:creationId xmlns:p14="http://schemas.microsoft.com/office/powerpoint/2010/main" val="2190897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Grab a sticky note. Write down WHY you are a union member. Lets post it down and then we will come back together.</a:t>
            </a:r>
          </a:p>
        </p:txBody>
      </p:sp>
      <p:sp>
        <p:nvSpPr>
          <p:cNvPr id="4" name="Slide Number Placeholder 3"/>
          <p:cNvSpPr>
            <a:spLocks noGrp="1"/>
          </p:cNvSpPr>
          <p:nvPr>
            <p:ph type="sldNum" sz="quarter" idx="5"/>
          </p:nvPr>
        </p:nvSpPr>
        <p:spPr/>
        <p:txBody>
          <a:bodyPr/>
          <a:lstStyle/>
          <a:p>
            <a:fld id="{AE57B11D-3EEA-4113-A3F4-FE869A79970E}" type="slidenum">
              <a:rPr lang="en-US" smtClean="0"/>
              <a:t>5</a:t>
            </a:fld>
            <a:endParaRPr lang="en-US"/>
          </a:p>
        </p:txBody>
      </p:sp>
    </p:spTree>
    <p:extLst>
      <p:ext uri="{BB962C8B-B14F-4D97-AF65-F5344CB8AC3E}">
        <p14:creationId xmlns:p14="http://schemas.microsoft.com/office/powerpoint/2010/main" val="73227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https://www.youtube.com/watch?v=tK4HNPCVt2k</a:t>
            </a:r>
          </a:p>
        </p:txBody>
      </p:sp>
      <p:sp>
        <p:nvSpPr>
          <p:cNvPr id="4" name="Slide Number Placeholder 3"/>
          <p:cNvSpPr>
            <a:spLocks noGrp="1"/>
          </p:cNvSpPr>
          <p:nvPr>
            <p:ph type="sldNum" sz="quarter" idx="5"/>
          </p:nvPr>
        </p:nvSpPr>
        <p:spPr/>
        <p:txBody>
          <a:bodyPr/>
          <a:lstStyle/>
          <a:p>
            <a:fld id="{AE57B11D-3EEA-4113-A3F4-FE869A79970E}" type="slidenum">
              <a:rPr lang="en-US" smtClean="0"/>
              <a:t>6</a:t>
            </a:fld>
            <a:endParaRPr lang="en-US"/>
          </a:p>
        </p:txBody>
      </p:sp>
    </p:spTree>
    <p:extLst>
      <p:ext uri="{BB962C8B-B14F-4D97-AF65-F5344CB8AC3E}">
        <p14:creationId xmlns:p14="http://schemas.microsoft.com/office/powerpoint/2010/main" val="3154193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57B11D-3EEA-4113-A3F4-FE869A79970E}" type="slidenum">
              <a:rPr lang="en-US" smtClean="0"/>
              <a:t>7</a:t>
            </a:fld>
            <a:endParaRPr lang="en-US"/>
          </a:p>
        </p:txBody>
      </p:sp>
    </p:spTree>
    <p:extLst>
      <p:ext uri="{BB962C8B-B14F-4D97-AF65-F5344CB8AC3E}">
        <p14:creationId xmlns:p14="http://schemas.microsoft.com/office/powerpoint/2010/main" val="2621745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 happens when we connect people to their values and a plan to win. </a:t>
            </a:r>
          </a:p>
          <a:p>
            <a:r>
              <a:rPr lang="en-US" dirty="0"/>
              <a:t>Listening and connecting is how we connect their issues to a solution. </a:t>
            </a:r>
          </a:p>
          <a:p>
            <a:r>
              <a:rPr lang="en-US" dirty="0"/>
              <a:t>The union is the solution to the issue in front of them. </a:t>
            </a:r>
          </a:p>
        </p:txBody>
      </p:sp>
      <p:sp>
        <p:nvSpPr>
          <p:cNvPr id="4" name="Slide Number Placeholder 3"/>
          <p:cNvSpPr>
            <a:spLocks noGrp="1"/>
          </p:cNvSpPr>
          <p:nvPr>
            <p:ph type="sldNum" sz="quarter" idx="5"/>
          </p:nvPr>
        </p:nvSpPr>
        <p:spPr/>
        <p:txBody>
          <a:bodyPr/>
          <a:lstStyle/>
          <a:p>
            <a:fld id="{AE57B11D-3EEA-4113-A3F4-FE869A79970E}" type="slidenum">
              <a:rPr lang="en-US" smtClean="0"/>
              <a:t>8</a:t>
            </a:fld>
            <a:endParaRPr lang="en-US"/>
          </a:p>
        </p:txBody>
      </p:sp>
    </p:spTree>
    <p:extLst>
      <p:ext uri="{BB962C8B-B14F-4D97-AF65-F5344CB8AC3E}">
        <p14:creationId xmlns:p14="http://schemas.microsoft.com/office/powerpoint/2010/main" val="2699501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scale of 1-10 how comfortable are you asking someone to join the union?</a:t>
            </a:r>
          </a:p>
        </p:txBody>
      </p:sp>
      <p:sp>
        <p:nvSpPr>
          <p:cNvPr id="4" name="Slide Number Placeholder 3"/>
          <p:cNvSpPr>
            <a:spLocks noGrp="1"/>
          </p:cNvSpPr>
          <p:nvPr>
            <p:ph type="sldNum" sz="quarter" idx="5"/>
          </p:nvPr>
        </p:nvSpPr>
        <p:spPr/>
        <p:txBody>
          <a:bodyPr/>
          <a:lstStyle/>
          <a:p>
            <a:fld id="{AE57B11D-3EEA-4113-A3F4-FE869A79970E}" type="slidenum">
              <a:rPr lang="en-US" smtClean="0"/>
              <a:t>9</a:t>
            </a:fld>
            <a:endParaRPr lang="en-US"/>
          </a:p>
        </p:txBody>
      </p:sp>
    </p:spTree>
    <p:extLst>
      <p:ext uri="{BB962C8B-B14F-4D97-AF65-F5344CB8AC3E}">
        <p14:creationId xmlns:p14="http://schemas.microsoft.com/office/powerpoint/2010/main" val="740622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you know the key to listening is creating space for a person to speak. Asking open-ended questions is important in creating this space. Open-ended questioning indicates that you are there to listen and that you care about your colleagues concerns and issues. Keep in mind, we want to ask questions that elicit workplace concerns and issues. Understanding these workplace issues and concerns is important for connecting our colleagues with the power of the union to address such issues and concerns. </a:t>
            </a:r>
          </a:p>
          <a:p>
            <a:endParaRPr lang="en-US">
              <a:cs typeface="Calibri"/>
            </a:endParaRPr>
          </a:p>
          <a:p>
            <a:r>
              <a:rPr lang="en-US"/>
              <a:t>Open: What do you like about working in schools?</a:t>
            </a:r>
            <a:endParaRPr lang="en-US">
              <a:cs typeface="Calibri"/>
            </a:endParaRPr>
          </a:p>
          <a:p>
            <a:r>
              <a:rPr lang="en-US"/>
              <a:t>Closed: Are</a:t>
            </a:r>
            <a:r>
              <a:rPr lang="en-US" baseline="0"/>
              <a:t> things going well for you in the classroom?</a:t>
            </a:r>
          </a:p>
          <a:p>
            <a:endParaRPr lang="en-US" baseline="0">
              <a:cs typeface="Calibri"/>
            </a:endParaRPr>
          </a:p>
          <a:p>
            <a:r>
              <a:rPr lang="en-US"/>
              <a:t>The beginning of the school year can be daunting, especially for New Educators. Ask general questions to learn what your colleague cares about: y </a:t>
            </a:r>
          </a:p>
          <a:p>
            <a:r>
              <a:rPr lang="en-US"/>
              <a:t>What are you most excited about? </a:t>
            </a:r>
          </a:p>
          <a:p>
            <a:r>
              <a:rPr lang="en-US"/>
              <a:t>What are you most anxious about? </a:t>
            </a:r>
          </a:p>
          <a:p>
            <a:r>
              <a:rPr lang="en-US"/>
              <a:t>Why did you choose to work at your school?</a:t>
            </a:r>
            <a:endParaRPr lang="en-US">
              <a:cs typeface="Calibri"/>
            </a:endParaRPr>
          </a:p>
          <a:p>
            <a:endParaRPr lang="en-US"/>
          </a:p>
          <a:p>
            <a:endParaRPr lang="en-US"/>
          </a:p>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10</a:t>
            </a:fld>
            <a:endParaRPr lang="en-US"/>
          </a:p>
        </p:txBody>
      </p:sp>
    </p:spTree>
    <p:extLst>
      <p:ext uri="{BB962C8B-B14F-4D97-AF65-F5344CB8AC3E}">
        <p14:creationId xmlns:p14="http://schemas.microsoft.com/office/powerpoint/2010/main" val="1222742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union is essential for securing better wages and benefits, and ensures that we have a voice on the job. It is important that our colleagues in our building understand why the union is important, and that we provide information for important questions that arise when having discussions.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Educating members is key for getting our union story out there, before the opposition tells our story for us. Throughout our discussions with colleagues we will encounter tough questions and objections relating to dues, politics and worksite issues. It is important that we do our best to provide members and potential members with the clear and concise information. However, it is not required that you know the answer to every question, in fact not knowing answers to specific questions provides an opportunity to follow up later. It is ok to tell potential members, “I don’t know, let me get more information about that for you, and get back to you.”</a:t>
            </a:r>
          </a:p>
          <a:p>
            <a:endParaRPr lang="en-US" dirty="0"/>
          </a:p>
        </p:txBody>
      </p:sp>
      <p:sp>
        <p:nvSpPr>
          <p:cNvPr id="4" name="Slide Number Placeholder 3"/>
          <p:cNvSpPr>
            <a:spLocks noGrp="1"/>
          </p:cNvSpPr>
          <p:nvPr>
            <p:ph type="sldNum" sz="quarter" idx="5"/>
          </p:nvPr>
        </p:nvSpPr>
        <p:spPr/>
        <p:txBody>
          <a:bodyPr/>
          <a:lstStyle/>
          <a:p>
            <a:fld id="{AE57B11D-3EEA-4113-A3F4-FE869A79970E}" type="slidenum">
              <a:rPr lang="en-US" smtClean="0"/>
              <a:t>11</a:t>
            </a:fld>
            <a:endParaRPr lang="en-US"/>
          </a:p>
        </p:txBody>
      </p:sp>
    </p:spTree>
    <p:extLst>
      <p:ext uri="{BB962C8B-B14F-4D97-AF65-F5344CB8AC3E}">
        <p14:creationId xmlns:p14="http://schemas.microsoft.com/office/powerpoint/2010/main" val="3597394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200">
                <a:effectLst/>
                <a:latin typeface="+mn-lt"/>
                <a:ea typeface="+mn-ea"/>
                <a:cs typeface="+mn-cs"/>
              </a:rPr>
              <a:t>Alright folks, you’ve done a lot of listening to, and educating of members. It’s time for the Ask, this </a:t>
            </a:r>
            <a:r>
              <a:rPr lang="en-US"/>
              <a:t>is where</a:t>
            </a:r>
            <a:r>
              <a:rPr lang="en-US" kern="1200">
                <a:effectLst/>
                <a:latin typeface="+mn-lt"/>
                <a:ea typeface="+mn-ea"/>
                <a:cs typeface="+mn-cs"/>
              </a:rPr>
              <a:t> the rubber meets the road. You’ve talked about the benefits of being a member and now it’s time to invite them to join. It’s the only way to know if they will become a dues paying member. It’s important that you actually do the ask. It can be as simple as, “Will you join your union?”</a:t>
            </a:r>
            <a:r>
              <a:rPr lang="en-US"/>
              <a:t> </a:t>
            </a:r>
          </a:p>
          <a:p>
            <a:endParaRPr lang="en-US" kern="1200">
              <a:effectLst/>
              <a:latin typeface="+mn-lt"/>
              <a:ea typeface="+mn-ea"/>
              <a:cs typeface="+mn-cs"/>
            </a:endParaRPr>
          </a:p>
          <a:p>
            <a:r>
              <a:rPr lang="en-US"/>
              <a:t>ASK THEM TO JOIN THEIR LOCAL ASSOCIATION • Being an educator is one of the hardest jobs in the world and it’s never been more challenging than right now. With more members like you, we’ll have a stronger collective voice that improves our daily lives so we can give students our best. Will you join ______________________________ as a member? </a:t>
            </a:r>
          </a:p>
          <a:p>
            <a:endParaRPr lang="en-US" kern="1200">
              <a:effectLst/>
              <a:latin typeface="+mn-lt"/>
              <a:ea typeface="+mn-ea"/>
              <a:cs typeface="+mn-cs"/>
            </a:endParaRPr>
          </a:p>
          <a:p>
            <a:r>
              <a:rPr lang="en-US" kern="1200">
                <a:effectLst/>
                <a:latin typeface="+mn-lt"/>
                <a:ea typeface="+mn-ea"/>
                <a:cs typeface="+mn-cs"/>
              </a:rPr>
              <a:t>Paper Form, Be prepared to wait and have some awkward silence when they fill it out. </a:t>
            </a:r>
          </a:p>
          <a:p>
            <a:endParaRPr lang="en-US" sz="1200" kern="1200">
              <a:solidFill>
                <a:schemeClr val="tx1"/>
              </a:solidFill>
              <a:effectLst/>
              <a:latin typeface="+mn-lt"/>
              <a:ea typeface="+mn-ea"/>
              <a:cs typeface="+mn-cs"/>
            </a:endParaRPr>
          </a:p>
          <a:p>
            <a:r>
              <a:rPr lang="en-US" b="1" kern="1200">
                <a:effectLst/>
                <a:latin typeface="+mn-lt"/>
                <a:ea typeface="+mn-ea"/>
                <a:cs typeface="+mn-cs"/>
              </a:rPr>
              <a:t>Other examples include:</a:t>
            </a:r>
            <a:r>
              <a:rPr lang="en-US" b="1"/>
              <a:t> </a:t>
            </a:r>
            <a:endParaRPr lang="en-US" b="1" kern="1200">
              <a:latin typeface="+mn-lt"/>
              <a:cs typeface="Calibri"/>
            </a:endParaRPr>
          </a:p>
          <a:p>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r>
              <a:rPr lang="en-US" kern="1200">
                <a:effectLst/>
                <a:latin typeface="+mn-lt"/>
                <a:ea typeface="+mn-ea"/>
                <a:cs typeface="+mn-cs"/>
              </a:rPr>
              <a:t>“We’ve discussed some important issues today, as you can see our union is important for ensuring our voice on the job. Will you join the union in solidarity with myself and our colleagues here in the building?”</a:t>
            </a:r>
            <a:endParaRPr lang="en-US" kern="1200">
              <a:latin typeface="+mn-lt"/>
              <a:cs typeface="Calibri"/>
            </a:endParaRPr>
          </a:p>
          <a:p>
            <a:endParaRPr lang="en-US" sz="1200" kern="1200">
              <a:solidFill>
                <a:schemeClr val="tx1"/>
              </a:solidFill>
              <a:effectLst/>
              <a:latin typeface="+mn-lt"/>
              <a:ea typeface="+mn-ea"/>
              <a:cs typeface="+mn-cs"/>
            </a:endParaRPr>
          </a:p>
          <a:p>
            <a:r>
              <a:rPr lang="en-US" kern="1200">
                <a:effectLst/>
                <a:latin typeface="+mn-lt"/>
                <a:ea typeface="+mn-ea"/>
                <a:cs typeface="+mn-cs"/>
              </a:rPr>
              <a:t>“I have a membership app so will you take a minute to fill it out?”</a:t>
            </a:r>
            <a:endParaRPr lang="en-US" kern="1200">
              <a:latin typeface="+mn-lt"/>
              <a:cs typeface="Calibri"/>
            </a:endParaRPr>
          </a:p>
          <a:p>
            <a:endParaRPr lang="en-US" sz="1200" kern="1200">
              <a:solidFill>
                <a:schemeClr val="tx1"/>
              </a:solidFill>
              <a:effectLst/>
              <a:latin typeface="+mn-lt"/>
              <a:ea typeface="+mn-ea"/>
              <a:cs typeface="+mn-cs"/>
            </a:endParaRPr>
          </a:p>
          <a:p>
            <a:r>
              <a:rPr lang="en-US" kern="1200">
                <a:effectLst/>
                <a:latin typeface="+mn-lt"/>
                <a:ea typeface="+mn-ea"/>
                <a:cs typeface="+mn-cs"/>
              </a:rPr>
              <a:t>There are some basics to keep in mind. &lt;review slide&gt;</a:t>
            </a:r>
            <a:endParaRPr lang="en-US" kern="1200">
              <a:latin typeface="+mn-lt"/>
              <a:cs typeface="Calibri"/>
            </a:endParaRPr>
          </a:p>
          <a:p>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12</a:t>
            </a:fld>
            <a:endParaRPr lang="en-US"/>
          </a:p>
        </p:txBody>
      </p:sp>
    </p:spTree>
    <p:extLst>
      <p:ext uri="{BB962C8B-B14F-4D97-AF65-F5344CB8AC3E}">
        <p14:creationId xmlns:p14="http://schemas.microsoft.com/office/powerpoint/2010/main" val="466480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Affirm: Let them know you’re listening, you understand, and their feelings are valid. Don’t get mad at them—validate and educate them.</a:t>
            </a:r>
          </a:p>
          <a:p>
            <a:r>
              <a:rPr lang="en-US"/>
              <a:t> Answer: Give a truthful, concise answer to the question. If you don’t know the answer, don’t guess. Tell them you’ll find out and get back to them. </a:t>
            </a:r>
          </a:p>
          <a:p>
            <a:r>
              <a:rPr lang="en-US"/>
              <a:t>Redirect: Once you’ve answered the question, bring the conversation back to your message.</a:t>
            </a:r>
          </a:p>
        </p:txBody>
      </p:sp>
      <p:sp>
        <p:nvSpPr>
          <p:cNvPr id="4" name="Slide Number Placeholder 3"/>
          <p:cNvSpPr>
            <a:spLocks noGrp="1"/>
          </p:cNvSpPr>
          <p:nvPr>
            <p:ph type="sldNum" sz="quarter" idx="5"/>
          </p:nvPr>
        </p:nvSpPr>
        <p:spPr/>
        <p:txBody>
          <a:bodyPr/>
          <a:lstStyle/>
          <a:p>
            <a:fld id="{AE57B11D-3EEA-4113-A3F4-FE869A79970E}" type="slidenum">
              <a:rPr lang="en-US" smtClean="0"/>
              <a:t>13</a:t>
            </a:fld>
            <a:endParaRPr lang="en-US"/>
          </a:p>
        </p:txBody>
      </p:sp>
    </p:spTree>
    <p:extLst>
      <p:ext uri="{BB962C8B-B14F-4D97-AF65-F5344CB8AC3E}">
        <p14:creationId xmlns:p14="http://schemas.microsoft.com/office/powerpoint/2010/main" val="2980380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14</a:t>
            </a:fld>
            <a:endParaRPr lang="en-US"/>
          </a:p>
        </p:txBody>
      </p:sp>
    </p:spTree>
    <p:extLst>
      <p:ext uri="{BB962C8B-B14F-4D97-AF65-F5344CB8AC3E}">
        <p14:creationId xmlns:p14="http://schemas.microsoft.com/office/powerpoint/2010/main" val="3420709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a:t>
            </a:r>
          </a:p>
          <a:p>
            <a:r>
              <a:rPr lang="en-US" dirty="0"/>
              <a:t>Good opening- connecting. </a:t>
            </a:r>
          </a:p>
          <a:p>
            <a:r>
              <a:rPr lang="en-US" dirty="0"/>
              <a:t>Good summarizing of the issues she expresses. Not trying to solve, just listens. </a:t>
            </a:r>
          </a:p>
          <a:p>
            <a:r>
              <a:rPr lang="en-US" dirty="0"/>
              <a:t>Hears objection- won’t listen to us. Affirms (not denies what she says), answers that might be the case now, but  redirects to the solution is unity and standing together, choice about doing nothing. </a:t>
            </a:r>
          </a:p>
          <a:p>
            <a:endParaRPr lang="en-US" dirty="0"/>
          </a:p>
          <a:p>
            <a:r>
              <a:rPr lang="en-US" dirty="0"/>
              <a:t>CLEAR ASK- not waivers and does not fill the void. </a:t>
            </a:r>
          </a:p>
          <a:p>
            <a:endParaRPr lang="en-US" dirty="0"/>
          </a:p>
          <a:p>
            <a:r>
              <a:rPr lang="en-US" dirty="0"/>
              <a:t>https://www.youtube.com/watch?v=JcQbfnyPg1E</a:t>
            </a:r>
          </a:p>
        </p:txBody>
      </p:sp>
      <p:sp>
        <p:nvSpPr>
          <p:cNvPr id="4" name="Slide Number Placeholder 3"/>
          <p:cNvSpPr>
            <a:spLocks noGrp="1"/>
          </p:cNvSpPr>
          <p:nvPr>
            <p:ph type="sldNum" sz="quarter" idx="5"/>
          </p:nvPr>
        </p:nvSpPr>
        <p:spPr/>
        <p:txBody>
          <a:bodyPr/>
          <a:lstStyle/>
          <a:p>
            <a:fld id="{AE57B11D-3EEA-4113-A3F4-FE869A79970E}" type="slidenum">
              <a:rPr lang="en-US" smtClean="0"/>
              <a:t>15</a:t>
            </a:fld>
            <a:endParaRPr lang="en-US"/>
          </a:p>
        </p:txBody>
      </p:sp>
    </p:spTree>
    <p:extLst>
      <p:ext uri="{BB962C8B-B14F-4D97-AF65-F5344CB8AC3E}">
        <p14:creationId xmlns:p14="http://schemas.microsoft.com/office/powerpoint/2010/main" val="1329912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200">
                <a:effectLst/>
                <a:latin typeface="+mn-lt"/>
                <a:ea typeface="+mn-ea"/>
                <a:cs typeface="+mn-cs"/>
              </a:rPr>
              <a:t>We have an exercise for you now, we’d like you pair up again and work through the scenarios provided in your workbook. These scenarios will walk you through a complete conversation and challenge you to utilize all the skills we’ve discussed today in order to get to an effective ask. </a:t>
            </a:r>
            <a:r>
              <a:rPr lang="en-US"/>
              <a:t>Let's </a:t>
            </a:r>
            <a:r>
              <a:rPr lang="en-US" kern="1200">
                <a:effectLst/>
                <a:latin typeface="+mn-lt"/>
                <a:ea typeface="+mn-ea"/>
                <a:cs typeface="+mn-cs"/>
              </a:rPr>
              <a:t>spend the next 30 minutes working through these scenarios and then host a couple </a:t>
            </a:r>
            <a:r>
              <a:rPr lang="en-US"/>
              <a:t>of mock</a:t>
            </a:r>
            <a:r>
              <a:rPr lang="en-US" kern="1200">
                <a:effectLst/>
                <a:latin typeface="+mn-lt"/>
                <a:ea typeface="+mn-ea"/>
                <a:cs typeface="+mn-cs"/>
              </a:rPr>
              <a:t> interviews here in the front of the room.</a:t>
            </a:r>
            <a:r>
              <a:rPr lang="en-US"/>
              <a:t> </a:t>
            </a:r>
            <a:endParaRPr lang="en-US" kern="1200">
              <a:latin typeface="+mn-lt"/>
              <a:cs typeface="Calibri"/>
            </a:endParaRPr>
          </a:p>
          <a:p>
            <a:endParaRPr lang="en-US"/>
          </a:p>
          <a:p>
            <a:r>
              <a:rPr lang="en-US"/>
              <a:t>5 or 10 Minutes to play rep, switch roles. Total 10 or 20 minutes</a:t>
            </a:r>
          </a:p>
          <a:p>
            <a:r>
              <a:rPr lang="en-US"/>
              <a:t>5 or 10 Minutes to debrief</a:t>
            </a:r>
          </a:p>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16</a:t>
            </a:fld>
            <a:endParaRPr lang="en-US"/>
          </a:p>
        </p:txBody>
      </p:sp>
    </p:spTree>
    <p:extLst>
      <p:ext uri="{BB962C8B-B14F-4D97-AF65-F5344CB8AC3E}">
        <p14:creationId xmlns:p14="http://schemas.microsoft.com/office/powerpoint/2010/main" val="2185827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17</a:t>
            </a:fld>
            <a:endParaRPr lang="en-US"/>
          </a:p>
        </p:txBody>
      </p:sp>
    </p:spTree>
    <p:extLst>
      <p:ext uri="{BB962C8B-B14F-4D97-AF65-F5344CB8AC3E}">
        <p14:creationId xmlns:p14="http://schemas.microsoft.com/office/powerpoint/2010/main" val="664636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79" lvl="1" indent="-291179">
              <a:buFont typeface="Courier New"/>
              <a:buChar char="○"/>
            </a:pPr>
            <a:r>
              <a:rPr lang="en-US"/>
              <a:t>Engagement</a:t>
            </a:r>
          </a:p>
          <a:p>
            <a:pPr marL="291179" lvl="2" indent="-291179">
              <a:buFont typeface="Wingdings"/>
              <a:buChar char="▪"/>
            </a:pPr>
            <a:r>
              <a:rPr lang="en-US"/>
              <a:t>Not just sit and get</a:t>
            </a:r>
            <a:endParaRPr lang="en-US">
              <a:cs typeface="Calibri"/>
            </a:endParaRPr>
          </a:p>
          <a:p>
            <a:pPr marL="291179" lvl="2" indent="-291179">
              <a:buFont typeface="Wingdings"/>
              <a:buChar char="▪"/>
            </a:pPr>
            <a:r>
              <a:rPr lang="en-US"/>
              <a:t>Allow for conversations</a:t>
            </a:r>
            <a:endParaRPr lang="en-US">
              <a:cs typeface="Calibri"/>
            </a:endParaRPr>
          </a:p>
          <a:p>
            <a:pPr marL="291179" lvl="3" indent="-291179">
              <a:buFont typeface="Symbol"/>
              <a:buChar char="•"/>
            </a:pPr>
            <a:r>
              <a:rPr lang="en-US"/>
              <a:t>What’s going well, what’s not going well?</a:t>
            </a:r>
            <a:endParaRPr lang="en-US">
              <a:cs typeface="Calibri"/>
            </a:endParaRPr>
          </a:p>
          <a:p>
            <a:pPr marL="291179" lvl="3" indent="-291179">
              <a:buFont typeface="Symbol"/>
              <a:buChar char="•"/>
            </a:pPr>
            <a:r>
              <a:rPr lang="en-US"/>
              <a:t>What do you need for things to improve or continue?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AE57B11D-3EEA-4113-A3F4-FE869A79970E}" type="slidenum">
              <a:rPr lang="en-US" smtClean="0"/>
              <a:t>21</a:t>
            </a:fld>
            <a:endParaRPr lang="en-US"/>
          </a:p>
        </p:txBody>
      </p:sp>
    </p:spTree>
    <p:extLst>
      <p:ext uri="{BB962C8B-B14F-4D97-AF65-F5344CB8AC3E}">
        <p14:creationId xmlns:p14="http://schemas.microsoft.com/office/powerpoint/2010/main" val="2028594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57B11D-3EEA-4113-A3F4-FE869A79970E}" type="slidenum">
              <a:rPr lang="en-US" smtClean="0"/>
              <a:t>26</a:t>
            </a:fld>
            <a:endParaRPr lang="en-US"/>
          </a:p>
        </p:txBody>
      </p:sp>
    </p:spTree>
    <p:extLst>
      <p:ext uri="{BB962C8B-B14F-4D97-AF65-F5344CB8AC3E}">
        <p14:creationId xmlns:p14="http://schemas.microsoft.com/office/powerpoint/2010/main" val="1318719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defRPr/>
            </a:pPr>
            <a:r>
              <a:rPr lang="en-US" sz="1200"/>
              <a:t>– Ask questions; bring out additional facts; counsel employee; provide information re: past practices – However:</a:t>
            </a:r>
          </a:p>
          <a:p>
            <a:pPr eaLnBrk="1" hangingPunct="1">
              <a:buFontTx/>
              <a:buChar char="-"/>
              <a:defRPr/>
            </a:pPr>
            <a:endParaRPr lang="en-US" sz="1200"/>
          </a:p>
          <a:p>
            <a:pPr eaLnBrk="1" hangingPunct="1">
              <a:buFontTx/>
              <a:buChar char="-"/>
              <a:defRPr/>
            </a:pPr>
            <a:r>
              <a:rPr lang="en-US" sz="1200"/>
              <a:t>“Representative present is not limited to being a passive or silent observer, but the  representative does not speak in place or for the employee who is being interviewed.”</a:t>
            </a:r>
          </a:p>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28</a:t>
            </a:fld>
            <a:endParaRPr lang="en-US"/>
          </a:p>
        </p:txBody>
      </p:sp>
    </p:spTree>
    <p:extLst>
      <p:ext uri="{BB962C8B-B14F-4D97-AF65-F5344CB8AC3E}">
        <p14:creationId xmlns:p14="http://schemas.microsoft.com/office/powerpoint/2010/main" val="2073818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Would a reasonable person expect this could lead to discipline.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Have a right to rights in email, via phone call or text message. </a:t>
            </a:r>
          </a:p>
          <a:p>
            <a:endParaRPr lang="en-US"/>
          </a:p>
          <a:p>
            <a:endParaRPr lang="en-US"/>
          </a:p>
          <a:p>
            <a:pPr marL="0" marR="0">
              <a:lnSpc>
                <a:spcPct val="115000"/>
              </a:lnSpc>
              <a:spcBef>
                <a:spcPts val="0"/>
              </a:spcBef>
              <a:spcAft>
                <a:spcPts val="1000"/>
              </a:spcAft>
              <a:tabLst>
                <a:tab pos="390525" algn="l"/>
                <a:tab pos="3419475" algn="l"/>
              </a:tabLst>
            </a:pP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Advise the member to ask him or herself this question; if the member answers yes, he or she should ask for representation: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3419475" algn="l"/>
              </a:tabLst>
            </a:pP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Could this meeting/these questions lead to any disciplinary action?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tabLst>
                <a:tab pos="3419475" algn="l"/>
              </a:tabLst>
            </a:pP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Have you been advised to bring a union representative? (This is a sign that you </a:t>
            </a:r>
            <a:r>
              <a:rPr lang="en-US" sz="1800" i="1" u="sng">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need</a:t>
            </a: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 one!)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390525" algn="l"/>
                <a:tab pos="3419475" algn="l"/>
              </a:tabLst>
            </a:pP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Advise the member to insist on having a union representative present unless the administrator </a:t>
            </a:r>
            <a:r>
              <a:rPr lang="en-US" sz="1800" i="1" u="sng">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clearly and unequivocally informs</a:t>
            </a: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 the member that the meeting will NOT result in discipline.  If there is doubt on the purpose of the meeting and whether discipline may result, the SVEA rep should attend the meeting.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390525" algn="l"/>
                <a:tab pos="3419475" algn="l"/>
              </a:tabLst>
            </a:pP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The member has the </a:t>
            </a:r>
            <a:r>
              <a:rPr lang="en-US" sz="1800" i="1" u="sng">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right</a:t>
            </a: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 to reschedule the meeting so a union rep CAN attend.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390525" algn="l"/>
                <a:tab pos="3419475" algn="l"/>
              </a:tabLst>
            </a:pP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Members should take advantage of this right!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390525" algn="l"/>
                <a:tab pos="3419475" algn="l"/>
              </a:tabLst>
            </a:pP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There is not a “day” limit   for rescheduling the meeting. That is, there is no rule that the meeting must be rescheduled in, e.g.,  2 days or in 4 days.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tabLst>
                <a:tab pos="390525" algn="l"/>
                <a:tab pos="3419475" algn="l"/>
              </a:tabLst>
            </a:pPr>
            <a:r>
              <a:rPr lang="en-US" sz="1800" i="1">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The member and Rep just can’t intentionally stall or delay the meeting.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a:p>
            <a:pPr marL="0" marR="0" indent="38100">
              <a:lnSpc>
                <a:spcPct val="115000"/>
              </a:lnSpc>
              <a:spcBef>
                <a:spcPts val="0"/>
              </a:spcBef>
              <a:spcAft>
                <a:spcPts val="1000"/>
              </a:spcAft>
              <a:tabLst>
                <a:tab pos="3419475" algn="l"/>
              </a:tabLst>
            </a:pPr>
            <a:r>
              <a:rPr lang="en-US" sz="1800" u="sng">
                <a:effectLst/>
                <a:latin typeface="Arial Rounded MT Bold" panose="020F0704030504030204" pitchFamily="34" charset="0"/>
                <a:ea typeface="Calibri" panose="020F0502020204030204" pitchFamily="34" charset="0"/>
                <a:cs typeface="Times New Roman" panose="02020603050405020304" pitchFamily="18" charset="0"/>
              </a:rPr>
              <a:t>Before the Meeting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3419475" algn="l"/>
              </a:tabLst>
            </a:pPr>
            <a:r>
              <a:rPr lang="en-US" sz="1800">
                <a:solidFill>
                  <a:srgbClr val="FF0000"/>
                </a:solidFill>
                <a:effectLst/>
                <a:latin typeface="Arial Rounded MT Bold" panose="020F0704030504030204" pitchFamily="34" charset="0"/>
                <a:ea typeface="Calibri" panose="020F0502020204030204" pitchFamily="34" charset="0"/>
                <a:cs typeface="Times New Roman" panose="02020603050405020304" pitchFamily="18" charset="0"/>
              </a:rPr>
              <a:t>Ask, in advance, what the meeting is about and who will be attending. Be persistent if you receive a vague answer.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3419475" algn="l"/>
              </a:tabLst>
            </a:pPr>
            <a:r>
              <a:rPr lang="en-US" sz="1800">
                <a:effectLst/>
                <a:latin typeface="Arial Rounded MT Bold" panose="020F0704030504030204" pitchFamily="34" charset="0"/>
                <a:ea typeface="Calibri" panose="020F0502020204030204" pitchFamily="34" charset="0"/>
                <a:cs typeface="Times New Roman" panose="02020603050405020304" pitchFamily="18" charset="0"/>
              </a:rPr>
              <a:t>Give the administration a courtesy notice that a representative will be attending the meeting.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3419475" algn="l"/>
              </a:tabLst>
            </a:pPr>
            <a:r>
              <a:rPr lang="en-US" sz="1800">
                <a:effectLst/>
                <a:latin typeface="Arial Rounded MT Bold" panose="020F0704030504030204" pitchFamily="34" charset="0"/>
                <a:ea typeface="Calibri" panose="020F0502020204030204" pitchFamily="34" charset="0"/>
                <a:cs typeface="Times New Roman" panose="02020603050405020304" pitchFamily="18" charset="0"/>
              </a:rPr>
              <a:t>If no union representative can attend at the date and time given by the administrator, reschedule the meeting for a date and time when an association rep can be present. This is the member’s right, so long as this is not just a delay tactic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tabLst>
                <a:tab pos="3419475" algn="l"/>
              </a:tabLst>
            </a:pPr>
            <a:r>
              <a:rPr lang="en-US" sz="1800">
                <a:effectLst/>
                <a:latin typeface="Arial Rounded MT Bold" panose="020F0704030504030204" pitchFamily="34" charset="0"/>
                <a:ea typeface="Calibri" panose="020F0502020204030204" pitchFamily="34" charset="0"/>
                <a:cs typeface="Times New Roman" panose="02020603050405020304" pitchFamily="18" charset="0"/>
              </a:rPr>
              <a:t>Meet with the employee prior to the meeting.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29</a:t>
            </a:fld>
            <a:endParaRPr lang="en-US"/>
          </a:p>
        </p:txBody>
      </p:sp>
    </p:spTree>
    <p:extLst>
      <p:ext uri="{BB962C8B-B14F-4D97-AF65-F5344CB8AC3E}">
        <p14:creationId xmlns:p14="http://schemas.microsoft.com/office/powerpoint/2010/main" val="2952095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 to the FAQ’s on representing a member: Read through the document. </a:t>
            </a:r>
          </a:p>
          <a:p>
            <a:r>
              <a:rPr lang="en-US"/>
              <a:t>Questions or experiences to share? </a:t>
            </a:r>
          </a:p>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31</a:t>
            </a:fld>
            <a:endParaRPr lang="en-US"/>
          </a:p>
        </p:txBody>
      </p:sp>
    </p:spTree>
    <p:extLst>
      <p:ext uri="{BB962C8B-B14F-4D97-AF65-F5344CB8AC3E}">
        <p14:creationId xmlns:p14="http://schemas.microsoft.com/office/powerpoint/2010/main" val="1054371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the date, location, time, and attendees. </a:t>
            </a:r>
          </a:p>
          <a:p>
            <a:r>
              <a:rPr lang="en-US"/>
              <a:t>When writing down topics-  note the speaker by initials, not verbatim, but the core pieces of what someone said. </a:t>
            </a:r>
          </a:p>
          <a:p>
            <a:r>
              <a:rPr lang="en-US"/>
              <a:t>What if admin want to take notes? You can let them know that until you see them, you are not in agreement with what was said. It is best to keep your own notes. </a:t>
            </a:r>
          </a:p>
          <a:p>
            <a:r>
              <a:rPr lang="en-US"/>
              <a:t>What should you do with notes? Put them in shared drive. Do not share them widely with people. Ensure your president has access to the notes. </a:t>
            </a:r>
          </a:p>
        </p:txBody>
      </p:sp>
      <p:sp>
        <p:nvSpPr>
          <p:cNvPr id="4" name="Slide Number Placeholder 3"/>
          <p:cNvSpPr>
            <a:spLocks noGrp="1"/>
          </p:cNvSpPr>
          <p:nvPr>
            <p:ph type="sldNum" sz="quarter" idx="5"/>
          </p:nvPr>
        </p:nvSpPr>
        <p:spPr/>
        <p:txBody>
          <a:bodyPr/>
          <a:lstStyle/>
          <a:p>
            <a:fld id="{AE57B11D-3EEA-4113-A3F4-FE869A79970E}" type="slidenum">
              <a:rPr lang="en-US" smtClean="0"/>
              <a:t>32</a:t>
            </a:fld>
            <a:endParaRPr lang="en-US"/>
          </a:p>
        </p:txBody>
      </p:sp>
    </p:spTree>
    <p:extLst>
      <p:ext uri="{BB962C8B-B14F-4D97-AF65-F5344CB8AC3E}">
        <p14:creationId xmlns:p14="http://schemas.microsoft.com/office/powerpoint/2010/main" val="2783670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 Meeting- try to get 5-10 minutes to talk to the member prior to the meeting. </a:t>
            </a:r>
          </a:p>
          <a:p>
            <a:r>
              <a:rPr lang="en-US"/>
              <a:t>Post Meeting- give the member a chance to debrief or discuss next steps. </a:t>
            </a:r>
          </a:p>
          <a:p>
            <a:endParaRPr lang="en-US"/>
          </a:p>
          <a:p>
            <a:r>
              <a:rPr lang="en-US"/>
              <a:t>Your Role is different depending on the meeting. (refer to different type of meetings). </a:t>
            </a:r>
          </a:p>
          <a:p>
            <a:pPr marL="174708" indent="-174708">
              <a:buFontTx/>
              <a:buChar char="-"/>
            </a:pPr>
            <a:r>
              <a:rPr lang="en-US"/>
              <a:t>Investigation: Promote Fair Process </a:t>
            </a:r>
          </a:p>
          <a:p>
            <a:pPr marL="174708" indent="-174708">
              <a:buFontTx/>
              <a:buChar char="-"/>
            </a:pPr>
            <a:r>
              <a:rPr lang="en-US"/>
              <a:t>Disciplinary/Concern: Check for Reasonable, clarify expectations </a:t>
            </a:r>
          </a:p>
          <a:p>
            <a:pPr marL="174708" indent="-174708">
              <a:buFontTx/>
              <a:buChar char="-"/>
            </a:pPr>
            <a:r>
              <a:rPr lang="en-US"/>
              <a:t>Performance Feedback: Clarify concerns and confirming support </a:t>
            </a:r>
          </a:p>
          <a:p>
            <a:pPr marL="174708" indent="-174708">
              <a:buFontTx/>
              <a:buChar char="-"/>
            </a:pPr>
            <a:endParaRPr lang="en-US"/>
          </a:p>
          <a:p>
            <a:r>
              <a:rPr lang="en-US"/>
              <a:t>Caucus- typically it is best to see the meeting through and help the member get through it. However if the member is so upset, its best to take a break to collect themselves. </a:t>
            </a:r>
          </a:p>
          <a:p>
            <a:endParaRPr lang="en-US"/>
          </a:p>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33</a:t>
            </a:fld>
            <a:endParaRPr lang="en-US"/>
          </a:p>
        </p:txBody>
      </p:sp>
    </p:spTree>
    <p:extLst>
      <p:ext uri="{BB962C8B-B14F-4D97-AF65-F5344CB8AC3E}">
        <p14:creationId xmlns:p14="http://schemas.microsoft.com/office/powerpoint/2010/main" val="27722586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popcorn out: </a:t>
            </a:r>
          </a:p>
          <a:p>
            <a:pPr marL="174708" indent="-174708">
              <a:buFontTx/>
              <a:buChar char="-"/>
            </a:pPr>
            <a:r>
              <a:rPr lang="en-US"/>
              <a:t>What kind of meeting is this? </a:t>
            </a:r>
          </a:p>
          <a:p>
            <a:pPr marL="174708" indent="-174708">
              <a:buFontTx/>
              <a:buChar char="-"/>
            </a:pPr>
            <a:endParaRPr lang="en-US"/>
          </a:p>
          <a:p>
            <a:pPr marL="1164717" lvl="2" indent="-232943">
              <a:lnSpc>
                <a:spcPct val="107000"/>
              </a:lnSpc>
              <a:buFont typeface="Wingdings" panose="05000000000000000000" pitchFamily="2"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Parent complaint via email</a:t>
            </a:r>
          </a:p>
          <a:p>
            <a:pPr marL="1630604" lvl="3" indent="-232943">
              <a:lnSpc>
                <a:spcPct val="107000"/>
              </a:lnSpc>
              <a:buFont typeface="Symbol" panose="05050102010706020507" pitchFamily="18"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Investigation: Promote Fair Process </a:t>
            </a:r>
          </a:p>
          <a:p>
            <a:pPr marL="1164717" lvl="2" indent="-232943">
              <a:lnSpc>
                <a:spcPct val="107000"/>
              </a:lnSpc>
              <a:buFont typeface="Wingdings" panose="05000000000000000000" pitchFamily="2"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Tardiness to work routinely</a:t>
            </a:r>
          </a:p>
          <a:p>
            <a:pPr marL="1630604" lvl="3" indent="-232943" defTabSz="931774">
              <a:lnSpc>
                <a:spcPct val="107000"/>
              </a:lnSpc>
              <a:buFont typeface="Wingdings" panose="05000000000000000000" pitchFamily="2" charset="2"/>
              <a:buChar char=""/>
              <a:defRPr/>
            </a:pPr>
            <a:r>
              <a:rPr lang="en-US" sz="1100" kern="100">
                <a:latin typeface="Calibri" panose="020F0502020204030204" pitchFamily="34" charset="0"/>
                <a:ea typeface="Calibri" panose="020F0502020204030204" pitchFamily="34" charset="0"/>
                <a:cs typeface="Times New Roman" panose="02020603050405020304" pitchFamily="18" charset="0"/>
              </a:rPr>
              <a:t>Investigation: Promote Fair Process</a:t>
            </a:r>
          </a:p>
          <a:p>
            <a:pPr marL="1164717" lvl="2" indent="-232943">
              <a:lnSpc>
                <a:spcPct val="107000"/>
              </a:lnSpc>
              <a:buFont typeface="Wingdings" panose="05000000000000000000" pitchFamily="2"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Not instructing and shopping online during class</a:t>
            </a:r>
          </a:p>
          <a:p>
            <a:pPr marL="1630604" lvl="3" indent="-232943">
              <a:lnSpc>
                <a:spcPct val="107000"/>
              </a:lnSpc>
              <a:buFont typeface="Symbol" panose="05050102010706020507" pitchFamily="18"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Investigation: Promote Fair Process </a:t>
            </a:r>
          </a:p>
          <a:p>
            <a:pPr marL="1164717" lvl="2" indent="-232943">
              <a:lnSpc>
                <a:spcPct val="107000"/>
              </a:lnSpc>
              <a:buFont typeface="Wingdings" panose="05000000000000000000" pitchFamily="2"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Principal watched you call a student a big meanie and the parent contacted your principal.</a:t>
            </a:r>
          </a:p>
          <a:p>
            <a:pPr marL="1630604" lvl="3" indent="-232943">
              <a:lnSpc>
                <a:spcPct val="107000"/>
              </a:lnSpc>
              <a:buFont typeface="Symbol" panose="05050102010706020507" pitchFamily="18"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Disciplinary/Concern: Check for Reasonable, clarify expectations </a:t>
            </a:r>
          </a:p>
          <a:p>
            <a:pPr marL="1164717" lvl="2" indent="-232943">
              <a:lnSpc>
                <a:spcPct val="107000"/>
              </a:lnSpc>
              <a:buFont typeface="Wingdings" panose="05000000000000000000" pitchFamily="2"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Showing up to work under the influence</a:t>
            </a:r>
          </a:p>
          <a:p>
            <a:pPr marL="1630604" lvl="3" indent="-232943">
              <a:lnSpc>
                <a:spcPct val="107000"/>
              </a:lnSpc>
              <a:buFont typeface="Symbol" panose="05050102010706020507" pitchFamily="18"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Trick question: please call your </a:t>
            </a:r>
            <a:r>
              <a:rPr lang="en-US" sz="1100" kern="100" err="1">
                <a:latin typeface="Calibri" panose="020F0502020204030204" pitchFamily="34" charset="0"/>
                <a:ea typeface="Calibri" panose="020F0502020204030204" pitchFamily="34" charset="0"/>
                <a:cs typeface="Times New Roman" panose="02020603050405020304" pitchFamily="18" charset="0"/>
              </a:rPr>
              <a:t>Uniserv</a:t>
            </a:r>
            <a:r>
              <a:rPr lang="en-US" sz="1100" kern="100">
                <a:latin typeface="Calibri" panose="020F0502020204030204" pitchFamily="34" charset="0"/>
                <a:ea typeface="Calibri" panose="020F0502020204030204" pitchFamily="34" charset="0"/>
                <a:cs typeface="Times New Roman" panose="02020603050405020304" pitchFamily="18" charset="0"/>
              </a:rPr>
              <a:t> Director </a:t>
            </a:r>
          </a:p>
          <a:p>
            <a:pPr marL="1164717" lvl="2" indent="-232943">
              <a:lnSpc>
                <a:spcPct val="107000"/>
              </a:lnSpc>
              <a:buFont typeface="Wingdings" panose="05000000000000000000" pitchFamily="2"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Violations of the schools' candy policy, Colleague put up a sign offering free candy </a:t>
            </a:r>
          </a:p>
          <a:p>
            <a:pPr marL="1630604" lvl="3" indent="-232943">
              <a:lnSpc>
                <a:spcPct val="107000"/>
              </a:lnSpc>
              <a:spcAft>
                <a:spcPts val="815"/>
              </a:spcAft>
              <a:buFont typeface="Symbol" panose="05050102010706020507" pitchFamily="18" charset="2"/>
              <a:buChar char=""/>
            </a:pPr>
            <a:r>
              <a:rPr lang="en-US" sz="1100" kern="100">
                <a:latin typeface="Calibri" panose="020F0502020204030204" pitchFamily="34" charset="0"/>
                <a:ea typeface="Calibri" panose="020F0502020204030204" pitchFamily="34" charset="0"/>
                <a:cs typeface="Times New Roman" panose="02020603050405020304" pitchFamily="18" charset="0"/>
              </a:rPr>
              <a:t>Disciplinary/Concern: Check for Reasonable, clarify expectations </a:t>
            </a:r>
          </a:p>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34</a:t>
            </a:fld>
            <a:endParaRPr lang="en-US"/>
          </a:p>
        </p:txBody>
      </p:sp>
    </p:spTree>
    <p:extLst>
      <p:ext uri="{BB962C8B-B14F-4D97-AF65-F5344CB8AC3E}">
        <p14:creationId xmlns:p14="http://schemas.microsoft.com/office/powerpoint/2010/main" val="4185038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Move chairs to focus on the rep meeting. </a:t>
            </a:r>
          </a:p>
          <a:p>
            <a:endParaRPr lang="en-US"/>
          </a:p>
          <a:p>
            <a:r>
              <a:rPr lang="en-US"/>
              <a:t>You will play the representative in this meeting. </a:t>
            </a:r>
          </a:p>
          <a:p>
            <a:r>
              <a:rPr lang="en-US"/>
              <a:t>UD will play the admin and member in trouble. </a:t>
            </a:r>
          </a:p>
          <a:p>
            <a:endParaRPr lang="en-US"/>
          </a:p>
          <a:p>
            <a:r>
              <a:rPr lang="en-US"/>
              <a:t>One participant will start the meeting, about 90 seconds to 2 minutes, we will say pause. Ask the group, what went well what could we have done differently? </a:t>
            </a:r>
          </a:p>
          <a:p>
            <a:r>
              <a:rPr lang="en-US"/>
              <a:t>Then popcorn another person in to pick up where another person left off. (Repeat until a reasonable ending point and most participants have tried the scenario). </a:t>
            </a:r>
          </a:p>
        </p:txBody>
      </p:sp>
      <p:sp>
        <p:nvSpPr>
          <p:cNvPr id="4" name="Slide Number Placeholder 3"/>
          <p:cNvSpPr>
            <a:spLocks noGrp="1"/>
          </p:cNvSpPr>
          <p:nvPr>
            <p:ph type="sldNum" sz="quarter" idx="5"/>
          </p:nvPr>
        </p:nvSpPr>
        <p:spPr/>
        <p:txBody>
          <a:bodyPr/>
          <a:lstStyle/>
          <a:p>
            <a:fld id="{AE57B11D-3EEA-4113-A3F4-FE869A79970E}" type="slidenum">
              <a:rPr lang="en-US" smtClean="0"/>
              <a:t>35</a:t>
            </a:fld>
            <a:endParaRPr lang="en-US"/>
          </a:p>
        </p:txBody>
      </p:sp>
    </p:spTree>
    <p:extLst>
      <p:ext uri="{BB962C8B-B14F-4D97-AF65-F5344CB8AC3E}">
        <p14:creationId xmlns:p14="http://schemas.microsoft.com/office/powerpoint/2010/main" val="2868450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57B11D-3EEA-4113-A3F4-FE869A79970E}" type="slidenum">
              <a:rPr lang="en-US" smtClean="0"/>
              <a:t>36</a:t>
            </a:fld>
            <a:endParaRPr lang="en-US"/>
          </a:p>
        </p:txBody>
      </p:sp>
    </p:spTree>
    <p:extLst>
      <p:ext uri="{BB962C8B-B14F-4D97-AF65-F5344CB8AC3E}">
        <p14:creationId xmlns:p14="http://schemas.microsoft.com/office/powerpoint/2010/main" val="2566619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dirty="0"/>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A068949A-688B-4AED-AA8E-F203BA3310F5}" type="datetimeFigureOut">
              <a:rPr lang="en-US" dirty="0"/>
              <a:t>8/20/2025</a:t>
            </a:fld>
            <a:endParaRPr lang="en-US" dirty="0"/>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145932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10C57B2A-1291-46F4-B4CC-8BAFDF935B56}" type="datetimeFigureOut">
              <a:rPr lang="en-US" dirty="0"/>
              <a:t>8/20/2025</a:t>
            </a:fld>
            <a:endParaRPr lang="en-US" dirty="0"/>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561856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2E76B3B4-A63D-42FA-B9D1-41D36384F384}" type="datetimeFigureOut">
              <a:rPr lang="en-US" dirty="0"/>
              <a:t>8/20/2025</a:t>
            </a:fld>
            <a:endParaRPr lang="en-US" dirty="0"/>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559757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1BBF0803-F60A-46DD-B88E-307855619A34}" type="datetimeFigureOut">
              <a:rPr lang="en-US" dirty="0"/>
              <a:t>8/20/2025</a:t>
            </a:fld>
            <a:endParaRPr lang="en-US" dirty="0"/>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2148724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583B4245-B7F0-48F5-9A59-408A637F0829}" type="datetimeFigureOut">
              <a:rPr lang="en-US" dirty="0"/>
              <a:t>8/20/2025</a:t>
            </a:fld>
            <a:endParaRPr lang="en-US" dirty="0"/>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66030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C1A9FBFC-AFD0-49F7-9AAB-86AF5F4471C2}" type="datetimeFigureOut">
              <a:rPr lang="en-US" dirty="0"/>
              <a:t>8/20/2025</a:t>
            </a:fld>
            <a:endParaRPr lang="en-US" dirty="0"/>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1123078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46DAEFA3-A6B6-4916-BD87-2F7F0B6DE4AC}" type="datetimeFigureOut">
              <a:rPr lang="en-US" dirty="0"/>
              <a:t>8/20/2025</a:t>
            </a:fld>
            <a:endParaRPr lang="en-US" dirty="0"/>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1163441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3D928FE2-E902-4B86-B2C7-4AE6B54CDB70}" type="datetimeFigureOut">
              <a:rPr lang="en-US" dirty="0"/>
              <a:t>8/20/2025</a:t>
            </a:fld>
            <a:endParaRPr lang="en-US" dirty="0"/>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2008337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E8674E58-F253-4E0F-B41E-2DC0E51ABEA1}" type="datetimeFigureOut">
              <a:rPr lang="en-US" dirty="0"/>
              <a:t>8/20/2025</a:t>
            </a:fld>
            <a:endParaRPr lang="en-US" dirty="0"/>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2664438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16F30231-6059-4AF0-B828-13FEB68C6E43}" type="datetimeFigureOut">
              <a:rPr lang="en-US" dirty="0"/>
              <a:t>8/20/2025</a:t>
            </a:fld>
            <a:endParaRPr lang="en-US" dirty="0"/>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114369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5906E087-9EB9-42E7-B62A-9B8FE3556101}" type="datetimeFigureOut">
              <a:rPr lang="en-US" dirty="0"/>
              <a:t>8/20/2025</a:t>
            </a:fld>
            <a:endParaRPr lang="en-US" dirty="0"/>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24578CCF-2EC4-44CB-A694-F6F6E59A3985}" type="slidenum">
              <a:rPr lang="en-US" dirty="0"/>
              <a:t>‹#›</a:t>
            </a:fld>
            <a:endParaRPr lang="en-US" dirty="0"/>
          </a:p>
        </p:txBody>
      </p:sp>
    </p:spTree>
    <p:extLst>
      <p:ext uri="{BB962C8B-B14F-4D97-AF65-F5344CB8AC3E}">
        <p14:creationId xmlns:p14="http://schemas.microsoft.com/office/powerpoint/2010/main" val="382035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p:nvPr/>
          </p:nvSpPr>
          <p:spPr bwMode="auto">
            <a:xfrm rot="5400000">
              <a:off x="11108009" y="6718576"/>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9" name="Freeform 10">
              <a:extLst>
                <a:ext uri="{FF2B5EF4-FFF2-40B4-BE49-F238E27FC236}">
                  <a16:creationId xmlns:a16="http://schemas.microsoft.com/office/drawing/2014/main" id="{8B1E8DB8-017D-454E-849F-EE5742849FD4}"/>
                </a:ext>
              </a:extLst>
            </p:cNvPr>
            <p:cNvSpPr/>
            <p:nvPr/>
          </p:nvSpPr>
          <p:spPr bwMode="auto">
            <a:xfrm rot="5400000">
              <a:off x="11475034" y="77813"/>
              <a:ext cx="138242" cy="88130"/>
            </a:xfrm>
            <a:custGeom>
              <a:avLst/>
              <a:gdLst/>
              <a:ahLst/>
              <a:cxnLst/>
              <a:rect l="0" t="0" r="r" b="b"/>
              <a:pathLst>
                <a:path w="42" h="29">
                  <a:moveTo>
                    <a:pt x="22" y="0"/>
                  </a:moveTo>
                  <a:cubicBezTo>
                    <a:pt x="42" y="7"/>
                    <a:pt x="28" y="29"/>
                    <a:pt x="14" y="25"/>
                  </a:cubicBezTo>
                  <a:cubicBezTo>
                    <a:pt x="0" y="18"/>
                    <a:pt x="8" y="1"/>
                    <a:pt x="22" y="0"/>
                  </a:cubicBezTo>
                  <a:close/>
                </a:path>
              </a:pathLst>
            </a:custGeom>
            <a:grpFill/>
            <a:ln>
              <a:noFill/>
            </a:ln>
          </p:spPr>
        </p:sp>
        <p:sp>
          <p:nvSpPr>
            <p:cNvPr id="10" name="Freeform 15">
              <a:extLst>
                <a:ext uri="{FF2B5EF4-FFF2-40B4-BE49-F238E27FC236}">
                  <a16:creationId xmlns:a16="http://schemas.microsoft.com/office/drawing/2014/main" id="{16D80E5D-5099-41C4-A80A-1B1538C382FC}"/>
                </a:ext>
              </a:extLst>
            </p:cNvPr>
            <p:cNvSpPr/>
            <p:nvPr/>
          </p:nvSpPr>
          <p:spPr bwMode="auto">
            <a:xfrm rot="5400000">
              <a:off x="11478964" y="592010"/>
              <a:ext cx="121406" cy="72626"/>
            </a:xfrm>
            <a:custGeom>
              <a:avLst/>
              <a:gdLst/>
              <a:ahLst/>
              <a:cxnLst/>
              <a:rect l="0" t="0" r="r" b="b"/>
              <a:pathLst>
                <a:path w="37" h="24">
                  <a:moveTo>
                    <a:pt x="16" y="0"/>
                  </a:moveTo>
                  <a:cubicBezTo>
                    <a:pt x="37" y="6"/>
                    <a:pt x="30" y="20"/>
                    <a:pt x="11" y="24"/>
                  </a:cubicBezTo>
                  <a:cubicBezTo>
                    <a:pt x="0" y="17"/>
                    <a:pt x="5" y="3"/>
                    <a:pt x="16" y="0"/>
                  </a:cubicBezTo>
                  <a:close/>
                </a:path>
              </a:pathLst>
            </a:custGeom>
            <a:grpFill/>
            <a:ln>
              <a:noFill/>
            </a:ln>
          </p:spPr>
        </p:sp>
        <p:sp>
          <p:nvSpPr>
            <p:cNvPr id="11" name="Freeform 18">
              <a:extLst>
                <a:ext uri="{FF2B5EF4-FFF2-40B4-BE49-F238E27FC236}">
                  <a16:creationId xmlns:a16="http://schemas.microsoft.com/office/drawing/2014/main" id="{947751E1-E2F4-467E-B547-3BD4BAB7F560}"/>
                </a:ext>
              </a:extLst>
            </p:cNvPr>
            <p:cNvSpPr/>
            <p:nvPr/>
          </p:nvSpPr>
          <p:spPr bwMode="auto">
            <a:xfrm rot="5400000">
              <a:off x="11482378" y="335267"/>
              <a:ext cx="138242" cy="78339"/>
            </a:xfrm>
            <a:custGeom>
              <a:avLst/>
              <a:gdLst/>
              <a:ahLst/>
              <a:cxnLst/>
              <a:rect l="0" t="0" r="r" b="b"/>
              <a:pathLst>
                <a:path w="42" h="26">
                  <a:moveTo>
                    <a:pt x="6" y="6"/>
                  </a:moveTo>
                  <a:cubicBezTo>
                    <a:pt x="25" y="0"/>
                    <a:pt x="42" y="17"/>
                    <a:pt x="21" y="26"/>
                  </a:cubicBezTo>
                  <a:cubicBezTo>
                    <a:pt x="9" y="26"/>
                    <a:pt x="0" y="16"/>
                    <a:pt x="6" y="6"/>
                  </a:cubicBezTo>
                  <a:close/>
                </a:path>
              </a:pathLst>
            </a:custGeom>
            <a:grpFill/>
            <a:ln>
              <a:noFill/>
            </a:ln>
          </p:spPr>
        </p:sp>
        <p:sp>
          <p:nvSpPr>
            <p:cNvPr id="12" name="Freeform 19">
              <a:extLst>
                <a:ext uri="{FF2B5EF4-FFF2-40B4-BE49-F238E27FC236}">
                  <a16:creationId xmlns:a16="http://schemas.microsoft.com/office/drawing/2014/main" id="{55D8869B-B701-4268-9856-876345C8AE3F}"/>
                </a:ext>
              </a:extLst>
            </p:cNvPr>
            <p:cNvSpPr/>
            <p:nvPr/>
          </p:nvSpPr>
          <p:spPr bwMode="auto">
            <a:xfrm rot="5400000">
              <a:off x="11407714" y="2021691"/>
              <a:ext cx="124951" cy="69362"/>
            </a:xfrm>
            <a:custGeom>
              <a:avLst/>
              <a:gdLst/>
              <a:ahLst/>
              <a:cxnLst/>
              <a:rect l="0" t="0" r="r" b="b"/>
              <a:pathLst>
                <a:path w="38" h="23">
                  <a:moveTo>
                    <a:pt x="16" y="0"/>
                  </a:moveTo>
                  <a:cubicBezTo>
                    <a:pt x="38" y="8"/>
                    <a:pt x="31" y="18"/>
                    <a:pt x="10" y="23"/>
                  </a:cubicBezTo>
                  <a:cubicBezTo>
                    <a:pt x="0" y="16"/>
                    <a:pt x="4" y="3"/>
                    <a:pt x="16" y="0"/>
                  </a:cubicBezTo>
                  <a:close/>
                </a:path>
              </a:pathLst>
            </a:custGeom>
            <a:grpFill/>
            <a:ln>
              <a:noFill/>
            </a:ln>
          </p:spPr>
        </p:sp>
        <p:sp>
          <p:nvSpPr>
            <p:cNvPr id="13" name="Freeform 20">
              <a:extLst>
                <a:ext uri="{FF2B5EF4-FFF2-40B4-BE49-F238E27FC236}">
                  <a16:creationId xmlns:a16="http://schemas.microsoft.com/office/drawing/2014/main" id="{A25CA59C-849F-4CE4-A9B0-293F98DE2C7C}"/>
                </a:ext>
              </a:extLst>
            </p:cNvPr>
            <p:cNvSpPr/>
            <p:nvPr/>
          </p:nvSpPr>
          <p:spPr bwMode="auto">
            <a:xfrm rot="5400000">
              <a:off x="11414629" y="2272420"/>
              <a:ext cx="128495" cy="78339"/>
            </a:xfrm>
            <a:custGeom>
              <a:avLst/>
              <a:gdLst/>
              <a:ahLst/>
              <a:cxnLst/>
              <a:rect l="0" t="0" r="r" b="b"/>
              <a:pathLst>
                <a:path w="39" h="26">
                  <a:moveTo>
                    <a:pt x="24" y="0"/>
                  </a:moveTo>
                  <a:cubicBezTo>
                    <a:pt x="39" y="3"/>
                    <a:pt x="36" y="26"/>
                    <a:pt x="20" y="26"/>
                  </a:cubicBezTo>
                  <a:cubicBezTo>
                    <a:pt x="0" y="18"/>
                    <a:pt x="3" y="3"/>
                    <a:pt x="24" y="0"/>
                  </a:cubicBezTo>
                  <a:close/>
                </a:path>
              </a:pathLst>
            </a:custGeom>
            <a:grpFill/>
            <a:ln>
              <a:noFill/>
            </a:ln>
          </p:spPr>
        </p:sp>
        <p:sp>
          <p:nvSpPr>
            <p:cNvPr id="14" name="Freeform 22">
              <a:extLst>
                <a:ext uri="{FF2B5EF4-FFF2-40B4-BE49-F238E27FC236}">
                  <a16:creationId xmlns:a16="http://schemas.microsoft.com/office/drawing/2014/main" id="{FE000DB1-AAA1-4BFF-8F14-53624C2F9E0B}"/>
                </a:ext>
              </a:extLst>
            </p:cNvPr>
            <p:cNvSpPr/>
            <p:nvPr/>
          </p:nvSpPr>
          <p:spPr bwMode="auto">
            <a:xfrm rot="5400000">
              <a:off x="11426398" y="1049544"/>
              <a:ext cx="150648" cy="99554"/>
            </a:xfrm>
            <a:custGeom>
              <a:avLst/>
              <a:gdLst/>
              <a:ahLst/>
              <a:cxnLst/>
              <a:rect l="0" t="0" r="r" b="b"/>
              <a:pathLst>
                <a:path w="46" h="33">
                  <a:moveTo>
                    <a:pt x="26" y="0"/>
                  </a:moveTo>
                  <a:cubicBezTo>
                    <a:pt x="29" y="0"/>
                    <a:pt x="46" y="16"/>
                    <a:pt x="38" y="22"/>
                  </a:cubicBezTo>
                  <a:cubicBezTo>
                    <a:pt x="16" y="33"/>
                    <a:pt x="0" y="5"/>
                    <a:pt x="26" y="0"/>
                  </a:cubicBezTo>
                  <a:close/>
                </a:path>
              </a:pathLst>
            </a:custGeom>
            <a:grpFill/>
            <a:ln>
              <a:noFill/>
            </a:ln>
          </p:spPr>
        </p:sp>
        <p:sp>
          <p:nvSpPr>
            <p:cNvPr id="15" name="Freeform 23">
              <a:extLst>
                <a:ext uri="{FF2B5EF4-FFF2-40B4-BE49-F238E27FC236}">
                  <a16:creationId xmlns:a16="http://schemas.microsoft.com/office/drawing/2014/main" id="{5EEFBC14-7E5B-47B2-B5E3-E90991F89191}"/>
                </a:ext>
              </a:extLst>
            </p:cNvPr>
            <p:cNvSpPr/>
            <p:nvPr/>
          </p:nvSpPr>
          <p:spPr bwMode="auto">
            <a:xfrm rot="5400000">
              <a:off x="11440085" y="836978"/>
              <a:ext cx="134697" cy="81603"/>
            </a:xfrm>
            <a:custGeom>
              <a:avLst/>
              <a:gdLst/>
              <a:ahLst/>
              <a:cxnLst/>
              <a:rect l="0" t="0" r="r" b="b"/>
              <a:pathLst>
                <a:path w="41" h="27">
                  <a:moveTo>
                    <a:pt x="19" y="0"/>
                  </a:moveTo>
                  <a:cubicBezTo>
                    <a:pt x="41" y="10"/>
                    <a:pt x="28" y="27"/>
                    <a:pt x="8" y="20"/>
                  </a:cubicBezTo>
                  <a:cubicBezTo>
                    <a:pt x="0" y="8"/>
                    <a:pt x="7" y="2"/>
                    <a:pt x="19" y="0"/>
                  </a:cubicBezTo>
                  <a:close/>
                </a:path>
              </a:pathLst>
            </a:custGeom>
            <a:grpFill/>
            <a:ln>
              <a:noFill/>
            </a:ln>
          </p:spPr>
        </p:sp>
        <p:sp>
          <p:nvSpPr>
            <p:cNvPr id="16" name="Freeform 26">
              <a:extLst>
                <a:ext uri="{FF2B5EF4-FFF2-40B4-BE49-F238E27FC236}">
                  <a16:creationId xmlns:a16="http://schemas.microsoft.com/office/drawing/2014/main" id="{00AFF6E4-A34A-4FD3-8C57-BB96114822D1}"/>
                </a:ext>
              </a:extLst>
            </p:cNvPr>
            <p:cNvSpPr/>
            <p:nvPr/>
          </p:nvSpPr>
          <p:spPr bwMode="auto">
            <a:xfrm rot="5400000">
              <a:off x="11427309" y="1320685"/>
              <a:ext cx="127608" cy="78339"/>
            </a:xfrm>
            <a:custGeom>
              <a:avLst/>
              <a:gdLst/>
              <a:ahLst/>
              <a:cxnLst/>
              <a:rect l="0" t="0" r="r" b="b"/>
              <a:pathLst>
                <a:path w="39" h="26">
                  <a:moveTo>
                    <a:pt x="24" y="0"/>
                  </a:moveTo>
                  <a:cubicBezTo>
                    <a:pt x="39" y="2"/>
                    <a:pt x="36" y="26"/>
                    <a:pt x="20" y="25"/>
                  </a:cubicBezTo>
                  <a:cubicBezTo>
                    <a:pt x="0" y="18"/>
                    <a:pt x="3" y="3"/>
                    <a:pt x="24" y="0"/>
                  </a:cubicBezTo>
                  <a:close/>
                </a:path>
              </a:pathLst>
            </a:custGeom>
            <a:grpFill/>
            <a:ln>
              <a:noFill/>
            </a:ln>
          </p:spPr>
        </p:sp>
        <p:sp>
          <p:nvSpPr>
            <p:cNvPr id="17" name="Freeform 27">
              <a:extLst>
                <a:ext uri="{FF2B5EF4-FFF2-40B4-BE49-F238E27FC236}">
                  <a16:creationId xmlns:a16="http://schemas.microsoft.com/office/drawing/2014/main" id="{C63A8474-C075-4441-A0B3-52286EA50093}"/>
                </a:ext>
              </a:extLst>
            </p:cNvPr>
            <p:cNvSpPr/>
            <p:nvPr/>
          </p:nvSpPr>
          <p:spPr bwMode="auto">
            <a:xfrm rot="5400000">
              <a:off x="11407470" y="1778440"/>
              <a:ext cx="131153" cy="93843"/>
            </a:xfrm>
            <a:custGeom>
              <a:avLst/>
              <a:gdLst/>
              <a:ahLst/>
              <a:cxnLst/>
              <a:rect l="0" t="0" r="r" b="b"/>
              <a:pathLst>
                <a:path w="40" h="31">
                  <a:moveTo>
                    <a:pt x="22" y="0"/>
                  </a:moveTo>
                  <a:cubicBezTo>
                    <a:pt x="39" y="3"/>
                    <a:pt x="40" y="31"/>
                    <a:pt x="16" y="25"/>
                  </a:cubicBezTo>
                  <a:cubicBezTo>
                    <a:pt x="0" y="7"/>
                    <a:pt x="13" y="4"/>
                    <a:pt x="22" y="0"/>
                  </a:cubicBezTo>
                  <a:close/>
                </a:path>
              </a:pathLst>
            </a:custGeom>
            <a:grpFill/>
            <a:ln>
              <a:noFill/>
            </a:ln>
          </p:spPr>
        </p:sp>
        <p:sp>
          <p:nvSpPr>
            <p:cNvPr id="18" name="Freeform 28">
              <a:extLst>
                <a:ext uri="{FF2B5EF4-FFF2-40B4-BE49-F238E27FC236}">
                  <a16:creationId xmlns:a16="http://schemas.microsoft.com/office/drawing/2014/main" id="{35DA4698-A2ED-4512-8887-F12D3F14372A}"/>
                </a:ext>
              </a:extLst>
            </p:cNvPr>
            <p:cNvSpPr/>
            <p:nvPr/>
          </p:nvSpPr>
          <p:spPr bwMode="auto">
            <a:xfrm rot="5400000">
              <a:off x="11404869" y="1535195"/>
              <a:ext cx="127608" cy="69362"/>
            </a:xfrm>
            <a:custGeom>
              <a:avLst/>
              <a:gdLst/>
              <a:ahLst/>
              <a:cxnLst/>
              <a:rect l="0" t="0" r="r" b="b"/>
              <a:pathLst>
                <a:path w="39" h="23">
                  <a:moveTo>
                    <a:pt x="16" y="0"/>
                  </a:moveTo>
                  <a:cubicBezTo>
                    <a:pt x="39" y="7"/>
                    <a:pt x="31" y="17"/>
                    <a:pt x="11" y="23"/>
                  </a:cubicBezTo>
                  <a:cubicBezTo>
                    <a:pt x="0" y="16"/>
                    <a:pt x="4" y="2"/>
                    <a:pt x="16" y="0"/>
                  </a:cubicBezTo>
                  <a:close/>
                </a:path>
              </a:pathLst>
            </a:custGeom>
            <a:grpFill/>
            <a:ln>
              <a:noFill/>
            </a:ln>
          </p:spPr>
        </p:sp>
        <p:sp>
          <p:nvSpPr>
            <p:cNvPr id="19" name="Freeform 30">
              <a:extLst>
                <a:ext uri="{FF2B5EF4-FFF2-40B4-BE49-F238E27FC236}">
                  <a16:creationId xmlns:a16="http://schemas.microsoft.com/office/drawing/2014/main" id="{3358E118-D590-4E50-B21C-6CDAA1CCAFCB}"/>
                </a:ext>
              </a:extLst>
            </p:cNvPr>
            <p:cNvSpPr/>
            <p:nvPr/>
          </p:nvSpPr>
          <p:spPr bwMode="auto">
            <a:xfrm rot="5400000">
              <a:off x="11480119" y="1078297"/>
              <a:ext cx="9748" cy="5712"/>
            </a:xfrm>
            <a:custGeom>
              <a:avLst/>
              <a:gdLst/>
              <a:ahLst/>
              <a:cxnLst/>
              <a:rect l="0" t="0" r="r" b="b"/>
              <a:pathLst>
                <a:path w="3" h="2">
                  <a:moveTo>
                    <a:pt x="1" y="0"/>
                  </a:moveTo>
                  <a:cubicBezTo>
                    <a:pt x="2" y="1"/>
                    <a:pt x="3" y="2"/>
                    <a:pt x="2" y="2"/>
                  </a:cubicBezTo>
                  <a:cubicBezTo>
                    <a:pt x="1" y="2"/>
                    <a:pt x="0" y="1"/>
                    <a:pt x="1" y="0"/>
                  </a:cubicBezTo>
                  <a:close/>
                </a:path>
              </a:pathLst>
            </a:custGeom>
            <a:grpFill/>
            <a:ln>
              <a:noFill/>
            </a:ln>
          </p:spPr>
        </p:sp>
        <p:sp>
          <p:nvSpPr>
            <p:cNvPr id="20" name="Freeform 43">
              <a:extLst>
                <a:ext uri="{FF2B5EF4-FFF2-40B4-BE49-F238E27FC236}">
                  <a16:creationId xmlns:a16="http://schemas.microsoft.com/office/drawing/2014/main" id="{F1EE889E-60FF-423F-ADCB-6CBEE853A040}"/>
                </a:ext>
              </a:extLst>
            </p:cNvPr>
            <p:cNvSpPr/>
            <p:nvPr/>
          </p:nvSpPr>
          <p:spPr bwMode="auto">
            <a:xfrm rot="5400000">
              <a:off x="11194111" y="860614"/>
              <a:ext cx="143559" cy="75075"/>
            </a:xfrm>
            <a:custGeom>
              <a:avLst/>
              <a:gdLst/>
              <a:ahLst/>
              <a:cxnLst/>
              <a:rect l="0" t="0" r="r" b="b"/>
              <a:pathLst>
                <a:path w="44" h="25">
                  <a:moveTo>
                    <a:pt x="28" y="0"/>
                  </a:moveTo>
                  <a:cubicBezTo>
                    <a:pt x="44" y="2"/>
                    <a:pt x="38" y="22"/>
                    <a:pt x="25" y="25"/>
                  </a:cubicBezTo>
                  <a:cubicBezTo>
                    <a:pt x="0" y="25"/>
                    <a:pt x="9" y="5"/>
                    <a:pt x="28" y="0"/>
                  </a:cubicBezTo>
                  <a:close/>
                </a:path>
              </a:pathLst>
            </a:custGeom>
            <a:grpFill/>
            <a:ln>
              <a:noFill/>
            </a:ln>
          </p:spPr>
        </p:sp>
        <p:sp>
          <p:nvSpPr>
            <p:cNvPr id="21" name="Freeform 51">
              <a:extLst>
                <a:ext uri="{FF2B5EF4-FFF2-40B4-BE49-F238E27FC236}">
                  <a16:creationId xmlns:a16="http://schemas.microsoft.com/office/drawing/2014/main" id="{A4AA0634-0A7C-4A35-8EB7-775200F129FD}"/>
                </a:ext>
              </a:extLst>
            </p:cNvPr>
            <p:cNvSpPr/>
            <p:nvPr/>
          </p:nvSpPr>
          <p:spPr bwMode="auto">
            <a:xfrm rot="5400000">
              <a:off x="11167080" y="1015030"/>
              <a:ext cx="115202" cy="90579"/>
            </a:xfrm>
            <a:custGeom>
              <a:avLst/>
              <a:gdLst/>
              <a:ahLst/>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sp>
        <p:sp>
          <p:nvSpPr>
            <p:cNvPr id="22" name="Freeform 52">
              <a:extLst>
                <a:ext uri="{FF2B5EF4-FFF2-40B4-BE49-F238E27FC236}">
                  <a16:creationId xmlns:a16="http://schemas.microsoft.com/office/drawing/2014/main" id="{EBA21558-CAC3-445C-8882-5D4A0C6D2A0E}"/>
                </a:ext>
              </a:extLst>
            </p:cNvPr>
            <p:cNvSpPr/>
            <p:nvPr/>
          </p:nvSpPr>
          <p:spPr bwMode="auto">
            <a:xfrm rot="5400000">
              <a:off x="11164085" y="450599"/>
              <a:ext cx="118747" cy="81603"/>
            </a:xfrm>
            <a:custGeom>
              <a:avLst/>
              <a:gdLst/>
              <a:ahLst/>
              <a:cxnLst/>
              <a:rect l="0" t="0" r="r" b="b"/>
              <a:pathLst>
                <a:path w="36" h="27">
                  <a:moveTo>
                    <a:pt x="21" y="0"/>
                  </a:moveTo>
                  <a:cubicBezTo>
                    <a:pt x="33" y="3"/>
                    <a:pt x="36" y="23"/>
                    <a:pt x="22" y="27"/>
                  </a:cubicBezTo>
                  <a:cubicBezTo>
                    <a:pt x="3" y="25"/>
                    <a:pt x="0" y="1"/>
                    <a:pt x="21" y="0"/>
                  </a:cubicBezTo>
                  <a:close/>
                </a:path>
              </a:pathLst>
            </a:custGeom>
            <a:grpFill/>
            <a:ln>
              <a:noFill/>
            </a:ln>
          </p:spPr>
        </p:sp>
        <p:sp>
          <p:nvSpPr>
            <p:cNvPr id="23" name="Freeform 53">
              <a:extLst>
                <a:ext uri="{FF2B5EF4-FFF2-40B4-BE49-F238E27FC236}">
                  <a16:creationId xmlns:a16="http://schemas.microsoft.com/office/drawing/2014/main" id="{2E9415F1-5D31-4C25-9E26-203EEF500877}"/>
                </a:ext>
              </a:extLst>
            </p:cNvPr>
            <p:cNvSpPr/>
            <p:nvPr/>
          </p:nvSpPr>
          <p:spPr bwMode="auto">
            <a:xfrm rot="5400000">
              <a:off x="11155166" y="1253803"/>
              <a:ext cx="127608" cy="79154"/>
            </a:xfrm>
            <a:custGeom>
              <a:avLst/>
              <a:gdLst/>
              <a:ahLst/>
              <a:cxnLst/>
              <a:rect l="0" t="0" r="r" b="b"/>
              <a:pathLst>
                <a:path w="39" h="26">
                  <a:moveTo>
                    <a:pt x="24" y="0"/>
                  </a:moveTo>
                  <a:cubicBezTo>
                    <a:pt x="39" y="3"/>
                    <a:pt x="36" y="26"/>
                    <a:pt x="20" y="26"/>
                  </a:cubicBezTo>
                  <a:cubicBezTo>
                    <a:pt x="0" y="18"/>
                    <a:pt x="3" y="3"/>
                    <a:pt x="24" y="0"/>
                  </a:cubicBezTo>
                  <a:close/>
                </a:path>
              </a:pathLst>
            </a:custGeom>
            <a:grpFill/>
            <a:ln>
              <a:noFill/>
            </a:ln>
          </p:spPr>
        </p:sp>
        <p:sp>
          <p:nvSpPr>
            <p:cNvPr id="24" name="Freeform 54">
              <a:extLst>
                <a:ext uri="{FF2B5EF4-FFF2-40B4-BE49-F238E27FC236}">
                  <a16:creationId xmlns:a16="http://schemas.microsoft.com/office/drawing/2014/main" id="{622FC1F6-879A-45BA-8752-08020C39CE29}"/>
                </a:ext>
              </a:extLst>
            </p:cNvPr>
            <p:cNvSpPr/>
            <p:nvPr/>
          </p:nvSpPr>
          <p:spPr bwMode="auto">
            <a:xfrm rot="5400000">
              <a:off x="11141013" y="614227"/>
              <a:ext cx="134697" cy="105266"/>
            </a:xfrm>
            <a:custGeom>
              <a:avLst/>
              <a:gdLst/>
              <a:ahLst/>
              <a:cxnLst/>
              <a:rect l="0" t="0" r="r" b="b"/>
              <a:pathLst>
                <a:path w="41" h="35">
                  <a:moveTo>
                    <a:pt x="28" y="2"/>
                  </a:moveTo>
                  <a:cubicBezTo>
                    <a:pt x="37" y="0"/>
                    <a:pt x="41" y="13"/>
                    <a:pt x="40" y="21"/>
                  </a:cubicBezTo>
                  <a:cubicBezTo>
                    <a:pt x="22" y="35"/>
                    <a:pt x="0" y="10"/>
                    <a:pt x="28" y="2"/>
                  </a:cubicBezTo>
                  <a:close/>
                </a:path>
              </a:pathLst>
            </a:custGeom>
            <a:grpFill/>
            <a:ln>
              <a:noFill/>
            </a:ln>
          </p:spPr>
        </p:sp>
        <p:sp>
          <p:nvSpPr>
            <p:cNvPr id="25" name="Freeform 55">
              <a:extLst>
                <a:ext uri="{FF2B5EF4-FFF2-40B4-BE49-F238E27FC236}">
                  <a16:creationId xmlns:a16="http://schemas.microsoft.com/office/drawing/2014/main" id="{BA09826C-58E2-48C5-9666-333326C2CA44}"/>
                </a:ext>
              </a:extLst>
            </p:cNvPr>
            <p:cNvSpPr/>
            <p:nvPr/>
          </p:nvSpPr>
          <p:spPr bwMode="auto">
            <a:xfrm rot="5400000">
              <a:off x="11155026" y="1463404"/>
              <a:ext cx="131153" cy="69362"/>
            </a:xfrm>
            <a:custGeom>
              <a:avLst/>
              <a:gdLst/>
              <a:ahLst/>
              <a:cxnLst/>
              <a:rect l="0" t="0" r="r" b="b"/>
              <a:pathLst>
                <a:path w="40" h="23">
                  <a:moveTo>
                    <a:pt x="24" y="0"/>
                  </a:moveTo>
                  <a:cubicBezTo>
                    <a:pt x="40" y="0"/>
                    <a:pt x="38" y="20"/>
                    <a:pt x="25" y="23"/>
                  </a:cubicBezTo>
                  <a:cubicBezTo>
                    <a:pt x="0" y="22"/>
                    <a:pt x="6" y="3"/>
                    <a:pt x="24" y="0"/>
                  </a:cubicBezTo>
                  <a:close/>
                </a:path>
              </a:pathLst>
            </a:custGeom>
            <a:grpFill/>
            <a:ln>
              <a:noFill/>
            </a:ln>
          </p:spPr>
        </p:sp>
        <p:sp>
          <p:nvSpPr>
            <p:cNvPr id="26" name="Freeform 56">
              <a:extLst>
                <a:ext uri="{FF2B5EF4-FFF2-40B4-BE49-F238E27FC236}">
                  <a16:creationId xmlns:a16="http://schemas.microsoft.com/office/drawing/2014/main" id="{A6D3555F-4EA1-4EA7-9D08-2D75CE51927B}"/>
                </a:ext>
              </a:extLst>
            </p:cNvPr>
            <p:cNvSpPr/>
            <p:nvPr/>
          </p:nvSpPr>
          <p:spPr bwMode="auto">
            <a:xfrm rot="5400000">
              <a:off x="11101585" y="2335317"/>
              <a:ext cx="128495" cy="72626"/>
            </a:xfrm>
            <a:custGeom>
              <a:avLst/>
              <a:gdLst/>
              <a:ahLst/>
              <a:cxnLst/>
              <a:rect l="0" t="0" r="r" b="b"/>
              <a:pathLst>
                <a:path w="39" h="24">
                  <a:moveTo>
                    <a:pt x="21" y="0"/>
                  </a:moveTo>
                  <a:cubicBezTo>
                    <a:pt x="37" y="0"/>
                    <a:pt x="39" y="23"/>
                    <a:pt x="22" y="24"/>
                  </a:cubicBezTo>
                  <a:cubicBezTo>
                    <a:pt x="7" y="22"/>
                    <a:pt x="0" y="5"/>
                    <a:pt x="21" y="0"/>
                  </a:cubicBezTo>
                  <a:close/>
                </a:path>
              </a:pathLst>
            </a:custGeom>
            <a:grpFill/>
            <a:ln>
              <a:noFill/>
            </a:ln>
          </p:spPr>
        </p:sp>
        <p:sp>
          <p:nvSpPr>
            <p:cNvPr id="27" name="Freeform 57">
              <a:extLst>
                <a:ext uri="{FF2B5EF4-FFF2-40B4-BE49-F238E27FC236}">
                  <a16:creationId xmlns:a16="http://schemas.microsoft.com/office/drawing/2014/main" id="{60FA20E8-EDAA-4310-B870-97807901AC18}"/>
                </a:ext>
              </a:extLst>
            </p:cNvPr>
            <p:cNvSpPr/>
            <p:nvPr/>
          </p:nvSpPr>
          <p:spPr bwMode="auto">
            <a:xfrm rot="5400000">
              <a:off x="11141175" y="1673149"/>
              <a:ext cx="140901" cy="93843"/>
            </a:xfrm>
            <a:custGeom>
              <a:avLst/>
              <a:gdLst/>
              <a:ahLst/>
              <a:cxnLst/>
              <a:rect l="0" t="0" r="r" b="b"/>
              <a:pathLst>
                <a:path w="43" h="31">
                  <a:moveTo>
                    <a:pt x="27" y="3"/>
                  </a:moveTo>
                  <a:cubicBezTo>
                    <a:pt x="35" y="0"/>
                    <a:pt x="43" y="17"/>
                    <a:pt x="40" y="23"/>
                  </a:cubicBezTo>
                  <a:cubicBezTo>
                    <a:pt x="21" y="31"/>
                    <a:pt x="0" y="15"/>
                    <a:pt x="27" y="3"/>
                  </a:cubicBezTo>
                  <a:close/>
                </a:path>
              </a:pathLst>
            </a:custGeom>
            <a:grpFill/>
            <a:ln>
              <a:noFill/>
            </a:ln>
          </p:spPr>
        </p:sp>
        <p:sp>
          <p:nvSpPr>
            <p:cNvPr id="28" name="Freeform 59">
              <a:extLst>
                <a:ext uri="{FF2B5EF4-FFF2-40B4-BE49-F238E27FC236}">
                  <a16:creationId xmlns:a16="http://schemas.microsoft.com/office/drawing/2014/main" id="{F5552AA2-C2AB-4D59-B6EF-E8E5EE110E52}"/>
                </a:ext>
              </a:extLst>
            </p:cNvPr>
            <p:cNvSpPr/>
            <p:nvPr/>
          </p:nvSpPr>
          <p:spPr bwMode="auto">
            <a:xfrm rot="5400000">
              <a:off x="11120625" y="255502"/>
              <a:ext cx="124063" cy="78339"/>
            </a:xfrm>
            <a:custGeom>
              <a:avLst/>
              <a:gdLst/>
              <a:ahLst/>
              <a:cxnLst/>
              <a:rect l="0" t="0" r="r" b="b"/>
              <a:pathLst>
                <a:path w="38" h="26">
                  <a:moveTo>
                    <a:pt x="22" y="0"/>
                  </a:moveTo>
                  <a:cubicBezTo>
                    <a:pt x="38" y="3"/>
                    <a:pt x="33" y="25"/>
                    <a:pt x="18" y="26"/>
                  </a:cubicBezTo>
                  <a:cubicBezTo>
                    <a:pt x="0" y="20"/>
                    <a:pt x="6" y="3"/>
                    <a:pt x="22" y="0"/>
                  </a:cubicBezTo>
                  <a:close/>
                </a:path>
              </a:pathLst>
            </a:custGeom>
            <a:grpFill/>
            <a:ln>
              <a:noFill/>
            </a:ln>
          </p:spPr>
        </p:sp>
        <p:sp>
          <p:nvSpPr>
            <p:cNvPr id="29" name="Freeform 60">
              <a:extLst>
                <a:ext uri="{FF2B5EF4-FFF2-40B4-BE49-F238E27FC236}">
                  <a16:creationId xmlns:a16="http://schemas.microsoft.com/office/drawing/2014/main" id="{0BA267D0-8F6B-4803-B948-70E29B4587EB}"/>
                </a:ext>
              </a:extLst>
            </p:cNvPr>
            <p:cNvSpPr/>
            <p:nvPr/>
          </p:nvSpPr>
          <p:spPr bwMode="auto">
            <a:xfrm rot="5400000">
              <a:off x="11115856" y="1902943"/>
              <a:ext cx="131153" cy="69362"/>
            </a:xfrm>
            <a:custGeom>
              <a:avLst/>
              <a:gdLst/>
              <a:ahLst/>
              <a:cxnLst/>
              <a:rect l="0" t="0" r="r" b="b"/>
              <a:pathLst>
                <a:path w="40" h="23">
                  <a:moveTo>
                    <a:pt x="24" y="0"/>
                  </a:moveTo>
                  <a:cubicBezTo>
                    <a:pt x="40" y="0"/>
                    <a:pt x="38" y="20"/>
                    <a:pt x="25" y="23"/>
                  </a:cubicBezTo>
                  <a:cubicBezTo>
                    <a:pt x="0" y="22"/>
                    <a:pt x="6" y="4"/>
                    <a:pt x="24" y="0"/>
                  </a:cubicBezTo>
                  <a:close/>
                </a:path>
              </a:pathLst>
            </a:custGeom>
            <a:grpFill/>
            <a:ln>
              <a:noFill/>
            </a:ln>
          </p:spPr>
        </p:sp>
        <p:sp>
          <p:nvSpPr>
            <p:cNvPr id="30" name="Freeform 61">
              <a:extLst>
                <a:ext uri="{FF2B5EF4-FFF2-40B4-BE49-F238E27FC236}">
                  <a16:creationId xmlns:a16="http://schemas.microsoft.com/office/drawing/2014/main" id="{86E372A3-B9F4-4FEE-8B96-D9AD879E214E}"/>
                </a:ext>
              </a:extLst>
            </p:cNvPr>
            <p:cNvSpPr/>
            <p:nvPr/>
          </p:nvSpPr>
          <p:spPr bwMode="auto">
            <a:xfrm rot="5400000">
              <a:off x="11082153" y="2137303"/>
              <a:ext cx="137356" cy="99554"/>
            </a:xfrm>
            <a:custGeom>
              <a:avLst/>
              <a:gdLst/>
              <a:ahLst/>
              <a:cxnLst/>
              <a:rect l="0" t="0" r="r" b="b"/>
              <a:pathLst>
                <a:path w="42" h="33">
                  <a:moveTo>
                    <a:pt x="25" y="1"/>
                  </a:moveTo>
                  <a:cubicBezTo>
                    <a:pt x="42" y="14"/>
                    <a:pt x="15" y="33"/>
                    <a:pt x="4" y="19"/>
                  </a:cubicBezTo>
                  <a:cubicBezTo>
                    <a:pt x="0" y="5"/>
                    <a:pt x="16" y="0"/>
                    <a:pt x="25" y="1"/>
                  </a:cubicBezTo>
                  <a:close/>
                </a:path>
              </a:pathLst>
            </a:custGeom>
            <a:grpFill/>
            <a:ln>
              <a:noFill/>
            </a:ln>
          </p:spPr>
        </p:sp>
        <p:sp>
          <p:nvSpPr>
            <p:cNvPr id="31" name="Freeform 5">
              <a:extLst>
                <a:ext uri="{FF2B5EF4-FFF2-40B4-BE49-F238E27FC236}">
                  <a16:creationId xmlns:a16="http://schemas.microsoft.com/office/drawing/2014/main" id="{FF0C4564-5DA6-4224-A8B7-85CE1323DE8F}"/>
                </a:ext>
              </a:extLst>
            </p:cNvPr>
            <p:cNvSpPr/>
            <p:nvPr/>
          </p:nvSpPr>
          <p:spPr bwMode="auto">
            <a:xfrm rot="5400000">
              <a:off x="11410824" y="2818299"/>
              <a:ext cx="121406" cy="81603"/>
            </a:xfrm>
            <a:custGeom>
              <a:avLst/>
              <a:gdLst/>
              <a:ahLst/>
              <a:cxnLst/>
              <a:rect l="0" t="0" r="r" b="b"/>
              <a:pathLst>
                <a:path w="37" h="27">
                  <a:moveTo>
                    <a:pt x="20" y="1"/>
                  </a:moveTo>
                  <a:cubicBezTo>
                    <a:pt x="31" y="1"/>
                    <a:pt x="37" y="24"/>
                    <a:pt x="22" y="27"/>
                  </a:cubicBezTo>
                  <a:cubicBezTo>
                    <a:pt x="2" y="27"/>
                    <a:pt x="0" y="0"/>
                    <a:pt x="20" y="1"/>
                  </a:cubicBezTo>
                  <a:close/>
                </a:path>
              </a:pathLst>
            </a:custGeom>
            <a:grpFill/>
            <a:ln>
              <a:noFill/>
            </a:ln>
          </p:spPr>
        </p:sp>
        <p:sp>
          <p:nvSpPr>
            <p:cNvPr id="32" name="Freeform 6">
              <a:extLst>
                <a:ext uri="{FF2B5EF4-FFF2-40B4-BE49-F238E27FC236}">
                  <a16:creationId xmlns:a16="http://schemas.microsoft.com/office/drawing/2014/main" id="{19F31D0D-C43D-4BB0-A13C-9524B84117D4}"/>
                </a:ext>
              </a:extLst>
            </p:cNvPr>
            <p:cNvSpPr/>
            <p:nvPr/>
          </p:nvSpPr>
          <p:spPr bwMode="auto">
            <a:xfrm rot="5400000">
              <a:off x="11391700" y="5088176"/>
              <a:ext cx="124063" cy="87315"/>
            </a:xfrm>
            <a:custGeom>
              <a:avLst/>
              <a:gdLst/>
              <a:ahLst/>
              <a:cxnLst/>
              <a:rect l="0" t="0" r="r" b="b"/>
              <a:pathLst>
                <a:path w="38" h="29">
                  <a:moveTo>
                    <a:pt x="12" y="3"/>
                  </a:moveTo>
                  <a:cubicBezTo>
                    <a:pt x="34" y="0"/>
                    <a:pt x="38" y="26"/>
                    <a:pt x="15" y="29"/>
                  </a:cubicBezTo>
                  <a:cubicBezTo>
                    <a:pt x="4" y="23"/>
                    <a:pt x="0" y="9"/>
                    <a:pt x="12" y="3"/>
                  </a:cubicBezTo>
                  <a:close/>
                </a:path>
              </a:pathLst>
            </a:custGeom>
            <a:grpFill/>
            <a:ln>
              <a:noFill/>
            </a:ln>
          </p:spPr>
        </p:sp>
        <p:sp>
          <p:nvSpPr>
            <p:cNvPr id="33" name="Freeform 7">
              <a:extLst>
                <a:ext uri="{FF2B5EF4-FFF2-40B4-BE49-F238E27FC236}">
                  <a16:creationId xmlns:a16="http://schemas.microsoft.com/office/drawing/2014/main" id="{6B32FB03-B0FE-4731-BE41-C59AFB49FBF5}"/>
                </a:ext>
              </a:extLst>
            </p:cNvPr>
            <p:cNvSpPr/>
            <p:nvPr/>
          </p:nvSpPr>
          <p:spPr bwMode="auto">
            <a:xfrm rot="5400000">
              <a:off x="11371127" y="2531128"/>
              <a:ext cx="138242" cy="100371"/>
            </a:xfrm>
            <a:custGeom>
              <a:avLst/>
              <a:gdLst/>
              <a:ahLst/>
              <a:cxnLst/>
              <a:rect l="0" t="0" r="r" b="b"/>
              <a:pathLst>
                <a:path w="42" h="33">
                  <a:moveTo>
                    <a:pt x="25" y="1"/>
                  </a:moveTo>
                  <a:cubicBezTo>
                    <a:pt x="42" y="14"/>
                    <a:pt x="15" y="33"/>
                    <a:pt x="4" y="19"/>
                  </a:cubicBezTo>
                  <a:cubicBezTo>
                    <a:pt x="0" y="6"/>
                    <a:pt x="15" y="0"/>
                    <a:pt x="25" y="1"/>
                  </a:cubicBezTo>
                  <a:close/>
                </a:path>
              </a:pathLst>
            </a:custGeom>
            <a:grpFill/>
            <a:ln>
              <a:noFill/>
            </a:ln>
          </p:spPr>
        </p:sp>
        <p:sp>
          <p:nvSpPr>
            <p:cNvPr id="34" name="Freeform 8">
              <a:extLst>
                <a:ext uri="{FF2B5EF4-FFF2-40B4-BE49-F238E27FC236}">
                  <a16:creationId xmlns:a16="http://schemas.microsoft.com/office/drawing/2014/main" id="{BDD5B6F0-1E17-4DCD-AE5F-ED8C48892FEF}"/>
                </a:ext>
              </a:extLst>
            </p:cNvPr>
            <p:cNvSpPr/>
            <p:nvPr/>
          </p:nvSpPr>
          <p:spPr bwMode="auto">
            <a:xfrm rot="5400000">
              <a:off x="11401349" y="4735882"/>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35" name="Freeform 9">
              <a:extLst>
                <a:ext uri="{FF2B5EF4-FFF2-40B4-BE49-F238E27FC236}">
                  <a16:creationId xmlns:a16="http://schemas.microsoft.com/office/drawing/2014/main" id="{0290BE17-E89B-4AF9-B3F6-AF4884D52467}"/>
                </a:ext>
              </a:extLst>
            </p:cNvPr>
            <p:cNvSpPr/>
            <p:nvPr/>
          </p:nvSpPr>
          <p:spPr bwMode="auto">
            <a:xfrm rot="5400000">
              <a:off x="11409487" y="4455410"/>
              <a:ext cx="121406" cy="88130"/>
            </a:xfrm>
            <a:custGeom>
              <a:avLst/>
              <a:gdLst/>
              <a:ahLst/>
              <a:cxnLst/>
              <a:rect l="0" t="0" r="r" b="b"/>
              <a:pathLst>
                <a:path w="37" h="29">
                  <a:moveTo>
                    <a:pt x="18" y="4"/>
                  </a:moveTo>
                  <a:cubicBezTo>
                    <a:pt x="35" y="0"/>
                    <a:pt x="37" y="28"/>
                    <a:pt x="22" y="29"/>
                  </a:cubicBezTo>
                  <a:cubicBezTo>
                    <a:pt x="7" y="28"/>
                    <a:pt x="0" y="14"/>
                    <a:pt x="18" y="4"/>
                  </a:cubicBezTo>
                  <a:close/>
                </a:path>
              </a:pathLst>
            </a:custGeom>
            <a:grpFill/>
            <a:ln>
              <a:noFill/>
            </a:ln>
          </p:spPr>
        </p:sp>
        <p:sp>
          <p:nvSpPr>
            <p:cNvPr id="36" name="Freeform 11">
              <a:extLst>
                <a:ext uri="{FF2B5EF4-FFF2-40B4-BE49-F238E27FC236}">
                  <a16:creationId xmlns:a16="http://schemas.microsoft.com/office/drawing/2014/main" id="{85F63089-F77F-4F02-8417-AAC1847FBCA7}"/>
                </a:ext>
              </a:extLst>
            </p:cNvPr>
            <p:cNvSpPr/>
            <p:nvPr/>
          </p:nvSpPr>
          <p:spPr bwMode="auto">
            <a:xfrm rot="5400000">
              <a:off x="11369848" y="4194178"/>
              <a:ext cx="143559" cy="102819"/>
            </a:xfrm>
            <a:custGeom>
              <a:avLst/>
              <a:gdLst/>
              <a:ahLst/>
              <a:cxnLst/>
              <a:rect l="0" t="0" r="r" b="b"/>
              <a:pathLst>
                <a:path w="44" h="34">
                  <a:moveTo>
                    <a:pt x="31" y="1"/>
                  </a:moveTo>
                  <a:cubicBezTo>
                    <a:pt x="39" y="0"/>
                    <a:pt x="44" y="12"/>
                    <a:pt x="42" y="19"/>
                  </a:cubicBezTo>
                  <a:cubicBezTo>
                    <a:pt x="25" y="34"/>
                    <a:pt x="0" y="8"/>
                    <a:pt x="31" y="1"/>
                  </a:cubicBezTo>
                  <a:close/>
                </a:path>
              </a:pathLst>
            </a:custGeom>
            <a:grpFill/>
            <a:ln>
              <a:noFill/>
            </a:ln>
          </p:spPr>
        </p:sp>
        <p:sp>
          <p:nvSpPr>
            <p:cNvPr id="37" name="Freeform 12">
              <a:extLst>
                <a:ext uri="{FF2B5EF4-FFF2-40B4-BE49-F238E27FC236}">
                  <a16:creationId xmlns:a16="http://schemas.microsoft.com/office/drawing/2014/main" id="{7B01CD5E-570F-4CBF-9904-94F30D928C54}"/>
                </a:ext>
              </a:extLst>
            </p:cNvPr>
            <p:cNvSpPr/>
            <p:nvPr/>
          </p:nvSpPr>
          <p:spPr bwMode="auto">
            <a:xfrm rot="5400000">
              <a:off x="11381624" y="3691697"/>
              <a:ext cx="134697" cy="81603"/>
            </a:xfrm>
            <a:custGeom>
              <a:avLst/>
              <a:gdLst/>
              <a:ahLst/>
              <a:cxnLst/>
              <a:rect l="0" t="0" r="r" b="b"/>
              <a:pathLst>
                <a:path w="41" h="27">
                  <a:moveTo>
                    <a:pt x="22" y="0"/>
                  </a:moveTo>
                  <a:cubicBezTo>
                    <a:pt x="41" y="12"/>
                    <a:pt x="24" y="27"/>
                    <a:pt x="8" y="20"/>
                  </a:cubicBezTo>
                  <a:cubicBezTo>
                    <a:pt x="0" y="7"/>
                    <a:pt x="8" y="0"/>
                    <a:pt x="22" y="0"/>
                  </a:cubicBezTo>
                  <a:close/>
                </a:path>
              </a:pathLst>
            </a:custGeom>
            <a:grpFill/>
            <a:ln>
              <a:noFill/>
            </a:ln>
          </p:spPr>
        </p:sp>
        <p:sp>
          <p:nvSpPr>
            <p:cNvPr id="38" name="Freeform 13">
              <a:extLst>
                <a:ext uri="{FF2B5EF4-FFF2-40B4-BE49-F238E27FC236}">
                  <a16:creationId xmlns:a16="http://schemas.microsoft.com/office/drawing/2014/main" id="{7EE6A672-2915-4B03-99A9-9364D5F1521E}"/>
                </a:ext>
              </a:extLst>
            </p:cNvPr>
            <p:cNvSpPr/>
            <p:nvPr/>
          </p:nvSpPr>
          <p:spPr bwMode="auto">
            <a:xfrm rot="5400000">
              <a:off x="11417787" y="3075050"/>
              <a:ext cx="124951" cy="69362"/>
            </a:xfrm>
            <a:custGeom>
              <a:avLst/>
              <a:gdLst/>
              <a:ahLst/>
              <a:cxnLst/>
              <a:rect l="0" t="0" r="r" b="b"/>
              <a:pathLst>
                <a:path w="38" h="23">
                  <a:moveTo>
                    <a:pt x="26" y="0"/>
                  </a:moveTo>
                  <a:cubicBezTo>
                    <a:pt x="38" y="0"/>
                    <a:pt x="37" y="20"/>
                    <a:pt x="25" y="23"/>
                  </a:cubicBezTo>
                  <a:cubicBezTo>
                    <a:pt x="0" y="23"/>
                    <a:pt x="5" y="1"/>
                    <a:pt x="26" y="0"/>
                  </a:cubicBezTo>
                  <a:close/>
                </a:path>
              </a:pathLst>
            </a:custGeom>
            <a:grpFill/>
            <a:ln>
              <a:noFill/>
            </a:ln>
          </p:spPr>
        </p:sp>
        <p:sp>
          <p:nvSpPr>
            <p:cNvPr id="39" name="Freeform 14">
              <a:extLst>
                <a:ext uri="{FF2B5EF4-FFF2-40B4-BE49-F238E27FC236}">
                  <a16:creationId xmlns:a16="http://schemas.microsoft.com/office/drawing/2014/main" id="{2136B643-14E1-443A-BC1C-06ADAE65C30F}"/>
                </a:ext>
              </a:extLst>
            </p:cNvPr>
            <p:cNvSpPr/>
            <p:nvPr/>
          </p:nvSpPr>
          <p:spPr bwMode="auto">
            <a:xfrm rot="5400000">
              <a:off x="11376729" y="3335597"/>
              <a:ext cx="134697" cy="84866"/>
            </a:xfrm>
            <a:custGeom>
              <a:avLst/>
              <a:gdLst/>
              <a:ahLst/>
              <a:cxnLst/>
              <a:rect l="0" t="0" r="r" b="b"/>
              <a:pathLst>
                <a:path w="41" h="28">
                  <a:moveTo>
                    <a:pt x="26" y="1"/>
                  </a:moveTo>
                  <a:cubicBezTo>
                    <a:pt x="34" y="0"/>
                    <a:pt x="41" y="12"/>
                    <a:pt x="39" y="20"/>
                  </a:cubicBezTo>
                  <a:cubicBezTo>
                    <a:pt x="17" y="28"/>
                    <a:pt x="0" y="12"/>
                    <a:pt x="26" y="1"/>
                  </a:cubicBezTo>
                  <a:close/>
                </a:path>
              </a:pathLst>
            </a:custGeom>
            <a:grpFill/>
            <a:ln>
              <a:noFill/>
            </a:ln>
          </p:spPr>
        </p:sp>
        <p:sp>
          <p:nvSpPr>
            <p:cNvPr id="40" name="Freeform 16">
              <a:extLst>
                <a:ext uri="{FF2B5EF4-FFF2-40B4-BE49-F238E27FC236}">
                  <a16:creationId xmlns:a16="http://schemas.microsoft.com/office/drawing/2014/main" id="{867FA393-4F37-4E1A-870B-F96775FAB7E8}"/>
                </a:ext>
              </a:extLst>
            </p:cNvPr>
            <p:cNvSpPr/>
            <p:nvPr/>
          </p:nvSpPr>
          <p:spPr bwMode="auto">
            <a:xfrm rot="5400000">
              <a:off x="11360464" y="3934729"/>
              <a:ext cx="143559" cy="97107"/>
            </a:xfrm>
            <a:custGeom>
              <a:avLst/>
              <a:gdLst/>
              <a:ahLst/>
              <a:cxnLst/>
              <a:rect l="0" t="0" r="r" b="b"/>
              <a:pathLst>
                <a:path w="44" h="32">
                  <a:moveTo>
                    <a:pt x="31" y="1"/>
                  </a:moveTo>
                  <a:cubicBezTo>
                    <a:pt x="40" y="0"/>
                    <a:pt x="44" y="8"/>
                    <a:pt x="43" y="15"/>
                  </a:cubicBezTo>
                  <a:cubicBezTo>
                    <a:pt x="29" y="32"/>
                    <a:pt x="0" y="6"/>
                    <a:pt x="31" y="1"/>
                  </a:cubicBezTo>
                  <a:close/>
                </a:path>
              </a:pathLst>
            </a:custGeom>
            <a:grpFill/>
            <a:ln>
              <a:noFill/>
            </a:ln>
          </p:spPr>
        </p:sp>
        <p:sp>
          <p:nvSpPr>
            <p:cNvPr id="41" name="Freeform 17">
              <a:extLst>
                <a:ext uri="{FF2B5EF4-FFF2-40B4-BE49-F238E27FC236}">
                  <a16:creationId xmlns:a16="http://schemas.microsoft.com/office/drawing/2014/main" id="{E225A1BE-FAD2-4764-A7E4-A6DA07D0573B}"/>
                </a:ext>
              </a:extLst>
            </p:cNvPr>
            <p:cNvSpPr/>
            <p:nvPr/>
          </p:nvSpPr>
          <p:spPr bwMode="auto">
            <a:xfrm rot="5400000">
              <a:off x="11395443" y="5347417"/>
              <a:ext cx="94821" cy="69362"/>
            </a:xfrm>
            <a:custGeom>
              <a:avLst/>
              <a:gdLst/>
              <a:ahLst/>
              <a:cxnLst/>
              <a:rect l="0" t="0" r="r" b="b"/>
              <a:pathLst>
                <a:path w="29" h="23">
                  <a:moveTo>
                    <a:pt x="13" y="0"/>
                  </a:moveTo>
                  <a:cubicBezTo>
                    <a:pt x="27" y="0"/>
                    <a:pt x="29" y="22"/>
                    <a:pt x="13" y="23"/>
                  </a:cubicBezTo>
                  <a:cubicBezTo>
                    <a:pt x="2" y="22"/>
                    <a:pt x="0" y="2"/>
                    <a:pt x="13" y="0"/>
                  </a:cubicBezTo>
                  <a:close/>
                </a:path>
              </a:pathLst>
            </a:custGeom>
            <a:grpFill/>
            <a:ln>
              <a:noFill/>
            </a:ln>
          </p:spPr>
        </p:sp>
        <p:sp>
          <p:nvSpPr>
            <p:cNvPr id="42" name="Freeform 21">
              <a:extLst>
                <a:ext uri="{FF2B5EF4-FFF2-40B4-BE49-F238E27FC236}">
                  <a16:creationId xmlns:a16="http://schemas.microsoft.com/office/drawing/2014/main" id="{25D65388-C7E0-4C07-822A-03C5009C6D1E}"/>
                </a:ext>
              </a:extLst>
            </p:cNvPr>
            <p:cNvSpPr/>
            <p:nvPr/>
          </p:nvSpPr>
          <p:spPr bwMode="auto">
            <a:xfrm rot="5400000">
              <a:off x="11343434" y="5658571"/>
              <a:ext cx="140901" cy="102819"/>
            </a:xfrm>
            <a:custGeom>
              <a:avLst/>
              <a:gdLst/>
              <a:ahLst/>
              <a:cxnLst/>
              <a:rect l="0" t="0" r="r" b="b"/>
              <a:pathLst>
                <a:path w="43" h="34">
                  <a:moveTo>
                    <a:pt x="24" y="0"/>
                  </a:moveTo>
                  <a:cubicBezTo>
                    <a:pt x="43" y="3"/>
                    <a:pt x="28" y="34"/>
                    <a:pt x="14" y="23"/>
                  </a:cubicBezTo>
                  <a:cubicBezTo>
                    <a:pt x="0" y="28"/>
                    <a:pt x="4" y="5"/>
                    <a:pt x="24" y="0"/>
                  </a:cubicBezTo>
                  <a:close/>
                </a:path>
              </a:pathLst>
            </a:custGeom>
            <a:grpFill/>
            <a:ln>
              <a:noFill/>
            </a:ln>
          </p:spPr>
        </p:sp>
        <p:sp>
          <p:nvSpPr>
            <p:cNvPr id="43" name="Freeform 25">
              <a:extLst>
                <a:ext uri="{FF2B5EF4-FFF2-40B4-BE49-F238E27FC236}">
                  <a16:creationId xmlns:a16="http://schemas.microsoft.com/office/drawing/2014/main" id="{E1D79822-C494-449C-B439-F437DAD4F218}"/>
                </a:ext>
              </a:extLst>
            </p:cNvPr>
            <p:cNvSpPr/>
            <p:nvPr/>
          </p:nvSpPr>
          <p:spPr bwMode="auto">
            <a:xfrm rot="5400000">
              <a:off x="11324095" y="6423833"/>
              <a:ext cx="134697" cy="93843"/>
            </a:xfrm>
            <a:custGeom>
              <a:avLst/>
              <a:gdLst/>
              <a:ahLst/>
              <a:cxnLst/>
              <a:rect l="0" t="0" r="r" b="b"/>
              <a:pathLst>
                <a:path w="41" h="31">
                  <a:moveTo>
                    <a:pt x="23" y="0"/>
                  </a:moveTo>
                  <a:cubicBezTo>
                    <a:pt x="40" y="1"/>
                    <a:pt x="41" y="31"/>
                    <a:pt x="17" y="25"/>
                  </a:cubicBezTo>
                  <a:cubicBezTo>
                    <a:pt x="0" y="7"/>
                    <a:pt x="17" y="4"/>
                    <a:pt x="23" y="0"/>
                  </a:cubicBezTo>
                  <a:close/>
                </a:path>
              </a:pathLst>
            </a:custGeom>
            <a:grpFill/>
            <a:ln>
              <a:noFill/>
            </a:ln>
          </p:spPr>
        </p:sp>
        <p:sp>
          <p:nvSpPr>
            <p:cNvPr id="44" name="Freeform 29">
              <a:extLst>
                <a:ext uri="{FF2B5EF4-FFF2-40B4-BE49-F238E27FC236}">
                  <a16:creationId xmlns:a16="http://schemas.microsoft.com/office/drawing/2014/main" id="{CDB324E5-E8D9-40E3-BAB4-1F87E67E4F46}"/>
                </a:ext>
              </a:extLst>
            </p:cNvPr>
            <p:cNvSpPr/>
            <p:nvPr/>
          </p:nvSpPr>
          <p:spPr bwMode="auto">
            <a:xfrm rot="5400000">
              <a:off x="11324317" y="5897278"/>
              <a:ext cx="118747" cy="120771"/>
            </a:xfrm>
            <a:custGeom>
              <a:avLst/>
              <a:gdLst/>
              <a:ahLst/>
              <a:cxnLst/>
              <a:rect l="0" t="0" r="r" b="b"/>
              <a:pathLst>
                <a:path w="36" h="40">
                  <a:moveTo>
                    <a:pt x="16" y="4"/>
                  </a:moveTo>
                  <a:cubicBezTo>
                    <a:pt x="36" y="5"/>
                    <a:pt x="33" y="0"/>
                    <a:pt x="34" y="15"/>
                  </a:cubicBezTo>
                  <a:cubicBezTo>
                    <a:pt x="34" y="40"/>
                    <a:pt x="0" y="22"/>
                    <a:pt x="16" y="4"/>
                  </a:cubicBezTo>
                  <a:close/>
                </a:path>
              </a:pathLst>
            </a:custGeom>
            <a:grpFill/>
            <a:ln>
              <a:noFill/>
            </a:ln>
          </p:spPr>
        </p:sp>
        <p:sp>
          <p:nvSpPr>
            <p:cNvPr id="45" name="Freeform 31">
              <a:extLst>
                <a:ext uri="{FF2B5EF4-FFF2-40B4-BE49-F238E27FC236}">
                  <a16:creationId xmlns:a16="http://schemas.microsoft.com/office/drawing/2014/main" id="{15404AB3-12EB-462E-85A2-AF4A7E91D729}"/>
                </a:ext>
              </a:extLst>
            </p:cNvPr>
            <p:cNvSpPr/>
            <p:nvPr/>
          </p:nvSpPr>
          <p:spPr bwMode="auto">
            <a:xfrm rot="5400000">
              <a:off x="11356013" y="6183127"/>
              <a:ext cx="131153" cy="72626"/>
            </a:xfrm>
            <a:custGeom>
              <a:avLst/>
              <a:gdLst/>
              <a:ahLst/>
              <a:cxnLst/>
              <a:rect l="0" t="0" r="r" b="b"/>
              <a:pathLst>
                <a:path w="40" h="24">
                  <a:moveTo>
                    <a:pt x="24" y="0"/>
                  </a:moveTo>
                  <a:cubicBezTo>
                    <a:pt x="40" y="0"/>
                    <a:pt x="38" y="20"/>
                    <a:pt x="25" y="24"/>
                  </a:cubicBezTo>
                  <a:cubicBezTo>
                    <a:pt x="0" y="22"/>
                    <a:pt x="6" y="4"/>
                    <a:pt x="24" y="0"/>
                  </a:cubicBezTo>
                  <a:close/>
                </a:path>
              </a:pathLst>
            </a:custGeom>
            <a:grpFill/>
            <a:ln>
              <a:noFill/>
            </a:ln>
          </p:spPr>
        </p:sp>
        <p:sp>
          <p:nvSpPr>
            <p:cNvPr id="46" name="Freeform 32">
              <a:extLst>
                <a:ext uri="{FF2B5EF4-FFF2-40B4-BE49-F238E27FC236}">
                  <a16:creationId xmlns:a16="http://schemas.microsoft.com/office/drawing/2014/main" id="{228021CB-53B3-4BCC-A14C-0B6951FC971F}"/>
                </a:ext>
              </a:extLst>
            </p:cNvPr>
            <p:cNvSpPr/>
            <p:nvPr/>
          </p:nvSpPr>
          <p:spPr bwMode="auto">
            <a:xfrm rot="5400000">
              <a:off x="11104198" y="3296179"/>
              <a:ext cx="144445" cy="106083"/>
            </a:xfrm>
            <a:custGeom>
              <a:avLst/>
              <a:gdLst/>
              <a:ahLst/>
              <a:cxnLst/>
              <a:rect l="0" t="0" r="r" b="b"/>
              <a:pathLst>
                <a:path w="44" h="35">
                  <a:moveTo>
                    <a:pt x="28" y="0"/>
                  </a:moveTo>
                  <a:cubicBezTo>
                    <a:pt x="36" y="1"/>
                    <a:pt x="44" y="12"/>
                    <a:pt x="42" y="21"/>
                  </a:cubicBezTo>
                  <a:cubicBezTo>
                    <a:pt x="23" y="35"/>
                    <a:pt x="0" y="7"/>
                    <a:pt x="28" y="0"/>
                  </a:cubicBezTo>
                  <a:close/>
                </a:path>
              </a:pathLst>
            </a:custGeom>
            <a:grpFill/>
            <a:ln>
              <a:noFill/>
            </a:ln>
          </p:spPr>
        </p:sp>
        <p:sp>
          <p:nvSpPr>
            <p:cNvPr id="47" name="Freeform 33">
              <a:extLst>
                <a:ext uri="{FF2B5EF4-FFF2-40B4-BE49-F238E27FC236}">
                  <a16:creationId xmlns:a16="http://schemas.microsoft.com/office/drawing/2014/main" id="{B353D0BC-00A6-4EA4-9311-9FCB88CC2021}"/>
                </a:ext>
              </a:extLst>
            </p:cNvPr>
            <p:cNvSpPr/>
            <p:nvPr/>
          </p:nvSpPr>
          <p:spPr bwMode="auto">
            <a:xfrm rot="5400000">
              <a:off x="11134111" y="4387490"/>
              <a:ext cx="151535" cy="75075"/>
            </a:xfrm>
            <a:custGeom>
              <a:avLst/>
              <a:gdLst/>
              <a:ahLst/>
              <a:cxnLst/>
              <a:rect l="0" t="0" r="r" b="b"/>
              <a:pathLst>
                <a:path w="46" h="25">
                  <a:moveTo>
                    <a:pt x="23" y="0"/>
                  </a:moveTo>
                  <a:cubicBezTo>
                    <a:pt x="32" y="1"/>
                    <a:pt x="46" y="21"/>
                    <a:pt x="29" y="25"/>
                  </a:cubicBezTo>
                  <a:cubicBezTo>
                    <a:pt x="10" y="23"/>
                    <a:pt x="0" y="9"/>
                    <a:pt x="23" y="0"/>
                  </a:cubicBezTo>
                  <a:close/>
                </a:path>
              </a:pathLst>
            </a:custGeom>
            <a:grpFill/>
            <a:ln>
              <a:noFill/>
            </a:ln>
          </p:spPr>
        </p:sp>
        <p:sp>
          <p:nvSpPr>
            <p:cNvPr id="48" name="Freeform 34">
              <a:extLst>
                <a:ext uri="{FF2B5EF4-FFF2-40B4-BE49-F238E27FC236}">
                  <a16:creationId xmlns:a16="http://schemas.microsoft.com/office/drawing/2014/main" id="{0E001FD3-6EDD-47A3-9916-826E1595DAB3}"/>
                </a:ext>
              </a:extLst>
            </p:cNvPr>
            <p:cNvSpPr/>
            <p:nvPr/>
          </p:nvSpPr>
          <p:spPr bwMode="auto">
            <a:xfrm rot="5400000">
              <a:off x="11138041" y="5384813"/>
              <a:ext cx="134697" cy="84051"/>
            </a:xfrm>
            <a:custGeom>
              <a:avLst/>
              <a:gdLst/>
              <a:ahLst/>
              <a:cxnLst/>
              <a:rect l="0" t="0" r="r" b="b"/>
              <a:pathLst>
                <a:path w="41" h="28">
                  <a:moveTo>
                    <a:pt x="22" y="0"/>
                  </a:moveTo>
                  <a:cubicBezTo>
                    <a:pt x="41" y="13"/>
                    <a:pt x="24" y="28"/>
                    <a:pt x="8" y="21"/>
                  </a:cubicBezTo>
                  <a:cubicBezTo>
                    <a:pt x="0" y="8"/>
                    <a:pt x="8" y="0"/>
                    <a:pt x="22" y="0"/>
                  </a:cubicBezTo>
                  <a:close/>
                </a:path>
              </a:pathLst>
            </a:custGeom>
            <a:grpFill/>
            <a:ln>
              <a:noFill/>
            </a:ln>
          </p:spPr>
        </p:sp>
        <p:sp>
          <p:nvSpPr>
            <p:cNvPr id="49" name="Freeform 35">
              <a:extLst>
                <a:ext uri="{FF2B5EF4-FFF2-40B4-BE49-F238E27FC236}">
                  <a16:creationId xmlns:a16="http://schemas.microsoft.com/office/drawing/2014/main" id="{FE214D5B-D151-4E09-A01E-BEAAF9C679ED}"/>
                </a:ext>
              </a:extLst>
            </p:cNvPr>
            <p:cNvSpPr/>
            <p:nvPr/>
          </p:nvSpPr>
          <p:spPr bwMode="auto">
            <a:xfrm rot="5400000">
              <a:off x="11133693" y="4595717"/>
              <a:ext cx="131153" cy="84866"/>
            </a:xfrm>
            <a:custGeom>
              <a:avLst/>
              <a:gdLst/>
              <a:ahLst/>
              <a:cxnLst/>
              <a:rect l="0" t="0" r="r" b="b"/>
              <a:pathLst>
                <a:path w="40" h="28">
                  <a:moveTo>
                    <a:pt x="27" y="1"/>
                  </a:moveTo>
                  <a:cubicBezTo>
                    <a:pt x="35" y="0"/>
                    <a:pt x="40" y="10"/>
                    <a:pt x="38" y="17"/>
                  </a:cubicBezTo>
                  <a:cubicBezTo>
                    <a:pt x="17" y="28"/>
                    <a:pt x="0" y="7"/>
                    <a:pt x="27" y="1"/>
                  </a:cubicBezTo>
                  <a:close/>
                </a:path>
              </a:pathLst>
            </a:custGeom>
            <a:grpFill/>
            <a:ln>
              <a:noFill/>
            </a:ln>
          </p:spPr>
        </p:sp>
        <p:sp>
          <p:nvSpPr>
            <p:cNvPr id="50" name="Freeform 36">
              <a:extLst>
                <a:ext uri="{FF2B5EF4-FFF2-40B4-BE49-F238E27FC236}">
                  <a16:creationId xmlns:a16="http://schemas.microsoft.com/office/drawing/2014/main" id="{3024EF13-0A45-49DD-B0F4-FA3A5169EFFE}"/>
                </a:ext>
              </a:extLst>
            </p:cNvPr>
            <p:cNvSpPr/>
            <p:nvPr/>
          </p:nvSpPr>
          <p:spPr bwMode="auto">
            <a:xfrm rot="5400000">
              <a:off x="11105830" y="6046702"/>
              <a:ext cx="144445" cy="102819"/>
            </a:xfrm>
            <a:custGeom>
              <a:avLst/>
              <a:gdLst/>
              <a:ahLst/>
              <a:cxnLst/>
              <a:rect l="0" t="0" r="r" b="b"/>
              <a:pathLst>
                <a:path w="44" h="34">
                  <a:moveTo>
                    <a:pt x="31" y="1"/>
                  </a:moveTo>
                  <a:cubicBezTo>
                    <a:pt x="44" y="3"/>
                    <a:pt x="38" y="34"/>
                    <a:pt x="25" y="22"/>
                  </a:cubicBezTo>
                  <a:cubicBezTo>
                    <a:pt x="0" y="28"/>
                    <a:pt x="14" y="0"/>
                    <a:pt x="31" y="1"/>
                  </a:cubicBezTo>
                  <a:close/>
                </a:path>
              </a:pathLst>
            </a:custGeom>
            <a:grpFill/>
            <a:ln>
              <a:noFill/>
            </a:ln>
          </p:spPr>
        </p:sp>
        <p:sp>
          <p:nvSpPr>
            <p:cNvPr id="51" name="Freeform 37">
              <a:extLst>
                <a:ext uri="{FF2B5EF4-FFF2-40B4-BE49-F238E27FC236}">
                  <a16:creationId xmlns:a16="http://schemas.microsoft.com/office/drawing/2014/main" id="{95E0BDAE-48A7-4752-A150-74DA4BAE5E4B}"/>
                </a:ext>
              </a:extLst>
            </p:cNvPr>
            <p:cNvSpPr/>
            <p:nvPr/>
          </p:nvSpPr>
          <p:spPr bwMode="auto">
            <a:xfrm rot="5400000">
              <a:off x="11117596" y="3060239"/>
              <a:ext cx="115202" cy="121588"/>
            </a:xfrm>
            <a:custGeom>
              <a:avLst/>
              <a:gdLst/>
              <a:ahLst/>
              <a:cxnLst/>
              <a:rect l="0" t="0" r="r" b="b"/>
              <a:pathLst>
                <a:path w="35" h="40">
                  <a:moveTo>
                    <a:pt x="16" y="4"/>
                  </a:moveTo>
                  <a:cubicBezTo>
                    <a:pt x="35" y="4"/>
                    <a:pt x="32" y="0"/>
                    <a:pt x="33" y="15"/>
                  </a:cubicBezTo>
                  <a:cubicBezTo>
                    <a:pt x="34" y="40"/>
                    <a:pt x="0" y="22"/>
                    <a:pt x="16" y="4"/>
                  </a:cubicBezTo>
                  <a:close/>
                </a:path>
              </a:pathLst>
            </a:custGeom>
            <a:grpFill/>
            <a:ln>
              <a:noFill/>
            </a:ln>
          </p:spPr>
        </p:sp>
        <p:sp>
          <p:nvSpPr>
            <p:cNvPr id="52" name="Freeform 38">
              <a:extLst>
                <a:ext uri="{FF2B5EF4-FFF2-40B4-BE49-F238E27FC236}">
                  <a16:creationId xmlns:a16="http://schemas.microsoft.com/office/drawing/2014/main" id="{DE128EDB-3179-4F47-8B37-BEDE3B82FFC7}"/>
                </a:ext>
              </a:extLst>
            </p:cNvPr>
            <p:cNvSpPr/>
            <p:nvPr/>
          </p:nvSpPr>
          <p:spPr bwMode="auto">
            <a:xfrm rot="5400000">
              <a:off x="11125265" y="4900335"/>
              <a:ext cx="127608" cy="69362"/>
            </a:xfrm>
            <a:custGeom>
              <a:avLst/>
              <a:gdLst/>
              <a:ahLst/>
              <a:cxnLst/>
              <a:rect l="0" t="0" r="r" b="b"/>
              <a:pathLst>
                <a:path w="39" h="23">
                  <a:moveTo>
                    <a:pt x="26" y="0"/>
                  </a:moveTo>
                  <a:cubicBezTo>
                    <a:pt x="39" y="1"/>
                    <a:pt x="38" y="21"/>
                    <a:pt x="26" y="23"/>
                  </a:cubicBezTo>
                  <a:cubicBezTo>
                    <a:pt x="0" y="23"/>
                    <a:pt x="5" y="2"/>
                    <a:pt x="26" y="0"/>
                  </a:cubicBezTo>
                  <a:close/>
                </a:path>
              </a:pathLst>
            </a:custGeom>
            <a:grpFill/>
            <a:ln>
              <a:noFill/>
            </a:ln>
          </p:spPr>
        </p:sp>
        <p:sp>
          <p:nvSpPr>
            <p:cNvPr id="53" name="Freeform 39">
              <a:extLst>
                <a:ext uri="{FF2B5EF4-FFF2-40B4-BE49-F238E27FC236}">
                  <a16:creationId xmlns:a16="http://schemas.microsoft.com/office/drawing/2014/main" id="{E09CDD49-7B7B-42C0-A09E-6CFB3CDFF6A1}"/>
                </a:ext>
              </a:extLst>
            </p:cNvPr>
            <p:cNvSpPr/>
            <p:nvPr/>
          </p:nvSpPr>
          <p:spPr bwMode="auto">
            <a:xfrm rot="5400000">
              <a:off x="11117373" y="5141456"/>
              <a:ext cx="131153" cy="81603"/>
            </a:xfrm>
            <a:custGeom>
              <a:avLst/>
              <a:gdLst/>
              <a:ahLst/>
              <a:cxnLst/>
              <a:rect l="0" t="0" r="r" b="b"/>
              <a:pathLst>
                <a:path w="40" h="27">
                  <a:moveTo>
                    <a:pt x="25" y="0"/>
                  </a:moveTo>
                  <a:cubicBezTo>
                    <a:pt x="34" y="0"/>
                    <a:pt x="40" y="11"/>
                    <a:pt x="38" y="20"/>
                  </a:cubicBezTo>
                  <a:cubicBezTo>
                    <a:pt x="17" y="27"/>
                    <a:pt x="0" y="12"/>
                    <a:pt x="25" y="0"/>
                  </a:cubicBezTo>
                  <a:close/>
                </a:path>
              </a:pathLst>
            </a:custGeom>
            <a:grpFill/>
            <a:ln>
              <a:noFill/>
            </a:ln>
          </p:spPr>
        </p:sp>
        <p:sp>
          <p:nvSpPr>
            <p:cNvPr id="54" name="Freeform 40">
              <a:extLst>
                <a:ext uri="{FF2B5EF4-FFF2-40B4-BE49-F238E27FC236}">
                  <a16:creationId xmlns:a16="http://schemas.microsoft.com/office/drawing/2014/main" id="{93C5D839-4CD5-4165-9091-7D9B92CDC1D2}"/>
                </a:ext>
              </a:extLst>
            </p:cNvPr>
            <p:cNvSpPr/>
            <p:nvPr/>
          </p:nvSpPr>
          <p:spPr bwMode="auto">
            <a:xfrm rot="5400000">
              <a:off x="11112337" y="2598157"/>
              <a:ext cx="134697" cy="81603"/>
            </a:xfrm>
            <a:custGeom>
              <a:avLst/>
              <a:gdLst/>
              <a:ahLst/>
              <a:cxnLst/>
              <a:rect l="0" t="0" r="r" b="b"/>
              <a:pathLst>
                <a:path w="41" h="27">
                  <a:moveTo>
                    <a:pt x="19" y="0"/>
                  </a:moveTo>
                  <a:cubicBezTo>
                    <a:pt x="41" y="9"/>
                    <a:pt x="28" y="27"/>
                    <a:pt x="7" y="20"/>
                  </a:cubicBezTo>
                  <a:cubicBezTo>
                    <a:pt x="0" y="8"/>
                    <a:pt x="7" y="1"/>
                    <a:pt x="19" y="0"/>
                  </a:cubicBezTo>
                  <a:close/>
                </a:path>
              </a:pathLst>
            </a:custGeom>
            <a:grpFill/>
            <a:ln>
              <a:noFill/>
            </a:ln>
          </p:spPr>
        </p:sp>
        <p:sp>
          <p:nvSpPr>
            <p:cNvPr id="55" name="Freeform 41">
              <a:extLst>
                <a:ext uri="{FF2B5EF4-FFF2-40B4-BE49-F238E27FC236}">
                  <a16:creationId xmlns:a16="http://schemas.microsoft.com/office/drawing/2014/main" id="{3C7F638A-BB6D-4B24-A7F9-03BF8087459B}"/>
                </a:ext>
              </a:extLst>
            </p:cNvPr>
            <p:cNvSpPr/>
            <p:nvPr/>
          </p:nvSpPr>
          <p:spPr bwMode="auto">
            <a:xfrm rot="5400000">
              <a:off x="11105830" y="6278710"/>
              <a:ext cx="144445" cy="78339"/>
            </a:xfrm>
            <a:custGeom>
              <a:avLst/>
              <a:gdLst/>
              <a:ahLst/>
              <a:cxnLst/>
              <a:rect l="0" t="0" r="r" b="b"/>
              <a:pathLst>
                <a:path w="44" h="26">
                  <a:moveTo>
                    <a:pt x="29" y="0"/>
                  </a:moveTo>
                  <a:cubicBezTo>
                    <a:pt x="44" y="3"/>
                    <a:pt x="40" y="22"/>
                    <a:pt x="26" y="26"/>
                  </a:cubicBezTo>
                  <a:cubicBezTo>
                    <a:pt x="0" y="25"/>
                    <a:pt x="11" y="6"/>
                    <a:pt x="29" y="0"/>
                  </a:cubicBezTo>
                  <a:close/>
                </a:path>
              </a:pathLst>
            </a:custGeom>
            <a:grpFill/>
            <a:ln>
              <a:noFill/>
            </a:ln>
          </p:spPr>
        </p:sp>
        <p:sp>
          <p:nvSpPr>
            <p:cNvPr id="56" name="Freeform 42">
              <a:extLst>
                <a:ext uri="{FF2B5EF4-FFF2-40B4-BE49-F238E27FC236}">
                  <a16:creationId xmlns:a16="http://schemas.microsoft.com/office/drawing/2014/main" id="{5B59DB64-329B-45EA-8A67-4213A886B5B2}"/>
                </a:ext>
              </a:extLst>
            </p:cNvPr>
            <p:cNvSpPr/>
            <p:nvPr/>
          </p:nvSpPr>
          <p:spPr bwMode="auto">
            <a:xfrm rot="5400000">
              <a:off x="11093998" y="5596726"/>
              <a:ext cx="144445" cy="97107"/>
            </a:xfrm>
            <a:custGeom>
              <a:avLst/>
              <a:gdLst/>
              <a:ahLst/>
              <a:cxnLst/>
              <a:rect l="0" t="0" r="r" b="b"/>
              <a:pathLst>
                <a:path w="44" h="32">
                  <a:moveTo>
                    <a:pt x="31" y="1"/>
                  </a:moveTo>
                  <a:cubicBezTo>
                    <a:pt x="40" y="0"/>
                    <a:pt x="44" y="8"/>
                    <a:pt x="43" y="16"/>
                  </a:cubicBezTo>
                  <a:cubicBezTo>
                    <a:pt x="29" y="32"/>
                    <a:pt x="0" y="7"/>
                    <a:pt x="31" y="1"/>
                  </a:cubicBezTo>
                  <a:close/>
                </a:path>
              </a:pathLst>
            </a:custGeom>
            <a:grpFill/>
            <a:ln>
              <a:noFill/>
            </a:ln>
          </p:spPr>
        </p:sp>
        <p:sp>
          <p:nvSpPr>
            <p:cNvPr id="57" name="Freeform 44">
              <a:extLst>
                <a:ext uri="{FF2B5EF4-FFF2-40B4-BE49-F238E27FC236}">
                  <a16:creationId xmlns:a16="http://schemas.microsoft.com/office/drawing/2014/main" id="{D8DAB003-6484-4D1D-85AE-93FA09BC5EF5}"/>
                </a:ext>
              </a:extLst>
            </p:cNvPr>
            <p:cNvSpPr/>
            <p:nvPr/>
          </p:nvSpPr>
          <p:spPr bwMode="auto">
            <a:xfrm rot="5400000">
              <a:off x="11097788" y="4080854"/>
              <a:ext cx="131153" cy="84866"/>
            </a:xfrm>
            <a:custGeom>
              <a:avLst/>
              <a:gdLst/>
              <a:ahLst/>
              <a:cxnLst/>
              <a:rect l="0" t="0" r="r" b="b"/>
              <a:pathLst>
                <a:path w="40" h="28">
                  <a:moveTo>
                    <a:pt x="27" y="1"/>
                  </a:moveTo>
                  <a:cubicBezTo>
                    <a:pt x="35" y="0"/>
                    <a:pt x="40" y="10"/>
                    <a:pt x="38" y="17"/>
                  </a:cubicBezTo>
                  <a:cubicBezTo>
                    <a:pt x="17" y="28"/>
                    <a:pt x="0" y="7"/>
                    <a:pt x="27" y="1"/>
                  </a:cubicBezTo>
                  <a:close/>
                </a:path>
              </a:pathLst>
            </a:custGeom>
            <a:grpFill/>
            <a:ln>
              <a:noFill/>
            </a:ln>
          </p:spPr>
        </p:sp>
        <p:sp>
          <p:nvSpPr>
            <p:cNvPr id="58" name="Freeform 45">
              <a:extLst>
                <a:ext uri="{FF2B5EF4-FFF2-40B4-BE49-F238E27FC236}">
                  <a16:creationId xmlns:a16="http://schemas.microsoft.com/office/drawing/2014/main" id="{D49280A1-ACA8-4CD6-9012-AF12660F07E4}"/>
                </a:ext>
              </a:extLst>
            </p:cNvPr>
            <p:cNvSpPr/>
            <p:nvPr/>
          </p:nvSpPr>
          <p:spPr bwMode="auto">
            <a:xfrm rot="5400000">
              <a:off x="11075637" y="5836680"/>
              <a:ext cx="144445" cy="102819"/>
            </a:xfrm>
            <a:custGeom>
              <a:avLst/>
              <a:gdLst/>
              <a:ahLst/>
              <a:cxnLst/>
              <a:rect l="0" t="0" r="r" b="b"/>
              <a:pathLst>
                <a:path w="44" h="34">
                  <a:moveTo>
                    <a:pt x="31" y="0"/>
                  </a:moveTo>
                  <a:cubicBezTo>
                    <a:pt x="39" y="0"/>
                    <a:pt x="44" y="12"/>
                    <a:pt x="42" y="19"/>
                  </a:cubicBezTo>
                  <a:cubicBezTo>
                    <a:pt x="25" y="34"/>
                    <a:pt x="0" y="8"/>
                    <a:pt x="31" y="0"/>
                  </a:cubicBezTo>
                  <a:close/>
                </a:path>
              </a:pathLst>
            </a:custGeom>
            <a:grpFill/>
            <a:ln>
              <a:noFill/>
            </a:ln>
          </p:spPr>
        </p:sp>
        <p:sp>
          <p:nvSpPr>
            <p:cNvPr id="59" name="Freeform 46">
              <a:extLst>
                <a:ext uri="{FF2B5EF4-FFF2-40B4-BE49-F238E27FC236}">
                  <a16:creationId xmlns:a16="http://schemas.microsoft.com/office/drawing/2014/main" id="{C03EAE8C-6089-40E5-9361-2E266A1EEBA3}"/>
                </a:ext>
              </a:extLst>
            </p:cNvPr>
            <p:cNvSpPr/>
            <p:nvPr/>
          </p:nvSpPr>
          <p:spPr bwMode="auto">
            <a:xfrm rot="5400000">
              <a:off x="11124696" y="2830776"/>
              <a:ext cx="121406" cy="81603"/>
            </a:xfrm>
            <a:custGeom>
              <a:avLst/>
              <a:gdLst/>
              <a:ahLst/>
              <a:cxnLst/>
              <a:rect l="0" t="0" r="r" b="b"/>
              <a:pathLst>
                <a:path w="37" h="27">
                  <a:moveTo>
                    <a:pt x="19" y="1"/>
                  </a:moveTo>
                  <a:cubicBezTo>
                    <a:pt x="31" y="2"/>
                    <a:pt x="37" y="24"/>
                    <a:pt x="21" y="27"/>
                  </a:cubicBezTo>
                  <a:cubicBezTo>
                    <a:pt x="1" y="27"/>
                    <a:pt x="0" y="0"/>
                    <a:pt x="19" y="1"/>
                  </a:cubicBezTo>
                  <a:close/>
                </a:path>
              </a:pathLst>
            </a:custGeom>
            <a:grpFill/>
            <a:ln>
              <a:noFill/>
            </a:ln>
          </p:spPr>
        </p:sp>
        <p:sp>
          <p:nvSpPr>
            <p:cNvPr id="60" name="Freeform 47">
              <a:extLst>
                <a:ext uri="{FF2B5EF4-FFF2-40B4-BE49-F238E27FC236}">
                  <a16:creationId xmlns:a16="http://schemas.microsoft.com/office/drawing/2014/main" id="{02E3A077-F087-4E14-A13E-4E9D4369B1F6}"/>
                </a:ext>
              </a:extLst>
            </p:cNvPr>
            <p:cNvSpPr/>
            <p:nvPr/>
          </p:nvSpPr>
          <p:spPr bwMode="auto">
            <a:xfrm rot="5400000">
              <a:off x="11082841" y="3849727"/>
              <a:ext cx="147990" cy="78339"/>
            </a:xfrm>
            <a:custGeom>
              <a:avLst/>
              <a:gdLst/>
              <a:ahLst/>
              <a:cxnLst/>
              <a:rect l="0" t="0" r="r" b="b"/>
              <a:pathLst>
                <a:path w="45" h="26">
                  <a:moveTo>
                    <a:pt x="22" y="0"/>
                  </a:moveTo>
                  <a:cubicBezTo>
                    <a:pt x="32" y="2"/>
                    <a:pt x="45" y="22"/>
                    <a:pt x="28" y="26"/>
                  </a:cubicBezTo>
                  <a:cubicBezTo>
                    <a:pt x="10" y="24"/>
                    <a:pt x="0" y="9"/>
                    <a:pt x="22" y="0"/>
                  </a:cubicBezTo>
                  <a:close/>
                </a:path>
              </a:pathLst>
            </a:custGeom>
            <a:grpFill/>
            <a:ln>
              <a:noFill/>
            </a:ln>
          </p:spPr>
        </p:sp>
        <p:sp>
          <p:nvSpPr>
            <p:cNvPr id="61" name="Freeform 48">
              <a:extLst>
                <a:ext uri="{FF2B5EF4-FFF2-40B4-BE49-F238E27FC236}">
                  <a16:creationId xmlns:a16="http://schemas.microsoft.com/office/drawing/2014/main" id="{7CE4FAAA-45E7-4C86-B59A-F284B79EFD23}"/>
                </a:ext>
              </a:extLst>
            </p:cNvPr>
            <p:cNvSpPr/>
            <p:nvPr/>
          </p:nvSpPr>
          <p:spPr bwMode="auto">
            <a:xfrm rot="5400000">
              <a:off x="11078098" y="3616257"/>
              <a:ext cx="133812" cy="79154"/>
            </a:xfrm>
            <a:custGeom>
              <a:avLst/>
              <a:gdLst/>
              <a:ahLst/>
              <a:cxnLst/>
              <a:rect l="0" t="0" r="r" b="b"/>
              <a:pathLst>
                <a:path w="41" h="26">
                  <a:moveTo>
                    <a:pt x="19" y="0"/>
                  </a:moveTo>
                  <a:cubicBezTo>
                    <a:pt x="41" y="9"/>
                    <a:pt x="28" y="26"/>
                    <a:pt x="7" y="19"/>
                  </a:cubicBezTo>
                  <a:cubicBezTo>
                    <a:pt x="0" y="8"/>
                    <a:pt x="7" y="1"/>
                    <a:pt x="19" y="0"/>
                  </a:cubicBezTo>
                  <a:close/>
                </a:path>
              </a:pathLst>
            </a:custGeom>
            <a:grpFill/>
            <a:ln>
              <a:noFill/>
            </a:ln>
          </p:spPr>
        </p:sp>
        <p:sp>
          <p:nvSpPr>
            <p:cNvPr id="62" name="Freeform 49">
              <a:extLst>
                <a:ext uri="{FF2B5EF4-FFF2-40B4-BE49-F238E27FC236}">
                  <a16:creationId xmlns:a16="http://schemas.microsoft.com/office/drawing/2014/main" id="{E2689B62-CCA1-4EE5-B622-FBA516868916}"/>
                </a:ext>
              </a:extLst>
            </p:cNvPr>
            <p:cNvSpPr/>
            <p:nvPr/>
          </p:nvSpPr>
          <p:spPr bwMode="auto">
            <a:xfrm rot="5400000">
              <a:off x="11076712" y="6507925"/>
              <a:ext cx="127608" cy="81603"/>
            </a:xfrm>
            <a:custGeom>
              <a:avLst/>
              <a:gdLst/>
              <a:ahLst/>
              <a:cxnLst/>
              <a:rect l="0" t="0" r="r" b="b"/>
              <a:pathLst>
                <a:path w="39" h="27">
                  <a:moveTo>
                    <a:pt x="21" y="2"/>
                  </a:moveTo>
                  <a:cubicBezTo>
                    <a:pt x="36" y="0"/>
                    <a:pt x="39" y="17"/>
                    <a:pt x="26" y="24"/>
                  </a:cubicBezTo>
                  <a:cubicBezTo>
                    <a:pt x="8" y="27"/>
                    <a:pt x="0" y="9"/>
                    <a:pt x="21" y="2"/>
                  </a:cubicBezTo>
                  <a:close/>
                </a:path>
              </a:pathLst>
            </a:custGeom>
            <a:grpFill/>
            <a:ln>
              <a:noFill/>
            </a:ln>
          </p:spPr>
        </p:sp>
        <p:sp>
          <p:nvSpPr>
            <p:cNvPr id="63" name="Freeform 8">
              <a:extLst>
                <a:ext uri="{FF2B5EF4-FFF2-40B4-BE49-F238E27FC236}">
                  <a16:creationId xmlns:a16="http://schemas.microsoft.com/office/drawing/2014/main" id="{113638EE-3BCF-4315-A329-3C6766A3890B}"/>
                </a:ext>
              </a:extLst>
            </p:cNvPr>
            <p:cNvSpPr/>
            <p:nvPr/>
          </p:nvSpPr>
          <p:spPr bwMode="auto">
            <a:xfrm rot="5400000">
              <a:off x="11141853" y="34906"/>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64" name="Freeform 106">
              <a:extLst>
                <a:ext uri="{FF2B5EF4-FFF2-40B4-BE49-F238E27FC236}">
                  <a16:creationId xmlns:a16="http://schemas.microsoft.com/office/drawing/2014/main" id="{4FB36B8F-335B-40F2-83BB-C2B2689DC2E9}"/>
                </a:ext>
              </a:extLst>
            </p:cNvPr>
            <p:cNvSpPr/>
            <p:nvPr/>
          </p:nvSpPr>
          <p:spPr bwMode="auto">
            <a:xfrm rot="5400000">
              <a:off x="11301184" y="6639670"/>
              <a:ext cx="134697" cy="97107"/>
            </a:xfrm>
            <a:custGeom>
              <a:avLst/>
              <a:gdLst/>
              <a:ahLst/>
              <a:cxnLst/>
              <a:rect l="0" t="0" r="r" b="b"/>
              <a:pathLst>
                <a:path w="41" h="32">
                  <a:moveTo>
                    <a:pt x="25" y="0"/>
                  </a:moveTo>
                  <a:cubicBezTo>
                    <a:pt x="41" y="13"/>
                    <a:pt x="15" y="32"/>
                    <a:pt x="4" y="18"/>
                  </a:cubicBezTo>
                  <a:cubicBezTo>
                    <a:pt x="0" y="5"/>
                    <a:pt x="15" y="0"/>
                    <a:pt x="25" y="0"/>
                  </a:cubicBezTo>
                  <a:close/>
                </a:path>
              </a:pathLst>
            </a:custGeom>
            <a:grpFill/>
            <a:ln>
              <a:noFill/>
            </a:ln>
          </p:spPr>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0F082710-245A-48CB-A5F6-8BB1DF6AB298}" type="datetimeFigureOut">
              <a:rPr lang="en-US" dirty="0"/>
              <a:pPr/>
              <a:t>8/20/2025</a:t>
            </a:fld>
            <a:endParaRPr lang="en-US" dirty="0"/>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r>
              <a:rPr lang="en-US" dirty="0"/>
              <a:t>
              </a:t>
            </a:r>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24578CCF-2EC4-44CB-A694-F6F6E59A3985}" type="slidenum">
              <a:rPr lang="en-US" dirty="0"/>
              <a:pPr/>
              <a:t>‹#›</a:t>
            </a:fld>
            <a:endParaRPr lang="en-US" dirty="0"/>
          </a:p>
        </p:txBody>
      </p:sp>
    </p:spTree>
    <p:extLst>
      <p:ext uri="{BB962C8B-B14F-4D97-AF65-F5344CB8AC3E}">
        <p14:creationId xmlns:p14="http://schemas.microsoft.com/office/powerpoint/2010/main" val="68182097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hdr="0"/>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6">
          <p15:clr>
            <a:srgbClr val="F26B43"/>
          </p15:clr>
        </p15:guide>
        <p15:guide id="2" pos="6792">
          <p15:clr>
            <a:srgbClr val="F26B43"/>
          </p15:clr>
        </p15:guide>
        <p15:guide id="3" pos="3720">
          <p15:clr>
            <a:srgbClr val="F26B43"/>
          </p15:clr>
        </p15:guide>
        <p15:guide id="4" orient="horz"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tK4HNPCVt2k?feature=oembed" TargetMode="Externa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DSFY0bTW-F8&amp;list=PLTXm_nHf7wxQeZ0avy0TkYDCB7TtFJ2tG&amp;index=2"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www.youtube.com/watch?v=1ytFB8TrkTo&amp;t=2s" TargetMode="Externa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JcQbfnyPg1E?feature=oembed" TargetMode="Externa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6.sv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9BF0-34AF-4CBA-88E0-571EC6858798}"/>
              </a:ext>
            </a:extLst>
          </p:cNvPr>
          <p:cNvSpPr>
            <a:spLocks noGrp="1"/>
          </p:cNvSpPr>
          <p:nvPr>
            <p:ph type="ctrTitle"/>
          </p:nvPr>
        </p:nvSpPr>
        <p:spPr>
          <a:xfrm>
            <a:off x="1231390" y="495870"/>
            <a:ext cx="9731123" cy="2442279"/>
          </a:xfrm>
        </p:spPr>
        <p:txBody>
          <a:bodyPr>
            <a:normAutofit/>
          </a:bodyPr>
          <a:lstStyle/>
          <a:p>
            <a:r>
              <a:rPr lang="en-US" b="1" dirty="0"/>
              <a:t>Sammamish </a:t>
            </a:r>
            <a:r>
              <a:rPr lang="en-US" sz="4800" b="1" dirty="0"/>
              <a:t>Uniserv Council Building Rep Training</a:t>
            </a:r>
            <a:endParaRPr lang="en-US" sz="3600" b="1" dirty="0"/>
          </a:p>
        </p:txBody>
      </p:sp>
      <p:sp>
        <p:nvSpPr>
          <p:cNvPr id="3" name="Subtitle 2">
            <a:extLst>
              <a:ext uri="{FF2B5EF4-FFF2-40B4-BE49-F238E27FC236}">
                <a16:creationId xmlns:a16="http://schemas.microsoft.com/office/drawing/2014/main" id="{CA41F83E-E0B4-4878-B0E9-3BE91519A02C}"/>
              </a:ext>
            </a:extLst>
          </p:cNvPr>
          <p:cNvSpPr>
            <a:spLocks noGrp="1"/>
          </p:cNvSpPr>
          <p:nvPr>
            <p:ph type="subTitle" idx="1"/>
          </p:nvPr>
        </p:nvSpPr>
        <p:spPr>
          <a:xfrm>
            <a:off x="1231393" y="4047397"/>
            <a:ext cx="6076478" cy="1610643"/>
          </a:xfrm>
        </p:spPr>
        <p:txBody>
          <a:bodyPr vert="horz" lIns="91440" tIns="91440" rIns="91440" bIns="91440" rtlCol="0" anchor="t">
            <a:noAutofit/>
          </a:bodyPr>
          <a:lstStyle/>
          <a:p>
            <a:r>
              <a:rPr lang="en-US" sz="2400" b="1" dirty="0"/>
              <a:t>Presenters: </a:t>
            </a:r>
          </a:p>
          <a:p>
            <a:r>
              <a:rPr lang="en-US" sz="2400" b="1" dirty="0"/>
              <a:t>Katie bishop, </a:t>
            </a:r>
            <a:r>
              <a:rPr lang="en-US" sz="2400" b="1" dirty="0">
                <a:ea typeface="+mn-lt"/>
                <a:cs typeface="+mn-lt"/>
              </a:rPr>
              <a:t>ELIZABETH PREMO &amp; </a:t>
            </a:r>
            <a:r>
              <a:rPr lang="en-US" sz="2400" b="1" dirty="0"/>
              <a:t>Michael </a:t>
            </a:r>
            <a:r>
              <a:rPr lang="en-US" sz="2400" b="1" dirty="0" err="1"/>
              <a:t>ruiz</a:t>
            </a:r>
            <a:r>
              <a:rPr lang="en-US" sz="2400" b="1" dirty="0"/>
              <a:t> </a:t>
            </a:r>
          </a:p>
        </p:txBody>
      </p:sp>
      <p:pic>
        <p:nvPicPr>
          <p:cNvPr id="4" name="Picture 3">
            <a:extLst>
              <a:ext uri="{FF2B5EF4-FFF2-40B4-BE49-F238E27FC236}">
                <a16:creationId xmlns:a16="http://schemas.microsoft.com/office/drawing/2014/main" id="{481FC26A-5E11-550D-1504-A53D61D5B65B}"/>
              </a:ext>
            </a:extLst>
          </p:cNvPr>
          <p:cNvPicPr>
            <a:picLocks noChangeAspect="1"/>
          </p:cNvPicPr>
          <p:nvPr/>
        </p:nvPicPr>
        <p:blipFill rotWithShape="1">
          <a:blip r:embed="rId3">
            <a:alphaModFix amt="99000"/>
          </a:blip>
          <a:srcRect t="3492" r="-627" b="24127"/>
          <a:stretch>
            <a:fillRect/>
          </a:stretch>
        </p:blipFill>
        <p:spPr>
          <a:xfrm>
            <a:off x="7460382" y="3740513"/>
            <a:ext cx="3952708" cy="28025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212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BF560-9F6B-4228-A8C7-A45B1845AFAE}"/>
              </a:ext>
            </a:extLst>
          </p:cNvPr>
          <p:cNvSpPr>
            <a:spLocks noGrp="1"/>
          </p:cNvSpPr>
          <p:nvPr>
            <p:ph type="title"/>
          </p:nvPr>
        </p:nvSpPr>
        <p:spPr>
          <a:xfrm>
            <a:off x="1046306" y="1094760"/>
            <a:ext cx="9603275" cy="901254"/>
          </a:xfrm>
        </p:spPr>
        <p:txBody>
          <a:bodyPr>
            <a:noAutofit/>
          </a:bodyPr>
          <a:lstStyle/>
          <a:p>
            <a:r>
              <a:rPr lang="en-US" sz="6000" dirty="0"/>
              <a:t>Welcome</a:t>
            </a:r>
          </a:p>
        </p:txBody>
      </p:sp>
      <p:sp>
        <p:nvSpPr>
          <p:cNvPr id="3" name="Content Placeholder 2">
            <a:extLst>
              <a:ext uri="{FF2B5EF4-FFF2-40B4-BE49-F238E27FC236}">
                <a16:creationId xmlns:a16="http://schemas.microsoft.com/office/drawing/2014/main" id="{DE0CC6EF-33B1-4566-AF33-7B58F6BC3F19}"/>
              </a:ext>
            </a:extLst>
          </p:cNvPr>
          <p:cNvSpPr>
            <a:spLocks noGrp="1"/>
          </p:cNvSpPr>
          <p:nvPr>
            <p:ph idx="1"/>
          </p:nvPr>
        </p:nvSpPr>
        <p:spPr>
          <a:xfrm>
            <a:off x="1623644" y="2164392"/>
            <a:ext cx="9601200" cy="4085734"/>
          </a:xfrm>
        </p:spPr>
        <p:txBody>
          <a:bodyPr vert="horz" lIns="91440" tIns="45720" rIns="91440" bIns="45720" rtlCol="0" anchor="t">
            <a:normAutofit/>
          </a:bodyPr>
          <a:lstStyle/>
          <a:p>
            <a:r>
              <a:rPr lang="en-US" sz="2800" dirty="0"/>
              <a:t>Name</a:t>
            </a:r>
          </a:p>
          <a:p>
            <a:r>
              <a:rPr lang="en-US" sz="2800" dirty="0"/>
              <a:t>Local Education Association</a:t>
            </a:r>
          </a:p>
          <a:p>
            <a:r>
              <a:rPr lang="en-US" sz="2800" dirty="0"/>
              <a:t>Worksite name </a:t>
            </a:r>
          </a:p>
          <a:p>
            <a:r>
              <a:rPr lang="en-US" sz="2800" dirty="0"/>
              <a:t>What is your role within your school </a:t>
            </a:r>
            <a:r>
              <a:rPr lang="en-US" sz="2800" dirty="0" err="1"/>
              <a:t>disitrict</a:t>
            </a:r>
            <a:r>
              <a:rPr lang="en-US" sz="2800" dirty="0"/>
              <a:t>?</a:t>
            </a:r>
          </a:p>
          <a:p>
            <a:r>
              <a:rPr lang="en-US" sz="2800" dirty="0"/>
              <a:t>Why did you become a </a:t>
            </a:r>
            <a:r>
              <a:rPr lang="en-US" sz="2800" dirty="0" err="1"/>
              <a:t>Buidling</a:t>
            </a:r>
            <a:r>
              <a:rPr lang="en-US" sz="2800" dirty="0"/>
              <a:t> Rep?</a:t>
            </a:r>
          </a:p>
        </p:txBody>
      </p:sp>
    </p:spTree>
    <p:extLst>
      <p:ext uri="{BB962C8B-B14F-4D97-AF65-F5344CB8AC3E}">
        <p14:creationId xmlns:p14="http://schemas.microsoft.com/office/powerpoint/2010/main" val="3674925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834B1-AB05-C654-AC06-080F6B0F3C08}"/>
              </a:ext>
            </a:extLst>
          </p:cNvPr>
          <p:cNvSpPr>
            <a:spLocks noGrp="1"/>
          </p:cNvSpPr>
          <p:nvPr>
            <p:ph type="title"/>
          </p:nvPr>
        </p:nvSpPr>
        <p:spPr>
          <a:xfrm>
            <a:off x="824041" y="579029"/>
            <a:ext cx="9430811" cy="2852737"/>
          </a:xfrm>
        </p:spPr>
        <p:txBody>
          <a:bodyPr/>
          <a:lstStyle/>
          <a:p>
            <a:r>
              <a:rPr lang="en-US" dirty="0"/>
              <a:t>Why Did Join Your </a:t>
            </a:r>
            <a:br>
              <a:rPr lang="en-US" dirty="0"/>
            </a:br>
            <a:r>
              <a:rPr lang="en-US" dirty="0"/>
              <a:t>Local Union? </a:t>
            </a:r>
          </a:p>
        </p:txBody>
      </p:sp>
      <p:sp>
        <p:nvSpPr>
          <p:cNvPr id="3" name="Content Placeholder 2">
            <a:extLst>
              <a:ext uri="{FF2B5EF4-FFF2-40B4-BE49-F238E27FC236}">
                <a16:creationId xmlns:a16="http://schemas.microsoft.com/office/drawing/2014/main" id="{B5307B82-6254-FC8F-484D-BECCF635D61B}"/>
              </a:ext>
            </a:extLst>
          </p:cNvPr>
          <p:cNvSpPr>
            <a:spLocks noGrp="1"/>
          </p:cNvSpPr>
          <p:nvPr>
            <p:ph type="body" idx="1"/>
          </p:nvPr>
        </p:nvSpPr>
        <p:spPr>
          <a:xfrm>
            <a:off x="1221141" y="4187195"/>
            <a:ext cx="8630446" cy="1012929"/>
          </a:xfrm>
        </p:spPr>
        <p:txBody>
          <a:bodyPr/>
          <a:lstStyle/>
          <a:p>
            <a:pPr marL="0" indent="0">
              <a:buNone/>
            </a:pPr>
            <a:r>
              <a:rPr lang="en-US"/>
              <a:t>Popcorn out:  Why do people join their local associations? </a:t>
            </a:r>
          </a:p>
        </p:txBody>
      </p:sp>
    </p:spTree>
    <p:extLst>
      <p:ext uri="{BB962C8B-B14F-4D97-AF65-F5344CB8AC3E}">
        <p14:creationId xmlns:p14="http://schemas.microsoft.com/office/powerpoint/2010/main" val="2679743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4AB0C-B04C-6F51-DA70-EA7617555015}"/>
              </a:ext>
            </a:extLst>
          </p:cNvPr>
          <p:cNvSpPr>
            <a:spLocks noGrp="1"/>
          </p:cNvSpPr>
          <p:nvPr>
            <p:ph type="title"/>
          </p:nvPr>
        </p:nvSpPr>
        <p:spPr/>
        <p:txBody>
          <a:bodyPr>
            <a:normAutofit fontScale="90000"/>
          </a:bodyPr>
          <a:lstStyle/>
          <a:p>
            <a:br>
              <a:rPr lang="en-US" dirty="0"/>
            </a:br>
            <a:r>
              <a:rPr lang="en-US" sz="5300" dirty="0"/>
              <a:t>Why unions? </a:t>
            </a:r>
          </a:p>
        </p:txBody>
      </p:sp>
      <p:sp>
        <p:nvSpPr>
          <p:cNvPr id="3" name="Content Placeholder 2">
            <a:extLst>
              <a:ext uri="{FF2B5EF4-FFF2-40B4-BE49-F238E27FC236}">
                <a16:creationId xmlns:a16="http://schemas.microsoft.com/office/drawing/2014/main" id="{B413AE35-6B2A-6831-2DA1-16C6659E545C}"/>
              </a:ext>
            </a:extLst>
          </p:cNvPr>
          <p:cNvSpPr>
            <a:spLocks noGrp="1"/>
          </p:cNvSpPr>
          <p:nvPr>
            <p:ph idx="1"/>
          </p:nvPr>
        </p:nvSpPr>
        <p:spPr>
          <a:xfrm>
            <a:off x="1278783" y="2071165"/>
            <a:ext cx="9634011" cy="4351338"/>
          </a:xfrm>
        </p:spPr>
        <p:txBody>
          <a:bodyPr vert="horz" lIns="91440" tIns="45720" rIns="91440" bIns="45720" rtlCol="0" anchor="t">
            <a:normAutofit fontScale="92500" lnSpcReduction="10000"/>
          </a:bodyPr>
          <a:lstStyle/>
          <a:p>
            <a:r>
              <a:rPr lang="en-US" dirty="0"/>
              <a:t>In 2022, the average union educator made $282 more a week ($1128 a month) than non-union educators. (Bureau of Labor Statistics) </a:t>
            </a:r>
          </a:p>
          <a:p>
            <a:r>
              <a:rPr lang="en-US" dirty="0"/>
              <a:t>Washington state is currently 4</a:t>
            </a:r>
            <a:r>
              <a:rPr lang="en-US" baseline="30000" dirty="0"/>
              <a:t>th</a:t>
            </a:r>
            <a:r>
              <a:rPr lang="en-US" dirty="0"/>
              <a:t> in educator pay, due to collective political action at the state and local levels. (National Education Association Rankings) (increase from 6</a:t>
            </a:r>
            <a:r>
              <a:rPr lang="en-US" baseline="30000" dirty="0"/>
              <a:t>th</a:t>
            </a:r>
            <a:r>
              <a:rPr lang="en-US" dirty="0"/>
              <a:t> to 4</a:t>
            </a:r>
            <a:r>
              <a:rPr lang="en-US" baseline="30000" dirty="0"/>
              <a:t>th</a:t>
            </a:r>
            <a:r>
              <a:rPr lang="en-US" dirty="0"/>
              <a:t> in the previous two years). </a:t>
            </a:r>
          </a:p>
          <a:p>
            <a:r>
              <a:rPr lang="en-US" dirty="0"/>
              <a:t>High Membership equals more resources to sit as equals with the district leaders. </a:t>
            </a:r>
          </a:p>
          <a:p>
            <a:r>
              <a:rPr lang="en-US" dirty="0"/>
              <a:t>Unionized educators have safer work conditions and protections. </a:t>
            </a:r>
          </a:p>
          <a:p>
            <a:r>
              <a:rPr lang="en-US" dirty="0"/>
              <a:t>Union members report a higher life satisfaction rating than non-union members. (NY Time poll).</a:t>
            </a:r>
          </a:p>
        </p:txBody>
      </p:sp>
    </p:spTree>
    <p:extLst>
      <p:ext uri="{BB962C8B-B14F-4D97-AF65-F5344CB8AC3E}">
        <p14:creationId xmlns:p14="http://schemas.microsoft.com/office/powerpoint/2010/main" val="1821110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C8C69-9961-DC20-0B6E-D13D6B605710}"/>
              </a:ext>
            </a:extLst>
          </p:cNvPr>
          <p:cNvSpPr>
            <a:spLocks noGrp="1"/>
          </p:cNvSpPr>
          <p:nvPr>
            <p:ph type="ctrTitle" idx="4294967295"/>
          </p:nvPr>
        </p:nvSpPr>
        <p:spPr>
          <a:xfrm>
            <a:off x="-2089355" y="1417586"/>
            <a:ext cx="8385175" cy="3081338"/>
          </a:xfrm>
        </p:spPr>
        <p:txBody>
          <a:bodyPr vert="horz" lIns="91440" tIns="45720" rIns="91440" bIns="0" rtlCol="0" anchor="ctr">
            <a:normAutofit/>
          </a:bodyPr>
          <a:lstStyle/>
          <a:p>
            <a:br>
              <a:rPr lang="en-US" sz="4800"/>
            </a:br>
            <a:endParaRPr lang="en-US" sz="4800"/>
          </a:p>
        </p:txBody>
      </p:sp>
      <p:pic>
        <p:nvPicPr>
          <p:cNvPr id="4" name="Content Placeholder 3">
            <a:extLst>
              <a:ext uri="{FF2B5EF4-FFF2-40B4-BE49-F238E27FC236}">
                <a16:creationId xmlns:a16="http://schemas.microsoft.com/office/drawing/2014/main" id="{2045318B-319D-B66F-9557-69ED0BD040AF}"/>
              </a:ext>
            </a:extLst>
          </p:cNvPr>
          <p:cNvPicPr>
            <a:picLocks noGrp="1" noChangeAspect="1"/>
          </p:cNvPicPr>
          <p:nvPr>
            <p:ph type="pic" idx="4294967295"/>
          </p:nvPr>
        </p:nvPicPr>
        <p:blipFill rotWithShape="1">
          <a:blip r:embed="rId3"/>
          <a:srcRect l="250" t="-120" r="21939" b="8795"/>
          <a:stretch>
            <a:fillRect/>
          </a:stretch>
        </p:blipFill>
        <p:spPr>
          <a:xfrm>
            <a:off x="0" y="0"/>
            <a:ext cx="4802637" cy="8455223"/>
          </a:xfrm>
          <a:prstGeom prst="rect">
            <a:avLst/>
          </a:prstGeom>
        </p:spPr>
      </p:pic>
      <p:sp>
        <p:nvSpPr>
          <p:cNvPr id="5" name="TextBox 4">
            <a:extLst>
              <a:ext uri="{FF2B5EF4-FFF2-40B4-BE49-F238E27FC236}">
                <a16:creationId xmlns:a16="http://schemas.microsoft.com/office/drawing/2014/main" id="{5A9FC4C7-73DD-7399-F991-A0496C3544AF}"/>
              </a:ext>
            </a:extLst>
          </p:cNvPr>
          <p:cNvSpPr txBox="1"/>
          <p:nvPr/>
        </p:nvSpPr>
        <p:spPr>
          <a:xfrm>
            <a:off x="5408605" y="2004601"/>
            <a:ext cx="6535977" cy="707886"/>
          </a:xfrm>
          <a:prstGeom prst="rect">
            <a:avLst/>
          </a:prstGeom>
          <a:noFill/>
        </p:spPr>
        <p:txBody>
          <a:bodyPr wrap="square" rtlCol="0">
            <a:spAutoFit/>
          </a:bodyPr>
          <a:lstStyle/>
          <a:p>
            <a:pPr algn="ctr"/>
            <a:r>
              <a:rPr lang="en-US" sz="4000" dirty="0"/>
              <a:t>Strong United Membership </a:t>
            </a:r>
            <a:endParaRPr lang="en-US" sz="3200" dirty="0"/>
          </a:p>
        </p:txBody>
      </p:sp>
      <p:sp>
        <p:nvSpPr>
          <p:cNvPr id="6" name="Equals 5">
            <a:extLst>
              <a:ext uri="{FF2B5EF4-FFF2-40B4-BE49-F238E27FC236}">
                <a16:creationId xmlns:a16="http://schemas.microsoft.com/office/drawing/2014/main" id="{F87FFCF5-E4A1-5A40-4F3C-B543101DCECA}"/>
              </a:ext>
            </a:extLst>
          </p:cNvPr>
          <p:cNvSpPr/>
          <p:nvPr/>
        </p:nvSpPr>
        <p:spPr>
          <a:xfrm>
            <a:off x="7661757" y="2920258"/>
            <a:ext cx="1446835" cy="959989"/>
          </a:xfrm>
          <a:prstGeom prst="mathEqual">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56E66044-547A-3891-FD78-869B81A6DEA5}"/>
              </a:ext>
            </a:extLst>
          </p:cNvPr>
          <p:cNvSpPr txBox="1"/>
          <p:nvPr/>
        </p:nvSpPr>
        <p:spPr>
          <a:xfrm>
            <a:off x="5497770" y="4267508"/>
            <a:ext cx="6446812" cy="707886"/>
          </a:xfrm>
          <a:prstGeom prst="rect">
            <a:avLst/>
          </a:prstGeom>
          <a:noFill/>
        </p:spPr>
        <p:txBody>
          <a:bodyPr wrap="square" rtlCol="0">
            <a:spAutoFit/>
          </a:bodyPr>
          <a:lstStyle/>
          <a:p>
            <a:pPr algn="ctr"/>
            <a:r>
              <a:rPr lang="en-US" sz="4000"/>
              <a:t>Ability to Achieve Purpose</a:t>
            </a:r>
          </a:p>
        </p:txBody>
      </p:sp>
    </p:spTree>
    <p:extLst>
      <p:ext uri="{BB962C8B-B14F-4D97-AF65-F5344CB8AC3E}">
        <p14:creationId xmlns:p14="http://schemas.microsoft.com/office/powerpoint/2010/main" val="3988829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5F2B-4D96-64DD-B877-AF20F38572C3}"/>
              </a:ext>
            </a:extLst>
          </p:cNvPr>
          <p:cNvSpPr>
            <a:spLocks noGrp="1"/>
          </p:cNvSpPr>
          <p:nvPr>
            <p:ph type="title"/>
          </p:nvPr>
        </p:nvSpPr>
        <p:spPr>
          <a:xfrm>
            <a:off x="1009162" y="845217"/>
            <a:ext cx="9603275" cy="1049235"/>
          </a:xfrm>
        </p:spPr>
        <p:txBody>
          <a:bodyPr/>
          <a:lstStyle/>
          <a:p>
            <a:r>
              <a:rPr lang="en-US" dirty="0"/>
              <a:t>Start with WHY by Simon Sinek</a:t>
            </a:r>
          </a:p>
        </p:txBody>
      </p:sp>
      <p:pic>
        <p:nvPicPr>
          <p:cNvPr id="4" name="Online Media 3" title="Simon Sinek Start With Why">
            <a:hlinkClick r:id="" action="ppaction://media"/>
            <a:extLst>
              <a:ext uri="{FF2B5EF4-FFF2-40B4-BE49-F238E27FC236}">
                <a16:creationId xmlns:a16="http://schemas.microsoft.com/office/drawing/2014/main" id="{6502D777-491C-3636-E472-A52866DED8A9}"/>
              </a:ext>
            </a:extLst>
          </p:cNvPr>
          <p:cNvPicPr>
            <a:picLocks noGrp="1" noRot="1" noChangeAspect="1"/>
          </p:cNvPicPr>
          <p:nvPr>
            <p:ph idx="1"/>
            <a:videoFile r:link="rId1"/>
          </p:nvPr>
        </p:nvPicPr>
        <p:blipFill>
          <a:blip r:embed="rId4"/>
          <a:stretch>
            <a:fillRect/>
          </a:stretch>
        </p:blipFill>
        <p:spPr>
          <a:xfrm>
            <a:off x="2755656" y="2175218"/>
            <a:ext cx="6110288" cy="3449638"/>
          </a:xfrm>
          <a:prstGeom prst="rect">
            <a:avLst/>
          </a:prstGeom>
        </p:spPr>
      </p:pic>
    </p:spTree>
    <p:extLst>
      <p:ext uri="{BB962C8B-B14F-4D97-AF65-F5344CB8AC3E}">
        <p14:creationId xmlns:p14="http://schemas.microsoft.com/office/powerpoint/2010/main" val="268580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5E26-50A5-4CC7-BDE2-43B96471358C}"/>
              </a:ext>
            </a:extLst>
          </p:cNvPr>
          <p:cNvSpPr>
            <a:spLocks noGrp="1"/>
          </p:cNvSpPr>
          <p:nvPr>
            <p:ph type="title" idx="4294967295"/>
          </p:nvPr>
        </p:nvSpPr>
        <p:spPr>
          <a:xfrm>
            <a:off x="687387" y="753197"/>
            <a:ext cx="5408613" cy="2379662"/>
          </a:xfrm>
        </p:spPr>
        <p:txBody>
          <a:bodyPr vert="horz" lIns="91440" tIns="45720" rIns="91440" bIns="0" rtlCol="0" anchor="b">
            <a:normAutofit/>
          </a:bodyPr>
          <a:lstStyle/>
          <a:p>
            <a:r>
              <a:rPr lang="en-US" sz="4800" b="1" dirty="0">
                <a:hlinkClick r:id="rId3"/>
              </a:rPr>
              <a:t>Start with Why.</a:t>
            </a:r>
            <a:br>
              <a:rPr lang="en-US" sz="3700" dirty="0"/>
            </a:br>
            <a:endParaRPr lang="en-US" sz="3700" dirty="0"/>
          </a:p>
        </p:txBody>
      </p:sp>
      <p:sp>
        <p:nvSpPr>
          <p:cNvPr id="4" name="Text Placeholder 3">
            <a:extLst>
              <a:ext uri="{FF2B5EF4-FFF2-40B4-BE49-F238E27FC236}">
                <a16:creationId xmlns:a16="http://schemas.microsoft.com/office/drawing/2014/main" id="{32BF6CE0-EC62-719A-393E-1E5A8322580A}"/>
              </a:ext>
            </a:extLst>
          </p:cNvPr>
          <p:cNvSpPr>
            <a:spLocks noGrp="1"/>
          </p:cNvSpPr>
          <p:nvPr>
            <p:ph type="body" idx="4294967295"/>
          </p:nvPr>
        </p:nvSpPr>
        <p:spPr>
          <a:xfrm>
            <a:off x="687387" y="2647950"/>
            <a:ext cx="6956468" cy="2089150"/>
          </a:xfrm>
        </p:spPr>
        <p:txBody>
          <a:bodyPr vert="horz" lIns="91440" tIns="91440" rIns="91440" bIns="91440" rtlCol="0">
            <a:noAutofit/>
          </a:bodyPr>
          <a:lstStyle/>
          <a:p>
            <a:pPr marL="685800" lvl="1" indent="-457200">
              <a:buFont typeface="Arial" panose="020B0604020202020204" pitchFamily="34" charset="0"/>
              <a:buChar char="•"/>
            </a:pPr>
            <a:r>
              <a:rPr lang="en-US" sz="2600" dirty="0"/>
              <a:t>What is my why? </a:t>
            </a:r>
          </a:p>
          <a:p>
            <a:pPr marL="685800" lvl="1" indent="-457200">
              <a:buFont typeface="Arial" panose="020B0604020202020204" pitchFamily="34" charset="0"/>
              <a:buChar char="•"/>
            </a:pPr>
            <a:r>
              <a:rPr lang="en-US" sz="2600" dirty="0"/>
              <a:t>Why did I become an educator?</a:t>
            </a:r>
          </a:p>
          <a:p>
            <a:pPr marL="685800" lvl="1" indent="-457200">
              <a:buFont typeface="Arial" panose="020B0604020202020204" pitchFamily="34" charset="0"/>
              <a:buChar char="•"/>
            </a:pPr>
            <a:r>
              <a:rPr lang="en-US" sz="2600" dirty="0"/>
              <a:t> Why am I a member of my union? </a:t>
            </a:r>
          </a:p>
          <a:p>
            <a:pPr marL="685800" lvl="1" indent="-457200">
              <a:buFont typeface="Arial" panose="020B0604020202020204" pitchFamily="34" charset="0"/>
              <a:buChar char="•"/>
            </a:pPr>
            <a:r>
              <a:rPr lang="en-US" sz="2600" dirty="0"/>
              <a:t>What is my union’s why?</a:t>
            </a:r>
            <a:endParaRPr lang="en-US" sz="2600" cap="all" dirty="0"/>
          </a:p>
        </p:txBody>
      </p:sp>
      <p:pic>
        <p:nvPicPr>
          <p:cNvPr id="5" name="Picture 4">
            <a:extLst>
              <a:ext uri="{FF2B5EF4-FFF2-40B4-BE49-F238E27FC236}">
                <a16:creationId xmlns:a16="http://schemas.microsoft.com/office/drawing/2014/main" id="{D7F789B7-C77A-C1DF-3281-343CA9464DCB}"/>
              </a:ext>
            </a:extLst>
          </p:cNvPr>
          <p:cNvPicPr>
            <a:picLocks noChangeAspect="1"/>
          </p:cNvPicPr>
          <p:nvPr/>
        </p:nvPicPr>
        <p:blipFill>
          <a:blip r:embed="rId4"/>
          <a:stretch>
            <a:fillRect/>
          </a:stretch>
        </p:blipFill>
        <p:spPr>
          <a:xfrm>
            <a:off x="7287490" y="3020653"/>
            <a:ext cx="4499303" cy="3432894"/>
          </a:xfrm>
          <a:prstGeom prst="rect">
            <a:avLst/>
          </a:prstGeom>
          <a:ln>
            <a:solidFill>
              <a:schemeClr val="bg1"/>
            </a:solidFill>
            <a:extLst>
              <a:ext uri="{C807C97D-BFC1-408E-A445-0C87EB9F89A2}">
                <ask:lineSketchStyleProps xmlns:ask="http://schemas.microsoft.com/office/drawing/2018/sketchyshapes" sd="4023085272">
                  <a:custGeom>
                    <a:avLst/>
                    <a:gdLst>
                      <a:gd name="connsiteX0" fmla="*/ 0 w 5275158"/>
                      <a:gd name="connsiteY0" fmla="*/ 0 h 4024859"/>
                      <a:gd name="connsiteX1" fmla="*/ 638880 w 5275158"/>
                      <a:gd name="connsiteY1" fmla="*/ 0 h 4024859"/>
                      <a:gd name="connsiteX2" fmla="*/ 1225009 w 5275158"/>
                      <a:gd name="connsiteY2" fmla="*/ 0 h 4024859"/>
                      <a:gd name="connsiteX3" fmla="*/ 1652883 w 5275158"/>
                      <a:gd name="connsiteY3" fmla="*/ 0 h 4024859"/>
                      <a:gd name="connsiteX4" fmla="*/ 2239012 w 5275158"/>
                      <a:gd name="connsiteY4" fmla="*/ 0 h 4024859"/>
                      <a:gd name="connsiteX5" fmla="*/ 2772389 w 5275158"/>
                      <a:gd name="connsiteY5" fmla="*/ 0 h 4024859"/>
                      <a:gd name="connsiteX6" fmla="*/ 3253014 w 5275158"/>
                      <a:gd name="connsiteY6" fmla="*/ 0 h 4024859"/>
                      <a:gd name="connsiteX7" fmla="*/ 3786391 w 5275158"/>
                      <a:gd name="connsiteY7" fmla="*/ 0 h 4024859"/>
                      <a:gd name="connsiteX8" fmla="*/ 4372520 w 5275158"/>
                      <a:gd name="connsiteY8" fmla="*/ 0 h 4024859"/>
                      <a:gd name="connsiteX9" fmla="*/ 5275158 w 5275158"/>
                      <a:gd name="connsiteY9" fmla="*/ 0 h 4024859"/>
                      <a:gd name="connsiteX10" fmla="*/ 5275158 w 5275158"/>
                      <a:gd name="connsiteY10" fmla="*/ 615228 h 4024859"/>
                      <a:gd name="connsiteX11" fmla="*/ 5275158 w 5275158"/>
                      <a:gd name="connsiteY11" fmla="*/ 1230457 h 4024859"/>
                      <a:gd name="connsiteX12" fmla="*/ 5275158 w 5275158"/>
                      <a:gd name="connsiteY12" fmla="*/ 1724940 h 4024859"/>
                      <a:gd name="connsiteX13" fmla="*/ 5275158 w 5275158"/>
                      <a:gd name="connsiteY13" fmla="*/ 2380417 h 4024859"/>
                      <a:gd name="connsiteX14" fmla="*/ 5275158 w 5275158"/>
                      <a:gd name="connsiteY14" fmla="*/ 2874899 h 4024859"/>
                      <a:gd name="connsiteX15" fmla="*/ 5275158 w 5275158"/>
                      <a:gd name="connsiteY15" fmla="*/ 3369382 h 4024859"/>
                      <a:gd name="connsiteX16" fmla="*/ 5275158 w 5275158"/>
                      <a:gd name="connsiteY16" fmla="*/ 4024859 h 4024859"/>
                      <a:gd name="connsiteX17" fmla="*/ 4583526 w 5275158"/>
                      <a:gd name="connsiteY17" fmla="*/ 4024859 h 4024859"/>
                      <a:gd name="connsiteX18" fmla="*/ 4102901 w 5275158"/>
                      <a:gd name="connsiteY18" fmla="*/ 4024859 h 4024859"/>
                      <a:gd name="connsiteX19" fmla="*/ 3516772 w 5275158"/>
                      <a:gd name="connsiteY19" fmla="*/ 4024859 h 4024859"/>
                      <a:gd name="connsiteX20" fmla="*/ 2930643 w 5275158"/>
                      <a:gd name="connsiteY20" fmla="*/ 4024859 h 4024859"/>
                      <a:gd name="connsiteX21" fmla="*/ 2291763 w 5275158"/>
                      <a:gd name="connsiteY21" fmla="*/ 4024859 h 4024859"/>
                      <a:gd name="connsiteX22" fmla="*/ 1863889 w 5275158"/>
                      <a:gd name="connsiteY22" fmla="*/ 4024859 h 4024859"/>
                      <a:gd name="connsiteX23" fmla="*/ 1330512 w 5275158"/>
                      <a:gd name="connsiteY23" fmla="*/ 4024859 h 4024859"/>
                      <a:gd name="connsiteX24" fmla="*/ 902638 w 5275158"/>
                      <a:gd name="connsiteY24" fmla="*/ 4024859 h 4024859"/>
                      <a:gd name="connsiteX25" fmla="*/ 0 w 5275158"/>
                      <a:gd name="connsiteY25" fmla="*/ 4024859 h 4024859"/>
                      <a:gd name="connsiteX26" fmla="*/ 0 w 5275158"/>
                      <a:gd name="connsiteY26" fmla="*/ 3530376 h 4024859"/>
                      <a:gd name="connsiteX27" fmla="*/ 0 w 5275158"/>
                      <a:gd name="connsiteY27" fmla="*/ 2874899 h 4024859"/>
                      <a:gd name="connsiteX28" fmla="*/ 0 w 5275158"/>
                      <a:gd name="connsiteY28" fmla="*/ 2259671 h 4024859"/>
                      <a:gd name="connsiteX29" fmla="*/ 0 w 5275158"/>
                      <a:gd name="connsiteY29" fmla="*/ 1724940 h 4024859"/>
                      <a:gd name="connsiteX30" fmla="*/ 0 w 5275158"/>
                      <a:gd name="connsiteY30" fmla="*/ 1069463 h 4024859"/>
                      <a:gd name="connsiteX31" fmla="*/ 0 w 5275158"/>
                      <a:gd name="connsiteY31" fmla="*/ 574980 h 4024859"/>
                      <a:gd name="connsiteX32" fmla="*/ 0 w 5275158"/>
                      <a:gd name="connsiteY32" fmla="*/ 0 h 402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75158" h="4024859" fill="none" extrusionOk="0">
                        <a:moveTo>
                          <a:pt x="0" y="0"/>
                        </a:moveTo>
                        <a:cubicBezTo>
                          <a:pt x="264023" y="-21887"/>
                          <a:pt x="474034" y="21963"/>
                          <a:pt x="638880" y="0"/>
                        </a:cubicBezTo>
                        <a:cubicBezTo>
                          <a:pt x="803726" y="-21963"/>
                          <a:pt x="967360" y="44561"/>
                          <a:pt x="1225009" y="0"/>
                        </a:cubicBezTo>
                        <a:cubicBezTo>
                          <a:pt x="1482658" y="-44561"/>
                          <a:pt x="1552954" y="42659"/>
                          <a:pt x="1652883" y="0"/>
                        </a:cubicBezTo>
                        <a:cubicBezTo>
                          <a:pt x="1752812" y="-42659"/>
                          <a:pt x="1978045" y="64992"/>
                          <a:pt x="2239012" y="0"/>
                        </a:cubicBezTo>
                        <a:cubicBezTo>
                          <a:pt x="2499979" y="-64992"/>
                          <a:pt x="2604607" y="17537"/>
                          <a:pt x="2772389" y="0"/>
                        </a:cubicBezTo>
                        <a:cubicBezTo>
                          <a:pt x="2940171" y="-17537"/>
                          <a:pt x="3145640" y="57267"/>
                          <a:pt x="3253014" y="0"/>
                        </a:cubicBezTo>
                        <a:cubicBezTo>
                          <a:pt x="3360389" y="-57267"/>
                          <a:pt x="3611194" y="16331"/>
                          <a:pt x="3786391" y="0"/>
                        </a:cubicBezTo>
                        <a:cubicBezTo>
                          <a:pt x="3961588" y="-16331"/>
                          <a:pt x="4099171" y="47818"/>
                          <a:pt x="4372520" y="0"/>
                        </a:cubicBezTo>
                        <a:cubicBezTo>
                          <a:pt x="4645869" y="-47818"/>
                          <a:pt x="4984877" y="7077"/>
                          <a:pt x="5275158" y="0"/>
                        </a:cubicBezTo>
                        <a:cubicBezTo>
                          <a:pt x="5303265" y="128445"/>
                          <a:pt x="5224304" y="466603"/>
                          <a:pt x="5275158" y="615228"/>
                        </a:cubicBezTo>
                        <a:cubicBezTo>
                          <a:pt x="5326012" y="763853"/>
                          <a:pt x="5240868" y="1063866"/>
                          <a:pt x="5275158" y="1230457"/>
                        </a:cubicBezTo>
                        <a:cubicBezTo>
                          <a:pt x="5309448" y="1397048"/>
                          <a:pt x="5247995" y="1581525"/>
                          <a:pt x="5275158" y="1724940"/>
                        </a:cubicBezTo>
                        <a:cubicBezTo>
                          <a:pt x="5302321" y="1868355"/>
                          <a:pt x="5234583" y="2115971"/>
                          <a:pt x="5275158" y="2380417"/>
                        </a:cubicBezTo>
                        <a:cubicBezTo>
                          <a:pt x="5315733" y="2644863"/>
                          <a:pt x="5256546" y="2685219"/>
                          <a:pt x="5275158" y="2874899"/>
                        </a:cubicBezTo>
                        <a:cubicBezTo>
                          <a:pt x="5293770" y="3064579"/>
                          <a:pt x="5216767" y="3211232"/>
                          <a:pt x="5275158" y="3369382"/>
                        </a:cubicBezTo>
                        <a:cubicBezTo>
                          <a:pt x="5333549" y="3527532"/>
                          <a:pt x="5266928" y="3742255"/>
                          <a:pt x="5275158" y="4024859"/>
                        </a:cubicBezTo>
                        <a:cubicBezTo>
                          <a:pt x="5090681" y="4031387"/>
                          <a:pt x="4782626" y="4007171"/>
                          <a:pt x="4583526" y="4024859"/>
                        </a:cubicBezTo>
                        <a:cubicBezTo>
                          <a:pt x="4384426" y="4042547"/>
                          <a:pt x="4334494" y="4020516"/>
                          <a:pt x="4102901" y="4024859"/>
                        </a:cubicBezTo>
                        <a:cubicBezTo>
                          <a:pt x="3871309" y="4029202"/>
                          <a:pt x="3800474" y="3989665"/>
                          <a:pt x="3516772" y="4024859"/>
                        </a:cubicBezTo>
                        <a:cubicBezTo>
                          <a:pt x="3233070" y="4060053"/>
                          <a:pt x="3099707" y="3988337"/>
                          <a:pt x="2930643" y="4024859"/>
                        </a:cubicBezTo>
                        <a:cubicBezTo>
                          <a:pt x="2761579" y="4061381"/>
                          <a:pt x="2584584" y="4012836"/>
                          <a:pt x="2291763" y="4024859"/>
                        </a:cubicBezTo>
                        <a:cubicBezTo>
                          <a:pt x="1998942" y="4036882"/>
                          <a:pt x="2063407" y="3983399"/>
                          <a:pt x="1863889" y="4024859"/>
                        </a:cubicBezTo>
                        <a:cubicBezTo>
                          <a:pt x="1664371" y="4066319"/>
                          <a:pt x="1593188" y="4003344"/>
                          <a:pt x="1330512" y="4024859"/>
                        </a:cubicBezTo>
                        <a:cubicBezTo>
                          <a:pt x="1067836" y="4046374"/>
                          <a:pt x="1040478" y="4004271"/>
                          <a:pt x="902638" y="4024859"/>
                        </a:cubicBezTo>
                        <a:cubicBezTo>
                          <a:pt x="764798" y="4045447"/>
                          <a:pt x="326527" y="3984084"/>
                          <a:pt x="0" y="4024859"/>
                        </a:cubicBezTo>
                        <a:cubicBezTo>
                          <a:pt x="-35854" y="3845026"/>
                          <a:pt x="52518" y="3771910"/>
                          <a:pt x="0" y="3530376"/>
                        </a:cubicBezTo>
                        <a:cubicBezTo>
                          <a:pt x="-52518" y="3288842"/>
                          <a:pt x="25372" y="3191307"/>
                          <a:pt x="0" y="2874899"/>
                        </a:cubicBezTo>
                        <a:cubicBezTo>
                          <a:pt x="-25372" y="2558491"/>
                          <a:pt x="61268" y="2514909"/>
                          <a:pt x="0" y="2259671"/>
                        </a:cubicBezTo>
                        <a:cubicBezTo>
                          <a:pt x="-61268" y="2004433"/>
                          <a:pt x="10037" y="1837730"/>
                          <a:pt x="0" y="1724940"/>
                        </a:cubicBezTo>
                        <a:cubicBezTo>
                          <a:pt x="-10037" y="1612150"/>
                          <a:pt x="53369" y="1285145"/>
                          <a:pt x="0" y="1069463"/>
                        </a:cubicBezTo>
                        <a:cubicBezTo>
                          <a:pt x="-53369" y="853781"/>
                          <a:pt x="5445" y="726584"/>
                          <a:pt x="0" y="574980"/>
                        </a:cubicBezTo>
                        <a:cubicBezTo>
                          <a:pt x="-5445" y="423376"/>
                          <a:pt x="31409" y="195583"/>
                          <a:pt x="0" y="0"/>
                        </a:cubicBezTo>
                        <a:close/>
                      </a:path>
                      <a:path w="5275158" h="4024859" stroke="0" extrusionOk="0">
                        <a:moveTo>
                          <a:pt x="0" y="0"/>
                        </a:moveTo>
                        <a:cubicBezTo>
                          <a:pt x="339490" y="-16467"/>
                          <a:pt x="373054" y="40608"/>
                          <a:pt x="691632" y="0"/>
                        </a:cubicBezTo>
                        <a:cubicBezTo>
                          <a:pt x="1010210" y="-40608"/>
                          <a:pt x="1073186" y="3412"/>
                          <a:pt x="1225009" y="0"/>
                        </a:cubicBezTo>
                        <a:cubicBezTo>
                          <a:pt x="1376832" y="-3412"/>
                          <a:pt x="1649708" y="7204"/>
                          <a:pt x="1916641" y="0"/>
                        </a:cubicBezTo>
                        <a:cubicBezTo>
                          <a:pt x="2183574" y="-7204"/>
                          <a:pt x="2277297" y="23105"/>
                          <a:pt x="2502769" y="0"/>
                        </a:cubicBezTo>
                        <a:cubicBezTo>
                          <a:pt x="2728241" y="-23105"/>
                          <a:pt x="2992196" y="71973"/>
                          <a:pt x="3194401" y="0"/>
                        </a:cubicBezTo>
                        <a:cubicBezTo>
                          <a:pt x="3396606" y="-71973"/>
                          <a:pt x="3475604" y="12223"/>
                          <a:pt x="3622275" y="0"/>
                        </a:cubicBezTo>
                        <a:cubicBezTo>
                          <a:pt x="3768946" y="-12223"/>
                          <a:pt x="4151922" y="70906"/>
                          <a:pt x="4313907" y="0"/>
                        </a:cubicBezTo>
                        <a:cubicBezTo>
                          <a:pt x="4475892" y="-70906"/>
                          <a:pt x="4580011" y="4691"/>
                          <a:pt x="4741781" y="0"/>
                        </a:cubicBezTo>
                        <a:cubicBezTo>
                          <a:pt x="4903551" y="-4691"/>
                          <a:pt x="5152089" y="41269"/>
                          <a:pt x="5275158" y="0"/>
                        </a:cubicBezTo>
                        <a:cubicBezTo>
                          <a:pt x="5289242" y="145713"/>
                          <a:pt x="5222458" y="328125"/>
                          <a:pt x="5275158" y="534731"/>
                        </a:cubicBezTo>
                        <a:cubicBezTo>
                          <a:pt x="5327858" y="741337"/>
                          <a:pt x="5248521" y="893007"/>
                          <a:pt x="5275158" y="1069463"/>
                        </a:cubicBezTo>
                        <a:cubicBezTo>
                          <a:pt x="5301795" y="1245919"/>
                          <a:pt x="5240553" y="1380836"/>
                          <a:pt x="5275158" y="1523697"/>
                        </a:cubicBezTo>
                        <a:cubicBezTo>
                          <a:pt x="5309763" y="1666558"/>
                          <a:pt x="5213142" y="1928811"/>
                          <a:pt x="5275158" y="2098676"/>
                        </a:cubicBezTo>
                        <a:cubicBezTo>
                          <a:pt x="5337174" y="2268541"/>
                          <a:pt x="5239426" y="2605523"/>
                          <a:pt x="5275158" y="2754154"/>
                        </a:cubicBezTo>
                        <a:cubicBezTo>
                          <a:pt x="5310890" y="2902785"/>
                          <a:pt x="5231178" y="3147976"/>
                          <a:pt x="5275158" y="3248636"/>
                        </a:cubicBezTo>
                        <a:cubicBezTo>
                          <a:pt x="5319138" y="3349296"/>
                          <a:pt x="5247649" y="3847374"/>
                          <a:pt x="5275158" y="4024859"/>
                        </a:cubicBezTo>
                        <a:cubicBezTo>
                          <a:pt x="5121698" y="4059018"/>
                          <a:pt x="4953615" y="4004449"/>
                          <a:pt x="4847284" y="4024859"/>
                        </a:cubicBezTo>
                        <a:cubicBezTo>
                          <a:pt x="4740953" y="4045269"/>
                          <a:pt x="4482226" y="3993412"/>
                          <a:pt x="4366659" y="4024859"/>
                        </a:cubicBezTo>
                        <a:cubicBezTo>
                          <a:pt x="4251092" y="4056306"/>
                          <a:pt x="3961810" y="3988855"/>
                          <a:pt x="3675027" y="4024859"/>
                        </a:cubicBezTo>
                        <a:cubicBezTo>
                          <a:pt x="3388244" y="4060863"/>
                          <a:pt x="3372490" y="4016527"/>
                          <a:pt x="3088898" y="4024859"/>
                        </a:cubicBezTo>
                        <a:cubicBezTo>
                          <a:pt x="2805306" y="4033191"/>
                          <a:pt x="2568560" y="4021463"/>
                          <a:pt x="2397266" y="4024859"/>
                        </a:cubicBezTo>
                        <a:cubicBezTo>
                          <a:pt x="2225972" y="4028255"/>
                          <a:pt x="2078164" y="4024742"/>
                          <a:pt x="1916641" y="4024859"/>
                        </a:cubicBezTo>
                        <a:cubicBezTo>
                          <a:pt x="1755119" y="4024976"/>
                          <a:pt x="1631776" y="4000874"/>
                          <a:pt x="1488767" y="4024859"/>
                        </a:cubicBezTo>
                        <a:cubicBezTo>
                          <a:pt x="1345758" y="4048844"/>
                          <a:pt x="1024744" y="3965074"/>
                          <a:pt x="849887" y="4024859"/>
                        </a:cubicBezTo>
                        <a:cubicBezTo>
                          <a:pt x="675030" y="4084644"/>
                          <a:pt x="337761" y="3955015"/>
                          <a:pt x="0" y="4024859"/>
                        </a:cubicBezTo>
                        <a:cubicBezTo>
                          <a:pt x="-30485" y="3861486"/>
                          <a:pt x="19146" y="3695510"/>
                          <a:pt x="0" y="3409631"/>
                        </a:cubicBezTo>
                        <a:cubicBezTo>
                          <a:pt x="-19146" y="3123752"/>
                          <a:pt x="12074" y="3104990"/>
                          <a:pt x="0" y="2834651"/>
                        </a:cubicBezTo>
                        <a:cubicBezTo>
                          <a:pt x="-12074" y="2564312"/>
                          <a:pt x="7677" y="2387532"/>
                          <a:pt x="0" y="2179174"/>
                        </a:cubicBezTo>
                        <a:cubicBezTo>
                          <a:pt x="-7677" y="1970816"/>
                          <a:pt x="10484" y="1825224"/>
                          <a:pt x="0" y="1563945"/>
                        </a:cubicBezTo>
                        <a:cubicBezTo>
                          <a:pt x="-10484" y="1302666"/>
                          <a:pt x="44257" y="1147232"/>
                          <a:pt x="0" y="1029214"/>
                        </a:cubicBezTo>
                        <a:cubicBezTo>
                          <a:pt x="-44257" y="911196"/>
                          <a:pt x="46865" y="707785"/>
                          <a:pt x="0" y="494483"/>
                        </a:cubicBezTo>
                        <a:cubicBezTo>
                          <a:pt x="-46865" y="281181"/>
                          <a:pt x="28662" y="123136"/>
                          <a:pt x="0" y="0"/>
                        </a:cubicBezTo>
                        <a:close/>
                      </a:path>
                    </a:pathLst>
                  </a:custGeom>
                  <ask:type>
                    <ask:lineSketchNone/>
                  </ask:type>
                </ask:lineSketchStyleProps>
              </a:ext>
            </a:extLst>
          </a:ln>
          <a:effectLst/>
        </p:spPr>
      </p:pic>
    </p:spTree>
    <p:extLst>
      <p:ext uri="{BB962C8B-B14F-4D97-AF65-F5344CB8AC3E}">
        <p14:creationId xmlns:p14="http://schemas.microsoft.com/office/powerpoint/2010/main" val="1874290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7" name="Graphic 6" descr="Thought with solid fill">
            <a:extLst>
              <a:ext uri="{FF2B5EF4-FFF2-40B4-BE49-F238E27FC236}">
                <a16:creationId xmlns:a16="http://schemas.microsoft.com/office/drawing/2014/main" id="{513E1ECE-4912-D33D-29D0-1CBEA211FC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0" y="858981"/>
            <a:ext cx="6165928" cy="6165928"/>
          </a:xfrm>
          <a:prstGeom prst="rect">
            <a:avLst/>
          </a:prstGeom>
        </p:spPr>
      </p:pic>
      <p:sp>
        <p:nvSpPr>
          <p:cNvPr id="2" name="Title 1">
            <a:extLst>
              <a:ext uri="{FF2B5EF4-FFF2-40B4-BE49-F238E27FC236}">
                <a16:creationId xmlns:a16="http://schemas.microsoft.com/office/drawing/2014/main" id="{A3325E26-50A5-4CC7-BDE2-43B96471358C}"/>
              </a:ext>
            </a:extLst>
          </p:cNvPr>
          <p:cNvSpPr>
            <a:spLocks noGrp="1"/>
          </p:cNvSpPr>
          <p:nvPr>
            <p:ph type="title"/>
          </p:nvPr>
        </p:nvSpPr>
        <p:spPr>
          <a:xfrm>
            <a:off x="1280935" y="1048172"/>
            <a:ext cx="7064660" cy="2380828"/>
          </a:xfrm>
        </p:spPr>
        <p:txBody>
          <a:bodyPr vert="horz" lIns="91440" tIns="45720" rIns="91440" bIns="0" rtlCol="0" anchor="b">
            <a:normAutofit/>
          </a:bodyPr>
          <a:lstStyle/>
          <a:p>
            <a:r>
              <a:rPr lang="en-US" sz="4800" b="1" dirty="0">
                <a:hlinkClick r:id="rId5"/>
              </a:rPr>
              <a:t>Know your Why. </a:t>
            </a:r>
            <a:br>
              <a:rPr lang="en-US" sz="3700" dirty="0"/>
            </a:br>
            <a:endParaRPr lang="en-US" sz="3700" dirty="0"/>
          </a:p>
        </p:txBody>
      </p:sp>
      <p:sp>
        <p:nvSpPr>
          <p:cNvPr id="3" name="TextBox 2">
            <a:extLst>
              <a:ext uri="{FF2B5EF4-FFF2-40B4-BE49-F238E27FC236}">
                <a16:creationId xmlns:a16="http://schemas.microsoft.com/office/drawing/2014/main" id="{550A1E18-BA07-9334-1100-845756E4A76E}"/>
              </a:ext>
            </a:extLst>
          </p:cNvPr>
          <p:cNvSpPr txBox="1"/>
          <p:nvPr/>
        </p:nvSpPr>
        <p:spPr>
          <a:xfrm>
            <a:off x="1585645" y="2936169"/>
            <a:ext cx="9020710" cy="3416320"/>
          </a:xfrm>
          <a:prstGeom prst="rect">
            <a:avLst/>
          </a:prstGeom>
          <a:noFill/>
        </p:spPr>
        <p:txBody>
          <a:bodyPr wrap="square" rtlCol="0">
            <a:spAutoFit/>
          </a:bodyPr>
          <a:lstStyle/>
          <a:p>
            <a:r>
              <a:rPr lang="en-US" sz="5400" dirty="0"/>
              <a:t>It’s not enough to know what and how you do things, but you should also know why you do them. </a:t>
            </a:r>
          </a:p>
        </p:txBody>
      </p:sp>
    </p:spTree>
    <p:extLst>
      <p:ext uri="{BB962C8B-B14F-4D97-AF65-F5344CB8AC3E}">
        <p14:creationId xmlns:p14="http://schemas.microsoft.com/office/powerpoint/2010/main" val="1495671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5E26-50A5-4CC7-BDE2-43B96471358C}"/>
              </a:ext>
            </a:extLst>
          </p:cNvPr>
          <p:cNvSpPr>
            <a:spLocks noGrp="1"/>
          </p:cNvSpPr>
          <p:nvPr>
            <p:ph type="title"/>
          </p:nvPr>
        </p:nvSpPr>
        <p:spPr>
          <a:xfrm>
            <a:off x="1128090" y="489886"/>
            <a:ext cx="9935819" cy="2614144"/>
          </a:xfrm>
        </p:spPr>
        <p:txBody>
          <a:bodyPr vert="horz" lIns="91440" tIns="45720" rIns="91440" bIns="0" rtlCol="0" anchor="b">
            <a:normAutofit/>
          </a:bodyPr>
          <a:lstStyle/>
          <a:p>
            <a:r>
              <a:rPr lang="en-US" b="1" dirty="0"/>
              <a:t>How to ask someone </a:t>
            </a:r>
            <a:br>
              <a:rPr lang="en-US" b="1" dirty="0"/>
            </a:br>
            <a:r>
              <a:rPr lang="en-US" b="1" dirty="0"/>
              <a:t>to join the union…</a:t>
            </a:r>
            <a:br>
              <a:rPr lang="en-US" sz="4400" dirty="0"/>
            </a:br>
            <a:endParaRPr lang="en-US" sz="4400" dirty="0"/>
          </a:p>
        </p:txBody>
      </p:sp>
      <p:sp>
        <p:nvSpPr>
          <p:cNvPr id="4" name="Text Placeholder 3">
            <a:extLst>
              <a:ext uri="{FF2B5EF4-FFF2-40B4-BE49-F238E27FC236}">
                <a16:creationId xmlns:a16="http://schemas.microsoft.com/office/drawing/2014/main" id="{32BF6CE0-EC62-719A-393E-1E5A8322580A}"/>
              </a:ext>
            </a:extLst>
          </p:cNvPr>
          <p:cNvSpPr>
            <a:spLocks noGrp="1"/>
          </p:cNvSpPr>
          <p:nvPr>
            <p:ph type="body" idx="1"/>
          </p:nvPr>
        </p:nvSpPr>
        <p:spPr>
          <a:xfrm>
            <a:off x="1729709" y="3199277"/>
            <a:ext cx="5336110" cy="4072624"/>
          </a:xfrm>
        </p:spPr>
        <p:txBody>
          <a:bodyPr vert="horz" lIns="91440" tIns="91440" rIns="91440" bIns="91440" rtlCol="0">
            <a:normAutofit/>
          </a:bodyPr>
          <a:lstStyle/>
          <a:p>
            <a:pPr marL="685800" indent="-685800">
              <a:lnSpc>
                <a:spcPct val="100000"/>
              </a:lnSpc>
              <a:spcBef>
                <a:spcPts val="600"/>
              </a:spcBef>
              <a:buFont typeface="Arial" panose="020B0604020202020204" pitchFamily="34" charset="0"/>
              <a:buChar char="•"/>
            </a:pPr>
            <a:r>
              <a:rPr lang="en-US" sz="4800" b="1" cap="all" dirty="0"/>
              <a:t>Listen</a:t>
            </a:r>
          </a:p>
          <a:p>
            <a:pPr marL="685800" indent="-685800">
              <a:lnSpc>
                <a:spcPct val="100000"/>
              </a:lnSpc>
              <a:spcBef>
                <a:spcPts val="600"/>
              </a:spcBef>
              <a:buFont typeface="Arial" panose="020B0604020202020204" pitchFamily="34" charset="0"/>
              <a:buChar char="•"/>
            </a:pPr>
            <a:r>
              <a:rPr lang="en-US" sz="4800" b="1" cap="all" dirty="0"/>
              <a:t>Educate</a:t>
            </a:r>
          </a:p>
          <a:p>
            <a:pPr marL="685800" indent="-685800">
              <a:lnSpc>
                <a:spcPct val="100000"/>
              </a:lnSpc>
              <a:spcBef>
                <a:spcPts val="600"/>
              </a:spcBef>
              <a:buFont typeface="Arial" panose="020B0604020202020204" pitchFamily="34" charset="0"/>
              <a:buChar char="•"/>
            </a:pPr>
            <a:r>
              <a:rPr lang="en-US" sz="4800" b="1" cap="all" dirty="0"/>
              <a:t>ask</a:t>
            </a:r>
          </a:p>
        </p:txBody>
      </p:sp>
      <p:pic>
        <p:nvPicPr>
          <p:cNvPr id="8" name="Graphic 7" descr="Board Room">
            <a:extLst>
              <a:ext uri="{FF2B5EF4-FFF2-40B4-BE49-F238E27FC236}">
                <a16:creationId xmlns:a16="http://schemas.microsoft.com/office/drawing/2014/main" id="{6457ABFB-E2B1-E307-02EA-AB5FB2906A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88727" y="2621445"/>
            <a:ext cx="5026264" cy="5026264"/>
          </a:xfrm>
          <a:prstGeom prst="rect">
            <a:avLst/>
          </a:prstGeom>
        </p:spPr>
      </p:pic>
    </p:spTree>
    <p:extLst>
      <p:ext uri="{BB962C8B-B14F-4D97-AF65-F5344CB8AC3E}">
        <p14:creationId xmlns:p14="http://schemas.microsoft.com/office/powerpoint/2010/main" val="2264079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880F1-F451-964E-D10A-5F2428197D35}"/>
              </a:ext>
            </a:extLst>
          </p:cNvPr>
          <p:cNvSpPr>
            <a:spLocks noGrp="1"/>
          </p:cNvSpPr>
          <p:nvPr>
            <p:ph type="title"/>
          </p:nvPr>
        </p:nvSpPr>
        <p:spPr>
          <a:xfrm>
            <a:off x="862618" y="846669"/>
            <a:ext cx="9603275" cy="1049235"/>
          </a:xfrm>
        </p:spPr>
        <p:txBody>
          <a:bodyPr>
            <a:normAutofit fontScale="90000"/>
          </a:bodyPr>
          <a:lstStyle/>
          <a:p>
            <a:r>
              <a:rPr lang="en-US" sz="8900" b="1"/>
              <a:t>Listen</a:t>
            </a:r>
            <a:br>
              <a:rPr lang="en-US" dirty="0"/>
            </a:br>
            <a:endParaRPr lang="en-US" dirty="0"/>
          </a:p>
        </p:txBody>
      </p:sp>
      <p:pic>
        <p:nvPicPr>
          <p:cNvPr id="5" name="Picture 4">
            <a:extLst>
              <a:ext uri="{FF2B5EF4-FFF2-40B4-BE49-F238E27FC236}">
                <a16:creationId xmlns:a16="http://schemas.microsoft.com/office/drawing/2014/main" id="{C87CB81E-6C3C-314C-3B59-704DF7FBE9B3}"/>
              </a:ext>
            </a:extLst>
          </p:cNvPr>
          <p:cNvPicPr>
            <a:picLocks noChangeAspect="1"/>
          </p:cNvPicPr>
          <p:nvPr/>
        </p:nvPicPr>
        <p:blipFill>
          <a:blip r:embed="rId3">
            <a:alphaModFix amt="85000"/>
          </a:blip>
          <a:stretch>
            <a:fillRect/>
          </a:stretch>
        </p:blipFill>
        <p:spPr>
          <a:xfrm>
            <a:off x="862618" y="1617450"/>
            <a:ext cx="10739769" cy="4228714"/>
          </a:xfrm>
          <a:prstGeom prst="rect">
            <a:avLst/>
          </a:prstGeom>
          <a:solidFill>
            <a:schemeClr val="bg1"/>
          </a:solidFill>
        </p:spPr>
      </p:pic>
    </p:spTree>
    <p:extLst>
      <p:ext uri="{BB962C8B-B14F-4D97-AF65-F5344CB8AC3E}">
        <p14:creationId xmlns:p14="http://schemas.microsoft.com/office/powerpoint/2010/main" val="2309580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A9AF7-A2A6-6FDF-588D-250B84EF70B7}"/>
              </a:ext>
            </a:extLst>
          </p:cNvPr>
          <p:cNvSpPr>
            <a:spLocks noGrp="1"/>
          </p:cNvSpPr>
          <p:nvPr>
            <p:ph type="title"/>
          </p:nvPr>
        </p:nvSpPr>
        <p:spPr>
          <a:xfrm>
            <a:off x="668054" y="720436"/>
            <a:ext cx="4591194" cy="1219202"/>
          </a:xfrm>
        </p:spPr>
        <p:txBody>
          <a:bodyPr vert="horz" lIns="91440" tIns="45720" rIns="91440" bIns="0" rtlCol="0" anchor="b">
            <a:normAutofit fontScale="90000"/>
          </a:bodyPr>
          <a:lstStyle/>
          <a:p>
            <a:pPr>
              <a:lnSpc>
                <a:spcPct val="90000"/>
              </a:lnSpc>
            </a:pPr>
            <a:r>
              <a:rPr lang="en-US" sz="6700" b="1" dirty="0"/>
              <a:t>Educate</a:t>
            </a:r>
            <a:br>
              <a:rPr lang="en-US" sz="2700" dirty="0"/>
            </a:br>
            <a:r>
              <a:rPr lang="en-US" sz="2700" i="1" dirty="0"/>
              <a:t>sharing your story &amp; answering tough questions</a:t>
            </a:r>
          </a:p>
        </p:txBody>
      </p:sp>
      <p:pic>
        <p:nvPicPr>
          <p:cNvPr id="4" name="Picture 3">
            <a:extLst>
              <a:ext uri="{FF2B5EF4-FFF2-40B4-BE49-F238E27FC236}">
                <a16:creationId xmlns:a16="http://schemas.microsoft.com/office/drawing/2014/main" id="{1E1B066C-A9BA-D087-4432-36BC69CD4AF5}"/>
              </a:ext>
            </a:extLst>
          </p:cNvPr>
          <p:cNvPicPr>
            <a:picLocks noChangeAspect="1"/>
          </p:cNvPicPr>
          <p:nvPr/>
        </p:nvPicPr>
        <p:blipFill>
          <a:blip r:embed="rId3"/>
          <a:stretch>
            <a:fillRect/>
          </a:stretch>
        </p:blipFill>
        <p:spPr>
          <a:xfrm>
            <a:off x="0" y="2068888"/>
            <a:ext cx="5430224" cy="4873625"/>
          </a:xfrm>
          <a:prstGeom prst="rect">
            <a:avLst/>
          </a:prstGeom>
          <a:noFill/>
        </p:spPr>
      </p:pic>
      <p:sp>
        <p:nvSpPr>
          <p:cNvPr id="11" name="Date Placeholder 4">
            <a:extLst>
              <a:ext uri="{FF2B5EF4-FFF2-40B4-BE49-F238E27FC236}">
                <a16:creationId xmlns:a16="http://schemas.microsoft.com/office/drawing/2014/main" id="{EFD2D899-24F2-7C8D-690C-7BD31F34B392}"/>
              </a:ext>
            </a:extLst>
          </p:cNvPr>
          <p:cNvSpPr>
            <a:spLocks noGrp="1"/>
          </p:cNvSpPr>
          <p:nvPr>
            <p:ph type="dt" sz="half" idx="10"/>
          </p:nvPr>
        </p:nvSpPr>
        <p:spPr>
          <a:xfrm>
            <a:off x="173736" y="6382512"/>
            <a:ext cx="2845901" cy="365125"/>
          </a:xfrm>
        </p:spPr>
        <p:txBody>
          <a:bodyPr anchor="ctr">
            <a:normAutofit/>
          </a:bodyPr>
          <a:lstStyle/>
          <a:p>
            <a:pPr>
              <a:spcAft>
                <a:spcPts val="600"/>
              </a:spcAft>
            </a:pPr>
            <a:fld id="{1D326680-7406-4F93-8483-D87BB1BB4DB5}" type="datetime1">
              <a:rPr lang="en-US"/>
              <a:pPr>
                <a:spcAft>
                  <a:spcPts val="600"/>
                </a:spcAft>
              </a:pPr>
              <a:t>8/20/2025</a:t>
            </a:fld>
            <a:endParaRPr lang="en-US"/>
          </a:p>
        </p:txBody>
      </p:sp>
      <p:sp>
        <p:nvSpPr>
          <p:cNvPr id="13" name="Footer Placeholder 5">
            <a:extLst>
              <a:ext uri="{FF2B5EF4-FFF2-40B4-BE49-F238E27FC236}">
                <a16:creationId xmlns:a16="http://schemas.microsoft.com/office/drawing/2014/main" id="{BE48B7C9-85F2-6096-FAE3-7A4085026C98}"/>
              </a:ext>
            </a:extLst>
          </p:cNvPr>
          <p:cNvSpPr>
            <a:spLocks noGrp="1"/>
          </p:cNvSpPr>
          <p:nvPr>
            <p:ph type="ftr" sz="quarter" idx="11"/>
          </p:nvPr>
        </p:nvSpPr>
        <p:spPr>
          <a:xfrm rot="5400000">
            <a:off x="-1754871" y="2093199"/>
            <a:ext cx="4157472" cy="416082"/>
          </a:xfrm>
        </p:spPr>
        <p:txBody>
          <a:bodyPr anchor="ctr">
            <a:normAutofit/>
          </a:bodyPr>
          <a:lstStyle/>
          <a:p>
            <a:pPr>
              <a:lnSpc>
                <a:spcPct val="90000"/>
              </a:lnSpc>
              <a:spcAft>
                <a:spcPts val="600"/>
              </a:spcAft>
            </a:pPr>
            <a:r>
              <a:rPr lang="en-US" sz="900"/>
              <a:t>
              </a:t>
            </a:r>
          </a:p>
        </p:txBody>
      </p:sp>
      <p:sp>
        <p:nvSpPr>
          <p:cNvPr id="15" name="Slide Number Placeholder 6">
            <a:extLst>
              <a:ext uri="{FF2B5EF4-FFF2-40B4-BE49-F238E27FC236}">
                <a16:creationId xmlns:a16="http://schemas.microsoft.com/office/drawing/2014/main" id="{F0F66285-7D9F-929F-C7FC-5CEB61BE9E91}"/>
              </a:ext>
            </a:extLst>
          </p:cNvPr>
          <p:cNvSpPr>
            <a:spLocks noGrp="1"/>
          </p:cNvSpPr>
          <p:nvPr>
            <p:ph type="sldNum" sz="quarter" idx="12"/>
          </p:nvPr>
        </p:nvSpPr>
        <p:spPr>
          <a:xfrm>
            <a:off x="11457919" y="6382512"/>
            <a:ext cx="500997" cy="365125"/>
          </a:xfrm>
        </p:spPr>
        <p:txBody>
          <a:bodyPr anchor="ctr">
            <a:normAutofit/>
          </a:bodyPr>
          <a:lstStyle/>
          <a:p>
            <a:pPr>
              <a:spcAft>
                <a:spcPts val="600"/>
              </a:spcAft>
            </a:pPr>
            <a:fld id="{24578CCF-2EC4-44CB-A694-F6F6E59A3985}" type="slidenum">
              <a:rPr lang="en-US" dirty="0"/>
              <a:pPr>
                <a:spcAft>
                  <a:spcPts val="600"/>
                </a:spcAft>
              </a:pPr>
              <a:t>11</a:t>
            </a:fld>
            <a:endParaRPr lang="en-US"/>
          </a:p>
        </p:txBody>
      </p:sp>
      <p:pic>
        <p:nvPicPr>
          <p:cNvPr id="5" name="Picture 4" descr="High school teacher calling on student in classroom">
            <a:extLst>
              <a:ext uri="{FF2B5EF4-FFF2-40B4-BE49-F238E27FC236}">
                <a16:creationId xmlns:a16="http://schemas.microsoft.com/office/drawing/2014/main" id="{E1074318-3CFA-C131-3386-C69B4C861429}"/>
              </a:ext>
            </a:extLst>
          </p:cNvPr>
          <p:cNvPicPr>
            <a:picLocks noChangeAspect="1"/>
          </p:cNvPicPr>
          <p:nvPr/>
        </p:nvPicPr>
        <p:blipFill>
          <a:blip r:embed="rId4"/>
          <a:srcRect l="25490"/>
          <a:stretch>
            <a:fillRect/>
          </a:stretch>
        </p:blipFill>
        <p:spPr>
          <a:xfrm>
            <a:off x="5395395" y="194876"/>
            <a:ext cx="6567055" cy="5874327"/>
          </a:xfrm>
          <a:prstGeom prst="rect">
            <a:avLst/>
          </a:prstGeom>
        </p:spPr>
      </p:pic>
    </p:spTree>
    <p:extLst>
      <p:ext uri="{BB962C8B-B14F-4D97-AF65-F5344CB8AC3E}">
        <p14:creationId xmlns:p14="http://schemas.microsoft.com/office/powerpoint/2010/main" val="2214010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E9B1F-B416-3642-5414-EE1DA78EF9B4}"/>
              </a:ext>
            </a:extLst>
          </p:cNvPr>
          <p:cNvSpPr txBox="1">
            <a:spLocks/>
          </p:cNvSpPr>
          <p:nvPr/>
        </p:nvSpPr>
        <p:spPr>
          <a:xfrm>
            <a:off x="1295402" y="982132"/>
            <a:ext cx="9601196" cy="1303867"/>
          </a:xfrm>
          <a:prstGeom prst="rect">
            <a:avLst/>
          </a:prstGeom>
        </p:spPr>
        <p:txBody>
          <a:bodyPr anchor="ctr">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a:p>
        </p:txBody>
      </p:sp>
      <p:sp>
        <p:nvSpPr>
          <p:cNvPr id="4" name="Title 1">
            <a:extLst>
              <a:ext uri="{FF2B5EF4-FFF2-40B4-BE49-F238E27FC236}">
                <a16:creationId xmlns:a16="http://schemas.microsoft.com/office/drawing/2014/main" id="{2A5DA03E-81C8-8667-9A5E-CD3E602EC0F1}"/>
              </a:ext>
            </a:extLst>
          </p:cNvPr>
          <p:cNvSpPr txBox="1">
            <a:spLocks/>
          </p:cNvSpPr>
          <p:nvPr/>
        </p:nvSpPr>
        <p:spPr>
          <a:xfrm>
            <a:off x="959370" y="982133"/>
            <a:ext cx="9937228" cy="649661"/>
          </a:xfrm>
          <a:prstGeom prst="rect">
            <a:avLst/>
          </a:prstGeom>
        </p:spPr>
        <p:txBody>
          <a:bodyPr>
            <a:normAutofit fontScale="92500" lnSpcReduction="20000"/>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sz="4800" b="1">
                <a:solidFill>
                  <a:srgbClr val="262626"/>
                </a:solidFill>
              </a:rPr>
              <a:t>Ask	</a:t>
            </a:r>
          </a:p>
        </p:txBody>
      </p:sp>
      <p:sp>
        <p:nvSpPr>
          <p:cNvPr id="6" name="Title 1">
            <a:extLst>
              <a:ext uri="{FF2B5EF4-FFF2-40B4-BE49-F238E27FC236}">
                <a16:creationId xmlns:a16="http://schemas.microsoft.com/office/drawing/2014/main" id="{E1D5DA12-6B5C-CD66-3FA7-53929399E9BE}"/>
              </a:ext>
            </a:extLst>
          </p:cNvPr>
          <p:cNvSpPr txBox="1">
            <a:spLocks/>
          </p:cNvSpPr>
          <p:nvPr/>
        </p:nvSpPr>
        <p:spPr>
          <a:xfrm>
            <a:off x="959370" y="1393018"/>
            <a:ext cx="10747948" cy="841583"/>
          </a:xfrm>
          <a:prstGeom prst="rect">
            <a:avLst/>
          </a:prstGeom>
        </p:spPr>
        <p:txBody>
          <a:bodyPr>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sz="2600" i="1">
                <a:solidFill>
                  <a:srgbClr val="262626"/>
                </a:solidFill>
              </a:rPr>
              <a:t>Bringing it all together and making the membership ask</a:t>
            </a:r>
            <a:r>
              <a:rPr lang="en-US" sz="4800" b="1">
                <a:solidFill>
                  <a:srgbClr val="262626"/>
                </a:solidFill>
              </a:rPr>
              <a:t>	</a:t>
            </a:r>
          </a:p>
        </p:txBody>
      </p:sp>
      <p:sp>
        <p:nvSpPr>
          <p:cNvPr id="7" name="TextBox 6">
            <a:extLst>
              <a:ext uri="{FF2B5EF4-FFF2-40B4-BE49-F238E27FC236}">
                <a16:creationId xmlns:a16="http://schemas.microsoft.com/office/drawing/2014/main" id="{DA31EBE4-211D-6232-A41C-4239690614B7}"/>
              </a:ext>
            </a:extLst>
          </p:cNvPr>
          <p:cNvSpPr txBox="1"/>
          <p:nvPr/>
        </p:nvSpPr>
        <p:spPr>
          <a:xfrm>
            <a:off x="959370" y="2505714"/>
            <a:ext cx="10367566" cy="337015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r>
              <a:rPr lang="en-US" sz="3200" b="1">
                <a:solidFill>
                  <a:schemeClr val="tx2">
                    <a:lumMod val="75000"/>
                  </a:schemeClr>
                </a:solidFill>
                <a:latin typeface="Trebuchet MS" panose="020B0703020202090204" pitchFamily="34" charset="0"/>
                <a:ea typeface="Segoe UI Black"/>
                <a:cs typeface="Calibri"/>
              </a:rPr>
              <a:t>Being an educator is one of the hardest jobs in the world and it's never been harder than right now. With more members like you, we'll have a stronger collective voice that improves our daily lives so we can give students our best. </a:t>
            </a:r>
          </a:p>
          <a:p>
            <a:pPr lvl="0"/>
            <a:r>
              <a:rPr lang="en-US" sz="3200" b="1">
                <a:solidFill>
                  <a:schemeClr val="tx2">
                    <a:lumMod val="75000"/>
                  </a:schemeClr>
                </a:solidFill>
                <a:latin typeface="Trebuchet MS" panose="020B0703020202090204" pitchFamily="34" charset="0"/>
                <a:ea typeface="Segoe UI Black"/>
                <a:cs typeface="Calibri"/>
              </a:rPr>
              <a:t>Will you join _______ as a member?</a:t>
            </a:r>
            <a:endParaRPr lang="en-US" sz="3200" b="1">
              <a:solidFill>
                <a:schemeClr val="tx2">
                  <a:lumMod val="75000"/>
                </a:schemeClr>
              </a:solidFill>
              <a:latin typeface="Trebuchet MS" panose="020B0703020202090204" pitchFamily="34" charset="0"/>
              <a:ea typeface="Segoe UI Black"/>
              <a:cs typeface="Segoe UI"/>
            </a:endParaRPr>
          </a:p>
          <a:p>
            <a:pPr>
              <a:spcBef>
                <a:spcPts val="1200"/>
              </a:spcBef>
            </a:pPr>
            <a:endParaRPr lang="en-US" sz="1100" spc="-60">
              <a:solidFill>
                <a:srgbClr val="231F20"/>
              </a:solidFill>
              <a:latin typeface="Trebuchet MS" panose="020B0703020202090204" pitchFamily="34" charset="0"/>
              <a:cs typeface="Calibri"/>
            </a:endParaRPr>
          </a:p>
        </p:txBody>
      </p:sp>
      <p:pic>
        <p:nvPicPr>
          <p:cNvPr id="9" name="Graphic 8" descr="Help with solid fill">
            <a:extLst>
              <a:ext uri="{FF2B5EF4-FFF2-40B4-BE49-F238E27FC236}">
                <a16:creationId xmlns:a16="http://schemas.microsoft.com/office/drawing/2014/main" id="{63AA5794-1C1D-56E6-DE47-D82BF2E59E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247620">
            <a:off x="10027110" y="316885"/>
            <a:ext cx="1890842" cy="1890842"/>
          </a:xfrm>
          <a:prstGeom prst="rect">
            <a:avLst/>
          </a:prstGeom>
        </p:spPr>
      </p:pic>
    </p:spTree>
    <p:extLst>
      <p:ext uri="{BB962C8B-B14F-4D97-AF65-F5344CB8AC3E}">
        <p14:creationId xmlns:p14="http://schemas.microsoft.com/office/powerpoint/2010/main" val="2193676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AABEC03-2FB3-9EC6-64C1-538B4F5C1D7D}"/>
              </a:ext>
            </a:extLst>
          </p:cNvPr>
          <p:cNvSpPr txBox="1">
            <a:spLocks noChangeArrowheads="1"/>
          </p:cNvSpPr>
          <p:nvPr/>
        </p:nvSpPr>
        <p:spPr>
          <a:xfrm>
            <a:off x="681921" y="767859"/>
            <a:ext cx="963401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nSpc>
                <a:spcPct val="100000"/>
              </a:lnSpc>
              <a:spcAft>
                <a:spcPts val="600"/>
              </a:spcAft>
            </a:pPr>
            <a:r>
              <a:rPr lang="en-US" sz="5400" b="1" kern="1200" dirty="0">
                <a:solidFill>
                  <a:schemeClr val="tx2"/>
                </a:solidFill>
                <a:latin typeface="+mj-lt"/>
                <a:ea typeface="+mj-ea"/>
                <a:cs typeface="+mj-cs"/>
              </a:rPr>
              <a:t>AFFIRM, ANSWER, REDIRECT</a:t>
            </a:r>
          </a:p>
        </p:txBody>
      </p:sp>
      <p:sp>
        <p:nvSpPr>
          <p:cNvPr id="8" name="Date Placeholder 3">
            <a:extLst>
              <a:ext uri="{FF2B5EF4-FFF2-40B4-BE49-F238E27FC236}">
                <a16:creationId xmlns:a16="http://schemas.microsoft.com/office/drawing/2014/main" id="{E7D1A153-B66B-1CB6-8B2A-053509B56A53}"/>
              </a:ext>
            </a:extLst>
          </p:cNvPr>
          <p:cNvSpPr>
            <a:spLocks noGrp="1"/>
          </p:cNvSpPr>
          <p:nvPr>
            <p:ph type="dt" sz="half" idx="10"/>
          </p:nvPr>
        </p:nvSpPr>
        <p:spPr>
          <a:xfrm>
            <a:off x="173736" y="6382512"/>
            <a:ext cx="2845901" cy="365125"/>
          </a:xfrm>
        </p:spPr>
        <p:txBody>
          <a:bodyPr/>
          <a:lstStyle/>
          <a:p>
            <a:pPr>
              <a:spcAft>
                <a:spcPts val="600"/>
              </a:spcAft>
            </a:pPr>
            <a:fld id="{2CB5E265-E99E-4C8B-9691-E236646186DE}" type="datetime1">
              <a:rPr lang="en-US"/>
              <a:pPr>
                <a:spcAft>
                  <a:spcPts val="600"/>
                </a:spcAft>
              </a:pPr>
              <a:t>8/20/2025</a:t>
            </a:fld>
            <a:endParaRPr lang="en-US"/>
          </a:p>
        </p:txBody>
      </p:sp>
      <p:sp>
        <p:nvSpPr>
          <p:cNvPr id="10" name="Footer Placeholder 4">
            <a:extLst>
              <a:ext uri="{FF2B5EF4-FFF2-40B4-BE49-F238E27FC236}">
                <a16:creationId xmlns:a16="http://schemas.microsoft.com/office/drawing/2014/main" id="{99B51510-2725-C5EF-0C4E-FFAAD739BE37}"/>
              </a:ext>
            </a:extLst>
          </p:cNvPr>
          <p:cNvSpPr>
            <a:spLocks noGrp="1"/>
          </p:cNvSpPr>
          <p:nvPr>
            <p:ph type="ftr" sz="quarter" idx="11"/>
          </p:nvPr>
        </p:nvSpPr>
        <p:spPr>
          <a:xfrm rot="5400000">
            <a:off x="-1754871" y="2093199"/>
            <a:ext cx="4157472" cy="416082"/>
          </a:xfrm>
        </p:spPr>
        <p:txBody>
          <a:bodyPr/>
          <a:lstStyle/>
          <a:p>
            <a:pPr>
              <a:spcAft>
                <a:spcPts val="600"/>
              </a:spcAft>
            </a:pPr>
            <a:r>
              <a:rPr lang="en-US"/>
              <a:t>
              </a:t>
            </a:r>
          </a:p>
        </p:txBody>
      </p:sp>
      <p:sp>
        <p:nvSpPr>
          <p:cNvPr id="12" name="Slide Number Placeholder 5">
            <a:extLst>
              <a:ext uri="{FF2B5EF4-FFF2-40B4-BE49-F238E27FC236}">
                <a16:creationId xmlns:a16="http://schemas.microsoft.com/office/drawing/2014/main" id="{12A9D302-AB65-3B51-DB34-DE51674E5031}"/>
              </a:ext>
            </a:extLst>
          </p:cNvPr>
          <p:cNvSpPr>
            <a:spLocks noGrp="1"/>
          </p:cNvSpPr>
          <p:nvPr>
            <p:ph type="sldNum" sz="quarter" idx="12"/>
          </p:nvPr>
        </p:nvSpPr>
        <p:spPr>
          <a:xfrm>
            <a:off x="11457919" y="6382512"/>
            <a:ext cx="500997" cy="365125"/>
          </a:xfrm>
        </p:spPr>
        <p:txBody>
          <a:bodyPr/>
          <a:lstStyle/>
          <a:p>
            <a:pPr>
              <a:spcAft>
                <a:spcPts val="600"/>
              </a:spcAft>
            </a:pPr>
            <a:fld id="{24578CCF-2EC4-44CB-A694-F6F6E59A3985}" type="slidenum">
              <a:rPr lang="en-US" dirty="0"/>
              <a:pPr>
                <a:spcAft>
                  <a:spcPts val="600"/>
                </a:spcAft>
              </a:pPr>
              <a:t>13</a:t>
            </a:fld>
            <a:endParaRPr lang="en-US"/>
          </a:p>
        </p:txBody>
      </p:sp>
      <p:graphicFrame>
        <p:nvGraphicFramePr>
          <p:cNvPr id="3" name="Rectangle 3">
            <a:extLst>
              <a:ext uri="{FF2B5EF4-FFF2-40B4-BE49-F238E27FC236}">
                <a16:creationId xmlns:a16="http://schemas.microsoft.com/office/drawing/2014/main" id="{04FBFC0E-1D15-6508-3973-0F244996DDD9}"/>
              </a:ext>
            </a:extLst>
          </p:cNvPr>
          <p:cNvGraphicFramePr>
            <a:graphicFrameLocks/>
          </p:cNvGraphicFramePr>
          <p:nvPr>
            <p:extLst>
              <p:ext uri="{D42A27DB-BD31-4B8C-83A1-F6EECF244321}">
                <p14:modId xmlns:p14="http://schemas.microsoft.com/office/powerpoint/2010/main" val="1384972702"/>
              </p:ext>
            </p:extLst>
          </p:nvPr>
        </p:nvGraphicFramePr>
        <p:xfrm>
          <a:off x="1069848" y="1874520"/>
          <a:ext cx="963401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636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69A28D4-4C97-DBB8-81E5-F1980AB4B374}"/>
              </a:ext>
            </a:extLst>
          </p:cNvPr>
          <p:cNvSpPr txBox="1">
            <a:spLocks noChangeArrowheads="1"/>
          </p:cNvSpPr>
          <p:nvPr/>
        </p:nvSpPr>
        <p:spPr>
          <a:xfrm>
            <a:off x="631509" y="1122218"/>
            <a:ext cx="10263962" cy="1767526"/>
          </a:xfrm>
          <a:prstGeom prst="rect">
            <a:avLst/>
          </a:prstGeom>
        </p:spPr>
        <p:txBody>
          <a:bodyPr>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sz="4800" b="1" dirty="0"/>
              <a:t>Typical Objections/</a:t>
            </a:r>
          </a:p>
          <a:p>
            <a:r>
              <a:rPr lang="en-US" sz="4800" b="1" dirty="0"/>
              <a:t>Tough Questions</a:t>
            </a:r>
          </a:p>
        </p:txBody>
      </p:sp>
      <p:sp>
        <p:nvSpPr>
          <p:cNvPr id="3" name="Rectangle 3">
            <a:extLst>
              <a:ext uri="{FF2B5EF4-FFF2-40B4-BE49-F238E27FC236}">
                <a16:creationId xmlns:a16="http://schemas.microsoft.com/office/drawing/2014/main" id="{15181DE3-1969-FD78-0170-07467BBDD02B}"/>
              </a:ext>
            </a:extLst>
          </p:cNvPr>
          <p:cNvSpPr txBox="1">
            <a:spLocks noChangeArrowheads="1"/>
          </p:cNvSpPr>
          <p:nvPr/>
        </p:nvSpPr>
        <p:spPr>
          <a:xfrm>
            <a:off x="1296529" y="2737344"/>
            <a:ext cx="9931452" cy="428691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182880">
              <a:lnSpc>
                <a:spcPct val="90000"/>
              </a:lnSpc>
              <a:spcBef>
                <a:spcPts val="600"/>
              </a:spcBef>
            </a:pPr>
            <a:r>
              <a:rPr lang="en-US" sz="3200" dirty="0"/>
              <a:t>How much are dues? What do my dues pay for?</a:t>
            </a:r>
          </a:p>
          <a:p>
            <a:pPr marL="182880">
              <a:lnSpc>
                <a:spcPct val="90000"/>
              </a:lnSpc>
              <a:spcBef>
                <a:spcPts val="600"/>
              </a:spcBef>
            </a:pPr>
            <a:r>
              <a:rPr lang="en-US" sz="3200" dirty="0"/>
              <a:t>I can’t afford to pay dues.</a:t>
            </a:r>
          </a:p>
          <a:p>
            <a:pPr marL="182880">
              <a:lnSpc>
                <a:spcPct val="90000"/>
              </a:lnSpc>
              <a:spcBef>
                <a:spcPts val="600"/>
              </a:spcBef>
            </a:pPr>
            <a:r>
              <a:rPr lang="en-US" sz="3200" dirty="0"/>
              <a:t>I don’t support my union’s politics. </a:t>
            </a:r>
          </a:p>
          <a:p>
            <a:pPr marL="182880">
              <a:lnSpc>
                <a:spcPct val="90000"/>
              </a:lnSpc>
              <a:spcBef>
                <a:spcPts val="600"/>
              </a:spcBef>
            </a:pPr>
            <a:r>
              <a:rPr lang="en-US" sz="3200" dirty="0"/>
              <a:t>I have a cousin that was in a union and they didn’t do anything for her.</a:t>
            </a:r>
          </a:p>
          <a:p>
            <a:pPr marL="182880">
              <a:lnSpc>
                <a:spcPct val="90000"/>
              </a:lnSpc>
              <a:spcBef>
                <a:spcPts val="600"/>
              </a:spcBef>
            </a:pPr>
            <a:r>
              <a:rPr lang="en-US" sz="3200" dirty="0"/>
              <a:t>I support my local but I don’t want my dues money going to the WEA and NEA. </a:t>
            </a:r>
          </a:p>
          <a:p>
            <a:pPr>
              <a:lnSpc>
                <a:spcPct val="90000"/>
              </a:lnSpc>
              <a:defRPr/>
            </a:pPr>
            <a:endParaRPr lang="en-US" sz="1900" dirty="0"/>
          </a:p>
        </p:txBody>
      </p:sp>
    </p:spTree>
    <p:extLst>
      <p:ext uri="{BB962C8B-B14F-4D97-AF65-F5344CB8AC3E}">
        <p14:creationId xmlns:p14="http://schemas.microsoft.com/office/powerpoint/2010/main" val="104715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D316-D6ED-5152-45B6-26217A20B0FA}"/>
              </a:ext>
            </a:extLst>
          </p:cNvPr>
          <p:cNvSpPr>
            <a:spLocks noGrp="1"/>
          </p:cNvSpPr>
          <p:nvPr>
            <p:ph type="title"/>
          </p:nvPr>
        </p:nvSpPr>
        <p:spPr>
          <a:xfrm>
            <a:off x="778902" y="1098665"/>
            <a:ext cx="9634011" cy="1325563"/>
          </a:xfrm>
        </p:spPr>
        <p:txBody>
          <a:bodyPr>
            <a:noAutofit/>
          </a:bodyPr>
          <a:lstStyle/>
          <a:p>
            <a:r>
              <a:rPr lang="en-US" sz="4400" dirty="0"/>
              <a:t>Model on how to have these conversations</a:t>
            </a:r>
          </a:p>
        </p:txBody>
      </p:sp>
      <p:pic>
        <p:nvPicPr>
          <p:cNvPr id="4" name="Online Media 3" title="Organizing Conversations">
            <a:hlinkClick r:id="" action="ppaction://media"/>
            <a:extLst>
              <a:ext uri="{FF2B5EF4-FFF2-40B4-BE49-F238E27FC236}">
                <a16:creationId xmlns:a16="http://schemas.microsoft.com/office/drawing/2014/main" id="{2512C4A7-29EC-BFFF-504D-76E5D5ADFE21}"/>
              </a:ext>
            </a:extLst>
          </p:cNvPr>
          <p:cNvPicPr>
            <a:picLocks noGrp="1" noRot="1" noChangeAspect="1"/>
          </p:cNvPicPr>
          <p:nvPr>
            <p:ph idx="1"/>
            <a:videoFile r:link="rId1"/>
          </p:nvPr>
        </p:nvPicPr>
        <p:blipFill>
          <a:blip r:embed="rId4"/>
          <a:stretch>
            <a:fillRect/>
          </a:stretch>
        </p:blipFill>
        <p:spPr>
          <a:xfrm>
            <a:off x="5375564" y="2424228"/>
            <a:ext cx="5463507" cy="4098102"/>
          </a:xfrm>
          <a:prstGeom prst="rect">
            <a:avLst/>
          </a:prstGeom>
        </p:spPr>
      </p:pic>
    </p:spTree>
    <p:extLst>
      <p:ext uri="{BB962C8B-B14F-4D97-AF65-F5344CB8AC3E}">
        <p14:creationId xmlns:p14="http://schemas.microsoft.com/office/powerpoint/2010/main" val="215790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F57DDB2-7F2D-A529-D028-D36C66F26190}"/>
              </a:ext>
            </a:extLst>
          </p:cNvPr>
          <p:cNvSpPr>
            <a:spLocks noGrp="1"/>
          </p:cNvSpPr>
          <p:nvPr>
            <p:ph type="title"/>
          </p:nvPr>
        </p:nvSpPr>
        <p:spPr>
          <a:xfrm>
            <a:off x="862030" y="470630"/>
            <a:ext cx="9634011" cy="1325563"/>
          </a:xfrm>
        </p:spPr>
        <p:txBody>
          <a:bodyPr anchor="ctr">
            <a:normAutofit/>
          </a:bodyPr>
          <a:lstStyle/>
          <a:p>
            <a:r>
              <a:rPr lang="en-US" b="1" dirty="0"/>
              <a:t>Practice the ask and </a:t>
            </a:r>
            <a:br>
              <a:rPr lang="en-US" b="1" dirty="0"/>
            </a:br>
            <a:r>
              <a:rPr lang="en-US" b="1" dirty="0"/>
              <a:t>answering tough questions…</a:t>
            </a:r>
            <a:endParaRPr lang="en-US" dirty="0"/>
          </a:p>
        </p:txBody>
      </p:sp>
      <p:pic>
        <p:nvPicPr>
          <p:cNvPr id="5" name="Picture 4" descr="Counselor and patient">
            <a:extLst>
              <a:ext uri="{FF2B5EF4-FFF2-40B4-BE49-F238E27FC236}">
                <a16:creationId xmlns:a16="http://schemas.microsoft.com/office/drawing/2014/main" id="{DFB503B9-8139-72BA-0669-7A4027F74A25}"/>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Lst>
          </a:blip>
          <a:srcRect t="5681" b="26654"/>
          <a:stretch>
            <a:fillRect/>
          </a:stretch>
        </p:blipFill>
        <p:spPr>
          <a:xfrm>
            <a:off x="1069848" y="1874520"/>
            <a:ext cx="9634011" cy="4351338"/>
          </a:xfrm>
          <a:prstGeom prst="rect">
            <a:avLst/>
          </a:prstGeom>
          <a:noFill/>
        </p:spPr>
      </p:pic>
      <p:sp>
        <p:nvSpPr>
          <p:cNvPr id="10" name="Date Placeholder 3">
            <a:extLst>
              <a:ext uri="{FF2B5EF4-FFF2-40B4-BE49-F238E27FC236}">
                <a16:creationId xmlns:a16="http://schemas.microsoft.com/office/drawing/2014/main" id="{12E01052-8A73-C1E5-D16B-7E2C87392475}"/>
              </a:ext>
            </a:extLst>
          </p:cNvPr>
          <p:cNvSpPr>
            <a:spLocks noGrp="1"/>
          </p:cNvSpPr>
          <p:nvPr>
            <p:ph type="dt" sz="half" idx="10"/>
          </p:nvPr>
        </p:nvSpPr>
        <p:spPr>
          <a:xfrm>
            <a:off x="173736" y="6382512"/>
            <a:ext cx="2845901" cy="365125"/>
          </a:xfrm>
        </p:spPr>
        <p:txBody>
          <a:bodyPr/>
          <a:lstStyle/>
          <a:p>
            <a:pPr>
              <a:spcAft>
                <a:spcPts val="600"/>
              </a:spcAft>
            </a:pPr>
            <a:fld id="{64D5D1A0-DE96-4DBA-A3A9-9D5DDAEBC2D2}" type="datetime1">
              <a:rPr lang="en-US"/>
              <a:pPr>
                <a:spcAft>
                  <a:spcPts val="600"/>
                </a:spcAft>
              </a:pPr>
              <a:t>8/20/2025</a:t>
            </a:fld>
            <a:endParaRPr lang="en-US"/>
          </a:p>
        </p:txBody>
      </p:sp>
      <p:sp>
        <p:nvSpPr>
          <p:cNvPr id="12" name="Footer Placeholder 4">
            <a:extLst>
              <a:ext uri="{FF2B5EF4-FFF2-40B4-BE49-F238E27FC236}">
                <a16:creationId xmlns:a16="http://schemas.microsoft.com/office/drawing/2014/main" id="{56A3A049-6BAA-68ED-9467-A06319D6B468}"/>
              </a:ext>
            </a:extLst>
          </p:cNvPr>
          <p:cNvSpPr>
            <a:spLocks noGrp="1"/>
          </p:cNvSpPr>
          <p:nvPr>
            <p:ph type="ftr" sz="quarter" idx="11"/>
          </p:nvPr>
        </p:nvSpPr>
        <p:spPr>
          <a:xfrm rot="5400000">
            <a:off x="-1754871" y="2093199"/>
            <a:ext cx="4157472" cy="416082"/>
          </a:xfrm>
        </p:spPr>
        <p:txBody>
          <a:bodyPr/>
          <a:lstStyle/>
          <a:p>
            <a:pPr>
              <a:spcAft>
                <a:spcPts val="600"/>
              </a:spcAft>
            </a:pPr>
            <a:r>
              <a:rPr lang="en-US"/>
              <a:t>
              </a:t>
            </a:r>
          </a:p>
        </p:txBody>
      </p:sp>
      <p:sp>
        <p:nvSpPr>
          <p:cNvPr id="14" name="Slide Number Placeholder 5">
            <a:extLst>
              <a:ext uri="{FF2B5EF4-FFF2-40B4-BE49-F238E27FC236}">
                <a16:creationId xmlns:a16="http://schemas.microsoft.com/office/drawing/2014/main" id="{1DD56D38-9E52-0669-DFAA-78C4D1946D18}"/>
              </a:ext>
            </a:extLst>
          </p:cNvPr>
          <p:cNvSpPr>
            <a:spLocks noGrp="1"/>
          </p:cNvSpPr>
          <p:nvPr>
            <p:ph type="sldNum" sz="quarter" idx="12"/>
          </p:nvPr>
        </p:nvSpPr>
        <p:spPr>
          <a:xfrm>
            <a:off x="11457919" y="6382512"/>
            <a:ext cx="500997" cy="365125"/>
          </a:xfrm>
        </p:spPr>
        <p:txBody>
          <a:bodyPr/>
          <a:lstStyle/>
          <a:p>
            <a:pPr>
              <a:spcAft>
                <a:spcPts val="600"/>
              </a:spcAft>
            </a:pPr>
            <a:fld id="{24578CCF-2EC4-44CB-A694-F6F6E59A3985}" type="slidenum">
              <a:rPr lang="en-US" dirty="0"/>
              <a:pPr>
                <a:spcAft>
                  <a:spcPts val="600"/>
                </a:spcAft>
              </a:pPr>
              <a:t>16</a:t>
            </a:fld>
            <a:endParaRPr lang="en-US"/>
          </a:p>
        </p:txBody>
      </p:sp>
    </p:spTree>
    <p:extLst>
      <p:ext uri="{BB962C8B-B14F-4D97-AF65-F5344CB8AC3E}">
        <p14:creationId xmlns:p14="http://schemas.microsoft.com/office/powerpoint/2010/main" val="4056124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0DEE-7D52-85C9-CC66-38A6B24A1C85}"/>
              </a:ext>
            </a:extLst>
          </p:cNvPr>
          <p:cNvSpPr>
            <a:spLocks noGrp="1"/>
          </p:cNvSpPr>
          <p:nvPr>
            <p:ph type="title"/>
          </p:nvPr>
        </p:nvSpPr>
        <p:spPr>
          <a:xfrm>
            <a:off x="848175" y="632142"/>
            <a:ext cx="9634011" cy="1325563"/>
          </a:xfrm>
        </p:spPr>
        <p:txBody>
          <a:bodyPr anchor="ctr">
            <a:normAutofit/>
          </a:bodyPr>
          <a:lstStyle/>
          <a:p>
            <a:r>
              <a:rPr lang="en-US" dirty="0"/>
              <a:t>Practice Session</a:t>
            </a:r>
          </a:p>
        </p:txBody>
      </p:sp>
      <p:sp>
        <p:nvSpPr>
          <p:cNvPr id="18" name="Content Placeholder 2">
            <a:extLst>
              <a:ext uri="{FF2B5EF4-FFF2-40B4-BE49-F238E27FC236}">
                <a16:creationId xmlns:a16="http://schemas.microsoft.com/office/drawing/2014/main" id="{F0C3E405-9F87-4BA9-AC5E-FBB97BBCC5A9}"/>
              </a:ext>
            </a:extLst>
          </p:cNvPr>
          <p:cNvSpPr>
            <a:spLocks noGrp="1"/>
          </p:cNvSpPr>
          <p:nvPr>
            <p:ph idx="1"/>
          </p:nvPr>
        </p:nvSpPr>
        <p:spPr>
          <a:xfrm>
            <a:off x="1430066" y="1874520"/>
            <a:ext cx="9634011" cy="4983480"/>
          </a:xfrm>
        </p:spPr>
        <p:txBody>
          <a:bodyPr>
            <a:normAutofit/>
          </a:bodyPr>
          <a:lstStyle/>
          <a:p>
            <a:pPr>
              <a:spcBef>
                <a:spcPts val="1200"/>
              </a:spcBef>
            </a:pPr>
            <a:r>
              <a:rPr lang="en-US" sz="2400" dirty="0"/>
              <a:t>Break into 3’s</a:t>
            </a:r>
          </a:p>
          <a:p>
            <a:pPr>
              <a:spcBef>
                <a:spcPts val="1200"/>
              </a:spcBef>
            </a:pPr>
            <a:r>
              <a:rPr lang="en-US" sz="2400" dirty="0"/>
              <a:t>One person plays the building rep</a:t>
            </a:r>
          </a:p>
          <a:p>
            <a:pPr>
              <a:spcBef>
                <a:spcPts val="1200"/>
              </a:spcBef>
            </a:pPr>
            <a:r>
              <a:rPr lang="en-US" sz="2400" dirty="0"/>
              <a:t>Another plays the potential member (pull an objection from our earlier conversation) </a:t>
            </a:r>
          </a:p>
          <a:p>
            <a:pPr>
              <a:spcBef>
                <a:spcPts val="1200"/>
              </a:spcBef>
            </a:pPr>
            <a:r>
              <a:rPr lang="en-US" sz="2400" dirty="0"/>
              <a:t>Observer</a:t>
            </a:r>
          </a:p>
          <a:p>
            <a:pPr>
              <a:spcBef>
                <a:spcPts val="1200"/>
              </a:spcBef>
            </a:pPr>
            <a:r>
              <a:rPr lang="en-US" sz="2400" dirty="0"/>
              <a:t>You have 7 minutes then switch roles. </a:t>
            </a:r>
          </a:p>
          <a:p>
            <a:endParaRPr lang="en-US" dirty="0"/>
          </a:p>
        </p:txBody>
      </p:sp>
      <p:sp>
        <p:nvSpPr>
          <p:cNvPr id="9" name="Date Placeholder 3">
            <a:extLst>
              <a:ext uri="{FF2B5EF4-FFF2-40B4-BE49-F238E27FC236}">
                <a16:creationId xmlns:a16="http://schemas.microsoft.com/office/drawing/2014/main" id="{62C389DF-1832-5602-6062-6DD7F6FF9428}"/>
              </a:ext>
            </a:extLst>
          </p:cNvPr>
          <p:cNvSpPr>
            <a:spLocks noGrp="1"/>
          </p:cNvSpPr>
          <p:nvPr>
            <p:ph type="dt" sz="half" idx="10"/>
          </p:nvPr>
        </p:nvSpPr>
        <p:spPr>
          <a:xfrm>
            <a:off x="173736" y="6382512"/>
            <a:ext cx="2845901" cy="365125"/>
          </a:xfrm>
        </p:spPr>
        <p:txBody>
          <a:bodyPr/>
          <a:lstStyle/>
          <a:p>
            <a:pPr>
              <a:spcAft>
                <a:spcPts val="600"/>
              </a:spcAft>
            </a:pPr>
            <a:fld id="{02AE1140-8B0A-4F8A-8269-3D2CD157F57E}" type="datetime1">
              <a:rPr lang="en-US"/>
              <a:pPr>
                <a:spcAft>
                  <a:spcPts val="600"/>
                </a:spcAft>
              </a:pPr>
              <a:t>8/20/2025</a:t>
            </a:fld>
            <a:endParaRPr lang="en-US"/>
          </a:p>
        </p:txBody>
      </p:sp>
      <p:sp>
        <p:nvSpPr>
          <p:cNvPr id="11" name="Footer Placeholder 4">
            <a:extLst>
              <a:ext uri="{FF2B5EF4-FFF2-40B4-BE49-F238E27FC236}">
                <a16:creationId xmlns:a16="http://schemas.microsoft.com/office/drawing/2014/main" id="{21BE7821-484C-70D2-E91B-0164BD9DE8E2}"/>
              </a:ext>
            </a:extLst>
          </p:cNvPr>
          <p:cNvSpPr>
            <a:spLocks noGrp="1"/>
          </p:cNvSpPr>
          <p:nvPr>
            <p:ph type="ftr" sz="quarter" idx="11"/>
          </p:nvPr>
        </p:nvSpPr>
        <p:spPr>
          <a:xfrm rot="5400000">
            <a:off x="-1754871" y="2093199"/>
            <a:ext cx="4157472" cy="416082"/>
          </a:xfrm>
        </p:spPr>
        <p:txBody>
          <a:bodyPr/>
          <a:lstStyle/>
          <a:p>
            <a:pPr>
              <a:spcAft>
                <a:spcPts val="600"/>
              </a:spcAft>
            </a:pPr>
            <a:r>
              <a:rPr lang="en-US"/>
              <a:t>
              </a:t>
            </a:r>
          </a:p>
        </p:txBody>
      </p:sp>
      <p:sp>
        <p:nvSpPr>
          <p:cNvPr id="13" name="Slide Number Placeholder 5">
            <a:extLst>
              <a:ext uri="{FF2B5EF4-FFF2-40B4-BE49-F238E27FC236}">
                <a16:creationId xmlns:a16="http://schemas.microsoft.com/office/drawing/2014/main" id="{E63E1029-03FE-0AC3-D404-F8234893C32B}"/>
              </a:ext>
            </a:extLst>
          </p:cNvPr>
          <p:cNvSpPr>
            <a:spLocks noGrp="1"/>
          </p:cNvSpPr>
          <p:nvPr>
            <p:ph type="sldNum" sz="quarter" idx="12"/>
          </p:nvPr>
        </p:nvSpPr>
        <p:spPr>
          <a:xfrm>
            <a:off x="11457919" y="6382512"/>
            <a:ext cx="500997" cy="365125"/>
          </a:xfrm>
        </p:spPr>
        <p:txBody>
          <a:bodyPr/>
          <a:lstStyle/>
          <a:p>
            <a:pPr>
              <a:spcAft>
                <a:spcPts val="600"/>
              </a:spcAft>
            </a:pPr>
            <a:fld id="{24578CCF-2EC4-44CB-A694-F6F6E59A3985}" type="slidenum">
              <a:rPr lang="en-US" dirty="0"/>
              <a:pPr>
                <a:spcAft>
                  <a:spcPts val="600"/>
                </a:spcAft>
              </a:pPr>
              <a:t>17</a:t>
            </a:fld>
            <a:endParaRPr lang="en-US"/>
          </a:p>
        </p:txBody>
      </p:sp>
    </p:spTree>
    <p:extLst>
      <p:ext uri="{BB962C8B-B14F-4D97-AF65-F5344CB8AC3E}">
        <p14:creationId xmlns:p14="http://schemas.microsoft.com/office/powerpoint/2010/main" val="3859199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7B54-51A0-0FF1-AC42-86E88444D397}"/>
              </a:ext>
            </a:extLst>
          </p:cNvPr>
          <p:cNvSpPr>
            <a:spLocks noGrp="1"/>
          </p:cNvSpPr>
          <p:nvPr>
            <p:ph type="title"/>
          </p:nvPr>
        </p:nvSpPr>
        <p:spPr>
          <a:xfrm>
            <a:off x="661251" y="1474970"/>
            <a:ext cx="2821967" cy="3144914"/>
          </a:xfrm>
        </p:spPr>
        <p:txBody>
          <a:bodyPr vert="horz" lIns="91440" tIns="45720" rIns="91440" bIns="45720" rtlCol="0" anchor="ctr">
            <a:normAutofit/>
          </a:bodyPr>
          <a:lstStyle/>
          <a:p>
            <a:r>
              <a:rPr lang="en-US"/>
              <a:t>Reflections</a:t>
            </a:r>
          </a:p>
        </p:txBody>
      </p:sp>
      <p:pic>
        <p:nvPicPr>
          <p:cNvPr id="5" name="Content Placeholder 4" descr="A colorful pile of yarn turned into a yellow yarn light bulb">
            <a:extLst>
              <a:ext uri="{FF2B5EF4-FFF2-40B4-BE49-F238E27FC236}">
                <a16:creationId xmlns:a16="http://schemas.microsoft.com/office/drawing/2014/main" id="{D220627C-9238-1A1E-58B3-829674126BFC}"/>
              </a:ext>
            </a:extLst>
          </p:cNvPr>
          <p:cNvPicPr>
            <a:picLocks noGrp="1" noChangeAspect="1"/>
          </p:cNvPicPr>
          <p:nvPr>
            <p:ph idx="1"/>
          </p:nvPr>
        </p:nvPicPr>
        <p:blipFill>
          <a:blip r:embed="rId2"/>
          <a:srcRect t="13004" r="-1" b="2724"/>
          <a:stretch/>
        </p:blipFill>
        <p:spPr>
          <a:xfrm>
            <a:off x="4618373" y="1282328"/>
            <a:ext cx="6282918" cy="3534203"/>
          </a:xfrm>
          <a:prstGeom prst="rect">
            <a:avLst/>
          </a:prstGeom>
        </p:spPr>
      </p:pic>
    </p:spTree>
    <p:extLst>
      <p:ext uri="{BB962C8B-B14F-4D97-AF65-F5344CB8AC3E}">
        <p14:creationId xmlns:p14="http://schemas.microsoft.com/office/powerpoint/2010/main" val="58804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4BF39-BBD1-8E87-5D04-E139969BAAEE}"/>
              </a:ext>
            </a:extLst>
          </p:cNvPr>
          <p:cNvSpPr>
            <a:spLocks noGrp="1"/>
          </p:cNvSpPr>
          <p:nvPr>
            <p:ph type="title"/>
          </p:nvPr>
        </p:nvSpPr>
        <p:spPr>
          <a:xfrm>
            <a:off x="1451578" y="1147419"/>
            <a:ext cx="9603275" cy="1049235"/>
          </a:xfrm>
        </p:spPr>
        <p:txBody>
          <a:bodyPr/>
          <a:lstStyle/>
          <a:p>
            <a:r>
              <a:rPr lang="en-US"/>
              <a:t>BREAK</a:t>
            </a:r>
          </a:p>
        </p:txBody>
      </p:sp>
      <p:sp>
        <p:nvSpPr>
          <p:cNvPr id="3" name="Content Placeholder 2">
            <a:extLst>
              <a:ext uri="{FF2B5EF4-FFF2-40B4-BE49-F238E27FC236}">
                <a16:creationId xmlns:a16="http://schemas.microsoft.com/office/drawing/2014/main" id="{AF9FF759-830E-1293-1214-B348A880992B}"/>
              </a:ext>
            </a:extLst>
          </p:cNvPr>
          <p:cNvSpPr>
            <a:spLocks noGrp="1"/>
          </p:cNvSpPr>
          <p:nvPr>
            <p:ph idx="1"/>
          </p:nvPr>
        </p:nvSpPr>
        <p:spPr>
          <a:xfrm>
            <a:off x="1451578" y="2078182"/>
            <a:ext cx="9288844" cy="4203094"/>
          </a:xfrm>
        </p:spPr>
        <p:txBody>
          <a:bodyPr/>
          <a:lstStyle/>
          <a:p>
            <a:pPr marL="0" indent="0">
              <a:buNone/>
            </a:pPr>
            <a:endParaRPr lang="en-US" dirty="0"/>
          </a:p>
        </p:txBody>
      </p:sp>
    </p:spTree>
    <p:extLst>
      <p:ext uri="{BB962C8B-B14F-4D97-AF65-F5344CB8AC3E}">
        <p14:creationId xmlns:p14="http://schemas.microsoft.com/office/powerpoint/2010/main" val="1215005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4BF39-BBD1-8E87-5D04-E139969BAAEE}"/>
              </a:ext>
            </a:extLst>
          </p:cNvPr>
          <p:cNvSpPr>
            <a:spLocks noGrp="1"/>
          </p:cNvSpPr>
          <p:nvPr>
            <p:ph type="title"/>
          </p:nvPr>
        </p:nvSpPr>
        <p:spPr>
          <a:xfrm>
            <a:off x="1069848" y="502920"/>
            <a:ext cx="9634011" cy="1325563"/>
          </a:xfrm>
        </p:spPr>
        <p:txBody>
          <a:bodyPr anchor="ctr">
            <a:normAutofit/>
          </a:bodyPr>
          <a:lstStyle/>
          <a:p>
            <a:r>
              <a:rPr lang="en-US" dirty="0"/>
              <a:t>First friend – Best friend</a:t>
            </a:r>
          </a:p>
        </p:txBody>
      </p:sp>
      <p:pic>
        <p:nvPicPr>
          <p:cNvPr id="5" name="Picture 4" descr="Boy and girl doing homework">
            <a:extLst>
              <a:ext uri="{FF2B5EF4-FFF2-40B4-BE49-F238E27FC236}">
                <a16:creationId xmlns:a16="http://schemas.microsoft.com/office/drawing/2014/main" id="{B4817645-D2DF-A41E-55A5-56E4C22A220F}"/>
              </a:ext>
            </a:extLst>
          </p:cNvPr>
          <p:cNvPicPr>
            <a:picLocks noChangeAspect="1"/>
          </p:cNvPicPr>
          <p:nvPr/>
        </p:nvPicPr>
        <p:blipFill>
          <a:blip r:embed="rId2"/>
          <a:srcRect l="18504" r="9642" b="-1"/>
          <a:stretch>
            <a:fillRect/>
          </a:stretch>
        </p:blipFill>
        <p:spPr>
          <a:xfrm>
            <a:off x="1069848" y="1825625"/>
            <a:ext cx="4684057" cy="4351338"/>
          </a:xfrm>
          <a:prstGeom prst="rect">
            <a:avLst/>
          </a:prstGeom>
          <a:noFill/>
        </p:spPr>
      </p:pic>
      <p:sp>
        <p:nvSpPr>
          <p:cNvPr id="3" name="Content Placeholder 2">
            <a:extLst>
              <a:ext uri="{FF2B5EF4-FFF2-40B4-BE49-F238E27FC236}">
                <a16:creationId xmlns:a16="http://schemas.microsoft.com/office/drawing/2014/main" id="{AF9FF759-830E-1293-1214-B348A880992B}"/>
              </a:ext>
            </a:extLst>
          </p:cNvPr>
          <p:cNvSpPr>
            <a:spLocks noGrp="1"/>
          </p:cNvSpPr>
          <p:nvPr>
            <p:ph sz="half" idx="2"/>
          </p:nvPr>
        </p:nvSpPr>
        <p:spPr>
          <a:xfrm>
            <a:off x="6019802" y="1825625"/>
            <a:ext cx="4684058" cy="4351338"/>
          </a:xfrm>
        </p:spPr>
        <p:txBody>
          <a:bodyPr>
            <a:normAutofit fontScale="85000" lnSpcReduction="20000"/>
          </a:bodyPr>
          <a:lstStyle/>
          <a:p>
            <a:pPr>
              <a:lnSpc>
                <a:spcPct val="140000"/>
              </a:lnSpc>
              <a:buNone/>
            </a:pPr>
            <a:r>
              <a:rPr lang="en-US" sz="1600" b="1" dirty="0"/>
              <a:t>A “first friend” program makes the union relevant for the variety of ways in which it assists the newly hired to get acclimated and become successful on the job.</a:t>
            </a:r>
          </a:p>
          <a:p>
            <a:pPr>
              <a:lnSpc>
                <a:spcPct val="140000"/>
              </a:lnSpc>
              <a:buFont typeface="Arial"/>
              <a:buChar char="•"/>
            </a:pPr>
            <a:r>
              <a:rPr lang="en-US" sz="1600" b="1" dirty="0"/>
              <a:t>The most important time you can spend is the time you spend reaching out to new hires, based on their needs.</a:t>
            </a:r>
          </a:p>
          <a:p>
            <a:pPr>
              <a:lnSpc>
                <a:spcPct val="140000"/>
              </a:lnSpc>
              <a:buFont typeface="Arial"/>
              <a:buChar char="•"/>
            </a:pPr>
            <a:r>
              <a:rPr lang="en-US" sz="1600" b="1" dirty="0"/>
              <a:t>Sustained, personal contact over time is the key.</a:t>
            </a:r>
          </a:p>
          <a:p>
            <a:pPr>
              <a:lnSpc>
                <a:spcPct val="140000"/>
              </a:lnSpc>
              <a:buFont typeface="Arial"/>
              <a:buChar char="•"/>
            </a:pPr>
            <a:r>
              <a:rPr lang="en-US" sz="1600" b="1" dirty="0"/>
              <a:t>Make sure you say the words, </a:t>
            </a:r>
            <a:r>
              <a:rPr lang="en-US" sz="2100" b="1" i="1" dirty="0"/>
              <a:t>“Your success is a priority of our union and your support is a commitment I make to you as a union leader.”</a:t>
            </a:r>
            <a:br>
              <a:rPr lang="en-US" sz="1900" b="1" i="1" dirty="0"/>
            </a:br>
            <a:br>
              <a:rPr lang="en-US" sz="1900" b="1" i="1" dirty="0"/>
            </a:br>
            <a:r>
              <a:rPr lang="en-US" sz="1300" b="1" i="1" dirty="0"/>
              <a:t> </a:t>
            </a:r>
            <a:endParaRPr lang="en-US" sz="1300" dirty="0"/>
          </a:p>
          <a:p>
            <a:pPr marL="0" indent="0">
              <a:lnSpc>
                <a:spcPct val="140000"/>
              </a:lnSpc>
              <a:buNone/>
            </a:pPr>
            <a:endParaRPr lang="en-US" sz="1300" dirty="0"/>
          </a:p>
        </p:txBody>
      </p:sp>
      <p:sp>
        <p:nvSpPr>
          <p:cNvPr id="10" name="Date Placeholder 4">
            <a:extLst>
              <a:ext uri="{FF2B5EF4-FFF2-40B4-BE49-F238E27FC236}">
                <a16:creationId xmlns:a16="http://schemas.microsoft.com/office/drawing/2014/main" id="{B83E11E9-C37C-2853-C911-E8A4F074418F}"/>
              </a:ext>
            </a:extLst>
          </p:cNvPr>
          <p:cNvSpPr>
            <a:spLocks noGrp="1"/>
          </p:cNvSpPr>
          <p:nvPr>
            <p:ph type="dt" sz="half" idx="10"/>
          </p:nvPr>
        </p:nvSpPr>
        <p:spPr>
          <a:xfrm>
            <a:off x="173736" y="6382512"/>
            <a:ext cx="2845901" cy="365125"/>
          </a:xfrm>
        </p:spPr>
        <p:txBody>
          <a:bodyPr/>
          <a:lstStyle/>
          <a:p>
            <a:pPr>
              <a:spcAft>
                <a:spcPts val="600"/>
              </a:spcAft>
            </a:pPr>
            <a:fld id="{9AA803D3-0EBA-4164-905B-45151ECE292A}" type="datetime1">
              <a:rPr lang="en-US"/>
              <a:pPr>
                <a:spcAft>
                  <a:spcPts val="600"/>
                </a:spcAft>
              </a:pPr>
              <a:t>8/20/2025</a:t>
            </a:fld>
            <a:endParaRPr lang="en-US"/>
          </a:p>
        </p:txBody>
      </p:sp>
      <p:sp>
        <p:nvSpPr>
          <p:cNvPr id="12" name="Footer Placeholder 5">
            <a:extLst>
              <a:ext uri="{FF2B5EF4-FFF2-40B4-BE49-F238E27FC236}">
                <a16:creationId xmlns:a16="http://schemas.microsoft.com/office/drawing/2014/main" id="{098A3F7B-B396-B6F4-FD54-4F6A7E454D65}"/>
              </a:ext>
            </a:extLst>
          </p:cNvPr>
          <p:cNvSpPr>
            <a:spLocks noGrp="1"/>
          </p:cNvSpPr>
          <p:nvPr>
            <p:ph type="ftr" sz="quarter" idx="11"/>
          </p:nvPr>
        </p:nvSpPr>
        <p:spPr>
          <a:xfrm rot="5400000">
            <a:off x="-1754871" y="2093199"/>
            <a:ext cx="4157472" cy="416082"/>
          </a:xfrm>
        </p:spPr>
        <p:txBody>
          <a:bodyPr/>
          <a:lstStyle/>
          <a:p>
            <a:pPr>
              <a:spcAft>
                <a:spcPts val="600"/>
              </a:spcAft>
            </a:pPr>
            <a:r>
              <a:rPr lang="en-US"/>
              <a:t>
              </a:t>
            </a:r>
          </a:p>
        </p:txBody>
      </p:sp>
      <p:sp>
        <p:nvSpPr>
          <p:cNvPr id="14" name="Slide Number Placeholder 6">
            <a:extLst>
              <a:ext uri="{FF2B5EF4-FFF2-40B4-BE49-F238E27FC236}">
                <a16:creationId xmlns:a16="http://schemas.microsoft.com/office/drawing/2014/main" id="{3E479F8F-46D2-9769-1ED3-FEC946A7DFE7}"/>
              </a:ext>
            </a:extLst>
          </p:cNvPr>
          <p:cNvSpPr>
            <a:spLocks noGrp="1"/>
          </p:cNvSpPr>
          <p:nvPr>
            <p:ph type="sldNum" sz="quarter" idx="12"/>
          </p:nvPr>
        </p:nvSpPr>
        <p:spPr>
          <a:xfrm>
            <a:off x="11457919" y="6382512"/>
            <a:ext cx="500997" cy="365125"/>
          </a:xfrm>
        </p:spPr>
        <p:txBody>
          <a:bodyPr/>
          <a:lstStyle/>
          <a:p>
            <a:pPr>
              <a:spcAft>
                <a:spcPts val="600"/>
              </a:spcAft>
            </a:pPr>
            <a:fld id="{24578CCF-2EC4-44CB-A694-F6F6E59A3985}" type="slidenum">
              <a:rPr lang="en-US" dirty="0"/>
              <a:pPr>
                <a:spcAft>
                  <a:spcPts val="600"/>
                </a:spcAft>
              </a:pPr>
              <a:t>20</a:t>
            </a:fld>
            <a:endParaRPr lang="en-US"/>
          </a:p>
        </p:txBody>
      </p:sp>
    </p:spTree>
    <p:extLst>
      <p:ext uri="{BB962C8B-B14F-4D97-AF65-F5344CB8AC3E}">
        <p14:creationId xmlns:p14="http://schemas.microsoft.com/office/powerpoint/2010/main" val="4011347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5E26-50A5-4CC7-BDE2-43B96471358C}"/>
              </a:ext>
            </a:extLst>
          </p:cNvPr>
          <p:cNvSpPr>
            <a:spLocks noGrp="1"/>
          </p:cNvSpPr>
          <p:nvPr>
            <p:ph type="title"/>
          </p:nvPr>
        </p:nvSpPr>
        <p:spPr>
          <a:xfrm>
            <a:off x="1226097" y="966499"/>
            <a:ext cx="9603275" cy="1049235"/>
          </a:xfrm>
        </p:spPr>
        <p:txBody>
          <a:bodyPr>
            <a:normAutofit/>
          </a:bodyPr>
          <a:lstStyle/>
          <a:p>
            <a:r>
              <a:rPr lang="en-US" dirty="0"/>
              <a:t>Building / Department Meetings</a:t>
            </a:r>
          </a:p>
        </p:txBody>
      </p:sp>
      <p:sp>
        <p:nvSpPr>
          <p:cNvPr id="3" name="Content Placeholder 2">
            <a:extLst>
              <a:ext uri="{FF2B5EF4-FFF2-40B4-BE49-F238E27FC236}">
                <a16:creationId xmlns:a16="http://schemas.microsoft.com/office/drawing/2014/main" id="{5A4109BC-09C1-493F-82FD-51E35FC61599}"/>
              </a:ext>
            </a:extLst>
          </p:cNvPr>
          <p:cNvSpPr>
            <a:spLocks noGrp="1"/>
          </p:cNvSpPr>
          <p:nvPr>
            <p:ph idx="1"/>
          </p:nvPr>
        </p:nvSpPr>
        <p:spPr>
          <a:xfrm>
            <a:off x="1451579" y="2015734"/>
            <a:ext cx="5622284" cy="3450613"/>
          </a:xfrm>
        </p:spPr>
        <p:txBody>
          <a:bodyPr>
            <a:normAutofit/>
          </a:bodyPr>
          <a:lstStyle/>
          <a:p>
            <a:r>
              <a:rPr lang="en-US" sz="2800"/>
              <a:t>Frequency</a:t>
            </a:r>
          </a:p>
          <a:p>
            <a:r>
              <a:rPr lang="en-US" sz="2800"/>
              <a:t>Location</a:t>
            </a:r>
          </a:p>
          <a:p>
            <a:r>
              <a:rPr lang="en-US" sz="2800"/>
              <a:t>Duration</a:t>
            </a:r>
          </a:p>
        </p:txBody>
      </p:sp>
      <p:pic>
        <p:nvPicPr>
          <p:cNvPr id="4" name="Picture 4" descr="A close-up of a stopwatch&#10;&#10;Description automatically generated">
            <a:extLst>
              <a:ext uri="{FF2B5EF4-FFF2-40B4-BE49-F238E27FC236}">
                <a16:creationId xmlns:a16="http://schemas.microsoft.com/office/drawing/2014/main" id="{065A0E89-8959-D73E-BE19-F5CBBE744AE9}"/>
              </a:ext>
            </a:extLst>
          </p:cNvPr>
          <p:cNvPicPr>
            <a:picLocks noChangeAspect="1"/>
          </p:cNvPicPr>
          <p:nvPr/>
        </p:nvPicPr>
        <p:blipFill>
          <a:blip r:embed="rId3"/>
          <a:stretch>
            <a:fillRect/>
          </a:stretch>
        </p:blipFill>
        <p:spPr>
          <a:xfrm>
            <a:off x="7643089" y="2015734"/>
            <a:ext cx="3322814" cy="3450613"/>
          </a:xfrm>
          <a:prstGeom prst="rect">
            <a:avLst/>
          </a:prstGeom>
        </p:spPr>
      </p:pic>
    </p:spTree>
    <p:extLst>
      <p:ext uri="{BB962C8B-B14F-4D97-AF65-F5344CB8AC3E}">
        <p14:creationId xmlns:p14="http://schemas.microsoft.com/office/powerpoint/2010/main" val="4113067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5E26-50A5-4CC7-BDE2-43B96471358C}"/>
              </a:ext>
            </a:extLst>
          </p:cNvPr>
          <p:cNvSpPr>
            <a:spLocks noGrp="1"/>
          </p:cNvSpPr>
          <p:nvPr>
            <p:ph type="title"/>
          </p:nvPr>
        </p:nvSpPr>
        <p:spPr>
          <a:xfrm>
            <a:off x="657225" y="1286880"/>
            <a:ext cx="8241200" cy="1049235"/>
          </a:xfrm>
        </p:spPr>
        <p:txBody>
          <a:bodyPr/>
          <a:lstStyle/>
          <a:p>
            <a:pPr algn="ctr"/>
            <a:r>
              <a:rPr lang="en-US"/>
              <a:t>Meeting with an Administrator</a:t>
            </a:r>
          </a:p>
        </p:txBody>
      </p:sp>
      <p:sp>
        <p:nvSpPr>
          <p:cNvPr id="3" name="Content Placeholder 2">
            <a:extLst>
              <a:ext uri="{FF2B5EF4-FFF2-40B4-BE49-F238E27FC236}">
                <a16:creationId xmlns:a16="http://schemas.microsoft.com/office/drawing/2014/main" id="{5A4109BC-09C1-493F-82FD-51E35FC61599}"/>
              </a:ext>
            </a:extLst>
          </p:cNvPr>
          <p:cNvSpPr>
            <a:spLocks noGrp="1"/>
          </p:cNvSpPr>
          <p:nvPr>
            <p:ph idx="1"/>
          </p:nvPr>
        </p:nvSpPr>
        <p:spPr>
          <a:xfrm>
            <a:off x="1083703" y="2346217"/>
            <a:ext cx="9634011" cy="4351338"/>
          </a:xfrm>
        </p:spPr>
        <p:txBody>
          <a:bodyPr/>
          <a:lstStyle/>
          <a:p>
            <a:r>
              <a:rPr lang="en-US" dirty="0">
                <a:ea typeface="+mn-lt"/>
                <a:cs typeface="+mn-lt"/>
              </a:rPr>
              <a:t>Frequency</a:t>
            </a:r>
            <a:endParaRPr lang="en-US" dirty="0"/>
          </a:p>
          <a:p>
            <a:r>
              <a:rPr lang="en-US" dirty="0"/>
              <a:t>Standing Items</a:t>
            </a:r>
          </a:p>
          <a:p>
            <a:r>
              <a:rPr lang="en-US" dirty="0"/>
              <a:t>First level for problem solving</a:t>
            </a:r>
          </a:p>
          <a:p>
            <a:endParaRPr lang="en-US" dirty="0"/>
          </a:p>
          <a:p>
            <a:endParaRPr lang="en-US" dirty="0"/>
          </a:p>
        </p:txBody>
      </p:sp>
    </p:spTree>
    <p:extLst>
      <p:ext uri="{BB962C8B-B14F-4D97-AF65-F5344CB8AC3E}">
        <p14:creationId xmlns:p14="http://schemas.microsoft.com/office/powerpoint/2010/main" val="4114066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A7F4-F8AC-2837-783C-D5E29A728821}"/>
              </a:ext>
            </a:extLst>
          </p:cNvPr>
          <p:cNvSpPr>
            <a:spLocks noGrp="1"/>
          </p:cNvSpPr>
          <p:nvPr>
            <p:ph type="title"/>
          </p:nvPr>
        </p:nvSpPr>
        <p:spPr>
          <a:xfrm>
            <a:off x="1452616" y="962902"/>
            <a:ext cx="3525640" cy="2380828"/>
          </a:xfrm>
        </p:spPr>
        <p:txBody>
          <a:bodyPr vert="horz" lIns="91440" tIns="45720" rIns="91440" bIns="0" rtlCol="0" anchor="b">
            <a:normAutofit/>
          </a:bodyPr>
          <a:lstStyle/>
          <a:p>
            <a:r>
              <a:rPr lang="en-US" sz="4100"/>
              <a:t>Gripe (Grumble) or Grievance</a:t>
            </a:r>
          </a:p>
        </p:txBody>
      </p:sp>
      <p:pic>
        <p:nvPicPr>
          <p:cNvPr id="1026" name="Picture 2" descr="How to: File a Grievance | Feature | Law Gazette">
            <a:extLst>
              <a:ext uri="{FF2B5EF4-FFF2-40B4-BE49-F238E27FC236}">
                <a16:creationId xmlns:a16="http://schemas.microsoft.com/office/drawing/2014/main" id="{8260CC5A-39F0-D962-6191-955D409CF06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560" r="1" b="6538"/>
          <a:stretch/>
        </p:blipFill>
        <p:spPr bwMode="auto">
          <a:xfrm>
            <a:off x="5322057" y="897609"/>
            <a:ext cx="6313858" cy="5062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099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7" name="Content Placeholder 6" descr="Quizzical burrowing owl looking forward">
            <a:extLst>
              <a:ext uri="{FF2B5EF4-FFF2-40B4-BE49-F238E27FC236}">
                <a16:creationId xmlns:a16="http://schemas.microsoft.com/office/drawing/2014/main" id="{799DD277-F240-9B9B-5D88-C210289C6E4B}"/>
              </a:ext>
            </a:extLst>
          </p:cNvPr>
          <p:cNvPicPr>
            <a:picLocks noChangeAspect="1"/>
          </p:cNvPicPr>
          <p:nvPr/>
        </p:nvPicPr>
        <p:blipFill>
          <a:blip r:embed="rId2">
            <a:alphaModFix amt="30000"/>
            <a:extLst>
              <a:ext uri="{BEBA8EAE-BF5A-486C-A8C5-ECC9F3942E4B}">
                <a14:imgProps xmlns:a14="http://schemas.microsoft.com/office/drawing/2010/main">
                  <a14:imgLayer r:embed="rId3">
                    <a14:imgEffect>
                      <a14:brightnessContrast bright="26000"/>
                    </a14:imgEffect>
                  </a14:imgLayer>
                </a14:imgProps>
              </a:ext>
            </a:extLst>
          </a:blip>
          <a:srcRect t="4193" r="-1" b="14869"/>
          <a:stretch/>
        </p:blipFill>
        <p:spPr>
          <a:xfrm>
            <a:off x="98632" y="125516"/>
            <a:ext cx="12191675" cy="6857990"/>
          </a:xfrm>
          <a:prstGeom prst="rect">
            <a:avLst/>
          </a:prstGeom>
          <a:solidFill>
            <a:srgbClr val="FFFFFF">
              <a:shade val="85000"/>
            </a:srgbClr>
          </a:solidFill>
          <a:ln w="190500" cap="rnd">
            <a:solidFill>
              <a:schemeClr val="bg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itle 1">
            <a:extLst>
              <a:ext uri="{FF2B5EF4-FFF2-40B4-BE49-F238E27FC236}">
                <a16:creationId xmlns:a16="http://schemas.microsoft.com/office/drawing/2014/main" id="{112C7C01-ECF7-980F-6D11-B8629B3E471F}"/>
              </a:ext>
            </a:extLst>
          </p:cNvPr>
          <p:cNvSpPr>
            <a:spLocks noGrp="1"/>
          </p:cNvSpPr>
          <p:nvPr>
            <p:ph type="title"/>
          </p:nvPr>
        </p:nvSpPr>
        <p:spPr>
          <a:xfrm>
            <a:off x="6461965" y="4572000"/>
            <a:ext cx="5279490" cy="1949947"/>
          </a:xfrm>
        </p:spPr>
        <p:txBody>
          <a:bodyPr vert="horz" lIns="91440" tIns="45720" rIns="91440" bIns="45720" rtlCol="0" anchor="t">
            <a:normAutofit/>
          </a:bodyPr>
          <a:lstStyle/>
          <a:p>
            <a:r>
              <a:rPr lang="en-US" sz="2800" dirty="0">
                <a:solidFill>
                  <a:schemeClr val="bg2">
                    <a:lumMod val="25000"/>
                  </a:schemeClr>
                </a:solidFill>
              </a:rPr>
              <a:t>What does your contract say about the grievance process, timelines, </a:t>
            </a:r>
            <a:r>
              <a:rPr lang="en-US" sz="2800" dirty="0" err="1">
                <a:solidFill>
                  <a:schemeClr val="bg2">
                    <a:lumMod val="25000"/>
                  </a:schemeClr>
                </a:solidFill>
              </a:rPr>
              <a:t>etc</a:t>
            </a:r>
            <a:r>
              <a:rPr lang="en-US" sz="2800" dirty="0">
                <a:solidFill>
                  <a:schemeClr val="bg2">
                    <a:lumMod val="25000"/>
                  </a:schemeClr>
                </a:solidFill>
              </a:rPr>
              <a:t>?</a:t>
            </a:r>
          </a:p>
        </p:txBody>
      </p:sp>
    </p:spTree>
    <p:extLst>
      <p:ext uri="{BB962C8B-B14F-4D97-AF65-F5344CB8AC3E}">
        <p14:creationId xmlns:p14="http://schemas.microsoft.com/office/powerpoint/2010/main" val="2862019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F1DE9-DBFC-FC17-84F1-8845C759DC08}"/>
              </a:ext>
            </a:extLst>
          </p:cNvPr>
          <p:cNvSpPr>
            <a:spLocks noGrp="1"/>
          </p:cNvSpPr>
          <p:nvPr>
            <p:ph type="title"/>
          </p:nvPr>
        </p:nvSpPr>
        <p:spPr>
          <a:xfrm>
            <a:off x="1452075" y="1299819"/>
            <a:ext cx="9603275" cy="1049235"/>
          </a:xfrm>
        </p:spPr>
        <p:txBody>
          <a:bodyPr>
            <a:normAutofit/>
          </a:bodyPr>
          <a:lstStyle/>
          <a:p>
            <a:r>
              <a:rPr lang="en-US"/>
              <a:t>Core Reminders as Building Reps</a:t>
            </a:r>
          </a:p>
        </p:txBody>
      </p:sp>
      <p:graphicFrame>
        <p:nvGraphicFramePr>
          <p:cNvPr id="5" name="Content Placeholder 2">
            <a:extLst>
              <a:ext uri="{FF2B5EF4-FFF2-40B4-BE49-F238E27FC236}">
                <a16:creationId xmlns:a16="http://schemas.microsoft.com/office/drawing/2014/main" id="{51D9CE5A-BA4B-B95D-01B8-57A35BFF9FDD}"/>
              </a:ext>
            </a:extLst>
          </p:cNvPr>
          <p:cNvGraphicFramePr>
            <a:graphicFrameLocks noGrp="1"/>
          </p:cNvGraphicFramePr>
          <p:nvPr>
            <p:ph idx="1"/>
            <p:extLst>
              <p:ext uri="{D42A27DB-BD31-4B8C-83A1-F6EECF244321}">
                <p14:modId xmlns:p14="http://schemas.microsoft.com/office/powerpoint/2010/main" val="724887750"/>
              </p:ext>
            </p:extLst>
          </p:nvPr>
        </p:nvGraphicFramePr>
        <p:xfrm>
          <a:off x="962025" y="2105025"/>
          <a:ext cx="10093325" cy="3559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7260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F1CDC5-41D5-9CAC-3127-6E9BA89DE054}"/>
              </a:ext>
            </a:extLst>
          </p:cNvPr>
          <p:cNvSpPr>
            <a:spLocks noGrp="1"/>
          </p:cNvSpPr>
          <p:nvPr>
            <p:ph type="title"/>
          </p:nvPr>
        </p:nvSpPr>
        <p:spPr>
          <a:xfrm>
            <a:off x="1294362" y="681037"/>
            <a:ext cx="9603275" cy="1049235"/>
          </a:xfrm>
        </p:spPr>
        <p:txBody>
          <a:bodyPr/>
          <a:lstStyle/>
          <a:p>
            <a:r>
              <a:rPr lang="en-US"/>
              <a:t>Reminders… </a:t>
            </a:r>
          </a:p>
        </p:txBody>
      </p:sp>
      <p:graphicFrame>
        <p:nvGraphicFramePr>
          <p:cNvPr id="8" name="Content Placeholder 5">
            <a:extLst>
              <a:ext uri="{FF2B5EF4-FFF2-40B4-BE49-F238E27FC236}">
                <a16:creationId xmlns:a16="http://schemas.microsoft.com/office/drawing/2014/main" id="{27EEF443-8F08-8FEB-3543-A6410779CAB1}"/>
              </a:ext>
            </a:extLst>
          </p:cNvPr>
          <p:cNvGraphicFramePr>
            <a:graphicFrameLocks noGrp="1"/>
          </p:cNvGraphicFramePr>
          <p:nvPr>
            <p:ph idx="1"/>
            <p:extLst>
              <p:ext uri="{D42A27DB-BD31-4B8C-83A1-F6EECF244321}">
                <p14:modId xmlns:p14="http://schemas.microsoft.com/office/powerpoint/2010/main" val="2295747054"/>
              </p:ext>
            </p:extLst>
          </p:nvPr>
        </p:nvGraphicFramePr>
        <p:xfrm>
          <a:off x="838200" y="1200103"/>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5779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764CA-0BE3-A44D-9D0D-53460F92F959}"/>
              </a:ext>
            </a:extLst>
          </p:cNvPr>
          <p:cNvSpPr>
            <a:spLocks noGrp="1"/>
          </p:cNvSpPr>
          <p:nvPr>
            <p:ph type="title"/>
          </p:nvPr>
        </p:nvSpPr>
        <p:spPr>
          <a:xfrm>
            <a:off x="1450975" y="1216200"/>
            <a:ext cx="9603275" cy="723702"/>
          </a:xfrm>
        </p:spPr>
        <p:txBody>
          <a:bodyPr>
            <a:normAutofit/>
          </a:bodyPr>
          <a:lstStyle/>
          <a:p>
            <a:r>
              <a:rPr lang="en-US"/>
              <a:t>Gripe, Grievance, Organize Scenarios - </a:t>
            </a:r>
          </a:p>
        </p:txBody>
      </p:sp>
      <p:graphicFrame>
        <p:nvGraphicFramePr>
          <p:cNvPr id="6" name="Content Placeholder 2">
            <a:extLst>
              <a:ext uri="{FF2B5EF4-FFF2-40B4-BE49-F238E27FC236}">
                <a16:creationId xmlns:a16="http://schemas.microsoft.com/office/drawing/2014/main" id="{5CB9C854-4C90-8698-540C-AC31ECD8A47C}"/>
              </a:ext>
            </a:extLst>
          </p:cNvPr>
          <p:cNvGraphicFramePr>
            <a:graphicFrameLocks noGrp="1"/>
          </p:cNvGraphicFramePr>
          <p:nvPr>
            <p:ph idx="1"/>
            <p:extLst>
              <p:ext uri="{D42A27DB-BD31-4B8C-83A1-F6EECF244321}">
                <p14:modId xmlns:p14="http://schemas.microsoft.com/office/powerpoint/2010/main" val="2942348158"/>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0394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B1D243-447A-4E71-7FA3-4F14C73C74AB}"/>
              </a:ext>
            </a:extLst>
          </p:cNvPr>
          <p:cNvSpPr txBox="1">
            <a:spLocks/>
          </p:cNvSpPr>
          <p:nvPr/>
        </p:nvSpPr>
        <p:spPr>
          <a:xfrm>
            <a:off x="588019" y="879927"/>
            <a:ext cx="9601200" cy="105507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b="1" dirty="0"/>
              <a:t>“Weingarten” Rights</a:t>
            </a:r>
          </a:p>
        </p:txBody>
      </p:sp>
      <p:sp>
        <p:nvSpPr>
          <p:cNvPr id="5" name="Content Placeholder 2">
            <a:extLst>
              <a:ext uri="{FF2B5EF4-FFF2-40B4-BE49-F238E27FC236}">
                <a16:creationId xmlns:a16="http://schemas.microsoft.com/office/drawing/2014/main" id="{E71660AF-EB36-6B3B-7A22-36AE384C5B8A}"/>
              </a:ext>
            </a:extLst>
          </p:cNvPr>
          <p:cNvSpPr txBox="1">
            <a:spLocks/>
          </p:cNvSpPr>
          <p:nvPr/>
        </p:nvSpPr>
        <p:spPr>
          <a:xfrm>
            <a:off x="588019" y="1754895"/>
            <a:ext cx="10652097" cy="544243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200" dirty="0"/>
              <a:t>Employees have the right to union representation at investigatory interviews which the </a:t>
            </a:r>
            <a:r>
              <a:rPr lang="en-US" sz="2200" b="1" u="sng" dirty="0"/>
              <a:t>employee reasonably believes may result in disciplinary action.</a:t>
            </a:r>
          </a:p>
          <a:p>
            <a:r>
              <a:rPr lang="en-US" sz="2200" dirty="0"/>
              <a:t>“Weingarten Rights” has become the common term for this because the US Supreme Court upheld the right in </a:t>
            </a:r>
            <a:r>
              <a:rPr lang="en-US" sz="2200" b="1" i="1" dirty="0"/>
              <a:t>NLRB vs. Weingarten, Inc.</a:t>
            </a:r>
            <a:r>
              <a:rPr lang="en-US" sz="2200" b="1" dirty="0"/>
              <a:t> 420 U.S. 251 (1975)</a:t>
            </a:r>
            <a:endParaRPr lang="en-US" sz="2200" dirty="0"/>
          </a:p>
          <a:p>
            <a:r>
              <a:rPr lang="en-US" sz="2200" i="1" dirty="0"/>
              <a:t>While we encourage administrators to remind employees of this, </a:t>
            </a:r>
            <a:r>
              <a:rPr lang="en-US" sz="2200" b="1" i="1" dirty="0"/>
              <a:t>it is ultimately the employee’s responsibility to request representation during an investigatory interview.</a:t>
            </a:r>
          </a:p>
          <a:p>
            <a:pPr marL="68580" indent="0">
              <a:buFont typeface="Arial" panose="020B0604020202020204" pitchFamily="34" charset="0"/>
              <a:buNone/>
            </a:pPr>
            <a:r>
              <a:rPr lang="en-US" sz="2200" i="1" dirty="0"/>
              <a:t>Note: </a:t>
            </a:r>
            <a:r>
              <a:rPr lang="en-US" sz="2200" i="1" u="sng" dirty="0"/>
              <a:t>If an administrator advises a member that they can bring a union rep with them to a meeting, they should bring a union rep with them to the meeting!</a:t>
            </a:r>
          </a:p>
        </p:txBody>
      </p:sp>
    </p:spTree>
    <p:extLst>
      <p:ext uri="{BB962C8B-B14F-4D97-AF65-F5344CB8AC3E}">
        <p14:creationId xmlns:p14="http://schemas.microsoft.com/office/powerpoint/2010/main" val="2070125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5F887E-A541-966D-61DE-4DD85156D143}"/>
              </a:ext>
            </a:extLst>
          </p:cNvPr>
          <p:cNvSpPr txBox="1">
            <a:spLocks/>
          </p:cNvSpPr>
          <p:nvPr/>
        </p:nvSpPr>
        <p:spPr>
          <a:xfrm>
            <a:off x="1294362" y="553070"/>
            <a:ext cx="9603275" cy="10492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spcAft>
                <a:spcPts val="600"/>
              </a:spcAft>
            </a:pPr>
            <a:r>
              <a:rPr lang="en-US" sz="3600" b="1"/>
              <a:t>Weingarten &amp; </a:t>
            </a:r>
          </a:p>
          <a:p>
            <a:pPr>
              <a:spcAft>
                <a:spcPts val="600"/>
              </a:spcAft>
            </a:pPr>
            <a:r>
              <a:rPr lang="en-US" sz="3600" b="1"/>
              <a:t>Potential Discipline</a:t>
            </a:r>
          </a:p>
        </p:txBody>
      </p:sp>
      <p:sp>
        <p:nvSpPr>
          <p:cNvPr id="5" name="Content Placeholder 2">
            <a:extLst>
              <a:ext uri="{FF2B5EF4-FFF2-40B4-BE49-F238E27FC236}">
                <a16:creationId xmlns:a16="http://schemas.microsoft.com/office/drawing/2014/main" id="{BBD7A20C-3C3C-FE9A-1C64-3EC321756910}"/>
              </a:ext>
            </a:extLst>
          </p:cNvPr>
          <p:cNvSpPr txBox="1">
            <a:spLocks/>
          </p:cNvSpPr>
          <p:nvPr/>
        </p:nvSpPr>
        <p:spPr>
          <a:xfrm>
            <a:off x="1154242" y="2015734"/>
            <a:ext cx="8379501" cy="4037747"/>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nSpc>
                <a:spcPct val="110000"/>
              </a:lnSpc>
              <a:defRPr/>
            </a:pPr>
            <a:r>
              <a:rPr lang="en-US" sz="2200" b="1"/>
              <a:t>Investigatory Interview:</a:t>
            </a:r>
          </a:p>
          <a:p>
            <a:pPr marL="301752" lvl="1" indent="0">
              <a:lnSpc>
                <a:spcPct val="110000"/>
              </a:lnSpc>
              <a:buNone/>
              <a:defRPr/>
            </a:pPr>
            <a:r>
              <a:rPr lang="en-US" sz="2200"/>
              <a:t>A meeting at which a supervisor seeks information from employee (any meeting – any administrator – even “friendly talks”) which may lead to discipline.</a:t>
            </a:r>
          </a:p>
          <a:p>
            <a:pPr marL="0" indent="-285750">
              <a:lnSpc>
                <a:spcPct val="110000"/>
              </a:lnSpc>
              <a:defRPr/>
            </a:pPr>
            <a:r>
              <a:rPr lang="en-US" sz="2200" b="1"/>
              <a:t>Reasonable belief of potential discipline</a:t>
            </a:r>
            <a:endParaRPr lang="en-US" sz="2200"/>
          </a:p>
          <a:p>
            <a:pPr marL="301752" lvl="1" indent="0">
              <a:lnSpc>
                <a:spcPct val="110000"/>
              </a:lnSpc>
              <a:buNone/>
              <a:defRPr/>
            </a:pPr>
            <a:r>
              <a:rPr lang="en-US" sz="2200"/>
              <a:t>When a supervisor asks an employee for information which might provide a “basis” for discipline. </a:t>
            </a:r>
          </a:p>
          <a:p>
            <a:pPr marL="301752" lvl="1" indent="0">
              <a:lnSpc>
                <a:spcPct val="110000"/>
              </a:lnSpc>
              <a:buNone/>
              <a:defRPr/>
            </a:pPr>
            <a:endParaRPr lang="en-US" sz="2200"/>
          </a:p>
          <a:p>
            <a:pPr marL="301752" lvl="1" indent="0">
              <a:lnSpc>
                <a:spcPct val="110000"/>
              </a:lnSpc>
              <a:buNone/>
              <a:defRPr/>
            </a:pPr>
            <a:r>
              <a:rPr lang="en-US" sz="2200"/>
              <a:t>Important Notes: </a:t>
            </a:r>
          </a:p>
          <a:p>
            <a:pPr marL="301752" lvl="1" indent="0">
              <a:lnSpc>
                <a:spcPct val="110000"/>
              </a:lnSpc>
              <a:buNone/>
              <a:defRPr/>
            </a:pPr>
            <a:r>
              <a:rPr lang="en-US" sz="2200" i="1" u="sng"/>
              <a:t>Evaluation is not disciplinary and Weingarten Rights do not apply</a:t>
            </a:r>
            <a:r>
              <a:rPr lang="en-US" sz="2200" i="1"/>
              <a:t>. </a:t>
            </a:r>
          </a:p>
          <a:p>
            <a:pPr marL="301752" lvl="1" indent="0">
              <a:lnSpc>
                <a:spcPct val="110000"/>
              </a:lnSpc>
              <a:buNone/>
              <a:defRPr/>
            </a:pPr>
            <a:r>
              <a:rPr lang="en-US" sz="2200"/>
              <a:t>However, having a strong, positive Building Labor/Management Relationship may make an administrator more comfortable allowing a Rep to attend evaluation-related meetings.</a:t>
            </a:r>
          </a:p>
          <a:p>
            <a:pPr>
              <a:lnSpc>
                <a:spcPct val="110000"/>
              </a:lnSpc>
            </a:pPr>
            <a:endParaRPr lang="en-US" sz="1300"/>
          </a:p>
        </p:txBody>
      </p:sp>
      <p:pic>
        <p:nvPicPr>
          <p:cNvPr id="9" name="Graphic 8" descr="Detective">
            <a:extLst>
              <a:ext uri="{FF2B5EF4-FFF2-40B4-BE49-F238E27FC236}">
                <a16:creationId xmlns:a16="http://schemas.microsoft.com/office/drawing/2014/main" id="{22E9D6B5-8960-6C91-6F18-DA9BF559B8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18107" y="2277991"/>
            <a:ext cx="2926098" cy="2926098"/>
          </a:xfrm>
          <a:prstGeom prst="rect">
            <a:avLst/>
          </a:prstGeom>
        </p:spPr>
      </p:pic>
    </p:spTree>
    <p:extLst>
      <p:ext uri="{BB962C8B-B14F-4D97-AF65-F5344CB8AC3E}">
        <p14:creationId xmlns:p14="http://schemas.microsoft.com/office/powerpoint/2010/main" val="1613193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4BF39-BBD1-8E87-5D04-E139969BAAEE}"/>
              </a:ext>
            </a:extLst>
          </p:cNvPr>
          <p:cNvSpPr>
            <a:spLocks noGrp="1"/>
          </p:cNvSpPr>
          <p:nvPr>
            <p:ph type="title"/>
          </p:nvPr>
        </p:nvSpPr>
        <p:spPr>
          <a:xfrm>
            <a:off x="1451579" y="1185519"/>
            <a:ext cx="9603275" cy="1049235"/>
          </a:xfrm>
        </p:spPr>
        <p:txBody>
          <a:bodyPr/>
          <a:lstStyle/>
          <a:p>
            <a:r>
              <a:rPr lang="en-US"/>
              <a:t>BREAK</a:t>
            </a:r>
          </a:p>
        </p:txBody>
      </p:sp>
      <p:sp>
        <p:nvSpPr>
          <p:cNvPr id="5" name="Content Placeholder 4">
            <a:extLst>
              <a:ext uri="{FF2B5EF4-FFF2-40B4-BE49-F238E27FC236}">
                <a16:creationId xmlns:a16="http://schemas.microsoft.com/office/drawing/2014/main" id="{21282610-4AC1-45B3-D771-91ADF6CB256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9073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5E26-50A5-4CC7-BDE2-43B96471358C}"/>
              </a:ext>
            </a:extLst>
          </p:cNvPr>
          <p:cNvSpPr>
            <a:spLocks noGrp="1"/>
          </p:cNvSpPr>
          <p:nvPr>
            <p:ph type="ctrTitle"/>
          </p:nvPr>
        </p:nvSpPr>
        <p:spPr>
          <a:xfrm>
            <a:off x="1447712" y="1048172"/>
            <a:ext cx="4176384" cy="2380828"/>
          </a:xfrm>
        </p:spPr>
        <p:txBody>
          <a:bodyPr>
            <a:normAutofit fontScale="90000"/>
          </a:bodyPr>
          <a:lstStyle/>
          <a:p>
            <a:r>
              <a:rPr lang="en-US" sz="4100"/>
              <a:t>How to Represent a bargaining unit member</a:t>
            </a:r>
          </a:p>
        </p:txBody>
      </p:sp>
      <p:sp>
        <p:nvSpPr>
          <p:cNvPr id="4" name="Subtitle 3">
            <a:extLst>
              <a:ext uri="{FF2B5EF4-FFF2-40B4-BE49-F238E27FC236}">
                <a16:creationId xmlns:a16="http://schemas.microsoft.com/office/drawing/2014/main" id="{96063F75-05D8-F02F-67DF-B8E97D9B169E}"/>
              </a:ext>
            </a:extLst>
          </p:cNvPr>
          <p:cNvSpPr>
            <a:spLocks noGrp="1"/>
          </p:cNvSpPr>
          <p:nvPr>
            <p:ph type="subTitle" idx="1"/>
          </p:nvPr>
        </p:nvSpPr>
        <p:spPr>
          <a:xfrm>
            <a:off x="1452617" y="3531204"/>
            <a:ext cx="4171479" cy="1610643"/>
          </a:xfrm>
        </p:spPr>
        <p:txBody>
          <a:bodyPr>
            <a:normAutofit/>
          </a:bodyPr>
          <a:lstStyle/>
          <a:p>
            <a:r>
              <a:rPr lang="en-US" sz="2400"/>
              <a:t>FAQ’s on representation </a:t>
            </a:r>
          </a:p>
        </p:txBody>
      </p:sp>
      <p:pic>
        <p:nvPicPr>
          <p:cNvPr id="29" name="Graphic 7" descr="Meeting">
            <a:extLst>
              <a:ext uri="{FF2B5EF4-FFF2-40B4-BE49-F238E27FC236}">
                <a16:creationId xmlns:a16="http://schemas.microsoft.com/office/drawing/2014/main" id="{EB021680-11C3-8CEA-A7F5-A2EDF27866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4251" y="805583"/>
            <a:ext cx="4660762" cy="4660762"/>
          </a:xfrm>
          <a:prstGeom prst="rect">
            <a:avLst/>
          </a:prstGeom>
        </p:spPr>
      </p:pic>
    </p:spTree>
    <p:extLst>
      <p:ext uri="{BB962C8B-B14F-4D97-AF65-F5344CB8AC3E}">
        <p14:creationId xmlns:p14="http://schemas.microsoft.com/office/powerpoint/2010/main" val="203365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29"/>
                                        </p:tgtEl>
                                        <p:attrNameLst>
                                          <p:attrName>style.visibility</p:attrName>
                                        </p:attrNameLst>
                                      </p:cBhvr>
                                      <p:to>
                                        <p:strVal val="visible"/>
                                      </p:to>
                                    </p:set>
                                    <p:animEffect transition="in" filter="fade">
                                      <p:cBhvr>
                                        <p:cTn id="7" dur="700"/>
                                        <p:tgtEl>
                                          <p:spTgt spid="29"/>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911EA-5B25-437C-B0DB-633DFD7BFB12}"/>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sz="4800"/>
              <a:t>Note Taking</a:t>
            </a:r>
          </a:p>
        </p:txBody>
      </p:sp>
      <p:pic>
        <p:nvPicPr>
          <p:cNvPr id="4" name="Content Placeholder 3">
            <a:extLst>
              <a:ext uri="{FF2B5EF4-FFF2-40B4-BE49-F238E27FC236}">
                <a16:creationId xmlns:a16="http://schemas.microsoft.com/office/drawing/2014/main" id="{21310D70-ED22-4A90-B86D-7EBA8C12B042}"/>
              </a:ext>
            </a:extLst>
          </p:cNvPr>
          <p:cNvPicPr>
            <a:picLocks noGrp="1" noChangeAspect="1"/>
          </p:cNvPicPr>
          <p:nvPr>
            <p:ph idx="1"/>
          </p:nvPr>
        </p:nvPicPr>
        <p:blipFill>
          <a:blip r:embed="rId3"/>
          <a:stretch>
            <a:fillRect/>
          </a:stretch>
        </p:blipFill>
        <p:spPr>
          <a:xfrm>
            <a:off x="5629000" y="317521"/>
            <a:ext cx="5280733" cy="6052417"/>
          </a:xfrm>
          <a:prstGeom prst="rect">
            <a:avLst/>
          </a:prstGeom>
        </p:spPr>
      </p:pic>
    </p:spTree>
    <p:extLst>
      <p:ext uri="{BB962C8B-B14F-4D97-AF65-F5344CB8AC3E}">
        <p14:creationId xmlns:p14="http://schemas.microsoft.com/office/powerpoint/2010/main" val="187371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5E8DE-A2B4-FF4C-405E-9063A1995E71}"/>
              </a:ext>
            </a:extLst>
          </p:cNvPr>
          <p:cNvSpPr>
            <a:spLocks noGrp="1"/>
          </p:cNvSpPr>
          <p:nvPr>
            <p:ph type="title"/>
          </p:nvPr>
        </p:nvSpPr>
        <p:spPr>
          <a:xfrm>
            <a:off x="380931" y="632142"/>
            <a:ext cx="9603275" cy="1049235"/>
          </a:xfrm>
        </p:spPr>
        <p:txBody>
          <a:bodyPr/>
          <a:lstStyle/>
          <a:p>
            <a:r>
              <a:rPr lang="en-US"/>
              <a:t>Best Practices </a:t>
            </a:r>
          </a:p>
        </p:txBody>
      </p:sp>
      <p:sp>
        <p:nvSpPr>
          <p:cNvPr id="3" name="Content Placeholder 2">
            <a:extLst>
              <a:ext uri="{FF2B5EF4-FFF2-40B4-BE49-F238E27FC236}">
                <a16:creationId xmlns:a16="http://schemas.microsoft.com/office/drawing/2014/main" id="{85E101C8-CE86-E2E8-033D-695C0CEED1EB}"/>
              </a:ext>
            </a:extLst>
          </p:cNvPr>
          <p:cNvSpPr>
            <a:spLocks noGrp="1"/>
          </p:cNvSpPr>
          <p:nvPr>
            <p:ph idx="1"/>
          </p:nvPr>
        </p:nvSpPr>
        <p:spPr/>
        <p:txBody>
          <a:bodyPr>
            <a:normAutofit/>
          </a:bodyPr>
          <a:lstStyle/>
          <a:p>
            <a:r>
              <a:rPr lang="en-US"/>
              <a:t>Pre/post meeting </a:t>
            </a:r>
          </a:p>
          <a:p>
            <a:r>
              <a:rPr lang="en-US"/>
              <a:t>Type of Meeting </a:t>
            </a:r>
          </a:p>
          <a:p>
            <a:pPr lvl="1"/>
            <a:r>
              <a:rPr lang="en-US"/>
              <a:t>Disciplinary </a:t>
            </a:r>
          </a:p>
          <a:p>
            <a:pPr lvl="1"/>
            <a:r>
              <a:rPr lang="en-US"/>
              <a:t>Investigation </a:t>
            </a:r>
          </a:p>
          <a:p>
            <a:pPr lvl="1"/>
            <a:r>
              <a:rPr lang="en-US"/>
              <a:t>Performance </a:t>
            </a:r>
          </a:p>
          <a:p>
            <a:r>
              <a:rPr lang="en-US"/>
              <a:t>Timeline </a:t>
            </a:r>
          </a:p>
          <a:p>
            <a:r>
              <a:rPr lang="en-US"/>
              <a:t>To caucus or not</a:t>
            </a:r>
          </a:p>
          <a:p>
            <a:r>
              <a:rPr lang="en-US"/>
              <a:t>Your role </a:t>
            </a:r>
          </a:p>
        </p:txBody>
      </p:sp>
    </p:spTree>
    <p:extLst>
      <p:ext uri="{BB962C8B-B14F-4D97-AF65-F5344CB8AC3E}">
        <p14:creationId xmlns:p14="http://schemas.microsoft.com/office/powerpoint/2010/main" val="1429786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4A372-3856-49CE-8687-1E78E78BFC35}"/>
              </a:ext>
            </a:extLst>
          </p:cNvPr>
          <p:cNvSpPr>
            <a:spLocks noGrp="1"/>
          </p:cNvSpPr>
          <p:nvPr>
            <p:ph type="title"/>
          </p:nvPr>
        </p:nvSpPr>
        <p:spPr>
          <a:xfrm>
            <a:off x="751194" y="419793"/>
            <a:ext cx="9634011" cy="1325563"/>
          </a:xfrm>
        </p:spPr>
        <p:txBody>
          <a:bodyPr/>
          <a:lstStyle/>
          <a:p>
            <a:r>
              <a:rPr lang="en-US" dirty="0"/>
              <a:t>Popcorn! </a:t>
            </a:r>
            <a:br>
              <a:rPr lang="en-US" dirty="0"/>
            </a:br>
            <a:r>
              <a:rPr lang="en-US" dirty="0"/>
              <a:t>What type of Meeting and Your role? </a:t>
            </a:r>
          </a:p>
        </p:txBody>
      </p:sp>
      <p:sp>
        <p:nvSpPr>
          <p:cNvPr id="3" name="Content Placeholder 2">
            <a:extLst>
              <a:ext uri="{FF2B5EF4-FFF2-40B4-BE49-F238E27FC236}">
                <a16:creationId xmlns:a16="http://schemas.microsoft.com/office/drawing/2014/main" id="{7D7E41A0-63DF-4B66-B18E-F15FC7CDBED5}"/>
              </a:ext>
            </a:extLst>
          </p:cNvPr>
          <p:cNvSpPr>
            <a:spLocks noGrp="1"/>
          </p:cNvSpPr>
          <p:nvPr>
            <p:ph idx="1"/>
          </p:nvPr>
        </p:nvSpPr>
        <p:spPr/>
        <p:txBody>
          <a:bodyPr>
            <a:normAutofit lnSpcReduction="10000"/>
          </a:bodyPr>
          <a:lstStyle/>
          <a:p>
            <a:pPr marL="457200" indent="-457200">
              <a:buFont typeface="+mj-lt"/>
              <a:buAutoNum type="arabicPeriod"/>
            </a:pPr>
            <a:r>
              <a:rPr lang="en-US"/>
              <a:t>Parent complaint via email</a:t>
            </a:r>
          </a:p>
          <a:p>
            <a:pPr marL="457200" indent="-457200">
              <a:buFont typeface="+mj-lt"/>
              <a:buAutoNum type="arabicPeriod"/>
            </a:pPr>
            <a:r>
              <a:rPr lang="en-US"/>
              <a:t>Tardiness to work routinely</a:t>
            </a:r>
          </a:p>
          <a:p>
            <a:pPr marL="457200" indent="-457200">
              <a:buFont typeface="+mj-lt"/>
              <a:buAutoNum type="arabicPeriod"/>
            </a:pPr>
            <a:r>
              <a:rPr lang="en-US"/>
              <a:t>Not instructing and shopping online during class </a:t>
            </a:r>
          </a:p>
          <a:p>
            <a:pPr marL="457200" indent="-457200">
              <a:buFont typeface="+mj-lt"/>
              <a:buAutoNum type="arabicPeriod"/>
            </a:pPr>
            <a:r>
              <a:rPr lang="en-US"/>
              <a:t>Principal watched you call a student a big meanie and the parent contacted your principal.</a:t>
            </a:r>
          </a:p>
          <a:p>
            <a:pPr marL="457200" indent="-457200">
              <a:buFont typeface="+mj-lt"/>
              <a:buAutoNum type="arabicPeriod"/>
            </a:pPr>
            <a:r>
              <a:rPr lang="en-US"/>
              <a:t>Showing up to work under the influence</a:t>
            </a:r>
          </a:p>
          <a:p>
            <a:pPr marL="457200" indent="-457200">
              <a:buFont typeface="+mj-lt"/>
              <a:buAutoNum type="arabicPeriod"/>
            </a:pPr>
            <a:r>
              <a:rPr lang="en-US"/>
              <a:t>Violations of the schools' candy policy, colleague put up a sign offering free candy</a:t>
            </a:r>
          </a:p>
          <a:p>
            <a:pPr marL="457200" indent="-457200">
              <a:buFont typeface="+mj-lt"/>
              <a:buAutoNum type="arabicPeriod"/>
            </a:pPr>
            <a:endParaRPr lang="en-US"/>
          </a:p>
        </p:txBody>
      </p:sp>
    </p:spTree>
    <p:extLst>
      <p:ext uri="{BB962C8B-B14F-4D97-AF65-F5344CB8AC3E}">
        <p14:creationId xmlns:p14="http://schemas.microsoft.com/office/powerpoint/2010/main" val="125167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EFEAB-3605-C181-FA0B-FA80B49AE4CF}"/>
              </a:ext>
            </a:extLst>
          </p:cNvPr>
          <p:cNvSpPr>
            <a:spLocks noGrp="1"/>
          </p:cNvSpPr>
          <p:nvPr>
            <p:ph type="title"/>
          </p:nvPr>
        </p:nvSpPr>
        <p:spPr>
          <a:xfrm>
            <a:off x="1452617" y="976508"/>
            <a:ext cx="5525305" cy="2367221"/>
          </a:xfrm>
        </p:spPr>
        <p:txBody>
          <a:bodyPr vert="horz" lIns="91440" tIns="45720" rIns="91440" bIns="0" rtlCol="0" anchor="b">
            <a:normAutofit/>
          </a:bodyPr>
          <a:lstStyle/>
          <a:p>
            <a:r>
              <a:rPr lang="en-US" sz="5400"/>
              <a:t>FishBowl Practice </a:t>
            </a:r>
          </a:p>
        </p:txBody>
      </p:sp>
      <p:sp>
        <p:nvSpPr>
          <p:cNvPr id="4" name="Text Placeholder 3">
            <a:extLst>
              <a:ext uri="{FF2B5EF4-FFF2-40B4-BE49-F238E27FC236}">
                <a16:creationId xmlns:a16="http://schemas.microsoft.com/office/drawing/2014/main" id="{F053F8C2-4D87-3CC1-EED5-3162B8296FC6}"/>
              </a:ext>
            </a:extLst>
          </p:cNvPr>
          <p:cNvSpPr>
            <a:spLocks noGrp="1"/>
          </p:cNvSpPr>
          <p:nvPr>
            <p:ph type="body" idx="1"/>
          </p:nvPr>
        </p:nvSpPr>
        <p:spPr>
          <a:xfrm>
            <a:off x="1452617" y="3531204"/>
            <a:ext cx="5530919" cy="1606576"/>
          </a:xfrm>
        </p:spPr>
        <p:txBody>
          <a:bodyPr vert="horz" lIns="91440" tIns="91440" rIns="91440" bIns="91440" rtlCol="0">
            <a:normAutofit/>
          </a:bodyPr>
          <a:lstStyle/>
          <a:p>
            <a:r>
              <a:rPr lang="en-US" cap="all"/>
              <a:t>Time to Rep your colleague</a:t>
            </a:r>
          </a:p>
        </p:txBody>
      </p:sp>
      <p:pic>
        <p:nvPicPr>
          <p:cNvPr id="5" name="Picture 4">
            <a:extLst>
              <a:ext uri="{FF2B5EF4-FFF2-40B4-BE49-F238E27FC236}">
                <a16:creationId xmlns:a16="http://schemas.microsoft.com/office/drawing/2014/main" id="{3C25A650-7E75-CFA0-6502-D2F25AF70381}"/>
              </a:ext>
            </a:extLst>
          </p:cNvPr>
          <p:cNvPicPr>
            <a:picLocks noChangeAspect="1"/>
          </p:cNvPicPr>
          <p:nvPr/>
        </p:nvPicPr>
        <p:blipFill rotWithShape="1">
          <a:blip r:embed="rId3"/>
          <a:srcRect l="4936" r="18765" b="-1"/>
          <a:stretch/>
        </p:blipFill>
        <p:spPr>
          <a:xfrm>
            <a:off x="7107383" y="786383"/>
            <a:ext cx="3826502" cy="5285234"/>
          </a:xfrm>
          <a:prstGeom prst="rect">
            <a:avLst/>
          </a:prstGeom>
        </p:spPr>
      </p:pic>
    </p:spTree>
    <p:extLst>
      <p:ext uri="{BB962C8B-B14F-4D97-AF65-F5344CB8AC3E}">
        <p14:creationId xmlns:p14="http://schemas.microsoft.com/office/powerpoint/2010/main" val="2077325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5E26-50A5-4CC7-BDE2-43B96471358C}"/>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sz="4800" b="1" dirty="0"/>
              <a:t>Closing </a:t>
            </a:r>
            <a:br>
              <a:rPr lang="en-US" sz="4800" b="1" dirty="0"/>
            </a:br>
            <a:r>
              <a:rPr lang="en-US" sz="4800" b="1" dirty="0"/>
              <a:t>Time</a:t>
            </a:r>
          </a:p>
        </p:txBody>
      </p:sp>
      <p:pic>
        <p:nvPicPr>
          <p:cNvPr id="4" name="Content Placeholder 3">
            <a:extLst>
              <a:ext uri="{FF2B5EF4-FFF2-40B4-BE49-F238E27FC236}">
                <a16:creationId xmlns:a16="http://schemas.microsoft.com/office/drawing/2014/main" id="{352FDF38-35C2-CF4D-0A5D-2E71E9C70509}"/>
              </a:ext>
            </a:extLst>
          </p:cNvPr>
          <p:cNvPicPr>
            <a:picLocks noGrp="1" noChangeAspect="1"/>
          </p:cNvPicPr>
          <p:nvPr>
            <p:ph idx="1"/>
          </p:nvPr>
        </p:nvPicPr>
        <p:blipFill>
          <a:blip r:embed="rId3"/>
          <a:stretch>
            <a:fillRect/>
          </a:stretch>
        </p:blipFill>
        <p:spPr>
          <a:xfrm>
            <a:off x="5334000" y="1163782"/>
            <a:ext cx="6249457" cy="5209309"/>
          </a:xfrm>
          <a:prstGeom prst="rect">
            <a:avLst/>
          </a:prstGeom>
        </p:spPr>
      </p:pic>
    </p:spTree>
    <p:extLst>
      <p:ext uri="{BB962C8B-B14F-4D97-AF65-F5344CB8AC3E}">
        <p14:creationId xmlns:p14="http://schemas.microsoft.com/office/powerpoint/2010/main" val="4068939578"/>
      </p:ext>
    </p:extLst>
  </p:cSld>
  <p:clrMapOvr>
    <a:masterClrMapping/>
  </p:clrMapOvr>
</p:sld>
</file>

<file path=ppt/theme/theme1.xml><?xml version="1.0" encoding="utf-8"?>
<a:theme xmlns:a="http://schemas.openxmlformats.org/drawingml/2006/main" name="BohemianVTI">
  <a:themeElements>
    <a:clrScheme name="BohemianVTI">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BohemianVTI">
      <a:majorFont>
        <a:latin typeface="Modern Love"/>
        <a:ea typeface=""/>
        <a:cs typeface=""/>
      </a:majorFont>
      <a:minorFont>
        <a:latin typeface="Avenir Next LT Pro"/>
        <a:ea typeface=""/>
        <a:cs typeface=""/>
      </a:minorFont>
    </a:fontScheme>
    <a:fmtScheme name="Bohemian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AA0957B6-9651-4F50-8EB8-D9F009F1C26A}" vid="{D1E7B544-9A8A-44B5-ABA3-322A5F0453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F0C2F2-1F54-4C4E-9A80-7DAD0136D7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30B3025-3301-4BA9-AD61-9D1019C7F31C}">
  <ds:schemaRefs>
    <ds:schemaRef ds:uri="1164873a-1663-456d-8094-eaff59e16b8b"/>
    <ds:schemaRef ds:uri="4d1f17be-1a00-4d5e-9083-67d35e9f64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3A2C7C4E-38F7-4731-90BC-D0EF5349DA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TM10001114[[fn=Gallery]]</Template>
  <TotalTime>15085</TotalTime>
  <Words>3029</Words>
  <Application>Microsoft Office PowerPoint</Application>
  <PresentationFormat>Widescreen</PresentationFormat>
  <Paragraphs>291</Paragraphs>
  <Slides>36</Slides>
  <Notes>27</Notes>
  <HiddenSlides>0</HiddenSlides>
  <MMClips>2</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BohemianVTI</vt:lpstr>
      <vt:lpstr>Sammamish Uniserv Council Building Rep Training</vt:lpstr>
      <vt:lpstr>Welcome</vt:lpstr>
      <vt:lpstr>Why Did Join Your  Local Union? </vt:lpstr>
      <vt:lpstr> Why unions? </vt:lpstr>
      <vt:lpstr> </vt:lpstr>
      <vt:lpstr>Start with WHY by Simon Sinek</vt:lpstr>
      <vt:lpstr>Start with Why. </vt:lpstr>
      <vt:lpstr>Know your Why.  </vt:lpstr>
      <vt:lpstr>How to ask someone  to join the union… </vt:lpstr>
      <vt:lpstr>Listen </vt:lpstr>
      <vt:lpstr>Educate sharing your story &amp; answering tough questions</vt:lpstr>
      <vt:lpstr>PowerPoint Presentation</vt:lpstr>
      <vt:lpstr>PowerPoint Presentation</vt:lpstr>
      <vt:lpstr>PowerPoint Presentation</vt:lpstr>
      <vt:lpstr>Model on how to have these conversations</vt:lpstr>
      <vt:lpstr>Practice the ask and  answering tough questions…</vt:lpstr>
      <vt:lpstr>Practice Session</vt:lpstr>
      <vt:lpstr>Reflections</vt:lpstr>
      <vt:lpstr>BREAK</vt:lpstr>
      <vt:lpstr>First friend – Best friend</vt:lpstr>
      <vt:lpstr>Building / Department Meetings</vt:lpstr>
      <vt:lpstr>Meeting with an Administrator</vt:lpstr>
      <vt:lpstr>Gripe (Grumble) or Grievance</vt:lpstr>
      <vt:lpstr>What does your contract say about the grievance process, timelines, etc?</vt:lpstr>
      <vt:lpstr>Core Reminders as Building Reps</vt:lpstr>
      <vt:lpstr>Reminders… </vt:lpstr>
      <vt:lpstr>Gripe, Grievance, Organize Scenarios - </vt:lpstr>
      <vt:lpstr>PowerPoint Presentation</vt:lpstr>
      <vt:lpstr>PowerPoint Presentation</vt:lpstr>
      <vt:lpstr>BREAK</vt:lpstr>
      <vt:lpstr>How to Represent a bargaining unit member</vt:lpstr>
      <vt:lpstr>Note Taking</vt:lpstr>
      <vt:lpstr>Best Practices </vt:lpstr>
      <vt:lpstr>Popcorn!  What type of Meeting and Your role? </vt:lpstr>
      <vt:lpstr>FishBowl Practice </vt:lpstr>
      <vt:lpstr>Closing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Ruiz [WA]</dc:creator>
  <cp:lastModifiedBy>Elizabeth Premo [WA]</cp:lastModifiedBy>
  <cp:revision>76</cp:revision>
  <cp:lastPrinted>2023-08-09T21:10:29Z</cp:lastPrinted>
  <dcterms:created xsi:type="dcterms:W3CDTF">2019-10-11T20:18:34Z</dcterms:created>
  <dcterms:modified xsi:type="dcterms:W3CDTF">2025-08-20T15:34:32Z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_dlc_DocIdItemGuid">
    <vt:lpwstr>eff59754-b4ad-4e20-af4a-c4b1ea7dfe67</vt:lpwstr>
  </property>
</Properties>
</file>