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98" r:id="rId2"/>
    <p:sldId id="257" r:id="rId3"/>
    <p:sldId id="301" r:id="rId4"/>
    <p:sldId id="299" r:id="rId5"/>
    <p:sldId id="303" r:id="rId6"/>
    <p:sldId id="304" r:id="rId7"/>
    <p:sldId id="316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812" autoAdjust="0"/>
  </p:normalViewPr>
  <p:slideViewPr>
    <p:cSldViewPr>
      <p:cViewPr varScale="1">
        <p:scale>
          <a:sx n="71" d="100"/>
          <a:sy n="71" d="100"/>
        </p:scale>
        <p:origin x="275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>
            <a:extLst>
              <a:ext uri="{FF2B5EF4-FFF2-40B4-BE49-F238E27FC236}">
                <a16:creationId xmlns:a16="http://schemas.microsoft.com/office/drawing/2014/main" id="{C8AF885C-241A-4122-A5BC-DFA41E915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458200"/>
            <a:ext cx="594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800">
                <a:latin typeface="Verdana" panose="020B0604030504040204" pitchFamily="34" charset="0"/>
              </a:rPr>
              <a:t> </a:t>
            </a:r>
            <a:fld id="{02CBBEA1-8684-4FE4-88B2-CCF51CA288CE}" type="slidenum">
              <a:rPr lang="en-US" altLang="en-US" sz="800" smtClean="0">
                <a:latin typeface="Verdana" panose="020B0604030504040204" pitchFamily="34" charset="0"/>
              </a:rPr>
              <a:pPr algn="r">
                <a:defRPr/>
              </a:pPr>
              <a:t>‹#›</a:t>
            </a:fld>
            <a:endParaRPr lang="en-US" altLang="en-US" sz="800">
              <a:latin typeface="Verdana" panose="020B0604030504040204" pitchFamily="34" charset="0"/>
            </a:endParaRPr>
          </a:p>
          <a:p>
            <a:pPr algn="r">
              <a:defRPr/>
            </a:pPr>
            <a:r>
              <a:rPr lang="en-US" altLang="en-US" sz="800">
                <a:latin typeface="Verdana" panose="020B0604030504040204" pitchFamily="34" charset="0"/>
              </a:rPr>
              <a:t>Copyright © American Federation of Teachers, AFL-CIO | </a:t>
            </a:r>
            <a:fld id="{AC6D3965-757F-491A-AFF8-664E3A7637D2}" type="datetime6">
              <a:rPr lang="en-US" altLang="en-US" sz="800" smtClean="0">
                <a:latin typeface="Verdana" panose="020B0604030504040204" pitchFamily="34" charset="0"/>
              </a:rPr>
              <a:pPr algn="r">
                <a:defRPr/>
              </a:pPr>
              <a:t>July 18</a:t>
            </a:fld>
            <a:endParaRPr lang="en-US" altLang="en-US" sz="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B9253594-7760-4673-BE11-0801BDD39C5A}"/>
              </a:ext>
            </a:extLst>
          </p:cNvPr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CDCDA34F-D53A-43A1-AD0D-EB47F401550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40" name="Rectangle 8">
            <a:extLst>
              <a:ext uri="{FF2B5EF4-FFF2-40B4-BE49-F238E27FC236}">
                <a16:creationId xmlns:a16="http://schemas.microsoft.com/office/drawing/2014/main" id="{66044861-DD50-403D-B2BE-05D48BA64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458200"/>
            <a:ext cx="594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800">
                <a:latin typeface="Verdana" panose="020B0604030504040204" pitchFamily="34" charset="0"/>
              </a:rPr>
              <a:t>AFT / </a:t>
            </a:r>
            <a:fld id="{7E9BF36F-BE78-406F-8C5D-8995A4BA96D8}" type="slidenum">
              <a:rPr lang="en-US" altLang="en-US" sz="800" smtClean="0">
                <a:latin typeface="Verdana" panose="020B0604030504040204" pitchFamily="34" charset="0"/>
              </a:rPr>
              <a:pPr algn="r">
                <a:defRPr/>
              </a:pPr>
              <a:t>‹#›</a:t>
            </a:fld>
            <a:endParaRPr lang="en-US" altLang="en-US" sz="800">
              <a:latin typeface="Verdana" panose="020B0604030504040204" pitchFamily="34" charset="0"/>
            </a:endParaRPr>
          </a:p>
          <a:p>
            <a:pPr algn="r">
              <a:defRPr/>
            </a:pPr>
            <a:r>
              <a:rPr lang="en-US" altLang="en-US" sz="800">
                <a:latin typeface="Verdana" panose="020B0604030504040204" pitchFamily="34" charset="0"/>
              </a:rPr>
              <a:t>Copyright © American Federation of Teachers, AFL-CIO | </a:t>
            </a:r>
            <a:fld id="{695A5240-4A69-43AC-A8D7-6C40E5EC5013}" type="datetime6">
              <a:rPr lang="en-US" altLang="en-US" sz="800" smtClean="0">
                <a:latin typeface="Verdana" panose="020B0604030504040204" pitchFamily="34" charset="0"/>
              </a:rPr>
              <a:pPr algn="r">
                <a:defRPr/>
              </a:pPr>
              <a:t>July 18</a:t>
            </a:fld>
            <a:endParaRPr lang="en-US" altLang="en-US" sz="800">
              <a:latin typeface="Verdana" panose="020B0604030504040204" pitchFamily="34" charset="0"/>
            </a:endParaRPr>
          </a:p>
          <a:p>
            <a:pPr algn="r">
              <a:defRPr/>
            </a:pPr>
            <a:endParaRPr lang="en-US" altLang="en-US" sz="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EE519A5-0136-47C4-A005-527DB872BA95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1F68DFA-54BB-415A-BCCF-2E427264A8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>
            <a:extLst>
              <a:ext uri="{FF2B5EF4-FFF2-40B4-BE49-F238E27FC236}">
                <a16:creationId xmlns:a16="http://schemas.microsoft.com/office/drawing/2014/main" id="{8069779F-FD7A-4856-BE5E-7081EC56F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382000" cy="2209800"/>
          </a:xfrm>
        </p:spPr>
        <p:txBody>
          <a:bodyPr anchor="ctr"/>
          <a:lstStyle>
            <a:lvl1pPr algn="ctr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648200"/>
            <a:ext cx="6400800" cy="14478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77497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1573FB-6CFD-4F7A-BA69-7E4F60D10C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8BBA1-FAA7-45BB-9AE4-19F77FE7B733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B532B1-08D3-4957-B030-C4274046520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94C4F-559A-4698-8502-93DF4A3F45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111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3F09E6-4131-4037-987B-A93A499636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2816B-0D51-4EBE-9E7D-02C21C67A0C7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A074F2-2A02-486F-8C1A-F499574393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50732-7402-4091-8EBD-DDEB7606D0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194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905000"/>
            <a:ext cx="42291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905000"/>
            <a:ext cx="42291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508AB-4C03-46E2-B48E-02D6661EAA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7AB0C-F520-4FB5-85CF-5667EDFA5205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DDC6A6-763B-4B29-A923-E462C6529D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1F5DC-6788-49A2-81DB-6547DBF36C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278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E85522-146A-4A68-9D81-84A5B5B237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4FECF-D662-4115-AA51-E710B9E144B9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03C585D-E7D7-40F6-9165-EA2D9C5C60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9E074-C326-4B25-BBD5-E3D7C3BB8C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150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6C9FC96-17A2-4569-9324-50BB801238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D5778-5A23-474D-8528-A788AB148E98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FDECDC-F80E-47D5-872C-B349DC89D83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2F89B-3068-4B89-8D07-04333E26E2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50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5A38DF-01C9-4CCB-B898-0CE8CFAC3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F5E63-D95D-4203-BE1E-DCE71686ED69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68DC1CD-046E-4DCF-8F02-72F6FFDA27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36158-BAAE-45BF-AB7D-8C15A58E4F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23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E0D6B4-6AB3-467B-BDC5-D75A7745A3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C948B-CB08-464E-8B69-57269FD85A88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E790FB-C363-4B6F-937F-C68A4B33A8B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31F86-AF4C-488D-98DB-E866A8B0C1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226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4DB64B-5B91-4F22-A2EC-5E7F2378F7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32FEB-48D9-4B62-B25F-A5499A96ADBB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67F89C-C08F-4DDD-99DE-57B11A6B5B7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DB607-0788-41A1-B18C-0EB36981F9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83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DCADBC-35C7-4FCA-90F2-7AFEC109E2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B492F-3239-40C4-A210-E59F87CAEBF3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C492520-0D5C-4C44-AB7D-988C0572F8A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E6531-EA45-4613-A37D-C964AD6FB8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78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533400"/>
            <a:ext cx="21526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533400"/>
            <a:ext cx="63055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3D2439-72AE-447D-9490-28DAB3029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9F177-9327-4918-9C8E-1B9DFB3DBFB1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9D5D6D-52F1-4CA8-A792-F01C5E50B01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453AE-D38A-4395-92E9-6D0BF8AD61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37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8">
            <a:extLst>
              <a:ext uri="{FF2B5EF4-FFF2-40B4-BE49-F238E27FC236}">
                <a16:creationId xmlns:a16="http://schemas.microsoft.com/office/drawing/2014/main" id="{9895C7FE-82D3-4C88-ABCD-D3B70A7E8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13014448-4CE5-40D5-91DE-1D3E5575F6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533400"/>
            <a:ext cx="7696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F8F584B7-5673-498E-9B84-3D1F1DF390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905000"/>
            <a:ext cx="8610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9ED1E0B5-94D3-4CD4-9C4A-75E4E6D5740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112F172-7C48-4510-A846-C751EC2DA412}" type="datetime1">
              <a:rPr lang="en-US" altLang="en-US"/>
              <a:pPr>
                <a:defRPr/>
              </a:pPr>
              <a:t>7/26/2018</a:t>
            </a:fld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1C65B05-2390-4167-8BD2-9428FEEB81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66F09428-E8F7-4DFC-B9E6-8FAE6974D8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8EACB76-0479-4D9C-91FA-B9DEF6EA0E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7924800" cy="2209800"/>
          </a:xfrm>
        </p:spPr>
        <p:txBody>
          <a:bodyPr/>
          <a:lstStyle/>
          <a:p>
            <a:pPr algn="l" eaLnBrk="1" hangingPunct="1"/>
            <a:r>
              <a:rPr lang="en-US" altLang="en-US" sz="3600" i="1">
                <a:solidFill>
                  <a:schemeClr val="tx1"/>
                </a:solidFill>
              </a:rPr>
              <a:t>	From Worksite Leader . . .  </a:t>
            </a:r>
            <a:br>
              <a:rPr lang="en-US" altLang="en-US" sz="3600" i="1">
                <a:solidFill>
                  <a:schemeClr val="tx1"/>
                </a:solidFill>
              </a:rPr>
            </a:br>
            <a:r>
              <a:rPr lang="en-US" altLang="en-US" sz="3600" i="1">
                <a:solidFill>
                  <a:schemeClr val="tx1"/>
                </a:solidFill>
              </a:rPr>
              <a:t>				to </a:t>
            </a:r>
            <a:r>
              <a:rPr lang="en-US" altLang="en-US" sz="3600" i="1" u="sng">
                <a:solidFill>
                  <a:schemeClr val="tx1"/>
                </a:solidFill>
              </a:rPr>
              <a:t>Organizer</a:t>
            </a:r>
            <a:r>
              <a:rPr lang="en-US" altLang="en-US" sz="3600" i="1">
                <a:solidFill>
                  <a:schemeClr val="tx1"/>
                </a:solidFill>
              </a:rPr>
              <a:t>: </a:t>
            </a:r>
            <a:br>
              <a:rPr lang="en-US" altLang="en-US" sz="3600" i="1">
                <a:solidFill>
                  <a:schemeClr val="tx1"/>
                </a:solidFill>
              </a:rPr>
            </a:br>
            <a:br>
              <a:rPr lang="en-US" altLang="en-US" sz="1600" i="1">
                <a:solidFill>
                  <a:schemeClr val="tx1"/>
                </a:solidFill>
              </a:rPr>
            </a:br>
            <a:r>
              <a:rPr lang="en-US" altLang="en-US" sz="1600" i="1">
                <a:solidFill>
                  <a:schemeClr val="tx1"/>
                </a:solidFill>
              </a:rPr>
              <a:t>	</a:t>
            </a:r>
            <a:r>
              <a:rPr lang="en-US" altLang="en-US" sz="3600">
                <a:solidFill>
                  <a:srgbClr val="FF0000"/>
                </a:solidFill>
              </a:rPr>
              <a:t>Your</a:t>
            </a:r>
            <a:r>
              <a:rPr lang="en-US" altLang="en-US" sz="3600">
                <a:solidFill>
                  <a:schemeClr val="tx1"/>
                </a:solidFill>
              </a:rPr>
              <a:t> Role </a:t>
            </a:r>
            <a:br>
              <a:rPr lang="en-US" altLang="en-US" sz="3600">
                <a:solidFill>
                  <a:schemeClr val="tx1"/>
                </a:solidFill>
              </a:rPr>
            </a:br>
            <a:r>
              <a:rPr lang="en-US" altLang="en-US" sz="3600">
                <a:solidFill>
                  <a:schemeClr val="tx1"/>
                </a:solidFill>
              </a:rPr>
              <a:t>	in Building the Future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B2B1805-A6B0-4C92-A489-439D25BB8D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10000"/>
            <a:ext cx="6400800" cy="2286000"/>
          </a:xfrm>
        </p:spPr>
        <p:txBody>
          <a:bodyPr/>
          <a:lstStyle/>
          <a:p>
            <a:pPr eaLnBrk="1" hangingPunct="1"/>
            <a:endParaRPr lang="en-US" altLang="en-US">
              <a:solidFill>
                <a:schemeClr val="tx1"/>
              </a:solidFill>
            </a:endParaRPr>
          </a:p>
          <a:p>
            <a:pPr eaLnBrk="1" hangingPunct="1"/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>
            <a:extLst>
              <a:ext uri="{FF2B5EF4-FFF2-40B4-BE49-F238E27FC236}">
                <a16:creationId xmlns:a16="http://schemas.microsoft.com/office/drawing/2014/main" id="{B309C4AC-994F-4C1A-A84A-0E893A88A2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3BE836-2FE4-4143-BE0A-AB0197AB81DA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0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2F84A55-3927-4C07-B89E-9AF033DD4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10600" cy="4572000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US" altLang="en-US" sz="3200" b="1" i="1">
                <a:solidFill>
                  <a:schemeClr val="tx2"/>
                </a:solidFill>
              </a:rPr>
              <a:t>Some givens . . .</a:t>
            </a:r>
            <a:r>
              <a:rPr lang="en-US" altLang="en-US"/>
              <a:t> </a:t>
            </a:r>
          </a:p>
          <a:p>
            <a:pPr marL="533400" indent="-533400" eaLnBrk="1" hangingPunct="1"/>
            <a:endParaRPr lang="en-US" altLang="en-US" sz="1400"/>
          </a:p>
          <a:p>
            <a:pPr marL="533400" indent="-533400" eaLnBrk="1" hangingPunct="1"/>
            <a:r>
              <a:rPr lang="en-US" altLang="en-US" i="1"/>
              <a:t>Effective internal organizing</a:t>
            </a:r>
            <a:r>
              <a:rPr lang="en-US" altLang="en-US"/>
              <a:t> is a priority.</a:t>
            </a:r>
          </a:p>
          <a:p>
            <a:pPr marL="533400" indent="-533400" eaLnBrk="1" hangingPunct="1">
              <a:buFontTx/>
              <a:buNone/>
            </a:pPr>
            <a:endParaRPr lang="en-US" altLang="en-US" sz="1200"/>
          </a:p>
          <a:p>
            <a:pPr marL="533400" indent="-533400" eaLnBrk="1" hangingPunct="1"/>
            <a:r>
              <a:rPr lang="en-US" altLang="en-US" b="1"/>
              <a:t>Internal organizing is</a:t>
            </a:r>
            <a:r>
              <a:rPr lang="en-US" altLang="en-US"/>
              <a:t> . . .  Turning potential members into members, members into activists, activists into leaders.</a:t>
            </a:r>
          </a:p>
          <a:p>
            <a:pPr marL="533400" indent="-533400" eaLnBrk="1" hangingPunct="1">
              <a:buFontTx/>
              <a:buNone/>
            </a:pPr>
            <a:endParaRPr lang="en-US" altLang="en-US" sz="1200"/>
          </a:p>
          <a:p>
            <a:pPr marL="533400" indent="-533400" eaLnBrk="1" hangingPunct="1"/>
            <a:r>
              <a:rPr lang="en-US" altLang="en-US"/>
              <a:t>Why is internal organizing so important? </a:t>
            </a:r>
            <a:endParaRPr lang="en-US" alt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>
            <a:extLst>
              <a:ext uri="{FF2B5EF4-FFF2-40B4-BE49-F238E27FC236}">
                <a16:creationId xmlns:a16="http://schemas.microsoft.com/office/drawing/2014/main" id="{02300CBE-16D7-40E6-BD90-A09021ACE6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4A7DDA-16FA-4A98-8F2E-4F3F7E3DFB2E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000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2CFD5E12-DBB9-4482-8A03-A775D8243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514600"/>
            <a:ext cx="8610600" cy="4343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9600">
                <a:solidFill>
                  <a:srgbClr val="FF0000"/>
                </a:solidFill>
                <a:latin typeface="Frutiger 95 UltraBlack" pitchFamily="2" charset="0"/>
              </a:rPr>
              <a:t>POWER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rev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>
            <a:extLst>
              <a:ext uri="{FF2B5EF4-FFF2-40B4-BE49-F238E27FC236}">
                <a16:creationId xmlns:a16="http://schemas.microsoft.com/office/drawing/2014/main" id="{EF64FDB0-BEB7-4D0C-B665-05F27EFDF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43C9D61-5B1E-4FE3-A8AE-C4571BB9ECE4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0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7976CB99-A3AE-44E0-9102-432129688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 i="1">
                <a:solidFill>
                  <a:schemeClr val="tx2"/>
                </a:solidFill>
              </a:rPr>
              <a:t>Internal organizing is . . . </a:t>
            </a:r>
            <a:br>
              <a:rPr lang="en-US" altLang="en-US" b="1" i="1">
                <a:solidFill>
                  <a:schemeClr val="tx2"/>
                </a:solidFill>
              </a:rPr>
            </a:br>
            <a:endParaRPr lang="en-US" altLang="en-US" b="1" u="sng">
              <a:solidFill>
                <a:schemeClr val="tx2"/>
              </a:solidFill>
            </a:endParaRP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9839A500-A740-4D4E-ABB3-1B03BC8DA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95400"/>
            <a:ext cx="82296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>
                <a:solidFill>
                  <a:schemeClr val="tx2"/>
                </a:solidFill>
              </a:rPr>
              <a:t>ENGAGEMENT</a:t>
            </a:r>
            <a:endParaRPr lang="en-US" altLang="en-US" sz="1400" i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Person is given reason to become interested in/pay attention to the union..</a:t>
            </a:r>
            <a:endParaRPr lang="en-US" altLang="en-US" sz="140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  <a:endParaRPr lang="en-US" altLang="en-US" sz="1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>
                <a:solidFill>
                  <a:schemeClr val="tx2"/>
                </a:solidFill>
              </a:rPr>
              <a:t>ACTIVATION / RECRUITMENT &amp; RETENTION</a:t>
            </a:r>
            <a:endParaRPr lang="en-US" altLang="en-US" sz="1400" i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Person begins voluntary action in support of the union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Person joins and remains a member.</a:t>
            </a:r>
            <a:endParaRPr lang="en-US" altLang="en-US" sz="140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  <a:endParaRPr lang="en-US" altLang="en-US" sz="1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>
                <a:solidFill>
                  <a:schemeClr val="tx2"/>
                </a:solidFill>
              </a:rPr>
              <a:t>INDUCTION</a:t>
            </a:r>
            <a:endParaRPr lang="en-US" altLang="en-US" sz="1400" i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Person is oriented to union/comes to know its history, structure, values, etc.</a:t>
            </a:r>
            <a:endParaRPr lang="en-US" altLang="en-US" sz="140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  <a:endParaRPr lang="en-US" altLang="en-US" sz="1400" b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>
                <a:solidFill>
                  <a:schemeClr val="tx2"/>
                </a:solidFill>
              </a:rPr>
              <a:t>CONTINUAL ACTIVATION</a:t>
            </a:r>
            <a:endParaRPr lang="en-US" altLang="en-US" sz="1400" i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Person continues voluntary action in support of the union.</a:t>
            </a:r>
            <a:endParaRPr lang="en-US" altLang="en-US" sz="140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  <a:endParaRPr lang="en-US" altLang="en-US" sz="1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>
                <a:solidFill>
                  <a:schemeClr val="tx2"/>
                </a:solidFill>
              </a:rPr>
              <a:t>SECONDARY LEADERSHIP</a:t>
            </a:r>
            <a:endParaRPr lang="en-US" altLang="en-US" sz="1400" i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Person assumes a formal leadership role.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(Building site team, committee and task force work, etc.)</a:t>
            </a:r>
            <a:endParaRPr lang="en-US" altLang="en-US" sz="140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I</a:t>
            </a:r>
            <a:endParaRPr lang="en-US" altLang="en-US" sz="1400" b="1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b="1">
                <a:solidFill>
                  <a:schemeClr val="tx2"/>
                </a:solidFill>
              </a:rPr>
              <a:t>PRIMARY LEADERSHIP</a:t>
            </a:r>
            <a:endParaRPr lang="en-US" altLang="en-US" sz="1400" i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Person advances to highest levels of union leadership.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400" i="1">
                <a:solidFill>
                  <a:schemeClr val="tx2"/>
                </a:solidFill>
              </a:rPr>
              <a:t>(Site rep, area or program coordinator, union officer, etc.)</a:t>
            </a:r>
            <a:r>
              <a:rPr lang="en-US" altLang="en-US" sz="120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>
            <a:extLst>
              <a:ext uri="{FF2B5EF4-FFF2-40B4-BE49-F238E27FC236}">
                <a16:creationId xmlns:a16="http://schemas.microsoft.com/office/drawing/2014/main" id="{D3100AF6-3DE0-4402-9DB6-F21A3219F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C439D1-7C21-4F26-A65C-F4D521640879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000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CAB16D95-BEB0-4BC9-A60D-549CEE6E7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610600" cy="4343400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Frutiger 95 UltraBlack" pitchFamily="2" charset="0"/>
              </a:rPr>
              <a:t>EFFECTIVE INTERNAL ORGANIZING</a:t>
            </a:r>
          </a:p>
          <a:p>
            <a:pPr algn="ctr" eaLnBrk="1" hangingPunct="1">
              <a:lnSpc>
                <a:spcPct val="75000"/>
              </a:lnSpc>
              <a:buFontTx/>
              <a:buNone/>
            </a:pPr>
            <a:endParaRPr lang="en-US" altLang="en-US" sz="2000">
              <a:solidFill>
                <a:srgbClr val="FF0000"/>
              </a:solidFill>
              <a:latin typeface="Frutiger 95 UltraBlack" pitchFamily="2" charset="0"/>
            </a:endParaRPr>
          </a:p>
          <a:p>
            <a:pPr algn="ctr" eaLnBrk="1" hangingPunct="1">
              <a:lnSpc>
                <a:spcPct val="75000"/>
              </a:lnSpc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Frutiger 95 UltraBlack" pitchFamily="2" charset="0"/>
              </a:rPr>
              <a:t>is not possible without</a:t>
            </a:r>
          </a:p>
          <a:p>
            <a:pPr algn="ctr" eaLnBrk="1" hangingPunct="1">
              <a:lnSpc>
                <a:spcPct val="75000"/>
              </a:lnSpc>
              <a:buFontTx/>
              <a:buNone/>
            </a:pPr>
            <a:endParaRPr lang="en-US" altLang="en-US" sz="2000">
              <a:solidFill>
                <a:srgbClr val="FF0000"/>
              </a:solidFill>
              <a:latin typeface="Frutiger 95 UltraBlack" pitchFamily="2" charset="0"/>
            </a:endParaRPr>
          </a:p>
          <a:p>
            <a:pPr algn="ctr" eaLnBrk="1" hangingPunct="1">
              <a:lnSpc>
                <a:spcPct val="75000"/>
              </a:lnSpc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Frutiger 95 UltraBlack" pitchFamily="2" charset="0"/>
              </a:rPr>
              <a:t>EFFECTIVE WORKSITE LEADERS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>
            <a:extLst>
              <a:ext uri="{FF2B5EF4-FFF2-40B4-BE49-F238E27FC236}">
                <a16:creationId xmlns:a16="http://schemas.microsoft.com/office/drawing/2014/main" id="{04620216-98BA-4A1C-8D47-16A88C327A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9A7D32-FDA4-46A3-9FD3-3AB80A78E619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000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0C191538-9CE8-45F8-9F19-928EEED26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10600" cy="45720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altLang="en-US" b="1" i="1">
                <a:solidFill>
                  <a:schemeClr val="tx2"/>
                </a:solidFill>
              </a:rPr>
              <a:t>You are the key to overcoming . . .</a:t>
            </a:r>
            <a:r>
              <a:rPr lang="en-US" altLang="en-US" sz="2400"/>
              <a:t> 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n-US" altLang="en-US" sz="1200"/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altLang="en-US" sz="2400"/>
              <a:t>Isolation and indifference (not apathy).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n-US" altLang="en-US" sz="100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altLang="en-US" sz="2400"/>
              <a:t>Fear and sense of futility about the future.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altLang="en-US" sz="100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altLang="en-US" sz="2400"/>
              <a:t>Lack of true understanding about the union and the power of solidarity and collective action.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	</a:t>
            </a:r>
            <a:r>
              <a:rPr lang="en-US" altLang="en-US" b="1" i="1">
                <a:solidFill>
                  <a:srgbClr val="FF0000"/>
                </a:solidFill>
              </a:rPr>
              <a:t>BUT . . . This may take some reconsideration of your role and what it takes to be an effective worksite leader.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645DBEA-5FBB-4E4A-8716-E6C3010A1C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295400"/>
            <a:ext cx="7696200" cy="1219200"/>
          </a:xfrm>
        </p:spPr>
        <p:txBody>
          <a:bodyPr/>
          <a:lstStyle/>
          <a:p>
            <a:pPr algn="ctr"/>
            <a:r>
              <a:rPr lang="en-US" altLang="en-US" sz="2800" b="1"/>
              <a:t>Transactional vs. Transformational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72E0028-E2A6-4547-B257-5BC952CC535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533400" y="1905000"/>
            <a:ext cx="4457700" cy="4343400"/>
          </a:xfrm>
        </p:spPr>
        <p:txBody>
          <a:bodyPr/>
          <a:lstStyle/>
          <a:p>
            <a:pPr algn="r">
              <a:buFontTx/>
              <a:buNone/>
            </a:pPr>
            <a:r>
              <a:rPr lang="en-US" altLang="en-US" sz="2400"/>
              <a:t>Rational</a:t>
            </a:r>
          </a:p>
          <a:p>
            <a:pPr algn="r">
              <a:buFontTx/>
              <a:buNone/>
            </a:pPr>
            <a:r>
              <a:rPr lang="en-US" altLang="en-US" sz="2400"/>
              <a:t>Benefits, services</a:t>
            </a:r>
          </a:p>
          <a:p>
            <a:pPr algn="r">
              <a:buFontTx/>
              <a:buNone/>
            </a:pPr>
            <a:r>
              <a:rPr lang="en-US" altLang="en-US" sz="2400"/>
              <a:t>Passive</a:t>
            </a:r>
          </a:p>
          <a:p>
            <a:pPr algn="r">
              <a:buFontTx/>
              <a:buNone/>
            </a:pPr>
            <a:r>
              <a:rPr lang="en-US" altLang="en-US" sz="2400"/>
              <a:t>Marketing, sales</a:t>
            </a:r>
          </a:p>
          <a:p>
            <a:pPr algn="r">
              <a:buFontTx/>
              <a:buNone/>
            </a:pPr>
            <a:r>
              <a:rPr lang="en-US" altLang="en-US" sz="2400"/>
              <a:t>Talking, selling</a:t>
            </a:r>
          </a:p>
          <a:p>
            <a:pPr algn="r">
              <a:buFontTx/>
              <a:buNone/>
            </a:pPr>
            <a:r>
              <a:rPr lang="en-US" altLang="en-US" sz="2400"/>
              <a:t>Event</a:t>
            </a:r>
          </a:p>
          <a:p>
            <a:pPr algn="r">
              <a:buFontTx/>
              <a:buNone/>
            </a:pPr>
            <a:r>
              <a:rPr lang="en-US" altLang="en-US" sz="2400"/>
              <a:t>Union is </a:t>
            </a:r>
            <a:r>
              <a:rPr lang="en-US" altLang="en-US" sz="2400" i="1"/>
              <a:t>protection</a:t>
            </a:r>
          </a:p>
          <a:p>
            <a:pPr algn="r">
              <a:buFontTx/>
              <a:buNone/>
            </a:pPr>
            <a:r>
              <a:rPr lang="en-US" altLang="en-US" sz="2400"/>
              <a:t>Members </a:t>
            </a:r>
            <a:r>
              <a:rPr lang="en-US" altLang="en-US" sz="2400" i="1"/>
              <a:t>join</a:t>
            </a:r>
            <a:r>
              <a:rPr lang="en-US" altLang="en-US" sz="2400"/>
              <a:t> the union</a:t>
            </a:r>
          </a:p>
          <a:p>
            <a:pPr algn="r">
              <a:buFontTx/>
              <a:buNone/>
            </a:pPr>
            <a:r>
              <a:rPr lang="en-US" altLang="en-US" sz="2400" i="1"/>
              <a:t>Member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201CD85-11F3-4BFE-B566-1F86A6CF6F0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076700" y="1905000"/>
            <a:ext cx="4457700" cy="4343400"/>
          </a:xfrm>
        </p:spPr>
        <p:txBody>
          <a:bodyPr/>
          <a:lstStyle/>
          <a:p>
            <a:r>
              <a:rPr lang="en-US" altLang="en-US" sz="2400"/>
              <a:t> Psychological</a:t>
            </a:r>
          </a:p>
          <a:p>
            <a:r>
              <a:rPr lang="en-US" altLang="en-US" sz="2400"/>
              <a:t> Issues</a:t>
            </a:r>
          </a:p>
          <a:p>
            <a:r>
              <a:rPr lang="en-US" altLang="en-US" sz="2400"/>
              <a:t> Active</a:t>
            </a:r>
          </a:p>
          <a:p>
            <a:r>
              <a:rPr lang="en-US" altLang="en-US" sz="2400"/>
              <a:t> Relationship, experience</a:t>
            </a:r>
          </a:p>
          <a:p>
            <a:r>
              <a:rPr lang="en-US" altLang="en-US" sz="2400"/>
              <a:t> Listening, connecting</a:t>
            </a:r>
          </a:p>
          <a:p>
            <a:r>
              <a:rPr lang="en-US" altLang="en-US" sz="2400"/>
              <a:t> Ongoing activity</a:t>
            </a:r>
          </a:p>
          <a:p>
            <a:r>
              <a:rPr lang="en-US" altLang="en-US" sz="2400" i="1"/>
              <a:t> </a:t>
            </a:r>
            <a:r>
              <a:rPr lang="en-US" altLang="en-US" sz="2400"/>
              <a:t>Union is </a:t>
            </a:r>
            <a:r>
              <a:rPr lang="en-US" altLang="en-US" sz="2400" i="1"/>
              <a:t>power</a:t>
            </a:r>
          </a:p>
          <a:p>
            <a:r>
              <a:rPr lang="en-US" altLang="en-US" sz="2400"/>
              <a:t>Members </a:t>
            </a:r>
            <a:r>
              <a:rPr lang="en-US" altLang="en-US" sz="2400" i="1"/>
              <a:t>take a stand!</a:t>
            </a:r>
          </a:p>
          <a:p>
            <a:r>
              <a:rPr lang="en-US" altLang="en-US" sz="2400" i="1"/>
              <a:t>Unionist</a:t>
            </a:r>
          </a:p>
          <a:p>
            <a:endParaRPr lang="en-US" alt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>
            <a:extLst>
              <a:ext uri="{FF2B5EF4-FFF2-40B4-BE49-F238E27FC236}">
                <a16:creationId xmlns:a16="http://schemas.microsoft.com/office/drawing/2014/main" id="{BC872000-FD38-44CC-93AF-9664C368A2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62C541A-33EA-4C79-8979-DABFAA77EA73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000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8A004479-E469-4D31-B189-9FF9E0C9D7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514600"/>
            <a:ext cx="8610600" cy="4343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7200">
                <a:solidFill>
                  <a:srgbClr val="FF0000"/>
                </a:solidFill>
                <a:latin typeface="Frutiger 95 UltraBlack" pitchFamily="2" charset="0"/>
              </a:rPr>
              <a:t>TEN STRATEGIC SUGGESTIONS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rev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>
            <a:extLst>
              <a:ext uri="{FF2B5EF4-FFF2-40B4-BE49-F238E27FC236}">
                <a16:creationId xmlns:a16="http://schemas.microsoft.com/office/drawing/2014/main" id="{AC5A23FC-F450-4E7E-AC16-5B7E98F09A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797C3DA-FC18-429C-920A-9A88E8626CE8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0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C0EA752-B544-45D9-9909-92B8FEA0C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1: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A49C2E9-0AAD-458C-B334-E924660E13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Make It Clear: The Union is YOU, Your Members and Your Potential Members</a:t>
            </a:r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Language is important—Don</a:t>
            </a:r>
            <a:r>
              <a:rPr lang="ja-JP" altLang="en-US" sz="2400"/>
              <a:t>’</a:t>
            </a:r>
            <a:r>
              <a:rPr lang="en-US" altLang="ja-JP" sz="2400"/>
              <a:t>t </a:t>
            </a:r>
            <a:r>
              <a:rPr lang="en-US" altLang="ja-JP" sz="2400" i="1"/>
              <a:t>third party</a:t>
            </a:r>
            <a:r>
              <a:rPr lang="en-US" altLang="ja-JP" sz="2400"/>
              <a:t> the union.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Seek to involve all in the union</a:t>
            </a:r>
            <a:r>
              <a:rPr lang="ja-JP" altLang="en-US" sz="2400"/>
              <a:t>’</a:t>
            </a:r>
            <a:r>
              <a:rPr lang="en-US" altLang="ja-JP" sz="2400"/>
              <a:t>s work.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Celebrate success and mourn disappointments as result of collective action and resolve (or lack thereof) vs. attributing these to individuals.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539132FF-E28B-41FB-8AAA-50667729A0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7EDA29-F69D-4CA4-A08E-778946BEF2EE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0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A66166C1-AF6A-4517-9C24-6BB84B4C8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2: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AAE844DC-3C0D-48F8-98E5-1686EC0077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Your Role: Leader/Organizer vs. Contact/911 Caller</a:t>
            </a:r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Important: Traditional role of keeping people informed and referring issues to leaders/staff.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Tantamount to building power: Enhanced role of inspiring commitment and connection to the union and its work.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Don</a:t>
            </a:r>
            <a:r>
              <a:rPr lang="ja-JP" altLang="en-US" sz="2400"/>
              <a:t>’</a:t>
            </a:r>
            <a:r>
              <a:rPr lang="en-US" altLang="ja-JP" sz="2400"/>
              <a:t>t be The Lone Ranger. Use members as your organizing team.</a:t>
            </a:r>
            <a:endParaRPr lang="en-US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>
            <a:extLst>
              <a:ext uri="{FF2B5EF4-FFF2-40B4-BE49-F238E27FC236}">
                <a16:creationId xmlns:a16="http://schemas.microsoft.com/office/drawing/2014/main" id="{1EC58529-FACE-4543-A7C1-EC581AD2EC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933F65-ED38-40A0-8E10-CE9F74724855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0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F12E49C-D791-4C1C-B2B5-3AAFF4D98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3: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BA61636-4835-43FE-A506-6D88F0A05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Your Keys to Success: Visibility, Leadership, Relationships</a:t>
            </a:r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Your </a:t>
            </a:r>
            <a:r>
              <a:rPr lang="en-US" altLang="en-US" sz="2400" i="1"/>
              <a:t>personality</a:t>
            </a:r>
            <a:r>
              <a:rPr lang="en-US" altLang="en-US" sz="2400"/>
              <a:t> is more powerful than your </a:t>
            </a:r>
            <a:r>
              <a:rPr lang="en-US" altLang="en-US" sz="2400" i="1"/>
              <a:t>persuasion</a:t>
            </a:r>
            <a:r>
              <a:rPr lang="en-US" altLang="en-US" sz="2400"/>
              <a:t>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People are hungry for leaders and will respond to those whose motivations are true.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Seek people out and take interest in them as colleagues, as people who want to be the best they can be and do the best that they can do.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>
            <a:extLst>
              <a:ext uri="{FF2B5EF4-FFF2-40B4-BE49-F238E27FC236}">
                <a16:creationId xmlns:a16="http://schemas.microsoft.com/office/drawing/2014/main" id="{0A327A31-D180-4B31-B134-4B277A8975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15FAEB-FB19-496A-8548-4B1B80EE9C14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0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9EFB82E3-0BDA-4457-9DFC-011D0A6CD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4: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061CF450-AD4F-4B7E-B9D9-400DDAD65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Listening is Your Primary Mode of Effective Communication</a:t>
            </a:r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Listen 80 percent of time.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Listen for: What do people care about? What is their vision for change, for an ideal future?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Ask: Why are things the way they are? How would we change things for the better? Why don</a:t>
            </a:r>
            <a:r>
              <a:rPr lang="ja-JP" altLang="en-US" sz="2400"/>
              <a:t>’</a:t>
            </a:r>
            <a:r>
              <a:rPr lang="en-US" altLang="ja-JP" sz="2400"/>
              <a:t>t we take a stand?</a:t>
            </a:r>
            <a:endParaRPr lang="en-US" altLang="en-U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>
            <a:extLst>
              <a:ext uri="{FF2B5EF4-FFF2-40B4-BE49-F238E27FC236}">
                <a16:creationId xmlns:a16="http://schemas.microsoft.com/office/drawing/2014/main" id="{7A4DA8E1-4501-4D8D-82BA-36231AFAC8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5FC1CA0-4555-4911-B6B6-D97ED5B5C49B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0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E493ED45-51E8-40B8-8555-B71452A37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5: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14315DF-B9A8-4691-85C3-6C771840AA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ja-JP" altLang="en-US" b="1"/>
              <a:t>“</a:t>
            </a:r>
            <a:r>
              <a:rPr lang="en-US" altLang="ja-JP" b="1"/>
              <a:t>Issues-Speak</a:t>
            </a:r>
            <a:r>
              <a:rPr lang="ja-JP" altLang="en-US" b="1"/>
              <a:t>”</a:t>
            </a:r>
            <a:r>
              <a:rPr lang="en-US" altLang="ja-JP" b="1"/>
              <a:t> is Your Best Language</a:t>
            </a:r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Cast all communication through the prism of issues, </a:t>
            </a:r>
            <a:r>
              <a:rPr lang="en-US" altLang="en-US" sz="2400" i="1"/>
              <a:t>what the union cares about, what it stands for, what it is trying to achieve.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De-emphasize (but don</a:t>
            </a:r>
            <a:r>
              <a:rPr lang="ja-JP" altLang="en-US" sz="2400"/>
              <a:t>’</a:t>
            </a:r>
            <a:r>
              <a:rPr lang="en-US" altLang="ja-JP" sz="2400"/>
              <a:t>t discount) organizational attributes and benefits and services of membership.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Remember: The union is about what we are doing together to build a better future vs. what any one of us </a:t>
            </a:r>
            <a:r>
              <a:rPr lang="ja-JP" altLang="en-US" sz="2400"/>
              <a:t>“</a:t>
            </a:r>
            <a:r>
              <a:rPr lang="en-US" altLang="ja-JP" sz="2400"/>
              <a:t>gets</a:t>
            </a:r>
            <a:r>
              <a:rPr lang="ja-JP" altLang="en-US" sz="2400"/>
              <a:t>”</a:t>
            </a:r>
            <a:r>
              <a:rPr lang="en-US" altLang="ja-JP" sz="2400"/>
              <a:t> in the here and now.</a:t>
            </a:r>
            <a:endParaRPr lang="en-US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>
            <a:extLst>
              <a:ext uri="{FF2B5EF4-FFF2-40B4-BE49-F238E27FC236}">
                <a16:creationId xmlns:a16="http://schemas.microsoft.com/office/drawing/2014/main" id="{24D0FD33-A4B1-42F8-8EE0-9F6347B8AE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6B43A10-E202-4A53-A3BA-82E688D2EBF8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0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509D9CB5-EB9F-4168-8DB8-89D8E6C7C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6: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E3363159-2E51-4168-A6C5-F6CFB7ED91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Tell Your Story: Speak to Hearts, Not Just Minds</a:t>
            </a:r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Why are you committed to and involved in the union? What have you experienced that make you a true believer? What inspires you to do this work? Why is your activism compatible with your personal values, commitment to kids, etc.?</a:t>
            </a:r>
            <a:r>
              <a:rPr lang="en-US" altLang="en-US" sz="2400" i="1"/>
              <a:t>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The answers to these and similar questions make for one compelling </a:t>
            </a:r>
            <a:r>
              <a:rPr lang="ja-JP" altLang="en-US" sz="2400"/>
              <a:t>“</a:t>
            </a:r>
            <a:r>
              <a:rPr lang="en-US" altLang="ja-JP" sz="2400"/>
              <a:t>rap.</a:t>
            </a:r>
            <a:r>
              <a:rPr lang="ja-JP" altLang="en-US" sz="2400"/>
              <a:t>”</a:t>
            </a:r>
            <a:endParaRPr lang="en-US" alt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>
            <a:extLst>
              <a:ext uri="{FF2B5EF4-FFF2-40B4-BE49-F238E27FC236}">
                <a16:creationId xmlns:a16="http://schemas.microsoft.com/office/drawing/2014/main" id="{83606230-006C-442E-830A-3F90CEA891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489AC7B-A4D3-42D5-A7AE-26FA57228283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0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FED3A403-0562-48B8-9B12-A2540CDB19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7: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EB6F55AB-BEA0-4768-9B8F-4D744B5664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Don</a:t>
            </a:r>
            <a:r>
              <a:rPr lang="ja-JP" altLang="en-US" b="1"/>
              <a:t>’</a:t>
            </a:r>
            <a:r>
              <a:rPr lang="en-US" altLang="ja-JP" b="1"/>
              <a:t>t Ask People to Join or Get Involved: Challenge Them to </a:t>
            </a:r>
            <a:r>
              <a:rPr lang="ja-JP" altLang="en-US" b="1"/>
              <a:t>“</a:t>
            </a:r>
            <a:r>
              <a:rPr lang="en-US" altLang="ja-JP" b="1"/>
              <a:t>Take A Stand</a:t>
            </a:r>
            <a:r>
              <a:rPr lang="ja-JP" altLang="en-US" b="1"/>
              <a:t>”</a:t>
            </a:r>
            <a:endParaRPr lang="en-US" altLang="ja-JP" b="1"/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Joining and getting involved in the union is about standing up for we need for ourselves and to do our jobs to the best of our abilities.</a:t>
            </a:r>
            <a:endParaRPr lang="en-US" altLang="en-US" sz="2400" i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Presenting membership and involvement in this way requires us to explain </a:t>
            </a:r>
            <a:r>
              <a:rPr lang="ja-JP" altLang="en-US" sz="2400"/>
              <a:t>“</a:t>
            </a:r>
            <a:r>
              <a:rPr lang="en-US" altLang="ja-JP" sz="2400"/>
              <a:t>for what?</a:t>
            </a:r>
            <a:r>
              <a:rPr lang="ja-JP" altLang="en-US" sz="2400"/>
              <a:t>”</a:t>
            </a:r>
            <a:endParaRPr lang="en-US" altLang="en-US"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>
            <a:extLst>
              <a:ext uri="{FF2B5EF4-FFF2-40B4-BE49-F238E27FC236}">
                <a16:creationId xmlns:a16="http://schemas.microsoft.com/office/drawing/2014/main" id="{33759818-C9D5-40D3-937C-C5986B3C75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9743B4-24F5-483D-8B07-AC27A716E221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0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C16D3D1-5044-4E7C-BDAA-F2E27E2B23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8: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0A1EBA54-BCD9-43FE-B766-7C79039E60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Don</a:t>
            </a:r>
            <a:r>
              <a:rPr lang="ja-JP" altLang="en-US" b="1"/>
              <a:t>’</a:t>
            </a:r>
            <a:r>
              <a:rPr lang="en-US" altLang="ja-JP" b="1"/>
              <a:t>t Directly Answer </a:t>
            </a:r>
            <a:r>
              <a:rPr lang="ja-JP" altLang="en-US" b="1"/>
              <a:t>“</a:t>
            </a:r>
            <a:r>
              <a:rPr lang="en-US" altLang="ja-JP" b="1"/>
              <a:t>Why Should I Join the Union?</a:t>
            </a:r>
            <a:r>
              <a:rPr lang="ja-JP" altLang="en-US" b="1"/>
              <a:t>”</a:t>
            </a:r>
            <a:endParaRPr lang="en-US" altLang="ja-JP" b="1"/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That</a:t>
            </a:r>
            <a:r>
              <a:rPr lang="ja-JP" altLang="en-US" sz="2400"/>
              <a:t>’</a:t>
            </a:r>
            <a:r>
              <a:rPr lang="en-US" altLang="ja-JP" sz="2400"/>
              <a:t>s because you are not in the best position to answer that question.</a:t>
            </a:r>
            <a:endParaRPr lang="en-US" altLang="ja-JP" sz="2400" i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But . . . You are extremely credible when it comes to explaining why </a:t>
            </a:r>
            <a:r>
              <a:rPr lang="en-US" altLang="en-US" sz="2400" i="1"/>
              <a:t>you</a:t>
            </a:r>
            <a:r>
              <a:rPr lang="en-US" altLang="en-US" sz="2400"/>
              <a:t> are a committed, active and involved union member.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Remember: Tell your story!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>
            <a:extLst>
              <a:ext uri="{FF2B5EF4-FFF2-40B4-BE49-F238E27FC236}">
                <a16:creationId xmlns:a16="http://schemas.microsoft.com/office/drawing/2014/main" id="{9FDD2BAA-2305-4106-9AB1-E91F8DCE17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E34AF6-2E94-4B43-A5FF-C5E4CE603BF9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0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CF1F4F64-E1E7-4EDC-A297-7457881A9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9: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49EABA6-231C-47D5-ABE2-6F4107B087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/>
              <a:t>Make the Union </a:t>
            </a:r>
            <a:r>
              <a:rPr lang="en-US" altLang="en-US" b="1" i="1"/>
              <a:t>First Friend, Best Friend</a:t>
            </a:r>
            <a:r>
              <a:rPr lang="en-US" altLang="en-US" b="1"/>
              <a:t> to New Hires Where You Work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 b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/>
              <a:t>The most important time you can spend is the time you spend reaching out to new hires, based on their needs.</a:t>
            </a:r>
            <a:endParaRPr lang="en-US" altLang="en-US" sz="2400" i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/>
              <a:t>Sustained, personal contact over time is the key.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/>
              <a:t>Use your membership team to make this do-able.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400"/>
              <a:t>Make sure you say the words, </a:t>
            </a:r>
            <a:r>
              <a:rPr lang="ja-JP" altLang="en-US" sz="2400" i="1"/>
              <a:t>“</a:t>
            </a:r>
            <a:r>
              <a:rPr lang="en-US" altLang="ja-JP" sz="2400" i="1"/>
              <a:t>Your success is a priority of our union and your support is a commitment I make to you as a union leader.</a:t>
            </a:r>
            <a:r>
              <a:rPr lang="ja-JP" altLang="en-US" sz="2400" i="1"/>
              <a:t>”</a:t>
            </a:r>
            <a:endParaRPr lang="en-US" altLang="en-US" sz="2400" i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>
            <a:extLst>
              <a:ext uri="{FF2B5EF4-FFF2-40B4-BE49-F238E27FC236}">
                <a16:creationId xmlns:a16="http://schemas.microsoft.com/office/drawing/2014/main" id="{5015A523-63F8-416A-AF80-15F8AB4792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246AC5-CD38-4958-B16B-9568188114CA}" type="slidenum">
              <a:rPr lang="en-US" altLang="en-US" sz="100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0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B29AA5C7-094E-44E9-80F0-C2BDCFBB0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Number 10: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2FA14A7E-8C41-4916-ABF5-4F66AC5FD2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343400"/>
          </a:xfrm>
        </p:spPr>
        <p:txBody>
          <a:bodyPr/>
          <a:lstStyle/>
          <a:p>
            <a:pPr eaLnBrk="1" hangingPunct="1"/>
            <a:r>
              <a:rPr lang="en-US" altLang="en-US" b="1"/>
              <a:t>Understand and Use </a:t>
            </a:r>
            <a:r>
              <a:rPr lang="ja-JP" altLang="en-US" b="1"/>
              <a:t>“</a:t>
            </a:r>
            <a:r>
              <a:rPr lang="en-US" altLang="ja-JP" b="1"/>
              <a:t>Join Quotient</a:t>
            </a:r>
            <a:r>
              <a:rPr lang="ja-JP" altLang="en-US" b="1"/>
              <a:t>”</a:t>
            </a:r>
            <a:r>
              <a:rPr lang="en-US" altLang="ja-JP" b="1"/>
              <a:t> to Your Advantage</a:t>
            </a:r>
          </a:p>
          <a:p>
            <a:pPr eaLnBrk="1" hangingPunct="1">
              <a:buFontTx/>
              <a:buNone/>
            </a:pPr>
            <a:endParaRPr lang="en-US" altLang="en-US" sz="1200" b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All of these suggestions take time and focus.</a:t>
            </a:r>
            <a:endParaRPr lang="en-US" altLang="en-US" sz="2400" i="1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Narrow efforts by learning who is hot, warm and cold when it comes to union membership and activism. This is learned through personal conversation and observable behaviors.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/>
              <a:t>Spend time with hots and warms. Stay out of the cold.</a:t>
            </a:r>
            <a:endParaRPr lang="en-US" altLang="en-US" sz="2400"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47BA"/>
      </a:dk2>
      <a:lt2>
        <a:srgbClr val="808080"/>
      </a:lt2>
      <a:accent1>
        <a:srgbClr val="9EB0C9"/>
      </a:accent1>
      <a:accent2>
        <a:srgbClr val="002B5E"/>
      </a:accent2>
      <a:accent3>
        <a:srgbClr val="FFFFFF"/>
      </a:accent3>
      <a:accent4>
        <a:srgbClr val="000000"/>
      </a:accent4>
      <a:accent5>
        <a:srgbClr val="CCD4E1"/>
      </a:accent5>
      <a:accent6>
        <a:srgbClr val="002654"/>
      </a:accent6>
      <a:hlink>
        <a:srgbClr val="0047BA"/>
      </a:hlink>
      <a:folHlink>
        <a:srgbClr val="73B5E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47BA"/>
        </a:dk2>
        <a:lt2>
          <a:srgbClr val="808080"/>
        </a:lt2>
        <a:accent1>
          <a:srgbClr val="9EB0C9"/>
        </a:accent1>
        <a:accent2>
          <a:srgbClr val="002B5E"/>
        </a:accent2>
        <a:accent3>
          <a:srgbClr val="FFFFFF"/>
        </a:accent3>
        <a:accent4>
          <a:srgbClr val="000000"/>
        </a:accent4>
        <a:accent5>
          <a:srgbClr val="CCD4E1"/>
        </a:accent5>
        <a:accent6>
          <a:srgbClr val="002654"/>
        </a:accent6>
        <a:hlink>
          <a:srgbClr val="0047BA"/>
        </a:hlink>
        <a:folHlink>
          <a:srgbClr val="73B5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1A75CF"/>
        </a:dk2>
        <a:lt2>
          <a:srgbClr val="808080"/>
        </a:lt2>
        <a:accent1>
          <a:srgbClr val="B0BFBF"/>
        </a:accent1>
        <a:accent2>
          <a:srgbClr val="003896"/>
        </a:accent2>
        <a:accent3>
          <a:srgbClr val="FFFFFF"/>
        </a:accent3>
        <a:accent4>
          <a:srgbClr val="000000"/>
        </a:accent4>
        <a:accent5>
          <a:srgbClr val="D4DCDC"/>
        </a:accent5>
        <a:accent6>
          <a:srgbClr val="003287"/>
        </a:accent6>
        <a:hlink>
          <a:srgbClr val="1A75CF"/>
        </a:hlink>
        <a:folHlink>
          <a:srgbClr val="78B3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4F8C0D"/>
        </a:dk2>
        <a:lt2>
          <a:srgbClr val="808080"/>
        </a:lt2>
        <a:accent1>
          <a:srgbClr val="B3C98C"/>
        </a:accent1>
        <a:accent2>
          <a:srgbClr val="4A611C"/>
        </a:accent2>
        <a:accent3>
          <a:srgbClr val="FFFFFF"/>
        </a:accent3>
        <a:accent4>
          <a:srgbClr val="000000"/>
        </a:accent4>
        <a:accent5>
          <a:srgbClr val="D6E1C5"/>
        </a:accent5>
        <a:accent6>
          <a:srgbClr val="425718"/>
        </a:accent6>
        <a:hlink>
          <a:srgbClr val="4F8C0D"/>
        </a:hlink>
        <a:folHlink>
          <a:srgbClr val="4A611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6B8FB5"/>
        </a:dk2>
        <a:lt2>
          <a:srgbClr val="808080"/>
        </a:lt2>
        <a:accent1>
          <a:srgbClr val="CFE89C"/>
        </a:accent1>
        <a:accent2>
          <a:srgbClr val="ABBADE"/>
        </a:accent2>
        <a:accent3>
          <a:srgbClr val="FFFFFF"/>
        </a:accent3>
        <a:accent4>
          <a:srgbClr val="000000"/>
        </a:accent4>
        <a:accent5>
          <a:srgbClr val="E4F2CB"/>
        </a:accent5>
        <a:accent6>
          <a:srgbClr val="9BA8C9"/>
        </a:accent6>
        <a:hlink>
          <a:srgbClr val="6B8FB5"/>
        </a:hlink>
        <a:folHlink>
          <a:srgbClr val="0047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9EBA"/>
        </a:dk2>
        <a:lt2>
          <a:srgbClr val="808080"/>
        </a:lt2>
        <a:accent1>
          <a:srgbClr val="E0D478"/>
        </a:accent1>
        <a:accent2>
          <a:srgbClr val="8CCCD9"/>
        </a:accent2>
        <a:accent3>
          <a:srgbClr val="FFFFFF"/>
        </a:accent3>
        <a:accent4>
          <a:srgbClr val="000000"/>
        </a:accent4>
        <a:accent5>
          <a:srgbClr val="EDE6BE"/>
        </a:accent5>
        <a:accent6>
          <a:srgbClr val="7EB9C4"/>
        </a:accent6>
        <a:hlink>
          <a:srgbClr val="009EBA"/>
        </a:hlink>
        <a:folHlink>
          <a:srgbClr val="0047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BA122B"/>
        </a:dk2>
        <a:lt2>
          <a:srgbClr val="808080"/>
        </a:lt2>
        <a:accent1>
          <a:srgbClr val="C2C4A3"/>
        </a:accent1>
        <a:accent2>
          <a:srgbClr val="87212E"/>
        </a:accent2>
        <a:accent3>
          <a:srgbClr val="FFFFFF"/>
        </a:accent3>
        <a:accent4>
          <a:srgbClr val="000000"/>
        </a:accent4>
        <a:accent5>
          <a:srgbClr val="DDDECE"/>
        </a:accent5>
        <a:accent6>
          <a:srgbClr val="7A1D29"/>
        </a:accent6>
        <a:hlink>
          <a:srgbClr val="BA122B"/>
        </a:hlink>
        <a:folHlink>
          <a:srgbClr val="8721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A5EF941D-E7D6-4EE7-827D-A4B2331917D3}"/>
</file>

<file path=customXml/itemProps2.xml><?xml version="1.0" encoding="utf-8"?>
<ds:datastoreItem xmlns:ds="http://schemas.openxmlformats.org/officeDocument/2006/customXml" ds:itemID="{3D64B8E7-9043-4D57-8A9F-DEA7BA21BB93}"/>
</file>

<file path=customXml/itemProps3.xml><?xml version="1.0" encoding="utf-8"?>
<ds:datastoreItem xmlns:ds="http://schemas.openxmlformats.org/officeDocument/2006/customXml" ds:itemID="{DDE14C71-7EC5-43F5-9FB3-933456B1918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</TotalTime>
  <Words>1003</Words>
  <Application>Microsoft Office PowerPoint</Application>
  <PresentationFormat>On-screen Show (4:3)</PresentationFormat>
  <Paragraphs>145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Times</vt:lpstr>
      <vt:lpstr>MS PGothic</vt:lpstr>
      <vt:lpstr>Arial</vt:lpstr>
      <vt:lpstr>Verdana</vt:lpstr>
      <vt:lpstr>Frutiger 95 UltraBlack</vt:lpstr>
      <vt:lpstr>Wingdings</vt:lpstr>
      <vt:lpstr>Default Design</vt:lpstr>
      <vt:lpstr> From Worksite Leader . . .       to Organizer:    Your Role   in Building the Future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Transactional vs. Transformational</vt:lpstr>
      <vt:lpstr>PowerPoint Presentation</vt:lpstr>
      <vt:lpstr>Number 1:</vt:lpstr>
      <vt:lpstr>Number 2:</vt:lpstr>
      <vt:lpstr>Number 3:</vt:lpstr>
      <vt:lpstr>Number 4:</vt:lpstr>
      <vt:lpstr>Number 5:</vt:lpstr>
      <vt:lpstr>Number 6:</vt:lpstr>
      <vt:lpstr>Number 7:</vt:lpstr>
      <vt:lpstr>Number 8:</vt:lpstr>
      <vt:lpstr>Number 9:</vt:lpstr>
      <vt:lpstr>Number 10:</vt:lpstr>
    </vt:vector>
  </TitlesOfParts>
  <Company>뿿짠뿿쥀ג郐Ȱ珬뿿��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 Kemmerer;Adia Hoag</dc:creator>
  <cp:lastModifiedBy>Hoag, Adia</cp:lastModifiedBy>
  <cp:revision>63</cp:revision>
  <dcterms:created xsi:type="dcterms:W3CDTF">2005-05-30T00:17:25Z</dcterms:created>
  <dcterms:modified xsi:type="dcterms:W3CDTF">2018-07-26T22:44:27Z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