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6.xml" ContentType="application/vnd.openxmlformats-officedocument.presentationml.notesSlide+xml"/>
  <Override PartName="/ppt/tags/tag6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4159" r:id="rId1"/>
  </p:sldMasterIdLst>
  <p:notesMasterIdLst>
    <p:notesMasterId r:id="rId38"/>
  </p:notesMasterIdLst>
  <p:handoutMasterIdLst>
    <p:handoutMasterId r:id="rId39"/>
  </p:handoutMasterIdLst>
  <p:sldIdLst>
    <p:sldId id="256" r:id="rId2"/>
    <p:sldId id="277" r:id="rId3"/>
    <p:sldId id="271" r:id="rId4"/>
    <p:sldId id="315" r:id="rId5"/>
    <p:sldId id="316" r:id="rId6"/>
    <p:sldId id="263" r:id="rId7"/>
    <p:sldId id="266" r:id="rId8"/>
    <p:sldId id="267" r:id="rId9"/>
    <p:sldId id="312" r:id="rId10"/>
    <p:sldId id="313" r:id="rId11"/>
    <p:sldId id="314" r:id="rId12"/>
    <p:sldId id="317" r:id="rId13"/>
    <p:sldId id="318" r:id="rId14"/>
    <p:sldId id="268" r:id="rId15"/>
    <p:sldId id="319" r:id="rId16"/>
    <p:sldId id="320" r:id="rId17"/>
    <p:sldId id="321" r:id="rId18"/>
    <p:sldId id="322" r:id="rId19"/>
    <p:sldId id="323" r:id="rId20"/>
    <p:sldId id="295" r:id="rId21"/>
    <p:sldId id="262" r:id="rId22"/>
    <p:sldId id="297" r:id="rId23"/>
    <p:sldId id="290" r:id="rId24"/>
    <p:sldId id="291" r:id="rId25"/>
    <p:sldId id="292" r:id="rId26"/>
    <p:sldId id="300" r:id="rId27"/>
    <p:sldId id="294" r:id="rId28"/>
    <p:sldId id="301" r:id="rId29"/>
    <p:sldId id="304" r:id="rId30"/>
    <p:sldId id="305" r:id="rId31"/>
    <p:sldId id="288" r:id="rId32"/>
    <p:sldId id="302" r:id="rId33"/>
    <p:sldId id="303" r:id="rId34"/>
    <p:sldId id="310" r:id="rId35"/>
    <p:sldId id="311" r:id="rId36"/>
    <p:sldId id="306" r:id="rId3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E85961-1F00-40C2-AADD-EA056E0FA609}" v="74" dt="2023-10-02T22:13:29.8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47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48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ag, Adia" userId="277d387e-57e4-4941-b299-93bcbb4f8147" providerId="ADAL" clId="{78E85961-1F00-40C2-AADD-EA056E0FA609}"/>
    <pc:docChg chg="custSel modSld sldOrd modNotesMaster modHandout">
      <pc:chgData name="Hoag, Adia" userId="277d387e-57e4-4941-b299-93bcbb4f8147" providerId="ADAL" clId="{78E85961-1F00-40C2-AADD-EA056E0FA609}" dt="2023-10-02T22:13:29.889" v="313" actId="20577"/>
      <pc:docMkLst>
        <pc:docMk/>
      </pc:docMkLst>
      <pc:sldChg chg="modSp mod">
        <pc:chgData name="Hoag, Adia" userId="277d387e-57e4-4941-b299-93bcbb4f8147" providerId="ADAL" clId="{78E85961-1F00-40C2-AADD-EA056E0FA609}" dt="2023-10-02T22:00:49.525" v="14" actId="20577"/>
        <pc:sldMkLst>
          <pc:docMk/>
          <pc:sldMk cId="3820369709" sldId="256"/>
        </pc:sldMkLst>
        <pc:spChg chg="mod">
          <ac:chgData name="Hoag, Adia" userId="277d387e-57e4-4941-b299-93bcbb4f8147" providerId="ADAL" clId="{78E85961-1F00-40C2-AADD-EA056E0FA609}" dt="2023-10-02T22:00:49.525" v="14" actId="20577"/>
          <ac:spMkLst>
            <pc:docMk/>
            <pc:sldMk cId="3820369709" sldId="256"/>
            <ac:spMk id="3" creationId="{00000000-0000-0000-0000-000000000000}"/>
          </ac:spMkLst>
        </pc:spChg>
      </pc:sldChg>
      <pc:sldChg chg="modNotes">
        <pc:chgData name="Hoag, Adia" userId="277d387e-57e4-4941-b299-93bcbb4f8147" providerId="ADAL" clId="{78E85961-1F00-40C2-AADD-EA056E0FA609}" dt="2023-10-02T22:08:07.371" v="238"/>
        <pc:sldMkLst>
          <pc:docMk/>
          <pc:sldMk cId="0" sldId="263"/>
        </pc:sldMkLst>
      </pc:sldChg>
      <pc:sldChg chg="modNotes">
        <pc:chgData name="Hoag, Adia" userId="277d387e-57e4-4941-b299-93bcbb4f8147" providerId="ADAL" clId="{78E85961-1F00-40C2-AADD-EA056E0FA609}" dt="2023-10-02T22:08:07.371" v="238"/>
        <pc:sldMkLst>
          <pc:docMk/>
          <pc:sldMk cId="0" sldId="266"/>
        </pc:sldMkLst>
      </pc:sldChg>
      <pc:sldChg chg="modNotes">
        <pc:chgData name="Hoag, Adia" userId="277d387e-57e4-4941-b299-93bcbb4f8147" providerId="ADAL" clId="{78E85961-1F00-40C2-AADD-EA056E0FA609}" dt="2023-10-02T22:08:07.371" v="238"/>
        <pc:sldMkLst>
          <pc:docMk/>
          <pc:sldMk cId="0" sldId="267"/>
        </pc:sldMkLst>
      </pc:sldChg>
      <pc:sldChg chg="modNotes">
        <pc:chgData name="Hoag, Adia" userId="277d387e-57e4-4941-b299-93bcbb4f8147" providerId="ADAL" clId="{78E85961-1F00-40C2-AADD-EA056E0FA609}" dt="2023-10-02T22:08:07.371" v="238"/>
        <pc:sldMkLst>
          <pc:docMk/>
          <pc:sldMk cId="0" sldId="271"/>
        </pc:sldMkLst>
      </pc:sldChg>
      <pc:sldChg chg="ord">
        <pc:chgData name="Hoag, Adia" userId="277d387e-57e4-4941-b299-93bcbb4f8147" providerId="ADAL" clId="{78E85961-1F00-40C2-AADD-EA056E0FA609}" dt="2023-10-02T22:09:35.078" v="240"/>
        <pc:sldMkLst>
          <pc:docMk/>
          <pc:sldMk cId="1684738225" sldId="290"/>
        </pc:sldMkLst>
      </pc:sldChg>
      <pc:sldChg chg="modSp">
        <pc:chgData name="Hoag, Adia" userId="277d387e-57e4-4941-b299-93bcbb4f8147" providerId="ADAL" clId="{78E85961-1F00-40C2-AADD-EA056E0FA609}" dt="2023-10-02T22:13:29.889" v="313" actId="20577"/>
        <pc:sldMkLst>
          <pc:docMk/>
          <pc:sldMk cId="940515818" sldId="300"/>
        </pc:sldMkLst>
        <pc:graphicFrameChg chg="mod">
          <ac:chgData name="Hoag, Adia" userId="277d387e-57e4-4941-b299-93bcbb4f8147" providerId="ADAL" clId="{78E85961-1F00-40C2-AADD-EA056E0FA609}" dt="2023-10-02T22:13:29.889" v="313" actId="20577"/>
          <ac:graphicFrameMkLst>
            <pc:docMk/>
            <pc:sldMk cId="940515818" sldId="300"/>
            <ac:graphicFrameMk id="6" creationId="{00000000-0000-0000-0000-000000000000}"/>
          </ac:graphicFrameMkLst>
        </pc:graphicFrameChg>
      </pc:sldChg>
      <pc:sldChg chg="modSp mod">
        <pc:chgData name="Hoag, Adia" userId="277d387e-57e4-4941-b299-93bcbb4f8147" providerId="ADAL" clId="{78E85961-1F00-40C2-AADD-EA056E0FA609}" dt="2023-10-02T22:04:54.509" v="237" actId="20577"/>
        <pc:sldMkLst>
          <pc:docMk/>
          <pc:sldMk cId="202974015" sldId="305"/>
        </pc:sldMkLst>
        <pc:spChg chg="mod">
          <ac:chgData name="Hoag, Adia" userId="277d387e-57e4-4941-b299-93bcbb4f8147" providerId="ADAL" clId="{78E85961-1F00-40C2-AADD-EA056E0FA609}" dt="2023-10-02T22:04:54.509" v="237" actId="20577"/>
          <ac:spMkLst>
            <pc:docMk/>
            <pc:sldMk cId="202974015" sldId="305"/>
            <ac:spMk id="3" creationId="{00000000-0000-0000-0000-000000000000}"/>
          </ac:spMkLst>
        </pc:spChg>
      </pc:sldChg>
      <pc:sldChg chg="modNotes">
        <pc:chgData name="Hoag, Adia" userId="277d387e-57e4-4941-b299-93bcbb4f8147" providerId="ADAL" clId="{78E85961-1F00-40C2-AADD-EA056E0FA609}" dt="2023-10-02T22:08:07.371" v="238"/>
        <pc:sldMkLst>
          <pc:docMk/>
          <pc:sldMk cId="0" sldId="312"/>
        </pc:sldMkLst>
      </pc:sldChg>
      <pc:sldChg chg="modNotes">
        <pc:chgData name="Hoag, Adia" userId="277d387e-57e4-4941-b299-93bcbb4f8147" providerId="ADAL" clId="{78E85961-1F00-40C2-AADD-EA056E0FA609}" dt="2023-10-02T22:08:07.371" v="238"/>
        <pc:sldMkLst>
          <pc:docMk/>
          <pc:sldMk cId="0" sldId="313"/>
        </pc:sldMkLst>
      </pc:sldChg>
      <pc:sldChg chg="modSp mod modNotes">
        <pc:chgData name="Hoag, Adia" userId="277d387e-57e4-4941-b299-93bcbb4f8147" providerId="ADAL" clId="{78E85961-1F00-40C2-AADD-EA056E0FA609}" dt="2023-10-02T22:08:07.371" v="238"/>
        <pc:sldMkLst>
          <pc:docMk/>
          <pc:sldMk cId="0" sldId="314"/>
        </pc:sldMkLst>
        <pc:spChg chg="mod">
          <ac:chgData name="Hoag, Adia" userId="277d387e-57e4-4941-b299-93bcbb4f8147" providerId="ADAL" clId="{78E85961-1F00-40C2-AADD-EA056E0FA609}" dt="2023-10-02T22:01:18.220" v="16" actId="20577"/>
          <ac:spMkLst>
            <pc:docMk/>
            <pc:sldMk cId="0" sldId="314"/>
            <ac:spMk id="241" creationId="{00000000-0000-0000-0000-000000000000}"/>
          </ac:spMkLst>
        </pc:spChg>
        <pc:spChg chg="mod">
          <ac:chgData name="Hoag, Adia" userId="277d387e-57e4-4941-b299-93bcbb4f8147" providerId="ADAL" clId="{78E85961-1F00-40C2-AADD-EA056E0FA609}" dt="2023-10-02T22:03:04.820" v="164" actId="20577"/>
          <ac:spMkLst>
            <pc:docMk/>
            <pc:sldMk cId="0" sldId="314"/>
            <ac:spMk id="242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EC7E26-F142-4077-9E5A-DFBE23D4A2E0}" type="doc">
      <dgm:prSet loTypeId="urn:microsoft.com/office/officeart/2005/8/layout/matrix3" loCatId="matrix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210514E-F3B8-4CB0-B133-33B15915CC30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</a:t>
          </a:r>
        </a:p>
        <a:p>
          <a:pPr rtl="0"/>
          <a:r>
            <a:rPr lang="en-US" dirty="0">
              <a:latin typeface="+mj-lt"/>
            </a:rPr>
            <a:t>Facilitator</a:t>
          </a:r>
        </a:p>
      </dgm:t>
    </dgm:pt>
    <dgm:pt modelId="{6E075563-F70C-45F5-8A76-09334A839925}" type="parTrans" cxnId="{B31A21F1-F88B-47E2-AB4D-E8B411ECCE9A}">
      <dgm:prSet/>
      <dgm:spPr/>
      <dgm:t>
        <a:bodyPr/>
        <a:lstStyle/>
        <a:p>
          <a:endParaRPr lang="en-US"/>
        </a:p>
      </dgm:t>
    </dgm:pt>
    <dgm:pt modelId="{6B6CA7CE-7239-4503-BDC2-E24EAB63E15F}" type="sibTrans" cxnId="{B31A21F1-F88B-47E2-AB4D-E8B411ECCE9A}">
      <dgm:prSet/>
      <dgm:spPr/>
      <dgm:t>
        <a:bodyPr/>
        <a:lstStyle/>
        <a:p>
          <a:endParaRPr lang="en-US"/>
        </a:p>
      </dgm:t>
    </dgm:pt>
    <dgm:pt modelId="{4757CC11-DA0E-454E-BD6C-D7BC8E475F2A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Communicator</a:t>
          </a:r>
        </a:p>
      </dgm:t>
    </dgm:pt>
    <dgm:pt modelId="{F9BA01EE-00C0-4A39-B310-547214D61C91}" type="parTrans" cxnId="{9DB095DE-5952-4750-ABB7-4A2CBFD88C90}">
      <dgm:prSet/>
      <dgm:spPr/>
      <dgm:t>
        <a:bodyPr/>
        <a:lstStyle/>
        <a:p>
          <a:endParaRPr lang="en-US"/>
        </a:p>
      </dgm:t>
    </dgm:pt>
    <dgm:pt modelId="{9173EA28-E4B1-4102-AB49-043F8700BB8A}" type="sibTrans" cxnId="{9DB095DE-5952-4750-ABB7-4A2CBFD88C90}">
      <dgm:prSet/>
      <dgm:spPr/>
      <dgm:t>
        <a:bodyPr/>
        <a:lstStyle/>
        <a:p>
          <a:endParaRPr lang="en-US"/>
        </a:p>
      </dgm:t>
    </dgm:pt>
    <dgm:pt modelId="{B156CA0D-B0C5-49F0-9E9E-A440E32AAFF3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</a:t>
          </a:r>
        </a:p>
        <a:p>
          <a:pPr rtl="0"/>
          <a:r>
            <a:rPr lang="en-US" dirty="0">
              <a:latin typeface="+mj-lt"/>
            </a:rPr>
            <a:t>Advocate</a:t>
          </a:r>
        </a:p>
      </dgm:t>
    </dgm:pt>
    <dgm:pt modelId="{6B50701A-BDA5-4F58-9F47-9F3EDC8ADDBD}" type="parTrans" cxnId="{A7541B52-30E0-4861-B652-4B83869896C2}">
      <dgm:prSet/>
      <dgm:spPr/>
      <dgm:t>
        <a:bodyPr/>
        <a:lstStyle/>
        <a:p>
          <a:endParaRPr lang="en-US"/>
        </a:p>
      </dgm:t>
    </dgm:pt>
    <dgm:pt modelId="{E2620A8C-A039-4C19-A919-77481894C5C2}" type="sibTrans" cxnId="{A7541B52-30E0-4861-B652-4B83869896C2}">
      <dgm:prSet/>
      <dgm:spPr/>
      <dgm:t>
        <a:bodyPr/>
        <a:lstStyle/>
        <a:p>
          <a:endParaRPr lang="en-US"/>
        </a:p>
      </dgm:t>
    </dgm:pt>
    <dgm:pt modelId="{32891823-1930-4B4E-BC7F-10A7C052EF10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</a:t>
          </a:r>
        </a:p>
        <a:p>
          <a:pPr rtl="0"/>
          <a:r>
            <a:rPr lang="en-US" dirty="0">
              <a:latin typeface="+mj-lt"/>
            </a:rPr>
            <a:t>Unionist</a:t>
          </a:r>
        </a:p>
      </dgm:t>
    </dgm:pt>
    <dgm:pt modelId="{3BBB7CD7-1A94-44C0-BEB9-3F653572AAEB}" type="parTrans" cxnId="{BE48C1CF-73E9-4B1A-97BB-30B1BD136665}">
      <dgm:prSet/>
      <dgm:spPr/>
      <dgm:t>
        <a:bodyPr/>
        <a:lstStyle/>
        <a:p>
          <a:endParaRPr lang="en-US"/>
        </a:p>
      </dgm:t>
    </dgm:pt>
    <dgm:pt modelId="{9B058B85-87DB-4EB6-9F45-6D1ED2DDC64C}" type="sibTrans" cxnId="{BE48C1CF-73E9-4B1A-97BB-30B1BD136665}">
      <dgm:prSet/>
      <dgm:spPr/>
      <dgm:t>
        <a:bodyPr/>
        <a:lstStyle/>
        <a:p>
          <a:endParaRPr lang="en-US"/>
        </a:p>
      </dgm:t>
    </dgm:pt>
    <dgm:pt modelId="{3D44AD69-D941-430F-9817-02F217F49DE2}" type="pres">
      <dgm:prSet presAssocID="{01EC7E26-F142-4077-9E5A-DFBE23D4A2E0}" presName="matrix" presStyleCnt="0">
        <dgm:presLayoutVars>
          <dgm:chMax val="1"/>
          <dgm:dir/>
          <dgm:resizeHandles val="exact"/>
        </dgm:presLayoutVars>
      </dgm:prSet>
      <dgm:spPr/>
    </dgm:pt>
    <dgm:pt modelId="{1F2BC1C9-A937-40BB-B8D8-7A4295FA2753}" type="pres">
      <dgm:prSet presAssocID="{01EC7E26-F142-4077-9E5A-DFBE23D4A2E0}" presName="diamond" presStyleLbl="bgShp" presStyleIdx="0" presStyleCnt="1" custLinFactNeighborX="2564" custLinFactNeighborY="-28205"/>
      <dgm:spPr/>
    </dgm:pt>
    <dgm:pt modelId="{340ACF39-F513-47A0-8764-8015C1206F15}" type="pres">
      <dgm:prSet presAssocID="{01EC7E26-F142-4077-9E5A-DFBE23D4A2E0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F9F83CF-7CDD-4C31-AB2E-94A8C3BDFFAF}" type="pres">
      <dgm:prSet presAssocID="{01EC7E26-F142-4077-9E5A-DFBE23D4A2E0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59E6350-E1F8-44DB-854F-2813BCCC75DF}" type="pres">
      <dgm:prSet presAssocID="{01EC7E26-F142-4077-9E5A-DFBE23D4A2E0}" presName="quad3" presStyleLbl="node1" presStyleIdx="2" presStyleCnt="4" custLinFactNeighborX="-2006" custLinFactNeighborY="-3343">
        <dgm:presLayoutVars>
          <dgm:chMax val="0"/>
          <dgm:chPref val="0"/>
          <dgm:bulletEnabled val="1"/>
        </dgm:presLayoutVars>
      </dgm:prSet>
      <dgm:spPr/>
    </dgm:pt>
    <dgm:pt modelId="{1938F8F3-D207-489A-AA90-3377810CDF6F}" type="pres">
      <dgm:prSet presAssocID="{01EC7E26-F142-4077-9E5A-DFBE23D4A2E0}" presName="quad4" presStyleLbl="node1" presStyleIdx="3" presStyleCnt="4" custLinFactNeighborX="3164">
        <dgm:presLayoutVars>
          <dgm:chMax val="0"/>
          <dgm:chPref val="0"/>
          <dgm:bulletEnabled val="1"/>
        </dgm:presLayoutVars>
      </dgm:prSet>
      <dgm:spPr/>
    </dgm:pt>
  </dgm:ptLst>
  <dgm:cxnLst>
    <dgm:cxn modelId="{450CBF1D-D6BD-4FCE-A75F-A1E42A121D9F}" type="presOf" srcId="{3210514E-F3B8-4CB0-B133-33B15915CC30}" destId="{340ACF39-F513-47A0-8764-8015C1206F15}" srcOrd="0" destOrd="0" presId="urn:microsoft.com/office/officeart/2005/8/layout/matrix3"/>
    <dgm:cxn modelId="{FE262439-A75E-4CA4-A98C-7EF24CB0CAA5}" type="presOf" srcId="{01EC7E26-F142-4077-9E5A-DFBE23D4A2E0}" destId="{3D44AD69-D941-430F-9817-02F217F49DE2}" srcOrd="0" destOrd="0" presId="urn:microsoft.com/office/officeart/2005/8/layout/matrix3"/>
    <dgm:cxn modelId="{A7541B52-30E0-4861-B652-4B83869896C2}" srcId="{01EC7E26-F142-4077-9E5A-DFBE23D4A2E0}" destId="{B156CA0D-B0C5-49F0-9E9E-A440E32AAFF3}" srcOrd="2" destOrd="0" parTransId="{6B50701A-BDA5-4F58-9F47-9F3EDC8ADDBD}" sibTransId="{E2620A8C-A039-4C19-A919-77481894C5C2}"/>
    <dgm:cxn modelId="{0744BDB3-0CCC-474B-B4F3-9FA32294F3F5}" type="presOf" srcId="{4757CC11-DA0E-454E-BD6C-D7BC8E475F2A}" destId="{AF9F83CF-7CDD-4C31-AB2E-94A8C3BDFFAF}" srcOrd="0" destOrd="0" presId="urn:microsoft.com/office/officeart/2005/8/layout/matrix3"/>
    <dgm:cxn modelId="{BE48C1CF-73E9-4B1A-97BB-30B1BD136665}" srcId="{01EC7E26-F142-4077-9E5A-DFBE23D4A2E0}" destId="{32891823-1930-4B4E-BC7F-10A7C052EF10}" srcOrd="3" destOrd="0" parTransId="{3BBB7CD7-1A94-44C0-BEB9-3F653572AAEB}" sibTransId="{9B058B85-87DB-4EB6-9F45-6D1ED2DDC64C}"/>
    <dgm:cxn modelId="{9DB095DE-5952-4750-ABB7-4A2CBFD88C90}" srcId="{01EC7E26-F142-4077-9E5A-DFBE23D4A2E0}" destId="{4757CC11-DA0E-454E-BD6C-D7BC8E475F2A}" srcOrd="1" destOrd="0" parTransId="{F9BA01EE-00C0-4A39-B310-547214D61C91}" sibTransId="{9173EA28-E4B1-4102-AB49-043F8700BB8A}"/>
    <dgm:cxn modelId="{316AF7E4-2D99-46D4-A04D-4D0BA6D9B194}" type="presOf" srcId="{32891823-1930-4B4E-BC7F-10A7C052EF10}" destId="{1938F8F3-D207-489A-AA90-3377810CDF6F}" srcOrd="0" destOrd="0" presId="urn:microsoft.com/office/officeart/2005/8/layout/matrix3"/>
    <dgm:cxn modelId="{799341F0-9ADA-462E-8092-FC84D5F49A9F}" type="presOf" srcId="{B156CA0D-B0C5-49F0-9E9E-A440E32AAFF3}" destId="{A59E6350-E1F8-44DB-854F-2813BCCC75DF}" srcOrd="0" destOrd="0" presId="urn:microsoft.com/office/officeart/2005/8/layout/matrix3"/>
    <dgm:cxn modelId="{B31A21F1-F88B-47E2-AB4D-E8B411ECCE9A}" srcId="{01EC7E26-F142-4077-9E5A-DFBE23D4A2E0}" destId="{3210514E-F3B8-4CB0-B133-33B15915CC30}" srcOrd="0" destOrd="0" parTransId="{6E075563-F70C-45F5-8A76-09334A839925}" sibTransId="{6B6CA7CE-7239-4503-BDC2-E24EAB63E15F}"/>
    <dgm:cxn modelId="{F0B2AAE7-6F0F-47CA-9CC5-6569446B8B9B}" type="presParOf" srcId="{3D44AD69-D941-430F-9817-02F217F49DE2}" destId="{1F2BC1C9-A937-40BB-B8D8-7A4295FA2753}" srcOrd="0" destOrd="0" presId="urn:microsoft.com/office/officeart/2005/8/layout/matrix3"/>
    <dgm:cxn modelId="{6174A077-A11B-4CE7-81DE-74FDDECBFD4E}" type="presParOf" srcId="{3D44AD69-D941-430F-9817-02F217F49DE2}" destId="{340ACF39-F513-47A0-8764-8015C1206F15}" srcOrd="1" destOrd="0" presId="urn:microsoft.com/office/officeart/2005/8/layout/matrix3"/>
    <dgm:cxn modelId="{8A6E59DA-FC37-4FF8-83D8-040ECFF0FBB4}" type="presParOf" srcId="{3D44AD69-D941-430F-9817-02F217F49DE2}" destId="{AF9F83CF-7CDD-4C31-AB2E-94A8C3BDFFAF}" srcOrd="2" destOrd="0" presId="urn:microsoft.com/office/officeart/2005/8/layout/matrix3"/>
    <dgm:cxn modelId="{FAABF820-5C60-4234-880A-95187D89611C}" type="presParOf" srcId="{3D44AD69-D941-430F-9817-02F217F49DE2}" destId="{A59E6350-E1F8-44DB-854F-2813BCCC75DF}" srcOrd="3" destOrd="0" presId="urn:microsoft.com/office/officeart/2005/8/layout/matrix3"/>
    <dgm:cxn modelId="{D93C42DF-4E92-47D6-A557-014A6ADE70F7}" type="presParOf" srcId="{3D44AD69-D941-430F-9817-02F217F49DE2}" destId="{1938F8F3-D207-489A-AA90-3377810CDF6F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FB481B-C6C5-4918-A3BB-B57C154049AF}" type="doc">
      <dgm:prSet loTypeId="urn:microsoft.com/office/officeart/2005/8/layout/target3" loCatId="relationship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DB302EA-BEC4-4433-B599-968683263CB3}">
      <dgm:prSet/>
      <dgm:spPr/>
      <dgm:t>
        <a:bodyPr/>
        <a:lstStyle/>
        <a:p>
          <a:pPr rtl="0"/>
          <a:r>
            <a:rPr lang="en-US" dirty="0">
              <a:latin typeface="+mj-lt"/>
            </a:rPr>
            <a:t>Handles lower level informal grievances</a:t>
          </a:r>
        </a:p>
      </dgm:t>
    </dgm:pt>
    <dgm:pt modelId="{96782390-D6AF-4402-B9E0-5E2F9C22730A}" type="parTrans" cxnId="{DF78C50D-2A83-4D66-9211-4FFD4FC2E798}">
      <dgm:prSet/>
      <dgm:spPr/>
      <dgm:t>
        <a:bodyPr/>
        <a:lstStyle/>
        <a:p>
          <a:endParaRPr lang="en-US"/>
        </a:p>
      </dgm:t>
    </dgm:pt>
    <dgm:pt modelId="{DE112384-FCE9-407C-B3FD-A843CBE18026}" type="sibTrans" cxnId="{DF78C50D-2A83-4D66-9211-4FFD4FC2E798}">
      <dgm:prSet/>
      <dgm:spPr/>
      <dgm:t>
        <a:bodyPr/>
        <a:lstStyle/>
        <a:p>
          <a:endParaRPr lang="en-US"/>
        </a:p>
      </dgm:t>
    </dgm:pt>
    <dgm:pt modelId="{76712BE8-B3FA-4FAF-BB21-157B087EA312}">
      <dgm:prSet/>
      <dgm:spPr/>
      <dgm:t>
        <a:bodyPr/>
        <a:lstStyle/>
        <a:p>
          <a:pPr rtl="0"/>
          <a:r>
            <a:rPr lang="en-US" dirty="0">
              <a:latin typeface="+mj-lt"/>
            </a:rPr>
            <a:t>Maintains contact with CTA PCS regarding concerns</a:t>
          </a:r>
        </a:p>
      </dgm:t>
    </dgm:pt>
    <dgm:pt modelId="{F69F60F3-6ABA-4B55-9871-6203C5E0EC45}" type="parTrans" cxnId="{1392BDC6-F0C6-4501-A4C4-C585967C7506}">
      <dgm:prSet/>
      <dgm:spPr/>
      <dgm:t>
        <a:bodyPr/>
        <a:lstStyle/>
        <a:p>
          <a:endParaRPr lang="en-US"/>
        </a:p>
      </dgm:t>
    </dgm:pt>
    <dgm:pt modelId="{992040AB-E297-4935-8D3F-EF524842BEDB}" type="sibTrans" cxnId="{1392BDC6-F0C6-4501-A4C4-C585967C7506}">
      <dgm:prSet/>
      <dgm:spPr/>
      <dgm:t>
        <a:bodyPr/>
        <a:lstStyle/>
        <a:p>
          <a:endParaRPr lang="en-US"/>
        </a:p>
      </dgm:t>
    </dgm:pt>
    <dgm:pt modelId="{9520C4E3-05A0-4C86-9972-AC605ED578AE}">
      <dgm:prSet/>
      <dgm:spPr/>
      <dgm:t>
        <a:bodyPr/>
        <a:lstStyle/>
        <a:p>
          <a:pPr rtl="0"/>
          <a:r>
            <a:rPr lang="en-US" dirty="0">
              <a:latin typeface="+mj-lt"/>
            </a:rPr>
            <a:t>Indentifies worksite problems</a:t>
          </a:r>
        </a:p>
      </dgm:t>
    </dgm:pt>
    <dgm:pt modelId="{FE340362-28A6-4F66-979C-045FFB1F13C5}" type="parTrans" cxnId="{317A5C10-2A01-4FEB-8CA6-DD279427F811}">
      <dgm:prSet/>
      <dgm:spPr/>
      <dgm:t>
        <a:bodyPr/>
        <a:lstStyle/>
        <a:p>
          <a:endParaRPr lang="en-US"/>
        </a:p>
      </dgm:t>
    </dgm:pt>
    <dgm:pt modelId="{3E0A9A20-1E50-4E20-8E85-1CE06E9EE1E5}" type="sibTrans" cxnId="{317A5C10-2A01-4FEB-8CA6-DD279427F811}">
      <dgm:prSet/>
      <dgm:spPr/>
      <dgm:t>
        <a:bodyPr/>
        <a:lstStyle/>
        <a:p>
          <a:endParaRPr lang="en-US"/>
        </a:p>
      </dgm:t>
    </dgm:pt>
    <dgm:pt modelId="{B62B4039-A3E1-4701-94C3-EBCA96B8532F}">
      <dgm:prSet/>
      <dgm:spPr/>
      <dgm:t>
        <a:bodyPr/>
        <a:lstStyle/>
        <a:p>
          <a:pPr rtl="0"/>
          <a:r>
            <a:rPr lang="en-US" dirty="0">
              <a:latin typeface="+mj-lt"/>
            </a:rPr>
            <a:t>Involves members in professional issues</a:t>
          </a:r>
        </a:p>
      </dgm:t>
    </dgm:pt>
    <dgm:pt modelId="{C7FD3359-DDD4-4590-86AC-555A89F6ED53}" type="parTrans" cxnId="{4163E25C-5E23-4D45-90E4-7B0B2E04CFB7}">
      <dgm:prSet/>
      <dgm:spPr/>
      <dgm:t>
        <a:bodyPr/>
        <a:lstStyle/>
        <a:p>
          <a:endParaRPr lang="en-US"/>
        </a:p>
      </dgm:t>
    </dgm:pt>
    <dgm:pt modelId="{7A9A9588-AEDC-4E64-A7B9-B97404168AC4}" type="sibTrans" cxnId="{4163E25C-5E23-4D45-90E4-7B0B2E04CFB7}">
      <dgm:prSet/>
      <dgm:spPr/>
      <dgm:t>
        <a:bodyPr/>
        <a:lstStyle/>
        <a:p>
          <a:endParaRPr lang="en-US"/>
        </a:p>
      </dgm:t>
    </dgm:pt>
    <dgm:pt modelId="{0ECFE6FB-E6E1-42B7-9F3B-09E2A189E717}" type="pres">
      <dgm:prSet presAssocID="{74FB481B-C6C5-4918-A3BB-B57C154049AF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EE4B11F6-9BA8-4785-AA4D-F74092C06426}" type="pres">
      <dgm:prSet presAssocID="{BDB302EA-BEC4-4433-B599-968683263CB3}" presName="circle1" presStyleLbl="node1" presStyleIdx="0" presStyleCnt="4"/>
      <dgm:spPr/>
    </dgm:pt>
    <dgm:pt modelId="{B3A9DE93-22F1-4AAF-9224-8067B4E2D2CB}" type="pres">
      <dgm:prSet presAssocID="{BDB302EA-BEC4-4433-B599-968683263CB3}" presName="space" presStyleCnt="0"/>
      <dgm:spPr/>
    </dgm:pt>
    <dgm:pt modelId="{4628A158-6EFE-40E5-956B-3BDD29808ABF}" type="pres">
      <dgm:prSet presAssocID="{BDB302EA-BEC4-4433-B599-968683263CB3}" presName="rect1" presStyleLbl="alignAcc1" presStyleIdx="0" presStyleCnt="4" custScaleY="100000"/>
      <dgm:spPr/>
    </dgm:pt>
    <dgm:pt modelId="{26BA2C98-DC8E-4E66-A325-B72E5B7CF329}" type="pres">
      <dgm:prSet presAssocID="{76712BE8-B3FA-4FAF-BB21-157B087EA312}" presName="vertSpace2" presStyleLbl="node1" presStyleIdx="0" presStyleCnt="4"/>
      <dgm:spPr/>
    </dgm:pt>
    <dgm:pt modelId="{3ED97C0D-1112-4F9E-A0E5-5DF7CD3BDB7F}" type="pres">
      <dgm:prSet presAssocID="{76712BE8-B3FA-4FAF-BB21-157B087EA312}" presName="circle2" presStyleLbl="node1" presStyleIdx="1" presStyleCnt="4"/>
      <dgm:spPr/>
    </dgm:pt>
    <dgm:pt modelId="{D8BB31FD-30B3-447D-AC72-05AEBEA1542F}" type="pres">
      <dgm:prSet presAssocID="{76712BE8-B3FA-4FAF-BB21-157B087EA312}" presName="rect2" presStyleLbl="alignAcc1" presStyleIdx="1" presStyleCnt="4"/>
      <dgm:spPr/>
    </dgm:pt>
    <dgm:pt modelId="{C31203E4-52D6-4B87-8C4F-949BCF92D2F2}" type="pres">
      <dgm:prSet presAssocID="{9520C4E3-05A0-4C86-9972-AC605ED578AE}" presName="vertSpace3" presStyleLbl="node1" presStyleIdx="1" presStyleCnt="4"/>
      <dgm:spPr/>
    </dgm:pt>
    <dgm:pt modelId="{BD69BC1B-EA67-4CB5-BFFE-33BCE57CB242}" type="pres">
      <dgm:prSet presAssocID="{9520C4E3-05A0-4C86-9972-AC605ED578AE}" presName="circle3" presStyleLbl="node1" presStyleIdx="2" presStyleCnt="4"/>
      <dgm:spPr/>
    </dgm:pt>
    <dgm:pt modelId="{B3B5D890-688D-4429-9C59-4022E74B5EF2}" type="pres">
      <dgm:prSet presAssocID="{9520C4E3-05A0-4C86-9972-AC605ED578AE}" presName="rect3" presStyleLbl="alignAcc1" presStyleIdx="2" presStyleCnt="4"/>
      <dgm:spPr/>
    </dgm:pt>
    <dgm:pt modelId="{5E47EE6B-3825-4AD4-9D23-32C251A87126}" type="pres">
      <dgm:prSet presAssocID="{B62B4039-A3E1-4701-94C3-EBCA96B8532F}" presName="vertSpace4" presStyleLbl="node1" presStyleIdx="2" presStyleCnt="4"/>
      <dgm:spPr/>
    </dgm:pt>
    <dgm:pt modelId="{C30D943F-0B11-449F-BDFD-AC18C5F07569}" type="pres">
      <dgm:prSet presAssocID="{B62B4039-A3E1-4701-94C3-EBCA96B8532F}" presName="circle4" presStyleLbl="node1" presStyleIdx="3" presStyleCnt="4"/>
      <dgm:spPr/>
    </dgm:pt>
    <dgm:pt modelId="{19D5B7B1-5EC5-4514-A0C0-38B0CC1308E7}" type="pres">
      <dgm:prSet presAssocID="{B62B4039-A3E1-4701-94C3-EBCA96B8532F}" presName="rect4" presStyleLbl="alignAcc1" presStyleIdx="3" presStyleCnt="4"/>
      <dgm:spPr/>
    </dgm:pt>
    <dgm:pt modelId="{0B64EA32-FE49-4F13-8C4B-16713D3A37BA}" type="pres">
      <dgm:prSet presAssocID="{BDB302EA-BEC4-4433-B599-968683263CB3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82DB0DA3-CB05-4172-A482-0C1A82B55DBD}" type="pres">
      <dgm:prSet presAssocID="{76712BE8-B3FA-4FAF-BB21-157B087EA312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4C0B094B-55F0-4165-BD0B-7E9A8B089CF3}" type="pres">
      <dgm:prSet presAssocID="{9520C4E3-05A0-4C86-9972-AC605ED578AE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93B79248-19DC-4B7B-8D9D-73127D8871E6}" type="pres">
      <dgm:prSet presAssocID="{B62B4039-A3E1-4701-94C3-EBCA96B8532F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C88B0707-51BE-4155-B625-1F48362E48EC}" type="presOf" srcId="{9520C4E3-05A0-4C86-9972-AC605ED578AE}" destId="{4C0B094B-55F0-4165-BD0B-7E9A8B089CF3}" srcOrd="1" destOrd="0" presId="urn:microsoft.com/office/officeart/2005/8/layout/target3"/>
    <dgm:cxn modelId="{DF78C50D-2A83-4D66-9211-4FFD4FC2E798}" srcId="{74FB481B-C6C5-4918-A3BB-B57C154049AF}" destId="{BDB302EA-BEC4-4433-B599-968683263CB3}" srcOrd="0" destOrd="0" parTransId="{96782390-D6AF-4402-B9E0-5E2F9C22730A}" sibTransId="{DE112384-FCE9-407C-B3FD-A843CBE18026}"/>
    <dgm:cxn modelId="{317A5C10-2A01-4FEB-8CA6-DD279427F811}" srcId="{74FB481B-C6C5-4918-A3BB-B57C154049AF}" destId="{9520C4E3-05A0-4C86-9972-AC605ED578AE}" srcOrd="2" destOrd="0" parTransId="{FE340362-28A6-4F66-979C-045FFB1F13C5}" sibTransId="{3E0A9A20-1E50-4E20-8E85-1CE06E9EE1E5}"/>
    <dgm:cxn modelId="{4163E25C-5E23-4D45-90E4-7B0B2E04CFB7}" srcId="{74FB481B-C6C5-4918-A3BB-B57C154049AF}" destId="{B62B4039-A3E1-4701-94C3-EBCA96B8532F}" srcOrd="3" destOrd="0" parTransId="{C7FD3359-DDD4-4590-86AC-555A89F6ED53}" sibTransId="{7A9A9588-AEDC-4E64-A7B9-B97404168AC4}"/>
    <dgm:cxn modelId="{41E7FB5D-6D53-455B-8F9D-38C0A4ACD24A}" type="presOf" srcId="{BDB302EA-BEC4-4433-B599-968683263CB3}" destId="{4628A158-6EFE-40E5-956B-3BDD29808ABF}" srcOrd="0" destOrd="0" presId="urn:microsoft.com/office/officeart/2005/8/layout/target3"/>
    <dgm:cxn modelId="{54609660-F2DF-4F00-A98A-15F5549918F1}" type="presOf" srcId="{76712BE8-B3FA-4FAF-BB21-157B087EA312}" destId="{82DB0DA3-CB05-4172-A482-0C1A82B55DBD}" srcOrd="1" destOrd="0" presId="urn:microsoft.com/office/officeart/2005/8/layout/target3"/>
    <dgm:cxn modelId="{48F56550-5F16-47BF-89F4-D3B176FC4838}" type="presOf" srcId="{9520C4E3-05A0-4C86-9972-AC605ED578AE}" destId="{B3B5D890-688D-4429-9C59-4022E74B5EF2}" srcOrd="0" destOrd="0" presId="urn:microsoft.com/office/officeart/2005/8/layout/target3"/>
    <dgm:cxn modelId="{637D4492-1BC1-40DA-AEA5-9E6EE859ADE4}" type="presOf" srcId="{74FB481B-C6C5-4918-A3BB-B57C154049AF}" destId="{0ECFE6FB-E6E1-42B7-9F3B-09E2A189E717}" srcOrd="0" destOrd="0" presId="urn:microsoft.com/office/officeart/2005/8/layout/target3"/>
    <dgm:cxn modelId="{7466E8AA-4738-49BC-AF8B-6B1F8A16B6DE}" type="presOf" srcId="{BDB302EA-BEC4-4433-B599-968683263CB3}" destId="{0B64EA32-FE49-4F13-8C4B-16713D3A37BA}" srcOrd="1" destOrd="0" presId="urn:microsoft.com/office/officeart/2005/8/layout/target3"/>
    <dgm:cxn modelId="{3CF285B4-FC9C-4336-9976-13FEA7D00752}" type="presOf" srcId="{76712BE8-B3FA-4FAF-BB21-157B087EA312}" destId="{D8BB31FD-30B3-447D-AC72-05AEBEA1542F}" srcOrd="0" destOrd="0" presId="urn:microsoft.com/office/officeart/2005/8/layout/target3"/>
    <dgm:cxn modelId="{E5CB5ABA-B1DD-4513-9E31-7CC9E6F5AFC3}" type="presOf" srcId="{B62B4039-A3E1-4701-94C3-EBCA96B8532F}" destId="{19D5B7B1-5EC5-4514-A0C0-38B0CC1308E7}" srcOrd="0" destOrd="0" presId="urn:microsoft.com/office/officeart/2005/8/layout/target3"/>
    <dgm:cxn modelId="{1392BDC6-F0C6-4501-A4C4-C585967C7506}" srcId="{74FB481B-C6C5-4918-A3BB-B57C154049AF}" destId="{76712BE8-B3FA-4FAF-BB21-157B087EA312}" srcOrd="1" destOrd="0" parTransId="{F69F60F3-6ABA-4B55-9871-6203C5E0EC45}" sibTransId="{992040AB-E297-4935-8D3F-EF524842BEDB}"/>
    <dgm:cxn modelId="{727FFEFD-76D6-4B6A-8B01-46FCEE02C6E2}" type="presOf" srcId="{B62B4039-A3E1-4701-94C3-EBCA96B8532F}" destId="{93B79248-19DC-4B7B-8D9D-73127D8871E6}" srcOrd="1" destOrd="0" presId="urn:microsoft.com/office/officeart/2005/8/layout/target3"/>
    <dgm:cxn modelId="{7EF21BD8-BF5E-4A80-9CA7-BABE8955544A}" type="presParOf" srcId="{0ECFE6FB-E6E1-42B7-9F3B-09E2A189E717}" destId="{EE4B11F6-9BA8-4785-AA4D-F74092C06426}" srcOrd="0" destOrd="0" presId="urn:microsoft.com/office/officeart/2005/8/layout/target3"/>
    <dgm:cxn modelId="{35A0F9D9-4C88-4879-9FA2-2B64B19982A1}" type="presParOf" srcId="{0ECFE6FB-E6E1-42B7-9F3B-09E2A189E717}" destId="{B3A9DE93-22F1-4AAF-9224-8067B4E2D2CB}" srcOrd="1" destOrd="0" presId="urn:microsoft.com/office/officeart/2005/8/layout/target3"/>
    <dgm:cxn modelId="{80266098-6E97-4384-8215-C5FF0AB0B2CF}" type="presParOf" srcId="{0ECFE6FB-E6E1-42B7-9F3B-09E2A189E717}" destId="{4628A158-6EFE-40E5-956B-3BDD29808ABF}" srcOrd="2" destOrd="0" presId="urn:microsoft.com/office/officeart/2005/8/layout/target3"/>
    <dgm:cxn modelId="{B252D204-3C67-4107-BEF0-F69E20E4A061}" type="presParOf" srcId="{0ECFE6FB-E6E1-42B7-9F3B-09E2A189E717}" destId="{26BA2C98-DC8E-4E66-A325-B72E5B7CF329}" srcOrd="3" destOrd="0" presId="urn:microsoft.com/office/officeart/2005/8/layout/target3"/>
    <dgm:cxn modelId="{134018BB-B6F4-499B-B9B0-0543CB60D768}" type="presParOf" srcId="{0ECFE6FB-E6E1-42B7-9F3B-09E2A189E717}" destId="{3ED97C0D-1112-4F9E-A0E5-5DF7CD3BDB7F}" srcOrd="4" destOrd="0" presId="urn:microsoft.com/office/officeart/2005/8/layout/target3"/>
    <dgm:cxn modelId="{341667FC-D1D7-4874-9F2D-840DFBB1A7CB}" type="presParOf" srcId="{0ECFE6FB-E6E1-42B7-9F3B-09E2A189E717}" destId="{D8BB31FD-30B3-447D-AC72-05AEBEA1542F}" srcOrd="5" destOrd="0" presId="urn:microsoft.com/office/officeart/2005/8/layout/target3"/>
    <dgm:cxn modelId="{959392CF-B212-4AA1-ACA3-D02711199A3D}" type="presParOf" srcId="{0ECFE6FB-E6E1-42B7-9F3B-09E2A189E717}" destId="{C31203E4-52D6-4B87-8C4F-949BCF92D2F2}" srcOrd="6" destOrd="0" presId="urn:microsoft.com/office/officeart/2005/8/layout/target3"/>
    <dgm:cxn modelId="{3D18B194-D92F-4538-8266-851E5FA3BAF9}" type="presParOf" srcId="{0ECFE6FB-E6E1-42B7-9F3B-09E2A189E717}" destId="{BD69BC1B-EA67-4CB5-BFFE-33BCE57CB242}" srcOrd="7" destOrd="0" presId="urn:microsoft.com/office/officeart/2005/8/layout/target3"/>
    <dgm:cxn modelId="{62A20603-8041-4634-8A09-3471F1A53FB5}" type="presParOf" srcId="{0ECFE6FB-E6E1-42B7-9F3B-09E2A189E717}" destId="{B3B5D890-688D-4429-9C59-4022E74B5EF2}" srcOrd="8" destOrd="0" presId="urn:microsoft.com/office/officeart/2005/8/layout/target3"/>
    <dgm:cxn modelId="{A064739B-EE4C-4C5C-8521-23BC9ACA777C}" type="presParOf" srcId="{0ECFE6FB-E6E1-42B7-9F3B-09E2A189E717}" destId="{5E47EE6B-3825-4AD4-9D23-32C251A87126}" srcOrd="9" destOrd="0" presId="urn:microsoft.com/office/officeart/2005/8/layout/target3"/>
    <dgm:cxn modelId="{A3794B2C-BBDF-40D5-8886-4D0F204C54DC}" type="presParOf" srcId="{0ECFE6FB-E6E1-42B7-9F3B-09E2A189E717}" destId="{C30D943F-0B11-449F-BDFD-AC18C5F07569}" srcOrd="10" destOrd="0" presId="urn:microsoft.com/office/officeart/2005/8/layout/target3"/>
    <dgm:cxn modelId="{080C0A0B-3C57-45A6-B0B8-BEDE3DB2E674}" type="presParOf" srcId="{0ECFE6FB-E6E1-42B7-9F3B-09E2A189E717}" destId="{19D5B7B1-5EC5-4514-A0C0-38B0CC1308E7}" srcOrd="11" destOrd="0" presId="urn:microsoft.com/office/officeart/2005/8/layout/target3"/>
    <dgm:cxn modelId="{BA4DFE00-4044-4CE8-B3F3-C85AB23ECE96}" type="presParOf" srcId="{0ECFE6FB-E6E1-42B7-9F3B-09E2A189E717}" destId="{0B64EA32-FE49-4F13-8C4B-16713D3A37BA}" srcOrd="12" destOrd="0" presId="urn:microsoft.com/office/officeart/2005/8/layout/target3"/>
    <dgm:cxn modelId="{5E8722BD-058A-428C-8176-36F51C960828}" type="presParOf" srcId="{0ECFE6FB-E6E1-42B7-9F3B-09E2A189E717}" destId="{82DB0DA3-CB05-4172-A482-0C1A82B55DBD}" srcOrd="13" destOrd="0" presId="urn:microsoft.com/office/officeart/2005/8/layout/target3"/>
    <dgm:cxn modelId="{FDD7EF41-1F1D-407F-ABBF-E12005E844FC}" type="presParOf" srcId="{0ECFE6FB-E6E1-42B7-9F3B-09E2A189E717}" destId="{4C0B094B-55F0-4165-BD0B-7E9A8B089CF3}" srcOrd="14" destOrd="0" presId="urn:microsoft.com/office/officeart/2005/8/layout/target3"/>
    <dgm:cxn modelId="{694F6E2B-786C-45A7-AE3C-71317496A8EC}" type="presParOf" srcId="{0ECFE6FB-E6E1-42B7-9F3B-09E2A189E717}" destId="{93B79248-19DC-4B7B-8D9D-73127D8871E6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27E2E0-0C2F-4DEB-9DD3-3546EEB20865}" type="doc">
      <dgm:prSet loTypeId="urn:microsoft.com/office/officeart/2005/8/layout/vProcess5" loCatId="process" qsTypeId="urn:microsoft.com/office/officeart/2005/8/quickstyle/3d4" qsCatId="3D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D79A2315-4EFD-422A-BA05-19F92C8C2231}">
      <dgm:prSet custT="1"/>
      <dgm:spPr/>
      <dgm:t>
        <a:bodyPr/>
        <a:lstStyle/>
        <a:p>
          <a:pPr rtl="0"/>
          <a:r>
            <a:rPr lang="en-US" sz="2400" b="1" dirty="0">
              <a:latin typeface="+mj-lt"/>
            </a:rPr>
            <a:t>Step 1: Investigate &amp; Document</a:t>
          </a:r>
          <a:endParaRPr lang="en-US" sz="2400" dirty="0">
            <a:latin typeface="+mj-lt"/>
          </a:endParaRPr>
        </a:p>
      </dgm:t>
    </dgm:pt>
    <dgm:pt modelId="{5078AAFA-0086-48DF-ACF6-4772D576D5C0}" type="parTrans" cxnId="{101D865C-FDE2-489B-827E-6B57AFEB164E}">
      <dgm:prSet/>
      <dgm:spPr/>
      <dgm:t>
        <a:bodyPr/>
        <a:lstStyle/>
        <a:p>
          <a:endParaRPr lang="en-US"/>
        </a:p>
      </dgm:t>
    </dgm:pt>
    <dgm:pt modelId="{5FAD3908-1C30-46AB-8B94-1B384B8CDB8A}" type="sibTrans" cxnId="{101D865C-FDE2-489B-827E-6B57AFEB164E}">
      <dgm:prSet/>
      <dgm:spPr/>
      <dgm:t>
        <a:bodyPr/>
        <a:lstStyle/>
        <a:p>
          <a:endParaRPr lang="en-US" dirty="0"/>
        </a:p>
      </dgm:t>
    </dgm:pt>
    <dgm:pt modelId="{6282A99D-A976-4D1C-8687-608C7D8A333D}">
      <dgm:prSet custT="1"/>
      <dgm:spPr/>
      <dgm:t>
        <a:bodyPr/>
        <a:lstStyle/>
        <a:p>
          <a:pPr rtl="0"/>
          <a:r>
            <a:rPr lang="en-US" sz="2400" b="1" dirty="0">
              <a:latin typeface="+mj-lt"/>
            </a:rPr>
            <a:t>Step 2: File Informal Grievance</a:t>
          </a:r>
          <a:endParaRPr lang="en-US" sz="2400" dirty="0">
            <a:latin typeface="+mj-lt"/>
          </a:endParaRPr>
        </a:p>
      </dgm:t>
    </dgm:pt>
    <dgm:pt modelId="{F173AAF9-994F-40AF-AF00-58E51F63FE66}" type="parTrans" cxnId="{8DBB0669-4410-412D-8CA1-74CAF71FB962}">
      <dgm:prSet/>
      <dgm:spPr/>
      <dgm:t>
        <a:bodyPr/>
        <a:lstStyle/>
        <a:p>
          <a:endParaRPr lang="en-US"/>
        </a:p>
      </dgm:t>
    </dgm:pt>
    <dgm:pt modelId="{F4129518-7528-4941-B744-8853D3148682}" type="sibTrans" cxnId="{8DBB0669-4410-412D-8CA1-74CAF71FB962}">
      <dgm:prSet/>
      <dgm:spPr/>
      <dgm:t>
        <a:bodyPr/>
        <a:lstStyle/>
        <a:p>
          <a:endParaRPr lang="en-US" dirty="0"/>
        </a:p>
      </dgm:t>
    </dgm:pt>
    <dgm:pt modelId="{97837555-71FE-4FF0-89D1-8C53AF9D8376}">
      <dgm:prSet custT="1"/>
      <dgm:spPr/>
      <dgm:t>
        <a:bodyPr/>
        <a:lstStyle/>
        <a:p>
          <a:pPr rtl="0"/>
          <a:r>
            <a:rPr lang="en-US" sz="2400" b="1" dirty="0">
              <a:latin typeface="+mj-lt"/>
            </a:rPr>
            <a:t>Step 3: Formal Grievance/Class Action </a:t>
          </a:r>
          <a:endParaRPr lang="en-US" sz="2400" dirty="0">
            <a:latin typeface="+mj-lt"/>
          </a:endParaRPr>
        </a:p>
      </dgm:t>
    </dgm:pt>
    <dgm:pt modelId="{D0AA0951-DB95-467A-9058-A57C3D0C4566}" type="parTrans" cxnId="{B86B5D1D-0565-4280-9A1E-8CE1DE635B58}">
      <dgm:prSet/>
      <dgm:spPr/>
      <dgm:t>
        <a:bodyPr/>
        <a:lstStyle/>
        <a:p>
          <a:endParaRPr lang="en-US"/>
        </a:p>
      </dgm:t>
    </dgm:pt>
    <dgm:pt modelId="{ADE5C336-8FC5-42D5-8A5D-322327E91CBB}" type="sibTrans" cxnId="{B86B5D1D-0565-4280-9A1E-8CE1DE635B58}">
      <dgm:prSet/>
      <dgm:spPr/>
      <dgm:t>
        <a:bodyPr/>
        <a:lstStyle/>
        <a:p>
          <a:endParaRPr lang="en-US" dirty="0"/>
        </a:p>
      </dgm:t>
    </dgm:pt>
    <dgm:pt modelId="{040A1644-8ADD-452E-830E-4D2B75543882}">
      <dgm:prSet custT="1"/>
      <dgm:spPr/>
      <dgm:t>
        <a:bodyPr/>
        <a:lstStyle/>
        <a:p>
          <a:pPr rtl="0"/>
          <a:r>
            <a:rPr lang="en-US" sz="2400" b="1" dirty="0">
              <a:latin typeface="+mj-lt"/>
            </a:rPr>
            <a:t>Step 4</a:t>
          </a:r>
          <a:r>
            <a:rPr lang="en-US" sz="2400" b="1">
              <a:latin typeface="+mj-lt"/>
            </a:rPr>
            <a:t>: Mediation/Arbitration</a:t>
          </a:r>
          <a:endParaRPr lang="en-US" sz="2400" dirty="0">
            <a:latin typeface="+mj-lt"/>
          </a:endParaRPr>
        </a:p>
      </dgm:t>
    </dgm:pt>
    <dgm:pt modelId="{6362C2FC-B856-45A7-A4DD-461A44DAD385}" type="parTrans" cxnId="{078ACA42-EDD0-42A6-BC01-8D49FE3B05EE}">
      <dgm:prSet/>
      <dgm:spPr/>
      <dgm:t>
        <a:bodyPr/>
        <a:lstStyle/>
        <a:p>
          <a:endParaRPr lang="en-US"/>
        </a:p>
      </dgm:t>
    </dgm:pt>
    <dgm:pt modelId="{353800C7-44CD-4E2C-B6AE-6B9063B58E44}" type="sibTrans" cxnId="{078ACA42-EDD0-42A6-BC01-8D49FE3B05EE}">
      <dgm:prSet/>
      <dgm:spPr/>
      <dgm:t>
        <a:bodyPr/>
        <a:lstStyle/>
        <a:p>
          <a:endParaRPr lang="en-US" dirty="0"/>
        </a:p>
      </dgm:t>
    </dgm:pt>
    <dgm:pt modelId="{07409166-5533-4049-9B00-EF9C2B511E56}" type="pres">
      <dgm:prSet presAssocID="{3C27E2E0-0C2F-4DEB-9DD3-3546EEB20865}" presName="outerComposite" presStyleCnt="0">
        <dgm:presLayoutVars>
          <dgm:chMax val="5"/>
          <dgm:dir/>
          <dgm:resizeHandles val="exact"/>
        </dgm:presLayoutVars>
      </dgm:prSet>
      <dgm:spPr/>
    </dgm:pt>
    <dgm:pt modelId="{56FD5BE3-7E18-4667-BE2E-0B5F7A0CB087}" type="pres">
      <dgm:prSet presAssocID="{3C27E2E0-0C2F-4DEB-9DD3-3546EEB20865}" presName="dummyMaxCanvas" presStyleCnt="0">
        <dgm:presLayoutVars/>
      </dgm:prSet>
      <dgm:spPr/>
    </dgm:pt>
    <dgm:pt modelId="{990D7E3E-1D77-44A3-B85B-B6AACF57AD52}" type="pres">
      <dgm:prSet presAssocID="{3C27E2E0-0C2F-4DEB-9DD3-3546EEB20865}" presName="FourNodes_1" presStyleLbl="node1" presStyleIdx="0" presStyleCnt="4">
        <dgm:presLayoutVars>
          <dgm:bulletEnabled val="1"/>
        </dgm:presLayoutVars>
      </dgm:prSet>
      <dgm:spPr/>
    </dgm:pt>
    <dgm:pt modelId="{104B1522-A3E4-4BB2-B419-4DE21A4EB5AA}" type="pres">
      <dgm:prSet presAssocID="{3C27E2E0-0C2F-4DEB-9DD3-3546EEB20865}" presName="FourNodes_2" presStyleLbl="node1" presStyleIdx="1" presStyleCnt="4">
        <dgm:presLayoutVars>
          <dgm:bulletEnabled val="1"/>
        </dgm:presLayoutVars>
      </dgm:prSet>
      <dgm:spPr/>
    </dgm:pt>
    <dgm:pt modelId="{81B32843-B79A-4E1E-80A9-0C13D9D7E97A}" type="pres">
      <dgm:prSet presAssocID="{3C27E2E0-0C2F-4DEB-9DD3-3546EEB20865}" presName="FourNodes_3" presStyleLbl="node1" presStyleIdx="2" presStyleCnt="4" custScaleX="115806">
        <dgm:presLayoutVars>
          <dgm:bulletEnabled val="1"/>
        </dgm:presLayoutVars>
      </dgm:prSet>
      <dgm:spPr/>
    </dgm:pt>
    <dgm:pt modelId="{40A63052-EE1E-42BF-9FF8-5047C09F73C7}" type="pres">
      <dgm:prSet presAssocID="{3C27E2E0-0C2F-4DEB-9DD3-3546EEB20865}" presName="FourNodes_4" presStyleLbl="node1" presStyleIdx="3" presStyleCnt="4">
        <dgm:presLayoutVars>
          <dgm:bulletEnabled val="1"/>
        </dgm:presLayoutVars>
      </dgm:prSet>
      <dgm:spPr/>
    </dgm:pt>
    <dgm:pt modelId="{12A86CBA-6D9D-49E2-8215-5E967B797B4A}" type="pres">
      <dgm:prSet presAssocID="{3C27E2E0-0C2F-4DEB-9DD3-3546EEB20865}" presName="FourConn_1-2" presStyleLbl="fgAccFollowNode1" presStyleIdx="0" presStyleCnt="3">
        <dgm:presLayoutVars>
          <dgm:bulletEnabled val="1"/>
        </dgm:presLayoutVars>
      </dgm:prSet>
      <dgm:spPr/>
    </dgm:pt>
    <dgm:pt modelId="{86F6E629-5F2B-4846-9E60-1C5A92EE1125}" type="pres">
      <dgm:prSet presAssocID="{3C27E2E0-0C2F-4DEB-9DD3-3546EEB20865}" presName="FourConn_2-3" presStyleLbl="fgAccFollowNode1" presStyleIdx="1" presStyleCnt="3">
        <dgm:presLayoutVars>
          <dgm:bulletEnabled val="1"/>
        </dgm:presLayoutVars>
      </dgm:prSet>
      <dgm:spPr/>
    </dgm:pt>
    <dgm:pt modelId="{9CD8EC2B-0DC7-4BC6-B2C5-C73B87F3995D}" type="pres">
      <dgm:prSet presAssocID="{3C27E2E0-0C2F-4DEB-9DD3-3546EEB20865}" presName="FourConn_3-4" presStyleLbl="fgAccFollowNode1" presStyleIdx="2" presStyleCnt="3">
        <dgm:presLayoutVars>
          <dgm:bulletEnabled val="1"/>
        </dgm:presLayoutVars>
      </dgm:prSet>
      <dgm:spPr/>
    </dgm:pt>
    <dgm:pt modelId="{21C4BDFD-2E8D-4F65-9801-858CF476C09B}" type="pres">
      <dgm:prSet presAssocID="{3C27E2E0-0C2F-4DEB-9DD3-3546EEB20865}" presName="FourNodes_1_text" presStyleLbl="node1" presStyleIdx="3" presStyleCnt="4">
        <dgm:presLayoutVars>
          <dgm:bulletEnabled val="1"/>
        </dgm:presLayoutVars>
      </dgm:prSet>
      <dgm:spPr/>
    </dgm:pt>
    <dgm:pt modelId="{79D6540F-F3D2-4F5A-82D5-6D363BDE41E9}" type="pres">
      <dgm:prSet presAssocID="{3C27E2E0-0C2F-4DEB-9DD3-3546EEB20865}" presName="FourNodes_2_text" presStyleLbl="node1" presStyleIdx="3" presStyleCnt="4">
        <dgm:presLayoutVars>
          <dgm:bulletEnabled val="1"/>
        </dgm:presLayoutVars>
      </dgm:prSet>
      <dgm:spPr/>
    </dgm:pt>
    <dgm:pt modelId="{038F7468-675A-48DA-9198-9548622C08D1}" type="pres">
      <dgm:prSet presAssocID="{3C27E2E0-0C2F-4DEB-9DD3-3546EEB20865}" presName="FourNodes_3_text" presStyleLbl="node1" presStyleIdx="3" presStyleCnt="4">
        <dgm:presLayoutVars>
          <dgm:bulletEnabled val="1"/>
        </dgm:presLayoutVars>
      </dgm:prSet>
      <dgm:spPr/>
    </dgm:pt>
    <dgm:pt modelId="{71C57488-73B6-4B1C-8E8D-B2EA463468E5}" type="pres">
      <dgm:prSet presAssocID="{3C27E2E0-0C2F-4DEB-9DD3-3546EEB20865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B86B5D1D-0565-4280-9A1E-8CE1DE635B58}" srcId="{3C27E2E0-0C2F-4DEB-9DD3-3546EEB20865}" destId="{97837555-71FE-4FF0-89D1-8C53AF9D8376}" srcOrd="2" destOrd="0" parTransId="{D0AA0951-DB95-467A-9058-A57C3D0C4566}" sibTransId="{ADE5C336-8FC5-42D5-8A5D-322327E91CBB}"/>
    <dgm:cxn modelId="{5FD0212D-5A05-4854-9859-B30BDCB8F925}" type="presOf" srcId="{ADE5C336-8FC5-42D5-8A5D-322327E91CBB}" destId="{9CD8EC2B-0DC7-4BC6-B2C5-C73B87F3995D}" srcOrd="0" destOrd="0" presId="urn:microsoft.com/office/officeart/2005/8/layout/vProcess5"/>
    <dgm:cxn modelId="{C5EE0534-B20C-4664-AAC5-E2931FD79260}" type="presOf" srcId="{97837555-71FE-4FF0-89D1-8C53AF9D8376}" destId="{038F7468-675A-48DA-9198-9548622C08D1}" srcOrd="1" destOrd="0" presId="urn:microsoft.com/office/officeart/2005/8/layout/vProcess5"/>
    <dgm:cxn modelId="{2797A035-3E70-4338-89AA-F6CA5C799632}" type="presOf" srcId="{D79A2315-4EFD-422A-BA05-19F92C8C2231}" destId="{21C4BDFD-2E8D-4F65-9801-858CF476C09B}" srcOrd="1" destOrd="0" presId="urn:microsoft.com/office/officeart/2005/8/layout/vProcess5"/>
    <dgm:cxn modelId="{101D865C-FDE2-489B-827E-6B57AFEB164E}" srcId="{3C27E2E0-0C2F-4DEB-9DD3-3546EEB20865}" destId="{D79A2315-4EFD-422A-BA05-19F92C8C2231}" srcOrd="0" destOrd="0" parTransId="{5078AAFA-0086-48DF-ACF6-4772D576D5C0}" sibTransId="{5FAD3908-1C30-46AB-8B94-1B384B8CDB8A}"/>
    <dgm:cxn modelId="{078ACA42-EDD0-42A6-BC01-8D49FE3B05EE}" srcId="{3C27E2E0-0C2F-4DEB-9DD3-3546EEB20865}" destId="{040A1644-8ADD-452E-830E-4D2B75543882}" srcOrd="3" destOrd="0" parTransId="{6362C2FC-B856-45A7-A4DD-461A44DAD385}" sibTransId="{353800C7-44CD-4E2C-B6AE-6B9063B58E44}"/>
    <dgm:cxn modelId="{8DBB0669-4410-412D-8CA1-74CAF71FB962}" srcId="{3C27E2E0-0C2F-4DEB-9DD3-3546EEB20865}" destId="{6282A99D-A976-4D1C-8687-608C7D8A333D}" srcOrd="1" destOrd="0" parTransId="{F173AAF9-994F-40AF-AF00-58E51F63FE66}" sibTransId="{F4129518-7528-4941-B744-8853D3148682}"/>
    <dgm:cxn modelId="{7C5B3651-C87D-4612-BA12-C9A208A5F999}" type="presOf" srcId="{3C27E2E0-0C2F-4DEB-9DD3-3546EEB20865}" destId="{07409166-5533-4049-9B00-EF9C2B511E56}" srcOrd="0" destOrd="0" presId="urn:microsoft.com/office/officeart/2005/8/layout/vProcess5"/>
    <dgm:cxn modelId="{EF33CA56-8B09-4DE7-B2AB-D98ABE33C90E}" type="presOf" srcId="{6282A99D-A976-4D1C-8687-608C7D8A333D}" destId="{79D6540F-F3D2-4F5A-82D5-6D363BDE41E9}" srcOrd="1" destOrd="0" presId="urn:microsoft.com/office/officeart/2005/8/layout/vProcess5"/>
    <dgm:cxn modelId="{B672859E-296F-4832-A06F-97B5B80B5C8E}" type="presOf" srcId="{040A1644-8ADD-452E-830E-4D2B75543882}" destId="{71C57488-73B6-4B1C-8E8D-B2EA463468E5}" srcOrd="1" destOrd="0" presId="urn:microsoft.com/office/officeart/2005/8/layout/vProcess5"/>
    <dgm:cxn modelId="{3BCF24D2-2753-418A-8F83-C31601E74575}" type="presOf" srcId="{040A1644-8ADD-452E-830E-4D2B75543882}" destId="{40A63052-EE1E-42BF-9FF8-5047C09F73C7}" srcOrd="0" destOrd="0" presId="urn:microsoft.com/office/officeart/2005/8/layout/vProcess5"/>
    <dgm:cxn modelId="{679E6ED4-F72C-45D6-A001-BFBD8E5701AE}" type="presOf" srcId="{5FAD3908-1C30-46AB-8B94-1B384B8CDB8A}" destId="{12A86CBA-6D9D-49E2-8215-5E967B797B4A}" srcOrd="0" destOrd="0" presId="urn:microsoft.com/office/officeart/2005/8/layout/vProcess5"/>
    <dgm:cxn modelId="{7948DBD4-CC2B-4A69-B060-5F8E376C8136}" type="presOf" srcId="{97837555-71FE-4FF0-89D1-8C53AF9D8376}" destId="{81B32843-B79A-4E1E-80A9-0C13D9D7E97A}" srcOrd="0" destOrd="0" presId="urn:microsoft.com/office/officeart/2005/8/layout/vProcess5"/>
    <dgm:cxn modelId="{EB0479DE-82CE-4AC9-8C38-D77EE1105EC1}" type="presOf" srcId="{F4129518-7528-4941-B744-8853D3148682}" destId="{86F6E629-5F2B-4846-9E60-1C5A92EE1125}" srcOrd="0" destOrd="0" presId="urn:microsoft.com/office/officeart/2005/8/layout/vProcess5"/>
    <dgm:cxn modelId="{D857D0E6-16CD-40D7-AF4E-024ED641B380}" type="presOf" srcId="{D79A2315-4EFD-422A-BA05-19F92C8C2231}" destId="{990D7E3E-1D77-44A3-B85B-B6AACF57AD52}" srcOrd="0" destOrd="0" presId="urn:microsoft.com/office/officeart/2005/8/layout/vProcess5"/>
    <dgm:cxn modelId="{A3D383FA-0296-4746-BDCC-03B5DBFB05CE}" type="presOf" srcId="{6282A99D-A976-4D1C-8687-608C7D8A333D}" destId="{104B1522-A3E4-4BB2-B419-4DE21A4EB5AA}" srcOrd="0" destOrd="0" presId="urn:microsoft.com/office/officeart/2005/8/layout/vProcess5"/>
    <dgm:cxn modelId="{32AA1B97-4850-4291-A3B4-39EB0F6CE183}" type="presParOf" srcId="{07409166-5533-4049-9B00-EF9C2B511E56}" destId="{56FD5BE3-7E18-4667-BE2E-0B5F7A0CB087}" srcOrd="0" destOrd="0" presId="urn:microsoft.com/office/officeart/2005/8/layout/vProcess5"/>
    <dgm:cxn modelId="{0F4B40FA-B28F-4D06-BA3A-2F1E3CC9DECF}" type="presParOf" srcId="{07409166-5533-4049-9B00-EF9C2B511E56}" destId="{990D7E3E-1D77-44A3-B85B-B6AACF57AD52}" srcOrd="1" destOrd="0" presId="urn:microsoft.com/office/officeart/2005/8/layout/vProcess5"/>
    <dgm:cxn modelId="{F58FB345-A05B-4B4D-B5FF-F812F7C1E56C}" type="presParOf" srcId="{07409166-5533-4049-9B00-EF9C2B511E56}" destId="{104B1522-A3E4-4BB2-B419-4DE21A4EB5AA}" srcOrd="2" destOrd="0" presId="urn:microsoft.com/office/officeart/2005/8/layout/vProcess5"/>
    <dgm:cxn modelId="{F75D3ECE-09AD-4B5D-805C-F537F15CDED7}" type="presParOf" srcId="{07409166-5533-4049-9B00-EF9C2B511E56}" destId="{81B32843-B79A-4E1E-80A9-0C13D9D7E97A}" srcOrd="3" destOrd="0" presId="urn:microsoft.com/office/officeart/2005/8/layout/vProcess5"/>
    <dgm:cxn modelId="{BF9D7A7B-8587-4BA8-905C-BD4F2127DB67}" type="presParOf" srcId="{07409166-5533-4049-9B00-EF9C2B511E56}" destId="{40A63052-EE1E-42BF-9FF8-5047C09F73C7}" srcOrd="4" destOrd="0" presId="urn:microsoft.com/office/officeart/2005/8/layout/vProcess5"/>
    <dgm:cxn modelId="{2062F78D-DBFA-46CD-A9E9-DAA457C0B09E}" type="presParOf" srcId="{07409166-5533-4049-9B00-EF9C2B511E56}" destId="{12A86CBA-6D9D-49E2-8215-5E967B797B4A}" srcOrd="5" destOrd="0" presId="urn:microsoft.com/office/officeart/2005/8/layout/vProcess5"/>
    <dgm:cxn modelId="{51889DC9-48ED-4968-A3A2-1243E21F374F}" type="presParOf" srcId="{07409166-5533-4049-9B00-EF9C2B511E56}" destId="{86F6E629-5F2B-4846-9E60-1C5A92EE1125}" srcOrd="6" destOrd="0" presId="urn:microsoft.com/office/officeart/2005/8/layout/vProcess5"/>
    <dgm:cxn modelId="{E4950839-D83A-4F8B-8DA6-A5FB8E3135D1}" type="presParOf" srcId="{07409166-5533-4049-9B00-EF9C2B511E56}" destId="{9CD8EC2B-0DC7-4BC6-B2C5-C73B87F3995D}" srcOrd="7" destOrd="0" presId="urn:microsoft.com/office/officeart/2005/8/layout/vProcess5"/>
    <dgm:cxn modelId="{CB2057ED-3E10-4E75-96F1-BDFBB3CB6623}" type="presParOf" srcId="{07409166-5533-4049-9B00-EF9C2B511E56}" destId="{21C4BDFD-2E8D-4F65-9801-858CF476C09B}" srcOrd="8" destOrd="0" presId="urn:microsoft.com/office/officeart/2005/8/layout/vProcess5"/>
    <dgm:cxn modelId="{17AA2642-1494-4874-9CF1-D02D03F4E502}" type="presParOf" srcId="{07409166-5533-4049-9B00-EF9C2B511E56}" destId="{79D6540F-F3D2-4F5A-82D5-6D363BDE41E9}" srcOrd="9" destOrd="0" presId="urn:microsoft.com/office/officeart/2005/8/layout/vProcess5"/>
    <dgm:cxn modelId="{7F1547D1-B74F-4295-9A93-D1B0D9CFC10D}" type="presParOf" srcId="{07409166-5533-4049-9B00-EF9C2B511E56}" destId="{038F7468-675A-48DA-9198-9548622C08D1}" srcOrd="10" destOrd="0" presId="urn:microsoft.com/office/officeart/2005/8/layout/vProcess5"/>
    <dgm:cxn modelId="{049122AA-3812-44F9-A7FA-5337E3ABE47F}" type="presParOf" srcId="{07409166-5533-4049-9B00-EF9C2B511E56}" destId="{71C57488-73B6-4B1C-8E8D-B2EA463468E5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2BC1C9-A937-40BB-B8D8-7A4295FA2753}">
      <dsp:nvSpPr>
        <dsp:cNvPr id="0" name=""/>
        <dsp:cNvSpPr/>
      </dsp:nvSpPr>
      <dsp:spPr>
        <a:xfrm>
          <a:off x="1841520" y="0"/>
          <a:ext cx="4471034" cy="4471034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0ACF39-F513-47A0-8764-8015C1206F15}">
      <dsp:nvSpPr>
        <dsp:cNvPr id="0" name=""/>
        <dsp:cNvSpPr/>
      </dsp:nvSpPr>
      <dsp:spPr>
        <a:xfrm>
          <a:off x="2151631" y="424748"/>
          <a:ext cx="1743703" cy="174370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The </a:t>
          </a:r>
        </a:p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Facilitator</a:t>
          </a:r>
        </a:p>
      </dsp:txBody>
      <dsp:txXfrm>
        <a:off x="2236752" y="509869"/>
        <a:ext cx="1573461" cy="1573461"/>
      </dsp:txXfrm>
    </dsp:sp>
    <dsp:sp modelId="{AF9F83CF-7CDD-4C31-AB2E-94A8C3BDFFAF}">
      <dsp:nvSpPr>
        <dsp:cNvPr id="0" name=""/>
        <dsp:cNvSpPr/>
      </dsp:nvSpPr>
      <dsp:spPr>
        <a:xfrm>
          <a:off x="4029466" y="424748"/>
          <a:ext cx="1743703" cy="1743703"/>
        </a:xfrm>
        <a:prstGeom prst="roundRect">
          <a:avLst/>
        </a:prstGeom>
        <a:solidFill>
          <a:schemeClr val="accent5">
            <a:hueOff val="442350"/>
            <a:satOff val="8329"/>
            <a:lumOff val="-392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The Communicator</a:t>
          </a:r>
        </a:p>
      </dsp:txBody>
      <dsp:txXfrm>
        <a:off x="4114587" y="509869"/>
        <a:ext cx="1573461" cy="1573461"/>
      </dsp:txXfrm>
    </dsp:sp>
    <dsp:sp modelId="{A59E6350-E1F8-44DB-854F-2813BCCC75DF}">
      <dsp:nvSpPr>
        <dsp:cNvPr id="0" name=""/>
        <dsp:cNvSpPr/>
      </dsp:nvSpPr>
      <dsp:spPr>
        <a:xfrm>
          <a:off x="2116653" y="2244290"/>
          <a:ext cx="1743703" cy="1743703"/>
        </a:xfrm>
        <a:prstGeom prst="roundRect">
          <a:avLst/>
        </a:prstGeom>
        <a:solidFill>
          <a:schemeClr val="accent5">
            <a:hueOff val="884701"/>
            <a:satOff val="16657"/>
            <a:lumOff val="-784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The </a:t>
          </a:r>
        </a:p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Advocate</a:t>
          </a:r>
        </a:p>
      </dsp:txBody>
      <dsp:txXfrm>
        <a:off x="2201774" y="2329411"/>
        <a:ext cx="1573461" cy="1573461"/>
      </dsp:txXfrm>
    </dsp:sp>
    <dsp:sp modelId="{1938F8F3-D207-489A-AA90-3377810CDF6F}">
      <dsp:nvSpPr>
        <dsp:cNvPr id="0" name=""/>
        <dsp:cNvSpPr/>
      </dsp:nvSpPr>
      <dsp:spPr>
        <a:xfrm>
          <a:off x="4084636" y="2302582"/>
          <a:ext cx="1743703" cy="1743703"/>
        </a:xfrm>
        <a:prstGeom prst="roundRect">
          <a:avLst/>
        </a:prstGeom>
        <a:solidFill>
          <a:schemeClr val="accent5">
            <a:hueOff val="1327051"/>
            <a:satOff val="24986"/>
            <a:lumOff val="-1176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The </a:t>
          </a:r>
        </a:p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Unionist</a:t>
          </a:r>
        </a:p>
      </dsp:txBody>
      <dsp:txXfrm>
        <a:off x="4169757" y="2387703"/>
        <a:ext cx="1573461" cy="15734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4B11F6-9BA8-4785-AA4D-F74092C06426}">
      <dsp:nvSpPr>
        <dsp:cNvPr id="0" name=""/>
        <dsp:cNvSpPr/>
      </dsp:nvSpPr>
      <dsp:spPr>
        <a:xfrm>
          <a:off x="0" y="0"/>
          <a:ext cx="4359106" cy="435910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28A158-6EFE-40E5-956B-3BDD29808ABF}">
      <dsp:nvSpPr>
        <dsp:cNvPr id="0" name=""/>
        <dsp:cNvSpPr/>
      </dsp:nvSpPr>
      <dsp:spPr>
        <a:xfrm>
          <a:off x="2179553" y="0"/>
          <a:ext cx="6050045" cy="43591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Handles lower level informal grievances</a:t>
          </a:r>
        </a:p>
      </dsp:txBody>
      <dsp:txXfrm>
        <a:off x="2179553" y="0"/>
        <a:ext cx="6050045" cy="926310"/>
      </dsp:txXfrm>
    </dsp:sp>
    <dsp:sp modelId="{3ED97C0D-1112-4F9E-A0E5-5DF7CD3BDB7F}">
      <dsp:nvSpPr>
        <dsp:cNvPr id="0" name=""/>
        <dsp:cNvSpPr/>
      </dsp:nvSpPr>
      <dsp:spPr>
        <a:xfrm>
          <a:off x="572132" y="926310"/>
          <a:ext cx="3214840" cy="321484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442350"/>
                <a:satOff val="8329"/>
                <a:lumOff val="-392"/>
                <a:alphaOff val="0"/>
                <a:satMod val="100000"/>
                <a:lumMod val="100000"/>
              </a:schemeClr>
            </a:gs>
            <a:gs pos="50000">
              <a:schemeClr val="accent5">
                <a:hueOff val="442350"/>
                <a:satOff val="8329"/>
                <a:lumOff val="-392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442350"/>
                <a:satOff val="8329"/>
                <a:lumOff val="-392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BB31FD-30B3-447D-AC72-05AEBEA1542F}">
      <dsp:nvSpPr>
        <dsp:cNvPr id="0" name=""/>
        <dsp:cNvSpPr/>
      </dsp:nvSpPr>
      <dsp:spPr>
        <a:xfrm>
          <a:off x="2179553" y="926310"/>
          <a:ext cx="6050045" cy="321484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442350"/>
              <a:satOff val="8329"/>
              <a:lumOff val="-39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Maintains contact with CTA PCS regarding concerns</a:t>
          </a:r>
        </a:p>
      </dsp:txBody>
      <dsp:txXfrm>
        <a:off x="2179553" y="926310"/>
        <a:ext cx="6050045" cy="926310"/>
      </dsp:txXfrm>
    </dsp:sp>
    <dsp:sp modelId="{BD69BC1B-EA67-4CB5-BFFE-33BCE57CB242}">
      <dsp:nvSpPr>
        <dsp:cNvPr id="0" name=""/>
        <dsp:cNvSpPr/>
      </dsp:nvSpPr>
      <dsp:spPr>
        <a:xfrm>
          <a:off x="1144265" y="1852620"/>
          <a:ext cx="2070575" cy="207057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884701"/>
                <a:satOff val="16657"/>
                <a:lumOff val="-784"/>
                <a:alphaOff val="0"/>
                <a:satMod val="100000"/>
                <a:lumMod val="100000"/>
              </a:schemeClr>
            </a:gs>
            <a:gs pos="50000">
              <a:schemeClr val="accent5">
                <a:hueOff val="884701"/>
                <a:satOff val="16657"/>
                <a:lumOff val="-784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884701"/>
                <a:satOff val="16657"/>
                <a:lumOff val="-784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B5D890-688D-4429-9C59-4022E74B5EF2}">
      <dsp:nvSpPr>
        <dsp:cNvPr id="0" name=""/>
        <dsp:cNvSpPr/>
      </dsp:nvSpPr>
      <dsp:spPr>
        <a:xfrm>
          <a:off x="2179553" y="1852620"/>
          <a:ext cx="6050045" cy="20705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884701"/>
              <a:satOff val="16657"/>
              <a:lumOff val="-78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Indentifies worksite problems</a:t>
          </a:r>
        </a:p>
      </dsp:txBody>
      <dsp:txXfrm>
        <a:off x="2179553" y="1852620"/>
        <a:ext cx="6050045" cy="926310"/>
      </dsp:txXfrm>
    </dsp:sp>
    <dsp:sp modelId="{C30D943F-0B11-449F-BDFD-AC18C5F07569}">
      <dsp:nvSpPr>
        <dsp:cNvPr id="0" name=""/>
        <dsp:cNvSpPr/>
      </dsp:nvSpPr>
      <dsp:spPr>
        <a:xfrm>
          <a:off x="1716397" y="2778930"/>
          <a:ext cx="926310" cy="92631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1327051"/>
                <a:satOff val="24986"/>
                <a:lumOff val="-1176"/>
                <a:alphaOff val="0"/>
                <a:satMod val="100000"/>
                <a:lumMod val="100000"/>
              </a:schemeClr>
            </a:gs>
            <a:gs pos="50000">
              <a:schemeClr val="accent5">
                <a:hueOff val="1327051"/>
                <a:satOff val="24986"/>
                <a:lumOff val="-1176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1327051"/>
                <a:satOff val="24986"/>
                <a:lumOff val="-1176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D5B7B1-5EC5-4514-A0C0-38B0CC1308E7}">
      <dsp:nvSpPr>
        <dsp:cNvPr id="0" name=""/>
        <dsp:cNvSpPr/>
      </dsp:nvSpPr>
      <dsp:spPr>
        <a:xfrm>
          <a:off x="2179553" y="2778930"/>
          <a:ext cx="6050045" cy="9263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1327051"/>
              <a:satOff val="24986"/>
              <a:lumOff val="-117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Involves members in professional issues</a:t>
          </a:r>
        </a:p>
      </dsp:txBody>
      <dsp:txXfrm>
        <a:off x="2179553" y="2778930"/>
        <a:ext cx="6050045" cy="9263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D7E3E-1D77-44A3-B85B-B6AACF57AD52}">
      <dsp:nvSpPr>
        <dsp:cNvPr id="0" name=""/>
        <dsp:cNvSpPr/>
      </dsp:nvSpPr>
      <dsp:spPr>
        <a:xfrm>
          <a:off x="0" y="0"/>
          <a:ext cx="6583680" cy="976852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j-lt"/>
            </a:rPr>
            <a:t>Step 1: Investigate &amp; Document</a:t>
          </a:r>
          <a:endParaRPr lang="en-US" sz="2400" kern="1200" dirty="0">
            <a:latin typeface="+mj-lt"/>
          </a:endParaRPr>
        </a:p>
      </dsp:txBody>
      <dsp:txXfrm>
        <a:off x="28611" y="28611"/>
        <a:ext cx="5447036" cy="919630"/>
      </dsp:txXfrm>
    </dsp:sp>
    <dsp:sp modelId="{104B1522-A3E4-4BB2-B419-4DE21A4EB5AA}">
      <dsp:nvSpPr>
        <dsp:cNvPr id="0" name=""/>
        <dsp:cNvSpPr/>
      </dsp:nvSpPr>
      <dsp:spPr>
        <a:xfrm>
          <a:off x="551383" y="1154461"/>
          <a:ext cx="6583680" cy="976852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203816"/>
            <a:satOff val="-11400"/>
            <a:lumOff val="2269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j-lt"/>
            </a:rPr>
            <a:t>Step 2: File Informal Grievance</a:t>
          </a:r>
          <a:endParaRPr lang="en-US" sz="2400" kern="1200" dirty="0">
            <a:latin typeface="+mj-lt"/>
          </a:endParaRPr>
        </a:p>
      </dsp:txBody>
      <dsp:txXfrm>
        <a:off x="579994" y="1183072"/>
        <a:ext cx="5340120" cy="919630"/>
      </dsp:txXfrm>
    </dsp:sp>
    <dsp:sp modelId="{81B32843-B79A-4E1E-80A9-0C13D9D7E97A}">
      <dsp:nvSpPr>
        <dsp:cNvPr id="0" name=""/>
        <dsp:cNvSpPr/>
      </dsp:nvSpPr>
      <dsp:spPr>
        <a:xfrm>
          <a:off x="574228" y="2308923"/>
          <a:ext cx="7624296" cy="976852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407631"/>
            <a:satOff val="-22799"/>
            <a:lumOff val="4539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j-lt"/>
            </a:rPr>
            <a:t>Step 3: Formal Grievance/Class Action </a:t>
          </a:r>
          <a:endParaRPr lang="en-US" sz="2400" kern="1200" dirty="0">
            <a:latin typeface="+mj-lt"/>
          </a:endParaRPr>
        </a:p>
      </dsp:txBody>
      <dsp:txXfrm>
        <a:off x="602839" y="2337534"/>
        <a:ext cx="6202755" cy="919630"/>
      </dsp:txXfrm>
    </dsp:sp>
    <dsp:sp modelId="{40A63052-EE1E-42BF-9FF8-5047C09F73C7}">
      <dsp:nvSpPr>
        <dsp:cNvPr id="0" name=""/>
        <dsp:cNvSpPr/>
      </dsp:nvSpPr>
      <dsp:spPr>
        <a:xfrm>
          <a:off x="1645920" y="3463385"/>
          <a:ext cx="6583680" cy="976852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203816"/>
            <a:satOff val="-11400"/>
            <a:lumOff val="2269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j-lt"/>
            </a:rPr>
            <a:t>Step 4</a:t>
          </a:r>
          <a:r>
            <a:rPr lang="en-US" sz="2400" b="1" kern="1200">
              <a:latin typeface="+mj-lt"/>
            </a:rPr>
            <a:t>: Mediation/Arbitration</a:t>
          </a:r>
          <a:endParaRPr lang="en-US" sz="2400" kern="1200" dirty="0">
            <a:latin typeface="+mj-lt"/>
          </a:endParaRPr>
        </a:p>
      </dsp:txBody>
      <dsp:txXfrm>
        <a:off x="1674531" y="3491996"/>
        <a:ext cx="5340120" cy="919630"/>
      </dsp:txXfrm>
    </dsp:sp>
    <dsp:sp modelId="{12A86CBA-6D9D-49E2-8215-5E967B797B4A}">
      <dsp:nvSpPr>
        <dsp:cNvPr id="0" name=""/>
        <dsp:cNvSpPr/>
      </dsp:nvSpPr>
      <dsp:spPr>
        <a:xfrm>
          <a:off x="5948725" y="748180"/>
          <a:ext cx="634954" cy="63495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6091590" y="748180"/>
        <a:ext cx="349224" cy="477803"/>
      </dsp:txXfrm>
    </dsp:sp>
    <dsp:sp modelId="{86F6E629-5F2B-4846-9E60-1C5A92EE1125}">
      <dsp:nvSpPr>
        <dsp:cNvPr id="0" name=""/>
        <dsp:cNvSpPr/>
      </dsp:nvSpPr>
      <dsp:spPr>
        <a:xfrm>
          <a:off x="6500109" y="1902641"/>
          <a:ext cx="634954" cy="63495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6642974" y="1902641"/>
        <a:ext cx="349224" cy="477803"/>
      </dsp:txXfrm>
    </dsp:sp>
    <dsp:sp modelId="{9CD8EC2B-0DC7-4BC6-B2C5-C73B87F3995D}">
      <dsp:nvSpPr>
        <dsp:cNvPr id="0" name=""/>
        <dsp:cNvSpPr/>
      </dsp:nvSpPr>
      <dsp:spPr>
        <a:xfrm>
          <a:off x="7043262" y="3057103"/>
          <a:ext cx="634954" cy="63495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7186127" y="3057103"/>
        <a:ext cx="349224" cy="477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fld id="{7F66E04F-C425-45D4-8B59-F54DDC704B41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fld id="{292130DC-1A27-42C7-A840-0A2BC2BF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1633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fld id="{1E8F59EE-4948-418D-9903-AD052BD1485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fld id="{8C88E69A-3A2E-4D26-8F87-5518378B3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807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041D8-393D-497B-96FB-CFE68DD36DE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August 4, 2015</a:t>
            </a:r>
          </a:p>
        </p:txBody>
      </p:sp>
    </p:spTree>
    <p:extLst>
      <p:ext uri="{BB962C8B-B14F-4D97-AF65-F5344CB8AC3E}">
        <p14:creationId xmlns:p14="http://schemas.microsoft.com/office/powerpoint/2010/main" val="2360964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4088a999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0363" y="674688"/>
            <a:ext cx="5999162" cy="3375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4088a9992c_0_0:notes"/>
          <p:cNvSpPr txBox="1">
            <a:spLocks noGrp="1"/>
          </p:cNvSpPr>
          <p:nvPr>
            <p:ph type="body" idx="1"/>
          </p:nvPr>
        </p:nvSpPr>
        <p:spPr>
          <a:xfrm>
            <a:off x="671830" y="4275606"/>
            <a:ext cx="5374525" cy="4050690"/>
          </a:xfrm>
          <a:prstGeom prst="rect">
            <a:avLst/>
          </a:prstGeom>
        </p:spPr>
        <p:txBody>
          <a:bodyPr spcFirstLastPara="1" wrap="square" lIns="89787" tIns="89787" rIns="89787" bIns="89787" anchor="t" anchorCtr="0">
            <a:noAutofit/>
          </a:bodyPr>
          <a:lstStyle/>
          <a:p>
            <a:r>
              <a:rPr lang="en"/>
              <a:t>BRUCE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4088a9992c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0363" y="674688"/>
            <a:ext cx="5999162" cy="3375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4088a9992c_0_208:notes"/>
          <p:cNvSpPr txBox="1">
            <a:spLocks noGrp="1"/>
          </p:cNvSpPr>
          <p:nvPr>
            <p:ph type="body" idx="1"/>
          </p:nvPr>
        </p:nvSpPr>
        <p:spPr>
          <a:xfrm>
            <a:off x="671830" y="4275606"/>
            <a:ext cx="5374525" cy="4050690"/>
          </a:xfrm>
          <a:prstGeom prst="rect">
            <a:avLst/>
          </a:prstGeom>
        </p:spPr>
        <p:txBody>
          <a:bodyPr spcFirstLastPara="1" wrap="square" lIns="89787" tIns="89787" rIns="89787" bIns="89787" anchor="t" anchorCtr="0">
            <a:noAutofit/>
          </a:bodyPr>
          <a:lstStyle/>
          <a:p>
            <a:r>
              <a:rPr lang="en"/>
              <a:t>LISA/DEB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4088a9992c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0363" y="674688"/>
            <a:ext cx="5999162" cy="3375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4088a9992c_0_213:notes"/>
          <p:cNvSpPr txBox="1">
            <a:spLocks noGrp="1"/>
          </p:cNvSpPr>
          <p:nvPr>
            <p:ph type="body" idx="1"/>
          </p:nvPr>
        </p:nvSpPr>
        <p:spPr>
          <a:xfrm>
            <a:off x="671830" y="4275606"/>
            <a:ext cx="5374525" cy="4050690"/>
          </a:xfrm>
          <a:prstGeom prst="rect">
            <a:avLst/>
          </a:prstGeom>
        </p:spPr>
        <p:txBody>
          <a:bodyPr spcFirstLastPara="1" wrap="square" lIns="89787" tIns="89787" rIns="89787" bIns="89787" anchor="t" anchorCtr="0">
            <a:noAutofit/>
          </a:bodyPr>
          <a:lstStyle/>
          <a:p>
            <a:r>
              <a:rPr lang="en"/>
              <a:t>NATE</a:t>
            </a:r>
            <a:endParaRPr/>
          </a:p>
          <a:p>
            <a:r>
              <a:rPr lang="en"/>
              <a:t>Data collection- systematic approach to keeping a pulse on all members</a:t>
            </a:r>
            <a:endParaRPr/>
          </a:p>
          <a:p>
            <a:r>
              <a:rPr lang="en"/>
              <a:t>Different level of  intensity and importance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0363" y="674688"/>
            <a:ext cx="5999162" cy="3375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671830" y="4275606"/>
            <a:ext cx="5374640" cy="4050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787" tIns="89787" rIns="89787" bIns="89787" anchor="t" anchorCtr="0">
            <a:noAutofit/>
          </a:bodyPr>
          <a:lstStyle/>
          <a:p>
            <a:pPr>
              <a:buClr>
                <a:srgbClr val="000000"/>
              </a:buClr>
              <a:buSzPts val="1100"/>
            </a:pPr>
            <a:r>
              <a:rPr lang="en"/>
              <a:t>NATE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0363" y="674688"/>
            <a:ext cx="5999162" cy="3375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9:notes"/>
          <p:cNvSpPr txBox="1">
            <a:spLocks noGrp="1"/>
          </p:cNvSpPr>
          <p:nvPr>
            <p:ph type="body" idx="1"/>
          </p:nvPr>
        </p:nvSpPr>
        <p:spPr>
          <a:xfrm>
            <a:off x="671830" y="4275606"/>
            <a:ext cx="5374640" cy="4050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787" tIns="89787" rIns="89787" bIns="89787" anchor="t" anchorCtr="0">
            <a:noAutofit/>
          </a:bodyPr>
          <a:lstStyle/>
          <a:p>
            <a:pPr>
              <a:buClr>
                <a:srgbClr val="000000"/>
              </a:buClr>
              <a:buSzPts val="1100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Lisa Activity: moving around to corners, discussion, flip charts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0363" y="674688"/>
            <a:ext cx="5999162" cy="3375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7:notes"/>
          <p:cNvSpPr txBox="1">
            <a:spLocks noGrp="1"/>
          </p:cNvSpPr>
          <p:nvPr>
            <p:ph type="body" idx="1"/>
          </p:nvPr>
        </p:nvSpPr>
        <p:spPr>
          <a:xfrm>
            <a:off x="671830" y="4275606"/>
            <a:ext cx="5374640" cy="4050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787" tIns="89787" rIns="89787" bIns="89787" anchor="t" anchorCtr="0">
            <a:noAutofit/>
          </a:bodyPr>
          <a:lstStyle/>
          <a:p>
            <a:pPr>
              <a:buClr>
                <a:srgbClr val="000000"/>
              </a:buClr>
              <a:buSzPts val="1100"/>
            </a:pPr>
            <a:r>
              <a:rPr lang="en"/>
              <a:t>LISA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Have participants talk to each other and share out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1100"/>
            </a:pPr>
            <a:r>
              <a:rPr lang="en"/>
              <a:t>Do you have…. Questions</a:t>
            </a:r>
            <a:endParaRPr/>
          </a:p>
          <a:p>
            <a:pPr>
              <a:buClr>
                <a:srgbClr val="000000"/>
              </a:buClr>
              <a:buSzPts val="1100"/>
            </a:pPr>
            <a:endParaRPr/>
          </a:p>
          <a:p>
            <a:pPr>
              <a:buClr>
                <a:srgbClr val="000000"/>
              </a:buClr>
              <a:buSzPts val="1100"/>
            </a:pPr>
            <a:r>
              <a:rPr lang="en"/>
              <a:t>President support, coversation </a:t>
            </a:r>
            <a:endParaRPr/>
          </a:p>
          <a:p>
            <a:pPr>
              <a:buClr>
                <a:srgbClr val="000000"/>
              </a:buClr>
              <a:buSzPts val="1100"/>
            </a:pP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1100"/>
            </a:pP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4088a9992c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0363" y="674688"/>
            <a:ext cx="5999162" cy="3375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4088a9992c_0_203:notes"/>
          <p:cNvSpPr txBox="1">
            <a:spLocks noGrp="1"/>
          </p:cNvSpPr>
          <p:nvPr>
            <p:ph type="body" idx="1"/>
          </p:nvPr>
        </p:nvSpPr>
        <p:spPr>
          <a:xfrm>
            <a:off x="671830" y="4275606"/>
            <a:ext cx="5374525" cy="4050690"/>
          </a:xfrm>
          <a:prstGeom prst="rect">
            <a:avLst/>
          </a:prstGeom>
        </p:spPr>
        <p:txBody>
          <a:bodyPr spcFirstLastPara="1" wrap="square" lIns="89787" tIns="89787" rIns="89787" bIns="89787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ADIA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ct val="115000"/>
              </a:lnSpc>
              <a:spcBef>
                <a:spcPts val="1542"/>
              </a:spcBef>
            </a:pPr>
            <a:r>
              <a:rPr lang="en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1:1 political convos- how to hold them without being abrasive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ct val="115000"/>
              </a:lnSpc>
              <a:spcBef>
                <a:spcPts val="1542"/>
              </a:spcBef>
              <a:spcAft>
                <a:spcPts val="1542"/>
              </a:spcAft>
            </a:pPr>
            <a:r>
              <a:rPr lang="en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10-minute meeting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507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2539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6464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8444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1532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1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841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BP – board complaint</a:t>
            </a:r>
          </a:p>
          <a:p>
            <a:r>
              <a:rPr lang="en-US" dirty="0"/>
              <a:t>EC</a:t>
            </a:r>
            <a:r>
              <a:rPr lang="en-US" baseline="0" dirty="0"/>
              <a:t> – writ</a:t>
            </a:r>
          </a:p>
          <a:p>
            <a:r>
              <a:rPr lang="en-US" dirty="0"/>
              <a:t>Labor – unfair</a:t>
            </a:r>
          </a:p>
          <a:p>
            <a:r>
              <a:rPr lang="en-US" dirty="0"/>
              <a:t>Curriculum - consulting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00D0BA-19F2-4089-9227-BC2289879578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667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flip="none" rotWithShape="1">
          <a:gsLst>
            <a:gs pos="0">
              <a:srgbClr val="B1DDFF"/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F2FE33C0-4DC3-4BE7-ABCD-1A8094CF8501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177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32A90-9654-4137-92FC-4EBD226D4111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396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bg2">
                <a:tint val="80000"/>
                <a:shade val="100000"/>
                <a:satMod val="300000"/>
              </a:schemeClr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ADC3D8A-DE12-4F0C-8601-6D53A7EEFBFE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4348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8DB1-D4B5-48DD-B841-0B5D4ED5A33E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861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D4839-52E4-4D29-ABD2-E8F15B351FF8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53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31B23-A9CD-4CBB-82D1-3539F8C7F42F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634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3976B-AE43-4807-966D-F04ED336B29E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990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1D24-57FB-48EA-9576-F4FF7B64BCAF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705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rgbClr val="969696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1097FF3-19D8-471B-97BF-2FAD9F13C89A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10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B6AF-CB1D-4A49-86EC-1E7EB5437DDE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955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5992F-7687-41BC-84C3-E85D4C86669C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616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5204893"/>
            <a:ext cx="12192000" cy="1653233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95738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6391820-3BD5-4B64-9B7F-D4052C69771C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14667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10677176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64" r:id="rId5"/>
    <p:sldLayoutId id="2147484165" r:id="rId6"/>
    <p:sldLayoutId id="2147484166" r:id="rId7"/>
    <p:sldLayoutId id="2147484167" r:id="rId8"/>
    <p:sldLayoutId id="2147484168" r:id="rId9"/>
    <p:sldLayoutId id="2147484169" r:id="rId10"/>
    <p:sldLayoutId id="2147484170" r:id="rId11"/>
    <p:sldLayoutId id="2147484171" r:id="rId1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flickr.com/photos/savannahcorps/8050876794" TargetMode="Externa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1993392"/>
            <a:ext cx="9068586" cy="2688671"/>
          </a:xfrm>
        </p:spPr>
        <p:txBody>
          <a:bodyPr>
            <a:normAutofit fontScale="90000"/>
          </a:bodyPr>
          <a:lstStyle/>
          <a:p>
            <a:r>
              <a:rPr lang="en-US" sz="8000" b="1" dirty="0">
                <a:latin typeface="Impact" panose="020B0806030902050204" pitchFamily="34" charset="0"/>
              </a:rPr>
              <a:t>Advanced</a:t>
            </a:r>
            <a:br>
              <a:rPr lang="en-US" sz="8000" b="1" dirty="0">
                <a:latin typeface="Impact" panose="020B0806030902050204" pitchFamily="34" charset="0"/>
              </a:rPr>
            </a:br>
            <a:r>
              <a:rPr lang="en-US" sz="8000" b="1" dirty="0">
                <a:latin typeface="Impact" panose="020B0806030902050204" pitchFamily="34" charset="0"/>
              </a:rPr>
              <a:t>Site Rep &amp; Grievance Training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8165" y="4603530"/>
            <a:ext cx="8499834" cy="901157"/>
          </a:xfrm>
        </p:spPr>
        <p:txBody>
          <a:bodyPr>
            <a:normAutofit fontScale="77500" lnSpcReduction="20000"/>
          </a:bodyPr>
          <a:lstStyle/>
          <a:p>
            <a:r>
              <a:rPr lang="en-US" sz="4300" b="1" dirty="0">
                <a:solidFill>
                  <a:schemeClr val="bg1"/>
                </a:solidFill>
                <a:latin typeface="Arial Black" panose="020B0A04020102020204" pitchFamily="34" charset="0"/>
              </a:rPr>
              <a:t>San Jose PCS</a:t>
            </a:r>
          </a:p>
          <a:p>
            <a:r>
              <a:rPr lang="en-US" sz="4300" b="1" dirty="0">
                <a:solidFill>
                  <a:schemeClr val="bg1"/>
                </a:solidFill>
                <a:latin typeface="Arial Black" panose="020B0A04020102020204" pitchFamily="34" charset="0"/>
              </a:rPr>
              <a:t>Fall 2023</a:t>
            </a:r>
          </a:p>
          <a:p>
            <a:endParaRPr lang="en-US" sz="2400" b="1" dirty="0">
              <a:solidFill>
                <a:schemeClr val="tx1"/>
              </a:solidFill>
            </a:endParaRPr>
          </a:p>
          <a:p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369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81200" y="6096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j-lt"/>
              </a:rPr>
              <a:t>The Core Responsibilities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2829633"/>
              </p:ext>
            </p:extLst>
          </p:nvPr>
        </p:nvGraphicFramePr>
        <p:xfrm>
          <a:off x="2285999" y="1412240"/>
          <a:ext cx="7924801" cy="4471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3BE20F5-9761-4E14-9560-01C3BE589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27A90-2376-4FE1-994D-5A0CD80FE614}" type="datetime1">
              <a:rPr lang="en-US" smtClean="0"/>
              <a:t>10/2/2023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83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F2BC1C9-A937-40BB-B8D8-7A4295FA27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1F2BC1C9-A937-40BB-B8D8-7A4295FA27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40ACF39-F513-47A0-8764-8015C1206F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340ACF39-F513-47A0-8764-8015C1206F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9F83CF-7CDD-4C31-AB2E-94A8C3BDFF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AF9F83CF-7CDD-4C31-AB2E-94A8C3BDFF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9E6350-E1F8-44DB-854F-2813BCCC75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A59E6350-E1F8-44DB-854F-2813BCCC75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938F8F3-D207-489A-AA90-3377810CDF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1938F8F3-D207-489A-AA90-3377810CDF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9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Union Code of Conduct</a:t>
            </a:r>
            <a:endParaRPr/>
          </a:p>
        </p:txBody>
      </p:sp>
      <p:sp>
        <p:nvSpPr>
          <p:cNvPr id="236" name="Google Shape;236;p29"/>
          <p:cNvSpPr txBox="1">
            <a:spLocks noGrp="1"/>
          </p:cNvSpPr>
          <p:nvPr>
            <p:ph type="body" idx="1"/>
          </p:nvPr>
        </p:nvSpPr>
        <p:spPr>
          <a:xfrm>
            <a:off x="415600" y="1493300"/>
            <a:ext cx="11360800" cy="445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25000"/>
              </a:lnSpc>
              <a:buAutoNum type="arabicPeriod"/>
            </a:pPr>
            <a:r>
              <a:rPr lang="en" sz="2400" dirty="0">
                <a:latin typeface="Roboto" panose="02000000000000000000" pitchFamily="2" charset="0"/>
                <a:ea typeface="Roboto" panose="02000000000000000000" pitchFamily="2" charset="0"/>
              </a:rPr>
              <a:t>I will not criticize any union colleague except to the individual directly. </a:t>
            </a:r>
            <a:endParaRPr sz="2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25000"/>
              </a:lnSpc>
              <a:buAutoNum type="arabicPeriod"/>
            </a:pPr>
            <a:r>
              <a:rPr lang="en" sz="2400" dirty="0">
                <a:latin typeface="Roboto" panose="02000000000000000000" pitchFamily="2" charset="0"/>
                <a:ea typeface="Roboto" panose="02000000000000000000" pitchFamily="2" charset="0"/>
              </a:rPr>
              <a:t>If any union colleague is being criticized in my presence, I will confront the criticism and ask that it stop.  </a:t>
            </a:r>
            <a:endParaRPr sz="2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25000"/>
              </a:lnSpc>
              <a:buAutoNum type="arabicPeriod"/>
            </a:pPr>
            <a:r>
              <a:rPr lang="en" sz="2400" dirty="0">
                <a:latin typeface="Roboto" panose="02000000000000000000" pitchFamily="2" charset="0"/>
                <a:ea typeface="Roboto" panose="02000000000000000000" pitchFamily="2" charset="0"/>
              </a:rPr>
              <a:t>I will not participate in any conversations with management that criticizes, or negativity speculates about any union colleague.  </a:t>
            </a:r>
            <a:endParaRPr sz="2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25000"/>
              </a:lnSpc>
              <a:buAutoNum type="arabicPeriod"/>
            </a:pPr>
            <a:r>
              <a:rPr lang="en" sz="2400" dirty="0">
                <a:latin typeface="Roboto" panose="02000000000000000000" pitchFamily="2" charset="0"/>
                <a:ea typeface="Roboto" panose="02000000000000000000" pitchFamily="2" charset="0"/>
              </a:rPr>
              <a:t>I will settle my differences with colleagues within the union.  </a:t>
            </a:r>
            <a:endParaRPr sz="2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25000"/>
              </a:lnSpc>
              <a:buAutoNum type="arabicPeriod"/>
            </a:pPr>
            <a:r>
              <a:rPr lang="en" sz="2400" dirty="0">
                <a:latin typeface="Roboto" panose="02000000000000000000" pitchFamily="2" charset="0"/>
                <a:ea typeface="Roboto" panose="02000000000000000000" pitchFamily="2" charset="0"/>
              </a:rPr>
              <a:t>I will engage in debate, offer others every opportunity for debate and respect the minority viewpoints, but I will observe and support the majority mandate of the union.</a:t>
            </a:r>
            <a:endParaRPr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oy.book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89018" y="1853967"/>
            <a:ext cx="3116136" cy="35401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8731" y="609600"/>
            <a:ext cx="11225048" cy="896112"/>
          </a:xfrm>
        </p:spPr>
        <p:txBody>
          <a:bodyPr>
            <a:normAutofit fontScale="90000"/>
          </a:bodyPr>
          <a:lstStyle/>
          <a:p>
            <a:r>
              <a:rPr lang="en-US" dirty="0"/>
              <a:t>Update and refresh your membership lists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36947" y="1505712"/>
            <a:ext cx="6125853" cy="4114799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Reconcile membership lists, reporting errors, name changes, new transfers in or out and get the corrections to the Membership Chair immediately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Collect </a:t>
            </a:r>
            <a:r>
              <a:rPr lang="en-US" sz="2000" b="1" dirty="0"/>
              <a:t>non-work</a:t>
            </a:r>
            <a:r>
              <a:rPr lang="en-US" sz="2000" dirty="0"/>
              <a:t> emails of all union members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Create phone/texting tree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Engage site in regular 10-minute meetings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Involve members in union actions (BAT)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Attend monthly Rep Council meetings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Encourage attendance at union events and activities 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Encourage local chapter engagement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Advanced Site Rep &amp; Grievance Training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5D02A6-B132-4330-90C1-DD6A239E1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00E4-9D7F-4C9F-942C-320378AD1817}" type="datetime1">
              <a:rPr lang="en-US" smtClean="0"/>
              <a:t>10/2/2023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75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Media Tips for Educators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0584" y="2081929"/>
            <a:ext cx="3637149" cy="36169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70400" y="2081929"/>
            <a:ext cx="6979920" cy="3616959"/>
          </a:xfrm>
        </p:spPr>
        <p:txBody>
          <a:bodyPr>
            <a:normAutofit/>
          </a:bodyPr>
          <a:lstStyle/>
          <a:p>
            <a:r>
              <a:rPr lang="en-US" dirty="0"/>
              <a:t>Your social media and technology use is governed by school board policy, state law, technology use agreements and your CBA</a:t>
            </a:r>
          </a:p>
          <a:p>
            <a:r>
              <a:rPr lang="en-US" b="1" u="sng" dirty="0"/>
              <a:t>Never</a:t>
            </a:r>
            <a:r>
              <a:rPr lang="en-US" dirty="0"/>
              <a:t> “friend” students</a:t>
            </a:r>
          </a:p>
          <a:p>
            <a:r>
              <a:rPr lang="en-US" dirty="0"/>
              <a:t>Overshare the professional, under share the personal and </a:t>
            </a:r>
            <a:r>
              <a:rPr lang="en-US" b="1" u="sng" dirty="0"/>
              <a:t>never</a:t>
            </a:r>
            <a:r>
              <a:rPr lang="en-US" dirty="0"/>
              <a:t> share the private</a:t>
            </a:r>
          </a:p>
          <a:p>
            <a:r>
              <a:rPr lang="en-US" dirty="0"/>
              <a:t>Do share the awesome (no kids’ faces in photos please)</a:t>
            </a:r>
          </a:p>
          <a:p>
            <a:r>
              <a:rPr lang="en-US" dirty="0"/>
              <a:t>You are what you like and re-tweet</a:t>
            </a:r>
          </a:p>
          <a:p>
            <a:r>
              <a:rPr lang="en-US" dirty="0"/>
              <a:t>If you are on the district server, they can see what you see</a:t>
            </a:r>
          </a:p>
          <a:p>
            <a:r>
              <a:rPr lang="en-US" dirty="0"/>
              <a:t>If you wouldn’t want your boss to see it, don’t post it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C64521-29FF-4C51-8611-6AAE557CB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D59E-D57A-444C-B139-E32D3B649C4B}" type="datetime1">
              <a:rPr lang="en-US" smtClean="0"/>
              <a:t>10/2/2023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862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Your role in the membership process</a:t>
            </a:r>
            <a:endParaRPr/>
          </a:p>
        </p:txBody>
      </p:sp>
      <p:sp>
        <p:nvSpPr>
          <p:cNvPr id="152" name="Google Shape;152;p21"/>
          <p:cNvSpPr txBox="1">
            <a:spLocks noGrp="1"/>
          </p:cNvSpPr>
          <p:nvPr>
            <p:ph type="body" idx="1"/>
          </p:nvPr>
        </p:nvSpPr>
        <p:spPr>
          <a:xfrm>
            <a:off x="2049517" y="1497724"/>
            <a:ext cx="6826470" cy="481360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Potential drops - what’s your responsibility?</a:t>
            </a:r>
            <a:endParaRPr dirty="0"/>
          </a:p>
          <a:p>
            <a:pPr marL="0" indent="0">
              <a:spcBef>
                <a:spcPts val="2133"/>
              </a:spcBef>
              <a:buNone/>
            </a:pPr>
            <a:r>
              <a:rPr lang="en" dirty="0"/>
              <a:t>Non- members = Potential members</a:t>
            </a:r>
            <a:endParaRPr dirty="0"/>
          </a:p>
          <a:p>
            <a:pPr>
              <a:spcBef>
                <a:spcPts val="2133"/>
              </a:spcBef>
            </a:pPr>
            <a:r>
              <a:rPr lang="en" dirty="0"/>
              <a:t>Benefits of local union</a:t>
            </a:r>
            <a:endParaRPr dirty="0"/>
          </a:p>
          <a:p>
            <a:r>
              <a:rPr lang="en" dirty="0"/>
              <a:t>Create talking points around your local’s success</a:t>
            </a:r>
          </a:p>
          <a:p>
            <a:r>
              <a:rPr lang="en" dirty="0"/>
              <a:t>Ask them to join</a:t>
            </a:r>
            <a:endParaRPr dirty="0"/>
          </a:p>
          <a:p>
            <a:pPr marL="0" indent="0">
              <a:spcBef>
                <a:spcPts val="2133"/>
              </a:spcBef>
              <a:buNone/>
            </a:pPr>
            <a:r>
              <a:rPr lang="en" dirty="0"/>
              <a:t>Access to CTA360</a:t>
            </a:r>
            <a:endParaRPr dirty="0"/>
          </a:p>
          <a:p>
            <a:pPr>
              <a:spcBef>
                <a:spcPts val="2133"/>
              </a:spcBef>
            </a:pPr>
            <a:r>
              <a:rPr lang="en" dirty="0"/>
              <a:t>Local dashboard</a:t>
            </a:r>
            <a:endParaRPr dirty="0"/>
          </a:p>
          <a:p>
            <a:r>
              <a:rPr lang="en" dirty="0"/>
              <a:t>Search individuals</a:t>
            </a:r>
            <a:endParaRPr dirty="0"/>
          </a:p>
          <a:p>
            <a:r>
              <a:rPr lang="en" dirty="0"/>
              <a:t>Update individual contact information</a:t>
            </a:r>
          </a:p>
          <a:p>
            <a:r>
              <a:rPr lang="en" dirty="0"/>
              <a:t>Leadership roles and CTA support info</a:t>
            </a:r>
          </a:p>
          <a:p>
            <a:r>
              <a:rPr lang="en" dirty="0"/>
              <a:t>SIGN UP new members</a:t>
            </a:r>
            <a:endParaRPr dirty="0"/>
          </a:p>
        </p:txBody>
      </p:sp>
      <p:pic>
        <p:nvPicPr>
          <p:cNvPr id="153" name="Google Shape;15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00150" y="1497724"/>
            <a:ext cx="2425700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4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Site Mapping and Data Collection</a:t>
            </a:r>
            <a:endParaRPr/>
          </a:p>
        </p:txBody>
      </p:sp>
      <p:sp>
        <p:nvSpPr>
          <p:cNvPr id="198" name="Google Shape;198;p24"/>
          <p:cNvSpPr txBox="1">
            <a:spLocks noGrp="1"/>
          </p:cNvSpPr>
          <p:nvPr>
            <p:ph type="body" idx="1"/>
          </p:nvPr>
        </p:nvSpPr>
        <p:spPr>
          <a:xfrm>
            <a:off x="344655" y="1357067"/>
            <a:ext cx="11360800" cy="445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endParaRPr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endParaRPr/>
          </a:p>
        </p:txBody>
      </p:sp>
      <p:sp>
        <p:nvSpPr>
          <p:cNvPr id="200" name="Google Shape;200;p24"/>
          <p:cNvSpPr txBox="1"/>
          <p:nvPr/>
        </p:nvSpPr>
        <p:spPr>
          <a:xfrm>
            <a:off x="1670367" y="459000"/>
            <a:ext cx="7822000" cy="9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/>
          </a:p>
        </p:txBody>
      </p:sp>
      <p:pic>
        <p:nvPicPr>
          <p:cNvPr id="201" name="Google Shape;201;p24"/>
          <p:cNvPicPr preferRelativeResize="0"/>
          <p:nvPr/>
        </p:nvPicPr>
        <p:blipFill rotWithShape="1">
          <a:blip r:embed="rId3">
            <a:alphaModFix/>
          </a:blip>
          <a:srcRect t="5105"/>
          <a:stretch/>
        </p:blipFill>
        <p:spPr>
          <a:xfrm>
            <a:off x="6858000" y="1591293"/>
            <a:ext cx="3963776" cy="325887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EB3D1E-0ADB-437B-C5D9-FF5132CB49D7}"/>
              </a:ext>
            </a:extLst>
          </p:cNvPr>
          <p:cNvSpPr txBox="1"/>
          <p:nvPr/>
        </p:nvSpPr>
        <p:spPr>
          <a:xfrm>
            <a:off x="985345" y="4864504"/>
            <a:ext cx="7646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If you can’t count it, it doesn’t count!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211C68-4837-A0F4-2405-B31906B7D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70224" y="1591292"/>
            <a:ext cx="4804859" cy="319072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r">
              <a:lnSpc>
                <a:spcPct val="100000"/>
              </a:lnSpc>
              <a:buClr>
                <a:schemeClr val="dk1"/>
              </a:buClr>
            </a:pPr>
            <a:r>
              <a:rPr lang="en-US" sz="40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GOOGLE SPREEDSHEETS		WALL CHARTS</a:t>
            </a:r>
            <a:endParaRPr sz="40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25"/>
          <p:cNvSpPr txBox="1">
            <a:spLocks noGrp="1"/>
          </p:cNvSpPr>
          <p:nvPr>
            <p:ph type="body" idx="1"/>
          </p:nvPr>
        </p:nvSpPr>
        <p:spPr>
          <a:xfrm>
            <a:off x="7546500" y="1202983"/>
            <a:ext cx="4384000" cy="393434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2133"/>
              </a:spcAft>
              <a:buClr>
                <a:schemeClr val="dk2"/>
              </a:buClr>
              <a:buNone/>
            </a:pPr>
            <a:endParaRPr sz="24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8" name="Google Shape;208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4620" y="1431941"/>
            <a:ext cx="4652633" cy="4928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2439" y="1357067"/>
            <a:ext cx="3507336" cy="3505631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5"/>
          <p:cNvSpPr txBox="1">
            <a:spLocks noGrp="1"/>
          </p:cNvSpPr>
          <p:nvPr>
            <p:ph type="body" idx="1"/>
          </p:nvPr>
        </p:nvSpPr>
        <p:spPr>
          <a:xfrm>
            <a:off x="541067" y="1202984"/>
            <a:ext cx="6655200" cy="492883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2133"/>
              </a:spcAft>
              <a:buClr>
                <a:schemeClr val="dk2"/>
              </a:buClr>
              <a:buNone/>
            </a:pPr>
            <a:endParaRPr sz="2400" dirty="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</a:pPr>
            <a:r>
              <a:rPr lang="en" sz="40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How do your members view your Association? </a:t>
            </a:r>
            <a:endParaRPr sz="40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26"/>
          <p:cNvSpPr txBox="1">
            <a:spLocks noGrp="1"/>
          </p:cNvSpPr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711183" indent="0">
              <a:lnSpc>
                <a:spcPct val="200000"/>
              </a:lnSpc>
              <a:buClr>
                <a:schemeClr val="dk2"/>
              </a:buClr>
              <a:buSzPts val="2400"/>
              <a:buNone/>
            </a:pPr>
            <a:r>
              <a:rPr lang="en" sz="3200" dirty="0">
                <a:latin typeface="Roboto"/>
                <a:ea typeface="Roboto"/>
                <a:cs typeface="Roboto"/>
                <a:sym typeface="Roboto"/>
              </a:rPr>
              <a:t>Representative</a:t>
            </a:r>
            <a:endParaRPr sz="3200" dirty="0">
              <a:latin typeface="Roboto"/>
              <a:ea typeface="Roboto"/>
              <a:cs typeface="Roboto"/>
              <a:sym typeface="Roboto"/>
            </a:endParaRPr>
          </a:p>
          <a:p>
            <a:pPr marL="711183" indent="0">
              <a:lnSpc>
                <a:spcPct val="200000"/>
              </a:lnSpc>
              <a:buClr>
                <a:schemeClr val="dk2"/>
              </a:buClr>
              <a:buSzPts val="2400"/>
              <a:buNone/>
            </a:pPr>
            <a:r>
              <a:rPr lang="en" sz="3200" dirty="0">
                <a:latin typeface="Roboto"/>
                <a:ea typeface="Roboto"/>
                <a:cs typeface="Roboto"/>
                <a:sym typeface="Roboto"/>
              </a:rPr>
              <a:t>Dues Collector</a:t>
            </a:r>
            <a:endParaRPr sz="3200" dirty="0">
              <a:latin typeface="Roboto"/>
              <a:ea typeface="Roboto"/>
              <a:cs typeface="Roboto"/>
              <a:sym typeface="Roboto"/>
            </a:endParaRPr>
          </a:p>
          <a:p>
            <a:pPr marL="711183" indent="0">
              <a:lnSpc>
                <a:spcPct val="200000"/>
              </a:lnSpc>
              <a:buClr>
                <a:schemeClr val="dk2"/>
              </a:buClr>
              <a:buSzPts val="2400"/>
              <a:buNone/>
            </a:pPr>
            <a:r>
              <a:rPr lang="en" sz="3200" dirty="0">
                <a:latin typeface="Roboto"/>
                <a:ea typeface="Roboto"/>
                <a:cs typeface="Roboto"/>
                <a:sym typeface="Roboto"/>
              </a:rPr>
              <a:t>Movement</a:t>
            </a:r>
            <a:endParaRPr sz="3200" dirty="0">
              <a:latin typeface="Roboto"/>
              <a:ea typeface="Roboto"/>
              <a:cs typeface="Roboto"/>
              <a:sym typeface="Roboto"/>
            </a:endParaRPr>
          </a:p>
          <a:p>
            <a:pPr marL="711183" indent="0">
              <a:lnSpc>
                <a:spcPct val="200000"/>
              </a:lnSpc>
              <a:buClr>
                <a:schemeClr val="dk2"/>
              </a:buClr>
              <a:buSzPts val="2400"/>
              <a:buNone/>
            </a:pPr>
            <a:r>
              <a:rPr lang="en" sz="3200" dirty="0">
                <a:latin typeface="Roboto"/>
                <a:ea typeface="Roboto"/>
                <a:cs typeface="Roboto"/>
                <a:sym typeface="Roboto"/>
              </a:rPr>
              <a:t>Firefighter</a:t>
            </a:r>
            <a:endParaRPr sz="3200" dirty="0">
              <a:latin typeface="Roboto"/>
              <a:ea typeface="Roboto"/>
              <a:cs typeface="Roboto"/>
              <a:sym typeface="Roboto"/>
            </a:endParaRPr>
          </a:p>
          <a:p>
            <a:pPr indent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2"/>
              </a:buClr>
              <a:buNone/>
            </a:pPr>
            <a:endParaRPr sz="24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7" name="Google Shape;21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50755" y="1905707"/>
            <a:ext cx="4434967" cy="372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7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</a:pPr>
            <a:r>
              <a:rPr lang="en" sz="40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Membership Engagement tools already in place in your local</a:t>
            </a:r>
            <a:endParaRPr sz="40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27"/>
          <p:cNvSpPr txBox="1">
            <a:spLocks noGrp="1"/>
          </p:cNvSpPr>
          <p:nvPr>
            <p:ph type="body" idx="1"/>
          </p:nvPr>
        </p:nvSpPr>
        <p:spPr>
          <a:xfrm>
            <a:off x="415600" y="1816367"/>
            <a:ext cx="113608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15000"/>
              </a:lnSpc>
              <a:spcBef>
                <a:spcPts val="2133"/>
              </a:spcBef>
              <a:buClr>
                <a:schemeClr val="dk2"/>
              </a:buClr>
              <a:buFont typeface="Roboto"/>
              <a:buChar char="●"/>
            </a:pPr>
            <a:r>
              <a:rPr lang="en" sz="2800" dirty="0"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VP of Membership or Membership Chair</a:t>
            </a:r>
            <a:endParaRPr sz="2800" dirty="0"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>
              <a:lnSpc>
                <a:spcPct val="115000"/>
              </a:lnSpc>
              <a:buClr>
                <a:schemeClr val="dk2"/>
              </a:buClr>
              <a:buFont typeface="Roboto"/>
              <a:buChar char="●"/>
            </a:pPr>
            <a:r>
              <a:rPr lang="en" sz="2800" dirty="0"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Site Reps aka Membership Captains at each school site</a:t>
            </a:r>
            <a:endParaRPr sz="2800" dirty="0"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>
              <a:lnSpc>
                <a:spcPct val="115000"/>
              </a:lnSpc>
              <a:buClr>
                <a:schemeClr val="dk2"/>
              </a:buClr>
              <a:buFont typeface="Roboto"/>
              <a:buChar char="●"/>
            </a:pPr>
            <a:r>
              <a:rPr lang="en" sz="2800" dirty="0"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New Teacher Programing (beyond NTO)</a:t>
            </a:r>
            <a:endParaRPr sz="2800" dirty="0"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>
              <a:lnSpc>
                <a:spcPct val="115000"/>
              </a:lnSpc>
              <a:buClr>
                <a:schemeClr val="dk2"/>
              </a:buClr>
              <a:buFont typeface="Roboto"/>
              <a:buChar char="●"/>
            </a:pPr>
            <a:r>
              <a:rPr lang="en" sz="2800" dirty="0">
                <a:latin typeface="Roboto" panose="02000000000000000000" pitchFamily="2" charset="0"/>
                <a:ea typeface="Roboto" panose="02000000000000000000" pitchFamily="2" charset="0"/>
              </a:rPr>
              <a:t>Member /Community Engagement Grants</a:t>
            </a:r>
            <a:endParaRPr sz="2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2"/>
              </a:buClr>
              <a:buNone/>
            </a:pPr>
            <a:endParaRPr sz="24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4" name="Google Shape;224;p27"/>
          <p:cNvPicPr preferRelativeResize="0"/>
          <p:nvPr/>
        </p:nvPicPr>
        <p:blipFill rotWithShape="1">
          <a:blip r:embed="rId3">
            <a:alphaModFix/>
          </a:blip>
          <a:srcRect l="2166" t="52997" r="1984" b="1513"/>
          <a:stretch/>
        </p:blipFill>
        <p:spPr>
          <a:xfrm>
            <a:off x="947467" y="4373400"/>
            <a:ext cx="5323968" cy="1894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0"/>
          <p:cNvSpPr txBox="1">
            <a:spLocks noGrp="1"/>
          </p:cNvSpPr>
          <p:nvPr>
            <p:ph type="title"/>
          </p:nvPr>
        </p:nvSpPr>
        <p:spPr>
          <a:xfrm>
            <a:off x="1213944" y="546667"/>
            <a:ext cx="10562555" cy="81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Campaign 2024</a:t>
            </a:r>
            <a:endParaRPr dirty="0"/>
          </a:p>
        </p:txBody>
      </p:sp>
      <p:sp>
        <p:nvSpPr>
          <p:cNvPr id="242" name="Google Shape;242;p30"/>
          <p:cNvSpPr txBox="1">
            <a:spLocks noGrp="1"/>
          </p:cNvSpPr>
          <p:nvPr>
            <p:ph type="body" idx="1"/>
          </p:nvPr>
        </p:nvSpPr>
        <p:spPr>
          <a:xfrm>
            <a:off x="1568669" y="1357067"/>
            <a:ext cx="6460126" cy="423973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" b="1" dirty="0"/>
              <a:t>Santa Clara County Board of Education Races</a:t>
            </a:r>
            <a:endParaRPr b="1" dirty="0"/>
          </a:p>
          <a:p>
            <a:pPr marL="0" indent="0">
              <a:spcBef>
                <a:spcPts val="2133"/>
              </a:spcBef>
              <a:buNone/>
            </a:pPr>
            <a:r>
              <a:rPr lang="en" b="1" dirty="0"/>
              <a:t>Local School Board Races</a:t>
            </a:r>
          </a:p>
          <a:p>
            <a:pPr marL="0" indent="0">
              <a:spcBef>
                <a:spcPts val="2133"/>
              </a:spcBef>
              <a:buNone/>
            </a:pPr>
            <a:r>
              <a:rPr lang="en" b="1" dirty="0"/>
              <a:t>State Assembly Races</a:t>
            </a:r>
          </a:p>
          <a:p>
            <a:pPr marL="0" indent="0">
              <a:spcBef>
                <a:spcPts val="2133"/>
              </a:spcBef>
              <a:buNone/>
            </a:pPr>
            <a:r>
              <a:rPr lang="en" b="1" dirty="0"/>
              <a:t>State Senate Races</a:t>
            </a:r>
          </a:p>
          <a:p>
            <a:pPr marL="0" indent="0">
              <a:spcBef>
                <a:spcPts val="2133"/>
              </a:spcBef>
              <a:buNone/>
            </a:pPr>
            <a:r>
              <a:rPr lang="en" b="1" dirty="0"/>
              <a:t>County Supervisor Races</a:t>
            </a:r>
          </a:p>
          <a:p>
            <a:pPr marL="0" indent="0">
              <a:spcBef>
                <a:spcPts val="2133"/>
              </a:spcBef>
              <a:buNone/>
            </a:pPr>
            <a:r>
              <a:rPr lang="en" b="1" dirty="0"/>
              <a:t>US Senate </a:t>
            </a:r>
          </a:p>
          <a:p>
            <a:pPr marL="0" indent="0">
              <a:spcBef>
                <a:spcPts val="2133"/>
              </a:spcBef>
              <a:buNone/>
            </a:pPr>
            <a:r>
              <a:rPr lang="en" b="1" dirty="0"/>
              <a:t>POTUS</a:t>
            </a:r>
          </a:p>
          <a:p>
            <a:pPr marL="0" indent="0">
              <a:spcBef>
                <a:spcPts val="2133"/>
              </a:spcBef>
              <a:buNone/>
            </a:pPr>
            <a:endParaRPr b="1" dirty="0"/>
          </a:p>
          <a:p>
            <a:pPr marL="160863" indent="0">
              <a:lnSpc>
                <a:spcPct val="110000"/>
              </a:lnSpc>
              <a:buClr>
                <a:srgbClr val="161616"/>
              </a:buClr>
              <a:buSzPts val="1700"/>
              <a:buNone/>
            </a:pPr>
            <a:endParaRPr dirty="0"/>
          </a:p>
        </p:txBody>
      </p:sp>
      <p:pic>
        <p:nvPicPr>
          <p:cNvPr id="243" name="Google Shape;24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8795" y="791301"/>
            <a:ext cx="4163200" cy="4239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81200" y="838200"/>
            <a:ext cx="8229600" cy="914400"/>
          </a:xfrm>
        </p:spPr>
        <p:txBody>
          <a:bodyPr>
            <a:normAutofit/>
          </a:bodyPr>
          <a:lstStyle/>
          <a:p>
            <a:r>
              <a:rPr lang="en-US" b="1" dirty="0"/>
              <a:t>The Advocate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885595"/>
          <a:ext cx="8229599" cy="4359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EAB346C-2B23-468E-A27F-24ECF40F1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119F-EA6A-41D1-A9BB-759BE142899C}" type="datetime1">
              <a:rPr lang="en-US" smtClean="0"/>
              <a:t>10/2/2023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26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4B11F6-9BA8-4785-AA4D-F74092C064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EE4B11F6-9BA8-4785-AA4D-F74092C064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628A158-6EFE-40E5-956B-3BDD29808A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graphicEl>
                                              <a:dgm id="{4628A158-6EFE-40E5-956B-3BDD29808A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D97C0D-1112-4F9E-A0E5-5DF7CD3BDB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3ED97C0D-1112-4F9E-A0E5-5DF7CD3BDB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BB31FD-30B3-447D-AC72-05AEBEA154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graphicEl>
                                              <a:dgm id="{D8BB31FD-30B3-447D-AC72-05AEBEA154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69BC1B-EA67-4CB5-BFFE-33BCE57CB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BD69BC1B-EA67-4CB5-BFFE-33BCE57CB2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3B5D890-688D-4429-9C59-4022E74B5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graphicEl>
                                              <a:dgm id="{B3B5D890-688D-4429-9C59-4022E74B5E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0D943F-0B11-449F-BDFD-AC18C5F075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graphicEl>
                                              <a:dgm id="{C30D943F-0B11-449F-BDFD-AC18C5F075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9D5B7B1-5EC5-4514-A0C0-38B0CC1308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>
                                            <p:graphicEl>
                                              <a:dgm id="{19D5B7B1-5EC5-4514-A0C0-38B0CC1308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630" y="609599"/>
            <a:ext cx="8067371" cy="860981"/>
          </a:xfrm>
        </p:spPr>
        <p:txBody>
          <a:bodyPr>
            <a:normAutofit fontScale="90000"/>
          </a:bodyPr>
          <a:lstStyle/>
          <a:p>
            <a:r>
              <a:rPr lang="en-US" dirty="0"/>
              <a:t>Traits of the Advocate—you are someone who: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4648" y="1744909"/>
            <a:ext cx="8067371" cy="446962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 Adheres to the Union Code of Conduct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 Steers member to member issues to CTA for possible mediation—not through grievances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 Is trustworthy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 Is thoughtful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 Is organized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 Is able to keep a secret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 Is someone looked up to by your peers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 Is someone who can see beyond your own experience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8F57C2F-57F0-4C75-BE3C-0734B74CD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5DCBD-64A5-4666-A7D8-207079B570FA}" type="datetime1">
              <a:rPr lang="en-US" smtClean="0"/>
              <a:t>10/2/2023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059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Advocate</a:t>
            </a:r>
            <a:r>
              <a:rPr lang="en-US" dirty="0"/>
              <a:t>: The “right” to representation--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24"/>
            <a:ext cx="9905999" cy="3541777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EERA (where we get our collective bargaining rights in California) states: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A unit member has the right to representation at any meeting with an administrator that is disciplinary or could result in disciplinary action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I say: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Any meeting with an administrator at which you feel uncomfortable because of what you believe to be “unfair” judgments or behavior from the administration in the past.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Let the administration say “no” first to representation, then contact staff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0E6951-DFB5-44D3-A764-8C7E2258B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1698-DC5A-48AF-B385-11352D557021}" type="datetime1">
              <a:rPr lang="en-US" smtClean="0"/>
              <a:t>10/2/2023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69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57200"/>
            <a:ext cx="9905998" cy="1069942"/>
          </a:xfrm>
        </p:spPr>
        <p:txBody>
          <a:bodyPr>
            <a:normAutofit fontScale="90000"/>
          </a:bodyPr>
          <a:lstStyle/>
          <a:p>
            <a:r>
              <a:rPr lang="en-US" dirty="0"/>
              <a:t>What does “represent a member in a disciplinary meeting” look like?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004865"/>
            <a:ext cx="9675813" cy="414193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400" b="1" u="sng" dirty="0"/>
              <a:t>First</a:t>
            </a:r>
            <a:r>
              <a:rPr lang="en-US" sz="2400" dirty="0"/>
              <a:t>: put your PARITY hat on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400" dirty="0"/>
              <a:t>Find out what the agenda is (before the meeting, in case you need to ask your member questions)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400" dirty="0"/>
              <a:t>Investigative—administration will have lots of questions: What happened? Who was there? What was said? Did anyone touch anyone else? What is the history?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BEFORE answering the questions, the administration needs to state the reason for the questions, e.g. “there was an allegation made that…”, “a student reported to a parent that…”, “I saw or heard this and need to know…”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B54D749-785D-4237-9404-916B060D7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B50B8-DCAA-443A-8710-9ABBC25D7AB4}" type="datetime1">
              <a:rPr lang="en-US" smtClean="0"/>
              <a:t>10/2/2023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74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8094" y="609600"/>
            <a:ext cx="8255907" cy="947980"/>
          </a:xfrm>
        </p:spPr>
        <p:txBody>
          <a:bodyPr>
            <a:normAutofit fontScale="90000"/>
          </a:bodyPr>
          <a:lstStyle/>
          <a:p>
            <a:r>
              <a:rPr lang="en-US" dirty="0"/>
              <a:t>Representation 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8095" y="1811761"/>
            <a:ext cx="9897910" cy="4436639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b="1" u="sng" dirty="0"/>
              <a:t>Second</a:t>
            </a:r>
            <a:r>
              <a:rPr lang="en-US" sz="2800" dirty="0"/>
              <a:t>: meet with your member</a:t>
            </a:r>
          </a:p>
          <a:p>
            <a:pPr marL="857250" lvl="3" indent="-457200">
              <a:buFont typeface="Wingdings" panose="05000000000000000000" pitchFamily="2" charset="2"/>
              <a:buChar char="ü"/>
            </a:pPr>
            <a:r>
              <a:rPr lang="en-US" sz="2800" dirty="0"/>
              <a:t>Once you know the reason for the questions, consider whether you need to talk with the member BEFORE he/she answers the administration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800" dirty="0"/>
              <a:t>NO—you don’t need to talk if the member has already told you of the incident, and, it is either untrue, or your member is just a witness and not the object of the investigation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800" dirty="0"/>
              <a:t>YES—you do need to talk if you don’t know what happened and can’t determine if the member will be in trouble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E82A5ED-06C0-4EFA-B35A-A0667FF5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BEA0-699E-4DC2-96F2-79DE61E4CA89}" type="datetime1">
              <a:rPr lang="en-US" smtClean="0"/>
              <a:t>10/2/2023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32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Knowing when you aren’t the “right” person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0235" y="1927412"/>
            <a:ext cx="8750629" cy="432098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400" b="1" u="sng" dirty="0"/>
              <a:t>Third</a:t>
            </a:r>
            <a:r>
              <a:rPr lang="en-US" sz="2400" dirty="0"/>
              <a:t>: meeting with administration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You have the right to end the meeting (even if the administration throws a fit) if you believe that the member may be guilty of a serious allegation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/>
              <a:t>Criminal? You are not the right representative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/>
              <a:t>Could it result in serious discipline (suspension)? You probably aren’t the right person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/>
              <a:t>Will it result in a verbal warning, written warning? Yes, you </a:t>
            </a:r>
            <a:r>
              <a:rPr lang="en-US" u="sng" dirty="0"/>
              <a:t>MAY</a:t>
            </a:r>
            <a:r>
              <a:rPr lang="en-US" dirty="0"/>
              <a:t> be the right person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Understanding parity is also understanding your position/role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If you aren’t the right person, call the appropriate party immediately (Chapter President and/or CTA PCS)</a:t>
            </a:r>
          </a:p>
          <a:p>
            <a:pPr lvl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00595D2-94F6-4DD5-B5D9-06AE764FE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A452D-FA21-4EFC-80E0-29AB8D86CEA4}" type="datetime1">
              <a:rPr lang="en-US" smtClean="0"/>
              <a:t>10/2/2023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48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556182"/>
            <a:ext cx="9905998" cy="801278"/>
          </a:xfrm>
        </p:spPr>
        <p:txBody>
          <a:bodyPr>
            <a:normAutofit/>
          </a:bodyPr>
          <a:lstStyle/>
          <a:p>
            <a:r>
              <a:rPr lang="en-US" dirty="0"/>
              <a:t>Representation 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5799" y="1987825"/>
            <a:ext cx="8974258" cy="40535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b="1" u="sng" dirty="0"/>
              <a:t>Fourth</a:t>
            </a:r>
            <a:r>
              <a:rPr lang="en-US" sz="2800" dirty="0"/>
              <a:t>: When you are the right person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Keep the administration on task by asking clarifying questions to ascertain the scope of the allegation and/or issue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Take notes as applicable (not verbatim unless a statement is startling or concerning)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Keep the member on task. If your member starts to ramble, giving information that isn’t helpful or begins tattling on others, get his/her attention and give the “stop” sign (pre-arrange what that sign is)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004D56C-E1E2-44C2-B7A3-3C739AA4B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F6B3-4EEB-4C3A-9320-E6907250B704}" type="datetime1">
              <a:rPr lang="en-US" smtClean="0"/>
              <a:t>10/2/2023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60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884819"/>
          </a:xfrm>
        </p:spPr>
        <p:txBody>
          <a:bodyPr/>
          <a:lstStyle/>
          <a:p>
            <a:r>
              <a:rPr lang="en-US" dirty="0"/>
              <a:t>Representation 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942389"/>
            <a:ext cx="7445202" cy="409897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b="1" u="sng" dirty="0"/>
              <a:t>Fifth</a:t>
            </a:r>
            <a:r>
              <a:rPr lang="en-US" sz="2800" dirty="0"/>
              <a:t>: the close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Ask what the follow-up will be (another meeting, additional investigation, a written summary, a written reprimand, nothing)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Thank the administration and leave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Let the appropriate person (Chapter President or CTA PCS) know of the outcome to establish whether there is follow-up needed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IMPORTANT: Maintain confidentiality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586D8CB-AB25-4AE1-955E-E089805B0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8448-B7AE-4E20-BFD9-B7B4E9890EAA}" type="datetime1">
              <a:rPr lang="en-US" smtClean="0"/>
              <a:t>10/2/2023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88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1423" y="2244362"/>
            <a:ext cx="8769153" cy="1285240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2:</a:t>
            </a:r>
            <a:b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Complaint or Grievance?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5966" y="3755868"/>
            <a:ext cx="9102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  <a:latin typeface="Cambria" panose="02040503050406030204" pitchFamily="18" charset="0"/>
              </a:rPr>
              <a:t>“Our labor unions are not narrow, self-seeking groups. They have raised wages, shortened hours, and provided supplemental benefits. Through collective bargaining and grievance procedures, they have brought justice and democracy to the shop floor.” 														~John F. Kennedy</a:t>
            </a:r>
          </a:p>
        </p:txBody>
      </p:sp>
    </p:spTree>
    <p:extLst>
      <p:ext uri="{BB962C8B-B14F-4D97-AF65-F5344CB8AC3E}">
        <p14:creationId xmlns:p14="http://schemas.microsoft.com/office/powerpoint/2010/main" val="1097715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81200" y="609600"/>
            <a:ext cx="8229600" cy="1066800"/>
          </a:xfrm>
        </p:spPr>
        <p:txBody>
          <a:bodyPr/>
          <a:lstStyle/>
          <a:p>
            <a:r>
              <a:rPr lang="en-US" dirty="0"/>
              <a:t>What is a Grievance?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1752600"/>
            <a:ext cx="8455572" cy="3810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>
                <a:latin typeface="+mj-lt"/>
              </a:rPr>
              <a:t>	A grievance is a violation, misapplication or misinterpretation of any provision of your collective bargaining agreement or of a policy of the Board of School Trustees which affects the terms and conditions of your employment.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0A57A4-C485-4179-A464-2EF64F9A5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F7479-6FD6-487C-AF9E-8C0C27FDB802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2CA6E8-EF00-4B15-82CA-5962CF99C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0820" y="642594"/>
            <a:ext cx="8894379" cy="1371600"/>
          </a:xfrm>
        </p:spPr>
        <p:txBody>
          <a:bodyPr>
            <a:norm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complaint?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2230820" y="2387600"/>
            <a:ext cx="74110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sz="4000" dirty="0">
                <a:latin typeface="Arial Narrow" pitchFamily="34" charset="0"/>
              </a:rPr>
              <a:t>Everything else or other concerns that are not addressed by your Collective Bargaining Agreement (CBA) or contract.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B0E5C-4CFA-40B9-8138-95FB45158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8DEE-872A-4664-B072-136954181CF1}" type="datetime1">
              <a:rPr lang="en-US" smtClean="0"/>
              <a:t>10/2/2023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23756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245097"/>
            <a:ext cx="9905998" cy="913143"/>
          </a:xfrm>
        </p:spPr>
        <p:txBody>
          <a:bodyPr>
            <a:normAutofit/>
          </a:bodyPr>
          <a:lstStyle/>
          <a:p>
            <a:r>
              <a:rPr lang="en-US" dirty="0">
                <a:latin typeface="Arial Narrow" pitchFamily="34" charset="0"/>
              </a:rPr>
              <a:t>Is it a complaint or a grievance?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19200"/>
            <a:ext cx="8229600" cy="5351282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en-US" sz="4000" dirty="0">
                <a:latin typeface="Arial Black" panose="020B0A04020102020204" pitchFamily="34" charset="0"/>
              </a:rPr>
              <a:t>“I am not getting my 10 sick days.”</a:t>
            </a:r>
          </a:p>
          <a:p>
            <a:pPr algn="ctr">
              <a:buNone/>
            </a:pPr>
            <a:r>
              <a:rPr lang="en-US" sz="4000" dirty="0">
                <a:solidFill>
                  <a:srgbClr val="002060"/>
                </a:solidFill>
                <a:latin typeface="Arial Black" panose="020B0A04020102020204" pitchFamily="34" charset="0"/>
              </a:rPr>
              <a:t>Grievance</a:t>
            </a:r>
          </a:p>
          <a:p>
            <a:pPr algn="ctr">
              <a:buNone/>
            </a:pPr>
            <a:r>
              <a:rPr lang="en-US" sz="4000" dirty="0">
                <a:latin typeface="Arial Black" panose="020B0A04020102020204" pitchFamily="34" charset="0"/>
              </a:rPr>
              <a:t>“My principal is bullying me and being a jerk.”</a:t>
            </a:r>
          </a:p>
          <a:p>
            <a:pPr algn="ctr">
              <a:buNone/>
            </a:pPr>
            <a:r>
              <a:rPr lang="en-US" sz="4000" dirty="0">
                <a:solidFill>
                  <a:srgbClr val="002060"/>
                </a:solidFill>
                <a:latin typeface="Arial Black" panose="020B0A04020102020204" pitchFamily="34" charset="0"/>
              </a:rPr>
              <a:t>Complaint or possible DFEH violation</a:t>
            </a:r>
          </a:p>
          <a:p>
            <a:pPr algn="ctr">
              <a:buNone/>
            </a:pPr>
            <a:r>
              <a:rPr lang="en-US" sz="4000" dirty="0">
                <a:latin typeface="Arial Black" panose="020B0A04020102020204" pitchFamily="34" charset="0"/>
              </a:rPr>
              <a:t>“The timeline was not followed on my evaluation.”</a:t>
            </a:r>
          </a:p>
          <a:p>
            <a:pPr algn="ctr">
              <a:buNone/>
            </a:pPr>
            <a:r>
              <a:rPr lang="en-US" sz="4000" dirty="0">
                <a:solidFill>
                  <a:srgbClr val="002060"/>
                </a:solidFill>
                <a:latin typeface="Arial Black" panose="020B0A04020102020204" pitchFamily="34" charset="0"/>
              </a:rPr>
              <a:t>Grievance</a:t>
            </a:r>
          </a:p>
          <a:p>
            <a:pPr algn="ctr">
              <a:buNone/>
            </a:pPr>
            <a:r>
              <a:rPr lang="en-US" sz="4000" dirty="0">
                <a:latin typeface="Arial Black" panose="020B0A04020102020204" pitchFamily="34" charset="0"/>
              </a:rPr>
              <a:t>“My classes are too large”</a:t>
            </a:r>
          </a:p>
          <a:p>
            <a:pPr algn="ctr">
              <a:buNone/>
            </a:pPr>
            <a:r>
              <a:rPr lang="en-US" sz="4000" dirty="0">
                <a:solidFill>
                  <a:srgbClr val="002060"/>
                </a:solidFill>
                <a:latin typeface="Arial Black" panose="020B0A04020102020204" pitchFamily="34" charset="0"/>
              </a:rPr>
              <a:t>Grievance</a:t>
            </a:r>
          </a:p>
          <a:p>
            <a:pPr algn="ctr">
              <a:buNone/>
            </a:pPr>
            <a:r>
              <a:rPr lang="en-US" sz="4000" dirty="0">
                <a:latin typeface="Arial Black" panose="020B0A04020102020204" pitchFamily="34" charset="0"/>
              </a:rPr>
              <a:t>“I was only observed once.”</a:t>
            </a:r>
          </a:p>
          <a:p>
            <a:pPr algn="ctr">
              <a:buNone/>
            </a:pPr>
            <a:r>
              <a:rPr lang="en-US" sz="4000" dirty="0">
                <a:solidFill>
                  <a:srgbClr val="002060"/>
                </a:solidFill>
                <a:latin typeface="Arial Black" panose="020B0A04020102020204" pitchFamily="34" charset="0"/>
              </a:rPr>
              <a:t>Grievance</a:t>
            </a:r>
          </a:p>
          <a:p>
            <a:pPr algn="ctr">
              <a:buNone/>
            </a:pPr>
            <a:r>
              <a:rPr lang="en-US" sz="4000" dirty="0">
                <a:latin typeface="Arial Black" panose="020B0A04020102020204" pitchFamily="34" charset="0"/>
              </a:rPr>
              <a:t>“I don’t want a particular student in my class.”</a:t>
            </a:r>
          </a:p>
          <a:p>
            <a:pPr algn="ctr">
              <a:buNone/>
            </a:pPr>
            <a:r>
              <a:rPr lang="en-US" sz="4000" dirty="0">
                <a:solidFill>
                  <a:srgbClr val="002060"/>
                </a:solidFill>
                <a:latin typeface="Arial Black" panose="020B0A04020102020204" pitchFamily="34" charset="0"/>
              </a:rPr>
              <a:t>Complaint</a:t>
            </a:r>
          </a:p>
          <a:p>
            <a:pPr algn="ctr">
              <a:buNone/>
            </a:pPr>
            <a:r>
              <a:rPr lang="en-US" sz="4000" dirty="0">
                <a:latin typeface="Arial Black" panose="020B0A04020102020204" pitchFamily="34" charset="0"/>
              </a:rPr>
              <a:t>“A fellow colleague is bad mouthing me around campus”</a:t>
            </a:r>
          </a:p>
          <a:p>
            <a:pPr algn="ctr">
              <a:buNone/>
            </a:pPr>
            <a:r>
              <a:rPr lang="en-US" sz="4000" dirty="0">
                <a:solidFill>
                  <a:srgbClr val="002060"/>
                </a:solidFill>
                <a:latin typeface="Arial Black" panose="020B0A04020102020204" pitchFamily="34" charset="0"/>
              </a:rPr>
              <a:t>Complaint and CTA mediation recommended</a:t>
            </a:r>
          </a:p>
          <a:p>
            <a:pPr algn="ctr">
              <a:buNone/>
            </a:pPr>
            <a:endParaRPr lang="en-US" dirty="0">
              <a:latin typeface="Arial Narrow" pitchFamily="34" charset="0"/>
            </a:endParaRPr>
          </a:p>
          <a:p>
            <a:pPr algn="ctr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2AFC0D5-8DC6-4C00-AA2E-5573A8E07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8D1C-6599-42EA-9A56-534FBCB190D8}" type="datetime1">
              <a:rPr lang="en-US" smtClean="0"/>
              <a:t>10/2/2023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473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Brainstorm T/P/S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>
                <a:latin typeface="Arial Narrow" pitchFamily="34" charset="0"/>
              </a:rPr>
              <a:t>Take some time to think about your experiences from the past school year with grievances and complaints</a:t>
            </a:r>
          </a:p>
          <a:p>
            <a:pPr algn="ctr">
              <a:buNone/>
            </a:pPr>
            <a:r>
              <a:rPr lang="en-US" sz="4400" dirty="0">
                <a:latin typeface="Arial Narrow" pitchFamily="34" charset="0"/>
              </a:rPr>
              <a:t>(5 min 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126616-A16B-45F1-8898-8AB1D3969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24DBC-BD95-4EA6-8B5D-9FBB6F8D4E5C}" type="datetime1">
              <a:rPr lang="en-US" smtClean="0"/>
              <a:t>10/2/2023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505263"/>
      </p:ext>
    </p:extLst>
  </p:cSld>
  <p:clrMapOvr>
    <a:masterClrMapping/>
  </p:clrMapOvr>
  <p:transition spd="slow" advClick="0" advTm="300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098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/>
              <a:t>Report Out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93F30-565F-4E9B-A372-F42CF5ADE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C74DA-234C-4204-9FD6-86F49A85D122}" type="datetime1">
              <a:rPr lang="en-US" smtClean="0"/>
              <a:t>10/2/2023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32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5000">
        <p14:prism/>
      </p:transition>
    </mc:Choice>
    <mc:Fallback xmlns="">
      <p:transition spd="slow" advTm="105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81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Grievance Process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157241"/>
              </p:ext>
            </p:extLst>
          </p:nvPr>
        </p:nvGraphicFramePr>
        <p:xfrm>
          <a:off x="2012272" y="1705992"/>
          <a:ext cx="8229600" cy="4440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88159-6B54-467A-90E5-1622D03EA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86F4B-4E20-4545-888C-635A79F198F0}" type="datetime1">
              <a:rPr lang="en-US" smtClean="0"/>
              <a:t>10/2/2023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051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90D7E3E-1D77-44A3-B85B-B6AACF57A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990D7E3E-1D77-44A3-B85B-B6AACF57A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990D7E3E-1D77-44A3-B85B-B6AACF57A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2A86CBA-6D9D-49E2-8215-5E967B797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12A86CBA-6D9D-49E2-8215-5E967B797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12A86CBA-6D9D-49E2-8215-5E967B797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04B1522-A3E4-4BB2-B419-4DE21A4E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graphicEl>
                                              <a:dgm id="{104B1522-A3E4-4BB2-B419-4DE21A4E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graphicEl>
                                              <a:dgm id="{104B1522-A3E4-4BB2-B419-4DE21A4E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6F6E629-5F2B-4846-9E60-1C5A92EE11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graphicEl>
                                              <a:dgm id="{86F6E629-5F2B-4846-9E60-1C5A92EE11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graphicEl>
                                              <a:dgm id="{86F6E629-5F2B-4846-9E60-1C5A92EE11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1B32843-B79A-4E1E-80A9-0C13D9D7E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graphicEl>
                                              <a:dgm id="{81B32843-B79A-4E1E-80A9-0C13D9D7E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graphicEl>
                                              <a:dgm id="{81B32843-B79A-4E1E-80A9-0C13D9D7E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CD8EC2B-0DC7-4BC6-B2C5-C73B87F399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graphicEl>
                                              <a:dgm id="{9CD8EC2B-0DC7-4BC6-B2C5-C73B87F399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9CD8EC2B-0DC7-4BC6-B2C5-C73B87F399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0A63052-EE1E-42BF-9FF8-5047C09F7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graphicEl>
                                              <a:dgm id="{40A63052-EE1E-42BF-9FF8-5047C09F7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graphicEl>
                                              <a:dgm id="{40A63052-EE1E-42BF-9FF8-5047C09F7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 have a grievance. What should you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2561492"/>
            <a:ext cx="8229600" cy="259666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>
                <a:latin typeface="Arial Narrow" pitchFamily="34" charset="0"/>
              </a:rPr>
              <a:t>Investigate</a:t>
            </a:r>
          </a:p>
          <a:p>
            <a:pPr algn="ctr">
              <a:buNone/>
            </a:pPr>
            <a:r>
              <a:rPr lang="en-US" sz="4800" b="1" dirty="0">
                <a:latin typeface="Arial Narrow" pitchFamily="34" charset="0"/>
              </a:rPr>
              <a:t>Speak to all affected employees</a:t>
            </a:r>
          </a:p>
          <a:p>
            <a:pPr algn="ctr">
              <a:buNone/>
            </a:pPr>
            <a:r>
              <a:rPr lang="en-US" sz="4800" b="1" dirty="0">
                <a:latin typeface="Arial Narrow" pitchFamily="34" charset="0"/>
              </a:rPr>
              <a:t>Take anecdotal notes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87BF8-E085-4B27-B0E3-F6E952FF4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5160E-F684-4AB6-AF45-1A5F9D88A884}" type="datetime1">
              <a:rPr lang="en-US" smtClean="0"/>
              <a:t>10/2/2023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2846498"/>
      </p:ext>
    </p:extLst>
  </p:cSld>
  <p:clrMapOvr>
    <a:masterClrMapping/>
  </p:clrMapOvr>
  <p:transition spd="slow" advTm="105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Investigate a Grievance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51510" indent="-514350" algn="just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Interview</a:t>
            </a:r>
            <a:r>
              <a:rPr lang="en-US" sz="2400" dirty="0">
                <a:latin typeface="Arial Narrow" pitchFamily="34" charset="0"/>
              </a:rPr>
              <a:t> the grievant and write down dates, facts, and witnesses.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Ask questions </a:t>
            </a:r>
            <a:r>
              <a:rPr lang="en-US" sz="2400" dirty="0">
                <a:latin typeface="Arial Narrow" pitchFamily="34" charset="0"/>
              </a:rPr>
              <a:t>for clarification and additional information.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Interview the involved </a:t>
            </a:r>
            <a:r>
              <a:rPr lang="en-US" sz="2400" dirty="0">
                <a:latin typeface="Arial Narrow" pitchFamily="34" charset="0"/>
              </a:rPr>
              <a:t>supervisor and witnesses. Keep a written record.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Examine all records </a:t>
            </a:r>
            <a:r>
              <a:rPr lang="en-US" sz="2400" dirty="0">
                <a:latin typeface="Arial Narrow" pitchFamily="34" charset="0"/>
              </a:rPr>
              <a:t>that have a bearing on the incident.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Separate the facts from opinions</a:t>
            </a:r>
            <a:r>
              <a:rPr lang="en-US" sz="2400" dirty="0">
                <a:latin typeface="Arial Narrow" pitchFamily="34" charset="0"/>
              </a:rPr>
              <a:t> and allegations. 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Determine</a:t>
            </a:r>
            <a:r>
              <a:rPr lang="en-US" sz="2400" dirty="0">
                <a:latin typeface="Arial Narrow" pitchFamily="34" charset="0"/>
              </a:rPr>
              <a:t> which facts are relevant to the matter in dispute.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Initiate informal grievance </a:t>
            </a:r>
            <a:r>
              <a:rPr lang="en-US" sz="2400" b="1" u="sng" dirty="0">
                <a:latin typeface="Arial Narrow" pitchFamily="34" charset="0"/>
              </a:rPr>
              <a:t>and know your timelines</a:t>
            </a:r>
            <a:endParaRPr lang="en-US" sz="2400" dirty="0">
              <a:latin typeface="Arial Narrow" pitchFamily="34" charset="0"/>
            </a:endParaRPr>
          </a:p>
          <a:p>
            <a:pPr marL="651510" indent="-514350" algn="just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C98063-41A8-46F4-A486-0AF8802C7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DA045-48F1-4AE0-A332-687FE66CA3C0}" type="datetime1">
              <a:rPr lang="en-US" smtClean="0"/>
              <a:t>10/2/2023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879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Presenting a Grievance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3154" y="1746738"/>
            <a:ext cx="5586046" cy="4161693"/>
          </a:xfrm>
        </p:spPr>
        <p:txBody>
          <a:bodyPr>
            <a:normAutofit fontScale="77500" lnSpcReduction="20000"/>
          </a:bodyPr>
          <a:lstStyle/>
          <a:p>
            <a:pPr marL="651510" indent="-51435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Work towards resolution, not persecution</a:t>
            </a:r>
          </a:p>
          <a:p>
            <a:pPr marL="651510" indent="-514350">
              <a:buFont typeface="+mj-lt"/>
              <a:buAutoNum type="arabicPeriod"/>
            </a:pPr>
            <a:endParaRPr lang="en-US" sz="3200" dirty="0">
              <a:latin typeface="Arial Narrow" pitchFamily="34" charset="0"/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Focus on facts – what happened, what rule was broken</a:t>
            </a:r>
          </a:p>
          <a:p>
            <a:pPr marL="651510" indent="-514350">
              <a:buFont typeface="+mj-lt"/>
              <a:buAutoNum type="arabicPeriod"/>
            </a:pPr>
            <a:endParaRPr lang="en-US" sz="3200" dirty="0">
              <a:latin typeface="Arial Narrow" pitchFamily="34" charset="0"/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Stay united in front of management</a:t>
            </a:r>
          </a:p>
          <a:p>
            <a:pPr marL="651510" indent="-514350">
              <a:buFont typeface="+mj-lt"/>
              <a:buAutoNum type="arabicPeriod"/>
            </a:pPr>
            <a:endParaRPr lang="en-US" sz="3200" dirty="0">
              <a:latin typeface="Arial Narrow" pitchFamily="34" charset="0"/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Keep the grievant (and your grievance chair/chapter president) informed throughout the process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B6FF8-8E20-44D2-925D-6C5D1B3AC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FAA1-4228-45D1-BC50-D81AF965E991}" type="datetime1">
              <a:rPr lang="en-US" smtClean="0"/>
              <a:t>10/2/2023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7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5000"/>
    </mc:Choice>
    <mc:Fallback xmlns="">
      <p:transition advTm="105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About Complaints?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7367" y="1658815"/>
            <a:ext cx="8394277" cy="4327206"/>
          </a:xfrm>
        </p:spPr>
        <p:txBody>
          <a:bodyPr>
            <a:normAutofit/>
          </a:bodyPr>
          <a:lstStyle/>
          <a:p>
            <a:pPr marL="651510" indent="-51435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Board Policy enforced by Uniform Complaint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Unsafe/unsanitary conditions for students by board complaint or COE complaint (Williams Act)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Education Code enforced by writ to superior court (GLS)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Labor law enforced by unfair practice charge (ULP)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Curriculum addressed by consulting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C620D-F370-48F2-ADB5-A74DD58E6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165D4-16B0-42CA-B768-AF701F1D9560}" type="datetime1">
              <a:rPr lang="en-US" smtClean="0"/>
              <a:t>10/2/2023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7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5000"/>
    </mc:Choice>
    <mc:Fallback xmlns="">
      <p:transition advTm="105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07433"/>
            <a:ext cx="9905998" cy="1478570"/>
          </a:xfrm>
        </p:spPr>
        <p:txBody>
          <a:bodyPr>
            <a:noAutofit/>
          </a:bodyPr>
          <a:lstStyle/>
          <a:p>
            <a:r>
              <a:rPr lang="en-US" sz="4500" dirty="0"/>
              <a:t>How to deal with a complaint?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1998482" y="1887523"/>
            <a:ext cx="7275520" cy="3493369"/>
          </a:xfrm>
        </p:spPr>
        <p:txBody>
          <a:bodyPr>
            <a:normAutofit/>
          </a:bodyPr>
          <a:lstStyle/>
          <a:p>
            <a:pPr marL="530352" indent="-457200">
              <a:buFont typeface="+mj-lt"/>
              <a:buAutoNum type="arabicPeriod"/>
            </a:pPr>
            <a:r>
              <a:rPr lang="en-US" sz="4400" dirty="0">
                <a:latin typeface="Arial Narrow" pitchFamily="34" charset="0"/>
              </a:rPr>
              <a:t>Employee or Staff Member</a:t>
            </a:r>
          </a:p>
          <a:p>
            <a:pPr marL="530352" indent="-457200">
              <a:buFont typeface="+mj-lt"/>
              <a:buAutoNum type="arabicPeriod"/>
            </a:pPr>
            <a:r>
              <a:rPr lang="en-US" sz="4400" dirty="0">
                <a:latin typeface="Arial Narrow" pitchFamily="34" charset="0"/>
              </a:rPr>
              <a:t>Site Representative</a:t>
            </a:r>
          </a:p>
          <a:p>
            <a:pPr marL="530352" indent="-457200">
              <a:buFont typeface="+mj-lt"/>
              <a:buAutoNum type="arabicPeriod"/>
            </a:pPr>
            <a:r>
              <a:rPr lang="en-US" sz="4400" dirty="0">
                <a:latin typeface="Arial Narrow" pitchFamily="34" charset="0"/>
              </a:rPr>
              <a:t>Rep Council/Exec. Board</a:t>
            </a:r>
          </a:p>
          <a:p>
            <a:pPr marL="530352" indent="-457200">
              <a:buFont typeface="+mj-lt"/>
              <a:buAutoNum type="arabicPeriod"/>
            </a:pPr>
            <a:r>
              <a:rPr lang="en-US" sz="4400" dirty="0">
                <a:latin typeface="Arial Narrow" pitchFamily="34" charset="0"/>
              </a:rPr>
              <a:t>CTA Primary Contact Staff</a:t>
            </a:r>
          </a:p>
          <a:p>
            <a:endParaRPr lang="en-US" dirty="0">
              <a:latin typeface="Arial Narrow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FD10D-CE9C-4EA7-B1C4-7B43732D6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7699D-054D-4287-9D39-9C78A2ECD46E}" type="datetime1">
              <a:rPr lang="en-US" smtClean="0"/>
              <a:t>10/2/2023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5391645"/>
      </p:ext>
    </p:extLst>
  </p:cSld>
  <p:clrMapOvr>
    <a:masterClrMapping/>
  </p:clrMapOvr>
  <p:transition spd="slow" advTm="10500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0720" y="609600"/>
            <a:ext cx="6530593" cy="1190920"/>
          </a:xfrm>
        </p:spPr>
        <p:txBody>
          <a:bodyPr>
            <a:no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981200"/>
            <a:ext cx="7086600" cy="432816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dirty="0"/>
              <a:t>	</a:t>
            </a:r>
            <a:r>
              <a:rPr lang="en-US" sz="3200" b="1" i="1" dirty="0">
                <a:latin typeface="Arial Narrow" pitchFamily="34" charset="0"/>
              </a:rPr>
              <a:t>Policy</a:t>
            </a:r>
            <a:r>
              <a:rPr lang="en-US" sz="3200" dirty="0">
                <a:latin typeface="Arial Narrow" pitchFamily="34" charset="0"/>
              </a:rPr>
              <a:t> refers to those written procedures established by management in areas of the work relationship </a:t>
            </a:r>
            <a:r>
              <a:rPr lang="en-US" sz="3200" u="sng" dirty="0">
                <a:latin typeface="Arial Narrow" pitchFamily="34" charset="0"/>
              </a:rPr>
              <a:t>not</a:t>
            </a:r>
            <a:r>
              <a:rPr lang="en-US" sz="3200" dirty="0">
                <a:latin typeface="Arial Narrow" pitchFamily="34" charset="0"/>
              </a:rPr>
              <a:t> covered by the CBA (e.g. School Board Policy, Administrative Regulations, Principal’s Memo). </a:t>
            </a:r>
          </a:p>
          <a:p>
            <a:pPr algn="just">
              <a:buNone/>
            </a:pPr>
            <a:endParaRPr lang="en-US" sz="3200" dirty="0">
              <a:latin typeface="Arial Narrow" pitchFamily="34" charset="0"/>
            </a:endParaRPr>
          </a:p>
          <a:p>
            <a:pPr algn="just">
              <a:buNone/>
            </a:pPr>
            <a:r>
              <a:rPr lang="en-US" sz="3200" dirty="0">
                <a:latin typeface="Arial Narrow" pitchFamily="34" charset="0"/>
              </a:rPr>
              <a:t>	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96D8F-76B7-4ED4-9141-BBA49F959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3AD6A-A3BD-41D8-9FF7-9EB1522CA239}" type="datetime1">
              <a:rPr lang="en-US" smtClean="0"/>
              <a:t>10/2/2023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34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6347713" cy="762000"/>
          </a:xfrm>
        </p:spPr>
        <p:txBody>
          <a:bodyPr>
            <a:no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753386"/>
            <a:ext cx="8229600" cy="422320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dirty="0"/>
              <a:t>	</a:t>
            </a:r>
            <a:r>
              <a:rPr lang="en-US" sz="3200" i="1" dirty="0">
                <a:latin typeface="Arial Narrow" pitchFamily="34" charset="0"/>
              </a:rPr>
              <a:t>Any longstanding, unbroken practice that is accepted and known by both union and management. Bona fide past practices are considered part of the contract.</a:t>
            </a:r>
          </a:p>
          <a:p>
            <a:pPr algn="just">
              <a:buNone/>
            </a:pPr>
            <a:r>
              <a:rPr lang="en-US" sz="3200" i="1" dirty="0">
                <a:latin typeface="Arial Narrow" pitchFamily="34" charset="0"/>
              </a:rPr>
              <a:t>	Example: The District Office charges your sick leave on a pro-rata basis, although the contract is silent about leaves that are less than a full day.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836B2-0646-4CB2-A581-A13D29614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4079-121A-4BF4-9C08-038877928B52}" type="datetime1">
              <a:rPr lang="en-US" smtClean="0"/>
              <a:t>10/2/2023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94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88931" y="488731"/>
            <a:ext cx="793835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Britannic Bold" pitchFamily="34" charset="0"/>
              </a:rPr>
              <a:t>Remember, even though the you have one of the toughest contracts in the country, no contract is worth the paper it’s printed on unless it’s </a:t>
            </a:r>
            <a:r>
              <a:rPr lang="en-US" sz="5400" i="1" dirty="0">
                <a:latin typeface="Britannic Bold" pitchFamily="34" charset="0"/>
              </a:rPr>
              <a:t>enforced.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AFDAF7-31ED-4445-8689-ECBAB8302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F914-971C-4A99-B38D-952FB1A5C113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84A49-706D-4A0C-A214-00CCE283B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ndshake between two people">
            <a:extLst>
              <a:ext uri="{FF2B5EF4-FFF2-40B4-BE49-F238E27FC236}">
                <a16:creationId xmlns:a16="http://schemas.microsoft.com/office/drawing/2014/main" id="{DADCD4B4-146E-FA5F-B8C5-5A17C6485C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4148" b="1085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5549A9-E92E-8CFD-0F92-2A341032F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en-US" sz="4400"/>
              <a:t>In all cases—grievance or complaint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7AA35-0DE3-343C-E160-D912E4C58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45" y="3544650"/>
            <a:ext cx="10058400" cy="15451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BEST solution happens at the lowest level. You are integral to achieving this for your local.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C892E-AE53-CF12-6339-0D844D3985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9464" y="6214535"/>
            <a:ext cx="2743200" cy="25603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5032A90-9654-4137-92FC-4EBD226D4111}" type="datetime1">
              <a:rPr lang="en-US" smtClean="0"/>
              <a:pPr>
                <a:spcAft>
                  <a:spcPts val="600"/>
                </a:spcAft>
              </a:pPr>
              <a:t>10/2/2023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B7A42-E11E-AC12-6F7F-0B21B6E32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9960" y="6214535"/>
            <a:ext cx="5212080" cy="25603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Advanced Site Rep &amp; Grievance Training</a:t>
            </a:r>
          </a:p>
        </p:txBody>
      </p:sp>
    </p:spTree>
    <p:extLst>
      <p:ext uri="{BB962C8B-B14F-4D97-AF65-F5344CB8AC3E}">
        <p14:creationId xmlns:p14="http://schemas.microsoft.com/office/powerpoint/2010/main" val="9208306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897562"/>
          </a:xfrm>
        </p:spPr>
        <p:txBody>
          <a:bodyPr>
            <a:normAutofit/>
          </a:bodyPr>
          <a:lstStyle/>
          <a:p>
            <a:pPr algn="ctr"/>
            <a:r>
              <a:rPr lang="en-US" sz="9600" i="1" dirty="0"/>
              <a:t>Questions</a:t>
            </a:r>
            <a:br>
              <a:rPr lang="en-US" sz="9600" i="1" dirty="0"/>
            </a:br>
            <a:r>
              <a:rPr lang="en-US" sz="9600" i="1" dirty="0"/>
              <a:t>&amp;</a:t>
            </a:r>
            <a:br>
              <a:rPr lang="en-US" sz="9600" i="1" dirty="0"/>
            </a:br>
            <a:r>
              <a:rPr lang="en-US" sz="9600" i="1" dirty="0"/>
              <a:t>Answers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4FC5C3-3522-4DEE-B40F-515CD91D4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B9C4E-2A7D-4A39-936B-61011C30DEE2}" type="datetime1">
              <a:rPr lang="en-US" smtClean="0"/>
              <a:t>10/2/2023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16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5000">
        <p14:prism/>
      </p:transition>
    </mc:Choice>
    <mc:Fallback xmlns="">
      <p:transition spd="slow" advTm="105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4.8|2.3|5|5.3|1.5|7.1|4.6|4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0.9|1.4|3.8|3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2.4|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|3.2|5.2|5.2|7.2|4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2.3|1.7|1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373545"/>
      </a:dk2>
      <a:lt2>
        <a:srgbClr val="BCD0E0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6793CD"/>
      </a:accent6>
      <a:hlink>
        <a:srgbClr val="6B9F25"/>
      </a:hlink>
      <a:folHlink>
        <a:srgbClr val="9F6715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913DB040-6816-4415-960D-8178C78575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82262880-5208-48DC-8DDF-A272D13E6915}"/>
</file>

<file path=customXml/itemProps2.xml><?xml version="1.0" encoding="utf-8"?>
<ds:datastoreItem xmlns:ds="http://schemas.openxmlformats.org/officeDocument/2006/customXml" ds:itemID="{576B8BD0-F209-4C24-8DA9-B7F5BC7EC948}"/>
</file>

<file path=customXml/itemProps3.xml><?xml version="1.0" encoding="utf-8"?>
<ds:datastoreItem xmlns:ds="http://schemas.openxmlformats.org/officeDocument/2006/customXml" ds:itemID="{37AFE6AF-9E2D-40EB-9760-7936B8E6C62B}"/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15095</TotalTime>
  <Words>2038</Words>
  <Application>Microsoft Office PowerPoint</Application>
  <PresentationFormat>Widescreen</PresentationFormat>
  <Paragraphs>270</Paragraphs>
  <Slides>36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7" baseType="lpstr">
      <vt:lpstr>Arial</vt:lpstr>
      <vt:lpstr>Arial Black</vt:lpstr>
      <vt:lpstr>Arial Narrow</vt:lpstr>
      <vt:lpstr>Britannic Bold</vt:lpstr>
      <vt:lpstr>Calibri</vt:lpstr>
      <vt:lpstr>Cambria</vt:lpstr>
      <vt:lpstr>Century Gothic</vt:lpstr>
      <vt:lpstr>Impact</vt:lpstr>
      <vt:lpstr>Roboto</vt:lpstr>
      <vt:lpstr>Wingdings</vt:lpstr>
      <vt:lpstr>Savon</vt:lpstr>
      <vt:lpstr>Advanced Site Rep &amp; Grievance Training</vt:lpstr>
      <vt:lpstr>The Core Responsibilities</vt:lpstr>
      <vt:lpstr>Union Code of Conduct</vt:lpstr>
      <vt:lpstr>Update and refresh your membership lists</vt:lpstr>
      <vt:lpstr>Social Media Tips for Educators</vt:lpstr>
      <vt:lpstr>Your role in the membership process</vt:lpstr>
      <vt:lpstr>Site Mapping and Data Collection</vt:lpstr>
      <vt:lpstr>GOOGLE SPREEDSHEETS  WALL CHARTS</vt:lpstr>
      <vt:lpstr>How do your members view your Association? </vt:lpstr>
      <vt:lpstr>Membership Engagement tools already in place in your local</vt:lpstr>
      <vt:lpstr>Campaign 2024</vt:lpstr>
      <vt:lpstr>The Advocate</vt:lpstr>
      <vt:lpstr>Traits of the Advocate—you are someone who:</vt:lpstr>
      <vt:lpstr>Advocate: The “right” to representation--</vt:lpstr>
      <vt:lpstr>What does “represent a member in a disciplinary meeting” look like?</vt:lpstr>
      <vt:lpstr>Representation continued…</vt:lpstr>
      <vt:lpstr>Knowing when you aren’t the “right” person</vt:lpstr>
      <vt:lpstr>Representation continued…</vt:lpstr>
      <vt:lpstr>Representation continued…</vt:lpstr>
      <vt:lpstr>PART 2: Complaint or Grievance?</vt:lpstr>
      <vt:lpstr>What is a Grievance?</vt:lpstr>
      <vt:lpstr>What is a complaint?</vt:lpstr>
      <vt:lpstr>Is it a complaint or a grievance?    </vt:lpstr>
      <vt:lpstr>Brainstorm T/P/S</vt:lpstr>
      <vt:lpstr>Report Out</vt:lpstr>
      <vt:lpstr>The Grievance Process</vt:lpstr>
      <vt:lpstr>You have a grievance. What should you do?</vt:lpstr>
      <vt:lpstr>How to Investigate a Grievance</vt:lpstr>
      <vt:lpstr>Presenting a Grievance</vt:lpstr>
      <vt:lpstr>What About Complaints?</vt:lpstr>
      <vt:lpstr>How to deal with a complaint?</vt:lpstr>
      <vt:lpstr>Policy</vt:lpstr>
      <vt:lpstr>Past Practice</vt:lpstr>
      <vt:lpstr>PowerPoint Presentation</vt:lpstr>
      <vt:lpstr>In all cases—grievance or complaint</vt:lpstr>
      <vt:lpstr>Questions &amp;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Rep Training (or “doing your part for Parity)</dc:title>
  <dc:creator>Vieler, Lisa</dc:creator>
  <cp:lastModifiedBy>Hoag, Adia</cp:lastModifiedBy>
  <cp:revision>57</cp:revision>
  <cp:lastPrinted>2023-10-02T22:08:24Z</cp:lastPrinted>
  <dcterms:created xsi:type="dcterms:W3CDTF">2016-10-04T19:04:45Z</dcterms:created>
  <dcterms:modified xsi:type="dcterms:W3CDTF">2023-10-02T22:13:35Z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