
<file path=[Content_Types].xml><?xml version="1.0" encoding="utf-8"?>
<Types xmlns="http://schemas.openxmlformats.org/package/2006/content-types">
  <Default Extension="bmp" ContentType="image/bmp"/>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xml" ContentType="application/vnd.openxmlformats-officedocument.presentationml.tags+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21"/>
  </p:notesMasterIdLst>
  <p:handoutMasterIdLst>
    <p:handoutMasterId r:id="rId22"/>
  </p:handoutMasterIdLst>
  <p:sldIdLst>
    <p:sldId id="256" r:id="rId2"/>
    <p:sldId id="258" r:id="rId3"/>
    <p:sldId id="257" r:id="rId4"/>
    <p:sldId id="269" r:id="rId5"/>
    <p:sldId id="266" r:id="rId6"/>
    <p:sldId id="284" r:id="rId7"/>
    <p:sldId id="260" r:id="rId8"/>
    <p:sldId id="271" r:id="rId9"/>
    <p:sldId id="280" r:id="rId10"/>
    <p:sldId id="270" r:id="rId11"/>
    <p:sldId id="283" r:id="rId12"/>
    <p:sldId id="274" r:id="rId13"/>
    <p:sldId id="275" r:id="rId14"/>
    <p:sldId id="282" r:id="rId15"/>
    <p:sldId id="286" r:id="rId16"/>
    <p:sldId id="276" r:id="rId17"/>
    <p:sldId id="281" r:id="rId18"/>
    <p:sldId id="273" r:id="rId19"/>
    <p:sldId id="279" r:id="rId20"/>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AE9D14-9566-4352-AC0C-9C5E6F944F56}" v="1" dt="2025-10-21T21:19:36.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764" autoAdjust="0"/>
  </p:normalViewPr>
  <p:slideViewPr>
    <p:cSldViewPr snapToGrid="0">
      <p:cViewPr varScale="1">
        <p:scale>
          <a:sx n="57" d="100"/>
          <a:sy n="57" d="100"/>
        </p:scale>
        <p:origin x="1540" y="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6/11/relationships/changesInfo" Target="changesInfos/changesInfo1.xml"/><Relationship Id="rId30"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ag, Adia" userId="277d387e-57e4-4941-b299-93bcbb4f8147" providerId="ADAL" clId="{D19DB9E3-19B5-4678-A55A-2699B5CB4E62}"/>
    <pc:docChg chg="modSld modNotesMaster modHandout">
      <pc:chgData name="Hoag, Adia" userId="277d387e-57e4-4941-b299-93bcbb4f8147" providerId="ADAL" clId="{D19DB9E3-19B5-4678-A55A-2699B5CB4E62}" dt="2025-10-21T21:18:49.810" v="37" actId="20577"/>
      <pc:docMkLst>
        <pc:docMk/>
      </pc:docMkLst>
      <pc:sldChg chg="modSp mod">
        <pc:chgData name="Hoag, Adia" userId="277d387e-57e4-4941-b299-93bcbb4f8147" providerId="ADAL" clId="{D19DB9E3-19B5-4678-A55A-2699B5CB4E62}" dt="2025-10-21T21:18:49.810" v="37" actId="20577"/>
        <pc:sldMkLst>
          <pc:docMk/>
          <pc:sldMk cId="0" sldId="256"/>
        </pc:sldMkLst>
        <pc:spChg chg="mod">
          <ac:chgData name="Hoag, Adia" userId="277d387e-57e4-4941-b299-93bcbb4f8147" providerId="ADAL" clId="{D19DB9E3-19B5-4678-A55A-2699B5CB4E62}" dt="2025-10-21T21:18:49.810" v="37" actId="20577"/>
          <ac:spMkLst>
            <pc:docMk/>
            <pc:sldMk cId="0" sldId="256"/>
            <ac:spMk id="7" creationId="{9A225E29-D610-6A3E-3358-1F1BFDA74316}"/>
          </ac:spMkLst>
        </pc:spChg>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E89FE9-2759-4C10-97A3-B304952C382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10EAF972-9E7B-4372-A952-768DB8BA4130}">
      <dgm:prSet/>
      <dgm:spPr/>
      <dgm:t>
        <a:bodyPr/>
        <a:lstStyle/>
        <a:p>
          <a:r>
            <a:rPr lang="en-US"/>
            <a:t>Look up your grievance article in your CBA.</a:t>
          </a:r>
        </a:p>
      </dgm:t>
    </dgm:pt>
    <dgm:pt modelId="{CAA6C67E-8352-4F4E-91D0-0CF1E5509FD6}" type="parTrans" cxnId="{EC9BD9B3-8DA6-4E85-B036-624AB657BAAB}">
      <dgm:prSet/>
      <dgm:spPr/>
      <dgm:t>
        <a:bodyPr/>
        <a:lstStyle/>
        <a:p>
          <a:endParaRPr lang="en-US"/>
        </a:p>
      </dgm:t>
    </dgm:pt>
    <dgm:pt modelId="{EA7364D0-62D3-4373-99B5-66193CD68EDC}" type="sibTrans" cxnId="{EC9BD9B3-8DA6-4E85-B036-624AB657BAAB}">
      <dgm:prSet/>
      <dgm:spPr/>
      <dgm:t>
        <a:bodyPr/>
        <a:lstStyle/>
        <a:p>
          <a:endParaRPr lang="en-US"/>
        </a:p>
      </dgm:t>
    </dgm:pt>
    <dgm:pt modelId="{118D4494-7CEE-4E75-A201-7F40EC531411}">
      <dgm:prSet/>
      <dgm:spPr/>
      <dgm:t>
        <a:bodyPr/>
        <a:lstStyle/>
        <a:p>
          <a:r>
            <a:rPr lang="en-US"/>
            <a:t>What is your timeline? </a:t>
          </a:r>
        </a:p>
      </dgm:t>
    </dgm:pt>
    <dgm:pt modelId="{76C7E480-F05B-44A2-AC9C-BADADB0DA05F}" type="parTrans" cxnId="{FF3109AF-CBF0-460D-8A49-253046DCFA32}">
      <dgm:prSet/>
      <dgm:spPr/>
      <dgm:t>
        <a:bodyPr/>
        <a:lstStyle/>
        <a:p>
          <a:endParaRPr lang="en-US"/>
        </a:p>
      </dgm:t>
    </dgm:pt>
    <dgm:pt modelId="{1BBC820D-3FF2-47AC-A6EC-FC024051B1C3}" type="sibTrans" cxnId="{FF3109AF-CBF0-460D-8A49-253046DCFA32}">
      <dgm:prSet/>
      <dgm:spPr/>
      <dgm:t>
        <a:bodyPr/>
        <a:lstStyle/>
        <a:p>
          <a:endParaRPr lang="en-US"/>
        </a:p>
      </dgm:t>
    </dgm:pt>
    <dgm:pt modelId="{C62935BC-CB93-487F-87EE-8BEF86937FF5}">
      <dgm:prSet/>
      <dgm:spPr/>
      <dgm:t>
        <a:bodyPr/>
        <a:lstStyle/>
        <a:p>
          <a:r>
            <a:rPr lang="en-US"/>
            <a:t>How many days between each grievance step? Workdays or calendar days?</a:t>
          </a:r>
        </a:p>
      </dgm:t>
    </dgm:pt>
    <dgm:pt modelId="{DF5C5B6E-B4E7-4FA2-A4D7-B02F454F4DE6}" type="parTrans" cxnId="{FC725904-1272-4327-AB6E-0A9C7EFD8E65}">
      <dgm:prSet/>
      <dgm:spPr/>
      <dgm:t>
        <a:bodyPr/>
        <a:lstStyle/>
        <a:p>
          <a:endParaRPr lang="en-US"/>
        </a:p>
      </dgm:t>
    </dgm:pt>
    <dgm:pt modelId="{4FB4162E-1A52-4BFB-851C-49ACE00361B3}" type="sibTrans" cxnId="{FC725904-1272-4327-AB6E-0A9C7EFD8E65}">
      <dgm:prSet/>
      <dgm:spPr/>
      <dgm:t>
        <a:bodyPr/>
        <a:lstStyle/>
        <a:p>
          <a:endParaRPr lang="en-US"/>
        </a:p>
      </dgm:t>
    </dgm:pt>
    <dgm:pt modelId="{F12C2052-1D32-437B-8E6C-E13ABF37DFB4}">
      <dgm:prSet/>
      <dgm:spPr/>
      <dgm:t>
        <a:bodyPr/>
        <a:lstStyle/>
        <a:p>
          <a:r>
            <a:rPr lang="en-US"/>
            <a:t>Do you have to conduct an informal meeting with admin prior to filing a formal grievance?</a:t>
          </a:r>
        </a:p>
      </dgm:t>
    </dgm:pt>
    <dgm:pt modelId="{69DCCDD8-7E03-429B-AE05-63BA18F1F486}" type="parTrans" cxnId="{231329E1-1E41-4A34-B230-D6B9D66A493D}">
      <dgm:prSet/>
      <dgm:spPr/>
      <dgm:t>
        <a:bodyPr/>
        <a:lstStyle/>
        <a:p>
          <a:endParaRPr lang="en-US"/>
        </a:p>
      </dgm:t>
    </dgm:pt>
    <dgm:pt modelId="{5DB4E72B-4165-494B-93D5-B24AE70F7838}" type="sibTrans" cxnId="{231329E1-1E41-4A34-B230-D6B9D66A493D}">
      <dgm:prSet/>
      <dgm:spPr/>
      <dgm:t>
        <a:bodyPr/>
        <a:lstStyle/>
        <a:p>
          <a:endParaRPr lang="en-US"/>
        </a:p>
      </dgm:t>
    </dgm:pt>
    <dgm:pt modelId="{0F195B4B-1C92-483D-B683-44C0ED99A09C}">
      <dgm:prSet/>
      <dgm:spPr/>
      <dgm:t>
        <a:bodyPr/>
        <a:lstStyle/>
        <a:p>
          <a:r>
            <a:rPr lang="en-US"/>
            <a:t>Is there an exception for class action grievances to file directly at Level 2?</a:t>
          </a:r>
        </a:p>
      </dgm:t>
    </dgm:pt>
    <dgm:pt modelId="{B47A40FA-75A5-4336-A36D-A95546080BEF}" type="parTrans" cxnId="{A9461EE7-86D6-48C7-BC6A-A9B4AD18ADCF}">
      <dgm:prSet/>
      <dgm:spPr/>
      <dgm:t>
        <a:bodyPr/>
        <a:lstStyle/>
        <a:p>
          <a:endParaRPr lang="en-US"/>
        </a:p>
      </dgm:t>
    </dgm:pt>
    <dgm:pt modelId="{8D01C3AE-A00F-4450-B03D-82CD600E34E8}" type="sibTrans" cxnId="{A9461EE7-86D6-48C7-BC6A-A9B4AD18ADCF}">
      <dgm:prSet/>
      <dgm:spPr/>
      <dgm:t>
        <a:bodyPr/>
        <a:lstStyle/>
        <a:p>
          <a:endParaRPr lang="en-US"/>
        </a:p>
      </dgm:t>
    </dgm:pt>
    <dgm:pt modelId="{06FD0F02-A4F4-4134-B1E7-BCBE3DC7603E}">
      <dgm:prSet/>
      <dgm:spPr/>
      <dgm:t>
        <a:bodyPr/>
        <a:lstStyle/>
        <a:p>
          <a:r>
            <a:rPr lang="en-US"/>
            <a:t>Does your CBA include binding arbitration?</a:t>
          </a:r>
        </a:p>
      </dgm:t>
    </dgm:pt>
    <dgm:pt modelId="{355B416B-68DB-4AB2-89BA-4165FA0E8176}" type="parTrans" cxnId="{4C329791-E265-4DDA-895F-C65BE2D07A40}">
      <dgm:prSet/>
      <dgm:spPr/>
      <dgm:t>
        <a:bodyPr/>
        <a:lstStyle/>
        <a:p>
          <a:endParaRPr lang="en-US"/>
        </a:p>
      </dgm:t>
    </dgm:pt>
    <dgm:pt modelId="{3128CF12-C0D3-4B8A-A78D-D9FF86D37EA8}" type="sibTrans" cxnId="{4C329791-E265-4DDA-895F-C65BE2D07A40}">
      <dgm:prSet/>
      <dgm:spPr/>
      <dgm:t>
        <a:bodyPr/>
        <a:lstStyle/>
        <a:p>
          <a:endParaRPr lang="en-US"/>
        </a:p>
      </dgm:t>
    </dgm:pt>
    <dgm:pt modelId="{368E820A-C31D-49E1-A4B6-042AE2BD0F33}">
      <dgm:prSet/>
      <dgm:spPr/>
      <dgm:t>
        <a:bodyPr/>
        <a:lstStyle/>
        <a:p>
          <a:r>
            <a:rPr lang="en-US"/>
            <a:t>What agency does your local need to request a list arbitrators from? SMCS or AAA?</a:t>
          </a:r>
        </a:p>
      </dgm:t>
    </dgm:pt>
    <dgm:pt modelId="{9735C4A5-255B-4D49-8F38-6BFBA9CBA599}" type="parTrans" cxnId="{DD39DB0A-A65F-4BC3-BBC8-42C204ED09A9}">
      <dgm:prSet/>
      <dgm:spPr/>
      <dgm:t>
        <a:bodyPr/>
        <a:lstStyle/>
        <a:p>
          <a:endParaRPr lang="en-US"/>
        </a:p>
      </dgm:t>
    </dgm:pt>
    <dgm:pt modelId="{8779820A-5AF7-4E0F-90FC-41080EF082DA}" type="sibTrans" cxnId="{DD39DB0A-A65F-4BC3-BBC8-42C204ED09A9}">
      <dgm:prSet/>
      <dgm:spPr/>
      <dgm:t>
        <a:bodyPr/>
        <a:lstStyle/>
        <a:p>
          <a:endParaRPr lang="en-US"/>
        </a:p>
      </dgm:t>
    </dgm:pt>
    <dgm:pt modelId="{A2E09201-DE10-4D05-BFC0-9CB1AF7C992A}" type="pres">
      <dgm:prSet presAssocID="{E1E89FE9-2759-4C10-97A3-B304952C382B}" presName="linear" presStyleCnt="0">
        <dgm:presLayoutVars>
          <dgm:animLvl val="lvl"/>
          <dgm:resizeHandles val="exact"/>
        </dgm:presLayoutVars>
      </dgm:prSet>
      <dgm:spPr/>
    </dgm:pt>
    <dgm:pt modelId="{D0820F20-923A-448B-BAE3-A350DD7BDD3F}" type="pres">
      <dgm:prSet presAssocID="{10EAF972-9E7B-4372-A952-768DB8BA4130}" presName="parentText" presStyleLbl="node1" presStyleIdx="0" presStyleCnt="7">
        <dgm:presLayoutVars>
          <dgm:chMax val="0"/>
          <dgm:bulletEnabled val="1"/>
        </dgm:presLayoutVars>
      </dgm:prSet>
      <dgm:spPr/>
    </dgm:pt>
    <dgm:pt modelId="{32B81874-1C29-46C8-8D1F-DC9F20851F95}" type="pres">
      <dgm:prSet presAssocID="{EA7364D0-62D3-4373-99B5-66193CD68EDC}" presName="spacer" presStyleCnt="0"/>
      <dgm:spPr/>
    </dgm:pt>
    <dgm:pt modelId="{5247B6CA-42D7-4150-BE16-4A764C09C749}" type="pres">
      <dgm:prSet presAssocID="{118D4494-7CEE-4E75-A201-7F40EC531411}" presName="parentText" presStyleLbl="node1" presStyleIdx="1" presStyleCnt="7">
        <dgm:presLayoutVars>
          <dgm:chMax val="0"/>
          <dgm:bulletEnabled val="1"/>
        </dgm:presLayoutVars>
      </dgm:prSet>
      <dgm:spPr/>
    </dgm:pt>
    <dgm:pt modelId="{D1FE6920-564F-4A78-84DA-260BD0D881DA}" type="pres">
      <dgm:prSet presAssocID="{1BBC820D-3FF2-47AC-A6EC-FC024051B1C3}" presName="spacer" presStyleCnt="0"/>
      <dgm:spPr/>
    </dgm:pt>
    <dgm:pt modelId="{654CD66D-EE68-4545-AB67-CC8B1B071ECE}" type="pres">
      <dgm:prSet presAssocID="{C62935BC-CB93-487F-87EE-8BEF86937FF5}" presName="parentText" presStyleLbl="node1" presStyleIdx="2" presStyleCnt="7">
        <dgm:presLayoutVars>
          <dgm:chMax val="0"/>
          <dgm:bulletEnabled val="1"/>
        </dgm:presLayoutVars>
      </dgm:prSet>
      <dgm:spPr/>
    </dgm:pt>
    <dgm:pt modelId="{61F53B01-760B-44F7-8E8D-6F55445B9272}" type="pres">
      <dgm:prSet presAssocID="{4FB4162E-1A52-4BFB-851C-49ACE00361B3}" presName="spacer" presStyleCnt="0"/>
      <dgm:spPr/>
    </dgm:pt>
    <dgm:pt modelId="{65A59DAB-A5F2-4122-A5F1-1DBBED8B9315}" type="pres">
      <dgm:prSet presAssocID="{F12C2052-1D32-437B-8E6C-E13ABF37DFB4}" presName="parentText" presStyleLbl="node1" presStyleIdx="3" presStyleCnt="7">
        <dgm:presLayoutVars>
          <dgm:chMax val="0"/>
          <dgm:bulletEnabled val="1"/>
        </dgm:presLayoutVars>
      </dgm:prSet>
      <dgm:spPr/>
    </dgm:pt>
    <dgm:pt modelId="{8E871253-5598-4320-BC05-01F6ADB101D0}" type="pres">
      <dgm:prSet presAssocID="{5DB4E72B-4165-494B-93D5-B24AE70F7838}" presName="spacer" presStyleCnt="0"/>
      <dgm:spPr/>
    </dgm:pt>
    <dgm:pt modelId="{D713F2FD-9C23-4F8B-98C9-EA4EA0235D32}" type="pres">
      <dgm:prSet presAssocID="{0F195B4B-1C92-483D-B683-44C0ED99A09C}" presName="parentText" presStyleLbl="node1" presStyleIdx="4" presStyleCnt="7">
        <dgm:presLayoutVars>
          <dgm:chMax val="0"/>
          <dgm:bulletEnabled val="1"/>
        </dgm:presLayoutVars>
      </dgm:prSet>
      <dgm:spPr/>
    </dgm:pt>
    <dgm:pt modelId="{4442C0FE-A545-457B-AA3C-FCB03B2CF7B2}" type="pres">
      <dgm:prSet presAssocID="{8D01C3AE-A00F-4450-B03D-82CD600E34E8}" presName="spacer" presStyleCnt="0"/>
      <dgm:spPr/>
    </dgm:pt>
    <dgm:pt modelId="{2047AFFF-B1FB-45A2-BB1A-6371A64B6755}" type="pres">
      <dgm:prSet presAssocID="{06FD0F02-A4F4-4134-B1E7-BCBE3DC7603E}" presName="parentText" presStyleLbl="node1" presStyleIdx="5" presStyleCnt="7">
        <dgm:presLayoutVars>
          <dgm:chMax val="0"/>
          <dgm:bulletEnabled val="1"/>
        </dgm:presLayoutVars>
      </dgm:prSet>
      <dgm:spPr/>
    </dgm:pt>
    <dgm:pt modelId="{912F18B8-75AC-4CEB-89AE-6D3BFB35AA11}" type="pres">
      <dgm:prSet presAssocID="{3128CF12-C0D3-4B8A-A78D-D9FF86D37EA8}" presName="spacer" presStyleCnt="0"/>
      <dgm:spPr/>
    </dgm:pt>
    <dgm:pt modelId="{43DA4CC4-F354-4823-A9A2-D2E0088014F9}" type="pres">
      <dgm:prSet presAssocID="{368E820A-C31D-49E1-A4B6-042AE2BD0F33}" presName="parentText" presStyleLbl="node1" presStyleIdx="6" presStyleCnt="7">
        <dgm:presLayoutVars>
          <dgm:chMax val="0"/>
          <dgm:bulletEnabled val="1"/>
        </dgm:presLayoutVars>
      </dgm:prSet>
      <dgm:spPr/>
    </dgm:pt>
  </dgm:ptLst>
  <dgm:cxnLst>
    <dgm:cxn modelId="{FC725904-1272-4327-AB6E-0A9C7EFD8E65}" srcId="{E1E89FE9-2759-4C10-97A3-B304952C382B}" destId="{C62935BC-CB93-487F-87EE-8BEF86937FF5}" srcOrd="2" destOrd="0" parTransId="{DF5C5B6E-B4E7-4FA2-A4D7-B02F454F4DE6}" sibTransId="{4FB4162E-1A52-4BFB-851C-49ACE00361B3}"/>
    <dgm:cxn modelId="{1DE64C06-5128-4BCC-90BE-3AE23D96E6BC}" type="presOf" srcId="{118D4494-7CEE-4E75-A201-7F40EC531411}" destId="{5247B6CA-42D7-4150-BE16-4A764C09C749}" srcOrd="0" destOrd="0" presId="urn:microsoft.com/office/officeart/2005/8/layout/vList2"/>
    <dgm:cxn modelId="{8A7D9708-1D2E-43EF-A5A2-CF39BD5231F4}" type="presOf" srcId="{06FD0F02-A4F4-4134-B1E7-BCBE3DC7603E}" destId="{2047AFFF-B1FB-45A2-BB1A-6371A64B6755}" srcOrd="0" destOrd="0" presId="urn:microsoft.com/office/officeart/2005/8/layout/vList2"/>
    <dgm:cxn modelId="{DD39DB0A-A65F-4BC3-BBC8-42C204ED09A9}" srcId="{E1E89FE9-2759-4C10-97A3-B304952C382B}" destId="{368E820A-C31D-49E1-A4B6-042AE2BD0F33}" srcOrd="6" destOrd="0" parTransId="{9735C4A5-255B-4D49-8F38-6BFBA9CBA599}" sibTransId="{8779820A-5AF7-4E0F-90FC-41080EF082DA}"/>
    <dgm:cxn modelId="{AD7F1B14-9F63-4571-8949-A0E42DE3F2AB}" type="presOf" srcId="{0F195B4B-1C92-483D-B683-44C0ED99A09C}" destId="{D713F2FD-9C23-4F8B-98C9-EA4EA0235D32}" srcOrd="0" destOrd="0" presId="urn:microsoft.com/office/officeart/2005/8/layout/vList2"/>
    <dgm:cxn modelId="{BB8FB230-F168-4734-A6C2-40E0B179A5DB}" type="presOf" srcId="{E1E89FE9-2759-4C10-97A3-B304952C382B}" destId="{A2E09201-DE10-4D05-BFC0-9CB1AF7C992A}" srcOrd="0" destOrd="0" presId="urn:microsoft.com/office/officeart/2005/8/layout/vList2"/>
    <dgm:cxn modelId="{0CA7B847-CC67-42E3-AC80-6CCEE15DE605}" type="presOf" srcId="{368E820A-C31D-49E1-A4B6-042AE2BD0F33}" destId="{43DA4CC4-F354-4823-A9A2-D2E0088014F9}" srcOrd="0" destOrd="0" presId="urn:microsoft.com/office/officeart/2005/8/layout/vList2"/>
    <dgm:cxn modelId="{4C329791-E265-4DDA-895F-C65BE2D07A40}" srcId="{E1E89FE9-2759-4C10-97A3-B304952C382B}" destId="{06FD0F02-A4F4-4134-B1E7-BCBE3DC7603E}" srcOrd="5" destOrd="0" parTransId="{355B416B-68DB-4AB2-89BA-4165FA0E8176}" sibTransId="{3128CF12-C0D3-4B8A-A78D-D9FF86D37EA8}"/>
    <dgm:cxn modelId="{FF3109AF-CBF0-460D-8A49-253046DCFA32}" srcId="{E1E89FE9-2759-4C10-97A3-B304952C382B}" destId="{118D4494-7CEE-4E75-A201-7F40EC531411}" srcOrd="1" destOrd="0" parTransId="{76C7E480-F05B-44A2-AC9C-BADADB0DA05F}" sibTransId="{1BBC820D-3FF2-47AC-A6EC-FC024051B1C3}"/>
    <dgm:cxn modelId="{EC9BD9B3-8DA6-4E85-B036-624AB657BAAB}" srcId="{E1E89FE9-2759-4C10-97A3-B304952C382B}" destId="{10EAF972-9E7B-4372-A952-768DB8BA4130}" srcOrd="0" destOrd="0" parTransId="{CAA6C67E-8352-4F4E-91D0-0CF1E5509FD6}" sibTransId="{EA7364D0-62D3-4373-99B5-66193CD68EDC}"/>
    <dgm:cxn modelId="{1B5254B8-C775-41F3-A168-D30BA937A506}" type="presOf" srcId="{C62935BC-CB93-487F-87EE-8BEF86937FF5}" destId="{654CD66D-EE68-4545-AB67-CC8B1B071ECE}" srcOrd="0" destOrd="0" presId="urn:microsoft.com/office/officeart/2005/8/layout/vList2"/>
    <dgm:cxn modelId="{231329E1-1E41-4A34-B230-D6B9D66A493D}" srcId="{E1E89FE9-2759-4C10-97A3-B304952C382B}" destId="{F12C2052-1D32-437B-8E6C-E13ABF37DFB4}" srcOrd="3" destOrd="0" parTransId="{69DCCDD8-7E03-429B-AE05-63BA18F1F486}" sibTransId="{5DB4E72B-4165-494B-93D5-B24AE70F7838}"/>
    <dgm:cxn modelId="{A9461EE7-86D6-48C7-BC6A-A9B4AD18ADCF}" srcId="{E1E89FE9-2759-4C10-97A3-B304952C382B}" destId="{0F195B4B-1C92-483D-B683-44C0ED99A09C}" srcOrd="4" destOrd="0" parTransId="{B47A40FA-75A5-4336-A36D-A95546080BEF}" sibTransId="{8D01C3AE-A00F-4450-B03D-82CD600E34E8}"/>
    <dgm:cxn modelId="{6DEAFBF3-508A-489A-AE38-51672D465A2C}" type="presOf" srcId="{F12C2052-1D32-437B-8E6C-E13ABF37DFB4}" destId="{65A59DAB-A5F2-4122-A5F1-1DBBED8B9315}" srcOrd="0" destOrd="0" presId="urn:microsoft.com/office/officeart/2005/8/layout/vList2"/>
    <dgm:cxn modelId="{6935E3FE-9A0A-40F0-9DC0-08240B13457A}" type="presOf" srcId="{10EAF972-9E7B-4372-A952-768DB8BA4130}" destId="{D0820F20-923A-448B-BAE3-A350DD7BDD3F}" srcOrd="0" destOrd="0" presId="urn:microsoft.com/office/officeart/2005/8/layout/vList2"/>
    <dgm:cxn modelId="{3E20C3CE-BEFA-4E40-B058-9EA5F7AA9C9F}" type="presParOf" srcId="{A2E09201-DE10-4D05-BFC0-9CB1AF7C992A}" destId="{D0820F20-923A-448B-BAE3-A350DD7BDD3F}" srcOrd="0" destOrd="0" presId="urn:microsoft.com/office/officeart/2005/8/layout/vList2"/>
    <dgm:cxn modelId="{C1D1B105-4E7C-4E47-8DCA-71D6F6410F6A}" type="presParOf" srcId="{A2E09201-DE10-4D05-BFC0-9CB1AF7C992A}" destId="{32B81874-1C29-46C8-8D1F-DC9F20851F95}" srcOrd="1" destOrd="0" presId="urn:microsoft.com/office/officeart/2005/8/layout/vList2"/>
    <dgm:cxn modelId="{D8CC6E01-E7A6-499E-8C68-5D33D7ACE4D7}" type="presParOf" srcId="{A2E09201-DE10-4D05-BFC0-9CB1AF7C992A}" destId="{5247B6CA-42D7-4150-BE16-4A764C09C749}" srcOrd="2" destOrd="0" presId="urn:microsoft.com/office/officeart/2005/8/layout/vList2"/>
    <dgm:cxn modelId="{9FE562A4-7080-4E77-A516-4570111BC72F}" type="presParOf" srcId="{A2E09201-DE10-4D05-BFC0-9CB1AF7C992A}" destId="{D1FE6920-564F-4A78-84DA-260BD0D881DA}" srcOrd="3" destOrd="0" presId="urn:microsoft.com/office/officeart/2005/8/layout/vList2"/>
    <dgm:cxn modelId="{4C00F944-8F56-4869-B732-AFF68FD59A1C}" type="presParOf" srcId="{A2E09201-DE10-4D05-BFC0-9CB1AF7C992A}" destId="{654CD66D-EE68-4545-AB67-CC8B1B071ECE}" srcOrd="4" destOrd="0" presId="urn:microsoft.com/office/officeart/2005/8/layout/vList2"/>
    <dgm:cxn modelId="{2A9EFC7E-C051-4BAA-8F3A-DE9491FBE082}" type="presParOf" srcId="{A2E09201-DE10-4D05-BFC0-9CB1AF7C992A}" destId="{61F53B01-760B-44F7-8E8D-6F55445B9272}" srcOrd="5" destOrd="0" presId="urn:microsoft.com/office/officeart/2005/8/layout/vList2"/>
    <dgm:cxn modelId="{5027A614-BFD5-48BB-9FC0-18D453752CC4}" type="presParOf" srcId="{A2E09201-DE10-4D05-BFC0-9CB1AF7C992A}" destId="{65A59DAB-A5F2-4122-A5F1-1DBBED8B9315}" srcOrd="6" destOrd="0" presId="urn:microsoft.com/office/officeart/2005/8/layout/vList2"/>
    <dgm:cxn modelId="{EEAC6E30-232F-458D-8CF4-1CD355E3D48B}" type="presParOf" srcId="{A2E09201-DE10-4D05-BFC0-9CB1AF7C992A}" destId="{8E871253-5598-4320-BC05-01F6ADB101D0}" srcOrd="7" destOrd="0" presId="urn:microsoft.com/office/officeart/2005/8/layout/vList2"/>
    <dgm:cxn modelId="{04FE53F2-06C0-45CD-8143-437934ADE7CB}" type="presParOf" srcId="{A2E09201-DE10-4D05-BFC0-9CB1AF7C992A}" destId="{D713F2FD-9C23-4F8B-98C9-EA4EA0235D32}" srcOrd="8" destOrd="0" presId="urn:microsoft.com/office/officeart/2005/8/layout/vList2"/>
    <dgm:cxn modelId="{D7A8AC24-ECE9-41A3-BD9D-19AB7438CF1E}" type="presParOf" srcId="{A2E09201-DE10-4D05-BFC0-9CB1AF7C992A}" destId="{4442C0FE-A545-457B-AA3C-FCB03B2CF7B2}" srcOrd="9" destOrd="0" presId="urn:microsoft.com/office/officeart/2005/8/layout/vList2"/>
    <dgm:cxn modelId="{1951118E-F2DD-4D4D-B339-2750126AA5AD}" type="presParOf" srcId="{A2E09201-DE10-4D05-BFC0-9CB1AF7C992A}" destId="{2047AFFF-B1FB-45A2-BB1A-6371A64B6755}" srcOrd="10" destOrd="0" presId="urn:microsoft.com/office/officeart/2005/8/layout/vList2"/>
    <dgm:cxn modelId="{C556BB39-DB13-4064-B4C4-34D881875B36}" type="presParOf" srcId="{A2E09201-DE10-4D05-BFC0-9CB1AF7C992A}" destId="{912F18B8-75AC-4CEB-89AE-6D3BFB35AA11}" srcOrd="11" destOrd="0" presId="urn:microsoft.com/office/officeart/2005/8/layout/vList2"/>
    <dgm:cxn modelId="{4ED3A968-BC14-4EF5-85C5-354F2FDFB194}" type="presParOf" srcId="{A2E09201-DE10-4D05-BFC0-9CB1AF7C992A}" destId="{43DA4CC4-F354-4823-A9A2-D2E0088014F9}"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27E2E0-0C2F-4DEB-9DD3-3546EEB20865}" type="doc">
      <dgm:prSet loTypeId="urn:microsoft.com/office/officeart/2005/8/layout/vProcess5" loCatId="process" qsTypeId="urn:microsoft.com/office/officeart/2005/8/quickstyle/simple5" qsCatId="simple" csTypeId="urn:microsoft.com/office/officeart/2005/8/colors/accent1_4" csCatId="accent1" phldr="1"/>
      <dgm:spPr/>
      <dgm:t>
        <a:bodyPr/>
        <a:lstStyle/>
        <a:p>
          <a:endParaRPr lang="en-US"/>
        </a:p>
      </dgm:t>
    </dgm:pt>
    <dgm:pt modelId="{D79A2315-4EFD-422A-BA05-19F92C8C2231}">
      <dgm:prSet custT="1"/>
      <dgm:spPr/>
      <dgm:t>
        <a:bodyPr/>
        <a:lstStyle/>
        <a:p>
          <a:pPr rtl="0"/>
          <a:r>
            <a:rPr lang="en-US" sz="2400" b="1">
              <a:latin typeface="+mj-lt"/>
            </a:rPr>
            <a:t>Step 1: School Site or Office (informal and formal)</a:t>
          </a:r>
          <a:endParaRPr lang="en-US" sz="2400">
            <a:latin typeface="+mj-lt"/>
          </a:endParaRPr>
        </a:p>
      </dgm:t>
    </dgm:pt>
    <dgm:pt modelId="{5078AAFA-0086-48DF-ACF6-4772D576D5C0}" type="parTrans" cxnId="{101D865C-FDE2-489B-827E-6B57AFEB164E}">
      <dgm:prSet/>
      <dgm:spPr/>
      <dgm:t>
        <a:bodyPr/>
        <a:lstStyle/>
        <a:p>
          <a:endParaRPr lang="en-US"/>
        </a:p>
      </dgm:t>
    </dgm:pt>
    <dgm:pt modelId="{5FAD3908-1C30-46AB-8B94-1B384B8CDB8A}" type="sibTrans" cxnId="{101D865C-FDE2-489B-827E-6B57AFEB164E}">
      <dgm:prSet/>
      <dgm:spPr/>
      <dgm:t>
        <a:bodyPr/>
        <a:lstStyle/>
        <a:p>
          <a:endParaRPr lang="en-US"/>
        </a:p>
      </dgm:t>
    </dgm:pt>
    <dgm:pt modelId="{6282A99D-A976-4D1C-8687-608C7D8A333D}">
      <dgm:prSet custT="1"/>
      <dgm:spPr/>
      <dgm:t>
        <a:bodyPr/>
        <a:lstStyle/>
        <a:p>
          <a:pPr rtl="0"/>
          <a:r>
            <a:rPr lang="en-US" sz="2400" b="1">
              <a:latin typeface="+mj-lt"/>
            </a:rPr>
            <a:t>Step 2: Superintendent/HR Director or Designee </a:t>
          </a:r>
          <a:endParaRPr lang="en-US" sz="2400">
            <a:latin typeface="+mj-lt"/>
          </a:endParaRPr>
        </a:p>
      </dgm:t>
    </dgm:pt>
    <dgm:pt modelId="{F173AAF9-994F-40AF-AF00-58E51F63FE66}" type="parTrans" cxnId="{8DBB0669-4410-412D-8CA1-74CAF71FB962}">
      <dgm:prSet/>
      <dgm:spPr/>
      <dgm:t>
        <a:bodyPr/>
        <a:lstStyle/>
        <a:p>
          <a:endParaRPr lang="en-US"/>
        </a:p>
      </dgm:t>
    </dgm:pt>
    <dgm:pt modelId="{F4129518-7528-4941-B744-8853D3148682}" type="sibTrans" cxnId="{8DBB0669-4410-412D-8CA1-74CAF71FB962}">
      <dgm:prSet/>
      <dgm:spPr/>
      <dgm:t>
        <a:bodyPr/>
        <a:lstStyle/>
        <a:p>
          <a:endParaRPr lang="en-US"/>
        </a:p>
      </dgm:t>
    </dgm:pt>
    <dgm:pt modelId="{97837555-71FE-4FF0-89D1-8C53AF9D8376}">
      <dgm:prSet custT="1"/>
      <dgm:spPr/>
      <dgm:t>
        <a:bodyPr/>
        <a:lstStyle/>
        <a:p>
          <a:pPr rtl="0"/>
          <a:r>
            <a:rPr lang="en-US" sz="2400" b="1">
              <a:latin typeface="+mj-lt"/>
            </a:rPr>
            <a:t>Step 3: Mediation (some districts)</a:t>
          </a:r>
          <a:endParaRPr lang="en-US" sz="2400">
            <a:latin typeface="+mj-lt"/>
          </a:endParaRPr>
        </a:p>
      </dgm:t>
    </dgm:pt>
    <dgm:pt modelId="{D0AA0951-DB95-467A-9058-A57C3D0C4566}" type="parTrans" cxnId="{B86B5D1D-0565-4280-9A1E-8CE1DE635B58}">
      <dgm:prSet/>
      <dgm:spPr/>
      <dgm:t>
        <a:bodyPr/>
        <a:lstStyle/>
        <a:p>
          <a:endParaRPr lang="en-US"/>
        </a:p>
      </dgm:t>
    </dgm:pt>
    <dgm:pt modelId="{ADE5C336-8FC5-42D5-8A5D-322327E91CBB}" type="sibTrans" cxnId="{B86B5D1D-0565-4280-9A1E-8CE1DE635B58}">
      <dgm:prSet/>
      <dgm:spPr/>
      <dgm:t>
        <a:bodyPr/>
        <a:lstStyle/>
        <a:p>
          <a:endParaRPr lang="en-US"/>
        </a:p>
      </dgm:t>
    </dgm:pt>
    <dgm:pt modelId="{040A1644-8ADD-452E-830E-4D2B75543882}">
      <dgm:prSet custT="1"/>
      <dgm:spPr/>
      <dgm:t>
        <a:bodyPr/>
        <a:lstStyle/>
        <a:p>
          <a:pPr rtl="0"/>
          <a:r>
            <a:rPr lang="en-US" sz="2400" b="1">
              <a:latin typeface="+mj-lt"/>
            </a:rPr>
            <a:t>Step 4: Arbitration</a:t>
          </a:r>
          <a:endParaRPr lang="en-US" sz="2400">
            <a:latin typeface="+mj-lt"/>
          </a:endParaRPr>
        </a:p>
      </dgm:t>
    </dgm:pt>
    <dgm:pt modelId="{6362C2FC-B856-45A7-A4DD-461A44DAD385}" type="parTrans" cxnId="{078ACA42-EDD0-42A6-BC01-8D49FE3B05EE}">
      <dgm:prSet/>
      <dgm:spPr/>
      <dgm:t>
        <a:bodyPr/>
        <a:lstStyle/>
        <a:p>
          <a:endParaRPr lang="en-US"/>
        </a:p>
      </dgm:t>
    </dgm:pt>
    <dgm:pt modelId="{353800C7-44CD-4E2C-B6AE-6B9063B58E44}" type="sibTrans" cxnId="{078ACA42-EDD0-42A6-BC01-8D49FE3B05EE}">
      <dgm:prSet/>
      <dgm:spPr/>
      <dgm:t>
        <a:bodyPr/>
        <a:lstStyle/>
        <a:p>
          <a:endParaRPr lang="en-US"/>
        </a:p>
      </dgm:t>
    </dgm:pt>
    <dgm:pt modelId="{07409166-5533-4049-9B00-EF9C2B511E56}" type="pres">
      <dgm:prSet presAssocID="{3C27E2E0-0C2F-4DEB-9DD3-3546EEB20865}" presName="outerComposite" presStyleCnt="0">
        <dgm:presLayoutVars>
          <dgm:chMax val="5"/>
          <dgm:dir/>
          <dgm:resizeHandles val="exact"/>
        </dgm:presLayoutVars>
      </dgm:prSet>
      <dgm:spPr/>
    </dgm:pt>
    <dgm:pt modelId="{56FD5BE3-7E18-4667-BE2E-0B5F7A0CB087}" type="pres">
      <dgm:prSet presAssocID="{3C27E2E0-0C2F-4DEB-9DD3-3546EEB20865}" presName="dummyMaxCanvas" presStyleCnt="0">
        <dgm:presLayoutVars/>
      </dgm:prSet>
      <dgm:spPr/>
    </dgm:pt>
    <dgm:pt modelId="{990D7E3E-1D77-44A3-B85B-B6AACF57AD52}" type="pres">
      <dgm:prSet presAssocID="{3C27E2E0-0C2F-4DEB-9DD3-3546EEB20865}" presName="FourNodes_1" presStyleLbl="node1" presStyleIdx="0" presStyleCnt="4">
        <dgm:presLayoutVars>
          <dgm:bulletEnabled val="1"/>
        </dgm:presLayoutVars>
      </dgm:prSet>
      <dgm:spPr/>
    </dgm:pt>
    <dgm:pt modelId="{104B1522-A3E4-4BB2-B419-4DE21A4EB5AA}" type="pres">
      <dgm:prSet presAssocID="{3C27E2E0-0C2F-4DEB-9DD3-3546EEB20865}" presName="FourNodes_2" presStyleLbl="node1" presStyleIdx="1" presStyleCnt="4">
        <dgm:presLayoutVars>
          <dgm:bulletEnabled val="1"/>
        </dgm:presLayoutVars>
      </dgm:prSet>
      <dgm:spPr/>
    </dgm:pt>
    <dgm:pt modelId="{81B32843-B79A-4E1E-80A9-0C13D9D7E97A}" type="pres">
      <dgm:prSet presAssocID="{3C27E2E0-0C2F-4DEB-9DD3-3546EEB20865}" presName="FourNodes_3" presStyleLbl="node1" presStyleIdx="2" presStyleCnt="4">
        <dgm:presLayoutVars>
          <dgm:bulletEnabled val="1"/>
        </dgm:presLayoutVars>
      </dgm:prSet>
      <dgm:spPr/>
    </dgm:pt>
    <dgm:pt modelId="{40A63052-EE1E-42BF-9FF8-5047C09F73C7}" type="pres">
      <dgm:prSet presAssocID="{3C27E2E0-0C2F-4DEB-9DD3-3546EEB20865}" presName="FourNodes_4" presStyleLbl="node1" presStyleIdx="3" presStyleCnt="4">
        <dgm:presLayoutVars>
          <dgm:bulletEnabled val="1"/>
        </dgm:presLayoutVars>
      </dgm:prSet>
      <dgm:spPr/>
    </dgm:pt>
    <dgm:pt modelId="{12A86CBA-6D9D-49E2-8215-5E967B797B4A}" type="pres">
      <dgm:prSet presAssocID="{3C27E2E0-0C2F-4DEB-9DD3-3546EEB20865}" presName="FourConn_1-2" presStyleLbl="fgAccFollowNode1" presStyleIdx="0" presStyleCnt="3">
        <dgm:presLayoutVars>
          <dgm:bulletEnabled val="1"/>
        </dgm:presLayoutVars>
      </dgm:prSet>
      <dgm:spPr/>
    </dgm:pt>
    <dgm:pt modelId="{86F6E629-5F2B-4846-9E60-1C5A92EE1125}" type="pres">
      <dgm:prSet presAssocID="{3C27E2E0-0C2F-4DEB-9DD3-3546EEB20865}" presName="FourConn_2-3" presStyleLbl="fgAccFollowNode1" presStyleIdx="1" presStyleCnt="3">
        <dgm:presLayoutVars>
          <dgm:bulletEnabled val="1"/>
        </dgm:presLayoutVars>
      </dgm:prSet>
      <dgm:spPr/>
    </dgm:pt>
    <dgm:pt modelId="{9CD8EC2B-0DC7-4BC6-B2C5-C73B87F3995D}" type="pres">
      <dgm:prSet presAssocID="{3C27E2E0-0C2F-4DEB-9DD3-3546EEB20865}" presName="FourConn_3-4" presStyleLbl="fgAccFollowNode1" presStyleIdx="2" presStyleCnt="3">
        <dgm:presLayoutVars>
          <dgm:bulletEnabled val="1"/>
        </dgm:presLayoutVars>
      </dgm:prSet>
      <dgm:spPr/>
    </dgm:pt>
    <dgm:pt modelId="{21C4BDFD-2E8D-4F65-9801-858CF476C09B}" type="pres">
      <dgm:prSet presAssocID="{3C27E2E0-0C2F-4DEB-9DD3-3546EEB20865}" presName="FourNodes_1_text" presStyleLbl="node1" presStyleIdx="3" presStyleCnt="4">
        <dgm:presLayoutVars>
          <dgm:bulletEnabled val="1"/>
        </dgm:presLayoutVars>
      </dgm:prSet>
      <dgm:spPr/>
    </dgm:pt>
    <dgm:pt modelId="{79D6540F-F3D2-4F5A-82D5-6D363BDE41E9}" type="pres">
      <dgm:prSet presAssocID="{3C27E2E0-0C2F-4DEB-9DD3-3546EEB20865}" presName="FourNodes_2_text" presStyleLbl="node1" presStyleIdx="3" presStyleCnt="4">
        <dgm:presLayoutVars>
          <dgm:bulletEnabled val="1"/>
        </dgm:presLayoutVars>
      </dgm:prSet>
      <dgm:spPr/>
    </dgm:pt>
    <dgm:pt modelId="{038F7468-675A-48DA-9198-9548622C08D1}" type="pres">
      <dgm:prSet presAssocID="{3C27E2E0-0C2F-4DEB-9DD3-3546EEB20865}" presName="FourNodes_3_text" presStyleLbl="node1" presStyleIdx="3" presStyleCnt="4">
        <dgm:presLayoutVars>
          <dgm:bulletEnabled val="1"/>
        </dgm:presLayoutVars>
      </dgm:prSet>
      <dgm:spPr/>
    </dgm:pt>
    <dgm:pt modelId="{71C57488-73B6-4B1C-8E8D-B2EA463468E5}" type="pres">
      <dgm:prSet presAssocID="{3C27E2E0-0C2F-4DEB-9DD3-3546EEB20865}" presName="FourNodes_4_text" presStyleLbl="node1" presStyleIdx="3" presStyleCnt="4">
        <dgm:presLayoutVars>
          <dgm:bulletEnabled val="1"/>
        </dgm:presLayoutVars>
      </dgm:prSet>
      <dgm:spPr/>
    </dgm:pt>
  </dgm:ptLst>
  <dgm:cxnLst>
    <dgm:cxn modelId="{B86B5D1D-0565-4280-9A1E-8CE1DE635B58}" srcId="{3C27E2E0-0C2F-4DEB-9DD3-3546EEB20865}" destId="{97837555-71FE-4FF0-89D1-8C53AF9D8376}" srcOrd="2" destOrd="0" parTransId="{D0AA0951-DB95-467A-9058-A57C3D0C4566}" sibTransId="{ADE5C336-8FC5-42D5-8A5D-322327E91CBB}"/>
    <dgm:cxn modelId="{5FD0212D-5A05-4854-9859-B30BDCB8F925}" type="presOf" srcId="{ADE5C336-8FC5-42D5-8A5D-322327E91CBB}" destId="{9CD8EC2B-0DC7-4BC6-B2C5-C73B87F3995D}" srcOrd="0" destOrd="0" presId="urn:microsoft.com/office/officeart/2005/8/layout/vProcess5"/>
    <dgm:cxn modelId="{C5EE0534-B20C-4664-AAC5-E2931FD79260}" type="presOf" srcId="{97837555-71FE-4FF0-89D1-8C53AF9D8376}" destId="{038F7468-675A-48DA-9198-9548622C08D1}" srcOrd="1" destOrd="0" presId="urn:microsoft.com/office/officeart/2005/8/layout/vProcess5"/>
    <dgm:cxn modelId="{2797A035-3E70-4338-89AA-F6CA5C799632}" type="presOf" srcId="{D79A2315-4EFD-422A-BA05-19F92C8C2231}" destId="{21C4BDFD-2E8D-4F65-9801-858CF476C09B}" srcOrd="1" destOrd="0" presId="urn:microsoft.com/office/officeart/2005/8/layout/vProcess5"/>
    <dgm:cxn modelId="{101D865C-FDE2-489B-827E-6B57AFEB164E}" srcId="{3C27E2E0-0C2F-4DEB-9DD3-3546EEB20865}" destId="{D79A2315-4EFD-422A-BA05-19F92C8C2231}" srcOrd="0" destOrd="0" parTransId="{5078AAFA-0086-48DF-ACF6-4772D576D5C0}" sibTransId="{5FAD3908-1C30-46AB-8B94-1B384B8CDB8A}"/>
    <dgm:cxn modelId="{078ACA42-EDD0-42A6-BC01-8D49FE3B05EE}" srcId="{3C27E2E0-0C2F-4DEB-9DD3-3546EEB20865}" destId="{040A1644-8ADD-452E-830E-4D2B75543882}" srcOrd="3" destOrd="0" parTransId="{6362C2FC-B856-45A7-A4DD-461A44DAD385}" sibTransId="{353800C7-44CD-4E2C-B6AE-6B9063B58E44}"/>
    <dgm:cxn modelId="{8DBB0669-4410-412D-8CA1-74CAF71FB962}" srcId="{3C27E2E0-0C2F-4DEB-9DD3-3546EEB20865}" destId="{6282A99D-A976-4D1C-8687-608C7D8A333D}" srcOrd="1" destOrd="0" parTransId="{F173AAF9-994F-40AF-AF00-58E51F63FE66}" sibTransId="{F4129518-7528-4941-B744-8853D3148682}"/>
    <dgm:cxn modelId="{7C5B3651-C87D-4612-BA12-C9A208A5F999}" type="presOf" srcId="{3C27E2E0-0C2F-4DEB-9DD3-3546EEB20865}" destId="{07409166-5533-4049-9B00-EF9C2B511E56}" srcOrd="0" destOrd="0" presId="urn:microsoft.com/office/officeart/2005/8/layout/vProcess5"/>
    <dgm:cxn modelId="{EF33CA56-8B09-4DE7-B2AB-D98ABE33C90E}" type="presOf" srcId="{6282A99D-A976-4D1C-8687-608C7D8A333D}" destId="{79D6540F-F3D2-4F5A-82D5-6D363BDE41E9}" srcOrd="1" destOrd="0" presId="urn:microsoft.com/office/officeart/2005/8/layout/vProcess5"/>
    <dgm:cxn modelId="{B672859E-296F-4832-A06F-97B5B80B5C8E}" type="presOf" srcId="{040A1644-8ADD-452E-830E-4D2B75543882}" destId="{71C57488-73B6-4B1C-8E8D-B2EA463468E5}" srcOrd="1" destOrd="0" presId="urn:microsoft.com/office/officeart/2005/8/layout/vProcess5"/>
    <dgm:cxn modelId="{3BCF24D2-2753-418A-8F83-C31601E74575}" type="presOf" srcId="{040A1644-8ADD-452E-830E-4D2B75543882}" destId="{40A63052-EE1E-42BF-9FF8-5047C09F73C7}" srcOrd="0" destOrd="0" presId="urn:microsoft.com/office/officeart/2005/8/layout/vProcess5"/>
    <dgm:cxn modelId="{679E6ED4-F72C-45D6-A001-BFBD8E5701AE}" type="presOf" srcId="{5FAD3908-1C30-46AB-8B94-1B384B8CDB8A}" destId="{12A86CBA-6D9D-49E2-8215-5E967B797B4A}" srcOrd="0" destOrd="0" presId="urn:microsoft.com/office/officeart/2005/8/layout/vProcess5"/>
    <dgm:cxn modelId="{7948DBD4-CC2B-4A69-B060-5F8E376C8136}" type="presOf" srcId="{97837555-71FE-4FF0-89D1-8C53AF9D8376}" destId="{81B32843-B79A-4E1E-80A9-0C13D9D7E97A}" srcOrd="0" destOrd="0" presId="urn:microsoft.com/office/officeart/2005/8/layout/vProcess5"/>
    <dgm:cxn modelId="{EB0479DE-82CE-4AC9-8C38-D77EE1105EC1}" type="presOf" srcId="{F4129518-7528-4941-B744-8853D3148682}" destId="{86F6E629-5F2B-4846-9E60-1C5A92EE1125}" srcOrd="0" destOrd="0" presId="urn:microsoft.com/office/officeart/2005/8/layout/vProcess5"/>
    <dgm:cxn modelId="{D857D0E6-16CD-40D7-AF4E-024ED641B380}" type="presOf" srcId="{D79A2315-4EFD-422A-BA05-19F92C8C2231}" destId="{990D7E3E-1D77-44A3-B85B-B6AACF57AD52}" srcOrd="0" destOrd="0" presId="urn:microsoft.com/office/officeart/2005/8/layout/vProcess5"/>
    <dgm:cxn modelId="{A3D383FA-0296-4746-BDCC-03B5DBFB05CE}" type="presOf" srcId="{6282A99D-A976-4D1C-8687-608C7D8A333D}" destId="{104B1522-A3E4-4BB2-B419-4DE21A4EB5AA}" srcOrd="0" destOrd="0" presId="urn:microsoft.com/office/officeart/2005/8/layout/vProcess5"/>
    <dgm:cxn modelId="{32AA1B97-4850-4291-A3B4-39EB0F6CE183}" type="presParOf" srcId="{07409166-5533-4049-9B00-EF9C2B511E56}" destId="{56FD5BE3-7E18-4667-BE2E-0B5F7A0CB087}" srcOrd="0" destOrd="0" presId="urn:microsoft.com/office/officeart/2005/8/layout/vProcess5"/>
    <dgm:cxn modelId="{0F4B40FA-B28F-4D06-BA3A-2F1E3CC9DECF}" type="presParOf" srcId="{07409166-5533-4049-9B00-EF9C2B511E56}" destId="{990D7E3E-1D77-44A3-B85B-B6AACF57AD52}" srcOrd="1" destOrd="0" presId="urn:microsoft.com/office/officeart/2005/8/layout/vProcess5"/>
    <dgm:cxn modelId="{F58FB345-A05B-4B4D-B5FF-F812F7C1E56C}" type="presParOf" srcId="{07409166-5533-4049-9B00-EF9C2B511E56}" destId="{104B1522-A3E4-4BB2-B419-4DE21A4EB5AA}" srcOrd="2" destOrd="0" presId="urn:microsoft.com/office/officeart/2005/8/layout/vProcess5"/>
    <dgm:cxn modelId="{F75D3ECE-09AD-4B5D-805C-F537F15CDED7}" type="presParOf" srcId="{07409166-5533-4049-9B00-EF9C2B511E56}" destId="{81B32843-B79A-4E1E-80A9-0C13D9D7E97A}" srcOrd="3" destOrd="0" presId="urn:microsoft.com/office/officeart/2005/8/layout/vProcess5"/>
    <dgm:cxn modelId="{BF9D7A7B-8587-4BA8-905C-BD4F2127DB67}" type="presParOf" srcId="{07409166-5533-4049-9B00-EF9C2B511E56}" destId="{40A63052-EE1E-42BF-9FF8-5047C09F73C7}" srcOrd="4" destOrd="0" presId="urn:microsoft.com/office/officeart/2005/8/layout/vProcess5"/>
    <dgm:cxn modelId="{2062F78D-DBFA-46CD-A9E9-DAA457C0B09E}" type="presParOf" srcId="{07409166-5533-4049-9B00-EF9C2B511E56}" destId="{12A86CBA-6D9D-49E2-8215-5E967B797B4A}" srcOrd="5" destOrd="0" presId="urn:microsoft.com/office/officeart/2005/8/layout/vProcess5"/>
    <dgm:cxn modelId="{51889DC9-48ED-4968-A3A2-1243E21F374F}" type="presParOf" srcId="{07409166-5533-4049-9B00-EF9C2B511E56}" destId="{86F6E629-5F2B-4846-9E60-1C5A92EE1125}" srcOrd="6" destOrd="0" presId="urn:microsoft.com/office/officeart/2005/8/layout/vProcess5"/>
    <dgm:cxn modelId="{E4950839-D83A-4F8B-8DA6-A5FB8E3135D1}" type="presParOf" srcId="{07409166-5533-4049-9B00-EF9C2B511E56}" destId="{9CD8EC2B-0DC7-4BC6-B2C5-C73B87F3995D}" srcOrd="7" destOrd="0" presId="urn:microsoft.com/office/officeart/2005/8/layout/vProcess5"/>
    <dgm:cxn modelId="{CB2057ED-3E10-4E75-96F1-BDFBB3CB6623}" type="presParOf" srcId="{07409166-5533-4049-9B00-EF9C2B511E56}" destId="{21C4BDFD-2E8D-4F65-9801-858CF476C09B}" srcOrd="8" destOrd="0" presId="urn:microsoft.com/office/officeart/2005/8/layout/vProcess5"/>
    <dgm:cxn modelId="{17AA2642-1494-4874-9CF1-D02D03F4E502}" type="presParOf" srcId="{07409166-5533-4049-9B00-EF9C2B511E56}" destId="{79D6540F-F3D2-4F5A-82D5-6D363BDE41E9}" srcOrd="9" destOrd="0" presId="urn:microsoft.com/office/officeart/2005/8/layout/vProcess5"/>
    <dgm:cxn modelId="{7F1547D1-B74F-4295-9A93-D1B0D9CFC10D}" type="presParOf" srcId="{07409166-5533-4049-9B00-EF9C2B511E56}" destId="{038F7468-675A-48DA-9198-9548622C08D1}" srcOrd="10" destOrd="0" presId="urn:microsoft.com/office/officeart/2005/8/layout/vProcess5"/>
    <dgm:cxn modelId="{049122AA-3812-44F9-A7FA-5337E3ABE47F}" type="presParOf" srcId="{07409166-5533-4049-9B00-EF9C2B511E56}" destId="{71C57488-73B6-4B1C-8E8D-B2EA463468E5}"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630201-03B7-4E3F-9DA0-E722CC74E2E4}"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5457756-1B26-4411-A067-4A34086AFC57}">
      <dgm:prSet/>
      <dgm:spPr/>
      <dgm:t>
        <a:bodyPr/>
        <a:lstStyle/>
        <a:p>
          <a:r>
            <a:rPr lang="en-US"/>
            <a:t>All for one and one for all</a:t>
          </a:r>
        </a:p>
      </dgm:t>
    </dgm:pt>
    <dgm:pt modelId="{5B7AAA5E-25F7-4BD3-BC07-9D9366ECFAEE}" type="parTrans" cxnId="{141E5176-0D4C-4F16-A3F8-0F991D82E239}">
      <dgm:prSet/>
      <dgm:spPr/>
      <dgm:t>
        <a:bodyPr/>
        <a:lstStyle/>
        <a:p>
          <a:endParaRPr lang="en-US"/>
        </a:p>
      </dgm:t>
    </dgm:pt>
    <dgm:pt modelId="{DC2E7225-DA9D-4D4D-BE4C-A2D58AF9F5FD}" type="sibTrans" cxnId="{141E5176-0D4C-4F16-A3F8-0F991D82E239}">
      <dgm:prSet/>
      <dgm:spPr/>
      <dgm:t>
        <a:bodyPr/>
        <a:lstStyle/>
        <a:p>
          <a:endParaRPr lang="en-US"/>
        </a:p>
      </dgm:t>
    </dgm:pt>
    <dgm:pt modelId="{9CA933F5-83CA-4E8B-B328-A5BDEFCEF97A}">
      <dgm:prSet/>
      <dgm:spPr/>
      <dgm:t>
        <a:bodyPr/>
        <a:lstStyle/>
        <a:p>
          <a:r>
            <a:rPr lang="en-US"/>
            <a:t>Organizing campaigns assist in winning at the grievance table</a:t>
          </a:r>
        </a:p>
      </dgm:t>
    </dgm:pt>
    <dgm:pt modelId="{03AA929F-9C8C-452C-BD24-9270B14D2B04}" type="parTrans" cxnId="{01D2C6EA-4656-4F23-A9E1-0AA9510066B4}">
      <dgm:prSet/>
      <dgm:spPr/>
      <dgm:t>
        <a:bodyPr/>
        <a:lstStyle/>
        <a:p>
          <a:endParaRPr lang="en-US"/>
        </a:p>
      </dgm:t>
    </dgm:pt>
    <dgm:pt modelId="{12B713B2-3C0F-4B44-9204-FEBC6EE60C40}" type="sibTrans" cxnId="{01D2C6EA-4656-4F23-A9E1-0AA9510066B4}">
      <dgm:prSet/>
      <dgm:spPr/>
      <dgm:t>
        <a:bodyPr/>
        <a:lstStyle/>
        <a:p>
          <a:endParaRPr lang="en-US"/>
        </a:p>
      </dgm:t>
    </dgm:pt>
    <dgm:pt modelId="{852FF0BB-F2F9-404F-AB86-0764446A8B01}">
      <dgm:prSet/>
      <dgm:spPr/>
      <dgm:t>
        <a:bodyPr/>
        <a:lstStyle/>
        <a:p>
          <a:r>
            <a:rPr lang="en-US"/>
            <a:t>Be creative and have fun!</a:t>
          </a:r>
        </a:p>
      </dgm:t>
    </dgm:pt>
    <dgm:pt modelId="{14EB15C1-6957-4C4B-B221-38475EAF700B}" type="parTrans" cxnId="{03477F3F-716B-4FEB-96D5-B14DFCC27A47}">
      <dgm:prSet/>
      <dgm:spPr/>
      <dgm:t>
        <a:bodyPr/>
        <a:lstStyle/>
        <a:p>
          <a:endParaRPr lang="en-US"/>
        </a:p>
      </dgm:t>
    </dgm:pt>
    <dgm:pt modelId="{BFFD8C9A-7D2C-4FDB-80BE-48E00A4BFA6D}" type="sibTrans" cxnId="{03477F3F-716B-4FEB-96D5-B14DFCC27A47}">
      <dgm:prSet/>
      <dgm:spPr/>
      <dgm:t>
        <a:bodyPr/>
        <a:lstStyle/>
        <a:p>
          <a:endParaRPr lang="en-US"/>
        </a:p>
      </dgm:t>
    </dgm:pt>
    <dgm:pt modelId="{983F62A6-FD0B-46AF-B551-6C5F58B400FB}">
      <dgm:prSet/>
      <dgm:spPr/>
      <dgm:t>
        <a:bodyPr/>
        <a:lstStyle/>
        <a:p>
          <a:r>
            <a:rPr lang="en-US"/>
            <a:t>Consult your PCS for ideas and assistance</a:t>
          </a:r>
        </a:p>
      </dgm:t>
    </dgm:pt>
    <dgm:pt modelId="{C50659BD-7503-49A9-95D3-C81920D3E8B1}" type="parTrans" cxnId="{C3E84547-853B-42C4-85D5-49CA2BE0D412}">
      <dgm:prSet/>
      <dgm:spPr/>
      <dgm:t>
        <a:bodyPr/>
        <a:lstStyle/>
        <a:p>
          <a:endParaRPr lang="en-US"/>
        </a:p>
      </dgm:t>
    </dgm:pt>
    <dgm:pt modelId="{5582283C-1486-429D-9CB1-1A116C103232}" type="sibTrans" cxnId="{C3E84547-853B-42C4-85D5-49CA2BE0D412}">
      <dgm:prSet/>
      <dgm:spPr/>
      <dgm:t>
        <a:bodyPr/>
        <a:lstStyle/>
        <a:p>
          <a:endParaRPr lang="en-US"/>
        </a:p>
      </dgm:t>
    </dgm:pt>
    <dgm:pt modelId="{6835FB13-E480-4DB4-9324-333586749D1A}">
      <dgm:prSet/>
      <dgm:spPr/>
      <dgm:t>
        <a:bodyPr/>
        <a:lstStyle/>
        <a:p>
          <a:r>
            <a:rPr lang="en-US"/>
            <a:t>Your power is your membership!</a:t>
          </a:r>
        </a:p>
      </dgm:t>
    </dgm:pt>
    <dgm:pt modelId="{16F1C2C2-02C2-43D0-A023-D55950CF773D}" type="parTrans" cxnId="{AF05B010-9E13-4250-A18B-7895CBCA5CB7}">
      <dgm:prSet/>
      <dgm:spPr/>
      <dgm:t>
        <a:bodyPr/>
        <a:lstStyle/>
        <a:p>
          <a:endParaRPr lang="en-US"/>
        </a:p>
      </dgm:t>
    </dgm:pt>
    <dgm:pt modelId="{6E8FECEA-58DE-494D-B42D-3ADD1CA1E73E}" type="sibTrans" cxnId="{AF05B010-9E13-4250-A18B-7895CBCA5CB7}">
      <dgm:prSet/>
      <dgm:spPr/>
      <dgm:t>
        <a:bodyPr/>
        <a:lstStyle/>
        <a:p>
          <a:endParaRPr lang="en-US"/>
        </a:p>
      </dgm:t>
    </dgm:pt>
    <dgm:pt modelId="{6F65FACD-AE4C-4D3A-9317-E84C4D4B1BF7}" type="pres">
      <dgm:prSet presAssocID="{2F630201-03B7-4E3F-9DA0-E722CC74E2E4}" presName="root" presStyleCnt="0">
        <dgm:presLayoutVars>
          <dgm:dir/>
          <dgm:resizeHandles val="exact"/>
        </dgm:presLayoutVars>
      </dgm:prSet>
      <dgm:spPr/>
    </dgm:pt>
    <dgm:pt modelId="{5F27FE88-1770-451C-98CE-37959961519C}" type="pres">
      <dgm:prSet presAssocID="{E5457756-1B26-4411-A067-4A34086AFC57}" presName="compNode" presStyleCnt="0"/>
      <dgm:spPr/>
    </dgm:pt>
    <dgm:pt modelId="{17E14FA7-948F-4B7A-8FFC-A4C86A8CD1F0}" type="pres">
      <dgm:prSet presAssocID="{E5457756-1B26-4411-A067-4A34086AFC57}" presName="bgRect" presStyleLbl="bgShp" presStyleIdx="0" presStyleCnt="5"/>
      <dgm:spPr/>
    </dgm:pt>
    <dgm:pt modelId="{F3333BB5-D737-49AB-8DD7-FA5B302AD5DC}" type="pres">
      <dgm:prSet presAssocID="{E5457756-1B26-4411-A067-4A34086AFC57}"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rt"/>
        </a:ext>
      </dgm:extLst>
    </dgm:pt>
    <dgm:pt modelId="{C4AF303B-6C75-4065-A275-3D07D6CCB2E9}" type="pres">
      <dgm:prSet presAssocID="{E5457756-1B26-4411-A067-4A34086AFC57}" presName="spaceRect" presStyleCnt="0"/>
      <dgm:spPr/>
    </dgm:pt>
    <dgm:pt modelId="{C20696A4-2ACF-493C-AB94-E69BBAB4FFAE}" type="pres">
      <dgm:prSet presAssocID="{E5457756-1B26-4411-A067-4A34086AFC57}" presName="parTx" presStyleLbl="revTx" presStyleIdx="0" presStyleCnt="5">
        <dgm:presLayoutVars>
          <dgm:chMax val="0"/>
          <dgm:chPref val="0"/>
        </dgm:presLayoutVars>
      </dgm:prSet>
      <dgm:spPr/>
    </dgm:pt>
    <dgm:pt modelId="{2DC4D9D2-7B08-4246-8ED0-156F0D16A923}" type="pres">
      <dgm:prSet presAssocID="{DC2E7225-DA9D-4D4D-BE4C-A2D58AF9F5FD}" presName="sibTrans" presStyleCnt="0"/>
      <dgm:spPr/>
    </dgm:pt>
    <dgm:pt modelId="{B074C224-BEB0-4C20-BFC2-88839C9C021F}" type="pres">
      <dgm:prSet presAssocID="{9CA933F5-83CA-4E8B-B328-A5BDEFCEF97A}" presName="compNode" presStyleCnt="0"/>
      <dgm:spPr/>
    </dgm:pt>
    <dgm:pt modelId="{28D234A3-3597-487A-845F-2CE82ACFB81C}" type="pres">
      <dgm:prSet presAssocID="{9CA933F5-83CA-4E8B-B328-A5BDEFCEF97A}" presName="bgRect" presStyleLbl="bgShp" presStyleIdx="1" presStyleCnt="5"/>
      <dgm:spPr/>
    </dgm:pt>
    <dgm:pt modelId="{40DF06CA-5041-474D-9564-37C1B18976C1}" type="pres">
      <dgm:prSet presAssocID="{9CA933F5-83CA-4E8B-B328-A5BDEFCEF97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eting"/>
        </a:ext>
      </dgm:extLst>
    </dgm:pt>
    <dgm:pt modelId="{A0533B84-97AF-464A-B947-E7287685C138}" type="pres">
      <dgm:prSet presAssocID="{9CA933F5-83CA-4E8B-B328-A5BDEFCEF97A}" presName="spaceRect" presStyleCnt="0"/>
      <dgm:spPr/>
    </dgm:pt>
    <dgm:pt modelId="{0001903E-F125-4BCC-BD21-C8D7DD64F3E2}" type="pres">
      <dgm:prSet presAssocID="{9CA933F5-83CA-4E8B-B328-A5BDEFCEF97A}" presName="parTx" presStyleLbl="revTx" presStyleIdx="1" presStyleCnt="5">
        <dgm:presLayoutVars>
          <dgm:chMax val="0"/>
          <dgm:chPref val="0"/>
        </dgm:presLayoutVars>
      </dgm:prSet>
      <dgm:spPr/>
    </dgm:pt>
    <dgm:pt modelId="{55CE2518-B9E4-41FF-AC9D-72436372A4E8}" type="pres">
      <dgm:prSet presAssocID="{12B713B2-3C0F-4B44-9204-FEBC6EE60C40}" presName="sibTrans" presStyleCnt="0"/>
      <dgm:spPr/>
    </dgm:pt>
    <dgm:pt modelId="{10486721-06E7-4D78-AE67-F4E76B97DBC0}" type="pres">
      <dgm:prSet presAssocID="{852FF0BB-F2F9-404F-AB86-0764446A8B01}" presName="compNode" presStyleCnt="0"/>
      <dgm:spPr/>
    </dgm:pt>
    <dgm:pt modelId="{BD9A45BC-A443-4EC2-850F-43645E86AE45}" type="pres">
      <dgm:prSet presAssocID="{852FF0BB-F2F9-404F-AB86-0764446A8B01}" presName="bgRect" presStyleLbl="bgShp" presStyleIdx="2" presStyleCnt="5"/>
      <dgm:spPr/>
    </dgm:pt>
    <dgm:pt modelId="{CA2FCBEC-F6D4-4AFB-9E0D-CB71B8669B0C}" type="pres">
      <dgm:prSet presAssocID="{852FF0BB-F2F9-404F-AB86-0764446A8B01}"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mall paint brush"/>
        </a:ext>
      </dgm:extLst>
    </dgm:pt>
    <dgm:pt modelId="{4498A3F9-723C-494C-9DFF-723B1C549B82}" type="pres">
      <dgm:prSet presAssocID="{852FF0BB-F2F9-404F-AB86-0764446A8B01}" presName="spaceRect" presStyleCnt="0"/>
      <dgm:spPr/>
    </dgm:pt>
    <dgm:pt modelId="{355F2287-D88A-4188-93CC-8D6ACC6E9608}" type="pres">
      <dgm:prSet presAssocID="{852FF0BB-F2F9-404F-AB86-0764446A8B01}" presName="parTx" presStyleLbl="revTx" presStyleIdx="2" presStyleCnt="5">
        <dgm:presLayoutVars>
          <dgm:chMax val="0"/>
          <dgm:chPref val="0"/>
        </dgm:presLayoutVars>
      </dgm:prSet>
      <dgm:spPr/>
    </dgm:pt>
    <dgm:pt modelId="{B1CE49B4-A1C3-49E9-896E-C18983E2391D}" type="pres">
      <dgm:prSet presAssocID="{BFFD8C9A-7D2C-4FDB-80BE-48E00A4BFA6D}" presName="sibTrans" presStyleCnt="0"/>
      <dgm:spPr/>
    </dgm:pt>
    <dgm:pt modelId="{2DAD8F63-F0D7-4966-B3BD-339B2463A8B1}" type="pres">
      <dgm:prSet presAssocID="{983F62A6-FD0B-46AF-B551-6C5F58B400FB}" presName="compNode" presStyleCnt="0"/>
      <dgm:spPr/>
    </dgm:pt>
    <dgm:pt modelId="{86874FBB-7FFE-44B9-8EE2-90AF8F238985}" type="pres">
      <dgm:prSet presAssocID="{983F62A6-FD0B-46AF-B551-6C5F58B400FB}" presName="bgRect" presStyleLbl="bgShp" presStyleIdx="3" presStyleCnt="5"/>
      <dgm:spPr/>
    </dgm:pt>
    <dgm:pt modelId="{7096AC88-A270-45B9-A8D8-BF61DD8A248D}" type="pres">
      <dgm:prSet presAssocID="{983F62A6-FD0B-46AF-B551-6C5F58B400FB}"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ghtbulb"/>
        </a:ext>
      </dgm:extLst>
    </dgm:pt>
    <dgm:pt modelId="{CFEA304E-59DF-4DBE-8CFF-CAAD63985ACD}" type="pres">
      <dgm:prSet presAssocID="{983F62A6-FD0B-46AF-B551-6C5F58B400FB}" presName="spaceRect" presStyleCnt="0"/>
      <dgm:spPr/>
    </dgm:pt>
    <dgm:pt modelId="{9A99DBDD-9475-467D-A632-EF003BD64AEF}" type="pres">
      <dgm:prSet presAssocID="{983F62A6-FD0B-46AF-B551-6C5F58B400FB}" presName="parTx" presStyleLbl="revTx" presStyleIdx="3" presStyleCnt="5">
        <dgm:presLayoutVars>
          <dgm:chMax val="0"/>
          <dgm:chPref val="0"/>
        </dgm:presLayoutVars>
      </dgm:prSet>
      <dgm:spPr/>
    </dgm:pt>
    <dgm:pt modelId="{B4A9926F-B7BE-41BF-B428-1DA7F10CC600}" type="pres">
      <dgm:prSet presAssocID="{5582283C-1486-429D-9CB1-1A116C103232}" presName="sibTrans" presStyleCnt="0"/>
      <dgm:spPr/>
    </dgm:pt>
    <dgm:pt modelId="{A1236C1D-6CDE-4936-94D4-FADA53AC3376}" type="pres">
      <dgm:prSet presAssocID="{6835FB13-E480-4DB4-9324-333586749D1A}" presName="compNode" presStyleCnt="0"/>
      <dgm:spPr/>
    </dgm:pt>
    <dgm:pt modelId="{A350AB73-9157-4B46-8CDA-A16943B62FF7}" type="pres">
      <dgm:prSet presAssocID="{6835FB13-E480-4DB4-9324-333586749D1A}" presName="bgRect" presStyleLbl="bgShp" presStyleIdx="4" presStyleCnt="5"/>
      <dgm:spPr/>
    </dgm:pt>
    <dgm:pt modelId="{175A54D8-CCA7-46BA-BBCB-7F6DAE5073C5}" type="pres">
      <dgm:prSet presAssocID="{6835FB13-E480-4DB4-9324-333586749D1A}"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ycle with People"/>
        </a:ext>
      </dgm:extLst>
    </dgm:pt>
    <dgm:pt modelId="{4943AC38-CF03-4F3B-8DBB-163B34FF8A5A}" type="pres">
      <dgm:prSet presAssocID="{6835FB13-E480-4DB4-9324-333586749D1A}" presName="spaceRect" presStyleCnt="0"/>
      <dgm:spPr/>
    </dgm:pt>
    <dgm:pt modelId="{0F54927E-E577-4EEB-AA5A-7C6C153A13F4}" type="pres">
      <dgm:prSet presAssocID="{6835FB13-E480-4DB4-9324-333586749D1A}" presName="parTx" presStyleLbl="revTx" presStyleIdx="4" presStyleCnt="5">
        <dgm:presLayoutVars>
          <dgm:chMax val="0"/>
          <dgm:chPref val="0"/>
        </dgm:presLayoutVars>
      </dgm:prSet>
      <dgm:spPr/>
    </dgm:pt>
  </dgm:ptLst>
  <dgm:cxnLst>
    <dgm:cxn modelId="{AF05B010-9E13-4250-A18B-7895CBCA5CB7}" srcId="{2F630201-03B7-4E3F-9DA0-E722CC74E2E4}" destId="{6835FB13-E480-4DB4-9324-333586749D1A}" srcOrd="4" destOrd="0" parTransId="{16F1C2C2-02C2-43D0-A023-D55950CF773D}" sibTransId="{6E8FECEA-58DE-494D-B42D-3ADD1CA1E73E}"/>
    <dgm:cxn modelId="{03477F3F-716B-4FEB-96D5-B14DFCC27A47}" srcId="{2F630201-03B7-4E3F-9DA0-E722CC74E2E4}" destId="{852FF0BB-F2F9-404F-AB86-0764446A8B01}" srcOrd="2" destOrd="0" parTransId="{14EB15C1-6957-4C4B-B221-38475EAF700B}" sibTransId="{BFFD8C9A-7D2C-4FDB-80BE-48E00A4BFA6D}"/>
    <dgm:cxn modelId="{F13BA363-4D0E-4C50-952A-29852EDA4F23}" type="presOf" srcId="{6835FB13-E480-4DB4-9324-333586749D1A}" destId="{0F54927E-E577-4EEB-AA5A-7C6C153A13F4}" srcOrd="0" destOrd="0" presId="urn:microsoft.com/office/officeart/2018/2/layout/IconVerticalSolidList"/>
    <dgm:cxn modelId="{C3E84547-853B-42C4-85D5-49CA2BE0D412}" srcId="{2F630201-03B7-4E3F-9DA0-E722CC74E2E4}" destId="{983F62A6-FD0B-46AF-B551-6C5F58B400FB}" srcOrd="3" destOrd="0" parTransId="{C50659BD-7503-49A9-95D3-C81920D3E8B1}" sibTransId="{5582283C-1486-429D-9CB1-1A116C103232}"/>
    <dgm:cxn modelId="{86491069-A8E7-43B9-BC46-205E05277241}" type="presOf" srcId="{2F630201-03B7-4E3F-9DA0-E722CC74E2E4}" destId="{6F65FACD-AE4C-4D3A-9317-E84C4D4B1BF7}" srcOrd="0" destOrd="0" presId="urn:microsoft.com/office/officeart/2018/2/layout/IconVerticalSolidList"/>
    <dgm:cxn modelId="{BF586D4D-9CDC-4E2A-97C0-273D33C30C2F}" type="presOf" srcId="{E5457756-1B26-4411-A067-4A34086AFC57}" destId="{C20696A4-2ACF-493C-AB94-E69BBAB4FFAE}" srcOrd="0" destOrd="0" presId="urn:microsoft.com/office/officeart/2018/2/layout/IconVerticalSolidList"/>
    <dgm:cxn modelId="{28AD4F51-9D29-4AA9-A6CF-EF127257E301}" type="presOf" srcId="{852FF0BB-F2F9-404F-AB86-0764446A8B01}" destId="{355F2287-D88A-4188-93CC-8D6ACC6E9608}" srcOrd="0" destOrd="0" presId="urn:microsoft.com/office/officeart/2018/2/layout/IconVerticalSolidList"/>
    <dgm:cxn modelId="{141E5176-0D4C-4F16-A3F8-0F991D82E239}" srcId="{2F630201-03B7-4E3F-9DA0-E722CC74E2E4}" destId="{E5457756-1B26-4411-A067-4A34086AFC57}" srcOrd="0" destOrd="0" parTransId="{5B7AAA5E-25F7-4BD3-BC07-9D9366ECFAEE}" sibTransId="{DC2E7225-DA9D-4D4D-BE4C-A2D58AF9F5FD}"/>
    <dgm:cxn modelId="{6779D2CB-440B-40F7-90D9-A211B878F770}" type="presOf" srcId="{983F62A6-FD0B-46AF-B551-6C5F58B400FB}" destId="{9A99DBDD-9475-467D-A632-EF003BD64AEF}" srcOrd="0" destOrd="0" presId="urn:microsoft.com/office/officeart/2018/2/layout/IconVerticalSolidList"/>
    <dgm:cxn modelId="{01D2C6EA-4656-4F23-A9E1-0AA9510066B4}" srcId="{2F630201-03B7-4E3F-9DA0-E722CC74E2E4}" destId="{9CA933F5-83CA-4E8B-B328-A5BDEFCEF97A}" srcOrd="1" destOrd="0" parTransId="{03AA929F-9C8C-452C-BD24-9270B14D2B04}" sibTransId="{12B713B2-3C0F-4B44-9204-FEBC6EE60C40}"/>
    <dgm:cxn modelId="{FFA128F8-B463-4753-A587-AC9587C59456}" type="presOf" srcId="{9CA933F5-83CA-4E8B-B328-A5BDEFCEF97A}" destId="{0001903E-F125-4BCC-BD21-C8D7DD64F3E2}" srcOrd="0" destOrd="0" presId="urn:microsoft.com/office/officeart/2018/2/layout/IconVerticalSolidList"/>
    <dgm:cxn modelId="{0040498E-BE1B-455C-BC26-F990E03F9EE3}" type="presParOf" srcId="{6F65FACD-AE4C-4D3A-9317-E84C4D4B1BF7}" destId="{5F27FE88-1770-451C-98CE-37959961519C}" srcOrd="0" destOrd="0" presId="urn:microsoft.com/office/officeart/2018/2/layout/IconVerticalSolidList"/>
    <dgm:cxn modelId="{CDC59DBD-442E-4D85-BD5B-5C5B9AE459C1}" type="presParOf" srcId="{5F27FE88-1770-451C-98CE-37959961519C}" destId="{17E14FA7-948F-4B7A-8FFC-A4C86A8CD1F0}" srcOrd="0" destOrd="0" presId="urn:microsoft.com/office/officeart/2018/2/layout/IconVerticalSolidList"/>
    <dgm:cxn modelId="{8F2C536F-3827-422E-A3CF-62AACEF9853A}" type="presParOf" srcId="{5F27FE88-1770-451C-98CE-37959961519C}" destId="{F3333BB5-D737-49AB-8DD7-FA5B302AD5DC}" srcOrd="1" destOrd="0" presId="urn:microsoft.com/office/officeart/2018/2/layout/IconVerticalSolidList"/>
    <dgm:cxn modelId="{83C45D5A-811F-450C-B436-5B436E929154}" type="presParOf" srcId="{5F27FE88-1770-451C-98CE-37959961519C}" destId="{C4AF303B-6C75-4065-A275-3D07D6CCB2E9}" srcOrd="2" destOrd="0" presId="urn:microsoft.com/office/officeart/2018/2/layout/IconVerticalSolidList"/>
    <dgm:cxn modelId="{806E6D68-2998-4552-9226-0E36673D7D5B}" type="presParOf" srcId="{5F27FE88-1770-451C-98CE-37959961519C}" destId="{C20696A4-2ACF-493C-AB94-E69BBAB4FFAE}" srcOrd="3" destOrd="0" presId="urn:microsoft.com/office/officeart/2018/2/layout/IconVerticalSolidList"/>
    <dgm:cxn modelId="{3113D006-470A-489F-90C8-E1E9A53F6792}" type="presParOf" srcId="{6F65FACD-AE4C-4D3A-9317-E84C4D4B1BF7}" destId="{2DC4D9D2-7B08-4246-8ED0-156F0D16A923}" srcOrd="1" destOrd="0" presId="urn:microsoft.com/office/officeart/2018/2/layout/IconVerticalSolidList"/>
    <dgm:cxn modelId="{34499D05-C501-4640-9386-D04C059F605C}" type="presParOf" srcId="{6F65FACD-AE4C-4D3A-9317-E84C4D4B1BF7}" destId="{B074C224-BEB0-4C20-BFC2-88839C9C021F}" srcOrd="2" destOrd="0" presId="urn:microsoft.com/office/officeart/2018/2/layout/IconVerticalSolidList"/>
    <dgm:cxn modelId="{265B70DC-6950-43C4-9EA4-45B68BEBE3AF}" type="presParOf" srcId="{B074C224-BEB0-4C20-BFC2-88839C9C021F}" destId="{28D234A3-3597-487A-845F-2CE82ACFB81C}" srcOrd="0" destOrd="0" presId="urn:microsoft.com/office/officeart/2018/2/layout/IconVerticalSolidList"/>
    <dgm:cxn modelId="{D9937E7A-DDA8-420A-AEA2-AB572C239C60}" type="presParOf" srcId="{B074C224-BEB0-4C20-BFC2-88839C9C021F}" destId="{40DF06CA-5041-474D-9564-37C1B18976C1}" srcOrd="1" destOrd="0" presId="urn:microsoft.com/office/officeart/2018/2/layout/IconVerticalSolidList"/>
    <dgm:cxn modelId="{C956B373-270A-4AF1-8B2A-BED6D275A8B4}" type="presParOf" srcId="{B074C224-BEB0-4C20-BFC2-88839C9C021F}" destId="{A0533B84-97AF-464A-B947-E7287685C138}" srcOrd="2" destOrd="0" presId="urn:microsoft.com/office/officeart/2018/2/layout/IconVerticalSolidList"/>
    <dgm:cxn modelId="{36E341FD-C951-458A-88B3-98A7DAF5995F}" type="presParOf" srcId="{B074C224-BEB0-4C20-BFC2-88839C9C021F}" destId="{0001903E-F125-4BCC-BD21-C8D7DD64F3E2}" srcOrd="3" destOrd="0" presId="urn:microsoft.com/office/officeart/2018/2/layout/IconVerticalSolidList"/>
    <dgm:cxn modelId="{E9F07CED-67E5-42F1-BD8B-789466AFC155}" type="presParOf" srcId="{6F65FACD-AE4C-4D3A-9317-E84C4D4B1BF7}" destId="{55CE2518-B9E4-41FF-AC9D-72436372A4E8}" srcOrd="3" destOrd="0" presId="urn:microsoft.com/office/officeart/2018/2/layout/IconVerticalSolidList"/>
    <dgm:cxn modelId="{479303E4-37A7-4A57-AB8A-D7D253D5C865}" type="presParOf" srcId="{6F65FACD-AE4C-4D3A-9317-E84C4D4B1BF7}" destId="{10486721-06E7-4D78-AE67-F4E76B97DBC0}" srcOrd="4" destOrd="0" presId="urn:microsoft.com/office/officeart/2018/2/layout/IconVerticalSolidList"/>
    <dgm:cxn modelId="{9C1D0DD2-3296-4E8F-9119-067C7208F1DD}" type="presParOf" srcId="{10486721-06E7-4D78-AE67-F4E76B97DBC0}" destId="{BD9A45BC-A443-4EC2-850F-43645E86AE45}" srcOrd="0" destOrd="0" presId="urn:microsoft.com/office/officeart/2018/2/layout/IconVerticalSolidList"/>
    <dgm:cxn modelId="{2B1A421A-30B5-4ABE-A1F8-9C19EA6A6DCF}" type="presParOf" srcId="{10486721-06E7-4D78-AE67-F4E76B97DBC0}" destId="{CA2FCBEC-F6D4-4AFB-9E0D-CB71B8669B0C}" srcOrd="1" destOrd="0" presId="urn:microsoft.com/office/officeart/2018/2/layout/IconVerticalSolidList"/>
    <dgm:cxn modelId="{B531B8F9-F316-44FC-BF35-3546ECC5880F}" type="presParOf" srcId="{10486721-06E7-4D78-AE67-F4E76B97DBC0}" destId="{4498A3F9-723C-494C-9DFF-723B1C549B82}" srcOrd="2" destOrd="0" presId="urn:microsoft.com/office/officeart/2018/2/layout/IconVerticalSolidList"/>
    <dgm:cxn modelId="{0EA47000-C44C-4D47-9DD5-29F888CF746F}" type="presParOf" srcId="{10486721-06E7-4D78-AE67-F4E76B97DBC0}" destId="{355F2287-D88A-4188-93CC-8D6ACC6E9608}" srcOrd="3" destOrd="0" presId="urn:microsoft.com/office/officeart/2018/2/layout/IconVerticalSolidList"/>
    <dgm:cxn modelId="{08B38201-9BF9-41A2-8EEA-2A86666043DE}" type="presParOf" srcId="{6F65FACD-AE4C-4D3A-9317-E84C4D4B1BF7}" destId="{B1CE49B4-A1C3-49E9-896E-C18983E2391D}" srcOrd="5" destOrd="0" presId="urn:microsoft.com/office/officeart/2018/2/layout/IconVerticalSolidList"/>
    <dgm:cxn modelId="{9A26A449-97ED-4FE6-B848-99F28C55D8F7}" type="presParOf" srcId="{6F65FACD-AE4C-4D3A-9317-E84C4D4B1BF7}" destId="{2DAD8F63-F0D7-4966-B3BD-339B2463A8B1}" srcOrd="6" destOrd="0" presId="urn:microsoft.com/office/officeart/2018/2/layout/IconVerticalSolidList"/>
    <dgm:cxn modelId="{148E0FA6-797F-4E4A-B069-8EBF3632BBB8}" type="presParOf" srcId="{2DAD8F63-F0D7-4966-B3BD-339B2463A8B1}" destId="{86874FBB-7FFE-44B9-8EE2-90AF8F238985}" srcOrd="0" destOrd="0" presId="urn:microsoft.com/office/officeart/2018/2/layout/IconVerticalSolidList"/>
    <dgm:cxn modelId="{356339C0-C9EC-409A-9FBE-4551114F7D54}" type="presParOf" srcId="{2DAD8F63-F0D7-4966-B3BD-339B2463A8B1}" destId="{7096AC88-A270-45B9-A8D8-BF61DD8A248D}" srcOrd="1" destOrd="0" presId="urn:microsoft.com/office/officeart/2018/2/layout/IconVerticalSolidList"/>
    <dgm:cxn modelId="{6ADC3F81-D2B2-43AB-A1D2-7B1FE634D9FA}" type="presParOf" srcId="{2DAD8F63-F0D7-4966-B3BD-339B2463A8B1}" destId="{CFEA304E-59DF-4DBE-8CFF-CAAD63985ACD}" srcOrd="2" destOrd="0" presId="urn:microsoft.com/office/officeart/2018/2/layout/IconVerticalSolidList"/>
    <dgm:cxn modelId="{9E8DB92A-24F3-4E45-B7B8-25A134B4605D}" type="presParOf" srcId="{2DAD8F63-F0D7-4966-B3BD-339B2463A8B1}" destId="{9A99DBDD-9475-467D-A632-EF003BD64AEF}" srcOrd="3" destOrd="0" presId="urn:microsoft.com/office/officeart/2018/2/layout/IconVerticalSolidList"/>
    <dgm:cxn modelId="{78D2E4F7-2B7A-4E11-9757-B09EEDDB6E6A}" type="presParOf" srcId="{6F65FACD-AE4C-4D3A-9317-E84C4D4B1BF7}" destId="{B4A9926F-B7BE-41BF-B428-1DA7F10CC600}" srcOrd="7" destOrd="0" presId="urn:microsoft.com/office/officeart/2018/2/layout/IconVerticalSolidList"/>
    <dgm:cxn modelId="{36493796-077E-40F0-8863-319999D45570}" type="presParOf" srcId="{6F65FACD-AE4C-4D3A-9317-E84C4D4B1BF7}" destId="{A1236C1D-6CDE-4936-94D4-FADA53AC3376}" srcOrd="8" destOrd="0" presId="urn:microsoft.com/office/officeart/2018/2/layout/IconVerticalSolidList"/>
    <dgm:cxn modelId="{8D298E7B-1BD1-419C-AA8E-D2C305A8F20C}" type="presParOf" srcId="{A1236C1D-6CDE-4936-94D4-FADA53AC3376}" destId="{A350AB73-9157-4B46-8CDA-A16943B62FF7}" srcOrd="0" destOrd="0" presId="urn:microsoft.com/office/officeart/2018/2/layout/IconVerticalSolidList"/>
    <dgm:cxn modelId="{32CF62B6-ED5D-45DD-BCEB-DBA81CE88443}" type="presParOf" srcId="{A1236C1D-6CDE-4936-94D4-FADA53AC3376}" destId="{175A54D8-CCA7-46BA-BBCB-7F6DAE5073C5}" srcOrd="1" destOrd="0" presId="urn:microsoft.com/office/officeart/2018/2/layout/IconVerticalSolidList"/>
    <dgm:cxn modelId="{418934C9-38BA-4F7B-83F5-8B5B817F184A}" type="presParOf" srcId="{A1236C1D-6CDE-4936-94D4-FADA53AC3376}" destId="{4943AC38-CF03-4F3B-8DBB-163B34FF8A5A}" srcOrd="2" destOrd="0" presId="urn:microsoft.com/office/officeart/2018/2/layout/IconVerticalSolidList"/>
    <dgm:cxn modelId="{112CDD85-1490-45A7-9E14-E4BFCA9D7877}" type="presParOf" srcId="{A1236C1D-6CDE-4936-94D4-FADA53AC3376}" destId="{0F54927E-E577-4EEB-AA5A-7C6C153A13F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820F20-923A-448B-BAE3-A350DD7BDD3F}">
      <dsp:nvSpPr>
        <dsp:cNvPr id="0" name=""/>
        <dsp:cNvSpPr/>
      </dsp:nvSpPr>
      <dsp:spPr>
        <a:xfrm>
          <a:off x="0" y="400188"/>
          <a:ext cx="4429635" cy="59587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Look up your grievance article in your CBA.</a:t>
          </a:r>
        </a:p>
      </dsp:txBody>
      <dsp:txXfrm>
        <a:off x="29088" y="429276"/>
        <a:ext cx="4371459" cy="537701"/>
      </dsp:txXfrm>
    </dsp:sp>
    <dsp:sp modelId="{5247B6CA-42D7-4150-BE16-4A764C09C749}">
      <dsp:nvSpPr>
        <dsp:cNvPr id="0" name=""/>
        <dsp:cNvSpPr/>
      </dsp:nvSpPr>
      <dsp:spPr>
        <a:xfrm>
          <a:off x="0" y="1039265"/>
          <a:ext cx="4429635" cy="595877"/>
        </a:xfrm>
        <a:prstGeom prst="roundRect">
          <a:avLst/>
        </a:prstGeom>
        <a:solidFill>
          <a:schemeClr val="accent2">
            <a:hueOff val="-956445"/>
            <a:satOff val="846"/>
            <a:lumOff val="150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What is your timeline? </a:t>
          </a:r>
        </a:p>
      </dsp:txBody>
      <dsp:txXfrm>
        <a:off x="29088" y="1068353"/>
        <a:ext cx="4371459" cy="537701"/>
      </dsp:txXfrm>
    </dsp:sp>
    <dsp:sp modelId="{654CD66D-EE68-4545-AB67-CC8B1B071ECE}">
      <dsp:nvSpPr>
        <dsp:cNvPr id="0" name=""/>
        <dsp:cNvSpPr/>
      </dsp:nvSpPr>
      <dsp:spPr>
        <a:xfrm>
          <a:off x="0" y="1678342"/>
          <a:ext cx="4429635" cy="595877"/>
        </a:xfrm>
        <a:prstGeom prst="roundRect">
          <a:avLst/>
        </a:prstGeom>
        <a:solidFill>
          <a:schemeClr val="accent2">
            <a:hueOff val="-1912890"/>
            <a:satOff val="1692"/>
            <a:lumOff val="300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How many days between each grievance step? Workdays or calendar days?</a:t>
          </a:r>
        </a:p>
      </dsp:txBody>
      <dsp:txXfrm>
        <a:off x="29088" y="1707430"/>
        <a:ext cx="4371459" cy="537701"/>
      </dsp:txXfrm>
    </dsp:sp>
    <dsp:sp modelId="{65A59DAB-A5F2-4122-A5F1-1DBBED8B9315}">
      <dsp:nvSpPr>
        <dsp:cNvPr id="0" name=""/>
        <dsp:cNvSpPr/>
      </dsp:nvSpPr>
      <dsp:spPr>
        <a:xfrm>
          <a:off x="0" y="2317420"/>
          <a:ext cx="4429635" cy="595877"/>
        </a:xfrm>
        <a:prstGeom prst="roundRect">
          <a:avLst/>
        </a:prstGeom>
        <a:solidFill>
          <a:schemeClr val="accent2">
            <a:hueOff val="-2869335"/>
            <a:satOff val="2538"/>
            <a:lumOff val="451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Do you have to conduct an informal meeting with admin prior to filing a formal grievance?</a:t>
          </a:r>
        </a:p>
      </dsp:txBody>
      <dsp:txXfrm>
        <a:off x="29088" y="2346508"/>
        <a:ext cx="4371459" cy="537701"/>
      </dsp:txXfrm>
    </dsp:sp>
    <dsp:sp modelId="{D713F2FD-9C23-4F8B-98C9-EA4EA0235D32}">
      <dsp:nvSpPr>
        <dsp:cNvPr id="0" name=""/>
        <dsp:cNvSpPr/>
      </dsp:nvSpPr>
      <dsp:spPr>
        <a:xfrm>
          <a:off x="0" y="2956497"/>
          <a:ext cx="4429635" cy="595877"/>
        </a:xfrm>
        <a:prstGeom prst="roundRect">
          <a:avLst/>
        </a:prstGeom>
        <a:solidFill>
          <a:schemeClr val="accent2">
            <a:hueOff val="-3825781"/>
            <a:satOff val="3385"/>
            <a:lumOff val="601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Is there an exception for class action grievances to file directly at Level 2?</a:t>
          </a:r>
        </a:p>
      </dsp:txBody>
      <dsp:txXfrm>
        <a:off x="29088" y="2985585"/>
        <a:ext cx="4371459" cy="537701"/>
      </dsp:txXfrm>
    </dsp:sp>
    <dsp:sp modelId="{2047AFFF-B1FB-45A2-BB1A-6371A64B6755}">
      <dsp:nvSpPr>
        <dsp:cNvPr id="0" name=""/>
        <dsp:cNvSpPr/>
      </dsp:nvSpPr>
      <dsp:spPr>
        <a:xfrm>
          <a:off x="0" y="3595575"/>
          <a:ext cx="4429635" cy="595877"/>
        </a:xfrm>
        <a:prstGeom prst="roundRect">
          <a:avLst/>
        </a:prstGeom>
        <a:solidFill>
          <a:schemeClr val="accent2">
            <a:hueOff val="-4782225"/>
            <a:satOff val="4231"/>
            <a:lumOff val="751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Does your CBA include binding arbitration?</a:t>
          </a:r>
        </a:p>
      </dsp:txBody>
      <dsp:txXfrm>
        <a:off x="29088" y="3624663"/>
        <a:ext cx="4371459" cy="537701"/>
      </dsp:txXfrm>
    </dsp:sp>
    <dsp:sp modelId="{43DA4CC4-F354-4823-A9A2-D2E0088014F9}">
      <dsp:nvSpPr>
        <dsp:cNvPr id="0" name=""/>
        <dsp:cNvSpPr/>
      </dsp:nvSpPr>
      <dsp:spPr>
        <a:xfrm>
          <a:off x="0" y="4234652"/>
          <a:ext cx="4429635" cy="595877"/>
        </a:xfrm>
        <a:prstGeom prst="roundRect">
          <a:avLst/>
        </a:prstGeom>
        <a:solidFill>
          <a:schemeClr val="accent2">
            <a:hueOff val="-5738671"/>
            <a:satOff val="5077"/>
            <a:lumOff val="902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What agency does your local need to request a list arbitrators from? SMCS or AAA?</a:t>
          </a:r>
        </a:p>
      </dsp:txBody>
      <dsp:txXfrm>
        <a:off x="29088" y="4263740"/>
        <a:ext cx="4371459" cy="5377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0D7E3E-1D77-44A3-B85B-B6AACF57AD52}">
      <dsp:nvSpPr>
        <dsp:cNvPr id="0" name=""/>
        <dsp:cNvSpPr/>
      </dsp:nvSpPr>
      <dsp:spPr>
        <a:xfrm>
          <a:off x="0" y="0"/>
          <a:ext cx="6583680" cy="976852"/>
        </a:xfrm>
        <a:prstGeom prst="roundRect">
          <a:avLst>
            <a:gd name="adj" fmla="val 10000"/>
          </a:avLst>
        </a:prstGeom>
        <a:gradFill rotWithShape="0">
          <a:gsLst>
            <a:gs pos="0">
              <a:schemeClr val="accent1">
                <a:shade val="50000"/>
                <a:hueOff val="0"/>
                <a:satOff val="0"/>
                <a:lumOff val="0"/>
                <a:alphaOff val="0"/>
                <a:satMod val="100000"/>
                <a:lumMod val="100000"/>
              </a:schemeClr>
            </a:gs>
            <a:gs pos="50000">
              <a:schemeClr val="accent1">
                <a:shade val="50000"/>
                <a:hueOff val="0"/>
                <a:satOff val="0"/>
                <a:lumOff val="0"/>
                <a:alphaOff val="0"/>
                <a:shade val="99000"/>
                <a:satMod val="105000"/>
                <a:lumMod val="100000"/>
              </a:schemeClr>
            </a:gs>
            <a:gs pos="100000">
              <a:schemeClr val="accent1">
                <a:shade val="50000"/>
                <a:hueOff val="0"/>
                <a:satOff val="0"/>
                <a:lumOff val="0"/>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a:latin typeface="+mj-lt"/>
            </a:rPr>
            <a:t>Step 1: School Site or Office (informal and formal)</a:t>
          </a:r>
          <a:endParaRPr lang="en-US" sz="2400" kern="1200">
            <a:latin typeface="+mj-lt"/>
          </a:endParaRPr>
        </a:p>
      </dsp:txBody>
      <dsp:txXfrm>
        <a:off x="28611" y="28611"/>
        <a:ext cx="5447036" cy="919630"/>
      </dsp:txXfrm>
    </dsp:sp>
    <dsp:sp modelId="{104B1522-A3E4-4BB2-B419-4DE21A4EB5AA}">
      <dsp:nvSpPr>
        <dsp:cNvPr id="0" name=""/>
        <dsp:cNvSpPr/>
      </dsp:nvSpPr>
      <dsp:spPr>
        <a:xfrm>
          <a:off x="551383" y="1154461"/>
          <a:ext cx="6583680" cy="976852"/>
        </a:xfrm>
        <a:prstGeom prst="roundRect">
          <a:avLst>
            <a:gd name="adj" fmla="val 10000"/>
          </a:avLst>
        </a:prstGeom>
        <a:gradFill rotWithShape="0">
          <a:gsLst>
            <a:gs pos="0">
              <a:schemeClr val="accent1">
                <a:shade val="50000"/>
                <a:hueOff val="287885"/>
                <a:satOff val="-1458"/>
                <a:lumOff val="22041"/>
                <a:alphaOff val="0"/>
                <a:satMod val="100000"/>
                <a:lumMod val="100000"/>
              </a:schemeClr>
            </a:gs>
            <a:gs pos="50000">
              <a:schemeClr val="accent1">
                <a:shade val="50000"/>
                <a:hueOff val="287885"/>
                <a:satOff val="-1458"/>
                <a:lumOff val="22041"/>
                <a:alphaOff val="0"/>
                <a:shade val="99000"/>
                <a:satMod val="105000"/>
                <a:lumMod val="100000"/>
              </a:schemeClr>
            </a:gs>
            <a:gs pos="100000">
              <a:schemeClr val="accent1">
                <a:shade val="50000"/>
                <a:hueOff val="287885"/>
                <a:satOff val="-1458"/>
                <a:lumOff val="22041"/>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a:latin typeface="+mj-lt"/>
            </a:rPr>
            <a:t>Step 2: Superintendent/HR Director or Designee </a:t>
          </a:r>
          <a:endParaRPr lang="en-US" sz="2400" kern="1200">
            <a:latin typeface="+mj-lt"/>
          </a:endParaRPr>
        </a:p>
      </dsp:txBody>
      <dsp:txXfrm>
        <a:off x="579994" y="1183072"/>
        <a:ext cx="5340120" cy="919630"/>
      </dsp:txXfrm>
    </dsp:sp>
    <dsp:sp modelId="{81B32843-B79A-4E1E-80A9-0C13D9D7E97A}">
      <dsp:nvSpPr>
        <dsp:cNvPr id="0" name=""/>
        <dsp:cNvSpPr/>
      </dsp:nvSpPr>
      <dsp:spPr>
        <a:xfrm>
          <a:off x="1094536" y="2308923"/>
          <a:ext cx="6583680" cy="976852"/>
        </a:xfrm>
        <a:prstGeom prst="roundRect">
          <a:avLst>
            <a:gd name="adj" fmla="val 10000"/>
          </a:avLst>
        </a:prstGeom>
        <a:gradFill rotWithShape="0">
          <a:gsLst>
            <a:gs pos="0">
              <a:schemeClr val="accent1">
                <a:shade val="50000"/>
                <a:hueOff val="575770"/>
                <a:satOff val="-2916"/>
                <a:lumOff val="44082"/>
                <a:alphaOff val="0"/>
                <a:satMod val="100000"/>
                <a:lumMod val="100000"/>
              </a:schemeClr>
            </a:gs>
            <a:gs pos="50000">
              <a:schemeClr val="accent1">
                <a:shade val="50000"/>
                <a:hueOff val="575770"/>
                <a:satOff val="-2916"/>
                <a:lumOff val="44082"/>
                <a:alphaOff val="0"/>
                <a:shade val="99000"/>
                <a:satMod val="105000"/>
                <a:lumMod val="100000"/>
              </a:schemeClr>
            </a:gs>
            <a:gs pos="100000">
              <a:schemeClr val="accent1">
                <a:shade val="50000"/>
                <a:hueOff val="575770"/>
                <a:satOff val="-2916"/>
                <a:lumOff val="44082"/>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a:latin typeface="+mj-lt"/>
            </a:rPr>
            <a:t>Step 3: Mediation (some districts)</a:t>
          </a:r>
          <a:endParaRPr lang="en-US" sz="2400" kern="1200">
            <a:latin typeface="+mj-lt"/>
          </a:endParaRPr>
        </a:p>
      </dsp:txBody>
      <dsp:txXfrm>
        <a:off x="1123147" y="2337534"/>
        <a:ext cx="5348350" cy="919630"/>
      </dsp:txXfrm>
    </dsp:sp>
    <dsp:sp modelId="{40A63052-EE1E-42BF-9FF8-5047C09F73C7}">
      <dsp:nvSpPr>
        <dsp:cNvPr id="0" name=""/>
        <dsp:cNvSpPr/>
      </dsp:nvSpPr>
      <dsp:spPr>
        <a:xfrm>
          <a:off x="1645920" y="3463385"/>
          <a:ext cx="6583680" cy="976852"/>
        </a:xfrm>
        <a:prstGeom prst="roundRect">
          <a:avLst>
            <a:gd name="adj" fmla="val 10000"/>
          </a:avLst>
        </a:prstGeom>
        <a:gradFill rotWithShape="0">
          <a:gsLst>
            <a:gs pos="0">
              <a:schemeClr val="accent1">
                <a:shade val="50000"/>
                <a:hueOff val="287885"/>
                <a:satOff val="-1458"/>
                <a:lumOff val="22041"/>
                <a:alphaOff val="0"/>
                <a:satMod val="100000"/>
                <a:lumMod val="100000"/>
              </a:schemeClr>
            </a:gs>
            <a:gs pos="50000">
              <a:schemeClr val="accent1">
                <a:shade val="50000"/>
                <a:hueOff val="287885"/>
                <a:satOff val="-1458"/>
                <a:lumOff val="22041"/>
                <a:alphaOff val="0"/>
                <a:shade val="99000"/>
                <a:satMod val="105000"/>
                <a:lumMod val="100000"/>
              </a:schemeClr>
            </a:gs>
            <a:gs pos="100000">
              <a:schemeClr val="accent1">
                <a:shade val="50000"/>
                <a:hueOff val="287885"/>
                <a:satOff val="-1458"/>
                <a:lumOff val="22041"/>
                <a:alphaOff val="0"/>
                <a:shade val="98000"/>
                <a:satMod val="105000"/>
                <a:lumMod val="100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b="1" kern="1200">
              <a:latin typeface="+mj-lt"/>
            </a:rPr>
            <a:t>Step 4: Arbitration</a:t>
          </a:r>
          <a:endParaRPr lang="en-US" sz="2400" kern="1200">
            <a:latin typeface="+mj-lt"/>
          </a:endParaRPr>
        </a:p>
      </dsp:txBody>
      <dsp:txXfrm>
        <a:off x="1674531" y="3491996"/>
        <a:ext cx="5340120" cy="919630"/>
      </dsp:txXfrm>
    </dsp:sp>
    <dsp:sp modelId="{12A86CBA-6D9D-49E2-8215-5E967B797B4A}">
      <dsp:nvSpPr>
        <dsp:cNvPr id="0" name=""/>
        <dsp:cNvSpPr/>
      </dsp:nvSpPr>
      <dsp:spPr>
        <a:xfrm>
          <a:off x="5948725" y="748180"/>
          <a:ext cx="634954" cy="634954"/>
        </a:xfrm>
        <a:prstGeom prst="downArrow">
          <a:avLst>
            <a:gd name="adj1" fmla="val 55000"/>
            <a:gd name="adj2" fmla="val 45000"/>
          </a:avLst>
        </a:prstGeom>
        <a:solidFill>
          <a:schemeClr val="accent1">
            <a:alpha val="90000"/>
            <a:tint val="55000"/>
            <a:hueOff val="0"/>
            <a:satOff val="0"/>
            <a:lumOff val="0"/>
            <a:alphaOff val="0"/>
          </a:schemeClr>
        </a:solidFill>
        <a:ln w="6350" cap="flat" cmpd="sng" algn="ctr">
          <a:solidFill>
            <a:schemeClr val="accent1">
              <a:alpha val="90000"/>
              <a:tint val="55000"/>
              <a:hueOff val="0"/>
              <a:satOff val="0"/>
              <a:lumOff val="0"/>
              <a:alphaOff val="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091590" y="748180"/>
        <a:ext cx="349224" cy="477803"/>
      </dsp:txXfrm>
    </dsp:sp>
    <dsp:sp modelId="{86F6E629-5F2B-4846-9E60-1C5A92EE1125}">
      <dsp:nvSpPr>
        <dsp:cNvPr id="0" name=""/>
        <dsp:cNvSpPr/>
      </dsp:nvSpPr>
      <dsp:spPr>
        <a:xfrm>
          <a:off x="6500109" y="1902641"/>
          <a:ext cx="634954" cy="634954"/>
        </a:xfrm>
        <a:prstGeom prst="downArrow">
          <a:avLst>
            <a:gd name="adj1" fmla="val 55000"/>
            <a:gd name="adj2" fmla="val 45000"/>
          </a:avLst>
        </a:prstGeom>
        <a:solidFill>
          <a:schemeClr val="accent1">
            <a:alpha val="90000"/>
            <a:tint val="55000"/>
            <a:hueOff val="0"/>
            <a:satOff val="0"/>
            <a:lumOff val="0"/>
            <a:alphaOff val="0"/>
          </a:schemeClr>
        </a:solidFill>
        <a:ln w="6350" cap="flat" cmpd="sng" algn="ctr">
          <a:solidFill>
            <a:schemeClr val="accent1">
              <a:alpha val="90000"/>
              <a:tint val="55000"/>
              <a:hueOff val="0"/>
              <a:satOff val="0"/>
              <a:lumOff val="0"/>
              <a:alphaOff val="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642974" y="1902641"/>
        <a:ext cx="349224" cy="477803"/>
      </dsp:txXfrm>
    </dsp:sp>
    <dsp:sp modelId="{9CD8EC2B-0DC7-4BC6-B2C5-C73B87F3995D}">
      <dsp:nvSpPr>
        <dsp:cNvPr id="0" name=""/>
        <dsp:cNvSpPr/>
      </dsp:nvSpPr>
      <dsp:spPr>
        <a:xfrm>
          <a:off x="7043262" y="3057103"/>
          <a:ext cx="634954" cy="634954"/>
        </a:xfrm>
        <a:prstGeom prst="downArrow">
          <a:avLst>
            <a:gd name="adj1" fmla="val 55000"/>
            <a:gd name="adj2" fmla="val 45000"/>
          </a:avLst>
        </a:prstGeom>
        <a:solidFill>
          <a:schemeClr val="accent1">
            <a:alpha val="90000"/>
            <a:tint val="55000"/>
            <a:hueOff val="0"/>
            <a:satOff val="0"/>
            <a:lumOff val="0"/>
            <a:alphaOff val="0"/>
          </a:schemeClr>
        </a:solidFill>
        <a:ln w="6350" cap="flat" cmpd="sng" algn="ctr">
          <a:solidFill>
            <a:schemeClr val="accent1">
              <a:alpha val="90000"/>
              <a:tint val="55000"/>
              <a:hueOff val="0"/>
              <a:satOff val="0"/>
              <a:lumOff val="0"/>
              <a:alphaOff val="0"/>
            </a:schemeClr>
          </a:solidFill>
          <a:prstDash val="solid"/>
        </a:ln>
        <a:effectLst>
          <a:outerShdw blurRad="38100" dist="12700" dir="5400000" algn="ctr" rotWithShape="0">
            <a:srgbClr val="000000">
              <a:alpha val="63000"/>
            </a:srgbClr>
          </a:outerShdw>
        </a:effectLst>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186127" y="3057103"/>
        <a:ext cx="349224" cy="4778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E14FA7-948F-4B7A-8FFC-A4C86A8CD1F0}">
      <dsp:nvSpPr>
        <dsp:cNvPr id="0" name=""/>
        <dsp:cNvSpPr/>
      </dsp:nvSpPr>
      <dsp:spPr>
        <a:xfrm>
          <a:off x="0" y="4086"/>
          <a:ext cx="4429635" cy="8704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333BB5-D737-49AB-8DD7-FA5B302AD5DC}">
      <dsp:nvSpPr>
        <dsp:cNvPr id="0" name=""/>
        <dsp:cNvSpPr/>
      </dsp:nvSpPr>
      <dsp:spPr>
        <a:xfrm>
          <a:off x="263303" y="199931"/>
          <a:ext cx="478733" cy="4787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20696A4-2ACF-493C-AB94-E69BBAB4FFAE}">
      <dsp:nvSpPr>
        <dsp:cNvPr id="0" name=""/>
        <dsp:cNvSpPr/>
      </dsp:nvSpPr>
      <dsp:spPr>
        <a:xfrm>
          <a:off x="1005339" y="4086"/>
          <a:ext cx="3424295" cy="870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120" tIns="92120" rIns="92120" bIns="92120" numCol="1" spcCol="1270" anchor="ctr" anchorCtr="0">
          <a:noAutofit/>
        </a:bodyPr>
        <a:lstStyle/>
        <a:p>
          <a:pPr marL="0" lvl="0" indent="0" algn="l" defTabSz="755650">
            <a:lnSpc>
              <a:spcPct val="90000"/>
            </a:lnSpc>
            <a:spcBef>
              <a:spcPct val="0"/>
            </a:spcBef>
            <a:spcAft>
              <a:spcPct val="35000"/>
            </a:spcAft>
            <a:buNone/>
          </a:pPr>
          <a:r>
            <a:rPr lang="en-US" sz="1700" kern="1200"/>
            <a:t>All for one and one for all</a:t>
          </a:r>
        </a:p>
      </dsp:txBody>
      <dsp:txXfrm>
        <a:off x="1005339" y="4086"/>
        <a:ext cx="3424295" cy="870424"/>
      </dsp:txXfrm>
    </dsp:sp>
    <dsp:sp modelId="{28D234A3-3597-487A-845F-2CE82ACFB81C}">
      <dsp:nvSpPr>
        <dsp:cNvPr id="0" name=""/>
        <dsp:cNvSpPr/>
      </dsp:nvSpPr>
      <dsp:spPr>
        <a:xfrm>
          <a:off x="0" y="1092116"/>
          <a:ext cx="4429635" cy="8704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DF06CA-5041-474D-9564-37C1B18976C1}">
      <dsp:nvSpPr>
        <dsp:cNvPr id="0" name=""/>
        <dsp:cNvSpPr/>
      </dsp:nvSpPr>
      <dsp:spPr>
        <a:xfrm>
          <a:off x="263303" y="1287962"/>
          <a:ext cx="478733" cy="4787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001903E-F125-4BCC-BD21-C8D7DD64F3E2}">
      <dsp:nvSpPr>
        <dsp:cNvPr id="0" name=""/>
        <dsp:cNvSpPr/>
      </dsp:nvSpPr>
      <dsp:spPr>
        <a:xfrm>
          <a:off x="1005339" y="1092116"/>
          <a:ext cx="3424295" cy="870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120" tIns="92120" rIns="92120" bIns="92120" numCol="1" spcCol="1270" anchor="ctr" anchorCtr="0">
          <a:noAutofit/>
        </a:bodyPr>
        <a:lstStyle/>
        <a:p>
          <a:pPr marL="0" lvl="0" indent="0" algn="l" defTabSz="755650">
            <a:lnSpc>
              <a:spcPct val="90000"/>
            </a:lnSpc>
            <a:spcBef>
              <a:spcPct val="0"/>
            </a:spcBef>
            <a:spcAft>
              <a:spcPct val="35000"/>
            </a:spcAft>
            <a:buNone/>
          </a:pPr>
          <a:r>
            <a:rPr lang="en-US" sz="1700" kern="1200"/>
            <a:t>Organizing campaigns assist in winning at the grievance table</a:t>
          </a:r>
        </a:p>
      </dsp:txBody>
      <dsp:txXfrm>
        <a:off x="1005339" y="1092116"/>
        <a:ext cx="3424295" cy="870424"/>
      </dsp:txXfrm>
    </dsp:sp>
    <dsp:sp modelId="{BD9A45BC-A443-4EC2-850F-43645E86AE45}">
      <dsp:nvSpPr>
        <dsp:cNvPr id="0" name=""/>
        <dsp:cNvSpPr/>
      </dsp:nvSpPr>
      <dsp:spPr>
        <a:xfrm>
          <a:off x="0" y="2180146"/>
          <a:ext cx="4429635" cy="8704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2FCBEC-F6D4-4AFB-9E0D-CB71B8669B0C}">
      <dsp:nvSpPr>
        <dsp:cNvPr id="0" name=""/>
        <dsp:cNvSpPr/>
      </dsp:nvSpPr>
      <dsp:spPr>
        <a:xfrm>
          <a:off x="263303" y="2375992"/>
          <a:ext cx="478733" cy="47873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55F2287-D88A-4188-93CC-8D6ACC6E9608}">
      <dsp:nvSpPr>
        <dsp:cNvPr id="0" name=""/>
        <dsp:cNvSpPr/>
      </dsp:nvSpPr>
      <dsp:spPr>
        <a:xfrm>
          <a:off x="1005339" y="2180146"/>
          <a:ext cx="3424295" cy="870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120" tIns="92120" rIns="92120" bIns="92120" numCol="1" spcCol="1270" anchor="ctr" anchorCtr="0">
          <a:noAutofit/>
        </a:bodyPr>
        <a:lstStyle/>
        <a:p>
          <a:pPr marL="0" lvl="0" indent="0" algn="l" defTabSz="755650">
            <a:lnSpc>
              <a:spcPct val="90000"/>
            </a:lnSpc>
            <a:spcBef>
              <a:spcPct val="0"/>
            </a:spcBef>
            <a:spcAft>
              <a:spcPct val="35000"/>
            </a:spcAft>
            <a:buNone/>
          </a:pPr>
          <a:r>
            <a:rPr lang="en-US" sz="1700" kern="1200"/>
            <a:t>Be creative and have fun!</a:t>
          </a:r>
        </a:p>
      </dsp:txBody>
      <dsp:txXfrm>
        <a:off x="1005339" y="2180146"/>
        <a:ext cx="3424295" cy="870424"/>
      </dsp:txXfrm>
    </dsp:sp>
    <dsp:sp modelId="{86874FBB-7FFE-44B9-8EE2-90AF8F238985}">
      <dsp:nvSpPr>
        <dsp:cNvPr id="0" name=""/>
        <dsp:cNvSpPr/>
      </dsp:nvSpPr>
      <dsp:spPr>
        <a:xfrm>
          <a:off x="0" y="3268177"/>
          <a:ext cx="4429635" cy="8704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96AC88-A270-45B9-A8D8-BF61DD8A248D}">
      <dsp:nvSpPr>
        <dsp:cNvPr id="0" name=""/>
        <dsp:cNvSpPr/>
      </dsp:nvSpPr>
      <dsp:spPr>
        <a:xfrm>
          <a:off x="263303" y="3464022"/>
          <a:ext cx="478733" cy="47873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A99DBDD-9475-467D-A632-EF003BD64AEF}">
      <dsp:nvSpPr>
        <dsp:cNvPr id="0" name=""/>
        <dsp:cNvSpPr/>
      </dsp:nvSpPr>
      <dsp:spPr>
        <a:xfrm>
          <a:off x="1005339" y="3268177"/>
          <a:ext cx="3424295" cy="870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120" tIns="92120" rIns="92120" bIns="92120" numCol="1" spcCol="1270" anchor="ctr" anchorCtr="0">
          <a:noAutofit/>
        </a:bodyPr>
        <a:lstStyle/>
        <a:p>
          <a:pPr marL="0" lvl="0" indent="0" algn="l" defTabSz="755650">
            <a:lnSpc>
              <a:spcPct val="90000"/>
            </a:lnSpc>
            <a:spcBef>
              <a:spcPct val="0"/>
            </a:spcBef>
            <a:spcAft>
              <a:spcPct val="35000"/>
            </a:spcAft>
            <a:buNone/>
          </a:pPr>
          <a:r>
            <a:rPr lang="en-US" sz="1700" kern="1200"/>
            <a:t>Consult your PCS for ideas and assistance</a:t>
          </a:r>
        </a:p>
      </dsp:txBody>
      <dsp:txXfrm>
        <a:off x="1005339" y="3268177"/>
        <a:ext cx="3424295" cy="870424"/>
      </dsp:txXfrm>
    </dsp:sp>
    <dsp:sp modelId="{A350AB73-9157-4B46-8CDA-A16943B62FF7}">
      <dsp:nvSpPr>
        <dsp:cNvPr id="0" name=""/>
        <dsp:cNvSpPr/>
      </dsp:nvSpPr>
      <dsp:spPr>
        <a:xfrm>
          <a:off x="0" y="4356207"/>
          <a:ext cx="4429635" cy="8704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5A54D8-CCA7-46BA-BBCB-7F6DAE5073C5}">
      <dsp:nvSpPr>
        <dsp:cNvPr id="0" name=""/>
        <dsp:cNvSpPr/>
      </dsp:nvSpPr>
      <dsp:spPr>
        <a:xfrm>
          <a:off x="263303" y="4552052"/>
          <a:ext cx="478733" cy="47873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54927E-E577-4EEB-AA5A-7C6C153A13F4}">
      <dsp:nvSpPr>
        <dsp:cNvPr id="0" name=""/>
        <dsp:cNvSpPr/>
      </dsp:nvSpPr>
      <dsp:spPr>
        <a:xfrm>
          <a:off x="1005339" y="4356207"/>
          <a:ext cx="3424295" cy="870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120" tIns="92120" rIns="92120" bIns="92120" numCol="1" spcCol="1270" anchor="ctr" anchorCtr="0">
          <a:noAutofit/>
        </a:bodyPr>
        <a:lstStyle/>
        <a:p>
          <a:pPr marL="0" lvl="0" indent="0" algn="l" defTabSz="755650">
            <a:lnSpc>
              <a:spcPct val="90000"/>
            </a:lnSpc>
            <a:spcBef>
              <a:spcPct val="0"/>
            </a:spcBef>
            <a:spcAft>
              <a:spcPct val="35000"/>
            </a:spcAft>
            <a:buNone/>
          </a:pPr>
          <a:r>
            <a:rPr lang="en-US" sz="1700" kern="1200"/>
            <a:t>Your power is your membership!</a:t>
          </a:r>
        </a:p>
      </dsp:txBody>
      <dsp:txXfrm>
        <a:off x="1005339" y="4356207"/>
        <a:ext cx="3424295" cy="8704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395746-F60C-1A75-1480-1C99309CEDF4}"/>
              </a:ext>
            </a:extLst>
          </p:cNvPr>
          <p:cNvSpPr>
            <a:spLocks noGrp="1"/>
          </p:cNvSpPr>
          <p:nvPr>
            <p:ph type="hdr" sz="quarter"/>
          </p:nvPr>
        </p:nvSpPr>
        <p:spPr>
          <a:xfrm>
            <a:off x="1" y="2"/>
            <a:ext cx="3170583" cy="482027"/>
          </a:xfrm>
          <a:prstGeom prst="rect">
            <a:avLst/>
          </a:prstGeom>
        </p:spPr>
        <p:txBody>
          <a:bodyPr vert="horz" lIns="94837" tIns="47418" rIns="94837" bIns="47418" rtlCol="0"/>
          <a:lstStyle>
            <a:lvl1pPr algn="l">
              <a:defRPr sz="1200"/>
            </a:lvl1pPr>
          </a:lstStyle>
          <a:p>
            <a:endParaRPr lang="en-US"/>
          </a:p>
        </p:txBody>
      </p:sp>
      <p:sp>
        <p:nvSpPr>
          <p:cNvPr id="3" name="Date Placeholder 2">
            <a:extLst>
              <a:ext uri="{FF2B5EF4-FFF2-40B4-BE49-F238E27FC236}">
                <a16:creationId xmlns:a16="http://schemas.microsoft.com/office/drawing/2014/main" id="{1198E422-0A8E-48D4-DA10-D2945BF701A4}"/>
              </a:ext>
            </a:extLst>
          </p:cNvPr>
          <p:cNvSpPr>
            <a:spLocks noGrp="1"/>
          </p:cNvSpPr>
          <p:nvPr>
            <p:ph type="dt" sz="quarter" idx="1"/>
          </p:nvPr>
        </p:nvSpPr>
        <p:spPr>
          <a:xfrm>
            <a:off x="4142963" y="2"/>
            <a:ext cx="3170583" cy="482027"/>
          </a:xfrm>
          <a:prstGeom prst="rect">
            <a:avLst/>
          </a:prstGeom>
        </p:spPr>
        <p:txBody>
          <a:bodyPr vert="horz" lIns="94837" tIns="47418" rIns="94837" bIns="47418" rtlCol="0"/>
          <a:lstStyle>
            <a:lvl1pPr algn="r">
              <a:defRPr sz="1200"/>
            </a:lvl1pPr>
          </a:lstStyle>
          <a:p>
            <a:r>
              <a:rPr lang="en-US"/>
              <a:t>October 23, 2025</a:t>
            </a:r>
          </a:p>
        </p:txBody>
      </p:sp>
      <p:sp>
        <p:nvSpPr>
          <p:cNvPr id="4" name="Footer Placeholder 3">
            <a:extLst>
              <a:ext uri="{FF2B5EF4-FFF2-40B4-BE49-F238E27FC236}">
                <a16:creationId xmlns:a16="http://schemas.microsoft.com/office/drawing/2014/main" id="{09F7DCD7-AC5C-D284-F988-9D94F5090C8D}"/>
              </a:ext>
            </a:extLst>
          </p:cNvPr>
          <p:cNvSpPr>
            <a:spLocks noGrp="1"/>
          </p:cNvSpPr>
          <p:nvPr>
            <p:ph type="ftr" sz="quarter" idx="2"/>
          </p:nvPr>
        </p:nvSpPr>
        <p:spPr>
          <a:xfrm>
            <a:off x="1" y="9119174"/>
            <a:ext cx="3170583" cy="482027"/>
          </a:xfrm>
          <a:prstGeom prst="rect">
            <a:avLst/>
          </a:prstGeom>
        </p:spPr>
        <p:txBody>
          <a:bodyPr vert="horz" lIns="94837" tIns="47418" rIns="94837" bIns="47418" rtlCol="0" anchor="b"/>
          <a:lstStyle>
            <a:lvl1pPr algn="l">
              <a:defRPr sz="1200"/>
            </a:lvl1pPr>
          </a:lstStyle>
          <a:p>
            <a:r>
              <a:rPr lang="en-US"/>
              <a:t>SCCSCC</a:t>
            </a:r>
          </a:p>
        </p:txBody>
      </p:sp>
      <p:sp>
        <p:nvSpPr>
          <p:cNvPr id="5" name="Slide Number Placeholder 4">
            <a:extLst>
              <a:ext uri="{FF2B5EF4-FFF2-40B4-BE49-F238E27FC236}">
                <a16:creationId xmlns:a16="http://schemas.microsoft.com/office/drawing/2014/main" id="{B622E0F7-6704-7D88-8C87-D46C672A97F3}"/>
              </a:ext>
            </a:extLst>
          </p:cNvPr>
          <p:cNvSpPr>
            <a:spLocks noGrp="1"/>
          </p:cNvSpPr>
          <p:nvPr>
            <p:ph type="sldNum" sz="quarter" idx="3"/>
          </p:nvPr>
        </p:nvSpPr>
        <p:spPr>
          <a:xfrm>
            <a:off x="4142963" y="9119174"/>
            <a:ext cx="3170583" cy="482027"/>
          </a:xfrm>
          <a:prstGeom prst="rect">
            <a:avLst/>
          </a:prstGeom>
        </p:spPr>
        <p:txBody>
          <a:bodyPr vert="horz" lIns="94837" tIns="47418" rIns="94837" bIns="47418" rtlCol="0" anchor="b"/>
          <a:lstStyle>
            <a:lvl1pPr algn="r">
              <a:defRPr sz="1200"/>
            </a:lvl1pPr>
          </a:lstStyle>
          <a:p>
            <a:fld id="{D0EB17E6-71CC-4170-9396-98A79CFFECF1}" type="slidenum">
              <a:rPr lang="en-US" smtClean="0"/>
              <a:t>‹#›</a:t>
            </a:fld>
            <a:endParaRPr lang="en-US"/>
          </a:p>
        </p:txBody>
      </p:sp>
    </p:spTree>
    <p:extLst>
      <p:ext uri="{BB962C8B-B14F-4D97-AF65-F5344CB8AC3E}">
        <p14:creationId xmlns:p14="http://schemas.microsoft.com/office/powerpoint/2010/main" val="2798711043"/>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39" tIns="48320" rIns="96639" bIns="48320"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39" tIns="48320" rIns="96639" bIns="48320" rtlCol="0"/>
          <a:lstStyle>
            <a:lvl1pPr algn="r">
              <a:defRPr sz="1200"/>
            </a:lvl1pPr>
          </a:lstStyle>
          <a:p>
            <a:r>
              <a:rPr lang="en-US"/>
              <a:t>October 23, 2025</a:t>
            </a:r>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39" tIns="48320" rIns="96639" bIns="48320"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39" tIns="48320" rIns="96639" bIns="483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39" tIns="48320" rIns="96639" bIns="48320" rtlCol="0" anchor="b"/>
          <a:lstStyle>
            <a:lvl1pPr algn="l">
              <a:defRPr sz="1200"/>
            </a:lvl1pPr>
          </a:lstStyle>
          <a:p>
            <a:r>
              <a:rPr lang="en-US"/>
              <a:t>SCCSCC</a:t>
            </a:r>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39" tIns="48320" rIns="96639" bIns="48320" rtlCol="0" anchor="b"/>
          <a:lstStyle>
            <a:lvl1pPr algn="r">
              <a:defRPr sz="1200"/>
            </a:lvl1pPr>
          </a:lstStyle>
          <a:p>
            <a:fld id="{4100D0BA-19F2-4089-9227-BC2289879578}" type="slidenum">
              <a:rPr lang="en-US" smtClean="0"/>
              <a:pPr/>
              <a:t>‹#›</a:t>
            </a:fld>
            <a:endParaRPr lang="en-US"/>
          </a:p>
        </p:txBody>
      </p:sp>
    </p:spTree>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2/90 minutes</a:t>
            </a:r>
          </a:p>
          <a:p>
            <a:r>
              <a:rPr lang="en-US" dirty="0"/>
              <a:t>Josh: What this workshop is not: not working through your own highly specific grievances, not second-guessing your own PCS ("Josh and Adia said it's a good grievance")</a:t>
            </a:r>
          </a:p>
          <a:p>
            <a:endParaRPr lang="en-US" dirty="0">
              <a:ea typeface="Calibri"/>
              <a:cs typeface="Calibri"/>
            </a:endParaRP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1</a:t>
            </a:fld>
            <a:endParaRPr lang="en-US"/>
          </a:p>
        </p:txBody>
      </p:sp>
      <p:sp>
        <p:nvSpPr>
          <p:cNvPr id="6" name="Footer Placeholder 5">
            <a:extLst>
              <a:ext uri="{FF2B5EF4-FFF2-40B4-BE49-F238E27FC236}">
                <a16:creationId xmlns:a16="http://schemas.microsoft.com/office/drawing/2014/main" id="{466FC5F7-0540-320C-C7F9-B9F1C6F51391}"/>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420428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2/88 Minutes</a:t>
            </a:r>
          </a:p>
          <a:p>
            <a:r>
              <a:rPr lang="en-US" dirty="0"/>
              <a:t>Adia</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2</a:t>
            </a:fld>
            <a:endParaRPr lang="en-US"/>
          </a:p>
        </p:txBody>
      </p:sp>
      <p:sp>
        <p:nvSpPr>
          <p:cNvPr id="6" name="Footer Placeholder 5">
            <a:extLst>
              <a:ext uri="{FF2B5EF4-FFF2-40B4-BE49-F238E27FC236}">
                <a16:creationId xmlns:a16="http://schemas.microsoft.com/office/drawing/2014/main" id="{19FEB569-DC5E-A9F7-7BA1-77180A183C22}"/>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1730302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2/86 Minutes</a:t>
            </a:r>
          </a:p>
          <a:p>
            <a:r>
              <a:rPr lang="en-US" dirty="0"/>
              <a:t>Adia</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3</a:t>
            </a:fld>
            <a:endParaRPr lang="en-US"/>
          </a:p>
        </p:txBody>
      </p:sp>
      <p:sp>
        <p:nvSpPr>
          <p:cNvPr id="6" name="Footer Placeholder 5">
            <a:extLst>
              <a:ext uri="{FF2B5EF4-FFF2-40B4-BE49-F238E27FC236}">
                <a16:creationId xmlns:a16="http://schemas.microsoft.com/office/drawing/2014/main" id="{625DBC36-14AB-3ADE-71EE-A359CE141BDB}"/>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2400056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10/84 minutes</a:t>
            </a:r>
          </a:p>
          <a:p>
            <a:r>
              <a:rPr lang="en-US" dirty="0"/>
              <a:t>Adia</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4</a:t>
            </a:fld>
            <a:endParaRPr lang="en-US"/>
          </a:p>
        </p:txBody>
      </p:sp>
      <p:sp>
        <p:nvSpPr>
          <p:cNvPr id="6" name="Footer Placeholder 5">
            <a:extLst>
              <a:ext uri="{FF2B5EF4-FFF2-40B4-BE49-F238E27FC236}">
                <a16:creationId xmlns:a16="http://schemas.microsoft.com/office/drawing/2014/main" id="{DA21D9AF-0C64-FAC7-97F5-EB467A3C7EBB}"/>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1321659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10/74 minutes</a:t>
            </a:r>
          </a:p>
          <a:p>
            <a:r>
              <a:rPr lang="en-US" dirty="0"/>
              <a:t>Adia</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5</a:t>
            </a:fld>
            <a:endParaRPr lang="en-US"/>
          </a:p>
        </p:txBody>
      </p:sp>
      <p:sp>
        <p:nvSpPr>
          <p:cNvPr id="6" name="Footer Placeholder 5">
            <a:extLst>
              <a:ext uri="{FF2B5EF4-FFF2-40B4-BE49-F238E27FC236}">
                <a16:creationId xmlns:a16="http://schemas.microsoft.com/office/drawing/2014/main" id="{ADC5D954-56F0-D543-23E7-C5354D70E106}"/>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3116068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10/64 minutes</a:t>
            </a:r>
          </a:p>
          <a:p>
            <a:r>
              <a:rPr lang="en-US" dirty="0"/>
              <a:t>Josh: 10 minutes</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6</a:t>
            </a:fld>
            <a:endParaRPr lang="en-US"/>
          </a:p>
        </p:txBody>
      </p:sp>
      <p:sp>
        <p:nvSpPr>
          <p:cNvPr id="6" name="Footer Placeholder 5">
            <a:extLst>
              <a:ext uri="{FF2B5EF4-FFF2-40B4-BE49-F238E27FC236}">
                <a16:creationId xmlns:a16="http://schemas.microsoft.com/office/drawing/2014/main" id="{2C7049E3-3B66-BC77-2829-D7E6EF236D57}"/>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3391872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4/54 minutes</a:t>
            </a:r>
          </a:p>
          <a:p>
            <a:r>
              <a:rPr lang="en-US" dirty="0"/>
              <a:t>Josh</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7</a:t>
            </a:fld>
            <a:endParaRPr lang="en-US"/>
          </a:p>
        </p:txBody>
      </p:sp>
      <p:sp>
        <p:nvSpPr>
          <p:cNvPr id="6" name="Footer Placeholder 5">
            <a:extLst>
              <a:ext uri="{FF2B5EF4-FFF2-40B4-BE49-F238E27FC236}">
                <a16:creationId xmlns:a16="http://schemas.microsoft.com/office/drawing/2014/main" id="{D1A3BE12-8FBD-0855-7C3D-C5F33D24F97F}"/>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4280740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2/50 minutes</a:t>
            </a:r>
          </a:p>
          <a:p>
            <a:r>
              <a:rPr lang="en-US" dirty="0"/>
              <a:t>Adia</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8</a:t>
            </a:fld>
            <a:endParaRPr lang="en-US"/>
          </a:p>
        </p:txBody>
      </p:sp>
      <p:sp>
        <p:nvSpPr>
          <p:cNvPr id="6" name="Footer Placeholder 5">
            <a:extLst>
              <a:ext uri="{FF2B5EF4-FFF2-40B4-BE49-F238E27FC236}">
                <a16:creationId xmlns:a16="http://schemas.microsoft.com/office/drawing/2014/main" id="{63B69245-E7CB-2FE4-9C6C-ABBFDBB52CC1}"/>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935361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2/48 minutes</a:t>
            </a:r>
          </a:p>
          <a:p>
            <a:r>
              <a:rPr lang="en-US" dirty="0"/>
              <a:t>Josh</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9</a:t>
            </a:fld>
            <a:endParaRPr lang="en-US"/>
          </a:p>
        </p:txBody>
      </p:sp>
      <p:sp>
        <p:nvSpPr>
          <p:cNvPr id="6" name="Footer Placeholder 5">
            <a:extLst>
              <a:ext uri="{FF2B5EF4-FFF2-40B4-BE49-F238E27FC236}">
                <a16:creationId xmlns:a16="http://schemas.microsoft.com/office/drawing/2014/main" id="{929E2F73-D727-BC90-2002-2BAC80470DC5}"/>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1962327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12/46 minutes</a:t>
            </a:r>
          </a:p>
          <a:p>
            <a:r>
              <a:rPr lang="en-US" dirty="0"/>
              <a:t>Josh: check remaining time left… hopefully 45 minutes left…</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10</a:t>
            </a:fld>
            <a:endParaRPr lang="en-US"/>
          </a:p>
        </p:txBody>
      </p:sp>
      <p:sp>
        <p:nvSpPr>
          <p:cNvPr id="6" name="Footer Placeholder 5">
            <a:extLst>
              <a:ext uri="{FF2B5EF4-FFF2-40B4-BE49-F238E27FC236}">
                <a16:creationId xmlns:a16="http://schemas.microsoft.com/office/drawing/2014/main" id="{427C9E76-7C3A-F4E0-319F-8703AB007E62}"/>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1806109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4/34 minutes</a:t>
            </a:r>
          </a:p>
          <a:p>
            <a:r>
              <a:rPr lang="en-US" dirty="0"/>
              <a:t>Adia</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11</a:t>
            </a:fld>
            <a:endParaRPr lang="en-US"/>
          </a:p>
        </p:txBody>
      </p:sp>
      <p:sp>
        <p:nvSpPr>
          <p:cNvPr id="6" name="Footer Placeholder 5">
            <a:extLst>
              <a:ext uri="{FF2B5EF4-FFF2-40B4-BE49-F238E27FC236}">
                <a16:creationId xmlns:a16="http://schemas.microsoft.com/office/drawing/2014/main" id="{9A6186B9-16EA-C490-2F7E-D3F8ADB36420}"/>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1052661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5/30 minutes</a:t>
            </a:r>
          </a:p>
          <a:p>
            <a:r>
              <a:rPr lang="en-US" dirty="0"/>
              <a:t>Josh: When should you be vague and when should you be specific? “Who is impacted” should be part of your information request? And you need to do your own research and organizing. Site Reps can be used to survey members at their work sites to see who is impacted by the class grievance and should benefit from the remedy or relief. Examples: yard duty, Keenan trainings, unpaid assessments, class size overages (hard caps vs. soft caps). Beware of taking shortcuts.</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12</a:t>
            </a:fld>
            <a:endParaRPr lang="en-US"/>
          </a:p>
        </p:txBody>
      </p:sp>
      <p:sp>
        <p:nvSpPr>
          <p:cNvPr id="6" name="Footer Placeholder 5">
            <a:extLst>
              <a:ext uri="{FF2B5EF4-FFF2-40B4-BE49-F238E27FC236}">
                <a16:creationId xmlns:a16="http://schemas.microsoft.com/office/drawing/2014/main" id="{99854444-7987-7357-7400-F4776EF8471F}"/>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2511495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10/25 minutes</a:t>
            </a:r>
          </a:p>
          <a:p>
            <a:r>
              <a:rPr lang="en-US" dirty="0"/>
              <a:t>Adia: members can lie, talk to all people involved even admin, sometimes admin will tell on themselves or district personnel </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13</a:t>
            </a:fld>
            <a:endParaRPr lang="en-US"/>
          </a:p>
        </p:txBody>
      </p:sp>
      <p:sp>
        <p:nvSpPr>
          <p:cNvPr id="6" name="Footer Placeholder 5">
            <a:extLst>
              <a:ext uri="{FF2B5EF4-FFF2-40B4-BE49-F238E27FC236}">
                <a16:creationId xmlns:a16="http://schemas.microsoft.com/office/drawing/2014/main" id="{E04B976B-AE14-9746-8F60-F7DB0D2178EB}"/>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172978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2/15 minutes</a:t>
            </a:r>
          </a:p>
          <a:p>
            <a:r>
              <a:rPr lang="en-US" dirty="0"/>
              <a:t>Adia: Ask what they can use the tracker for? </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14</a:t>
            </a:fld>
            <a:endParaRPr lang="en-US"/>
          </a:p>
        </p:txBody>
      </p:sp>
      <p:sp>
        <p:nvSpPr>
          <p:cNvPr id="6" name="Footer Placeholder 5">
            <a:extLst>
              <a:ext uri="{FF2B5EF4-FFF2-40B4-BE49-F238E27FC236}">
                <a16:creationId xmlns:a16="http://schemas.microsoft.com/office/drawing/2014/main" id="{A3966436-5FF1-4D60-A2D9-116C9484D268}"/>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2281421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3/13 minutes</a:t>
            </a:r>
          </a:p>
          <a:p>
            <a:r>
              <a:rPr lang="en-US" dirty="0"/>
              <a:t>Josh</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15</a:t>
            </a:fld>
            <a:endParaRPr lang="en-US"/>
          </a:p>
        </p:txBody>
      </p:sp>
      <p:sp>
        <p:nvSpPr>
          <p:cNvPr id="6" name="Footer Placeholder 5">
            <a:extLst>
              <a:ext uri="{FF2B5EF4-FFF2-40B4-BE49-F238E27FC236}">
                <a16:creationId xmlns:a16="http://schemas.microsoft.com/office/drawing/2014/main" id="{E068A643-D315-79CC-9E1D-6EB1D40241A3}"/>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1257240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2/10 minutes </a:t>
            </a:r>
          </a:p>
          <a:p>
            <a:r>
              <a:rPr lang="en-US" dirty="0"/>
              <a:t>Adia</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16</a:t>
            </a:fld>
            <a:endParaRPr lang="en-US"/>
          </a:p>
        </p:txBody>
      </p:sp>
      <p:sp>
        <p:nvSpPr>
          <p:cNvPr id="6" name="Footer Placeholder 5">
            <a:extLst>
              <a:ext uri="{FF2B5EF4-FFF2-40B4-BE49-F238E27FC236}">
                <a16:creationId xmlns:a16="http://schemas.microsoft.com/office/drawing/2014/main" id="{D785F90B-BE4C-B89C-54D0-7018B5055172}"/>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3592053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 minutes</a:t>
            </a:r>
          </a:p>
          <a:p>
            <a:r>
              <a:rPr lang="en-US" dirty="0"/>
              <a:t>Josh</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17</a:t>
            </a:fld>
            <a:endParaRPr lang="en-US"/>
          </a:p>
        </p:txBody>
      </p:sp>
      <p:sp>
        <p:nvSpPr>
          <p:cNvPr id="6" name="Footer Placeholder 5">
            <a:extLst>
              <a:ext uri="{FF2B5EF4-FFF2-40B4-BE49-F238E27FC236}">
                <a16:creationId xmlns:a16="http://schemas.microsoft.com/office/drawing/2014/main" id="{77D8E3A4-43B3-9F1E-B177-AE532F3E27CE}"/>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2487345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minutes</a:t>
            </a:r>
          </a:p>
          <a:p>
            <a:r>
              <a:rPr lang="en-US" dirty="0"/>
              <a:t>Adia</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18</a:t>
            </a:fld>
            <a:endParaRPr lang="en-US"/>
          </a:p>
        </p:txBody>
      </p:sp>
      <p:sp>
        <p:nvSpPr>
          <p:cNvPr id="6" name="Footer Placeholder 5">
            <a:extLst>
              <a:ext uri="{FF2B5EF4-FFF2-40B4-BE49-F238E27FC236}">
                <a16:creationId xmlns:a16="http://schemas.microsoft.com/office/drawing/2014/main" id="{0F794C1A-AF14-A301-50E3-9D504919106D}"/>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34628514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left</a:t>
            </a:r>
          </a:p>
        </p:txBody>
      </p:sp>
      <p:sp>
        <p:nvSpPr>
          <p:cNvPr id="4" name="Date Placeholder 3"/>
          <p:cNvSpPr>
            <a:spLocks noGrp="1"/>
          </p:cNvSpPr>
          <p:nvPr>
            <p:ph type="dt" idx="1"/>
          </p:nvPr>
        </p:nvSpPr>
        <p:spPr/>
        <p:txBody>
          <a:bodyPr/>
          <a:lstStyle/>
          <a:p>
            <a:r>
              <a:rPr lang="en-US"/>
              <a:t>October 23, 2025</a:t>
            </a:r>
          </a:p>
        </p:txBody>
      </p:sp>
      <p:sp>
        <p:nvSpPr>
          <p:cNvPr id="5" name="Slide Number Placeholder 4"/>
          <p:cNvSpPr>
            <a:spLocks noGrp="1"/>
          </p:cNvSpPr>
          <p:nvPr>
            <p:ph type="sldNum" sz="quarter" idx="5"/>
          </p:nvPr>
        </p:nvSpPr>
        <p:spPr/>
        <p:txBody>
          <a:bodyPr/>
          <a:lstStyle/>
          <a:p>
            <a:fld id="{4100D0BA-19F2-4089-9227-BC2289879578}" type="slidenum">
              <a:rPr lang="en-US" smtClean="0"/>
              <a:pPr/>
              <a:t>19</a:t>
            </a:fld>
            <a:endParaRPr lang="en-US"/>
          </a:p>
        </p:txBody>
      </p:sp>
      <p:sp>
        <p:nvSpPr>
          <p:cNvPr id="6" name="Footer Placeholder 5">
            <a:extLst>
              <a:ext uri="{FF2B5EF4-FFF2-40B4-BE49-F238E27FC236}">
                <a16:creationId xmlns:a16="http://schemas.microsoft.com/office/drawing/2014/main" id="{9E7DB4EF-F9FC-0B9C-D6C7-E63BF8B38743}"/>
              </a:ext>
            </a:extLst>
          </p:cNvPr>
          <p:cNvSpPr>
            <a:spLocks noGrp="1"/>
          </p:cNvSpPr>
          <p:nvPr>
            <p:ph type="ftr" sz="quarter" idx="4"/>
          </p:nvPr>
        </p:nvSpPr>
        <p:spPr/>
        <p:txBody>
          <a:bodyPr/>
          <a:lstStyle/>
          <a:p>
            <a:r>
              <a:rPr lang="en-US"/>
              <a:t>SCCSCC</a:t>
            </a:r>
          </a:p>
        </p:txBody>
      </p:sp>
    </p:spTree>
    <p:extLst>
      <p:ext uri="{BB962C8B-B14F-4D97-AF65-F5344CB8AC3E}">
        <p14:creationId xmlns:p14="http://schemas.microsoft.com/office/powerpoint/2010/main" val="9017806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80902" y="1275025"/>
            <a:ext cx="7182197" cy="4307950"/>
          </a:xfrm>
          <a:prstGeom prst="rect">
            <a:avLst/>
          </a:prstGeom>
          <a:solidFill>
            <a:sysClr val="window" lastClr="FFFFFF"/>
          </a:solidFill>
          <a:ln w="6350" cap="flat" cmpd="sng" algn="ctr">
            <a:solidFill>
              <a:schemeClr val="tx1">
                <a:lumMod val="75000"/>
              </a:schemeClr>
            </a:solidFill>
            <a:prstDash val="solid"/>
          </a:ln>
          <a:effectLst>
            <a:outerShdw blurRad="63500" algn="ctr" rotWithShape="0">
              <a:prstClr val="black">
                <a:alpha val="40000"/>
              </a:prstClr>
            </a:outerShdw>
            <a:softEdge rad="0"/>
          </a:effectLst>
        </p:spPr>
        <p:txBody>
          <a:bodyPr/>
          <a:lstStyle/>
          <a:p>
            <a:endParaRPr lang="en-US"/>
          </a:p>
        </p:txBody>
      </p:sp>
      <p:sp>
        <p:nvSpPr>
          <p:cNvPr id="11" name="Rectangle 10"/>
          <p:cNvSpPr/>
          <p:nvPr/>
        </p:nvSpPr>
        <p:spPr>
          <a:xfrm>
            <a:off x="1088136" y="1385316"/>
            <a:ext cx="6967728" cy="4087368"/>
          </a:xfrm>
          <a:prstGeom prst="rect">
            <a:avLst/>
          </a:prstGeom>
          <a:solidFill>
            <a:schemeClr val="bg2"/>
          </a:solidFill>
          <a:ln w="6350" cap="sq" cmpd="sng" algn="ctr">
            <a:noFill/>
            <a:prstDash val="solid"/>
            <a:miter lim="800000"/>
          </a:ln>
          <a:effectLst/>
        </p:spPr>
        <p:txBody>
          <a:bodyPr/>
          <a:lstStyle/>
          <a:p>
            <a:endParaRPr lang="en-US"/>
          </a:p>
        </p:txBody>
      </p:sp>
      <p:sp>
        <p:nvSpPr>
          <p:cNvPr id="15" name="Rectangle 14"/>
          <p:cNvSpPr/>
          <p:nvPr/>
        </p:nvSpPr>
        <p:spPr>
          <a:xfrm>
            <a:off x="3794760" y="1274764"/>
            <a:ext cx="1554480" cy="640080"/>
          </a:xfrm>
          <a:prstGeom prst="rect">
            <a:avLst/>
          </a:prstGeom>
          <a:solidFill>
            <a:schemeClr val="accent1"/>
          </a:solidFill>
          <a:ln>
            <a:noFill/>
          </a:ln>
          <a:effectLst>
            <a:outerShdw blurRad="38100" dist="635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4" name="Group 3"/>
          <p:cNvGrpSpPr/>
          <p:nvPr/>
        </p:nvGrpSpPr>
        <p:grpSpPr>
          <a:xfrm>
            <a:off x="3886200" y="1274765"/>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kumimoji="0" lang="en-US" sz="6200" b="0" i="0" u="none" strike="noStrike" kern="1200" cap="all" spc="-100" normalizeH="0" baseline="0">
                <a:ln>
                  <a:noFill/>
                </a:ln>
                <a:solidFill>
                  <a:sysClr val="window" lastClr="FFFFFF"/>
                </a:solidFill>
                <a:effectLst>
                  <a:outerShdw blurRad="38100" dist="12700" dir="2700000" algn="tl" rotWithShape="0">
                    <a:prstClr val="black">
                      <a:alpha val="40000"/>
                    </a:prstClr>
                  </a:outerShdw>
                </a:effectLst>
                <a:uLnTx/>
                <a:uFillTx/>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2"/>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p>
        </p:txBody>
      </p:sp>
      <p:sp>
        <p:nvSpPr>
          <p:cNvPr id="20" name="Date Placeholder 19"/>
          <p:cNvSpPr>
            <a:spLocks noGrp="1"/>
          </p:cNvSpPr>
          <p:nvPr>
            <p:ph type="dt" sz="half" idx="10"/>
          </p:nvPr>
        </p:nvSpPr>
        <p:spPr>
          <a:xfrm>
            <a:off x="3931920" y="1334222"/>
            <a:ext cx="1280160" cy="457200"/>
          </a:xfrm>
        </p:spPr>
        <p:txBody>
          <a:bodyPr/>
          <a:lstStyle>
            <a:lvl1pPr algn="ctr">
              <a:defRPr sz="1100" spc="0" baseline="0">
                <a:solidFill>
                  <a:srgbClr val="FFFFFF"/>
                </a:solidFill>
                <a:latin typeface="+mn-lt"/>
              </a:defRPr>
            </a:lvl1pPr>
          </a:lstStyle>
          <a:p>
            <a:fld id="{A748FF9E-1F2F-4195-905A-012BE3EF2E4C}" type="datetime1">
              <a:rPr lang="en-US" smtClean="0"/>
              <a:t>10/21/2025</a:t>
            </a:fld>
            <a:endParaRPr lang="en-US"/>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2"/>
                </a:solidFill>
              </a:defRPr>
            </a:lvl1pPr>
          </a:lstStyle>
          <a:p>
            <a:endParaRPr kumimoji="0" lang="en-US"/>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2"/>
                </a:solidFill>
              </a:defRPr>
            </a:lvl1pPr>
          </a:lstStyle>
          <a:p>
            <a:fld id="{2BBB5E19-F10A-4C2F-BF6F-11C513378A2E}" type="slidenum">
              <a:rPr kumimoji="0" lang="en-US" smtClean="0"/>
              <a:pPr/>
              <a:t>‹#›</a:t>
            </a:fld>
            <a:endParaRPr kumimoji="0" lang="en-US"/>
          </a:p>
        </p:txBody>
      </p:sp>
    </p:spTree>
    <p:extLst>
      <p:ext uri="{BB962C8B-B14F-4D97-AF65-F5344CB8AC3E}">
        <p14:creationId xmlns:p14="http://schemas.microsoft.com/office/powerpoint/2010/main" val="2584047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lgn="r" eaLnBrk="1" latinLnBrk="0" hangingPunct="1"/>
            <a:fld id="{E680E1CA-3335-4E75-8402-410DEB31390E}" type="datetime1">
              <a:rPr lang="en-US" smtClean="0"/>
              <a:t>10/21/2025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Tree>
    <p:extLst>
      <p:ext uri="{BB962C8B-B14F-4D97-AF65-F5344CB8AC3E}">
        <p14:creationId xmlns:p14="http://schemas.microsoft.com/office/powerpoint/2010/main" val="1033816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980902" y="1275025"/>
            <a:ext cx="7182197" cy="4307950"/>
          </a:xfrm>
          <a:prstGeom prst="rect">
            <a:avLst/>
          </a:prstGeom>
          <a:solidFill>
            <a:schemeClr val="tx1"/>
          </a:solidFill>
          <a:ln w="6350" cap="flat" cmpd="sng" algn="ctr">
            <a:solidFill>
              <a:schemeClr val="tx1">
                <a:lumMod val="7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088136" y="1385316"/>
            <a:ext cx="6967728" cy="4087368"/>
          </a:xfrm>
          <a:prstGeom prst="rect">
            <a:avLst/>
          </a:prstGeom>
          <a:solidFill>
            <a:schemeClr val="bg2"/>
          </a:solidFill>
          <a:ln w="6350" cap="sq" cmpd="sng" algn="ctr">
            <a:noFill/>
            <a:prstDash val="solid"/>
            <a:miter lim="800000"/>
          </a:ln>
          <a:effectLst/>
        </p:spPr>
      </p:sp>
      <p:sp>
        <p:nvSpPr>
          <p:cNvPr id="30" name="Rectangle 29"/>
          <p:cNvSpPr/>
          <p:nvPr/>
        </p:nvSpPr>
        <p:spPr>
          <a:xfrm>
            <a:off x="3794760" y="1274764"/>
            <a:ext cx="1554480" cy="640080"/>
          </a:xfrm>
          <a:prstGeom prst="rect">
            <a:avLst/>
          </a:prstGeom>
          <a:solidFill>
            <a:schemeClr val="accent1"/>
          </a:solidFill>
          <a:ln>
            <a:noFill/>
          </a:ln>
          <a:effectLst>
            <a:outerShdw blurRad="38100" dist="635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3886200" y="1274765"/>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kumimoji="0" lang="en-US" sz="6200" b="0" i="0" u="none" strike="noStrike" kern="1200" cap="all" spc="-100" normalizeH="0" baseline="0" dirty="0">
                <a:ln>
                  <a:noFill/>
                </a:ln>
                <a:solidFill>
                  <a:sysClr val="window" lastClr="FFFFFF"/>
                </a:solidFill>
                <a:effectLst>
                  <a:outerShdw blurRad="38100" dist="12700" dir="2700000" algn="tl" rotWithShape="0">
                    <a:prstClr val="black">
                      <a:alpha val="40000"/>
                    </a:prstClr>
                  </a:outerShdw>
                </a:effectLst>
                <a:uLnTx/>
                <a:uFillTx/>
              </a:defRPr>
            </a:lvl1pPr>
          </a:lstStyle>
          <a:p>
            <a:r>
              <a:rPr lang="en-US"/>
              <a:t>Click to edit Master title style</a:t>
            </a:r>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2"/>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931920" y="1332914"/>
            <a:ext cx="1280160" cy="457200"/>
          </a:xfrm>
        </p:spPr>
        <p:txBody>
          <a:bodyPr/>
          <a:lstStyle>
            <a:lvl1pPr algn="ctr">
              <a:defRPr lang="en-US" sz="1100" kern="1200" spc="0" baseline="0">
                <a:solidFill>
                  <a:srgbClr val="FFFFFF"/>
                </a:solidFill>
                <a:latin typeface="+mn-lt"/>
                <a:ea typeface="+mn-ea"/>
                <a:cs typeface="+mn-cs"/>
              </a:defRPr>
            </a:lvl1pPr>
          </a:lstStyle>
          <a:p>
            <a:fld id="{81518EE4-C04F-4D73-B9DC-FA94E6F52047}" type="datetime1">
              <a:rPr lang="en-US" smtClean="0"/>
              <a:t>10/21/2025</a:t>
            </a:fld>
            <a:endParaRPr lang="en-US"/>
          </a:p>
        </p:txBody>
      </p:sp>
      <p:sp>
        <p:nvSpPr>
          <p:cNvPr id="5" name="Footer Placeholder 4"/>
          <p:cNvSpPr>
            <a:spLocks noGrp="1"/>
          </p:cNvSpPr>
          <p:nvPr>
            <p:ph type="ftr" sz="quarter" idx="11"/>
          </p:nvPr>
        </p:nvSpPr>
        <p:spPr>
          <a:xfrm>
            <a:off x="1104679" y="5211060"/>
            <a:ext cx="4430268" cy="228600"/>
          </a:xfrm>
        </p:spPr>
        <p:txBody>
          <a:bodyPr/>
          <a:lstStyle>
            <a:lvl1pPr algn="l">
              <a:defRPr>
                <a:solidFill>
                  <a:schemeClr val="tx2"/>
                </a:solidFill>
              </a:defRPr>
            </a:lvl1pPr>
          </a:lstStyle>
          <a:p>
            <a:endParaRPr kumimoji="0" lang="en-US"/>
          </a:p>
        </p:txBody>
      </p:sp>
      <p:sp>
        <p:nvSpPr>
          <p:cNvPr id="6" name="Slide Number Placeholder 5"/>
          <p:cNvSpPr>
            <a:spLocks noGrp="1"/>
          </p:cNvSpPr>
          <p:nvPr>
            <p:ph type="sldNum" sz="quarter" idx="12"/>
          </p:nvPr>
        </p:nvSpPr>
        <p:spPr>
          <a:xfrm>
            <a:off x="6453378" y="5211060"/>
            <a:ext cx="1584198" cy="228600"/>
          </a:xfrm>
        </p:spPr>
        <p:txBody>
          <a:bodyPr/>
          <a:lstStyle>
            <a:lvl1pPr>
              <a:defRPr>
                <a:solidFill>
                  <a:schemeClr val="tx2"/>
                </a:solidFill>
              </a:defRPr>
            </a:lvl1pPr>
          </a:lstStyle>
          <a:p>
            <a:fld id="{2BBB5E19-F10A-4C2F-BF6F-11C513378A2E}" type="slidenum">
              <a:rPr kumimoji="0" lang="en-US" smtClean="0"/>
              <a:pPr/>
              <a:t>‹#›</a:t>
            </a:fld>
            <a:endParaRPr kumimoji="0" lang="en-US"/>
          </a:p>
        </p:txBody>
      </p:sp>
    </p:spTree>
    <p:extLst>
      <p:ext uri="{BB962C8B-B14F-4D97-AF65-F5344CB8AC3E}">
        <p14:creationId xmlns:p14="http://schemas.microsoft.com/office/powerpoint/2010/main" val="950312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40D7722-124D-4D68-894D-06D5495F51A5}" type="datetime1">
              <a:rPr lang="en-US" smtClean="0"/>
              <a:t>10/21/2025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2BBB5E19-F10A-4C2F-BF6F-11C513378A2E}" type="slidenum">
              <a:rPr kumimoji="0" lang="en-US" smtClean="0"/>
              <a:pPr/>
              <a:t>‹#›</a:t>
            </a:fld>
            <a:endParaRPr kumimoji="0" lang="en-US"/>
          </a:p>
        </p:txBody>
      </p:sp>
    </p:spTree>
    <p:extLst>
      <p:ext uri="{BB962C8B-B14F-4D97-AF65-F5344CB8AC3E}">
        <p14:creationId xmlns:p14="http://schemas.microsoft.com/office/powerpoint/2010/main" val="248693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39EECC-DC59-4FC9-8F9C-F68A99A5CA14}" type="datetime1">
              <a:rPr lang="en-US" smtClean="0"/>
              <a:t>10/21/2025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2BBB5E19-F10A-4C2F-BF6F-11C513378A2E}" type="slidenum">
              <a:rPr kumimoji="0" lang="en-US" smtClean="0"/>
              <a:pPr/>
              <a:t>‹#›</a:t>
            </a:fld>
            <a:endParaRPr kumimoji="0" lang="en-US"/>
          </a:p>
        </p:txBody>
      </p:sp>
    </p:spTree>
    <p:extLst>
      <p:ext uri="{BB962C8B-B14F-4D97-AF65-F5344CB8AC3E}">
        <p14:creationId xmlns:p14="http://schemas.microsoft.com/office/powerpoint/2010/main" val="527078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lgn="r" eaLnBrk="1" latinLnBrk="0" hangingPunct="1"/>
            <a:fld id="{174330D5-669F-4D75-9F82-0BCA2EF851F3}" type="datetime1">
              <a:rPr lang="en-US" smtClean="0"/>
              <a:t>10/21/2025</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Tree>
    <p:extLst>
      <p:ext uri="{BB962C8B-B14F-4D97-AF65-F5344CB8AC3E}">
        <p14:creationId xmlns:p14="http://schemas.microsoft.com/office/powerpoint/2010/main" val="1256779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C535CF-21FE-41C5-878B-8EE739585078}" type="datetime1">
              <a:rPr lang="en-US" smtClean="0"/>
              <a:t>10/21/2025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2BBB5E19-F10A-4C2F-BF6F-11C513378A2E}" type="slidenum">
              <a:rPr kumimoji="0" lang="en-US" smtClean="0"/>
              <a:pPr/>
              <a:t>‹#›</a:t>
            </a:fld>
            <a:endParaRPr kumimoji="0" lang="en-US"/>
          </a:p>
        </p:txBody>
      </p:sp>
    </p:spTree>
    <p:extLst>
      <p:ext uri="{BB962C8B-B14F-4D97-AF65-F5344CB8AC3E}">
        <p14:creationId xmlns:p14="http://schemas.microsoft.com/office/powerpoint/2010/main" val="840023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3" name="Rectangle 12"/>
          <p:cNvSpPr/>
          <p:nvPr/>
        </p:nvSpPr>
        <p:spPr>
          <a:xfrm>
            <a:off x="307336" y="292608"/>
            <a:ext cx="6163056" cy="6272784"/>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84147" y="173736"/>
            <a:ext cx="6398514" cy="6510528"/>
          </a:xfrm>
          <a:prstGeom prst="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chemeClr val="bg1"/>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pPr algn="r" eaLnBrk="1" latinLnBrk="0" hangingPunct="1"/>
            <a:fld id="{80B51A7E-F631-4DD1-9C3B-1C32CB603761}" type="datetime1">
              <a:rPr lang="en-US" smtClean="0"/>
              <a:t>10/21/2025</a:t>
            </a:fld>
            <a:endParaRPr lang="en-US"/>
          </a:p>
        </p:txBody>
      </p:sp>
      <p:sp>
        <p:nvSpPr>
          <p:cNvPr id="9" name="Footer Placeholder 8"/>
          <p:cNvSpPr>
            <a:spLocks noGrp="1"/>
          </p:cNvSpPr>
          <p:nvPr>
            <p:ph type="ftr" sz="quarter" idx="11"/>
          </p:nvPr>
        </p:nvSpPr>
        <p:spPr>
          <a:xfrm>
            <a:off x="2505454" y="6265818"/>
            <a:ext cx="3950208" cy="274320"/>
          </a:xfrm>
        </p:spPr>
        <p:txBody>
          <a:bodyPr/>
          <a:lstStyle>
            <a:lvl1pPr algn="r">
              <a:defRPr/>
            </a:lvl1pPr>
          </a:lstStyle>
          <a:p>
            <a:endParaRPr kumimoji="0" lang="en-US"/>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chemeClr val="bg2"/>
                </a:solidFill>
              </a:defRPr>
            </a:lvl1pPr>
          </a:lstStyle>
          <a:p>
            <a:pPr algn="ctr" eaLnBrk="1" latinLnBrk="0" hangingPunct="1"/>
            <a:fld id="{2BBB5E19-F10A-4C2F-BF6F-11C513378A2E}" type="slidenum">
              <a:rPr kumimoji="0" lang="en-US" smtClean="0"/>
              <a:pPr algn="ctr" eaLnBrk="1" latinLnBrk="0" hangingPunct="1"/>
              <a:t>‹#›</a:t>
            </a:fld>
            <a:endParaRPr kumimoji="0" lang="en-US"/>
          </a:p>
        </p:txBody>
      </p:sp>
      <p:sp>
        <p:nvSpPr>
          <p:cNvPr id="12" name="Rectangle 11"/>
          <p:cNvSpPr/>
          <p:nvPr/>
        </p:nvSpPr>
        <p:spPr>
          <a:xfrm>
            <a:off x="6884162" y="292608"/>
            <a:ext cx="1956816" cy="6272784"/>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35132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tx1"/>
          </a:solidFill>
          <a:ln w="6350">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884162" y="292608"/>
            <a:ext cx="1956816" cy="6272784"/>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chemeClr val="tx1"/>
                </a:solidFill>
                <a:latin typeface="+mj-lt"/>
              </a:defRPr>
            </a:lvl1pPr>
          </a:lstStyle>
          <a:p>
            <a:r>
              <a:rPr lang="en-US"/>
              <a:t>Click to edit Master title style</a:t>
            </a:r>
          </a:p>
        </p:txBody>
      </p:sp>
      <p:sp>
        <p:nvSpPr>
          <p:cNvPr id="3" name="Picture Placeholder 2"/>
          <p:cNvSpPr>
            <a:spLocks noGrp="1" noChangeAspect="1"/>
          </p:cNvSpPr>
          <p:nvPr>
            <p:ph type="pic" idx="1"/>
          </p:nvPr>
        </p:nvSpPr>
        <p:spPr>
          <a:xfrm>
            <a:off x="171449" y="173736"/>
            <a:ext cx="6398514" cy="6510528"/>
          </a:xfrm>
          <a:solidFill>
            <a:schemeClr val="bg1">
              <a:lumMod val="50000"/>
              <a:lumOff val="5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algn="r" eaLnBrk="1" latinLnBrk="0" hangingPunct="1"/>
            <a:fld id="{2BB75E37-03FF-4AD0-955C-254649EDCC05}" type="datetime1">
              <a:rPr lang="en-US" smtClean="0"/>
              <a:t>10/21/2025</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kumimoji="0" lang="en-US"/>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chemeClr val="tx2"/>
                </a:solidFill>
              </a:defRPr>
            </a:lvl1pPr>
          </a:lstStyle>
          <a:p>
            <a:pPr algn="ctr" eaLnBrk="1" latinLnBrk="0" hangingPunct="1"/>
            <a:fld id="{2BBB5E19-F10A-4C2F-BF6F-11C513378A2E}" type="slidenum">
              <a:rPr kumimoji="0" lang="en-US" smtClean="0"/>
              <a:pPr algn="ctr" eaLnBrk="1" latinLnBrk="0" hangingPunct="1"/>
              <a:t>‹#›</a:t>
            </a:fld>
            <a:endParaRPr kumimoji="0" lang="en-US"/>
          </a:p>
        </p:txBody>
      </p:sp>
    </p:spTree>
    <p:extLst>
      <p:ext uri="{BB962C8B-B14F-4D97-AF65-F5344CB8AC3E}">
        <p14:creationId xmlns:p14="http://schemas.microsoft.com/office/powerpoint/2010/main" val="963882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958B3-22E6-4BF2-8AEF-970F0C4990F5}" type="datetime1">
              <a:rPr lang="en-US" smtClean="0"/>
              <a:t>10/21/2025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BBB5E19-F10A-4C2F-BF6F-11C513378A2E}" type="slidenum">
              <a:rPr kumimoji="0" lang="en-US" smtClean="0"/>
              <a:pPr/>
              <a:t>‹#›</a:t>
            </a:fld>
            <a:endParaRPr kumimoji="0" lang="en-US"/>
          </a:p>
        </p:txBody>
      </p:sp>
    </p:spTree>
    <p:extLst>
      <p:ext uri="{BB962C8B-B14F-4D97-AF65-F5344CB8AC3E}">
        <p14:creationId xmlns:p14="http://schemas.microsoft.com/office/powerpoint/2010/main" val="2765155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F0F1D1-EC4E-4FF4-B1D9-D78A64FCEC74}" type="datetime1">
              <a:rPr lang="en-US" smtClean="0"/>
              <a:t>10/21/2025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BBB5E19-F10A-4C2F-BF6F-11C513378A2E}" type="slidenum">
              <a:rPr kumimoji="0" lang="en-US" smtClean="0"/>
              <a:pPr/>
              <a:t>‹#›</a:t>
            </a:fld>
            <a:endParaRPr kumimoji="0" lang="en-US"/>
          </a:p>
        </p:txBody>
      </p:sp>
    </p:spTree>
    <p:extLst>
      <p:ext uri="{BB962C8B-B14F-4D97-AF65-F5344CB8AC3E}">
        <p14:creationId xmlns:p14="http://schemas.microsoft.com/office/powerpoint/2010/main" val="4141974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tx1"/>
          </a:solidFill>
          <a:ln w="6350" cap="flat" cmpd="sng" algn="ctr">
            <a:solidFill>
              <a:schemeClr val="tx1">
                <a:lumMod val="75000"/>
              </a:schemeClr>
            </a:solidFill>
            <a:prstDash val="solid"/>
          </a:ln>
          <a:effectLst>
            <a:softEdge rad="0"/>
          </a:effectLst>
        </p:spPr>
        <p:txBody>
          <a:bodyPr/>
          <a:lstStyle/>
          <a:p>
            <a:endParaRPr lang="en-US"/>
          </a:p>
        </p:txBody>
      </p:sp>
      <p:sp>
        <p:nvSpPr>
          <p:cNvPr id="9" name="Rectangle 8"/>
          <p:cNvSpPr/>
          <p:nvPr/>
        </p:nvSpPr>
        <p:spPr>
          <a:xfrm>
            <a:off x="292608" y="292608"/>
            <a:ext cx="8558784" cy="6272784"/>
          </a:xfrm>
          <a:prstGeom prst="rect">
            <a:avLst/>
          </a:prstGeom>
          <a:solidFill>
            <a:schemeClr val="bg2"/>
          </a:solidFill>
          <a:ln w="6350" cap="sq" cmpd="sng" algn="ctr">
            <a:noFill/>
            <a:prstDash val="solid"/>
            <a:miter lim="800000"/>
          </a:ln>
          <a:effectLst/>
        </p:spPr>
        <p:txBody>
          <a:bodyPr/>
          <a:lstStyle/>
          <a:p>
            <a:endParaRPr lang="en-US"/>
          </a:p>
        </p:txBody>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7338" y="6265818"/>
            <a:ext cx="2057400" cy="274320"/>
          </a:xfrm>
          <a:prstGeom prst="rect">
            <a:avLst/>
          </a:prstGeom>
        </p:spPr>
        <p:txBody>
          <a:bodyPr vert="horz" lIns="91440" tIns="45720" rIns="91440" bIns="45720" rtlCol="0" anchor="b"/>
          <a:lstStyle>
            <a:lvl1pPr algn="l">
              <a:defRPr sz="900">
                <a:solidFill>
                  <a:schemeClr val="tx2"/>
                </a:solidFill>
              </a:defRPr>
            </a:lvl1pPr>
          </a:lstStyle>
          <a:p>
            <a:pPr algn="r" eaLnBrk="1" latinLnBrk="0" hangingPunct="1"/>
            <a:fld id="{022E050B-2318-4415-BE65-35790D1D3DAE}" type="datetime1">
              <a:rPr lang="en-US" smtClean="0">
                <a:solidFill>
                  <a:schemeClr val="tx2"/>
                </a:solidFill>
              </a:rPr>
              <a:t>10/21/2025</a:t>
            </a:fld>
            <a:endParaRPr lang="en-US">
              <a:solidFill>
                <a:schemeClr val="tx2"/>
              </a:solidFill>
            </a:endParaRPr>
          </a:p>
        </p:txBody>
      </p:sp>
      <p:sp>
        <p:nvSpPr>
          <p:cNvPr id="5" name="Footer Placeholder 4"/>
          <p:cNvSpPr>
            <a:spLocks noGrp="1"/>
          </p:cNvSpPr>
          <p:nvPr>
            <p:ph type="ftr" sz="quarter" idx="3"/>
          </p:nvPr>
        </p:nvSpPr>
        <p:spPr>
          <a:xfrm>
            <a:off x="2596896" y="6265818"/>
            <a:ext cx="3950208" cy="274320"/>
          </a:xfrm>
          <a:prstGeom prst="rect">
            <a:avLst/>
          </a:prstGeom>
        </p:spPr>
        <p:txBody>
          <a:bodyPr vert="horz" lIns="91440" tIns="45720" rIns="91440" bIns="45720" rtlCol="0" anchor="b"/>
          <a:lstStyle>
            <a:lvl1pPr algn="ctr">
              <a:defRPr sz="900">
                <a:solidFill>
                  <a:schemeClr val="tx2"/>
                </a:solidFill>
              </a:defRPr>
            </a:lvl1pPr>
          </a:lstStyle>
          <a:p>
            <a:pPr algn="l" eaLnBrk="1" latinLnBrk="0" hangingPunct="1"/>
            <a:endParaRPr kumimoji="0" lang="en-US">
              <a:solidFill>
                <a:schemeClr val="tx2"/>
              </a:solidFill>
            </a:endParaRPr>
          </a:p>
        </p:txBody>
      </p:sp>
      <p:sp>
        <p:nvSpPr>
          <p:cNvPr id="6" name="Slide Number Placeholder 5"/>
          <p:cNvSpPr>
            <a:spLocks noGrp="1"/>
          </p:cNvSpPr>
          <p:nvPr>
            <p:ph type="sldNum" sz="quarter" idx="4"/>
          </p:nvPr>
        </p:nvSpPr>
        <p:spPr>
          <a:xfrm>
            <a:off x="7743555" y="6265818"/>
            <a:ext cx="1097280" cy="274320"/>
          </a:xfrm>
          <a:prstGeom prst="rect">
            <a:avLst/>
          </a:prstGeom>
        </p:spPr>
        <p:txBody>
          <a:bodyPr vert="horz" lIns="91440" tIns="45720" rIns="91440" bIns="45720" rtlCol="0" anchor="b"/>
          <a:lstStyle>
            <a:lvl1pPr algn="r">
              <a:defRPr sz="900">
                <a:solidFill>
                  <a:schemeClr val="tx2"/>
                </a:solidFill>
              </a:defRPr>
            </a:lvl1pPr>
          </a:lstStyle>
          <a:p>
            <a:pPr algn="ctr" eaLnBrk="1" latinLnBrk="0" hangingPunct="1"/>
            <a:fld id="{2BBB5E19-F10A-4C2F-BF6F-11C513378A2E}" type="slidenum">
              <a:rPr kumimoji="0" lang="en-US" smtClean="0"/>
              <a:pPr algn="ctr" eaLnBrk="1" latinLnBrk="0" hangingPunct="1"/>
              <a:t>‹#›</a:t>
            </a:fld>
            <a:endParaRPr kumimoji="0" lang="en-US" sz="1400" b="1">
              <a:solidFill>
                <a:srgbClr val="FFFFFF"/>
              </a:solidFill>
            </a:endParaRPr>
          </a:p>
        </p:txBody>
      </p:sp>
    </p:spTree>
    <p:extLst>
      <p:ext uri="{BB962C8B-B14F-4D97-AF65-F5344CB8AC3E}">
        <p14:creationId xmlns:p14="http://schemas.microsoft.com/office/powerpoint/2010/main" val="8303946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defTabSz="914400" rtl="0" eaLnBrk="1" latinLnBrk="0" hangingPunct="1">
        <a:lnSpc>
          <a:spcPct val="90000"/>
        </a:lnSpc>
        <a:spcBef>
          <a:spcPct val="0"/>
        </a:spcBef>
        <a:buNone/>
        <a:defRPr lang="en-US" sz="40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anose="020B0604020202020204"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anose="020B0604020202020204"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2.bmp"/></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7.xml"/><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2.b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bmp"/></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bmp"/><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bmp"/><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bmp"/><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20.sv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6318998-C19E-4594-9FB4-193BC2661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892" y="457200"/>
            <a:ext cx="8461207" cy="5943603"/>
          </a:xfrm>
          <a:prstGeom prst="rect">
            <a:avLst/>
          </a:prstGeom>
          <a:solidFill>
            <a:schemeClr val="tx1"/>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9" name="Rectangle 18">
            <a:extLst>
              <a:ext uri="{FF2B5EF4-FFF2-40B4-BE49-F238E27FC236}">
                <a16:creationId xmlns:a16="http://schemas.microsoft.com/office/drawing/2014/main" id="{234D2EEE-E18B-47B9-90F1-2BA9D8D1A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6" y="620772"/>
            <a:ext cx="8214318" cy="5616458"/>
          </a:xfrm>
          <a:prstGeom prst="rect">
            <a:avLst/>
          </a:prstGeom>
          <a:solidFill>
            <a:schemeClr val="bg2"/>
          </a:solidFill>
          <a:ln w="6350" cap="sq" cmpd="sng" algn="ctr">
            <a:noFill/>
            <a:prstDash val="solid"/>
            <a:miter lim="800000"/>
          </a:ln>
          <a:effectLst/>
        </p:spPr>
        <p:txBody>
          <a:bodyPr/>
          <a:lstStyle/>
          <a:p>
            <a:endParaRPr lang="en-US"/>
          </a:p>
        </p:txBody>
      </p:sp>
      <p:sp>
        <p:nvSpPr>
          <p:cNvPr id="4" name="TextBox 3">
            <a:extLst>
              <a:ext uri="{FF2B5EF4-FFF2-40B4-BE49-F238E27FC236}">
                <a16:creationId xmlns:a16="http://schemas.microsoft.com/office/drawing/2014/main" id="{351E712E-6DE8-B86C-3E1A-5535442A13D7}"/>
              </a:ext>
            </a:extLst>
          </p:cNvPr>
          <p:cNvSpPr txBox="1"/>
          <p:nvPr/>
        </p:nvSpPr>
        <p:spPr>
          <a:xfrm>
            <a:off x="852636" y="1348844"/>
            <a:ext cx="4287254" cy="304270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defTabSz="914400">
              <a:lnSpc>
                <a:spcPct val="83000"/>
              </a:lnSpc>
              <a:spcBef>
                <a:spcPct val="0"/>
              </a:spcBef>
              <a:spcAft>
                <a:spcPts val="600"/>
              </a:spcAft>
            </a:pPr>
            <a:r>
              <a:rPr lang="en-US" sz="5200" cap="all" spc="-100">
                <a:effectLst>
                  <a:outerShdw blurRad="38100" dist="12700" dir="2700000" algn="tl" rotWithShape="0">
                    <a:prstClr val="black">
                      <a:alpha val="40000"/>
                    </a:prstClr>
                  </a:outerShdw>
                </a:effectLst>
                <a:latin typeface="+mj-lt"/>
              </a:rPr>
              <a:t>Writing &amp; Tracking Grievances​</a:t>
            </a:r>
          </a:p>
        </p:txBody>
      </p:sp>
      <p:sp>
        <p:nvSpPr>
          <p:cNvPr id="10" name="TextBox 9">
            <a:extLst>
              <a:ext uri="{FF2B5EF4-FFF2-40B4-BE49-F238E27FC236}">
                <a16:creationId xmlns:a16="http://schemas.microsoft.com/office/drawing/2014/main" id="{DE6C1850-A600-4F29-5B23-084BC560F1DE}"/>
              </a:ext>
            </a:extLst>
          </p:cNvPr>
          <p:cNvSpPr txBox="1"/>
          <p:nvPr/>
        </p:nvSpPr>
        <p:spPr>
          <a:xfrm>
            <a:off x="988038" y="4007556"/>
            <a:ext cx="4151851" cy="162476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gn="ctr" defTabSz="914400">
              <a:lnSpc>
                <a:spcPct val="90000"/>
              </a:lnSpc>
              <a:spcAft>
                <a:spcPts val="600"/>
              </a:spcAft>
              <a:buClr>
                <a:schemeClr val="tx2">
                  <a:lumMod val="60000"/>
                  <a:lumOff val="40000"/>
                </a:schemeClr>
              </a:buClr>
            </a:pPr>
            <a:r>
              <a:rPr lang="en-US" sz="1300" kern="1200" spc="80" baseline="0" dirty="0">
                <a:solidFill>
                  <a:schemeClr val="tx2"/>
                </a:solidFill>
                <a:latin typeface="+mn-lt"/>
                <a:ea typeface="+mn-ea"/>
                <a:cs typeface="+mn-cs"/>
              </a:rPr>
              <a:t>"When they work well, Unions are the voices of all the workers in negotiations with management, and can leverage worker solidarity to not only prevent management from treating workers poorly, but to force management to create a safer, equitable and more joyous workplace" ​</a:t>
            </a:r>
          </a:p>
          <a:p>
            <a:pPr algn="ctr" defTabSz="914400">
              <a:lnSpc>
                <a:spcPct val="90000"/>
              </a:lnSpc>
              <a:spcAft>
                <a:spcPts val="600"/>
              </a:spcAft>
              <a:buClr>
                <a:schemeClr val="tx2">
                  <a:lumMod val="60000"/>
                  <a:lumOff val="40000"/>
                </a:schemeClr>
              </a:buClr>
            </a:pPr>
            <a:r>
              <a:rPr lang="en-US" sz="1300" i="1" kern="1200" spc="80" baseline="0" dirty="0">
                <a:solidFill>
                  <a:schemeClr val="tx2"/>
                </a:solidFill>
                <a:latin typeface="+mn-lt"/>
                <a:ea typeface="+mn-ea"/>
                <a:cs typeface="+mn-cs"/>
              </a:rPr>
              <a:t>Jane McAlevey (Oct 12, 1964- July 7, 2024)</a:t>
            </a:r>
            <a:endParaRPr lang="en-US" sz="800" i="1" kern="1200" spc="80" baseline="0" dirty="0">
              <a:solidFill>
                <a:schemeClr val="tx2"/>
              </a:solidFill>
              <a:latin typeface="+mn-lt"/>
              <a:ea typeface="+mn-ea"/>
              <a:cs typeface="+mn-cs"/>
            </a:endParaRPr>
          </a:p>
        </p:txBody>
      </p:sp>
      <p:sp>
        <p:nvSpPr>
          <p:cNvPr id="21" name="Rectangle 20">
            <a:extLst>
              <a:ext uri="{FF2B5EF4-FFF2-40B4-BE49-F238E27FC236}">
                <a16:creationId xmlns:a16="http://schemas.microsoft.com/office/drawing/2014/main" id="{6F18E515-60E5-43F8-A05E-92AE00EBC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6173" y="446824"/>
            <a:ext cx="1440180" cy="731520"/>
          </a:xfrm>
          <a:prstGeom prst="rect">
            <a:avLst/>
          </a:prstGeom>
          <a:solidFill>
            <a:schemeClr val="accent1"/>
          </a:solidFill>
          <a:ln>
            <a:noFill/>
          </a:ln>
          <a:effectLst>
            <a:outerShdw blurRad="38100" dist="635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3" name="Straight Connector 22">
            <a:extLst>
              <a:ext uri="{FF2B5EF4-FFF2-40B4-BE49-F238E27FC236}">
                <a16:creationId xmlns:a16="http://schemas.microsoft.com/office/drawing/2014/main" id="{729DCB65-8532-4281-AAE2-A65DD7F3E3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61898"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C79C354-91BA-494C-BC93-779E73C420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30628"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FF5F9B5-9D53-48DF-AE33-00386EC545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61898" y="1092118"/>
            <a:ext cx="126873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14" name="Graphic 13" descr="Pencil">
            <a:extLst>
              <a:ext uri="{FF2B5EF4-FFF2-40B4-BE49-F238E27FC236}">
                <a16:creationId xmlns:a16="http://schemas.microsoft.com/office/drawing/2014/main" id="{0D107C8E-7303-2617-505E-F50488579C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21527" y="2031416"/>
            <a:ext cx="2813215" cy="2813215"/>
          </a:xfrm>
          <a:prstGeom prst="rect">
            <a:avLst/>
          </a:prstGeom>
        </p:spPr>
      </p:pic>
      <p:sp>
        <p:nvSpPr>
          <p:cNvPr id="7" name="TextBox 6">
            <a:extLst>
              <a:ext uri="{FF2B5EF4-FFF2-40B4-BE49-F238E27FC236}">
                <a16:creationId xmlns:a16="http://schemas.microsoft.com/office/drawing/2014/main" id="{9A225E29-D610-6A3E-3358-1F1BFDA74316}"/>
              </a:ext>
            </a:extLst>
          </p:cNvPr>
          <p:cNvSpPr txBox="1"/>
          <p:nvPr/>
        </p:nvSpPr>
        <p:spPr>
          <a:xfrm>
            <a:off x="1041684" y="5584273"/>
            <a:ext cx="705762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2000" b="1" dirty="0">
                <a:latin typeface="Aptos" panose="020B0004020202020204" pitchFamily="34" charset="0"/>
              </a:rPr>
              <a:t>October 23, 2025  </a:t>
            </a:r>
            <a:r>
              <a:rPr lang="en-US" sz="2400" b="1">
                <a:latin typeface="Aptos" panose="020B0004020202020204" pitchFamily="34" charset="0"/>
              </a:rPr>
              <a:t>Adia Hoag</a:t>
            </a:r>
            <a:endParaRPr lang="en-US" sz="2400" dirty="0">
              <a:latin typeface="Aptos" panose="020B00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EF455E0-3E2A-4117-A141-26609C6642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022" y="237744"/>
            <a:ext cx="8791956" cy="6382512"/>
          </a:xfrm>
          <a:prstGeom prst="rect">
            <a:avLst/>
          </a:prstGeom>
          <a:solidFill>
            <a:schemeClr val="tx1"/>
          </a:solidFill>
          <a:ln w="6350" cap="flat" cmpd="sng" algn="ctr">
            <a:solidFill>
              <a:schemeClr val="tx1">
                <a:lumMod val="75000"/>
              </a:schemeClr>
            </a:solidFill>
            <a:prstDash val="solid"/>
          </a:ln>
          <a:effectLst>
            <a:softEdge rad="0"/>
          </a:effectLst>
        </p:spPr>
        <p:txBody>
          <a:bodyPr/>
          <a:lstStyle/>
          <a:p>
            <a:endParaRPr lang="en-US"/>
          </a:p>
        </p:txBody>
      </p:sp>
      <p:sp>
        <p:nvSpPr>
          <p:cNvPr id="13" name="Rectangle 12">
            <a:extLst>
              <a:ext uri="{FF2B5EF4-FFF2-40B4-BE49-F238E27FC236}">
                <a16:creationId xmlns:a16="http://schemas.microsoft.com/office/drawing/2014/main" id="{EA80814C-0EE3-49C5-B824-51C7941DA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 y="374904"/>
            <a:ext cx="8586216" cy="6108192"/>
          </a:xfrm>
          <a:prstGeom prst="rect">
            <a:avLst/>
          </a:prstGeom>
          <a:solidFill>
            <a:schemeClr val="bg2"/>
          </a:solidFill>
          <a:ln w="6350" cap="sq" cmpd="sng" algn="ctr">
            <a:noFill/>
            <a:prstDash val="solid"/>
            <a:miter lim="800000"/>
          </a:ln>
          <a:effectLst/>
        </p:spPr>
        <p:txBody>
          <a:bodyPr/>
          <a:lstStyle/>
          <a:p>
            <a:endParaRPr lang="en-US"/>
          </a:p>
        </p:txBody>
      </p:sp>
      <p:sp useBgFill="1">
        <p:nvSpPr>
          <p:cNvPr id="15" name="Rectangle 14">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892" y="572613"/>
            <a:ext cx="8461207" cy="2396079"/>
          </a:xfrm>
          <a:prstGeom prst="rect">
            <a:avLst/>
          </a:prstGeom>
          <a:solidFill>
            <a:srgbClr val="FFFFFF"/>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US"/>
          </a:p>
        </p:txBody>
      </p:sp>
      <p:sp>
        <p:nvSpPr>
          <p:cNvPr id="19" name="Rectangle 18">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53" y="737380"/>
            <a:ext cx="8215884" cy="2066544"/>
          </a:xfrm>
          <a:prstGeom prst="rect">
            <a:avLst/>
          </a:prstGeom>
          <a:solidFill>
            <a:schemeClr val="tx2"/>
          </a:solidFill>
          <a:ln w="9525" cap="sq" cmpd="sng" algn="ctr">
            <a:noFill/>
            <a:prstDash val="solid"/>
            <a:miter lim="800000"/>
          </a:ln>
          <a:effectLst/>
        </p:spPr>
        <p:txBody>
          <a:bodyPr/>
          <a:lstStyle/>
          <a:p>
            <a:endParaRPr lang="en-US"/>
          </a:p>
        </p:txBody>
      </p:sp>
      <p:sp>
        <p:nvSpPr>
          <p:cNvPr id="2" name="Title 1"/>
          <p:cNvSpPr>
            <a:spLocks noGrp="1"/>
          </p:cNvSpPr>
          <p:nvPr>
            <p:ph type="title"/>
          </p:nvPr>
        </p:nvSpPr>
        <p:spPr>
          <a:xfrm>
            <a:off x="800100" y="1089090"/>
            <a:ext cx="7543800" cy="1371600"/>
          </a:xfrm>
        </p:spPr>
        <p:txBody>
          <a:bodyPr vert="horz" lIns="91440" tIns="45720" rIns="91440" bIns="45720" rtlCol="0" anchor="ctr">
            <a:normAutofit/>
          </a:bodyPr>
          <a:lstStyle/>
          <a:p>
            <a:pPr algn="ctr"/>
            <a:r>
              <a:rPr lang="en-US" sz="4800">
                <a:solidFill>
                  <a:schemeClr val="bg1"/>
                </a:solidFill>
              </a:rPr>
              <a:t>What is a grievance?</a:t>
            </a:r>
          </a:p>
        </p:txBody>
      </p:sp>
      <p:sp>
        <p:nvSpPr>
          <p:cNvPr id="3" name="Rectangle 2"/>
          <p:cNvSpPr/>
          <p:nvPr/>
        </p:nvSpPr>
        <p:spPr>
          <a:xfrm>
            <a:off x="800100" y="3263619"/>
            <a:ext cx="7543800" cy="2673765"/>
          </a:xfrm>
          <a:prstGeom prst="rect">
            <a:avLst/>
          </a:prstGeom>
        </p:spPr>
        <p:txBody>
          <a:bodyPr vert="horz" lIns="91440" tIns="45720" rIns="91440" bIns="45720" rtlCol="0" anchor="t">
            <a:noAutofit/>
          </a:bodyPr>
          <a:lstStyle/>
          <a:p>
            <a:pPr algn="just" defTabSz="914400">
              <a:spcAft>
                <a:spcPts val="600"/>
              </a:spcAft>
              <a:buClr>
                <a:schemeClr val="tx2">
                  <a:lumMod val="60000"/>
                  <a:lumOff val="40000"/>
                </a:schemeClr>
              </a:buClr>
            </a:pPr>
            <a:r>
              <a:rPr lang="en-US" sz="2800" dirty="0"/>
              <a:t>A grievance is a violation, misapplication, or misinterpretation of any provision of this agreement or of a policy of the Board of School Commissioners which affects the terms and conditions of employment.</a:t>
            </a:r>
          </a:p>
        </p:txBody>
      </p:sp>
      <p:sp>
        <p:nvSpPr>
          <p:cNvPr id="5" name="Slide Number Placeholder 4"/>
          <p:cNvSpPr>
            <a:spLocks noGrp="1"/>
          </p:cNvSpPr>
          <p:nvPr>
            <p:ph type="sldNum" sz="quarter" idx="12"/>
          </p:nvPr>
        </p:nvSpPr>
        <p:spPr>
          <a:xfrm>
            <a:off x="7474056" y="6291066"/>
            <a:ext cx="1097280" cy="274320"/>
          </a:xfrm>
        </p:spPr>
        <p:txBody>
          <a:bodyPr vert="horz" lIns="91440" tIns="45720" rIns="91440" bIns="45720" rtlCol="0" anchor="b">
            <a:normAutofit/>
          </a:bodyPr>
          <a:lstStyle/>
          <a:p>
            <a:pPr>
              <a:spcAft>
                <a:spcPts val="600"/>
              </a:spcAft>
            </a:pPr>
            <a:fld id="{2BBB5E19-F10A-4C2F-BF6F-11C513378A2E}" type="slidenum">
              <a:rPr kumimoji="0" lang="en-US" sz="1000" smtClean="0"/>
              <a:pPr>
                <a:spcAft>
                  <a:spcPts val="600"/>
                </a:spcAft>
              </a:pPr>
              <a:t>2</a:t>
            </a:fld>
            <a:endParaRPr kumimoji="0" lang="en-US" sz="100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4737801-B9D6-4A08-BD77-23010A802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5FABD39-C757-461E-A681-DC2736484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892" y="572613"/>
            <a:ext cx="8461207" cy="2396079"/>
          </a:xfrm>
          <a:prstGeom prst="rect">
            <a:avLst/>
          </a:prstGeom>
          <a:solidFill>
            <a:srgbClr val="FFFFFF"/>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US"/>
          </a:p>
        </p:txBody>
      </p:sp>
      <p:sp>
        <p:nvSpPr>
          <p:cNvPr id="15" name="Rectangle 14">
            <a:extLst>
              <a:ext uri="{FF2B5EF4-FFF2-40B4-BE49-F238E27FC236}">
                <a16:creationId xmlns:a16="http://schemas.microsoft.com/office/drawing/2014/main" id="{2DF424F5-8D5C-46C0-A1B0-AF34E0350C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53" y="737380"/>
            <a:ext cx="8215884" cy="2066544"/>
          </a:xfrm>
          <a:prstGeom prst="rect">
            <a:avLst/>
          </a:prstGeom>
          <a:solidFill>
            <a:schemeClr val="tx2"/>
          </a:solidFill>
          <a:ln w="9525" cap="sq" cmpd="sng" algn="ctr">
            <a:noFill/>
            <a:prstDash val="solid"/>
            <a:miter lim="800000"/>
          </a:ln>
          <a:effectLst/>
        </p:spPr>
        <p:txBody>
          <a:bodyPr/>
          <a:lstStyle/>
          <a:p>
            <a:endParaRPr lang="en-US"/>
          </a:p>
        </p:txBody>
      </p:sp>
      <p:sp>
        <p:nvSpPr>
          <p:cNvPr id="2" name="Title 1"/>
          <p:cNvSpPr>
            <a:spLocks noGrp="1"/>
          </p:cNvSpPr>
          <p:nvPr>
            <p:ph type="title"/>
          </p:nvPr>
        </p:nvSpPr>
        <p:spPr>
          <a:xfrm>
            <a:off x="800100" y="1089090"/>
            <a:ext cx="7543800" cy="1371600"/>
          </a:xfrm>
        </p:spPr>
        <p:txBody>
          <a:bodyPr>
            <a:normAutofit/>
          </a:bodyPr>
          <a:lstStyle/>
          <a:p>
            <a:pPr algn="ctr"/>
            <a:r>
              <a:rPr lang="en-US">
                <a:solidFill>
                  <a:schemeClr val="bg1"/>
                </a:solidFill>
              </a:rPr>
              <a:t>What is a complaint?</a:t>
            </a:r>
          </a:p>
        </p:txBody>
      </p:sp>
      <p:sp>
        <p:nvSpPr>
          <p:cNvPr id="3" name="Content Placeholder 2"/>
          <p:cNvSpPr>
            <a:spLocks noGrp="1"/>
          </p:cNvSpPr>
          <p:nvPr>
            <p:ph idx="1"/>
          </p:nvPr>
        </p:nvSpPr>
        <p:spPr>
          <a:xfrm>
            <a:off x="800100" y="3263619"/>
            <a:ext cx="7543800" cy="2673765"/>
          </a:xfrm>
        </p:spPr>
        <p:txBody>
          <a:bodyPr anchor="t">
            <a:normAutofit/>
          </a:bodyPr>
          <a:lstStyle/>
          <a:p>
            <a:pPr algn="just">
              <a:buNone/>
            </a:pPr>
            <a:r>
              <a:rPr lang="en-US" sz="2800">
                <a:latin typeface="Arial Narrow" pitchFamily="34" charset="0"/>
              </a:rPr>
              <a:t>Anything that is not a grievance.</a:t>
            </a:r>
          </a:p>
        </p:txBody>
      </p:sp>
      <p:sp>
        <p:nvSpPr>
          <p:cNvPr id="5" name="Slide Number Placeholder 4"/>
          <p:cNvSpPr>
            <a:spLocks noGrp="1"/>
          </p:cNvSpPr>
          <p:nvPr>
            <p:ph type="sldNum" sz="quarter" idx="12"/>
          </p:nvPr>
        </p:nvSpPr>
        <p:spPr>
          <a:xfrm>
            <a:off x="7474056" y="6291066"/>
            <a:ext cx="1097280" cy="274320"/>
          </a:xfrm>
        </p:spPr>
        <p:txBody>
          <a:bodyPr>
            <a:normAutofit/>
          </a:bodyPr>
          <a:lstStyle/>
          <a:p>
            <a:pPr eaLnBrk="1" latinLnBrk="0" hangingPunct="1">
              <a:spcAft>
                <a:spcPts val="600"/>
              </a:spcAft>
            </a:pPr>
            <a:fld id="{2BBB5E19-F10A-4C2F-BF6F-11C513378A2E}" type="slidenum">
              <a:rPr kumimoji="0" lang="en-US" smtClean="0"/>
              <a:pPr eaLnBrk="1" latinLnBrk="0" hangingPunct="1">
                <a:spcAft>
                  <a:spcPts val="600"/>
                </a:spcAft>
              </a:pPr>
              <a:t>3</a:t>
            </a:fld>
            <a:endParaRPr kumimoji="0" 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0">
            <a:extLst>
              <a:ext uri="{FF2B5EF4-FFF2-40B4-BE49-F238E27FC236}">
                <a16:creationId xmlns:a16="http://schemas.microsoft.com/office/drawing/2014/main" id="{C8089CB0-2F03-4E3C-ADBB-570A3BE78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52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2">
            <a:extLst>
              <a:ext uri="{FF2B5EF4-FFF2-40B4-BE49-F238E27FC236}">
                <a16:creationId xmlns:a16="http://schemas.microsoft.com/office/drawing/2014/main" id="{52DA11B6-B538-4624-9628-98B823D76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33"/>
            <a:ext cx="506524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4">
            <a:extLst>
              <a:ext uri="{FF2B5EF4-FFF2-40B4-BE49-F238E27FC236}">
                <a16:creationId xmlns:a16="http://schemas.microsoft.com/office/drawing/2014/main" id="{0DBA80B1-3B69-49C0-8AC9-716ABA57F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3979" y="643464"/>
            <a:ext cx="3107873" cy="5566305"/>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7" name="Rectangle 16">
            <a:extLst>
              <a:ext uri="{FF2B5EF4-FFF2-40B4-BE49-F238E27FC236}">
                <a16:creationId xmlns:a16="http://schemas.microsoft.com/office/drawing/2014/main" id="{047E1103-B264-49BE-BC2A-F4E40BD3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8023" y="806860"/>
            <a:ext cx="2859786" cy="5239512"/>
          </a:xfrm>
          <a:prstGeom prst="rect">
            <a:avLst/>
          </a:prstGeom>
          <a:solidFill>
            <a:schemeClr val="accent1"/>
          </a:solidFill>
          <a:ln w="9525" cap="sq" cmpd="sng" algn="ctr">
            <a:solidFill>
              <a:schemeClr val="tx1">
                <a:lumMod val="75000"/>
                <a:lumOff val="25000"/>
              </a:schemeClr>
            </a:solidFill>
            <a:prstDash val="solid"/>
            <a:miter lim="800000"/>
          </a:ln>
          <a:effectLst/>
        </p:spPr>
        <p:txBody>
          <a:bodyPr/>
          <a:lstStyle/>
          <a:p>
            <a:endParaRPr lang="en-US"/>
          </a:p>
        </p:txBody>
      </p:sp>
      <p:sp>
        <p:nvSpPr>
          <p:cNvPr id="2" name="Title 1"/>
          <p:cNvSpPr>
            <a:spLocks noGrp="1"/>
          </p:cNvSpPr>
          <p:nvPr>
            <p:ph type="title"/>
          </p:nvPr>
        </p:nvSpPr>
        <p:spPr>
          <a:xfrm>
            <a:off x="5787210" y="1185059"/>
            <a:ext cx="2618874" cy="4487882"/>
          </a:xfrm>
        </p:spPr>
        <p:txBody>
          <a:bodyPr>
            <a:normAutofit/>
          </a:bodyPr>
          <a:lstStyle/>
          <a:p>
            <a:pPr algn="ctr"/>
            <a:r>
              <a:rPr lang="en-US" sz="3500">
                <a:solidFill>
                  <a:srgbClr val="FFFFFF"/>
                </a:solidFill>
                <a:latin typeface="Arial Narrow" pitchFamily="34" charset="0"/>
              </a:rPr>
              <a:t>Gripe or grievance?    </a:t>
            </a:r>
          </a:p>
        </p:txBody>
      </p:sp>
      <p:sp>
        <p:nvSpPr>
          <p:cNvPr id="3" name="Content Placeholder 2"/>
          <p:cNvSpPr>
            <a:spLocks noGrp="1"/>
          </p:cNvSpPr>
          <p:nvPr>
            <p:ph idx="1"/>
          </p:nvPr>
        </p:nvSpPr>
        <p:spPr>
          <a:xfrm>
            <a:off x="0" y="1"/>
            <a:ext cx="5065242" cy="6995158"/>
          </a:xfrm>
        </p:spPr>
        <p:txBody>
          <a:bodyPr anchor="ctr">
            <a:normAutofit/>
          </a:bodyPr>
          <a:lstStyle/>
          <a:p>
            <a:pPr>
              <a:lnSpc>
                <a:spcPct val="90000"/>
              </a:lnSpc>
              <a:buNone/>
            </a:pPr>
            <a:endParaRPr lang="en-US" sz="1500" b="1" dirty="0">
              <a:latin typeface="Arial Narrow" pitchFamily="34" charset="0"/>
            </a:endParaRPr>
          </a:p>
          <a:p>
            <a:pPr>
              <a:lnSpc>
                <a:spcPct val="90000"/>
              </a:lnSpc>
              <a:buNone/>
            </a:pPr>
            <a:endParaRPr lang="en-US" sz="1500" b="1" dirty="0">
              <a:latin typeface="Arial Narrow" pitchFamily="34" charset="0"/>
            </a:endParaRPr>
          </a:p>
          <a:p>
            <a:pPr algn="ctr">
              <a:lnSpc>
                <a:spcPct val="90000"/>
              </a:lnSpc>
              <a:buNone/>
            </a:pPr>
            <a:r>
              <a:rPr lang="en-US" sz="1600" b="1" dirty="0">
                <a:latin typeface="Arial Narrow" pitchFamily="34" charset="0"/>
              </a:rPr>
              <a:t>“I am not getting my 10 sick days.”</a:t>
            </a:r>
          </a:p>
          <a:p>
            <a:pPr algn="ctr">
              <a:lnSpc>
                <a:spcPct val="90000"/>
              </a:lnSpc>
              <a:buNone/>
            </a:pPr>
            <a:r>
              <a:rPr lang="en-US" sz="1600" b="1" dirty="0">
                <a:latin typeface="Arial Narrow" pitchFamily="34" charset="0"/>
              </a:rPr>
              <a:t>Grievance</a:t>
            </a:r>
          </a:p>
          <a:p>
            <a:pPr algn="ctr">
              <a:lnSpc>
                <a:spcPct val="90000"/>
              </a:lnSpc>
              <a:buNone/>
            </a:pPr>
            <a:r>
              <a:rPr lang="en-US" sz="1600" b="1" dirty="0">
                <a:latin typeface="Arial Narrow" pitchFamily="34" charset="0"/>
              </a:rPr>
              <a:t>“My principal is bullying me and being a jerk.”</a:t>
            </a:r>
          </a:p>
          <a:p>
            <a:pPr algn="ctr">
              <a:lnSpc>
                <a:spcPct val="90000"/>
              </a:lnSpc>
              <a:buNone/>
            </a:pPr>
            <a:r>
              <a:rPr lang="en-US" sz="1600" b="1" dirty="0">
                <a:latin typeface="Arial Narrow" pitchFamily="34" charset="0"/>
              </a:rPr>
              <a:t>Gripe or possible CRD complaint</a:t>
            </a:r>
          </a:p>
          <a:p>
            <a:pPr algn="ctr">
              <a:lnSpc>
                <a:spcPct val="90000"/>
              </a:lnSpc>
              <a:buNone/>
            </a:pPr>
            <a:r>
              <a:rPr lang="en-US" sz="1600" b="1" dirty="0">
                <a:latin typeface="Arial Narrow" pitchFamily="34" charset="0"/>
              </a:rPr>
              <a:t>“The timeline was not followed on my evaluation.”</a:t>
            </a:r>
          </a:p>
          <a:p>
            <a:pPr algn="ctr">
              <a:lnSpc>
                <a:spcPct val="90000"/>
              </a:lnSpc>
              <a:buNone/>
            </a:pPr>
            <a:r>
              <a:rPr lang="en-US" sz="1600" b="1" dirty="0">
                <a:latin typeface="Arial Narrow" pitchFamily="34" charset="0"/>
              </a:rPr>
              <a:t>Grievance</a:t>
            </a:r>
          </a:p>
          <a:p>
            <a:pPr algn="ctr">
              <a:lnSpc>
                <a:spcPct val="90000"/>
              </a:lnSpc>
              <a:buNone/>
            </a:pPr>
            <a:r>
              <a:rPr lang="en-US" sz="1600" b="1" dirty="0">
                <a:latin typeface="Arial Narrow" pitchFamily="34" charset="0"/>
              </a:rPr>
              <a:t>“My classes are too large!”</a:t>
            </a:r>
          </a:p>
          <a:p>
            <a:pPr algn="ctr">
              <a:lnSpc>
                <a:spcPct val="90000"/>
              </a:lnSpc>
              <a:buNone/>
            </a:pPr>
            <a:r>
              <a:rPr lang="en-US" sz="1600" b="1" dirty="0">
                <a:latin typeface="Arial Narrow" pitchFamily="34" charset="0"/>
              </a:rPr>
              <a:t>Grievance (if you have language)</a:t>
            </a:r>
          </a:p>
          <a:p>
            <a:pPr algn="ctr">
              <a:lnSpc>
                <a:spcPct val="90000"/>
              </a:lnSpc>
              <a:buNone/>
            </a:pPr>
            <a:r>
              <a:rPr lang="en-US" sz="1600" b="1" dirty="0">
                <a:latin typeface="Arial Narrow" pitchFamily="34" charset="0"/>
              </a:rPr>
              <a:t>“I was only observed once and got an </a:t>
            </a:r>
            <a:r>
              <a:rPr lang="en-US" sz="1600" b="1" dirty="0" err="1">
                <a:latin typeface="Arial Narrow" pitchFamily="34" charset="0"/>
              </a:rPr>
              <a:t>unsat</a:t>
            </a:r>
            <a:r>
              <a:rPr lang="en-US" sz="1600" b="1" dirty="0">
                <a:latin typeface="Arial Narrow" pitchFamily="34" charset="0"/>
              </a:rPr>
              <a:t> evaluation.”</a:t>
            </a:r>
          </a:p>
          <a:p>
            <a:pPr algn="ctr">
              <a:lnSpc>
                <a:spcPct val="90000"/>
              </a:lnSpc>
              <a:buNone/>
            </a:pPr>
            <a:r>
              <a:rPr lang="en-US" sz="1600" b="1" dirty="0">
                <a:latin typeface="Arial Narrow" pitchFamily="34" charset="0"/>
              </a:rPr>
              <a:t>Grievance</a:t>
            </a:r>
          </a:p>
          <a:p>
            <a:pPr algn="ctr">
              <a:lnSpc>
                <a:spcPct val="90000"/>
              </a:lnSpc>
              <a:buNone/>
            </a:pPr>
            <a:r>
              <a:rPr lang="en-US" sz="1600" b="1" dirty="0">
                <a:latin typeface="Arial Narrow" pitchFamily="34" charset="0"/>
              </a:rPr>
              <a:t>“I don’t want a particular student in my class.”</a:t>
            </a:r>
          </a:p>
          <a:p>
            <a:pPr algn="ctr">
              <a:lnSpc>
                <a:spcPct val="90000"/>
              </a:lnSpc>
              <a:buNone/>
            </a:pPr>
            <a:r>
              <a:rPr lang="en-US" sz="1600" b="1" dirty="0">
                <a:latin typeface="Arial Narrow" pitchFamily="34" charset="0"/>
              </a:rPr>
              <a:t>Gripe or possible safety complaint</a:t>
            </a:r>
          </a:p>
          <a:p>
            <a:pPr algn="ctr">
              <a:lnSpc>
                <a:spcPct val="90000"/>
              </a:lnSpc>
              <a:buNone/>
            </a:pPr>
            <a:r>
              <a:rPr lang="en-US" sz="1600" b="1" dirty="0">
                <a:latin typeface="Arial Narrow" pitchFamily="34" charset="0"/>
              </a:rPr>
              <a:t>“A colleague is bad mouthing me around campus.”</a:t>
            </a:r>
          </a:p>
          <a:p>
            <a:pPr algn="ctr">
              <a:lnSpc>
                <a:spcPct val="90000"/>
              </a:lnSpc>
              <a:buNone/>
            </a:pPr>
            <a:r>
              <a:rPr lang="en-US" sz="1600" b="1" dirty="0">
                <a:latin typeface="Arial Narrow" pitchFamily="34" charset="0"/>
              </a:rPr>
              <a:t>Gripe and mediation recommended</a:t>
            </a:r>
          </a:p>
          <a:p>
            <a:pPr algn="ctr">
              <a:lnSpc>
                <a:spcPct val="90000"/>
              </a:lnSpc>
              <a:buNone/>
            </a:pPr>
            <a:r>
              <a:rPr lang="en-US" sz="1600" b="1" dirty="0">
                <a:latin typeface="Arial Narrow" pitchFamily="34" charset="0"/>
              </a:rPr>
              <a:t>“My para is always showing up late or calling out sick.”</a:t>
            </a:r>
          </a:p>
          <a:p>
            <a:pPr algn="ctr">
              <a:lnSpc>
                <a:spcPct val="90000"/>
              </a:lnSpc>
              <a:buNone/>
            </a:pPr>
            <a:r>
              <a:rPr lang="en-US" sz="1600" b="1" dirty="0">
                <a:latin typeface="Arial Narrow" pitchFamily="34" charset="0"/>
              </a:rPr>
              <a:t>Gripe, possible IEP violation or CDE Compliant</a:t>
            </a:r>
          </a:p>
          <a:p>
            <a:pPr algn="ctr">
              <a:lnSpc>
                <a:spcPct val="90000"/>
              </a:lnSpc>
              <a:buNone/>
            </a:pPr>
            <a:endParaRPr lang="en-US" sz="1500" b="1" dirty="0">
              <a:latin typeface="Arial Narrow" pitchFamily="34" charset="0"/>
            </a:endParaRPr>
          </a:p>
          <a:p>
            <a:pPr>
              <a:lnSpc>
                <a:spcPct val="90000"/>
              </a:lnSpc>
              <a:buNone/>
            </a:pPr>
            <a:endParaRPr lang="en-US" sz="1500" dirty="0"/>
          </a:p>
        </p:txBody>
      </p:sp>
      <p:sp>
        <p:nvSpPr>
          <p:cNvPr id="5" name="Slide Number Placeholder 4"/>
          <p:cNvSpPr>
            <a:spLocks noGrp="1"/>
          </p:cNvSpPr>
          <p:nvPr>
            <p:ph type="sldNum" sz="quarter" idx="12"/>
          </p:nvPr>
        </p:nvSpPr>
        <p:spPr>
          <a:xfrm>
            <a:off x="7789401" y="5704581"/>
            <a:ext cx="617220" cy="274320"/>
          </a:xfrm>
        </p:spPr>
        <p:txBody>
          <a:bodyPr>
            <a:normAutofit/>
          </a:bodyPr>
          <a:lstStyle/>
          <a:p>
            <a:pPr eaLnBrk="1" latinLnBrk="0" hangingPunct="1">
              <a:spcAft>
                <a:spcPts val="600"/>
              </a:spcAft>
            </a:pPr>
            <a:fld id="{2BBB5E19-F10A-4C2F-BF6F-11C513378A2E}" type="slidenum">
              <a:rPr kumimoji="0" lang="en-US">
                <a:solidFill>
                  <a:srgbClr val="FFFFFF"/>
                </a:solidFill>
              </a:rPr>
              <a:pPr eaLnBrk="1" latinLnBrk="0" hangingPunct="1">
                <a:spcAft>
                  <a:spcPts val="600"/>
                </a:spcAft>
              </a:pPr>
              <a:t>4</a:t>
            </a:fld>
            <a:endParaRPr kumimoji="0" lang="en-US">
              <a:solidFill>
                <a:srgbClr val="FFFFFF"/>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105000">
        <p14:prism/>
      </p:transition>
    </mc:Choice>
    <mc:Fallback xmlns="">
      <p:transition spd="slow" advTm="10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2249"/>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2249"/>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500"/>
                                  </p:stCondLst>
                                  <p:childTnLst>
                                    <p:set>
                                      <p:cBhvr>
                                        <p:cTn id="14" dur="1" fill="hold">
                                          <p:stCondLst>
                                            <p:cond delay="224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500"/>
                                  </p:stCondLst>
                                  <p:childTnLst>
                                    <p:set>
                                      <p:cBhvr>
                                        <p:cTn id="18" dur="1" fill="hold">
                                          <p:stCondLst>
                                            <p:cond delay="224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500"/>
                                  </p:stCondLst>
                                  <p:childTnLst>
                                    <p:set>
                                      <p:cBhvr>
                                        <p:cTn id="22" dur="1" fill="hold">
                                          <p:stCondLst>
                                            <p:cond delay="2249"/>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500"/>
                                  </p:stCondLst>
                                  <p:childTnLst>
                                    <p:set>
                                      <p:cBhvr>
                                        <p:cTn id="26" dur="1" fill="hold">
                                          <p:stCondLst>
                                            <p:cond delay="2249"/>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500"/>
                                  </p:stCondLst>
                                  <p:childTnLst>
                                    <p:set>
                                      <p:cBhvr>
                                        <p:cTn id="30" dur="1" fill="hold">
                                          <p:stCondLst>
                                            <p:cond delay="2249"/>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500"/>
                                  </p:stCondLst>
                                  <p:childTnLst>
                                    <p:set>
                                      <p:cBhvr>
                                        <p:cTn id="34" dur="1" fill="hold">
                                          <p:stCondLst>
                                            <p:cond delay="2249"/>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500"/>
                                  </p:stCondLst>
                                  <p:childTnLst>
                                    <p:set>
                                      <p:cBhvr>
                                        <p:cTn id="38" dur="1" fill="hold">
                                          <p:stCondLst>
                                            <p:cond delay="2249"/>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500"/>
                                  </p:stCondLst>
                                  <p:childTnLst>
                                    <p:set>
                                      <p:cBhvr>
                                        <p:cTn id="42" dur="1" fill="hold">
                                          <p:stCondLst>
                                            <p:cond delay="2249"/>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500"/>
                                  </p:stCondLst>
                                  <p:childTnLst>
                                    <p:set>
                                      <p:cBhvr>
                                        <p:cTn id="46" dur="1" fill="hold">
                                          <p:stCondLst>
                                            <p:cond delay="2249"/>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500"/>
                                  </p:stCondLst>
                                  <p:childTnLst>
                                    <p:set>
                                      <p:cBhvr>
                                        <p:cTn id="50" dur="1" fill="hold">
                                          <p:stCondLst>
                                            <p:cond delay="2249"/>
                                          </p:stCondLst>
                                        </p:cTn>
                                        <p:tgtEl>
                                          <p:spTgt spid="3">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500"/>
                                  </p:stCondLst>
                                  <p:childTnLst>
                                    <p:set>
                                      <p:cBhvr>
                                        <p:cTn id="54" dur="1" fill="hold">
                                          <p:stCondLst>
                                            <p:cond delay="2249"/>
                                          </p:stCondLst>
                                        </p:cTn>
                                        <p:tgtEl>
                                          <p:spTgt spid="3">
                                            <p:txEl>
                                              <p:pRg st="14" end="1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500"/>
                                  </p:stCondLst>
                                  <p:childTnLst>
                                    <p:set>
                                      <p:cBhvr>
                                        <p:cTn id="58" dur="1" fill="hold">
                                          <p:stCondLst>
                                            <p:cond delay="2249"/>
                                          </p:stCondLst>
                                        </p:cTn>
                                        <p:tgtEl>
                                          <p:spTgt spid="3">
                                            <p:txEl>
                                              <p:pRg st="15" end="1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500"/>
                                  </p:stCondLst>
                                  <p:childTnLst>
                                    <p:set>
                                      <p:cBhvr>
                                        <p:cTn id="62" dur="1" fill="hold">
                                          <p:stCondLst>
                                            <p:cond delay="2249"/>
                                          </p:stCondLst>
                                        </p:cTn>
                                        <p:tgtEl>
                                          <p:spTgt spid="3">
                                            <p:txEl>
                                              <p:pRg st="16" end="1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500"/>
                                  </p:stCondLst>
                                  <p:childTnLst>
                                    <p:set>
                                      <p:cBhvr>
                                        <p:cTn id="66" dur="1" fill="hold">
                                          <p:stCondLst>
                                            <p:cond delay="2249"/>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009E310-C7C2-4F23-B466-4417C8ED3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23FB29C5-9E32-4F49-A689-B10EE31E5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4">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A4C31FF5-F97E-4082-BFC5-A880DB9F3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00862" y="457200"/>
            <a:ext cx="6400235"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US"/>
          </a:p>
        </p:txBody>
      </p:sp>
      <p:sp>
        <p:nvSpPr>
          <p:cNvPr id="17" name="Rectangle 16">
            <a:extLst>
              <a:ext uri="{FF2B5EF4-FFF2-40B4-BE49-F238E27FC236}">
                <a16:creationId xmlns:a16="http://schemas.microsoft.com/office/drawing/2014/main" id="{6015B4CE-42DE-4E9B-B800-B5B8142E6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29350" y="621793"/>
            <a:ext cx="6149085" cy="5614416"/>
          </a:xfrm>
          <a:prstGeom prst="rect">
            <a:avLst/>
          </a:prstGeom>
          <a:solidFill>
            <a:schemeClr val="bg2"/>
          </a:solidFill>
          <a:ln w="9525" cap="sq" cmpd="sng" algn="ctr">
            <a:noFill/>
            <a:prstDash val="solid"/>
            <a:miter lim="800000"/>
          </a:ln>
          <a:effectLst/>
        </p:spPr>
        <p:txBody>
          <a:bodyPr/>
          <a:lstStyle/>
          <a:p>
            <a:endParaRPr lang="en-US"/>
          </a:p>
        </p:txBody>
      </p:sp>
      <p:sp>
        <p:nvSpPr>
          <p:cNvPr id="2" name="Title 1"/>
          <p:cNvSpPr>
            <a:spLocks noGrp="1"/>
          </p:cNvSpPr>
          <p:nvPr>
            <p:ph type="title"/>
          </p:nvPr>
        </p:nvSpPr>
        <p:spPr>
          <a:xfrm>
            <a:off x="2883462" y="881210"/>
            <a:ext cx="5563443" cy="1517035"/>
          </a:xfrm>
        </p:spPr>
        <p:txBody>
          <a:bodyPr>
            <a:normAutofit/>
          </a:bodyPr>
          <a:lstStyle/>
          <a:p>
            <a:r>
              <a:rPr lang="en-US">
                <a:solidFill>
                  <a:schemeClr val="tx1">
                    <a:lumMod val="75000"/>
                    <a:lumOff val="25000"/>
                  </a:schemeClr>
                </a:solidFill>
              </a:rPr>
              <a:t>How to deal with a complaint?</a:t>
            </a:r>
          </a:p>
        </p:txBody>
      </p:sp>
      <p:sp>
        <p:nvSpPr>
          <p:cNvPr id="3" name="Text Placeholder 2"/>
          <p:cNvSpPr>
            <a:spLocks noGrp="1"/>
          </p:cNvSpPr>
          <p:nvPr>
            <p:ph idx="1"/>
          </p:nvPr>
        </p:nvSpPr>
        <p:spPr>
          <a:xfrm>
            <a:off x="2883462" y="2626840"/>
            <a:ext cx="5433827" cy="3131777"/>
          </a:xfrm>
        </p:spPr>
        <p:txBody>
          <a:bodyPr>
            <a:normAutofit lnSpcReduction="10000"/>
          </a:bodyPr>
          <a:lstStyle/>
          <a:p>
            <a:pPr marL="530352" indent="-457200">
              <a:buFont typeface="+mj-lt"/>
              <a:buAutoNum type="arabicPeriod"/>
            </a:pPr>
            <a:r>
              <a:rPr lang="en-US">
                <a:solidFill>
                  <a:schemeClr val="tx1">
                    <a:lumMod val="75000"/>
                    <a:lumOff val="25000"/>
                  </a:schemeClr>
                </a:solidFill>
                <a:latin typeface="Arial Narrow" pitchFamily="34" charset="0"/>
              </a:rPr>
              <a:t>Employee or Staff Member, talk to the person directly</a:t>
            </a:r>
          </a:p>
          <a:p>
            <a:pPr marL="530352" indent="-457200">
              <a:buFont typeface="+mj-lt"/>
              <a:buAutoNum type="arabicPeriod"/>
            </a:pPr>
            <a:r>
              <a:rPr lang="en-US">
                <a:solidFill>
                  <a:schemeClr val="tx1">
                    <a:lumMod val="75000"/>
                    <a:lumOff val="25000"/>
                  </a:schemeClr>
                </a:solidFill>
                <a:latin typeface="Arial Narrow" pitchFamily="34" charset="0"/>
              </a:rPr>
              <a:t>Site Representative</a:t>
            </a:r>
          </a:p>
          <a:p>
            <a:pPr marL="530352" indent="-457200">
              <a:buFont typeface="+mj-lt"/>
              <a:buAutoNum type="arabicPeriod"/>
            </a:pPr>
            <a:r>
              <a:rPr lang="en-US">
                <a:solidFill>
                  <a:schemeClr val="tx1">
                    <a:lumMod val="75000"/>
                    <a:lumOff val="25000"/>
                  </a:schemeClr>
                </a:solidFill>
                <a:latin typeface="Arial Narrow" pitchFamily="34" charset="0"/>
              </a:rPr>
              <a:t>Rep Council/Exec. Board</a:t>
            </a:r>
          </a:p>
          <a:p>
            <a:pPr marL="530352" indent="-457200">
              <a:buFont typeface="+mj-lt"/>
              <a:buAutoNum type="arabicPeriod"/>
            </a:pPr>
            <a:r>
              <a:rPr lang="en-US">
                <a:solidFill>
                  <a:schemeClr val="tx1">
                    <a:lumMod val="75000"/>
                    <a:lumOff val="25000"/>
                  </a:schemeClr>
                </a:solidFill>
                <a:latin typeface="Arial Narrow" pitchFamily="34" charset="0"/>
              </a:rPr>
              <a:t>Member or consult CTA Staff</a:t>
            </a:r>
          </a:p>
          <a:p>
            <a:pPr marL="1078992" lvl="2" indent="-457200">
              <a:buFont typeface="Wingdings" panose="05000000000000000000" pitchFamily="2" charset="2"/>
              <a:buChar char="q"/>
            </a:pPr>
            <a:r>
              <a:rPr lang="en-US" sz="1600">
                <a:solidFill>
                  <a:schemeClr val="tx1">
                    <a:lumMod val="75000"/>
                    <a:lumOff val="25000"/>
                  </a:schemeClr>
                </a:solidFill>
                <a:latin typeface="Arial Narrow" pitchFamily="34" charset="0"/>
              </a:rPr>
              <a:t>Uniform Complaint</a:t>
            </a:r>
          </a:p>
          <a:p>
            <a:pPr marL="1078992" lvl="2" indent="-457200">
              <a:buFont typeface="Wingdings" panose="05000000000000000000" pitchFamily="2" charset="2"/>
              <a:buChar char="q"/>
            </a:pPr>
            <a:r>
              <a:rPr lang="en-US" sz="1600">
                <a:solidFill>
                  <a:schemeClr val="tx1">
                    <a:lumMod val="75000"/>
                    <a:lumOff val="25000"/>
                  </a:schemeClr>
                </a:solidFill>
                <a:latin typeface="Arial Narrow" pitchFamily="34" charset="0"/>
              </a:rPr>
              <a:t>Williams Act Complaint (3Ts)</a:t>
            </a:r>
          </a:p>
          <a:p>
            <a:pPr marL="1078992" lvl="2" indent="-457200">
              <a:buFont typeface="Wingdings" panose="05000000000000000000" pitchFamily="2" charset="2"/>
              <a:buChar char="q"/>
            </a:pPr>
            <a:r>
              <a:rPr lang="en-US" sz="1600">
                <a:solidFill>
                  <a:schemeClr val="tx1">
                    <a:lumMod val="75000"/>
                    <a:lumOff val="25000"/>
                  </a:schemeClr>
                </a:solidFill>
                <a:latin typeface="Arial Narrow" pitchFamily="34" charset="0"/>
              </a:rPr>
              <a:t>California Civil Rights Department (CRD)</a:t>
            </a:r>
          </a:p>
          <a:p>
            <a:pPr marL="1078992" lvl="2" indent="-457200">
              <a:buFont typeface="Wingdings" panose="05000000000000000000" pitchFamily="2" charset="2"/>
              <a:buChar char="q"/>
            </a:pPr>
            <a:r>
              <a:rPr lang="en-US" sz="1600">
                <a:solidFill>
                  <a:schemeClr val="tx1">
                    <a:lumMod val="75000"/>
                    <a:lumOff val="25000"/>
                  </a:schemeClr>
                </a:solidFill>
                <a:latin typeface="Arial Narrow" pitchFamily="34" charset="0"/>
              </a:rPr>
              <a:t>CDE Special Education Complaint</a:t>
            </a:r>
          </a:p>
          <a:p>
            <a:pPr marL="530352" indent="-457200">
              <a:buFont typeface="+mj-lt"/>
              <a:buAutoNum type="arabicPeriod"/>
            </a:pPr>
            <a:r>
              <a:rPr lang="en-US" sz="2000">
                <a:solidFill>
                  <a:schemeClr val="tx1">
                    <a:lumMod val="75000"/>
                    <a:lumOff val="25000"/>
                  </a:schemeClr>
                </a:solidFill>
                <a:latin typeface="Arial Narrow" pitchFamily="34" charset="0"/>
              </a:rPr>
              <a:t>Organize, organize, organize!</a:t>
            </a:r>
          </a:p>
          <a:p>
            <a:endParaRPr lang="en-US">
              <a:solidFill>
                <a:schemeClr val="tx1">
                  <a:lumMod val="75000"/>
                  <a:lumOff val="25000"/>
                </a:schemeClr>
              </a:solidFill>
              <a:latin typeface="Arial Narrow" pitchFamily="34" charset="0"/>
            </a:endParaRPr>
          </a:p>
        </p:txBody>
      </p:sp>
      <p:sp>
        <p:nvSpPr>
          <p:cNvPr id="5" name="Slide Number Placeholder 4"/>
          <p:cNvSpPr>
            <a:spLocks noGrp="1"/>
          </p:cNvSpPr>
          <p:nvPr>
            <p:ph type="sldNum" sz="quarter" idx="12"/>
          </p:nvPr>
        </p:nvSpPr>
        <p:spPr>
          <a:xfrm>
            <a:off x="7791714" y="5872366"/>
            <a:ext cx="411480" cy="274320"/>
          </a:xfrm>
        </p:spPr>
        <p:txBody>
          <a:bodyPr>
            <a:normAutofit/>
          </a:bodyPr>
          <a:lstStyle/>
          <a:p>
            <a:pPr eaLnBrk="1" latinLnBrk="0" hangingPunct="1">
              <a:spcAft>
                <a:spcPts val="600"/>
              </a:spcAft>
            </a:pPr>
            <a:fld id="{2BBB5E19-F10A-4C2F-BF6F-11C513378A2E}" type="slidenum">
              <a:rPr kumimoji="0" lang="en-US">
                <a:solidFill>
                  <a:schemeClr val="tx1"/>
                </a:solidFill>
              </a:rPr>
              <a:pPr eaLnBrk="1" latinLnBrk="0" hangingPunct="1">
                <a:spcAft>
                  <a:spcPts val="600"/>
                </a:spcAft>
              </a:pPr>
              <a:t>5</a:t>
            </a:fld>
            <a:endParaRPr kumimoji="0" lang="en-US">
              <a:solidFill>
                <a:schemeClr val="tx1"/>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8E90402B-F829-48C3-8037-7738137F2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EE35CCD1-2093-4AC0-AABD-494F51FE88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022" y="237744"/>
            <a:ext cx="3314699" cy="6382512"/>
          </a:xfrm>
          <a:prstGeom prst="rect">
            <a:avLst/>
          </a:prstGeom>
          <a:solidFill>
            <a:schemeClr val="bg1"/>
          </a:solidFill>
          <a:ln w="6350" cap="flat" cmpd="sng" algn="ctr">
            <a:solidFill>
              <a:schemeClr val="tx1">
                <a:lumMod val="75000"/>
              </a:schemeClr>
            </a:solidFill>
            <a:prstDash val="solid"/>
          </a:ln>
          <a:effectLst>
            <a:softEdge rad="0"/>
          </a:effectLst>
        </p:spPr>
        <p:txBody>
          <a:bodyPr/>
          <a:lstStyle/>
          <a:p>
            <a:endParaRPr lang="en-US"/>
          </a:p>
        </p:txBody>
      </p:sp>
      <p:sp>
        <p:nvSpPr>
          <p:cNvPr id="50" name="Rectangle 49">
            <a:extLst>
              <a:ext uri="{FF2B5EF4-FFF2-40B4-BE49-F238E27FC236}">
                <a16:creationId xmlns:a16="http://schemas.microsoft.com/office/drawing/2014/main" id="{EB32BAC1-5F58-428B-A1B8-B0BBB38A6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 y="374904"/>
            <a:ext cx="3133779" cy="6108192"/>
          </a:xfrm>
          <a:prstGeom prst="rect">
            <a:avLst/>
          </a:prstGeom>
          <a:solidFill>
            <a:schemeClr val="tx2"/>
          </a:solidFill>
          <a:ln w="6350" cap="sq" cmpd="sng" algn="ctr">
            <a:no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6C7D9EF2-241B-6DB8-E0D2-4637A84C4EE1}"/>
              </a:ext>
            </a:extLst>
          </p:cNvPr>
          <p:cNvSpPr>
            <a:spLocks noGrp="1"/>
          </p:cNvSpPr>
          <p:nvPr>
            <p:ph type="title"/>
          </p:nvPr>
        </p:nvSpPr>
        <p:spPr>
          <a:xfrm>
            <a:off x="430056" y="674915"/>
            <a:ext cx="2823900" cy="5479056"/>
          </a:xfrm>
        </p:spPr>
        <p:txBody>
          <a:bodyPr>
            <a:normAutofit/>
          </a:bodyPr>
          <a:lstStyle/>
          <a:p>
            <a:pPr algn="ctr"/>
            <a:r>
              <a:rPr lang="en-US" dirty="0">
                <a:solidFill>
                  <a:schemeClr val="bg1"/>
                </a:solidFill>
              </a:rPr>
              <a:t>What does your CBA say?</a:t>
            </a:r>
          </a:p>
        </p:txBody>
      </p:sp>
      <p:sp>
        <p:nvSpPr>
          <p:cNvPr id="6" name="Slide Number Placeholder 5">
            <a:extLst>
              <a:ext uri="{FF2B5EF4-FFF2-40B4-BE49-F238E27FC236}">
                <a16:creationId xmlns:a16="http://schemas.microsoft.com/office/drawing/2014/main" id="{1B1ABFE6-ECD5-8260-D5CB-735EBFCAAC2F}"/>
              </a:ext>
            </a:extLst>
          </p:cNvPr>
          <p:cNvSpPr>
            <a:spLocks noGrp="1"/>
          </p:cNvSpPr>
          <p:nvPr>
            <p:ph type="sldNum" sz="quarter" idx="12"/>
          </p:nvPr>
        </p:nvSpPr>
        <p:spPr>
          <a:xfrm>
            <a:off x="8229618" y="6200664"/>
            <a:ext cx="617220" cy="274320"/>
          </a:xfrm>
        </p:spPr>
        <p:txBody>
          <a:bodyPr>
            <a:normAutofit/>
          </a:bodyPr>
          <a:lstStyle/>
          <a:p>
            <a:pPr eaLnBrk="1" latinLnBrk="0" hangingPunct="1">
              <a:spcAft>
                <a:spcPts val="600"/>
              </a:spcAft>
            </a:pPr>
            <a:fld id="{2BBB5E19-F10A-4C2F-BF6F-11C513378A2E}" type="slidenum">
              <a:rPr kumimoji="0" lang="en-US" smtClean="0"/>
              <a:pPr eaLnBrk="1" latinLnBrk="0" hangingPunct="1">
                <a:spcAft>
                  <a:spcPts val="600"/>
                </a:spcAft>
              </a:pPr>
              <a:t>6</a:t>
            </a:fld>
            <a:endParaRPr kumimoji="0" lang="en-US"/>
          </a:p>
        </p:txBody>
      </p:sp>
      <p:graphicFrame>
        <p:nvGraphicFramePr>
          <p:cNvPr id="42" name="Content Placeholder 2">
            <a:extLst>
              <a:ext uri="{FF2B5EF4-FFF2-40B4-BE49-F238E27FC236}">
                <a16:creationId xmlns:a16="http://schemas.microsoft.com/office/drawing/2014/main" id="{CA7C5164-0CAA-DC32-AC22-D6E7D55142FB}"/>
              </a:ext>
            </a:extLst>
          </p:cNvPr>
          <p:cNvGraphicFramePr>
            <a:graphicFrameLocks noGrp="1"/>
          </p:cNvGraphicFramePr>
          <p:nvPr>
            <p:ph idx="1"/>
            <p:extLst>
              <p:ext uri="{D42A27DB-BD31-4B8C-83A1-F6EECF244321}">
                <p14:modId xmlns:p14="http://schemas.microsoft.com/office/powerpoint/2010/main" val="1848492021"/>
              </p:ext>
            </p:extLst>
          </p:nvPr>
        </p:nvGraphicFramePr>
        <p:xfrm>
          <a:off x="4108593" y="800947"/>
          <a:ext cx="4429635" cy="5230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0433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041551257"/>
              </p:ext>
            </p:extLst>
          </p:nvPr>
        </p:nvGraphicFramePr>
        <p:xfrm>
          <a:off x="488272" y="1705992"/>
          <a:ext cx="8229600" cy="44402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itle 2"/>
          <p:cNvSpPr>
            <a:spLocks noGrp="1"/>
          </p:cNvSpPr>
          <p:nvPr>
            <p:ph type="title"/>
          </p:nvPr>
        </p:nvSpPr>
        <p:spPr>
          <a:xfrm>
            <a:off x="457200" y="609600"/>
            <a:ext cx="8229600" cy="1066800"/>
          </a:xfrm>
        </p:spPr>
        <p:txBody>
          <a:bodyPr>
            <a:normAutofit/>
          </a:bodyPr>
          <a:lstStyle/>
          <a:p>
            <a:r>
              <a:rPr lang="en-US"/>
              <a:t>The Grievance Process</a:t>
            </a:r>
            <a:br>
              <a:rPr lang="en-US"/>
            </a:br>
            <a:r>
              <a:rPr lang="en-US" sz="2000"/>
              <a:t>	(Depends on your CBA)</a:t>
            </a:r>
            <a:endParaRPr lang="en-US"/>
          </a:p>
        </p:txBody>
      </p:sp>
      <p:sp>
        <p:nvSpPr>
          <p:cNvPr id="4" name="Slide Number Placeholder 3"/>
          <p:cNvSpPr>
            <a:spLocks noGrp="1"/>
          </p:cNvSpPr>
          <p:nvPr>
            <p:ph type="sldNum" sz="quarter" idx="12"/>
          </p:nvPr>
        </p:nvSpPr>
        <p:spPr/>
        <p:txBody>
          <a:bodyPr/>
          <a:lstStyle/>
          <a:p>
            <a:fld id="{D361E4BD-A0C8-4557-BF37-AC500EF9A9A7}" type="slidenum">
              <a:rPr lang="en-US" smtClean="0"/>
              <a:pPr/>
              <a:t>7</a:t>
            </a:fld>
            <a:endParaRPr 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105000">
        <p14:prism/>
      </p:transition>
    </mc:Choice>
    <mc:Fallback xmlns="">
      <p:transition spd="slow" advTm="10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graphicEl>
                                              <a:dgm id="{990D7E3E-1D77-44A3-B85B-B6AACF57AD52}"/>
                                            </p:graphicEl>
                                          </p:spTgt>
                                        </p:tgtEl>
                                        <p:attrNameLst>
                                          <p:attrName>style.visibility</p:attrName>
                                        </p:attrNameLst>
                                      </p:cBhvr>
                                      <p:to>
                                        <p:strVal val="visible"/>
                                      </p:to>
                                    </p:set>
                                    <p:anim calcmode="lin" valueType="num">
                                      <p:cBhvr additive="base">
                                        <p:cTn id="7" dur="500" fill="hold"/>
                                        <p:tgtEl>
                                          <p:spTgt spid="6">
                                            <p:graphicEl>
                                              <a:dgm id="{990D7E3E-1D77-44A3-B85B-B6AACF57AD52}"/>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graphicEl>
                                              <a:dgm id="{990D7E3E-1D77-44A3-B85B-B6AACF57AD52}"/>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graphicEl>
                                              <a:dgm id="{12A86CBA-6D9D-49E2-8215-5E967B797B4A}"/>
                                            </p:graphicEl>
                                          </p:spTgt>
                                        </p:tgtEl>
                                        <p:attrNameLst>
                                          <p:attrName>style.visibility</p:attrName>
                                        </p:attrNameLst>
                                      </p:cBhvr>
                                      <p:to>
                                        <p:strVal val="visible"/>
                                      </p:to>
                                    </p:set>
                                    <p:anim calcmode="lin" valueType="num">
                                      <p:cBhvr additive="base">
                                        <p:cTn id="13" dur="500" fill="hold"/>
                                        <p:tgtEl>
                                          <p:spTgt spid="6">
                                            <p:graphicEl>
                                              <a:dgm id="{12A86CBA-6D9D-49E2-8215-5E967B797B4A}"/>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graphicEl>
                                              <a:dgm id="{12A86CBA-6D9D-49E2-8215-5E967B797B4A}"/>
                                            </p:graphic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graphicEl>
                                              <a:dgm id="{104B1522-A3E4-4BB2-B419-4DE21A4EB5AA}"/>
                                            </p:graphicEl>
                                          </p:spTgt>
                                        </p:tgtEl>
                                        <p:attrNameLst>
                                          <p:attrName>style.visibility</p:attrName>
                                        </p:attrNameLst>
                                      </p:cBhvr>
                                      <p:to>
                                        <p:strVal val="visible"/>
                                      </p:to>
                                    </p:set>
                                    <p:anim calcmode="lin" valueType="num">
                                      <p:cBhvr additive="base">
                                        <p:cTn id="17" dur="500" fill="hold"/>
                                        <p:tgtEl>
                                          <p:spTgt spid="6">
                                            <p:graphicEl>
                                              <a:dgm id="{104B1522-A3E4-4BB2-B419-4DE21A4EB5AA}"/>
                                            </p:graphic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graphicEl>
                                              <a:dgm id="{104B1522-A3E4-4BB2-B419-4DE21A4EB5AA}"/>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graphicEl>
                                              <a:dgm id="{86F6E629-5F2B-4846-9E60-1C5A92EE1125}"/>
                                            </p:graphicEl>
                                          </p:spTgt>
                                        </p:tgtEl>
                                        <p:attrNameLst>
                                          <p:attrName>style.visibility</p:attrName>
                                        </p:attrNameLst>
                                      </p:cBhvr>
                                      <p:to>
                                        <p:strVal val="visible"/>
                                      </p:to>
                                    </p:set>
                                    <p:anim calcmode="lin" valueType="num">
                                      <p:cBhvr additive="base">
                                        <p:cTn id="23" dur="500" fill="hold"/>
                                        <p:tgtEl>
                                          <p:spTgt spid="6">
                                            <p:graphicEl>
                                              <a:dgm id="{86F6E629-5F2B-4846-9E60-1C5A92EE1125}"/>
                                            </p:graphic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graphicEl>
                                              <a:dgm id="{86F6E629-5F2B-4846-9E60-1C5A92EE1125}"/>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graphicEl>
                                              <a:dgm id="{81B32843-B79A-4E1E-80A9-0C13D9D7E97A}"/>
                                            </p:graphicEl>
                                          </p:spTgt>
                                        </p:tgtEl>
                                        <p:attrNameLst>
                                          <p:attrName>style.visibility</p:attrName>
                                        </p:attrNameLst>
                                      </p:cBhvr>
                                      <p:to>
                                        <p:strVal val="visible"/>
                                      </p:to>
                                    </p:set>
                                    <p:anim calcmode="lin" valueType="num">
                                      <p:cBhvr additive="base">
                                        <p:cTn id="27" dur="500" fill="hold"/>
                                        <p:tgtEl>
                                          <p:spTgt spid="6">
                                            <p:graphicEl>
                                              <a:dgm id="{81B32843-B79A-4E1E-80A9-0C13D9D7E97A}"/>
                                            </p:graphic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graphicEl>
                                              <a:dgm id="{81B32843-B79A-4E1E-80A9-0C13D9D7E97A}"/>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6">
                                            <p:graphicEl>
                                              <a:dgm id="{9CD8EC2B-0DC7-4BC6-B2C5-C73B87F3995D}"/>
                                            </p:graphicEl>
                                          </p:spTgt>
                                        </p:tgtEl>
                                        <p:attrNameLst>
                                          <p:attrName>style.visibility</p:attrName>
                                        </p:attrNameLst>
                                      </p:cBhvr>
                                      <p:to>
                                        <p:strVal val="visible"/>
                                      </p:to>
                                    </p:set>
                                    <p:anim calcmode="lin" valueType="num">
                                      <p:cBhvr additive="base">
                                        <p:cTn id="33" dur="500" fill="hold"/>
                                        <p:tgtEl>
                                          <p:spTgt spid="6">
                                            <p:graphicEl>
                                              <a:dgm id="{9CD8EC2B-0DC7-4BC6-B2C5-C73B87F3995D}"/>
                                            </p:graphic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graphicEl>
                                              <a:dgm id="{9CD8EC2B-0DC7-4BC6-B2C5-C73B87F3995D}"/>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graphicEl>
                                              <a:dgm id="{40A63052-EE1E-42BF-9FF8-5047C09F73C7}"/>
                                            </p:graphicEl>
                                          </p:spTgt>
                                        </p:tgtEl>
                                        <p:attrNameLst>
                                          <p:attrName>style.visibility</p:attrName>
                                        </p:attrNameLst>
                                      </p:cBhvr>
                                      <p:to>
                                        <p:strVal val="visible"/>
                                      </p:to>
                                    </p:set>
                                    <p:anim calcmode="lin" valueType="num">
                                      <p:cBhvr additive="base">
                                        <p:cTn id="37" dur="500" fill="hold"/>
                                        <p:tgtEl>
                                          <p:spTgt spid="6">
                                            <p:graphicEl>
                                              <a:dgm id="{40A63052-EE1E-42BF-9FF8-5047C09F73C7}"/>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graphicEl>
                                              <a:dgm id="{40A63052-EE1E-42BF-9FF8-5047C09F73C7}"/>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577554-36D9-4AB4-9D46-76AC4A790B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3">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25F55E26-3E89-4C31-ADE5-C94730585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0902" y="1267730"/>
            <a:ext cx="7182197"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US"/>
          </a:p>
        </p:txBody>
      </p:sp>
      <p:sp>
        <p:nvSpPr>
          <p:cNvPr id="16" name="Rectangle 15">
            <a:extLst>
              <a:ext uri="{FF2B5EF4-FFF2-40B4-BE49-F238E27FC236}">
                <a16:creationId xmlns:a16="http://schemas.microsoft.com/office/drawing/2014/main" id="{CF75E873-2EC1-4744-A510-C9CED8A5E6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850" y="1411615"/>
            <a:ext cx="6972300" cy="4034770"/>
          </a:xfrm>
          <a:prstGeom prst="rect">
            <a:avLst/>
          </a:prstGeom>
          <a:solidFill>
            <a:schemeClr val="bg2"/>
          </a:solidFill>
          <a:ln w="9525" cap="sq" cmpd="sng" algn="ctr">
            <a:noFill/>
            <a:prstDash val="solid"/>
            <a:miter lim="800000"/>
          </a:ln>
          <a:effectLst/>
        </p:spPr>
        <p:txBody>
          <a:bodyPr/>
          <a:lstStyle/>
          <a:p>
            <a:endParaRPr lang="en-US"/>
          </a:p>
        </p:txBody>
      </p:sp>
      <p:sp>
        <p:nvSpPr>
          <p:cNvPr id="18" name="Rectangle 17">
            <a:extLst>
              <a:ext uri="{FF2B5EF4-FFF2-40B4-BE49-F238E27FC236}">
                <a16:creationId xmlns:a16="http://schemas.microsoft.com/office/drawing/2014/main" id="{95CEB23F-DC25-4957-A6C5-2D060645B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51910" y="1267730"/>
            <a:ext cx="144018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20" name="Group 19">
            <a:extLst>
              <a:ext uri="{FF2B5EF4-FFF2-40B4-BE49-F238E27FC236}">
                <a16:creationId xmlns:a16="http://schemas.microsoft.com/office/drawing/2014/main" id="{F9439589-68CE-4F2E-8851-4A2A43EC29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50855" y="1267730"/>
            <a:ext cx="1567331" cy="645295"/>
            <a:chOff x="5318306" y="1386268"/>
            <a:chExt cx="1567331" cy="645295"/>
          </a:xfrm>
        </p:grpSpPr>
        <p:cxnSp>
          <p:nvCxnSpPr>
            <p:cNvPr id="21" name="Straight Connector 20">
              <a:extLst>
                <a:ext uri="{FF2B5EF4-FFF2-40B4-BE49-F238E27FC236}">
                  <a16:creationId xmlns:a16="http://schemas.microsoft.com/office/drawing/2014/main" id="{A50AFDAA-823E-410E-AA59-59B163EC37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94F9F62-BFA0-4A06-9FEB-B0C393C4B0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FBCD850-0871-4F29-8821-5B688719FD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5" name="Rectangle 24">
            <a:extLst>
              <a:ext uri="{FF2B5EF4-FFF2-40B4-BE49-F238E27FC236}">
                <a16:creationId xmlns:a16="http://schemas.microsoft.com/office/drawing/2014/main" id="{B66F8A2C-B8CF-4B20-9A73-2ADCF63027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Rectangle 26">
            <a:extLst>
              <a:ext uri="{FF2B5EF4-FFF2-40B4-BE49-F238E27FC236}">
                <a16:creationId xmlns:a16="http://schemas.microsoft.com/office/drawing/2014/main" id="{180C23B1-7427-4DF4-BFF1-60CD7E93B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3">
              <a:alphaModFix amt="40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B5DD78E9-DE0D-47AF-A0DB-F475221E3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081" y="610955"/>
            <a:ext cx="8195838" cy="5636090"/>
          </a:xfrm>
          <a:prstGeom prst="rect">
            <a:avLst/>
          </a:prstGeom>
          <a:solidFill>
            <a:schemeClr val="tx2"/>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31" name="Rectangle 30">
            <a:extLst>
              <a:ext uri="{FF2B5EF4-FFF2-40B4-BE49-F238E27FC236}">
                <a16:creationId xmlns:a16="http://schemas.microsoft.com/office/drawing/2014/main" id="{A118D329-2010-4A15-B57C-429FFAE35B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89" y="777240"/>
            <a:ext cx="7948422" cy="5303520"/>
          </a:xfrm>
          <a:prstGeom prst="rect">
            <a:avLst/>
          </a:prstGeom>
          <a:solidFill>
            <a:schemeClr val="bg1"/>
          </a:solidFill>
          <a:ln w="6350" cap="sq" cmpd="sng" algn="ctr">
            <a:solidFill>
              <a:schemeClr val="tx1">
                <a:lumMod val="75000"/>
                <a:lumOff val="25000"/>
              </a:schemeClr>
            </a:solidFill>
            <a:prstDash val="solid"/>
            <a:miter lim="800000"/>
          </a:ln>
          <a:effectLst/>
        </p:spPr>
        <p:txBody>
          <a:bodyPr/>
          <a:lstStyle/>
          <a:p>
            <a:endParaRPr lang="en-US"/>
          </a:p>
        </p:txBody>
      </p:sp>
      <p:sp>
        <p:nvSpPr>
          <p:cNvPr id="2" name="Title 1"/>
          <p:cNvSpPr>
            <a:spLocks noGrp="1"/>
          </p:cNvSpPr>
          <p:nvPr>
            <p:ph type="title"/>
          </p:nvPr>
        </p:nvSpPr>
        <p:spPr>
          <a:xfrm>
            <a:off x="947640" y="1272800"/>
            <a:ext cx="4908465" cy="4312402"/>
          </a:xfrm>
        </p:spPr>
        <p:txBody>
          <a:bodyPr vert="horz" lIns="91440" tIns="45720" rIns="91440" bIns="45720" rtlCol="0" anchor="ctr">
            <a:normAutofit/>
          </a:bodyPr>
          <a:lstStyle/>
          <a:p>
            <a:pPr algn="r">
              <a:lnSpc>
                <a:spcPct val="83000"/>
              </a:lnSpc>
            </a:pPr>
            <a:r>
              <a:rPr lang="en-US" sz="5900" b="0" kern="1200" cap="all" spc="-100" baseline="0">
                <a:solidFill>
                  <a:schemeClr val="tx2"/>
                </a:solidFill>
                <a:effectLst>
                  <a:outerShdw blurRad="38100" dist="12700" dir="2700000" algn="tl" rotWithShape="0">
                    <a:prstClr val="black">
                      <a:alpha val="40000"/>
                    </a:prstClr>
                  </a:outerShdw>
                </a:effectLst>
                <a:latin typeface="+mj-lt"/>
                <a:ea typeface="+mn-ea"/>
                <a:cs typeface="+mn-cs"/>
              </a:rPr>
              <a:t>Recipe for Writing a Grievance</a:t>
            </a:r>
          </a:p>
        </p:txBody>
      </p:sp>
      <p:cxnSp>
        <p:nvCxnSpPr>
          <p:cNvPr id="33" name="Straight Connector 32">
            <a:extLst>
              <a:ext uri="{FF2B5EF4-FFF2-40B4-BE49-F238E27FC236}">
                <a16:creationId xmlns:a16="http://schemas.microsoft.com/office/drawing/2014/main" id="{994262BC-EE98-4BD6-82DB-4955E8DCC2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404" y="2057401"/>
            <a:ext cx="0" cy="274320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a:xfrm>
            <a:off x="7816584" y="5714047"/>
            <a:ext cx="411480" cy="274320"/>
          </a:xfrm>
        </p:spPr>
        <p:txBody>
          <a:bodyPr vert="horz" lIns="91440" tIns="45720" rIns="91440" bIns="45720" rtlCol="0" anchor="b">
            <a:normAutofit/>
          </a:bodyPr>
          <a:lstStyle/>
          <a:p>
            <a:pPr>
              <a:spcAft>
                <a:spcPts val="600"/>
              </a:spcAft>
            </a:pPr>
            <a:fld id="{2BBB5E19-F10A-4C2F-BF6F-11C513378A2E}" type="slidenum">
              <a:rPr kumimoji="0" lang="en-US">
                <a:solidFill>
                  <a:schemeClr val="tx1"/>
                </a:solidFill>
              </a:rPr>
              <a:pPr>
                <a:spcAft>
                  <a:spcPts val="600"/>
                </a:spcAft>
              </a:pPr>
              <a:t>8</a:t>
            </a:fld>
            <a:endParaRPr kumimoji="0" 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F1E9B-36D9-4746-89E9-C9DAB5C0EDCC}"/>
              </a:ext>
            </a:extLst>
          </p:cNvPr>
          <p:cNvSpPr>
            <a:spLocks noGrp="1"/>
          </p:cNvSpPr>
          <p:nvPr>
            <p:ph type="title"/>
          </p:nvPr>
        </p:nvSpPr>
        <p:spPr>
          <a:xfrm>
            <a:off x="4735788" y="642594"/>
            <a:ext cx="3608111" cy="1371600"/>
          </a:xfrm>
        </p:spPr>
        <p:txBody>
          <a:bodyPr>
            <a:normAutofit/>
          </a:bodyPr>
          <a:lstStyle/>
          <a:p>
            <a:r>
              <a:rPr lang="en-US" sz="3100"/>
              <a:t>Basics of writing a persuasive &amp; clear grievance</a:t>
            </a:r>
          </a:p>
        </p:txBody>
      </p:sp>
      <p:sp>
        <p:nvSpPr>
          <p:cNvPr id="40" name="Rectangle 35">
            <a:extLst>
              <a:ext uri="{FF2B5EF4-FFF2-40B4-BE49-F238E27FC236}">
                <a16:creationId xmlns:a16="http://schemas.microsoft.com/office/drawing/2014/main" id="{9BC3E364-5A48-4567-B65D-0880753EE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912" y="892220"/>
            <a:ext cx="3790888" cy="5097085"/>
          </a:xfrm>
          <a:prstGeom prst="rect">
            <a:avLst/>
          </a:prstGeom>
          <a:solidFill>
            <a:schemeClr val="tx2"/>
          </a:solidFill>
          <a:ln w="6350" cap="sq" cmpd="sng" algn="ctr">
            <a:noFill/>
            <a:prstDash val="solid"/>
            <a:miter lim="800000"/>
          </a:ln>
          <a:effectLst/>
        </p:spPr>
        <p:txBody>
          <a:bodyPr/>
          <a:lstStyle/>
          <a:p>
            <a:endParaRPr lang="en-US"/>
          </a:p>
        </p:txBody>
      </p:sp>
      <p:sp>
        <p:nvSpPr>
          <p:cNvPr id="41" name="Rectangle 37">
            <a:extLst>
              <a:ext uri="{FF2B5EF4-FFF2-40B4-BE49-F238E27FC236}">
                <a16:creationId xmlns:a16="http://schemas.microsoft.com/office/drawing/2014/main" id="{0B80BFB4-DA7E-4E98-BE01-534889F41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131" y="1005675"/>
            <a:ext cx="3600451" cy="4870174"/>
          </a:xfrm>
          <a:prstGeom prst="rect">
            <a:avLst/>
          </a:prstGeom>
          <a:solidFill>
            <a:schemeClr val="tx1"/>
          </a:solidFill>
          <a:ln w="6350" cap="sq" cmpd="sng" algn="ctr">
            <a:noFill/>
            <a:prstDash val="solid"/>
            <a:miter lim="800000"/>
          </a:ln>
          <a:effectLst/>
        </p:spPr>
        <p:txBody>
          <a:bodyPr/>
          <a:lstStyle/>
          <a:p>
            <a:endParaRPr lang="en-US"/>
          </a:p>
        </p:txBody>
      </p:sp>
      <p:pic>
        <p:nvPicPr>
          <p:cNvPr id="8" name="Content Placeholder 7" descr="Graphical user interface, text, application, letter&#10;&#10;Description automatically generated">
            <a:extLst>
              <a:ext uri="{FF2B5EF4-FFF2-40B4-BE49-F238E27FC236}">
                <a16:creationId xmlns:a16="http://schemas.microsoft.com/office/drawing/2014/main" id="{20C5CFCE-2ABC-7690-CC50-B154B2F8AE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8386" y="2417296"/>
            <a:ext cx="3141166" cy="2049610"/>
          </a:xfrm>
          <a:prstGeom prst="rect">
            <a:avLst/>
          </a:prstGeom>
        </p:spPr>
      </p:pic>
      <p:sp>
        <p:nvSpPr>
          <p:cNvPr id="31" name="Content Placeholder 11">
            <a:extLst>
              <a:ext uri="{FF2B5EF4-FFF2-40B4-BE49-F238E27FC236}">
                <a16:creationId xmlns:a16="http://schemas.microsoft.com/office/drawing/2014/main" id="{BCBE9673-4595-6799-62BA-4C9DEC3B7E23}"/>
              </a:ext>
            </a:extLst>
          </p:cNvPr>
          <p:cNvSpPr>
            <a:spLocks noGrp="1"/>
          </p:cNvSpPr>
          <p:nvPr>
            <p:ph idx="1"/>
          </p:nvPr>
        </p:nvSpPr>
        <p:spPr>
          <a:xfrm>
            <a:off x="4578837" y="2103120"/>
            <a:ext cx="4279843" cy="3931920"/>
          </a:xfrm>
        </p:spPr>
        <p:txBody>
          <a:bodyPr>
            <a:normAutofit/>
          </a:bodyPr>
          <a:lstStyle/>
          <a:p>
            <a:r>
              <a:rPr lang="en-US" dirty="0"/>
              <a:t>Handout #1Grievance Template</a:t>
            </a:r>
          </a:p>
          <a:p>
            <a:r>
              <a:rPr lang="en-US" dirty="0"/>
              <a:t>Handout #2 Recipe for Writing a Grievance</a:t>
            </a:r>
          </a:p>
          <a:p>
            <a:r>
              <a:rPr lang="en-US"/>
              <a:t>Handout #3 Grievance Form</a:t>
            </a:r>
            <a:endParaRPr lang="en-US" dirty="0"/>
          </a:p>
          <a:p>
            <a:r>
              <a:rPr lang="en-US" dirty="0"/>
              <a:t>Handout #4 Scenario &amp; OEA CBA Language</a:t>
            </a:r>
          </a:p>
          <a:p>
            <a:r>
              <a:rPr lang="en-US" dirty="0"/>
              <a:t>Handout #5 Tracking Form</a:t>
            </a:r>
          </a:p>
          <a:p>
            <a:r>
              <a:rPr lang="en-US" dirty="0"/>
              <a:t>Handout #6 Grievance Fact Collection Sheet</a:t>
            </a:r>
          </a:p>
          <a:p>
            <a:endParaRPr lang="en-US" dirty="0"/>
          </a:p>
        </p:txBody>
      </p:sp>
      <p:sp>
        <p:nvSpPr>
          <p:cNvPr id="6" name="Slide Number Placeholder 5">
            <a:extLst>
              <a:ext uri="{FF2B5EF4-FFF2-40B4-BE49-F238E27FC236}">
                <a16:creationId xmlns:a16="http://schemas.microsoft.com/office/drawing/2014/main" id="{010DDB6F-3C6C-4FDD-8F4F-0D69AAF2A20F}"/>
              </a:ext>
            </a:extLst>
          </p:cNvPr>
          <p:cNvSpPr>
            <a:spLocks noGrp="1"/>
          </p:cNvSpPr>
          <p:nvPr>
            <p:ph type="sldNum" sz="quarter" idx="12"/>
          </p:nvPr>
        </p:nvSpPr>
        <p:spPr>
          <a:xfrm>
            <a:off x="7761401" y="6214535"/>
            <a:ext cx="1097280" cy="256032"/>
          </a:xfrm>
        </p:spPr>
        <p:txBody>
          <a:bodyPr>
            <a:normAutofit/>
          </a:bodyPr>
          <a:lstStyle/>
          <a:p>
            <a:pPr eaLnBrk="1" latinLnBrk="0" hangingPunct="1">
              <a:spcAft>
                <a:spcPts val="600"/>
              </a:spcAft>
            </a:pPr>
            <a:fld id="{2BBB5E19-F10A-4C2F-BF6F-11C513378A2E}" type="slidenum">
              <a:rPr kumimoji="0" lang="en-US"/>
              <a:pPr eaLnBrk="1" latinLnBrk="0" hangingPunct="1">
                <a:spcAft>
                  <a:spcPts val="600"/>
                </a:spcAft>
              </a:pPr>
              <a:t>9</a:t>
            </a:fld>
            <a:endParaRPr kumimoji="0" lang="en-US"/>
          </a:p>
        </p:txBody>
      </p:sp>
    </p:spTree>
    <p:extLst>
      <p:ext uri="{BB962C8B-B14F-4D97-AF65-F5344CB8AC3E}">
        <p14:creationId xmlns:p14="http://schemas.microsoft.com/office/powerpoint/2010/main" val="1538552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0196" y="484632"/>
            <a:ext cx="8433027"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5292" y="891241"/>
            <a:ext cx="2721097" cy="5075519"/>
          </a:xfrm>
        </p:spPr>
        <p:txBody>
          <a:bodyPr>
            <a:normAutofit/>
          </a:bodyPr>
          <a:lstStyle/>
          <a:p>
            <a:pPr algn="r"/>
            <a:r>
              <a:rPr lang="en-US" sz="3500">
                <a:solidFill>
                  <a:srgbClr val="FFFFFF"/>
                </a:solidFill>
              </a:rPr>
              <a:t>Write a grievance:</a:t>
            </a:r>
          </a:p>
        </p:txBody>
      </p:sp>
      <p:cxnSp>
        <p:nvCxnSpPr>
          <p:cNvPr id="20" name="Straight Connector 13">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13331"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22767" y="891241"/>
            <a:ext cx="4769758" cy="5075519"/>
          </a:xfrm>
        </p:spPr>
        <p:txBody>
          <a:bodyPr anchor="ctr">
            <a:normAutofit/>
          </a:bodyPr>
          <a:lstStyle/>
          <a:p>
            <a:pPr algn="ctr">
              <a:buNone/>
            </a:pPr>
            <a:r>
              <a:rPr lang="en-US" sz="2400" dirty="0">
                <a:solidFill>
                  <a:srgbClr val="FFFFFF"/>
                </a:solidFill>
                <a:latin typeface="Arial" panose="020B0604020202020204" pitchFamily="34" charset="0"/>
                <a:cs typeface="Arial" panose="020B0604020202020204" pitchFamily="34" charset="0"/>
              </a:rPr>
              <a:t>Take some time to think about the scenario and the contract language provided, using the Recipe for Writing a Grievance please write up a draft for a Level 1 grievance.</a:t>
            </a:r>
          </a:p>
          <a:p>
            <a:pPr algn="ctr">
              <a:buNone/>
            </a:pPr>
            <a:r>
              <a:rPr lang="en-US" sz="2400" dirty="0">
                <a:solidFill>
                  <a:srgbClr val="FFFFFF"/>
                </a:solidFill>
                <a:latin typeface="Arial" panose="020B0604020202020204" pitchFamily="34" charset="0"/>
                <a:cs typeface="Arial" panose="020B0604020202020204" pitchFamily="34" charset="0"/>
              </a:rPr>
              <a:t>(10 min )</a:t>
            </a:r>
          </a:p>
        </p:txBody>
      </p:sp>
      <p:sp>
        <p:nvSpPr>
          <p:cNvPr id="5" name="Slide Number Placeholder 4"/>
          <p:cNvSpPr>
            <a:spLocks noGrp="1"/>
          </p:cNvSpPr>
          <p:nvPr>
            <p:ph type="sldNum" sz="quarter" idx="12"/>
          </p:nvPr>
        </p:nvSpPr>
        <p:spPr>
          <a:xfrm>
            <a:off x="7943885" y="6424407"/>
            <a:ext cx="548640" cy="274320"/>
          </a:xfrm>
        </p:spPr>
        <p:txBody>
          <a:bodyPr>
            <a:normAutofit/>
          </a:bodyPr>
          <a:lstStyle/>
          <a:p>
            <a:pPr eaLnBrk="1" latinLnBrk="0" hangingPunct="1">
              <a:spcAft>
                <a:spcPts val="600"/>
              </a:spcAft>
            </a:pPr>
            <a:fld id="{2BBB5E19-F10A-4C2F-BF6F-11C513378A2E}" type="slidenum">
              <a:rPr kumimoji="0" lang="en-US" smtClean="0"/>
              <a:pPr eaLnBrk="1" latinLnBrk="0" hangingPunct="1">
                <a:spcAft>
                  <a:spcPts val="600"/>
                </a:spcAft>
              </a:pPr>
              <a:t>10</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61A0104-BF6E-465D-B05F-F41F69B36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022" y="237744"/>
            <a:ext cx="8791956" cy="6382512"/>
          </a:xfrm>
          <a:prstGeom prst="rect">
            <a:avLst/>
          </a:prstGeom>
          <a:solidFill>
            <a:schemeClr val="tx1"/>
          </a:solidFill>
          <a:ln w="6350" cap="flat" cmpd="sng" algn="ctr">
            <a:solidFill>
              <a:schemeClr val="tx1">
                <a:lumMod val="75000"/>
              </a:schemeClr>
            </a:solidFill>
            <a:prstDash val="solid"/>
          </a:ln>
          <a:effectLst>
            <a:softEdge rad="0"/>
          </a:effectLst>
        </p:spPr>
        <p:txBody>
          <a:bodyPr/>
          <a:lstStyle/>
          <a:p>
            <a:endParaRPr lang="en-US"/>
          </a:p>
        </p:txBody>
      </p:sp>
      <p:sp>
        <p:nvSpPr>
          <p:cNvPr id="16" name="Rectangle 15">
            <a:extLst>
              <a:ext uri="{FF2B5EF4-FFF2-40B4-BE49-F238E27FC236}">
                <a16:creationId xmlns:a16="http://schemas.microsoft.com/office/drawing/2014/main" id="{03B901C5-8FDC-42CF-AE02-104ECD0C2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 y="374904"/>
            <a:ext cx="8586216" cy="6108192"/>
          </a:xfrm>
          <a:prstGeom prst="rect">
            <a:avLst/>
          </a:prstGeom>
          <a:solidFill>
            <a:schemeClr val="bg2"/>
          </a:solidFill>
          <a:ln w="6350" cap="sq" cmpd="sng" algn="ctr">
            <a:no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80679CCE-D99C-4791-A38D-E58EC8BB8E19}"/>
              </a:ext>
            </a:extLst>
          </p:cNvPr>
          <p:cNvSpPr>
            <a:spLocks noGrp="1"/>
          </p:cNvSpPr>
          <p:nvPr>
            <p:ph type="title"/>
          </p:nvPr>
        </p:nvSpPr>
        <p:spPr>
          <a:xfrm>
            <a:off x="4735788" y="642594"/>
            <a:ext cx="3608111" cy="1371600"/>
          </a:xfrm>
        </p:spPr>
        <p:txBody>
          <a:bodyPr vert="horz" lIns="91440" tIns="45720" rIns="91440" bIns="45720" rtlCol="0" anchor="ctr">
            <a:normAutofit fontScale="90000"/>
          </a:bodyPr>
          <a:lstStyle/>
          <a:p>
            <a:br>
              <a:rPr lang="en-US" sz="3600"/>
            </a:br>
            <a:r>
              <a:rPr lang="en-US" sz="3600"/>
              <a:t>Grievance Fact Collection Sheet</a:t>
            </a:r>
            <a:br>
              <a:rPr lang="en-US" sz="4800"/>
            </a:br>
            <a:endParaRPr lang="en-US" sz="4800"/>
          </a:p>
        </p:txBody>
      </p:sp>
      <p:sp>
        <p:nvSpPr>
          <p:cNvPr id="18" name="Rectangle 17">
            <a:extLst>
              <a:ext uri="{FF2B5EF4-FFF2-40B4-BE49-F238E27FC236}">
                <a16:creationId xmlns:a16="http://schemas.microsoft.com/office/drawing/2014/main" id="{2A4D183E-A455-400F-B558-5EF3C42F6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912" y="892220"/>
            <a:ext cx="3790888" cy="5097085"/>
          </a:xfrm>
          <a:prstGeom prst="rect">
            <a:avLst/>
          </a:prstGeom>
          <a:solidFill>
            <a:schemeClr val="tx2"/>
          </a:solidFill>
          <a:ln w="6350" cap="sq" cmpd="sng" algn="ctr">
            <a:noFill/>
            <a:prstDash val="solid"/>
            <a:miter lim="800000"/>
          </a:ln>
          <a:effectLst/>
        </p:spPr>
        <p:txBody>
          <a:bodyPr/>
          <a:lstStyle/>
          <a:p>
            <a:endParaRPr lang="en-US"/>
          </a:p>
        </p:txBody>
      </p:sp>
      <p:sp>
        <p:nvSpPr>
          <p:cNvPr id="20" name="Rectangle 19">
            <a:extLst>
              <a:ext uri="{FF2B5EF4-FFF2-40B4-BE49-F238E27FC236}">
                <a16:creationId xmlns:a16="http://schemas.microsoft.com/office/drawing/2014/main" id="{46EC6A0A-8EDD-4CAD-8301-B0613EFB6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131" y="1005675"/>
            <a:ext cx="3600451" cy="4870174"/>
          </a:xfrm>
          <a:prstGeom prst="rect">
            <a:avLst/>
          </a:prstGeom>
          <a:solidFill>
            <a:schemeClr val="tx1"/>
          </a:solidFill>
          <a:ln w="6350" cap="sq" cmpd="sng" algn="ctr">
            <a:noFill/>
            <a:prstDash val="solid"/>
            <a:miter lim="800000"/>
          </a:ln>
          <a:effectLst/>
        </p:spPr>
        <p:txBody>
          <a:bodyPr/>
          <a:lstStyle/>
          <a:p>
            <a:endParaRPr lang="en-US"/>
          </a:p>
        </p:txBody>
      </p:sp>
      <p:pic>
        <p:nvPicPr>
          <p:cNvPr id="9" name="Picture Placeholder 8" descr="Table&#10;&#10;Description automatically generated">
            <a:extLst>
              <a:ext uri="{FF2B5EF4-FFF2-40B4-BE49-F238E27FC236}">
                <a16:creationId xmlns:a16="http://schemas.microsoft.com/office/drawing/2014/main" id="{57F2C2BF-E15B-41D0-8270-FDC857CF09D1}"/>
              </a:ext>
            </a:extLst>
          </p:cNvPr>
          <p:cNvPicPr>
            <a:picLocks noGrp="1" noChangeAspect="1"/>
          </p:cNvPicPr>
          <p:nvPr>
            <p:ph type="pic" idx="1"/>
          </p:nvPr>
        </p:nvPicPr>
        <p:blipFill rotWithShape="1">
          <a:blip r:embed="rId3"/>
          <a:srcRect l="2642" r="3007" b="4"/>
          <a:stretch/>
        </p:blipFill>
        <p:spPr>
          <a:xfrm>
            <a:off x="978386" y="1328394"/>
            <a:ext cx="3141166" cy="4227415"/>
          </a:xfrm>
          <a:prstGeom prst="rect">
            <a:avLst/>
          </a:prstGeom>
        </p:spPr>
      </p:pic>
      <p:sp>
        <p:nvSpPr>
          <p:cNvPr id="4" name="Text Placeholder 3">
            <a:extLst>
              <a:ext uri="{FF2B5EF4-FFF2-40B4-BE49-F238E27FC236}">
                <a16:creationId xmlns:a16="http://schemas.microsoft.com/office/drawing/2014/main" id="{E958AF94-959D-4E7A-9454-FBDF93862833}"/>
              </a:ext>
            </a:extLst>
          </p:cNvPr>
          <p:cNvSpPr>
            <a:spLocks noGrp="1"/>
          </p:cNvSpPr>
          <p:nvPr>
            <p:ph type="body" sz="half" idx="2"/>
          </p:nvPr>
        </p:nvSpPr>
        <p:spPr>
          <a:xfrm>
            <a:off x="4550019" y="1752600"/>
            <a:ext cx="4308662" cy="4236706"/>
          </a:xfrm>
        </p:spPr>
        <p:txBody>
          <a:bodyPr vert="horz" lIns="91440" tIns="45720" rIns="91440" bIns="45720" rtlCol="0">
            <a:normAutofit/>
          </a:bodyPr>
          <a:lstStyle/>
          <a:p>
            <a:pPr>
              <a:lnSpc>
                <a:spcPct val="100000"/>
              </a:lnSpc>
            </a:pPr>
            <a:r>
              <a:rPr lang="en-US" sz="2000" dirty="0"/>
              <a:t>Record keeping and documentation are so important:</a:t>
            </a:r>
          </a:p>
          <a:p>
            <a:pPr lvl="1" indent="-182880">
              <a:buFont typeface="Arial" pitchFamily="34" charset="0"/>
              <a:buChar char="•"/>
            </a:pPr>
            <a:r>
              <a:rPr lang="en-US" sz="2000" dirty="0"/>
              <a:t>Who is involved?</a:t>
            </a:r>
          </a:p>
          <a:p>
            <a:pPr lvl="1" indent="-182880">
              <a:buFont typeface="Arial" pitchFamily="34" charset="0"/>
              <a:buChar char="•"/>
            </a:pPr>
            <a:r>
              <a:rPr lang="en-US" sz="2000" dirty="0"/>
              <a:t>What happened?</a:t>
            </a:r>
          </a:p>
          <a:p>
            <a:pPr lvl="1" indent="-182880">
              <a:buFont typeface="Arial" pitchFamily="34" charset="0"/>
              <a:buChar char="•"/>
            </a:pPr>
            <a:r>
              <a:rPr lang="en-US" sz="2000" dirty="0"/>
              <a:t>When did the problem   occur?</a:t>
            </a:r>
          </a:p>
          <a:p>
            <a:pPr lvl="1" indent="-182880">
              <a:buFont typeface="Arial" pitchFamily="34" charset="0"/>
              <a:buChar char="•"/>
            </a:pPr>
            <a:r>
              <a:rPr lang="en-US" sz="2000" dirty="0"/>
              <a:t>Where did this problem            occur?</a:t>
            </a:r>
          </a:p>
          <a:p>
            <a:pPr lvl="1" indent="-182880">
              <a:buFont typeface="Arial" pitchFamily="34" charset="0"/>
              <a:buChar char="•"/>
            </a:pPr>
            <a:r>
              <a:rPr lang="en-US" sz="2000" dirty="0"/>
              <a:t>Why is this a grievance?</a:t>
            </a:r>
          </a:p>
          <a:p>
            <a:pPr lvl="1" indent="-182880">
              <a:buFont typeface="Arial" pitchFamily="34" charset="0"/>
              <a:buChar char="•"/>
            </a:pPr>
            <a:r>
              <a:rPr lang="en-US" sz="2000" dirty="0"/>
              <a:t>Information request needed?</a:t>
            </a:r>
          </a:p>
          <a:p>
            <a:pPr lvl="1" indent="-182880">
              <a:buFont typeface="Arial" pitchFamily="34" charset="0"/>
              <a:buChar char="•"/>
            </a:pPr>
            <a:r>
              <a:rPr lang="en-US" sz="2000" dirty="0"/>
              <a:t>Remedy? BE SPECIFIC</a:t>
            </a:r>
          </a:p>
        </p:txBody>
      </p:sp>
      <p:sp>
        <p:nvSpPr>
          <p:cNvPr id="7" name="Slide Number Placeholder 6">
            <a:extLst>
              <a:ext uri="{FF2B5EF4-FFF2-40B4-BE49-F238E27FC236}">
                <a16:creationId xmlns:a16="http://schemas.microsoft.com/office/drawing/2014/main" id="{129A1FEA-BF46-4E1E-8DC0-9A899D5C2339}"/>
              </a:ext>
            </a:extLst>
          </p:cNvPr>
          <p:cNvSpPr>
            <a:spLocks noGrp="1"/>
          </p:cNvSpPr>
          <p:nvPr>
            <p:ph type="sldNum" sz="quarter" idx="12"/>
          </p:nvPr>
        </p:nvSpPr>
        <p:spPr>
          <a:xfrm>
            <a:off x="7761401" y="6214535"/>
            <a:ext cx="1097280" cy="256032"/>
          </a:xfrm>
        </p:spPr>
        <p:txBody>
          <a:bodyPr vert="horz" lIns="91440" tIns="45720" rIns="91440" bIns="45720" rtlCol="0" anchor="b">
            <a:normAutofit/>
          </a:bodyPr>
          <a:lstStyle/>
          <a:p>
            <a:pPr defTabSz="914400">
              <a:spcAft>
                <a:spcPts val="600"/>
              </a:spcAft>
            </a:pPr>
            <a:fld id="{2BBB5E19-F10A-4C2F-BF6F-11C513378A2E}" type="slidenum">
              <a:rPr kumimoji="0" lang="en-US" sz="1000" smtClean="0"/>
              <a:pPr defTabSz="914400">
                <a:spcAft>
                  <a:spcPts val="600"/>
                </a:spcAft>
              </a:pPr>
              <a:t>11</a:t>
            </a:fld>
            <a:endParaRPr kumimoji="0" lang="en-US" sz="1000"/>
          </a:p>
        </p:txBody>
      </p:sp>
    </p:spTree>
    <p:extLst>
      <p:ext uri="{BB962C8B-B14F-4D97-AF65-F5344CB8AC3E}">
        <p14:creationId xmlns:p14="http://schemas.microsoft.com/office/powerpoint/2010/main" val="3456458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Rectangle 23">
            <a:extLst>
              <a:ext uri="{FF2B5EF4-FFF2-40B4-BE49-F238E27FC236}">
                <a16:creationId xmlns:a16="http://schemas.microsoft.com/office/drawing/2014/main" id="{F65EEA05-AD42-442F-B6C6-CB9FC2894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4">
              <a:alphaModFix amt="40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081" y="610955"/>
            <a:ext cx="8195838" cy="5636090"/>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useBgFill="1">
        <p:nvSpPr>
          <p:cNvPr id="28" name="Rectangle 27">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89" y="777240"/>
            <a:ext cx="7948422" cy="5303520"/>
          </a:xfrm>
          <a:prstGeom prst="rect">
            <a:avLst/>
          </a:prstGeom>
          <a:ln w="6350" cap="sq" cmpd="sng" algn="ctr">
            <a:solidFill>
              <a:schemeClr val="tx1">
                <a:lumMod val="75000"/>
                <a:lumOff val="25000"/>
              </a:schemeClr>
            </a:solidFill>
            <a:prstDash val="solid"/>
            <a:miter lim="800000"/>
          </a:ln>
          <a:effectLst/>
        </p:spPr>
        <p:txBody>
          <a:bodyPr/>
          <a:lstStyle/>
          <a:p>
            <a:endParaRPr lang="en-US"/>
          </a:p>
        </p:txBody>
      </p:sp>
      <p:sp>
        <p:nvSpPr>
          <p:cNvPr id="2" name="Title 1"/>
          <p:cNvSpPr>
            <a:spLocks noGrp="1"/>
          </p:cNvSpPr>
          <p:nvPr>
            <p:ph type="title"/>
          </p:nvPr>
        </p:nvSpPr>
        <p:spPr>
          <a:xfrm>
            <a:off x="5649626" y="1420706"/>
            <a:ext cx="2599905" cy="4016587"/>
          </a:xfrm>
        </p:spPr>
        <p:txBody>
          <a:bodyPr>
            <a:normAutofit/>
          </a:bodyPr>
          <a:lstStyle/>
          <a:p>
            <a:r>
              <a:rPr lang="en-US" sz="3100"/>
              <a:t>You have a grievance. What should you do?</a:t>
            </a:r>
          </a:p>
        </p:txBody>
      </p:sp>
      <p:sp>
        <p:nvSpPr>
          <p:cNvPr id="3" name="Content Placeholder 2"/>
          <p:cNvSpPr>
            <a:spLocks noGrp="1"/>
          </p:cNvSpPr>
          <p:nvPr>
            <p:ph idx="1"/>
          </p:nvPr>
        </p:nvSpPr>
        <p:spPr>
          <a:xfrm>
            <a:off x="1080389" y="1420706"/>
            <a:ext cx="4136068" cy="4016587"/>
          </a:xfrm>
        </p:spPr>
        <p:txBody>
          <a:bodyPr anchor="ctr">
            <a:normAutofit/>
          </a:bodyPr>
          <a:lstStyle/>
          <a:p>
            <a:pPr marL="514350" indent="-514350">
              <a:buFont typeface="+mj-lt"/>
              <a:buAutoNum type="arabicPeriod"/>
            </a:pPr>
            <a:endParaRPr lang="en-US" sz="2000" b="1" dirty="0">
              <a:solidFill>
                <a:schemeClr val="tx1">
                  <a:lumMod val="75000"/>
                  <a:lumOff val="25000"/>
                </a:schemeClr>
              </a:solidFill>
              <a:latin typeface="Arial Narrow" pitchFamily="34" charset="0"/>
            </a:endParaRPr>
          </a:p>
          <a:p>
            <a:pPr marL="514350" indent="-514350">
              <a:buFont typeface="+mj-lt"/>
              <a:buAutoNum type="arabicPeriod"/>
            </a:pPr>
            <a:endParaRPr lang="en-US" sz="2000" b="1" dirty="0">
              <a:solidFill>
                <a:schemeClr val="tx1">
                  <a:lumMod val="75000"/>
                  <a:lumOff val="25000"/>
                </a:schemeClr>
              </a:solidFill>
              <a:latin typeface="Arial Narrow" pitchFamily="34" charset="0"/>
            </a:endParaRPr>
          </a:p>
          <a:p>
            <a:pPr marL="514350" indent="-514350">
              <a:buFont typeface="+mj-lt"/>
              <a:buAutoNum type="arabicPeriod"/>
            </a:pPr>
            <a:r>
              <a:rPr lang="en-US" sz="2000" b="1" dirty="0">
                <a:solidFill>
                  <a:schemeClr val="tx1">
                    <a:lumMod val="75000"/>
                    <a:lumOff val="25000"/>
                  </a:schemeClr>
                </a:solidFill>
                <a:latin typeface="Arial Narrow" pitchFamily="34" charset="0"/>
              </a:rPr>
              <a:t>Investigate</a:t>
            </a:r>
          </a:p>
          <a:p>
            <a:pPr marL="514350" indent="-514350">
              <a:buFont typeface="+mj-lt"/>
              <a:buAutoNum type="arabicPeriod"/>
            </a:pPr>
            <a:r>
              <a:rPr lang="en-US" sz="2000" b="1" dirty="0">
                <a:solidFill>
                  <a:schemeClr val="tx1">
                    <a:lumMod val="75000"/>
                    <a:lumOff val="25000"/>
                  </a:schemeClr>
                </a:solidFill>
                <a:latin typeface="Arial Narrow" pitchFamily="34" charset="0"/>
              </a:rPr>
              <a:t>Speak to all affected employees</a:t>
            </a:r>
          </a:p>
          <a:p>
            <a:pPr marL="514350" indent="-514350">
              <a:buFont typeface="+mj-lt"/>
              <a:buAutoNum type="arabicPeriod"/>
            </a:pPr>
            <a:r>
              <a:rPr lang="en-US" sz="2000" b="1" dirty="0">
                <a:solidFill>
                  <a:schemeClr val="tx1">
                    <a:lumMod val="75000"/>
                    <a:lumOff val="25000"/>
                  </a:schemeClr>
                </a:solidFill>
                <a:latin typeface="Arial Narrow" pitchFamily="34" charset="0"/>
              </a:rPr>
              <a:t>Take anecdotal notes</a:t>
            </a:r>
          </a:p>
          <a:p>
            <a:pPr marL="514350" indent="-514350">
              <a:buFont typeface="+mj-lt"/>
              <a:buAutoNum type="arabicPeriod"/>
            </a:pPr>
            <a:r>
              <a:rPr lang="en-US" sz="2000" b="1" dirty="0">
                <a:solidFill>
                  <a:schemeClr val="tx1">
                    <a:lumMod val="75000"/>
                    <a:lumOff val="25000"/>
                  </a:schemeClr>
                </a:solidFill>
                <a:latin typeface="Arial Narrow" pitchFamily="34" charset="0"/>
              </a:rPr>
              <a:t>Send an information request</a:t>
            </a:r>
          </a:p>
          <a:p>
            <a:pPr marL="514350" indent="-514350">
              <a:buFont typeface="+mj-lt"/>
              <a:buAutoNum type="arabicPeriod"/>
            </a:pPr>
            <a:r>
              <a:rPr lang="en-US" sz="2000" b="1" dirty="0">
                <a:solidFill>
                  <a:schemeClr val="tx1">
                    <a:lumMod val="75000"/>
                    <a:lumOff val="25000"/>
                  </a:schemeClr>
                </a:solidFill>
                <a:latin typeface="Arial Narrow" pitchFamily="34" charset="0"/>
              </a:rPr>
              <a:t>Document, document, document</a:t>
            </a:r>
          </a:p>
          <a:p>
            <a:endParaRPr lang="en-US" sz="2000" dirty="0">
              <a:solidFill>
                <a:schemeClr val="tx1">
                  <a:lumMod val="75000"/>
                  <a:lumOff val="25000"/>
                </a:schemeClr>
              </a:solidFill>
            </a:endParaRPr>
          </a:p>
          <a:p>
            <a:endParaRPr lang="en-US" dirty="0">
              <a:solidFill>
                <a:schemeClr val="tx1">
                  <a:lumMod val="75000"/>
                  <a:lumOff val="25000"/>
                </a:schemeClr>
              </a:solidFill>
            </a:endParaRPr>
          </a:p>
        </p:txBody>
      </p:sp>
      <p:cxnSp>
        <p:nvCxnSpPr>
          <p:cNvPr id="30" name="Straight Connector 29">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04298"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7816584" y="5714047"/>
            <a:ext cx="411480" cy="274320"/>
          </a:xfrm>
        </p:spPr>
        <p:txBody>
          <a:bodyPr>
            <a:normAutofit/>
          </a:bodyPr>
          <a:lstStyle/>
          <a:p>
            <a:pPr eaLnBrk="1" latinLnBrk="0" hangingPunct="1">
              <a:spcAft>
                <a:spcPts val="600"/>
              </a:spcAft>
            </a:pPr>
            <a:fld id="{2BBB5E19-F10A-4C2F-BF6F-11C513378A2E}" type="slidenum">
              <a:rPr kumimoji="0" lang="en-US">
                <a:solidFill>
                  <a:schemeClr val="tx1"/>
                </a:solidFill>
              </a:rPr>
              <a:pPr eaLnBrk="1" latinLnBrk="0" hangingPunct="1">
                <a:spcAft>
                  <a:spcPts val="600"/>
                </a:spcAft>
              </a:pPr>
              <a:t>12</a:t>
            </a:fld>
            <a:endParaRPr kumimoji="0" lang="en-US">
              <a:solidFill>
                <a:schemeClr val="tx1"/>
              </a:solidFill>
            </a:endParaRPr>
          </a:p>
        </p:txBody>
      </p:sp>
    </p:spTree>
    <p:custDataLst>
      <p:tags r:id="rId1"/>
    </p:custData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ED15573D-0E45-4691-B525-471152EC1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E448559-19A4-4252-8C27-54C1DA906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022" y="237744"/>
            <a:ext cx="3314699" cy="638251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38" name="Rectangle 37">
            <a:extLst>
              <a:ext uri="{FF2B5EF4-FFF2-40B4-BE49-F238E27FC236}">
                <a16:creationId xmlns:a16="http://schemas.microsoft.com/office/drawing/2014/main" id="{E499DDB0-F27A-44CC-8E62-15E86AF9E0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0608" y="403509"/>
            <a:ext cx="3065526" cy="6050982"/>
          </a:xfrm>
          <a:prstGeom prst="rect">
            <a:avLst/>
          </a:prstGeom>
          <a:solidFill>
            <a:schemeClr val="tx2"/>
          </a:solidFill>
          <a:ln w="6350" cap="sq" cmpd="sng" algn="ctr">
            <a:solidFill>
              <a:srgbClr val="FFFFFF"/>
            </a:solidFill>
            <a:prstDash val="solid"/>
            <a:miter lim="800000"/>
          </a:ln>
          <a:effectLst/>
        </p:spPr>
        <p:txBody>
          <a:bodyPr/>
          <a:lstStyle/>
          <a:p>
            <a:endParaRPr lang="en-US"/>
          </a:p>
        </p:txBody>
      </p:sp>
      <p:sp>
        <p:nvSpPr>
          <p:cNvPr id="2" name="Title 1"/>
          <p:cNvSpPr>
            <a:spLocks noGrp="1"/>
          </p:cNvSpPr>
          <p:nvPr>
            <p:ph type="title"/>
          </p:nvPr>
        </p:nvSpPr>
        <p:spPr>
          <a:xfrm>
            <a:off x="430056" y="568575"/>
            <a:ext cx="2823900" cy="5457366"/>
          </a:xfrm>
        </p:spPr>
        <p:txBody>
          <a:bodyPr>
            <a:normAutofit/>
          </a:bodyPr>
          <a:lstStyle/>
          <a:p>
            <a:pPr algn="ctr"/>
            <a:r>
              <a:rPr lang="en-US" sz="3800">
                <a:solidFill>
                  <a:schemeClr val="bg1"/>
                </a:solidFill>
              </a:rPr>
              <a:t>How to Investigate a Grievance</a:t>
            </a:r>
          </a:p>
        </p:txBody>
      </p:sp>
      <p:sp>
        <p:nvSpPr>
          <p:cNvPr id="3" name="Content Placeholder 2"/>
          <p:cNvSpPr>
            <a:spLocks noGrp="1"/>
          </p:cNvSpPr>
          <p:nvPr>
            <p:ph idx="1"/>
          </p:nvPr>
        </p:nvSpPr>
        <p:spPr>
          <a:xfrm>
            <a:off x="4108593" y="559477"/>
            <a:ext cx="4235307" cy="5475563"/>
          </a:xfrm>
        </p:spPr>
        <p:txBody>
          <a:bodyPr anchor="ctr">
            <a:normAutofit/>
          </a:bodyPr>
          <a:lstStyle/>
          <a:p>
            <a:pPr marL="651510" indent="-514350">
              <a:buFont typeface="+mj-lt"/>
              <a:buAutoNum type="arabicPeriod"/>
            </a:pPr>
            <a:r>
              <a:rPr lang="en-US" b="1">
                <a:latin typeface="Arial Narrow" pitchFamily="34" charset="0"/>
              </a:rPr>
              <a:t>Interview</a:t>
            </a:r>
            <a:r>
              <a:rPr lang="en-US">
                <a:latin typeface="Arial Narrow" pitchFamily="34" charset="0"/>
              </a:rPr>
              <a:t> the grievant and write down dates, facts, and witnesses.</a:t>
            </a:r>
          </a:p>
          <a:p>
            <a:pPr marL="651510" indent="-514350">
              <a:buFont typeface="+mj-lt"/>
              <a:buAutoNum type="arabicPeriod"/>
            </a:pPr>
            <a:r>
              <a:rPr lang="en-US" b="1">
                <a:latin typeface="Arial Narrow" pitchFamily="34" charset="0"/>
              </a:rPr>
              <a:t>Ask questions </a:t>
            </a:r>
            <a:r>
              <a:rPr lang="en-US">
                <a:latin typeface="Arial Narrow" pitchFamily="34" charset="0"/>
              </a:rPr>
              <a:t>for clarification and additional information.</a:t>
            </a:r>
          </a:p>
          <a:p>
            <a:pPr marL="651510" indent="-514350">
              <a:buFont typeface="+mj-lt"/>
              <a:buAutoNum type="arabicPeriod"/>
            </a:pPr>
            <a:r>
              <a:rPr lang="en-US" b="1">
                <a:latin typeface="Arial Narrow" pitchFamily="34" charset="0"/>
              </a:rPr>
              <a:t>Interview the involved </a:t>
            </a:r>
            <a:r>
              <a:rPr lang="en-US">
                <a:latin typeface="Arial Narrow" pitchFamily="34" charset="0"/>
              </a:rPr>
              <a:t>supervisor and witnesses. Keep a written record.</a:t>
            </a:r>
          </a:p>
          <a:p>
            <a:pPr marL="651510" indent="-514350">
              <a:buFont typeface="+mj-lt"/>
              <a:buAutoNum type="arabicPeriod"/>
            </a:pPr>
            <a:r>
              <a:rPr lang="en-US" b="1">
                <a:latin typeface="Arial Narrow" pitchFamily="34" charset="0"/>
              </a:rPr>
              <a:t>Examine all records </a:t>
            </a:r>
            <a:r>
              <a:rPr lang="en-US">
                <a:latin typeface="Arial Narrow" pitchFamily="34" charset="0"/>
              </a:rPr>
              <a:t>that have a bearing on the incident.</a:t>
            </a:r>
          </a:p>
          <a:p>
            <a:pPr marL="651510" indent="-514350">
              <a:buFont typeface="+mj-lt"/>
              <a:buAutoNum type="arabicPeriod"/>
            </a:pPr>
            <a:r>
              <a:rPr lang="en-US" b="1">
                <a:latin typeface="Arial Narrow" pitchFamily="34" charset="0"/>
              </a:rPr>
              <a:t>Separate the facts from opinions</a:t>
            </a:r>
            <a:r>
              <a:rPr lang="en-US">
                <a:latin typeface="Arial Narrow" pitchFamily="34" charset="0"/>
              </a:rPr>
              <a:t> and allegations. </a:t>
            </a:r>
          </a:p>
          <a:p>
            <a:pPr marL="651510" indent="-514350">
              <a:buFont typeface="+mj-lt"/>
              <a:buAutoNum type="arabicPeriod"/>
            </a:pPr>
            <a:r>
              <a:rPr lang="en-US" b="1">
                <a:latin typeface="Arial Narrow" pitchFamily="34" charset="0"/>
              </a:rPr>
              <a:t>Determine</a:t>
            </a:r>
            <a:r>
              <a:rPr lang="en-US">
                <a:latin typeface="Arial Narrow" pitchFamily="34" charset="0"/>
              </a:rPr>
              <a:t> which facts are relevant to the matter in dispute.</a:t>
            </a:r>
          </a:p>
          <a:p>
            <a:pPr marL="651510" indent="-514350">
              <a:buFont typeface="+mj-lt"/>
              <a:buAutoNum type="arabicPeriod"/>
            </a:pPr>
            <a:r>
              <a:rPr lang="en-US" b="1">
                <a:latin typeface="Arial Narrow" pitchFamily="34" charset="0"/>
              </a:rPr>
              <a:t>Fill out the grievance form </a:t>
            </a:r>
            <a:r>
              <a:rPr lang="en-US">
                <a:latin typeface="Arial Narrow" pitchFamily="34" charset="0"/>
              </a:rPr>
              <a:t>in full and have the grievant sign it.</a:t>
            </a:r>
          </a:p>
          <a:p>
            <a:pPr marL="651510" indent="-514350">
              <a:buFont typeface="+mj-lt"/>
              <a:buAutoNum type="arabicPeriod"/>
            </a:pPr>
            <a:endParaRPr lang="en-US">
              <a:latin typeface="Arial Narrow" pitchFamily="34" charset="0"/>
            </a:endParaRPr>
          </a:p>
          <a:p>
            <a:pPr marL="651510" indent="-514350">
              <a:buFont typeface="+mj-lt"/>
              <a:buAutoNum type="arabicPeriod"/>
            </a:pPr>
            <a:endParaRPr lang="en-US"/>
          </a:p>
        </p:txBody>
      </p:sp>
      <p:sp>
        <p:nvSpPr>
          <p:cNvPr id="6" name="Slide Number Placeholder 5"/>
          <p:cNvSpPr>
            <a:spLocks noGrp="1"/>
          </p:cNvSpPr>
          <p:nvPr>
            <p:ph type="sldNum" sz="quarter" idx="12"/>
          </p:nvPr>
        </p:nvSpPr>
        <p:spPr>
          <a:xfrm>
            <a:off x="8229618" y="6307672"/>
            <a:ext cx="617220" cy="274320"/>
          </a:xfrm>
        </p:spPr>
        <p:txBody>
          <a:bodyPr>
            <a:normAutofit/>
          </a:bodyPr>
          <a:lstStyle/>
          <a:p>
            <a:pPr>
              <a:spcAft>
                <a:spcPts val="600"/>
              </a:spcAft>
            </a:pPr>
            <a:fld id="{2BBB5E19-F10A-4C2F-BF6F-11C513378A2E}" type="slidenum">
              <a:rPr kumimoji="0" lang="en-US"/>
              <a:pPr>
                <a:spcAft>
                  <a:spcPts val="600"/>
                </a:spcAft>
              </a:pPr>
              <a:t>13</a:t>
            </a:fld>
            <a:endParaRPr kumimoji="0" 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105000">
        <p14:prism/>
      </p:transition>
    </mc:Choice>
    <mc:Fallback xmlns="">
      <p:transition spd="slow" advTm="10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0426-3212-418A-A2CE-3B0198C57C41}"/>
              </a:ext>
            </a:extLst>
          </p:cNvPr>
          <p:cNvSpPr>
            <a:spLocks noGrp="1"/>
          </p:cNvSpPr>
          <p:nvPr>
            <p:ph type="title"/>
          </p:nvPr>
        </p:nvSpPr>
        <p:spPr>
          <a:xfrm>
            <a:off x="4735788" y="642594"/>
            <a:ext cx="3608111" cy="1371600"/>
          </a:xfrm>
        </p:spPr>
        <p:txBody>
          <a:bodyPr>
            <a:normAutofit/>
          </a:bodyPr>
          <a:lstStyle/>
          <a:p>
            <a:r>
              <a:rPr lang="en-US"/>
              <a:t>Tracking Grievances</a:t>
            </a:r>
          </a:p>
        </p:txBody>
      </p:sp>
      <p:sp>
        <p:nvSpPr>
          <p:cNvPr id="38" name="Rectangle 37">
            <a:extLst>
              <a:ext uri="{FF2B5EF4-FFF2-40B4-BE49-F238E27FC236}">
                <a16:creationId xmlns:a16="http://schemas.microsoft.com/office/drawing/2014/main" id="{2A4D183E-A455-400F-B558-5EF3C42F6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3912" y="892220"/>
            <a:ext cx="3790888" cy="5097085"/>
          </a:xfrm>
          <a:prstGeom prst="rect">
            <a:avLst/>
          </a:prstGeom>
          <a:solidFill>
            <a:schemeClr val="tx2"/>
          </a:solidFill>
          <a:ln w="6350" cap="sq" cmpd="sng" algn="ctr">
            <a:noFill/>
            <a:prstDash val="solid"/>
            <a:miter lim="800000"/>
          </a:ln>
          <a:effectLst/>
        </p:spPr>
        <p:txBody>
          <a:bodyPr/>
          <a:lstStyle/>
          <a:p>
            <a:endParaRPr lang="en-US"/>
          </a:p>
        </p:txBody>
      </p:sp>
      <p:sp>
        <p:nvSpPr>
          <p:cNvPr id="40" name="Rectangle 39">
            <a:extLst>
              <a:ext uri="{FF2B5EF4-FFF2-40B4-BE49-F238E27FC236}">
                <a16:creationId xmlns:a16="http://schemas.microsoft.com/office/drawing/2014/main" id="{46EC6A0A-8EDD-4CAD-8301-B0613EFB6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131" y="1005675"/>
            <a:ext cx="3600451" cy="4870174"/>
          </a:xfrm>
          <a:prstGeom prst="rect">
            <a:avLst/>
          </a:prstGeom>
          <a:solidFill>
            <a:schemeClr val="tx1"/>
          </a:solidFill>
          <a:ln w="6350" cap="sq" cmpd="sng" algn="ctr">
            <a:noFill/>
            <a:prstDash val="solid"/>
            <a:miter lim="800000"/>
          </a:ln>
          <a:effectLst/>
        </p:spPr>
        <p:txBody>
          <a:bodyPr/>
          <a:lstStyle/>
          <a:p>
            <a:endParaRPr lang="en-US"/>
          </a:p>
        </p:txBody>
      </p:sp>
      <p:pic>
        <p:nvPicPr>
          <p:cNvPr id="10" name="Content Placeholder 9" descr="Table&#10;&#10;Description automatically generated">
            <a:extLst>
              <a:ext uri="{FF2B5EF4-FFF2-40B4-BE49-F238E27FC236}">
                <a16:creationId xmlns:a16="http://schemas.microsoft.com/office/drawing/2014/main" id="{12273F0E-EDDA-40FE-A60C-674AFABDD12B}"/>
              </a:ext>
            </a:extLst>
          </p:cNvPr>
          <p:cNvPicPr>
            <a:picLocks noChangeAspect="1"/>
          </p:cNvPicPr>
          <p:nvPr/>
        </p:nvPicPr>
        <p:blipFill rotWithShape="1">
          <a:blip r:embed="rId3">
            <a:extLst>
              <a:ext uri="{28A0092B-C50C-407E-A947-70E740481C1C}">
                <a14:useLocalDpi xmlns:a14="http://schemas.microsoft.com/office/drawing/2010/main" val="0"/>
              </a:ext>
            </a:extLst>
          </a:blip>
          <a:srcRect l="5967" r="4243" b="4"/>
          <a:stretch/>
        </p:blipFill>
        <p:spPr>
          <a:xfrm>
            <a:off x="978386" y="1328394"/>
            <a:ext cx="3141166" cy="4227415"/>
          </a:xfrm>
          <a:prstGeom prst="rect">
            <a:avLst/>
          </a:prstGeom>
        </p:spPr>
      </p:pic>
      <p:sp>
        <p:nvSpPr>
          <p:cNvPr id="28" name="Content Placeholder 27">
            <a:extLst>
              <a:ext uri="{FF2B5EF4-FFF2-40B4-BE49-F238E27FC236}">
                <a16:creationId xmlns:a16="http://schemas.microsoft.com/office/drawing/2014/main" id="{056BFE2C-BB0B-4FB0-9733-EF9B6CA61803}"/>
              </a:ext>
            </a:extLst>
          </p:cNvPr>
          <p:cNvSpPr>
            <a:spLocks noGrp="1"/>
          </p:cNvSpPr>
          <p:nvPr>
            <p:ph idx="1"/>
          </p:nvPr>
        </p:nvSpPr>
        <p:spPr>
          <a:xfrm>
            <a:off x="4735788" y="2103120"/>
            <a:ext cx="3608112" cy="3931920"/>
          </a:xfrm>
        </p:spPr>
        <p:txBody>
          <a:bodyPr>
            <a:normAutofit/>
          </a:bodyPr>
          <a:lstStyle/>
          <a:p>
            <a:r>
              <a:rPr lang="en-US"/>
              <a:t>Use to locate improve the CBA during the next round of negotiations</a:t>
            </a:r>
          </a:p>
          <a:p>
            <a:r>
              <a:rPr lang="en-US"/>
              <a:t>Identify patterns and problem areas in your CBA</a:t>
            </a:r>
          </a:p>
          <a:p>
            <a:r>
              <a:rPr lang="en-US"/>
              <a:t>Keep records organized</a:t>
            </a:r>
          </a:p>
          <a:p>
            <a:r>
              <a:rPr lang="en-US"/>
              <a:t>Avoid a DFR by not missing important timelines</a:t>
            </a:r>
          </a:p>
          <a:p>
            <a:r>
              <a:rPr lang="en-US"/>
              <a:t>Analyze trends: </a:t>
            </a:r>
          </a:p>
          <a:p>
            <a:pPr lvl="1"/>
            <a:r>
              <a:rPr lang="en-US"/>
              <a:t>Is new language needed</a:t>
            </a:r>
          </a:p>
          <a:p>
            <a:pPr lvl="1"/>
            <a:r>
              <a:rPr lang="en-US"/>
              <a:t>Strengthen, clarify, or rewrite existing language</a:t>
            </a:r>
          </a:p>
          <a:p>
            <a:pPr lvl="1"/>
            <a:endParaRPr lang="en-US"/>
          </a:p>
          <a:p>
            <a:pPr lvl="1"/>
            <a:endParaRPr lang="en-US"/>
          </a:p>
          <a:p>
            <a:pPr lvl="1"/>
            <a:endParaRPr lang="en-US"/>
          </a:p>
          <a:p>
            <a:endParaRPr lang="en-US"/>
          </a:p>
        </p:txBody>
      </p:sp>
      <p:sp>
        <p:nvSpPr>
          <p:cNvPr id="6" name="Slide Number Placeholder 5">
            <a:extLst>
              <a:ext uri="{FF2B5EF4-FFF2-40B4-BE49-F238E27FC236}">
                <a16:creationId xmlns:a16="http://schemas.microsoft.com/office/drawing/2014/main" id="{6275AAA2-E095-43BC-8DD3-86EE9A765A88}"/>
              </a:ext>
            </a:extLst>
          </p:cNvPr>
          <p:cNvSpPr>
            <a:spLocks noGrp="1"/>
          </p:cNvSpPr>
          <p:nvPr>
            <p:ph type="sldNum" sz="quarter" idx="12"/>
          </p:nvPr>
        </p:nvSpPr>
        <p:spPr>
          <a:xfrm>
            <a:off x="7761401" y="6214535"/>
            <a:ext cx="1097280" cy="256032"/>
          </a:xfrm>
        </p:spPr>
        <p:txBody>
          <a:bodyPr>
            <a:normAutofit/>
          </a:bodyPr>
          <a:lstStyle/>
          <a:p>
            <a:pPr eaLnBrk="1" latinLnBrk="0" hangingPunct="1">
              <a:spcAft>
                <a:spcPts val="600"/>
              </a:spcAft>
            </a:pPr>
            <a:fld id="{2BBB5E19-F10A-4C2F-BF6F-11C513378A2E}" type="slidenum">
              <a:rPr kumimoji="0" lang="en-US" smtClean="0"/>
              <a:pPr eaLnBrk="1" latinLnBrk="0" hangingPunct="1">
                <a:spcAft>
                  <a:spcPts val="600"/>
                </a:spcAft>
              </a:pPr>
              <a:t>14</a:t>
            </a:fld>
            <a:endParaRPr kumimoji="0" lang="en-US"/>
          </a:p>
        </p:txBody>
      </p:sp>
    </p:spTree>
    <p:extLst>
      <p:ext uri="{BB962C8B-B14F-4D97-AF65-F5344CB8AC3E}">
        <p14:creationId xmlns:p14="http://schemas.microsoft.com/office/powerpoint/2010/main" val="3541132222"/>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002A7-0CAC-5D26-6E16-1E63757D67DE}"/>
              </a:ext>
            </a:extLst>
          </p:cNvPr>
          <p:cNvSpPr>
            <a:spLocks noGrp="1"/>
          </p:cNvSpPr>
          <p:nvPr>
            <p:ph type="title"/>
          </p:nvPr>
        </p:nvSpPr>
        <p:spPr/>
        <p:txBody>
          <a:bodyPr/>
          <a:lstStyle/>
          <a:p>
            <a:r>
              <a:rPr lang="en-US"/>
              <a:t>OEA Tracker</a:t>
            </a:r>
          </a:p>
        </p:txBody>
      </p:sp>
      <p:pic>
        <p:nvPicPr>
          <p:cNvPr id="6" name="Content Placeholder 5" descr="A screenshot of a computer&#10;&#10;Description automatically generated">
            <a:extLst>
              <a:ext uri="{FF2B5EF4-FFF2-40B4-BE49-F238E27FC236}">
                <a16:creationId xmlns:a16="http://schemas.microsoft.com/office/drawing/2014/main" id="{9F3419D7-E6D3-7722-C6F0-D88D6F520FC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42951" y="1676400"/>
            <a:ext cx="7838998" cy="4724399"/>
          </a:xfrm>
          <a:ln>
            <a:solidFill>
              <a:schemeClr val="tx1"/>
            </a:solidFill>
          </a:ln>
        </p:spPr>
      </p:pic>
      <p:sp>
        <p:nvSpPr>
          <p:cNvPr id="4" name="Slide Number Placeholder 3">
            <a:extLst>
              <a:ext uri="{FF2B5EF4-FFF2-40B4-BE49-F238E27FC236}">
                <a16:creationId xmlns:a16="http://schemas.microsoft.com/office/drawing/2014/main" id="{E5D22B13-BC99-FD52-C380-1B21FDC81B26}"/>
              </a:ext>
            </a:extLst>
          </p:cNvPr>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15</a:t>
            </a:fld>
            <a:endParaRPr kumimoji="0" lang="en-US"/>
          </a:p>
        </p:txBody>
      </p:sp>
    </p:spTree>
    <p:extLst>
      <p:ext uri="{BB962C8B-B14F-4D97-AF65-F5344CB8AC3E}">
        <p14:creationId xmlns:p14="http://schemas.microsoft.com/office/powerpoint/2010/main" val="2547537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F65EEA05-AD42-442F-B6C6-CB9FC2894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3">
              <a:alphaModFix amt="40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Rectangle 23">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081" y="610955"/>
            <a:ext cx="8195838" cy="5636090"/>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useBgFill="1">
        <p:nvSpPr>
          <p:cNvPr id="26" name="Rectangle 25">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89" y="777240"/>
            <a:ext cx="7948422" cy="5303520"/>
          </a:xfrm>
          <a:prstGeom prst="rect">
            <a:avLst/>
          </a:prstGeom>
          <a:ln w="6350" cap="sq" cmpd="sng" algn="ctr">
            <a:solidFill>
              <a:schemeClr val="tx1">
                <a:lumMod val="75000"/>
                <a:lumOff val="25000"/>
              </a:schemeClr>
            </a:solidFill>
            <a:prstDash val="solid"/>
            <a:miter lim="800000"/>
          </a:ln>
          <a:effectLst/>
        </p:spPr>
        <p:txBody>
          <a:bodyPr/>
          <a:lstStyle/>
          <a:p>
            <a:endParaRPr lang="en-US"/>
          </a:p>
        </p:txBody>
      </p:sp>
      <p:sp>
        <p:nvSpPr>
          <p:cNvPr id="2" name="Title 1"/>
          <p:cNvSpPr>
            <a:spLocks noGrp="1"/>
          </p:cNvSpPr>
          <p:nvPr>
            <p:ph type="title"/>
          </p:nvPr>
        </p:nvSpPr>
        <p:spPr>
          <a:xfrm>
            <a:off x="5649626" y="1420706"/>
            <a:ext cx="2599905" cy="4016587"/>
          </a:xfrm>
        </p:spPr>
        <p:txBody>
          <a:bodyPr>
            <a:normAutofit/>
          </a:bodyPr>
          <a:lstStyle/>
          <a:p>
            <a:r>
              <a:rPr lang="en-US" sz="3100"/>
              <a:t>Site Reps’ Ten Tenets</a:t>
            </a:r>
          </a:p>
        </p:txBody>
      </p:sp>
      <p:sp>
        <p:nvSpPr>
          <p:cNvPr id="3" name="Content Placeholder 2"/>
          <p:cNvSpPr>
            <a:spLocks noGrp="1"/>
          </p:cNvSpPr>
          <p:nvPr>
            <p:ph idx="1"/>
          </p:nvPr>
        </p:nvSpPr>
        <p:spPr>
          <a:xfrm>
            <a:off x="1080389" y="1420706"/>
            <a:ext cx="4136068" cy="4016587"/>
          </a:xfrm>
        </p:spPr>
        <p:txBody>
          <a:bodyPr anchor="ctr">
            <a:normAutofit/>
          </a:bodyPr>
          <a:lstStyle/>
          <a:p>
            <a:pPr marL="651510" indent="-514350">
              <a:lnSpc>
                <a:spcPct val="90000"/>
              </a:lnSpc>
              <a:buFont typeface="+mj-lt"/>
              <a:buAutoNum type="arabicPeriod"/>
            </a:pPr>
            <a:r>
              <a:rPr lang="en-US" sz="1700">
                <a:solidFill>
                  <a:schemeClr val="tx1">
                    <a:lumMod val="75000"/>
                    <a:lumOff val="25000"/>
                  </a:schemeClr>
                </a:solidFill>
                <a:latin typeface="Arial Narrow" pitchFamily="34" charset="0"/>
              </a:rPr>
              <a:t>Don’t shortcut the grievance procedure.</a:t>
            </a:r>
          </a:p>
          <a:p>
            <a:pPr marL="651510" indent="-514350">
              <a:lnSpc>
                <a:spcPct val="90000"/>
              </a:lnSpc>
              <a:buFont typeface="+mj-lt"/>
              <a:buAutoNum type="arabicPeriod"/>
            </a:pPr>
            <a:r>
              <a:rPr lang="en-US" sz="1700">
                <a:solidFill>
                  <a:schemeClr val="tx1">
                    <a:lumMod val="75000"/>
                    <a:lumOff val="25000"/>
                  </a:schemeClr>
                </a:solidFill>
                <a:latin typeface="Arial Narrow" pitchFamily="34" charset="0"/>
              </a:rPr>
              <a:t>Don’t lose your temper.</a:t>
            </a:r>
          </a:p>
          <a:p>
            <a:pPr marL="651510" indent="-514350">
              <a:lnSpc>
                <a:spcPct val="90000"/>
              </a:lnSpc>
              <a:buFont typeface="+mj-lt"/>
              <a:buAutoNum type="arabicPeriod"/>
            </a:pPr>
            <a:r>
              <a:rPr lang="en-US" sz="1700">
                <a:solidFill>
                  <a:schemeClr val="tx1">
                    <a:lumMod val="75000"/>
                    <a:lumOff val="25000"/>
                  </a:schemeClr>
                </a:solidFill>
                <a:latin typeface="Arial Narrow" pitchFamily="34" charset="0"/>
              </a:rPr>
              <a:t>Don’t argue with the grievant in front of the management. </a:t>
            </a:r>
          </a:p>
          <a:p>
            <a:pPr marL="651510" indent="-514350">
              <a:lnSpc>
                <a:spcPct val="90000"/>
              </a:lnSpc>
              <a:buFont typeface="+mj-lt"/>
              <a:buAutoNum type="arabicPeriod"/>
            </a:pPr>
            <a:r>
              <a:rPr lang="en-US" sz="1700">
                <a:solidFill>
                  <a:schemeClr val="tx1">
                    <a:lumMod val="75000"/>
                    <a:lumOff val="25000"/>
                  </a:schemeClr>
                </a:solidFill>
                <a:latin typeface="Arial Narrow" pitchFamily="34" charset="0"/>
              </a:rPr>
              <a:t>Don’t bluff or threaten.</a:t>
            </a:r>
          </a:p>
          <a:p>
            <a:pPr marL="651510" indent="-514350">
              <a:lnSpc>
                <a:spcPct val="90000"/>
              </a:lnSpc>
              <a:buFont typeface="+mj-lt"/>
              <a:buAutoNum type="arabicPeriod"/>
            </a:pPr>
            <a:r>
              <a:rPr lang="en-US" sz="1700">
                <a:solidFill>
                  <a:schemeClr val="tx1">
                    <a:lumMod val="75000"/>
                    <a:lumOff val="25000"/>
                  </a:schemeClr>
                </a:solidFill>
                <a:latin typeface="Arial Narrow" pitchFamily="34" charset="0"/>
              </a:rPr>
              <a:t>Don’t permit stalling.</a:t>
            </a:r>
          </a:p>
          <a:p>
            <a:pPr marL="651510" indent="-514350">
              <a:lnSpc>
                <a:spcPct val="90000"/>
              </a:lnSpc>
              <a:buFont typeface="+mj-lt"/>
              <a:buAutoNum type="arabicPeriod"/>
            </a:pPr>
            <a:r>
              <a:rPr lang="en-US" sz="1700">
                <a:solidFill>
                  <a:schemeClr val="tx1">
                    <a:lumMod val="75000"/>
                    <a:lumOff val="25000"/>
                  </a:schemeClr>
                </a:solidFill>
                <a:latin typeface="Arial Narrow" pitchFamily="34" charset="0"/>
              </a:rPr>
              <a:t>Don’t “horsetrade” grievances.</a:t>
            </a:r>
          </a:p>
          <a:p>
            <a:pPr marL="651510" indent="-514350">
              <a:lnSpc>
                <a:spcPct val="90000"/>
              </a:lnSpc>
              <a:buFont typeface="+mj-lt"/>
              <a:buAutoNum type="arabicPeriod"/>
            </a:pPr>
            <a:r>
              <a:rPr lang="en-US" sz="1700">
                <a:solidFill>
                  <a:schemeClr val="tx1">
                    <a:lumMod val="75000"/>
                    <a:lumOff val="25000"/>
                  </a:schemeClr>
                </a:solidFill>
                <a:latin typeface="Arial Narrow" pitchFamily="34" charset="0"/>
              </a:rPr>
              <a:t>Do stick to the facts.</a:t>
            </a:r>
          </a:p>
          <a:p>
            <a:pPr marL="651510" indent="-514350">
              <a:lnSpc>
                <a:spcPct val="90000"/>
              </a:lnSpc>
              <a:buFont typeface="+mj-lt"/>
              <a:buAutoNum type="arabicPeriod"/>
            </a:pPr>
            <a:r>
              <a:rPr lang="en-US" sz="1700">
                <a:solidFill>
                  <a:schemeClr val="tx1">
                    <a:lumMod val="75000"/>
                    <a:lumOff val="25000"/>
                  </a:schemeClr>
                </a:solidFill>
                <a:latin typeface="Arial Narrow" pitchFamily="34" charset="0"/>
              </a:rPr>
              <a:t>Do talk less and listen more.</a:t>
            </a:r>
          </a:p>
          <a:p>
            <a:pPr marL="651510" indent="-514350">
              <a:lnSpc>
                <a:spcPct val="90000"/>
              </a:lnSpc>
              <a:buFont typeface="+mj-lt"/>
              <a:buAutoNum type="arabicPeriod"/>
            </a:pPr>
            <a:r>
              <a:rPr lang="en-US" sz="1700">
                <a:solidFill>
                  <a:schemeClr val="tx1">
                    <a:lumMod val="75000"/>
                    <a:lumOff val="25000"/>
                  </a:schemeClr>
                </a:solidFill>
                <a:latin typeface="Arial Narrow" pitchFamily="34" charset="0"/>
              </a:rPr>
              <a:t>Do attempt to settle at the lowest level.</a:t>
            </a:r>
          </a:p>
          <a:p>
            <a:pPr marL="651510" indent="-514350">
              <a:lnSpc>
                <a:spcPct val="90000"/>
              </a:lnSpc>
              <a:buFont typeface="+mj-lt"/>
              <a:buAutoNum type="arabicPeriod"/>
            </a:pPr>
            <a:r>
              <a:rPr lang="en-US" sz="1700">
                <a:solidFill>
                  <a:schemeClr val="tx1">
                    <a:lumMod val="75000"/>
                    <a:lumOff val="25000"/>
                  </a:schemeClr>
                </a:solidFill>
                <a:latin typeface="Arial Narrow" pitchFamily="34" charset="0"/>
              </a:rPr>
              <a:t>Do keep the grievant informed about the grievance. </a:t>
            </a:r>
          </a:p>
        </p:txBody>
      </p:sp>
      <p:cxnSp>
        <p:nvCxnSpPr>
          <p:cNvPr id="28" name="Straight Connector 27">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04298"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7816584" y="5714047"/>
            <a:ext cx="411480" cy="274320"/>
          </a:xfrm>
        </p:spPr>
        <p:txBody>
          <a:bodyPr>
            <a:normAutofit/>
          </a:bodyPr>
          <a:lstStyle/>
          <a:p>
            <a:pPr eaLnBrk="1" latinLnBrk="0" hangingPunct="1">
              <a:spcAft>
                <a:spcPts val="600"/>
              </a:spcAft>
            </a:pPr>
            <a:fld id="{2BBB5E19-F10A-4C2F-BF6F-11C513378A2E}" type="slidenum">
              <a:rPr kumimoji="0" lang="en-US">
                <a:solidFill>
                  <a:schemeClr val="tx1"/>
                </a:solidFill>
              </a:rPr>
              <a:pPr eaLnBrk="1" latinLnBrk="0" hangingPunct="1">
                <a:spcAft>
                  <a:spcPts val="600"/>
                </a:spcAft>
              </a:pPr>
              <a:t>16</a:t>
            </a:fld>
            <a:endParaRPr kumimoji="0" lang="en-US">
              <a:solidFill>
                <a:schemeClr val="tx1"/>
              </a:solidFill>
            </a:endParaRP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Tm="105000">
        <p14:prism dir="d"/>
      </p:transition>
    </mc:Choice>
    <mc:Fallback xmlns="">
      <p:transition spd="slow" advTm="10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8E90402B-F829-48C3-8037-7738137F2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EE35CCD1-2093-4AC0-AABD-494F51FE88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022" y="237744"/>
            <a:ext cx="3314699" cy="6382512"/>
          </a:xfrm>
          <a:prstGeom prst="rect">
            <a:avLst/>
          </a:prstGeom>
          <a:solidFill>
            <a:schemeClr val="bg1"/>
          </a:solidFill>
          <a:ln w="6350" cap="flat" cmpd="sng" algn="ctr">
            <a:solidFill>
              <a:schemeClr val="tx1">
                <a:lumMod val="75000"/>
              </a:schemeClr>
            </a:solidFill>
            <a:prstDash val="solid"/>
          </a:ln>
          <a:effectLst>
            <a:softEdge rad="0"/>
          </a:effectLst>
        </p:spPr>
        <p:txBody>
          <a:bodyPr/>
          <a:lstStyle/>
          <a:p>
            <a:endParaRPr lang="en-US"/>
          </a:p>
        </p:txBody>
      </p:sp>
      <p:sp>
        <p:nvSpPr>
          <p:cNvPr id="43" name="Rectangle 42">
            <a:extLst>
              <a:ext uri="{FF2B5EF4-FFF2-40B4-BE49-F238E27FC236}">
                <a16:creationId xmlns:a16="http://schemas.microsoft.com/office/drawing/2014/main" id="{EB32BAC1-5F58-428B-A1B8-B0BBB38A6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 y="374904"/>
            <a:ext cx="3133779" cy="6108192"/>
          </a:xfrm>
          <a:prstGeom prst="rect">
            <a:avLst/>
          </a:prstGeom>
          <a:solidFill>
            <a:schemeClr val="tx2"/>
          </a:solidFill>
          <a:ln w="6350" cap="sq" cmpd="sng" algn="ctr">
            <a:no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CFBADAF1-ED77-4D52-B73D-9ED810956ACC}"/>
              </a:ext>
            </a:extLst>
          </p:cNvPr>
          <p:cNvSpPr>
            <a:spLocks noGrp="1"/>
          </p:cNvSpPr>
          <p:nvPr>
            <p:ph type="title"/>
          </p:nvPr>
        </p:nvSpPr>
        <p:spPr>
          <a:xfrm>
            <a:off x="430056" y="674915"/>
            <a:ext cx="2823900" cy="5479056"/>
          </a:xfrm>
        </p:spPr>
        <p:txBody>
          <a:bodyPr>
            <a:normAutofit/>
          </a:bodyPr>
          <a:lstStyle/>
          <a:p>
            <a:pPr algn="ctr"/>
            <a:r>
              <a:rPr lang="en-US" sz="3700">
                <a:solidFill>
                  <a:schemeClr val="bg1"/>
                </a:solidFill>
              </a:rPr>
              <a:t>Organizing Around a Grievance</a:t>
            </a:r>
          </a:p>
        </p:txBody>
      </p:sp>
      <p:sp>
        <p:nvSpPr>
          <p:cNvPr id="6" name="Slide Number Placeholder 5">
            <a:extLst>
              <a:ext uri="{FF2B5EF4-FFF2-40B4-BE49-F238E27FC236}">
                <a16:creationId xmlns:a16="http://schemas.microsoft.com/office/drawing/2014/main" id="{7ED6B4C5-33F4-4A14-AC13-F31067768947}"/>
              </a:ext>
            </a:extLst>
          </p:cNvPr>
          <p:cNvSpPr>
            <a:spLocks noGrp="1"/>
          </p:cNvSpPr>
          <p:nvPr>
            <p:ph type="sldNum" sz="quarter" idx="12"/>
          </p:nvPr>
        </p:nvSpPr>
        <p:spPr>
          <a:xfrm>
            <a:off x="8229618" y="6200664"/>
            <a:ext cx="617220" cy="274320"/>
          </a:xfrm>
        </p:spPr>
        <p:txBody>
          <a:bodyPr>
            <a:normAutofit/>
          </a:bodyPr>
          <a:lstStyle/>
          <a:p>
            <a:pPr eaLnBrk="1" latinLnBrk="0" hangingPunct="1">
              <a:spcAft>
                <a:spcPts val="600"/>
              </a:spcAft>
            </a:pPr>
            <a:fld id="{2BBB5E19-F10A-4C2F-BF6F-11C513378A2E}" type="slidenum">
              <a:rPr kumimoji="0" lang="en-US" smtClean="0"/>
              <a:pPr eaLnBrk="1" latinLnBrk="0" hangingPunct="1">
                <a:spcAft>
                  <a:spcPts val="600"/>
                </a:spcAft>
              </a:pPr>
              <a:t>17</a:t>
            </a:fld>
            <a:endParaRPr kumimoji="0" lang="en-US"/>
          </a:p>
        </p:txBody>
      </p:sp>
      <p:graphicFrame>
        <p:nvGraphicFramePr>
          <p:cNvPr id="35" name="Content Placeholder 2">
            <a:extLst>
              <a:ext uri="{FF2B5EF4-FFF2-40B4-BE49-F238E27FC236}">
                <a16:creationId xmlns:a16="http://schemas.microsoft.com/office/drawing/2014/main" id="{071B5982-F262-07AB-1F25-B2289804081B}"/>
              </a:ext>
            </a:extLst>
          </p:cNvPr>
          <p:cNvGraphicFramePr>
            <a:graphicFrameLocks noGrp="1"/>
          </p:cNvGraphicFramePr>
          <p:nvPr>
            <p:ph idx="1"/>
            <p:extLst>
              <p:ext uri="{D42A27DB-BD31-4B8C-83A1-F6EECF244321}">
                <p14:modId xmlns:p14="http://schemas.microsoft.com/office/powerpoint/2010/main" val="1647691024"/>
              </p:ext>
            </p:extLst>
          </p:nvPr>
        </p:nvGraphicFramePr>
        <p:xfrm>
          <a:off x="4108593" y="800947"/>
          <a:ext cx="4429635" cy="5230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072888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0">
            <a:extLst>
              <a:ext uri="{FF2B5EF4-FFF2-40B4-BE49-F238E27FC236}">
                <a16:creationId xmlns:a16="http://schemas.microsoft.com/office/drawing/2014/main" id="{A009E310-C7C2-4F23-B466-4417C8ED3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Rectangle 12">
            <a:extLst>
              <a:ext uri="{FF2B5EF4-FFF2-40B4-BE49-F238E27FC236}">
                <a16:creationId xmlns:a16="http://schemas.microsoft.com/office/drawing/2014/main" id="{23FB29C5-9E32-4F49-A689-B10EE31E5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3">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Rectangle 14">
            <a:extLst>
              <a:ext uri="{FF2B5EF4-FFF2-40B4-BE49-F238E27FC236}">
                <a16:creationId xmlns:a16="http://schemas.microsoft.com/office/drawing/2014/main" id="{A4C31FF5-F97E-4082-BFC5-A880DB9F3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00862" y="457200"/>
            <a:ext cx="6400235" cy="5943603"/>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US"/>
          </a:p>
        </p:txBody>
      </p:sp>
      <p:sp>
        <p:nvSpPr>
          <p:cNvPr id="17" name="Rectangle 16">
            <a:extLst>
              <a:ext uri="{FF2B5EF4-FFF2-40B4-BE49-F238E27FC236}">
                <a16:creationId xmlns:a16="http://schemas.microsoft.com/office/drawing/2014/main" id="{6015B4CE-42DE-4E9B-B800-B5B8142E6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29350" y="621793"/>
            <a:ext cx="6149085" cy="5614416"/>
          </a:xfrm>
          <a:prstGeom prst="rect">
            <a:avLst/>
          </a:prstGeom>
          <a:solidFill>
            <a:schemeClr val="bg2"/>
          </a:solidFill>
          <a:ln w="9525" cap="sq" cmpd="sng" algn="ctr">
            <a:noFill/>
            <a:prstDash val="solid"/>
            <a:miter lim="800000"/>
          </a:ln>
          <a:effectLst/>
        </p:spPr>
        <p:txBody>
          <a:bodyPr/>
          <a:lstStyle/>
          <a:p>
            <a:endParaRPr lang="en-US"/>
          </a:p>
        </p:txBody>
      </p:sp>
      <p:sp>
        <p:nvSpPr>
          <p:cNvPr id="2" name="Title 1"/>
          <p:cNvSpPr>
            <a:spLocks noGrp="1"/>
          </p:cNvSpPr>
          <p:nvPr>
            <p:ph type="title"/>
          </p:nvPr>
        </p:nvSpPr>
        <p:spPr>
          <a:xfrm>
            <a:off x="2883462" y="881210"/>
            <a:ext cx="5563443" cy="1517035"/>
          </a:xfrm>
        </p:spPr>
        <p:txBody>
          <a:bodyPr>
            <a:normAutofit/>
          </a:bodyPr>
          <a:lstStyle/>
          <a:p>
            <a:r>
              <a:rPr lang="en-US">
                <a:solidFill>
                  <a:schemeClr val="tx1">
                    <a:lumMod val="75000"/>
                    <a:lumOff val="25000"/>
                  </a:schemeClr>
                </a:solidFill>
              </a:rPr>
              <a:t>Contract Enforcement</a:t>
            </a:r>
          </a:p>
        </p:txBody>
      </p:sp>
      <p:sp>
        <p:nvSpPr>
          <p:cNvPr id="3" name="Content Placeholder 2"/>
          <p:cNvSpPr>
            <a:spLocks noGrp="1"/>
          </p:cNvSpPr>
          <p:nvPr>
            <p:ph idx="1"/>
          </p:nvPr>
        </p:nvSpPr>
        <p:spPr>
          <a:xfrm>
            <a:off x="2883462" y="2626840"/>
            <a:ext cx="5433827" cy="3131777"/>
          </a:xfrm>
        </p:spPr>
        <p:txBody>
          <a:bodyPr>
            <a:normAutofit/>
          </a:bodyPr>
          <a:lstStyle/>
          <a:p>
            <a:pPr>
              <a:buNone/>
            </a:pPr>
            <a:r>
              <a:rPr lang="en-US">
                <a:solidFill>
                  <a:schemeClr val="tx1">
                    <a:lumMod val="75000"/>
                    <a:lumOff val="25000"/>
                  </a:schemeClr>
                </a:solidFill>
                <a:latin typeface="Arial Narrow" pitchFamily="34" charset="0"/>
              </a:rPr>
              <a:t>	</a:t>
            </a:r>
            <a:r>
              <a:rPr lang="en-US" sz="2800">
                <a:solidFill>
                  <a:schemeClr val="tx1">
                    <a:lumMod val="75000"/>
                    <a:lumOff val="25000"/>
                  </a:schemeClr>
                </a:solidFill>
                <a:latin typeface="Arial Narrow" pitchFamily="34" charset="0"/>
              </a:rPr>
              <a:t>As was once said, “The best representation that workers have ever received has been provided by persons with little formal education, but a well-thumbed copy of the contract and a strong sense of justice and fair-play.”</a:t>
            </a:r>
            <a:endParaRPr lang="en-US">
              <a:solidFill>
                <a:schemeClr val="tx1">
                  <a:lumMod val="75000"/>
                  <a:lumOff val="25000"/>
                </a:schemeClr>
              </a:solidFill>
              <a:latin typeface="Arial Narrow" pitchFamily="34" charset="0"/>
            </a:endParaRPr>
          </a:p>
        </p:txBody>
      </p:sp>
      <p:sp>
        <p:nvSpPr>
          <p:cNvPr id="5" name="Slide Number Placeholder 4"/>
          <p:cNvSpPr>
            <a:spLocks noGrp="1"/>
          </p:cNvSpPr>
          <p:nvPr>
            <p:ph type="sldNum" sz="quarter" idx="12"/>
          </p:nvPr>
        </p:nvSpPr>
        <p:spPr>
          <a:xfrm>
            <a:off x="7791714" y="5872366"/>
            <a:ext cx="411480" cy="274320"/>
          </a:xfrm>
        </p:spPr>
        <p:txBody>
          <a:bodyPr>
            <a:normAutofit/>
          </a:bodyPr>
          <a:lstStyle/>
          <a:p>
            <a:pPr eaLnBrk="1" latinLnBrk="0" hangingPunct="1">
              <a:spcAft>
                <a:spcPts val="600"/>
              </a:spcAft>
            </a:pPr>
            <a:fld id="{2BBB5E19-F10A-4C2F-BF6F-11C513378A2E}" type="slidenum">
              <a:rPr kumimoji="0" lang="en-US">
                <a:solidFill>
                  <a:schemeClr val="tx1"/>
                </a:solidFill>
              </a:rPr>
              <a:pPr eaLnBrk="1" latinLnBrk="0" hangingPunct="1">
                <a:spcAft>
                  <a:spcPts val="600"/>
                </a:spcAft>
              </a:pPr>
              <a:t>18</a:t>
            </a:fld>
            <a:endParaRPr kumimoji="0" 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00" advTm="105000">
        <p14:prism dir="u"/>
      </p:transition>
    </mc:Choice>
    <mc:Fallback xmlns="">
      <p:transition spd="slow" advTm="10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a:extLst>
              <a:ext uri="{FF2B5EF4-FFF2-40B4-BE49-F238E27FC236}">
                <a16:creationId xmlns:a16="http://schemas.microsoft.com/office/drawing/2014/main" id="{B77F478D-A773-43B4-80DF-A229B5A0F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dpi="0" rotWithShape="1">
            <a:blip r:embed="rId3">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6" name="Rectangle 65">
            <a:extLst>
              <a:ext uri="{FF2B5EF4-FFF2-40B4-BE49-F238E27FC236}">
                <a16:creationId xmlns:a16="http://schemas.microsoft.com/office/drawing/2014/main" id="{F34668B3-D82D-4011-810E-1D47D3FC0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0902" y="1267730"/>
            <a:ext cx="7182197"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en-US"/>
          </a:p>
        </p:txBody>
      </p:sp>
      <p:sp>
        <p:nvSpPr>
          <p:cNvPr id="68" name="Rectangle 67">
            <a:extLst>
              <a:ext uri="{FF2B5EF4-FFF2-40B4-BE49-F238E27FC236}">
                <a16:creationId xmlns:a16="http://schemas.microsoft.com/office/drawing/2014/main" id="{CF756813-AFA6-4588-BE17-2C5032F07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850" y="1411615"/>
            <a:ext cx="6972300" cy="4034770"/>
          </a:xfrm>
          <a:prstGeom prst="rect">
            <a:avLst/>
          </a:prstGeom>
          <a:solidFill>
            <a:schemeClr val="bg2"/>
          </a:solidFill>
          <a:ln w="9525" cap="sq" cmpd="sng" algn="ctr">
            <a:noFill/>
            <a:prstDash val="solid"/>
            <a:miter lim="800000"/>
          </a:ln>
          <a:effectLst/>
        </p:spPr>
        <p:txBody>
          <a:bodyPr/>
          <a:lstStyle/>
          <a:p>
            <a:endParaRPr lang="en-US"/>
          </a:p>
        </p:txBody>
      </p:sp>
      <p:sp>
        <p:nvSpPr>
          <p:cNvPr id="70" name="Rectangle 69">
            <a:extLst>
              <a:ext uri="{FF2B5EF4-FFF2-40B4-BE49-F238E27FC236}">
                <a16:creationId xmlns:a16="http://schemas.microsoft.com/office/drawing/2014/main" id="{BE1F3C65-2218-406A-8F6B-425015920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51910" y="1267730"/>
            <a:ext cx="144018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72" name="Group 71">
            <a:extLst>
              <a:ext uri="{FF2B5EF4-FFF2-40B4-BE49-F238E27FC236}">
                <a16:creationId xmlns:a16="http://schemas.microsoft.com/office/drawing/2014/main" id="{FEADC416-2CB9-42D8-B647-6B83826E2B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50855" y="1267730"/>
            <a:ext cx="1567331" cy="645295"/>
            <a:chOff x="5318306" y="1386268"/>
            <a:chExt cx="1567331" cy="645295"/>
          </a:xfrm>
        </p:grpSpPr>
        <p:cxnSp>
          <p:nvCxnSpPr>
            <p:cNvPr id="73" name="Straight Connector 72">
              <a:extLst>
                <a:ext uri="{FF2B5EF4-FFF2-40B4-BE49-F238E27FC236}">
                  <a16:creationId xmlns:a16="http://schemas.microsoft.com/office/drawing/2014/main" id="{E3244EEC-028E-41B0-918C-0041853573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08BE727-A9F7-4F6A-AB25-6100EC5817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5DB03F5-6EDF-4104-A2F1-4C7F5AA1FF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77" name="Rectangle 76">
            <a:extLst>
              <a:ext uri="{FF2B5EF4-FFF2-40B4-BE49-F238E27FC236}">
                <a16:creationId xmlns:a16="http://schemas.microsoft.com/office/drawing/2014/main" id="{26318998-C19E-4594-9FB4-193BC2661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892" y="457200"/>
            <a:ext cx="8461207" cy="5943603"/>
          </a:xfrm>
          <a:prstGeom prst="rect">
            <a:avLst/>
          </a:prstGeom>
          <a:solidFill>
            <a:schemeClr val="tx1"/>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79" name="Rectangle 78">
            <a:extLst>
              <a:ext uri="{FF2B5EF4-FFF2-40B4-BE49-F238E27FC236}">
                <a16:creationId xmlns:a16="http://schemas.microsoft.com/office/drawing/2014/main" id="{234D2EEE-E18B-47B9-90F1-2BA9D8D1A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336" y="620772"/>
            <a:ext cx="8214318" cy="5616458"/>
          </a:xfrm>
          <a:prstGeom prst="rect">
            <a:avLst/>
          </a:prstGeom>
          <a:solidFill>
            <a:schemeClr val="bg2"/>
          </a:solidFill>
          <a:ln w="6350" cap="sq" cmpd="sng" algn="ctr">
            <a:noFill/>
            <a:prstDash val="solid"/>
            <a:miter lim="800000"/>
          </a:ln>
          <a:effectLst/>
        </p:spPr>
        <p:txBody>
          <a:bodyPr/>
          <a:lstStyle/>
          <a:p>
            <a:endParaRPr lang="en-US"/>
          </a:p>
        </p:txBody>
      </p:sp>
      <p:sp>
        <p:nvSpPr>
          <p:cNvPr id="2" name="Title 1"/>
          <p:cNvSpPr>
            <a:spLocks noGrp="1"/>
          </p:cNvSpPr>
          <p:nvPr>
            <p:ph type="title"/>
          </p:nvPr>
        </p:nvSpPr>
        <p:spPr>
          <a:xfrm>
            <a:off x="852636" y="1825301"/>
            <a:ext cx="4287254" cy="3203899"/>
          </a:xfrm>
        </p:spPr>
        <p:txBody>
          <a:bodyPr vert="horz" lIns="91440" tIns="45720" rIns="91440" bIns="45720" rtlCol="0" anchor="ctr">
            <a:normAutofit/>
          </a:bodyPr>
          <a:lstStyle/>
          <a:p>
            <a:pPr algn="ctr">
              <a:lnSpc>
                <a:spcPct val="83000"/>
              </a:lnSpc>
            </a:pPr>
            <a:r>
              <a:rPr lang="en-US" sz="5200" i="1" cap="all" spc="-100">
                <a:effectLst>
                  <a:outerShdw blurRad="38100" dist="12700" dir="2700000" algn="tl" rotWithShape="0">
                    <a:prstClr val="black">
                      <a:alpha val="40000"/>
                    </a:prstClr>
                  </a:outerShdw>
                </a:effectLst>
              </a:rPr>
              <a:t>Questions</a:t>
            </a:r>
            <a:br>
              <a:rPr lang="en-US" sz="5200" i="1" cap="all" spc="-100">
                <a:effectLst>
                  <a:outerShdw blurRad="38100" dist="12700" dir="2700000" algn="tl" rotWithShape="0">
                    <a:prstClr val="black">
                      <a:alpha val="40000"/>
                    </a:prstClr>
                  </a:outerShdw>
                </a:effectLst>
              </a:rPr>
            </a:br>
            <a:r>
              <a:rPr lang="en-US" sz="5200" i="1" cap="all" spc="-100">
                <a:effectLst>
                  <a:outerShdw blurRad="38100" dist="12700" dir="2700000" algn="tl" rotWithShape="0">
                    <a:prstClr val="black">
                      <a:alpha val="40000"/>
                    </a:prstClr>
                  </a:outerShdw>
                </a:effectLst>
              </a:rPr>
              <a:t>&amp;</a:t>
            </a:r>
            <a:br>
              <a:rPr lang="en-US" sz="5200" i="1" cap="all" spc="-100">
                <a:effectLst>
                  <a:outerShdw blurRad="38100" dist="12700" dir="2700000" algn="tl" rotWithShape="0">
                    <a:prstClr val="black">
                      <a:alpha val="40000"/>
                    </a:prstClr>
                  </a:outerShdw>
                </a:effectLst>
              </a:rPr>
            </a:br>
            <a:r>
              <a:rPr lang="en-US" sz="5200" i="1" cap="all" spc="-100">
                <a:effectLst>
                  <a:outerShdw blurRad="38100" dist="12700" dir="2700000" algn="tl" rotWithShape="0">
                    <a:prstClr val="black">
                      <a:alpha val="40000"/>
                    </a:prstClr>
                  </a:outerShdw>
                </a:effectLst>
              </a:rPr>
              <a:t>Answers</a:t>
            </a:r>
          </a:p>
        </p:txBody>
      </p:sp>
      <p:sp>
        <p:nvSpPr>
          <p:cNvPr id="81" name="Rectangle 80">
            <a:extLst>
              <a:ext uri="{FF2B5EF4-FFF2-40B4-BE49-F238E27FC236}">
                <a16:creationId xmlns:a16="http://schemas.microsoft.com/office/drawing/2014/main" id="{6F18E515-60E5-43F8-A05E-92AE00EBC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6173" y="446824"/>
            <a:ext cx="1440180" cy="731520"/>
          </a:xfrm>
          <a:prstGeom prst="rect">
            <a:avLst/>
          </a:prstGeom>
          <a:solidFill>
            <a:schemeClr val="accent1"/>
          </a:solidFill>
          <a:ln>
            <a:noFill/>
          </a:ln>
          <a:effectLst>
            <a:outerShdw blurRad="38100" dist="635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83" name="Straight Connector 82">
            <a:extLst>
              <a:ext uri="{FF2B5EF4-FFF2-40B4-BE49-F238E27FC236}">
                <a16:creationId xmlns:a16="http://schemas.microsoft.com/office/drawing/2014/main" id="{729DCB65-8532-4281-AAE2-A65DD7F3E3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61898"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C79C354-91BA-494C-BC93-779E73C420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30628" y="446823"/>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FF5F9B5-9D53-48DF-AE33-00386EC545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61898" y="1092118"/>
            <a:ext cx="126873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61" name="Graphic 60" descr="Questions">
            <a:extLst>
              <a:ext uri="{FF2B5EF4-FFF2-40B4-BE49-F238E27FC236}">
                <a16:creationId xmlns:a16="http://schemas.microsoft.com/office/drawing/2014/main" id="{F86B7DAF-9117-1D99-A2BC-A2453B7ED1A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21527" y="2031416"/>
            <a:ext cx="2813215" cy="2813215"/>
          </a:xfrm>
          <a:prstGeom prst="rect">
            <a:avLst/>
          </a:prstGeom>
        </p:spPr>
      </p:pic>
      <p:sp>
        <p:nvSpPr>
          <p:cNvPr id="5" name="Slide Number Placeholder 4"/>
          <p:cNvSpPr>
            <a:spLocks noGrp="1"/>
          </p:cNvSpPr>
          <p:nvPr>
            <p:ph type="sldNum" sz="quarter" idx="12"/>
          </p:nvPr>
        </p:nvSpPr>
        <p:spPr>
          <a:xfrm>
            <a:off x="6940375" y="5858088"/>
            <a:ext cx="1583911" cy="228600"/>
          </a:xfrm>
        </p:spPr>
        <p:txBody>
          <a:bodyPr vert="horz" lIns="91440" tIns="45720" rIns="91440" bIns="45720" rtlCol="0" anchor="b">
            <a:normAutofit/>
          </a:bodyPr>
          <a:lstStyle/>
          <a:p>
            <a:pPr defTabSz="914400">
              <a:spcAft>
                <a:spcPts val="600"/>
              </a:spcAft>
            </a:pPr>
            <a:fld id="{2BBB5E19-F10A-4C2F-BF6F-11C513378A2E}" type="slidenum">
              <a:rPr kumimoji="0" lang="en-US"/>
              <a:pPr defTabSz="914400">
                <a:spcAft>
                  <a:spcPts val="600"/>
                </a:spcAft>
              </a:pPr>
              <a:t>19</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4|0.8|1.2"/>
</p:tagLst>
</file>

<file path=ppt/tags/tag2.xml><?xml version="1.0" encoding="utf-8"?>
<p:tagLst xmlns:a="http://schemas.openxmlformats.org/drawingml/2006/main" xmlns:r="http://schemas.openxmlformats.org/officeDocument/2006/relationships" xmlns:p="http://schemas.openxmlformats.org/presentationml/2006/main">
  <p:tag name="TIMING" val="|2"/>
</p:tagLst>
</file>

<file path=ppt/tags/tag3.xml><?xml version="1.0" encoding="utf-8"?>
<p:tagLst xmlns:a="http://schemas.openxmlformats.org/drawingml/2006/main" xmlns:r="http://schemas.openxmlformats.org/officeDocument/2006/relationships" xmlns:p="http://schemas.openxmlformats.org/presentationml/2006/main">
  <p:tag name="TIMING" val="|8.9|4.8|2.3|5|5.3|1.5|7.1|4.6|4.6"/>
</p:tagLst>
</file>

<file path=ppt/tags/tag4.xml><?xml version="1.0" encoding="utf-8"?>
<p:tagLst xmlns:a="http://schemas.openxmlformats.org/drawingml/2006/main" xmlns:r="http://schemas.openxmlformats.org/officeDocument/2006/relationships" xmlns:p="http://schemas.openxmlformats.org/presentationml/2006/main">
  <p:tag name="TIMING" val="|3.9|2.3|1.7|1.6"/>
</p:tagLst>
</file>

<file path=ppt/tags/tag5.xml><?xml version="1.0" encoding="utf-8"?>
<p:tagLst xmlns:a="http://schemas.openxmlformats.org/drawingml/2006/main" xmlns:r="http://schemas.openxmlformats.org/officeDocument/2006/relationships" xmlns:p="http://schemas.openxmlformats.org/presentationml/2006/main">
  <p:tag name="TIMING" val="|2|0.9|1.4|3.8|3.8"/>
</p:tagLst>
</file>

<file path=ppt/tags/tag6.xml><?xml version="1.0" encoding="utf-8"?>
<p:tagLst xmlns:a="http://schemas.openxmlformats.org/drawingml/2006/main" xmlns:r="http://schemas.openxmlformats.org/officeDocument/2006/relationships" xmlns:p="http://schemas.openxmlformats.org/presentationml/2006/main">
  <p:tag name="TIMING" val="|3.6|2.4|2"/>
</p:tagLst>
</file>

<file path=ppt/tags/tag7.xml><?xml version="1.0" encoding="utf-8"?>
<p:tagLst xmlns:a="http://schemas.openxmlformats.org/drawingml/2006/main" xmlns:r="http://schemas.openxmlformats.org/officeDocument/2006/relationships" xmlns:p="http://schemas.openxmlformats.org/presentationml/2006/main">
  <p:tag name="TIMING" val="|1.2|3.1|3.2|5.2|5.2|7.2|4.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6C323439-8522-4A1B-BAAB-90991C13B0DC}"/>
</file>

<file path=customXml/itemProps2.xml><?xml version="1.0" encoding="utf-8"?>
<ds:datastoreItem xmlns:ds="http://schemas.openxmlformats.org/officeDocument/2006/customXml" ds:itemID="{3F2DCE05-01CE-4BA2-9401-995A798D5B69}"/>
</file>

<file path=customXml/itemProps3.xml><?xml version="1.0" encoding="utf-8"?>
<ds:datastoreItem xmlns:ds="http://schemas.openxmlformats.org/officeDocument/2006/customXml" ds:itemID="{4D2F0B24-A840-4CAB-A6D3-D499763A1AB5}"/>
</file>

<file path=docProps/app.xml><?xml version="1.0" encoding="utf-8"?>
<Properties xmlns="http://schemas.openxmlformats.org/officeDocument/2006/extended-properties" xmlns:vt="http://schemas.openxmlformats.org/officeDocument/2006/docPropsVTypes">
  <Template>TM03457510[[fn=Savon]]</Template>
  <TotalTime>298</TotalTime>
  <Words>1250</Words>
  <Application>Microsoft Office PowerPoint</Application>
  <PresentationFormat>On-screen Show (4:3)</PresentationFormat>
  <Paragraphs>229</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Arial Narrow</vt:lpstr>
      <vt:lpstr>Calibri</vt:lpstr>
      <vt:lpstr>Century Gothic</vt:lpstr>
      <vt:lpstr>Wingdings</vt:lpstr>
      <vt:lpstr>Savon</vt:lpstr>
      <vt:lpstr>PowerPoint Presentation</vt:lpstr>
      <vt:lpstr>What is a grievance?</vt:lpstr>
      <vt:lpstr>What is a complaint?</vt:lpstr>
      <vt:lpstr>Gripe or grievance?    </vt:lpstr>
      <vt:lpstr>How to deal with a complaint?</vt:lpstr>
      <vt:lpstr>What does your CBA say?</vt:lpstr>
      <vt:lpstr>The Grievance Process  (Depends on your CBA)</vt:lpstr>
      <vt:lpstr>Recipe for Writing a Grievance</vt:lpstr>
      <vt:lpstr>Basics of writing a persuasive &amp; clear grievance</vt:lpstr>
      <vt:lpstr>Write a grievance:</vt:lpstr>
      <vt:lpstr> Grievance Fact Collection Sheet </vt:lpstr>
      <vt:lpstr>You have a grievance. What should you do?</vt:lpstr>
      <vt:lpstr>How to Investigate a Grievance</vt:lpstr>
      <vt:lpstr>Tracking Grievances</vt:lpstr>
      <vt:lpstr>OEA Tracker</vt:lpstr>
      <vt:lpstr>Site Reps’ Ten Tenets</vt:lpstr>
      <vt:lpstr>Organizing Around a Grievance</vt:lpstr>
      <vt:lpstr>Contract Enforcement</vt:lpstr>
      <vt:lpstr>Questions &amp; Answers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Grievance vs. Complaint</dc:title>
  <dc:creator>ahoag</dc:creator>
  <cp:lastModifiedBy>Hoag, Adia</cp:lastModifiedBy>
  <cp:revision>2</cp:revision>
  <cp:lastPrinted>2023-08-30T21:02:52Z</cp:lastPrinted>
  <dcterms:created xsi:type="dcterms:W3CDTF">2014-07-31T15:21:38Z</dcterms:created>
  <dcterms:modified xsi:type="dcterms:W3CDTF">2025-10-21T21:19:48Z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