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Masters/slideMaster2.xml" ContentType="application/vnd.openxmlformats-officedocument.presentationml.slideMaster+xml"/>
  <Override PartName="/ppt/notesSlides/notesSlide1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81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373" r:id="rId21"/>
    <p:sldId id="274" r:id="rId22"/>
    <p:sldId id="276" r:id="rId23"/>
  </p:sldIdLst>
  <p:sldSz cx="9144000" cy="5143500" type="screen16x9"/>
  <p:notesSz cx="7010400" cy="92964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Impact" panose="020B0806030902050204" pitchFamily="34" charset="0"/>
      <p:regular r:id="rId33"/>
    </p:embeddedFont>
    <p:embeddedFont>
      <p:font typeface="Montserrat" panose="020B0604020202020204" charset="0"/>
      <p:regular r:id="rId34"/>
      <p:bold r:id="rId35"/>
      <p:italic r:id="rId36"/>
      <p:boldItalic r:id="rId37"/>
    </p:embeddedFont>
    <p:embeddedFont>
      <p:font typeface="Roboto" panose="020B060402020202020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89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9.xml"/><Relationship Id="rId34" Type="http://schemas.openxmlformats.org/officeDocument/2006/relationships/font" Target="fonts/font10.fntdata"/><Relationship Id="rId42" Type="http://schemas.openxmlformats.org/officeDocument/2006/relationships/presProps" Target="presProps.xml"/><Relationship Id="rId47" Type="http://schemas.openxmlformats.org/officeDocument/2006/relationships/customXml" Target="../customXml/item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viewProps" Target="viewProps.xml"/><Relationship Id="rId48" Type="http://schemas.openxmlformats.org/officeDocument/2006/relationships/customXml" Target="../customXml/item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customXml" Target="../customXml/item1.xml"/><Relationship Id="rId20" Type="http://schemas.openxmlformats.org/officeDocument/2006/relationships/slide" Target="slides/slide18.xml"/><Relationship Id="rId41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/>
              <a:t>ADIA</a:t>
            </a:r>
            <a:endParaRPr/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Non- members are potential members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ADIA</a:t>
            </a: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088a9992c_3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g4088a9992c_3_3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ADIA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 Self Assessment 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4088a9992c_3_3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4088a9992c_3_30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August 4, 2015</a:t>
            </a:r>
            <a:endParaRPr sz="14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LISA </a:t>
            </a: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Hand out “Your advocate. Your Partner. Your CTA.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LISA/DEB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Things can no longer rest on the shoulders of the president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A phone call to the president cannot be the only reason someone stays in the union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LISA/</a:t>
            </a: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Deb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088a9992c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4088a9992c_0_20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LISA/DEB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088a9992c_3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4088a9992c_3_15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BRUCE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Handout for the 10 minute meeting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g4088a9992c_3_158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August 4, 2015</a:t>
            </a:r>
            <a:endParaRPr sz="1400"/>
          </a:p>
        </p:txBody>
      </p:sp>
      <p:sp>
        <p:nvSpPr>
          <p:cNvPr id="158" name="Google Shape;158;g4088a9992c_3_15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4088a9992c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4088a9992c_0_19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BRUCE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Kris and Adia share examples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088a9992c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088a9992c_0_21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NATE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collection- systematic approach to keeping a pulse on all members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Different level of  intensity and importance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NATE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Lisa Activity: moving around to corners, discussion, flip charts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LISA</a:t>
            </a: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Have participants talk to each other and share out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Do you have…. Questions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President support, coversation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4088a9992c_0_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NATE</a:t>
            </a:r>
            <a:endParaRPr/>
          </a:p>
        </p:txBody>
      </p:sp>
      <p:sp>
        <p:nvSpPr>
          <p:cNvPr id="227" name="Google Shape;227;g4088a9992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4088a999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4088a9992c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BRUCE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4088a9992c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4088a9992c_0_20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ADIA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1:1 political convos- how to hold them without being abrasive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10-minute meeting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4088a9992c_3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4088a9992c_3_1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ADIA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4088a9992c_3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g4088a9992c_3_339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ADIA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4088a9992c_3_33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4088a9992c_3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4088a9992c_3_15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ADIA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800100" y="481945"/>
            <a:ext cx="7543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body" idx="1"/>
          </p:nvPr>
        </p:nvSpPr>
        <p:spPr>
          <a:xfrm>
            <a:off x="800100" y="1577340"/>
            <a:ext cx="7543800" cy="29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dt" idx="10"/>
          </p:nvPr>
        </p:nvSpPr>
        <p:spPr>
          <a:xfrm>
            <a:off x="292098" y="4660901"/>
            <a:ext cx="20574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ftr" idx="11"/>
          </p:nvPr>
        </p:nvSpPr>
        <p:spPr>
          <a:xfrm>
            <a:off x="2617470" y="4660901"/>
            <a:ext cx="39090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7736000" y="4660901"/>
            <a:ext cx="10974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1907" y="0"/>
            <a:ext cx="8762858" cy="4941094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3211693"/>
            <a:ext cx="8496943" cy="1521634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1" y="0"/>
            <a:ext cx="6539684" cy="342658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21350" y="219988"/>
            <a:ext cx="8525337" cy="431385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668401" y="496992"/>
            <a:ext cx="7316390" cy="2074896"/>
          </a:xfrm>
        </p:spPr>
        <p:txBody>
          <a:bodyPr anchor="b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737297" y="2628907"/>
            <a:ext cx="7316390" cy="412750"/>
          </a:xfrm>
        </p:spPr>
        <p:txBody>
          <a:bodyPr anchor="t">
            <a:noAutofit/>
          </a:bodyPr>
          <a:lstStyle>
            <a:lvl1pPr marL="0" indent="0" algn="r">
              <a:buNone/>
              <a:defRPr sz="21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711406" y="3433847"/>
            <a:ext cx="4607740" cy="872334"/>
          </a:xfrm>
        </p:spPr>
        <p:txBody>
          <a:bodyPr/>
          <a:lstStyle>
            <a:lvl1pPr algn="ctr">
              <a:defRPr sz="4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6858" y="3753580"/>
            <a:ext cx="3038094" cy="715581"/>
          </a:xfrm>
          <a:noFill/>
        </p:spPr>
        <p:txBody>
          <a:bodyPr wrap="square" rtlCol="0">
            <a:spAutoFit/>
          </a:bodyPr>
          <a:lstStyle>
            <a:lvl1pPr>
              <a:defRPr lang="en-US" sz="4050" dirty="0"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388818" y="2874486"/>
            <a:ext cx="680390" cy="373853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5-Point Star 24"/>
          <p:cNvSpPr/>
          <p:nvPr/>
        </p:nvSpPr>
        <p:spPr>
          <a:xfrm rot="21420000">
            <a:off x="3166039" y="3833517"/>
            <a:ext cx="386540" cy="386540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28513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1547547"/>
            <a:ext cx="7796030" cy="24833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665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514351"/>
            <a:ext cx="7796030" cy="2395115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806700"/>
            <a:ext cx="7796030" cy="1229711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165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514350"/>
            <a:ext cx="7797662" cy="8686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1547547"/>
            <a:ext cx="3816536" cy="248339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1547547"/>
            <a:ext cx="3814904" cy="248339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141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514350"/>
            <a:ext cx="7796030" cy="8686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8767" y="1547547"/>
            <a:ext cx="3642119" cy="509996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9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146300"/>
            <a:ext cx="3816534" cy="188463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644" y="1547547"/>
            <a:ext cx="3648368" cy="509996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9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146300"/>
            <a:ext cx="3816535" cy="188463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734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16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927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514350"/>
            <a:ext cx="3095145" cy="1517439"/>
          </a:xfrm>
        </p:spPr>
        <p:txBody>
          <a:bodyPr anchor="b">
            <a:normAutofit/>
          </a:bodyPr>
          <a:lstStyle>
            <a:lvl1pPr algn="ctr"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514350"/>
            <a:ext cx="4525781" cy="35165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031789"/>
            <a:ext cx="3095146" cy="199915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581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514350"/>
            <a:ext cx="4758977" cy="1517439"/>
          </a:xfrm>
        </p:spPr>
        <p:txBody>
          <a:bodyPr anchor="b">
            <a:normAutofit/>
          </a:bodyPr>
          <a:lstStyle>
            <a:lvl1pPr algn="ctr"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11771" y="0"/>
            <a:ext cx="2698610" cy="3803650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031789"/>
            <a:ext cx="4758976" cy="1771861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895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3079749"/>
            <a:ext cx="7796031" cy="44163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514350"/>
            <a:ext cx="7794385" cy="2396177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3527192"/>
            <a:ext cx="7796046" cy="511854"/>
          </a:xfrm>
        </p:spPr>
        <p:txBody>
          <a:bodyPr anchor="t"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145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514351"/>
            <a:ext cx="7797677" cy="2396177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3079750"/>
            <a:ext cx="7796047" cy="95520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159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514350"/>
            <a:ext cx="7143765" cy="2187528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2707524"/>
            <a:ext cx="6500967" cy="283326"/>
          </a:xfrm>
        </p:spPr>
        <p:txBody>
          <a:bodyPr anchor="t">
            <a:normAutofit/>
          </a:bodyPr>
          <a:lstStyle>
            <a:lvl1pPr marL="0" indent="0" algn="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3079751"/>
            <a:ext cx="7797662" cy="95118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351" y="6694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4812" y="219212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93447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292891"/>
            <a:ext cx="7796030" cy="1883876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3185601"/>
            <a:ext cx="7796030" cy="855483"/>
          </a:xfrm>
        </p:spPr>
        <p:txBody>
          <a:bodyPr anchor="t">
            <a:normAutofit/>
          </a:bodyPr>
          <a:lstStyle>
            <a:lvl1pPr marL="0" indent="0" algn="l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164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514350"/>
            <a:ext cx="7796030" cy="86397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1547546"/>
            <a:ext cx="248259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1979744"/>
            <a:ext cx="2482596" cy="205119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1547546"/>
            <a:ext cx="248259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1979744"/>
            <a:ext cx="2482596" cy="205119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1547546"/>
            <a:ext cx="248259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1979744"/>
            <a:ext cx="2482596" cy="205119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0739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514350"/>
            <a:ext cx="7797662" cy="86397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2859769"/>
            <a:ext cx="248259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6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1547547"/>
            <a:ext cx="2482596" cy="1152544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3291966"/>
            <a:ext cx="2482596" cy="73897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2859769"/>
            <a:ext cx="248259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6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1547547"/>
            <a:ext cx="2482596" cy="1151428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9" y="3291965"/>
            <a:ext cx="2482596" cy="73897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2859769"/>
            <a:ext cx="248259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6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1547546"/>
            <a:ext cx="2482596" cy="115289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3291963"/>
            <a:ext cx="2482596" cy="738977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3687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1547547"/>
            <a:ext cx="7796030" cy="24833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971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514350"/>
            <a:ext cx="1698485" cy="35165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514350"/>
            <a:ext cx="5928323" cy="3516589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4986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514350"/>
            <a:ext cx="2891790" cy="1618413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27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514351"/>
            <a:ext cx="3909060" cy="3881438"/>
          </a:xfrm>
        </p:spPr>
        <p:txBody>
          <a:bodyPr/>
          <a:lstStyle>
            <a:lvl1pPr>
              <a:defRPr sz="1125"/>
            </a:lvl1pPr>
            <a:lvl2pPr>
              <a:defRPr sz="1125"/>
            </a:lvl2pPr>
            <a:lvl3pPr>
              <a:defRPr sz="1013"/>
            </a:lvl3pPr>
            <a:lvl4pPr>
              <a:defRPr sz="1013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142258"/>
            <a:ext cx="2891790" cy="225829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844"/>
              </a:spcAft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6" y="4840039"/>
            <a:ext cx="90342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25EB72-B0DA-422E-A15D-3B83C0BDC118}" type="datetime1">
              <a:rPr lang="en-US" smtClean="0"/>
              <a:t>9/20/2018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4840039"/>
            <a:ext cx="1780256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Framing the Message to Win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6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43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0"/>
            <a:ext cx="9004013" cy="498306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514350"/>
            <a:ext cx="7797662" cy="863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1547547"/>
            <a:ext cx="7797662" cy="2483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4318000"/>
            <a:ext cx="2838450" cy="3738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0172865-FBF0-458A-BAFF-4F75173770F5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4318000"/>
            <a:ext cx="4124789" cy="3738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4318000"/>
            <a:ext cx="680390" cy="3738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647073A4-4639-4EEF-AA60-DC9A951C0E10}"/>
              </a:ext>
            </a:extLst>
          </p:cNvPr>
          <p:cNvSpPr/>
          <p:nvPr userDrawn="1"/>
        </p:nvSpPr>
        <p:spPr>
          <a:xfrm>
            <a:off x="2218095" y="-675"/>
            <a:ext cx="1202613" cy="5144175"/>
          </a:xfrm>
          <a:custGeom>
            <a:avLst/>
            <a:gdLst>
              <a:gd name="connsiteX0" fmla="*/ 0 w 1752600"/>
              <a:gd name="connsiteY0" fmla="*/ 0 h 6858000"/>
              <a:gd name="connsiteX1" fmla="*/ 1752600 w 1752600"/>
              <a:gd name="connsiteY1" fmla="*/ 0 h 6858000"/>
              <a:gd name="connsiteX2" fmla="*/ 1752600 w 1752600"/>
              <a:gd name="connsiteY2" fmla="*/ 6858000 h 6858000"/>
              <a:gd name="connsiteX3" fmla="*/ 0 w 1752600"/>
              <a:gd name="connsiteY3" fmla="*/ 6858000 h 6858000"/>
              <a:gd name="connsiteX4" fmla="*/ 0 w 1752600"/>
              <a:gd name="connsiteY4" fmla="*/ 0 h 6858000"/>
              <a:gd name="connsiteX0" fmla="*/ 0 w 2748776"/>
              <a:gd name="connsiteY0" fmla="*/ 0 h 6858000"/>
              <a:gd name="connsiteX1" fmla="*/ 1752600 w 2748776"/>
              <a:gd name="connsiteY1" fmla="*/ 0 h 6858000"/>
              <a:gd name="connsiteX2" fmla="*/ 2748776 w 2748776"/>
              <a:gd name="connsiteY2" fmla="*/ 6843132 h 6858000"/>
              <a:gd name="connsiteX3" fmla="*/ 0 w 2748776"/>
              <a:gd name="connsiteY3" fmla="*/ 6858000 h 6858000"/>
              <a:gd name="connsiteX4" fmla="*/ 0 w 2748776"/>
              <a:gd name="connsiteY4" fmla="*/ 0 h 6858000"/>
              <a:gd name="connsiteX0" fmla="*/ 0 w 2771078"/>
              <a:gd name="connsiteY0" fmla="*/ 0 h 6858000"/>
              <a:gd name="connsiteX1" fmla="*/ 1752600 w 2771078"/>
              <a:gd name="connsiteY1" fmla="*/ 0 h 6858000"/>
              <a:gd name="connsiteX2" fmla="*/ 2771078 w 2771078"/>
              <a:gd name="connsiteY2" fmla="*/ 6835698 h 6858000"/>
              <a:gd name="connsiteX3" fmla="*/ 0 w 2771078"/>
              <a:gd name="connsiteY3" fmla="*/ 6858000 h 6858000"/>
              <a:gd name="connsiteX4" fmla="*/ 0 w 2771078"/>
              <a:gd name="connsiteY4" fmla="*/ 0 h 6858000"/>
              <a:gd name="connsiteX0" fmla="*/ 0 w 2771078"/>
              <a:gd name="connsiteY0" fmla="*/ 0 h 6858001"/>
              <a:gd name="connsiteX1" fmla="*/ 1752600 w 2771078"/>
              <a:gd name="connsiteY1" fmla="*/ 0 h 6858001"/>
              <a:gd name="connsiteX2" fmla="*/ 2771078 w 2771078"/>
              <a:gd name="connsiteY2" fmla="*/ 6858001 h 6858001"/>
              <a:gd name="connsiteX3" fmla="*/ 0 w 2771078"/>
              <a:gd name="connsiteY3" fmla="*/ 6858000 h 6858001"/>
              <a:gd name="connsiteX4" fmla="*/ 0 w 2771078"/>
              <a:gd name="connsiteY4" fmla="*/ 0 h 6858001"/>
              <a:gd name="connsiteX0" fmla="*/ 0 w 2771078"/>
              <a:gd name="connsiteY0" fmla="*/ 0 h 6858001"/>
              <a:gd name="connsiteX1" fmla="*/ 1752600 w 2771078"/>
              <a:gd name="connsiteY1" fmla="*/ 0 h 6858001"/>
              <a:gd name="connsiteX2" fmla="*/ 2771078 w 2771078"/>
              <a:gd name="connsiteY2" fmla="*/ 6858001 h 6858001"/>
              <a:gd name="connsiteX3" fmla="*/ 0 w 2771078"/>
              <a:gd name="connsiteY3" fmla="*/ 6858000 h 6858001"/>
              <a:gd name="connsiteX4" fmla="*/ 0 w 2771078"/>
              <a:gd name="connsiteY4" fmla="*/ 0 h 6858001"/>
              <a:gd name="connsiteX0" fmla="*/ 0 w 2771078"/>
              <a:gd name="connsiteY0" fmla="*/ 0 h 6858001"/>
              <a:gd name="connsiteX1" fmla="*/ 1752600 w 2771078"/>
              <a:gd name="connsiteY1" fmla="*/ 0 h 6858001"/>
              <a:gd name="connsiteX2" fmla="*/ 2771078 w 2771078"/>
              <a:gd name="connsiteY2" fmla="*/ 6858001 h 6858001"/>
              <a:gd name="connsiteX3" fmla="*/ 2609386 w 2771078"/>
              <a:gd name="connsiteY3" fmla="*/ 6850566 h 6858001"/>
              <a:gd name="connsiteX4" fmla="*/ 0 w 2771078"/>
              <a:gd name="connsiteY4" fmla="*/ 0 h 6858001"/>
              <a:gd name="connsiteX0" fmla="*/ 0 w 1157868"/>
              <a:gd name="connsiteY0" fmla="*/ 22303 h 6858001"/>
              <a:gd name="connsiteX1" fmla="*/ 139390 w 1157868"/>
              <a:gd name="connsiteY1" fmla="*/ 0 h 6858001"/>
              <a:gd name="connsiteX2" fmla="*/ 1157868 w 1157868"/>
              <a:gd name="connsiteY2" fmla="*/ 6858001 h 6858001"/>
              <a:gd name="connsiteX3" fmla="*/ 996176 w 1157868"/>
              <a:gd name="connsiteY3" fmla="*/ 6850566 h 6858001"/>
              <a:gd name="connsiteX4" fmla="*/ 0 w 1157868"/>
              <a:gd name="connsiteY4" fmla="*/ 22303 h 6858001"/>
              <a:gd name="connsiteX0" fmla="*/ 0 w 1157868"/>
              <a:gd name="connsiteY0" fmla="*/ 22303 h 6858001"/>
              <a:gd name="connsiteX1" fmla="*/ 139390 w 1157868"/>
              <a:gd name="connsiteY1" fmla="*/ 0 h 6858001"/>
              <a:gd name="connsiteX2" fmla="*/ 1157868 w 1157868"/>
              <a:gd name="connsiteY2" fmla="*/ 6858001 h 6858001"/>
              <a:gd name="connsiteX3" fmla="*/ 1040781 w 1157868"/>
              <a:gd name="connsiteY3" fmla="*/ 6858000 h 6858001"/>
              <a:gd name="connsiteX4" fmla="*/ 0 w 1157868"/>
              <a:gd name="connsiteY4" fmla="*/ 22303 h 6858001"/>
              <a:gd name="connsiteX0" fmla="*/ 0 w 1150434"/>
              <a:gd name="connsiteY0" fmla="*/ 0 h 6865435"/>
              <a:gd name="connsiteX1" fmla="*/ 131956 w 1150434"/>
              <a:gd name="connsiteY1" fmla="*/ 7434 h 6865435"/>
              <a:gd name="connsiteX2" fmla="*/ 1150434 w 1150434"/>
              <a:gd name="connsiteY2" fmla="*/ 6865435 h 6865435"/>
              <a:gd name="connsiteX3" fmla="*/ 1033347 w 1150434"/>
              <a:gd name="connsiteY3" fmla="*/ 6865434 h 6865435"/>
              <a:gd name="connsiteX4" fmla="*/ 0 w 1150434"/>
              <a:gd name="connsiteY4" fmla="*/ 0 h 6865435"/>
              <a:gd name="connsiteX0" fmla="*/ 0 w 1140909"/>
              <a:gd name="connsiteY0" fmla="*/ 2091 h 6858001"/>
              <a:gd name="connsiteX1" fmla="*/ 122431 w 1140909"/>
              <a:gd name="connsiteY1" fmla="*/ 0 h 6858001"/>
              <a:gd name="connsiteX2" fmla="*/ 1140909 w 1140909"/>
              <a:gd name="connsiteY2" fmla="*/ 6858001 h 6858001"/>
              <a:gd name="connsiteX3" fmla="*/ 1023822 w 1140909"/>
              <a:gd name="connsiteY3" fmla="*/ 6858000 h 6858001"/>
              <a:gd name="connsiteX4" fmla="*/ 0 w 1140909"/>
              <a:gd name="connsiteY4" fmla="*/ 2091 h 6858001"/>
              <a:gd name="connsiteX0" fmla="*/ 0 w 1140909"/>
              <a:gd name="connsiteY0" fmla="*/ 2091 h 6858001"/>
              <a:gd name="connsiteX1" fmla="*/ 345455 w 1140909"/>
              <a:gd name="connsiteY1" fmla="*/ 0 h 6858001"/>
              <a:gd name="connsiteX2" fmla="*/ 1140909 w 1140909"/>
              <a:gd name="connsiteY2" fmla="*/ 6858001 h 6858001"/>
              <a:gd name="connsiteX3" fmla="*/ 1023822 w 1140909"/>
              <a:gd name="connsiteY3" fmla="*/ 6858000 h 6858001"/>
              <a:gd name="connsiteX4" fmla="*/ 0 w 1140909"/>
              <a:gd name="connsiteY4" fmla="*/ 2091 h 6858001"/>
              <a:gd name="connsiteX0" fmla="*/ 0 w 1423407"/>
              <a:gd name="connsiteY0" fmla="*/ 2091 h 6858001"/>
              <a:gd name="connsiteX1" fmla="*/ 345455 w 1423407"/>
              <a:gd name="connsiteY1" fmla="*/ 0 h 6858001"/>
              <a:gd name="connsiteX2" fmla="*/ 1423407 w 1423407"/>
              <a:gd name="connsiteY2" fmla="*/ 6858001 h 6858001"/>
              <a:gd name="connsiteX3" fmla="*/ 1023822 w 1423407"/>
              <a:gd name="connsiteY3" fmla="*/ 6858000 h 6858001"/>
              <a:gd name="connsiteX4" fmla="*/ 0 w 1423407"/>
              <a:gd name="connsiteY4" fmla="*/ 2091 h 6858001"/>
              <a:gd name="connsiteX0" fmla="*/ 0 w 1423407"/>
              <a:gd name="connsiteY0" fmla="*/ 0 h 6855910"/>
              <a:gd name="connsiteX1" fmla="*/ 397494 w 1423407"/>
              <a:gd name="connsiteY1" fmla="*/ 12779 h 6855910"/>
              <a:gd name="connsiteX2" fmla="*/ 1423407 w 1423407"/>
              <a:gd name="connsiteY2" fmla="*/ 6855910 h 6855910"/>
              <a:gd name="connsiteX3" fmla="*/ 1023822 w 1423407"/>
              <a:gd name="connsiteY3" fmla="*/ 6855909 h 6855910"/>
              <a:gd name="connsiteX4" fmla="*/ 0 w 1423407"/>
              <a:gd name="connsiteY4" fmla="*/ 0 h 6855910"/>
              <a:gd name="connsiteX0" fmla="*/ 0 w 1423407"/>
              <a:gd name="connsiteY0" fmla="*/ 0 h 6855910"/>
              <a:gd name="connsiteX1" fmla="*/ 397494 w 1423407"/>
              <a:gd name="connsiteY1" fmla="*/ 5344 h 6855910"/>
              <a:gd name="connsiteX2" fmla="*/ 1423407 w 1423407"/>
              <a:gd name="connsiteY2" fmla="*/ 6855910 h 6855910"/>
              <a:gd name="connsiteX3" fmla="*/ 1023822 w 1423407"/>
              <a:gd name="connsiteY3" fmla="*/ 6855909 h 6855910"/>
              <a:gd name="connsiteX4" fmla="*/ 0 w 1423407"/>
              <a:gd name="connsiteY4" fmla="*/ 0 h 6855910"/>
              <a:gd name="connsiteX0" fmla="*/ 0 w 1415973"/>
              <a:gd name="connsiteY0" fmla="*/ 0 h 6855910"/>
              <a:gd name="connsiteX1" fmla="*/ 397494 w 1415973"/>
              <a:gd name="connsiteY1" fmla="*/ 5344 h 6855910"/>
              <a:gd name="connsiteX2" fmla="*/ 1415973 w 1415973"/>
              <a:gd name="connsiteY2" fmla="*/ 6855910 h 6855910"/>
              <a:gd name="connsiteX3" fmla="*/ 1023822 w 1415973"/>
              <a:gd name="connsiteY3" fmla="*/ 6855909 h 6855910"/>
              <a:gd name="connsiteX4" fmla="*/ 0 w 1415973"/>
              <a:gd name="connsiteY4" fmla="*/ 0 h 6855910"/>
              <a:gd name="connsiteX0" fmla="*/ 0 w 1415973"/>
              <a:gd name="connsiteY0" fmla="*/ 0 h 6863344"/>
              <a:gd name="connsiteX1" fmla="*/ 397494 w 1415973"/>
              <a:gd name="connsiteY1" fmla="*/ 5344 h 6863344"/>
              <a:gd name="connsiteX2" fmla="*/ 1415973 w 1415973"/>
              <a:gd name="connsiteY2" fmla="*/ 6855910 h 6863344"/>
              <a:gd name="connsiteX3" fmla="*/ 1016387 w 1415973"/>
              <a:gd name="connsiteY3" fmla="*/ 6863344 h 6863344"/>
              <a:gd name="connsiteX4" fmla="*/ 0 w 1415973"/>
              <a:gd name="connsiteY4" fmla="*/ 0 h 6863344"/>
              <a:gd name="connsiteX0" fmla="*/ 0 w 1415973"/>
              <a:gd name="connsiteY0" fmla="*/ 9526 h 6872870"/>
              <a:gd name="connsiteX1" fmla="*/ 397494 w 1415973"/>
              <a:gd name="connsiteY1" fmla="*/ 0 h 6872870"/>
              <a:gd name="connsiteX2" fmla="*/ 1415973 w 1415973"/>
              <a:gd name="connsiteY2" fmla="*/ 6865436 h 6872870"/>
              <a:gd name="connsiteX3" fmla="*/ 1016387 w 1415973"/>
              <a:gd name="connsiteY3" fmla="*/ 6872870 h 6872870"/>
              <a:gd name="connsiteX4" fmla="*/ 0 w 1415973"/>
              <a:gd name="connsiteY4" fmla="*/ 9526 h 6872870"/>
              <a:gd name="connsiteX0" fmla="*/ 0 w 1415973"/>
              <a:gd name="connsiteY0" fmla="*/ 2090 h 6865434"/>
              <a:gd name="connsiteX1" fmla="*/ 397494 w 1415973"/>
              <a:gd name="connsiteY1" fmla="*/ 0 h 6865434"/>
              <a:gd name="connsiteX2" fmla="*/ 1415973 w 1415973"/>
              <a:gd name="connsiteY2" fmla="*/ 6858000 h 6865434"/>
              <a:gd name="connsiteX3" fmla="*/ 1016387 w 1415973"/>
              <a:gd name="connsiteY3" fmla="*/ 6865434 h 6865434"/>
              <a:gd name="connsiteX4" fmla="*/ 0 w 1415973"/>
              <a:gd name="connsiteY4" fmla="*/ 2090 h 6865434"/>
              <a:gd name="connsiteX0" fmla="*/ 0 w 1415973"/>
              <a:gd name="connsiteY0" fmla="*/ 2090 h 6858000"/>
              <a:gd name="connsiteX1" fmla="*/ 397494 w 1415973"/>
              <a:gd name="connsiteY1" fmla="*/ 0 h 6858000"/>
              <a:gd name="connsiteX2" fmla="*/ 1415973 w 1415973"/>
              <a:gd name="connsiteY2" fmla="*/ 6858000 h 6858000"/>
              <a:gd name="connsiteX3" fmla="*/ 1023821 w 1415973"/>
              <a:gd name="connsiteY3" fmla="*/ 6857999 h 6858000"/>
              <a:gd name="connsiteX4" fmla="*/ 0 w 1415973"/>
              <a:gd name="connsiteY4" fmla="*/ 2090 h 6858000"/>
              <a:gd name="connsiteX0" fmla="*/ 0 w 1415973"/>
              <a:gd name="connsiteY0" fmla="*/ 2090 h 6858000"/>
              <a:gd name="connsiteX1" fmla="*/ 397494 w 1415973"/>
              <a:gd name="connsiteY1" fmla="*/ 0 h 6858000"/>
              <a:gd name="connsiteX2" fmla="*/ 1415973 w 1415973"/>
              <a:gd name="connsiteY2" fmla="*/ 6858000 h 6858000"/>
              <a:gd name="connsiteX3" fmla="*/ 1016387 w 1415973"/>
              <a:gd name="connsiteY3" fmla="*/ 6857999 h 6858000"/>
              <a:gd name="connsiteX4" fmla="*/ 0 w 1415973"/>
              <a:gd name="connsiteY4" fmla="*/ 2090 h 6858000"/>
              <a:gd name="connsiteX0" fmla="*/ 0 w 1415973"/>
              <a:gd name="connsiteY0" fmla="*/ 0 h 6855910"/>
              <a:gd name="connsiteX1" fmla="*/ 199374 w 1415973"/>
              <a:gd name="connsiteY1" fmla="*/ 5531 h 6855910"/>
              <a:gd name="connsiteX2" fmla="*/ 1415973 w 1415973"/>
              <a:gd name="connsiteY2" fmla="*/ 6855910 h 6855910"/>
              <a:gd name="connsiteX3" fmla="*/ 1016387 w 1415973"/>
              <a:gd name="connsiteY3" fmla="*/ 6855909 h 6855910"/>
              <a:gd name="connsiteX4" fmla="*/ 0 w 1415973"/>
              <a:gd name="connsiteY4" fmla="*/ 0 h 6855910"/>
              <a:gd name="connsiteX0" fmla="*/ 0 w 1202613"/>
              <a:gd name="connsiteY0" fmla="*/ 0 h 6855910"/>
              <a:gd name="connsiteX1" fmla="*/ 199374 w 1202613"/>
              <a:gd name="connsiteY1" fmla="*/ 5531 h 6855910"/>
              <a:gd name="connsiteX2" fmla="*/ 1202613 w 1202613"/>
              <a:gd name="connsiteY2" fmla="*/ 6855910 h 6855910"/>
              <a:gd name="connsiteX3" fmla="*/ 1016387 w 1202613"/>
              <a:gd name="connsiteY3" fmla="*/ 6855909 h 6855910"/>
              <a:gd name="connsiteX4" fmla="*/ 0 w 1202613"/>
              <a:gd name="connsiteY4" fmla="*/ 0 h 6855910"/>
              <a:gd name="connsiteX0" fmla="*/ 0 w 1202613"/>
              <a:gd name="connsiteY0" fmla="*/ 820 h 6856730"/>
              <a:gd name="connsiteX1" fmla="*/ 199374 w 1202613"/>
              <a:gd name="connsiteY1" fmla="*/ 0 h 6856730"/>
              <a:gd name="connsiteX2" fmla="*/ 1202613 w 1202613"/>
              <a:gd name="connsiteY2" fmla="*/ 6856730 h 6856730"/>
              <a:gd name="connsiteX3" fmla="*/ 1016387 w 1202613"/>
              <a:gd name="connsiteY3" fmla="*/ 6856729 h 6856730"/>
              <a:gd name="connsiteX4" fmla="*/ 0 w 1202613"/>
              <a:gd name="connsiteY4" fmla="*/ 820 h 6856730"/>
              <a:gd name="connsiteX0" fmla="*/ 0 w 1202613"/>
              <a:gd name="connsiteY0" fmla="*/ 820 h 6856730"/>
              <a:gd name="connsiteX1" fmla="*/ 192230 w 1202613"/>
              <a:gd name="connsiteY1" fmla="*/ 0 h 6856730"/>
              <a:gd name="connsiteX2" fmla="*/ 1202613 w 1202613"/>
              <a:gd name="connsiteY2" fmla="*/ 6856730 h 6856730"/>
              <a:gd name="connsiteX3" fmla="*/ 1016387 w 1202613"/>
              <a:gd name="connsiteY3" fmla="*/ 6856729 h 6856730"/>
              <a:gd name="connsiteX4" fmla="*/ 0 w 1202613"/>
              <a:gd name="connsiteY4" fmla="*/ 820 h 6856730"/>
              <a:gd name="connsiteX0" fmla="*/ 0 w 1202613"/>
              <a:gd name="connsiteY0" fmla="*/ 820 h 6856730"/>
              <a:gd name="connsiteX1" fmla="*/ 182705 w 1202613"/>
              <a:gd name="connsiteY1" fmla="*/ 0 h 6856730"/>
              <a:gd name="connsiteX2" fmla="*/ 1202613 w 1202613"/>
              <a:gd name="connsiteY2" fmla="*/ 6856730 h 6856730"/>
              <a:gd name="connsiteX3" fmla="*/ 1016387 w 1202613"/>
              <a:gd name="connsiteY3" fmla="*/ 6856729 h 6856730"/>
              <a:gd name="connsiteX4" fmla="*/ 0 w 1202613"/>
              <a:gd name="connsiteY4" fmla="*/ 820 h 6856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2613" h="6856730">
                <a:moveTo>
                  <a:pt x="0" y="820"/>
                </a:moveTo>
                <a:lnTo>
                  <a:pt x="182705" y="0"/>
                </a:lnTo>
                <a:lnTo>
                  <a:pt x="1202613" y="6856730"/>
                </a:lnTo>
                <a:lnTo>
                  <a:pt x="1016387" y="6856729"/>
                </a:lnTo>
                <a:lnTo>
                  <a:pt x="0" y="8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DCBF92F2-7295-45EF-B9A0-548E8C3418F4}"/>
              </a:ext>
            </a:extLst>
          </p:cNvPr>
          <p:cNvSpPr/>
          <p:nvPr userDrawn="1"/>
        </p:nvSpPr>
        <p:spPr>
          <a:xfrm>
            <a:off x="3114288" y="-1349"/>
            <a:ext cx="6029712" cy="5144849"/>
          </a:xfrm>
          <a:custGeom>
            <a:avLst/>
            <a:gdLst>
              <a:gd name="connsiteX0" fmla="*/ 0 w 5181600"/>
              <a:gd name="connsiteY0" fmla="*/ 0 h 6858000"/>
              <a:gd name="connsiteX1" fmla="*/ 5181600 w 5181600"/>
              <a:gd name="connsiteY1" fmla="*/ 0 h 6858000"/>
              <a:gd name="connsiteX2" fmla="*/ 5181600 w 5181600"/>
              <a:gd name="connsiteY2" fmla="*/ 6858000 h 6858000"/>
              <a:gd name="connsiteX3" fmla="*/ 0 w 5181600"/>
              <a:gd name="connsiteY3" fmla="*/ 6858000 h 6858000"/>
              <a:gd name="connsiteX4" fmla="*/ 0 w 5181600"/>
              <a:gd name="connsiteY4" fmla="*/ 0 h 6858000"/>
              <a:gd name="connsiteX0" fmla="*/ 1159727 w 6341327"/>
              <a:gd name="connsiteY0" fmla="*/ 0 h 6858000"/>
              <a:gd name="connsiteX1" fmla="*/ 6341327 w 6341327"/>
              <a:gd name="connsiteY1" fmla="*/ 0 h 6858000"/>
              <a:gd name="connsiteX2" fmla="*/ 6341327 w 6341327"/>
              <a:gd name="connsiteY2" fmla="*/ 6858000 h 6858000"/>
              <a:gd name="connsiteX3" fmla="*/ 0 w 6341327"/>
              <a:gd name="connsiteY3" fmla="*/ 6843132 h 6858000"/>
              <a:gd name="connsiteX4" fmla="*/ 1159727 w 6341327"/>
              <a:gd name="connsiteY4" fmla="*/ 0 h 6858000"/>
              <a:gd name="connsiteX0" fmla="*/ 0 w 7367239"/>
              <a:gd name="connsiteY0" fmla="*/ 0 h 6858000"/>
              <a:gd name="connsiteX1" fmla="*/ 7367239 w 7367239"/>
              <a:gd name="connsiteY1" fmla="*/ 0 h 6858000"/>
              <a:gd name="connsiteX2" fmla="*/ 7367239 w 7367239"/>
              <a:gd name="connsiteY2" fmla="*/ 6858000 h 6858000"/>
              <a:gd name="connsiteX3" fmla="*/ 1025912 w 7367239"/>
              <a:gd name="connsiteY3" fmla="*/ 6843132 h 6858000"/>
              <a:gd name="connsiteX4" fmla="*/ 0 w 7367239"/>
              <a:gd name="connsiteY4" fmla="*/ 0 h 6858000"/>
              <a:gd name="connsiteX0" fmla="*/ 0 w 7359805"/>
              <a:gd name="connsiteY0" fmla="*/ 7434 h 6858000"/>
              <a:gd name="connsiteX1" fmla="*/ 7359805 w 7359805"/>
              <a:gd name="connsiteY1" fmla="*/ 0 h 6858000"/>
              <a:gd name="connsiteX2" fmla="*/ 7359805 w 7359805"/>
              <a:gd name="connsiteY2" fmla="*/ 6858000 h 6858000"/>
              <a:gd name="connsiteX3" fmla="*/ 1018478 w 7359805"/>
              <a:gd name="connsiteY3" fmla="*/ 6843132 h 6858000"/>
              <a:gd name="connsiteX4" fmla="*/ 0 w 7359805"/>
              <a:gd name="connsiteY4" fmla="*/ 7434 h 6858000"/>
              <a:gd name="connsiteX0" fmla="*/ 0 w 7359805"/>
              <a:gd name="connsiteY0" fmla="*/ 291 h 6858000"/>
              <a:gd name="connsiteX1" fmla="*/ 7359805 w 7359805"/>
              <a:gd name="connsiteY1" fmla="*/ 0 h 6858000"/>
              <a:gd name="connsiteX2" fmla="*/ 7359805 w 7359805"/>
              <a:gd name="connsiteY2" fmla="*/ 6858000 h 6858000"/>
              <a:gd name="connsiteX3" fmla="*/ 1018478 w 7359805"/>
              <a:gd name="connsiteY3" fmla="*/ 6843132 h 6858000"/>
              <a:gd name="connsiteX4" fmla="*/ 0 w 7359805"/>
              <a:gd name="connsiteY4" fmla="*/ 291 h 6858000"/>
              <a:gd name="connsiteX0" fmla="*/ 0 w 7359805"/>
              <a:gd name="connsiteY0" fmla="*/ 291 h 6859801"/>
              <a:gd name="connsiteX1" fmla="*/ 7359805 w 7359805"/>
              <a:gd name="connsiteY1" fmla="*/ 0 h 6859801"/>
              <a:gd name="connsiteX2" fmla="*/ 7359805 w 7359805"/>
              <a:gd name="connsiteY2" fmla="*/ 6858000 h 6859801"/>
              <a:gd name="connsiteX3" fmla="*/ 1018478 w 7359805"/>
              <a:gd name="connsiteY3" fmla="*/ 6859801 h 6859801"/>
              <a:gd name="connsiteX4" fmla="*/ 0 w 7359805"/>
              <a:gd name="connsiteY4" fmla="*/ 291 h 6859801"/>
              <a:gd name="connsiteX0" fmla="*/ 0 w 7731512"/>
              <a:gd name="connsiteY0" fmla="*/ 291 h 6859801"/>
              <a:gd name="connsiteX1" fmla="*/ 7731512 w 7731512"/>
              <a:gd name="connsiteY1" fmla="*/ 0 h 6859801"/>
              <a:gd name="connsiteX2" fmla="*/ 7359805 w 7731512"/>
              <a:gd name="connsiteY2" fmla="*/ 6858000 h 6859801"/>
              <a:gd name="connsiteX3" fmla="*/ 1018478 w 7731512"/>
              <a:gd name="connsiteY3" fmla="*/ 6859801 h 6859801"/>
              <a:gd name="connsiteX4" fmla="*/ 0 w 7731512"/>
              <a:gd name="connsiteY4" fmla="*/ 291 h 6859801"/>
              <a:gd name="connsiteX0" fmla="*/ 0 w 7731512"/>
              <a:gd name="connsiteY0" fmla="*/ 291 h 6859801"/>
              <a:gd name="connsiteX1" fmla="*/ 7731512 w 7731512"/>
              <a:gd name="connsiteY1" fmla="*/ 0 h 6859801"/>
              <a:gd name="connsiteX2" fmla="*/ 7731512 w 7731512"/>
              <a:gd name="connsiteY2" fmla="*/ 6858001 h 6859801"/>
              <a:gd name="connsiteX3" fmla="*/ 1018478 w 7731512"/>
              <a:gd name="connsiteY3" fmla="*/ 6859801 h 6859801"/>
              <a:gd name="connsiteX4" fmla="*/ 0 w 7731512"/>
              <a:gd name="connsiteY4" fmla="*/ 291 h 6859801"/>
              <a:gd name="connsiteX0" fmla="*/ 0 w 7731512"/>
              <a:gd name="connsiteY0" fmla="*/ 291 h 6858001"/>
              <a:gd name="connsiteX1" fmla="*/ 7731512 w 7731512"/>
              <a:gd name="connsiteY1" fmla="*/ 0 h 6858001"/>
              <a:gd name="connsiteX2" fmla="*/ 7731512 w 7731512"/>
              <a:gd name="connsiteY2" fmla="*/ 6858001 h 6858001"/>
              <a:gd name="connsiteX3" fmla="*/ 2132903 w 7731512"/>
              <a:gd name="connsiteY3" fmla="*/ 6831219 h 6858001"/>
              <a:gd name="connsiteX4" fmla="*/ 0 w 7731512"/>
              <a:gd name="connsiteY4" fmla="*/ 291 h 6858001"/>
              <a:gd name="connsiteX0" fmla="*/ 0 w 6036062"/>
              <a:gd name="connsiteY0" fmla="*/ 291 h 6858001"/>
              <a:gd name="connsiteX1" fmla="*/ 6036062 w 6036062"/>
              <a:gd name="connsiteY1" fmla="*/ 0 h 6858001"/>
              <a:gd name="connsiteX2" fmla="*/ 6036062 w 6036062"/>
              <a:gd name="connsiteY2" fmla="*/ 6858001 h 6858001"/>
              <a:gd name="connsiteX3" fmla="*/ 437453 w 6036062"/>
              <a:gd name="connsiteY3" fmla="*/ 6831219 h 6858001"/>
              <a:gd name="connsiteX4" fmla="*/ 0 w 6036062"/>
              <a:gd name="connsiteY4" fmla="*/ 291 h 6858001"/>
              <a:gd name="connsiteX0" fmla="*/ 0 w 6036062"/>
              <a:gd name="connsiteY0" fmla="*/ 291 h 6869329"/>
              <a:gd name="connsiteX1" fmla="*/ 6036062 w 6036062"/>
              <a:gd name="connsiteY1" fmla="*/ 0 h 6869329"/>
              <a:gd name="connsiteX2" fmla="*/ 6036062 w 6036062"/>
              <a:gd name="connsiteY2" fmla="*/ 6858001 h 6869329"/>
              <a:gd name="connsiteX3" fmla="*/ 1847153 w 6036062"/>
              <a:gd name="connsiteY3" fmla="*/ 6869329 h 6869329"/>
              <a:gd name="connsiteX4" fmla="*/ 0 w 6036062"/>
              <a:gd name="connsiteY4" fmla="*/ 291 h 6869329"/>
              <a:gd name="connsiteX0" fmla="*/ 0 w 6036062"/>
              <a:gd name="connsiteY0" fmla="*/ 291 h 6858001"/>
              <a:gd name="connsiteX1" fmla="*/ 6036062 w 6036062"/>
              <a:gd name="connsiteY1" fmla="*/ 0 h 6858001"/>
              <a:gd name="connsiteX2" fmla="*/ 6036062 w 6036062"/>
              <a:gd name="connsiteY2" fmla="*/ 6858001 h 6858001"/>
              <a:gd name="connsiteX3" fmla="*/ 1799528 w 6036062"/>
              <a:gd name="connsiteY3" fmla="*/ 6831219 h 6858001"/>
              <a:gd name="connsiteX4" fmla="*/ 0 w 6036062"/>
              <a:gd name="connsiteY4" fmla="*/ 291 h 6858001"/>
              <a:gd name="connsiteX0" fmla="*/ 0 w 6036062"/>
              <a:gd name="connsiteY0" fmla="*/ 291 h 6859801"/>
              <a:gd name="connsiteX1" fmla="*/ 6036062 w 6036062"/>
              <a:gd name="connsiteY1" fmla="*/ 0 h 6859801"/>
              <a:gd name="connsiteX2" fmla="*/ 6036062 w 6036062"/>
              <a:gd name="connsiteY2" fmla="*/ 6858001 h 6859801"/>
              <a:gd name="connsiteX3" fmla="*/ 1818578 w 6036062"/>
              <a:gd name="connsiteY3" fmla="*/ 6859801 h 6859801"/>
              <a:gd name="connsiteX4" fmla="*/ 0 w 6036062"/>
              <a:gd name="connsiteY4" fmla="*/ 291 h 6859801"/>
              <a:gd name="connsiteX0" fmla="*/ 0 w 6036062"/>
              <a:gd name="connsiteY0" fmla="*/ 291 h 6858001"/>
              <a:gd name="connsiteX1" fmla="*/ 6036062 w 6036062"/>
              <a:gd name="connsiteY1" fmla="*/ 0 h 6858001"/>
              <a:gd name="connsiteX2" fmla="*/ 6036062 w 6036062"/>
              <a:gd name="connsiteY2" fmla="*/ 6858001 h 6858001"/>
              <a:gd name="connsiteX3" fmla="*/ 1215328 w 6036062"/>
              <a:gd name="connsiteY3" fmla="*/ 6840746 h 6858001"/>
              <a:gd name="connsiteX4" fmla="*/ 0 w 6036062"/>
              <a:gd name="connsiteY4" fmla="*/ 291 h 6858001"/>
              <a:gd name="connsiteX0" fmla="*/ 0 w 6036062"/>
              <a:gd name="connsiteY0" fmla="*/ 291 h 6858001"/>
              <a:gd name="connsiteX1" fmla="*/ 6036062 w 6036062"/>
              <a:gd name="connsiteY1" fmla="*/ 0 h 6858001"/>
              <a:gd name="connsiteX2" fmla="*/ 6036062 w 6036062"/>
              <a:gd name="connsiteY2" fmla="*/ 6858001 h 6858001"/>
              <a:gd name="connsiteX3" fmla="*/ 1005778 w 6036062"/>
              <a:gd name="connsiteY3" fmla="*/ 6847098 h 6858001"/>
              <a:gd name="connsiteX4" fmla="*/ 0 w 6036062"/>
              <a:gd name="connsiteY4" fmla="*/ 291 h 6858001"/>
              <a:gd name="connsiteX0" fmla="*/ 0 w 6036062"/>
              <a:gd name="connsiteY0" fmla="*/ 291 h 6858001"/>
              <a:gd name="connsiteX1" fmla="*/ 6036062 w 6036062"/>
              <a:gd name="connsiteY1" fmla="*/ 0 h 6858001"/>
              <a:gd name="connsiteX2" fmla="*/ 6036062 w 6036062"/>
              <a:gd name="connsiteY2" fmla="*/ 6858001 h 6858001"/>
              <a:gd name="connsiteX3" fmla="*/ 1005778 w 6036062"/>
              <a:gd name="connsiteY3" fmla="*/ 6847098 h 6858001"/>
              <a:gd name="connsiteX4" fmla="*/ 0 w 6036062"/>
              <a:gd name="connsiteY4" fmla="*/ 291 h 6858001"/>
              <a:gd name="connsiteX0" fmla="*/ 0 w 6036062"/>
              <a:gd name="connsiteY0" fmla="*/ 0 h 6864062"/>
              <a:gd name="connsiteX1" fmla="*/ 6036062 w 6036062"/>
              <a:gd name="connsiteY1" fmla="*/ 6061 h 6864062"/>
              <a:gd name="connsiteX2" fmla="*/ 6036062 w 6036062"/>
              <a:gd name="connsiteY2" fmla="*/ 6864062 h 6864062"/>
              <a:gd name="connsiteX3" fmla="*/ 1005778 w 6036062"/>
              <a:gd name="connsiteY3" fmla="*/ 6853159 h 6864062"/>
              <a:gd name="connsiteX4" fmla="*/ 0 w 6036062"/>
              <a:gd name="connsiteY4" fmla="*/ 0 h 6864062"/>
              <a:gd name="connsiteX0" fmla="*/ 0 w 6036062"/>
              <a:gd name="connsiteY0" fmla="*/ 0 h 6864062"/>
              <a:gd name="connsiteX1" fmla="*/ 6036062 w 6036062"/>
              <a:gd name="connsiteY1" fmla="*/ 6061 h 6864062"/>
              <a:gd name="connsiteX2" fmla="*/ 6036062 w 6036062"/>
              <a:gd name="connsiteY2" fmla="*/ 6864062 h 6864062"/>
              <a:gd name="connsiteX3" fmla="*/ 1024828 w 6036062"/>
              <a:gd name="connsiteY3" fmla="*/ 6853159 h 6864062"/>
              <a:gd name="connsiteX4" fmla="*/ 0 w 6036062"/>
              <a:gd name="connsiteY4" fmla="*/ 0 h 6864062"/>
              <a:gd name="connsiteX0" fmla="*/ 0 w 6036062"/>
              <a:gd name="connsiteY0" fmla="*/ 0 h 6865862"/>
              <a:gd name="connsiteX1" fmla="*/ 6036062 w 6036062"/>
              <a:gd name="connsiteY1" fmla="*/ 6061 h 6865862"/>
              <a:gd name="connsiteX2" fmla="*/ 6036062 w 6036062"/>
              <a:gd name="connsiteY2" fmla="*/ 6864062 h 6865862"/>
              <a:gd name="connsiteX3" fmla="*/ 1031178 w 6036062"/>
              <a:gd name="connsiteY3" fmla="*/ 6865862 h 6865862"/>
              <a:gd name="connsiteX4" fmla="*/ 0 w 6036062"/>
              <a:gd name="connsiteY4" fmla="*/ 0 h 6865862"/>
              <a:gd name="connsiteX0" fmla="*/ 0 w 6029712"/>
              <a:gd name="connsiteY0" fmla="*/ 291 h 6859801"/>
              <a:gd name="connsiteX1" fmla="*/ 6029712 w 6029712"/>
              <a:gd name="connsiteY1" fmla="*/ 0 h 6859801"/>
              <a:gd name="connsiteX2" fmla="*/ 6029712 w 6029712"/>
              <a:gd name="connsiteY2" fmla="*/ 6858001 h 6859801"/>
              <a:gd name="connsiteX3" fmla="*/ 1024828 w 6029712"/>
              <a:gd name="connsiteY3" fmla="*/ 6859801 h 6859801"/>
              <a:gd name="connsiteX4" fmla="*/ 0 w 6029712"/>
              <a:gd name="connsiteY4" fmla="*/ 291 h 685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29712" h="6859801">
                <a:moveTo>
                  <a:pt x="0" y="291"/>
                </a:moveTo>
                <a:lnTo>
                  <a:pt x="6029712" y="0"/>
                </a:lnTo>
                <a:lnTo>
                  <a:pt x="6029712" y="6858001"/>
                </a:lnTo>
                <a:lnTo>
                  <a:pt x="1024828" y="6859801"/>
                </a:lnTo>
                <a:lnTo>
                  <a:pt x="0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842986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700" r:id="rId1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5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3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2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-39pQWK5VC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docs.google.com/spreadsheets/d/1WV9txhvGFoawXiotG9A3MB9R2uG4_DFhwmR5DFUc21M/edit?usp=sharing" TargetMode="Externa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KSQxYWExG50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_VWC2M4Q-60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</a:pPr>
            <a:r>
              <a:rPr lang="en"/>
              <a:t>New Skills, New Requirements, New Attitude</a:t>
            </a:r>
            <a:endParaRPr sz="4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None/>
            </a:pPr>
            <a:r>
              <a:rPr lang="en"/>
              <a:t>Advanced Site Rep Training</a:t>
            </a:r>
            <a:endParaRPr sz="21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does the </a:t>
            </a:r>
            <a:r>
              <a:rPr lang="en" sz="30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Janus</a:t>
            </a: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decision mean to your local</a:t>
            </a:r>
            <a:endParaRPr sz="30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Agency Fee Chapters: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No longer collect Fair Share fees (loss of $)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Chapters need to actively recruit members</a:t>
            </a:r>
            <a:endParaRPr/>
          </a:p>
          <a:p>
            <a: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All chapters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How to talk about the changes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ALL bargaining unit members (members and non-members) are covered by the collective bargaining agreement</a:t>
            </a:r>
            <a:endParaRPr/>
          </a:p>
          <a:p>
            <a: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9" name="Google Shape;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4800" y="1017800"/>
            <a:ext cx="2582502" cy="1936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6" descr="By following the money, you can see what these organizations are up to... don't fall for their rhetoric." title="Janus and Beyond- Follow the Mone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3375" y="537175"/>
            <a:ext cx="5425550" cy="40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6358925" y="410000"/>
            <a:ext cx="24735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Century Gothic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Core Responsibilities</a:t>
            </a:r>
            <a:endParaRPr sz="1100">
              <a:solidFill>
                <a:schemeClr val="dk1"/>
              </a:solidFill>
            </a:endParaRPr>
          </a:p>
        </p:txBody>
      </p:sp>
      <p:grpSp>
        <p:nvGrpSpPr>
          <p:cNvPr id="114" name="Google Shape;114;p17"/>
          <p:cNvGrpSpPr/>
          <p:nvPr/>
        </p:nvGrpSpPr>
        <p:grpSpPr>
          <a:xfrm>
            <a:off x="3095639" y="1059180"/>
            <a:ext cx="3353175" cy="3353175"/>
            <a:chOff x="1841520" y="0"/>
            <a:chExt cx="4470900" cy="4470900"/>
          </a:xfrm>
        </p:grpSpPr>
        <p:sp>
          <p:nvSpPr>
            <p:cNvPr id="115" name="Google Shape;115;p17"/>
            <p:cNvSpPr/>
            <p:nvPr/>
          </p:nvSpPr>
          <p:spPr>
            <a:xfrm>
              <a:off x="1841520" y="0"/>
              <a:ext cx="4470900" cy="4470900"/>
            </a:xfrm>
            <a:prstGeom prst="diamond">
              <a:avLst/>
            </a:prstGeom>
            <a:solidFill>
              <a:srgbClr val="D8E2E5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7"/>
            <p:cNvSpPr/>
            <p:nvPr/>
          </p:nvSpPr>
          <p:spPr>
            <a:xfrm>
              <a:off x="2151631" y="424748"/>
              <a:ext cx="1743600" cy="1743600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7"/>
            <p:cNvSpPr txBox="1"/>
            <p:nvPr/>
          </p:nvSpPr>
          <p:spPr>
            <a:xfrm>
              <a:off x="2236752" y="509869"/>
              <a:ext cx="1573500" cy="157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875" tIns="42875" rIns="42875" bIns="428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The </a:t>
              </a:r>
              <a:endParaRPr sz="1100"/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Facilitator</a:t>
              </a:r>
              <a:endParaRPr sz="1100"/>
            </a:p>
          </p:txBody>
        </p:sp>
        <p:sp>
          <p:nvSpPr>
            <p:cNvPr id="118" name="Google Shape;118;p17"/>
            <p:cNvSpPr/>
            <p:nvPr/>
          </p:nvSpPr>
          <p:spPr>
            <a:xfrm>
              <a:off x="4029466" y="424748"/>
              <a:ext cx="1743600" cy="1743600"/>
            </a:xfrm>
            <a:prstGeom prst="roundRect">
              <a:avLst>
                <a:gd name="adj" fmla="val 16667"/>
              </a:avLst>
            </a:prstGeom>
            <a:solidFill>
              <a:srgbClr val="79A6BD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7"/>
            <p:cNvSpPr txBox="1"/>
            <p:nvPr/>
          </p:nvSpPr>
          <p:spPr>
            <a:xfrm>
              <a:off x="4114587" y="509869"/>
              <a:ext cx="1573500" cy="157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875" tIns="42875" rIns="42875" bIns="428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The Communicator</a:t>
              </a:r>
              <a:endParaRPr sz="1100"/>
            </a:p>
          </p:txBody>
        </p:sp>
        <p:sp>
          <p:nvSpPr>
            <p:cNvPr id="120" name="Google Shape;120;p17"/>
            <p:cNvSpPr/>
            <p:nvPr/>
          </p:nvSpPr>
          <p:spPr>
            <a:xfrm>
              <a:off x="2116653" y="2244290"/>
              <a:ext cx="1743600" cy="1743600"/>
            </a:xfrm>
            <a:prstGeom prst="roundRect">
              <a:avLst>
                <a:gd name="adj" fmla="val 16667"/>
              </a:avLst>
            </a:prstGeom>
            <a:solidFill>
              <a:srgbClr val="709EC4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7"/>
            <p:cNvSpPr txBox="1"/>
            <p:nvPr/>
          </p:nvSpPr>
          <p:spPr>
            <a:xfrm>
              <a:off x="2201774" y="2329411"/>
              <a:ext cx="1573500" cy="157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875" tIns="42875" rIns="42875" bIns="428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The </a:t>
              </a:r>
              <a:endParaRPr sz="1100"/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Advocate</a:t>
              </a:r>
              <a:endParaRPr sz="1100"/>
            </a:p>
          </p:txBody>
        </p:sp>
        <p:sp>
          <p:nvSpPr>
            <p:cNvPr id="122" name="Google Shape;122;p17"/>
            <p:cNvSpPr/>
            <p:nvPr/>
          </p:nvSpPr>
          <p:spPr>
            <a:xfrm>
              <a:off x="4029466" y="2302582"/>
              <a:ext cx="1743600" cy="1743600"/>
            </a:xfrm>
            <a:prstGeom prst="roundRect">
              <a:avLst>
                <a:gd name="adj" fmla="val 16667"/>
              </a:avLst>
            </a:prstGeom>
            <a:solidFill>
              <a:srgbClr val="6691CC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7"/>
            <p:cNvSpPr txBox="1"/>
            <p:nvPr/>
          </p:nvSpPr>
          <p:spPr>
            <a:xfrm>
              <a:off x="4114587" y="2387703"/>
              <a:ext cx="1573500" cy="157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875" tIns="42875" rIns="42875" bIns="428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The </a:t>
              </a:r>
              <a:endParaRPr sz="1100"/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Role Model</a:t>
              </a:r>
              <a:endParaRPr sz="1100"/>
            </a:p>
          </p:txBody>
        </p:sp>
      </p:grpSp>
      <p:sp>
        <p:nvSpPr>
          <p:cNvPr id="124" name="Google Shape;124;p1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25" name="Google Shape;125;p17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Changes in Membership</a:t>
            </a:r>
            <a:endParaRPr sz="30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18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New Membership Enrollment forms</a:t>
            </a:r>
            <a:endParaRPr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Maintenance of Dues provision </a:t>
            </a:r>
            <a:endParaRPr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Member survey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Commitment Cards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Anniversary Dates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Drop Process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2" name="Google Shape;13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46954" y="1"/>
            <a:ext cx="3697046" cy="490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9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Membership Drop: Steps to the Process (part 1)</a:t>
            </a:r>
            <a:endParaRPr sz="30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19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Initial Interaction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Member notifies RRC/UniServ/CTA Headquarters/District/Site Rep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Member informed of drop process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Drop request/contact logged- EMAIL your staff person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Valid Drop Request Delivered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Member provides valid drop request to </a:t>
            </a:r>
            <a:r>
              <a:rPr lang="en" sz="1400" b="1" i="0" u="sng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chapter president</a:t>
            </a: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via U.S. Mail or hand delivered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Request includes: 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Formal request to drop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Member’s first and last name,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Home address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Name of local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Date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1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Original signature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19"/>
          <p:cNvSpPr/>
          <p:nvPr/>
        </p:nvSpPr>
        <p:spPr>
          <a:xfrm rot="-803">
            <a:off x="7583725" y="2148815"/>
            <a:ext cx="1284300" cy="13872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Membership Drop: Steps to the Process (part 2)</a:t>
            </a:r>
            <a:endParaRPr sz="30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15 Working-Day Process Timeline Begins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Have Organizing Conversation with the Member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Identify most compelling person to hold 1:1 conversation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Listen and try to directly address member's concern and DOCUMENT the reasons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Completing the Request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Inform CTA Membership Department if the member still wants to drop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Inform your staff person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800"/>
              <a:buFont typeface="Roboto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You have 15 work</a:t>
            </a:r>
            <a:r>
              <a:rPr lang="en"/>
              <a:t>-</a:t>
            </a: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days from when the president receives the request to complete this process. 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20"/>
          <p:cNvSpPr/>
          <p:nvPr/>
        </p:nvSpPr>
        <p:spPr>
          <a:xfrm rot="-803">
            <a:off x="7583725" y="1615415"/>
            <a:ext cx="1284300" cy="13872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role in the membership process</a:t>
            </a:r>
            <a:endParaRPr/>
          </a:p>
        </p:txBody>
      </p:sp>
      <p:sp>
        <p:nvSpPr>
          <p:cNvPr id="152" name="Google Shape;152;p2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6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Potential drops - what’s your responsibility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Non- members = Potential members</a:t>
            </a: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Benefits of local union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Create talking points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Access to CTA 360</a:t>
            </a: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Local dashboard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New member survey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Search individuals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Update individual information</a:t>
            </a:r>
            <a:endParaRPr/>
          </a:p>
        </p:txBody>
      </p:sp>
      <p:pic>
        <p:nvPicPr>
          <p:cNvPr id="153" name="Google Shape;15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8288" y="1062075"/>
            <a:ext cx="1819275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>
            <a:spLocks noGrp="1"/>
          </p:cNvSpPr>
          <p:nvPr>
            <p:ph type="title"/>
          </p:nvPr>
        </p:nvSpPr>
        <p:spPr>
          <a:xfrm>
            <a:off x="901350" y="468200"/>
            <a:ext cx="7616400" cy="80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200"/>
              <a:buFont typeface="Century Gothic"/>
              <a:buNone/>
            </a:pPr>
            <a:r>
              <a:rPr lang="en" sz="3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Facilitator: The 10 Minute Meeting</a:t>
            </a:r>
            <a:endParaRPr sz="1100"/>
          </a:p>
        </p:txBody>
      </p:sp>
      <p:grpSp>
        <p:nvGrpSpPr>
          <p:cNvPr id="161" name="Google Shape;161;p22"/>
          <p:cNvGrpSpPr/>
          <p:nvPr/>
        </p:nvGrpSpPr>
        <p:grpSpPr>
          <a:xfrm>
            <a:off x="1069630" y="1297422"/>
            <a:ext cx="6960023" cy="3428344"/>
            <a:chOff x="2720" y="93791"/>
            <a:chExt cx="9280031" cy="4316183"/>
          </a:xfrm>
        </p:grpSpPr>
        <p:sp>
          <p:nvSpPr>
            <p:cNvPr id="162" name="Google Shape;162;p22"/>
            <p:cNvSpPr/>
            <p:nvPr/>
          </p:nvSpPr>
          <p:spPr>
            <a:xfrm>
              <a:off x="2720" y="93791"/>
              <a:ext cx="2158200" cy="1294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2"/>
            <p:cNvSpPr txBox="1"/>
            <p:nvPr/>
          </p:nvSpPr>
          <p:spPr>
            <a:xfrm>
              <a:off x="2720" y="93791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Keep them relevant, purposeful and worthwhile</a:t>
              </a:r>
              <a:endParaRPr sz="1100"/>
            </a:p>
          </p:txBody>
        </p:sp>
        <p:sp>
          <p:nvSpPr>
            <p:cNvPr id="164" name="Google Shape;164;p22"/>
            <p:cNvSpPr/>
            <p:nvPr/>
          </p:nvSpPr>
          <p:spPr>
            <a:xfrm>
              <a:off x="2376663" y="93791"/>
              <a:ext cx="2158200" cy="1294800"/>
            </a:xfrm>
            <a:prstGeom prst="rect">
              <a:avLst/>
            </a:prstGeom>
            <a:solidFill>
              <a:srgbClr val="75BDA5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2"/>
            <p:cNvSpPr txBox="1"/>
            <p:nvPr/>
          </p:nvSpPr>
          <p:spPr>
            <a:xfrm>
              <a:off x="2376663" y="93791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Make sure they reflect the opinions of the members</a:t>
              </a:r>
              <a:endParaRPr sz="1100"/>
            </a:p>
          </p:txBody>
        </p:sp>
        <p:sp>
          <p:nvSpPr>
            <p:cNvPr id="166" name="Google Shape;166;p22"/>
            <p:cNvSpPr/>
            <p:nvPr/>
          </p:nvSpPr>
          <p:spPr>
            <a:xfrm>
              <a:off x="4750607" y="93791"/>
              <a:ext cx="2158200" cy="1294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2"/>
            <p:cNvSpPr txBox="1"/>
            <p:nvPr/>
          </p:nvSpPr>
          <p:spPr>
            <a:xfrm>
              <a:off x="4750607" y="93791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Give </a:t>
              </a:r>
              <a:r>
                <a:rPr lang="en" sz="11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advance</a:t>
              </a: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notice</a:t>
              </a:r>
              <a:endParaRPr sz="1100"/>
            </a:p>
          </p:txBody>
        </p:sp>
        <p:sp>
          <p:nvSpPr>
            <p:cNvPr id="168" name="Google Shape;168;p22"/>
            <p:cNvSpPr/>
            <p:nvPr/>
          </p:nvSpPr>
          <p:spPr>
            <a:xfrm>
              <a:off x="7124551" y="93791"/>
              <a:ext cx="2158200" cy="1294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2"/>
            <p:cNvSpPr txBox="1"/>
            <p:nvPr/>
          </p:nvSpPr>
          <p:spPr>
            <a:xfrm>
              <a:off x="7124551" y="93791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10 minutes before or after your regularly scheduled faculty meetings</a:t>
              </a:r>
              <a:endParaRPr sz="1100"/>
            </a:p>
          </p:txBody>
        </p:sp>
        <p:sp>
          <p:nvSpPr>
            <p:cNvPr id="170" name="Google Shape;170;p22"/>
            <p:cNvSpPr/>
            <p:nvPr/>
          </p:nvSpPr>
          <p:spPr>
            <a:xfrm>
              <a:off x="2720" y="1604483"/>
              <a:ext cx="2158200" cy="1294800"/>
            </a:xfrm>
            <a:prstGeom prst="rect">
              <a:avLst/>
            </a:prstGeom>
            <a:solidFill>
              <a:srgbClr val="6593CC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2"/>
            <p:cNvSpPr txBox="1"/>
            <p:nvPr/>
          </p:nvSpPr>
          <p:spPr>
            <a:xfrm>
              <a:off x="2720" y="1604483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Provide an agenda and key items to be considered</a:t>
              </a:r>
              <a:endParaRPr sz="1100"/>
            </a:p>
          </p:txBody>
        </p:sp>
        <p:sp>
          <p:nvSpPr>
            <p:cNvPr id="172" name="Google Shape;172;p22"/>
            <p:cNvSpPr/>
            <p:nvPr/>
          </p:nvSpPr>
          <p:spPr>
            <a:xfrm>
              <a:off x="2376663" y="1604483"/>
              <a:ext cx="2158200" cy="1294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2"/>
            <p:cNvSpPr txBox="1"/>
            <p:nvPr/>
          </p:nvSpPr>
          <p:spPr>
            <a:xfrm>
              <a:off x="2376663" y="1604483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Include a social dimension (like coffee or a light snack)</a:t>
              </a:r>
              <a:endParaRPr sz="1100"/>
            </a:p>
          </p:txBody>
        </p:sp>
        <p:sp>
          <p:nvSpPr>
            <p:cNvPr id="174" name="Google Shape;174;p22"/>
            <p:cNvSpPr/>
            <p:nvPr/>
          </p:nvSpPr>
          <p:spPr>
            <a:xfrm>
              <a:off x="4750607" y="1604483"/>
              <a:ext cx="2158200" cy="1294800"/>
            </a:xfrm>
            <a:prstGeom prst="rect">
              <a:avLst/>
            </a:prstGeom>
            <a:solidFill>
              <a:srgbClr val="75BDA5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2"/>
            <p:cNvSpPr txBox="1"/>
            <p:nvPr/>
          </p:nvSpPr>
          <p:spPr>
            <a:xfrm>
              <a:off x="4750607" y="1604483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Allow questions and if you don’t know, say so, and get back to your members with answers</a:t>
              </a:r>
              <a:endParaRPr sz="1100"/>
            </a:p>
          </p:txBody>
        </p:sp>
        <p:sp>
          <p:nvSpPr>
            <p:cNvPr id="176" name="Google Shape;176;p22"/>
            <p:cNvSpPr/>
            <p:nvPr/>
          </p:nvSpPr>
          <p:spPr>
            <a:xfrm>
              <a:off x="7124551" y="1604483"/>
              <a:ext cx="2158200" cy="1294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2"/>
            <p:cNvSpPr txBox="1"/>
            <p:nvPr/>
          </p:nvSpPr>
          <p:spPr>
            <a:xfrm>
              <a:off x="7124551" y="1604483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Promote a discussion, adds stimulation and is vital to decision making</a:t>
              </a:r>
              <a:endParaRPr sz="1100"/>
            </a:p>
          </p:txBody>
        </p:sp>
        <p:sp>
          <p:nvSpPr>
            <p:cNvPr id="178" name="Google Shape;178;p22"/>
            <p:cNvSpPr/>
            <p:nvPr/>
          </p:nvSpPr>
          <p:spPr>
            <a:xfrm>
              <a:off x="2720" y="3115174"/>
              <a:ext cx="2158200" cy="1294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2"/>
            <p:cNvSpPr txBox="1"/>
            <p:nvPr/>
          </p:nvSpPr>
          <p:spPr>
            <a:xfrm>
              <a:off x="2720" y="3115174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After the meeting follow up with non-union members present and make sure they are asked to join</a:t>
              </a:r>
              <a:endParaRPr sz="1100"/>
            </a:p>
          </p:txBody>
        </p:sp>
        <p:sp>
          <p:nvSpPr>
            <p:cNvPr id="180" name="Google Shape;180;p22"/>
            <p:cNvSpPr/>
            <p:nvPr/>
          </p:nvSpPr>
          <p:spPr>
            <a:xfrm>
              <a:off x="2376663" y="3115174"/>
              <a:ext cx="2158200" cy="1294800"/>
            </a:xfrm>
            <a:prstGeom prst="rect">
              <a:avLst/>
            </a:prstGeom>
            <a:solidFill>
              <a:srgbClr val="6593CC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2"/>
            <p:cNvSpPr txBox="1"/>
            <p:nvPr/>
          </p:nvSpPr>
          <p:spPr>
            <a:xfrm>
              <a:off x="2376663" y="3115174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Ask for suggestions from new members and others on topics for the next meeting</a:t>
              </a:r>
              <a:endParaRPr sz="1100"/>
            </a:p>
          </p:txBody>
        </p:sp>
        <p:sp>
          <p:nvSpPr>
            <p:cNvPr id="182" name="Google Shape;182;p22"/>
            <p:cNvSpPr/>
            <p:nvPr/>
          </p:nvSpPr>
          <p:spPr>
            <a:xfrm>
              <a:off x="4745363" y="3111678"/>
              <a:ext cx="2158200" cy="1294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2"/>
            <p:cNvSpPr txBox="1"/>
            <p:nvPr/>
          </p:nvSpPr>
          <p:spPr>
            <a:xfrm>
              <a:off x="4745363" y="3111678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Help members relax by providing a relaxed and congenial atmosphere</a:t>
              </a:r>
              <a:endParaRPr sz="1100"/>
            </a:p>
          </p:txBody>
        </p:sp>
        <p:sp>
          <p:nvSpPr>
            <p:cNvPr id="184" name="Google Shape;184;p22"/>
            <p:cNvSpPr/>
            <p:nvPr/>
          </p:nvSpPr>
          <p:spPr>
            <a:xfrm>
              <a:off x="7124551" y="3115174"/>
              <a:ext cx="2158200" cy="1294800"/>
            </a:xfrm>
            <a:prstGeom prst="rect">
              <a:avLst/>
            </a:prstGeom>
            <a:solidFill>
              <a:srgbClr val="75BDA5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2"/>
            <p:cNvSpPr txBox="1"/>
            <p:nvPr/>
          </p:nvSpPr>
          <p:spPr>
            <a:xfrm>
              <a:off x="7124551" y="3115174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Make the meeting short and make sure it ends on time</a:t>
              </a:r>
              <a:endParaRPr sz="110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Ten-Minute Meeting	</a:t>
            </a:r>
            <a:endParaRPr/>
          </a:p>
        </p:txBody>
      </p:sp>
      <p:sp>
        <p:nvSpPr>
          <p:cNvPr id="191" name="Google Shape;191;p23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 on time, big on message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Schedule 10-minute meetings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92" name="Google Shape;19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0825" y="476675"/>
            <a:ext cx="2721475" cy="272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Site Mapping and Data Collection</a:t>
            </a:r>
            <a:endParaRPr/>
          </a:p>
        </p:txBody>
      </p:sp>
      <p:sp>
        <p:nvSpPr>
          <p:cNvPr id="198" name="Google Shape;198;p2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99" name="Google Shape;19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628" y="1316474"/>
            <a:ext cx="2753975" cy="2069623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4"/>
          <p:cNvSpPr txBox="1"/>
          <p:nvPr/>
        </p:nvSpPr>
        <p:spPr>
          <a:xfrm>
            <a:off x="1252775" y="344250"/>
            <a:ext cx="5866500" cy="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1" name="Google Shape;201;p24"/>
          <p:cNvPicPr preferRelativeResize="0"/>
          <p:nvPr/>
        </p:nvPicPr>
        <p:blipFill rotWithShape="1">
          <a:blip r:embed="rId4">
            <a:alphaModFix/>
          </a:blip>
          <a:srcRect t="5105"/>
          <a:stretch/>
        </p:blipFill>
        <p:spPr>
          <a:xfrm>
            <a:off x="6078325" y="1316475"/>
            <a:ext cx="2753976" cy="186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Wall Charts </a:t>
            </a:r>
            <a:endParaRPr sz="30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25"/>
          <p:cNvSpPr txBox="1">
            <a:spLocks noGrp="1"/>
          </p:cNvSpPr>
          <p:nvPr>
            <p:ph type="body" idx="1"/>
          </p:nvPr>
        </p:nvSpPr>
        <p:spPr>
          <a:xfrm>
            <a:off x="5659875" y="514000"/>
            <a:ext cx="32880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800"/>
              <a:buFont typeface="Roboto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Paper Wall Charts at Office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8" name="Google Shape;208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5800" y="1200200"/>
            <a:ext cx="3489475" cy="369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11829" y="1017800"/>
            <a:ext cx="2630502" cy="2629223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5"/>
          <p:cNvSpPr txBox="1">
            <a:spLocks noGrp="1"/>
          </p:cNvSpPr>
          <p:nvPr>
            <p:ph type="body" idx="1"/>
          </p:nvPr>
        </p:nvSpPr>
        <p:spPr>
          <a:xfrm>
            <a:off x="405800" y="902238"/>
            <a:ext cx="49914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800"/>
              <a:buFont typeface="Roboto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Electronic Wall Charts (</a:t>
            </a:r>
            <a:r>
              <a:rPr lang="en" sz="1800" b="0" i="0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Google Spreadsheets</a:t>
            </a: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 your members view your Association? </a:t>
            </a:r>
            <a:endParaRPr sz="30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2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marR="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"/>
              <a:buAutoNum type="arabicPeriod"/>
            </a:pPr>
            <a:r>
              <a:rPr lang="en"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Representative</a:t>
            </a:r>
            <a:endParaRPr sz="2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"/>
              <a:buAutoNum type="arabicPeriod"/>
            </a:pPr>
            <a:r>
              <a:rPr lang="en"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Dues Collector</a:t>
            </a:r>
            <a:endParaRPr sz="2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"/>
              <a:buAutoNum type="arabicPeriod"/>
            </a:pPr>
            <a:r>
              <a:rPr lang="en"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Movement</a:t>
            </a:r>
            <a:endParaRPr sz="2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"/>
              <a:buAutoNum type="arabicPeriod"/>
            </a:pPr>
            <a:r>
              <a:rPr lang="en"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Firefighter</a:t>
            </a:r>
            <a:endParaRPr sz="2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7" name="Google Shape;21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38700" y="1017800"/>
            <a:ext cx="3326225" cy="279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7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Membership Engagement tools already in place in your local</a:t>
            </a:r>
            <a:endParaRPr sz="30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27"/>
          <p:cNvSpPr txBox="1">
            <a:spLocks noGrp="1"/>
          </p:cNvSpPr>
          <p:nvPr>
            <p:ph type="body" idx="1"/>
          </p:nvPr>
        </p:nvSpPr>
        <p:spPr>
          <a:xfrm>
            <a:off x="311700" y="13622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VP of Membership or Membership Chair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Site Reps aka Membership Captains at each school site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New Teacher Programing (beyond orientation)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/>
              <a:t>Member /community engagement plans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4" name="Google Shape;224;p27"/>
          <p:cNvPicPr preferRelativeResize="0"/>
          <p:nvPr/>
        </p:nvPicPr>
        <p:blipFill rotWithShape="1">
          <a:blip r:embed="rId3">
            <a:alphaModFix/>
          </a:blip>
          <a:srcRect l="2166" t="52997" r="1984" b="1513"/>
          <a:stretch/>
        </p:blipFill>
        <p:spPr>
          <a:xfrm>
            <a:off x="710600" y="3280050"/>
            <a:ext cx="3992976" cy="142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Century Gothic"/>
              <a:buNone/>
            </a:pPr>
            <a:r>
              <a:rPr lang="en"/>
              <a:t>Stronger Together: Union is strength</a:t>
            </a:r>
            <a:endParaRPr/>
          </a:p>
        </p:txBody>
      </p:sp>
      <p:pic>
        <p:nvPicPr>
          <p:cNvPr id="230" name="Google Shape;230;p28" descr="Just be together ....." title="Union is strength !!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7300" y="1072550"/>
            <a:ext cx="4991174" cy="374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9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Union Code of Conduct</a:t>
            </a:r>
            <a:endParaRPr/>
          </a:p>
        </p:txBody>
      </p:sp>
      <p:sp>
        <p:nvSpPr>
          <p:cNvPr id="236" name="Google Shape;236;p29"/>
          <p:cNvSpPr txBox="1">
            <a:spLocks noGrp="1"/>
          </p:cNvSpPr>
          <p:nvPr>
            <p:ph type="body" idx="1"/>
          </p:nvPr>
        </p:nvSpPr>
        <p:spPr>
          <a:xfrm>
            <a:off x="311700" y="11199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 will not criticize any union colleague except to the individual directly. </a:t>
            </a:r>
            <a:endParaRPr/>
          </a:p>
          <a:p>
            <a:pPr marL="457200" lvl="0" indent="-342900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If any union colleague is being criticized in my presence, I will confront the criticism and ask that it stop.  </a:t>
            </a:r>
            <a:endParaRPr/>
          </a:p>
          <a:p>
            <a:pPr marL="457200" lvl="0" indent="-342900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 will not participate in any conversations with management that criticize, or negativity speculate about any union colleague.  </a:t>
            </a:r>
            <a:endParaRPr/>
          </a:p>
          <a:p>
            <a:pPr marL="457200" lvl="0" indent="-342900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 will settle my differences with colleagues within the union.  </a:t>
            </a:r>
            <a:endParaRPr/>
          </a:p>
          <a:p>
            <a:pPr marL="45720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 will engage in debate, offer others every opportunity for debate and respect the minority viewpoints, but I will observe and support the majority mandate of the union.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0"/>
          <p:cNvSpPr txBox="1">
            <a:spLocks noGrp="1"/>
          </p:cNvSpPr>
          <p:nvPr>
            <p:ph type="title"/>
          </p:nvPr>
        </p:nvSpPr>
        <p:spPr>
          <a:xfrm>
            <a:off x="139875" y="410000"/>
            <a:ext cx="86925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Campaign 2018	</a:t>
            </a:r>
            <a:endParaRPr/>
          </a:p>
        </p:txBody>
      </p:sp>
      <p:sp>
        <p:nvSpPr>
          <p:cNvPr id="242" name="Google Shape;242;p30"/>
          <p:cNvSpPr txBox="1">
            <a:spLocks noGrp="1"/>
          </p:cNvSpPr>
          <p:nvPr>
            <p:ph type="body" idx="1"/>
          </p:nvPr>
        </p:nvSpPr>
        <p:spPr>
          <a:xfrm>
            <a:off x="164975" y="1017800"/>
            <a:ext cx="8667300" cy="39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Santa Clara County Board of Education Races</a:t>
            </a:r>
            <a:endParaRPr b="1"/>
          </a:p>
          <a:p>
            <a:pPr marL="0" lvl="0" indent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Local School Board Races</a:t>
            </a:r>
            <a:endParaRPr b="1"/>
          </a:p>
          <a:p>
            <a:pPr marL="0" lvl="0" indent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Statewide Races</a:t>
            </a:r>
            <a:endParaRPr b="1"/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Gavin Newsom for Governor</a:t>
            </a:r>
            <a:endParaRPr sz="1700">
              <a:solidFill>
                <a:srgbClr val="1616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Tony Thurmond for Superintendent of Public Instruction</a:t>
            </a:r>
            <a:endParaRPr sz="1700">
              <a:solidFill>
                <a:srgbClr val="1616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1616"/>
              </a:buClr>
              <a:buSzPts val="1700"/>
              <a:buFont typeface="Montserrat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Ed Hernandez for Lieutenant Governor</a:t>
            </a:r>
            <a:endParaRPr sz="1700">
              <a:solidFill>
                <a:srgbClr val="1616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Xavier Becerra for Attorney General</a:t>
            </a:r>
            <a:endParaRPr sz="1700">
              <a:solidFill>
                <a:srgbClr val="1616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Alex Padilla for Secretary of State</a:t>
            </a:r>
            <a:endParaRPr sz="1700">
              <a:solidFill>
                <a:srgbClr val="1616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Betty Yee for State Controller</a:t>
            </a:r>
            <a:endParaRPr sz="1700">
              <a:solidFill>
                <a:srgbClr val="1616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Ricardo Lara for Insurance Commissioner</a:t>
            </a:r>
            <a:r>
              <a:rPr lang="en"/>
              <a:t> </a:t>
            </a:r>
            <a:endParaRPr/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Fiona Ma for State Treasurer</a:t>
            </a:r>
            <a:endParaRPr/>
          </a:p>
        </p:txBody>
      </p:sp>
      <p:pic>
        <p:nvPicPr>
          <p:cNvPr id="243" name="Google Shape;24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1596" y="593475"/>
            <a:ext cx="3122400" cy="317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Tony Thurmond for SPI</a:t>
            </a:r>
            <a:endParaRPr/>
          </a:p>
        </p:txBody>
      </p:sp>
      <p:sp>
        <p:nvSpPr>
          <p:cNvPr id="249" name="Google Shape;249;p3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50" name="Google Shape;250;p31" descr="Join educators, school employees, and working families in support of Tony Thurmond for State Superintendent of Public Instruction!&#10;&#10;Learn More: https://educatorsforthurmond.com/ &#10;&#10;Paid for by Educators Supporting Tony Thurmond For Superintendent Of Public Instruction 2018, Sponsored by Teachers and School Employee Organizations.&#10;&#10;Committee major funding from California Teachers Association, California Federation of Teachers, and SEIU California State Council.&#10;&#10;Not authorized by a candidate or a committee controlled by a candidate." title="Hear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0025" y="109597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B96B8-238A-4F0D-818D-70CFEE723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826" y="285750"/>
            <a:ext cx="2924211" cy="1104314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ELECT CTA endorsed candidates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C698D-A18C-453C-AF20-A694CEBBD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9207" y="342901"/>
            <a:ext cx="4944794" cy="45148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/>
              <a:t>Statewide Races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200" dirty="0"/>
              <a:t>Gavin Newsom for Governor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400" u="sng" dirty="0">
                <a:highlight>
                  <a:srgbClr val="FFFF00"/>
                </a:highlight>
              </a:rPr>
              <a:t>Tony Thurmond for Superintendent of Public Instruction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200" dirty="0"/>
              <a:t>Ed Hernandez for Lieutenant Governor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200" dirty="0"/>
              <a:t>Xavier Becerra for Attorney General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200" dirty="0"/>
              <a:t>Alex Padilla for Secretary of State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200" dirty="0"/>
              <a:t>Betty Yee for State Controller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200" dirty="0"/>
              <a:t>Ricardo Lara for Insurance Commissioner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200" dirty="0"/>
              <a:t>Fiona Ma for State Treasurer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E07EC-80AA-4512-BD3B-EB4B758C16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4826" y="1390064"/>
            <a:ext cx="2924212" cy="346768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200" dirty="0"/>
              <a:t>Santa Clara County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1200" dirty="0"/>
              <a:t>Board of Education Trustees</a:t>
            </a:r>
          </a:p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200" dirty="0"/>
              <a:t>Kathleen King, AREA 2</a:t>
            </a:r>
          </a:p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200" dirty="0"/>
              <a:t>Peter Ortiz, AREA 6</a:t>
            </a:r>
          </a:p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200" dirty="0"/>
              <a:t>Claudia Rossi, Area 7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Local School Board Races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CUHSD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200" dirty="0" err="1"/>
              <a:t>Kristiina</a:t>
            </a:r>
            <a:r>
              <a:rPr lang="en-US" sz="1200" dirty="0"/>
              <a:t> </a:t>
            </a:r>
            <a:r>
              <a:rPr lang="en-US" sz="1200" dirty="0" err="1"/>
              <a:t>Arrasmith</a:t>
            </a:r>
            <a:endParaRPr lang="en-US" sz="1200" dirty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200" dirty="0"/>
              <a:t>Stacey Brown</a:t>
            </a:r>
          </a:p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200" dirty="0"/>
              <a:t>Basil Saleh</a:t>
            </a:r>
          </a:p>
        </p:txBody>
      </p:sp>
    </p:spTree>
    <p:extLst>
      <p:ext uri="{BB962C8B-B14F-4D97-AF65-F5344CB8AC3E}">
        <p14:creationId xmlns:p14="http://schemas.microsoft.com/office/powerpoint/2010/main" val="815176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2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11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100"/>
              <a:buFont typeface="Source Sans Pro"/>
              <a:buNone/>
            </a:pPr>
            <a:r>
              <a:rPr lang="en" i="0" u="none" strike="noStrike" cap="none">
                <a:latin typeface="Roboto"/>
                <a:ea typeface="Roboto"/>
                <a:cs typeface="Roboto"/>
                <a:sym typeface="Roboto"/>
              </a:rPr>
              <a:t>FRAME:  </a:t>
            </a:r>
            <a:endParaRPr i="0" u="none" strike="noStrike" cap="none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100"/>
              <a:buFont typeface="Source Sans Pro"/>
              <a:buNone/>
            </a:pPr>
            <a:r>
              <a:rPr lang="en" i="0" u="none" strike="noStrike" cap="none">
                <a:latin typeface="Roboto"/>
                <a:ea typeface="Roboto"/>
                <a:cs typeface="Roboto"/>
                <a:sym typeface="Roboto"/>
              </a:rPr>
              <a:t>“Students are the center of everything we do.”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32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292100" marR="0" lvl="0" indent="-29210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Sans Pro"/>
              <a:buChar char="■"/>
            </a:pPr>
            <a:r>
              <a:rPr lang="en" sz="1800" b="1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MESSAGE:  </a:t>
            </a:r>
            <a:r>
              <a:rPr lang="en" sz="180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Tony Thurmond is the best candidate to help California’s students.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292100" marR="0" lvl="0" indent="-292100" algn="l" rtl="0">
              <a:lnSpc>
                <a:spcPct val="94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■"/>
            </a:pPr>
            <a:r>
              <a:rPr lang="en" sz="1800" b="1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TALKING POINTS: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685800" marR="0" lvl="1" indent="-2921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–"/>
            </a:pPr>
            <a:r>
              <a:rPr lang="en" sz="1800" i="1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Thurmond supports transparency &amp; accountability for all public schools, including charters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685800" marR="0" lvl="1" indent="-2921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–"/>
            </a:pPr>
            <a:r>
              <a:rPr lang="en" sz="1800" i="1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Thurmond supports quality teachers in all public schools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685800" marR="0" lvl="1" indent="-2921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–"/>
            </a:pPr>
            <a:r>
              <a:rPr lang="en" sz="1800" i="1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Thurmond supports affordable housing, so our students can have access to the best teachers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7200"/>
              <a:buFont typeface="Century Gothic"/>
              <a:buNone/>
            </a:pPr>
            <a:r>
              <a:rPr lang="en" sz="3600">
                <a:solidFill>
                  <a:srgbClr val="000000"/>
                </a:solidFill>
              </a:rPr>
              <a:t>Questions &amp; Answers</a:t>
            </a:r>
            <a:endParaRPr sz="3600"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highlight>
                <a:srgbClr val="000000"/>
              </a:highlight>
            </a:endParaRPr>
          </a:p>
        </p:txBody>
      </p:sp>
      <p:sp>
        <p:nvSpPr>
          <p:cNvPr id="270" name="Google Shape;270;p34"/>
          <p:cNvSpPr txBox="1">
            <a:spLocks noGrp="1"/>
          </p:cNvSpPr>
          <p:nvPr>
            <p:ph type="body" idx="1"/>
          </p:nvPr>
        </p:nvSpPr>
        <p:spPr>
          <a:xfrm>
            <a:off x="1088175" y="1308425"/>
            <a:ext cx="6638100" cy="32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2400" b="1" i="1">
                <a:solidFill>
                  <a:srgbClr val="000000"/>
                </a:solidFill>
              </a:rPr>
              <a:t>“Our labor unions are not narrow, self-seeking groups. They have raised wages, shortened hours, and provided supplemental benefits. Through collective bargaining and grievance procedures, they have brought justice and democracy to the shop floor.” </a:t>
            </a:r>
            <a:r>
              <a:rPr lang="en" sz="2400" b="1">
                <a:solidFill>
                  <a:srgbClr val="000000"/>
                </a:solidFill>
              </a:rPr>
              <a:t>John F. Kennedy</a:t>
            </a:r>
            <a:endParaRPr sz="2400"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 i="1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E3530EC-BA5B-407C-9B36-00820F39551C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C2A92111-7D8D-4E82-97B5-E12FB976B0C1}"/>
</file>

<file path=customXml/itemProps2.xml><?xml version="1.0" encoding="utf-8"?>
<ds:datastoreItem xmlns:ds="http://schemas.openxmlformats.org/officeDocument/2006/customXml" ds:itemID="{E3AC1488-7339-47E1-AAFC-11FFEEF99207}"/>
</file>

<file path=customXml/itemProps3.xml><?xml version="1.0" encoding="utf-8"?>
<ds:datastoreItem xmlns:ds="http://schemas.openxmlformats.org/officeDocument/2006/customXml" ds:itemID="{8FA08924-2EF0-4766-AD75-FA98760D9CA4}"/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1028</Words>
  <Application>Microsoft Office PowerPoint</Application>
  <PresentationFormat>On-screen Show (16:9)</PresentationFormat>
  <Paragraphs>179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Roboto</vt:lpstr>
      <vt:lpstr>Arial</vt:lpstr>
      <vt:lpstr>Wingdings</vt:lpstr>
      <vt:lpstr>Century Gothic</vt:lpstr>
      <vt:lpstr>Calibri</vt:lpstr>
      <vt:lpstr>Impact</vt:lpstr>
      <vt:lpstr>Montserrat</vt:lpstr>
      <vt:lpstr>Source Sans Pro</vt:lpstr>
      <vt:lpstr>Geometric</vt:lpstr>
      <vt:lpstr>Main Event</vt:lpstr>
      <vt:lpstr>New Skills, New Requirements, New Attitude</vt:lpstr>
      <vt:lpstr>What does the Janus decision mean to your local</vt:lpstr>
      <vt:lpstr>JANUS</vt:lpstr>
      <vt:lpstr>The Core Responsibilities</vt:lpstr>
      <vt:lpstr>Changes in Membership</vt:lpstr>
      <vt:lpstr>Membership Drop: Steps to the Process (part 1)</vt:lpstr>
      <vt:lpstr>Membership Drop: Steps to the Process (part 2)</vt:lpstr>
      <vt:lpstr>Your role in the membership process</vt:lpstr>
      <vt:lpstr>The Facilitator: The 10 Minute Meeting</vt:lpstr>
      <vt:lpstr>Ten-Minute Meeting </vt:lpstr>
      <vt:lpstr>Site Mapping and Data Collection</vt:lpstr>
      <vt:lpstr>Wall Charts </vt:lpstr>
      <vt:lpstr>How do your members view your Association? </vt:lpstr>
      <vt:lpstr>Membership Engagement tools already in place in your local</vt:lpstr>
      <vt:lpstr>Stronger Together: Union is strength</vt:lpstr>
      <vt:lpstr>Union Code of Conduct</vt:lpstr>
      <vt:lpstr>Campaign 2018 </vt:lpstr>
      <vt:lpstr>Tony Thurmond for SPI</vt:lpstr>
      <vt:lpstr>ELECT CTA endorsed candidates </vt:lpstr>
      <vt:lpstr>FRAME:   “Students are the center of everything we do.”</vt:lpstr>
      <vt:lpstr>Questions &amp; Answers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Skills, New Requirements, New Attitude</dc:title>
  <cp:lastModifiedBy>Hoag, Adia</cp:lastModifiedBy>
  <cp:revision>3</cp:revision>
  <dcterms:modified xsi:type="dcterms:W3CDTF">2018-09-20T22:12:40Z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