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notesSlides/notesSlide21.xml" ContentType="application/vnd.openxmlformats-officedocument.presentationml.notesSlide+xml"/>
  <Override PartName="/ppt/notesSlides/notesSlide20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2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9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7.xml" ContentType="application/vnd.openxmlformats-officedocument.presentationml.slideLayout+xml"/>
  <Override PartName="/ppt/notesSlides/notesSlide15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7010400" cy="92964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entury Gothic" panose="020B0502020202020204" pitchFamily="34" charset="0"/>
      <p:regular r:id="rId28"/>
      <p:bold r:id="rId29"/>
      <p:italic r:id="rId30"/>
      <p:boldItalic r:id="rId31"/>
    </p:embeddedFont>
    <p:embeddedFont>
      <p:font typeface="Montserrat" panose="020B0604020202020204" charset="0"/>
      <p:regular r:id="rId32"/>
      <p:bold r:id="rId33"/>
      <p:italic r:id="rId34"/>
      <p:boldItalic r:id="rId35"/>
    </p:embeddedFont>
    <p:embeddedFont>
      <p:font typeface="Roboto" panose="020B060402020202020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6" d="100"/>
          <a:sy n="136" d="100"/>
        </p:scale>
        <p:origin x="89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presProps" Target="presProps.xml"/><Relationship Id="rId45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customXml" Target="../customXml/item3.xml"/><Relationship Id="rId20" Type="http://schemas.openxmlformats.org/officeDocument/2006/relationships/slide" Target="slides/slide19.xml"/><Relationship Id="rId4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/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/>
              <a:t>ADIA</a:t>
            </a:r>
            <a:endParaRPr/>
          </a:p>
          <a:p>
            <a: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Non- members are potential members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ADIA</a:t>
            </a:r>
            <a:endParaRPr/>
          </a:p>
        </p:txBody>
      </p:sp>
      <p:sp>
        <p:nvSpPr>
          <p:cNvPr id="102" name="Google Shape;10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4088a9992c_3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g4088a9992c_3_30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ADIA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Rubric Self Assessment 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4088a9992c_3_30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g4088a9992c_3_30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August 4, 2015</a:t>
            </a:r>
            <a:endParaRPr sz="14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Google Shape;128;p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LISA </a:t>
            </a: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Hand out “Your advocate. Your Partner. Your CTA.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5" name="Google Shape;135;p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LISA/DEB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Things can no longer rest on the shoulders of the president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A phone call to the president cannot be the only reason someone stays in the union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6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LISA/</a:t>
            </a: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Deb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4088a9992c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4088a9992c_0_20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LISA/DEB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4088a9992c_3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g4088a9992c_3_15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BRUCE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Handout for the 10 minute meeting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g4088a9992c_3_158:notes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August 4, 2015</a:t>
            </a:r>
            <a:endParaRPr sz="1400"/>
          </a:p>
        </p:txBody>
      </p:sp>
      <p:sp>
        <p:nvSpPr>
          <p:cNvPr id="158" name="Google Shape;158;g4088a9992c_3_15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4088a9992c_0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4088a9992c_0_19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BRUCE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Kris and Adia share examples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4088a9992c_0_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4088a9992c_0_21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NATE</a:t>
            </a: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collection- systematic approach to keeping a pulse on all members</a:t>
            </a: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Different level of  intensity and importance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p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NATE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Lisa Activity: moving around to corners, discussion, flip charts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p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LISA</a:t>
            </a: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 Have participants talk to each other and share out</a:t>
            </a: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Do you have…. Questions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President support, coversation 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4088a9992c_0_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NATE</a:t>
            </a:r>
            <a:endParaRPr/>
          </a:p>
        </p:txBody>
      </p:sp>
      <p:sp>
        <p:nvSpPr>
          <p:cNvPr id="227" name="Google Shape;227;g4088a9992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4088a9992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4088a9992c_0_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BRUCE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4088a9992c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4088a9992c_0_20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ADIA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1:1 political convos- how to hold them without being abrasive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10-minute meeting</a:t>
            </a:r>
            <a:endParaRPr sz="18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4088a9992c_3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4088a9992c_3_1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ADIA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4088a9992c_3_3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3" name="Google Shape;253;g4088a9992c_3_339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200" cy="36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ADIA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g4088a9992c_3_33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00" cy="4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75" tIns="46575" rIns="93175" bIns="4657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4088a9992c_3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4088a9992c_3_11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ADIA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4088a9992c_3_1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4088a9992c_3_15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ADIA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2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4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7" name="Google Shape;5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2" name="Google Shape;62;p9"/>
          <p:cNvSpPr txBox="1">
            <a:spLocks noGrp="1"/>
          </p:cNvSpPr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subTitle" idx="1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dk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rot="10800000" flipH="1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" name="Google Shape;76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3"/>
          <p:cNvSpPr txBox="1">
            <a:spLocks noGrp="1"/>
          </p:cNvSpPr>
          <p:nvPr>
            <p:ph type="title"/>
          </p:nvPr>
        </p:nvSpPr>
        <p:spPr>
          <a:xfrm>
            <a:off x="800100" y="481945"/>
            <a:ext cx="75438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/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Century Gothic"/>
              <a:buNone/>
              <a:defRPr sz="36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1400"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body" idx="1"/>
          </p:nvPr>
        </p:nvSpPr>
        <p:spPr>
          <a:xfrm>
            <a:off x="800100" y="1577340"/>
            <a:ext cx="7543800" cy="29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/>
          <a:lstStyle>
            <a:lvl1pPr marL="457200" marR="0" lvl="0" indent="-317500" algn="l" rtl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4" name="Google Shape;84;p13"/>
          <p:cNvSpPr txBox="1">
            <a:spLocks noGrp="1"/>
          </p:cNvSpPr>
          <p:nvPr>
            <p:ph type="dt" idx="10"/>
          </p:nvPr>
        </p:nvSpPr>
        <p:spPr>
          <a:xfrm>
            <a:off x="292098" y="4660901"/>
            <a:ext cx="20574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5" name="Google Shape;85;p13"/>
          <p:cNvSpPr txBox="1">
            <a:spLocks noGrp="1"/>
          </p:cNvSpPr>
          <p:nvPr>
            <p:ph type="ftr" idx="11"/>
          </p:nvPr>
        </p:nvSpPr>
        <p:spPr>
          <a:xfrm>
            <a:off x="2617470" y="4660901"/>
            <a:ext cx="39090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sldNum" idx="12"/>
          </p:nvPr>
        </p:nvSpPr>
        <p:spPr>
          <a:xfrm>
            <a:off x="7736000" y="4660901"/>
            <a:ext cx="10974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geometr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-39pQWK5VCg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docs.google.com/spreadsheets/d/1WV9txhvGFoawXiotG9A3MB9R2uG4_DFhwmR5DFUc21M/edit?usp=sharing" TargetMode="External"/><Relationship Id="rId4" Type="http://schemas.openxmlformats.org/officeDocument/2006/relationships/image" Target="../media/image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KSQxYWExG50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_VWC2M4Q-60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Roboto"/>
              <a:buNone/>
            </a:pPr>
            <a:r>
              <a:rPr lang="en"/>
              <a:t>New Skills, New Requirements, New Attitude</a:t>
            </a:r>
            <a:endParaRPr sz="42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" name="Google Shape;92;p14"/>
          <p:cNvSpPr txBox="1">
            <a:spLocks noGrp="1"/>
          </p:cNvSpPr>
          <p:nvPr>
            <p:ph type="subTitle" idx="1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Roboto"/>
              <a:buNone/>
            </a:pPr>
            <a:r>
              <a:rPr lang="en"/>
              <a:t>Advanced Site Rep Training</a:t>
            </a:r>
            <a:endParaRPr sz="21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</a:pPr>
            <a:r>
              <a:rPr lang="en"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does the </a:t>
            </a:r>
            <a:r>
              <a:rPr lang="en" sz="30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Janus</a:t>
            </a:r>
            <a:r>
              <a:rPr lang="en"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decision mean to your local</a:t>
            </a:r>
            <a:endParaRPr sz="30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8" name="Google Shape;98;p15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None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Agency Fee Chapters: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No longer collect Fair Share fees (loss of $)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Chapters need to actively recruit members</a:t>
            </a:r>
            <a:endParaRPr/>
          </a:p>
          <a:p>
            <a:pPr marL="1143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None/>
            </a:pP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143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None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All chapters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How to talk about the changes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ALL bargaining unit members (members and non-members) are covered by the collective bargaining agreement</a:t>
            </a:r>
            <a:endParaRPr/>
          </a:p>
          <a:p>
            <a:pPr marL="1143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None/>
            </a:pP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None/>
            </a:pP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9" name="Google Shape;99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4800" y="1017800"/>
            <a:ext cx="2582502" cy="1936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6" descr="By following the money, you can see what these organizations are up to... don't fall for their rhetoric." title="Janus and Beyond- Follow the Money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3375" y="537175"/>
            <a:ext cx="5425550" cy="40691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6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6358925" y="410000"/>
            <a:ext cx="24735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JANUS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Century Gothic"/>
              <a:buNone/>
            </a:pPr>
            <a:r>
              <a:rPr lang="en" sz="36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Core Responsibilities</a:t>
            </a:r>
            <a:endParaRPr sz="1100">
              <a:solidFill>
                <a:schemeClr val="dk1"/>
              </a:solidFill>
            </a:endParaRPr>
          </a:p>
        </p:txBody>
      </p:sp>
      <p:grpSp>
        <p:nvGrpSpPr>
          <p:cNvPr id="114" name="Google Shape;114;p17"/>
          <p:cNvGrpSpPr/>
          <p:nvPr/>
        </p:nvGrpSpPr>
        <p:grpSpPr>
          <a:xfrm>
            <a:off x="3095639" y="1059180"/>
            <a:ext cx="3353175" cy="3353175"/>
            <a:chOff x="1841520" y="0"/>
            <a:chExt cx="4470900" cy="4470900"/>
          </a:xfrm>
        </p:grpSpPr>
        <p:sp>
          <p:nvSpPr>
            <p:cNvPr id="115" name="Google Shape;115;p17"/>
            <p:cNvSpPr/>
            <p:nvPr/>
          </p:nvSpPr>
          <p:spPr>
            <a:xfrm>
              <a:off x="1841520" y="0"/>
              <a:ext cx="4470900" cy="4470900"/>
            </a:xfrm>
            <a:prstGeom prst="diamond">
              <a:avLst/>
            </a:prstGeom>
            <a:solidFill>
              <a:srgbClr val="D8E2E5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7"/>
            <p:cNvSpPr/>
            <p:nvPr/>
          </p:nvSpPr>
          <p:spPr>
            <a:xfrm>
              <a:off x="2151631" y="424748"/>
              <a:ext cx="1743600" cy="1743600"/>
            </a:xfrm>
            <a:prstGeom prst="roundRect">
              <a:avLst>
                <a:gd name="adj" fmla="val 16667"/>
              </a:avLst>
            </a:prstGeom>
            <a:solidFill>
              <a:schemeClr val="accent5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7"/>
            <p:cNvSpPr txBox="1"/>
            <p:nvPr/>
          </p:nvSpPr>
          <p:spPr>
            <a:xfrm>
              <a:off x="2236752" y="509869"/>
              <a:ext cx="1573500" cy="157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875" tIns="42875" rIns="42875" bIns="428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The </a:t>
              </a:r>
              <a:endParaRPr sz="1100"/>
            </a:p>
            <a:p>
              <a:pPr marL="0" marR="0" lvl="0" indent="0" algn="ctr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Facilitator</a:t>
              </a:r>
              <a:endParaRPr sz="1100"/>
            </a:p>
          </p:txBody>
        </p:sp>
        <p:sp>
          <p:nvSpPr>
            <p:cNvPr id="118" name="Google Shape;118;p17"/>
            <p:cNvSpPr/>
            <p:nvPr/>
          </p:nvSpPr>
          <p:spPr>
            <a:xfrm>
              <a:off x="4029466" y="424748"/>
              <a:ext cx="1743600" cy="1743600"/>
            </a:xfrm>
            <a:prstGeom prst="roundRect">
              <a:avLst>
                <a:gd name="adj" fmla="val 16667"/>
              </a:avLst>
            </a:prstGeom>
            <a:solidFill>
              <a:srgbClr val="79A6BD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7"/>
            <p:cNvSpPr txBox="1"/>
            <p:nvPr/>
          </p:nvSpPr>
          <p:spPr>
            <a:xfrm>
              <a:off x="4114587" y="509869"/>
              <a:ext cx="1573500" cy="157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875" tIns="42875" rIns="42875" bIns="428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The Communicator</a:t>
              </a:r>
              <a:endParaRPr sz="1100"/>
            </a:p>
          </p:txBody>
        </p:sp>
        <p:sp>
          <p:nvSpPr>
            <p:cNvPr id="120" name="Google Shape;120;p17"/>
            <p:cNvSpPr/>
            <p:nvPr/>
          </p:nvSpPr>
          <p:spPr>
            <a:xfrm>
              <a:off x="2116653" y="2244290"/>
              <a:ext cx="1743600" cy="1743600"/>
            </a:xfrm>
            <a:prstGeom prst="roundRect">
              <a:avLst>
                <a:gd name="adj" fmla="val 16667"/>
              </a:avLst>
            </a:prstGeom>
            <a:solidFill>
              <a:srgbClr val="709EC4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7"/>
            <p:cNvSpPr txBox="1"/>
            <p:nvPr/>
          </p:nvSpPr>
          <p:spPr>
            <a:xfrm>
              <a:off x="2201774" y="2329411"/>
              <a:ext cx="1573500" cy="157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875" tIns="42875" rIns="42875" bIns="428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The </a:t>
              </a:r>
              <a:endParaRPr sz="1100"/>
            </a:p>
            <a:p>
              <a:pPr marL="0" marR="0" lvl="0" indent="0" algn="ctr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Advocate</a:t>
              </a:r>
              <a:endParaRPr sz="1100"/>
            </a:p>
          </p:txBody>
        </p:sp>
        <p:sp>
          <p:nvSpPr>
            <p:cNvPr id="122" name="Google Shape;122;p17"/>
            <p:cNvSpPr/>
            <p:nvPr/>
          </p:nvSpPr>
          <p:spPr>
            <a:xfrm>
              <a:off x="4029466" y="2302582"/>
              <a:ext cx="1743600" cy="1743600"/>
            </a:xfrm>
            <a:prstGeom prst="roundRect">
              <a:avLst>
                <a:gd name="adj" fmla="val 16667"/>
              </a:avLst>
            </a:prstGeom>
            <a:solidFill>
              <a:srgbClr val="6691CC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7"/>
            <p:cNvSpPr txBox="1"/>
            <p:nvPr/>
          </p:nvSpPr>
          <p:spPr>
            <a:xfrm>
              <a:off x="4114587" y="2387703"/>
              <a:ext cx="1573500" cy="1573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2875" tIns="42875" rIns="42875" bIns="428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The </a:t>
              </a:r>
              <a:endParaRPr sz="1100"/>
            </a:p>
            <a:p>
              <a:pPr marL="0" marR="0" lvl="0" indent="0" algn="ctr" rtl="0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0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Role Model</a:t>
              </a:r>
              <a:endParaRPr sz="1100"/>
            </a:p>
          </p:txBody>
        </p:sp>
      </p:grpSp>
      <p:sp>
        <p:nvSpPr>
          <p:cNvPr id="124" name="Google Shape;124;p17"/>
          <p:cNvSpPr txBox="1">
            <a:spLocks noGrp="1"/>
          </p:cNvSpPr>
          <p:nvPr>
            <p:ph type="sldNum" idx="12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125" name="Google Shape;125;p17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</a:pPr>
            <a:r>
              <a:rPr lang="en"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Changes in Membership</a:t>
            </a:r>
            <a:endParaRPr sz="30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1" name="Google Shape;131;p18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New Membership Enrollment forms</a:t>
            </a:r>
            <a:endParaRPr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Maintenance of Dues provision </a:t>
            </a:r>
            <a:endParaRPr/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Member survey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Commitment Cards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Anniversary Dates</a:t>
            </a:r>
            <a:endParaRPr/>
          </a:p>
          <a:p>
            <a:pPr marL="4572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Drop Process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32" name="Google Shape;132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46954" y="1"/>
            <a:ext cx="3697046" cy="490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9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</a:pPr>
            <a:r>
              <a:rPr lang="en"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Membership Drop: Steps to the Process (part 1)</a:t>
            </a:r>
            <a:endParaRPr sz="30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19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Initial Interaction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Member notifies RRC/UniServ/CTA Headquarters/District/Site Rep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Member informed of drop process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Drop request/contact logged- EMAIL your staff person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Valid Drop Request Delivered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Member provides valid drop request to </a:t>
            </a:r>
            <a:r>
              <a:rPr lang="en" sz="1400" b="1" i="0" u="sng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chapter president</a:t>
            </a: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 via U.S. Mail or hand delivered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Request includes: 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Formal request to drop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Member’s first and last name,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Home address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Name of local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Date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</a:pPr>
            <a:r>
              <a:rPr lang="en" sz="1400" b="1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Original signature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9" name="Google Shape;139;p19"/>
          <p:cNvSpPr/>
          <p:nvPr/>
        </p:nvSpPr>
        <p:spPr>
          <a:xfrm rot="-803">
            <a:off x="7583725" y="2148815"/>
            <a:ext cx="1284300" cy="13872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</a:pPr>
            <a:r>
              <a:rPr lang="en"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Membership Drop: Steps to the Process (part 2)</a:t>
            </a:r>
            <a:endParaRPr sz="30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" name="Google Shape;145;p20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15 Working-Day Process Timeline Begins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Have Organizing Conversation with the Member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Identify most compelling person to hold 1:1 conversation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Listen and try to directly address member's concern and DOCUMENT the reasons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Completing the Request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Inform CTA Membership Department if the member still wants to drop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</a:pPr>
            <a:r>
              <a:rPr lang="en" sz="1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Inform your staff person</a:t>
            </a:r>
            <a:endParaRPr sz="1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800"/>
              <a:buFont typeface="Roboto"/>
              <a:buNone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You have 15 work</a:t>
            </a:r>
            <a:r>
              <a:rPr lang="en"/>
              <a:t>-</a:t>
            </a: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days from when the president receives the request to complete this process. 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6" name="Google Shape;146;p20"/>
          <p:cNvSpPr/>
          <p:nvPr/>
        </p:nvSpPr>
        <p:spPr>
          <a:xfrm rot="-803">
            <a:off x="7583725" y="1615415"/>
            <a:ext cx="1284300" cy="138720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role in the membership process</a:t>
            </a:r>
            <a:endParaRPr/>
          </a:p>
        </p:txBody>
      </p:sp>
      <p:sp>
        <p:nvSpPr>
          <p:cNvPr id="152" name="Google Shape;152;p2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68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Potential drops - what’s your responsibility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Non- members = Potential members</a:t>
            </a:r>
            <a:endParaRPr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Benefits of local union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Create talking points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Access to CTA 360</a:t>
            </a:r>
            <a:endParaRPr/>
          </a:p>
          <a:p>
            <a:pPr marL="457200" lvl="0" indent="-342900" rtl="0">
              <a:spcBef>
                <a:spcPts val="160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Local dashboard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New member survey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Search individuals</a:t>
            </a:r>
            <a:endParaRPr/>
          </a:p>
          <a:p>
            <a: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Update individual information</a:t>
            </a:r>
            <a:endParaRPr/>
          </a:p>
        </p:txBody>
      </p:sp>
      <p:pic>
        <p:nvPicPr>
          <p:cNvPr id="153" name="Google Shape;15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38288" y="1062075"/>
            <a:ext cx="1819275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>
            <a:spLocks noGrp="1"/>
          </p:cNvSpPr>
          <p:nvPr>
            <p:ph type="title"/>
          </p:nvPr>
        </p:nvSpPr>
        <p:spPr>
          <a:xfrm>
            <a:off x="901350" y="468200"/>
            <a:ext cx="7616400" cy="800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200"/>
              <a:buFont typeface="Century Gothic"/>
              <a:buNone/>
            </a:pPr>
            <a:r>
              <a:rPr lang="en" sz="3200" b="0" i="0" u="none" strike="noStrike" cap="none">
                <a:solidFill>
                  <a:srgbClr val="FEFEFE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 Facilitator: The 10 Minute Meeting</a:t>
            </a:r>
            <a:endParaRPr sz="1100"/>
          </a:p>
        </p:txBody>
      </p:sp>
      <p:grpSp>
        <p:nvGrpSpPr>
          <p:cNvPr id="161" name="Google Shape;161;p22"/>
          <p:cNvGrpSpPr/>
          <p:nvPr/>
        </p:nvGrpSpPr>
        <p:grpSpPr>
          <a:xfrm>
            <a:off x="1069630" y="1297422"/>
            <a:ext cx="6960023" cy="3428344"/>
            <a:chOff x="2720" y="93791"/>
            <a:chExt cx="9280031" cy="4316183"/>
          </a:xfrm>
        </p:grpSpPr>
        <p:sp>
          <p:nvSpPr>
            <p:cNvPr id="162" name="Google Shape;162;p22"/>
            <p:cNvSpPr/>
            <p:nvPr/>
          </p:nvSpPr>
          <p:spPr>
            <a:xfrm>
              <a:off x="2720" y="93791"/>
              <a:ext cx="2158200" cy="1294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22"/>
            <p:cNvSpPr txBox="1"/>
            <p:nvPr/>
          </p:nvSpPr>
          <p:spPr>
            <a:xfrm>
              <a:off x="2720" y="93791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Keep them relevant, purposeful and worthwhile</a:t>
              </a:r>
              <a:endParaRPr sz="1100"/>
            </a:p>
          </p:txBody>
        </p:sp>
        <p:sp>
          <p:nvSpPr>
            <p:cNvPr id="164" name="Google Shape;164;p22"/>
            <p:cNvSpPr/>
            <p:nvPr/>
          </p:nvSpPr>
          <p:spPr>
            <a:xfrm>
              <a:off x="2376663" y="93791"/>
              <a:ext cx="2158200" cy="1294800"/>
            </a:xfrm>
            <a:prstGeom prst="rect">
              <a:avLst/>
            </a:prstGeom>
            <a:solidFill>
              <a:srgbClr val="75BDA5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2"/>
            <p:cNvSpPr txBox="1"/>
            <p:nvPr/>
          </p:nvSpPr>
          <p:spPr>
            <a:xfrm>
              <a:off x="2376663" y="93791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Make sure they reflect the opinions of the members</a:t>
              </a:r>
              <a:endParaRPr sz="1100"/>
            </a:p>
          </p:txBody>
        </p:sp>
        <p:sp>
          <p:nvSpPr>
            <p:cNvPr id="166" name="Google Shape;166;p22"/>
            <p:cNvSpPr/>
            <p:nvPr/>
          </p:nvSpPr>
          <p:spPr>
            <a:xfrm>
              <a:off x="4750607" y="93791"/>
              <a:ext cx="2158200" cy="1294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2"/>
            <p:cNvSpPr txBox="1"/>
            <p:nvPr/>
          </p:nvSpPr>
          <p:spPr>
            <a:xfrm>
              <a:off x="4750607" y="93791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Give </a:t>
              </a:r>
              <a:r>
                <a:rPr lang="en" sz="1100" b="1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advance</a:t>
              </a: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 notice</a:t>
              </a:r>
              <a:endParaRPr sz="1100"/>
            </a:p>
          </p:txBody>
        </p:sp>
        <p:sp>
          <p:nvSpPr>
            <p:cNvPr id="168" name="Google Shape;168;p22"/>
            <p:cNvSpPr/>
            <p:nvPr/>
          </p:nvSpPr>
          <p:spPr>
            <a:xfrm>
              <a:off x="7124551" y="93791"/>
              <a:ext cx="2158200" cy="1294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2"/>
            <p:cNvSpPr txBox="1"/>
            <p:nvPr/>
          </p:nvSpPr>
          <p:spPr>
            <a:xfrm>
              <a:off x="7124551" y="93791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10 minutes before or after your regularly scheduled faculty meetings</a:t>
              </a:r>
              <a:endParaRPr sz="1100"/>
            </a:p>
          </p:txBody>
        </p:sp>
        <p:sp>
          <p:nvSpPr>
            <p:cNvPr id="170" name="Google Shape;170;p22"/>
            <p:cNvSpPr/>
            <p:nvPr/>
          </p:nvSpPr>
          <p:spPr>
            <a:xfrm>
              <a:off x="2720" y="1604483"/>
              <a:ext cx="2158200" cy="1294800"/>
            </a:xfrm>
            <a:prstGeom prst="rect">
              <a:avLst/>
            </a:prstGeom>
            <a:solidFill>
              <a:srgbClr val="6593CC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2"/>
            <p:cNvSpPr txBox="1"/>
            <p:nvPr/>
          </p:nvSpPr>
          <p:spPr>
            <a:xfrm>
              <a:off x="2720" y="1604483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Provide an agenda and key items to be considered</a:t>
              </a:r>
              <a:endParaRPr sz="1100"/>
            </a:p>
          </p:txBody>
        </p:sp>
        <p:sp>
          <p:nvSpPr>
            <p:cNvPr id="172" name="Google Shape;172;p22"/>
            <p:cNvSpPr/>
            <p:nvPr/>
          </p:nvSpPr>
          <p:spPr>
            <a:xfrm>
              <a:off x="2376663" y="1604483"/>
              <a:ext cx="2158200" cy="1294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2"/>
            <p:cNvSpPr txBox="1"/>
            <p:nvPr/>
          </p:nvSpPr>
          <p:spPr>
            <a:xfrm>
              <a:off x="2376663" y="1604483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Include a social dimension (like coffee or a light snack)</a:t>
              </a:r>
              <a:endParaRPr sz="1100"/>
            </a:p>
          </p:txBody>
        </p:sp>
        <p:sp>
          <p:nvSpPr>
            <p:cNvPr id="174" name="Google Shape;174;p22"/>
            <p:cNvSpPr/>
            <p:nvPr/>
          </p:nvSpPr>
          <p:spPr>
            <a:xfrm>
              <a:off x="4750607" y="1604483"/>
              <a:ext cx="2158200" cy="1294800"/>
            </a:xfrm>
            <a:prstGeom prst="rect">
              <a:avLst/>
            </a:prstGeom>
            <a:solidFill>
              <a:srgbClr val="75BDA5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2"/>
            <p:cNvSpPr txBox="1"/>
            <p:nvPr/>
          </p:nvSpPr>
          <p:spPr>
            <a:xfrm>
              <a:off x="4750607" y="1604483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Allow questions and if you don’t know, say so, and get back to your members with answers</a:t>
              </a:r>
              <a:endParaRPr sz="1100"/>
            </a:p>
          </p:txBody>
        </p:sp>
        <p:sp>
          <p:nvSpPr>
            <p:cNvPr id="176" name="Google Shape;176;p22"/>
            <p:cNvSpPr/>
            <p:nvPr/>
          </p:nvSpPr>
          <p:spPr>
            <a:xfrm>
              <a:off x="7124551" y="1604483"/>
              <a:ext cx="2158200" cy="12948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2"/>
            <p:cNvSpPr txBox="1"/>
            <p:nvPr/>
          </p:nvSpPr>
          <p:spPr>
            <a:xfrm>
              <a:off x="7124551" y="1604483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Promote a discussion, adds stimulation and is vital to decision making</a:t>
              </a:r>
              <a:endParaRPr sz="1100"/>
            </a:p>
          </p:txBody>
        </p:sp>
        <p:sp>
          <p:nvSpPr>
            <p:cNvPr id="178" name="Google Shape;178;p22"/>
            <p:cNvSpPr/>
            <p:nvPr/>
          </p:nvSpPr>
          <p:spPr>
            <a:xfrm>
              <a:off x="2720" y="3115174"/>
              <a:ext cx="2158200" cy="12948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2"/>
            <p:cNvSpPr txBox="1"/>
            <p:nvPr/>
          </p:nvSpPr>
          <p:spPr>
            <a:xfrm>
              <a:off x="2720" y="3115174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After the meeting follow up with non-union members present and make sure they are asked to join</a:t>
              </a:r>
              <a:endParaRPr sz="1100"/>
            </a:p>
          </p:txBody>
        </p:sp>
        <p:sp>
          <p:nvSpPr>
            <p:cNvPr id="180" name="Google Shape;180;p22"/>
            <p:cNvSpPr/>
            <p:nvPr/>
          </p:nvSpPr>
          <p:spPr>
            <a:xfrm>
              <a:off x="2376663" y="3115174"/>
              <a:ext cx="2158200" cy="1294800"/>
            </a:xfrm>
            <a:prstGeom prst="rect">
              <a:avLst/>
            </a:prstGeom>
            <a:solidFill>
              <a:srgbClr val="6593CC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2"/>
            <p:cNvSpPr txBox="1"/>
            <p:nvPr/>
          </p:nvSpPr>
          <p:spPr>
            <a:xfrm>
              <a:off x="2376663" y="3115174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Ask for suggestions from new members and others on topics for the next meeting</a:t>
              </a:r>
              <a:endParaRPr sz="1100"/>
            </a:p>
          </p:txBody>
        </p:sp>
        <p:sp>
          <p:nvSpPr>
            <p:cNvPr id="182" name="Google Shape;182;p22"/>
            <p:cNvSpPr/>
            <p:nvPr/>
          </p:nvSpPr>
          <p:spPr>
            <a:xfrm>
              <a:off x="4745363" y="3111678"/>
              <a:ext cx="2158200" cy="1294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2"/>
            <p:cNvSpPr txBox="1"/>
            <p:nvPr/>
          </p:nvSpPr>
          <p:spPr>
            <a:xfrm>
              <a:off x="4745363" y="3111678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Help members relax by providing a relaxed and congenial atmosphere</a:t>
              </a:r>
              <a:endParaRPr sz="1100"/>
            </a:p>
          </p:txBody>
        </p:sp>
        <p:sp>
          <p:nvSpPr>
            <p:cNvPr id="184" name="Google Shape;184;p22"/>
            <p:cNvSpPr/>
            <p:nvPr/>
          </p:nvSpPr>
          <p:spPr>
            <a:xfrm>
              <a:off x="7124551" y="3115174"/>
              <a:ext cx="2158200" cy="1294800"/>
            </a:xfrm>
            <a:prstGeom prst="rect">
              <a:avLst/>
            </a:prstGeom>
            <a:solidFill>
              <a:srgbClr val="75BDA5"/>
            </a:solidFill>
            <a:ln>
              <a:noFill/>
            </a:ln>
            <a:effectLst>
              <a:outerShdw blurRad="38100" dist="12700" dir="5400000" algn="ctr" rotWithShape="0">
                <a:srgbClr val="000000">
                  <a:alpha val="62750"/>
                </a:srgbClr>
              </a:outerShdw>
            </a:effectLst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2"/>
            <p:cNvSpPr txBox="1"/>
            <p:nvPr/>
          </p:nvSpPr>
          <p:spPr>
            <a:xfrm>
              <a:off x="7124551" y="3115174"/>
              <a:ext cx="2158200" cy="129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000" tIns="40000" rIns="40000" bIns="40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100"/>
                <a:buFont typeface="Century Gothic"/>
                <a:buNone/>
              </a:pPr>
              <a:r>
                <a:rPr lang="en" sz="1100" b="1" i="0" u="none" strike="noStrike" cap="none">
                  <a:solidFill>
                    <a:schemeClr val="lt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Make the meeting short and make sure it ends on time</a:t>
              </a:r>
              <a:endParaRPr sz="110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3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Ten-Minute Meeting	</a:t>
            </a:r>
            <a:endParaRPr/>
          </a:p>
        </p:txBody>
      </p:sp>
      <p:sp>
        <p:nvSpPr>
          <p:cNvPr id="191" name="Google Shape;191;p23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 on time, big on message</a:t>
            </a: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/>
              <a:t>Schedule 10-minute meetings</a:t>
            </a: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92" name="Google Shape;19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10825" y="476675"/>
            <a:ext cx="2721475" cy="2721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Site Mapping and Data Collection</a:t>
            </a:r>
            <a:endParaRPr/>
          </a:p>
        </p:txBody>
      </p:sp>
      <p:sp>
        <p:nvSpPr>
          <p:cNvPr id="198" name="Google Shape;198;p24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99" name="Google Shape;19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9628" y="1316474"/>
            <a:ext cx="2753975" cy="2069623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4"/>
          <p:cNvSpPr txBox="1"/>
          <p:nvPr/>
        </p:nvSpPr>
        <p:spPr>
          <a:xfrm>
            <a:off x="1252775" y="344250"/>
            <a:ext cx="5866500" cy="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1" name="Google Shape;201;p24"/>
          <p:cNvPicPr preferRelativeResize="0"/>
          <p:nvPr/>
        </p:nvPicPr>
        <p:blipFill rotWithShape="1">
          <a:blip r:embed="rId4">
            <a:alphaModFix/>
          </a:blip>
          <a:srcRect t="5105"/>
          <a:stretch/>
        </p:blipFill>
        <p:spPr>
          <a:xfrm>
            <a:off x="6078325" y="1316475"/>
            <a:ext cx="2753976" cy="1868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5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</a:pPr>
            <a:r>
              <a:rPr lang="en"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Wall Charts </a:t>
            </a:r>
            <a:endParaRPr sz="30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25"/>
          <p:cNvSpPr txBox="1">
            <a:spLocks noGrp="1"/>
          </p:cNvSpPr>
          <p:nvPr>
            <p:ph type="body" idx="1"/>
          </p:nvPr>
        </p:nvSpPr>
        <p:spPr>
          <a:xfrm>
            <a:off x="5659875" y="514000"/>
            <a:ext cx="32880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800"/>
              <a:buFont typeface="Roboto"/>
              <a:buNone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Paper Wall Charts at Office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8" name="Google Shape;208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5800" y="1200200"/>
            <a:ext cx="3489475" cy="369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11829" y="1017800"/>
            <a:ext cx="2630502" cy="2629223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5"/>
          <p:cNvSpPr txBox="1">
            <a:spLocks noGrp="1"/>
          </p:cNvSpPr>
          <p:nvPr>
            <p:ph type="body" idx="1"/>
          </p:nvPr>
        </p:nvSpPr>
        <p:spPr>
          <a:xfrm>
            <a:off x="405800" y="902238"/>
            <a:ext cx="49914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2"/>
              </a:buClr>
              <a:buSzPts val="1800"/>
              <a:buFont typeface="Roboto"/>
              <a:buNone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Electronic Wall Charts (</a:t>
            </a:r>
            <a:r>
              <a:rPr lang="en" sz="1800" b="0" i="0" u="sng" strike="noStrike" cap="none">
                <a:solidFill>
                  <a:schemeClr val="hlink"/>
                </a:solidFill>
                <a:latin typeface="Roboto"/>
                <a:ea typeface="Roboto"/>
                <a:cs typeface="Roboto"/>
                <a:sym typeface="Roboto"/>
                <a:hlinkClick r:id="rId5"/>
              </a:rPr>
              <a:t>Google Spreadsheets</a:t>
            </a: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)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</a:pPr>
            <a:r>
              <a:rPr lang="en"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How do your members view your Association? </a:t>
            </a:r>
            <a:endParaRPr sz="30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6" name="Google Shape;216;p26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914400" marR="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"/>
              <a:buAutoNum type="arabicPeriod"/>
            </a:pPr>
            <a:r>
              <a:rPr lang="en" sz="2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Representative</a:t>
            </a:r>
            <a:endParaRPr sz="2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"/>
              <a:buAutoNum type="arabicPeriod"/>
            </a:pPr>
            <a:r>
              <a:rPr lang="en" sz="2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Dues Collector</a:t>
            </a:r>
            <a:endParaRPr sz="2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"/>
              <a:buAutoNum type="arabicPeriod"/>
            </a:pPr>
            <a:r>
              <a:rPr lang="en" sz="2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Movement</a:t>
            </a:r>
            <a:endParaRPr sz="2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oboto"/>
              <a:buAutoNum type="arabicPeriod"/>
            </a:pPr>
            <a:r>
              <a:rPr lang="en" sz="24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Firefighter</a:t>
            </a:r>
            <a:endParaRPr sz="24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800"/>
              <a:buFont typeface="Roboto"/>
              <a:buNone/>
            </a:pP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7" name="Google Shape;21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38700" y="1017800"/>
            <a:ext cx="3326225" cy="2791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7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</a:pPr>
            <a:r>
              <a:rPr lang="en" sz="30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Membership Engagement tools already in place in your local</a:t>
            </a:r>
            <a:endParaRPr sz="30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3" name="Google Shape;223;p27"/>
          <p:cNvSpPr txBox="1">
            <a:spLocks noGrp="1"/>
          </p:cNvSpPr>
          <p:nvPr>
            <p:ph type="body" idx="1"/>
          </p:nvPr>
        </p:nvSpPr>
        <p:spPr>
          <a:xfrm>
            <a:off x="311700" y="13622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None/>
            </a:pP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VP of Membership or Membership Chair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Site Reps aka Membership Captains at each school site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 sz="1800" b="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New Teacher Programing (beyond orientation)</a:t>
            </a: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</a:pPr>
            <a:r>
              <a:rPr lang="en"/>
              <a:t>Member /community engagement plans</a:t>
            </a:r>
            <a:endParaRPr/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800"/>
              <a:buFont typeface="Roboto"/>
              <a:buNone/>
            </a:pPr>
            <a:endParaRPr sz="1800" b="0" i="0" u="none" strike="noStrike" cap="none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4" name="Google Shape;224;p27"/>
          <p:cNvPicPr preferRelativeResize="0"/>
          <p:nvPr/>
        </p:nvPicPr>
        <p:blipFill rotWithShape="1">
          <a:blip r:embed="rId3">
            <a:alphaModFix/>
          </a:blip>
          <a:srcRect l="2166" t="52997" r="1984" b="1513"/>
          <a:stretch/>
        </p:blipFill>
        <p:spPr>
          <a:xfrm>
            <a:off x="710600" y="3280050"/>
            <a:ext cx="3992976" cy="1421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8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3600"/>
              <a:buFont typeface="Century Gothic"/>
              <a:buNone/>
            </a:pPr>
            <a:r>
              <a:rPr lang="en"/>
              <a:t>Stronger Together: Union is strength</a:t>
            </a:r>
            <a:endParaRPr/>
          </a:p>
        </p:txBody>
      </p:sp>
      <p:pic>
        <p:nvPicPr>
          <p:cNvPr id="230" name="Google Shape;230;p28" descr="Just be together ....." title="Union is strength !!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7300" y="1072550"/>
            <a:ext cx="4991174" cy="374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9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Union Code of Conduct</a:t>
            </a:r>
            <a:endParaRPr/>
          </a:p>
        </p:txBody>
      </p:sp>
      <p:sp>
        <p:nvSpPr>
          <p:cNvPr id="236" name="Google Shape;236;p29"/>
          <p:cNvSpPr txBox="1">
            <a:spLocks noGrp="1"/>
          </p:cNvSpPr>
          <p:nvPr>
            <p:ph type="body" idx="1"/>
          </p:nvPr>
        </p:nvSpPr>
        <p:spPr>
          <a:xfrm>
            <a:off x="311700" y="11199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 will not criticize any union colleague except to the individual directly. </a:t>
            </a:r>
            <a:endParaRPr/>
          </a:p>
          <a:p>
            <a:pPr marL="457200" lvl="0" indent="-342900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If any union colleague is being criticized in my presence, I will confront the criticism and ask that it stop.  </a:t>
            </a:r>
            <a:endParaRPr/>
          </a:p>
          <a:p>
            <a:pPr marL="457200" lvl="0" indent="-342900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 will not participate in any conversations with management that criticize, or negativity speculate about any union colleague.  </a:t>
            </a:r>
            <a:endParaRPr/>
          </a:p>
          <a:p>
            <a:pPr marL="457200" lvl="0" indent="-342900" rt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 will settle my differences with colleagues within the union.  </a:t>
            </a:r>
            <a:endParaRPr/>
          </a:p>
          <a:p>
            <a:pPr marL="457200" lvl="0" indent="-3429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I will engage in debate, offer others every opportunity for debate and respect the minority viewpoints, but I will observe and support the majority mandate of the union.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0"/>
          <p:cNvSpPr txBox="1">
            <a:spLocks noGrp="1"/>
          </p:cNvSpPr>
          <p:nvPr>
            <p:ph type="title"/>
          </p:nvPr>
        </p:nvSpPr>
        <p:spPr>
          <a:xfrm>
            <a:off x="139875" y="410000"/>
            <a:ext cx="86925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Campaign 2018	</a:t>
            </a:r>
            <a:endParaRPr/>
          </a:p>
        </p:txBody>
      </p:sp>
      <p:sp>
        <p:nvSpPr>
          <p:cNvPr id="242" name="Google Shape;242;p30"/>
          <p:cNvSpPr txBox="1">
            <a:spLocks noGrp="1"/>
          </p:cNvSpPr>
          <p:nvPr>
            <p:ph type="body" idx="1"/>
          </p:nvPr>
        </p:nvSpPr>
        <p:spPr>
          <a:xfrm>
            <a:off x="164975" y="1017800"/>
            <a:ext cx="8667300" cy="39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Santa Clara County Board of Education Races</a:t>
            </a:r>
            <a:endParaRPr b="1"/>
          </a:p>
          <a:p>
            <a:pPr marL="0" lvl="0" indent="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Local School Board Races</a:t>
            </a:r>
            <a:endParaRPr b="1"/>
          </a:p>
          <a:p>
            <a:pPr marL="0" lvl="0" indent="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b="1"/>
              <a:t>Statewide Races</a:t>
            </a:r>
            <a:endParaRPr b="1"/>
          </a:p>
          <a:p>
            <a:pPr marL="45720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en" sz="1700">
                <a:solidFill>
                  <a:srgbClr val="161616"/>
                </a:solidFill>
                <a:latin typeface="Montserrat"/>
                <a:ea typeface="Montserrat"/>
                <a:cs typeface="Montserrat"/>
                <a:sym typeface="Montserrat"/>
              </a:rPr>
              <a:t>Gavin Newsom for Governor</a:t>
            </a:r>
            <a:endParaRPr sz="1700">
              <a:solidFill>
                <a:srgbClr val="1616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AutoNum type="arabicPeriod"/>
            </a:pPr>
            <a:r>
              <a:rPr lang="en" sz="1700">
                <a:solidFill>
                  <a:srgbClr val="161616"/>
                </a:solidFill>
                <a:latin typeface="Montserrat"/>
                <a:ea typeface="Montserrat"/>
                <a:cs typeface="Montserrat"/>
                <a:sym typeface="Montserrat"/>
              </a:rPr>
              <a:t>Tony Thurmond for Superintendent of Public Instruction</a:t>
            </a:r>
            <a:endParaRPr sz="1700">
              <a:solidFill>
                <a:srgbClr val="1616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3655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161616"/>
              </a:buClr>
              <a:buSzPts val="1700"/>
              <a:buFont typeface="Montserrat"/>
              <a:buAutoNum type="arabicPeriod"/>
            </a:pPr>
            <a:r>
              <a:rPr lang="en" sz="1700">
                <a:solidFill>
                  <a:srgbClr val="161616"/>
                </a:solidFill>
                <a:latin typeface="Montserrat"/>
                <a:ea typeface="Montserrat"/>
                <a:cs typeface="Montserrat"/>
                <a:sym typeface="Montserrat"/>
              </a:rPr>
              <a:t>Ed Hernandez for Lieutenant Governor</a:t>
            </a:r>
            <a:endParaRPr sz="1700">
              <a:solidFill>
                <a:srgbClr val="1616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700">
                <a:solidFill>
                  <a:srgbClr val="161616"/>
                </a:solidFill>
                <a:latin typeface="Montserrat"/>
                <a:ea typeface="Montserrat"/>
                <a:cs typeface="Montserrat"/>
                <a:sym typeface="Montserrat"/>
              </a:rPr>
              <a:t>Xavier Becerra for Attorney General</a:t>
            </a:r>
            <a:endParaRPr sz="1700">
              <a:solidFill>
                <a:srgbClr val="1616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700">
                <a:solidFill>
                  <a:srgbClr val="161616"/>
                </a:solidFill>
                <a:latin typeface="Montserrat"/>
                <a:ea typeface="Montserrat"/>
                <a:cs typeface="Montserrat"/>
                <a:sym typeface="Montserrat"/>
              </a:rPr>
              <a:t>Alex Padilla for Secretary of State</a:t>
            </a:r>
            <a:endParaRPr sz="1700">
              <a:solidFill>
                <a:srgbClr val="1616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700">
                <a:solidFill>
                  <a:srgbClr val="161616"/>
                </a:solidFill>
                <a:latin typeface="Montserrat"/>
                <a:ea typeface="Montserrat"/>
                <a:cs typeface="Montserrat"/>
                <a:sym typeface="Montserrat"/>
              </a:rPr>
              <a:t>Betty Yee for State Controller</a:t>
            </a:r>
            <a:endParaRPr sz="1700">
              <a:solidFill>
                <a:srgbClr val="161616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700">
                <a:solidFill>
                  <a:srgbClr val="161616"/>
                </a:solidFill>
                <a:latin typeface="Montserrat"/>
                <a:ea typeface="Montserrat"/>
                <a:cs typeface="Montserrat"/>
                <a:sym typeface="Montserrat"/>
              </a:rPr>
              <a:t>Ricardo Lara for Insurance Commissioner</a:t>
            </a:r>
            <a:r>
              <a:rPr lang="en"/>
              <a:t> </a:t>
            </a:r>
            <a:endParaRPr/>
          </a:p>
          <a:p>
            <a:pPr marL="457200" lvl="0" indent="-34290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 sz="1700">
                <a:solidFill>
                  <a:srgbClr val="161616"/>
                </a:solidFill>
                <a:latin typeface="Montserrat"/>
                <a:ea typeface="Montserrat"/>
                <a:cs typeface="Montserrat"/>
                <a:sym typeface="Montserrat"/>
              </a:rPr>
              <a:t>Fiona Ma for State Treasurer</a:t>
            </a:r>
            <a:endParaRPr/>
          </a:p>
        </p:txBody>
      </p:sp>
      <p:pic>
        <p:nvPicPr>
          <p:cNvPr id="243" name="Google Shape;24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21596" y="593475"/>
            <a:ext cx="3122400" cy="3179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1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Tony Thurmond for SPI</a:t>
            </a:r>
            <a:endParaRPr/>
          </a:p>
        </p:txBody>
      </p:sp>
      <p:sp>
        <p:nvSpPr>
          <p:cNvPr id="249" name="Google Shape;249;p31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50" name="Google Shape;250;p31" descr="Join educators, school employees, and working families in support of Tony Thurmond for State Superintendent of Public Instruction!&#10;&#10;Learn More: https://educatorsforthurmond.com/ &#10;&#10;Paid for by Educators Supporting Tony Thurmond For Superintendent Of Public Instruction 2018, Sponsored by Teachers and School Employee Organizations.&#10;&#10;Committee major funding from California Teachers Association, California Federation of Teachers, and SEIU California State Council.&#10;&#10;Not authorized by a candidate or a committee controlled by a candidate." title="Heart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0025" y="1095975"/>
            <a:ext cx="457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2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119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100"/>
              <a:buFont typeface="Source Sans Pro"/>
              <a:buNone/>
            </a:pPr>
            <a:r>
              <a:rPr lang="en" i="0" u="none" strike="noStrike" cap="none">
                <a:latin typeface="Roboto"/>
                <a:ea typeface="Roboto"/>
                <a:cs typeface="Roboto"/>
                <a:sym typeface="Roboto"/>
              </a:rPr>
              <a:t>FRAME:  </a:t>
            </a:r>
            <a:endParaRPr i="0" u="none" strike="noStrike" cap="none"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100"/>
              <a:buFont typeface="Source Sans Pro"/>
              <a:buNone/>
            </a:pPr>
            <a:r>
              <a:rPr lang="en" i="0" u="none" strike="noStrike" cap="none">
                <a:latin typeface="Roboto"/>
                <a:ea typeface="Roboto"/>
                <a:cs typeface="Roboto"/>
                <a:sym typeface="Roboto"/>
              </a:rPr>
              <a:t>“Students are the center of everything we do.”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7" name="Google Shape;257;p32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292100" marR="0" lvl="0" indent="-292100" algn="l" rtl="0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Source Sans Pro"/>
              <a:buChar char="■"/>
            </a:pPr>
            <a:r>
              <a:rPr lang="en" sz="1800" b="1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MESSAGE:  </a:t>
            </a:r>
            <a:r>
              <a:rPr lang="en" sz="1800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Tony Thurmond is the best candidate to help California’s students.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marL="292100" marR="0" lvl="0" indent="-292100" algn="l" rtl="0">
              <a:lnSpc>
                <a:spcPct val="94000"/>
              </a:lnSpc>
              <a:spcBef>
                <a:spcPts val="9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■"/>
            </a:pPr>
            <a:r>
              <a:rPr lang="en" sz="1800" b="1" i="0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TALKING POINTS: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marL="685800" marR="0" lvl="1" indent="-2921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–"/>
            </a:pPr>
            <a:r>
              <a:rPr lang="en" sz="1800" i="1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Thurmond supports transparency &amp; accountability for all public schools, including charters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marL="685800" marR="0" lvl="1" indent="-2921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–"/>
            </a:pPr>
            <a:r>
              <a:rPr lang="en" sz="1800" i="1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Thurmond supports quality teachers in all public schools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  <a:p>
            <a:pPr marL="685800" marR="0" lvl="1" indent="-2921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–"/>
            </a:pPr>
            <a:r>
              <a:rPr lang="en" sz="1800" i="1" u="none" strike="noStrike" cap="none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Thurmond supports affordable housing, so our students can have access to the best teachers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3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33"/>
          <p:cNvSpPr txBox="1">
            <a:spLocks noGrp="1"/>
          </p:cNvSpPr>
          <p:nvPr>
            <p:ph type="body" idx="1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264" name="Google Shape;26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61900"/>
            <a:ext cx="9144001" cy="505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4"/>
          <p:cNvSpPr txBox="1">
            <a:spLocks noGrp="1"/>
          </p:cNvSpPr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7200"/>
              <a:buFont typeface="Century Gothic"/>
              <a:buNone/>
            </a:pPr>
            <a:r>
              <a:rPr lang="en" sz="3600">
                <a:solidFill>
                  <a:srgbClr val="000000"/>
                </a:solidFill>
              </a:rPr>
              <a:t>Questions &amp; Answers</a:t>
            </a:r>
            <a:endParaRPr sz="3600"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highlight>
                <a:srgbClr val="000000"/>
              </a:highlight>
            </a:endParaRPr>
          </a:p>
        </p:txBody>
      </p:sp>
      <p:sp>
        <p:nvSpPr>
          <p:cNvPr id="270" name="Google Shape;270;p34"/>
          <p:cNvSpPr txBox="1">
            <a:spLocks noGrp="1"/>
          </p:cNvSpPr>
          <p:nvPr>
            <p:ph type="body" idx="1"/>
          </p:nvPr>
        </p:nvSpPr>
        <p:spPr>
          <a:xfrm>
            <a:off x="1088175" y="1308425"/>
            <a:ext cx="6638100" cy="322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2400" b="1" i="1">
                <a:solidFill>
                  <a:srgbClr val="000000"/>
                </a:solidFill>
              </a:rPr>
              <a:t>“Our labor unions are not narrow, self-seeking groups. They have raised wages, shortened hours, and provided supplemental benefits. Through collective bargaining and grievance procedures, they have brought justice and democracy to the shop floor.” </a:t>
            </a:r>
            <a:r>
              <a:rPr lang="en" sz="2400" b="1">
                <a:solidFill>
                  <a:srgbClr val="000000"/>
                </a:solidFill>
              </a:rPr>
              <a:t>John F. Kennedy</a:t>
            </a:r>
            <a:endParaRPr sz="2400">
              <a:solidFill>
                <a:srgbClr val="000000"/>
              </a:solidFill>
            </a:endParaRPr>
          </a:p>
          <a:p>
            <a:pPr marL="0" lvl="0" indent="0">
              <a:spcBef>
                <a:spcPts val="0"/>
              </a:spcBef>
              <a:spcAft>
                <a:spcPts val="1600"/>
              </a:spcAft>
              <a:buNone/>
            </a:pPr>
            <a:endParaRPr i="1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fe38b274f234111a294edeb7f0b07493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c2c4aa400ea998a730c421a6ef03a9f1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2CD0DA59-E5B6-48AA-B1AD-EC6521AE7598}"/>
</file>

<file path=customXml/itemProps2.xml><?xml version="1.0" encoding="utf-8"?>
<ds:datastoreItem xmlns:ds="http://schemas.openxmlformats.org/officeDocument/2006/customXml" ds:itemID="{DA5D8BDE-2476-4591-BFB9-E2BEDD3D6E31}"/>
</file>

<file path=customXml/itemProps3.xml><?xml version="1.0" encoding="utf-8"?>
<ds:datastoreItem xmlns:ds="http://schemas.openxmlformats.org/officeDocument/2006/customXml" ds:itemID="{3910DB3F-7D0A-4D9C-A5BD-66BAC17F72A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948</Words>
  <Application>Microsoft Office PowerPoint</Application>
  <PresentationFormat>On-screen Show (16:9)</PresentationFormat>
  <Paragraphs>160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Roboto</vt:lpstr>
      <vt:lpstr>Arial</vt:lpstr>
      <vt:lpstr>Century Gothic</vt:lpstr>
      <vt:lpstr>Calibri</vt:lpstr>
      <vt:lpstr>Montserrat</vt:lpstr>
      <vt:lpstr>Source Sans Pro</vt:lpstr>
      <vt:lpstr>Geometric</vt:lpstr>
      <vt:lpstr>New Skills, New Requirements, New Attitude</vt:lpstr>
      <vt:lpstr>What does the Janus decision mean to your local</vt:lpstr>
      <vt:lpstr>JANUS</vt:lpstr>
      <vt:lpstr>The Core Responsibilities</vt:lpstr>
      <vt:lpstr>Changes in Membership</vt:lpstr>
      <vt:lpstr>Membership Drop: Steps to the Process (part 1)</vt:lpstr>
      <vt:lpstr>Membership Drop: Steps to the Process (part 2)</vt:lpstr>
      <vt:lpstr>Your role in the membership process</vt:lpstr>
      <vt:lpstr>The Facilitator: The 10 Minute Meeting</vt:lpstr>
      <vt:lpstr>Ten-Minute Meeting </vt:lpstr>
      <vt:lpstr>Site Mapping and Data Collection</vt:lpstr>
      <vt:lpstr>Wall Charts </vt:lpstr>
      <vt:lpstr>How do your members view your Association? </vt:lpstr>
      <vt:lpstr>Membership Engagement tools already in place in your local</vt:lpstr>
      <vt:lpstr>Stronger Together: Union is strength</vt:lpstr>
      <vt:lpstr>Union Code of Conduct</vt:lpstr>
      <vt:lpstr>Campaign 2018 </vt:lpstr>
      <vt:lpstr>Tony Thurmond for SPI</vt:lpstr>
      <vt:lpstr>FRAME:   “Students are the center of everything we do.”</vt:lpstr>
      <vt:lpstr>PowerPoint Presentation</vt:lpstr>
      <vt:lpstr>Questions &amp; Answers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Skills, New Requirements, New Attitude</dc:title>
  <cp:lastModifiedBy>Hoag, Adia</cp:lastModifiedBy>
  <cp:revision>1</cp:revision>
  <dcterms:modified xsi:type="dcterms:W3CDTF">2018-09-20T21:57:05Z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