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notesSlides/notesSlide3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26.xml" ContentType="application/vnd.openxmlformats-officedocument.presentationml.notesSlide+xml"/>
  <Override PartName="/ppt/notesSlides/notesSlide18.xml" ContentType="application/vnd.openxmlformats-officedocument.presentationml.notesSlide+xml"/>
  <Override PartName="/ppt/notesSlides/notesSlide2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9.xml" ContentType="application/vnd.openxmlformats-officedocument.presentationml.notesSlide+xml"/>
  <Override PartName="/ppt/notesSlides/notesSlide1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47"/>
  </p:notesMasterIdLst>
  <p:sldIdLst>
    <p:sldId id="256" r:id="rId4"/>
    <p:sldId id="262" r:id="rId5"/>
    <p:sldId id="264" r:id="rId6"/>
    <p:sldId id="265" r:id="rId7"/>
    <p:sldId id="267" r:id="rId8"/>
    <p:sldId id="259" r:id="rId9"/>
    <p:sldId id="260" r:id="rId10"/>
    <p:sldId id="298" r:id="rId11"/>
    <p:sldId id="346" r:id="rId12"/>
    <p:sldId id="297" r:id="rId13"/>
    <p:sldId id="342" r:id="rId14"/>
    <p:sldId id="343" r:id="rId15"/>
    <p:sldId id="344" r:id="rId16"/>
    <p:sldId id="345" r:id="rId17"/>
    <p:sldId id="300" r:id="rId18"/>
    <p:sldId id="389" r:id="rId19"/>
    <p:sldId id="347" r:id="rId20"/>
    <p:sldId id="323" r:id="rId21"/>
    <p:sldId id="384" r:id="rId22"/>
    <p:sldId id="385" r:id="rId23"/>
    <p:sldId id="387" r:id="rId24"/>
    <p:sldId id="349" r:id="rId25"/>
    <p:sldId id="309" r:id="rId26"/>
    <p:sldId id="299" r:id="rId27"/>
    <p:sldId id="353" r:id="rId28"/>
    <p:sldId id="354" r:id="rId29"/>
    <p:sldId id="355" r:id="rId30"/>
    <p:sldId id="358" r:id="rId31"/>
    <p:sldId id="305" r:id="rId32"/>
    <p:sldId id="361" r:id="rId33"/>
    <p:sldId id="362" r:id="rId34"/>
    <p:sldId id="363" r:id="rId35"/>
    <p:sldId id="367" r:id="rId36"/>
    <p:sldId id="368" r:id="rId37"/>
    <p:sldId id="369" r:id="rId38"/>
    <p:sldId id="379" r:id="rId39"/>
    <p:sldId id="381" r:id="rId40"/>
    <p:sldId id="382" r:id="rId41"/>
    <p:sldId id="383" r:id="rId42"/>
    <p:sldId id="313" r:id="rId43"/>
    <p:sldId id="388" r:id="rId44"/>
    <p:sldId id="336" r:id="rId45"/>
    <p:sldId id="275" r:id="rId46"/>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Libre Franklin" panose="020B0604020202020204" charset="0"/>
      <p:regular r:id="rId54"/>
      <p:bold r:id="rId55"/>
      <p:italic r:id="rId56"/>
      <p:boldItalic r:id="rId57"/>
    </p:embeddedFont>
    <p:embeddedFont>
      <p:font typeface="Fira Sans Extra Condensed" panose="020B0604020202020204" charset="0"/>
      <p:regular r:id="rId58"/>
      <p:bold r:id="rId59"/>
      <p:italic r:id="rId60"/>
      <p:boldItalic r:id="rId61"/>
    </p:embeddedFont>
    <p:embeddedFont>
      <p:font typeface="Roboto"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12128744-5491-524A-BAF1-AC4BA59ECAF7}" v="14" dt="2023-04-21T22:50:06.337"/>
    <p1510:client id="{2D2E9F65-CC04-EEFC-04E7-59CF42E883A2}" v="3" dt="2022-09-26T14:03:23.187"/>
    <p1510:client id="{38FF7902-C77D-6232-5F87-D35BA8C3CA90}" v="20" dt="2023-04-21T22:51:16.449"/>
    <p1510:client id="{5623274B-2F34-BA4C-4078-3D334C171881}" v="9" dt="2023-04-21T22:59:58.931"/>
    <p1510:client id="{56DA7B79-3391-899E-A4F8-D9250F4D183A}" v="110" dt="2023-04-21T22:39:18.975"/>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2"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notesMaster" Target="notesMasters/notesMaster1.xml"/><Relationship Id="rId63"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microsoft.com/office/2015/10/relationships/revisionInfo" Target="revisionInfo.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6.fntdata"/><Relationship Id="rId58" Type="http://schemas.openxmlformats.org/officeDocument/2006/relationships/font" Target="fonts/font11.fntdata"/><Relationship Id="rId102" Type="http://schemas.openxmlformats.org/officeDocument/2006/relationships/presProps" Target="presProps.xml"/><Relationship Id="rId110"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font" Target="fonts/font1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2.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 Id="rId57" Type="http://schemas.openxmlformats.org/officeDocument/2006/relationships/font" Target="fonts/font10.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font" Target="fonts/font3.fntdata"/><Relationship Id="rId55" Type="http://schemas.openxmlformats.org/officeDocument/2006/relationships/font" Target="fonts/font8.fntdata"/><Relationship Id="rId104" Type="http://schemas.openxmlformats.org/officeDocument/2006/relationships/theme" Target="theme/theme1.xml"/><Relationship Id="rId7"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263509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4/23/2023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a:t>Barb</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t>
            </a:r>
            <a:endParaRPr lang="en-US"/>
          </a:p>
        </p:txBody>
      </p:sp>
    </p:spTree>
    <p:extLst>
      <p:ext uri="{BB962C8B-B14F-4D97-AF65-F5344CB8AC3E}">
        <p14:creationId xmlns:p14="http://schemas.microsoft.com/office/powerpoint/2010/main" val="432232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dirty="0"/>
              <a:t>At Your Tables –</a:t>
            </a:r>
          </a:p>
          <a:p>
            <a:pPr marL="25400" indent="0">
              <a:buNone/>
            </a:pPr>
            <a:r>
              <a:rPr lang="en-US" sz="2400" dirty="0"/>
              <a:t>Get a stack of post-it notes</a:t>
            </a:r>
          </a:p>
          <a:p>
            <a:pPr marL="25400" indent="0">
              <a:buNone/>
            </a:pPr>
            <a:r>
              <a:rPr lang="en-US" sz="2400" dirty="0" smtClean="0"/>
              <a:t>3 </a:t>
            </a:r>
            <a:r>
              <a:rPr lang="en-US" sz="2400" dirty="0" smtClean="0"/>
              <a:t>FULL </a:t>
            </a:r>
            <a:r>
              <a:rPr lang="en-US" sz="2400" dirty="0"/>
              <a:t>Minute, list one issue that LGBTQ+ members face in their work or union life</a:t>
            </a:r>
          </a:p>
          <a:p>
            <a:pPr marL="25400" indent="0">
              <a:buNone/>
            </a:pPr>
            <a:r>
              <a:rPr lang="en-US" sz="2400" dirty="0"/>
              <a:t>5 Minutes – as a table sort the issues into categories – name the categories, and write those names EACH ON THEIR OWN Post-it</a:t>
            </a:r>
          </a:p>
          <a:p>
            <a:pPr marL="25400" indent="0">
              <a:buNone/>
            </a:pPr>
            <a:r>
              <a:rPr lang="en-US" sz="2400" dirty="0"/>
              <a:t>Possible POWER BUILDING Bring these those to the wall and cluster those that are alike</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endParaRPr lang="en-US"/>
          </a:p>
        </p:txBody>
      </p:sp>
    </p:spTree>
    <p:extLst>
      <p:ext uri="{BB962C8B-B14F-4D97-AF65-F5344CB8AC3E}">
        <p14:creationId xmlns:p14="http://schemas.microsoft.com/office/powerpoint/2010/main" val="3839951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smtClean="0">
                <a:latin typeface="Calibri" panose="020F0502020204030204" pitchFamily="34" charset="0"/>
                <a:cs typeface="Calibri" panose="020F0502020204030204" pitchFamily="34" charset="0"/>
              </a:rPr>
              <a:t>Materials</a:t>
            </a:r>
            <a:endParaRPr lang="en-US"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633884" y="1307681"/>
            <a:ext cx="3441290" cy="3773345"/>
          </a:xfrm>
        </p:spPr>
        <p:txBody>
          <a:bodyPr>
            <a:noAutofit/>
          </a:bodyPr>
          <a:lstStyle/>
          <a:p>
            <a:pPr marL="25400" indent="0">
              <a:buNone/>
            </a:pPr>
            <a:r>
              <a:rPr lang="en-US" sz="3200" dirty="0" smtClean="0"/>
              <a:t>LGBTQ+ Justice and Trans Advocacy materials</a:t>
            </a:r>
          </a:p>
          <a:p>
            <a:r>
              <a:rPr lang="en-US" sz="3200" dirty="0" smtClean="0"/>
              <a:t>PPTS</a:t>
            </a:r>
          </a:p>
          <a:p>
            <a:r>
              <a:rPr lang="en-US" sz="3200" dirty="0" smtClean="0"/>
              <a:t>Trainer Agendas</a:t>
            </a:r>
          </a:p>
          <a:p>
            <a:r>
              <a:rPr lang="en-US" sz="3200" dirty="0" smtClean="0"/>
              <a:t>Handout Files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75" y="931273"/>
            <a:ext cx="5081026" cy="5081026"/>
          </a:xfrm>
          <a:prstGeom prst="rect">
            <a:avLst/>
          </a:prstGeom>
        </p:spPr>
      </p:pic>
    </p:spTree>
    <p:extLst>
      <p:ext uri="{BB962C8B-B14F-4D97-AF65-F5344CB8AC3E}">
        <p14:creationId xmlns:p14="http://schemas.microsoft.com/office/powerpoint/2010/main" val="7755790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endParaRPr lang="en"/>
          </a:p>
        </p:txBody>
      </p:sp>
    </p:spTree>
    <p:extLst>
      <p:ext uri="{BB962C8B-B14F-4D97-AF65-F5344CB8AC3E}">
        <p14:creationId xmlns:p14="http://schemas.microsoft.com/office/powerpoint/2010/main" val="2868337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r>
              <a:rPr lang="en-US"/>
              <a:t/>
            </a:r>
            <a:br>
              <a:rPr lang="en-US"/>
            </a:br>
            <a:r>
              <a:rPr lang="en-US"/>
              <a:t/>
            </a: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r>
              <a:rPr lang="en-US" sz="2400"/>
              <a:t/>
            </a: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r>
              <a:rPr lang="en-US" sz="2400"/>
              <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spTree>
    <p:extLst>
      <p:ext uri="{BB962C8B-B14F-4D97-AF65-F5344CB8AC3E}">
        <p14:creationId xmlns:p14="http://schemas.microsoft.com/office/powerpoint/2010/main" val="959977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CEA Report and Wins</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dirty="0"/>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849" y="1308078"/>
            <a:ext cx="4059792" cy="4059792"/>
          </a:xfrm>
          <a:prstGeom prst="rect">
            <a:avLst/>
          </a:prstGeom>
        </p:spPr>
      </p:pic>
    </p:spTree>
    <p:extLst>
      <p:ext uri="{BB962C8B-B14F-4D97-AF65-F5344CB8AC3E}">
        <p14:creationId xmlns:p14="http://schemas.microsoft.com/office/powerpoint/2010/main" val="115322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8C3E68B-D3CB-4B8C-BF5B-EEC60759B74E}"/>
</file>

<file path=customXml/itemProps2.xml><?xml version="1.0" encoding="utf-8"?>
<ds:datastoreItem xmlns:ds="http://schemas.openxmlformats.org/officeDocument/2006/customXml" ds:itemID="{A81ADCB5-D6DE-4594-BE87-5F454526C130}"/>
</file>

<file path=customXml/itemProps3.xml><?xml version="1.0" encoding="utf-8"?>
<ds:datastoreItem xmlns:ds="http://schemas.openxmlformats.org/officeDocument/2006/customXml" ds:itemID="{23888C39-A6DE-4252-9555-808DA5AAB80A}"/>
</file>

<file path=docProps/app.xml><?xml version="1.0" encoding="utf-8"?>
<Properties xmlns="http://schemas.openxmlformats.org/officeDocument/2006/extended-properties" xmlns:vt="http://schemas.openxmlformats.org/officeDocument/2006/docPropsVTypes">
  <TotalTime>23</TotalTime>
  <Words>2176</Words>
  <Application>Microsoft Office PowerPoint</Application>
  <PresentationFormat>On-screen Show (4:3)</PresentationFormat>
  <Paragraphs>261</Paragraphs>
  <Slides>43</Slides>
  <Notes>33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Calibri</vt:lpstr>
      <vt:lpstr>Arial</vt:lpstr>
      <vt:lpstr>Calibri Light</vt:lpstr>
      <vt:lpstr>Wingdings</vt:lpstr>
      <vt:lpstr>Libre Franklin</vt:lpstr>
      <vt:lpstr>Fira Sans Extra Condensed</vt:lpstr>
      <vt:lpstr>Times New Roman</vt:lpstr>
      <vt:lpstr>Roboto</vt: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Barb</vt:lpstr>
      <vt:lpstr>Building Beyond the Umbrella</vt:lpstr>
      <vt:lpstr>Building Beyond the Umbrella</vt:lpstr>
      <vt:lpstr>The Gender Unicorn</vt:lpstr>
      <vt:lpstr>Using this page with others to build solidarity.</vt:lpstr>
      <vt:lpstr>Questions to Ask</vt:lpstr>
      <vt:lpstr>Key Ideas</vt:lpstr>
      <vt:lpstr>Grat </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Ellen</vt:lpstr>
      <vt:lpstr>Using Intersectionality to Build Solidarity</vt:lpstr>
      <vt:lpstr>Levels of Expression of Oppression</vt:lpstr>
      <vt:lpstr>KEY POINTS</vt:lpstr>
      <vt:lpstr>Materials</vt:lpstr>
      <vt:lpstr>Jeny</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SCENARIO: Supporting a Trans Educator</vt:lpstr>
      <vt:lpstr>DEBRIEF</vt:lpstr>
      <vt:lpstr>Anthony</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6</cp:revision>
  <dcterms:created xsi:type="dcterms:W3CDTF">2022-03-02T19:40:14Z</dcterms:created>
  <dcterms:modified xsi:type="dcterms:W3CDTF">2023-04-23T15:35:04Z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ies>
</file>