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wmv" ContentType="video/x-ms-wmv"/>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omments/modernComment_29E_152978FE.xml" ContentType="application/vnd.ms-powerpoint.comment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6" r:id="rId4"/>
  </p:sldMasterIdLst>
  <p:notesMasterIdLst>
    <p:notesMasterId r:id="rId189"/>
  </p:notesMasterIdLst>
  <p:handoutMasterIdLst>
    <p:handoutMasterId r:id="rId190"/>
  </p:handoutMasterIdLst>
  <p:sldIdLst>
    <p:sldId id="1343" r:id="rId5"/>
    <p:sldId id="256" r:id="rId6"/>
    <p:sldId id="1333" r:id="rId7"/>
    <p:sldId id="1332" r:id="rId8"/>
    <p:sldId id="268" r:id="rId9"/>
    <p:sldId id="276" r:id="rId10"/>
    <p:sldId id="272" r:id="rId11"/>
    <p:sldId id="670" r:id="rId12"/>
    <p:sldId id="627" r:id="rId13"/>
    <p:sldId id="626" r:id="rId14"/>
    <p:sldId id="1262" r:id="rId15"/>
    <p:sldId id="1342" r:id="rId16"/>
    <p:sldId id="1263" r:id="rId17"/>
    <p:sldId id="1344" r:id="rId18"/>
    <p:sldId id="1099" r:id="rId19"/>
    <p:sldId id="1334" r:id="rId20"/>
    <p:sldId id="1100" r:id="rId21"/>
    <p:sldId id="1101" r:id="rId22"/>
    <p:sldId id="1102" r:id="rId23"/>
    <p:sldId id="1103" r:id="rId24"/>
    <p:sldId id="1104" r:id="rId25"/>
    <p:sldId id="1105" r:id="rId26"/>
    <p:sldId id="1108" r:id="rId27"/>
    <p:sldId id="1269" r:id="rId28"/>
    <p:sldId id="1113" r:id="rId29"/>
    <p:sldId id="1038" r:id="rId30"/>
    <p:sldId id="1335" r:id="rId31"/>
    <p:sldId id="622" r:id="rId32"/>
    <p:sldId id="747" r:id="rId33"/>
    <p:sldId id="808" r:id="rId34"/>
    <p:sldId id="812" r:id="rId35"/>
    <p:sldId id="810" r:id="rId36"/>
    <p:sldId id="868" r:id="rId37"/>
    <p:sldId id="1329" r:id="rId38"/>
    <p:sldId id="1041" r:id="rId39"/>
    <p:sldId id="1042" r:id="rId40"/>
    <p:sldId id="813" r:id="rId41"/>
    <p:sldId id="814" r:id="rId42"/>
    <p:sldId id="619" r:id="rId43"/>
    <p:sldId id="1331" r:id="rId44"/>
    <p:sldId id="1347" r:id="rId45"/>
    <p:sldId id="1173" r:id="rId46"/>
    <p:sldId id="1336" r:id="rId47"/>
    <p:sldId id="1163" r:id="rId48"/>
    <p:sldId id="1345" r:id="rId49"/>
    <p:sldId id="1164" r:id="rId50"/>
    <p:sldId id="1165" r:id="rId51"/>
    <p:sldId id="1167" r:id="rId52"/>
    <p:sldId id="1168" r:id="rId53"/>
    <p:sldId id="1169" r:id="rId54"/>
    <p:sldId id="1172" r:id="rId55"/>
    <p:sldId id="1180" r:id="rId56"/>
    <p:sldId id="1337" r:id="rId57"/>
    <p:sldId id="1174" r:id="rId58"/>
    <p:sldId id="1175" r:id="rId59"/>
    <p:sldId id="1176" r:id="rId60"/>
    <p:sldId id="1179" r:id="rId61"/>
    <p:sldId id="1198" r:id="rId62"/>
    <p:sldId id="1044" r:id="rId63"/>
    <p:sldId id="1338" r:id="rId64"/>
    <p:sldId id="896" r:id="rId65"/>
    <p:sldId id="897" r:id="rId66"/>
    <p:sldId id="898" r:id="rId67"/>
    <p:sldId id="899" r:id="rId68"/>
    <p:sldId id="1271" r:id="rId69"/>
    <p:sldId id="1199" r:id="rId70"/>
    <p:sldId id="1339" r:id="rId71"/>
    <p:sldId id="1200" r:id="rId72"/>
    <p:sldId id="1202" r:id="rId73"/>
    <p:sldId id="1206" r:id="rId74"/>
    <p:sldId id="1207" r:id="rId75"/>
    <p:sldId id="1208" r:id="rId76"/>
    <p:sldId id="1209" r:id="rId77"/>
    <p:sldId id="1216" r:id="rId78"/>
    <p:sldId id="901" r:id="rId79"/>
    <p:sldId id="1340" r:id="rId80"/>
    <p:sldId id="902" r:id="rId81"/>
    <p:sldId id="903" r:id="rId82"/>
    <p:sldId id="904" r:id="rId83"/>
    <p:sldId id="908" r:id="rId84"/>
    <p:sldId id="909" r:id="rId85"/>
    <p:sldId id="1047" r:id="rId86"/>
    <p:sldId id="970" r:id="rId87"/>
    <p:sldId id="971" r:id="rId88"/>
    <p:sldId id="972" r:id="rId89"/>
    <p:sldId id="915" r:id="rId90"/>
    <p:sldId id="1341" r:id="rId91"/>
    <p:sldId id="916" r:id="rId92"/>
    <p:sldId id="917" r:id="rId93"/>
    <p:sldId id="1048" r:id="rId94"/>
    <p:sldId id="919" r:id="rId95"/>
    <p:sldId id="1052" r:id="rId96"/>
    <p:sldId id="1053" r:id="rId97"/>
    <p:sldId id="1054" r:id="rId98"/>
    <p:sldId id="1057" r:id="rId99"/>
    <p:sldId id="1059" r:id="rId100"/>
    <p:sldId id="1078" r:id="rId101"/>
    <p:sldId id="1346" r:id="rId102"/>
    <p:sldId id="1226" r:id="rId103"/>
    <p:sldId id="1264" r:id="rId104"/>
    <p:sldId id="1265" r:id="rId105"/>
    <p:sldId id="1266" r:id="rId106"/>
    <p:sldId id="1267" r:id="rId107"/>
    <p:sldId id="1268" r:id="rId108"/>
    <p:sldId id="1330" r:id="rId109"/>
    <p:sldId id="1255" r:id="rId110"/>
    <p:sldId id="1256" r:id="rId111"/>
    <p:sldId id="1257" r:id="rId112"/>
    <p:sldId id="1258" r:id="rId113"/>
    <p:sldId id="1259" r:id="rId114"/>
    <p:sldId id="1260" r:id="rId115"/>
    <p:sldId id="1303" r:id="rId116"/>
    <p:sldId id="1304" r:id="rId117"/>
    <p:sldId id="1305" r:id="rId118"/>
    <p:sldId id="1306" r:id="rId119"/>
    <p:sldId id="1307" r:id="rId120"/>
    <p:sldId id="1308" r:id="rId121"/>
    <p:sldId id="1309" r:id="rId122"/>
    <p:sldId id="1310" r:id="rId123"/>
    <p:sldId id="1311" r:id="rId124"/>
    <p:sldId id="1312" r:id="rId125"/>
    <p:sldId id="1313" r:id="rId126"/>
    <p:sldId id="1314" r:id="rId127"/>
    <p:sldId id="1315" r:id="rId128"/>
    <p:sldId id="1316" r:id="rId129"/>
    <p:sldId id="1317" r:id="rId130"/>
    <p:sldId id="1318" r:id="rId131"/>
    <p:sldId id="1319" r:id="rId132"/>
    <p:sldId id="1320" r:id="rId133"/>
    <p:sldId id="1321" r:id="rId134"/>
    <p:sldId id="1322" r:id="rId135"/>
    <p:sldId id="1323" r:id="rId136"/>
    <p:sldId id="1324" r:id="rId137"/>
    <p:sldId id="1325" r:id="rId138"/>
    <p:sldId id="1326" r:id="rId139"/>
    <p:sldId id="1327" r:id="rId140"/>
    <p:sldId id="1328" r:id="rId141"/>
    <p:sldId id="1239" r:id="rId142"/>
    <p:sldId id="1240" r:id="rId143"/>
    <p:sldId id="1241" r:id="rId144"/>
    <p:sldId id="1242" r:id="rId145"/>
    <p:sldId id="1243" r:id="rId146"/>
    <p:sldId id="1244" r:id="rId147"/>
    <p:sldId id="1245" r:id="rId148"/>
    <p:sldId id="1246" r:id="rId149"/>
    <p:sldId id="1247" r:id="rId150"/>
    <p:sldId id="1248" r:id="rId151"/>
    <p:sldId id="1249" r:id="rId152"/>
    <p:sldId id="1250" r:id="rId153"/>
    <p:sldId id="1251" r:id="rId154"/>
    <p:sldId id="1252" r:id="rId155"/>
    <p:sldId id="1253" r:id="rId156"/>
    <p:sldId id="1254" r:id="rId157"/>
    <p:sldId id="1272" r:id="rId158"/>
    <p:sldId id="1273" r:id="rId159"/>
    <p:sldId id="1274" r:id="rId160"/>
    <p:sldId id="1275" r:id="rId161"/>
    <p:sldId id="1276" r:id="rId162"/>
    <p:sldId id="1277" r:id="rId163"/>
    <p:sldId id="1278" r:id="rId164"/>
    <p:sldId id="1279" r:id="rId165"/>
    <p:sldId id="1280" r:id="rId166"/>
    <p:sldId id="1281" r:id="rId167"/>
    <p:sldId id="1282" r:id="rId168"/>
    <p:sldId id="1283" r:id="rId169"/>
    <p:sldId id="1284" r:id="rId170"/>
    <p:sldId id="1285" r:id="rId171"/>
    <p:sldId id="1286" r:id="rId172"/>
    <p:sldId id="1287" r:id="rId173"/>
    <p:sldId id="1288" r:id="rId174"/>
    <p:sldId id="1289" r:id="rId175"/>
    <p:sldId id="1290" r:id="rId176"/>
    <p:sldId id="1291" r:id="rId177"/>
    <p:sldId id="1292" r:id="rId178"/>
    <p:sldId id="1293" r:id="rId179"/>
    <p:sldId id="1294" r:id="rId180"/>
    <p:sldId id="1295" r:id="rId181"/>
    <p:sldId id="1296" r:id="rId182"/>
    <p:sldId id="1297" r:id="rId183"/>
    <p:sldId id="1298" r:id="rId184"/>
    <p:sldId id="1299" r:id="rId185"/>
    <p:sldId id="1300" r:id="rId186"/>
    <p:sldId id="1301" r:id="rId187"/>
    <p:sldId id="1302" r:id="rId188"/>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5" pos="3839">
          <p15:clr>
            <a:srgbClr val="A4A3A4"/>
          </p15:clr>
        </p15:guide>
        <p15:guide id="6" pos="1007">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731D38F-66A6-BF41-EE3F-83E51E293EAD}" v="3" dt="2025-09-24T16:03:09.900"/>
  </p1510:revLst>
</p1510:revInfo>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6" d="100"/>
          <a:sy n="96" d="100"/>
        </p:scale>
        <p:origin x="48" y="48"/>
      </p:cViewPr>
      <p:guideLst>
        <p:guide orient="horz" pos="2160"/>
        <p:guide pos="3839"/>
        <p:guide pos="1007"/>
      </p:guideLst>
    </p:cSldViewPr>
  </p:slideViewPr>
  <p:notesTextViewPr>
    <p:cViewPr>
      <p:scale>
        <a:sx n="1" d="1"/>
        <a:sy n="1" d="1"/>
      </p:scale>
      <p:origin x="0" y="0"/>
    </p:cViewPr>
  </p:notesText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3.xml"/><Relationship Id="rId21" Type="http://schemas.openxmlformats.org/officeDocument/2006/relationships/slide" Target="slides/slide17.xml"/><Relationship Id="rId42" Type="http://schemas.openxmlformats.org/officeDocument/2006/relationships/slide" Target="slides/slide38.xml"/><Relationship Id="rId63" Type="http://schemas.openxmlformats.org/officeDocument/2006/relationships/slide" Target="slides/slide59.xml"/><Relationship Id="rId84" Type="http://schemas.openxmlformats.org/officeDocument/2006/relationships/slide" Target="slides/slide80.xml"/><Relationship Id="rId138" Type="http://schemas.openxmlformats.org/officeDocument/2006/relationships/slide" Target="slides/slide134.xml"/><Relationship Id="rId159" Type="http://schemas.openxmlformats.org/officeDocument/2006/relationships/slide" Target="slides/slide155.xml"/><Relationship Id="rId170" Type="http://schemas.openxmlformats.org/officeDocument/2006/relationships/slide" Target="slides/slide166.xml"/><Relationship Id="rId191" Type="http://schemas.openxmlformats.org/officeDocument/2006/relationships/presProps" Target="presProps.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53" Type="http://schemas.openxmlformats.org/officeDocument/2006/relationships/slide" Target="slides/slide49.xml"/><Relationship Id="rId74" Type="http://schemas.openxmlformats.org/officeDocument/2006/relationships/slide" Target="slides/slide70.xml"/><Relationship Id="rId128" Type="http://schemas.openxmlformats.org/officeDocument/2006/relationships/slide" Target="slides/slide124.xml"/><Relationship Id="rId149" Type="http://schemas.openxmlformats.org/officeDocument/2006/relationships/slide" Target="slides/slide145.xml"/><Relationship Id="rId5" Type="http://schemas.openxmlformats.org/officeDocument/2006/relationships/slide" Target="slides/slide1.xml"/><Relationship Id="rId95" Type="http://schemas.openxmlformats.org/officeDocument/2006/relationships/slide" Target="slides/slide91.xml"/><Relationship Id="rId160" Type="http://schemas.openxmlformats.org/officeDocument/2006/relationships/slide" Target="slides/slide156.xml"/><Relationship Id="rId181" Type="http://schemas.openxmlformats.org/officeDocument/2006/relationships/slide" Target="slides/slide177.xml"/><Relationship Id="rId22" Type="http://schemas.openxmlformats.org/officeDocument/2006/relationships/slide" Target="slides/slide18.xml"/><Relationship Id="rId43" Type="http://schemas.openxmlformats.org/officeDocument/2006/relationships/slide" Target="slides/slide39.xml"/><Relationship Id="rId64" Type="http://schemas.openxmlformats.org/officeDocument/2006/relationships/slide" Target="slides/slide60.xml"/><Relationship Id="rId118" Type="http://schemas.openxmlformats.org/officeDocument/2006/relationships/slide" Target="slides/slide114.xml"/><Relationship Id="rId139" Type="http://schemas.openxmlformats.org/officeDocument/2006/relationships/slide" Target="slides/slide135.xml"/><Relationship Id="rId85" Type="http://schemas.openxmlformats.org/officeDocument/2006/relationships/slide" Target="slides/slide81.xml"/><Relationship Id="rId150" Type="http://schemas.openxmlformats.org/officeDocument/2006/relationships/slide" Target="slides/slide146.xml"/><Relationship Id="rId171" Type="http://schemas.openxmlformats.org/officeDocument/2006/relationships/slide" Target="slides/slide167.xml"/><Relationship Id="rId192" Type="http://schemas.openxmlformats.org/officeDocument/2006/relationships/viewProps" Target="viewProps.xml"/><Relationship Id="rId12" Type="http://schemas.openxmlformats.org/officeDocument/2006/relationships/slide" Target="slides/slide8.xml"/><Relationship Id="rId33" Type="http://schemas.openxmlformats.org/officeDocument/2006/relationships/slide" Target="slides/slide29.xml"/><Relationship Id="rId108" Type="http://schemas.openxmlformats.org/officeDocument/2006/relationships/slide" Target="slides/slide104.xml"/><Relationship Id="rId129" Type="http://schemas.openxmlformats.org/officeDocument/2006/relationships/slide" Target="slides/slide125.xml"/><Relationship Id="rId54" Type="http://schemas.openxmlformats.org/officeDocument/2006/relationships/slide" Target="slides/slide50.xml"/><Relationship Id="rId75" Type="http://schemas.openxmlformats.org/officeDocument/2006/relationships/slide" Target="slides/slide71.xml"/><Relationship Id="rId96" Type="http://schemas.openxmlformats.org/officeDocument/2006/relationships/slide" Target="slides/slide92.xml"/><Relationship Id="rId140" Type="http://schemas.openxmlformats.org/officeDocument/2006/relationships/slide" Target="slides/slide136.xml"/><Relationship Id="rId161" Type="http://schemas.openxmlformats.org/officeDocument/2006/relationships/slide" Target="slides/slide157.xml"/><Relationship Id="rId182" Type="http://schemas.openxmlformats.org/officeDocument/2006/relationships/slide" Target="slides/slide178.xml"/><Relationship Id="rId6" Type="http://schemas.openxmlformats.org/officeDocument/2006/relationships/slide" Target="slides/slide2.xml"/><Relationship Id="rId23" Type="http://schemas.openxmlformats.org/officeDocument/2006/relationships/slide" Target="slides/slide19.xml"/><Relationship Id="rId119" Type="http://schemas.openxmlformats.org/officeDocument/2006/relationships/slide" Target="slides/slide115.xml"/><Relationship Id="rId44" Type="http://schemas.openxmlformats.org/officeDocument/2006/relationships/slide" Target="slides/slide40.xml"/><Relationship Id="rId65" Type="http://schemas.openxmlformats.org/officeDocument/2006/relationships/slide" Target="slides/slide61.xml"/><Relationship Id="rId86" Type="http://schemas.openxmlformats.org/officeDocument/2006/relationships/slide" Target="slides/slide82.xml"/><Relationship Id="rId130" Type="http://schemas.openxmlformats.org/officeDocument/2006/relationships/slide" Target="slides/slide126.xml"/><Relationship Id="rId151" Type="http://schemas.openxmlformats.org/officeDocument/2006/relationships/slide" Target="slides/slide147.xml"/><Relationship Id="rId172" Type="http://schemas.openxmlformats.org/officeDocument/2006/relationships/slide" Target="slides/slide168.xml"/><Relationship Id="rId193" Type="http://schemas.openxmlformats.org/officeDocument/2006/relationships/theme" Target="theme/theme1.xml"/><Relationship Id="rId13" Type="http://schemas.openxmlformats.org/officeDocument/2006/relationships/slide" Target="slides/slide9.xml"/><Relationship Id="rId109" Type="http://schemas.openxmlformats.org/officeDocument/2006/relationships/slide" Target="slides/slide10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120" Type="http://schemas.openxmlformats.org/officeDocument/2006/relationships/slide" Target="slides/slide116.xml"/><Relationship Id="rId125" Type="http://schemas.openxmlformats.org/officeDocument/2006/relationships/slide" Target="slides/slide121.xml"/><Relationship Id="rId141" Type="http://schemas.openxmlformats.org/officeDocument/2006/relationships/slide" Target="slides/slide137.xml"/><Relationship Id="rId146" Type="http://schemas.openxmlformats.org/officeDocument/2006/relationships/slide" Target="slides/slide142.xml"/><Relationship Id="rId167" Type="http://schemas.openxmlformats.org/officeDocument/2006/relationships/slide" Target="slides/slide163.xml"/><Relationship Id="rId188" Type="http://schemas.openxmlformats.org/officeDocument/2006/relationships/slide" Target="slides/slide184.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162" Type="http://schemas.openxmlformats.org/officeDocument/2006/relationships/slide" Target="slides/slide158.xml"/><Relationship Id="rId183" Type="http://schemas.openxmlformats.org/officeDocument/2006/relationships/slide" Target="slides/slide179.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15" Type="http://schemas.openxmlformats.org/officeDocument/2006/relationships/slide" Target="slides/slide111.xml"/><Relationship Id="rId131" Type="http://schemas.openxmlformats.org/officeDocument/2006/relationships/slide" Target="slides/slide127.xml"/><Relationship Id="rId136" Type="http://schemas.openxmlformats.org/officeDocument/2006/relationships/slide" Target="slides/slide132.xml"/><Relationship Id="rId157" Type="http://schemas.openxmlformats.org/officeDocument/2006/relationships/slide" Target="slides/slide153.xml"/><Relationship Id="rId178" Type="http://schemas.openxmlformats.org/officeDocument/2006/relationships/slide" Target="slides/slide174.xml"/><Relationship Id="rId61" Type="http://schemas.openxmlformats.org/officeDocument/2006/relationships/slide" Target="slides/slide57.xml"/><Relationship Id="rId82" Type="http://schemas.openxmlformats.org/officeDocument/2006/relationships/slide" Target="slides/slide78.xml"/><Relationship Id="rId152" Type="http://schemas.openxmlformats.org/officeDocument/2006/relationships/slide" Target="slides/slide148.xml"/><Relationship Id="rId173" Type="http://schemas.openxmlformats.org/officeDocument/2006/relationships/slide" Target="slides/slide169.xml"/><Relationship Id="rId194" Type="http://schemas.openxmlformats.org/officeDocument/2006/relationships/tableStyles" Target="tableStyles.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126" Type="http://schemas.openxmlformats.org/officeDocument/2006/relationships/slide" Target="slides/slide122.xml"/><Relationship Id="rId147" Type="http://schemas.openxmlformats.org/officeDocument/2006/relationships/slide" Target="slides/slide143.xml"/><Relationship Id="rId168" Type="http://schemas.openxmlformats.org/officeDocument/2006/relationships/slide" Target="slides/slide164.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121" Type="http://schemas.openxmlformats.org/officeDocument/2006/relationships/slide" Target="slides/slide117.xml"/><Relationship Id="rId142" Type="http://schemas.openxmlformats.org/officeDocument/2006/relationships/slide" Target="slides/slide138.xml"/><Relationship Id="rId163" Type="http://schemas.openxmlformats.org/officeDocument/2006/relationships/slide" Target="slides/slide159.xml"/><Relationship Id="rId184" Type="http://schemas.openxmlformats.org/officeDocument/2006/relationships/slide" Target="slides/slide180.xml"/><Relationship Id="rId189" Type="http://schemas.openxmlformats.org/officeDocument/2006/relationships/notesMaster" Target="notesMasters/notesMaster1.xml"/><Relationship Id="rId3" Type="http://schemas.openxmlformats.org/officeDocument/2006/relationships/customXml" Target="../customXml/item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openxmlformats.org/officeDocument/2006/relationships/slide" Target="slides/slide112.xml"/><Relationship Id="rId137" Type="http://schemas.openxmlformats.org/officeDocument/2006/relationships/slide" Target="slides/slide133.xml"/><Relationship Id="rId158" Type="http://schemas.openxmlformats.org/officeDocument/2006/relationships/slide" Target="slides/slide154.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slide" Target="slides/slide107.xml"/><Relationship Id="rId132" Type="http://schemas.openxmlformats.org/officeDocument/2006/relationships/slide" Target="slides/slide128.xml"/><Relationship Id="rId153" Type="http://schemas.openxmlformats.org/officeDocument/2006/relationships/slide" Target="slides/slide149.xml"/><Relationship Id="rId174" Type="http://schemas.openxmlformats.org/officeDocument/2006/relationships/slide" Target="slides/slide170.xml"/><Relationship Id="rId179" Type="http://schemas.openxmlformats.org/officeDocument/2006/relationships/slide" Target="slides/slide175.xml"/><Relationship Id="rId195" Type="http://schemas.microsoft.com/office/2016/11/relationships/changesInfo" Target="changesInfos/changesInfo1.xml"/><Relationship Id="rId190" Type="http://schemas.openxmlformats.org/officeDocument/2006/relationships/handoutMaster" Target="handoutMasters/handoutMaster1.xml"/><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106" Type="http://schemas.openxmlformats.org/officeDocument/2006/relationships/slide" Target="slides/slide102.xml"/><Relationship Id="rId127" Type="http://schemas.openxmlformats.org/officeDocument/2006/relationships/slide" Target="slides/slide123.xml"/><Relationship Id="rId10" Type="http://schemas.openxmlformats.org/officeDocument/2006/relationships/slide" Target="slides/slide6.xml"/><Relationship Id="rId31" Type="http://schemas.openxmlformats.org/officeDocument/2006/relationships/slide" Target="slides/slide27.xml"/><Relationship Id="rId52" Type="http://schemas.openxmlformats.org/officeDocument/2006/relationships/slide" Target="slides/slide48.xml"/><Relationship Id="rId73" Type="http://schemas.openxmlformats.org/officeDocument/2006/relationships/slide" Target="slides/slide69.xml"/><Relationship Id="rId78" Type="http://schemas.openxmlformats.org/officeDocument/2006/relationships/slide" Target="slides/slide74.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122" Type="http://schemas.openxmlformats.org/officeDocument/2006/relationships/slide" Target="slides/slide118.xml"/><Relationship Id="rId143" Type="http://schemas.openxmlformats.org/officeDocument/2006/relationships/slide" Target="slides/slide139.xml"/><Relationship Id="rId148" Type="http://schemas.openxmlformats.org/officeDocument/2006/relationships/slide" Target="slides/slide144.xml"/><Relationship Id="rId164" Type="http://schemas.openxmlformats.org/officeDocument/2006/relationships/slide" Target="slides/slide160.xml"/><Relationship Id="rId169" Type="http://schemas.openxmlformats.org/officeDocument/2006/relationships/slide" Target="slides/slide165.xml"/><Relationship Id="rId185" Type="http://schemas.openxmlformats.org/officeDocument/2006/relationships/slide" Target="slides/slide181.xml"/><Relationship Id="rId4" Type="http://schemas.openxmlformats.org/officeDocument/2006/relationships/slideMaster" Target="slideMasters/slideMaster1.xml"/><Relationship Id="rId9" Type="http://schemas.openxmlformats.org/officeDocument/2006/relationships/slide" Target="slides/slide5.xml"/><Relationship Id="rId180" Type="http://schemas.openxmlformats.org/officeDocument/2006/relationships/slide" Target="slides/slide176.xml"/><Relationship Id="rId26" Type="http://schemas.openxmlformats.org/officeDocument/2006/relationships/slide" Target="slides/slide22.xml"/><Relationship Id="rId47" Type="http://schemas.openxmlformats.org/officeDocument/2006/relationships/slide" Target="slides/slide43.xml"/><Relationship Id="rId68" Type="http://schemas.openxmlformats.org/officeDocument/2006/relationships/slide" Target="slides/slide64.xml"/><Relationship Id="rId89" Type="http://schemas.openxmlformats.org/officeDocument/2006/relationships/slide" Target="slides/slide85.xml"/><Relationship Id="rId112" Type="http://schemas.openxmlformats.org/officeDocument/2006/relationships/slide" Target="slides/slide108.xml"/><Relationship Id="rId133" Type="http://schemas.openxmlformats.org/officeDocument/2006/relationships/slide" Target="slides/slide129.xml"/><Relationship Id="rId154" Type="http://schemas.openxmlformats.org/officeDocument/2006/relationships/slide" Target="slides/slide150.xml"/><Relationship Id="rId175" Type="http://schemas.openxmlformats.org/officeDocument/2006/relationships/slide" Target="slides/slide171.xml"/><Relationship Id="rId196" Type="http://schemas.microsoft.com/office/2015/10/relationships/revisionInfo" Target="revisionInfo.xml"/><Relationship Id="rId16" Type="http://schemas.openxmlformats.org/officeDocument/2006/relationships/slide" Target="slides/slide12.xml"/><Relationship Id="rId37" Type="http://schemas.openxmlformats.org/officeDocument/2006/relationships/slide" Target="slides/slide33.xml"/><Relationship Id="rId58" Type="http://schemas.openxmlformats.org/officeDocument/2006/relationships/slide" Target="slides/slide54.xml"/><Relationship Id="rId79" Type="http://schemas.openxmlformats.org/officeDocument/2006/relationships/slide" Target="slides/slide75.xml"/><Relationship Id="rId102" Type="http://schemas.openxmlformats.org/officeDocument/2006/relationships/slide" Target="slides/slide98.xml"/><Relationship Id="rId123" Type="http://schemas.openxmlformats.org/officeDocument/2006/relationships/slide" Target="slides/slide119.xml"/><Relationship Id="rId144" Type="http://schemas.openxmlformats.org/officeDocument/2006/relationships/slide" Target="slides/slide140.xml"/><Relationship Id="rId90" Type="http://schemas.openxmlformats.org/officeDocument/2006/relationships/slide" Target="slides/slide86.xml"/><Relationship Id="rId165" Type="http://schemas.openxmlformats.org/officeDocument/2006/relationships/slide" Target="slides/slide161.xml"/><Relationship Id="rId186" Type="http://schemas.openxmlformats.org/officeDocument/2006/relationships/slide" Target="slides/slide182.xml"/><Relationship Id="rId27" Type="http://schemas.openxmlformats.org/officeDocument/2006/relationships/slide" Target="slides/slide23.xml"/><Relationship Id="rId48" Type="http://schemas.openxmlformats.org/officeDocument/2006/relationships/slide" Target="slides/slide44.xml"/><Relationship Id="rId69" Type="http://schemas.openxmlformats.org/officeDocument/2006/relationships/slide" Target="slides/slide65.xml"/><Relationship Id="rId113" Type="http://schemas.openxmlformats.org/officeDocument/2006/relationships/slide" Target="slides/slide109.xml"/><Relationship Id="rId134" Type="http://schemas.openxmlformats.org/officeDocument/2006/relationships/slide" Target="slides/slide130.xml"/><Relationship Id="rId80" Type="http://schemas.openxmlformats.org/officeDocument/2006/relationships/slide" Target="slides/slide76.xml"/><Relationship Id="rId155" Type="http://schemas.openxmlformats.org/officeDocument/2006/relationships/slide" Target="slides/slide151.xml"/><Relationship Id="rId176" Type="http://schemas.openxmlformats.org/officeDocument/2006/relationships/slide" Target="slides/slide172.xml"/><Relationship Id="rId17" Type="http://schemas.openxmlformats.org/officeDocument/2006/relationships/slide" Target="slides/slide13.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24" Type="http://schemas.openxmlformats.org/officeDocument/2006/relationships/slide" Target="slides/slide120.xml"/><Relationship Id="rId70" Type="http://schemas.openxmlformats.org/officeDocument/2006/relationships/slide" Target="slides/slide66.xml"/><Relationship Id="rId91" Type="http://schemas.openxmlformats.org/officeDocument/2006/relationships/slide" Target="slides/slide87.xml"/><Relationship Id="rId145" Type="http://schemas.openxmlformats.org/officeDocument/2006/relationships/slide" Target="slides/slide141.xml"/><Relationship Id="rId166" Type="http://schemas.openxmlformats.org/officeDocument/2006/relationships/slide" Target="slides/slide162.xml"/><Relationship Id="rId187" Type="http://schemas.openxmlformats.org/officeDocument/2006/relationships/slide" Target="slides/slide183.xml"/><Relationship Id="rId1" Type="http://schemas.openxmlformats.org/officeDocument/2006/relationships/customXml" Target="../customXml/item1.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slide" Target="slides/slide110.xml"/><Relationship Id="rId60" Type="http://schemas.openxmlformats.org/officeDocument/2006/relationships/slide" Target="slides/slide56.xml"/><Relationship Id="rId81" Type="http://schemas.openxmlformats.org/officeDocument/2006/relationships/slide" Target="slides/slide77.xml"/><Relationship Id="rId135" Type="http://schemas.openxmlformats.org/officeDocument/2006/relationships/slide" Target="slides/slide131.xml"/><Relationship Id="rId156" Type="http://schemas.openxmlformats.org/officeDocument/2006/relationships/slide" Target="slides/slide152.xml"/><Relationship Id="rId177" Type="http://schemas.openxmlformats.org/officeDocument/2006/relationships/slide" Target="slides/slide173.xml"/><Relationship Id="rId18" Type="http://schemas.openxmlformats.org/officeDocument/2006/relationships/slide" Target="slides/slide14.xml"/><Relationship Id="rId39" Type="http://schemas.openxmlformats.org/officeDocument/2006/relationships/slide" Target="slides/slide3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isson, Anthony [NEA]" userId="S::abrisson@nea.org::a9bd9087-6ed7-4e66-b13b-027b6a88024d" providerId="AD" clId="Web-{B731D38F-66A6-BF41-EE3F-83E51E293EAD}"/>
    <pc:docChg chg="modSld">
      <pc:chgData name="Brisson, Anthony [NEA]" userId="S::abrisson@nea.org::a9bd9087-6ed7-4e66-b13b-027b6a88024d" providerId="AD" clId="Web-{B731D38F-66A6-BF41-EE3F-83E51E293EAD}" dt="2025-09-24T16:03:02.541" v="5" actId="20577"/>
      <pc:docMkLst>
        <pc:docMk/>
      </pc:docMkLst>
      <pc:sldChg chg="modSp">
        <pc:chgData name="Brisson, Anthony [NEA]" userId="S::abrisson@nea.org::a9bd9087-6ed7-4e66-b13b-027b6a88024d" providerId="AD" clId="Web-{B731D38F-66A6-BF41-EE3F-83E51E293EAD}" dt="2025-09-24T16:03:02.541" v="5" actId="20577"/>
        <pc:sldMkLst>
          <pc:docMk/>
          <pc:sldMk cId="3425188658" sldId="1206"/>
        </pc:sldMkLst>
        <pc:spChg chg="mod">
          <ac:chgData name="Brisson, Anthony [NEA]" userId="S::abrisson@nea.org::a9bd9087-6ed7-4e66-b13b-027b6a88024d" providerId="AD" clId="Web-{B731D38F-66A6-BF41-EE3F-83E51E293EAD}" dt="2025-09-24T16:03:02.541" v="5" actId="20577"/>
          <ac:spMkLst>
            <pc:docMk/>
            <pc:sldMk cId="3425188658" sldId="1206"/>
            <ac:spMk id="3" creationId="{00000000-0000-0000-0000-000000000000}"/>
          </ac:spMkLst>
        </pc:spChg>
      </pc:sldChg>
      <pc:sldChg chg="modSp">
        <pc:chgData name="Brisson, Anthony [NEA]" userId="S::abrisson@nea.org::a9bd9087-6ed7-4e66-b13b-027b6a88024d" providerId="AD" clId="Web-{B731D38F-66A6-BF41-EE3F-83E51E293EAD}" dt="2025-09-24T15:53:04.658" v="3" actId="20577"/>
        <pc:sldMkLst>
          <pc:docMk/>
          <pc:sldMk cId="2415991504" sldId="1209"/>
        </pc:sldMkLst>
        <pc:graphicFrameChg chg="modGraphic">
          <ac:chgData name="Brisson, Anthony [NEA]" userId="S::abrisson@nea.org::a9bd9087-6ed7-4e66-b13b-027b6a88024d" providerId="AD" clId="Web-{B731D38F-66A6-BF41-EE3F-83E51E293EAD}" dt="2025-09-24T15:53:04.658" v="3" actId="20577"/>
          <ac:graphicFrameMkLst>
            <pc:docMk/>
            <pc:sldMk cId="2415991504" sldId="1209"/>
            <ac:graphicFrameMk id="489" creationId="{C6FED0E7-7E4A-3353-A423-F03BEC2CA15F}"/>
          </ac:graphicFrameMkLst>
        </pc:graphicFrameChg>
      </pc:sldChg>
    </pc:docChg>
  </pc:docChgLst>
</pc:chgInfo>
</file>

<file path=ppt/comments/modernComment_29E_152978FE.xml><?xml version="1.0" encoding="utf-8"?>
<p188:cmLst xmlns:a="http://schemas.openxmlformats.org/drawingml/2006/main" xmlns:r="http://schemas.openxmlformats.org/officeDocument/2006/relationships" xmlns:p188="http://schemas.microsoft.com/office/powerpoint/2018/8/main">
  <p188:cm id="{01C22F49-F1F1-400D-8E62-0203114097A5}" authorId="{5EB03D44-B1C1-0879-E02E-DC41FCBAC9C0}" created="2023-06-07T20:28:07.776">
    <pc:sldMkLst xmlns:pc="http://schemas.microsoft.com/office/powerpoint/2013/main/command">
      <pc:docMk/>
      <pc:sldMk cId="1672448561" sldId="578"/>
    </pc:sldMkLst>
    <p188:txBody>
      <a:bodyPr/>
      <a:lstStyle/>
      <a:p>
        <a:r>
          <a:rPr lang="en-US"/>
          <a:t>Could be tweaked </a:t>
        </a:r>
      </a:p>
    </p188:txBody>
  </p188:cm>
</p188:cmLst>
</file>

<file path=ppt/diagrams/_rels/data7.xml.rels><?xml version="1.0" encoding="UTF-8" standalone="yes"?>
<Relationships xmlns="http://schemas.openxmlformats.org/package/2006/relationships"><Relationship Id="rId8" Type="http://schemas.openxmlformats.org/officeDocument/2006/relationships/image" Target="../media/image61.svg"/><Relationship Id="rId3" Type="http://schemas.openxmlformats.org/officeDocument/2006/relationships/image" Target="../media/image56.png"/><Relationship Id="rId7" Type="http://schemas.openxmlformats.org/officeDocument/2006/relationships/image" Target="../media/image60.png"/><Relationship Id="rId2" Type="http://schemas.openxmlformats.org/officeDocument/2006/relationships/image" Target="../media/image55.svg"/><Relationship Id="rId1" Type="http://schemas.openxmlformats.org/officeDocument/2006/relationships/image" Target="../media/image54.png"/><Relationship Id="rId6" Type="http://schemas.openxmlformats.org/officeDocument/2006/relationships/image" Target="../media/image59.svg"/><Relationship Id="rId5" Type="http://schemas.openxmlformats.org/officeDocument/2006/relationships/image" Target="../media/image58.png"/><Relationship Id="rId10" Type="http://schemas.openxmlformats.org/officeDocument/2006/relationships/image" Target="../media/image63.svg"/><Relationship Id="rId4" Type="http://schemas.openxmlformats.org/officeDocument/2006/relationships/image" Target="../media/image57.svg"/><Relationship Id="rId9" Type="http://schemas.openxmlformats.org/officeDocument/2006/relationships/image" Target="../media/image62.png"/></Relationships>
</file>

<file path=ppt/diagrams/_rels/drawing7.xml.rels><?xml version="1.0" encoding="UTF-8" standalone="yes"?>
<Relationships xmlns="http://schemas.openxmlformats.org/package/2006/relationships"><Relationship Id="rId8" Type="http://schemas.openxmlformats.org/officeDocument/2006/relationships/image" Target="../media/image61.svg"/><Relationship Id="rId3" Type="http://schemas.openxmlformats.org/officeDocument/2006/relationships/image" Target="../media/image56.png"/><Relationship Id="rId7" Type="http://schemas.openxmlformats.org/officeDocument/2006/relationships/image" Target="../media/image60.png"/><Relationship Id="rId2" Type="http://schemas.openxmlformats.org/officeDocument/2006/relationships/image" Target="../media/image55.svg"/><Relationship Id="rId1" Type="http://schemas.openxmlformats.org/officeDocument/2006/relationships/image" Target="../media/image54.png"/><Relationship Id="rId6" Type="http://schemas.openxmlformats.org/officeDocument/2006/relationships/image" Target="../media/image59.svg"/><Relationship Id="rId5" Type="http://schemas.openxmlformats.org/officeDocument/2006/relationships/image" Target="../media/image58.png"/><Relationship Id="rId10" Type="http://schemas.openxmlformats.org/officeDocument/2006/relationships/image" Target="../media/image63.svg"/><Relationship Id="rId4" Type="http://schemas.openxmlformats.org/officeDocument/2006/relationships/image" Target="../media/image57.svg"/><Relationship Id="rId9" Type="http://schemas.openxmlformats.org/officeDocument/2006/relationships/image" Target="../media/image62.pn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AA97FDA-C477-4B9E-ABF9-322989DEA61D}" type="doc">
      <dgm:prSet loTypeId="urn:microsoft.com/office/officeart/2005/8/layout/chevron1" loCatId="process" qsTypeId="urn:microsoft.com/office/officeart/2005/8/quickstyle/simple1" qsCatId="simple" csTypeId="urn:microsoft.com/office/officeart/2005/8/colors/colorful1" csCatId="colorful" phldr="1"/>
      <dgm:spPr/>
      <dgm:t>
        <a:bodyPr/>
        <a:lstStyle/>
        <a:p>
          <a:endParaRPr lang="en-US"/>
        </a:p>
      </dgm:t>
    </dgm:pt>
    <dgm:pt modelId="{C2101773-64FF-4C06-87E5-8F130EBF4D97}">
      <dgm:prSet phldrT="[Text]" custT="1"/>
      <dgm:spPr/>
      <dgm:t>
        <a:bodyPr/>
        <a:lstStyle/>
        <a:p>
          <a:r>
            <a:rPr lang="en-US" sz="2400" b="1"/>
            <a:t>Unorganized</a:t>
          </a:r>
        </a:p>
      </dgm:t>
    </dgm:pt>
    <dgm:pt modelId="{D8DAAE02-6C1C-4D34-9D38-2B98E2F9CD3C}" type="parTrans" cxnId="{3CE5F8D1-8F72-4DD9-AF13-8560E885E5DC}">
      <dgm:prSet/>
      <dgm:spPr/>
      <dgm:t>
        <a:bodyPr/>
        <a:lstStyle/>
        <a:p>
          <a:endParaRPr lang="en-US"/>
        </a:p>
      </dgm:t>
    </dgm:pt>
    <dgm:pt modelId="{FEE930FA-75A9-412C-B6F8-025857752E71}" type="sibTrans" cxnId="{3CE5F8D1-8F72-4DD9-AF13-8560E885E5DC}">
      <dgm:prSet/>
      <dgm:spPr/>
      <dgm:t>
        <a:bodyPr/>
        <a:lstStyle/>
        <a:p>
          <a:endParaRPr lang="en-US"/>
        </a:p>
      </dgm:t>
    </dgm:pt>
    <dgm:pt modelId="{3AF237B8-71D0-46C8-AD57-9E1161C4B9E9}">
      <dgm:prSet phldrT="[Text]" custT="1"/>
      <dgm:spPr/>
      <dgm:t>
        <a:bodyPr/>
        <a:lstStyle/>
        <a:p>
          <a:r>
            <a:rPr lang="en-US" sz="3600" b="1"/>
            <a:t>Club</a:t>
          </a:r>
        </a:p>
      </dgm:t>
    </dgm:pt>
    <dgm:pt modelId="{D828EC22-027A-4C6E-8346-F649C53B59A7}" type="parTrans" cxnId="{21AFFF91-220D-4524-8058-737441989467}">
      <dgm:prSet/>
      <dgm:spPr/>
      <dgm:t>
        <a:bodyPr/>
        <a:lstStyle/>
        <a:p>
          <a:endParaRPr lang="en-US"/>
        </a:p>
      </dgm:t>
    </dgm:pt>
    <dgm:pt modelId="{16D9967A-5AE0-49D5-9B16-EB6EF4AB6577}" type="sibTrans" cxnId="{21AFFF91-220D-4524-8058-737441989467}">
      <dgm:prSet/>
      <dgm:spPr/>
      <dgm:t>
        <a:bodyPr/>
        <a:lstStyle/>
        <a:p>
          <a:endParaRPr lang="en-US"/>
        </a:p>
      </dgm:t>
    </dgm:pt>
    <dgm:pt modelId="{0224E992-A1A6-4D60-A35F-0241B9AF47B2}">
      <dgm:prSet phldrT="[Text]" custT="1"/>
      <dgm:spPr/>
      <dgm:t>
        <a:bodyPr/>
        <a:lstStyle/>
        <a:p>
          <a:r>
            <a:rPr lang="en-US" sz="3600" b="1"/>
            <a:t>Union</a:t>
          </a:r>
        </a:p>
      </dgm:t>
    </dgm:pt>
    <dgm:pt modelId="{C6A99BF7-2275-4F40-A8DD-6FA453A1A45F}" type="parTrans" cxnId="{0E8A0169-F668-4A0E-8921-653144C7F4FE}">
      <dgm:prSet/>
      <dgm:spPr/>
      <dgm:t>
        <a:bodyPr/>
        <a:lstStyle/>
        <a:p>
          <a:endParaRPr lang="en-US"/>
        </a:p>
      </dgm:t>
    </dgm:pt>
    <dgm:pt modelId="{366A70E6-AF21-43CF-B91F-34D677BD0CAC}" type="sibTrans" cxnId="{0E8A0169-F668-4A0E-8921-653144C7F4FE}">
      <dgm:prSet/>
      <dgm:spPr/>
      <dgm:t>
        <a:bodyPr/>
        <a:lstStyle/>
        <a:p>
          <a:endParaRPr lang="en-US"/>
        </a:p>
      </dgm:t>
    </dgm:pt>
    <dgm:pt modelId="{30EB78A2-3D5D-4553-AB32-C5F8788739A6}">
      <dgm:prSet custT="1"/>
      <dgm:spPr/>
      <dgm:t>
        <a:bodyPr/>
        <a:lstStyle/>
        <a:p>
          <a:r>
            <a:rPr lang="en-US" sz="3600" b="1"/>
            <a:t>Fighting Union</a:t>
          </a:r>
        </a:p>
      </dgm:t>
    </dgm:pt>
    <dgm:pt modelId="{AC9AD307-846B-42D0-9435-7ABCC92E6F8C}" type="parTrans" cxnId="{B739D162-F1B6-44B8-A68B-858634F77BDF}">
      <dgm:prSet/>
      <dgm:spPr/>
      <dgm:t>
        <a:bodyPr/>
        <a:lstStyle/>
        <a:p>
          <a:endParaRPr lang="en-US"/>
        </a:p>
      </dgm:t>
    </dgm:pt>
    <dgm:pt modelId="{13A499DE-AF95-4D24-9B9D-5C95B2305F6C}" type="sibTrans" cxnId="{B739D162-F1B6-44B8-A68B-858634F77BDF}">
      <dgm:prSet/>
      <dgm:spPr/>
      <dgm:t>
        <a:bodyPr/>
        <a:lstStyle/>
        <a:p>
          <a:endParaRPr lang="en-US"/>
        </a:p>
      </dgm:t>
    </dgm:pt>
    <dgm:pt modelId="{5BF6FA48-DAD1-4564-99C6-88DDA5EF3A77}" type="pres">
      <dgm:prSet presAssocID="{0AA97FDA-C477-4B9E-ABF9-322989DEA61D}" presName="Name0" presStyleCnt="0">
        <dgm:presLayoutVars>
          <dgm:dir/>
          <dgm:animLvl val="lvl"/>
          <dgm:resizeHandles val="exact"/>
        </dgm:presLayoutVars>
      </dgm:prSet>
      <dgm:spPr/>
    </dgm:pt>
    <dgm:pt modelId="{88A60437-8337-46C8-A0DF-D337485A28E9}" type="pres">
      <dgm:prSet presAssocID="{C2101773-64FF-4C06-87E5-8F130EBF4D97}" presName="parTxOnly" presStyleLbl="node1" presStyleIdx="0" presStyleCnt="4" custScaleX="135509" custScaleY="143052" custLinFactNeighborX="5957">
        <dgm:presLayoutVars>
          <dgm:chMax val="0"/>
          <dgm:chPref val="0"/>
          <dgm:bulletEnabled val="1"/>
        </dgm:presLayoutVars>
      </dgm:prSet>
      <dgm:spPr/>
    </dgm:pt>
    <dgm:pt modelId="{4CE59355-4BC4-450D-83CA-EEA66C48F78E}" type="pres">
      <dgm:prSet presAssocID="{FEE930FA-75A9-412C-B6F8-025857752E71}" presName="parTxOnlySpace" presStyleCnt="0"/>
      <dgm:spPr/>
    </dgm:pt>
    <dgm:pt modelId="{CDFC33F7-B7C2-4046-BE4A-637F6E94E727}" type="pres">
      <dgm:prSet presAssocID="{3AF237B8-71D0-46C8-AD57-9E1161C4B9E9}" presName="parTxOnly" presStyleLbl="node1" presStyleIdx="1" presStyleCnt="4" custScaleY="130047">
        <dgm:presLayoutVars>
          <dgm:chMax val="0"/>
          <dgm:chPref val="0"/>
          <dgm:bulletEnabled val="1"/>
        </dgm:presLayoutVars>
      </dgm:prSet>
      <dgm:spPr/>
    </dgm:pt>
    <dgm:pt modelId="{78B5FEBC-E1CD-423D-BA58-F66FF8190FB5}" type="pres">
      <dgm:prSet presAssocID="{16D9967A-5AE0-49D5-9B16-EB6EF4AB6577}" presName="parTxOnlySpace" presStyleCnt="0"/>
      <dgm:spPr/>
    </dgm:pt>
    <dgm:pt modelId="{455283ED-D0AD-4BF8-B446-34CCFFE0D861}" type="pres">
      <dgm:prSet presAssocID="{0224E992-A1A6-4D60-A35F-0241B9AF47B2}" presName="parTxOnly" presStyleLbl="node1" presStyleIdx="2" presStyleCnt="4" custScaleX="117466" custScaleY="130047">
        <dgm:presLayoutVars>
          <dgm:chMax val="0"/>
          <dgm:chPref val="0"/>
          <dgm:bulletEnabled val="1"/>
        </dgm:presLayoutVars>
      </dgm:prSet>
      <dgm:spPr/>
    </dgm:pt>
    <dgm:pt modelId="{08C23B2B-0855-4038-8C5A-C82C76CD3289}" type="pres">
      <dgm:prSet presAssocID="{366A70E6-AF21-43CF-B91F-34D677BD0CAC}" presName="parTxOnlySpace" presStyleCnt="0"/>
      <dgm:spPr/>
    </dgm:pt>
    <dgm:pt modelId="{DC64B8E6-63E6-4FBA-9D95-2A4544DC83A7}" type="pres">
      <dgm:prSet presAssocID="{30EB78A2-3D5D-4553-AB32-C5F8788739A6}" presName="parTxOnly" presStyleLbl="node1" presStyleIdx="3" presStyleCnt="4" custScaleX="136730" custScaleY="130047">
        <dgm:presLayoutVars>
          <dgm:chMax val="0"/>
          <dgm:chPref val="0"/>
          <dgm:bulletEnabled val="1"/>
        </dgm:presLayoutVars>
      </dgm:prSet>
      <dgm:spPr/>
    </dgm:pt>
  </dgm:ptLst>
  <dgm:cxnLst>
    <dgm:cxn modelId="{C3D95639-9A58-44DD-95D4-9F527C8D8C0D}" type="presOf" srcId="{0AA97FDA-C477-4B9E-ABF9-322989DEA61D}" destId="{5BF6FA48-DAD1-4564-99C6-88DDA5EF3A77}" srcOrd="0" destOrd="0" presId="urn:microsoft.com/office/officeart/2005/8/layout/chevron1"/>
    <dgm:cxn modelId="{B739D162-F1B6-44B8-A68B-858634F77BDF}" srcId="{0AA97FDA-C477-4B9E-ABF9-322989DEA61D}" destId="{30EB78A2-3D5D-4553-AB32-C5F8788739A6}" srcOrd="3" destOrd="0" parTransId="{AC9AD307-846B-42D0-9435-7ABCC92E6F8C}" sibTransId="{13A499DE-AF95-4D24-9B9D-5C95B2305F6C}"/>
    <dgm:cxn modelId="{9E6D6D68-D594-4E3D-B188-94D9527D0A8C}" type="presOf" srcId="{0224E992-A1A6-4D60-A35F-0241B9AF47B2}" destId="{455283ED-D0AD-4BF8-B446-34CCFFE0D861}" srcOrd="0" destOrd="0" presId="urn:microsoft.com/office/officeart/2005/8/layout/chevron1"/>
    <dgm:cxn modelId="{0E8A0169-F668-4A0E-8921-653144C7F4FE}" srcId="{0AA97FDA-C477-4B9E-ABF9-322989DEA61D}" destId="{0224E992-A1A6-4D60-A35F-0241B9AF47B2}" srcOrd="2" destOrd="0" parTransId="{C6A99BF7-2275-4F40-A8DD-6FA453A1A45F}" sibTransId="{366A70E6-AF21-43CF-B91F-34D677BD0CAC}"/>
    <dgm:cxn modelId="{21AFFF91-220D-4524-8058-737441989467}" srcId="{0AA97FDA-C477-4B9E-ABF9-322989DEA61D}" destId="{3AF237B8-71D0-46C8-AD57-9E1161C4B9E9}" srcOrd="1" destOrd="0" parTransId="{D828EC22-027A-4C6E-8346-F649C53B59A7}" sibTransId="{16D9967A-5AE0-49D5-9B16-EB6EF4AB6577}"/>
    <dgm:cxn modelId="{6FBDCDAA-EFA1-453C-B3B0-1B0B3C35BC62}" type="presOf" srcId="{3AF237B8-71D0-46C8-AD57-9E1161C4B9E9}" destId="{CDFC33F7-B7C2-4046-BE4A-637F6E94E727}" srcOrd="0" destOrd="0" presId="urn:microsoft.com/office/officeart/2005/8/layout/chevron1"/>
    <dgm:cxn modelId="{6327ABBD-7E57-4AEB-85A1-0503F052FE4B}" type="presOf" srcId="{C2101773-64FF-4C06-87E5-8F130EBF4D97}" destId="{88A60437-8337-46C8-A0DF-D337485A28E9}" srcOrd="0" destOrd="0" presId="urn:microsoft.com/office/officeart/2005/8/layout/chevron1"/>
    <dgm:cxn modelId="{3CE5F8D1-8F72-4DD9-AF13-8560E885E5DC}" srcId="{0AA97FDA-C477-4B9E-ABF9-322989DEA61D}" destId="{C2101773-64FF-4C06-87E5-8F130EBF4D97}" srcOrd="0" destOrd="0" parTransId="{D8DAAE02-6C1C-4D34-9D38-2B98E2F9CD3C}" sibTransId="{FEE930FA-75A9-412C-B6F8-025857752E71}"/>
    <dgm:cxn modelId="{FBBED0EA-28D6-47A8-90FA-CCB1E8771394}" type="presOf" srcId="{30EB78A2-3D5D-4553-AB32-C5F8788739A6}" destId="{DC64B8E6-63E6-4FBA-9D95-2A4544DC83A7}" srcOrd="0" destOrd="0" presId="urn:microsoft.com/office/officeart/2005/8/layout/chevron1"/>
    <dgm:cxn modelId="{112EA648-DDF2-491D-B413-51557898E830}" type="presParOf" srcId="{5BF6FA48-DAD1-4564-99C6-88DDA5EF3A77}" destId="{88A60437-8337-46C8-A0DF-D337485A28E9}" srcOrd="0" destOrd="0" presId="urn:microsoft.com/office/officeart/2005/8/layout/chevron1"/>
    <dgm:cxn modelId="{D6B68091-6D7E-4100-84EE-D61A271E5AD4}" type="presParOf" srcId="{5BF6FA48-DAD1-4564-99C6-88DDA5EF3A77}" destId="{4CE59355-4BC4-450D-83CA-EEA66C48F78E}" srcOrd="1" destOrd="0" presId="urn:microsoft.com/office/officeart/2005/8/layout/chevron1"/>
    <dgm:cxn modelId="{6EEC7C02-C935-4E2D-8F2B-BAE557C7DD2E}" type="presParOf" srcId="{5BF6FA48-DAD1-4564-99C6-88DDA5EF3A77}" destId="{CDFC33F7-B7C2-4046-BE4A-637F6E94E727}" srcOrd="2" destOrd="0" presId="urn:microsoft.com/office/officeart/2005/8/layout/chevron1"/>
    <dgm:cxn modelId="{A6064B5D-C047-4B48-8DC7-928BEEB8B918}" type="presParOf" srcId="{5BF6FA48-DAD1-4564-99C6-88DDA5EF3A77}" destId="{78B5FEBC-E1CD-423D-BA58-F66FF8190FB5}" srcOrd="3" destOrd="0" presId="urn:microsoft.com/office/officeart/2005/8/layout/chevron1"/>
    <dgm:cxn modelId="{A43DECA5-9F7D-4F79-95C6-3D01DA51297A}" type="presParOf" srcId="{5BF6FA48-DAD1-4564-99C6-88DDA5EF3A77}" destId="{455283ED-D0AD-4BF8-B446-34CCFFE0D861}" srcOrd="4" destOrd="0" presId="urn:microsoft.com/office/officeart/2005/8/layout/chevron1"/>
    <dgm:cxn modelId="{722828AC-CE34-492F-8B5E-F3653048EEC9}" type="presParOf" srcId="{5BF6FA48-DAD1-4564-99C6-88DDA5EF3A77}" destId="{08C23B2B-0855-4038-8C5A-C82C76CD3289}" srcOrd="5" destOrd="0" presId="urn:microsoft.com/office/officeart/2005/8/layout/chevron1"/>
    <dgm:cxn modelId="{90959F7F-A93A-47B6-8F9A-83C5389F4854}" type="presParOf" srcId="{5BF6FA48-DAD1-4564-99C6-88DDA5EF3A77}" destId="{DC64B8E6-63E6-4FBA-9D95-2A4544DC83A7}" srcOrd="6"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FA7398D-B48B-4819-99A2-B53AAEE7E85C}" type="doc">
      <dgm:prSet loTypeId="urn:microsoft.com/office/officeart/2005/8/layout/vList5" loCatId="list" qsTypeId="urn:microsoft.com/office/officeart/2005/8/quickstyle/simple1" qsCatId="simple" csTypeId="urn:microsoft.com/office/officeart/2005/8/colors/colorful1" csCatId="colorful" phldr="1"/>
      <dgm:spPr/>
      <dgm:t>
        <a:bodyPr/>
        <a:lstStyle/>
        <a:p>
          <a:endParaRPr lang="en-US"/>
        </a:p>
      </dgm:t>
    </dgm:pt>
    <dgm:pt modelId="{BB41A6AE-4584-48CE-8B2F-00EF52E38D70}">
      <dgm:prSet phldrT="[Text]"/>
      <dgm:spPr/>
      <dgm:t>
        <a:bodyPr/>
        <a:lstStyle/>
        <a:p>
          <a:r>
            <a:rPr lang="en-US"/>
            <a:t>Advanced</a:t>
          </a:r>
        </a:p>
      </dgm:t>
    </dgm:pt>
    <dgm:pt modelId="{4A60F9AB-DD15-44D0-81C6-7DF911A9638D}" type="parTrans" cxnId="{C89B9A9D-C66C-43BB-88D4-00648EE782DE}">
      <dgm:prSet/>
      <dgm:spPr/>
      <dgm:t>
        <a:bodyPr/>
        <a:lstStyle/>
        <a:p>
          <a:endParaRPr lang="en-US"/>
        </a:p>
      </dgm:t>
    </dgm:pt>
    <dgm:pt modelId="{722A4F7E-329F-41B7-BA2C-A1359A4B287A}" type="sibTrans" cxnId="{C89B9A9D-C66C-43BB-88D4-00648EE782DE}">
      <dgm:prSet/>
      <dgm:spPr/>
      <dgm:t>
        <a:bodyPr/>
        <a:lstStyle/>
        <a:p>
          <a:endParaRPr lang="en-US"/>
        </a:p>
      </dgm:t>
    </dgm:pt>
    <dgm:pt modelId="{848CDA75-03FA-4A2A-ADC4-47A7E24B945A}">
      <dgm:prSet phldrT="[Text]"/>
      <dgm:spPr/>
      <dgm:t>
        <a:bodyPr/>
        <a:lstStyle/>
        <a:p>
          <a:r>
            <a:rPr lang="en-US"/>
            <a:t>Members Lead</a:t>
          </a:r>
        </a:p>
      </dgm:t>
    </dgm:pt>
    <dgm:pt modelId="{B2F1B755-D829-4537-B58E-E691A938A1A1}" type="parTrans" cxnId="{F81C7503-3603-4C96-9E39-160A307A6C22}">
      <dgm:prSet/>
      <dgm:spPr/>
      <dgm:t>
        <a:bodyPr/>
        <a:lstStyle/>
        <a:p>
          <a:endParaRPr lang="en-US"/>
        </a:p>
      </dgm:t>
    </dgm:pt>
    <dgm:pt modelId="{9BC625A1-3C09-48CA-971F-6B9FC33D01E8}" type="sibTrans" cxnId="{F81C7503-3603-4C96-9E39-160A307A6C22}">
      <dgm:prSet/>
      <dgm:spPr/>
      <dgm:t>
        <a:bodyPr/>
        <a:lstStyle/>
        <a:p>
          <a:endParaRPr lang="en-US"/>
        </a:p>
      </dgm:t>
    </dgm:pt>
    <dgm:pt modelId="{3B410F01-35B0-4CB6-9321-A504D250BDB5}">
      <dgm:prSet phldrT="[Text]"/>
      <dgm:spPr/>
      <dgm:t>
        <a:bodyPr/>
        <a:lstStyle/>
        <a:p>
          <a:r>
            <a:rPr lang="en-US"/>
            <a:t>Basic</a:t>
          </a:r>
        </a:p>
      </dgm:t>
    </dgm:pt>
    <dgm:pt modelId="{D9B8B75F-01EE-4534-9C95-5BB1BD5FFAB4}" type="parTrans" cxnId="{74ADD694-AAFE-4EC8-A491-F1A25215E170}">
      <dgm:prSet/>
      <dgm:spPr/>
      <dgm:t>
        <a:bodyPr/>
        <a:lstStyle/>
        <a:p>
          <a:endParaRPr lang="en-US"/>
        </a:p>
      </dgm:t>
    </dgm:pt>
    <dgm:pt modelId="{123CE1DF-6E56-4D02-8FD2-440FF1F6E270}" type="sibTrans" cxnId="{74ADD694-AAFE-4EC8-A491-F1A25215E170}">
      <dgm:prSet/>
      <dgm:spPr/>
      <dgm:t>
        <a:bodyPr/>
        <a:lstStyle/>
        <a:p>
          <a:endParaRPr lang="en-US"/>
        </a:p>
      </dgm:t>
    </dgm:pt>
    <dgm:pt modelId="{32B4E6E0-451A-47B0-9004-79422C7D7862}">
      <dgm:prSet phldrT="[Text]"/>
      <dgm:spPr/>
      <dgm:t>
        <a:bodyPr/>
        <a:lstStyle/>
        <a:p>
          <a:r>
            <a:rPr lang="en-US"/>
            <a:t>Member and Staff Partners</a:t>
          </a:r>
        </a:p>
      </dgm:t>
    </dgm:pt>
    <dgm:pt modelId="{453FB416-EFFB-4A8D-AE83-F63676AAC081}" type="parTrans" cxnId="{DB436003-582D-428A-ADC8-A72B9441E9B1}">
      <dgm:prSet/>
      <dgm:spPr/>
      <dgm:t>
        <a:bodyPr/>
        <a:lstStyle/>
        <a:p>
          <a:endParaRPr lang="en-US"/>
        </a:p>
      </dgm:t>
    </dgm:pt>
    <dgm:pt modelId="{3CC3F91E-B46B-4713-BEEF-9A33A60376A2}" type="sibTrans" cxnId="{DB436003-582D-428A-ADC8-A72B9441E9B1}">
      <dgm:prSet/>
      <dgm:spPr/>
      <dgm:t>
        <a:bodyPr/>
        <a:lstStyle/>
        <a:p>
          <a:endParaRPr lang="en-US"/>
        </a:p>
      </dgm:t>
    </dgm:pt>
    <dgm:pt modelId="{8FEF0ECF-C034-43BB-97BB-AD48513619D7}">
      <dgm:prSet phldrT="[Text]"/>
      <dgm:spPr/>
      <dgm:t>
        <a:bodyPr/>
        <a:lstStyle/>
        <a:p>
          <a:r>
            <a:rPr lang="en-US"/>
            <a:t>Staff Coach and Build Leader Capacity </a:t>
          </a:r>
        </a:p>
      </dgm:t>
    </dgm:pt>
    <dgm:pt modelId="{B0B5E62C-0EA1-4CD2-93C7-9C3C7503BA54}" type="parTrans" cxnId="{739082E2-794D-4C46-83E1-89F4F369FC9C}">
      <dgm:prSet/>
      <dgm:spPr/>
      <dgm:t>
        <a:bodyPr/>
        <a:lstStyle/>
        <a:p>
          <a:endParaRPr lang="en-US"/>
        </a:p>
      </dgm:t>
    </dgm:pt>
    <dgm:pt modelId="{8760AAF5-4BDB-4030-8485-59E490439AD4}" type="sibTrans" cxnId="{739082E2-794D-4C46-83E1-89F4F369FC9C}">
      <dgm:prSet/>
      <dgm:spPr/>
      <dgm:t>
        <a:bodyPr/>
        <a:lstStyle/>
        <a:p>
          <a:endParaRPr lang="en-US"/>
        </a:p>
      </dgm:t>
    </dgm:pt>
    <dgm:pt modelId="{3A3C2B46-A7AD-44BA-B46B-91B2AC641BD8}">
      <dgm:prSet phldrT="[Text]"/>
      <dgm:spPr/>
      <dgm:t>
        <a:bodyPr/>
        <a:lstStyle/>
        <a:p>
          <a:r>
            <a:rPr lang="en-US"/>
            <a:t>Beginning</a:t>
          </a:r>
        </a:p>
      </dgm:t>
    </dgm:pt>
    <dgm:pt modelId="{CC9822E1-3F53-421C-B6E2-6DF21883D3C1}" type="parTrans" cxnId="{1AA09F15-59E2-433E-BD27-7B8A2082D6AE}">
      <dgm:prSet/>
      <dgm:spPr/>
      <dgm:t>
        <a:bodyPr/>
        <a:lstStyle/>
        <a:p>
          <a:endParaRPr lang="en-US"/>
        </a:p>
      </dgm:t>
    </dgm:pt>
    <dgm:pt modelId="{3ECD5312-29D8-4555-8EB5-90FD968DD210}" type="sibTrans" cxnId="{1AA09F15-59E2-433E-BD27-7B8A2082D6AE}">
      <dgm:prSet/>
      <dgm:spPr/>
      <dgm:t>
        <a:bodyPr/>
        <a:lstStyle/>
        <a:p>
          <a:endParaRPr lang="en-US"/>
        </a:p>
      </dgm:t>
    </dgm:pt>
    <dgm:pt modelId="{0357202E-3E0F-4D0B-950D-BB18BF333619}">
      <dgm:prSet phldrT="[Text]"/>
      <dgm:spPr/>
      <dgm:t>
        <a:bodyPr/>
        <a:lstStyle/>
        <a:p>
          <a:r>
            <a:rPr lang="en-US"/>
            <a:t>Staff Lead</a:t>
          </a:r>
        </a:p>
      </dgm:t>
    </dgm:pt>
    <dgm:pt modelId="{D6ADB25B-447F-4AB0-ABD7-882E21375845}" type="parTrans" cxnId="{798AC0A8-3B2D-4492-8A99-FF30FF5628EE}">
      <dgm:prSet/>
      <dgm:spPr/>
      <dgm:t>
        <a:bodyPr/>
        <a:lstStyle/>
        <a:p>
          <a:endParaRPr lang="en-US"/>
        </a:p>
      </dgm:t>
    </dgm:pt>
    <dgm:pt modelId="{3C086E37-55C4-4234-901D-30D57460529B}" type="sibTrans" cxnId="{798AC0A8-3B2D-4492-8A99-FF30FF5628EE}">
      <dgm:prSet/>
      <dgm:spPr/>
      <dgm:t>
        <a:bodyPr/>
        <a:lstStyle/>
        <a:p>
          <a:endParaRPr lang="en-US"/>
        </a:p>
      </dgm:t>
    </dgm:pt>
    <dgm:pt modelId="{455FE08A-2543-418B-9724-4B4356A149E7}">
      <dgm:prSet phldrT="[Text]"/>
      <dgm:spPr/>
      <dgm:t>
        <a:bodyPr/>
        <a:lstStyle/>
        <a:p>
          <a:r>
            <a:rPr lang="en-US"/>
            <a:t>Staff Focus on Engagement and Leader ID</a:t>
          </a:r>
        </a:p>
      </dgm:t>
    </dgm:pt>
    <dgm:pt modelId="{E963570A-3288-4815-BE90-87C58902549A}" type="parTrans" cxnId="{7EA51132-CE4D-47DF-B289-B4F21ABBF517}">
      <dgm:prSet/>
      <dgm:spPr/>
      <dgm:t>
        <a:bodyPr/>
        <a:lstStyle/>
        <a:p>
          <a:endParaRPr lang="en-US"/>
        </a:p>
      </dgm:t>
    </dgm:pt>
    <dgm:pt modelId="{D621042C-731A-4930-AC35-06DC2B90D788}" type="sibTrans" cxnId="{7EA51132-CE4D-47DF-B289-B4F21ABBF517}">
      <dgm:prSet/>
      <dgm:spPr/>
      <dgm:t>
        <a:bodyPr/>
        <a:lstStyle/>
        <a:p>
          <a:endParaRPr lang="en-US"/>
        </a:p>
      </dgm:t>
    </dgm:pt>
    <dgm:pt modelId="{866B414D-57B3-48C9-90E1-36BB9115D871}">
      <dgm:prSet/>
      <dgm:spPr/>
      <dgm:t>
        <a:bodyPr/>
        <a:lstStyle/>
        <a:p>
          <a:r>
            <a:rPr lang="en-US"/>
            <a:t>Survival</a:t>
          </a:r>
        </a:p>
      </dgm:t>
    </dgm:pt>
    <dgm:pt modelId="{1FAE8C30-1F55-4E78-9E76-4ACC46500028}" type="parTrans" cxnId="{79CCC820-52EA-4129-8CBA-79821E41144C}">
      <dgm:prSet/>
      <dgm:spPr/>
      <dgm:t>
        <a:bodyPr/>
        <a:lstStyle/>
        <a:p>
          <a:endParaRPr lang="en-US"/>
        </a:p>
      </dgm:t>
    </dgm:pt>
    <dgm:pt modelId="{AE07FBE0-D319-47F8-985E-ED71C5B8552D}" type="sibTrans" cxnId="{79CCC820-52EA-4129-8CBA-79821E41144C}">
      <dgm:prSet/>
      <dgm:spPr/>
      <dgm:t>
        <a:bodyPr/>
        <a:lstStyle/>
        <a:p>
          <a:endParaRPr lang="en-US"/>
        </a:p>
      </dgm:t>
    </dgm:pt>
    <dgm:pt modelId="{84AEA6CE-9EAD-421A-843C-FE1AA478C297}">
      <dgm:prSet/>
      <dgm:spPr/>
      <dgm:t>
        <a:bodyPr/>
        <a:lstStyle/>
        <a:p>
          <a:r>
            <a:rPr lang="en-US"/>
            <a:t>Staff Lead</a:t>
          </a:r>
        </a:p>
      </dgm:t>
    </dgm:pt>
    <dgm:pt modelId="{EFB21262-7B44-4DFC-B8B5-50842B20AE0D}" type="parTrans" cxnId="{5B2F8775-B21F-4C0E-9F2F-A3E7FD0DC608}">
      <dgm:prSet/>
      <dgm:spPr/>
      <dgm:t>
        <a:bodyPr/>
        <a:lstStyle/>
        <a:p>
          <a:endParaRPr lang="en-US"/>
        </a:p>
      </dgm:t>
    </dgm:pt>
    <dgm:pt modelId="{46B8F58C-B63C-44A2-805D-6303D65220F4}" type="sibTrans" cxnId="{5B2F8775-B21F-4C0E-9F2F-A3E7FD0DC608}">
      <dgm:prSet/>
      <dgm:spPr/>
      <dgm:t>
        <a:bodyPr/>
        <a:lstStyle/>
        <a:p>
          <a:endParaRPr lang="en-US"/>
        </a:p>
      </dgm:t>
    </dgm:pt>
    <dgm:pt modelId="{3E9761ED-5B26-4CC2-833F-1EF70CA8988A}">
      <dgm:prSet phldrT="[Text]"/>
      <dgm:spPr/>
      <dgm:t>
        <a:bodyPr/>
        <a:lstStyle/>
        <a:p>
          <a:r>
            <a:rPr lang="en-US"/>
            <a:t>Staff Advise and Coach</a:t>
          </a:r>
        </a:p>
      </dgm:t>
    </dgm:pt>
    <dgm:pt modelId="{054EEF78-2471-4CAB-B080-9432055D951E}" type="parTrans" cxnId="{1D1D983B-18E2-4F34-9189-09E6470A9984}">
      <dgm:prSet/>
      <dgm:spPr/>
      <dgm:t>
        <a:bodyPr/>
        <a:lstStyle/>
        <a:p>
          <a:endParaRPr lang="en-US"/>
        </a:p>
      </dgm:t>
    </dgm:pt>
    <dgm:pt modelId="{5C2882A7-C649-4AEC-A586-A6D3986B9419}" type="sibTrans" cxnId="{1D1D983B-18E2-4F34-9189-09E6470A9984}">
      <dgm:prSet/>
      <dgm:spPr/>
      <dgm:t>
        <a:bodyPr/>
        <a:lstStyle/>
        <a:p>
          <a:endParaRPr lang="en-US"/>
        </a:p>
      </dgm:t>
    </dgm:pt>
    <dgm:pt modelId="{374133BD-E400-4DA8-B5F1-1A9BCC08E016}">
      <dgm:prSet/>
      <dgm:spPr/>
      <dgm:t>
        <a:bodyPr/>
        <a:lstStyle/>
        <a:p>
          <a:r>
            <a:rPr lang="en-US"/>
            <a:t>Focus on Recruitment and Engagement</a:t>
          </a:r>
        </a:p>
      </dgm:t>
    </dgm:pt>
    <dgm:pt modelId="{47B76119-3808-497B-9407-76C6B36FC9AF}" type="parTrans" cxnId="{7B1F7389-2A7A-495F-868F-BD39AB5A1E05}">
      <dgm:prSet/>
      <dgm:spPr/>
      <dgm:t>
        <a:bodyPr/>
        <a:lstStyle/>
        <a:p>
          <a:endParaRPr lang="en-US"/>
        </a:p>
      </dgm:t>
    </dgm:pt>
    <dgm:pt modelId="{9AC9EF3A-825D-4698-B2C3-248A3311C791}" type="sibTrans" cxnId="{7B1F7389-2A7A-495F-868F-BD39AB5A1E05}">
      <dgm:prSet/>
      <dgm:spPr/>
      <dgm:t>
        <a:bodyPr/>
        <a:lstStyle/>
        <a:p>
          <a:endParaRPr lang="en-US"/>
        </a:p>
      </dgm:t>
    </dgm:pt>
    <dgm:pt modelId="{4C97BF32-48A9-437F-9A30-3CE369134CCE}" type="pres">
      <dgm:prSet presAssocID="{1FA7398D-B48B-4819-99A2-B53AAEE7E85C}" presName="Name0" presStyleCnt="0">
        <dgm:presLayoutVars>
          <dgm:dir/>
          <dgm:animLvl val="lvl"/>
          <dgm:resizeHandles val="exact"/>
        </dgm:presLayoutVars>
      </dgm:prSet>
      <dgm:spPr/>
    </dgm:pt>
    <dgm:pt modelId="{BCCE4032-3B1A-46FD-BA6D-0D132DD0AD3B}" type="pres">
      <dgm:prSet presAssocID="{BB41A6AE-4584-48CE-8B2F-00EF52E38D70}" presName="linNode" presStyleCnt="0"/>
      <dgm:spPr/>
    </dgm:pt>
    <dgm:pt modelId="{0E51A73E-11A3-48FD-A186-227FEB0A95A2}" type="pres">
      <dgm:prSet presAssocID="{BB41A6AE-4584-48CE-8B2F-00EF52E38D70}" presName="parentText" presStyleLbl="node1" presStyleIdx="0" presStyleCnt="4">
        <dgm:presLayoutVars>
          <dgm:chMax val="1"/>
          <dgm:bulletEnabled val="1"/>
        </dgm:presLayoutVars>
      </dgm:prSet>
      <dgm:spPr/>
    </dgm:pt>
    <dgm:pt modelId="{B6407489-1E3A-4306-8659-B56B2FB3B2D9}" type="pres">
      <dgm:prSet presAssocID="{BB41A6AE-4584-48CE-8B2F-00EF52E38D70}" presName="descendantText" presStyleLbl="alignAccFollowNode1" presStyleIdx="0" presStyleCnt="4" custLinFactNeighborX="0">
        <dgm:presLayoutVars>
          <dgm:bulletEnabled val="1"/>
        </dgm:presLayoutVars>
      </dgm:prSet>
      <dgm:spPr/>
    </dgm:pt>
    <dgm:pt modelId="{1F60C6DA-1E67-4380-B4ED-88AC83AE12D6}" type="pres">
      <dgm:prSet presAssocID="{722A4F7E-329F-41B7-BA2C-A1359A4B287A}" presName="sp" presStyleCnt="0"/>
      <dgm:spPr/>
    </dgm:pt>
    <dgm:pt modelId="{C7E02B9B-8CD9-45C1-A3A2-6FF2F31395F0}" type="pres">
      <dgm:prSet presAssocID="{3B410F01-35B0-4CB6-9321-A504D250BDB5}" presName="linNode" presStyleCnt="0"/>
      <dgm:spPr/>
    </dgm:pt>
    <dgm:pt modelId="{7DE61B57-CF02-4C65-AA96-9AF9946D2B69}" type="pres">
      <dgm:prSet presAssocID="{3B410F01-35B0-4CB6-9321-A504D250BDB5}" presName="parentText" presStyleLbl="node1" presStyleIdx="1" presStyleCnt="4">
        <dgm:presLayoutVars>
          <dgm:chMax val="1"/>
          <dgm:bulletEnabled val="1"/>
        </dgm:presLayoutVars>
      </dgm:prSet>
      <dgm:spPr/>
    </dgm:pt>
    <dgm:pt modelId="{6A091234-BA9E-4475-89F4-39B22BB67DA7}" type="pres">
      <dgm:prSet presAssocID="{3B410F01-35B0-4CB6-9321-A504D250BDB5}" presName="descendantText" presStyleLbl="alignAccFollowNode1" presStyleIdx="1" presStyleCnt="4" custLinFactNeighborX="0" custLinFactNeighborY="0">
        <dgm:presLayoutVars>
          <dgm:bulletEnabled val="1"/>
        </dgm:presLayoutVars>
      </dgm:prSet>
      <dgm:spPr/>
    </dgm:pt>
    <dgm:pt modelId="{F42390BB-5A61-441E-8A85-1AA0323D7145}" type="pres">
      <dgm:prSet presAssocID="{123CE1DF-6E56-4D02-8FD2-440FF1F6E270}" presName="sp" presStyleCnt="0"/>
      <dgm:spPr/>
    </dgm:pt>
    <dgm:pt modelId="{69D5FBEC-FAB7-4786-86E3-23F6AF29E0FE}" type="pres">
      <dgm:prSet presAssocID="{3A3C2B46-A7AD-44BA-B46B-91B2AC641BD8}" presName="linNode" presStyleCnt="0"/>
      <dgm:spPr/>
    </dgm:pt>
    <dgm:pt modelId="{8EF23DA6-BB80-49FA-BB2A-E2E543BB2EF5}" type="pres">
      <dgm:prSet presAssocID="{3A3C2B46-A7AD-44BA-B46B-91B2AC641BD8}" presName="parentText" presStyleLbl="node1" presStyleIdx="2" presStyleCnt="4">
        <dgm:presLayoutVars>
          <dgm:chMax val="1"/>
          <dgm:bulletEnabled val="1"/>
        </dgm:presLayoutVars>
      </dgm:prSet>
      <dgm:spPr/>
    </dgm:pt>
    <dgm:pt modelId="{1E2C8A66-AFEC-4E37-A074-2530CE0AD83B}" type="pres">
      <dgm:prSet presAssocID="{3A3C2B46-A7AD-44BA-B46B-91B2AC641BD8}" presName="descendantText" presStyleLbl="alignAccFollowNode1" presStyleIdx="2" presStyleCnt="4" custLinFactNeighborX="0" custLinFactNeighborY="0">
        <dgm:presLayoutVars>
          <dgm:bulletEnabled val="1"/>
        </dgm:presLayoutVars>
      </dgm:prSet>
      <dgm:spPr/>
    </dgm:pt>
    <dgm:pt modelId="{3FF7FB77-3DEB-4B65-856F-DB5471747370}" type="pres">
      <dgm:prSet presAssocID="{3ECD5312-29D8-4555-8EB5-90FD968DD210}" presName="sp" presStyleCnt="0"/>
      <dgm:spPr/>
    </dgm:pt>
    <dgm:pt modelId="{3DBC2DEA-2917-4868-9AA7-A87F526CF1E4}" type="pres">
      <dgm:prSet presAssocID="{866B414D-57B3-48C9-90E1-36BB9115D871}" presName="linNode" presStyleCnt="0"/>
      <dgm:spPr/>
    </dgm:pt>
    <dgm:pt modelId="{2193DB29-E811-4625-AD8A-A9B52DB63C96}" type="pres">
      <dgm:prSet presAssocID="{866B414D-57B3-48C9-90E1-36BB9115D871}" presName="parentText" presStyleLbl="node1" presStyleIdx="3" presStyleCnt="4">
        <dgm:presLayoutVars>
          <dgm:chMax val="1"/>
          <dgm:bulletEnabled val="1"/>
        </dgm:presLayoutVars>
      </dgm:prSet>
      <dgm:spPr/>
    </dgm:pt>
    <dgm:pt modelId="{A1BFE4BE-1A11-4388-873A-1F527B0B8F70}" type="pres">
      <dgm:prSet presAssocID="{866B414D-57B3-48C9-90E1-36BB9115D871}" presName="descendantText" presStyleLbl="alignAccFollowNode1" presStyleIdx="3" presStyleCnt="4" custLinFactNeighborY="0">
        <dgm:presLayoutVars>
          <dgm:bulletEnabled val="1"/>
        </dgm:presLayoutVars>
      </dgm:prSet>
      <dgm:spPr/>
    </dgm:pt>
  </dgm:ptLst>
  <dgm:cxnLst>
    <dgm:cxn modelId="{DB436003-582D-428A-ADC8-A72B9441E9B1}" srcId="{3B410F01-35B0-4CB6-9321-A504D250BDB5}" destId="{32B4E6E0-451A-47B0-9004-79422C7D7862}" srcOrd="0" destOrd="0" parTransId="{453FB416-EFFB-4A8D-AE83-F63676AAC081}" sibTransId="{3CC3F91E-B46B-4713-BEEF-9A33A60376A2}"/>
    <dgm:cxn modelId="{F81C7503-3603-4C96-9E39-160A307A6C22}" srcId="{BB41A6AE-4584-48CE-8B2F-00EF52E38D70}" destId="{848CDA75-03FA-4A2A-ADC4-47A7E24B945A}" srcOrd="0" destOrd="0" parTransId="{B2F1B755-D829-4537-B58E-E691A938A1A1}" sibTransId="{9BC625A1-3C09-48CA-971F-6B9FC33D01E8}"/>
    <dgm:cxn modelId="{1AA09F15-59E2-433E-BD27-7B8A2082D6AE}" srcId="{1FA7398D-B48B-4819-99A2-B53AAEE7E85C}" destId="{3A3C2B46-A7AD-44BA-B46B-91B2AC641BD8}" srcOrd="2" destOrd="0" parTransId="{CC9822E1-3F53-421C-B6E2-6DF21883D3C1}" sibTransId="{3ECD5312-29D8-4555-8EB5-90FD968DD210}"/>
    <dgm:cxn modelId="{79CCC820-52EA-4129-8CBA-79821E41144C}" srcId="{1FA7398D-B48B-4819-99A2-B53AAEE7E85C}" destId="{866B414D-57B3-48C9-90E1-36BB9115D871}" srcOrd="3" destOrd="0" parTransId="{1FAE8C30-1F55-4E78-9E76-4ACC46500028}" sibTransId="{AE07FBE0-D319-47F8-985E-ED71C5B8552D}"/>
    <dgm:cxn modelId="{F043DE27-2B3C-4143-B015-33E18D5E3367}" type="presOf" srcId="{84AEA6CE-9EAD-421A-843C-FE1AA478C297}" destId="{A1BFE4BE-1A11-4388-873A-1F527B0B8F70}" srcOrd="0" destOrd="0" presId="urn:microsoft.com/office/officeart/2005/8/layout/vList5"/>
    <dgm:cxn modelId="{7EA51132-CE4D-47DF-B289-B4F21ABBF517}" srcId="{3A3C2B46-A7AD-44BA-B46B-91B2AC641BD8}" destId="{455FE08A-2543-418B-9724-4B4356A149E7}" srcOrd="1" destOrd="0" parTransId="{E963570A-3288-4815-BE90-87C58902549A}" sibTransId="{D621042C-731A-4930-AC35-06DC2B90D788}"/>
    <dgm:cxn modelId="{08E7F739-9277-453C-9174-DE0E89F1C474}" type="presOf" srcId="{3A3C2B46-A7AD-44BA-B46B-91B2AC641BD8}" destId="{8EF23DA6-BB80-49FA-BB2A-E2E543BB2EF5}" srcOrd="0" destOrd="0" presId="urn:microsoft.com/office/officeart/2005/8/layout/vList5"/>
    <dgm:cxn modelId="{1D1D983B-18E2-4F34-9189-09E6470A9984}" srcId="{BB41A6AE-4584-48CE-8B2F-00EF52E38D70}" destId="{3E9761ED-5B26-4CC2-833F-1EF70CA8988A}" srcOrd="1" destOrd="0" parTransId="{054EEF78-2471-4CAB-B080-9432055D951E}" sibTransId="{5C2882A7-C649-4AEC-A586-A6D3986B9419}"/>
    <dgm:cxn modelId="{86E2AE43-FA29-443C-BF8E-1E007EB01FC0}" type="presOf" srcId="{BB41A6AE-4584-48CE-8B2F-00EF52E38D70}" destId="{0E51A73E-11A3-48FD-A186-227FEB0A95A2}" srcOrd="0" destOrd="0" presId="urn:microsoft.com/office/officeart/2005/8/layout/vList5"/>
    <dgm:cxn modelId="{3F38D143-E908-4AED-A004-1111813AE905}" type="presOf" srcId="{866B414D-57B3-48C9-90E1-36BB9115D871}" destId="{2193DB29-E811-4625-AD8A-A9B52DB63C96}" srcOrd="0" destOrd="0" presId="urn:microsoft.com/office/officeart/2005/8/layout/vList5"/>
    <dgm:cxn modelId="{6F02D563-B15B-4659-95FA-317FC93DF270}" type="presOf" srcId="{8FEF0ECF-C034-43BB-97BB-AD48513619D7}" destId="{6A091234-BA9E-4475-89F4-39B22BB67DA7}" srcOrd="0" destOrd="1" presId="urn:microsoft.com/office/officeart/2005/8/layout/vList5"/>
    <dgm:cxn modelId="{1827E352-4DA4-45DC-9DB2-DBC75AA95705}" type="presOf" srcId="{0357202E-3E0F-4D0B-950D-BB18BF333619}" destId="{1E2C8A66-AFEC-4E37-A074-2530CE0AD83B}" srcOrd="0" destOrd="0" presId="urn:microsoft.com/office/officeart/2005/8/layout/vList5"/>
    <dgm:cxn modelId="{5B2F8775-B21F-4C0E-9F2F-A3E7FD0DC608}" srcId="{866B414D-57B3-48C9-90E1-36BB9115D871}" destId="{84AEA6CE-9EAD-421A-843C-FE1AA478C297}" srcOrd="0" destOrd="0" parTransId="{EFB21262-7B44-4DFC-B8B5-50842B20AE0D}" sibTransId="{46B8F58C-B63C-44A2-805D-6303D65220F4}"/>
    <dgm:cxn modelId="{18433184-2ECC-4C6B-9E9F-DC364CAA99EE}" type="presOf" srcId="{3E9761ED-5B26-4CC2-833F-1EF70CA8988A}" destId="{B6407489-1E3A-4306-8659-B56B2FB3B2D9}" srcOrd="0" destOrd="1" presId="urn:microsoft.com/office/officeart/2005/8/layout/vList5"/>
    <dgm:cxn modelId="{7B1F7389-2A7A-495F-868F-BD39AB5A1E05}" srcId="{866B414D-57B3-48C9-90E1-36BB9115D871}" destId="{374133BD-E400-4DA8-B5F1-1A9BCC08E016}" srcOrd="1" destOrd="0" parTransId="{47B76119-3808-497B-9407-76C6B36FC9AF}" sibTransId="{9AC9EF3A-825D-4698-B2C3-248A3311C791}"/>
    <dgm:cxn modelId="{CE9BF290-4FA3-4C28-92CB-40E00821DB68}" type="presOf" srcId="{455FE08A-2543-418B-9724-4B4356A149E7}" destId="{1E2C8A66-AFEC-4E37-A074-2530CE0AD83B}" srcOrd="0" destOrd="1" presId="urn:microsoft.com/office/officeart/2005/8/layout/vList5"/>
    <dgm:cxn modelId="{74ADD694-AAFE-4EC8-A491-F1A25215E170}" srcId="{1FA7398D-B48B-4819-99A2-B53AAEE7E85C}" destId="{3B410F01-35B0-4CB6-9321-A504D250BDB5}" srcOrd="1" destOrd="0" parTransId="{D9B8B75F-01EE-4534-9C95-5BB1BD5FFAB4}" sibTransId="{123CE1DF-6E56-4D02-8FD2-440FF1F6E270}"/>
    <dgm:cxn modelId="{C89B9A9D-C66C-43BB-88D4-00648EE782DE}" srcId="{1FA7398D-B48B-4819-99A2-B53AAEE7E85C}" destId="{BB41A6AE-4584-48CE-8B2F-00EF52E38D70}" srcOrd="0" destOrd="0" parTransId="{4A60F9AB-DD15-44D0-81C6-7DF911A9638D}" sibTransId="{722A4F7E-329F-41B7-BA2C-A1359A4B287A}"/>
    <dgm:cxn modelId="{798AC0A8-3B2D-4492-8A99-FF30FF5628EE}" srcId="{3A3C2B46-A7AD-44BA-B46B-91B2AC641BD8}" destId="{0357202E-3E0F-4D0B-950D-BB18BF333619}" srcOrd="0" destOrd="0" parTransId="{D6ADB25B-447F-4AB0-ABD7-882E21375845}" sibTransId="{3C086E37-55C4-4234-901D-30D57460529B}"/>
    <dgm:cxn modelId="{E1C985B1-9F6A-4095-AA98-473185D2052B}" type="presOf" srcId="{1FA7398D-B48B-4819-99A2-B53AAEE7E85C}" destId="{4C97BF32-48A9-437F-9A30-3CE369134CCE}" srcOrd="0" destOrd="0" presId="urn:microsoft.com/office/officeart/2005/8/layout/vList5"/>
    <dgm:cxn modelId="{45A59ABA-06CB-4DA3-B59E-1C98716504EA}" type="presOf" srcId="{374133BD-E400-4DA8-B5F1-1A9BCC08E016}" destId="{A1BFE4BE-1A11-4388-873A-1F527B0B8F70}" srcOrd="0" destOrd="1" presId="urn:microsoft.com/office/officeart/2005/8/layout/vList5"/>
    <dgm:cxn modelId="{98D217BC-5349-4D3F-81BA-74726394D96D}" type="presOf" srcId="{3B410F01-35B0-4CB6-9321-A504D250BDB5}" destId="{7DE61B57-CF02-4C65-AA96-9AF9946D2B69}" srcOrd="0" destOrd="0" presId="urn:microsoft.com/office/officeart/2005/8/layout/vList5"/>
    <dgm:cxn modelId="{459D1ADE-CEBF-4B38-909F-DFCCA246AE51}" type="presOf" srcId="{848CDA75-03FA-4A2A-ADC4-47A7E24B945A}" destId="{B6407489-1E3A-4306-8659-B56B2FB3B2D9}" srcOrd="0" destOrd="0" presId="urn:microsoft.com/office/officeart/2005/8/layout/vList5"/>
    <dgm:cxn modelId="{739082E2-794D-4C46-83E1-89F4F369FC9C}" srcId="{3B410F01-35B0-4CB6-9321-A504D250BDB5}" destId="{8FEF0ECF-C034-43BB-97BB-AD48513619D7}" srcOrd="1" destOrd="0" parTransId="{B0B5E62C-0EA1-4CD2-93C7-9C3C7503BA54}" sibTransId="{8760AAF5-4BDB-4030-8485-59E490439AD4}"/>
    <dgm:cxn modelId="{86AD40FE-3702-461A-8B26-51378690E0AE}" type="presOf" srcId="{32B4E6E0-451A-47B0-9004-79422C7D7862}" destId="{6A091234-BA9E-4475-89F4-39B22BB67DA7}" srcOrd="0" destOrd="0" presId="urn:microsoft.com/office/officeart/2005/8/layout/vList5"/>
    <dgm:cxn modelId="{9A89B6E5-C9AE-46FF-8641-8C1E56750E23}" type="presParOf" srcId="{4C97BF32-48A9-437F-9A30-3CE369134CCE}" destId="{BCCE4032-3B1A-46FD-BA6D-0D132DD0AD3B}" srcOrd="0" destOrd="0" presId="urn:microsoft.com/office/officeart/2005/8/layout/vList5"/>
    <dgm:cxn modelId="{4DE4081F-01A8-4E67-921A-BE2B6897404F}" type="presParOf" srcId="{BCCE4032-3B1A-46FD-BA6D-0D132DD0AD3B}" destId="{0E51A73E-11A3-48FD-A186-227FEB0A95A2}" srcOrd="0" destOrd="0" presId="urn:microsoft.com/office/officeart/2005/8/layout/vList5"/>
    <dgm:cxn modelId="{25F8CC6A-D4F0-4D0B-8553-280139DECDF7}" type="presParOf" srcId="{BCCE4032-3B1A-46FD-BA6D-0D132DD0AD3B}" destId="{B6407489-1E3A-4306-8659-B56B2FB3B2D9}" srcOrd="1" destOrd="0" presId="urn:microsoft.com/office/officeart/2005/8/layout/vList5"/>
    <dgm:cxn modelId="{2EE4998F-BCF4-40FA-B20D-AEF638568158}" type="presParOf" srcId="{4C97BF32-48A9-437F-9A30-3CE369134CCE}" destId="{1F60C6DA-1E67-4380-B4ED-88AC83AE12D6}" srcOrd="1" destOrd="0" presId="urn:microsoft.com/office/officeart/2005/8/layout/vList5"/>
    <dgm:cxn modelId="{A5258BEC-75D3-45E6-9D9A-17791C829246}" type="presParOf" srcId="{4C97BF32-48A9-437F-9A30-3CE369134CCE}" destId="{C7E02B9B-8CD9-45C1-A3A2-6FF2F31395F0}" srcOrd="2" destOrd="0" presId="urn:microsoft.com/office/officeart/2005/8/layout/vList5"/>
    <dgm:cxn modelId="{0C1E9F5E-C392-497F-B76F-C31CC451F28B}" type="presParOf" srcId="{C7E02B9B-8CD9-45C1-A3A2-6FF2F31395F0}" destId="{7DE61B57-CF02-4C65-AA96-9AF9946D2B69}" srcOrd="0" destOrd="0" presId="urn:microsoft.com/office/officeart/2005/8/layout/vList5"/>
    <dgm:cxn modelId="{8B36AD02-2813-43F0-BA2A-C817FE9FAB1C}" type="presParOf" srcId="{C7E02B9B-8CD9-45C1-A3A2-6FF2F31395F0}" destId="{6A091234-BA9E-4475-89F4-39B22BB67DA7}" srcOrd="1" destOrd="0" presId="urn:microsoft.com/office/officeart/2005/8/layout/vList5"/>
    <dgm:cxn modelId="{5D4A0578-AEEA-40CC-B8F6-9B1F77C660B2}" type="presParOf" srcId="{4C97BF32-48A9-437F-9A30-3CE369134CCE}" destId="{F42390BB-5A61-441E-8A85-1AA0323D7145}" srcOrd="3" destOrd="0" presId="urn:microsoft.com/office/officeart/2005/8/layout/vList5"/>
    <dgm:cxn modelId="{DCC8E5D1-F292-4F3D-B8DB-6D353D9E81B2}" type="presParOf" srcId="{4C97BF32-48A9-437F-9A30-3CE369134CCE}" destId="{69D5FBEC-FAB7-4786-86E3-23F6AF29E0FE}" srcOrd="4" destOrd="0" presId="urn:microsoft.com/office/officeart/2005/8/layout/vList5"/>
    <dgm:cxn modelId="{2839FFA2-AE12-47FF-9827-6ABE94CB7FF5}" type="presParOf" srcId="{69D5FBEC-FAB7-4786-86E3-23F6AF29E0FE}" destId="{8EF23DA6-BB80-49FA-BB2A-E2E543BB2EF5}" srcOrd="0" destOrd="0" presId="urn:microsoft.com/office/officeart/2005/8/layout/vList5"/>
    <dgm:cxn modelId="{8578D689-1B6B-4649-AEA5-8C953A1B8545}" type="presParOf" srcId="{69D5FBEC-FAB7-4786-86E3-23F6AF29E0FE}" destId="{1E2C8A66-AFEC-4E37-A074-2530CE0AD83B}" srcOrd="1" destOrd="0" presId="urn:microsoft.com/office/officeart/2005/8/layout/vList5"/>
    <dgm:cxn modelId="{0A1F247F-2378-49C9-BD3E-19E212BE6BD1}" type="presParOf" srcId="{4C97BF32-48A9-437F-9A30-3CE369134CCE}" destId="{3FF7FB77-3DEB-4B65-856F-DB5471747370}" srcOrd="5" destOrd="0" presId="urn:microsoft.com/office/officeart/2005/8/layout/vList5"/>
    <dgm:cxn modelId="{FC08D383-B095-4DC4-AB11-75258E65FB6B}" type="presParOf" srcId="{4C97BF32-48A9-437F-9A30-3CE369134CCE}" destId="{3DBC2DEA-2917-4868-9AA7-A87F526CF1E4}" srcOrd="6" destOrd="0" presId="urn:microsoft.com/office/officeart/2005/8/layout/vList5"/>
    <dgm:cxn modelId="{AD7490AF-EC4C-48FF-AAB8-4F19990DCAD4}" type="presParOf" srcId="{3DBC2DEA-2917-4868-9AA7-A87F526CF1E4}" destId="{2193DB29-E811-4625-AD8A-A9B52DB63C96}" srcOrd="0" destOrd="0" presId="urn:microsoft.com/office/officeart/2005/8/layout/vList5"/>
    <dgm:cxn modelId="{D5F30E13-19D7-492A-AB89-A07047B99808}" type="presParOf" srcId="{3DBC2DEA-2917-4868-9AA7-A87F526CF1E4}" destId="{A1BFE4BE-1A11-4388-873A-1F527B0B8F70}"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FA7398D-B48B-4819-99A2-B53AAEE7E85C}" type="doc">
      <dgm:prSet loTypeId="urn:microsoft.com/office/officeart/2005/8/layout/vList5" loCatId="list" qsTypeId="urn:microsoft.com/office/officeart/2005/8/quickstyle/simple1" qsCatId="simple" csTypeId="urn:microsoft.com/office/officeart/2005/8/colors/colorful1" csCatId="colorful" phldr="1"/>
      <dgm:spPr/>
      <dgm:t>
        <a:bodyPr/>
        <a:lstStyle/>
        <a:p>
          <a:endParaRPr lang="en-US"/>
        </a:p>
      </dgm:t>
    </dgm:pt>
    <dgm:pt modelId="{BB41A6AE-4584-48CE-8B2F-00EF52E38D70}">
      <dgm:prSet phldrT="[Text]"/>
      <dgm:spPr/>
      <dgm:t>
        <a:bodyPr/>
        <a:lstStyle/>
        <a:p>
          <a:pPr algn="l"/>
          <a:r>
            <a:rPr lang="en-US"/>
            <a:t>Advanced</a:t>
          </a:r>
        </a:p>
      </dgm:t>
    </dgm:pt>
    <dgm:pt modelId="{4A60F9AB-DD15-44D0-81C6-7DF911A9638D}" type="parTrans" cxnId="{C89B9A9D-C66C-43BB-88D4-00648EE782DE}">
      <dgm:prSet/>
      <dgm:spPr/>
      <dgm:t>
        <a:bodyPr/>
        <a:lstStyle/>
        <a:p>
          <a:pPr algn="l"/>
          <a:endParaRPr lang="en-US"/>
        </a:p>
      </dgm:t>
    </dgm:pt>
    <dgm:pt modelId="{722A4F7E-329F-41B7-BA2C-A1359A4B287A}" type="sibTrans" cxnId="{C89B9A9D-C66C-43BB-88D4-00648EE782DE}">
      <dgm:prSet/>
      <dgm:spPr/>
      <dgm:t>
        <a:bodyPr/>
        <a:lstStyle/>
        <a:p>
          <a:pPr algn="l"/>
          <a:endParaRPr lang="en-US"/>
        </a:p>
      </dgm:t>
    </dgm:pt>
    <dgm:pt modelId="{3B410F01-35B0-4CB6-9321-A504D250BDB5}">
      <dgm:prSet phldrT="[Text]"/>
      <dgm:spPr/>
      <dgm:t>
        <a:bodyPr/>
        <a:lstStyle/>
        <a:p>
          <a:pPr algn="l"/>
          <a:r>
            <a:rPr lang="en-US"/>
            <a:t>Basic</a:t>
          </a:r>
        </a:p>
      </dgm:t>
    </dgm:pt>
    <dgm:pt modelId="{D9B8B75F-01EE-4534-9C95-5BB1BD5FFAB4}" type="parTrans" cxnId="{74ADD694-AAFE-4EC8-A491-F1A25215E170}">
      <dgm:prSet/>
      <dgm:spPr/>
      <dgm:t>
        <a:bodyPr/>
        <a:lstStyle/>
        <a:p>
          <a:pPr algn="l"/>
          <a:endParaRPr lang="en-US"/>
        </a:p>
      </dgm:t>
    </dgm:pt>
    <dgm:pt modelId="{123CE1DF-6E56-4D02-8FD2-440FF1F6E270}" type="sibTrans" cxnId="{74ADD694-AAFE-4EC8-A491-F1A25215E170}">
      <dgm:prSet/>
      <dgm:spPr/>
      <dgm:t>
        <a:bodyPr/>
        <a:lstStyle/>
        <a:p>
          <a:pPr algn="l"/>
          <a:endParaRPr lang="en-US"/>
        </a:p>
      </dgm:t>
    </dgm:pt>
    <dgm:pt modelId="{3A3C2B46-A7AD-44BA-B46B-91B2AC641BD8}">
      <dgm:prSet phldrT="[Text]"/>
      <dgm:spPr/>
      <dgm:t>
        <a:bodyPr/>
        <a:lstStyle/>
        <a:p>
          <a:pPr algn="l"/>
          <a:r>
            <a:rPr lang="en-US"/>
            <a:t>Beginning</a:t>
          </a:r>
        </a:p>
      </dgm:t>
    </dgm:pt>
    <dgm:pt modelId="{CC9822E1-3F53-421C-B6E2-6DF21883D3C1}" type="parTrans" cxnId="{1AA09F15-59E2-433E-BD27-7B8A2082D6AE}">
      <dgm:prSet/>
      <dgm:spPr/>
      <dgm:t>
        <a:bodyPr/>
        <a:lstStyle/>
        <a:p>
          <a:pPr algn="l"/>
          <a:endParaRPr lang="en-US"/>
        </a:p>
      </dgm:t>
    </dgm:pt>
    <dgm:pt modelId="{3ECD5312-29D8-4555-8EB5-90FD968DD210}" type="sibTrans" cxnId="{1AA09F15-59E2-433E-BD27-7B8A2082D6AE}">
      <dgm:prSet/>
      <dgm:spPr/>
      <dgm:t>
        <a:bodyPr/>
        <a:lstStyle/>
        <a:p>
          <a:pPr algn="l"/>
          <a:endParaRPr lang="en-US"/>
        </a:p>
      </dgm:t>
    </dgm:pt>
    <dgm:pt modelId="{866B414D-57B3-48C9-90E1-36BB9115D871}">
      <dgm:prSet/>
      <dgm:spPr/>
      <dgm:t>
        <a:bodyPr/>
        <a:lstStyle/>
        <a:p>
          <a:pPr algn="l"/>
          <a:r>
            <a:rPr lang="en-US"/>
            <a:t>Survival</a:t>
          </a:r>
        </a:p>
      </dgm:t>
    </dgm:pt>
    <dgm:pt modelId="{1FAE8C30-1F55-4E78-9E76-4ACC46500028}" type="parTrans" cxnId="{79CCC820-52EA-4129-8CBA-79821E41144C}">
      <dgm:prSet/>
      <dgm:spPr/>
      <dgm:t>
        <a:bodyPr/>
        <a:lstStyle/>
        <a:p>
          <a:pPr algn="l"/>
          <a:endParaRPr lang="en-US"/>
        </a:p>
      </dgm:t>
    </dgm:pt>
    <dgm:pt modelId="{AE07FBE0-D319-47F8-985E-ED71C5B8552D}" type="sibTrans" cxnId="{79CCC820-52EA-4129-8CBA-79821E41144C}">
      <dgm:prSet/>
      <dgm:spPr/>
      <dgm:t>
        <a:bodyPr/>
        <a:lstStyle/>
        <a:p>
          <a:pPr algn="l"/>
          <a:endParaRPr lang="en-US"/>
        </a:p>
      </dgm:t>
    </dgm:pt>
    <dgm:pt modelId="{4C97BF32-48A9-437F-9A30-3CE369134CCE}" type="pres">
      <dgm:prSet presAssocID="{1FA7398D-B48B-4819-99A2-B53AAEE7E85C}" presName="Name0" presStyleCnt="0">
        <dgm:presLayoutVars>
          <dgm:dir/>
          <dgm:animLvl val="lvl"/>
          <dgm:resizeHandles val="exact"/>
        </dgm:presLayoutVars>
      </dgm:prSet>
      <dgm:spPr/>
    </dgm:pt>
    <dgm:pt modelId="{BCCE4032-3B1A-46FD-BA6D-0D132DD0AD3B}" type="pres">
      <dgm:prSet presAssocID="{BB41A6AE-4584-48CE-8B2F-00EF52E38D70}" presName="linNode" presStyleCnt="0"/>
      <dgm:spPr/>
    </dgm:pt>
    <dgm:pt modelId="{0E51A73E-11A3-48FD-A186-227FEB0A95A2}" type="pres">
      <dgm:prSet presAssocID="{BB41A6AE-4584-48CE-8B2F-00EF52E38D70}" presName="parentText" presStyleLbl="node1" presStyleIdx="0" presStyleCnt="4">
        <dgm:presLayoutVars>
          <dgm:chMax val="1"/>
          <dgm:bulletEnabled val="1"/>
        </dgm:presLayoutVars>
      </dgm:prSet>
      <dgm:spPr/>
    </dgm:pt>
    <dgm:pt modelId="{1F60C6DA-1E67-4380-B4ED-88AC83AE12D6}" type="pres">
      <dgm:prSet presAssocID="{722A4F7E-329F-41B7-BA2C-A1359A4B287A}" presName="sp" presStyleCnt="0"/>
      <dgm:spPr/>
    </dgm:pt>
    <dgm:pt modelId="{C7E02B9B-8CD9-45C1-A3A2-6FF2F31395F0}" type="pres">
      <dgm:prSet presAssocID="{3B410F01-35B0-4CB6-9321-A504D250BDB5}" presName="linNode" presStyleCnt="0"/>
      <dgm:spPr/>
    </dgm:pt>
    <dgm:pt modelId="{7DE61B57-CF02-4C65-AA96-9AF9946D2B69}" type="pres">
      <dgm:prSet presAssocID="{3B410F01-35B0-4CB6-9321-A504D250BDB5}" presName="parentText" presStyleLbl="node1" presStyleIdx="1" presStyleCnt="4">
        <dgm:presLayoutVars>
          <dgm:chMax val="1"/>
          <dgm:bulletEnabled val="1"/>
        </dgm:presLayoutVars>
      </dgm:prSet>
      <dgm:spPr/>
    </dgm:pt>
    <dgm:pt modelId="{F42390BB-5A61-441E-8A85-1AA0323D7145}" type="pres">
      <dgm:prSet presAssocID="{123CE1DF-6E56-4D02-8FD2-440FF1F6E270}" presName="sp" presStyleCnt="0"/>
      <dgm:spPr/>
    </dgm:pt>
    <dgm:pt modelId="{69D5FBEC-FAB7-4786-86E3-23F6AF29E0FE}" type="pres">
      <dgm:prSet presAssocID="{3A3C2B46-A7AD-44BA-B46B-91B2AC641BD8}" presName="linNode" presStyleCnt="0"/>
      <dgm:spPr/>
    </dgm:pt>
    <dgm:pt modelId="{8EF23DA6-BB80-49FA-BB2A-E2E543BB2EF5}" type="pres">
      <dgm:prSet presAssocID="{3A3C2B46-A7AD-44BA-B46B-91B2AC641BD8}" presName="parentText" presStyleLbl="node1" presStyleIdx="2" presStyleCnt="4">
        <dgm:presLayoutVars>
          <dgm:chMax val="1"/>
          <dgm:bulletEnabled val="1"/>
        </dgm:presLayoutVars>
      </dgm:prSet>
      <dgm:spPr/>
    </dgm:pt>
    <dgm:pt modelId="{3FF7FB77-3DEB-4B65-856F-DB5471747370}" type="pres">
      <dgm:prSet presAssocID="{3ECD5312-29D8-4555-8EB5-90FD968DD210}" presName="sp" presStyleCnt="0"/>
      <dgm:spPr/>
    </dgm:pt>
    <dgm:pt modelId="{3DBC2DEA-2917-4868-9AA7-A87F526CF1E4}" type="pres">
      <dgm:prSet presAssocID="{866B414D-57B3-48C9-90E1-36BB9115D871}" presName="linNode" presStyleCnt="0"/>
      <dgm:spPr/>
    </dgm:pt>
    <dgm:pt modelId="{2193DB29-E811-4625-AD8A-A9B52DB63C96}" type="pres">
      <dgm:prSet presAssocID="{866B414D-57B3-48C9-90E1-36BB9115D871}" presName="parentText" presStyleLbl="node1" presStyleIdx="3" presStyleCnt="4">
        <dgm:presLayoutVars>
          <dgm:chMax val="1"/>
          <dgm:bulletEnabled val="1"/>
        </dgm:presLayoutVars>
      </dgm:prSet>
      <dgm:spPr/>
    </dgm:pt>
  </dgm:ptLst>
  <dgm:cxnLst>
    <dgm:cxn modelId="{1AA09F15-59E2-433E-BD27-7B8A2082D6AE}" srcId="{1FA7398D-B48B-4819-99A2-B53AAEE7E85C}" destId="{3A3C2B46-A7AD-44BA-B46B-91B2AC641BD8}" srcOrd="2" destOrd="0" parTransId="{CC9822E1-3F53-421C-B6E2-6DF21883D3C1}" sibTransId="{3ECD5312-29D8-4555-8EB5-90FD968DD210}"/>
    <dgm:cxn modelId="{79CCC820-52EA-4129-8CBA-79821E41144C}" srcId="{1FA7398D-B48B-4819-99A2-B53AAEE7E85C}" destId="{866B414D-57B3-48C9-90E1-36BB9115D871}" srcOrd="3" destOrd="0" parTransId="{1FAE8C30-1F55-4E78-9E76-4ACC46500028}" sibTransId="{AE07FBE0-D319-47F8-985E-ED71C5B8552D}"/>
    <dgm:cxn modelId="{08E7F739-9277-453C-9174-DE0E89F1C474}" type="presOf" srcId="{3A3C2B46-A7AD-44BA-B46B-91B2AC641BD8}" destId="{8EF23DA6-BB80-49FA-BB2A-E2E543BB2EF5}" srcOrd="0" destOrd="0" presId="urn:microsoft.com/office/officeart/2005/8/layout/vList5"/>
    <dgm:cxn modelId="{86E2AE43-FA29-443C-BF8E-1E007EB01FC0}" type="presOf" srcId="{BB41A6AE-4584-48CE-8B2F-00EF52E38D70}" destId="{0E51A73E-11A3-48FD-A186-227FEB0A95A2}" srcOrd="0" destOrd="0" presId="urn:microsoft.com/office/officeart/2005/8/layout/vList5"/>
    <dgm:cxn modelId="{3F38D143-E908-4AED-A004-1111813AE905}" type="presOf" srcId="{866B414D-57B3-48C9-90E1-36BB9115D871}" destId="{2193DB29-E811-4625-AD8A-A9B52DB63C96}" srcOrd="0" destOrd="0" presId="urn:microsoft.com/office/officeart/2005/8/layout/vList5"/>
    <dgm:cxn modelId="{74ADD694-AAFE-4EC8-A491-F1A25215E170}" srcId="{1FA7398D-B48B-4819-99A2-B53AAEE7E85C}" destId="{3B410F01-35B0-4CB6-9321-A504D250BDB5}" srcOrd="1" destOrd="0" parTransId="{D9B8B75F-01EE-4534-9C95-5BB1BD5FFAB4}" sibTransId="{123CE1DF-6E56-4D02-8FD2-440FF1F6E270}"/>
    <dgm:cxn modelId="{C89B9A9D-C66C-43BB-88D4-00648EE782DE}" srcId="{1FA7398D-B48B-4819-99A2-B53AAEE7E85C}" destId="{BB41A6AE-4584-48CE-8B2F-00EF52E38D70}" srcOrd="0" destOrd="0" parTransId="{4A60F9AB-DD15-44D0-81C6-7DF911A9638D}" sibTransId="{722A4F7E-329F-41B7-BA2C-A1359A4B287A}"/>
    <dgm:cxn modelId="{E1C985B1-9F6A-4095-AA98-473185D2052B}" type="presOf" srcId="{1FA7398D-B48B-4819-99A2-B53AAEE7E85C}" destId="{4C97BF32-48A9-437F-9A30-3CE369134CCE}" srcOrd="0" destOrd="0" presId="urn:microsoft.com/office/officeart/2005/8/layout/vList5"/>
    <dgm:cxn modelId="{98D217BC-5349-4D3F-81BA-74726394D96D}" type="presOf" srcId="{3B410F01-35B0-4CB6-9321-A504D250BDB5}" destId="{7DE61B57-CF02-4C65-AA96-9AF9946D2B69}" srcOrd="0" destOrd="0" presId="urn:microsoft.com/office/officeart/2005/8/layout/vList5"/>
    <dgm:cxn modelId="{9A89B6E5-C9AE-46FF-8641-8C1E56750E23}" type="presParOf" srcId="{4C97BF32-48A9-437F-9A30-3CE369134CCE}" destId="{BCCE4032-3B1A-46FD-BA6D-0D132DD0AD3B}" srcOrd="0" destOrd="0" presId="urn:microsoft.com/office/officeart/2005/8/layout/vList5"/>
    <dgm:cxn modelId="{4DE4081F-01A8-4E67-921A-BE2B6897404F}" type="presParOf" srcId="{BCCE4032-3B1A-46FD-BA6D-0D132DD0AD3B}" destId="{0E51A73E-11A3-48FD-A186-227FEB0A95A2}" srcOrd="0" destOrd="0" presId="urn:microsoft.com/office/officeart/2005/8/layout/vList5"/>
    <dgm:cxn modelId="{2EE4998F-BCF4-40FA-B20D-AEF638568158}" type="presParOf" srcId="{4C97BF32-48A9-437F-9A30-3CE369134CCE}" destId="{1F60C6DA-1E67-4380-B4ED-88AC83AE12D6}" srcOrd="1" destOrd="0" presId="urn:microsoft.com/office/officeart/2005/8/layout/vList5"/>
    <dgm:cxn modelId="{A5258BEC-75D3-45E6-9D9A-17791C829246}" type="presParOf" srcId="{4C97BF32-48A9-437F-9A30-3CE369134CCE}" destId="{C7E02B9B-8CD9-45C1-A3A2-6FF2F31395F0}" srcOrd="2" destOrd="0" presId="urn:microsoft.com/office/officeart/2005/8/layout/vList5"/>
    <dgm:cxn modelId="{0C1E9F5E-C392-497F-B76F-C31CC451F28B}" type="presParOf" srcId="{C7E02B9B-8CD9-45C1-A3A2-6FF2F31395F0}" destId="{7DE61B57-CF02-4C65-AA96-9AF9946D2B69}" srcOrd="0" destOrd="0" presId="urn:microsoft.com/office/officeart/2005/8/layout/vList5"/>
    <dgm:cxn modelId="{5D4A0578-AEEA-40CC-B8F6-9B1F77C660B2}" type="presParOf" srcId="{4C97BF32-48A9-437F-9A30-3CE369134CCE}" destId="{F42390BB-5A61-441E-8A85-1AA0323D7145}" srcOrd="3" destOrd="0" presId="urn:microsoft.com/office/officeart/2005/8/layout/vList5"/>
    <dgm:cxn modelId="{DCC8E5D1-F292-4F3D-B8DB-6D353D9E81B2}" type="presParOf" srcId="{4C97BF32-48A9-437F-9A30-3CE369134CCE}" destId="{69D5FBEC-FAB7-4786-86E3-23F6AF29E0FE}" srcOrd="4" destOrd="0" presId="urn:microsoft.com/office/officeart/2005/8/layout/vList5"/>
    <dgm:cxn modelId="{2839FFA2-AE12-47FF-9827-6ABE94CB7FF5}" type="presParOf" srcId="{69D5FBEC-FAB7-4786-86E3-23F6AF29E0FE}" destId="{8EF23DA6-BB80-49FA-BB2A-E2E543BB2EF5}" srcOrd="0" destOrd="0" presId="urn:microsoft.com/office/officeart/2005/8/layout/vList5"/>
    <dgm:cxn modelId="{0A1F247F-2378-49C9-BD3E-19E212BE6BD1}" type="presParOf" srcId="{4C97BF32-48A9-437F-9A30-3CE369134CCE}" destId="{3FF7FB77-3DEB-4B65-856F-DB5471747370}" srcOrd="5" destOrd="0" presId="urn:microsoft.com/office/officeart/2005/8/layout/vList5"/>
    <dgm:cxn modelId="{FC08D383-B095-4DC4-AB11-75258E65FB6B}" type="presParOf" srcId="{4C97BF32-48A9-437F-9A30-3CE369134CCE}" destId="{3DBC2DEA-2917-4868-9AA7-A87F526CF1E4}" srcOrd="6" destOrd="0" presId="urn:microsoft.com/office/officeart/2005/8/layout/vList5"/>
    <dgm:cxn modelId="{AD7490AF-EC4C-48FF-AAB8-4F19990DCAD4}" type="presParOf" srcId="{3DBC2DEA-2917-4868-9AA7-A87F526CF1E4}" destId="{2193DB29-E811-4625-AD8A-A9B52DB63C96}" srcOrd="0"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AA97FDA-C477-4B9E-ABF9-322989DEA61D}" type="doc">
      <dgm:prSet loTypeId="urn:microsoft.com/office/officeart/2005/8/layout/chevron1" loCatId="process" qsTypeId="urn:microsoft.com/office/officeart/2005/8/quickstyle/simple1" qsCatId="simple" csTypeId="urn:microsoft.com/office/officeart/2005/8/colors/colorful1" csCatId="colorful" phldr="1"/>
      <dgm:spPr/>
      <dgm:t>
        <a:bodyPr/>
        <a:lstStyle/>
        <a:p>
          <a:endParaRPr lang="en-US"/>
        </a:p>
      </dgm:t>
    </dgm:pt>
    <dgm:pt modelId="{C2101773-64FF-4C06-87E5-8F130EBF4D97}">
      <dgm:prSet phldrT="[Text]" custT="1"/>
      <dgm:spPr/>
      <dgm:t>
        <a:bodyPr/>
        <a:lstStyle/>
        <a:p>
          <a:r>
            <a:rPr lang="en-US" sz="2400" b="1"/>
            <a:t>Unorganized</a:t>
          </a:r>
        </a:p>
      </dgm:t>
    </dgm:pt>
    <dgm:pt modelId="{D8DAAE02-6C1C-4D34-9D38-2B98E2F9CD3C}" type="parTrans" cxnId="{3CE5F8D1-8F72-4DD9-AF13-8560E885E5DC}">
      <dgm:prSet/>
      <dgm:spPr/>
      <dgm:t>
        <a:bodyPr/>
        <a:lstStyle/>
        <a:p>
          <a:endParaRPr lang="en-US"/>
        </a:p>
      </dgm:t>
    </dgm:pt>
    <dgm:pt modelId="{FEE930FA-75A9-412C-B6F8-025857752E71}" type="sibTrans" cxnId="{3CE5F8D1-8F72-4DD9-AF13-8560E885E5DC}">
      <dgm:prSet/>
      <dgm:spPr/>
      <dgm:t>
        <a:bodyPr/>
        <a:lstStyle/>
        <a:p>
          <a:endParaRPr lang="en-US"/>
        </a:p>
      </dgm:t>
    </dgm:pt>
    <dgm:pt modelId="{3AF237B8-71D0-46C8-AD57-9E1161C4B9E9}">
      <dgm:prSet phldrT="[Text]" custT="1"/>
      <dgm:spPr/>
      <dgm:t>
        <a:bodyPr/>
        <a:lstStyle/>
        <a:p>
          <a:r>
            <a:rPr lang="en-US" sz="3600" b="1"/>
            <a:t>Club</a:t>
          </a:r>
        </a:p>
      </dgm:t>
    </dgm:pt>
    <dgm:pt modelId="{D828EC22-027A-4C6E-8346-F649C53B59A7}" type="parTrans" cxnId="{21AFFF91-220D-4524-8058-737441989467}">
      <dgm:prSet/>
      <dgm:spPr/>
      <dgm:t>
        <a:bodyPr/>
        <a:lstStyle/>
        <a:p>
          <a:endParaRPr lang="en-US"/>
        </a:p>
      </dgm:t>
    </dgm:pt>
    <dgm:pt modelId="{16D9967A-5AE0-49D5-9B16-EB6EF4AB6577}" type="sibTrans" cxnId="{21AFFF91-220D-4524-8058-737441989467}">
      <dgm:prSet/>
      <dgm:spPr/>
      <dgm:t>
        <a:bodyPr/>
        <a:lstStyle/>
        <a:p>
          <a:endParaRPr lang="en-US"/>
        </a:p>
      </dgm:t>
    </dgm:pt>
    <dgm:pt modelId="{0224E992-A1A6-4D60-A35F-0241B9AF47B2}">
      <dgm:prSet phldrT="[Text]" custT="1"/>
      <dgm:spPr/>
      <dgm:t>
        <a:bodyPr/>
        <a:lstStyle/>
        <a:p>
          <a:r>
            <a:rPr lang="en-US" sz="3600" b="1"/>
            <a:t>Union</a:t>
          </a:r>
        </a:p>
      </dgm:t>
    </dgm:pt>
    <dgm:pt modelId="{C6A99BF7-2275-4F40-A8DD-6FA453A1A45F}" type="parTrans" cxnId="{0E8A0169-F668-4A0E-8921-653144C7F4FE}">
      <dgm:prSet/>
      <dgm:spPr/>
      <dgm:t>
        <a:bodyPr/>
        <a:lstStyle/>
        <a:p>
          <a:endParaRPr lang="en-US"/>
        </a:p>
      </dgm:t>
    </dgm:pt>
    <dgm:pt modelId="{366A70E6-AF21-43CF-B91F-34D677BD0CAC}" type="sibTrans" cxnId="{0E8A0169-F668-4A0E-8921-653144C7F4FE}">
      <dgm:prSet/>
      <dgm:spPr/>
      <dgm:t>
        <a:bodyPr/>
        <a:lstStyle/>
        <a:p>
          <a:endParaRPr lang="en-US"/>
        </a:p>
      </dgm:t>
    </dgm:pt>
    <dgm:pt modelId="{30EB78A2-3D5D-4553-AB32-C5F8788739A6}">
      <dgm:prSet custT="1"/>
      <dgm:spPr/>
      <dgm:t>
        <a:bodyPr/>
        <a:lstStyle/>
        <a:p>
          <a:r>
            <a:rPr lang="en-US" sz="3600" b="1"/>
            <a:t>Fighting Union</a:t>
          </a:r>
        </a:p>
      </dgm:t>
    </dgm:pt>
    <dgm:pt modelId="{AC9AD307-846B-42D0-9435-7ABCC92E6F8C}" type="parTrans" cxnId="{B739D162-F1B6-44B8-A68B-858634F77BDF}">
      <dgm:prSet/>
      <dgm:spPr/>
      <dgm:t>
        <a:bodyPr/>
        <a:lstStyle/>
        <a:p>
          <a:endParaRPr lang="en-US"/>
        </a:p>
      </dgm:t>
    </dgm:pt>
    <dgm:pt modelId="{13A499DE-AF95-4D24-9B9D-5C95B2305F6C}" type="sibTrans" cxnId="{B739D162-F1B6-44B8-A68B-858634F77BDF}">
      <dgm:prSet/>
      <dgm:spPr/>
      <dgm:t>
        <a:bodyPr/>
        <a:lstStyle/>
        <a:p>
          <a:endParaRPr lang="en-US"/>
        </a:p>
      </dgm:t>
    </dgm:pt>
    <dgm:pt modelId="{5BF6FA48-DAD1-4564-99C6-88DDA5EF3A77}" type="pres">
      <dgm:prSet presAssocID="{0AA97FDA-C477-4B9E-ABF9-322989DEA61D}" presName="Name0" presStyleCnt="0">
        <dgm:presLayoutVars>
          <dgm:dir/>
          <dgm:animLvl val="lvl"/>
          <dgm:resizeHandles val="exact"/>
        </dgm:presLayoutVars>
      </dgm:prSet>
      <dgm:spPr/>
    </dgm:pt>
    <dgm:pt modelId="{88A60437-8337-46C8-A0DF-D337485A28E9}" type="pres">
      <dgm:prSet presAssocID="{C2101773-64FF-4C06-87E5-8F130EBF4D97}" presName="parTxOnly" presStyleLbl="node1" presStyleIdx="0" presStyleCnt="4" custScaleX="135509" custScaleY="143052" custLinFactNeighborX="5957">
        <dgm:presLayoutVars>
          <dgm:chMax val="0"/>
          <dgm:chPref val="0"/>
          <dgm:bulletEnabled val="1"/>
        </dgm:presLayoutVars>
      </dgm:prSet>
      <dgm:spPr/>
    </dgm:pt>
    <dgm:pt modelId="{4CE59355-4BC4-450D-83CA-EEA66C48F78E}" type="pres">
      <dgm:prSet presAssocID="{FEE930FA-75A9-412C-B6F8-025857752E71}" presName="parTxOnlySpace" presStyleCnt="0"/>
      <dgm:spPr/>
    </dgm:pt>
    <dgm:pt modelId="{CDFC33F7-B7C2-4046-BE4A-637F6E94E727}" type="pres">
      <dgm:prSet presAssocID="{3AF237B8-71D0-46C8-AD57-9E1161C4B9E9}" presName="parTxOnly" presStyleLbl="node1" presStyleIdx="1" presStyleCnt="4" custScaleY="130047">
        <dgm:presLayoutVars>
          <dgm:chMax val="0"/>
          <dgm:chPref val="0"/>
          <dgm:bulletEnabled val="1"/>
        </dgm:presLayoutVars>
      </dgm:prSet>
      <dgm:spPr/>
    </dgm:pt>
    <dgm:pt modelId="{78B5FEBC-E1CD-423D-BA58-F66FF8190FB5}" type="pres">
      <dgm:prSet presAssocID="{16D9967A-5AE0-49D5-9B16-EB6EF4AB6577}" presName="parTxOnlySpace" presStyleCnt="0"/>
      <dgm:spPr/>
    </dgm:pt>
    <dgm:pt modelId="{455283ED-D0AD-4BF8-B446-34CCFFE0D861}" type="pres">
      <dgm:prSet presAssocID="{0224E992-A1A6-4D60-A35F-0241B9AF47B2}" presName="parTxOnly" presStyleLbl="node1" presStyleIdx="2" presStyleCnt="4" custScaleX="117466" custScaleY="130047">
        <dgm:presLayoutVars>
          <dgm:chMax val="0"/>
          <dgm:chPref val="0"/>
          <dgm:bulletEnabled val="1"/>
        </dgm:presLayoutVars>
      </dgm:prSet>
      <dgm:spPr/>
    </dgm:pt>
    <dgm:pt modelId="{08C23B2B-0855-4038-8C5A-C82C76CD3289}" type="pres">
      <dgm:prSet presAssocID="{366A70E6-AF21-43CF-B91F-34D677BD0CAC}" presName="parTxOnlySpace" presStyleCnt="0"/>
      <dgm:spPr/>
    </dgm:pt>
    <dgm:pt modelId="{DC64B8E6-63E6-4FBA-9D95-2A4544DC83A7}" type="pres">
      <dgm:prSet presAssocID="{30EB78A2-3D5D-4553-AB32-C5F8788739A6}" presName="parTxOnly" presStyleLbl="node1" presStyleIdx="3" presStyleCnt="4" custScaleX="136730" custScaleY="130047">
        <dgm:presLayoutVars>
          <dgm:chMax val="0"/>
          <dgm:chPref val="0"/>
          <dgm:bulletEnabled val="1"/>
        </dgm:presLayoutVars>
      </dgm:prSet>
      <dgm:spPr/>
    </dgm:pt>
  </dgm:ptLst>
  <dgm:cxnLst>
    <dgm:cxn modelId="{C3D95639-9A58-44DD-95D4-9F527C8D8C0D}" type="presOf" srcId="{0AA97FDA-C477-4B9E-ABF9-322989DEA61D}" destId="{5BF6FA48-DAD1-4564-99C6-88DDA5EF3A77}" srcOrd="0" destOrd="0" presId="urn:microsoft.com/office/officeart/2005/8/layout/chevron1"/>
    <dgm:cxn modelId="{B739D162-F1B6-44B8-A68B-858634F77BDF}" srcId="{0AA97FDA-C477-4B9E-ABF9-322989DEA61D}" destId="{30EB78A2-3D5D-4553-AB32-C5F8788739A6}" srcOrd="3" destOrd="0" parTransId="{AC9AD307-846B-42D0-9435-7ABCC92E6F8C}" sibTransId="{13A499DE-AF95-4D24-9B9D-5C95B2305F6C}"/>
    <dgm:cxn modelId="{9E6D6D68-D594-4E3D-B188-94D9527D0A8C}" type="presOf" srcId="{0224E992-A1A6-4D60-A35F-0241B9AF47B2}" destId="{455283ED-D0AD-4BF8-B446-34CCFFE0D861}" srcOrd="0" destOrd="0" presId="urn:microsoft.com/office/officeart/2005/8/layout/chevron1"/>
    <dgm:cxn modelId="{0E8A0169-F668-4A0E-8921-653144C7F4FE}" srcId="{0AA97FDA-C477-4B9E-ABF9-322989DEA61D}" destId="{0224E992-A1A6-4D60-A35F-0241B9AF47B2}" srcOrd="2" destOrd="0" parTransId="{C6A99BF7-2275-4F40-A8DD-6FA453A1A45F}" sibTransId="{366A70E6-AF21-43CF-B91F-34D677BD0CAC}"/>
    <dgm:cxn modelId="{21AFFF91-220D-4524-8058-737441989467}" srcId="{0AA97FDA-C477-4B9E-ABF9-322989DEA61D}" destId="{3AF237B8-71D0-46C8-AD57-9E1161C4B9E9}" srcOrd="1" destOrd="0" parTransId="{D828EC22-027A-4C6E-8346-F649C53B59A7}" sibTransId="{16D9967A-5AE0-49D5-9B16-EB6EF4AB6577}"/>
    <dgm:cxn modelId="{6FBDCDAA-EFA1-453C-B3B0-1B0B3C35BC62}" type="presOf" srcId="{3AF237B8-71D0-46C8-AD57-9E1161C4B9E9}" destId="{CDFC33F7-B7C2-4046-BE4A-637F6E94E727}" srcOrd="0" destOrd="0" presId="urn:microsoft.com/office/officeart/2005/8/layout/chevron1"/>
    <dgm:cxn modelId="{6327ABBD-7E57-4AEB-85A1-0503F052FE4B}" type="presOf" srcId="{C2101773-64FF-4C06-87E5-8F130EBF4D97}" destId="{88A60437-8337-46C8-A0DF-D337485A28E9}" srcOrd="0" destOrd="0" presId="urn:microsoft.com/office/officeart/2005/8/layout/chevron1"/>
    <dgm:cxn modelId="{3CE5F8D1-8F72-4DD9-AF13-8560E885E5DC}" srcId="{0AA97FDA-C477-4B9E-ABF9-322989DEA61D}" destId="{C2101773-64FF-4C06-87E5-8F130EBF4D97}" srcOrd="0" destOrd="0" parTransId="{D8DAAE02-6C1C-4D34-9D38-2B98E2F9CD3C}" sibTransId="{FEE930FA-75A9-412C-B6F8-025857752E71}"/>
    <dgm:cxn modelId="{FBBED0EA-28D6-47A8-90FA-CCB1E8771394}" type="presOf" srcId="{30EB78A2-3D5D-4553-AB32-C5F8788739A6}" destId="{DC64B8E6-63E6-4FBA-9D95-2A4544DC83A7}" srcOrd="0" destOrd="0" presId="urn:microsoft.com/office/officeart/2005/8/layout/chevron1"/>
    <dgm:cxn modelId="{112EA648-DDF2-491D-B413-51557898E830}" type="presParOf" srcId="{5BF6FA48-DAD1-4564-99C6-88DDA5EF3A77}" destId="{88A60437-8337-46C8-A0DF-D337485A28E9}" srcOrd="0" destOrd="0" presId="urn:microsoft.com/office/officeart/2005/8/layout/chevron1"/>
    <dgm:cxn modelId="{D6B68091-6D7E-4100-84EE-D61A271E5AD4}" type="presParOf" srcId="{5BF6FA48-DAD1-4564-99C6-88DDA5EF3A77}" destId="{4CE59355-4BC4-450D-83CA-EEA66C48F78E}" srcOrd="1" destOrd="0" presId="urn:microsoft.com/office/officeart/2005/8/layout/chevron1"/>
    <dgm:cxn modelId="{6EEC7C02-C935-4E2D-8F2B-BAE557C7DD2E}" type="presParOf" srcId="{5BF6FA48-DAD1-4564-99C6-88DDA5EF3A77}" destId="{CDFC33F7-B7C2-4046-BE4A-637F6E94E727}" srcOrd="2" destOrd="0" presId="urn:microsoft.com/office/officeart/2005/8/layout/chevron1"/>
    <dgm:cxn modelId="{A6064B5D-C047-4B48-8DC7-928BEEB8B918}" type="presParOf" srcId="{5BF6FA48-DAD1-4564-99C6-88DDA5EF3A77}" destId="{78B5FEBC-E1CD-423D-BA58-F66FF8190FB5}" srcOrd="3" destOrd="0" presId="urn:microsoft.com/office/officeart/2005/8/layout/chevron1"/>
    <dgm:cxn modelId="{A43DECA5-9F7D-4F79-95C6-3D01DA51297A}" type="presParOf" srcId="{5BF6FA48-DAD1-4564-99C6-88DDA5EF3A77}" destId="{455283ED-D0AD-4BF8-B446-34CCFFE0D861}" srcOrd="4" destOrd="0" presId="urn:microsoft.com/office/officeart/2005/8/layout/chevron1"/>
    <dgm:cxn modelId="{722828AC-CE34-492F-8B5E-F3653048EEC9}" type="presParOf" srcId="{5BF6FA48-DAD1-4564-99C6-88DDA5EF3A77}" destId="{08C23B2B-0855-4038-8C5A-C82C76CD3289}" srcOrd="5" destOrd="0" presId="urn:microsoft.com/office/officeart/2005/8/layout/chevron1"/>
    <dgm:cxn modelId="{90959F7F-A93A-47B6-8F9A-83C5389F4854}" type="presParOf" srcId="{5BF6FA48-DAD1-4564-99C6-88DDA5EF3A77}" destId="{DC64B8E6-63E6-4FBA-9D95-2A4544DC83A7}" srcOrd="6" destOrd="0" presId="urn:microsoft.com/office/officeart/2005/8/layout/chevron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AE5A8E6-CC4D-4138-A507-ED295E00E316}" type="doc">
      <dgm:prSet loTypeId="urn:microsoft.com/office/officeart/2005/8/layout/vList2" loCatId="list" qsTypeId="urn:microsoft.com/office/officeart/2005/8/quickstyle/simple4" qsCatId="simple" csTypeId="urn:microsoft.com/office/officeart/2005/8/colors/colorful1" csCatId="colorful" phldr="1"/>
      <dgm:spPr/>
      <dgm:t>
        <a:bodyPr/>
        <a:lstStyle/>
        <a:p>
          <a:endParaRPr lang="en-US"/>
        </a:p>
      </dgm:t>
    </dgm:pt>
    <dgm:pt modelId="{FC0C97F3-E175-4F44-9A95-9DAB0B52DE2D}">
      <dgm:prSet/>
      <dgm:spPr/>
      <dgm:t>
        <a:bodyPr/>
        <a:lstStyle/>
        <a:p>
          <a:pPr algn="l" rtl="0">
            <a:lnSpc>
              <a:spcPct val="90000"/>
            </a:lnSpc>
          </a:pPr>
          <a:r>
            <a:rPr lang="en-US" sz="2700" b="1" dirty="0">
              <a:solidFill>
                <a:srgbClr val="FFFFFF"/>
              </a:solidFill>
              <a:ea typeface="+mn-ea"/>
              <a:cs typeface="+mn-cs"/>
            </a:rPr>
            <a:t>For each </a:t>
          </a:r>
          <a:r>
            <a:rPr lang="en-US" sz="2700" b="1" dirty="0">
              <a:solidFill>
                <a:srgbClr val="FFFFFF"/>
              </a:solidFill>
              <a:latin typeface="Euphemia"/>
              <a:ea typeface="+mn-ea"/>
              <a:cs typeface="+mn-cs"/>
            </a:rPr>
            <a:t>problem ask these questions: </a:t>
          </a:r>
          <a:endParaRPr lang="en-US" sz="2700" dirty="0">
            <a:solidFill>
              <a:srgbClr val="FFFFFF"/>
            </a:solidFill>
            <a:ea typeface="+mn-ea"/>
            <a:cs typeface="+mn-cs"/>
          </a:endParaRPr>
        </a:p>
      </dgm:t>
    </dgm:pt>
    <dgm:pt modelId="{F77C778C-79D1-4085-929A-558C66956D74}" type="parTrans" cxnId="{33BFC626-D4A5-4794-B79E-30DA74EA0687}">
      <dgm:prSet/>
      <dgm:spPr/>
      <dgm:t>
        <a:bodyPr/>
        <a:lstStyle/>
        <a:p>
          <a:endParaRPr lang="en-US"/>
        </a:p>
      </dgm:t>
    </dgm:pt>
    <dgm:pt modelId="{532BFDF4-8E7F-4768-9A06-01463C9F5759}" type="sibTrans" cxnId="{33BFC626-D4A5-4794-B79E-30DA74EA0687}">
      <dgm:prSet/>
      <dgm:spPr/>
      <dgm:t>
        <a:bodyPr/>
        <a:lstStyle/>
        <a:p>
          <a:endParaRPr lang="en-US"/>
        </a:p>
      </dgm:t>
    </dgm:pt>
    <dgm:pt modelId="{C3FF9E42-7B6B-4D04-8BEF-5D401759B574}">
      <dgm:prSet/>
      <dgm:spPr/>
      <dgm:t>
        <a:bodyPr/>
        <a:lstStyle/>
        <a:p>
          <a:pPr algn="l">
            <a:lnSpc>
              <a:spcPct val="90000"/>
            </a:lnSpc>
          </a:pPr>
          <a:r>
            <a:rPr lang="en-US" sz="2700" dirty="0">
              <a:solidFill>
                <a:srgbClr val="FFFFFF"/>
              </a:solidFill>
              <a:ea typeface="+mn-ea"/>
              <a:cs typeface="+mn-cs"/>
            </a:rPr>
            <a:t>​Who is most directly impacted? </a:t>
          </a:r>
        </a:p>
      </dgm:t>
    </dgm:pt>
    <dgm:pt modelId="{5846D4F9-0D25-4FB7-906E-BB44477FEDE5}" type="parTrans" cxnId="{A22F96F2-82AA-46F3-9672-B2174E945A0B}">
      <dgm:prSet/>
      <dgm:spPr/>
      <dgm:t>
        <a:bodyPr/>
        <a:lstStyle/>
        <a:p>
          <a:endParaRPr lang="en-US"/>
        </a:p>
      </dgm:t>
    </dgm:pt>
    <dgm:pt modelId="{F4626916-5A6F-4624-9422-25C861EEFC4F}" type="sibTrans" cxnId="{A22F96F2-82AA-46F3-9672-B2174E945A0B}">
      <dgm:prSet/>
      <dgm:spPr/>
      <dgm:t>
        <a:bodyPr/>
        <a:lstStyle/>
        <a:p>
          <a:endParaRPr lang="en-US"/>
        </a:p>
      </dgm:t>
    </dgm:pt>
    <dgm:pt modelId="{C931E8DB-10EE-4A34-AE4F-5D34C55AE2B5}">
      <dgm:prSet/>
      <dgm:spPr/>
      <dgm:t>
        <a:bodyPr/>
        <a:lstStyle/>
        <a:p>
          <a:pPr algn="l">
            <a:lnSpc>
              <a:spcPct val="90000"/>
            </a:lnSpc>
          </a:pPr>
          <a:r>
            <a:rPr lang="en-US" sz="2700" dirty="0">
              <a:solidFill>
                <a:srgbClr val="FFFFFF"/>
              </a:solidFill>
              <a:ea typeface="+mn-ea"/>
              <a:cs typeface="+mn-cs"/>
            </a:rPr>
            <a:t>Who has been left out?</a:t>
          </a:r>
        </a:p>
      </dgm:t>
    </dgm:pt>
    <dgm:pt modelId="{95269BD8-0688-45DF-B591-56251D1C2C5E}" type="parTrans" cxnId="{783EA72B-12D4-4F4D-BCD3-9EC17722F445}">
      <dgm:prSet/>
      <dgm:spPr/>
      <dgm:t>
        <a:bodyPr/>
        <a:lstStyle/>
        <a:p>
          <a:endParaRPr lang="en-US"/>
        </a:p>
      </dgm:t>
    </dgm:pt>
    <dgm:pt modelId="{1B9D47C2-A3F0-4DE0-B004-2728A3B9D13D}" type="sibTrans" cxnId="{783EA72B-12D4-4F4D-BCD3-9EC17722F445}">
      <dgm:prSet/>
      <dgm:spPr/>
      <dgm:t>
        <a:bodyPr/>
        <a:lstStyle/>
        <a:p>
          <a:endParaRPr lang="en-US"/>
        </a:p>
      </dgm:t>
    </dgm:pt>
    <dgm:pt modelId="{BF23AB53-41C7-4C89-8DA3-8917850559DE}">
      <dgm:prSet/>
      <dgm:spPr/>
      <dgm:t>
        <a:bodyPr/>
        <a:lstStyle/>
        <a:p>
          <a:pPr algn="l">
            <a:lnSpc>
              <a:spcPct val="90000"/>
            </a:lnSpc>
          </a:pPr>
          <a:r>
            <a:rPr lang="en-US" sz="2700" dirty="0">
              <a:solidFill>
                <a:srgbClr val="FFFFFF"/>
              </a:solidFill>
              <a:ea typeface="+mn-ea"/>
              <a:cs typeface="+mn-cs"/>
            </a:rPr>
            <a:t>How can they be directly </a:t>
          </a:r>
          <a:r>
            <a:rPr lang="en-US" sz="2700" dirty="0">
              <a:solidFill>
                <a:srgbClr val="FFFFFF"/>
              </a:solidFill>
              <a:latin typeface="Euphemia"/>
              <a:ea typeface="+mn-ea"/>
              <a:cs typeface="+mn-cs"/>
            </a:rPr>
            <a:t>engaged</a:t>
          </a:r>
          <a:r>
            <a:rPr lang="en-US" sz="2700" dirty="0">
              <a:solidFill>
                <a:srgbClr val="FFFFFF"/>
              </a:solidFill>
              <a:ea typeface="+mn-ea"/>
              <a:cs typeface="+mn-cs"/>
            </a:rPr>
            <a:t>?</a:t>
          </a:r>
        </a:p>
      </dgm:t>
    </dgm:pt>
    <dgm:pt modelId="{A06E89E9-6C02-46DE-8464-CC99FD1B2BDD}" type="parTrans" cxnId="{B6372C48-175F-4609-A4B7-8A88A29D0BBF}">
      <dgm:prSet/>
      <dgm:spPr/>
      <dgm:t>
        <a:bodyPr/>
        <a:lstStyle/>
        <a:p>
          <a:endParaRPr lang="en-US"/>
        </a:p>
      </dgm:t>
    </dgm:pt>
    <dgm:pt modelId="{3B0BC8DD-CD9E-4C0D-AACE-0B6A5C535CB0}" type="sibTrans" cxnId="{B6372C48-175F-4609-A4B7-8A88A29D0BBF}">
      <dgm:prSet/>
      <dgm:spPr/>
      <dgm:t>
        <a:bodyPr/>
        <a:lstStyle/>
        <a:p>
          <a:endParaRPr lang="en-US"/>
        </a:p>
      </dgm:t>
    </dgm:pt>
    <dgm:pt modelId="{3CA1AD72-F7B1-48F1-9CF4-046F24040EF0}">
      <dgm:prSet/>
      <dgm:spPr/>
      <dgm:t>
        <a:bodyPr/>
        <a:lstStyle/>
        <a:p>
          <a:pPr algn="l">
            <a:lnSpc>
              <a:spcPct val="90000"/>
            </a:lnSpc>
          </a:pPr>
          <a:r>
            <a:rPr lang="en-US" sz="2700" dirty="0">
              <a:solidFill>
                <a:srgbClr val="FFFFFF"/>
              </a:solidFill>
              <a:ea typeface="+mn-ea"/>
              <a:cs typeface="+mn-cs"/>
            </a:rPr>
            <a:t>How do our demands advance race, class, or gender justice?</a:t>
          </a:r>
        </a:p>
      </dgm:t>
    </dgm:pt>
    <dgm:pt modelId="{0C2A4FA0-5F81-4ABB-B1B9-0D713EC9975F}" type="parTrans" cxnId="{BA74C964-2D88-4D13-97C5-4EDF56E3E648}">
      <dgm:prSet/>
      <dgm:spPr/>
      <dgm:t>
        <a:bodyPr/>
        <a:lstStyle/>
        <a:p>
          <a:endParaRPr lang="en-US"/>
        </a:p>
      </dgm:t>
    </dgm:pt>
    <dgm:pt modelId="{C9B36607-1F8C-4C41-A6B8-15FEC00E6FBC}" type="sibTrans" cxnId="{BA74C964-2D88-4D13-97C5-4EDF56E3E648}">
      <dgm:prSet/>
      <dgm:spPr/>
      <dgm:t>
        <a:bodyPr/>
        <a:lstStyle/>
        <a:p>
          <a:endParaRPr lang="en-US"/>
        </a:p>
      </dgm:t>
    </dgm:pt>
    <dgm:pt modelId="{6D525DC9-FBE5-46ED-9C74-5241995BDFA9}" type="pres">
      <dgm:prSet presAssocID="{DAE5A8E6-CC4D-4138-A507-ED295E00E316}" presName="linear" presStyleCnt="0">
        <dgm:presLayoutVars>
          <dgm:animLvl val="lvl"/>
          <dgm:resizeHandles val="exact"/>
        </dgm:presLayoutVars>
      </dgm:prSet>
      <dgm:spPr/>
    </dgm:pt>
    <dgm:pt modelId="{70D0CEC9-08F0-46B2-AB0A-E3A8880747B5}" type="pres">
      <dgm:prSet presAssocID="{FC0C97F3-E175-4F44-9A95-9DAB0B52DE2D}" presName="parentText" presStyleLbl="node1" presStyleIdx="0" presStyleCnt="5">
        <dgm:presLayoutVars>
          <dgm:chMax val="0"/>
          <dgm:bulletEnabled val="1"/>
        </dgm:presLayoutVars>
      </dgm:prSet>
      <dgm:spPr/>
    </dgm:pt>
    <dgm:pt modelId="{11C2C049-E9C3-427B-8DF3-13A5CFF175B8}" type="pres">
      <dgm:prSet presAssocID="{532BFDF4-8E7F-4768-9A06-01463C9F5759}" presName="spacer" presStyleCnt="0"/>
      <dgm:spPr/>
    </dgm:pt>
    <dgm:pt modelId="{F6E1E5A1-EC06-4A04-8456-07A071A97AFE}" type="pres">
      <dgm:prSet presAssocID="{C3FF9E42-7B6B-4D04-8BEF-5D401759B574}" presName="parentText" presStyleLbl="node1" presStyleIdx="1" presStyleCnt="5">
        <dgm:presLayoutVars>
          <dgm:chMax val="0"/>
          <dgm:bulletEnabled val="1"/>
        </dgm:presLayoutVars>
      </dgm:prSet>
      <dgm:spPr/>
    </dgm:pt>
    <dgm:pt modelId="{3A881CBD-401B-4CC9-B4CE-0411DBDC704C}" type="pres">
      <dgm:prSet presAssocID="{F4626916-5A6F-4624-9422-25C861EEFC4F}" presName="spacer" presStyleCnt="0"/>
      <dgm:spPr/>
    </dgm:pt>
    <dgm:pt modelId="{C8EB0ACF-C8E6-4654-B8DB-46A29DFDA63E}" type="pres">
      <dgm:prSet presAssocID="{C931E8DB-10EE-4A34-AE4F-5D34C55AE2B5}" presName="parentText" presStyleLbl="node1" presStyleIdx="2" presStyleCnt="5" custLinFactY="-1417" custLinFactNeighborX="2615" custLinFactNeighborY="-100000">
        <dgm:presLayoutVars>
          <dgm:chMax val="0"/>
          <dgm:bulletEnabled val="1"/>
        </dgm:presLayoutVars>
      </dgm:prSet>
      <dgm:spPr/>
    </dgm:pt>
    <dgm:pt modelId="{4361544B-527F-46DC-A478-9CD20694B8CE}" type="pres">
      <dgm:prSet presAssocID="{1B9D47C2-A3F0-4DE0-B004-2728A3B9D13D}" presName="spacer" presStyleCnt="0"/>
      <dgm:spPr/>
    </dgm:pt>
    <dgm:pt modelId="{6498B47E-479E-4485-9910-12C6A2C4684A}" type="pres">
      <dgm:prSet presAssocID="{BF23AB53-41C7-4C89-8DA3-8917850559DE}" presName="parentText" presStyleLbl="node1" presStyleIdx="3" presStyleCnt="5">
        <dgm:presLayoutVars>
          <dgm:chMax val="0"/>
          <dgm:bulletEnabled val="1"/>
        </dgm:presLayoutVars>
      </dgm:prSet>
      <dgm:spPr/>
    </dgm:pt>
    <dgm:pt modelId="{087D0803-A8E5-4E1F-996B-0FEB42F8D8B2}" type="pres">
      <dgm:prSet presAssocID="{3B0BC8DD-CD9E-4C0D-AACE-0B6A5C535CB0}" presName="spacer" presStyleCnt="0"/>
      <dgm:spPr/>
    </dgm:pt>
    <dgm:pt modelId="{E05D7CB8-5D46-40FB-B953-345710A46EEC}" type="pres">
      <dgm:prSet presAssocID="{3CA1AD72-F7B1-48F1-9CF4-046F24040EF0}" presName="parentText" presStyleLbl="node1" presStyleIdx="4" presStyleCnt="5">
        <dgm:presLayoutVars>
          <dgm:chMax val="0"/>
          <dgm:bulletEnabled val="1"/>
        </dgm:presLayoutVars>
      </dgm:prSet>
      <dgm:spPr/>
    </dgm:pt>
  </dgm:ptLst>
  <dgm:cxnLst>
    <dgm:cxn modelId="{5752A701-F452-4C75-A281-A1C4609BBF99}" type="presOf" srcId="{BF23AB53-41C7-4C89-8DA3-8917850559DE}" destId="{6498B47E-479E-4485-9910-12C6A2C4684A}" srcOrd="0" destOrd="0" presId="urn:microsoft.com/office/officeart/2005/8/layout/vList2"/>
    <dgm:cxn modelId="{33BFC626-D4A5-4794-B79E-30DA74EA0687}" srcId="{DAE5A8E6-CC4D-4138-A507-ED295E00E316}" destId="{FC0C97F3-E175-4F44-9A95-9DAB0B52DE2D}" srcOrd="0" destOrd="0" parTransId="{F77C778C-79D1-4085-929A-558C66956D74}" sibTransId="{532BFDF4-8E7F-4768-9A06-01463C9F5759}"/>
    <dgm:cxn modelId="{783EA72B-12D4-4F4D-BCD3-9EC17722F445}" srcId="{DAE5A8E6-CC4D-4138-A507-ED295E00E316}" destId="{C931E8DB-10EE-4A34-AE4F-5D34C55AE2B5}" srcOrd="2" destOrd="0" parTransId="{95269BD8-0688-45DF-B591-56251D1C2C5E}" sibTransId="{1B9D47C2-A3F0-4DE0-B004-2728A3B9D13D}"/>
    <dgm:cxn modelId="{9903A75B-DCB3-4C64-B1A5-115C28A4467B}" type="presOf" srcId="{C3FF9E42-7B6B-4D04-8BEF-5D401759B574}" destId="{F6E1E5A1-EC06-4A04-8456-07A071A97AFE}" srcOrd="0" destOrd="0" presId="urn:microsoft.com/office/officeart/2005/8/layout/vList2"/>
    <dgm:cxn modelId="{BA74C964-2D88-4D13-97C5-4EDF56E3E648}" srcId="{DAE5A8E6-CC4D-4138-A507-ED295E00E316}" destId="{3CA1AD72-F7B1-48F1-9CF4-046F24040EF0}" srcOrd="4" destOrd="0" parTransId="{0C2A4FA0-5F81-4ABB-B1B9-0D713EC9975F}" sibTransId="{C9B36607-1F8C-4C41-A6B8-15FEC00E6FBC}"/>
    <dgm:cxn modelId="{B6372C48-175F-4609-A4B7-8A88A29D0BBF}" srcId="{DAE5A8E6-CC4D-4138-A507-ED295E00E316}" destId="{BF23AB53-41C7-4C89-8DA3-8917850559DE}" srcOrd="3" destOrd="0" parTransId="{A06E89E9-6C02-46DE-8464-CC99FD1B2BDD}" sibTransId="{3B0BC8DD-CD9E-4C0D-AACE-0B6A5C535CB0}"/>
    <dgm:cxn modelId="{9AD63F4C-88D2-4C1D-B554-F956A278AD29}" type="presOf" srcId="{DAE5A8E6-CC4D-4138-A507-ED295E00E316}" destId="{6D525DC9-FBE5-46ED-9C74-5241995BDFA9}" srcOrd="0" destOrd="0" presId="urn:microsoft.com/office/officeart/2005/8/layout/vList2"/>
    <dgm:cxn modelId="{1F26509A-4CCF-4E4D-B4EF-BBACB8CDEDA5}" type="presOf" srcId="{C931E8DB-10EE-4A34-AE4F-5D34C55AE2B5}" destId="{C8EB0ACF-C8E6-4654-B8DB-46A29DFDA63E}" srcOrd="0" destOrd="0" presId="urn:microsoft.com/office/officeart/2005/8/layout/vList2"/>
    <dgm:cxn modelId="{1166FEB0-535F-4372-AC5F-C72384639FC7}" type="presOf" srcId="{FC0C97F3-E175-4F44-9A95-9DAB0B52DE2D}" destId="{70D0CEC9-08F0-46B2-AB0A-E3A8880747B5}" srcOrd="0" destOrd="0" presId="urn:microsoft.com/office/officeart/2005/8/layout/vList2"/>
    <dgm:cxn modelId="{7183D9EE-D083-4C8D-8976-DB7A79AB487B}" type="presOf" srcId="{3CA1AD72-F7B1-48F1-9CF4-046F24040EF0}" destId="{E05D7CB8-5D46-40FB-B953-345710A46EEC}" srcOrd="0" destOrd="0" presId="urn:microsoft.com/office/officeart/2005/8/layout/vList2"/>
    <dgm:cxn modelId="{A22F96F2-82AA-46F3-9672-B2174E945A0B}" srcId="{DAE5A8E6-CC4D-4138-A507-ED295E00E316}" destId="{C3FF9E42-7B6B-4D04-8BEF-5D401759B574}" srcOrd="1" destOrd="0" parTransId="{5846D4F9-0D25-4FB7-906E-BB44477FEDE5}" sibTransId="{F4626916-5A6F-4624-9422-25C861EEFC4F}"/>
    <dgm:cxn modelId="{F1EB12BA-364D-4148-8BBD-E6D11FD0DFD6}" type="presParOf" srcId="{6D525DC9-FBE5-46ED-9C74-5241995BDFA9}" destId="{70D0CEC9-08F0-46B2-AB0A-E3A8880747B5}" srcOrd="0" destOrd="0" presId="urn:microsoft.com/office/officeart/2005/8/layout/vList2"/>
    <dgm:cxn modelId="{A417B1B4-BC2F-413B-8E9A-CCD333ED1D3A}" type="presParOf" srcId="{6D525DC9-FBE5-46ED-9C74-5241995BDFA9}" destId="{11C2C049-E9C3-427B-8DF3-13A5CFF175B8}" srcOrd="1" destOrd="0" presId="urn:microsoft.com/office/officeart/2005/8/layout/vList2"/>
    <dgm:cxn modelId="{6AA54345-3FA9-4463-9CA5-73E7318E78A0}" type="presParOf" srcId="{6D525DC9-FBE5-46ED-9C74-5241995BDFA9}" destId="{F6E1E5A1-EC06-4A04-8456-07A071A97AFE}" srcOrd="2" destOrd="0" presId="urn:microsoft.com/office/officeart/2005/8/layout/vList2"/>
    <dgm:cxn modelId="{081C119B-B9EF-4543-998B-78562F206344}" type="presParOf" srcId="{6D525DC9-FBE5-46ED-9C74-5241995BDFA9}" destId="{3A881CBD-401B-4CC9-B4CE-0411DBDC704C}" srcOrd="3" destOrd="0" presId="urn:microsoft.com/office/officeart/2005/8/layout/vList2"/>
    <dgm:cxn modelId="{298E5802-C626-4728-97EF-C3B266D8780B}" type="presParOf" srcId="{6D525DC9-FBE5-46ED-9C74-5241995BDFA9}" destId="{C8EB0ACF-C8E6-4654-B8DB-46A29DFDA63E}" srcOrd="4" destOrd="0" presId="urn:microsoft.com/office/officeart/2005/8/layout/vList2"/>
    <dgm:cxn modelId="{024362D6-E642-4FEB-AC01-946B50C64CA8}" type="presParOf" srcId="{6D525DC9-FBE5-46ED-9C74-5241995BDFA9}" destId="{4361544B-527F-46DC-A478-9CD20694B8CE}" srcOrd="5" destOrd="0" presId="urn:microsoft.com/office/officeart/2005/8/layout/vList2"/>
    <dgm:cxn modelId="{A4F01624-A8C3-4F26-8C6A-779552319971}" type="presParOf" srcId="{6D525DC9-FBE5-46ED-9C74-5241995BDFA9}" destId="{6498B47E-479E-4485-9910-12C6A2C4684A}" srcOrd="6" destOrd="0" presId="urn:microsoft.com/office/officeart/2005/8/layout/vList2"/>
    <dgm:cxn modelId="{FA88D50F-0B8B-4E51-A2FB-B5713E7A9A91}" type="presParOf" srcId="{6D525DC9-FBE5-46ED-9C74-5241995BDFA9}" destId="{087D0803-A8E5-4E1F-996B-0FEB42F8D8B2}" srcOrd="7" destOrd="0" presId="urn:microsoft.com/office/officeart/2005/8/layout/vList2"/>
    <dgm:cxn modelId="{58C8F9FB-5653-40F8-B6C7-79B4456495FF}" type="presParOf" srcId="{6D525DC9-FBE5-46ED-9C74-5241995BDFA9}" destId="{E05D7CB8-5D46-40FB-B953-345710A46EEC}"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E477A23C-C1CF-4CEB-AFE8-9062C35F9F96}" type="doc">
      <dgm:prSet loTypeId="urn:microsoft.com/office/officeart/2005/8/layout/process1" loCatId="process" qsTypeId="urn:microsoft.com/office/officeart/2005/8/quickstyle/simple1" qsCatId="simple" csTypeId="urn:microsoft.com/office/officeart/2005/8/colors/colorful1" csCatId="colorful" phldr="1"/>
      <dgm:spPr/>
    </dgm:pt>
    <dgm:pt modelId="{EED1E1E7-E97C-480C-9B39-3B0A90A7474C}">
      <dgm:prSet phldrT="[Text]"/>
      <dgm:spPr/>
      <dgm:t>
        <a:bodyPr/>
        <a:lstStyle/>
        <a:p>
          <a:r>
            <a:rPr lang="en-US"/>
            <a:t>1. Issue Background</a:t>
          </a:r>
        </a:p>
      </dgm:t>
    </dgm:pt>
    <dgm:pt modelId="{CF8EE4C4-85E0-47CE-9F5F-B638A40F20E4}" type="parTrans" cxnId="{D67F8241-8AD5-425C-820C-2CB46EA23FFE}">
      <dgm:prSet/>
      <dgm:spPr/>
      <dgm:t>
        <a:bodyPr/>
        <a:lstStyle/>
        <a:p>
          <a:endParaRPr lang="en-US"/>
        </a:p>
      </dgm:t>
    </dgm:pt>
    <dgm:pt modelId="{9642AA4A-E84F-4671-8881-7C47A0B771F2}" type="sibTrans" cxnId="{D67F8241-8AD5-425C-820C-2CB46EA23FFE}">
      <dgm:prSet/>
      <dgm:spPr/>
      <dgm:t>
        <a:bodyPr/>
        <a:lstStyle/>
        <a:p>
          <a:endParaRPr lang="en-US"/>
        </a:p>
      </dgm:t>
    </dgm:pt>
    <dgm:pt modelId="{A078685C-571B-4827-A5B7-9F9307C9DFE7}">
      <dgm:prSet phldrT="[Text]"/>
      <dgm:spPr/>
      <dgm:t>
        <a:bodyPr/>
        <a:lstStyle/>
        <a:p>
          <a:r>
            <a:rPr lang="en-US"/>
            <a:t>2. System Landscape</a:t>
          </a:r>
        </a:p>
      </dgm:t>
    </dgm:pt>
    <dgm:pt modelId="{C8124DCE-2496-4725-B918-BBD6EA9FEEFA}" type="parTrans" cxnId="{DA061129-F677-474D-9432-9DEE4AC1A454}">
      <dgm:prSet/>
      <dgm:spPr/>
      <dgm:t>
        <a:bodyPr/>
        <a:lstStyle/>
        <a:p>
          <a:endParaRPr lang="en-US"/>
        </a:p>
      </dgm:t>
    </dgm:pt>
    <dgm:pt modelId="{EC2B2481-7C3D-469D-B91B-7B601BDE2BED}" type="sibTrans" cxnId="{DA061129-F677-474D-9432-9DEE4AC1A454}">
      <dgm:prSet/>
      <dgm:spPr/>
      <dgm:t>
        <a:bodyPr/>
        <a:lstStyle/>
        <a:p>
          <a:endParaRPr lang="en-US"/>
        </a:p>
      </dgm:t>
    </dgm:pt>
    <dgm:pt modelId="{F4918D11-EE46-444C-8011-9580AA999998}">
      <dgm:prSet phldrT="[Text]"/>
      <dgm:spPr/>
      <dgm:t>
        <a:bodyPr/>
        <a:lstStyle/>
        <a:p>
          <a:r>
            <a:rPr lang="en-US"/>
            <a:t>3. Identify &amp; Analyze Target(s)</a:t>
          </a:r>
        </a:p>
      </dgm:t>
    </dgm:pt>
    <dgm:pt modelId="{127ABBE6-DD28-4DFA-B455-3B6FE421EFC7}" type="parTrans" cxnId="{51FF34E7-99A8-4373-B7E3-9C3820940C52}">
      <dgm:prSet/>
      <dgm:spPr/>
      <dgm:t>
        <a:bodyPr/>
        <a:lstStyle/>
        <a:p>
          <a:endParaRPr lang="en-US"/>
        </a:p>
      </dgm:t>
    </dgm:pt>
    <dgm:pt modelId="{FAD30AD4-E5EF-4218-9B51-67483666373B}" type="sibTrans" cxnId="{51FF34E7-99A8-4373-B7E3-9C3820940C52}">
      <dgm:prSet/>
      <dgm:spPr/>
      <dgm:t>
        <a:bodyPr/>
        <a:lstStyle/>
        <a:p>
          <a:endParaRPr lang="en-US"/>
        </a:p>
      </dgm:t>
    </dgm:pt>
    <dgm:pt modelId="{B9D71F1E-F269-4FB8-B1EB-5380F2B01721}" type="pres">
      <dgm:prSet presAssocID="{E477A23C-C1CF-4CEB-AFE8-9062C35F9F96}" presName="Name0" presStyleCnt="0">
        <dgm:presLayoutVars>
          <dgm:dir/>
          <dgm:resizeHandles val="exact"/>
        </dgm:presLayoutVars>
      </dgm:prSet>
      <dgm:spPr/>
    </dgm:pt>
    <dgm:pt modelId="{FA12CEAE-D769-4D69-9C85-72E70A39DAB6}" type="pres">
      <dgm:prSet presAssocID="{EED1E1E7-E97C-480C-9B39-3B0A90A7474C}" presName="node" presStyleLbl="node1" presStyleIdx="0" presStyleCnt="3">
        <dgm:presLayoutVars>
          <dgm:bulletEnabled val="1"/>
        </dgm:presLayoutVars>
      </dgm:prSet>
      <dgm:spPr/>
    </dgm:pt>
    <dgm:pt modelId="{292648A1-234E-4024-9A3B-15177588BA35}" type="pres">
      <dgm:prSet presAssocID="{9642AA4A-E84F-4671-8881-7C47A0B771F2}" presName="sibTrans" presStyleLbl="sibTrans2D1" presStyleIdx="0" presStyleCnt="2"/>
      <dgm:spPr/>
    </dgm:pt>
    <dgm:pt modelId="{476DEBC8-A541-49BC-83DF-659A0766F659}" type="pres">
      <dgm:prSet presAssocID="{9642AA4A-E84F-4671-8881-7C47A0B771F2}" presName="connectorText" presStyleLbl="sibTrans2D1" presStyleIdx="0" presStyleCnt="2"/>
      <dgm:spPr/>
    </dgm:pt>
    <dgm:pt modelId="{AD880890-F770-4BE0-B3D8-72C6D5FF16B4}" type="pres">
      <dgm:prSet presAssocID="{A078685C-571B-4827-A5B7-9F9307C9DFE7}" presName="node" presStyleLbl="node1" presStyleIdx="1" presStyleCnt="3">
        <dgm:presLayoutVars>
          <dgm:bulletEnabled val="1"/>
        </dgm:presLayoutVars>
      </dgm:prSet>
      <dgm:spPr/>
    </dgm:pt>
    <dgm:pt modelId="{BE592270-10C1-4564-9597-3964569DD014}" type="pres">
      <dgm:prSet presAssocID="{EC2B2481-7C3D-469D-B91B-7B601BDE2BED}" presName="sibTrans" presStyleLbl="sibTrans2D1" presStyleIdx="1" presStyleCnt="2"/>
      <dgm:spPr/>
    </dgm:pt>
    <dgm:pt modelId="{18398350-CF82-4616-9770-2901E63C6394}" type="pres">
      <dgm:prSet presAssocID="{EC2B2481-7C3D-469D-B91B-7B601BDE2BED}" presName="connectorText" presStyleLbl="sibTrans2D1" presStyleIdx="1" presStyleCnt="2"/>
      <dgm:spPr/>
    </dgm:pt>
    <dgm:pt modelId="{015B3905-68E4-4F99-9686-125498F6C741}" type="pres">
      <dgm:prSet presAssocID="{F4918D11-EE46-444C-8011-9580AA999998}" presName="node" presStyleLbl="node1" presStyleIdx="2" presStyleCnt="3">
        <dgm:presLayoutVars>
          <dgm:bulletEnabled val="1"/>
        </dgm:presLayoutVars>
      </dgm:prSet>
      <dgm:spPr/>
    </dgm:pt>
  </dgm:ptLst>
  <dgm:cxnLst>
    <dgm:cxn modelId="{853ED80E-9A0E-4421-8E3D-EEF0246482BF}" type="presOf" srcId="{EED1E1E7-E97C-480C-9B39-3B0A90A7474C}" destId="{FA12CEAE-D769-4D69-9C85-72E70A39DAB6}" srcOrd="0" destOrd="0" presId="urn:microsoft.com/office/officeart/2005/8/layout/process1"/>
    <dgm:cxn modelId="{DA061129-F677-474D-9432-9DEE4AC1A454}" srcId="{E477A23C-C1CF-4CEB-AFE8-9062C35F9F96}" destId="{A078685C-571B-4827-A5B7-9F9307C9DFE7}" srcOrd="1" destOrd="0" parTransId="{C8124DCE-2496-4725-B918-BBD6EA9FEEFA}" sibTransId="{EC2B2481-7C3D-469D-B91B-7B601BDE2BED}"/>
    <dgm:cxn modelId="{F967742E-D166-4131-AE5E-764BA7652956}" type="presOf" srcId="{EC2B2481-7C3D-469D-B91B-7B601BDE2BED}" destId="{BE592270-10C1-4564-9597-3964569DD014}" srcOrd="0" destOrd="0" presId="urn:microsoft.com/office/officeart/2005/8/layout/process1"/>
    <dgm:cxn modelId="{D67F8241-8AD5-425C-820C-2CB46EA23FFE}" srcId="{E477A23C-C1CF-4CEB-AFE8-9062C35F9F96}" destId="{EED1E1E7-E97C-480C-9B39-3B0A90A7474C}" srcOrd="0" destOrd="0" parTransId="{CF8EE4C4-85E0-47CE-9F5F-B638A40F20E4}" sibTransId="{9642AA4A-E84F-4671-8881-7C47A0B771F2}"/>
    <dgm:cxn modelId="{8D56C84D-2B1B-41A2-AA9D-3C92AA202480}" type="presOf" srcId="{9642AA4A-E84F-4671-8881-7C47A0B771F2}" destId="{476DEBC8-A541-49BC-83DF-659A0766F659}" srcOrd="1" destOrd="0" presId="urn:microsoft.com/office/officeart/2005/8/layout/process1"/>
    <dgm:cxn modelId="{8CC7CD70-4E84-4CF1-BFE7-6C544842043B}" type="presOf" srcId="{E477A23C-C1CF-4CEB-AFE8-9062C35F9F96}" destId="{B9D71F1E-F269-4FB8-B1EB-5380F2B01721}" srcOrd="0" destOrd="0" presId="urn:microsoft.com/office/officeart/2005/8/layout/process1"/>
    <dgm:cxn modelId="{2C11A88F-ABEC-43D3-B262-A4603AE6B241}" type="presOf" srcId="{F4918D11-EE46-444C-8011-9580AA999998}" destId="{015B3905-68E4-4F99-9686-125498F6C741}" srcOrd="0" destOrd="0" presId="urn:microsoft.com/office/officeart/2005/8/layout/process1"/>
    <dgm:cxn modelId="{B32ED894-A3F8-4518-BE30-BB005C8DFD0F}" type="presOf" srcId="{9642AA4A-E84F-4671-8881-7C47A0B771F2}" destId="{292648A1-234E-4024-9A3B-15177588BA35}" srcOrd="0" destOrd="0" presId="urn:microsoft.com/office/officeart/2005/8/layout/process1"/>
    <dgm:cxn modelId="{86C201A7-B28C-40D4-AB5A-A9AAD0366B11}" type="presOf" srcId="{EC2B2481-7C3D-469D-B91B-7B601BDE2BED}" destId="{18398350-CF82-4616-9770-2901E63C6394}" srcOrd="1" destOrd="0" presId="urn:microsoft.com/office/officeart/2005/8/layout/process1"/>
    <dgm:cxn modelId="{880D7ACC-4B73-4B90-B283-3EBEE92D157F}" type="presOf" srcId="{A078685C-571B-4827-A5B7-9F9307C9DFE7}" destId="{AD880890-F770-4BE0-B3D8-72C6D5FF16B4}" srcOrd="0" destOrd="0" presId="urn:microsoft.com/office/officeart/2005/8/layout/process1"/>
    <dgm:cxn modelId="{51FF34E7-99A8-4373-B7E3-9C3820940C52}" srcId="{E477A23C-C1CF-4CEB-AFE8-9062C35F9F96}" destId="{F4918D11-EE46-444C-8011-9580AA999998}" srcOrd="2" destOrd="0" parTransId="{127ABBE6-DD28-4DFA-B455-3B6FE421EFC7}" sibTransId="{FAD30AD4-E5EF-4218-9B51-67483666373B}"/>
    <dgm:cxn modelId="{C5B17280-408C-4D09-9E14-9AABED69B373}" type="presParOf" srcId="{B9D71F1E-F269-4FB8-B1EB-5380F2B01721}" destId="{FA12CEAE-D769-4D69-9C85-72E70A39DAB6}" srcOrd="0" destOrd="0" presId="urn:microsoft.com/office/officeart/2005/8/layout/process1"/>
    <dgm:cxn modelId="{73A2B488-9669-400E-99CF-51F0DC421FFC}" type="presParOf" srcId="{B9D71F1E-F269-4FB8-B1EB-5380F2B01721}" destId="{292648A1-234E-4024-9A3B-15177588BA35}" srcOrd="1" destOrd="0" presId="urn:microsoft.com/office/officeart/2005/8/layout/process1"/>
    <dgm:cxn modelId="{5C216489-823E-4722-9132-55074A62665D}" type="presParOf" srcId="{292648A1-234E-4024-9A3B-15177588BA35}" destId="{476DEBC8-A541-49BC-83DF-659A0766F659}" srcOrd="0" destOrd="0" presId="urn:microsoft.com/office/officeart/2005/8/layout/process1"/>
    <dgm:cxn modelId="{2F771061-C471-422E-927B-BCEF23A9A374}" type="presParOf" srcId="{B9D71F1E-F269-4FB8-B1EB-5380F2B01721}" destId="{AD880890-F770-4BE0-B3D8-72C6D5FF16B4}" srcOrd="2" destOrd="0" presId="urn:microsoft.com/office/officeart/2005/8/layout/process1"/>
    <dgm:cxn modelId="{A13DB1F6-6C3B-44BF-9A33-C86C16EFFCE7}" type="presParOf" srcId="{B9D71F1E-F269-4FB8-B1EB-5380F2B01721}" destId="{BE592270-10C1-4564-9597-3964569DD014}" srcOrd="3" destOrd="0" presId="urn:microsoft.com/office/officeart/2005/8/layout/process1"/>
    <dgm:cxn modelId="{79DFC49B-375F-47DB-B86C-4320019E19E8}" type="presParOf" srcId="{BE592270-10C1-4564-9597-3964569DD014}" destId="{18398350-CF82-4616-9770-2901E63C6394}" srcOrd="0" destOrd="0" presId="urn:microsoft.com/office/officeart/2005/8/layout/process1"/>
    <dgm:cxn modelId="{DFD878FD-3727-4BCB-B4C0-341817C6D9D5}" type="presParOf" srcId="{B9D71F1E-F269-4FB8-B1EB-5380F2B01721}" destId="{015B3905-68E4-4F99-9686-125498F6C741}" srcOrd="4" destOrd="0" presId="urn:microsoft.com/office/officeart/2005/8/layout/process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B53D6723-C625-4942-89D2-A6939316704A}" type="doc">
      <dgm:prSet loTypeId="urn:microsoft.com/office/officeart/2018/2/layout/IconVerticalSolidList" loCatId="icon" qsTypeId="urn:microsoft.com/office/officeart/2005/8/quickstyle/simple1" qsCatId="simple" csTypeId="urn:microsoft.com/office/officeart/2005/8/colors/colorful1" csCatId="colorful" phldr="1"/>
      <dgm:spPr/>
      <dgm:t>
        <a:bodyPr/>
        <a:lstStyle/>
        <a:p>
          <a:endParaRPr lang="en-US"/>
        </a:p>
      </dgm:t>
    </dgm:pt>
    <dgm:pt modelId="{76FC1B34-017B-4FB9-A2AA-790E2E65689A}">
      <dgm:prSet/>
      <dgm:spPr/>
      <dgm:t>
        <a:bodyPr/>
        <a:lstStyle/>
        <a:p>
          <a:pPr>
            <a:lnSpc>
              <a:spcPct val="100000"/>
            </a:lnSpc>
          </a:pPr>
          <a:r>
            <a:rPr lang="en-US"/>
            <a:t>What emotions did you notice in yourself and your role-play partner(s)? </a:t>
          </a:r>
        </a:p>
      </dgm:t>
    </dgm:pt>
    <dgm:pt modelId="{FE7311B0-80C5-4039-8B60-B8FB82490A59}" type="parTrans" cxnId="{9AC3500E-7200-4B39-9139-03F6D69116FF}">
      <dgm:prSet/>
      <dgm:spPr/>
      <dgm:t>
        <a:bodyPr/>
        <a:lstStyle/>
        <a:p>
          <a:endParaRPr lang="en-US"/>
        </a:p>
      </dgm:t>
    </dgm:pt>
    <dgm:pt modelId="{30C008C9-C142-48A7-8F7F-773985FA807B}" type="sibTrans" cxnId="{9AC3500E-7200-4B39-9139-03F6D69116FF}">
      <dgm:prSet/>
      <dgm:spPr/>
      <dgm:t>
        <a:bodyPr/>
        <a:lstStyle/>
        <a:p>
          <a:endParaRPr lang="en-US"/>
        </a:p>
      </dgm:t>
    </dgm:pt>
    <dgm:pt modelId="{C05B7744-F0CE-46CD-BC84-5B6D11C52F95}">
      <dgm:prSet/>
      <dgm:spPr/>
      <dgm:t>
        <a:bodyPr/>
        <a:lstStyle/>
        <a:p>
          <a:pPr>
            <a:lnSpc>
              <a:spcPct val="100000"/>
            </a:lnSpc>
          </a:pPr>
          <a:r>
            <a:rPr lang="en-US"/>
            <a:t>Were there any moments where you felt stuck or unsure of how to proceed? </a:t>
          </a:r>
        </a:p>
      </dgm:t>
    </dgm:pt>
    <dgm:pt modelId="{6A32EB3D-F701-4A39-BB3C-6108CAD1E20F}" type="parTrans" cxnId="{C10FCEFC-7F98-4523-848D-9161B7DB50FF}">
      <dgm:prSet/>
      <dgm:spPr/>
      <dgm:t>
        <a:bodyPr/>
        <a:lstStyle/>
        <a:p>
          <a:endParaRPr lang="en-US"/>
        </a:p>
      </dgm:t>
    </dgm:pt>
    <dgm:pt modelId="{E916286F-5F76-4384-9F5A-E2D1185ABE41}" type="sibTrans" cxnId="{C10FCEFC-7F98-4523-848D-9161B7DB50FF}">
      <dgm:prSet/>
      <dgm:spPr/>
      <dgm:t>
        <a:bodyPr/>
        <a:lstStyle/>
        <a:p>
          <a:endParaRPr lang="en-US"/>
        </a:p>
      </dgm:t>
    </dgm:pt>
    <dgm:pt modelId="{EFB84B0D-9003-406A-AA00-F56EB5FEC676}">
      <dgm:prSet/>
      <dgm:spPr/>
      <dgm:t>
        <a:bodyPr/>
        <a:lstStyle/>
        <a:p>
          <a:pPr>
            <a:lnSpc>
              <a:spcPct val="100000"/>
            </a:lnSpc>
          </a:pPr>
          <a:r>
            <a:rPr lang="en-US"/>
            <a:t>How did you ensure respect and awareness of the historical and cultural significance of the institution? </a:t>
          </a:r>
        </a:p>
      </dgm:t>
    </dgm:pt>
    <dgm:pt modelId="{D50D7B7A-4800-443D-A103-3063D5687829}" type="parTrans" cxnId="{F8D7F839-842F-442A-88BD-CA09B91CBFD4}">
      <dgm:prSet/>
      <dgm:spPr/>
      <dgm:t>
        <a:bodyPr/>
        <a:lstStyle/>
        <a:p>
          <a:endParaRPr lang="en-US"/>
        </a:p>
      </dgm:t>
    </dgm:pt>
    <dgm:pt modelId="{B0B9C987-1A30-4320-A9BD-A3DB922AD4AC}" type="sibTrans" cxnId="{F8D7F839-842F-442A-88BD-CA09B91CBFD4}">
      <dgm:prSet/>
      <dgm:spPr/>
      <dgm:t>
        <a:bodyPr/>
        <a:lstStyle/>
        <a:p>
          <a:endParaRPr lang="en-US"/>
        </a:p>
      </dgm:t>
    </dgm:pt>
    <dgm:pt modelId="{DB26DAA0-71EE-4AAF-89A9-B3681A5000F4}">
      <dgm:prSet/>
      <dgm:spPr/>
      <dgm:t>
        <a:bodyPr/>
        <a:lstStyle/>
        <a:p>
          <a:pPr>
            <a:lnSpc>
              <a:spcPct val="100000"/>
            </a:lnSpc>
          </a:pPr>
          <a:r>
            <a:rPr lang="en-US"/>
            <a:t>Did you arrive at any shared values during your conversation? If so, what were they? </a:t>
          </a:r>
        </a:p>
      </dgm:t>
    </dgm:pt>
    <dgm:pt modelId="{9EC9DBF2-EBF2-4566-B47B-4851B6C6D1E8}" type="parTrans" cxnId="{3302C671-E36A-4D03-A8FF-76D6133AD5C4}">
      <dgm:prSet/>
      <dgm:spPr/>
      <dgm:t>
        <a:bodyPr/>
        <a:lstStyle/>
        <a:p>
          <a:endParaRPr lang="en-US"/>
        </a:p>
      </dgm:t>
    </dgm:pt>
    <dgm:pt modelId="{8CABDCAD-494F-4FAD-BF39-8BB92DEE876C}" type="sibTrans" cxnId="{3302C671-E36A-4D03-A8FF-76D6133AD5C4}">
      <dgm:prSet/>
      <dgm:spPr/>
      <dgm:t>
        <a:bodyPr/>
        <a:lstStyle/>
        <a:p>
          <a:endParaRPr lang="en-US"/>
        </a:p>
      </dgm:t>
    </dgm:pt>
    <dgm:pt modelId="{8B71552A-0611-4157-9A0C-1237B953548A}">
      <dgm:prSet/>
      <dgm:spPr/>
      <dgm:t>
        <a:bodyPr/>
        <a:lstStyle/>
        <a:p>
          <a:pPr>
            <a:lnSpc>
              <a:spcPct val="100000"/>
            </a:lnSpc>
          </a:pPr>
          <a:r>
            <a:rPr lang="en-US"/>
            <a:t>Based on what you heard, what would be your next steps?</a:t>
          </a:r>
        </a:p>
      </dgm:t>
    </dgm:pt>
    <dgm:pt modelId="{3E9FE40D-0803-48D4-9A36-EDFE23B8341C}" type="parTrans" cxnId="{C4F3B189-DFD7-466E-B86F-D5F5B9A9FDB1}">
      <dgm:prSet/>
      <dgm:spPr/>
      <dgm:t>
        <a:bodyPr/>
        <a:lstStyle/>
        <a:p>
          <a:endParaRPr lang="en-US"/>
        </a:p>
      </dgm:t>
    </dgm:pt>
    <dgm:pt modelId="{CC679529-0186-48EE-89B8-33143CED8DE1}" type="sibTrans" cxnId="{C4F3B189-DFD7-466E-B86F-D5F5B9A9FDB1}">
      <dgm:prSet/>
      <dgm:spPr/>
      <dgm:t>
        <a:bodyPr/>
        <a:lstStyle/>
        <a:p>
          <a:endParaRPr lang="en-US"/>
        </a:p>
      </dgm:t>
    </dgm:pt>
    <dgm:pt modelId="{ED665BD3-714A-4291-9AD2-B76DBEB42473}" type="pres">
      <dgm:prSet presAssocID="{B53D6723-C625-4942-89D2-A6939316704A}" presName="root" presStyleCnt="0">
        <dgm:presLayoutVars>
          <dgm:dir/>
          <dgm:resizeHandles val="exact"/>
        </dgm:presLayoutVars>
      </dgm:prSet>
      <dgm:spPr/>
    </dgm:pt>
    <dgm:pt modelId="{54BD6EA2-04A4-4AE4-805B-ED179AF3608B}" type="pres">
      <dgm:prSet presAssocID="{76FC1B34-017B-4FB9-A2AA-790E2E65689A}" presName="compNode" presStyleCnt="0"/>
      <dgm:spPr/>
    </dgm:pt>
    <dgm:pt modelId="{326F3911-BCE8-4A7E-BED2-1C10B5C59D65}" type="pres">
      <dgm:prSet presAssocID="{76FC1B34-017B-4FB9-A2AA-790E2E65689A}" presName="bgRect" presStyleLbl="bgShp" presStyleIdx="0" presStyleCnt="5"/>
      <dgm:spPr/>
    </dgm:pt>
    <dgm:pt modelId="{21DAD65E-20CC-4A64-8C84-9C5E22761103}" type="pres">
      <dgm:prSet presAssocID="{76FC1B34-017B-4FB9-A2AA-790E2E65689A}" presName="iconRect" presStyleLbl="node1" presStyleIdx="0" presStyleCnt="5"/>
      <dgm:spPr>
        <a:blipFill>
          <a:blip xmlns:r="http://schemas.openxmlformats.org/officeDocument/2006/relationships" r:embed="rId1"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Drama"/>
        </a:ext>
      </dgm:extLst>
    </dgm:pt>
    <dgm:pt modelId="{69FE9187-2578-4DFE-B661-A4DCF5C77040}" type="pres">
      <dgm:prSet presAssocID="{76FC1B34-017B-4FB9-A2AA-790E2E65689A}" presName="spaceRect" presStyleCnt="0"/>
      <dgm:spPr/>
    </dgm:pt>
    <dgm:pt modelId="{3B1332EA-187A-4DE1-BE5A-3A43EC0294B9}" type="pres">
      <dgm:prSet presAssocID="{76FC1B34-017B-4FB9-A2AA-790E2E65689A}" presName="parTx" presStyleLbl="revTx" presStyleIdx="0" presStyleCnt="5">
        <dgm:presLayoutVars>
          <dgm:chMax val="0"/>
          <dgm:chPref val="0"/>
        </dgm:presLayoutVars>
      </dgm:prSet>
      <dgm:spPr/>
    </dgm:pt>
    <dgm:pt modelId="{AED5651E-2BDE-4BF2-A055-778467B34B1B}" type="pres">
      <dgm:prSet presAssocID="{30C008C9-C142-48A7-8F7F-773985FA807B}" presName="sibTrans" presStyleCnt="0"/>
      <dgm:spPr/>
    </dgm:pt>
    <dgm:pt modelId="{00CEF20B-FD1F-410A-964A-AB1BBCB13427}" type="pres">
      <dgm:prSet presAssocID="{C05B7744-F0CE-46CD-BC84-5B6D11C52F95}" presName="compNode" presStyleCnt="0"/>
      <dgm:spPr/>
    </dgm:pt>
    <dgm:pt modelId="{CDD3F32D-2245-4D1F-9412-563944E203B6}" type="pres">
      <dgm:prSet presAssocID="{C05B7744-F0CE-46CD-BC84-5B6D11C52F95}" presName="bgRect" presStyleLbl="bgShp" presStyleIdx="1" presStyleCnt="5"/>
      <dgm:spPr/>
    </dgm:pt>
    <dgm:pt modelId="{0753EFA3-067E-444A-8A21-BB4BA0D6B37A}" type="pres">
      <dgm:prSet presAssocID="{C05B7744-F0CE-46CD-BC84-5B6D11C52F95}" presName="iconRect" presStyleLbl="node1" presStyleIdx="1" presStyleCnt="5"/>
      <dgm:spPr>
        <a:blipFill>
          <a:blip xmlns:r="http://schemas.openxmlformats.org/officeDocument/2006/relationships"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Question mark"/>
        </a:ext>
      </dgm:extLst>
    </dgm:pt>
    <dgm:pt modelId="{D7D75B65-7D04-414B-8DF0-E1E17793D812}" type="pres">
      <dgm:prSet presAssocID="{C05B7744-F0CE-46CD-BC84-5B6D11C52F95}" presName="spaceRect" presStyleCnt="0"/>
      <dgm:spPr/>
    </dgm:pt>
    <dgm:pt modelId="{69AE40BF-5237-45E0-BD78-635B2E502E19}" type="pres">
      <dgm:prSet presAssocID="{C05B7744-F0CE-46CD-BC84-5B6D11C52F95}" presName="parTx" presStyleLbl="revTx" presStyleIdx="1" presStyleCnt="5">
        <dgm:presLayoutVars>
          <dgm:chMax val="0"/>
          <dgm:chPref val="0"/>
        </dgm:presLayoutVars>
      </dgm:prSet>
      <dgm:spPr/>
    </dgm:pt>
    <dgm:pt modelId="{09D4A3DA-C270-4172-9B62-67E4749DF5C4}" type="pres">
      <dgm:prSet presAssocID="{E916286F-5F76-4384-9F5A-E2D1185ABE41}" presName="sibTrans" presStyleCnt="0"/>
      <dgm:spPr/>
    </dgm:pt>
    <dgm:pt modelId="{68EA63D1-ABA5-405B-93A9-0BC5E8D58B12}" type="pres">
      <dgm:prSet presAssocID="{EFB84B0D-9003-406A-AA00-F56EB5FEC676}" presName="compNode" presStyleCnt="0"/>
      <dgm:spPr/>
    </dgm:pt>
    <dgm:pt modelId="{CFDBFBA0-4C39-4370-A431-6E66DF33C0DF}" type="pres">
      <dgm:prSet presAssocID="{EFB84B0D-9003-406A-AA00-F56EB5FEC676}" presName="bgRect" presStyleLbl="bgShp" presStyleIdx="2" presStyleCnt="5"/>
      <dgm:spPr/>
    </dgm:pt>
    <dgm:pt modelId="{10CA01EE-E412-4351-AB29-456EDE85D9ED}" type="pres">
      <dgm:prSet presAssocID="{EFB84B0D-9003-406A-AA00-F56EB5FEC676}" presName="iconRect" presStyleLbl="node1" presStyleIdx="2" presStyleCnt="5"/>
      <dgm:spPr>
        <a:blipFill>
          <a:blip xmlns:r="http://schemas.openxmlformats.org/officeDocument/2006/relationships"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Bank"/>
        </a:ext>
      </dgm:extLst>
    </dgm:pt>
    <dgm:pt modelId="{FE33D455-08D5-431F-A5C1-012CA3C3DE74}" type="pres">
      <dgm:prSet presAssocID="{EFB84B0D-9003-406A-AA00-F56EB5FEC676}" presName="spaceRect" presStyleCnt="0"/>
      <dgm:spPr/>
    </dgm:pt>
    <dgm:pt modelId="{473A351C-BD74-461E-8ED0-CF9C818CF5C8}" type="pres">
      <dgm:prSet presAssocID="{EFB84B0D-9003-406A-AA00-F56EB5FEC676}" presName="parTx" presStyleLbl="revTx" presStyleIdx="2" presStyleCnt="5">
        <dgm:presLayoutVars>
          <dgm:chMax val="0"/>
          <dgm:chPref val="0"/>
        </dgm:presLayoutVars>
      </dgm:prSet>
      <dgm:spPr/>
    </dgm:pt>
    <dgm:pt modelId="{240C38DD-2A27-4354-8553-ABC0F5A0F6AB}" type="pres">
      <dgm:prSet presAssocID="{B0B9C987-1A30-4320-A9BD-A3DB922AD4AC}" presName="sibTrans" presStyleCnt="0"/>
      <dgm:spPr/>
    </dgm:pt>
    <dgm:pt modelId="{555E0F49-83FC-4102-B9C4-96C64F4DC4F3}" type="pres">
      <dgm:prSet presAssocID="{DB26DAA0-71EE-4AAF-89A9-B3681A5000F4}" presName="compNode" presStyleCnt="0"/>
      <dgm:spPr/>
    </dgm:pt>
    <dgm:pt modelId="{2F0CE622-7EEA-4995-AC6D-D2F4DC881B2C}" type="pres">
      <dgm:prSet presAssocID="{DB26DAA0-71EE-4AAF-89A9-B3681A5000F4}" presName="bgRect" presStyleLbl="bgShp" presStyleIdx="3" presStyleCnt="5"/>
      <dgm:spPr/>
    </dgm:pt>
    <dgm:pt modelId="{DDAB20F7-BBA9-4860-BA1D-29C5B9BCB615}" type="pres">
      <dgm:prSet presAssocID="{DB26DAA0-71EE-4AAF-89A9-B3681A5000F4}" presName="iconRect" presStyleLbl="node1" presStyleIdx="3" presStyleCnt="5"/>
      <dgm:spPr>
        <a:blipFill>
          <a:blip xmlns:r="http://schemas.openxmlformats.org/officeDocument/2006/relationships"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Board Room"/>
        </a:ext>
      </dgm:extLst>
    </dgm:pt>
    <dgm:pt modelId="{8A6EA13E-2BBA-4FC7-8B5E-70855549F555}" type="pres">
      <dgm:prSet presAssocID="{DB26DAA0-71EE-4AAF-89A9-B3681A5000F4}" presName="spaceRect" presStyleCnt="0"/>
      <dgm:spPr/>
    </dgm:pt>
    <dgm:pt modelId="{E77775B9-15AD-4C9F-B3FA-D347B787D4D9}" type="pres">
      <dgm:prSet presAssocID="{DB26DAA0-71EE-4AAF-89A9-B3681A5000F4}" presName="parTx" presStyleLbl="revTx" presStyleIdx="3" presStyleCnt="5">
        <dgm:presLayoutVars>
          <dgm:chMax val="0"/>
          <dgm:chPref val="0"/>
        </dgm:presLayoutVars>
      </dgm:prSet>
      <dgm:spPr/>
    </dgm:pt>
    <dgm:pt modelId="{18CB0F54-6AE8-4507-92FC-9A4145215FD1}" type="pres">
      <dgm:prSet presAssocID="{8CABDCAD-494F-4FAD-BF39-8BB92DEE876C}" presName="sibTrans" presStyleCnt="0"/>
      <dgm:spPr/>
    </dgm:pt>
    <dgm:pt modelId="{263A2E28-9DE2-47BF-BBC6-ED64B32B6777}" type="pres">
      <dgm:prSet presAssocID="{8B71552A-0611-4157-9A0C-1237B953548A}" presName="compNode" presStyleCnt="0"/>
      <dgm:spPr/>
    </dgm:pt>
    <dgm:pt modelId="{F53B59FE-9BBD-4323-A02D-0FCDC72B5200}" type="pres">
      <dgm:prSet presAssocID="{8B71552A-0611-4157-9A0C-1237B953548A}" presName="bgRect" presStyleLbl="bgShp" presStyleIdx="4" presStyleCnt="5"/>
      <dgm:spPr/>
    </dgm:pt>
    <dgm:pt modelId="{94C62DE9-53E6-4CD4-8BC2-AF1EBC428117}" type="pres">
      <dgm:prSet presAssocID="{8B71552A-0611-4157-9A0C-1237B953548A}" presName="iconRect" presStyleLbl="node1" presStyleIdx="4" presStyleCnt="5"/>
      <dgm:spPr>
        <a:blipFill>
          <a:blip xmlns:r="http://schemas.openxmlformats.org/officeDocument/2006/relationships"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dgm:spPr>
      <dgm:extLst>
        <a:ext uri="{E40237B7-FDA0-4F09-8148-C483321AD2D9}">
          <dgm14:cNvPr xmlns:dgm14="http://schemas.microsoft.com/office/drawing/2010/diagram" id="0" name="" descr="Chat Bubble"/>
        </a:ext>
      </dgm:extLst>
    </dgm:pt>
    <dgm:pt modelId="{E761ABEA-DB7C-403E-B0D6-2173F4FED677}" type="pres">
      <dgm:prSet presAssocID="{8B71552A-0611-4157-9A0C-1237B953548A}" presName="spaceRect" presStyleCnt="0"/>
      <dgm:spPr/>
    </dgm:pt>
    <dgm:pt modelId="{128D57F7-8AFC-493C-B83F-44A75042A57D}" type="pres">
      <dgm:prSet presAssocID="{8B71552A-0611-4157-9A0C-1237B953548A}" presName="parTx" presStyleLbl="revTx" presStyleIdx="4" presStyleCnt="5">
        <dgm:presLayoutVars>
          <dgm:chMax val="0"/>
          <dgm:chPref val="0"/>
        </dgm:presLayoutVars>
      </dgm:prSet>
      <dgm:spPr/>
    </dgm:pt>
  </dgm:ptLst>
  <dgm:cxnLst>
    <dgm:cxn modelId="{9AC3500E-7200-4B39-9139-03F6D69116FF}" srcId="{B53D6723-C625-4942-89D2-A6939316704A}" destId="{76FC1B34-017B-4FB9-A2AA-790E2E65689A}" srcOrd="0" destOrd="0" parTransId="{FE7311B0-80C5-4039-8B60-B8FB82490A59}" sibTransId="{30C008C9-C142-48A7-8F7F-773985FA807B}"/>
    <dgm:cxn modelId="{194F8711-CA2A-4635-B257-FD8487B86D3E}" type="presOf" srcId="{76FC1B34-017B-4FB9-A2AA-790E2E65689A}" destId="{3B1332EA-187A-4DE1-BE5A-3A43EC0294B9}" srcOrd="0" destOrd="0" presId="urn:microsoft.com/office/officeart/2018/2/layout/IconVerticalSolidList"/>
    <dgm:cxn modelId="{FE9E9330-0C94-49CE-AC02-2D812ABA95B6}" type="presOf" srcId="{DB26DAA0-71EE-4AAF-89A9-B3681A5000F4}" destId="{E77775B9-15AD-4C9F-B3FA-D347B787D4D9}" srcOrd="0" destOrd="0" presId="urn:microsoft.com/office/officeart/2018/2/layout/IconVerticalSolidList"/>
    <dgm:cxn modelId="{F8D7F839-842F-442A-88BD-CA09B91CBFD4}" srcId="{B53D6723-C625-4942-89D2-A6939316704A}" destId="{EFB84B0D-9003-406A-AA00-F56EB5FEC676}" srcOrd="2" destOrd="0" parTransId="{D50D7B7A-4800-443D-A103-3063D5687829}" sibTransId="{B0B9C987-1A30-4320-A9BD-A3DB922AD4AC}"/>
    <dgm:cxn modelId="{C0726368-ECFD-4456-A037-E1E543877BF0}" type="presOf" srcId="{C05B7744-F0CE-46CD-BC84-5B6D11C52F95}" destId="{69AE40BF-5237-45E0-BD78-635B2E502E19}" srcOrd="0" destOrd="0" presId="urn:microsoft.com/office/officeart/2018/2/layout/IconVerticalSolidList"/>
    <dgm:cxn modelId="{3302C671-E36A-4D03-A8FF-76D6133AD5C4}" srcId="{B53D6723-C625-4942-89D2-A6939316704A}" destId="{DB26DAA0-71EE-4AAF-89A9-B3681A5000F4}" srcOrd="3" destOrd="0" parTransId="{9EC9DBF2-EBF2-4566-B47B-4851B6C6D1E8}" sibTransId="{8CABDCAD-494F-4FAD-BF39-8BB92DEE876C}"/>
    <dgm:cxn modelId="{C4F3B189-DFD7-466E-B86F-D5F5B9A9FDB1}" srcId="{B53D6723-C625-4942-89D2-A6939316704A}" destId="{8B71552A-0611-4157-9A0C-1237B953548A}" srcOrd="4" destOrd="0" parTransId="{3E9FE40D-0803-48D4-9A36-EDFE23B8341C}" sibTransId="{CC679529-0186-48EE-89B8-33143CED8DE1}"/>
    <dgm:cxn modelId="{B133C495-9965-41E9-978A-ECE7EB5336C8}" type="presOf" srcId="{EFB84B0D-9003-406A-AA00-F56EB5FEC676}" destId="{473A351C-BD74-461E-8ED0-CF9C818CF5C8}" srcOrd="0" destOrd="0" presId="urn:microsoft.com/office/officeart/2018/2/layout/IconVerticalSolidList"/>
    <dgm:cxn modelId="{437363C3-988E-40D4-BBF6-3F9FCE63A8C2}" type="presOf" srcId="{8B71552A-0611-4157-9A0C-1237B953548A}" destId="{128D57F7-8AFC-493C-B83F-44A75042A57D}" srcOrd="0" destOrd="0" presId="urn:microsoft.com/office/officeart/2018/2/layout/IconVerticalSolidList"/>
    <dgm:cxn modelId="{414C2AF8-37AB-45D0-85A6-01F518F8EF29}" type="presOf" srcId="{B53D6723-C625-4942-89D2-A6939316704A}" destId="{ED665BD3-714A-4291-9AD2-B76DBEB42473}" srcOrd="0" destOrd="0" presId="urn:microsoft.com/office/officeart/2018/2/layout/IconVerticalSolidList"/>
    <dgm:cxn modelId="{C10FCEFC-7F98-4523-848D-9161B7DB50FF}" srcId="{B53D6723-C625-4942-89D2-A6939316704A}" destId="{C05B7744-F0CE-46CD-BC84-5B6D11C52F95}" srcOrd="1" destOrd="0" parTransId="{6A32EB3D-F701-4A39-BB3C-6108CAD1E20F}" sibTransId="{E916286F-5F76-4384-9F5A-E2D1185ABE41}"/>
    <dgm:cxn modelId="{3775BB7C-7CE3-4360-BDA0-4C5DEC2DED0B}" type="presParOf" srcId="{ED665BD3-714A-4291-9AD2-B76DBEB42473}" destId="{54BD6EA2-04A4-4AE4-805B-ED179AF3608B}" srcOrd="0" destOrd="0" presId="urn:microsoft.com/office/officeart/2018/2/layout/IconVerticalSolidList"/>
    <dgm:cxn modelId="{470C2923-1DEB-4ED8-BCBA-ACA014C1C9FA}" type="presParOf" srcId="{54BD6EA2-04A4-4AE4-805B-ED179AF3608B}" destId="{326F3911-BCE8-4A7E-BED2-1C10B5C59D65}" srcOrd="0" destOrd="0" presId="urn:microsoft.com/office/officeart/2018/2/layout/IconVerticalSolidList"/>
    <dgm:cxn modelId="{DB29134C-B645-4E60-B05C-C3E9C8A4EEF4}" type="presParOf" srcId="{54BD6EA2-04A4-4AE4-805B-ED179AF3608B}" destId="{21DAD65E-20CC-4A64-8C84-9C5E22761103}" srcOrd="1" destOrd="0" presId="urn:microsoft.com/office/officeart/2018/2/layout/IconVerticalSolidList"/>
    <dgm:cxn modelId="{558A0905-2D3E-45CA-8E25-748157DDF68D}" type="presParOf" srcId="{54BD6EA2-04A4-4AE4-805B-ED179AF3608B}" destId="{69FE9187-2578-4DFE-B661-A4DCF5C77040}" srcOrd="2" destOrd="0" presId="urn:microsoft.com/office/officeart/2018/2/layout/IconVerticalSolidList"/>
    <dgm:cxn modelId="{31780F9A-D51C-4BF6-AEAE-34ECD5A054D2}" type="presParOf" srcId="{54BD6EA2-04A4-4AE4-805B-ED179AF3608B}" destId="{3B1332EA-187A-4DE1-BE5A-3A43EC0294B9}" srcOrd="3" destOrd="0" presId="urn:microsoft.com/office/officeart/2018/2/layout/IconVerticalSolidList"/>
    <dgm:cxn modelId="{1B3258CB-0497-478F-BD78-BCAE4FDC8F95}" type="presParOf" srcId="{ED665BD3-714A-4291-9AD2-B76DBEB42473}" destId="{AED5651E-2BDE-4BF2-A055-778467B34B1B}" srcOrd="1" destOrd="0" presId="urn:microsoft.com/office/officeart/2018/2/layout/IconVerticalSolidList"/>
    <dgm:cxn modelId="{145A618F-EC3E-4AE9-9E84-266AEA696A4B}" type="presParOf" srcId="{ED665BD3-714A-4291-9AD2-B76DBEB42473}" destId="{00CEF20B-FD1F-410A-964A-AB1BBCB13427}" srcOrd="2" destOrd="0" presId="urn:microsoft.com/office/officeart/2018/2/layout/IconVerticalSolidList"/>
    <dgm:cxn modelId="{14DB52EA-4122-4DE3-9DBA-D804394425F3}" type="presParOf" srcId="{00CEF20B-FD1F-410A-964A-AB1BBCB13427}" destId="{CDD3F32D-2245-4D1F-9412-563944E203B6}" srcOrd="0" destOrd="0" presId="urn:microsoft.com/office/officeart/2018/2/layout/IconVerticalSolidList"/>
    <dgm:cxn modelId="{30F3ED4D-0FD6-4AB6-A0AE-B4CF160ACCEB}" type="presParOf" srcId="{00CEF20B-FD1F-410A-964A-AB1BBCB13427}" destId="{0753EFA3-067E-444A-8A21-BB4BA0D6B37A}" srcOrd="1" destOrd="0" presId="urn:microsoft.com/office/officeart/2018/2/layout/IconVerticalSolidList"/>
    <dgm:cxn modelId="{F2E6D699-115C-45DF-9D7C-99E38BCEF631}" type="presParOf" srcId="{00CEF20B-FD1F-410A-964A-AB1BBCB13427}" destId="{D7D75B65-7D04-414B-8DF0-E1E17793D812}" srcOrd="2" destOrd="0" presId="urn:microsoft.com/office/officeart/2018/2/layout/IconVerticalSolidList"/>
    <dgm:cxn modelId="{2CC0787A-B907-4AAB-8258-8A586A91CF57}" type="presParOf" srcId="{00CEF20B-FD1F-410A-964A-AB1BBCB13427}" destId="{69AE40BF-5237-45E0-BD78-635B2E502E19}" srcOrd="3" destOrd="0" presId="urn:microsoft.com/office/officeart/2018/2/layout/IconVerticalSolidList"/>
    <dgm:cxn modelId="{E8471823-90C2-41F7-853A-278E59F35E03}" type="presParOf" srcId="{ED665BD3-714A-4291-9AD2-B76DBEB42473}" destId="{09D4A3DA-C270-4172-9B62-67E4749DF5C4}" srcOrd="3" destOrd="0" presId="urn:microsoft.com/office/officeart/2018/2/layout/IconVerticalSolidList"/>
    <dgm:cxn modelId="{82104FB2-76C3-45CE-80C4-8C7A0D32FCD9}" type="presParOf" srcId="{ED665BD3-714A-4291-9AD2-B76DBEB42473}" destId="{68EA63D1-ABA5-405B-93A9-0BC5E8D58B12}" srcOrd="4" destOrd="0" presId="urn:microsoft.com/office/officeart/2018/2/layout/IconVerticalSolidList"/>
    <dgm:cxn modelId="{8632F97B-7E1A-4464-AF63-3E0418632E33}" type="presParOf" srcId="{68EA63D1-ABA5-405B-93A9-0BC5E8D58B12}" destId="{CFDBFBA0-4C39-4370-A431-6E66DF33C0DF}" srcOrd="0" destOrd="0" presId="urn:microsoft.com/office/officeart/2018/2/layout/IconVerticalSolidList"/>
    <dgm:cxn modelId="{50A35BAA-3B4C-429F-8E45-2122B8A3257B}" type="presParOf" srcId="{68EA63D1-ABA5-405B-93A9-0BC5E8D58B12}" destId="{10CA01EE-E412-4351-AB29-456EDE85D9ED}" srcOrd="1" destOrd="0" presId="urn:microsoft.com/office/officeart/2018/2/layout/IconVerticalSolidList"/>
    <dgm:cxn modelId="{29D6F442-2032-4961-BDB7-195E144E1985}" type="presParOf" srcId="{68EA63D1-ABA5-405B-93A9-0BC5E8D58B12}" destId="{FE33D455-08D5-431F-A5C1-012CA3C3DE74}" srcOrd="2" destOrd="0" presId="urn:microsoft.com/office/officeart/2018/2/layout/IconVerticalSolidList"/>
    <dgm:cxn modelId="{8E3044D5-6EED-4986-A323-0FAAC812DAF7}" type="presParOf" srcId="{68EA63D1-ABA5-405B-93A9-0BC5E8D58B12}" destId="{473A351C-BD74-461E-8ED0-CF9C818CF5C8}" srcOrd="3" destOrd="0" presId="urn:microsoft.com/office/officeart/2018/2/layout/IconVerticalSolidList"/>
    <dgm:cxn modelId="{4FC0F2E1-68D4-4CF4-827C-7D87B8F4793E}" type="presParOf" srcId="{ED665BD3-714A-4291-9AD2-B76DBEB42473}" destId="{240C38DD-2A27-4354-8553-ABC0F5A0F6AB}" srcOrd="5" destOrd="0" presId="urn:microsoft.com/office/officeart/2018/2/layout/IconVerticalSolidList"/>
    <dgm:cxn modelId="{F011F9E0-E0F5-41E4-A79D-979FCB8582A6}" type="presParOf" srcId="{ED665BD3-714A-4291-9AD2-B76DBEB42473}" destId="{555E0F49-83FC-4102-B9C4-96C64F4DC4F3}" srcOrd="6" destOrd="0" presId="urn:microsoft.com/office/officeart/2018/2/layout/IconVerticalSolidList"/>
    <dgm:cxn modelId="{9825CAE8-A62E-4D13-A30B-59D49E45E4C4}" type="presParOf" srcId="{555E0F49-83FC-4102-B9C4-96C64F4DC4F3}" destId="{2F0CE622-7EEA-4995-AC6D-D2F4DC881B2C}" srcOrd="0" destOrd="0" presId="urn:microsoft.com/office/officeart/2018/2/layout/IconVerticalSolidList"/>
    <dgm:cxn modelId="{9057F37A-4B59-46B8-A0BB-B6F81DF7C2CE}" type="presParOf" srcId="{555E0F49-83FC-4102-B9C4-96C64F4DC4F3}" destId="{DDAB20F7-BBA9-4860-BA1D-29C5B9BCB615}" srcOrd="1" destOrd="0" presId="urn:microsoft.com/office/officeart/2018/2/layout/IconVerticalSolidList"/>
    <dgm:cxn modelId="{EF0CD0CB-35A8-43EA-B3E0-D4443C338687}" type="presParOf" srcId="{555E0F49-83FC-4102-B9C4-96C64F4DC4F3}" destId="{8A6EA13E-2BBA-4FC7-8B5E-70855549F555}" srcOrd="2" destOrd="0" presId="urn:microsoft.com/office/officeart/2018/2/layout/IconVerticalSolidList"/>
    <dgm:cxn modelId="{1CE45123-B2EC-4802-9166-4A10A5A20E59}" type="presParOf" srcId="{555E0F49-83FC-4102-B9C4-96C64F4DC4F3}" destId="{E77775B9-15AD-4C9F-B3FA-D347B787D4D9}" srcOrd="3" destOrd="0" presId="urn:microsoft.com/office/officeart/2018/2/layout/IconVerticalSolidList"/>
    <dgm:cxn modelId="{8E163A3D-BB81-4A6B-8CFF-327D8756A2AA}" type="presParOf" srcId="{ED665BD3-714A-4291-9AD2-B76DBEB42473}" destId="{18CB0F54-6AE8-4507-92FC-9A4145215FD1}" srcOrd="7" destOrd="0" presId="urn:microsoft.com/office/officeart/2018/2/layout/IconVerticalSolidList"/>
    <dgm:cxn modelId="{8742854A-51BA-4FB0-B228-9C1C818A491D}" type="presParOf" srcId="{ED665BD3-714A-4291-9AD2-B76DBEB42473}" destId="{263A2E28-9DE2-47BF-BBC6-ED64B32B6777}" srcOrd="8" destOrd="0" presId="urn:microsoft.com/office/officeart/2018/2/layout/IconVerticalSolidList"/>
    <dgm:cxn modelId="{32F5CFC3-EC5A-41FD-924D-C55500FDC094}" type="presParOf" srcId="{263A2E28-9DE2-47BF-BBC6-ED64B32B6777}" destId="{F53B59FE-9BBD-4323-A02D-0FCDC72B5200}" srcOrd="0" destOrd="0" presId="urn:microsoft.com/office/officeart/2018/2/layout/IconVerticalSolidList"/>
    <dgm:cxn modelId="{5F987842-F5C8-4E04-B2C9-7F3C754C5BA2}" type="presParOf" srcId="{263A2E28-9DE2-47BF-BBC6-ED64B32B6777}" destId="{94C62DE9-53E6-4CD4-8BC2-AF1EBC428117}" srcOrd="1" destOrd="0" presId="urn:microsoft.com/office/officeart/2018/2/layout/IconVerticalSolidList"/>
    <dgm:cxn modelId="{2B5B4D9C-937B-416A-88EF-EC01F8863114}" type="presParOf" srcId="{263A2E28-9DE2-47BF-BBC6-ED64B32B6777}" destId="{E761ABEA-DB7C-403E-B0D6-2173F4FED677}" srcOrd="2" destOrd="0" presId="urn:microsoft.com/office/officeart/2018/2/layout/IconVerticalSolidList"/>
    <dgm:cxn modelId="{20B8FDE9-D000-4EEA-8806-DD7C848F6A26}" type="presParOf" srcId="{263A2E28-9DE2-47BF-BBC6-ED64B32B6777}" destId="{128D57F7-8AFC-493C-B83F-44A75042A57D}"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68D57E7-DF40-40C5-ADAD-427AEB7E688C}"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en-US"/>
        </a:p>
      </dgm:t>
    </dgm:pt>
    <dgm:pt modelId="{BF86C038-D24A-4B05-B457-280193C1CC1E}">
      <dgm:prSet phldrT="[Text]"/>
      <dgm:spPr/>
      <dgm:t>
        <a:bodyPr/>
        <a:lstStyle/>
        <a:p>
          <a:r>
            <a:rPr lang="en-US"/>
            <a:t>Problems</a:t>
          </a:r>
        </a:p>
      </dgm:t>
    </dgm:pt>
    <dgm:pt modelId="{D605A875-5677-4B91-BF38-9ECE93C1D2C2}" type="parTrans" cxnId="{239876FD-0BC3-4D9D-ACC5-9102B691BE88}">
      <dgm:prSet/>
      <dgm:spPr/>
      <dgm:t>
        <a:bodyPr/>
        <a:lstStyle/>
        <a:p>
          <a:endParaRPr lang="en-US"/>
        </a:p>
      </dgm:t>
    </dgm:pt>
    <dgm:pt modelId="{E0F8A4B1-5360-4330-9878-753DB3AD34DF}" type="sibTrans" cxnId="{239876FD-0BC3-4D9D-ACC5-9102B691BE88}">
      <dgm:prSet/>
      <dgm:spPr/>
      <dgm:t>
        <a:bodyPr/>
        <a:lstStyle/>
        <a:p>
          <a:endParaRPr lang="en-US"/>
        </a:p>
      </dgm:t>
    </dgm:pt>
    <dgm:pt modelId="{50B323A0-A461-4101-A317-2133226E8DA5}">
      <dgm:prSet phldrT="[Text]"/>
      <dgm:spPr/>
      <dgm:t>
        <a:bodyPr/>
        <a:lstStyle/>
        <a:p>
          <a:r>
            <a:rPr lang="en-US"/>
            <a:t>Causes</a:t>
          </a:r>
        </a:p>
      </dgm:t>
    </dgm:pt>
    <dgm:pt modelId="{A50ACD4F-6E90-44D8-86BB-D79B55A07D6D}" type="parTrans" cxnId="{461C99CF-040F-4B6F-B71D-23B35CA329B5}">
      <dgm:prSet/>
      <dgm:spPr/>
      <dgm:t>
        <a:bodyPr/>
        <a:lstStyle/>
        <a:p>
          <a:endParaRPr lang="en-US"/>
        </a:p>
      </dgm:t>
    </dgm:pt>
    <dgm:pt modelId="{7A8B3E52-E774-4EC8-AEFE-BAAED5C2CA3A}" type="sibTrans" cxnId="{461C99CF-040F-4B6F-B71D-23B35CA329B5}">
      <dgm:prSet/>
      <dgm:spPr/>
      <dgm:t>
        <a:bodyPr/>
        <a:lstStyle/>
        <a:p>
          <a:endParaRPr lang="en-US"/>
        </a:p>
      </dgm:t>
    </dgm:pt>
    <dgm:pt modelId="{90984FE8-FF35-466A-900E-2CE85FC099B2}">
      <dgm:prSet phldrT="[Text]"/>
      <dgm:spPr/>
      <dgm:t>
        <a:bodyPr/>
        <a:lstStyle/>
        <a:p>
          <a:r>
            <a:rPr lang="en-US"/>
            <a:t>Solutions</a:t>
          </a:r>
        </a:p>
      </dgm:t>
    </dgm:pt>
    <dgm:pt modelId="{2F717CB8-E939-4112-9E85-8CB5FB3611F3}" type="parTrans" cxnId="{EC59216A-489A-44D7-A12B-AE739BCDA625}">
      <dgm:prSet/>
      <dgm:spPr/>
      <dgm:t>
        <a:bodyPr/>
        <a:lstStyle/>
        <a:p>
          <a:endParaRPr lang="en-US"/>
        </a:p>
      </dgm:t>
    </dgm:pt>
    <dgm:pt modelId="{C207BD50-F7B7-460D-BC29-154F14134493}" type="sibTrans" cxnId="{EC59216A-489A-44D7-A12B-AE739BCDA625}">
      <dgm:prSet/>
      <dgm:spPr/>
      <dgm:t>
        <a:bodyPr/>
        <a:lstStyle/>
        <a:p>
          <a:endParaRPr lang="en-US"/>
        </a:p>
      </dgm:t>
    </dgm:pt>
    <dgm:pt modelId="{0DD19E15-2CED-45C1-A47E-35FDDB49E18E}">
      <dgm:prSet phldrT="[Text]"/>
      <dgm:spPr/>
      <dgm:t>
        <a:bodyPr/>
        <a:lstStyle/>
        <a:p>
          <a:r>
            <a:rPr lang="en-US"/>
            <a:t>History</a:t>
          </a:r>
        </a:p>
      </dgm:t>
    </dgm:pt>
    <dgm:pt modelId="{A1FF7EA7-3A41-46B2-8ADB-233F55A2A7DE}" type="parTrans" cxnId="{6EC2D03B-FD90-46EA-97CE-E0DB7D03FB28}">
      <dgm:prSet/>
      <dgm:spPr/>
      <dgm:t>
        <a:bodyPr/>
        <a:lstStyle/>
        <a:p>
          <a:endParaRPr lang="en-US"/>
        </a:p>
      </dgm:t>
    </dgm:pt>
    <dgm:pt modelId="{65E4BAAC-ADDB-4D8A-B3B8-C8B41F5A5536}" type="sibTrans" cxnId="{6EC2D03B-FD90-46EA-97CE-E0DB7D03FB28}">
      <dgm:prSet/>
      <dgm:spPr/>
      <dgm:t>
        <a:bodyPr/>
        <a:lstStyle/>
        <a:p>
          <a:endParaRPr lang="en-US"/>
        </a:p>
      </dgm:t>
    </dgm:pt>
    <dgm:pt modelId="{0870B28A-3DB2-441A-B4B8-D18DE7350637}">
      <dgm:prSet phldrT="[Text]"/>
      <dgm:spPr/>
      <dgm:t>
        <a:bodyPr/>
        <a:lstStyle/>
        <a:p>
          <a:r>
            <a:rPr lang="en-US"/>
            <a:t>Strategies</a:t>
          </a:r>
        </a:p>
      </dgm:t>
    </dgm:pt>
    <dgm:pt modelId="{BB957F90-EB53-4863-937F-98488F5E59C2}" type="parTrans" cxnId="{00FA0DF6-6F2F-4B10-9BF9-409ABDBD9CED}">
      <dgm:prSet/>
      <dgm:spPr/>
      <dgm:t>
        <a:bodyPr/>
        <a:lstStyle/>
        <a:p>
          <a:endParaRPr lang="en-US"/>
        </a:p>
      </dgm:t>
    </dgm:pt>
    <dgm:pt modelId="{EA683595-3048-4950-B114-1A70480C6BB9}" type="sibTrans" cxnId="{00FA0DF6-6F2F-4B10-9BF9-409ABDBD9CED}">
      <dgm:prSet/>
      <dgm:spPr/>
      <dgm:t>
        <a:bodyPr/>
        <a:lstStyle/>
        <a:p>
          <a:endParaRPr lang="en-US"/>
        </a:p>
      </dgm:t>
    </dgm:pt>
    <dgm:pt modelId="{5873A0D1-BB18-4CEE-B02B-3A15F71D4CEA}">
      <dgm:prSet phldrT="[Text]"/>
      <dgm:spPr/>
      <dgm:t>
        <a:bodyPr/>
        <a:lstStyle/>
        <a:p>
          <a:r>
            <a:rPr lang="en-US"/>
            <a:t>Leadership</a:t>
          </a:r>
        </a:p>
      </dgm:t>
    </dgm:pt>
    <dgm:pt modelId="{DE743265-401B-43E1-B627-41262AC115C6}" type="parTrans" cxnId="{2AD01B93-DE1B-484C-88E4-5BC81BF68AA2}">
      <dgm:prSet/>
      <dgm:spPr/>
      <dgm:t>
        <a:bodyPr/>
        <a:lstStyle/>
        <a:p>
          <a:endParaRPr lang="en-US"/>
        </a:p>
      </dgm:t>
    </dgm:pt>
    <dgm:pt modelId="{986D1E7C-1204-4335-A2E1-E35A977232FD}" type="sibTrans" cxnId="{2AD01B93-DE1B-484C-88E4-5BC81BF68AA2}">
      <dgm:prSet/>
      <dgm:spPr/>
      <dgm:t>
        <a:bodyPr/>
        <a:lstStyle/>
        <a:p>
          <a:endParaRPr lang="en-US"/>
        </a:p>
      </dgm:t>
    </dgm:pt>
    <dgm:pt modelId="{4948AD60-0565-4263-BC0F-D2CFCE766555}" type="pres">
      <dgm:prSet presAssocID="{168D57E7-DF40-40C5-ADAD-427AEB7E688C}" presName="linear" presStyleCnt="0">
        <dgm:presLayoutVars>
          <dgm:animLvl val="lvl"/>
          <dgm:resizeHandles val="exact"/>
        </dgm:presLayoutVars>
      </dgm:prSet>
      <dgm:spPr/>
    </dgm:pt>
    <dgm:pt modelId="{10FB5EB0-1B76-4471-8A9A-5E6F958450D0}" type="pres">
      <dgm:prSet presAssocID="{BF86C038-D24A-4B05-B457-280193C1CC1E}" presName="parentText" presStyleLbl="node1" presStyleIdx="0" presStyleCnt="6">
        <dgm:presLayoutVars>
          <dgm:chMax val="0"/>
          <dgm:bulletEnabled val="1"/>
        </dgm:presLayoutVars>
      </dgm:prSet>
      <dgm:spPr/>
    </dgm:pt>
    <dgm:pt modelId="{4D60380C-31BE-4DB9-A175-BE3B2B6821A1}" type="pres">
      <dgm:prSet presAssocID="{E0F8A4B1-5360-4330-9878-753DB3AD34DF}" presName="spacer" presStyleCnt="0"/>
      <dgm:spPr/>
    </dgm:pt>
    <dgm:pt modelId="{3F5737EE-9EE2-492D-804D-FAAC33B1B018}" type="pres">
      <dgm:prSet presAssocID="{50B323A0-A461-4101-A317-2133226E8DA5}" presName="parentText" presStyleLbl="node1" presStyleIdx="1" presStyleCnt="6" custScaleY="95369">
        <dgm:presLayoutVars>
          <dgm:chMax val="0"/>
          <dgm:bulletEnabled val="1"/>
        </dgm:presLayoutVars>
      </dgm:prSet>
      <dgm:spPr/>
    </dgm:pt>
    <dgm:pt modelId="{7B958EE5-A309-4735-A4D9-DB2E1CF1F26E}" type="pres">
      <dgm:prSet presAssocID="{7A8B3E52-E774-4EC8-AEFE-BAAED5C2CA3A}" presName="spacer" presStyleCnt="0"/>
      <dgm:spPr/>
    </dgm:pt>
    <dgm:pt modelId="{A6DBEB27-AB89-425A-9A29-516AA7A03889}" type="pres">
      <dgm:prSet presAssocID="{0DD19E15-2CED-45C1-A47E-35FDDB49E18E}" presName="parentText" presStyleLbl="node1" presStyleIdx="2" presStyleCnt="6">
        <dgm:presLayoutVars>
          <dgm:chMax val="0"/>
          <dgm:bulletEnabled val="1"/>
        </dgm:presLayoutVars>
      </dgm:prSet>
      <dgm:spPr/>
    </dgm:pt>
    <dgm:pt modelId="{F23A4252-AAAE-44B8-A168-F6EE1446B225}" type="pres">
      <dgm:prSet presAssocID="{65E4BAAC-ADDB-4D8A-B3B8-C8B41F5A5536}" presName="spacer" presStyleCnt="0"/>
      <dgm:spPr/>
    </dgm:pt>
    <dgm:pt modelId="{0B589A53-3B81-4C50-8C10-041CFE00F388}" type="pres">
      <dgm:prSet presAssocID="{90984FE8-FF35-466A-900E-2CE85FC099B2}" presName="parentText" presStyleLbl="node1" presStyleIdx="3" presStyleCnt="6">
        <dgm:presLayoutVars>
          <dgm:chMax val="0"/>
          <dgm:bulletEnabled val="1"/>
        </dgm:presLayoutVars>
      </dgm:prSet>
      <dgm:spPr/>
    </dgm:pt>
    <dgm:pt modelId="{32FCC7DD-E9DC-45E9-8B60-71399E93567D}" type="pres">
      <dgm:prSet presAssocID="{C207BD50-F7B7-460D-BC29-154F14134493}" presName="spacer" presStyleCnt="0"/>
      <dgm:spPr/>
    </dgm:pt>
    <dgm:pt modelId="{461AFD7F-650C-4B89-9C71-00658A008D6E}" type="pres">
      <dgm:prSet presAssocID="{0870B28A-3DB2-441A-B4B8-D18DE7350637}" presName="parentText" presStyleLbl="node1" presStyleIdx="4" presStyleCnt="6">
        <dgm:presLayoutVars>
          <dgm:chMax val="0"/>
          <dgm:bulletEnabled val="1"/>
        </dgm:presLayoutVars>
      </dgm:prSet>
      <dgm:spPr/>
    </dgm:pt>
    <dgm:pt modelId="{04F683CE-CAA6-4B11-988D-F1944C5414D6}" type="pres">
      <dgm:prSet presAssocID="{EA683595-3048-4950-B114-1A70480C6BB9}" presName="spacer" presStyleCnt="0"/>
      <dgm:spPr/>
    </dgm:pt>
    <dgm:pt modelId="{93F52F2B-BD9D-4F72-9E02-7D5AED460333}" type="pres">
      <dgm:prSet presAssocID="{5873A0D1-BB18-4CEE-B02B-3A15F71D4CEA}" presName="parentText" presStyleLbl="node1" presStyleIdx="5" presStyleCnt="6">
        <dgm:presLayoutVars>
          <dgm:chMax val="0"/>
          <dgm:bulletEnabled val="1"/>
        </dgm:presLayoutVars>
      </dgm:prSet>
      <dgm:spPr/>
    </dgm:pt>
  </dgm:ptLst>
  <dgm:cxnLst>
    <dgm:cxn modelId="{54682E15-5BB0-431F-A3B4-2072DE953901}" type="presOf" srcId="{0870B28A-3DB2-441A-B4B8-D18DE7350637}" destId="{461AFD7F-650C-4B89-9C71-00658A008D6E}" srcOrd="0" destOrd="0" presId="urn:microsoft.com/office/officeart/2005/8/layout/vList2"/>
    <dgm:cxn modelId="{6020191B-1099-4D89-959E-78496AB8FA42}" type="presOf" srcId="{50B323A0-A461-4101-A317-2133226E8DA5}" destId="{3F5737EE-9EE2-492D-804D-FAAC33B1B018}" srcOrd="0" destOrd="0" presId="urn:microsoft.com/office/officeart/2005/8/layout/vList2"/>
    <dgm:cxn modelId="{6EC2D03B-FD90-46EA-97CE-E0DB7D03FB28}" srcId="{168D57E7-DF40-40C5-ADAD-427AEB7E688C}" destId="{0DD19E15-2CED-45C1-A47E-35FDDB49E18E}" srcOrd="2" destOrd="0" parTransId="{A1FF7EA7-3A41-46B2-8ADB-233F55A2A7DE}" sibTransId="{65E4BAAC-ADDB-4D8A-B3B8-C8B41F5A5536}"/>
    <dgm:cxn modelId="{EC59216A-489A-44D7-A12B-AE739BCDA625}" srcId="{168D57E7-DF40-40C5-ADAD-427AEB7E688C}" destId="{90984FE8-FF35-466A-900E-2CE85FC099B2}" srcOrd="3" destOrd="0" parTransId="{2F717CB8-E939-4112-9E85-8CB5FB3611F3}" sibTransId="{C207BD50-F7B7-460D-BC29-154F14134493}"/>
    <dgm:cxn modelId="{DE1AD178-2BDB-4D6D-8C8F-968F51C919EE}" type="presOf" srcId="{5873A0D1-BB18-4CEE-B02B-3A15F71D4CEA}" destId="{93F52F2B-BD9D-4F72-9E02-7D5AED460333}" srcOrd="0" destOrd="0" presId="urn:microsoft.com/office/officeart/2005/8/layout/vList2"/>
    <dgm:cxn modelId="{2AD01B93-DE1B-484C-88E4-5BC81BF68AA2}" srcId="{168D57E7-DF40-40C5-ADAD-427AEB7E688C}" destId="{5873A0D1-BB18-4CEE-B02B-3A15F71D4CEA}" srcOrd="5" destOrd="0" parTransId="{DE743265-401B-43E1-B627-41262AC115C6}" sibTransId="{986D1E7C-1204-4335-A2E1-E35A977232FD}"/>
    <dgm:cxn modelId="{DE046796-6B6E-4F0D-8D4A-1C92566BD1D3}" type="presOf" srcId="{168D57E7-DF40-40C5-ADAD-427AEB7E688C}" destId="{4948AD60-0565-4263-BC0F-D2CFCE766555}" srcOrd="0" destOrd="0" presId="urn:microsoft.com/office/officeart/2005/8/layout/vList2"/>
    <dgm:cxn modelId="{5854C5BC-6607-4C1A-9BD9-127CD5F00975}" type="presOf" srcId="{BF86C038-D24A-4B05-B457-280193C1CC1E}" destId="{10FB5EB0-1B76-4471-8A9A-5E6F958450D0}" srcOrd="0" destOrd="0" presId="urn:microsoft.com/office/officeart/2005/8/layout/vList2"/>
    <dgm:cxn modelId="{2597F2C5-F123-40B7-AC9A-DF8D64718903}" type="presOf" srcId="{0DD19E15-2CED-45C1-A47E-35FDDB49E18E}" destId="{A6DBEB27-AB89-425A-9A29-516AA7A03889}" srcOrd="0" destOrd="0" presId="urn:microsoft.com/office/officeart/2005/8/layout/vList2"/>
    <dgm:cxn modelId="{461C99CF-040F-4B6F-B71D-23B35CA329B5}" srcId="{168D57E7-DF40-40C5-ADAD-427AEB7E688C}" destId="{50B323A0-A461-4101-A317-2133226E8DA5}" srcOrd="1" destOrd="0" parTransId="{A50ACD4F-6E90-44D8-86BB-D79B55A07D6D}" sibTransId="{7A8B3E52-E774-4EC8-AEFE-BAAED5C2CA3A}"/>
    <dgm:cxn modelId="{176C61DD-D360-4904-8B3F-5D1D9404E568}" type="presOf" srcId="{90984FE8-FF35-466A-900E-2CE85FC099B2}" destId="{0B589A53-3B81-4C50-8C10-041CFE00F388}" srcOrd="0" destOrd="0" presId="urn:microsoft.com/office/officeart/2005/8/layout/vList2"/>
    <dgm:cxn modelId="{00FA0DF6-6F2F-4B10-9BF9-409ABDBD9CED}" srcId="{168D57E7-DF40-40C5-ADAD-427AEB7E688C}" destId="{0870B28A-3DB2-441A-B4B8-D18DE7350637}" srcOrd="4" destOrd="0" parTransId="{BB957F90-EB53-4863-937F-98488F5E59C2}" sibTransId="{EA683595-3048-4950-B114-1A70480C6BB9}"/>
    <dgm:cxn modelId="{239876FD-0BC3-4D9D-ACC5-9102B691BE88}" srcId="{168D57E7-DF40-40C5-ADAD-427AEB7E688C}" destId="{BF86C038-D24A-4B05-B457-280193C1CC1E}" srcOrd="0" destOrd="0" parTransId="{D605A875-5677-4B91-BF38-9ECE93C1D2C2}" sibTransId="{E0F8A4B1-5360-4330-9878-753DB3AD34DF}"/>
    <dgm:cxn modelId="{A5C8449E-2C10-41F6-BE48-7FC47D2AC2C4}" type="presParOf" srcId="{4948AD60-0565-4263-BC0F-D2CFCE766555}" destId="{10FB5EB0-1B76-4471-8A9A-5E6F958450D0}" srcOrd="0" destOrd="0" presId="urn:microsoft.com/office/officeart/2005/8/layout/vList2"/>
    <dgm:cxn modelId="{B3D6A923-9B35-4FD0-89B4-F23D5CCD4119}" type="presParOf" srcId="{4948AD60-0565-4263-BC0F-D2CFCE766555}" destId="{4D60380C-31BE-4DB9-A175-BE3B2B6821A1}" srcOrd="1" destOrd="0" presId="urn:microsoft.com/office/officeart/2005/8/layout/vList2"/>
    <dgm:cxn modelId="{664B9D71-A79F-417A-907F-F4F24C979EC4}" type="presParOf" srcId="{4948AD60-0565-4263-BC0F-D2CFCE766555}" destId="{3F5737EE-9EE2-492D-804D-FAAC33B1B018}" srcOrd="2" destOrd="0" presId="urn:microsoft.com/office/officeart/2005/8/layout/vList2"/>
    <dgm:cxn modelId="{7F985D75-1D90-4EC7-9A31-CC8CA1610B28}" type="presParOf" srcId="{4948AD60-0565-4263-BC0F-D2CFCE766555}" destId="{7B958EE5-A309-4735-A4D9-DB2E1CF1F26E}" srcOrd="3" destOrd="0" presId="urn:microsoft.com/office/officeart/2005/8/layout/vList2"/>
    <dgm:cxn modelId="{C7B0A8AD-32AA-4E3E-9A75-AD822F09B526}" type="presParOf" srcId="{4948AD60-0565-4263-BC0F-D2CFCE766555}" destId="{A6DBEB27-AB89-425A-9A29-516AA7A03889}" srcOrd="4" destOrd="0" presId="urn:microsoft.com/office/officeart/2005/8/layout/vList2"/>
    <dgm:cxn modelId="{1AD49FF0-D212-4C8A-B717-4AC3375AB213}" type="presParOf" srcId="{4948AD60-0565-4263-BC0F-D2CFCE766555}" destId="{F23A4252-AAAE-44B8-A168-F6EE1446B225}" srcOrd="5" destOrd="0" presId="urn:microsoft.com/office/officeart/2005/8/layout/vList2"/>
    <dgm:cxn modelId="{B7FE3B46-F8FA-4091-A354-3DE1D36E430E}" type="presParOf" srcId="{4948AD60-0565-4263-BC0F-D2CFCE766555}" destId="{0B589A53-3B81-4C50-8C10-041CFE00F388}" srcOrd="6" destOrd="0" presId="urn:microsoft.com/office/officeart/2005/8/layout/vList2"/>
    <dgm:cxn modelId="{AC93FA4F-7E08-42B3-8D66-CA56592E54CA}" type="presParOf" srcId="{4948AD60-0565-4263-BC0F-D2CFCE766555}" destId="{32FCC7DD-E9DC-45E9-8B60-71399E93567D}" srcOrd="7" destOrd="0" presId="urn:microsoft.com/office/officeart/2005/8/layout/vList2"/>
    <dgm:cxn modelId="{3598D290-FBC2-4215-9B56-993A14B1CF17}" type="presParOf" srcId="{4948AD60-0565-4263-BC0F-D2CFCE766555}" destId="{461AFD7F-650C-4B89-9C71-00658A008D6E}" srcOrd="8" destOrd="0" presId="urn:microsoft.com/office/officeart/2005/8/layout/vList2"/>
    <dgm:cxn modelId="{55E2C48C-7CE6-4C47-8BAA-4C44DE575471}" type="presParOf" srcId="{4948AD60-0565-4263-BC0F-D2CFCE766555}" destId="{04F683CE-CAA6-4B11-988D-F1944C5414D6}" srcOrd="9" destOrd="0" presId="urn:microsoft.com/office/officeart/2005/8/layout/vList2"/>
    <dgm:cxn modelId="{E30EDFDD-B0F7-4D40-8C2D-AFF5AA5E55AD}" type="presParOf" srcId="{4948AD60-0565-4263-BC0F-D2CFCE766555}" destId="{93F52F2B-BD9D-4F72-9E02-7D5AED460333}"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A60437-8337-46C8-A0DF-D337485A28E9}">
      <dsp:nvSpPr>
        <dsp:cNvPr id="0" name=""/>
        <dsp:cNvSpPr/>
      </dsp:nvSpPr>
      <dsp:spPr>
        <a:xfrm>
          <a:off x="15241" y="946351"/>
          <a:ext cx="3457768" cy="1460097"/>
        </a:xfrm>
        <a:prstGeom prst="chevron">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32004" rIns="32004" bIns="32004" numCol="1" spcCol="1270" anchor="ctr" anchorCtr="0">
          <a:noAutofit/>
        </a:bodyPr>
        <a:lstStyle/>
        <a:p>
          <a:pPr marL="0" lvl="0" indent="0" algn="ctr" defTabSz="1066800">
            <a:lnSpc>
              <a:spcPct val="90000"/>
            </a:lnSpc>
            <a:spcBef>
              <a:spcPct val="0"/>
            </a:spcBef>
            <a:spcAft>
              <a:spcPct val="35000"/>
            </a:spcAft>
            <a:buNone/>
          </a:pPr>
          <a:r>
            <a:rPr lang="en-US" sz="2400" b="1" kern="1200"/>
            <a:t>Unorganized</a:t>
          </a:r>
        </a:p>
      </dsp:txBody>
      <dsp:txXfrm>
        <a:off x="745290" y="946351"/>
        <a:ext cx="1997671" cy="1460097"/>
      </dsp:txXfrm>
    </dsp:sp>
    <dsp:sp modelId="{CDFC33F7-B7C2-4046-BE4A-637F6E94E727}">
      <dsp:nvSpPr>
        <dsp:cNvPr id="0" name=""/>
        <dsp:cNvSpPr/>
      </dsp:nvSpPr>
      <dsp:spPr>
        <a:xfrm>
          <a:off x="3202640" y="1012720"/>
          <a:ext cx="2551689" cy="1327358"/>
        </a:xfrm>
        <a:prstGeom prst="chevron">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018" tIns="48006" rIns="48006" bIns="48006" numCol="1" spcCol="1270" anchor="ctr" anchorCtr="0">
          <a:noAutofit/>
        </a:bodyPr>
        <a:lstStyle/>
        <a:p>
          <a:pPr marL="0" lvl="0" indent="0" algn="ctr" defTabSz="1600200">
            <a:lnSpc>
              <a:spcPct val="90000"/>
            </a:lnSpc>
            <a:spcBef>
              <a:spcPct val="0"/>
            </a:spcBef>
            <a:spcAft>
              <a:spcPct val="35000"/>
            </a:spcAft>
            <a:buNone/>
          </a:pPr>
          <a:r>
            <a:rPr lang="en-US" sz="3600" b="1" kern="1200"/>
            <a:t>Club</a:t>
          </a:r>
        </a:p>
      </dsp:txBody>
      <dsp:txXfrm>
        <a:off x="3866319" y="1012720"/>
        <a:ext cx="1224331" cy="1327358"/>
      </dsp:txXfrm>
    </dsp:sp>
    <dsp:sp modelId="{455283ED-D0AD-4BF8-B446-34CCFFE0D861}">
      <dsp:nvSpPr>
        <dsp:cNvPr id="0" name=""/>
        <dsp:cNvSpPr/>
      </dsp:nvSpPr>
      <dsp:spPr>
        <a:xfrm>
          <a:off x="5499160" y="1012720"/>
          <a:ext cx="2997367" cy="1327358"/>
        </a:xfrm>
        <a:prstGeom prst="chevron">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018" tIns="48006" rIns="48006" bIns="48006" numCol="1" spcCol="1270" anchor="ctr" anchorCtr="0">
          <a:noAutofit/>
        </a:bodyPr>
        <a:lstStyle/>
        <a:p>
          <a:pPr marL="0" lvl="0" indent="0" algn="ctr" defTabSz="1600200">
            <a:lnSpc>
              <a:spcPct val="90000"/>
            </a:lnSpc>
            <a:spcBef>
              <a:spcPct val="0"/>
            </a:spcBef>
            <a:spcAft>
              <a:spcPct val="35000"/>
            </a:spcAft>
            <a:buNone/>
          </a:pPr>
          <a:r>
            <a:rPr lang="en-US" sz="3600" b="1" kern="1200"/>
            <a:t>Union</a:t>
          </a:r>
        </a:p>
      </dsp:txBody>
      <dsp:txXfrm>
        <a:off x="6162839" y="1012720"/>
        <a:ext cx="1670009" cy="1327358"/>
      </dsp:txXfrm>
    </dsp:sp>
    <dsp:sp modelId="{DC64B8E6-63E6-4FBA-9D95-2A4544DC83A7}">
      <dsp:nvSpPr>
        <dsp:cNvPr id="0" name=""/>
        <dsp:cNvSpPr/>
      </dsp:nvSpPr>
      <dsp:spPr>
        <a:xfrm>
          <a:off x="8241359" y="1012720"/>
          <a:ext cx="3488924" cy="1327358"/>
        </a:xfrm>
        <a:prstGeom prst="chevron">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018" tIns="48006" rIns="48006" bIns="48006" numCol="1" spcCol="1270" anchor="ctr" anchorCtr="0">
          <a:noAutofit/>
        </a:bodyPr>
        <a:lstStyle/>
        <a:p>
          <a:pPr marL="0" lvl="0" indent="0" algn="ctr" defTabSz="1600200">
            <a:lnSpc>
              <a:spcPct val="90000"/>
            </a:lnSpc>
            <a:spcBef>
              <a:spcPct val="0"/>
            </a:spcBef>
            <a:spcAft>
              <a:spcPct val="35000"/>
            </a:spcAft>
            <a:buNone/>
          </a:pPr>
          <a:r>
            <a:rPr lang="en-US" sz="3600" b="1" kern="1200"/>
            <a:t>Fighting Union</a:t>
          </a:r>
        </a:p>
      </dsp:txBody>
      <dsp:txXfrm>
        <a:off x="8905038" y="1012720"/>
        <a:ext cx="2161566" cy="132735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407489-1E3A-4306-8659-B56B2FB3B2D9}">
      <dsp:nvSpPr>
        <dsp:cNvPr id="0" name=""/>
        <dsp:cNvSpPr/>
      </dsp:nvSpPr>
      <dsp:spPr>
        <a:xfrm rot="5400000">
          <a:off x="6793737" y="-2785652"/>
          <a:ext cx="1048675" cy="6887600"/>
        </a:xfrm>
        <a:prstGeom prst="round2Same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060" tIns="49530" rIns="99060" bIns="49530" numCol="1" spcCol="1270" anchor="ctr" anchorCtr="0">
          <a:noAutofit/>
        </a:bodyPr>
        <a:lstStyle/>
        <a:p>
          <a:pPr marL="228600" lvl="1" indent="-228600" algn="l" defTabSz="1155700">
            <a:lnSpc>
              <a:spcPct val="90000"/>
            </a:lnSpc>
            <a:spcBef>
              <a:spcPct val="0"/>
            </a:spcBef>
            <a:spcAft>
              <a:spcPct val="15000"/>
            </a:spcAft>
            <a:buChar char="•"/>
          </a:pPr>
          <a:r>
            <a:rPr lang="en-US" sz="2600" kern="1200"/>
            <a:t>Members Lead</a:t>
          </a:r>
        </a:p>
        <a:p>
          <a:pPr marL="228600" lvl="1" indent="-228600" algn="l" defTabSz="1155700">
            <a:lnSpc>
              <a:spcPct val="90000"/>
            </a:lnSpc>
            <a:spcBef>
              <a:spcPct val="0"/>
            </a:spcBef>
            <a:spcAft>
              <a:spcPct val="15000"/>
            </a:spcAft>
            <a:buChar char="•"/>
          </a:pPr>
          <a:r>
            <a:rPr lang="en-US" sz="2600" kern="1200"/>
            <a:t>Staff Advise and Coach</a:t>
          </a:r>
        </a:p>
      </dsp:txBody>
      <dsp:txXfrm rot="-5400000">
        <a:off x="3874275" y="185002"/>
        <a:ext cx="6836408" cy="946291"/>
      </dsp:txXfrm>
    </dsp:sp>
    <dsp:sp modelId="{0E51A73E-11A3-48FD-A186-227FEB0A95A2}">
      <dsp:nvSpPr>
        <dsp:cNvPr id="0" name=""/>
        <dsp:cNvSpPr/>
      </dsp:nvSpPr>
      <dsp:spPr>
        <a:xfrm>
          <a:off x="0" y="2725"/>
          <a:ext cx="3874275" cy="1310844"/>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1930" tIns="100965" rIns="201930" bIns="100965" numCol="1" spcCol="1270" anchor="ctr" anchorCtr="0">
          <a:noAutofit/>
        </a:bodyPr>
        <a:lstStyle/>
        <a:p>
          <a:pPr marL="0" lvl="0" indent="0" algn="ctr" defTabSz="2355850">
            <a:lnSpc>
              <a:spcPct val="90000"/>
            </a:lnSpc>
            <a:spcBef>
              <a:spcPct val="0"/>
            </a:spcBef>
            <a:spcAft>
              <a:spcPct val="35000"/>
            </a:spcAft>
            <a:buNone/>
          </a:pPr>
          <a:r>
            <a:rPr lang="en-US" sz="5300" kern="1200"/>
            <a:t>Advanced</a:t>
          </a:r>
        </a:p>
      </dsp:txBody>
      <dsp:txXfrm>
        <a:off x="63990" y="66715"/>
        <a:ext cx="3746295" cy="1182864"/>
      </dsp:txXfrm>
    </dsp:sp>
    <dsp:sp modelId="{6A091234-BA9E-4475-89F4-39B22BB67DA7}">
      <dsp:nvSpPr>
        <dsp:cNvPr id="0" name=""/>
        <dsp:cNvSpPr/>
      </dsp:nvSpPr>
      <dsp:spPr>
        <a:xfrm rot="5400000">
          <a:off x="6793737" y="-1409265"/>
          <a:ext cx="1048675" cy="6887600"/>
        </a:xfrm>
        <a:prstGeom prst="round2SameRect">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060" tIns="49530" rIns="99060" bIns="49530" numCol="1" spcCol="1270" anchor="ctr" anchorCtr="0">
          <a:noAutofit/>
        </a:bodyPr>
        <a:lstStyle/>
        <a:p>
          <a:pPr marL="228600" lvl="1" indent="-228600" algn="l" defTabSz="1155700">
            <a:lnSpc>
              <a:spcPct val="90000"/>
            </a:lnSpc>
            <a:spcBef>
              <a:spcPct val="0"/>
            </a:spcBef>
            <a:spcAft>
              <a:spcPct val="15000"/>
            </a:spcAft>
            <a:buChar char="•"/>
          </a:pPr>
          <a:r>
            <a:rPr lang="en-US" sz="2600" kern="1200"/>
            <a:t>Member and Staff Partners</a:t>
          </a:r>
        </a:p>
        <a:p>
          <a:pPr marL="228600" lvl="1" indent="-228600" algn="l" defTabSz="1155700">
            <a:lnSpc>
              <a:spcPct val="90000"/>
            </a:lnSpc>
            <a:spcBef>
              <a:spcPct val="0"/>
            </a:spcBef>
            <a:spcAft>
              <a:spcPct val="15000"/>
            </a:spcAft>
            <a:buChar char="•"/>
          </a:pPr>
          <a:r>
            <a:rPr lang="en-US" sz="2600" kern="1200"/>
            <a:t>Staff Coach and Build Leader Capacity </a:t>
          </a:r>
        </a:p>
      </dsp:txBody>
      <dsp:txXfrm rot="-5400000">
        <a:off x="3874275" y="1561389"/>
        <a:ext cx="6836408" cy="946291"/>
      </dsp:txXfrm>
    </dsp:sp>
    <dsp:sp modelId="{7DE61B57-CF02-4C65-AA96-9AF9946D2B69}">
      <dsp:nvSpPr>
        <dsp:cNvPr id="0" name=""/>
        <dsp:cNvSpPr/>
      </dsp:nvSpPr>
      <dsp:spPr>
        <a:xfrm>
          <a:off x="0" y="1379112"/>
          <a:ext cx="3874275" cy="1310844"/>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1930" tIns="100965" rIns="201930" bIns="100965" numCol="1" spcCol="1270" anchor="ctr" anchorCtr="0">
          <a:noAutofit/>
        </a:bodyPr>
        <a:lstStyle/>
        <a:p>
          <a:pPr marL="0" lvl="0" indent="0" algn="ctr" defTabSz="2355850">
            <a:lnSpc>
              <a:spcPct val="90000"/>
            </a:lnSpc>
            <a:spcBef>
              <a:spcPct val="0"/>
            </a:spcBef>
            <a:spcAft>
              <a:spcPct val="35000"/>
            </a:spcAft>
            <a:buNone/>
          </a:pPr>
          <a:r>
            <a:rPr lang="en-US" sz="5300" kern="1200"/>
            <a:t>Basic</a:t>
          </a:r>
        </a:p>
      </dsp:txBody>
      <dsp:txXfrm>
        <a:off x="63990" y="1443102"/>
        <a:ext cx="3746295" cy="1182864"/>
      </dsp:txXfrm>
    </dsp:sp>
    <dsp:sp modelId="{1E2C8A66-AFEC-4E37-A074-2530CE0AD83B}">
      <dsp:nvSpPr>
        <dsp:cNvPr id="0" name=""/>
        <dsp:cNvSpPr/>
      </dsp:nvSpPr>
      <dsp:spPr>
        <a:xfrm rot="5400000">
          <a:off x="6793737" y="-32878"/>
          <a:ext cx="1048675" cy="6887600"/>
        </a:xfrm>
        <a:prstGeom prst="round2SameRect">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060" tIns="49530" rIns="99060" bIns="49530" numCol="1" spcCol="1270" anchor="ctr" anchorCtr="0">
          <a:noAutofit/>
        </a:bodyPr>
        <a:lstStyle/>
        <a:p>
          <a:pPr marL="228600" lvl="1" indent="-228600" algn="l" defTabSz="1155700">
            <a:lnSpc>
              <a:spcPct val="90000"/>
            </a:lnSpc>
            <a:spcBef>
              <a:spcPct val="0"/>
            </a:spcBef>
            <a:spcAft>
              <a:spcPct val="15000"/>
            </a:spcAft>
            <a:buChar char="•"/>
          </a:pPr>
          <a:r>
            <a:rPr lang="en-US" sz="2600" kern="1200"/>
            <a:t>Staff Lead</a:t>
          </a:r>
        </a:p>
        <a:p>
          <a:pPr marL="228600" lvl="1" indent="-228600" algn="l" defTabSz="1155700">
            <a:lnSpc>
              <a:spcPct val="90000"/>
            </a:lnSpc>
            <a:spcBef>
              <a:spcPct val="0"/>
            </a:spcBef>
            <a:spcAft>
              <a:spcPct val="15000"/>
            </a:spcAft>
            <a:buChar char="•"/>
          </a:pPr>
          <a:r>
            <a:rPr lang="en-US" sz="2600" kern="1200"/>
            <a:t>Staff Focus on Engagement and Leader ID</a:t>
          </a:r>
        </a:p>
      </dsp:txBody>
      <dsp:txXfrm rot="-5400000">
        <a:off x="3874275" y="2937776"/>
        <a:ext cx="6836408" cy="946291"/>
      </dsp:txXfrm>
    </dsp:sp>
    <dsp:sp modelId="{8EF23DA6-BB80-49FA-BB2A-E2E543BB2EF5}">
      <dsp:nvSpPr>
        <dsp:cNvPr id="0" name=""/>
        <dsp:cNvSpPr/>
      </dsp:nvSpPr>
      <dsp:spPr>
        <a:xfrm>
          <a:off x="0" y="2755499"/>
          <a:ext cx="3874275" cy="1310844"/>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1930" tIns="100965" rIns="201930" bIns="100965" numCol="1" spcCol="1270" anchor="ctr" anchorCtr="0">
          <a:noAutofit/>
        </a:bodyPr>
        <a:lstStyle/>
        <a:p>
          <a:pPr marL="0" lvl="0" indent="0" algn="ctr" defTabSz="2355850">
            <a:lnSpc>
              <a:spcPct val="90000"/>
            </a:lnSpc>
            <a:spcBef>
              <a:spcPct val="0"/>
            </a:spcBef>
            <a:spcAft>
              <a:spcPct val="35000"/>
            </a:spcAft>
            <a:buNone/>
          </a:pPr>
          <a:r>
            <a:rPr lang="en-US" sz="5300" kern="1200"/>
            <a:t>Beginning</a:t>
          </a:r>
        </a:p>
      </dsp:txBody>
      <dsp:txXfrm>
        <a:off x="63990" y="2819489"/>
        <a:ext cx="3746295" cy="1182864"/>
      </dsp:txXfrm>
    </dsp:sp>
    <dsp:sp modelId="{A1BFE4BE-1A11-4388-873A-1F527B0B8F70}">
      <dsp:nvSpPr>
        <dsp:cNvPr id="0" name=""/>
        <dsp:cNvSpPr/>
      </dsp:nvSpPr>
      <dsp:spPr>
        <a:xfrm rot="5400000">
          <a:off x="6793737" y="1343508"/>
          <a:ext cx="1048675" cy="6887600"/>
        </a:xfrm>
        <a:prstGeom prst="round2SameRect">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060" tIns="49530" rIns="99060" bIns="49530" numCol="1" spcCol="1270" anchor="ctr" anchorCtr="0">
          <a:noAutofit/>
        </a:bodyPr>
        <a:lstStyle/>
        <a:p>
          <a:pPr marL="228600" lvl="1" indent="-228600" algn="l" defTabSz="1155700">
            <a:lnSpc>
              <a:spcPct val="90000"/>
            </a:lnSpc>
            <a:spcBef>
              <a:spcPct val="0"/>
            </a:spcBef>
            <a:spcAft>
              <a:spcPct val="15000"/>
            </a:spcAft>
            <a:buChar char="•"/>
          </a:pPr>
          <a:r>
            <a:rPr lang="en-US" sz="2600" kern="1200"/>
            <a:t>Staff Lead</a:t>
          </a:r>
        </a:p>
        <a:p>
          <a:pPr marL="228600" lvl="1" indent="-228600" algn="l" defTabSz="1155700">
            <a:lnSpc>
              <a:spcPct val="90000"/>
            </a:lnSpc>
            <a:spcBef>
              <a:spcPct val="0"/>
            </a:spcBef>
            <a:spcAft>
              <a:spcPct val="15000"/>
            </a:spcAft>
            <a:buChar char="•"/>
          </a:pPr>
          <a:r>
            <a:rPr lang="en-US" sz="2600" kern="1200"/>
            <a:t>Focus on Recruitment and Engagement</a:t>
          </a:r>
        </a:p>
      </dsp:txBody>
      <dsp:txXfrm rot="-5400000">
        <a:off x="3874275" y="4314162"/>
        <a:ext cx="6836408" cy="946291"/>
      </dsp:txXfrm>
    </dsp:sp>
    <dsp:sp modelId="{2193DB29-E811-4625-AD8A-A9B52DB63C96}">
      <dsp:nvSpPr>
        <dsp:cNvPr id="0" name=""/>
        <dsp:cNvSpPr/>
      </dsp:nvSpPr>
      <dsp:spPr>
        <a:xfrm>
          <a:off x="0" y="4131886"/>
          <a:ext cx="3874275" cy="1310844"/>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1930" tIns="100965" rIns="201930" bIns="100965" numCol="1" spcCol="1270" anchor="ctr" anchorCtr="0">
          <a:noAutofit/>
        </a:bodyPr>
        <a:lstStyle/>
        <a:p>
          <a:pPr marL="0" lvl="0" indent="0" algn="ctr" defTabSz="2355850">
            <a:lnSpc>
              <a:spcPct val="90000"/>
            </a:lnSpc>
            <a:spcBef>
              <a:spcPct val="0"/>
            </a:spcBef>
            <a:spcAft>
              <a:spcPct val="35000"/>
            </a:spcAft>
            <a:buNone/>
          </a:pPr>
          <a:r>
            <a:rPr lang="en-US" sz="5300" kern="1200"/>
            <a:t>Survival</a:t>
          </a:r>
        </a:p>
      </dsp:txBody>
      <dsp:txXfrm>
        <a:off x="63990" y="4195876"/>
        <a:ext cx="3746295" cy="118286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E51A73E-11A3-48FD-A186-227FEB0A95A2}">
      <dsp:nvSpPr>
        <dsp:cNvPr id="0" name=""/>
        <dsp:cNvSpPr/>
      </dsp:nvSpPr>
      <dsp:spPr>
        <a:xfrm>
          <a:off x="3319135" y="2217"/>
          <a:ext cx="3734027" cy="1066452"/>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4310" tIns="97155" rIns="194310" bIns="97155" numCol="1" spcCol="1270" anchor="ctr" anchorCtr="0">
          <a:noAutofit/>
        </a:bodyPr>
        <a:lstStyle/>
        <a:p>
          <a:pPr marL="0" lvl="0" indent="0" algn="l" defTabSz="2266950">
            <a:lnSpc>
              <a:spcPct val="90000"/>
            </a:lnSpc>
            <a:spcBef>
              <a:spcPct val="0"/>
            </a:spcBef>
            <a:spcAft>
              <a:spcPct val="35000"/>
            </a:spcAft>
            <a:buNone/>
          </a:pPr>
          <a:r>
            <a:rPr lang="en-US" sz="5100" kern="1200"/>
            <a:t>Advanced</a:t>
          </a:r>
        </a:p>
      </dsp:txBody>
      <dsp:txXfrm>
        <a:off x="3371195" y="54277"/>
        <a:ext cx="3629907" cy="962332"/>
      </dsp:txXfrm>
    </dsp:sp>
    <dsp:sp modelId="{7DE61B57-CF02-4C65-AA96-9AF9946D2B69}">
      <dsp:nvSpPr>
        <dsp:cNvPr id="0" name=""/>
        <dsp:cNvSpPr/>
      </dsp:nvSpPr>
      <dsp:spPr>
        <a:xfrm>
          <a:off x="3319135" y="1121992"/>
          <a:ext cx="3734027" cy="1066452"/>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4310" tIns="97155" rIns="194310" bIns="97155" numCol="1" spcCol="1270" anchor="ctr" anchorCtr="0">
          <a:noAutofit/>
        </a:bodyPr>
        <a:lstStyle/>
        <a:p>
          <a:pPr marL="0" lvl="0" indent="0" algn="l" defTabSz="2266950">
            <a:lnSpc>
              <a:spcPct val="90000"/>
            </a:lnSpc>
            <a:spcBef>
              <a:spcPct val="0"/>
            </a:spcBef>
            <a:spcAft>
              <a:spcPct val="35000"/>
            </a:spcAft>
            <a:buNone/>
          </a:pPr>
          <a:r>
            <a:rPr lang="en-US" sz="5100" kern="1200"/>
            <a:t>Basic</a:t>
          </a:r>
        </a:p>
      </dsp:txBody>
      <dsp:txXfrm>
        <a:off x="3371195" y="1174052"/>
        <a:ext cx="3629907" cy="962332"/>
      </dsp:txXfrm>
    </dsp:sp>
    <dsp:sp modelId="{8EF23DA6-BB80-49FA-BB2A-E2E543BB2EF5}">
      <dsp:nvSpPr>
        <dsp:cNvPr id="0" name=""/>
        <dsp:cNvSpPr/>
      </dsp:nvSpPr>
      <dsp:spPr>
        <a:xfrm>
          <a:off x="3319135" y="2241768"/>
          <a:ext cx="3734027" cy="1066452"/>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4310" tIns="97155" rIns="194310" bIns="97155" numCol="1" spcCol="1270" anchor="ctr" anchorCtr="0">
          <a:noAutofit/>
        </a:bodyPr>
        <a:lstStyle/>
        <a:p>
          <a:pPr marL="0" lvl="0" indent="0" algn="l" defTabSz="2266950">
            <a:lnSpc>
              <a:spcPct val="90000"/>
            </a:lnSpc>
            <a:spcBef>
              <a:spcPct val="0"/>
            </a:spcBef>
            <a:spcAft>
              <a:spcPct val="35000"/>
            </a:spcAft>
            <a:buNone/>
          </a:pPr>
          <a:r>
            <a:rPr lang="en-US" sz="5100" kern="1200"/>
            <a:t>Beginning</a:t>
          </a:r>
        </a:p>
      </dsp:txBody>
      <dsp:txXfrm>
        <a:off x="3371195" y="2293828"/>
        <a:ext cx="3629907" cy="962332"/>
      </dsp:txXfrm>
    </dsp:sp>
    <dsp:sp modelId="{2193DB29-E811-4625-AD8A-A9B52DB63C96}">
      <dsp:nvSpPr>
        <dsp:cNvPr id="0" name=""/>
        <dsp:cNvSpPr/>
      </dsp:nvSpPr>
      <dsp:spPr>
        <a:xfrm>
          <a:off x="3319135" y="3361543"/>
          <a:ext cx="3734027" cy="1066452"/>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4310" tIns="97155" rIns="194310" bIns="97155" numCol="1" spcCol="1270" anchor="ctr" anchorCtr="0">
          <a:noAutofit/>
        </a:bodyPr>
        <a:lstStyle/>
        <a:p>
          <a:pPr marL="0" lvl="0" indent="0" algn="l" defTabSz="2266950">
            <a:lnSpc>
              <a:spcPct val="90000"/>
            </a:lnSpc>
            <a:spcBef>
              <a:spcPct val="0"/>
            </a:spcBef>
            <a:spcAft>
              <a:spcPct val="35000"/>
            </a:spcAft>
            <a:buNone/>
          </a:pPr>
          <a:r>
            <a:rPr lang="en-US" sz="5100" kern="1200"/>
            <a:t>Survival</a:t>
          </a:r>
        </a:p>
      </dsp:txBody>
      <dsp:txXfrm>
        <a:off x="3371195" y="3413603"/>
        <a:ext cx="3629907" cy="96233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A60437-8337-46C8-A0DF-D337485A28E9}">
      <dsp:nvSpPr>
        <dsp:cNvPr id="0" name=""/>
        <dsp:cNvSpPr/>
      </dsp:nvSpPr>
      <dsp:spPr>
        <a:xfrm>
          <a:off x="15111" y="990912"/>
          <a:ext cx="3428297" cy="1447652"/>
        </a:xfrm>
        <a:prstGeom prst="chevron">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32004" rIns="32004" bIns="32004" numCol="1" spcCol="1270" anchor="ctr" anchorCtr="0">
          <a:noAutofit/>
        </a:bodyPr>
        <a:lstStyle/>
        <a:p>
          <a:pPr marL="0" lvl="0" indent="0" algn="ctr" defTabSz="1066800">
            <a:lnSpc>
              <a:spcPct val="90000"/>
            </a:lnSpc>
            <a:spcBef>
              <a:spcPct val="0"/>
            </a:spcBef>
            <a:spcAft>
              <a:spcPct val="35000"/>
            </a:spcAft>
            <a:buNone/>
          </a:pPr>
          <a:r>
            <a:rPr lang="en-US" sz="2400" b="1" kern="1200"/>
            <a:t>Unorganized</a:t>
          </a:r>
        </a:p>
      </dsp:txBody>
      <dsp:txXfrm>
        <a:off x="738937" y="990912"/>
        <a:ext cx="1980645" cy="1447652"/>
      </dsp:txXfrm>
    </dsp:sp>
    <dsp:sp modelId="{CDFC33F7-B7C2-4046-BE4A-637F6E94E727}">
      <dsp:nvSpPr>
        <dsp:cNvPr id="0" name=""/>
        <dsp:cNvSpPr/>
      </dsp:nvSpPr>
      <dsp:spPr>
        <a:xfrm>
          <a:off x="3175344" y="1056716"/>
          <a:ext cx="2529940" cy="1316044"/>
        </a:xfrm>
        <a:prstGeom prst="chevron">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018" tIns="48006" rIns="48006" bIns="48006" numCol="1" spcCol="1270" anchor="ctr" anchorCtr="0">
          <a:noAutofit/>
        </a:bodyPr>
        <a:lstStyle/>
        <a:p>
          <a:pPr marL="0" lvl="0" indent="0" algn="ctr" defTabSz="1600200">
            <a:lnSpc>
              <a:spcPct val="90000"/>
            </a:lnSpc>
            <a:spcBef>
              <a:spcPct val="0"/>
            </a:spcBef>
            <a:spcAft>
              <a:spcPct val="35000"/>
            </a:spcAft>
            <a:buNone/>
          </a:pPr>
          <a:r>
            <a:rPr lang="en-US" sz="3600" b="1" kern="1200"/>
            <a:t>Club</a:t>
          </a:r>
        </a:p>
      </dsp:txBody>
      <dsp:txXfrm>
        <a:off x="3833366" y="1056716"/>
        <a:ext cx="1213896" cy="1316044"/>
      </dsp:txXfrm>
    </dsp:sp>
    <dsp:sp modelId="{455283ED-D0AD-4BF8-B446-34CCFFE0D861}">
      <dsp:nvSpPr>
        <dsp:cNvPr id="0" name=""/>
        <dsp:cNvSpPr/>
      </dsp:nvSpPr>
      <dsp:spPr>
        <a:xfrm>
          <a:off x="5452290" y="1056716"/>
          <a:ext cx="2971820" cy="1316044"/>
        </a:xfrm>
        <a:prstGeom prst="chevron">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018" tIns="48006" rIns="48006" bIns="48006" numCol="1" spcCol="1270" anchor="ctr" anchorCtr="0">
          <a:noAutofit/>
        </a:bodyPr>
        <a:lstStyle/>
        <a:p>
          <a:pPr marL="0" lvl="0" indent="0" algn="ctr" defTabSz="1600200">
            <a:lnSpc>
              <a:spcPct val="90000"/>
            </a:lnSpc>
            <a:spcBef>
              <a:spcPct val="0"/>
            </a:spcBef>
            <a:spcAft>
              <a:spcPct val="35000"/>
            </a:spcAft>
            <a:buNone/>
          </a:pPr>
          <a:r>
            <a:rPr lang="en-US" sz="3600" b="1" kern="1200"/>
            <a:t>Union</a:t>
          </a:r>
        </a:p>
      </dsp:txBody>
      <dsp:txXfrm>
        <a:off x="6110312" y="1056716"/>
        <a:ext cx="1655776" cy="1316044"/>
      </dsp:txXfrm>
    </dsp:sp>
    <dsp:sp modelId="{DC64B8E6-63E6-4FBA-9D95-2A4544DC83A7}">
      <dsp:nvSpPr>
        <dsp:cNvPr id="0" name=""/>
        <dsp:cNvSpPr/>
      </dsp:nvSpPr>
      <dsp:spPr>
        <a:xfrm>
          <a:off x="8171117" y="1056716"/>
          <a:ext cx="3459188" cy="1316044"/>
        </a:xfrm>
        <a:prstGeom prst="chevron">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018" tIns="48006" rIns="48006" bIns="48006" numCol="1" spcCol="1270" anchor="ctr" anchorCtr="0">
          <a:noAutofit/>
        </a:bodyPr>
        <a:lstStyle/>
        <a:p>
          <a:pPr marL="0" lvl="0" indent="0" algn="ctr" defTabSz="1600200">
            <a:lnSpc>
              <a:spcPct val="90000"/>
            </a:lnSpc>
            <a:spcBef>
              <a:spcPct val="0"/>
            </a:spcBef>
            <a:spcAft>
              <a:spcPct val="35000"/>
            </a:spcAft>
            <a:buNone/>
          </a:pPr>
          <a:r>
            <a:rPr lang="en-US" sz="3600" b="1" kern="1200"/>
            <a:t>Fighting Union</a:t>
          </a:r>
        </a:p>
      </dsp:txBody>
      <dsp:txXfrm>
        <a:off x="8829139" y="1056716"/>
        <a:ext cx="2143144" cy="131604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D0CEC9-08F0-46B2-AB0A-E3A8880747B5}">
      <dsp:nvSpPr>
        <dsp:cNvPr id="0" name=""/>
        <dsp:cNvSpPr/>
      </dsp:nvSpPr>
      <dsp:spPr>
        <a:xfrm>
          <a:off x="0" y="14302"/>
          <a:ext cx="7732643" cy="1146124"/>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rtl="0">
            <a:lnSpc>
              <a:spcPct val="90000"/>
            </a:lnSpc>
            <a:spcBef>
              <a:spcPct val="0"/>
            </a:spcBef>
            <a:spcAft>
              <a:spcPct val="35000"/>
            </a:spcAft>
            <a:buNone/>
          </a:pPr>
          <a:r>
            <a:rPr lang="en-US" sz="2700" b="1" kern="1200" dirty="0">
              <a:solidFill>
                <a:srgbClr val="FFFFFF"/>
              </a:solidFill>
              <a:ea typeface="+mn-ea"/>
              <a:cs typeface="+mn-cs"/>
            </a:rPr>
            <a:t>For each </a:t>
          </a:r>
          <a:r>
            <a:rPr lang="en-US" sz="2700" b="1" kern="1200" dirty="0">
              <a:solidFill>
                <a:srgbClr val="FFFFFF"/>
              </a:solidFill>
              <a:latin typeface="Euphemia"/>
              <a:ea typeface="+mn-ea"/>
              <a:cs typeface="+mn-cs"/>
            </a:rPr>
            <a:t>problem ask these questions: </a:t>
          </a:r>
          <a:endParaRPr lang="en-US" sz="2700" kern="1200" dirty="0">
            <a:solidFill>
              <a:srgbClr val="FFFFFF"/>
            </a:solidFill>
            <a:ea typeface="+mn-ea"/>
            <a:cs typeface="+mn-cs"/>
          </a:endParaRPr>
        </a:p>
      </dsp:txBody>
      <dsp:txXfrm>
        <a:off x="55949" y="70251"/>
        <a:ext cx="7620745" cy="1034226"/>
      </dsp:txXfrm>
    </dsp:sp>
    <dsp:sp modelId="{F6E1E5A1-EC06-4A04-8456-07A071A97AFE}">
      <dsp:nvSpPr>
        <dsp:cNvPr id="0" name=""/>
        <dsp:cNvSpPr/>
      </dsp:nvSpPr>
      <dsp:spPr>
        <a:xfrm>
          <a:off x="0" y="1238187"/>
          <a:ext cx="7732643" cy="1146124"/>
        </a:xfrm>
        <a:prstGeom prst="round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dirty="0">
              <a:solidFill>
                <a:srgbClr val="FFFFFF"/>
              </a:solidFill>
              <a:ea typeface="+mn-ea"/>
              <a:cs typeface="+mn-cs"/>
            </a:rPr>
            <a:t>​Who is most directly impacted? </a:t>
          </a:r>
        </a:p>
      </dsp:txBody>
      <dsp:txXfrm>
        <a:off x="55949" y="1294136"/>
        <a:ext cx="7620745" cy="1034226"/>
      </dsp:txXfrm>
    </dsp:sp>
    <dsp:sp modelId="{C8EB0ACF-C8E6-4654-B8DB-46A29DFDA63E}">
      <dsp:nvSpPr>
        <dsp:cNvPr id="0" name=""/>
        <dsp:cNvSpPr/>
      </dsp:nvSpPr>
      <dsp:spPr>
        <a:xfrm>
          <a:off x="0" y="2368071"/>
          <a:ext cx="7732643" cy="1146124"/>
        </a:xfrm>
        <a:prstGeom prst="round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dirty="0">
              <a:solidFill>
                <a:srgbClr val="FFFFFF"/>
              </a:solidFill>
              <a:ea typeface="+mn-ea"/>
              <a:cs typeface="+mn-cs"/>
            </a:rPr>
            <a:t>Who has been left out?</a:t>
          </a:r>
        </a:p>
      </dsp:txBody>
      <dsp:txXfrm>
        <a:off x="55949" y="2424020"/>
        <a:ext cx="7620745" cy="1034226"/>
      </dsp:txXfrm>
    </dsp:sp>
    <dsp:sp modelId="{6498B47E-479E-4485-9910-12C6A2C4684A}">
      <dsp:nvSpPr>
        <dsp:cNvPr id="0" name=""/>
        <dsp:cNvSpPr/>
      </dsp:nvSpPr>
      <dsp:spPr>
        <a:xfrm>
          <a:off x="0" y="3685956"/>
          <a:ext cx="7732643" cy="1146124"/>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dirty="0">
              <a:solidFill>
                <a:srgbClr val="FFFFFF"/>
              </a:solidFill>
              <a:ea typeface="+mn-ea"/>
              <a:cs typeface="+mn-cs"/>
            </a:rPr>
            <a:t>How can they be directly </a:t>
          </a:r>
          <a:r>
            <a:rPr lang="en-US" sz="2700" kern="1200" dirty="0">
              <a:solidFill>
                <a:srgbClr val="FFFFFF"/>
              </a:solidFill>
              <a:latin typeface="Euphemia"/>
              <a:ea typeface="+mn-ea"/>
              <a:cs typeface="+mn-cs"/>
            </a:rPr>
            <a:t>engaged</a:t>
          </a:r>
          <a:r>
            <a:rPr lang="en-US" sz="2700" kern="1200" dirty="0">
              <a:solidFill>
                <a:srgbClr val="FFFFFF"/>
              </a:solidFill>
              <a:ea typeface="+mn-ea"/>
              <a:cs typeface="+mn-cs"/>
            </a:rPr>
            <a:t>?</a:t>
          </a:r>
        </a:p>
      </dsp:txBody>
      <dsp:txXfrm>
        <a:off x="55949" y="3741905"/>
        <a:ext cx="7620745" cy="1034226"/>
      </dsp:txXfrm>
    </dsp:sp>
    <dsp:sp modelId="{E05D7CB8-5D46-40FB-B953-345710A46EEC}">
      <dsp:nvSpPr>
        <dsp:cNvPr id="0" name=""/>
        <dsp:cNvSpPr/>
      </dsp:nvSpPr>
      <dsp:spPr>
        <a:xfrm>
          <a:off x="0" y="4909841"/>
          <a:ext cx="7732643" cy="1146124"/>
        </a:xfrm>
        <a:prstGeom prst="roundRect">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dirty="0">
              <a:solidFill>
                <a:srgbClr val="FFFFFF"/>
              </a:solidFill>
              <a:ea typeface="+mn-ea"/>
              <a:cs typeface="+mn-cs"/>
            </a:rPr>
            <a:t>How do our demands advance race, class, or gender justice?</a:t>
          </a:r>
        </a:p>
      </dsp:txBody>
      <dsp:txXfrm>
        <a:off x="55949" y="4965790"/>
        <a:ext cx="7620745" cy="103422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12CEAE-D769-4D69-9C85-72E70A39DAB6}">
      <dsp:nvSpPr>
        <dsp:cNvPr id="0" name=""/>
        <dsp:cNvSpPr/>
      </dsp:nvSpPr>
      <dsp:spPr>
        <a:xfrm>
          <a:off x="9758" y="1826718"/>
          <a:ext cx="2916773" cy="1750064"/>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a:t>1. Issue Background</a:t>
          </a:r>
        </a:p>
      </dsp:txBody>
      <dsp:txXfrm>
        <a:off x="61016" y="1877976"/>
        <a:ext cx="2814257" cy="1647548"/>
      </dsp:txXfrm>
    </dsp:sp>
    <dsp:sp modelId="{292648A1-234E-4024-9A3B-15177588BA35}">
      <dsp:nvSpPr>
        <dsp:cNvPr id="0" name=""/>
        <dsp:cNvSpPr/>
      </dsp:nvSpPr>
      <dsp:spPr>
        <a:xfrm>
          <a:off x="3218209" y="2340070"/>
          <a:ext cx="618356" cy="723359"/>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111250">
            <a:lnSpc>
              <a:spcPct val="90000"/>
            </a:lnSpc>
            <a:spcBef>
              <a:spcPct val="0"/>
            </a:spcBef>
            <a:spcAft>
              <a:spcPct val="35000"/>
            </a:spcAft>
            <a:buNone/>
          </a:pPr>
          <a:endParaRPr lang="en-US" sz="2500" kern="1200"/>
        </a:p>
      </dsp:txBody>
      <dsp:txXfrm>
        <a:off x="3218209" y="2484742"/>
        <a:ext cx="432849" cy="434015"/>
      </dsp:txXfrm>
    </dsp:sp>
    <dsp:sp modelId="{AD880890-F770-4BE0-B3D8-72C6D5FF16B4}">
      <dsp:nvSpPr>
        <dsp:cNvPr id="0" name=""/>
        <dsp:cNvSpPr/>
      </dsp:nvSpPr>
      <dsp:spPr>
        <a:xfrm>
          <a:off x="4093242" y="1826718"/>
          <a:ext cx="2916773" cy="1750064"/>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a:t>2. System Landscape</a:t>
          </a:r>
        </a:p>
      </dsp:txBody>
      <dsp:txXfrm>
        <a:off x="4144500" y="1877976"/>
        <a:ext cx="2814257" cy="1647548"/>
      </dsp:txXfrm>
    </dsp:sp>
    <dsp:sp modelId="{BE592270-10C1-4564-9597-3964569DD014}">
      <dsp:nvSpPr>
        <dsp:cNvPr id="0" name=""/>
        <dsp:cNvSpPr/>
      </dsp:nvSpPr>
      <dsp:spPr>
        <a:xfrm>
          <a:off x="7301693" y="2340070"/>
          <a:ext cx="618356" cy="723359"/>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111250">
            <a:lnSpc>
              <a:spcPct val="90000"/>
            </a:lnSpc>
            <a:spcBef>
              <a:spcPct val="0"/>
            </a:spcBef>
            <a:spcAft>
              <a:spcPct val="35000"/>
            </a:spcAft>
            <a:buNone/>
          </a:pPr>
          <a:endParaRPr lang="en-US" sz="2500" kern="1200"/>
        </a:p>
      </dsp:txBody>
      <dsp:txXfrm>
        <a:off x="7301693" y="2484742"/>
        <a:ext cx="432849" cy="434015"/>
      </dsp:txXfrm>
    </dsp:sp>
    <dsp:sp modelId="{015B3905-68E4-4F99-9686-125498F6C741}">
      <dsp:nvSpPr>
        <dsp:cNvPr id="0" name=""/>
        <dsp:cNvSpPr/>
      </dsp:nvSpPr>
      <dsp:spPr>
        <a:xfrm>
          <a:off x="8176725" y="1826718"/>
          <a:ext cx="2916773" cy="1750064"/>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a:t>3. Identify &amp; Analyze Target(s)</a:t>
          </a:r>
        </a:p>
      </dsp:txBody>
      <dsp:txXfrm>
        <a:off x="8227983" y="1877976"/>
        <a:ext cx="2814257" cy="1647548"/>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6F3911-BCE8-4A7E-BED2-1C10B5C59D65}">
      <dsp:nvSpPr>
        <dsp:cNvPr id="0" name=""/>
        <dsp:cNvSpPr/>
      </dsp:nvSpPr>
      <dsp:spPr>
        <a:xfrm>
          <a:off x="0" y="4329"/>
          <a:ext cx="11021489" cy="922280"/>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1DAD65E-20CC-4A64-8C84-9C5E22761103}">
      <dsp:nvSpPr>
        <dsp:cNvPr id="0" name=""/>
        <dsp:cNvSpPr/>
      </dsp:nvSpPr>
      <dsp:spPr>
        <a:xfrm>
          <a:off x="278989" y="211843"/>
          <a:ext cx="507254" cy="507254"/>
        </a:xfrm>
        <a:prstGeom prst="rect">
          <a:avLst/>
        </a:prstGeom>
        <a:blipFill>
          <a:blip xmlns:r="http://schemas.openxmlformats.org/officeDocument/2006/relationships" r:embed="rId1"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B1332EA-187A-4DE1-BE5A-3A43EC0294B9}">
      <dsp:nvSpPr>
        <dsp:cNvPr id="0" name=""/>
        <dsp:cNvSpPr/>
      </dsp:nvSpPr>
      <dsp:spPr>
        <a:xfrm>
          <a:off x="1065233" y="4329"/>
          <a:ext cx="9956256" cy="9222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7608" tIns="97608" rIns="97608" bIns="97608" numCol="1" spcCol="1270" anchor="ctr" anchorCtr="0">
          <a:noAutofit/>
        </a:bodyPr>
        <a:lstStyle/>
        <a:p>
          <a:pPr marL="0" lvl="0" indent="0" algn="l" defTabSz="844550">
            <a:lnSpc>
              <a:spcPct val="100000"/>
            </a:lnSpc>
            <a:spcBef>
              <a:spcPct val="0"/>
            </a:spcBef>
            <a:spcAft>
              <a:spcPct val="35000"/>
            </a:spcAft>
            <a:buNone/>
          </a:pPr>
          <a:r>
            <a:rPr lang="en-US" sz="1900" kern="1200"/>
            <a:t>What emotions did you notice in yourself and your role-play partner(s)? </a:t>
          </a:r>
        </a:p>
      </dsp:txBody>
      <dsp:txXfrm>
        <a:off x="1065233" y="4329"/>
        <a:ext cx="9956256" cy="922280"/>
      </dsp:txXfrm>
    </dsp:sp>
    <dsp:sp modelId="{CDD3F32D-2245-4D1F-9412-563944E203B6}">
      <dsp:nvSpPr>
        <dsp:cNvPr id="0" name=""/>
        <dsp:cNvSpPr/>
      </dsp:nvSpPr>
      <dsp:spPr>
        <a:xfrm>
          <a:off x="0" y="1157180"/>
          <a:ext cx="11021489" cy="922280"/>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753EFA3-067E-444A-8A21-BB4BA0D6B37A}">
      <dsp:nvSpPr>
        <dsp:cNvPr id="0" name=""/>
        <dsp:cNvSpPr/>
      </dsp:nvSpPr>
      <dsp:spPr>
        <a:xfrm>
          <a:off x="278989" y="1364693"/>
          <a:ext cx="507254" cy="507254"/>
        </a:xfrm>
        <a:prstGeom prst="rect">
          <a:avLst/>
        </a:prstGeom>
        <a:blipFill>
          <a:blip xmlns:r="http://schemas.openxmlformats.org/officeDocument/2006/relationships"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9AE40BF-5237-45E0-BD78-635B2E502E19}">
      <dsp:nvSpPr>
        <dsp:cNvPr id="0" name=""/>
        <dsp:cNvSpPr/>
      </dsp:nvSpPr>
      <dsp:spPr>
        <a:xfrm>
          <a:off x="1065233" y="1157180"/>
          <a:ext cx="9956256" cy="9222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7608" tIns="97608" rIns="97608" bIns="97608" numCol="1" spcCol="1270" anchor="ctr" anchorCtr="0">
          <a:noAutofit/>
        </a:bodyPr>
        <a:lstStyle/>
        <a:p>
          <a:pPr marL="0" lvl="0" indent="0" algn="l" defTabSz="844550">
            <a:lnSpc>
              <a:spcPct val="100000"/>
            </a:lnSpc>
            <a:spcBef>
              <a:spcPct val="0"/>
            </a:spcBef>
            <a:spcAft>
              <a:spcPct val="35000"/>
            </a:spcAft>
            <a:buNone/>
          </a:pPr>
          <a:r>
            <a:rPr lang="en-US" sz="1900" kern="1200"/>
            <a:t>Were there any moments where you felt stuck or unsure of how to proceed? </a:t>
          </a:r>
        </a:p>
      </dsp:txBody>
      <dsp:txXfrm>
        <a:off x="1065233" y="1157180"/>
        <a:ext cx="9956256" cy="922280"/>
      </dsp:txXfrm>
    </dsp:sp>
    <dsp:sp modelId="{CFDBFBA0-4C39-4370-A431-6E66DF33C0DF}">
      <dsp:nvSpPr>
        <dsp:cNvPr id="0" name=""/>
        <dsp:cNvSpPr/>
      </dsp:nvSpPr>
      <dsp:spPr>
        <a:xfrm>
          <a:off x="0" y="2310031"/>
          <a:ext cx="11021489" cy="922280"/>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0CA01EE-E412-4351-AB29-456EDE85D9ED}">
      <dsp:nvSpPr>
        <dsp:cNvPr id="0" name=""/>
        <dsp:cNvSpPr/>
      </dsp:nvSpPr>
      <dsp:spPr>
        <a:xfrm>
          <a:off x="278989" y="2517544"/>
          <a:ext cx="507254" cy="507254"/>
        </a:xfrm>
        <a:prstGeom prst="rect">
          <a:avLst/>
        </a:prstGeom>
        <a:blipFill>
          <a:blip xmlns:r="http://schemas.openxmlformats.org/officeDocument/2006/relationships"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73A351C-BD74-461E-8ED0-CF9C818CF5C8}">
      <dsp:nvSpPr>
        <dsp:cNvPr id="0" name=""/>
        <dsp:cNvSpPr/>
      </dsp:nvSpPr>
      <dsp:spPr>
        <a:xfrm>
          <a:off x="1065233" y="2310031"/>
          <a:ext cx="9956256" cy="9222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7608" tIns="97608" rIns="97608" bIns="97608" numCol="1" spcCol="1270" anchor="ctr" anchorCtr="0">
          <a:noAutofit/>
        </a:bodyPr>
        <a:lstStyle/>
        <a:p>
          <a:pPr marL="0" lvl="0" indent="0" algn="l" defTabSz="844550">
            <a:lnSpc>
              <a:spcPct val="100000"/>
            </a:lnSpc>
            <a:spcBef>
              <a:spcPct val="0"/>
            </a:spcBef>
            <a:spcAft>
              <a:spcPct val="35000"/>
            </a:spcAft>
            <a:buNone/>
          </a:pPr>
          <a:r>
            <a:rPr lang="en-US" sz="1900" kern="1200"/>
            <a:t>How did you ensure respect and awareness of the historical and cultural significance of the institution? </a:t>
          </a:r>
        </a:p>
      </dsp:txBody>
      <dsp:txXfrm>
        <a:off x="1065233" y="2310031"/>
        <a:ext cx="9956256" cy="922280"/>
      </dsp:txXfrm>
    </dsp:sp>
    <dsp:sp modelId="{2F0CE622-7EEA-4995-AC6D-D2F4DC881B2C}">
      <dsp:nvSpPr>
        <dsp:cNvPr id="0" name=""/>
        <dsp:cNvSpPr/>
      </dsp:nvSpPr>
      <dsp:spPr>
        <a:xfrm>
          <a:off x="0" y="3462881"/>
          <a:ext cx="11021489" cy="922280"/>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DAB20F7-BBA9-4860-BA1D-29C5B9BCB615}">
      <dsp:nvSpPr>
        <dsp:cNvPr id="0" name=""/>
        <dsp:cNvSpPr/>
      </dsp:nvSpPr>
      <dsp:spPr>
        <a:xfrm>
          <a:off x="278989" y="3670395"/>
          <a:ext cx="507254" cy="507254"/>
        </a:xfrm>
        <a:prstGeom prst="rect">
          <a:avLst/>
        </a:prstGeom>
        <a:blipFill>
          <a:blip xmlns:r="http://schemas.openxmlformats.org/officeDocument/2006/relationships"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77775B9-15AD-4C9F-B3FA-D347B787D4D9}">
      <dsp:nvSpPr>
        <dsp:cNvPr id="0" name=""/>
        <dsp:cNvSpPr/>
      </dsp:nvSpPr>
      <dsp:spPr>
        <a:xfrm>
          <a:off x="1065233" y="3462881"/>
          <a:ext cx="9956256" cy="9222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7608" tIns="97608" rIns="97608" bIns="97608" numCol="1" spcCol="1270" anchor="ctr" anchorCtr="0">
          <a:noAutofit/>
        </a:bodyPr>
        <a:lstStyle/>
        <a:p>
          <a:pPr marL="0" lvl="0" indent="0" algn="l" defTabSz="844550">
            <a:lnSpc>
              <a:spcPct val="100000"/>
            </a:lnSpc>
            <a:spcBef>
              <a:spcPct val="0"/>
            </a:spcBef>
            <a:spcAft>
              <a:spcPct val="35000"/>
            </a:spcAft>
            <a:buNone/>
          </a:pPr>
          <a:r>
            <a:rPr lang="en-US" sz="1900" kern="1200"/>
            <a:t>Did you arrive at any shared values during your conversation? If so, what were they? </a:t>
          </a:r>
        </a:p>
      </dsp:txBody>
      <dsp:txXfrm>
        <a:off x="1065233" y="3462881"/>
        <a:ext cx="9956256" cy="922280"/>
      </dsp:txXfrm>
    </dsp:sp>
    <dsp:sp modelId="{F53B59FE-9BBD-4323-A02D-0FCDC72B5200}">
      <dsp:nvSpPr>
        <dsp:cNvPr id="0" name=""/>
        <dsp:cNvSpPr/>
      </dsp:nvSpPr>
      <dsp:spPr>
        <a:xfrm>
          <a:off x="0" y="4615732"/>
          <a:ext cx="11021489" cy="922280"/>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4C62DE9-53E6-4CD4-8BC2-AF1EBC428117}">
      <dsp:nvSpPr>
        <dsp:cNvPr id="0" name=""/>
        <dsp:cNvSpPr/>
      </dsp:nvSpPr>
      <dsp:spPr>
        <a:xfrm>
          <a:off x="278989" y="4823245"/>
          <a:ext cx="507254" cy="507254"/>
        </a:xfrm>
        <a:prstGeom prst="rect">
          <a:avLst/>
        </a:prstGeom>
        <a:blipFill>
          <a:blip xmlns:r="http://schemas.openxmlformats.org/officeDocument/2006/relationships"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28D57F7-8AFC-493C-B83F-44A75042A57D}">
      <dsp:nvSpPr>
        <dsp:cNvPr id="0" name=""/>
        <dsp:cNvSpPr/>
      </dsp:nvSpPr>
      <dsp:spPr>
        <a:xfrm>
          <a:off x="1065233" y="4615732"/>
          <a:ext cx="9956256" cy="9222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7608" tIns="97608" rIns="97608" bIns="97608" numCol="1" spcCol="1270" anchor="ctr" anchorCtr="0">
          <a:noAutofit/>
        </a:bodyPr>
        <a:lstStyle/>
        <a:p>
          <a:pPr marL="0" lvl="0" indent="0" algn="l" defTabSz="844550">
            <a:lnSpc>
              <a:spcPct val="100000"/>
            </a:lnSpc>
            <a:spcBef>
              <a:spcPct val="0"/>
            </a:spcBef>
            <a:spcAft>
              <a:spcPct val="35000"/>
            </a:spcAft>
            <a:buNone/>
          </a:pPr>
          <a:r>
            <a:rPr lang="en-US" sz="1900" kern="1200"/>
            <a:t>Based on what you heard, what would be your next steps?</a:t>
          </a:r>
        </a:p>
      </dsp:txBody>
      <dsp:txXfrm>
        <a:off x="1065233" y="4615732"/>
        <a:ext cx="9956256" cy="92228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0FB5EB0-1B76-4471-8A9A-5E6F958450D0}">
      <dsp:nvSpPr>
        <dsp:cNvPr id="0" name=""/>
        <dsp:cNvSpPr/>
      </dsp:nvSpPr>
      <dsp:spPr>
        <a:xfrm>
          <a:off x="0" y="204221"/>
          <a:ext cx="2599941" cy="880424"/>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kern="1200"/>
            <a:t>Problems</a:t>
          </a:r>
        </a:p>
      </dsp:txBody>
      <dsp:txXfrm>
        <a:off x="42979" y="247200"/>
        <a:ext cx="2513983" cy="794466"/>
      </dsp:txXfrm>
    </dsp:sp>
    <dsp:sp modelId="{3F5737EE-9EE2-492D-804D-FAAC33B1B018}">
      <dsp:nvSpPr>
        <dsp:cNvPr id="0" name=""/>
        <dsp:cNvSpPr/>
      </dsp:nvSpPr>
      <dsp:spPr>
        <a:xfrm>
          <a:off x="0" y="1185446"/>
          <a:ext cx="2599941" cy="839652"/>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kern="1200"/>
            <a:t>Causes</a:t>
          </a:r>
        </a:p>
      </dsp:txBody>
      <dsp:txXfrm>
        <a:off x="40988" y="1226434"/>
        <a:ext cx="2517965" cy="757676"/>
      </dsp:txXfrm>
    </dsp:sp>
    <dsp:sp modelId="{A6DBEB27-AB89-425A-9A29-516AA7A03889}">
      <dsp:nvSpPr>
        <dsp:cNvPr id="0" name=""/>
        <dsp:cNvSpPr/>
      </dsp:nvSpPr>
      <dsp:spPr>
        <a:xfrm>
          <a:off x="0" y="2125899"/>
          <a:ext cx="2599941" cy="880424"/>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kern="1200"/>
            <a:t>History</a:t>
          </a:r>
        </a:p>
      </dsp:txBody>
      <dsp:txXfrm>
        <a:off x="42979" y="2168878"/>
        <a:ext cx="2513983" cy="794466"/>
      </dsp:txXfrm>
    </dsp:sp>
    <dsp:sp modelId="{0B589A53-3B81-4C50-8C10-041CFE00F388}">
      <dsp:nvSpPr>
        <dsp:cNvPr id="0" name=""/>
        <dsp:cNvSpPr/>
      </dsp:nvSpPr>
      <dsp:spPr>
        <a:xfrm>
          <a:off x="0" y="3107124"/>
          <a:ext cx="2599941" cy="880424"/>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kern="1200"/>
            <a:t>Solutions</a:t>
          </a:r>
        </a:p>
      </dsp:txBody>
      <dsp:txXfrm>
        <a:off x="42979" y="3150103"/>
        <a:ext cx="2513983" cy="794466"/>
      </dsp:txXfrm>
    </dsp:sp>
    <dsp:sp modelId="{461AFD7F-650C-4B89-9C71-00658A008D6E}">
      <dsp:nvSpPr>
        <dsp:cNvPr id="0" name=""/>
        <dsp:cNvSpPr/>
      </dsp:nvSpPr>
      <dsp:spPr>
        <a:xfrm>
          <a:off x="0" y="4088349"/>
          <a:ext cx="2599941" cy="880424"/>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kern="1200"/>
            <a:t>Strategies</a:t>
          </a:r>
        </a:p>
      </dsp:txBody>
      <dsp:txXfrm>
        <a:off x="42979" y="4131328"/>
        <a:ext cx="2513983" cy="794466"/>
      </dsp:txXfrm>
    </dsp:sp>
    <dsp:sp modelId="{93F52F2B-BD9D-4F72-9E02-7D5AED460333}">
      <dsp:nvSpPr>
        <dsp:cNvPr id="0" name=""/>
        <dsp:cNvSpPr/>
      </dsp:nvSpPr>
      <dsp:spPr>
        <a:xfrm>
          <a:off x="0" y="5069574"/>
          <a:ext cx="2599941" cy="880424"/>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kern="1200"/>
            <a:t>Leadership</a:t>
          </a:r>
        </a:p>
      </dsp:txBody>
      <dsp:txXfrm>
        <a:off x="42979" y="5112553"/>
        <a:ext cx="2513983" cy="794466"/>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DB7646E-8811-423A-9C42-2CBFADA00A96}" type="datetimeFigureOut">
              <a:rPr lang="en-US" smtClean="0"/>
              <a:t>9/24/2025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4360E59-1627-4404-ACC5-51C744AB0F27}" type="slidenum">
              <a:rPr lang="en-US" smtClean="0"/>
              <a:t>‹#›</a:t>
            </a:fld>
            <a:endParaRPr lang="en-US"/>
          </a:p>
        </p:txBody>
      </p:sp>
    </p:spTree>
    <p:extLst>
      <p:ext uri="{BB962C8B-B14F-4D97-AF65-F5344CB8AC3E}">
        <p14:creationId xmlns:p14="http://schemas.microsoft.com/office/powerpoint/2010/main" val="5162254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1"/>
                </a:solidFill>
              </a:defRPr>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1"/>
                </a:solidFill>
              </a:defRPr>
            </a:lvl1pPr>
          </a:lstStyle>
          <a:p>
            <a:fld id="{D677E230-58DD-43ED-96A1-552DDAB53532}" type="datetimeFigureOut">
              <a:rPr lang="en-US" smtClean="0"/>
              <a:pPr/>
              <a:t>9/24/2025</a:t>
            </a:fld>
            <a:endParaRPr lang="en-US"/>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1"/>
                </a:solidFill>
              </a:defRPr>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1"/>
                </a:solidFill>
              </a:defRPr>
            </a:lvl1pPr>
          </a:lstStyle>
          <a:p>
            <a:fld id="{841221E5-7225-48EB-A4EE-420E7BFCF705}" type="slidenum">
              <a:rPr lang="en-US" smtClean="0"/>
              <a:pPr/>
              <a:t>‹#›</a:t>
            </a:fld>
            <a:endParaRPr lang="en-US"/>
          </a:p>
        </p:txBody>
      </p:sp>
    </p:spTree>
    <p:extLst>
      <p:ext uri="{BB962C8B-B14F-4D97-AF65-F5344CB8AC3E}">
        <p14:creationId xmlns:p14="http://schemas.microsoft.com/office/powerpoint/2010/main" val="15566699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200" kern="1200">
        <a:solidFill>
          <a:schemeClr val="tx2"/>
        </a:solidFill>
        <a:latin typeface="+mn-lt"/>
        <a:ea typeface="+mn-ea"/>
        <a:cs typeface="+mn-cs"/>
      </a:defRPr>
    </a:lvl2pPr>
    <a:lvl3pPr marL="914400" algn="l" defTabSz="914400" rtl="0" eaLnBrk="1" latinLnBrk="0" hangingPunct="1">
      <a:defRPr sz="1200" kern="1200">
        <a:solidFill>
          <a:schemeClr val="tx2"/>
        </a:solidFill>
        <a:latin typeface="+mn-lt"/>
        <a:ea typeface="+mn-ea"/>
        <a:cs typeface="+mn-cs"/>
      </a:defRPr>
    </a:lvl3pPr>
    <a:lvl4pPr marL="1371600" algn="l" defTabSz="914400" rtl="0" eaLnBrk="1" latinLnBrk="0" hangingPunct="1">
      <a:defRPr sz="1200" kern="1200">
        <a:solidFill>
          <a:schemeClr val="tx2"/>
        </a:solidFill>
        <a:latin typeface="+mn-lt"/>
        <a:ea typeface="+mn-ea"/>
        <a:cs typeface="+mn-cs"/>
      </a:defRPr>
    </a:lvl4pPr>
    <a:lvl5pPr marL="1828800" algn="l" defTabSz="914400" rtl="0" eaLnBrk="1" latinLnBrk="0" hangingPunct="1">
      <a:defRPr sz="1200" kern="1200">
        <a:solidFill>
          <a:schemeClr val="tx2"/>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8" Type="http://schemas.openxmlformats.org/officeDocument/2006/relationships/hyperlink" Target="https://theconversation.com/tribal-colleges-empower-native-students-with-an-affordable-culturally-relevant-education-but-need-more-funding-160578#:~:text=Tribal%20colleges%20empower%20Native%20students%20with%20an%20affordable%2C,4%20Chronic%20underfunding%20...%205%20%E2%80%98Trust%20responsibility%E2%80%99%20" TargetMode="External"/><Relationship Id="rId13" Type="http://schemas.openxmlformats.org/officeDocument/2006/relationships/hyperlink" Target="https://www.nea.org/professional-excellence/student-engagement/tools-tips/resources-teaching-about-indigenous-peoples" TargetMode="External"/><Relationship Id="rId3" Type="http://schemas.openxmlformats.org/officeDocument/2006/relationships/hyperlink" Target="https://view.officeapps.live.com/op/view.aspx?src=https%3A%2F%2Fwww.equityinhighered.org%2Fwp-content%2Fuploads%2F2020%2F09%2FREHE-A-Status-Report-Chapter-9.xlsx&amp;wdOrigin=BROWSELINK" TargetMode="External"/><Relationship Id="rId7" Type="http://schemas.openxmlformats.org/officeDocument/2006/relationships/hyperlink" Target="https://resources.collegefund.org/wp-content/uploads/Creating-Visibility-and-Healthy-Learning-Environments-for-Natives-in-Higher-Education_web.pdf" TargetMode="External"/><Relationship Id="rId12" Type="http://schemas.openxmlformats.org/officeDocument/2006/relationships/hyperlink" Target="https://www.zinnedproject.org/campaigns/abolish-columbus-day/resources/" TargetMode="External"/><Relationship Id="rId2" Type="http://schemas.openxmlformats.org/officeDocument/2006/relationships/slide" Target="../slides/slide106.xml"/><Relationship Id="rId16" Type="http://schemas.openxmlformats.org/officeDocument/2006/relationships/hyperlink" Target="https://www.higheredtoday.org/2017/09/18/closer-look-hispanic-serving-institutions/" TargetMode="External"/><Relationship Id="rId1" Type="http://schemas.openxmlformats.org/officeDocument/2006/relationships/notesMaster" Target="../notesMasters/notesMaster1.xml"/><Relationship Id="rId6" Type="http://schemas.openxmlformats.org/officeDocument/2006/relationships/hyperlink" Target="https://pnpi.org/wp-content/uploads/2022/02/NativeAmericanFactSheet-October-2021-FINAL.pdf" TargetMode="External"/><Relationship Id="rId11" Type="http://schemas.openxmlformats.org/officeDocument/2006/relationships/hyperlink" Target="https://collegefund.org/tribal-colleges-and-universities/introduction/" TargetMode="External"/><Relationship Id="rId5" Type="http://schemas.openxmlformats.org/officeDocument/2006/relationships/hyperlink" Target="file:///C:\Users\LMaxey\OneDrive\Tribal%20Colleges%20&amp;%20Universities\TCU%20Exploration%20Guide%20by%20American%20Indian%20college%20fund.pdf" TargetMode="External"/><Relationship Id="rId15" Type="http://schemas.openxmlformats.org/officeDocument/2006/relationships/hyperlink" Target="https://www.edexcelencia.org/research/infographics/hsis-infographic-2020-21" TargetMode="External"/><Relationship Id="rId10" Type="http://schemas.openxmlformats.org/officeDocument/2006/relationships/hyperlink" Target="https://www.aihec.org/tribal-colleges-universities/" TargetMode="External"/><Relationship Id="rId4" Type="http://schemas.openxmlformats.org/officeDocument/2006/relationships/hyperlink" Target="https://www.equityinhighered.org/indicators/spotlight-on-minority-serving-institutions/location-of-tcus/" TargetMode="External"/><Relationship Id="rId9" Type="http://schemas.openxmlformats.org/officeDocument/2006/relationships/hyperlink" Target="https://www.equityinhighered.org/wp-content/uploads/2020/11/REHE-2020-Chapter-2-individual.pdf" TargetMode="External"/><Relationship Id="rId14" Type="http://schemas.openxmlformats.org/officeDocument/2006/relationships/hyperlink" Target="file:///C:\Users\LMaxey\OneDrive\Tribal%20Colleges%20&amp;%20Universities\TCU%20White%20Paper.pdf" TargetMode="Externa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CDC254-DEC6-9299-A416-DBBC9B1BF35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7D758A7-FED2-21E8-D8CF-2B9E033773B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1D77EA1-863D-C8BA-7126-C70D7FAACF5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C56FF75-FB32-5C69-8239-56A14169E857}"/>
              </a:ext>
            </a:extLst>
          </p:cNvPr>
          <p:cNvSpPr>
            <a:spLocks noGrp="1"/>
          </p:cNvSpPr>
          <p:nvPr>
            <p:ph type="sldNum" sz="quarter" idx="5"/>
          </p:nvPr>
        </p:nvSpPr>
        <p:spPr/>
        <p:txBody>
          <a:bodyPr/>
          <a:lstStyle/>
          <a:p>
            <a:fld id="{979DA763-8D56-48F7-A1A9-3B4AE30C1F04}" type="slidenum">
              <a:rPr lang="en-US" smtClean="0"/>
              <a:t>1</a:t>
            </a:fld>
            <a:endParaRPr lang="en-US"/>
          </a:p>
        </p:txBody>
      </p:sp>
    </p:spTree>
    <p:extLst>
      <p:ext uri="{BB962C8B-B14F-4D97-AF65-F5344CB8AC3E}">
        <p14:creationId xmlns:p14="http://schemas.microsoft.com/office/powerpoint/2010/main" val="11411572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slide should be inserted</a:t>
            </a:r>
            <a:r>
              <a:rPr lang="en-US" baseline="0"/>
              <a:t> at the beginning, middle, and end of the presentation to provide notice to those who join after the introduction.</a:t>
            </a:r>
            <a:endParaRPr lang="en-US"/>
          </a:p>
        </p:txBody>
      </p:sp>
      <p:sp>
        <p:nvSpPr>
          <p:cNvPr id="4" name="Slide Number Placeholder 3"/>
          <p:cNvSpPr>
            <a:spLocks noGrp="1"/>
          </p:cNvSpPr>
          <p:nvPr>
            <p:ph type="sldNum" sz="quarter" idx="10"/>
          </p:nvPr>
        </p:nvSpPr>
        <p:spPr/>
        <p:txBody>
          <a:bodyPr/>
          <a:lstStyle/>
          <a:p>
            <a:fld id="{CFE48E87-CF5E-48C3-9B2B-187BC7D6CE4F}" type="slidenum">
              <a:rPr lang="en-US" smtClean="0"/>
              <a:t>4</a:t>
            </a:fld>
            <a:endParaRPr lang="en-US"/>
          </a:p>
        </p:txBody>
      </p:sp>
    </p:spTree>
    <p:extLst>
      <p:ext uri="{BB962C8B-B14F-4D97-AF65-F5344CB8AC3E}">
        <p14:creationId xmlns:p14="http://schemas.microsoft.com/office/powerpoint/2010/main" val="10435560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5</a:t>
            </a:fld>
            <a:endParaRPr lang="en-US"/>
          </a:p>
        </p:txBody>
      </p:sp>
    </p:spTree>
    <p:extLst>
      <p:ext uri="{BB962C8B-B14F-4D97-AF65-F5344CB8AC3E}">
        <p14:creationId xmlns:p14="http://schemas.microsoft.com/office/powerpoint/2010/main" val="11769213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g135435d5bc1_0_38:notes"/>
          <p:cNvSpPr>
            <a:spLocks noGrp="1" noRot="1" noChangeAspect="1"/>
          </p:cNvSpPr>
          <p:nvPr>
            <p:ph type="sldImg" idx="2"/>
          </p:nvPr>
        </p:nvSpPr>
        <p:spPr>
          <a:xfrm>
            <a:off x="687388" y="1143000"/>
            <a:ext cx="5483225"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5" name="Google Shape;195;g135435d5bc1_0_3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6" name="Google Shape;196;g135435d5bc1_0_3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9</a:t>
            </a:fld>
            <a:endParaRPr/>
          </a:p>
        </p:txBody>
      </p:sp>
    </p:spTree>
    <p:extLst>
      <p:ext uri="{BB962C8B-B14F-4D97-AF65-F5344CB8AC3E}">
        <p14:creationId xmlns:p14="http://schemas.microsoft.com/office/powerpoint/2010/main" val="32433397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Community Agreements for Our Time</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Awareness and Self-Knowledge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This requires self-knowledge and self-awareness. Self-knowledge allows you to see what causes you pain and conflict and enables you to embrace your contradictions and inconsistencies. It allows the space to work on things about yourself that you are not happy with. In turn, self-knowledge helps to prevent you from projecting your negative aspects onto other people. Bringing your best self also requires that you have a positive attitude, are willing to deeply explore your perspectives and remain open to the perspectives and experiences of others.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Listening for Understanding</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 an active listener. Active listening involves paying full and careful attention to the other person, looking him or her in the eye, avoiding interruptions, reflecting your understanding, clarifying information, summarizing the other person’s perspectives and sharing your own. Remember that most people need time to open up and might not be willing to immediately share their personal stories, hopes, fears and/or concerns. </a:t>
            </a:r>
          </a:p>
          <a:p>
            <a:r>
              <a:rPr lang="en-US" sz="1200" b="1" kern="1200">
                <a:solidFill>
                  <a:schemeClr val="tx1"/>
                </a:solidFill>
                <a:effectLst/>
                <a:latin typeface="+mn-lt"/>
                <a:ea typeface="+mn-ea"/>
                <a:cs typeface="+mn-cs"/>
              </a:rPr>
              <a:t> </a:t>
            </a:r>
            <a:endParaRPr lang="en-US" sz="1200" kern="1200">
              <a:solidFill>
                <a:schemeClr val="tx1"/>
              </a:solidFill>
              <a:effectLst/>
              <a:latin typeface="+mn-lt"/>
              <a:ea typeface="+mn-ea"/>
              <a:cs typeface="+mn-cs"/>
            </a:endParaRPr>
          </a:p>
          <a:p>
            <a:r>
              <a:rPr lang="en-US" sz="1200" b="1" kern="1200">
                <a:solidFill>
                  <a:schemeClr val="tx1"/>
                </a:solidFill>
                <a:effectLst/>
                <a:latin typeface="+mn-lt"/>
                <a:ea typeface="+mn-ea"/>
                <a:cs typeface="+mn-cs"/>
              </a:rPr>
              <a:t>Being Gracious</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Being kind is a vital way of bringing meaning to our own lives, as well as the lives of others. Kindness is about caring genuinely for others around you, wanting the best for them and recognizing in them the same wants, needs, aspirations and even fears that you may have. Being kind and generous allows us to communicate better with others, to be more self-compassionate and to be a positive force in other people’s lives. This</a:t>
            </a:r>
            <a:r>
              <a:rPr lang="en-US" sz="1200" kern="1200" baseline="0">
                <a:solidFill>
                  <a:schemeClr val="tx1"/>
                </a:solidFill>
                <a:effectLst/>
                <a:latin typeface="+mn-lt"/>
                <a:ea typeface="+mn-ea"/>
                <a:cs typeface="+mn-cs"/>
              </a:rPr>
              <a:t> includes following the COVID protocols that are in place to protect the health of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Stay Engaged</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Staying engaged requires you to be morally, emotionally, intellectually and socially involved in the conversation. Staying engaged means that you are listening with curiosity and willing to deepen your understanding. Staying engaged might also require you to sustain the conversation even when it gets uncomfortable or diverted.  This also means</a:t>
            </a:r>
            <a:r>
              <a:rPr lang="en-US" sz="1200" kern="1200" baseline="0">
                <a:solidFill>
                  <a:schemeClr val="tx1"/>
                </a:solidFill>
                <a:effectLst/>
                <a:latin typeface="+mn-lt"/>
                <a:ea typeface="+mn-ea"/>
                <a:cs typeface="+mn-cs"/>
              </a:rPr>
              <a:t> a commitment to keeping your electronic communications to a minimum with folks not present in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Be Open and Suspend Judgment</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Listening with an open mind includes being receptive to the influence of others. You can suspend judgment by becoming aware of preconceived notions and listening to everything someone has to say before jumping to conclusions. Most importantly, suspending judgment also means listening to what the speaker has to say for understanding, not just to determine whether the speaker is right or wrong.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Say “I”- tell your truth</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Speaking your truth in authentic and courageous conversations about race requires a willingness to take risks. It means that you will be absolutely honest and candid about your own thoughts, feelings, experiences and opinions and not just saying what you perceive others want to hear. Speaking your truth will require you to speak from the “first person” and use “I” statements.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Seek Discomfort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Leaning in to discomfort will require you to let go of racial understandings and stereotypes that you may be holding onto in order to move forward. Leaning in means that you will avoid judgment, assume positive intent and be open to the kernel of wisdom in each individual’s experiences. Leaning in to discomfort will require you to sit through moments of embarrassment, confusion, anxiety and/or fear.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Reaching Empathy</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Empathy and compassion allow you to understand the other person’s point of view. When you are empathetic, you are more understanding, patient and kind. Expanding your capacity to feel empathy will also allow others to enter your circle of human concern.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Resolution and Closure</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Expect and accept that there may not be closure. It is not likely that you will resolve your personal understanding about race or another person’s racial experience in a single conversation. The more you talk about race with another person, the more you learn and the more they will learn. Authentic and productive conversations about race are continuous and always evolving.</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*Adapted from “Embracing equity and inclusion”, Annie E. Casey Foundation</a:t>
            </a:r>
            <a:endParaRPr lang="en-US" sz="1200"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77247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6" name="Google Shape;96;p1: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49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1249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FD39063-D2F5-4915-9F78-2B617CF7BF02}" type="slidenum">
              <a:rPr lang="en-US" altLang="en-US" smtClean="0"/>
              <a:pPr/>
              <a:t>17</a:t>
            </a:fld>
            <a:endParaRPr lang="en-US" altLang="en-US"/>
          </a:p>
        </p:txBody>
      </p:sp>
    </p:spTree>
    <p:extLst>
      <p:ext uri="{BB962C8B-B14F-4D97-AF65-F5344CB8AC3E}">
        <p14:creationId xmlns:p14="http://schemas.microsoft.com/office/powerpoint/2010/main" val="10757735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Placeholder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1075" name="Placeholder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19784289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3" name="Google Shape;193;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642416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3" name="Google Shape;193;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07284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3" name="Google Shape;193;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084341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39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 Burning Parachute</a:t>
            </a:r>
          </a:p>
        </p:txBody>
      </p:sp>
      <p:sp>
        <p:nvSpPr>
          <p:cNvPr id="1239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F00B7DF-1F43-4079-8996-F133F6C6A8FA}" type="slidenum">
              <a:rPr lang="en-US" altLang="en-US" smtClean="0"/>
              <a:pPr/>
              <a:t>30</a:t>
            </a:fld>
            <a:endParaRPr lang="en-US" altLang="en-US"/>
          </a:p>
        </p:txBody>
      </p:sp>
    </p:spTree>
    <p:extLst>
      <p:ext uri="{BB962C8B-B14F-4D97-AF65-F5344CB8AC3E}">
        <p14:creationId xmlns:p14="http://schemas.microsoft.com/office/powerpoint/2010/main" val="21383048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69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1269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55650" indent="-290513">
              <a:defRPr>
                <a:solidFill>
                  <a:schemeClr val="tx1"/>
                </a:solidFill>
                <a:latin typeface="Arial" panose="020B0604020202020204" pitchFamily="34" charset="0"/>
                <a:cs typeface="Arial" panose="020B0604020202020204" pitchFamily="34" charset="0"/>
              </a:defRPr>
            </a:lvl2pPr>
            <a:lvl3pPr marL="1163638" indent="-231775">
              <a:defRPr>
                <a:solidFill>
                  <a:schemeClr val="tx1"/>
                </a:solidFill>
                <a:latin typeface="Arial" panose="020B0604020202020204" pitchFamily="34" charset="0"/>
                <a:cs typeface="Arial" panose="020B0604020202020204" pitchFamily="34" charset="0"/>
              </a:defRPr>
            </a:lvl3pPr>
            <a:lvl4pPr marL="1630363" indent="-231775">
              <a:defRPr>
                <a:solidFill>
                  <a:schemeClr val="tx1"/>
                </a:solidFill>
                <a:latin typeface="Arial" panose="020B0604020202020204" pitchFamily="34" charset="0"/>
                <a:cs typeface="Arial" panose="020B0604020202020204" pitchFamily="34" charset="0"/>
              </a:defRPr>
            </a:lvl4pPr>
            <a:lvl5pPr marL="2095500" indent="-231775">
              <a:defRPr>
                <a:solidFill>
                  <a:schemeClr val="tx1"/>
                </a:solidFill>
                <a:latin typeface="Arial" panose="020B0604020202020204" pitchFamily="34" charset="0"/>
                <a:cs typeface="Arial" panose="020B0604020202020204" pitchFamily="34" charset="0"/>
              </a:defRPr>
            </a:lvl5pPr>
            <a:lvl6pPr marL="2552700" indent="-23177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009900" indent="-23177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67100" indent="-23177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924300" indent="-23177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E1D6B2A3-6150-426A-A75C-8D57FF3F58AA}" type="slidenum">
              <a:rPr lang="en-US" altLang="en-US" smtClean="0"/>
              <a:pPr/>
              <a:t>32</a:t>
            </a:fld>
            <a:endParaRPr lang="en-US" altLang="en-US"/>
          </a:p>
        </p:txBody>
      </p:sp>
    </p:spTree>
    <p:extLst>
      <p:ext uri="{BB962C8B-B14F-4D97-AF65-F5344CB8AC3E}">
        <p14:creationId xmlns:p14="http://schemas.microsoft.com/office/powerpoint/2010/main" val="4694460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6" name="Google Shape;96;p1: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337659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188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2189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cs typeface="Calibri"/>
            </a:endParaRPr>
          </a:p>
        </p:txBody>
      </p:sp>
      <p:sp>
        <p:nvSpPr>
          <p:cNvPr id="42189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D50FAF8A-6D28-4B66-9A0C-2CD45C44D6DB}" type="slidenum">
              <a:rPr lang="en-US" altLang="en-US" sz="1200"/>
              <a:pPr/>
              <a:t>46</a:t>
            </a:fld>
            <a:endParaRPr lang="en-US" altLang="en-US" sz="1200"/>
          </a:p>
        </p:txBody>
      </p:sp>
    </p:spTree>
    <p:extLst>
      <p:ext uri="{BB962C8B-B14F-4D97-AF65-F5344CB8AC3E}">
        <p14:creationId xmlns:p14="http://schemas.microsoft.com/office/powerpoint/2010/main" val="27520176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2"/>
        <p:cNvGrpSpPr/>
        <p:nvPr/>
      </p:nvGrpSpPr>
      <p:grpSpPr>
        <a:xfrm>
          <a:off x="0" y="0"/>
          <a:ext cx="0" cy="0"/>
          <a:chOff x="0" y="0"/>
          <a:chExt cx="0" cy="0"/>
        </a:xfrm>
      </p:grpSpPr>
      <p:sp>
        <p:nvSpPr>
          <p:cNvPr id="923" name="Google Shape;923;g1468bb3220c_0_142:notes"/>
          <p:cNvSpPr>
            <a:spLocks noGrp="1" noRot="1" noChangeAspect="1"/>
          </p:cNvSpPr>
          <p:nvPr>
            <p:ph type="sldImg" idx="2"/>
          </p:nvPr>
        </p:nvSpPr>
        <p:spPr>
          <a:xfrm>
            <a:off x="687388" y="1143000"/>
            <a:ext cx="5483225"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4" name="Google Shape;924;g1468bb3220c_0_14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25" name="Google Shape;925;g1468bb3220c_0_14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61</a:t>
            </a:fld>
            <a:endParaRPr/>
          </a:p>
        </p:txBody>
      </p:sp>
    </p:spTree>
    <p:extLst>
      <p:ext uri="{BB962C8B-B14F-4D97-AF65-F5344CB8AC3E}">
        <p14:creationId xmlns:p14="http://schemas.microsoft.com/office/powerpoint/2010/main" val="54826166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9" name="Google Shape;159;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0779772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2712">
              <a:defRPr/>
            </a:pPr>
            <a:endParaRPr lang="en-US"/>
          </a:p>
        </p:txBody>
      </p:sp>
      <p:sp>
        <p:nvSpPr>
          <p:cNvPr id="4" name="Slide Number Placeholder 3"/>
          <p:cNvSpPr>
            <a:spLocks noGrp="1"/>
          </p:cNvSpPr>
          <p:nvPr>
            <p:ph type="sldNum" sz="quarter" idx="10"/>
          </p:nvPr>
        </p:nvSpPr>
        <p:spPr/>
        <p:txBody>
          <a:bodyPr/>
          <a:lstStyle/>
          <a:p>
            <a:fld id="{0A3C37BE-C303-496D-B5CD-85F2937540FC}" type="slidenum">
              <a:rPr lang="en-US" smtClean="0"/>
              <a:t>66</a:t>
            </a:fld>
            <a:endParaRPr lang="en-US"/>
          </a:p>
        </p:txBody>
      </p:sp>
    </p:spTree>
    <p:extLst>
      <p:ext uri="{BB962C8B-B14F-4D97-AF65-F5344CB8AC3E}">
        <p14:creationId xmlns:p14="http://schemas.microsoft.com/office/powerpoint/2010/main" val="341884790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6"/>
        <p:cNvGrpSpPr/>
        <p:nvPr/>
      </p:nvGrpSpPr>
      <p:grpSpPr>
        <a:xfrm>
          <a:off x="0" y="0"/>
          <a:ext cx="0" cy="0"/>
          <a:chOff x="0" y="0"/>
          <a:chExt cx="0" cy="0"/>
        </a:xfrm>
      </p:grpSpPr>
      <p:sp>
        <p:nvSpPr>
          <p:cNvPr id="457" name="Google Shape;457;g1468bb3220c_0_8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8" name="Google Shape;458;g1468bb3220c_0_8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9" name="Google Shape;459;g1468bb3220c_0_8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73</a:t>
            </a:fld>
            <a:endParaRPr/>
          </a:p>
        </p:txBody>
      </p:sp>
    </p:spTree>
    <p:extLst>
      <p:ext uri="{BB962C8B-B14F-4D97-AF65-F5344CB8AC3E}">
        <p14:creationId xmlns:p14="http://schemas.microsoft.com/office/powerpoint/2010/main" val="163884366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7" name="Google Shape;187;p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188" name="Google Shape;188;p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75</a:t>
            </a:fld>
            <a:endParaRPr/>
          </a:p>
        </p:txBody>
      </p:sp>
    </p:spTree>
    <p:extLst>
      <p:ext uri="{BB962C8B-B14F-4D97-AF65-F5344CB8AC3E}">
        <p14:creationId xmlns:p14="http://schemas.microsoft.com/office/powerpoint/2010/main" val="191150075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9" name="Google Shape;199;p1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r>
              <a:rPr lang="en-US"/>
              <a:t>What are some “red flags” to look out for when identifying the issue? </a:t>
            </a:r>
            <a:endParaRPr/>
          </a:p>
        </p:txBody>
      </p:sp>
      <p:sp>
        <p:nvSpPr>
          <p:cNvPr id="200" name="Google Shape;200;p1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77</a:t>
            </a:fld>
            <a:endParaRPr/>
          </a:p>
        </p:txBody>
      </p:sp>
    </p:spTree>
    <p:extLst>
      <p:ext uri="{BB962C8B-B14F-4D97-AF65-F5344CB8AC3E}">
        <p14:creationId xmlns:p14="http://schemas.microsoft.com/office/powerpoint/2010/main" val="180097836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3" name="Google Shape;193;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6568599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8" name="Google Shape;208;p1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09" name="Google Shape;209;p1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79</a:t>
            </a:fld>
            <a:endParaRPr/>
          </a:p>
        </p:txBody>
      </p:sp>
    </p:spTree>
    <p:extLst>
      <p:ext uri="{BB962C8B-B14F-4D97-AF65-F5344CB8AC3E}">
        <p14:creationId xmlns:p14="http://schemas.microsoft.com/office/powerpoint/2010/main" val="246678169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5" name="Google Shape;215;p1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16" name="Google Shape;216;p1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80</a:t>
            </a:fld>
            <a:endParaRPr/>
          </a:p>
        </p:txBody>
      </p:sp>
    </p:spTree>
    <p:extLst>
      <p:ext uri="{BB962C8B-B14F-4D97-AF65-F5344CB8AC3E}">
        <p14:creationId xmlns:p14="http://schemas.microsoft.com/office/powerpoint/2010/main" val="420056584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0" name="Google Shape;230;p1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31" name="Google Shape;231;p1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83</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7" name="Google Shape;237;p1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38" name="Google Shape;238;p1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84</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5" name="Google Shape;245;p1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46" name="Google Shape;246;p1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85</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7" name="Google Shape;187;p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188" name="Google Shape;188;p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86</a:t>
            </a:fld>
            <a:endParaRPr/>
          </a:p>
        </p:txBody>
      </p:sp>
    </p:spTree>
    <p:extLst>
      <p:ext uri="{BB962C8B-B14F-4D97-AF65-F5344CB8AC3E}">
        <p14:creationId xmlns:p14="http://schemas.microsoft.com/office/powerpoint/2010/main" val="42455130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3" name="Google Shape;193;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2414422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CC8B027-1C21-437D-86A8-7A2B68AE7117}" type="slidenum">
              <a:rPr lang="en-US" smtClean="0"/>
              <a:t>93</a:t>
            </a:fld>
            <a:endParaRPr lang="en-US"/>
          </a:p>
        </p:txBody>
      </p:sp>
    </p:spTree>
    <p:extLst>
      <p:ext uri="{BB962C8B-B14F-4D97-AF65-F5344CB8AC3E}">
        <p14:creationId xmlns:p14="http://schemas.microsoft.com/office/powerpoint/2010/main" val="307168165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CC8B027-1C21-437D-86A8-7A2B68AE7117}" type="slidenum">
              <a:rPr lang="en-US" smtClean="0"/>
              <a:t>94</a:t>
            </a:fld>
            <a:endParaRPr lang="en-US"/>
          </a:p>
        </p:txBody>
      </p:sp>
    </p:spTree>
    <p:extLst>
      <p:ext uri="{BB962C8B-B14F-4D97-AF65-F5344CB8AC3E}">
        <p14:creationId xmlns:p14="http://schemas.microsoft.com/office/powerpoint/2010/main" val="334417532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CC8B027-1C21-437D-86A8-7A2B68AE7117}" type="slidenum">
              <a:rPr lang="en-US" smtClean="0"/>
              <a:t>95</a:t>
            </a:fld>
            <a:endParaRPr lang="en-US"/>
          </a:p>
        </p:txBody>
      </p:sp>
    </p:spTree>
    <p:extLst>
      <p:ext uri="{BB962C8B-B14F-4D97-AF65-F5344CB8AC3E}">
        <p14:creationId xmlns:p14="http://schemas.microsoft.com/office/powerpoint/2010/main" val="173091278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a:extLst>
            <a:ext uri="{FF2B5EF4-FFF2-40B4-BE49-F238E27FC236}">
              <a16:creationId xmlns:a16="http://schemas.microsoft.com/office/drawing/2014/main" id="{F1EC5BF2-0F1F-C55E-1AC9-AACAAA5DE175}"/>
            </a:ext>
          </a:extLst>
        </p:cNvPr>
        <p:cNvGrpSpPr/>
        <p:nvPr/>
      </p:nvGrpSpPr>
      <p:grpSpPr>
        <a:xfrm>
          <a:off x="0" y="0"/>
          <a:ext cx="0" cy="0"/>
          <a:chOff x="0" y="0"/>
          <a:chExt cx="0" cy="0"/>
        </a:xfrm>
      </p:grpSpPr>
      <p:sp>
        <p:nvSpPr>
          <p:cNvPr id="95" name="Google Shape;95;p1:notes">
            <a:extLst>
              <a:ext uri="{FF2B5EF4-FFF2-40B4-BE49-F238E27FC236}">
                <a16:creationId xmlns:a16="http://schemas.microsoft.com/office/drawing/2014/main" id="{89466AE2-1597-C543-5579-AD2369ABFEC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6" name="Google Shape;96;p1:notes">
            <a:extLst>
              <a:ext uri="{FF2B5EF4-FFF2-40B4-BE49-F238E27FC236}">
                <a16:creationId xmlns:a16="http://schemas.microsoft.com/office/drawing/2014/main" id="{4D53A52B-5E73-A877-CD7C-5AAA6310ACE3}"/>
              </a:ext>
            </a:extLst>
          </p:cNvPr>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1271271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0084795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Placeholder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4147" name="Placeholder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ea typeface="MS PGothic" panose="020B0600070205080204" pitchFamily="34" charset="-128"/>
            </a:endParaRPr>
          </a:p>
        </p:txBody>
      </p:sp>
    </p:spTree>
    <p:extLst>
      <p:ext uri="{BB962C8B-B14F-4D97-AF65-F5344CB8AC3E}">
        <p14:creationId xmlns:p14="http://schemas.microsoft.com/office/powerpoint/2010/main" val="417482001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i="1"/>
          </a:p>
        </p:txBody>
      </p:sp>
      <p:sp>
        <p:nvSpPr>
          <p:cNvPr id="1546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427D0342-DB5D-4FB1-9CB5-53D59A1AB7A5}" type="slidenum">
              <a:rPr lang="en-US" altLang="en-US" smtClean="0">
                <a:solidFill>
                  <a:srgbClr val="000000"/>
                </a:solidFill>
              </a:rPr>
              <a:pPr/>
              <a:t>104</a:t>
            </a:fld>
            <a:endParaRPr lang="en-US" altLang="en-US">
              <a:solidFill>
                <a:srgbClr val="000000"/>
              </a:solidFill>
            </a:endParaRPr>
          </a:p>
        </p:txBody>
      </p:sp>
    </p:spTree>
    <p:extLst>
      <p:ext uri="{BB962C8B-B14F-4D97-AF65-F5344CB8AC3E}">
        <p14:creationId xmlns:p14="http://schemas.microsoft.com/office/powerpoint/2010/main" val="7218276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hlinkClick r:id="rId3"/>
              </a:rPr>
              <a:t>Establishment of HBCU's, Tribal Colleges, HSI, Asian Pacific Islanders Institutions - REHE-A-Status-Report-Chapter-9.xlsx (live.com)</a:t>
            </a:r>
            <a:endParaRPr lang="en-US"/>
          </a:p>
          <a:p>
            <a:endParaRPr lang="en-US" b="1">
              <a:ea typeface="Calibri"/>
              <a:cs typeface="Calibri"/>
            </a:endParaRPr>
          </a:p>
          <a:p>
            <a:r>
              <a:rPr lang="en-US" b="1">
                <a:ea typeface="Calibri"/>
                <a:cs typeface="Calibri"/>
              </a:rPr>
              <a:t>Tribal Colleges Resources/Data</a:t>
            </a:r>
          </a:p>
          <a:p>
            <a:endParaRPr lang="en-US" b="1">
              <a:ea typeface="Calibri"/>
              <a:cs typeface="Calibri"/>
            </a:endParaRPr>
          </a:p>
          <a:p>
            <a:r>
              <a:rPr lang="en-US">
                <a:hlinkClick r:id="rId4"/>
              </a:rPr>
              <a:t>Location of TCUs - Race and Ethnicity in Higher Education (equityinhighered.org)</a:t>
            </a:r>
            <a:endParaRPr lang="en-US"/>
          </a:p>
          <a:p>
            <a:endParaRPr lang="en-US"/>
          </a:p>
          <a:p>
            <a:r>
              <a:rPr lang="en-US">
                <a:hlinkClick r:id="rId5"/>
              </a:rPr>
              <a:t>TCU Exploration Guide by American Indian college fund.pdf</a:t>
            </a:r>
            <a:endParaRPr lang="en-US"/>
          </a:p>
          <a:p>
            <a:endParaRPr lang="en-US"/>
          </a:p>
          <a:p>
            <a:r>
              <a:rPr lang="en-US">
                <a:hlinkClick r:id="rId6"/>
              </a:rPr>
              <a:t>NativeAmericanFactSheet-October-2021-FINAL.pdf (pnpi.org)</a:t>
            </a:r>
            <a:endParaRPr lang="en-US"/>
          </a:p>
          <a:p>
            <a:r>
              <a:rPr lang="en-US">
                <a:hlinkClick r:id="rId7"/>
              </a:rPr>
              <a:t>Creating-Visibility-and-Healthy-Learning-Environments-for-Natives-in-Higher-Education_web.pdf (collegefund.org)</a:t>
            </a:r>
            <a:endParaRPr lang="en-US"/>
          </a:p>
          <a:p>
            <a:endParaRPr lang="en-US"/>
          </a:p>
          <a:p>
            <a:r>
              <a:rPr lang="en-US">
                <a:hlinkClick r:id="rId8"/>
              </a:rPr>
              <a:t>Tribal colleges empower Native students with an affordable, culturally relevant education – but need more funding (theconversation.com)</a:t>
            </a:r>
            <a:endParaRPr lang="en-US">
              <a:ea typeface="Calibri"/>
              <a:cs typeface="Calibri"/>
            </a:endParaRPr>
          </a:p>
          <a:p>
            <a:r>
              <a:rPr lang="en-US">
                <a:hlinkClick r:id="rId9"/>
              </a:rPr>
              <a:t>REHE-2020-Chapter-2-individual.pdf (equityinhighered.org)</a:t>
            </a:r>
          </a:p>
          <a:p>
            <a:r>
              <a:rPr lang="en-US">
                <a:hlinkClick r:id="rId10"/>
              </a:rPr>
              <a:t>Tribal Colleges &amp; Universities – American Indian Higher Education Consortium (aihec.org)</a:t>
            </a:r>
          </a:p>
          <a:p>
            <a:r>
              <a:rPr lang="en-US">
                <a:hlinkClick r:id="rId11"/>
              </a:rPr>
              <a:t>Tribal Colleges and Universities: An Introduction | American Indian College Fund</a:t>
            </a:r>
            <a:endParaRPr lang="en-US"/>
          </a:p>
          <a:p>
            <a:r>
              <a:rPr lang="en-US">
                <a:hlinkClick r:id="rId12"/>
              </a:rPr>
              <a:t>Indigenous Peoples' Day Resources - Zinn Education Project (zinnedproject.org)</a:t>
            </a:r>
            <a:endParaRPr lang="en-US"/>
          </a:p>
          <a:p>
            <a:r>
              <a:rPr lang="en-US">
                <a:hlinkClick r:id="rId13"/>
              </a:rPr>
              <a:t>Resources for Teaching About Indigenous Peoples  | NEA</a:t>
            </a:r>
            <a:endParaRPr lang="en-US"/>
          </a:p>
          <a:p>
            <a:r>
              <a:rPr lang="en-US">
                <a:hlinkClick r:id="rId14"/>
              </a:rPr>
              <a:t>TCU White Paper.pdf</a:t>
            </a:r>
            <a:endParaRPr lang="en-US"/>
          </a:p>
          <a:p>
            <a:endParaRPr lang="en-US">
              <a:ea typeface="Calibri"/>
              <a:cs typeface="Calibri"/>
            </a:endParaRPr>
          </a:p>
          <a:p>
            <a:r>
              <a:rPr lang="en-US">
                <a:ea typeface="Calibri"/>
                <a:cs typeface="Calibri"/>
              </a:rPr>
              <a:t>Hispanic Serving Institutions Resources/Data</a:t>
            </a:r>
          </a:p>
          <a:p>
            <a:r>
              <a:rPr lang="en-US">
                <a:hlinkClick r:id="rId15"/>
              </a:rPr>
              <a:t>Hispanic-Serving Institutions (HSIs) Infographic: 2020-21 | Excelencia in Education (edexcelencia.org)</a:t>
            </a:r>
          </a:p>
          <a:p>
            <a:endParaRPr lang="en-US"/>
          </a:p>
          <a:p>
            <a:r>
              <a:rPr lang="en-US" u="sng">
                <a:hlinkClick r:id="rId16"/>
              </a:rPr>
              <a:t>A Closer Look at Hispanic-Serving Institutions - Higher Education Today (higheredtoday.org)</a:t>
            </a:r>
            <a:endParaRPr lang="en-US"/>
          </a:p>
          <a:p>
            <a:endParaRPr lang="en-US">
              <a:ea typeface="Calibri"/>
              <a:cs typeface="Calibri"/>
            </a:endParaRPr>
          </a:p>
        </p:txBody>
      </p:sp>
      <p:sp>
        <p:nvSpPr>
          <p:cNvPr id="4" name="Slide Number Placeholder 3"/>
          <p:cNvSpPr>
            <a:spLocks noGrp="1"/>
          </p:cNvSpPr>
          <p:nvPr>
            <p:ph type="sldNum" sz="quarter" idx="5"/>
          </p:nvPr>
        </p:nvSpPr>
        <p:spPr/>
        <p:txBody>
          <a:bodyPr/>
          <a:lstStyle/>
          <a:p>
            <a:fld id="{6DB66F95-2312-422B-A224-B624A901C26C}" type="slidenum">
              <a:rPr lang="en-US"/>
              <a:t>106</a:t>
            </a:fld>
            <a:endParaRPr lang="en-US"/>
          </a:p>
        </p:txBody>
      </p:sp>
    </p:spTree>
    <p:extLst>
      <p:ext uri="{BB962C8B-B14F-4D97-AF65-F5344CB8AC3E}">
        <p14:creationId xmlns:p14="http://schemas.microsoft.com/office/powerpoint/2010/main" val="329628164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49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1249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FD39063-D2F5-4915-9F78-2B617CF7BF02}" type="slidenum">
              <a:rPr lang="en-US" altLang="en-US" smtClean="0"/>
              <a:pPr/>
              <a:t>113</a:t>
            </a:fld>
            <a:endParaRPr lang="en-US" altLang="en-US"/>
          </a:p>
        </p:txBody>
      </p:sp>
    </p:spTree>
    <p:extLst>
      <p:ext uri="{BB962C8B-B14F-4D97-AF65-F5344CB8AC3E}">
        <p14:creationId xmlns:p14="http://schemas.microsoft.com/office/powerpoint/2010/main" val="65197708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05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For the purpose of our working together today, let’s use this definition, “Leadership is taking responsibility for enabling others to achieve purpose, in the face of uncertainty”</a:t>
            </a:r>
          </a:p>
        </p:txBody>
      </p:sp>
      <p:sp>
        <p:nvSpPr>
          <p:cNvPr id="1505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25EDD512-0CE3-4DBE-9247-022360D95756}" type="slidenum">
              <a:rPr lang="en-US" altLang="en-US" smtClean="0">
                <a:solidFill>
                  <a:srgbClr val="000000"/>
                </a:solidFill>
              </a:rPr>
              <a:pPr/>
              <a:t>116</a:t>
            </a:fld>
            <a:endParaRPr lang="en-US" altLang="en-US">
              <a:solidFill>
                <a:srgbClr val="000000"/>
              </a:solidFill>
            </a:endParaRPr>
          </a:p>
        </p:txBody>
      </p:sp>
    </p:spTree>
    <p:extLst>
      <p:ext uri="{BB962C8B-B14F-4D97-AF65-F5344CB8AC3E}">
        <p14:creationId xmlns:p14="http://schemas.microsoft.com/office/powerpoint/2010/main" val="335838772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i="1"/>
          </a:p>
        </p:txBody>
      </p:sp>
      <p:sp>
        <p:nvSpPr>
          <p:cNvPr id="1525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A2A5A36B-CA83-4788-93B7-D744159EEFD1}" type="slidenum">
              <a:rPr lang="en-US" altLang="en-US" smtClean="0">
                <a:solidFill>
                  <a:srgbClr val="000000"/>
                </a:solidFill>
              </a:rPr>
              <a:pPr/>
              <a:t>117</a:t>
            </a:fld>
            <a:endParaRPr lang="en-US" altLang="en-US">
              <a:solidFill>
                <a:srgbClr val="000000"/>
              </a:solidFill>
            </a:endParaRPr>
          </a:p>
        </p:txBody>
      </p:sp>
    </p:spTree>
    <p:extLst>
      <p:ext uri="{BB962C8B-B14F-4D97-AF65-F5344CB8AC3E}">
        <p14:creationId xmlns:p14="http://schemas.microsoft.com/office/powerpoint/2010/main" val="417582228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i="1"/>
          </a:p>
        </p:txBody>
      </p:sp>
      <p:sp>
        <p:nvSpPr>
          <p:cNvPr id="1546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427D0342-DB5D-4FB1-9CB5-53D59A1AB7A5}" type="slidenum">
              <a:rPr lang="en-US" altLang="en-US" smtClean="0">
                <a:solidFill>
                  <a:srgbClr val="000000"/>
                </a:solidFill>
              </a:rPr>
              <a:pPr/>
              <a:t>119</a:t>
            </a:fld>
            <a:endParaRPr lang="en-US" altLang="en-US">
              <a:solidFill>
                <a:srgbClr val="000000"/>
              </a:solidFill>
            </a:endParaRPr>
          </a:p>
        </p:txBody>
      </p:sp>
    </p:spTree>
    <p:extLst>
      <p:ext uri="{BB962C8B-B14F-4D97-AF65-F5344CB8AC3E}">
        <p14:creationId xmlns:p14="http://schemas.microsoft.com/office/powerpoint/2010/main" val="417339514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121</a:t>
            </a:fld>
            <a:endParaRPr lang="en-US"/>
          </a:p>
        </p:txBody>
      </p:sp>
    </p:spTree>
    <p:extLst>
      <p:ext uri="{BB962C8B-B14F-4D97-AF65-F5344CB8AC3E}">
        <p14:creationId xmlns:p14="http://schemas.microsoft.com/office/powerpoint/2010/main" val="346062804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49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1249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FD39063-D2F5-4915-9F78-2B617CF7BF02}" type="slidenum">
              <a:rPr lang="en-US" altLang="en-US" smtClean="0"/>
              <a:pPr/>
              <a:t>123</a:t>
            </a:fld>
            <a:endParaRPr lang="en-US" altLang="en-US"/>
          </a:p>
        </p:txBody>
      </p:sp>
    </p:spTree>
    <p:extLst>
      <p:ext uri="{BB962C8B-B14F-4D97-AF65-F5344CB8AC3E}">
        <p14:creationId xmlns:p14="http://schemas.microsoft.com/office/powerpoint/2010/main" val="263656452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Placeholder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3667" name="Placeholder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cs typeface="Calibri"/>
            </a:endParaRPr>
          </a:p>
        </p:txBody>
      </p:sp>
    </p:spTree>
    <p:extLst>
      <p:ext uri="{BB962C8B-B14F-4D97-AF65-F5344CB8AC3E}">
        <p14:creationId xmlns:p14="http://schemas.microsoft.com/office/powerpoint/2010/main" val="250313830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Placeholder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3667" name="Placeholder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a:t>Has anyone been a part of this model of leadership? What’s in like to be the dot in the middle? What’s it like to be someone on the outside trying to get in?</a:t>
            </a:r>
          </a:p>
          <a:p>
            <a:pPr eaLnBrk="1" hangingPunct="1"/>
            <a:endParaRPr lang="en-US" altLang="en-US"/>
          </a:p>
          <a:p>
            <a:pPr eaLnBrk="1" hangingPunct="1"/>
            <a:r>
              <a:rPr lang="en-US" altLang="en-US"/>
              <a:t>Why, if this is so frustrating, is this model of leadership so commonly practiced?</a:t>
            </a:r>
          </a:p>
        </p:txBody>
      </p:sp>
    </p:spTree>
    <p:extLst>
      <p:ext uri="{BB962C8B-B14F-4D97-AF65-F5344CB8AC3E}">
        <p14:creationId xmlns:p14="http://schemas.microsoft.com/office/powerpoint/2010/main" val="115363382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57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Flaming Parachute Guy</a:t>
            </a:r>
          </a:p>
        </p:txBody>
      </p:sp>
      <p:sp>
        <p:nvSpPr>
          <p:cNvPr id="1157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55650" indent="-290513">
              <a:defRPr>
                <a:solidFill>
                  <a:schemeClr val="tx1"/>
                </a:solidFill>
                <a:latin typeface="Arial" panose="020B0604020202020204" pitchFamily="34" charset="0"/>
                <a:cs typeface="Arial" panose="020B0604020202020204" pitchFamily="34" charset="0"/>
              </a:defRPr>
            </a:lvl2pPr>
            <a:lvl3pPr marL="1163638" indent="-231775">
              <a:defRPr>
                <a:solidFill>
                  <a:schemeClr val="tx1"/>
                </a:solidFill>
                <a:latin typeface="Arial" panose="020B0604020202020204" pitchFamily="34" charset="0"/>
                <a:cs typeface="Arial" panose="020B0604020202020204" pitchFamily="34" charset="0"/>
              </a:defRPr>
            </a:lvl3pPr>
            <a:lvl4pPr marL="1630363" indent="-231775">
              <a:defRPr>
                <a:solidFill>
                  <a:schemeClr val="tx1"/>
                </a:solidFill>
                <a:latin typeface="Arial" panose="020B0604020202020204" pitchFamily="34" charset="0"/>
                <a:cs typeface="Arial" panose="020B0604020202020204" pitchFamily="34" charset="0"/>
              </a:defRPr>
            </a:lvl4pPr>
            <a:lvl5pPr marL="2095500" indent="-231775">
              <a:defRPr>
                <a:solidFill>
                  <a:schemeClr val="tx1"/>
                </a:solidFill>
                <a:latin typeface="Arial" panose="020B0604020202020204" pitchFamily="34" charset="0"/>
                <a:cs typeface="Arial" panose="020B0604020202020204" pitchFamily="34" charset="0"/>
              </a:defRPr>
            </a:lvl5pPr>
            <a:lvl6pPr marL="2552700" indent="-23177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009900" indent="-23177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67100" indent="-23177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924300" indent="-23177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3BCEFE62-676F-49D8-ABEB-7705189AFF01}" type="slidenum">
              <a:rPr lang="en-US" altLang="en-US" smtClean="0"/>
              <a:pPr/>
              <a:t>127</a:t>
            </a:fld>
            <a:endParaRPr lang="en-US" altLang="en-US"/>
          </a:p>
        </p:txBody>
      </p:sp>
    </p:spTree>
    <p:extLst>
      <p:ext uri="{BB962C8B-B14F-4D97-AF65-F5344CB8AC3E}">
        <p14:creationId xmlns:p14="http://schemas.microsoft.com/office/powerpoint/2010/main" val="134598889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Placeholder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7763" name="Placeholder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239034047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Placeholder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0835" name="Placeholder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ea typeface="MS PGothic" panose="020B0600070205080204" pitchFamily="34" charset="-128"/>
            </a:endParaRPr>
          </a:p>
        </p:txBody>
      </p:sp>
    </p:spTree>
    <p:extLst>
      <p:ext uri="{BB962C8B-B14F-4D97-AF65-F5344CB8AC3E}">
        <p14:creationId xmlns:p14="http://schemas.microsoft.com/office/powerpoint/2010/main" val="118188967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8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1228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231BFD0-541A-47A2-B4F6-CF1E6B1A9454}" type="slidenum">
              <a:rPr lang="en-US" altLang="en-US" smtClean="0"/>
              <a:pPr/>
              <a:t>131</a:t>
            </a:fld>
            <a:endParaRPr lang="en-US" altLang="en-US"/>
          </a:p>
        </p:txBody>
      </p:sp>
    </p:spTree>
    <p:extLst>
      <p:ext uri="{BB962C8B-B14F-4D97-AF65-F5344CB8AC3E}">
        <p14:creationId xmlns:p14="http://schemas.microsoft.com/office/powerpoint/2010/main" val="351637872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Placeholder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0595" name="Placeholder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353406438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05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For the purpose of our working together today, let’s use this definition, “Leadership is taking responsibility for enabling others to achieve purpose, in the face of uncertainty”</a:t>
            </a:r>
          </a:p>
        </p:txBody>
      </p:sp>
      <p:sp>
        <p:nvSpPr>
          <p:cNvPr id="1505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25EDD512-0CE3-4DBE-9247-022360D95756}" type="slidenum">
              <a:rPr lang="en-US" altLang="en-US" smtClean="0">
                <a:solidFill>
                  <a:srgbClr val="000000"/>
                </a:solidFill>
              </a:rPr>
              <a:pPr/>
              <a:t>133</a:t>
            </a:fld>
            <a:endParaRPr lang="en-US" altLang="en-US">
              <a:solidFill>
                <a:srgbClr val="000000"/>
              </a:solidFill>
            </a:endParaRPr>
          </a:p>
        </p:txBody>
      </p:sp>
    </p:spTree>
    <p:extLst>
      <p:ext uri="{BB962C8B-B14F-4D97-AF65-F5344CB8AC3E}">
        <p14:creationId xmlns:p14="http://schemas.microsoft.com/office/powerpoint/2010/main" val="301950846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i="1"/>
          </a:p>
        </p:txBody>
      </p:sp>
      <p:sp>
        <p:nvSpPr>
          <p:cNvPr id="1525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A2A5A36B-CA83-4788-93B7-D744159EEFD1}" type="slidenum">
              <a:rPr lang="en-US" altLang="en-US" smtClean="0">
                <a:solidFill>
                  <a:srgbClr val="000000"/>
                </a:solidFill>
              </a:rPr>
              <a:pPr/>
              <a:t>134</a:t>
            </a:fld>
            <a:endParaRPr lang="en-US" altLang="en-US">
              <a:solidFill>
                <a:srgbClr val="000000"/>
              </a:solidFill>
            </a:endParaRPr>
          </a:p>
        </p:txBody>
      </p:sp>
    </p:spTree>
    <p:extLst>
      <p:ext uri="{BB962C8B-B14F-4D97-AF65-F5344CB8AC3E}">
        <p14:creationId xmlns:p14="http://schemas.microsoft.com/office/powerpoint/2010/main" val="287728271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137</a:t>
            </a:fld>
            <a:endParaRPr lang="en-US"/>
          </a:p>
        </p:txBody>
      </p:sp>
    </p:spTree>
    <p:extLst>
      <p:ext uri="{BB962C8B-B14F-4D97-AF65-F5344CB8AC3E}">
        <p14:creationId xmlns:p14="http://schemas.microsoft.com/office/powerpoint/2010/main" val="228576631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2712">
              <a:defRPr/>
            </a:pPr>
            <a:endParaRPr lang="en-US"/>
          </a:p>
        </p:txBody>
      </p:sp>
      <p:sp>
        <p:nvSpPr>
          <p:cNvPr id="4" name="Slide Number Placeholder 3"/>
          <p:cNvSpPr>
            <a:spLocks noGrp="1"/>
          </p:cNvSpPr>
          <p:nvPr>
            <p:ph type="sldNum" sz="quarter" idx="10"/>
          </p:nvPr>
        </p:nvSpPr>
        <p:spPr/>
        <p:txBody>
          <a:bodyPr/>
          <a:lstStyle/>
          <a:p>
            <a:fld id="{0A3C37BE-C303-496D-B5CD-85F2937540FC}" type="slidenum">
              <a:rPr lang="en-US" smtClean="0"/>
              <a:t>138</a:t>
            </a:fld>
            <a:endParaRPr lang="en-US"/>
          </a:p>
        </p:txBody>
      </p:sp>
    </p:spTree>
    <p:extLst>
      <p:ext uri="{BB962C8B-B14F-4D97-AF65-F5344CB8AC3E}">
        <p14:creationId xmlns:p14="http://schemas.microsoft.com/office/powerpoint/2010/main" val="344584043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1" name="Google Shape;271;p2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72" name="Google Shape;272;p2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155</a:t>
            </a:fld>
            <a:endParaRPr/>
          </a:p>
        </p:txBody>
      </p:sp>
    </p:spTree>
    <p:extLst>
      <p:ext uri="{BB962C8B-B14F-4D97-AF65-F5344CB8AC3E}">
        <p14:creationId xmlns:p14="http://schemas.microsoft.com/office/powerpoint/2010/main" val="67263877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p:cNvGrpSpPr/>
        <p:nvPr/>
      </p:nvGrpSpPr>
      <p:grpSpPr>
        <a:xfrm>
          <a:off x="0" y="0"/>
          <a:ext cx="0" cy="0"/>
          <a:chOff x="0" y="0"/>
          <a:chExt cx="0" cy="0"/>
        </a:xfrm>
      </p:grpSpPr>
      <p:sp>
        <p:nvSpPr>
          <p:cNvPr id="284" name="Google Shape;284;g2414b17fea8_0_3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5" name="Google Shape;285;g2414b17fea8_0_32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6" name="Google Shape;286;g2414b17fea8_0_32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157</a:t>
            </a:fld>
            <a:endParaRPr/>
          </a:p>
        </p:txBody>
      </p:sp>
    </p:spTree>
    <p:extLst>
      <p:ext uri="{BB962C8B-B14F-4D97-AF65-F5344CB8AC3E}">
        <p14:creationId xmlns:p14="http://schemas.microsoft.com/office/powerpoint/2010/main" val="411954662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8" name="Google Shape;258;p1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59" name="Google Shape;259;p1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158</a:t>
            </a:fld>
            <a:endParaRPr/>
          </a:p>
        </p:txBody>
      </p:sp>
    </p:spTree>
    <p:extLst>
      <p:ext uri="{BB962C8B-B14F-4D97-AF65-F5344CB8AC3E}">
        <p14:creationId xmlns:p14="http://schemas.microsoft.com/office/powerpoint/2010/main" val="143527936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2" name="Google Shape;292;p2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93" name="Google Shape;293;p2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159</a:t>
            </a:fld>
            <a:endParaRPr/>
          </a:p>
        </p:txBody>
      </p:sp>
    </p:spTree>
    <p:extLst>
      <p:ext uri="{BB962C8B-B14F-4D97-AF65-F5344CB8AC3E}">
        <p14:creationId xmlns:p14="http://schemas.microsoft.com/office/powerpoint/2010/main" val="23373112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5" name="Google Shape;245;p1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46" name="Google Shape;246;p1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160</a:t>
            </a:fld>
            <a:endParaRPr/>
          </a:p>
        </p:txBody>
      </p:sp>
    </p:spTree>
    <p:extLst>
      <p:ext uri="{BB962C8B-B14F-4D97-AF65-F5344CB8AC3E}">
        <p14:creationId xmlns:p14="http://schemas.microsoft.com/office/powerpoint/2010/main" val="97353195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CC8B027-1C21-437D-86A8-7A2B68AE7117}" type="slidenum">
              <a:rPr lang="en-US" smtClean="0"/>
              <a:t>163</a:t>
            </a:fld>
            <a:endParaRPr lang="en-US"/>
          </a:p>
        </p:txBody>
      </p:sp>
    </p:spTree>
    <p:extLst>
      <p:ext uri="{BB962C8B-B14F-4D97-AF65-F5344CB8AC3E}">
        <p14:creationId xmlns:p14="http://schemas.microsoft.com/office/powerpoint/2010/main" val="73456365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Google Shape;305;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6" name="Google Shape;306;p2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307" name="Google Shape;307;p2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166</a:t>
            </a:fld>
            <a:endParaRPr/>
          </a:p>
        </p:txBody>
      </p:sp>
    </p:spTree>
    <p:extLst>
      <p:ext uri="{BB962C8B-B14F-4D97-AF65-F5344CB8AC3E}">
        <p14:creationId xmlns:p14="http://schemas.microsoft.com/office/powerpoint/2010/main" val="17885815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2" name="Google Shape;312;p2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313" name="Google Shape;313;p2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168</a:t>
            </a:fld>
            <a:endParaRPr/>
          </a:p>
        </p:txBody>
      </p:sp>
    </p:spTree>
    <p:extLst>
      <p:ext uri="{BB962C8B-B14F-4D97-AF65-F5344CB8AC3E}">
        <p14:creationId xmlns:p14="http://schemas.microsoft.com/office/powerpoint/2010/main" val="340358371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2" name="Google Shape;312;p2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313" name="Google Shape;313;p2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170</a:t>
            </a:fld>
            <a:endParaRPr/>
          </a:p>
        </p:txBody>
      </p:sp>
    </p:spTree>
    <p:extLst>
      <p:ext uri="{BB962C8B-B14F-4D97-AF65-F5344CB8AC3E}">
        <p14:creationId xmlns:p14="http://schemas.microsoft.com/office/powerpoint/2010/main" val="223641967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7"/>
        <p:cNvGrpSpPr/>
        <p:nvPr/>
      </p:nvGrpSpPr>
      <p:grpSpPr>
        <a:xfrm>
          <a:off x="0" y="0"/>
          <a:ext cx="0" cy="0"/>
          <a:chOff x="0" y="0"/>
          <a:chExt cx="0" cy="0"/>
        </a:xfrm>
      </p:grpSpPr>
      <p:sp>
        <p:nvSpPr>
          <p:cNvPr id="318" name="Google Shape;318;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9" name="Google Shape;319;p2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320" name="Google Shape;320;p2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171</a:t>
            </a:fld>
            <a:endParaRPr/>
          </a:p>
        </p:txBody>
      </p:sp>
    </p:spTree>
    <p:extLst>
      <p:ext uri="{BB962C8B-B14F-4D97-AF65-F5344CB8AC3E}">
        <p14:creationId xmlns:p14="http://schemas.microsoft.com/office/powerpoint/2010/main" val="145617790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g14a2f8b7dbf_3_103:notes"/>
          <p:cNvSpPr>
            <a:spLocks noGrp="1" noRot="1" noChangeAspect="1"/>
          </p:cNvSpPr>
          <p:nvPr>
            <p:ph type="sldImg" idx="2"/>
          </p:nvPr>
        </p:nvSpPr>
        <p:spPr>
          <a:xfrm>
            <a:off x="687388" y="1143000"/>
            <a:ext cx="5483225"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4" name="Google Shape;204;g14a2f8b7dbf_3_10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5" name="Google Shape;205;g14a2f8b7dbf_3_10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172</a:t>
            </a:fld>
            <a:endParaRPr/>
          </a:p>
        </p:txBody>
      </p:sp>
    </p:spTree>
    <p:extLst>
      <p:ext uri="{BB962C8B-B14F-4D97-AF65-F5344CB8AC3E}">
        <p14:creationId xmlns:p14="http://schemas.microsoft.com/office/powerpoint/2010/main" val="363828893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g14a2f8b7dbf_3_111:notes"/>
          <p:cNvSpPr>
            <a:spLocks noGrp="1" noRot="1" noChangeAspect="1"/>
          </p:cNvSpPr>
          <p:nvPr>
            <p:ph type="sldImg" idx="2"/>
          </p:nvPr>
        </p:nvSpPr>
        <p:spPr>
          <a:xfrm>
            <a:off x="687388" y="1143000"/>
            <a:ext cx="5483225"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2" name="Google Shape;212;g14a2f8b7dbf_3_11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3" name="Google Shape;213;g14a2f8b7dbf_3_11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174</a:t>
            </a:fld>
            <a:endParaRPr/>
          </a:p>
        </p:txBody>
      </p:sp>
    </p:spTree>
    <p:extLst>
      <p:ext uri="{BB962C8B-B14F-4D97-AF65-F5344CB8AC3E}">
        <p14:creationId xmlns:p14="http://schemas.microsoft.com/office/powerpoint/2010/main" val="187959885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g14a2f8b7dbf_3_95:notes"/>
          <p:cNvSpPr>
            <a:spLocks noGrp="1" noRot="1" noChangeAspect="1"/>
          </p:cNvSpPr>
          <p:nvPr>
            <p:ph type="sldImg" idx="2"/>
          </p:nvPr>
        </p:nvSpPr>
        <p:spPr>
          <a:xfrm>
            <a:off x="687388" y="1143000"/>
            <a:ext cx="5483225"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1" name="Google Shape;221;g14a2f8b7dbf_3_9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2" name="Google Shape;222;g14a2f8b7dbf_3_9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175</a:t>
            </a:fld>
            <a:endParaRPr/>
          </a:p>
        </p:txBody>
      </p:sp>
    </p:spTree>
    <p:extLst>
      <p:ext uri="{BB962C8B-B14F-4D97-AF65-F5344CB8AC3E}">
        <p14:creationId xmlns:p14="http://schemas.microsoft.com/office/powerpoint/2010/main" val="410762314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9"/>
        <p:cNvGrpSpPr/>
        <p:nvPr/>
      </p:nvGrpSpPr>
      <p:grpSpPr>
        <a:xfrm>
          <a:off x="0" y="0"/>
          <a:ext cx="0" cy="0"/>
          <a:chOff x="0" y="0"/>
          <a:chExt cx="0" cy="0"/>
        </a:xfrm>
      </p:grpSpPr>
      <p:sp>
        <p:nvSpPr>
          <p:cNvPr id="360" name="Google Shape;360;p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1" name="Google Shape;361;p3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362" name="Google Shape;362;p3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176</a:t>
            </a:fld>
            <a:endParaRPr/>
          </a:p>
        </p:txBody>
      </p:sp>
    </p:spTree>
    <p:extLst>
      <p:ext uri="{BB962C8B-B14F-4D97-AF65-F5344CB8AC3E}">
        <p14:creationId xmlns:p14="http://schemas.microsoft.com/office/powerpoint/2010/main" val="311917743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5"/>
        <p:cNvGrpSpPr/>
        <p:nvPr/>
      </p:nvGrpSpPr>
      <p:grpSpPr>
        <a:xfrm>
          <a:off x="0" y="0"/>
          <a:ext cx="0" cy="0"/>
          <a:chOff x="0" y="0"/>
          <a:chExt cx="0" cy="0"/>
        </a:xfrm>
      </p:grpSpPr>
      <p:sp>
        <p:nvSpPr>
          <p:cNvPr id="376" name="Google Shape;376;g2414b17fea8_0_3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7" name="Google Shape;377;g2414b17fea8_0_31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378" name="Google Shape;378;g2414b17fea8_0_31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177</a:t>
            </a:fld>
            <a:endParaRPr/>
          </a:p>
        </p:txBody>
      </p:sp>
    </p:spTree>
    <p:extLst>
      <p:ext uri="{BB962C8B-B14F-4D97-AF65-F5344CB8AC3E}">
        <p14:creationId xmlns:p14="http://schemas.microsoft.com/office/powerpoint/2010/main" val="212550499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7"/>
        <p:cNvGrpSpPr/>
        <p:nvPr/>
      </p:nvGrpSpPr>
      <p:grpSpPr>
        <a:xfrm>
          <a:off x="0" y="0"/>
          <a:ext cx="0" cy="0"/>
          <a:chOff x="0" y="0"/>
          <a:chExt cx="0" cy="0"/>
        </a:xfrm>
      </p:grpSpPr>
      <p:sp>
        <p:nvSpPr>
          <p:cNvPr id="368" name="Google Shape;368;p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9" name="Google Shape;369;p3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370" name="Google Shape;370;p3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178</a:t>
            </a:fld>
            <a:endParaRPr/>
          </a:p>
        </p:txBody>
      </p:sp>
    </p:spTree>
    <p:extLst>
      <p:ext uri="{BB962C8B-B14F-4D97-AF65-F5344CB8AC3E}">
        <p14:creationId xmlns:p14="http://schemas.microsoft.com/office/powerpoint/2010/main" val="263538532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
        <p:cNvGrpSpPr/>
        <p:nvPr/>
      </p:nvGrpSpPr>
      <p:grpSpPr>
        <a:xfrm>
          <a:off x="0" y="0"/>
          <a:ext cx="0" cy="0"/>
          <a:chOff x="0" y="0"/>
          <a:chExt cx="0" cy="0"/>
        </a:xfrm>
      </p:grpSpPr>
      <p:sp>
        <p:nvSpPr>
          <p:cNvPr id="298" name="Google Shape;298;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9" name="Google Shape;299;p2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300" name="Google Shape;300;p2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180</a:t>
            </a:fld>
            <a:endParaRPr/>
          </a:p>
        </p:txBody>
      </p:sp>
    </p:spTree>
    <p:extLst>
      <p:ext uri="{BB962C8B-B14F-4D97-AF65-F5344CB8AC3E}">
        <p14:creationId xmlns:p14="http://schemas.microsoft.com/office/powerpoint/2010/main" val="144181352"/>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6"/>
        <p:cNvGrpSpPr/>
        <p:nvPr/>
      </p:nvGrpSpPr>
      <p:grpSpPr>
        <a:xfrm>
          <a:off x="0" y="0"/>
          <a:ext cx="0" cy="0"/>
          <a:chOff x="0" y="0"/>
          <a:chExt cx="0" cy="0"/>
        </a:xfrm>
      </p:grpSpPr>
      <p:sp>
        <p:nvSpPr>
          <p:cNvPr id="397" name="Google Shape;397;p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8" name="Google Shape;398;p3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399" name="Google Shape;399;p3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181</a:t>
            </a:fld>
            <a:endParaRPr/>
          </a:p>
        </p:txBody>
      </p:sp>
    </p:spTree>
    <p:extLst>
      <p:ext uri="{BB962C8B-B14F-4D97-AF65-F5344CB8AC3E}">
        <p14:creationId xmlns:p14="http://schemas.microsoft.com/office/powerpoint/2010/main" val="258505989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3"/>
        <p:cNvGrpSpPr/>
        <p:nvPr/>
      </p:nvGrpSpPr>
      <p:grpSpPr>
        <a:xfrm>
          <a:off x="0" y="0"/>
          <a:ext cx="0" cy="0"/>
          <a:chOff x="0" y="0"/>
          <a:chExt cx="0" cy="0"/>
        </a:xfrm>
      </p:grpSpPr>
      <p:sp>
        <p:nvSpPr>
          <p:cNvPr id="404" name="Google Shape;404;p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5" name="Google Shape;405;p3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406" name="Google Shape;406;p3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182</a:t>
            </a:fld>
            <a:endParaRPr/>
          </a:p>
        </p:txBody>
      </p:sp>
    </p:spTree>
    <p:extLst>
      <p:ext uri="{BB962C8B-B14F-4D97-AF65-F5344CB8AC3E}">
        <p14:creationId xmlns:p14="http://schemas.microsoft.com/office/powerpoint/2010/main" val="14492118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7" name="Rectangle 16"/>
          <p:cNvSpPr/>
          <p:nvPr userDrawn="1"/>
        </p:nvSpPr>
        <p:spPr bwMode="gray">
          <a:xfrm>
            <a:off x="1" y="0"/>
            <a:ext cx="1818526" cy="6858000"/>
          </a:xfrm>
          <a:prstGeom prst="rect">
            <a:avLst/>
          </a:prstGeom>
          <a:gradFill>
            <a:gsLst>
              <a:gs pos="0">
                <a:srgbClr val="7030A0"/>
              </a:gs>
              <a:gs pos="40000">
                <a:srgbClr val="0070C0"/>
              </a:gs>
              <a:gs pos="69000">
                <a:srgbClr val="FFFF00"/>
              </a:gs>
              <a:gs pos="100000">
                <a:srgbClr val="FF0000"/>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8" name="Rectangle 7"/>
          <p:cNvSpPr/>
          <p:nvPr/>
        </p:nvSpPr>
        <p:spPr bwMode="ltGray">
          <a:xfrm>
            <a:off x="11586472" y="6172200"/>
            <a:ext cx="609441"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11274663" y="6172200"/>
            <a:ext cx="304721" cy="685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0" name="Rectangle 9"/>
          <p:cNvSpPr/>
          <p:nvPr/>
        </p:nvSpPr>
        <p:spPr bwMode="ltGray">
          <a:xfrm>
            <a:off x="1835412"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3" name="Straight Connector 12"/>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white">
          <a:xfrm>
            <a:off x="1813138" y="7620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0" y="6172200"/>
            <a:ext cx="244485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2713147" y="1600993"/>
            <a:ext cx="8329031" cy="2680127"/>
          </a:xfrm>
        </p:spPr>
        <p:txBody>
          <a:bodyPr>
            <a:noAutofit/>
          </a:bodyPr>
          <a:lstStyle>
            <a:lvl1pPr>
              <a:defRPr sz="5400"/>
            </a:lvl1pPr>
          </a:lstStyle>
          <a:p>
            <a:r>
              <a:rPr lang="en-US"/>
              <a:t>Click to edit Master title style</a:t>
            </a:r>
            <a:endParaRPr/>
          </a:p>
        </p:txBody>
      </p:sp>
      <p:sp>
        <p:nvSpPr>
          <p:cNvPr id="3" name="Subtitle 2"/>
          <p:cNvSpPr>
            <a:spLocks noGrp="1"/>
          </p:cNvSpPr>
          <p:nvPr>
            <p:ph type="subTitle" idx="1"/>
          </p:nvPr>
        </p:nvSpPr>
        <p:spPr>
          <a:xfrm>
            <a:off x="2713147" y="4394774"/>
            <a:ext cx="7516442" cy="1116085"/>
          </a:xfrm>
        </p:spPr>
        <p:txBody>
          <a:bodyPr>
            <a:normAutofit/>
          </a:bodyPr>
          <a:lstStyle>
            <a:lvl1pPr marL="0" indent="0" algn="l">
              <a:spcBef>
                <a:spcPts val="0"/>
              </a:spcBef>
              <a:buNone/>
              <a:defRPr sz="3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9/24/2025</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6412"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20" name="Picture 1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09765" y="4212601"/>
            <a:ext cx="1598997" cy="1763600"/>
          </a:xfrm>
          <a:prstGeom prst="rect">
            <a:avLst/>
          </a:prstGeom>
        </p:spPr>
      </p:pic>
      <p:grpSp>
        <p:nvGrpSpPr>
          <p:cNvPr id="18" name="Group 17"/>
          <p:cNvGrpSpPr/>
          <p:nvPr userDrawn="1"/>
        </p:nvGrpSpPr>
        <p:grpSpPr>
          <a:xfrm>
            <a:off x="3362" y="6096000"/>
            <a:ext cx="12224892" cy="797294"/>
            <a:chOff x="2" y="5887682"/>
            <a:chExt cx="12224892" cy="973515"/>
          </a:xfrm>
        </p:grpSpPr>
        <p:pic>
          <p:nvPicPr>
            <p:cNvPr id="19" name="Picture 4" descr="Progress Pride Flag 2021"/>
            <p:cNvPicPr>
              <a:picLocks noChangeAspect="1" noChangeArrowheads="1"/>
            </p:cNvPicPr>
            <p:nvPr/>
          </p:nvPicPr>
          <p:blipFill rotWithShape="1">
            <a:blip r:embed="rId3">
              <a:extLst>
                <a:ext uri="{28A0092B-C50C-407E-A947-70E740481C1C}">
                  <a14:useLocalDpi xmlns:a14="http://schemas.microsoft.com/office/drawing/2010/main" val="0"/>
                </a:ext>
              </a:extLst>
            </a:blip>
            <a:srcRect l="20550" t="6665" r="67642" b="5806"/>
            <a:stretch/>
          </p:blipFill>
          <p:spPr bwMode="auto">
            <a:xfrm rot="5400000">
              <a:off x="5610842" y="4349977"/>
              <a:ext cx="970318" cy="4045728"/>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4" descr="Progress Pride Flag 2021"/>
            <p:cNvPicPr>
              <a:picLocks noChangeAspect="1" noChangeArrowheads="1"/>
            </p:cNvPicPr>
            <p:nvPr/>
          </p:nvPicPr>
          <p:blipFill rotWithShape="1">
            <a:blip r:embed="rId3">
              <a:extLst>
                <a:ext uri="{28A0092B-C50C-407E-A947-70E740481C1C}">
                  <a14:useLocalDpi xmlns:a14="http://schemas.microsoft.com/office/drawing/2010/main" val="0"/>
                </a:ext>
              </a:extLst>
            </a:blip>
            <a:srcRect l="78357" t="5717" r="9874" b="5900"/>
            <a:stretch/>
          </p:blipFill>
          <p:spPr bwMode="auto">
            <a:xfrm rot="16200000">
              <a:off x="9688366" y="4324670"/>
              <a:ext cx="967027" cy="4106028"/>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4" descr="Progress Pride Flag 2021"/>
            <p:cNvPicPr>
              <a:picLocks noChangeAspect="1" noChangeArrowheads="1"/>
            </p:cNvPicPr>
            <p:nvPr/>
          </p:nvPicPr>
          <p:blipFill rotWithShape="1">
            <a:blip r:embed="rId3">
              <a:extLst>
                <a:ext uri="{28A0092B-C50C-407E-A947-70E740481C1C}">
                  <a14:useLocalDpi xmlns:a14="http://schemas.microsoft.com/office/drawing/2010/main" val="0"/>
                </a:ext>
              </a:extLst>
            </a:blip>
            <a:srcRect l="78357" t="5717" r="9874" b="5900"/>
            <a:stretch/>
          </p:blipFill>
          <p:spPr bwMode="auto">
            <a:xfrm rot="16200000">
              <a:off x="1555798" y="4335176"/>
              <a:ext cx="967027" cy="4078620"/>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817955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9/24/2025</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85532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cxnSp>
        <p:nvCxnSpPr>
          <p:cNvPr id="22" name="Straight Connector 21"/>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white">
          <a:xfrm>
            <a:off x="1216152"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white">
          <a:xfrm>
            <a:off x="11573293"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white">
          <a:xfrm>
            <a:off x="1218884"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3503612" y="1605932"/>
            <a:ext cx="8283272" cy="2654064"/>
          </a:xfrm>
        </p:spPr>
        <p:txBody>
          <a:bodyPr anchor="b">
            <a:normAutofit/>
          </a:bodyPr>
          <a:lstStyle>
            <a:lvl1pPr algn="l">
              <a:defRPr sz="5400" b="0" cap="none" baseline="0"/>
            </a:lvl1pPr>
          </a:lstStyle>
          <a:p>
            <a:r>
              <a:rPr lang="en-US"/>
              <a:t>Click to edit Master title style</a:t>
            </a:r>
            <a:endParaRPr/>
          </a:p>
        </p:txBody>
      </p:sp>
      <p:sp>
        <p:nvSpPr>
          <p:cNvPr id="3" name="Text Placeholder 2"/>
          <p:cNvSpPr>
            <a:spLocks noGrp="1"/>
          </p:cNvSpPr>
          <p:nvPr>
            <p:ph type="body" idx="1"/>
          </p:nvPr>
        </p:nvSpPr>
        <p:spPr>
          <a:xfrm>
            <a:off x="3515549" y="4309412"/>
            <a:ext cx="7264623" cy="1150203"/>
          </a:xfrm>
        </p:spPr>
        <p:txBody>
          <a:bodyPr anchor="t">
            <a:normAutofit/>
          </a:bodyPr>
          <a:lstStyle>
            <a:lvl1pPr marL="0" indent="0">
              <a:spcBef>
                <a:spcPts val="0"/>
              </a:spcBef>
              <a:buNone/>
              <a:defRPr sz="3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9/24/2025</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6571"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34" name="Picture 3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96876" y="1407990"/>
            <a:ext cx="3103763" cy="3423268"/>
          </a:xfrm>
          <a:prstGeom prst="rect">
            <a:avLst/>
          </a:prstGeom>
        </p:spPr>
      </p:pic>
      <p:grpSp>
        <p:nvGrpSpPr>
          <p:cNvPr id="25" name="Group 24"/>
          <p:cNvGrpSpPr/>
          <p:nvPr userDrawn="1"/>
        </p:nvGrpSpPr>
        <p:grpSpPr>
          <a:xfrm>
            <a:off x="16447" y="5589602"/>
            <a:ext cx="12224892" cy="1259808"/>
            <a:chOff x="2" y="5887682"/>
            <a:chExt cx="12224892" cy="973515"/>
          </a:xfrm>
        </p:grpSpPr>
        <p:pic>
          <p:nvPicPr>
            <p:cNvPr id="35" name="Picture 4" descr="Progress Pride Flag 2021"/>
            <p:cNvPicPr>
              <a:picLocks noChangeAspect="1" noChangeArrowheads="1"/>
            </p:cNvPicPr>
            <p:nvPr/>
          </p:nvPicPr>
          <p:blipFill rotWithShape="1">
            <a:blip r:embed="rId3">
              <a:extLst>
                <a:ext uri="{28A0092B-C50C-407E-A947-70E740481C1C}">
                  <a14:useLocalDpi xmlns:a14="http://schemas.microsoft.com/office/drawing/2010/main" val="0"/>
                </a:ext>
              </a:extLst>
            </a:blip>
            <a:srcRect l="20550" t="6665" r="67642" b="5806"/>
            <a:stretch/>
          </p:blipFill>
          <p:spPr bwMode="auto">
            <a:xfrm rot="5400000">
              <a:off x="5610842" y="4349977"/>
              <a:ext cx="970318" cy="4045728"/>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4" descr="Progress Pride Flag 2021"/>
            <p:cNvPicPr>
              <a:picLocks noChangeAspect="1" noChangeArrowheads="1"/>
            </p:cNvPicPr>
            <p:nvPr/>
          </p:nvPicPr>
          <p:blipFill rotWithShape="1">
            <a:blip r:embed="rId3">
              <a:extLst>
                <a:ext uri="{28A0092B-C50C-407E-A947-70E740481C1C}">
                  <a14:useLocalDpi xmlns:a14="http://schemas.microsoft.com/office/drawing/2010/main" val="0"/>
                </a:ext>
              </a:extLst>
            </a:blip>
            <a:srcRect l="78357" t="5717" r="9874" b="5900"/>
            <a:stretch/>
          </p:blipFill>
          <p:spPr bwMode="auto">
            <a:xfrm rot="16200000">
              <a:off x="9688366" y="4324670"/>
              <a:ext cx="967027" cy="4106028"/>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4" descr="Progress Pride Flag 2021"/>
            <p:cNvPicPr>
              <a:picLocks noChangeAspect="1" noChangeArrowheads="1"/>
            </p:cNvPicPr>
            <p:nvPr/>
          </p:nvPicPr>
          <p:blipFill rotWithShape="1">
            <a:blip r:embed="rId3">
              <a:extLst>
                <a:ext uri="{28A0092B-C50C-407E-A947-70E740481C1C}">
                  <a14:useLocalDpi xmlns:a14="http://schemas.microsoft.com/office/drawing/2010/main" val="0"/>
                </a:ext>
              </a:extLst>
            </a:blip>
            <a:srcRect l="78357" t="5717" r="9874" b="5900"/>
            <a:stretch/>
          </p:blipFill>
          <p:spPr bwMode="auto">
            <a:xfrm rot="16200000">
              <a:off x="1555798" y="4335176"/>
              <a:ext cx="967027" cy="407862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8" name="Group 37"/>
          <p:cNvGrpSpPr/>
          <p:nvPr userDrawn="1"/>
        </p:nvGrpSpPr>
        <p:grpSpPr>
          <a:xfrm rot="10800000">
            <a:off x="0" y="21925"/>
            <a:ext cx="12224892" cy="751979"/>
            <a:chOff x="2" y="5887682"/>
            <a:chExt cx="12224892" cy="973515"/>
          </a:xfrm>
        </p:grpSpPr>
        <p:pic>
          <p:nvPicPr>
            <p:cNvPr id="39" name="Picture 4" descr="Progress Pride Flag 2021"/>
            <p:cNvPicPr>
              <a:picLocks noChangeAspect="1" noChangeArrowheads="1"/>
            </p:cNvPicPr>
            <p:nvPr/>
          </p:nvPicPr>
          <p:blipFill rotWithShape="1">
            <a:blip r:embed="rId3">
              <a:extLst>
                <a:ext uri="{28A0092B-C50C-407E-A947-70E740481C1C}">
                  <a14:useLocalDpi xmlns:a14="http://schemas.microsoft.com/office/drawing/2010/main" val="0"/>
                </a:ext>
              </a:extLst>
            </a:blip>
            <a:srcRect l="20550" t="6665" r="67642" b="5806"/>
            <a:stretch/>
          </p:blipFill>
          <p:spPr bwMode="auto">
            <a:xfrm rot="5400000">
              <a:off x="5610842" y="4349977"/>
              <a:ext cx="970318" cy="4045728"/>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4" descr="Progress Pride Flag 2021"/>
            <p:cNvPicPr>
              <a:picLocks noChangeAspect="1" noChangeArrowheads="1"/>
            </p:cNvPicPr>
            <p:nvPr/>
          </p:nvPicPr>
          <p:blipFill rotWithShape="1">
            <a:blip r:embed="rId3">
              <a:extLst>
                <a:ext uri="{28A0092B-C50C-407E-A947-70E740481C1C}">
                  <a14:useLocalDpi xmlns:a14="http://schemas.microsoft.com/office/drawing/2010/main" val="0"/>
                </a:ext>
              </a:extLst>
            </a:blip>
            <a:srcRect l="78357" t="5717" r="9874" b="5900"/>
            <a:stretch/>
          </p:blipFill>
          <p:spPr bwMode="auto">
            <a:xfrm rot="16200000">
              <a:off x="9688366" y="4324670"/>
              <a:ext cx="967027" cy="4106028"/>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4" descr="Progress Pride Flag 2021"/>
            <p:cNvPicPr>
              <a:picLocks noChangeAspect="1" noChangeArrowheads="1"/>
            </p:cNvPicPr>
            <p:nvPr/>
          </p:nvPicPr>
          <p:blipFill rotWithShape="1">
            <a:blip r:embed="rId3">
              <a:extLst>
                <a:ext uri="{28A0092B-C50C-407E-A947-70E740481C1C}">
                  <a14:useLocalDpi xmlns:a14="http://schemas.microsoft.com/office/drawing/2010/main" val="0"/>
                </a:ext>
              </a:extLst>
            </a:blip>
            <a:srcRect l="78357" t="5717" r="9874" b="5900"/>
            <a:stretch/>
          </p:blipFill>
          <p:spPr bwMode="auto">
            <a:xfrm rot="16200000">
              <a:off x="1555798" y="4335176"/>
              <a:ext cx="967027" cy="4078620"/>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2344675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593436" y="1600200"/>
            <a:ext cx="4814586"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561651" y="1600200"/>
            <a:ext cx="4814586" cy="4572000"/>
          </a:xfrm>
        </p:spPr>
        <p:txBody>
          <a:bodyPr/>
          <a:lstStyle>
            <a:lvl1pPr>
              <a:defRPr sz="2800"/>
            </a:lvl1pPr>
            <a:lvl2pPr>
              <a:defRPr sz="2400"/>
            </a:lvl2pPr>
            <a:lvl3pPr>
              <a:defRPr sz="2000"/>
            </a:lvl3pPr>
            <a:lvl4pPr>
              <a:defRPr sz="1800"/>
            </a:lvl4pPr>
            <a:lvl5pPr>
              <a:defRPr sz="1800"/>
            </a:lvl5pPr>
            <a:lvl6pPr>
              <a:defRPr sz="1800" baseline="0"/>
            </a:lvl6pPr>
            <a:lvl7pPr>
              <a:defRPr sz="1800" baseline="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grpSp>
        <p:nvGrpSpPr>
          <p:cNvPr id="13" name="Group 12"/>
          <p:cNvGrpSpPr/>
          <p:nvPr userDrawn="1"/>
        </p:nvGrpSpPr>
        <p:grpSpPr>
          <a:xfrm>
            <a:off x="-36067" y="5976713"/>
            <a:ext cx="12487547" cy="1326234"/>
            <a:chOff x="-36067" y="5976713"/>
            <a:chExt cx="12487547" cy="1326234"/>
          </a:xfrm>
        </p:grpSpPr>
        <p:grpSp>
          <p:nvGrpSpPr>
            <p:cNvPr id="8" name="Group 7"/>
            <p:cNvGrpSpPr/>
            <p:nvPr userDrawn="1"/>
          </p:nvGrpSpPr>
          <p:grpSpPr>
            <a:xfrm>
              <a:off x="-36067" y="6272097"/>
              <a:ext cx="12224892" cy="585903"/>
              <a:chOff x="2" y="5887682"/>
              <a:chExt cx="12224892" cy="973515"/>
            </a:xfrm>
          </p:grpSpPr>
          <p:pic>
            <p:nvPicPr>
              <p:cNvPr id="9" name="Picture 4" descr="Progress Pride Flag 2021"/>
              <p:cNvPicPr>
                <a:picLocks noChangeAspect="1" noChangeArrowheads="1"/>
              </p:cNvPicPr>
              <p:nvPr/>
            </p:nvPicPr>
            <p:blipFill rotWithShape="1">
              <a:blip r:embed="rId2">
                <a:extLst>
                  <a:ext uri="{28A0092B-C50C-407E-A947-70E740481C1C}">
                    <a14:useLocalDpi xmlns:a14="http://schemas.microsoft.com/office/drawing/2010/main" val="0"/>
                  </a:ext>
                </a:extLst>
              </a:blip>
              <a:srcRect l="20550" t="6665" r="67642" b="5806"/>
              <a:stretch/>
            </p:blipFill>
            <p:spPr bwMode="auto">
              <a:xfrm rot="5400000">
                <a:off x="5610842" y="4349977"/>
                <a:ext cx="970318" cy="404572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Progress Pride Flag 2021"/>
              <p:cNvPicPr>
                <a:picLocks noChangeAspect="1" noChangeArrowheads="1"/>
              </p:cNvPicPr>
              <p:nvPr/>
            </p:nvPicPr>
            <p:blipFill rotWithShape="1">
              <a:blip r:embed="rId2">
                <a:extLst>
                  <a:ext uri="{28A0092B-C50C-407E-A947-70E740481C1C}">
                    <a14:useLocalDpi xmlns:a14="http://schemas.microsoft.com/office/drawing/2010/main" val="0"/>
                  </a:ext>
                </a:extLst>
              </a:blip>
              <a:srcRect l="78357" t="5717" r="9874" b="5900"/>
              <a:stretch/>
            </p:blipFill>
            <p:spPr bwMode="auto">
              <a:xfrm rot="16200000">
                <a:off x="9688366" y="4324670"/>
                <a:ext cx="967027" cy="4106028"/>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Progress Pride Flag 2021"/>
              <p:cNvPicPr>
                <a:picLocks noChangeAspect="1" noChangeArrowheads="1"/>
              </p:cNvPicPr>
              <p:nvPr/>
            </p:nvPicPr>
            <p:blipFill rotWithShape="1">
              <a:blip r:embed="rId2">
                <a:extLst>
                  <a:ext uri="{28A0092B-C50C-407E-A947-70E740481C1C}">
                    <a14:useLocalDpi xmlns:a14="http://schemas.microsoft.com/office/drawing/2010/main" val="0"/>
                  </a:ext>
                </a:extLst>
              </a:blip>
              <a:srcRect l="78357" t="5717" r="9874" b="5900"/>
              <a:stretch/>
            </p:blipFill>
            <p:spPr bwMode="auto">
              <a:xfrm rot="16200000">
                <a:off x="1555798" y="4335176"/>
                <a:ext cx="967027" cy="4078620"/>
              </a:xfrm>
              <a:prstGeom prst="rect">
                <a:avLst/>
              </a:prstGeom>
              <a:noFill/>
              <a:extLst>
                <a:ext uri="{909E8E84-426E-40DD-AFC4-6F175D3DCCD1}">
                  <a14:hiddenFill xmlns:a14="http://schemas.microsoft.com/office/drawing/2010/main">
                    <a:solidFill>
                      <a:srgbClr val="FFFFFF"/>
                    </a:solidFill>
                  </a14:hiddenFill>
                </a:ext>
              </a:extLst>
            </p:spPr>
          </p:pic>
        </p:grpSp>
        <p:pic>
          <p:nvPicPr>
            <p:cNvPr id="12" name="Google Shape;20;p114"/>
            <p:cNvPicPr preferRelativeResize="0"/>
            <p:nvPr userDrawn="1"/>
          </p:nvPicPr>
          <p:blipFill rotWithShape="1">
            <a:blip r:embed="rId3">
              <a:alphaModFix/>
            </a:blip>
            <a:srcRect/>
            <a:stretch/>
          </p:blipFill>
          <p:spPr>
            <a:xfrm>
              <a:off x="10684897" y="5976713"/>
              <a:ext cx="1766583" cy="1326234"/>
            </a:xfrm>
            <a:prstGeom prst="rect">
              <a:avLst/>
            </a:prstGeom>
            <a:noFill/>
            <a:ln>
              <a:noFill/>
            </a:ln>
          </p:spPr>
        </p:pic>
      </p:grpSp>
    </p:spTree>
    <p:extLst>
      <p:ext uri="{BB962C8B-B14F-4D97-AF65-F5344CB8AC3E}">
        <p14:creationId xmlns:p14="http://schemas.microsoft.com/office/powerpoint/2010/main" val="1239113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593436"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593436" y="2514706"/>
            <a:ext cx="4814586" cy="3657493"/>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baseline="0"/>
            </a:lvl8pPr>
            <a:lvl9pPr>
              <a:defRPr sz="16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557349"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557349" y="2514600"/>
            <a:ext cx="4818888" cy="3655568"/>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C2C6F8EA-316C-41DE-B9A4-EDCC3A85ED9A}" type="datetimeFigureOut">
              <a:rPr lang="en-US"/>
              <a:t>9/24/2025</a:t>
            </a:fld>
            <a:endParaRPr/>
          </a:p>
        </p:txBody>
      </p:sp>
      <p:sp>
        <p:nvSpPr>
          <p:cNvPr id="8" name="Footer Placeholder 7"/>
          <p:cNvSpPr>
            <a:spLocks noGrp="1"/>
          </p:cNvSpPr>
          <p:nvPr>
            <p:ph type="ftr" sz="quarter" idx="11"/>
          </p:nvPr>
        </p:nvSpPr>
        <p:spPr/>
        <p:txBody>
          <a:bodyPr/>
          <a:lstStyle/>
          <a:p>
            <a:r>
              <a:rPr lang="en-US"/>
              <a:t>Add a footer</a:t>
            </a:r>
            <a:endParaRPr/>
          </a:p>
        </p:txBody>
      </p:sp>
      <p:sp>
        <p:nvSpPr>
          <p:cNvPr id="9" name="Slide Number Placeholder 8"/>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38358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C2C6F8EA-316C-41DE-B9A4-EDCC3A85ED9A}" type="datetimeFigureOut">
              <a:rPr lang="en-US"/>
              <a:t>9/24/2025</a:t>
            </a:fld>
            <a:endParaRPr/>
          </a:p>
        </p:txBody>
      </p:sp>
      <p:sp>
        <p:nvSpPr>
          <p:cNvPr id="4" name="Footer Placeholder 3"/>
          <p:cNvSpPr>
            <a:spLocks noGrp="1"/>
          </p:cNvSpPr>
          <p:nvPr>
            <p:ph type="ftr" sz="quarter" idx="11"/>
          </p:nvPr>
        </p:nvSpPr>
        <p:spPr/>
        <p:txBody>
          <a:bodyPr/>
          <a:lstStyle/>
          <a:p>
            <a:r>
              <a:rPr lang="en-US"/>
              <a:t>Add a footer</a:t>
            </a:r>
            <a:endParaRPr/>
          </a:p>
        </p:txBody>
      </p:sp>
    </p:spTree>
    <p:extLst>
      <p:ext uri="{BB962C8B-B14F-4D97-AF65-F5344CB8AC3E}">
        <p14:creationId xmlns:p14="http://schemas.microsoft.com/office/powerpoint/2010/main" val="3163578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1" name="Rectangle 10"/>
          <p:cNvSpPr/>
          <p:nvPr userDrawn="1"/>
        </p:nvSpPr>
        <p:spPr bwMode="gray">
          <a:xfrm>
            <a:off x="1" y="0"/>
            <a:ext cx="596177" cy="6858000"/>
          </a:xfrm>
          <a:prstGeom prst="rect">
            <a:avLst/>
          </a:prstGeom>
          <a:gradFill>
            <a:gsLst>
              <a:gs pos="0">
                <a:srgbClr val="7030A0"/>
              </a:gs>
              <a:gs pos="40000">
                <a:srgbClr val="0070C0"/>
              </a:gs>
              <a:gs pos="69000">
                <a:srgbClr val="FFFF00"/>
              </a:gs>
              <a:gs pos="100000">
                <a:srgbClr val="FF0000"/>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5" name="Rectangle 4"/>
          <p:cNvSpPr/>
          <p:nvPr/>
        </p:nvSpPr>
        <p:spPr bwMode="ltGray">
          <a:xfrm>
            <a:off x="626239" y="0"/>
            <a:ext cx="30472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7" name="Straight Connector 6"/>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9" name="Rectangle 8"/>
          <p:cNvSpPr/>
          <p:nvPr/>
        </p:nvSpPr>
        <p:spPr bwMode="black">
          <a:xfrm>
            <a:off x="11892563"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Date Placeholder 1"/>
          <p:cNvSpPr>
            <a:spLocks noGrp="1"/>
          </p:cNvSpPr>
          <p:nvPr>
            <p:ph type="dt" sz="half" idx="10"/>
          </p:nvPr>
        </p:nvSpPr>
        <p:spPr/>
        <p:txBody>
          <a:bodyPr/>
          <a:lstStyle/>
          <a:p>
            <a:fld id="{C2C6F8EA-316C-41DE-B9A4-EDCC3A85ED9A}" type="datetimeFigureOut">
              <a:rPr lang="en-US"/>
              <a:t>9/24/2025</a:t>
            </a:fld>
            <a:endParaRPr/>
          </a:p>
        </p:txBody>
      </p:sp>
      <p:sp>
        <p:nvSpPr>
          <p:cNvPr id="3" name="Footer Placeholder 2"/>
          <p:cNvSpPr>
            <a:spLocks noGrp="1"/>
          </p:cNvSpPr>
          <p:nvPr>
            <p:ph type="ftr" sz="quarter" idx="11"/>
          </p:nvPr>
        </p:nvSpPr>
        <p:spPr/>
        <p:txBody>
          <a:bodyPr/>
          <a:lstStyle/>
          <a:p>
            <a:r>
              <a:rPr lang="en-US"/>
              <a:t>Add a footer</a:t>
            </a:r>
            <a:endParaRPr/>
          </a:p>
        </p:txBody>
      </p:sp>
      <p:sp>
        <p:nvSpPr>
          <p:cNvPr id="4" name="Slide Number Placeholder 3"/>
          <p:cNvSpPr>
            <a:spLocks noGrp="1"/>
          </p:cNvSpPr>
          <p:nvPr>
            <p:ph type="sldNum" sz="quarter" idx="12"/>
          </p:nvPr>
        </p:nvSpPr>
        <p:spPr/>
        <p:txBody>
          <a:bodyPr/>
          <a:lstStyle>
            <a:lvl1pPr>
              <a:defRPr>
                <a:solidFill>
                  <a:schemeClr val="bg1"/>
                </a:solidFill>
              </a:defRPr>
            </a:lvl1pPr>
          </a:lstStyle>
          <a:p>
            <a:fld id="{7DC1BBB0-96F0-4077-A278-0F3FB5C104D3}" type="slidenum">
              <a:rPr/>
              <a:pPr/>
              <a:t>‹#›</a:t>
            </a:fld>
            <a:endParaRPr/>
          </a:p>
        </p:txBody>
      </p:sp>
      <p:pic>
        <p:nvPicPr>
          <p:cNvPr id="10" name="Picture 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8522" y="6063387"/>
            <a:ext cx="604700" cy="666949"/>
          </a:xfrm>
          <a:prstGeom prst="rect">
            <a:avLst/>
          </a:prstGeom>
        </p:spPr>
      </p:pic>
    </p:spTree>
    <p:extLst>
      <p:ext uri="{BB962C8B-B14F-4D97-AF65-F5344CB8AC3E}">
        <p14:creationId xmlns:p14="http://schemas.microsoft.com/office/powerpoint/2010/main" val="178381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pic>
        <p:nvPicPr>
          <p:cNvPr id="13" name="Picture 4" descr="Progress Pride Flag 2021"/>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9535" t="6419" r="9694" b="6002"/>
          <a:stretch/>
        </p:blipFill>
        <p:spPr bwMode="auto">
          <a:xfrm rot="5400000">
            <a:off x="-728927" y="1409414"/>
            <a:ext cx="6849153" cy="4048018"/>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p:cNvSpPr/>
          <p:nvPr/>
        </p:nvSpPr>
        <p:spPr bwMode="lt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10" name="Straight Connector 9"/>
          <p:cNvCxnSpPr/>
          <p:nvPr/>
        </p:nvCxnSpPr>
        <p:spPr bwMode="white">
          <a:xfrm>
            <a:off x="621792"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bwMode="gray">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bwMode="white">
          <a:xfrm>
            <a:off x="1074240" y="381000"/>
            <a:ext cx="3293422" cy="1371600"/>
          </a:xfrm>
          <a:solidFill>
            <a:schemeClr val="bg1"/>
          </a:solidFill>
        </p:spPr>
        <p:txBody>
          <a:bodyPr anchor="b">
            <a:normAutofit/>
          </a:bodyPr>
          <a:lstStyle>
            <a:lvl1pPr algn="l">
              <a:defRPr sz="2800" b="0" cap="all" baseline="0">
                <a:solidFill>
                  <a:schemeClr val="tx2"/>
                </a:solidFill>
              </a:defRPr>
            </a:lvl1pPr>
          </a:lstStyle>
          <a:p>
            <a:r>
              <a:rPr lang="en-US"/>
              <a:t>Click to edit Master title style</a:t>
            </a:r>
            <a:endParaRPr/>
          </a:p>
        </p:txBody>
      </p:sp>
      <p:sp>
        <p:nvSpPr>
          <p:cNvPr id="3" name="Content Placeholder 2"/>
          <p:cNvSpPr>
            <a:spLocks noGrp="1"/>
          </p:cNvSpPr>
          <p:nvPr>
            <p:ph idx="1"/>
          </p:nvPr>
        </p:nvSpPr>
        <p:spPr>
          <a:xfrm>
            <a:off x="5180251" y="482600"/>
            <a:ext cx="6195986" cy="5689600"/>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bwMode="white">
          <a:xfrm>
            <a:off x="1074240" y="1982912"/>
            <a:ext cx="3189535" cy="4510354"/>
          </a:xfrm>
          <a:solidFill>
            <a:schemeClr val="bg1"/>
          </a:solidFill>
        </p:spPr>
        <p:txBody>
          <a:bodyPr>
            <a:normAutofit/>
          </a:bodyPr>
          <a:lstStyle>
            <a:lvl1pPr marL="0" indent="0">
              <a:buNone/>
              <a:defRPr sz="20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2C6F8EA-316C-41DE-B9A4-EDCC3A85ED9A}" type="datetimeFigureOut">
              <a:rPr lang="en-US"/>
              <a:t>9/24/2025</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pic>
        <p:nvPicPr>
          <p:cNvPr id="14" name="Picture 13"/>
          <p:cNvPicPr>
            <a:picLocks noChangeAspect="1"/>
          </p:cNvPicPr>
          <p:nvPr userDrawn="1"/>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368" y="6172200"/>
            <a:ext cx="535612" cy="590749"/>
          </a:xfrm>
          <a:prstGeom prst="rect">
            <a:avLst/>
          </a:prstGeom>
        </p:spPr>
      </p:pic>
    </p:spTree>
    <p:extLst>
      <p:ext uri="{BB962C8B-B14F-4D97-AF65-F5344CB8AC3E}">
        <p14:creationId xmlns:p14="http://schemas.microsoft.com/office/powerpoint/2010/main" val="3518043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pic>
        <p:nvPicPr>
          <p:cNvPr id="14" name="Picture 4" descr="Progress Pride Flag 2021"/>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9910" t="5974" r="40279" b="6670"/>
          <a:stretch/>
        </p:blipFill>
        <p:spPr bwMode="auto">
          <a:xfrm>
            <a:off x="4871292" y="0"/>
            <a:ext cx="6964538" cy="6858000"/>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black">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a:xfrm>
            <a:off x="1074240" y="381000"/>
            <a:ext cx="3293422" cy="1371600"/>
          </a:xfrm>
        </p:spPr>
        <p:txBody>
          <a:bodyPr anchor="b">
            <a:normAutofit/>
          </a:bodyPr>
          <a:lstStyle>
            <a:lvl1pPr algn="l">
              <a:defRPr sz="2800" b="0" cap="all" baseline="0">
                <a:solidFill>
                  <a:schemeClr val="tx1">
                    <a:lumMod val="75000"/>
                  </a:schemeClr>
                </a:solidFill>
              </a:defRPr>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bwMode="auto">
          <a:xfrm>
            <a:off x="5255568" y="509393"/>
            <a:ext cx="6195986" cy="5689600"/>
          </a:xfrm>
          <a:ln w="19050">
            <a:solidFill>
              <a:schemeClr val="bg1"/>
            </a:solidFill>
          </a:ln>
        </p:spPr>
        <p:txBody>
          <a:bodyPr>
            <a:normAutofit/>
          </a:bodyPr>
          <a:lstStyle>
            <a:lvl1pPr marL="0" indent="0">
              <a:buNone/>
              <a:defRPr sz="2800" baseline="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1074240" y="1828800"/>
            <a:ext cx="3293422" cy="4343400"/>
          </a:xfrm>
        </p:spPr>
        <p:txBody>
          <a:bodyPr>
            <a:normAutofit/>
          </a:bodyPr>
          <a:lstStyle>
            <a:lvl1pPr marL="0" indent="0">
              <a:buNone/>
              <a:defRPr sz="20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9/24/2025</a:t>
            </a:fld>
            <a:endParaRPr lang="en-US"/>
          </a:p>
        </p:txBody>
      </p:sp>
      <p:sp>
        <p:nvSpPr>
          <p:cNvPr id="6" name="Footer Placeholder 5"/>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7" name="Slide Number Placeholder 6"/>
          <p:cNvSpPr>
            <a:spLocks noGrp="1"/>
          </p:cNvSpPr>
          <p:nvPr>
            <p:ph type="sldNum" sz="quarter" idx="12"/>
          </p:nvPr>
        </p:nvSpPr>
        <p:spPr/>
        <p:txBody>
          <a:bodyPr/>
          <a:lstStyle>
            <a:lvl1pPr>
              <a:defRPr baseline="0">
                <a:solidFill>
                  <a:schemeClr val="tx2"/>
                </a:solidFill>
              </a:defRPr>
            </a:lvl1pPr>
          </a:lstStyle>
          <a:p>
            <a:fld id="{7DC1BBB0-96F0-4077-A278-0F3FB5C104D3}" type="slidenum">
              <a:rPr lang="en-US" smtClean="0"/>
              <a:pPr/>
              <a:t>‹#›</a:t>
            </a:fld>
            <a:endParaRPr lang="en-US"/>
          </a:p>
        </p:txBody>
      </p:sp>
      <p:cxnSp>
        <p:nvCxnSpPr>
          <p:cNvPr id="10" name="Straight Connector 9"/>
          <p:cNvCxnSpPr/>
          <p:nvPr/>
        </p:nvCxnSpPr>
        <p:spPr bwMode="white">
          <a:xfrm>
            <a:off x="11879867"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12" name="Google Shape;20;p114"/>
          <p:cNvPicPr preferRelativeResize="0"/>
          <p:nvPr userDrawn="1"/>
        </p:nvPicPr>
        <p:blipFill rotWithShape="1">
          <a:blip r:embed="rId3">
            <a:alphaModFix/>
          </a:blip>
          <a:srcRect/>
          <a:stretch/>
        </p:blipFill>
        <p:spPr>
          <a:xfrm>
            <a:off x="10193459" y="5874432"/>
            <a:ext cx="1950920" cy="1560736"/>
          </a:xfrm>
          <a:prstGeom prst="rect">
            <a:avLst/>
          </a:prstGeom>
          <a:noFill/>
          <a:ln>
            <a:noFill/>
          </a:ln>
        </p:spPr>
      </p:pic>
    </p:spTree>
    <p:extLst>
      <p:ext uri="{BB962C8B-B14F-4D97-AF65-F5344CB8AC3E}">
        <p14:creationId xmlns:p14="http://schemas.microsoft.com/office/powerpoint/2010/main" val="3973900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9/24/2025</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040880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74"/>
        <p:cNvGrpSpPr/>
        <p:nvPr/>
      </p:nvGrpSpPr>
      <p:grpSpPr>
        <a:xfrm>
          <a:off x="0" y="0"/>
          <a:ext cx="0" cy="0"/>
          <a:chOff x="0" y="0"/>
          <a:chExt cx="0" cy="0"/>
        </a:xfrm>
      </p:grpSpPr>
      <p:sp>
        <p:nvSpPr>
          <p:cNvPr id="76" name="Google Shape;76;g144fb7c8496_0_79"/>
          <p:cNvSpPr txBox="1">
            <a:spLocks noGrp="1"/>
          </p:cNvSpPr>
          <p:nvPr>
            <p:ph type="title"/>
          </p:nvPr>
        </p:nvSpPr>
        <p:spPr>
          <a:xfrm>
            <a:off x="825198" y="58881"/>
            <a:ext cx="10969943"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b="1">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34149008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bwMode="gray">
          <a:xfrm>
            <a:off x="0" y="0"/>
            <a:ext cx="698643" cy="6858000"/>
          </a:xfrm>
          <a:prstGeom prst="rect">
            <a:avLst/>
          </a:prstGeom>
          <a:gradFill>
            <a:gsLst>
              <a:gs pos="0">
                <a:srgbClr val="7030A0"/>
              </a:gs>
              <a:gs pos="40000">
                <a:srgbClr val="0070C0"/>
              </a:gs>
              <a:gs pos="69000">
                <a:srgbClr val="FFFF00"/>
              </a:gs>
              <a:gs pos="100000">
                <a:srgbClr val="FF0000"/>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 name="Title Placeholder 1"/>
          <p:cNvSpPr>
            <a:spLocks noGrp="1"/>
          </p:cNvSpPr>
          <p:nvPr>
            <p:ph type="title"/>
          </p:nvPr>
        </p:nvSpPr>
        <p:spPr>
          <a:xfrm>
            <a:off x="698643" y="0"/>
            <a:ext cx="11490182" cy="801384"/>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818390" y="1079221"/>
            <a:ext cx="10557847" cy="5092979"/>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5180250" y="6356351"/>
            <a:ext cx="1218883" cy="365125"/>
          </a:xfrm>
          <a:prstGeom prst="rect">
            <a:avLst/>
          </a:prstGeom>
        </p:spPr>
        <p:txBody>
          <a:bodyPr vert="horz" lIns="91440" tIns="45720" rIns="91440" bIns="45720" rtlCol="0" anchor="ctr"/>
          <a:lstStyle>
            <a:lvl1pPr algn="l">
              <a:defRPr sz="1200" cap="all" baseline="0">
                <a:solidFill>
                  <a:schemeClr val="tx1"/>
                </a:solidFill>
              </a:defRPr>
            </a:lvl1pPr>
          </a:lstStyle>
          <a:p>
            <a:fld id="{C2C6F8EA-316C-41DE-B9A4-EDCC3A85ED9A}" type="datetimeFigureOut">
              <a:rPr lang="en-US" smtClean="0"/>
              <a:pPr/>
              <a:t>9/24/2025</a:t>
            </a:fld>
            <a:endParaRPr lang="en-US"/>
          </a:p>
        </p:txBody>
      </p:sp>
      <p:sp>
        <p:nvSpPr>
          <p:cNvPr id="5" name="Footer Placeholder 4"/>
          <p:cNvSpPr>
            <a:spLocks noGrp="1"/>
          </p:cNvSpPr>
          <p:nvPr>
            <p:ph type="ftr" sz="quarter" idx="3"/>
          </p:nvPr>
        </p:nvSpPr>
        <p:spPr>
          <a:xfrm>
            <a:off x="6595933" y="6356351"/>
            <a:ext cx="3974065" cy="365125"/>
          </a:xfrm>
          <a:prstGeom prst="rect">
            <a:avLst/>
          </a:prstGeom>
        </p:spPr>
        <p:txBody>
          <a:bodyPr vert="horz" lIns="91440" tIns="45720" rIns="91440" bIns="45720" rtlCol="0" anchor="ctr"/>
          <a:lstStyle>
            <a:lvl1pPr algn="ctr">
              <a:defRPr sz="1200" cap="all" baseline="0">
                <a:solidFill>
                  <a:schemeClr val="tx1"/>
                </a:solidFill>
              </a:defRPr>
            </a:lvl1pPr>
          </a:lstStyle>
          <a:p>
            <a:r>
              <a:rPr lang="en-US"/>
              <a:t>Add a footer</a:t>
            </a:r>
          </a:p>
        </p:txBody>
      </p:sp>
      <p:sp>
        <p:nvSpPr>
          <p:cNvPr id="6" name="Slide Number Placeholder 5"/>
          <p:cNvSpPr>
            <a:spLocks noGrp="1"/>
          </p:cNvSpPr>
          <p:nvPr>
            <p:ph type="sldNum" sz="quarter" idx="4"/>
          </p:nvPr>
        </p:nvSpPr>
        <p:spPr>
          <a:xfrm>
            <a:off x="10766796" y="6356351"/>
            <a:ext cx="609441" cy="365125"/>
          </a:xfrm>
          <a:prstGeom prst="rect">
            <a:avLst/>
          </a:prstGeom>
        </p:spPr>
        <p:txBody>
          <a:bodyPr vert="horz" lIns="91440" tIns="45720" rIns="91440" bIns="45720" rtlCol="0" anchor="ctr"/>
          <a:lstStyle>
            <a:lvl1pPr algn="r">
              <a:defRPr sz="1200" cap="all" baseline="0">
                <a:solidFill>
                  <a:schemeClr val="tx1"/>
                </a:solidFill>
              </a:defRPr>
            </a:lvl1pPr>
          </a:lstStyle>
          <a:p>
            <a:fld id="{7DC1BBB0-96F0-4077-A278-0F3FB5C104D3}" type="slidenum">
              <a:rPr lang="en-US" smtClean="0"/>
              <a:pPr/>
              <a:t>‹#›</a:t>
            </a:fld>
            <a:endParaRPr lang="en-US"/>
          </a:p>
        </p:txBody>
      </p:sp>
      <p:cxnSp>
        <p:nvCxnSpPr>
          <p:cNvPr id="18" name="Straight Connector 17"/>
          <p:cNvCxnSpPr/>
          <p:nvPr userDrawn="1"/>
        </p:nvCxnSpPr>
        <p:spPr bwMode="white">
          <a:xfrm>
            <a:off x="-1" y="6354579"/>
            <a:ext cx="1828324"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20" name="Group 19"/>
          <p:cNvGrpSpPr/>
          <p:nvPr userDrawn="1"/>
        </p:nvGrpSpPr>
        <p:grpSpPr>
          <a:xfrm>
            <a:off x="3362" y="6256962"/>
            <a:ext cx="12224892" cy="636332"/>
            <a:chOff x="2" y="5887682"/>
            <a:chExt cx="12224892" cy="973515"/>
          </a:xfrm>
        </p:grpSpPr>
        <p:pic>
          <p:nvPicPr>
            <p:cNvPr id="21" name="Picture 4" descr="Progress Pride Flag 2021"/>
            <p:cNvPicPr>
              <a:picLocks noChangeAspect="1" noChangeArrowheads="1"/>
            </p:cNvPicPr>
            <p:nvPr/>
          </p:nvPicPr>
          <p:blipFill rotWithShape="1">
            <a:blip r:embed="rId13">
              <a:extLst>
                <a:ext uri="{28A0092B-C50C-407E-A947-70E740481C1C}">
                  <a14:useLocalDpi xmlns:a14="http://schemas.microsoft.com/office/drawing/2010/main" val="0"/>
                </a:ext>
              </a:extLst>
            </a:blip>
            <a:srcRect l="20550" t="6665" r="67642" b="5806"/>
            <a:stretch/>
          </p:blipFill>
          <p:spPr bwMode="auto">
            <a:xfrm rot="5400000">
              <a:off x="5610842" y="4349977"/>
              <a:ext cx="970318" cy="4045728"/>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4" descr="Progress Pride Flag 2021"/>
            <p:cNvPicPr>
              <a:picLocks noChangeAspect="1" noChangeArrowheads="1"/>
            </p:cNvPicPr>
            <p:nvPr/>
          </p:nvPicPr>
          <p:blipFill rotWithShape="1">
            <a:blip r:embed="rId13">
              <a:extLst>
                <a:ext uri="{28A0092B-C50C-407E-A947-70E740481C1C}">
                  <a14:useLocalDpi xmlns:a14="http://schemas.microsoft.com/office/drawing/2010/main" val="0"/>
                </a:ext>
              </a:extLst>
            </a:blip>
            <a:srcRect l="78357" t="5717" r="9874" b="5900"/>
            <a:stretch/>
          </p:blipFill>
          <p:spPr bwMode="auto">
            <a:xfrm rot="16200000">
              <a:off x="9688366" y="4324670"/>
              <a:ext cx="967027" cy="4106028"/>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4" descr="Progress Pride Flag 2021"/>
            <p:cNvPicPr>
              <a:picLocks noChangeAspect="1" noChangeArrowheads="1"/>
            </p:cNvPicPr>
            <p:nvPr/>
          </p:nvPicPr>
          <p:blipFill rotWithShape="1">
            <a:blip r:embed="rId13">
              <a:extLst>
                <a:ext uri="{28A0092B-C50C-407E-A947-70E740481C1C}">
                  <a14:useLocalDpi xmlns:a14="http://schemas.microsoft.com/office/drawing/2010/main" val="0"/>
                </a:ext>
              </a:extLst>
            </a:blip>
            <a:srcRect l="78357" t="5717" r="9874" b="5900"/>
            <a:stretch/>
          </p:blipFill>
          <p:spPr bwMode="auto">
            <a:xfrm rot="16200000">
              <a:off x="1555798" y="4335176"/>
              <a:ext cx="967027" cy="4078620"/>
            </a:xfrm>
            <a:prstGeom prst="rect">
              <a:avLst/>
            </a:prstGeom>
            <a:noFill/>
            <a:extLst>
              <a:ext uri="{909E8E84-426E-40DD-AFC4-6F175D3DCCD1}">
                <a14:hiddenFill xmlns:a14="http://schemas.microsoft.com/office/drawing/2010/main">
                  <a:solidFill>
                    <a:srgbClr val="FFFFFF"/>
                  </a:solidFill>
                </a14:hiddenFill>
              </a:ext>
            </a:extLst>
          </p:spPr>
        </p:pic>
      </p:grpSp>
      <p:pic>
        <p:nvPicPr>
          <p:cNvPr id="19" name="Google Shape;20;p114"/>
          <p:cNvPicPr preferRelativeResize="0"/>
          <p:nvPr userDrawn="1"/>
        </p:nvPicPr>
        <p:blipFill rotWithShape="1">
          <a:blip r:embed="rId14">
            <a:alphaModFix/>
          </a:blip>
          <a:srcRect/>
          <a:stretch/>
        </p:blipFill>
        <p:spPr>
          <a:xfrm>
            <a:off x="10689745" y="5983366"/>
            <a:ext cx="1766583" cy="1326234"/>
          </a:xfrm>
          <a:prstGeom prst="rect">
            <a:avLst/>
          </a:prstGeom>
          <a:noFill/>
          <a:ln>
            <a:noFill/>
          </a:ln>
        </p:spPr>
      </p:pic>
    </p:spTree>
    <p:extLst>
      <p:ext uri="{BB962C8B-B14F-4D97-AF65-F5344CB8AC3E}">
        <p14:creationId xmlns:p14="http://schemas.microsoft.com/office/powerpoint/2010/main" val="2054322300"/>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8"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600" b="1" kern="1200">
          <a:solidFill>
            <a:schemeClr val="tx1">
              <a:lumMod val="75000"/>
            </a:schemeClr>
          </a:solidFill>
          <a:latin typeface="+mj-lt"/>
          <a:ea typeface="+mj-ea"/>
          <a:cs typeface="+mj-cs"/>
        </a:defRPr>
      </a:lvl1pPr>
    </p:titleStyle>
    <p:bodyStyle>
      <a:lvl1pPr marL="246888" indent="-246888" algn="l" defTabSz="914400" rtl="0" eaLnBrk="1" latinLnBrk="0" hangingPunct="1">
        <a:lnSpc>
          <a:spcPct val="90000"/>
        </a:lnSpc>
        <a:spcBef>
          <a:spcPts val="1400"/>
        </a:spcBef>
        <a:buFont typeface="Arial" panose="020B0604020202020204"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Arial" panose="020B0604020202020204"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anose="020B0604020202020204"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Arial" panose="020B0604020202020204"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microsoft.com/office/2018/10/relationships/comments" Target="../comments/modernComment_29E_152978FE.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wmv"/><Relationship Id="rId1" Type="http://schemas.microsoft.com/office/2007/relationships/media" Target="../media/media1.wmv"/><Relationship Id="rId5" Type="http://schemas.openxmlformats.org/officeDocument/2006/relationships/image" Target="../media/image19.png"/><Relationship Id="rId4" Type="http://schemas.openxmlformats.org/officeDocument/2006/relationships/notesSlide" Target="../notesSlides/notesSlide12.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20.png"/></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wmv"/><Relationship Id="rId1" Type="http://schemas.microsoft.com/office/2007/relationships/media" Target="../media/media3.wmv"/><Relationship Id="rId5" Type="http://schemas.openxmlformats.org/officeDocument/2006/relationships/image" Target="../media/image21.png"/><Relationship Id="rId4" Type="http://schemas.openxmlformats.org/officeDocument/2006/relationships/notesSlide" Target="../notesSlides/notesSlide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4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30.png"/><Relationship Id="rId1" Type="http://schemas.openxmlformats.org/officeDocument/2006/relationships/slideLayout" Target="../slideLayouts/slideLayout2.xml"/><Relationship Id="rId5" Type="http://schemas.openxmlformats.org/officeDocument/2006/relationships/image" Target="../media/image28.jpeg"/><Relationship Id="rId4" Type="http://schemas.openxmlformats.org/officeDocument/2006/relationships/image" Target="../media/image29.jpe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7.xml.rels><?xml version="1.0" encoding="UTF-8" standalone="yes"?>
<Relationships xmlns="http://schemas.openxmlformats.org/package/2006/relationships"><Relationship Id="rId8" Type="http://schemas.openxmlformats.org/officeDocument/2006/relationships/diagramLayout" Target="../diagrams/layout4.xml"/><Relationship Id="rId3" Type="http://schemas.openxmlformats.org/officeDocument/2006/relationships/diagramLayout" Target="../diagrams/layout3.xml"/><Relationship Id="rId7" Type="http://schemas.openxmlformats.org/officeDocument/2006/relationships/diagramData" Target="../diagrams/data4.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11" Type="http://schemas.microsoft.com/office/2007/relationships/diagramDrawing" Target="../diagrams/drawing4.xml"/><Relationship Id="rId5" Type="http://schemas.openxmlformats.org/officeDocument/2006/relationships/diagramColors" Target="../diagrams/colors3.xml"/><Relationship Id="rId10" Type="http://schemas.openxmlformats.org/officeDocument/2006/relationships/diagramColors" Target="../diagrams/colors4.xml"/><Relationship Id="rId4" Type="http://schemas.openxmlformats.org/officeDocument/2006/relationships/diagramQuickStyle" Target="../diagrams/quickStyle3.xml"/><Relationship Id="rId9" Type="http://schemas.openxmlformats.org/officeDocument/2006/relationships/diagramQuickStyle" Target="../diagrams/quickStyle4.xml"/></Relationships>
</file>

<file path=ppt/slides/_rels/slide5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7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89.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8" Type="http://schemas.openxmlformats.org/officeDocument/2006/relationships/diagramData" Target="../diagrams/data6.xml"/><Relationship Id="rId3" Type="http://schemas.openxmlformats.org/officeDocument/2006/relationships/image" Target="../media/image40.svg"/><Relationship Id="rId7" Type="http://schemas.openxmlformats.org/officeDocument/2006/relationships/image" Target="../media/image44.svg"/><Relationship Id="rId12" Type="http://schemas.microsoft.com/office/2007/relationships/diagramDrawing" Target="../diagrams/drawing6.xml"/><Relationship Id="rId2" Type="http://schemas.openxmlformats.org/officeDocument/2006/relationships/image" Target="../media/image39.png"/><Relationship Id="rId1" Type="http://schemas.openxmlformats.org/officeDocument/2006/relationships/slideLayout" Target="../slideLayouts/slideLayout2.xml"/><Relationship Id="rId6" Type="http://schemas.openxmlformats.org/officeDocument/2006/relationships/image" Target="../media/image43.png"/><Relationship Id="rId11" Type="http://schemas.openxmlformats.org/officeDocument/2006/relationships/diagramColors" Target="../diagrams/colors6.xml"/><Relationship Id="rId5" Type="http://schemas.openxmlformats.org/officeDocument/2006/relationships/image" Target="../media/image42.svg"/><Relationship Id="rId10" Type="http://schemas.openxmlformats.org/officeDocument/2006/relationships/diagramQuickStyle" Target="../diagrams/quickStyle6.xml"/><Relationship Id="rId4" Type="http://schemas.openxmlformats.org/officeDocument/2006/relationships/image" Target="../media/image41.png"/><Relationship Id="rId9" Type="http://schemas.openxmlformats.org/officeDocument/2006/relationships/diagramLayout" Target="../diagrams/layout6.xml"/></Relationships>
</file>

<file path=ppt/slides/_rels/slide9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92.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97.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6.xml"/></Relationships>
</file>

<file path=ppt/slides/_rels/slide9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1.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51.png"/></Relationships>
</file>

<file path=ppt/slides/_rels/slide10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107.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hyperlink" Target="http://pauldunay.com/trust-is-hard-to-come-by-these-days/" TargetMode="External"/><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51.png"/></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edia/image51.png"/></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3" Type="http://schemas.openxmlformats.org/officeDocument/2006/relationships/image" Target="../media/image64.emf"/><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3" Type="http://schemas.openxmlformats.org/officeDocument/2006/relationships/image" Target="../media/image64.emf"/><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4.wmv"/><Relationship Id="rId1" Type="http://schemas.microsoft.com/office/2007/relationships/media" Target="../media/media4.wmv"/><Relationship Id="rId5" Type="http://schemas.openxmlformats.org/officeDocument/2006/relationships/image" Target="../media/image65.png"/><Relationship Id="rId4" Type="http://schemas.openxmlformats.org/officeDocument/2006/relationships/notesSlide" Target="../notesSlides/notesSlide46.xml"/></Relationships>
</file>

<file path=ppt/slides/_rels/slide128.xml.rels><?xml version="1.0" encoding="UTF-8" standalone="yes"?>
<Relationships xmlns="http://schemas.openxmlformats.org/package/2006/relationships"><Relationship Id="rId3" Type="http://schemas.openxmlformats.org/officeDocument/2006/relationships/image" Target="../media/image66.emf"/><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20.png"/></Relationships>
</file>

<file path=ppt/slides/_rels/slide130.xml.rels><?xml version="1.0" encoding="UTF-8" standalone="yes"?>
<Relationships xmlns="http://schemas.openxmlformats.org/package/2006/relationships"><Relationship Id="rId3" Type="http://schemas.openxmlformats.org/officeDocument/2006/relationships/image" Target="../media/image67.emf"/><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5.wmv"/><Relationship Id="rId1" Type="http://schemas.microsoft.com/office/2007/relationships/media" Target="../media/media5.wmv"/><Relationship Id="rId5" Type="http://schemas.openxmlformats.org/officeDocument/2006/relationships/image" Target="../media/image68.png"/><Relationship Id="rId4" Type="http://schemas.openxmlformats.org/officeDocument/2006/relationships/notesSlide" Target="../notesSlides/notesSlide49.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52.xml"/><Relationship Id="rId1" Type="http://schemas.openxmlformats.org/officeDocument/2006/relationships/slideLayout" Target="../slideLayouts/slideLayout2.xml"/><Relationship Id="rId4" Type="http://schemas.openxmlformats.org/officeDocument/2006/relationships/image" Target="../media/image51.png"/></Relationships>
</file>

<file path=ppt/slides/_rels/slide135.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3.xml"/></Relationships>
</file>

<file path=ppt/slides/_rels/slide13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6.mp4"/><Relationship Id="rId1" Type="http://schemas.microsoft.com/office/2007/relationships/media" Target="../media/media6.mp4"/><Relationship Id="rId4" Type="http://schemas.openxmlformats.org/officeDocument/2006/relationships/image" Target="../media/image70.png"/></Relationships>
</file>

<file path=ppt/slides/_rels/slide140.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145.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5.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6.xml"/></Relationships>
</file>

<file path=ppt/slides/_rels/slide161.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62.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166.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3.xml"/></Relationships>
</file>

<file path=ppt/slides/_rels/slide16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65.xml"/><Relationship Id="rId1" Type="http://schemas.openxmlformats.org/officeDocument/2006/relationships/slideLayout" Target="../slideLayouts/slideLayout2.xml"/><Relationship Id="rId4" Type="http://schemas.openxmlformats.org/officeDocument/2006/relationships/image" Target="../media/image80.png"/></Relationships>
</file>

<file path=ppt/slides/_rels/slide173.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jpeg"/><Relationship Id="rId1" Type="http://schemas.openxmlformats.org/officeDocument/2006/relationships/slideLayout" Target="../slideLayouts/slideLayout2.xml"/><Relationship Id="rId5" Type="http://schemas.openxmlformats.org/officeDocument/2006/relationships/image" Target="../media/image84.png"/><Relationship Id="rId4" Type="http://schemas.openxmlformats.org/officeDocument/2006/relationships/image" Target="../media/image83.png"/></Relationships>
</file>

<file path=ppt/slides/_rels/slide174.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66.xml"/><Relationship Id="rId1" Type="http://schemas.openxmlformats.org/officeDocument/2006/relationships/slideLayout" Target="../slideLayouts/slideLayout2.xml"/><Relationship Id="rId4" Type="http://schemas.openxmlformats.org/officeDocument/2006/relationships/image" Target="../media/image86.png"/></Relationships>
</file>

<file path=ppt/slides/_rels/slide175.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67.xml"/><Relationship Id="rId1" Type="http://schemas.openxmlformats.org/officeDocument/2006/relationships/slideLayout" Target="../slideLayouts/slideLayout2.xml"/><Relationship Id="rId5" Type="http://schemas.openxmlformats.org/officeDocument/2006/relationships/image" Target="../media/image89.png"/><Relationship Id="rId4" Type="http://schemas.openxmlformats.org/officeDocument/2006/relationships/image" Target="../media/image88.png"/></Relationships>
</file>

<file path=ppt/slides/_rels/slide176.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180.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73.xml"/><Relationship Id="rId1" Type="http://schemas.openxmlformats.org/officeDocument/2006/relationships/slideLayout" Target="../slideLayouts/slideLayout2.xml"/><Relationship Id="rId4" Type="http://schemas.microsoft.com/office/2007/relationships/hdphoto" Target="../media/hdphoto2.wdp"/></Relationships>
</file>

<file path=ppt/slides/_rels/slide183.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667DF4-5EB6-6C53-E0B9-1F870775C74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F67FCA3-8126-805C-CF21-486F0BC9F806}"/>
              </a:ext>
            </a:extLst>
          </p:cNvPr>
          <p:cNvSpPr>
            <a:spLocks noGrp="1"/>
          </p:cNvSpPr>
          <p:nvPr>
            <p:ph type="title"/>
          </p:nvPr>
        </p:nvSpPr>
        <p:spPr>
          <a:xfrm>
            <a:off x="684212" y="-533400"/>
            <a:ext cx="9782801" cy="1239837"/>
          </a:xfrm>
        </p:spPr>
        <p:txBody>
          <a:bodyPr/>
          <a:lstStyle/>
          <a:p>
            <a:r>
              <a:rPr lang="en-US"/>
              <a:t>Our Welcome Activity … </a:t>
            </a:r>
          </a:p>
        </p:txBody>
      </p:sp>
      <p:sp>
        <p:nvSpPr>
          <p:cNvPr id="3" name="Content Placeholder 2">
            <a:extLst>
              <a:ext uri="{FF2B5EF4-FFF2-40B4-BE49-F238E27FC236}">
                <a16:creationId xmlns:a16="http://schemas.microsoft.com/office/drawing/2014/main" id="{03CD3D9B-C4C1-4917-4A9C-47F25EBD82F5}"/>
              </a:ext>
            </a:extLst>
          </p:cNvPr>
          <p:cNvSpPr>
            <a:spLocks noGrp="1"/>
          </p:cNvSpPr>
          <p:nvPr>
            <p:ph idx="1"/>
          </p:nvPr>
        </p:nvSpPr>
        <p:spPr>
          <a:xfrm>
            <a:off x="912812" y="1089906"/>
            <a:ext cx="10752156" cy="5111017"/>
          </a:xfrm>
        </p:spPr>
        <p:txBody>
          <a:bodyPr vert="horz" lIns="0" tIns="45708" rIns="0" bIns="45708" rtlCol="0" anchor="t">
            <a:noAutofit/>
          </a:bodyPr>
          <a:lstStyle/>
          <a:p>
            <a:pPr marL="0" indent="0">
              <a:buNone/>
            </a:pPr>
            <a:r>
              <a:rPr lang="en-US" sz="3550">
                <a:cs typeface="Calibri"/>
              </a:rPr>
              <a:t>Please complete the following on the wall prior to sitting …</a:t>
            </a:r>
            <a:endParaRPr lang="en-US"/>
          </a:p>
          <a:p>
            <a:pPr marL="0" indent="0">
              <a:buNone/>
            </a:pPr>
            <a:endParaRPr lang="en-US" sz="3550">
              <a:cs typeface="Calibri"/>
            </a:endParaRPr>
          </a:p>
          <a:p>
            <a:pPr marL="0" indent="0">
              <a:buNone/>
            </a:pPr>
            <a:r>
              <a:rPr lang="en-US" sz="3550">
                <a:cs typeface="Calibri"/>
              </a:rPr>
              <a:t>I am … [first name] </a:t>
            </a:r>
          </a:p>
          <a:p>
            <a:pPr marL="0" indent="0">
              <a:buNone/>
            </a:pPr>
            <a:r>
              <a:rPr lang="en-US" sz="3550">
                <a:cs typeface="Calibri"/>
              </a:rPr>
              <a:t>I serve as … [professional position]</a:t>
            </a:r>
          </a:p>
          <a:p>
            <a:pPr marL="0" indent="0">
              <a:buNone/>
            </a:pPr>
            <a:r>
              <a:rPr lang="en-US" sz="3550">
                <a:cs typeface="Calibri"/>
              </a:rPr>
              <a:t>I reside in … [home state]</a:t>
            </a:r>
          </a:p>
          <a:p>
            <a:pPr marL="0" indent="0">
              <a:buNone/>
            </a:pPr>
            <a:r>
              <a:rPr lang="en-US" sz="3550">
                <a:cs typeface="Calibri"/>
              </a:rPr>
              <a:t>I am attending because … [your why] </a:t>
            </a:r>
          </a:p>
          <a:p>
            <a:pPr marL="0" indent="0">
              <a:buNone/>
            </a:pPr>
            <a:r>
              <a:rPr lang="en-US" sz="3550">
                <a:cs typeface="Calibri"/>
              </a:rPr>
              <a:t>My email … </a:t>
            </a:r>
          </a:p>
          <a:p>
            <a:pPr marL="0" indent="0">
              <a:buNone/>
            </a:pPr>
            <a:endParaRPr lang="en-US" sz="3550">
              <a:cs typeface="Calibri"/>
            </a:endParaRPr>
          </a:p>
        </p:txBody>
      </p:sp>
    </p:spTree>
    <p:extLst>
      <p:ext uri="{BB962C8B-B14F-4D97-AF65-F5344CB8AC3E}">
        <p14:creationId xmlns:p14="http://schemas.microsoft.com/office/powerpoint/2010/main" val="17990465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72871" y="1201271"/>
            <a:ext cx="9439835" cy="3079849"/>
          </a:xfrm>
        </p:spPr>
        <p:txBody>
          <a:bodyPr/>
          <a:lstStyle/>
          <a:p>
            <a:r>
              <a:rPr lang="en-US"/>
              <a:t>Strength </a:t>
            </a:r>
            <a:br>
              <a:rPr lang="en-US"/>
            </a:br>
            <a:r>
              <a:rPr lang="en-US"/>
              <a:t>and Power Building:</a:t>
            </a:r>
            <a:br>
              <a:rPr lang="en-US"/>
            </a:br>
            <a:r>
              <a:rPr lang="en-US"/>
              <a:t>Clubs to Fighting Unions</a:t>
            </a:r>
          </a:p>
        </p:txBody>
      </p:sp>
      <p:sp>
        <p:nvSpPr>
          <p:cNvPr id="3" name="Subtitle 2"/>
          <p:cNvSpPr>
            <a:spLocks noGrp="1"/>
          </p:cNvSpPr>
          <p:nvPr>
            <p:ph type="subTitle" idx="1"/>
          </p:nvPr>
        </p:nvSpPr>
        <p:spPr>
          <a:xfrm>
            <a:off x="2713147" y="4778188"/>
            <a:ext cx="7516442" cy="732671"/>
          </a:xfrm>
        </p:spPr>
        <p:txBody>
          <a:bodyPr/>
          <a:lstStyle/>
          <a:p>
            <a:r>
              <a:rPr lang="en-US"/>
              <a:t>2025 LGBTQ+ Caucus Organizing Track</a:t>
            </a:r>
          </a:p>
        </p:txBody>
      </p:sp>
    </p:spTree>
    <p:extLst>
      <p:ext uri="{BB962C8B-B14F-4D97-AF65-F5344CB8AC3E}">
        <p14:creationId xmlns:p14="http://schemas.microsoft.com/office/powerpoint/2010/main" val="506761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44B080-E399-7C5A-A391-987EBCB33D8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7B54FA3-C63A-F6EA-A821-32D5D3108D9A}"/>
              </a:ext>
            </a:extLst>
          </p:cNvPr>
          <p:cNvSpPr>
            <a:spLocks noGrp="1"/>
          </p:cNvSpPr>
          <p:nvPr>
            <p:ph type="title"/>
          </p:nvPr>
        </p:nvSpPr>
        <p:spPr>
          <a:xfrm>
            <a:off x="3516860" y="2479731"/>
            <a:ext cx="8270024" cy="946184"/>
          </a:xfrm>
        </p:spPr>
        <p:txBody>
          <a:bodyPr/>
          <a:lstStyle/>
          <a:p>
            <a:pPr algn="ctr"/>
            <a:r>
              <a:rPr lang="en-US"/>
              <a:t> Anthony </a:t>
            </a:r>
          </a:p>
        </p:txBody>
      </p:sp>
      <p:sp>
        <p:nvSpPr>
          <p:cNvPr id="3" name="Text Placeholder 2">
            <a:extLst>
              <a:ext uri="{FF2B5EF4-FFF2-40B4-BE49-F238E27FC236}">
                <a16:creationId xmlns:a16="http://schemas.microsoft.com/office/drawing/2014/main" id="{A16620E9-30A9-D1D4-BA0A-6FCF1767D3CC}"/>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5486845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71887" y="4951"/>
            <a:ext cx="9141619" cy="1980898"/>
          </a:xfrm>
        </p:spPr>
        <p:txBody>
          <a:bodyPr>
            <a:normAutofit/>
          </a:bodyPr>
          <a:lstStyle/>
          <a:p>
            <a:r>
              <a:rPr lang="en-US"/>
              <a:t>NEA Members and External Audiences</a:t>
            </a:r>
          </a:p>
        </p:txBody>
      </p:sp>
      <p:sp>
        <p:nvSpPr>
          <p:cNvPr id="3" name="Subtitle 2"/>
          <p:cNvSpPr>
            <a:spLocks noGrp="1"/>
          </p:cNvSpPr>
          <p:nvPr>
            <p:ph type="subTitle" idx="1"/>
          </p:nvPr>
        </p:nvSpPr>
        <p:spPr>
          <a:xfrm>
            <a:off x="2574204" y="1986985"/>
            <a:ext cx="9141619" cy="3084561"/>
          </a:xfrm>
        </p:spPr>
        <p:txBody>
          <a:bodyPr>
            <a:normAutofit fontScale="92500" lnSpcReduction="10000"/>
          </a:bodyPr>
          <a:lstStyle/>
          <a:p>
            <a:pPr algn="l"/>
            <a:r>
              <a:rPr lang="en-US"/>
              <a:t>This presentation and its contents are confidential</a:t>
            </a:r>
            <a:r>
              <a:rPr lang="en-US">
                <a:solidFill>
                  <a:srgbClr val="00B0F0"/>
                </a:solidFill>
              </a:rPr>
              <a:t> </a:t>
            </a:r>
            <a:r>
              <a:rPr lang="en-US"/>
              <a:t>and may not be further distributed or passed on to any other person or published or reproduced, in whole or in part, by any medium or in any form for any purpose.  Audio/video recording, copying of slides, and the use of AI note-taking tools are prohibited without the written consent. Violation of these terms may result in legal action.</a:t>
            </a:r>
          </a:p>
        </p:txBody>
      </p:sp>
    </p:spTree>
    <p:extLst>
      <p:ext uri="{BB962C8B-B14F-4D97-AF65-F5344CB8AC3E}">
        <p14:creationId xmlns:p14="http://schemas.microsoft.com/office/powerpoint/2010/main" val="18472357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410E6C-1697-4857-A9F2-C6FE5986C589}"/>
              </a:ext>
            </a:extLst>
          </p:cNvPr>
          <p:cNvSpPr>
            <a:spLocks noGrp="1"/>
          </p:cNvSpPr>
          <p:nvPr>
            <p:ph type="title"/>
          </p:nvPr>
        </p:nvSpPr>
        <p:spPr>
          <a:xfrm>
            <a:off x="684212" y="-533400"/>
            <a:ext cx="9782801" cy="1239837"/>
          </a:xfrm>
        </p:spPr>
        <p:txBody>
          <a:bodyPr/>
          <a:lstStyle/>
          <a:p>
            <a:r>
              <a:rPr lang="en-US"/>
              <a:t>Honoring This Space</a:t>
            </a:r>
          </a:p>
        </p:txBody>
      </p:sp>
      <p:sp>
        <p:nvSpPr>
          <p:cNvPr id="3" name="Content Placeholder 2">
            <a:extLst>
              <a:ext uri="{FF2B5EF4-FFF2-40B4-BE49-F238E27FC236}">
                <a16:creationId xmlns:a16="http://schemas.microsoft.com/office/drawing/2014/main" id="{7248748C-D351-47FB-A208-AAAEB607FB3C}"/>
              </a:ext>
            </a:extLst>
          </p:cNvPr>
          <p:cNvSpPr>
            <a:spLocks noGrp="1"/>
          </p:cNvSpPr>
          <p:nvPr>
            <p:ph idx="1"/>
          </p:nvPr>
        </p:nvSpPr>
        <p:spPr>
          <a:xfrm>
            <a:off x="912812" y="1089906"/>
            <a:ext cx="10752156" cy="5111017"/>
          </a:xfrm>
        </p:spPr>
        <p:txBody>
          <a:bodyPr vert="horz" lIns="0" tIns="45708" rIns="0" bIns="45708" rtlCol="0" anchor="t">
            <a:noAutofit/>
          </a:bodyPr>
          <a:lstStyle/>
          <a:p>
            <a:pPr marL="0" indent="0">
              <a:buNone/>
            </a:pPr>
            <a:r>
              <a:rPr lang="en-US" sz="3599"/>
              <a:t>We begin by acknowledging that through a history of colonization and brutality, we are currently on the traditional lands stewarded by generations of indigenous people.</a:t>
            </a:r>
            <a:endParaRPr lang="en-US" sz="3599">
              <a:cs typeface="Calibri"/>
            </a:endParaRPr>
          </a:p>
          <a:p>
            <a:pPr marL="0" indent="0">
              <a:buNone/>
            </a:pPr>
            <a:r>
              <a:rPr lang="en-US" sz="3599">
                <a:cs typeface="Calibri"/>
              </a:rPr>
              <a:t>We honor these indigenous people, all elders, past, present, and emerging. We are called to learn and share these learnings about this tribal history, culture, and contributions that have been suppressed in the telling of the story of what we now call the United States of America.</a:t>
            </a:r>
          </a:p>
        </p:txBody>
      </p:sp>
    </p:spTree>
    <p:extLst>
      <p:ext uri="{BB962C8B-B14F-4D97-AF65-F5344CB8AC3E}">
        <p14:creationId xmlns:p14="http://schemas.microsoft.com/office/powerpoint/2010/main" val="31491365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5CF54C-CCE2-47F9-A974-2EF25127E06E}"/>
              </a:ext>
            </a:extLst>
          </p:cNvPr>
          <p:cNvSpPr>
            <a:spLocks noGrp="1"/>
          </p:cNvSpPr>
          <p:nvPr>
            <p:ph type="title"/>
          </p:nvPr>
        </p:nvSpPr>
        <p:spPr>
          <a:xfrm>
            <a:off x="6094411" y="915055"/>
            <a:ext cx="6094413" cy="5942052"/>
          </a:xfrm>
        </p:spPr>
        <p:txBody>
          <a:bodyPr vert="horz" lIns="91416" tIns="45708" rIns="91416" bIns="45708" rtlCol="0" anchor="b">
            <a:normAutofit fontScale="90000"/>
          </a:bodyPr>
          <a:lstStyle/>
          <a:p>
            <a:r>
              <a:rPr lang="en-US" sz="6550">
                <a:solidFill>
                  <a:schemeClr val="tx1">
                    <a:lumMod val="85000"/>
                    <a:lumOff val="15000"/>
                  </a:schemeClr>
                </a:solidFill>
              </a:rPr>
              <a:t>Shout Out Around the Room</a:t>
            </a:r>
            <a:br>
              <a:rPr lang="en-US" sz="6550"/>
            </a:br>
            <a:br>
              <a:rPr lang="en-US" sz="6550"/>
            </a:br>
            <a:r>
              <a:rPr lang="en-US" sz="5250">
                <a:solidFill>
                  <a:schemeClr val="tx1">
                    <a:lumMod val="85000"/>
                    <a:lumOff val="15000"/>
                  </a:schemeClr>
                </a:solidFill>
              </a:rPr>
              <a:t>Name</a:t>
            </a:r>
            <a:br>
              <a:rPr lang="en-US" sz="5250"/>
            </a:br>
            <a:r>
              <a:rPr lang="en-US" sz="5250">
                <a:solidFill>
                  <a:schemeClr val="tx1">
                    <a:lumMod val="85000"/>
                    <a:lumOff val="15000"/>
                  </a:schemeClr>
                </a:solidFill>
              </a:rPr>
              <a:t>Pronoun</a:t>
            </a:r>
            <a:br>
              <a:rPr lang="en-US" sz="5250"/>
            </a:br>
            <a:r>
              <a:rPr lang="en-US" sz="5250">
                <a:solidFill>
                  <a:schemeClr val="tx1">
                    <a:lumMod val="85000"/>
                    <a:lumOff val="15000"/>
                  </a:schemeClr>
                </a:solidFill>
              </a:rPr>
              <a:t>Work Location</a:t>
            </a:r>
            <a:br>
              <a:rPr lang="en-US" sz="5250"/>
            </a:br>
            <a:endParaRPr lang="en-US" sz="6550"/>
          </a:p>
        </p:txBody>
      </p:sp>
      <p:sp>
        <p:nvSpPr>
          <p:cNvPr id="4" name="Slide Number Placeholder 3"/>
          <p:cNvSpPr>
            <a:spLocks noGrp="1"/>
          </p:cNvSpPr>
          <p:nvPr>
            <p:ph type="sldNum" sz="quarter" idx="12"/>
          </p:nvPr>
        </p:nvSpPr>
        <p:spPr/>
        <p:txBody>
          <a:bodyPr/>
          <a:lstStyle/>
          <a:p>
            <a:fld id="{5414DF46-E7D2-4146-95BA-57A23C39CF98}" type="slidenum">
              <a:rPr lang="en-US" smtClean="0"/>
              <a:t>6</a:t>
            </a:fld>
            <a:endParaRPr lang="en-US"/>
          </a:p>
        </p:txBody>
      </p:sp>
      <p:pic>
        <p:nvPicPr>
          <p:cNvPr id="5" name="Picture 4">
            <a:extLst>
              <a:ext uri="{FF2B5EF4-FFF2-40B4-BE49-F238E27FC236}">
                <a16:creationId xmlns:a16="http://schemas.microsoft.com/office/drawing/2014/main" id="{C0A821FD-C8B1-9607-175E-156EAF46DB29}"/>
              </a:ext>
            </a:extLst>
          </p:cNvPr>
          <p:cNvPicPr>
            <a:picLocks noChangeAspect="1"/>
          </p:cNvPicPr>
          <p:nvPr/>
        </p:nvPicPr>
        <p:blipFill rotWithShape="1">
          <a:blip r:embed="rId2"/>
          <a:srcRect l="-4" r="17975"/>
          <a:stretch/>
        </p:blipFill>
        <p:spPr>
          <a:xfrm>
            <a:off x="484981" y="190577"/>
            <a:ext cx="5446881" cy="6042808"/>
          </a:xfrm>
          <a:custGeom>
            <a:avLst/>
            <a:gdLst>
              <a:gd name="connsiteX0" fmla="*/ 1408 w 7431572"/>
              <a:gd name="connsiteY0" fmla="*/ -69 h 6667885"/>
              <a:gd name="connsiteX1" fmla="*/ 7432981 w 7431572"/>
              <a:gd name="connsiteY1" fmla="*/ -69 h 6667885"/>
              <a:gd name="connsiteX2" fmla="*/ 7432981 w 7431572"/>
              <a:gd name="connsiteY2" fmla="*/ 6667817 h 6667885"/>
              <a:gd name="connsiteX3" fmla="*/ 1408 w 7431572"/>
              <a:gd name="connsiteY3" fmla="*/ 6667817 h 6667885"/>
            </a:gdLst>
            <a:ahLst/>
            <a:cxnLst>
              <a:cxn ang="0">
                <a:pos x="connsiteX0" y="connsiteY0"/>
              </a:cxn>
              <a:cxn ang="0">
                <a:pos x="connsiteX1" y="connsiteY1"/>
              </a:cxn>
              <a:cxn ang="0">
                <a:pos x="connsiteX2" y="connsiteY2"/>
              </a:cxn>
              <a:cxn ang="0">
                <a:pos x="connsiteX3" y="connsiteY3"/>
              </a:cxn>
            </a:cxnLst>
            <a:rect l="l" t="t" r="r" b="b"/>
            <a:pathLst>
              <a:path w="7431572" h="6667885">
                <a:moveTo>
                  <a:pt x="1408" y="-69"/>
                </a:moveTo>
                <a:lnTo>
                  <a:pt x="7432981" y="-69"/>
                </a:lnTo>
                <a:lnTo>
                  <a:pt x="7432981" y="6667817"/>
                </a:lnTo>
                <a:lnTo>
                  <a:pt x="1408" y="6667817"/>
                </a:lnTo>
                <a:close/>
              </a:path>
            </a:pathLst>
          </a:custGeom>
        </p:spPr>
      </p:pic>
    </p:spTree>
    <p:extLst>
      <p:ext uri="{BB962C8B-B14F-4D97-AF65-F5344CB8AC3E}">
        <p14:creationId xmlns:p14="http://schemas.microsoft.com/office/powerpoint/2010/main" val="17069599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4922839" y="591671"/>
            <a:ext cx="6924604" cy="6266329"/>
          </a:xfrm>
        </p:spPr>
        <p:txBody>
          <a:bodyPr vert="horz" lIns="91440" tIns="45720" rIns="91440" bIns="45720" rtlCol="0" anchor="t">
            <a:normAutofit lnSpcReduction="10000"/>
          </a:bodyPr>
          <a:lstStyle/>
          <a:p>
            <a:pPr marL="0" indent="0">
              <a:buNone/>
            </a:pPr>
            <a:r>
              <a:rPr lang="en-US" sz="7200" b="1"/>
              <a:t>April 12</a:t>
            </a:r>
          </a:p>
          <a:p>
            <a:pPr marL="0" indent="0">
              <a:buNone/>
            </a:pPr>
            <a:r>
              <a:rPr lang="en-US" sz="7200" b="1"/>
              <a:t>Sessions 1-3</a:t>
            </a:r>
          </a:p>
          <a:p>
            <a:pPr marL="0" indent="0">
              <a:buNone/>
            </a:pPr>
            <a:endParaRPr lang="en-US" sz="7200" b="1">
              <a:solidFill>
                <a:schemeClr val="tx2"/>
              </a:solidFill>
            </a:endParaRPr>
          </a:p>
          <a:p>
            <a:pPr marL="0" indent="0">
              <a:buNone/>
            </a:pPr>
            <a:r>
              <a:rPr lang="en-US" sz="6000" b="1">
                <a:solidFill>
                  <a:schemeClr val="tx2"/>
                </a:solidFill>
              </a:rPr>
              <a:t>1. 10:15-11:45</a:t>
            </a:r>
          </a:p>
          <a:p>
            <a:pPr marL="0" indent="0">
              <a:buNone/>
            </a:pPr>
            <a:r>
              <a:rPr lang="en-US" sz="6000" b="1">
                <a:solidFill>
                  <a:schemeClr val="tx2"/>
                </a:solidFill>
              </a:rPr>
              <a:t>2. 1:45- 3:15</a:t>
            </a:r>
          </a:p>
          <a:p>
            <a:pPr marL="0" indent="0">
              <a:buNone/>
            </a:pPr>
            <a:r>
              <a:rPr lang="en-US" sz="6000" b="1">
                <a:solidFill>
                  <a:schemeClr val="tx2"/>
                </a:solidFill>
              </a:rPr>
              <a:t>3. 3:30- 5:00</a:t>
            </a:r>
          </a:p>
        </p:txBody>
      </p:sp>
      <p:sp>
        <p:nvSpPr>
          <p:cNvPr id="5" name="Text Placeholder 4"/>
          <p:cNvSpPr>
            <a:spLocks noGrp="1"/>
          </p:cNvSpPr>
          <p:nvPr>
            <p:ph type="body" sz="half" idx="2"/>
          </p:nvPr>
        </p:nvSpPr>
        <p:spPr/>
        <p:txBody>
          <a:bodyPr/>
          <a:lstStyle/>
          <a:p>
            <a:endParaRPr lang="en-US"/>
          </a:p>
        </p:txBody>
      </p:sp>
      <p:sp>
        <p:nvSpPr>
          <p:cNvPr id="6" name="Slide Number Placeholder 5"/>
          <p:cNvSpPr>
            <a:spLocks noGrp="1"/>
          </p:cNvSpPr>
          <p:nvPr>
            <p:ph type="sldNum" sz="quarter" idx="12"/>
          </p:nvPr>
        </p:nvSpPr>
        <p:spPr/>
        <p:txBody>
          <a:bodyPr/>
          <a:lstStyle/>
          <a:p>
            <a:fld id="{5414DF46-E7D2-4146-95BA-57A23C39CF98}" type="slidenum">
              <a:rPr lang="en-US" smtClean="0"/>
              <a:t>7</a:t>
            </a:fld>
            <a:endParaRPr lang="en-US"/>
          </a:p>
        </p:txBody>
      </p:sp>
      <p:pic>
        <p:nvPicPr>
          <p:cNvPr id="7" name="Picture 6" descr="A person with a rainbow scarf around her neck&#10;&#10;Description automatically generated with low confidence">
            <a:extLst>
              <a:ext uri="{FF2B5EF4-FFF2-40B4-BE49-F238E27FC236}">
                <a16:creationId xmlns:a16="http://schemas.microsoft.com/office/drawing/2014/main" id="{4662698E-7270-5706-5AA4-59F98F1D0BE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7008" y="1866411"/>
            <a:ext cx="4374059" cy="4738564"/>
          </a:xfrm>
          <a:prstGeom prst="rect">
            <a:avLst/>
          </a:prstGeom>
        </p:spPr>
      </p:pic>
    </p:spTree>
    <p:extLst>
      <p:ext uri="{BB962C8B-B14F-4D97-AF65-F5344CB8AC3E}">
        <p14:creationId xmlns:p14="http://schemas.microsoft.com/office/powerpoint/2010/main" val="34788807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A0D949-D237-924F-0752-B7CFE5093D91}"/>
              </a:ext>
            </a:extLst>
          </p:cNvPr>
          <p:cNvSpPr>
            <a:spLocks noGrp="1"/>
          </p:cNvSpPr>
          <p:nvPr>
            <p:ph type="title"/>
          </p:nvPr>
        </p:nvSpPr>
        <p:spPr/>
        <p:txBody>
          <a:bodyPr>
            <a:normAutofit/>
          </a:bodyPr>
          <a:lstStyle/>
          <a:p>
            <a:pPr algn="ctr"/>
            <a:r>
              <a:rPr lang="en-US" sz="3600" b="1"/>
              <a:t>Session </a:t>
            </a:r>
            <a:r>
              <a:rPr lang="en-US" sz="3600" b="1" err="1"/>
              <a:t>OUtcomes</a:t>
            </a:r>
            <a:endParaRPr lang="en-US" sz="3600" b="1"/>
          </a:p>
        </p:txBody>
      </p:sp>
      <p:sp>
        <p:nvSpPr>
          <p:cNvPr id="3" name="Content Placeholder 2">
            <a:extLst>
              <a:ext uri="{FF2B5EF4-FFF2-40B4-BE49-F238E27FC236}">
                <a16:creationId xmlns:a16="http://schemas.microsoft.com/office/drawing/2014/main" id="{CDC167B7-E972-3A81-93EC-EC730AEC593A}"/>
              </a:ext>
            </a:extLst>
          </p:cNvPr>
          <p:cNvSpPr>
            <a:spLocks noGrp="1"/>
          </p:cNvSpPr>
          <p:nvPr>
            <p:ph idx="1"/>
          </p:nvPr>
        </p:nvSpPr>
        <p:spPr/>
        <p:txBody>
          <a:bodyPr vert="horz" lIns="91440" tIns="45720" rIns="91440" bIns="45720" rtlCol="0" anchor="t">
            <a:normAutofit/>
          </a:bodyPr>
          <a:lstStyle/>
          <a:p>
            <a:pPr marL="0" indent="0">
              <a:buNone/>
            </a:pPr>
            <a:r>
              <a:rPr lang="en-US"/>
              <a:t>We will leave this training with a campaign and leadership plan that works for you.  </a:t>
            </a:r>
          </a:p>
          <a:p>
            <a:pPr marL="0" indent="0">
              <a:buNone/>
            </a:pPr>
            <a:endParaRPr lang="en-US"/>
          </a:p>
          <a:p>
            <a:pPr marL="0" indent="0">
              <a:buNone/>
            </a:pPr>
            <a:r>
              <a:rPr lang="en-US"/>
              <a:t>In the process we will discuss: </a:t>
            </a:r>
          </a:p>
          <a:p>
            <a:pPr marL="0" indent="0">
              <a:buNone/>
            </a:pPr>
            <a:endParaRPr lang="en-US"/>
          </a:p>
          <a:p>
            <a:pPr marL="246380" indent="-246380"/>
            <a:r>
              <a:rPr lang="en-US" sz="2200"/>
              <a:t>Identifying Leaders to Build Power </a:t>
            </a:r>
          </a:p>
          <a:p>
            <a:pPr marL="246380" indent="-246380"/>
            <a:r>
              <a:rPr lang="en-US" sz="2200"/>
              <a:t>Building Structures to Distribute Leadership</a:t>
            </a:r>
          </a:p>
          <a:p>
            <a:pPr marL="246380" indent="-246380"/>
            <a:r>
              <a:rPr lang="en-US" sz="2200"/>
              <a:t>Building Power through Organizing</a:t>
            </a:r>
          </a:p>
          <a:p>
            <a:pPr marL="246380" indent="-246380"/>
            <a:r>
              <a:rPr lang="en-US" sz="2200"/>
              <a:t>Centering Race, Class, and Gender</a:t>
            </a:r>
          </a:p>
          <a:p>
            <a:pPr marL="246380" indent="-246380"/>
            <a:endParaRPr lang="en-US"/>
          </a:p>
          <a:p>
            <a:pPr marL="246380" indent="-246380"/>
            <a:endParaRPr lang="en-US"/>
          </a:p>
          <a:p>
            <a:pPr marL="0" indent="0">
              <a:buNone/>
            </a:pPr>
            <a:endParaRPr lang="en-US"/>
          </a:p>
        </p:txBody>
      </p:sp>
      <p:pic>
        <p:nvPicPr>
          <p:cNvPr id="3076" name="Picture 4" descr="http://www.simpla-project.eu/media/21755/wp2-outcomes.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101" y="2999740"/>
            <a:ext cx="3695700" cy="29432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0394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2"/>
    </p:ext>
  </p:extLs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g135435d5bc1_0_38"/>
          <p:cNvSpPr txBox="1">
            <a:spLocks noGrp="1"/>
          </p:cNvSpPr>
          <p:nvPr>
            <p:ph type="title"/>
          </p:nvPr>
        </p:nvSpPr>
        <p:spPr>
          <a:xfrm>
            <a:off x="2436812" y="36096"/>
            <a:ext cx="8229600" cy="786900"/>
          </a:xfrm>
          <a:prstGeom prst="rect">
            <a:avLst/>
          </a:prstGeom>
        </p:spPr>
        <p:txBody>
          <a:bodyPr spcFirstLastPara="1" vert="horz" wrap="square" lIns="91425" tIns="45700" rIns="91425" bIns="45700" rtlCol="0" anchor="ctr" anchorCtr="0">
            <a:normAutofit/>
          </a:bodyPr>
          <a:lstStyle/>
          <a:p>
            <a:pPr algn="r">
              <a:spcBef>
                <a:spcPts val="0"/>
              </a:spcBef>
            </a:pPr>
            <a:r>
              <a:rPr lang="en-US">
                <a:solidFill>
                  <a:srgbClr val="404040"/>
                </a:solidFill>
              </a:rPr>
              <a:t>Logistics to Remember</a:t>
            </a:r>
            <a:endParaRPr/>
          </a:p>
        </p:txBody>
      </p:sp>
      <p:sp>
        <p:nvSpPr>
          <p:cNvPr id="199" name="Google Shape;199;g135435d5bc1_0_38"/>
          <p:cNvSpPr txBox="1">
            <a:spLocks noGrp="1"/>
          </p:cNvSpPr>
          <p:nvPr>
            <p:ph type="body" idx="1"/>
          </p:nvPr>
        </p:nvSpPr>
        <p:spPr>
          <a:xfrm>
            <a:off x="1141412" y="1723581"/>
            <a:ext cx="9067800" cy="4983103"/>
          </a:xfrm>
          <a:prstGeom prst="rect">
            <a:avLst/>
          </a:prstGeom>
        </p:spPr>
        <p:txBody>
          <a:bodyPr spcFirstLastPara="1" vert="horz" wrap="square" lIns="91425" tIns="45700" rIns="91425" bIns="45700" rtlCol="0" anchor="t" anchorCtr="0">
            <a:noAutofit/>
          </a:bodyPr>
          <a:lstStyle/>
          <a:p>
            <a:pPr marL="0" indent="0">
              <a:spcBef>
                <a:spcPts val="640"/>
              </a:spcBef>
              <a:buNone/>
            </a:pPr>
            <a:r>
              <a:rPr lang="en-US">
                <a:solidFill>
                  <a:schemeClr val="dk1"/>
                </a:solidFill>
              </a:rPr>
              <a:t>Questions to Ask</a:t>
            </a:r>
            <a:endParaRPr>
              <a:solidFill>
                <a:schemeClr val="dk1"/>
              </a:solidFill>
            </a:endParaRPr>
          </a:p>
          <a:p>
            <a:pPr marL="0" indent="0">
              <a:spcBef>
                <a:spcPts val="640"/>
              </a:spcBef>
              <a:buNone/>
            </a:pPr>
            <a:r>
              <a:rPr lang="en-US">
                <a:solidFill>
                  <a:schemeClr val="dk1"/>
                </a:solidFill>
              </a:rPr>
              <a:t>Bathroom</a:t>
            </a:r>
            <a:endParaRPr>
              <a:solidFill>
                <a:schemeClr val="dk1"/>
              </a:solidFill>
            </a:endParaRPr>
          </a:p>
          <a:p>
            <a:pPr marL="0" indent="0">
              <a:spcBef>
                <a:spcPts val="640"/>
              </a:spcBef>
              <a:buNone/>
            </a:pPr>
            <a:r>
              <a:rPr lang="en-US">
                <a:solidFill>
                  <a:schemeClr val="dk1"/>
                </a:solidFill>
              </a:rPr>
              <a:t>Materials</a:t>
            </a:r>
            <a:endParaRPr>
              <a:solidFill>
                <a:schemeClr val="dk1"/>
              </a:solidFill>
            </a:endParaRPr>
          </a:p>
          <a:p>
            <a:pPr marL="0" indent="0">
              <a:spcBef>
                <a:spcPts val="640"/>
              </a:spcBef>
              <a:buNone/>
            </a:pPr>
            <a:r>
              <a:rPr lang="en-US">
                <a:solidFill>
                  <a:schemeClr val="dk1"/>
                </a:solidFill>
              </a:rPr>
              <a:t>Food</a:t>
            </a:r>
            <a:endParaRPr>
              <a:solidFill>
                <a:schemeClr val="dk1"/>
              </a:solidFill>
            </a:endParaRPr>
          </a:p>
          <a:p>
            <a:pPr marL="0" indent="0">
              <a:spcBef>
                <a:spcPts val="640"/>
              </a:spcBef>
              <a:buNone/>
            </a:pPr>
            <a:r>
              <a:rPr lang="en-US">
                <a:solidFill>
                  <a:schemeClr val="dk1"/>
                </a:solidFill>
              </a:rPr>
              <a:t>Room Temperature</a:t>
            </a:r>
            <a:endParaRPr>
              <a:solidFill>
                <a:schemeClr val="dk1"/>
              </a:solidFill>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17338" y="997449"/>
            <a:ext cx="7011988" cy="4969360"/>
          </a:xfrm>
          <a:prstGeom prst="rect">
            <a:avLst/>
          </a:prstGeom>
        </p:spPr>
      </p:pic>
    </p:spTree>
    <p:extLst>
      <p:ext uri="{BB962C8B-B14F-4D97-AF65-F5344CB8AC3E}">
        <p14:creationId xmlns:p14="http://schemas.microsoft.com/office/powerpoint/2010/main" val="39575409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oogle Shape;192;g1353501599d_0_66"/>
          <p:cNvPicPr preferRelativeResize="0"/>
          <p:nvPr/>
        </p:nvPicPr>
        <p:blipFill>
          <a:blip r:embed="rId3">
            <a:alphaModFix amt="20000"/>
            <a:grayscl/>
          </a:blip>
          <a:stretch>
            <a:fillRect/>
          </a:stretch>
        </p:blipFill>
        <p:spPr>
          <a:xfrm>
            <a:off x="16058" y="-609600"/>
            <a:ext cx="12344400" cy="7008276"/>
          </a:xfrm>
          <a:prstGeom prst="rect">
            <a:avLst/>
          </a:prstGeom>
          <a:noFill/>
          <a:ln>
            <a:noFill/>
          </a:ln>
        </p:spPr>
      </p:pic>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760412" y="177801"/>
            <a:ext cx="10615825" cy="584200"/>
          </a:xfrm>
        </p:spPr>
        <p:txBody>
          <a:bodyPr>
            <a:normAutofit fontScale="90000"/>
          </a:bodyPr>
          <a:lstStyle/>
          <a:p>
            <a:r>
              <a:rPr lang="en-US" b="1"/>
              <a:t>Community Agreements </a:t>
            </a:r>
            <a:r>
              <a:rPr lang="en-US"/>
              <a:t>Page (2 in the handouts)</a:t>
            </a:r>
            <a:r>
              <a:rPr lang="en-US" b="1"/>
              <a:t> </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2284412" y="762001"/>
            <a:ext cx="8335001" cy="4572000"/>
          </a:xfrm>
          <a:solidFill>
            <a:schemeClr val="bg1">
              <a:alpha val="0"/>
            </a:schemeClr>
          </a:solidFill>
        </p:spPr>
        <p:txBody>
          <a:bodyPr vert="horz" lIns="0" tIns="45708" rIns="0" bIns="45708" rtlCol="0" anchor="t">
            <a:noAutofit/>
          </a:bodyPr>
          <a:lstStyle/>
          <a:p>
            <a:pPr marL="0" indent="0">
              <a:buNone/>
            </a:pPr>
            <a:r>
              <a:rPr lang="en-US" sz="2750"/>
              <a:t>Using Self-Awareness and Self-Knowledge </a:t>
            </a:r>
          </a:p>
          <a:p>
            <a:pPr marL="0" indent="0">
              <a:buNone/>
            </a:pPr>
            <a:r>
              <a:rPr lang="en-US" sz="2750"/>
              <a:t>Listening for Understanding</a:t>
            </a:r>
          </a:p>
          <a:p>
            <a:pPr marL="0" indent="0">
              <a:buNone/>
            </a:pPr>
            <a:r>
              <a:rPr lang="en-US" sz="2750"/>
              <a:t>Being Gracious</a:t>
            </a:r>
          </a:p>
          <a:p>
            <a:pPr marL="0" indent="0">
              <a:buNone/>
            </a:pPr>
            <a:r>
              <a:rPr lang="en-US" sz="2750"/>
              <a:t>Staying Engaged</a:t>
            </a:r>
          </a:p>
          <a:p>
            <a:pPr marL="0" indent="0">
              <a:buNone/>
            </a:pPr>
            <a:r>
              <a:rPr lang="en-US" sz="2750"/>
              <a:t>Being Open and Suspend Judgment</a:t>
            </a:r>
          </a:p>
          <a:p>
            <a:pPr marL="0" indent="0">
              <a:buNone/>
            </a:pPr>
            <a:r>
              <a:rPr lang="en-US" sz="2750"/>
              <a:t>Saying “I”- tell your truth</a:t>
            </a:r>
          </a:p>
          <a:p>
            <a:pPr marL="0" indent="0">
              <a:buNone/>
            </a:pPr>
            <a:r>
              <a:rPr lang="en-US" sz="2750"/>
              <a:t>Lean into Discomfort </a:t>
            </a:r>
          </a:p>
          <a:p>
            <a:pPr marL="0" indent="0">
              <a:buNone/>
            </a:pPr>
            <a:r>
              <a:rPr lang="en-US" sz="2750"/>
              <a:t>Reaching Empathy</a:t>
            </a:r>
          </a:p>
          <a:p>
            <a:pPr marL="0" indent="0">
              <a:buNone/>
            </a:pPr>
            <a:r>
              <a:rPr lang="en-US" sz="2750"/>
              <a:t>Expecting Non-Resolution and Non-Closure</a:t>
            </a:r>
          </a:p>
          <a:p>
            <a:pPr marL="0" indent="0">
              <a:buNone/>
            </a:pPr>
            <a:r>
              <a:rPr lang="en-US" sz="2750"/>
              <a:t> </a:t>
            </a:r>
            <a:r>
              <a:rPr lang="en-US"/>
              <a:t>*</a:t>
            </a:r>
            <a:r>
              <a:rPr lang="en-US" sz="1200"/>
              <a:t>Adapted from “Embracing equity and inclusion”, Annie E. Casey Foundation</a:t>
            </a:r>
          </a:p>
        </p:txBody>
      </p:sp>
    </p:spTree>
    <p:extLst>
      <p:ext uri="{BB962C8B-B14F-4D97-AF65-F5344CB8AC3E}">
        <p14:creationId xmlns:p14="http://schemas.microsoft.com/office/powerpoint/2010/main" val="3298278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Your World as It Is and Your Highest Hopes</a:t>
            </a:r>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9115774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E324F9-DAB4-C547-4984-F470AC8C9D5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B5DF986-87A3-5EB9-5548-A8E83FA30C9E}"/>
              </a:ext>
            </a:extLst>
          </p:cNvPr>
          <p:cNvSpPr>
            <a:spLocks noGrp="1"/>
          </p:cNvSpPr>
          <p:nvPr>
            <p:ph type="title"/>
          </p:nvPr>
        </p:nvSpPr>
        <p:spPr>
          <a:xfrm>
            <a:off x="3516860" y="2479731"/>
            <a:ext cx="8270024" cy="946184"/>
          </a:xfrm>
        </p:spPr>
        <p:txBody>
          <a:bodyPr/>
          <a:lstStyle/>
          <a:p>
            <a:pPr algn="ctr"/>
            <a:r>
              <a:rPr lang="en-US"/>
              <a:t> Ellen </a:t>
            </a:r>
          </a:p>
        </p:txBody>
      </p:sp>
      <p:sp>
        <p:nvSpPr>
          <p:cNvPr id="3" name="Text Placeholder 2">
            <a:extLst>
              <a:ext uri="{FF2B5EF4-FFF2-40B4-BE49-F238E27FC236}">
                <a16:creationId xmlns:a16="http://schemas.microsoft.com/office/drawing/2014/main" id="{4927C811-1405-7EFF-3A31-E7477E03ADAB}"/>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446921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US"/>
          </a:p>
        </p:txBody>
      </p:sp>
      <p:sp>
        <p:nvSpPr>
          <p:cNvPr id="3" name="Content Placeholder 2"/>
          <p:cNvSpPr>
            <a:spLocks noGrp="1"/>
          </p:cNvSpPr>
          <p:nvPr>
            <p:ph idx="1"/>
          </p:nvPr>
        </p:nvSpPr>
        <p:spPr>
          <a:xfrm>
            <a:off x="7487687" y="1175607"/>
            <a:ext cx="4701138" cy="4927577"/>
          </a:xfrm>
        </p:spPr>
        <p:txBody>
          <a:bodyPr>
            <a:normAutofit lnSpcReduction="10000"/>
          </a:bodyPr>
          <a:lstStyle/>
          <a:p>
            <a:pPr marL="0" indent="0">
              <a:buNone/>
            </a:pPr>
            <a:r>
              <a:rPr lang="en-US" sz="4400"/>
              <a:t>What are your three biggest problems? </a:t>
            </a:r>
          </a:p>
          <a:p>
            <a:pPr marL="0" indent="0">
              <a:buNone/>
            </a:pPr>
            <a:r>
              <a:rPr lang="en-US" sz="4400"/>
              <a:t>IF you had all the power you needed, how would you solve them? </a:t>
            </a:r>
          </a:p>
        </p:txBody>
      </p:sp>
      <p:pic>
        <p:nvPicPr>
          <p:cNvPr id="6" name="Picture 5"/>
          <p:cNvPicPr>
            <a:picLocks noChangeAspect="1"/>
          </p:cNvPicPr>
          <p:nvPr/>
        </p:nvPicPr>
        <p:blipFill rotWithShape="1">
          <a:blip r:embed="rId2"/>
          <a:srcRect l="21029" t="31297" r="15365" b="1199"/>
          <a:stretch/>
        </p:blipFill>
        <p:spPr>
          <a:xfrm>
            <a:off x="698643" y="318052"/>
            <a:ext cx="6524482" cy="5669930"/>
          </a:xfrm>
          <a:prstGeom prst="rect">
            <a:avLst/>
          </a:prstGeom>
        </p:spPr>
      </p:pic>
    </p:spTree>
    <p:extLst>
      <p:ext uri="{BB962C8B-B14F-4D97-AF65-F5344CB8AC3E}">
        <p14:creationId xmlns:p14="http://schemas.microsoft.com/office/powerpoint/2010/main" val="19520603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pic>
        <p:nvPicPr>
          <p:cNvPr id="98" name="Google Shape;98;p14"/>
          <p:cNvPicPr preferRelativeResize="0"/>
          <p:nvPr/>
        </p:nvPicPr>
        <p:blipFill rotWithShape="1">
          <a:blip r:embed="rId3">
            <a:alphaModFix/>
          </a:blip>
          <a:srcRect/>
          <a:stretch/>
        </p:blipFill>
        <p:spPr>
          <a:xfrm>
            <a:off x="908345" y="1180292"/>
            <a:ext cx="10878762" cy="4217620"/>
          </a:xfrm>
          <a:prstGeom prst="rect">
            <a:avLst/>
          </a:prstGeom>
          <a:noFill/>
          <a:ln>
            <a:noFill/>
          </a:ln>
        </p:spPr>
      </p:pic>
    </p:spTree>
    <p:extLst>
      <p:ext uri="{BB962C8B-B14F-4D97-AF65-F5344CB8AC3E}">
        <p14:creationId xmlns:p14="http://schemas.microsoft.com/office/powerpoint/2010/main" val="1024548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15549" y="1655348"/>
            <a:ext cx="8283272" cy="2654064"/>
          </a:xfrm>
        </p:spPr>
        <p:txBody>
          <a:bodyPr/>
          <a:lstStyle/>
          <a:p>
            <a:r>
              <a:rPr lang="en-US"/>
              <a:t>Organizing, Power, and Campaigns</a:t>
            </a:r>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5191209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BD2377-B7BC-B6C8-E060-DBB5D3628C4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E907F27-6DFD-0C23-1B7F-5FFFE8CDC608}"/>
              </a:ext>
            </a:extLst>
          </p:cNvPr>
          <p:cNvSpPr>
            <a:spLocks noGrp="1"/>
          </p:cNvSpPr>
          <p:nvPr>
            <p:ph type="title"/>
          </p:nvPr>
        </p:nvSpPr>
        <p:spPr>
          <a:xfrm>
            <a:off x="3516860" y="2479731"/>
            <a:ext cx="8270024" cy="946184"/>
          </a:xfrm>
        </p:spPr>
        <p:txBody>
          <a:bodyPr>
            <a:normAutofit/>
          </a:bodyPr>
          <a:lstStyle/>
          <a:p>
            <a:pPr algn="ctr"/>
            <a:r>
              <a:rPr lang="en-US"/>
              <a:t>Albert</a:t>
            </a:r>
          </a:p>
        </p:txBody>
      </p:sp>
      <p:sp>
        <p:nvSpPr>
          <p:cNvPr id="3" name="Text Placeholder 2">
            <a:extLst>
              <a:ext uri="{FF2B5EF4-FFF2-40B4-BE49-F238E27FC236}">
                <a16:creationId xmlns:a16="http://schemas.microsoft.com/office/drawing/2014/main" id="{C6E2B820-D712-789C-1588-511048269B2B}"/>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2403153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itle 1"/>
          <p:cNvSpPr>
            <a:spLocks noGrp="1"/>
          </p:cNvSpPr>
          <p:nvPr>
            <p:ph type="title"/>
          </p:nvPr>
        </p:nvSpPr>
        <p:spPr>
          <a:xfrm>
            <a:off x="842480" y="56725"/>
            <a:ext cx="10383657" cy="817365"/>
          </a:xfrm>
        </p:spPr>
        <p:txBody>
          <a:bodyPr>
            <a:normAutofit/>
          </a:bodyPr>
          <a:lstStyle/>
          <a:p>
            <a:pPr>
              <a:defRPr/>
            </a:pPr>
            <a:r>
              <a:rPr lang="en-US" altLang="en-US"/>
              <a:t>What is organizing?</a:t>
            </a:r>
            <a:r>
              <a:rPr lang="en-US" altLang="en-US" dirty="0"/>
              <a:t> </a:t>
            </a:r>
            <a:r>
              <a:rPr lang="en-US" altLang="en-US"/>
              <a:t>- </a:t>
            </a:r>
            <a:r>
              <a:rPr lang="en-US" altLang="en-US" dirty="0"/>
              <a:t>p. </a:t>
            </a:r>
            <a:r>
              <a:rPr lang="en-US" altLang="en-US"/>
              <a:t>4</a:t>
            </a:r>
          </a:p>
        </p:txBody>
      </p:sp>
      <p:sp>
        <p:nvSpPr>
          <p:cNvPr id="88067" name="Content Placeholder 2"/>
          <p:cNvSpPr>
            <a:spLocks noGrp="1"/>
          </p:cNvSpPr>
          <p:nvPr>
            <p:ph idx="1"/>
          </p:nvPr>
        </p:nvSpPr>
        <p:spPr>
          <a:xfrm>
            <a:off x="842481" y="1198316"/>
            <a:ext cx="11207926" cy="4866946"/>
          </a:xfrm>
          <a:solidFill>
            <a:schemeClr val="bg1">
              <a:lumMod val="95000"/>
            </a:schemeClr>
          </a:solidFill>
        </p:spPr>
        <p:txBody>
          <a:bodyPr vert="horz" lIns="91440" tIns="45720" rIns="91440" bIns="45720" rtlCol="0" anchor="t">
            <a:noAutofit/>
          </a:bodyPr>
          <a:lstStyle/>
          <a:p>
            <a:pPr marL="246380" indent="-246380">
              <a:defRPr/>
            </a:pPr>
            <a:r>
              <a:rPr lang="en-US" altLang="en-US" sz="3600"/>
              <a:t>Organizing is identifying leaders and coordinating them into leadership teams</a:t>
            </a:r>
            <a:r>
              <a:rPr lang="en-US" altLang="en-US" sz="3600" b="1"/>
              <a:t> </a:t>
            </a:r>
          </a:p>
          <a:p>
            <a:pPr marL="246380" indent="-246380">
              <a:defRPr/>
            </a:pPr>
            <a:r>
              <a:rPr lang="en-US" altLang="en-US" sz="3600"/>
              <a:t>Building community and commitment around common goals </a:t>
            </a:r>
          </a:p>
          <a:p>
            <a:pPr marL="246380" indent="-246380">
              <a:defRPr/>
            </a:pPr>
            <a:r>
              <a:rPr lang="en-US" altLang="en-US" sz="3600"/>
              <a:t>Building power from the resources of that community </a:t>
            </a:r>
            <a:endParaRPr lang="en-US" sz="3600"/>
          </a:p>
          <a:p>
            <a:pPr marL="246380" indent="-246380">
              <a:defRPr/>
            </a:pPr>
            <a:r>
              <a:rPr lang="en-US" altLang="en-US" sz="3600"/>
              <a:t>Using that power strategically to make concrete change in the world </a:t>
            </a:r>
            <a:endParaRPr lang="en-US" sz="3600"/>
          </a:p>
        </p:txBody>
      </p:sp>
    </p:spTree>
    <p:extLst>
      <p:ext uri="{BB962C8B-B14F-4D97-AF65-F5344CB8AC3E}">
        <p14:creationId xmlns:p14="http://schemas.microsoft.com/office/powerpoint/2010/main" val="25022633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Picture 3" descr="theChoice1130pm.pdf"/>
          <p:cNvPicPr>
            <a:picLocks noChangeAspect="1"/>
          </p:cNvPicPr>
          <p:nvPr/>
        </p:nvPicPr>
        <p:blipFill rotWithShape="1">
          <a:blip r:embed="rId3">
            <a:extLst>
              <a:ext uri="{28A0092B-C50C-407E-A947-70E740481C1C}">
                <a14:useLocalDpi xmlns:a14="http://schemas.microsoft.com/office/drawing/2010/main" val="0"/>
              </a:ext>
            </a:extLst>
          </a:blip>
          <a:srcRect l="10073" t="22466" r="9166" b="21203"/>
          <a:stretch/>
        </p:blipFill>
        <p:spPr bwMode="auto">
          <a:xfrm>
            <a:off x="3534009" y="1121330"/>
            <a:ext cx="8631584" cy="47098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p:cNvPicPr>
            <a:picLocks noChangeAspect="1"/>
          </p:cNvPicPr>
          <p:nvPr/>
        </p:nvPicPr>
        <p:blipFill rotWithShape="1">
          <a:blip r:embed="rId4"/>
          <a:srcRect l="23345" r="20898"/>
          <a:stretch/>
        </p:blipFill>
        <p:spPr>
          <a:xfrm>
            <a:off x="882828" y="1508829"/>
            <a:ext cx="2275865" cy="4081784"/>
          </a:xfrm>
          <a:prstGeom prst="rect">
            <a:avLst/>
          </a:prstGeom>
        </p:spPr>
      </p:pic>
    </p:spTree>
    <p:extLst>
      <p:ext uri="{BB962C8B-B14F-4D97-AF65-F5344CB8AC3E}">
        <p14:creationId xmlns:p14="http://schemas.microsoft.com/office/powerpoint/2010/main" val="8018672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82628" y="1233006"/>
            <a:ext cx="5753359" cy="4186430"/>
          </a:xfrm>
        </p:spPr>
        <p:txBody>
          <a:bodyPr>
            <a:noAutofit/>
          </a:bodyPr>
          <a:lstStyle/>
          <a:p>
            <a:r>
              <a:rPr lang="en-US" sz="6000">
                <a:solidFill>
                  <a:srgbClr val="465562"/>
                </a:solidFill>
                <a:ea typeface="+mj-lt"/>
                <a:cs typeface="+mj-lt"/>
              </a:rPr>
              <a:t>Who is powerful?</a:t>
            </a:r>
            <a:br>
              <a:rPr lang="en-US" sz="6000">
                <a:solidFill>
                  <a:srgbClr val="465562"/>
                </a:solidFill>
                <a:ea typeface="+mj-lt"/>
                <a:cs typeface="+mj-lt"/>
              </a:rPr>
            </a:br>
            <a:br>
              <a:rPr lang="en-US" sz="6000">
                <a:solidFill>
                  <a:srgbClr val="465562"/>
                </a:solidFill>
                <a:ea typeface="+mj-lt"/>
                <a:cs typeface="+mj-lt"/>
              </a:rPr>
            </a:br>
            <a:r>
              <a:rPr lang="en-US" sz="6000">
                <a:solidFill>
                  <a:srgbClr val="465562"/>
                </a:solidFill>
                <a:ea typeface="+mj-lt"/>
                <a:cs typeface="+mj-lt"/>
              </a:rPr>
              <a:t>What makes them powerful? </a:t>
            </a:r>
            <a:endParaRPr lang="en-US" sz="6000"/>
          </a:p>
        </p:txBody>
      </p:sp>
      <p:pic>
        <p:nvPicPr>
          <p:cNvPr id="4" name="Picture 3"/>
          <p:cNvPicPr>
            <a:picLocks noChangeAspect="1"/>
          </p:cNvPicPr>
          <p:nvPr/>
        </p:nvPicPr>
        <p:blipFill>
          <a:blip r:embed="rId2"/>
          <a:stretch>
            <a:fillRect/>
          </a:stretch>
        </p:blipFill>
        <p:spPr>
          <a:xfrm>
            <a:off x="716692" y="605507"/>
            <a:ext cx="5015804" cy="5015804"/>
          </a:xfrm>
          <a:prstGeom prst="rect">
            <a:avLst/>
          </a:prstGeom>
        </p:spPr>
      </p:pic>
    </p:spTree>
    <p:extLst>
      <p:ext uri="{BB962C8B-B14F-4D97-AF65-F5344CB8AC3E}">
        <p14:creationId xmlns:p14="http://schemas.microsoft.com/office/powerpoint/2010/main" val="36789451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Google Shape;195;p9"/>
          <p:cNvSpPr txBox="1">
            <a:spLocks noGrp="1"/>
          </p:cNvSpPr>
          <p:nvPr>
            <p:ph type="title"/>
          </p:nvPr>
        </p:nvSpPr>
        <p:spPr>
          <a:xfrm>
            <a:off x="1593436" y="177800"/>
            <a:ext cx="5974427" cy="652379"/>
          </a:xfrm>
          <a:prstGeom prst="rect">
            <a:avLst/>
          </a:prstGeom>
          <a:noFill/>
          <a:ln>
            <a:noFill/>
          </a:ln>
        </p:spPr>
        <p:txBody>
          <a:bodyPr spcFirstLastPara="1" wrap="square" lIns="91401" tIns="45688" rIns="91401" bIns="45688" anchor="ctr" anchorCtr="0">
            <a:noAutofit/>
          </a:bodyPr>
          <a:lstStyle/>
          <a:p>
            <a:pPr algn="ctr">
              <a:lnSpc>
                <a:spcPct val="100000"/>
              </a:lnSpc>
              <a:buClr>
                <a:schemeClr val="dk1"/>
              </a:buClr>
              <a:buSzPts val="1400"/>
            </a:pPr>
            <a:r>
              <a:rPr lang="en-US" sz="4000" b="1"/>
              <a:t>DEFINING POWER</a:t>
            </a:r>
            <a:endParaRPr sz="4000" b="1"/>
          </a:p>
        </p:txBody>
      </p:sp>
      <p:sp>
        <p:nvSpPr>
          <p:cNvPr id="196" name="Google Shape;196;p9"/>
          <p:cNvSpPr txBox="1"/>
          <p:nvPr/>
        </p:nvSpPr>
        <p:spPr>
          <a:xfrm>
            <a:off x="840509" y="952029"/>
            <a:ext cx="7093527" cy="4081053"/>
          </a:xfrm>
          <a:prstGeom prst="rect">
            <a:avLst/>
          </a:prstGeom>
          <a:noFill/>
          <a:ln>
            <a:noFill/>
          </a:ln>
        </p:spPr>
        <p:txBody>
          <a:bodyPr spcFirstLastPara="1" wrap="square" lIns="91401" tIns="45688" rIns="91401" bIns="45688" anchor="t" anchorCtr="0">
            <a:spAutoFit/>
          </a:bodyPr>
          <a:lstStyle/>
          <a:p>
            <a:pPr marL="37465">
              <a:lnSpc>
                <a:spcPct val="90000"/>
              </a:lnSpc>
            </a:pPr>
            <a:r>
              <a:rPr lang="en-US" sz="3600">
                <a:solidFill>
                  <a:srgbClr val="404040"/>
                </a:solidFill>
                <a:latin typeface="Calibri"/>
                <a:ea typeface="Calibri"/>
                <a:cs typeface="Calibri"/>
                <a:sym typeface="Calibri"/>
              </a:rPr>
              <a:t>Power is the ability to control, create, and prevent change.</a:t>
            </a:r>
            <a:endParaRPr lang="en-US" sz="3600">
              <a:solidFill>
                <a:srgbClr val="404040"/>
              </a:solidFill>
              <a:latin typeface="Calibri"/>
              <a:ea typeface="Calibri"/>
              <a:cs typeface="Calibri"/>
            </a:endParaRPr>
          </a:p>
          <a:p>
            <a:pPr marL="37465">
              <a:lnSpc>
                <a:spcPct val="90000"/>
              </a:lnSpc>
            </a:pPr>
            <a:endParaRPr lang="en-US" sz="3600">
              <a:solidFill>
                <a:srgbClr val="404040"/>
              </a:solidFill>
              <a:latin typeface="Calibri"/>
              <a:cs typeface="Calibri"/>
            </a:endParaRPr>
          </a:p>
          <a:p>
            <a:pPr marL="37465">
              <a:lnSpc>
                <a:spcPct val="90000"/>
              </a:lnSpc>
            </a:pPr>
            <a:r>
              <a:rPr lang="en-US" sz="3600">
                <a:solidFill>
                  <a:srgbClr val="404040"/>
                </a:solidFill>
                <a:latin typeface="Calibri"/>
                <a:cs typeface="Calibri"/>
              </a:rPr>
              <a:t>Power is organized people and organized resources (money).</a:t>
            </a:r>
          </a:p>
          <a:p>
            <a:pPr marL="37465">
              <a:lnSpc>
                <a:spcPct val="90000"/>
              </a:lnSpc>
            </a:pPr>
            <a:endParaRPr lang="en-US" sz="3600">
              <a:solidFill>
                <a:srgbClr val="404040"/>
              </a:solidFill>
              <a:latin typeface="Calibri"/>
              <a:cs typeface="Calibri"/>
            </a:endParaRPr>
          </a:p>
          <a:p>
            <a:pPr marL="37465">
              <a:lnSpc>
                <a:spcPct val="90000"/>
              </a:lnSpc>
            </a:pPr>
            <a:r>
              <a:rPr lang="en-US" sz="3600">
                <a:solidFill>
                  <a:srgbClr val="404040"/>
                </a:solidFill>
                <a:latin typeface="Calibri"/>
                <a:cs typeface="Calibri"/>
              </a:rPr>
              <a:t>Power is not static, it is either waning or growing.  </a:t>
            </a:r>
          </a:p>
        </p:txBody>
      </p:sp>
      <p:pic>
        <p:nvPicPr>
          <p:cNvPr id="3" name="Google Shape;177;p7" descr="72,370 Cartoon Dollar Sign Images, Stock Photos &amp; Vectors | Shutterstock">
            <a:extLst>
              <a:ext uri="{FF2B5EF4-FFF2-40B4-BE49-F238E27FC236}">
                <a16:creationId xmlns:a16="http://schemas.microsoft.com/office/drawing/2014/main" id="{5E3B8FD0-2701-8DB4-C999-D53458FBEC3B}"/>
              </a:ext>
            </a:extLst>
          </p:cNvPr>
          <p:cNvPicPr preferRelativeResize="0"/>
          <p:nvPr/>
        </p:nvPicPr>
        <p:blipFill rotWithShape="1">
          <a:blip r:embed="rId3">
            <a:alphaModFix/>
          </a:blip>
          <a:srcRect b="6103"/>
          <a:stretch/>
        </p:blipFill>
        <p:spPr>
          <a:xfrm>
            <a:off x="8405091" y="3568190"/>
            <a:ext cx="3380509" cy="2735435"/>
          </a:xfrm>
          <a:prstGeom prst="rect">
            <a:avLst/>
          </a:prstGeom>
          <a:noFill/>
          <a:ln>
            <a:noFill/>
          </a:ln>
        </p:spPr>
      </p:pic>
      <p:pic>
        <p:nvPicPr>
          <p:cNvPr id="4" name="Picture 3"/>
          <p:cNvPicPr>
            <a:picLocks noChangeAspect="1"/>
          </p:cNvPicPr>
          <p:nvPr/>
        </p:nvPicPr>
        <p:blipFill rotWithShape="1">
          <a:blip r:embed="rId4"/>
          <a:srcRect l="40781" t="10717" r="4100" b="3708"/>
          <a:stretch/>
        </p:blipFill>
        <p:spPr>
          <a:xfrm>
            <a:off x="8497454" y="258274"/>
            <a:ext cx="3195781" cy="3309916"/>
          </a:xfrm>
          <a:prstGeom prst="rect">
            <a:avLst/>
          </a:prstGeom>
        </p:spPr>
      </p:pic>
    </p:spTree>
    <p:extLst>
      <p:ext uri="{BB962C8B-B14F-4D97-AF65-F5344CB8AC3E}">
        <p14:creationId xmlns:p14="http://schemas.microsoft.com/office/powerpoint/2010/main" val="11403597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Google Shape;195;p9"/>
          <p:cNvSpPr txBox="1">
            <a:spLocks noGrp="1"/>
          </p:cNvSpPr>
          <p:nvPr>
            <p:ph type="title"/>
          </p:nvPr>
        </p:nvSpPr>
        <p:spPr>
          <a:prstGeom prst="rect">
            <a:avLst/>
          </a:prstGeom>
          <a:noFill/>
          <a:ln>
            <a:noFill/>
          </a:ln>
        </p:spPr>
        <p:txBody>
          <a:bodyPr spcFirstLastPara="1" wrap="square" lIns="91401" tIns="45688" rIns="91401" bIns="45688" anchor="ctr" anchorCtr="0">
            <a:normAutofit/>
          </a:bodyPr>
          <a:lstStyle/>
          <a:p>
            <a:pPr algn="ctr">
              <a:lnSpc>
                <a:spcPct val="100000"/>
              </a:lnSpc>
              <a:buClr>
                <a:schemeClr val="dk1"/>
              </a:buClr>
              <a:buSzPts val="1400"/>
            </a:pPr>
            <a:r>
              <a:rPr lang="en-US"/>
              <a:t>UNDERSTANDING POWER</a:t>
            </a:r>
            <a:endParaRPr/>
          </a:p>
        </p:txBody>
      </p:sp>
      <p:sp>
        <p:nvSpPr>
          <p:cNvPr id="196" name="Google Shape;196;p9"/>
          <p:cNvSpPr txBox="1"/>
          <p:nvPr/>
        </p:nvSpPr>
        <p:spPr>
          <a:xfrm>
            <a:off x="867029" y="1927794"/>
            <a:ext cx="7344098" cy="3416255"/>
          </a:xfrm>
          <a:prstGeom prst="rect">
            <a:avLst/>
          </a:prstGeom>
          <a:noFill/>
          <a:ln>
            <a:noFill/>
          </a:ln>
        </p:spPr>
        <p:txBody>
          <a:bodyPr spcFirstLastPara="1" wrap="square" lIns="91401" tIns="45688" rIns="91401" bIns="45688" anchor="t" anchorCtr="0">
            <a:spAutoFit/>
          </a:bodyPr>
          <a:lstStyle/>
          <a:p>
            <a:pPr marL="37465">
              <a:lnSpc>
                <a:spcPct val="90000"/>
              </a:lnSpc>
            </a:pPr>
            <a:r>
              <a:rPr lang="en-US" sz="6000">
                <a:solidFill>
                  <a:srgbClr val="404040"/>
                </a:solidFill>
                <a:latin typeface="Calibri"/>
                <a:ea typeface="Calibri"/>
                <a:cs typeface="Calibri"/>
                <a:sym typeface="Calibri"/>
              </a:rPr>
              <a:t>Power is neutral</a:t>
            </a:r>
          </a:p>
          <a:p>
            <a:pPr marL="37465">
              <a:lnSpc>
                <a:spcPct val="90000"/>
              </a:lnSpc>
            </a:pPr>
            <a:endParaRPr lang="en-US" sz="6000">
              <a:solidFill>
                <a:srgbClr val="404040"/>
              </a:solidFill>
              <a:latin typeface="Calibri"/>
              <a:cs typeface="Calibri"/>
            </a:endParaRPr>
          </a:p>
          <a:p>
            <a:pPr marL="37465">
              <a:lnSpc>
                <a:spcPct val="90000"/>
              </a:lnSpc>
            </a:pPr>
            <a:r>
              <a:rPr lang="en-US" sz="6000">
                <a:solidFill>
                  <a:srgbClr val="404040"/>
                </a:solidFill>
                <a:latin typeface="Calibri"/>
                <a:cs typeface="Calibri"/>
              </a:rPr>
              <a:t>Our values affect the way we use power</a:t>
            </a:r>
          </a:p>
        </p:txBody>
      </p:sp>
      <p:pic>
        <p:nvPicPr>
          <p:cNvPr id="4" name="Picture 3"/>
          <p:cNvPicPr>
            <a:picLocks noChangeAspect="1"/>
          </p:cNvPicPr>
          <p:nvPr/>
        </p:nvPicPr>
        <p:blipFill>
          <a:blip r:embed="rId3"/>
          <a:stretch>
            <a:fillRect/>
          </a:stretch>
        </p:blipFill>
        <p:spPr>
          <a:xfrm>
            <a:off x="7629935" y="1597891"/>
            <a:ext cx="4057073" cy="4057073"/>
          </a:xfrm>
          <a:prstGeom prst="rect">
            <a:avLst/>
          </a:prstGeom>
        </p:spPr>
      </p:pic>
    </p:spTree>
    <p:extLst>
      <p:ext uri="{BB962C8B-B14F-4D97-AF65-F5344CB8AC3E}">
        <p14:creationId xmlns:p14="http://schemas.microsoft.com/office/powerpoint/2010/main" val="2625672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Google Shape;195;p9"/>
          <p:cNvSpPr txBox="1">
            <a:spLocks noGrp="1"/>
          </p:cNvSpPr>
          <p:nvPr>
            <p:ph type="title"/>
          </p:nvPr>
        </p:nvSpPr>
        <p:spPr>
          <a:xfrm>
            <a:off x="1256552" y="-152976"/>
            <a:ext cx="9782801" cy="1052674"/>
          </a:xfrm>
          <a:prstGeom prst="rect">
            <a:avLst/>
          </a:prstGeom>
          <a:noFill/>
          <a:ln>
            <a:noFill/>
          </a:ln>
        </p:spPr>
        <p:txBody>
          <a:bodyPr spcFirstLastPara="1" wrap="square" lIns="91401" tIns="45688" rIns="91401" bIns="45688" anchor="ctr" anchorCtr="0">
            <a:normAutofit/>
          </a:bodyPr>
          <a:lstStyle/>
          <a:p>
            <a:pPr algn="ctr">
              <a:lnSpc>
                <a:spcPct val="100000"/>
              </a:lnSpc>
              <a:buClr>
                <a:schemeClr val="dk1"/>
              </a:buClr>
              <a:buSzPts val="1400"/>
            </a:pPr>
            <a:r>
              <a:rPr lang="en-US"/>
              <a:t>TRUTHS  ABOUT BUILDING  POWER</a:t>
            </a:r>
            <a:endParaRPr/>
          </a:p>
        </p:txBody>
      </p:sp>
      <p:sp>
        <p:nvSpPr>
          <p:cNvPr id="196" name="Google Shape;196;p9"/>
          <p:cNvSpPr txBox="1"/>
          <p:nvPr/>
        </p:nvSpPr>
        <p:spPr>
          <a:xfrm>
            <a:off x="667485" y="1086482"/>
            <a:ext cx="11406394" cy="3600921"/>
          </a:xfrm>
          <a:prstGeom prst="rect">
            <a:avLst/>
          </a:prstGeom>
          <a:noFill/>
          <a:ln>
            <a:noFill/>
          </a:ln>
        </p:spPr>
        <p:txBody>
          <a:bodyPr spcFirstLastPara="1" wrap="square" lIns="91401" tIns="45688" rIns="91401" bIns="45688" anchor="t" anchorCtr="0">
            <a:spAutoFit/>
          </a:bodyPr>
          <a:lstStyle/>
          <a:p>
            <a:pPr marL="457200" indent="-457200">
              <a:buFont typeface="Arial" panose="020B0604020202020204" pitchFamily="34" charset="0"/>
              <a:buChar char="•"/>
            </a:pPr>
            <a:r>
              <a:rPr lang="en-US" sz="2800"/>
              <a:t>Power has to be consistently built or it is waning</a:t>
            </a:r>
          </a:p>
          <a:p>
            <a:pPr marL="457200" indent="-457200">
              <a:buFont typeface="Arial" panose="020B0604020202020204" pitchFamily="34" charset="0"/>
              <a:buChar char="•"/>
            </a:pPr>
            <a:r>
              <a:rPr lang="en-US" sz="2800"/>
              <a:t>Not everyone wants us to have power and actively work to take our power away  </a:t>
            </a:r>
          </a:p>
          <a:p>
            <a:pPr marL="457200" indent="-457200">
              <a:buFont typeface="Arial" panose="020B0604020202020204" pitchFamily="34" charset="0"/>
              <a:buChar char="•"/>
            </a:pPr>
            <a:r>
              <a:rPr lang="en-US" sz="2800"/>
              <a:t>Public actions through shared vision, shared purpose, shared resources, shared risk, and unity is how we build power</a:t>
            </a:r>
          </a:p>
          <a:p>
            <a:pPr marL="457200" indent="-457200">
              <a:buFont typeface="Arial" panose="020B0604020202020204" pitchFamily="34" charset="0"/>
              <a:buChar char="•"/>
            </a:pPr>
            <a:r>
              <a:rPr lang="en-US" sz="2800"/>
              <a:t>The bigger the win you want– the more power you need</a:t>
            </a:r>
          </a:p>
          <a:p>
            <a:pPr marL="457200" indent="-457200">
              <a:buFont typeface="Arial" panose="020B0604020202020204" pitchFamily="34" charset="0"/>
              <a:buChar char="•"/>
            </a:pPr>
            <a:r>
              <a:rPr lang="en-US" sz="2800">
                <a:solidFill>
                  <a:srgbClr val="465562"/>
                </a:solidFill>
                <a:latin typeface="Euphemia"/>
                <a:cs typeface="Calibri"/>
              </a:rPr>
              <a:t>Building power requires leadership</a:t>
            </a:r>
          </a:p>
          <a:p>
            <a:endParaRPr lang="en-US" sz="3200">
              <a:solidFill>
                <a:srgbClr val="404040"/>
              </a:solidFill>
              <a:latin typeface="Calibri"/>
              <a:cs typeface="Calibri"/>
            </a:endParaRPr>
          </a:p>
        </p:txBody>
      </p:sp>
      <p:pic>
        <p:nvPicPr>
          <p:cNvPr id="4098" name="Picture 2" descr="Lightning Bolt Transparent Images – Browse 12,034 Stock Photos, Vectors,  and Video | Adobe Stock"/>
          <p:cNvPicPr>
            <a:picLocks noChangeAspect="1" noChangeArrowheads="1"/>
          </p:cNvPicPr>
          <p:nvPr/>
        </p:nvPicPr>
        <p:blipFill rotWithShape="1">
          <a:blip r:embed="rId3">
            <a:extLst>
              <a:ext uri="{28A0092B-C50C-407E-A947-70E740481C1C}">
                <a14:useLocalDpi xmlns:a14="http://schemas.microsoft.com/office/drawing/2010/main" val="0"/>
              </a:ext>
            </a:extLst>
          </a:blip>
          <a:srcRect t="27308" b="28131"/>
          <a:stretch/>
        </p:blipFill>
        <p:spPr bwMode="auto">
          <a:xfrm>
            <a:off x="1365128" y="4812632"/>
            <a:ext cx="10011109" cy="15280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809999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62526" y="225927"/>
            <a:ext cx="9782801" cy="736600"/>
          </a:xfrm>
        </p:spPr>
        <p:txBody>
          <a:bodyPr/>
          <a:lstStyle/>
          <a:p>
            <a:r>
              <a:rPr lang="en-US"/>
              <a:t>Definition for Campaigns</a:t>
            </a:r>
          </a:p>
        </p:txBody>
      </p:sp>
      <p:sp>
        <p:nvSpPr>
          <p:cNvPr id="3" name="Content Placeholder 2"/>
          <p:cNvSpPr>
            <a:spLocks noGrp="1"/>
          </p:cNvSpPr>
          <p:nvPr>
            <p:ph idx="1"/>
          </p:nvPr>
        </p:nvSpPr>
        <p:spPr>
          <a:xfrm>
            <a:off x="890714" y="1233326"/>
            <a:ext cx="10413711" cy="4872789"/>
          </a:xfrm>
        </p:spPr>
        <p:txBody>
          <a:bodyPr>
            <a:noAutofit/>
          </a:bodyPr>
          <a:lstStyle/>
          <a:p>
            <a:pPr marL="0" lvl="0" indent="0">
              <a:buNone/>
            </a:pPr>
            <a:r>
              <a:rPr lang="en-US" sz="4400"/>
              <a:t>An issue </a:t>
            </a:r>
            <a:r>
              <a:rPr lang="en-US" sz="4400" i="1"/>
              <a:t>campaign i</a:t>
            </a:r>
            <a:r>
              <a:rPr lang="en-US" sz="4400"/>
              <a:t>s the process through which the people organize around leaders and structures to use their resources in accomplishing goals that achieve the change they need and want. It is public. It involves risk. It results in the story being about the workers.  </a:t>
            </a:r>
          </a:p>
          <a:p>
            <a:pPr marL="0" lvl="0" indent="0">
              <a:buNone/>
            </a:pPr>
            <a:r>
              <a:rPr lang="en-US"/>
              <a:t>From Marshall Ganz</a:t>
            </a:r>
          </a:p>
        </p:txBody>
      </p:sp>
    </p:spTree>
    <p:extLst>
      <p:ext uri="{BB962C8B-B14F-4D97-AF65-F5344CB8AC3E}">
        <p14:creationId xmlns:p14="http://schemas.microsoft.com/office/powerpoint/2010/main" val="2637503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3F4CBC-B3E0-D79A-6E2F-2E21F2A4026E}"/>
              </a:ext>
            </a:extLst>
          </p:cNvPr>
          <p:cNvSpPr>
            <a:spLocks noGrp="1"/>
          </p:cNvSpPr>
          <p:nvPr>
            <p:ph type="title"/>
          </p:nvPr>
        </p:nvSpPr>
        <p:spPr>
          <a:xfrm>
            <a:off x="1593436" y="177800"/>
            <a:ext cx="9782801" cy="640347"/>
          </a:xfrm>
        </p:spPr>
        <p:txBody>
          <a:bodyPr>
            <a:normAutofit fontScale="90000"/>
          </a:bodyPr>
          <a:lstStyle/>
          <a:p>
            <a:pPr algn="ctr"/>
            <a:r>
              <a:rPr lang="en-US" sz="4800"/>
              <a:t>Strength AND Growth</a:t>
            </a:r>
            <a:r>
              <a:rPr lang="en-US"/>
              <a:t> </a:t>
            </a:r>
          </a:p>
        </p:txBody>
      </p:sp>
      <p:sp>
        <p:nvSpPr>
          <p:cNvPr id="3" name="Content Placeholder 2">
            <a:extLst>
              <a:ext uri="{FF2B5EF4-FFF2-40B4-BE49-F238E27FC236}">
                <a16:creationId xmlns:a16="http://schemas.microsoft.com/office/drawing/2014/main" id="{31A4C5F4-9CB1-6CDF-F707-54D8EEE26B6C}"/>
              </a:ext>
            </a:extLst>
          </p:cNvPr>
          <p:cNvSpPr>
            <a:spLocks noGrp="1"/>
          </p:cNvSpPr>
          <p:nvPr>
            <p:ph idx="1"/>
          </p:nvPr>
        </p:nvSpPr>
        <p:spPr>
          <a:xfrm>
            <a:off x="745958" y="1130968"/>
            <a:ext cx="11273589" cy="5089358"/>
          </a:xfrm>
        </p:spPr>
        <p:txBody>
          <a:bodyPr vert="horz" lIns="91440" tIns="45720" rIns="91440" bIns="45720" rtlCol="0" anchor="t">
            <a:normAutofit/>
          </a:bodyPr>
          <a:lstStyle/>
          <a:p>
            <a:pPr marL="246380" indent="-246380"/>
            <a:r>
              <a:rPr lang="en-US" sz="3600">
                <a:solidFill>
                  <a:srgbClr val="000000"/>
                </a:solidFill>
                <a:latin typeface="Futura Md BT"/>
                <a:cs typeface="Calibri"/>
              </a:rPr>
              <a:t>Achievement of public actions and campaign demands are a show of our strength. </a:t>
            </a:r>
          </a:p>
          <a:p>
            <a:pPr marL="246380" indent="-246380"/>
            <a:r>
              <a:rPr lang="en-US" sz="3600">
                <a:solidFill>
                  <a:srgbClr val="000000"/>
                </a:solidFill>
                <a:latin typeface="Futura Md BT"/>
                <a:cs typeface="Calibri"/>
              </a:rPr>
              <a:t>Issue campaigns ALSO grow </a:t>
            </a:r>
            <a:r>
              <a:rPr lang="en-US" sz="3600" b="1">
                <a:solidFill>
                  <a:srgbClr val="C00000"/>
                </a:solidFill>
                <a:latin typeface="Futura Md BT"/>
                <a:cs typeface="Calibri"/>
              </a:rPr>
              <a:t>membership, engagement, and leadership experience</a:t>
            </a:r>
            <a:r>
              <a:rPr lang="en-US" sz="3600">
                <a:solidFill>
                  <a:srgbClr val="000000"/>
                </a:solidFill>
                <a:latin typeface="Futura Md BT"/>
                <a:cs typeface="Calibri"/>
              </a:rPr>
              <a:t>. This is a measure of our growth</a:t>
            </a:r>
          </a:p>
          <a:p>
            <a:pPr marL="246380" indent="-246380"/>
            <a:r>
              <a:rPr lang="en-US" sz="3600">
                <a:solidFill>
                  <a:srgbClr val="000000"/>
                </a:solidFill>
                <a:latin typeface="Futura Md BT"/>
                <a:cs typeface="Calibri"/>
              </a:rPr>
              <a:t>We support local leader teams in making campaign plans to ensure these experiences are successful and </a:t>
            </a:r>
            <a:r>
              <a:rPr lang="en-US" sz="3600" u="sng">
                <a:solidFill>
                  <a:srgbClr val="000000"/>
                </a:solidFill>
                <a:latin typeface="Futura Md BT"/>
                <a:cs typeface="Calibri"/>
              </a:rPr>
              <a:t>grow unifying relationships through public, positive actions for members and leaders.</a:t>
            </a:r>
            <a:endParaRPr lang="en-US" sz="3600" u="sng">
              <a:latin typeface="Futura Md BT"/>
            </a:endParaRPr>
          </a:p>
          <a:p>
            <a:pPr marL="246380" indent="-246380"/>
            <a:endParaRPr lang="en-US"/>
          </a:p>
        </p:txBody>
      </p:sp>
    </p:spTree>
    <p:extLst>
      <p:ext uri="{BB962C8B-B14F-4D97-AF65-F5344CB8AC3E}">
        <p14:creationId xmlns:p14="http://schemas.microsoft.com/office/powerpoint/2010/main" val="23138714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4836695" y="819484"/>
            <a:ext cx="6845967" cy="5689600"/>
          </a:xfrm>
        </p:spPr>
        <p:txBody>
          <a:bodyPr vert="horz" lIns="91440" tIns="45720" rIns="91440" bIns="45720" rtlCol="0" anchor="t">
            <a:normAutofit/>
          </a:bodyPr>
          <a:lstStyle/>
          <a:p>
            <a:pPr marL="246380" indent="-246380"/>
            <a:r>
              <a:rPr lang="en-US"/>
              <a:t>Issue Campaigns, designed well, result in the ability to achieve wins that make a positive, concrete difference in the lives of people.</a:t>
            </a:r>
          </a:p>
          <a:p>
            <a:pPr marL="246380" indent="-246380"/>
            <a:endParaRPr lang="en-US"/>
          </a:p>
          <a:p>
            <a:pPr marL="246380" indent="-246380"/>
            <a:r>
              <a:rPr lang="en-US"/>
              <a:t>Getting and keeping membership is necessary but not sufficient.  (GROWTH)</a:t>
            </a:r>
          </a:p>
          <a:p>
            <a:pPr marL="246380" indent="-246380"/>
            <a:endParaRPr lang="en-US"/>
          </a:p>
          <a:p>
            <a:pPr marL="246380" indent="-246380"/>
            <a:r>
              <a:rPr lang="en-US"/>
              <a:t>Power is built and used when you do the necessary work of  long term campaigns (STRENGTH)</a:t>
            </a:r>
          </a:p>
        </p:txBody>
      </p:sp>
      <p:sp>
        <p:nvSpPr>
          <p:cNvPr id="13" name="Text Placeholder 12"/>
          <p:cNvSpPr>
            <a:spLocks noGrp="1"/>
          </p:cNvSpPr>
          <p:nvPr>
            <p:ph type="body" sz="half" idx="2"/>
          </p:nvPr>
        </p:nvSpPr>
        <p:spPr/>
        <p:txBody>
          <a:bodyPr/>
          <a:lstStyle/>
          <a:p>
            <a:endParaRPr lang="en-US"/>
          </a:p>
        </p:txBody>
      </p:sp>
      <p:pic>
        <p:nvPicPr>
          <p:cNvPr id="6" name="Picture 5"/>
          <p:cNvPicPr>
            <a:picLocks noChangeAspect="1"/>
          </p:cNvPicPr>
          <p:nvPr/>
        </p:nvPicPr>
        <p:blipFill rotWithShape="1">
          <a:blip r:embed="rId2"/>
          <a:srcRect l="23345" r="20898"/>
          <a:stretch/>
        </p:blipFill>
        <p:spPr>
          <a:xfrm>
            <a:off x="1437633" y="2197197"/>
            <a:ext cx="2275865" cy="4081784"/>
          </a:xfrm>
          <a:prstGeom prst="rect">
            <a:avLst/>
          </a:prstGeom>
        </p:spPr>
      </p:pic>
    </p:spTree>
    <p:extLst>
      <p:ext uri="{BB962C8B-B14F-4D97-AF65-F5344CB8AC3E}">
        <p14:creationId xmlns:p14="http://schemas.microsoft.com/office/powerpoint/2010/main" val="9361579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Three Theories of Change</a:t>
            </a:r>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448344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BEC13D-B1F1-D353-A083-1656C8CCC58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B2DE658-B94D-3802-C3B7-A95822D2EF05}"/>
              </a:ext>
            </a:extLst>
          </p:cNvPr>
          <p:cNvSpPr>
            <a:spLocks noGrp="1"/>
          </p:cNvSpPr>
          <p:nvPr>
            <p:ph type="title"/>
          </p:nvPr>
        </p:nvSpPr>
        <p:spPr>
          <a:xfrm>
            <a:off x="3516860" y="2479731"/>
            <a:ext cx="8270024" cy="946184"/>
          </a:xfrm>
        </p:spPr>
        <p:txBody>
          <a:bodyPr>
            <a:normAutofit/>
          </a:bodyPr>
          <a:lstStyle/>
          <a:p>
            <a:pPr algn="ctr"/>
            <a:r>
              <a:rPr lang="en-US"/>
              <a:t>Grat</a:t>
            </a:r>
          </a:p>
        </p:txBody>
      </p:sp>
      <p:sp>
        <p:nvSpPr>
          <p:cNvPr id="3" name="Text Placeholder 2">
            <a:extLst>
              <a:ext uri="{FF2B5EF4-FFF2-40B4-BE49-F238E27FC236}">
                <a16:creationId xmlns:a16="http://schemas.microsoft.com/office/drawing/2014/main" id="{F65AA5C2-A25E-E8E0-A348-1F0BC650F0CA}"/>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622020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212" y="272182"/>
            <a:ext cx="10087563" cy="672011"/>
          </a:xfrm>
        </p:spPr>
        <p:txBody>
          <a:bodyPr>
            <a:normAutofit/>
          </a:bodyPr>
          <a:lstStyle/>
          <a:p>
            <a:r>
              <a:rPr lang="en-US"/>
              <a:t>3 Theories of Change – pgs. 5-8</a:t>
            </a:r>
          </a:p>
        </p:txBody>
      </p:sp>
      <p:sp>
        <p:nvSpPr>
          <p:cNvPr id="3" name="Content Placeholder 2"/>
          <p:cNvSpPr>
            <a:spLocks noGrp="1"/>
          </p:cNvSpPr>
          <p:nvPr>
            <p:ph idx="1"/>
          </p:nvPr>
        </p:nvSpPr>
        <p:spPr>
          <a:xfrm>
            <a:off x="684212" y="959433"/>
            <a:ext cx="11120014" cy="5600350"/>
          </a:xfrm>
        </p:spPr>
        <p:txBody>
          <a:bodyPr>
            <a:normAutofit fontScale="77500" lnSpcReduction="20000"/>
          </a:bodyPr>
          <a:lstStyle/>
          <a:p>
            <a:r>
              <a:rPr lang="en-US" b="1"/>
              <a:t>Advocacy</a:t>
            </a:r>
          </a:p>
          <a:p>
            <a:r>
              <a:rPr lang="en-US" b="1"/>
              <a:t>“</a:t>
            </a:r>
            <a:r>
              <a:rPr lang="en-US"/>
              <a:t>Advocacy is the work of creating change through the actions of professionals  or technical experts—lobbyists, pollsters, lawyers, communication specialists, researchers. Advocacy relies on the expertise, status, and know-how of these groups of people to make change. Advocacy usually happens in a closed-door room; ordinary people play a small to nonexistent role in its efficacy. Advocacy has become a dominant strategy for unions and liberals.”</a:t>
            </a:r>
          </a:p>
          <a:p>
            <a:r>
              <a:rPr lang="en-US" b="1"/>
              <a:t>Mobilizing</a:t>
            </a:r>
          </a:p>
          <a:p>
            <a:r>
              <a:rPr lang="en-US"/>
              <a:t>“Mobilizing, by contrast, activates an already-convinced membership. Mobilizing encourages those who already support a cause or a mission to take action to defend their belief—for example, by attending a protest, wearing a button, or signing a petition.”</a:t>
            </a:r>
          </a:p>
          <a:p>
            <a:r>
              <a:rPr lang="en-US" b="1"/>
              <a:t>Organizing</a:t>
            </a:r>
          </a:p>
          <a:p>
            <a:r>
              <a:rPr lang="en-US"/>
              <a:t>“To organize is to build mass support and strength among ordinary people. Organizing draws its power from working people’s biggest strength: our numbers. The work of organizing is systematic and rigorous: It requires connecting with every single worker in a shop, every educator in a building, every building in a district. At its core, it asks people to understand their own agency and to make choices about how they will exercise it.”</a:t>
            </a:r>
          </a:p>
        </p:txBody>
      </p:sp>
      <p:sp>
        <p:nvSpPr>
          <p:cNvPr id="4" name="Slide Number Placeholder 3"/>
          <p:cNvSpPr>
            <a:spLocks noGrp="1"/>
          </p:cNvSpPr>
          <p:nvPr>
            <p:ph type="sldNum" sz="quarter" idx="12"/>
          </p:nvPr>
        </p:nvSpPr>
        <p:spPr/>
        <p:txBody>
          <a:bodyPr/>
          <a:lstStyle/>
          <a:p>
            <a:fld id="{5414DF46-E7D2-4146-95BA-57A23C39CF98}" type="slidenum">
              <a:rPr lang="en-US" smtClean="0"/>
              <a:t>28</a:t>
            </a:fld>
            <a:endParaRPr lang="en-US"/>
          </a:p>
        </p:txBody>
      </p:sp>
    </p:spTree>
    <p:extLst>
      <p:ext uri="{BB962C8B-B14F-4D97-AF65-F5344CB8AC3E}">
        <p14:creationId xmlns:p14="http://schemas.microsoft.com/office/powerpoint/2010/main" val="2471963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42982" y="843262"/>
            <a:ext cx="5753359" cy="4186430"/>
          </a:xfrm>
        </p:spPr>
        <p:txBody>
          <a:bodyPr>
            <a:noAutofit/>
          </a:bodyPr>
          <a:lstStyle/>
          <a:p>
            <a:r>
              <a:rPr lang="en-US" sz="4400">
                <a:solidFill>
                  <a:srgbClr val="465562"/>
                </a:solidFill>
                <a:ea typeface="+mj-lt"/>
                <a:cs typeface="+mj-lt"/>
              </a:rPr>
              <a:t>As you watch the following videos which is closest to the way you currently do union work?</a:t>
            </a:r>
            <a:endParaRPr lang="en-US" sz="5400"/>
          </a:p>
        </p:txBody>
      </p:sp>
      <p:pic>
        <p:nvPicPr>
          <p:cNvPr id="3074" name="Picture 2" descr="830+ Diverse People Thinking Stock Illustrations, Royalty-Free Vector  Graphics &amp; Clip Art - iStock"/>
          <p:cNvPicPr>
            <a:picLocks noChangeAspect="1" noChangeArrowheads="1"/>
          </p:cNvPicPr>
          <p:nvPr/>
        </p:nvPicPr>
        <p:blipFill rotWithShape="1">
          <a:blip r:embed="rId2">
            <a:extLst>
              <a:ext uri="{28A0092B-C50C-407E-A947-70E740481C1C}">
                <a14:useLocalDpi xmlns:a14="http://schemas.microsoft.com/office/drawing/2010/main" val="0"/>
              </a:ext>
            </a:extLst>
          </a:blip>
          <a:srcRect l="11144" b="1865"/>
          <a:stretch/>
        </p:blipFill>
        <p:spPr bwMode="auto">
          <a:xfrm>
            <a:off x="636104" y="704114"/>
            <a:ext cx="4648460" cy="48419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38188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itle 1"/>
          <p:cNvSpPr>
            <a:spLocks noGrp="1"/>
          </p:cNvSpPr>
          <p:nvPr>
            <p:ph type="title"/>
          </p:nvPr>
        </p:nvSpPr>
        <p:spPr>
          <a:xfrm>
            <a:off x="991858" y="263547"/>
            <a:ext cx="9782801" cy="1239837"/>
          </a:xfrm>
        </p:spPr>
        <p:txBody>
          <a:bodyPr>
            <a:normAutofit/>
          </a:bodyPr>
          <a:lstStyle/>
          <a:p>
            <a:pPr>
              <a:defRPr/>
            </a:pPr>
            <a:r>
              <a:rPr lang="en-US" altLang="en-US"/>
              <a:t>Advocacy</a:t>
            </a:r>
          </a:p>
        </p:txBody>
      </p:sp>
      <p:sp>
        <p:nvSpPr>
          <p:cNvPr id="122885" name="TextBox 5"/>
          <p:cNvSpPr txBox="1">
            <a:spLocks noChangeArrowheads="1"/>
          </p:cNvSpPr>
          <p:nvPr/>
        </p:nvSpPr>
        <p:spPr bwMode="auto">
          <a:xfrm>
            <a:off x="9765345" y="6244491"/>
            <a:ext cx="1512493" cy="3697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1799"/>
              <a:t>Ellen</a:t>
            </a:r>
          </a:p>
        </p:txBody>
      </p:sp>
      <p:pic>
        <p:nvPicPr>
          <p:cNvPr id="4" name="ParachuteFlareGun - Copy">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3947379" y="263547"/>
            <a:ext cx="7619217" cy="5715102"/>
          </a:xfrm>
        </p:spPr>
      </p:pic>
    </p:spTree>
    <p:extLst>
      <p:ext uri="{BB962C8B-B14F-4D97-AF65-F5344CB8AC3E}">
        <p14:creationId xmlns:p14="http://schemas.microsoft.com/office/powerpoint/2010/main" val="191714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US"/>
          </a:p>
        </p:txBody>
      </p:sp>
      <p:pic>
        <p:nvPicPr>
          <p:cNvPr id="4" name="EDS, an HP Company 'Cat Herders' (deleted 3ccc9cec4fd7aa35335e58bd53e64397)">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198250" y="278911"/>
            <a:ext cx="7870362" cy="5902375"/>
          </a:xfrm>
        </p:spPr>
      </p:pic>
      <p:sp>
        <p:nvSpPr>
          <p:cNvPr id="5" name="Title 1"/>
          <p:cNvSpPr txBox="1">
            <a:spLocks/>
          </p:cNvSpPr>
          <p:nvPr/>
        </p:nvSpPr>
        <p:spPr>
          <a:xfrm>
            <a:off x="9293647" y="1207734"/>
            <a:ext cx="9782801" cy="1239837"/>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pPr>
              <a:defRPr/>
            </a:pPr>
            <a:r>
              <a:rPr lang="en-US" altLang="en-US"/>
              <a:t>Mobilizing</a:t>
            </a:r>
          </a:p>
        </p:txBody>
      </p:sp>
    </p:spTree>
    <p:extLst>
      <p:ext uri="{BB962C8B-B14F-4D97-AF65-F5344CB8AC3E}">
        <p14:creationId xmlns:p14="http://schemas.microsoft.com/office/powerpoint/2010/main" val="38752218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itle 1"/>
          <p:cNvSpPr>
            <a:spLocks noGrp="1"/>
          </p:cNvSpPr>
          <p:nvPr>
            <p:ph type="title"/>
          </p:nvPr>
        </p:nvSpPr>
        <p:spPr>
          <a:xfrm>
            <a:off x="684470" y="694339"/>
            <a:ext cx="10055781" cy="817365"/>
          </a:xfrm>
        </p:spPr>
        <p:txBody>
          <a:bodyPr/>
          <a:lstStyle/>
          <a:p>
            <a:pPr>
              <a:defRPr/>
            </a:pPr>
            <a:r>
              <a:rPr lang="en-US" altLang="en-US"/>
              <a:t>Organizing</a:t>
            </a:r>
          </a:p>
        </p:txBody>
      </p:sp>
      <p:sp>
        <p:nvSpPr>
          <p:cNvPr id="125957" name="TextBox 5"/>
          <p:cNvSpPr txBox="1">
            <a:spLocks noChangeArrowheads="1"/>
          </p:cNvSpPr>
          <p:nvPr/>
        </p:nvSpPr>
        <p:spPr bwMode="auto">
          <a:xfrm>
            <a:off x="9765345" y="6244491"/>
            <a:ext cx="1512493" cy="3697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1799"/>
              <a:t>Ellen</a:t>
            </a:r>
          </a:p>
        </p:txBody>
      </p:sp>
      <p:pic>
        <p:nvPicPr>
          <p:cNvPr id="4" name="a bugs life movie reference to how we humans are kept inline_1">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3196024" y="-64147"/>
            <a:ext cx="9127444" cy="6846409"/>
          </a:xfrm>
        </p:spPr>
      </p:pic>
    </p:spTree>
    <p:extLst>
      <p:ext uri="{BB962C8B-B14F-4D97-AF65-F5344CB8AC3E}">
        <p14:creationId xmlns:p14="http://schemas.microsoft.com/office/powerpoint/2010/main" val="32690507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34278" y="457200"/>
            <a:ext cx="11490182" cy="801384"/>
          </a:xfrm>
        </p:spPr>
        <p:txBody>
          <a:bodyPr>
            <a:normAutofit fontScale="90000"/>
          </a:bodyPr>
          <a:lstStyle/>
          <a:p>
            <a:r>
              <a:rPr lang="en-US" sz="7200" b="1"/>
              <a:t>Team Talk</a:t>
            </a:r>
          </a:p>
        </p:txBody>
      </p:sp>
      <p:sp>
        <p:nvSpPr>
          <p:cNvPr id="3" name="Content Placeholder 2"/>
          <p:cNvSpPr>
            <a:spLocks noGrp="1"/>
          </p:cNvSpPr>
          <p:nvPr>
            <p:ph idx="1"/>
          </p:nvPr>
        </p:nvSpPr>
        <p:spPr>
          <a:xfrm>
            <a:off x="934278" y="1600200"/>
            <a:ext cx="10490085" cy="4572000"/>
          </a:xfrm>
        </p:spPr>
        <p:txBody>
          <a:bodyPr vert="horz" lIns="91440" tIns="45720" rIns="91440" bIns="45720" rtlCol="0" anchor="t">
            <a:normAutofit/>
          </a:bodyPr>
          <a:lstStyle/>
          <a:p>
            <a:pPr fontAlgn="base"/>
            <a:r>
              <a:rPr lang="en-US" sz="5400"/>
              <a:t>Which of these theories do we mostly work in? </a:t>
            </a:r>
          </a:p>
          <a:p>
            <a:pPr fontAlgn="base"/>
            <a:r>
              <a:rPr lang="en-US" sz="5400"/>
              <a:t>Which of these theories generates the power you need to win the changes you want ?  </a:t>
            </a:r>
          </a:p>
          <a:p>
            <a:pPr marL="0" indent="0">
              <a:buNone/>
            </a:pPr>
            <a:endParaRPr lang="en-US" sz="4400"/>
          </a:p>
        </p:txBody>
      </p:sp>
    </p:spTree>
    <p:extLst>
      <p:ext uri="{BB962C8B-B14F-4D97-AF65-F5344CB8AC3E}">
        <p14:creationId xmlns:p14="http://schemas.microsoft.com/office/powerpoint/2010/main" val="39871238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saturation sat="33000"/>
                    </a14:imgEffect>
                  </a14:imgLayer>
                </a14:imgProps>
              </a:ext>
              <a:ext uri="{28A0092B-C50C-407E-A947-70E740481C1C}">
                <a14:useLocalDpi xmlns:a14="http://schemas.microsoft.com/office/drawing/2010/main" val="0"/>
              </a:ext>
            </a:extLst>
          </a:blip>
          <a:stretch>
            <a:fillRect/>
          </a:stretch>
        </p:blipFill>
        <p:spPr>
          <a:xfrm>
            <a:off x="398926" y="1201271"/>
            <a:ext cx="12238354" cy="4425769"/>
          </a:xfrm>
          <a:prstGeom prst="rect">
            <a:avLst/>
          </a:prstGeom>
        </p:spPr>
      </p:pic>
      <p:sp>
        <p:nvSpPr>
          <p:cNvPr id="19457" name="Rectangle 1"/>
          <p:cNvSpPr>
            <a:spLocks/>
          </p:cNvSpPr>
          <p:nvPr/>
        </p:nvSpPr>
        <p:spPr bwMode="auto">
          <a:xfrm>
            <a:off x="672353" y="175474"/>
            <a:ext cx="11135334" cy="798561"/>
          </a:xfrm>
          <a:prstGeom prst="rect">
            <a:avLst/>
          </a:prstGeom>
          <a:noFill/>
          <a:ln>
            <a:noFill/>
          </a:ln>
          <a:effectLst>
            <a:outerShdw blurRad="127000" dist="76199" dir="2700000" algn="ctr" rotWithShape="0">
              <a:schemeClr val="bg2">
                <a:alpha val="75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defTabSz="457063">
              <a:defRPr/>
            </a:pPr>
            <a:r>
              <a:rPr lang="en-US" sz="4800" b="1">
                <a:ln>
                  <a:solidFill>
                    <a:prstClr val="white"/>
                  </a:solidFill>
                </a:ln>
                <a:solidFill>
                  <a:srgbClr val="1F497D">
                    <a:lumMod val="75000"/>
                  </a:srgbClr>
                </a:solidFill>
                <a:effectLst>
                  <a:outerShdw blurRad="50800" dist="38100" dir="18900000" algn="bl" rotWithShape="0">
                    <a:prstClr val="black">
                      <a:alpha val="40000"/>
                    </a:prstClr>
                  </a:outerShdw>
                </a:effectLst>
                <a:latin typeface="Helvetica" charset="0"/>
                <a:ea typeface="ＭＳ Ｐゴシック" charset="0"/>
                <a:cs typeface="Helvetica" charset="0"/>
                <a:sym typeface="Helvetica" pitchFamily="96" charset="0"/>
              </a:rPr>
              <a:t>The Right Leadership Begins with You</a:t>
            </a:r>
          </a:p>
        </p:txBody>
      </p:sp>
      <p:sp>
        <p:nvSpPr>
          <p:cNvPr id="111620" name="TextBox 6"/>
          <p:cNvSpPr txBox="1">
            <a:spLocks noChangeArrowheads="1"/>
          </p:cNvSpPr>
          <p:nvPr/>
        </p:nvSpPr>
        <p:spPr bwMode="auto">
          <a:xfrm>
            <a:off x="672352" y="2571084"/>
            <a:ext cx="11591365" cy="1077218"/>
          </a:xfrm>
          <a:prstGeom prst="rect">
            <a:avLst/>
          </a:prstGeom>
          <a:noFill/>
          <a:ln>
            <a:noFill/>
          </a:ln>
        </p:spPr>
        <p:txBody>
          <a:bodyPr wrap="square">
            <a:spAutoFit/>
          </a:bodyPr>
          <a:lstStyle>
            <a:lvl1pPr>
              <a:spcBef>
                <a:spcPts val="700"/>
              </a:spcBef>
              <a:buClr>
                <a:schemeClr val="accent2"/>
              </a:buClr>
              <a:buSzPct val="60000"/>
              <a:buFont typeface="Wingdings" panose="05000000000000000000" pitchFamily="2" charset="2"/>
              <a:buChar char=""/>
              <a:defRPr sz="2900">
                <a:solidFill>
                  <a:schemeClr val="tx1"/>
                </a:solidFill>
                <a:latin typeface="Tw Cen MT" panose="020B0602020104020603" pitchFamily="34" charset="0"/>
              </a:defRPr>
            </a:lvl1pPr>
            <a:lvl2pPr marL="742950" indent="-285750">
              <a:spcBef>
                <a:spcPts val="550"/>
              </a:spcBef>
              <a:buClr>
                <a:schemeClr val="accent1"/>
              </a:buClr>
              <a:buSzPct val="70000"/>
              <a:buFont typeface="Wingdings 2" panose="05020102010507070707" pitchFamily="18" charset="2"/>
              <a:buChar char=""/>
              <a:defRPr sz="2600">
                <a:solidFill>
                  <a:schemeClr val="tx1"/>
                </a:solidFill>
                <a:latin typeface="Tw Cen MT" panose="020B0602020104020603" pitchFamily="34" charset="0"/>
              </a:defRPr>
            </a:lvl2pPr>
            <a:lvl3pPr marL="1143000" indent="-228600">
              <a:spcBef>
                <a:spcPts val="500"/>
              </a:spcBef>
              <a:buClr>
                <a:schemeClr val="accent2"/>
              </a:buClr>
              <a:buSzPct val="75000"/>
              <a:buFont typeface="Wingdings" panose="05000000000000000000" pitchFamily="2" charset="2"/>
              <a:buChar char=""/>
              <a:defRPr sz="2300">
                <a:solidFill>
                  <a:schemeClr val="tx1"/>
                </a:solidFill>
                <a:latin typeface="Tw Cen MT" panose="020B0602020104020603" pitchFamily="34" charset="0"/>
              </a:defRPr>
            </a:lvl3pPr>
            <a:lvl4pPr marL="1600200" indent="-228600">
              <a:spcBef>
                <a:spcPts val="400"/>
              </a:spcBef>
              <a:buClr>
                <a:srgbClr val="E68422"/>
              </a:buClr>
              <a:buSzPct val="75000"/>
              <a:buFont typeface="Wingdings" panose="05000000000000000000" pitchFamily="2" charset="2"/>
              <a:buChar char=""/>
              <a:defRPr sz="2000">
                <a:solidFill>
                  <a:schemeClr val="tx1"/>
                </a:solidFill>
                <a:latin typeface="Tw Cen MT" panose="020B0602020104020603" pitchFamily="34" charset="0"/>
              </a:defRPr>
            </a:lvl4pPr>
            <a:lvl5pPr marL="2057400" indent="-228600">
              <a:spcBef>
                <a:spcPts val="400"/>
              </a:spcBef>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5pPr>
            <a:lvl6pPr marL="2514600"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6pPr>
            <a:lvl7pPr marL="2971800"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7pPr>
            <a:lvl8pPr marL="3429000"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8pPr>
            <a:lvl9pPr marL="3886200"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9pPr>
          </a:lstStyle>
          <a:p>
            <a:pPr algn="ctr" eaLnBrk="1" hangingPunct="1">
              <a:spcBef>
                <a:spcPct val="0"/>
              </a:spcBef>
              <a:buClrTx/>
              <a:buSzTx/>
              <a:buFontTx/>
              <a:buNone/>
            </a:pPr>
            <a:r>
              <a:rPr lang="en-US" altLang="en-US" sz="3200" b="1">
                <a:solidFill>
                  <a:schemeClr val="bg1"/>
                </a:solidFill>
                <a:latin typeface="Helvetica" panose="020B0604020202020204" pitchFamily="34" charset="0"/>
                <a:ea typeface="MS PGothic" panose="020B0600070205080204" pitchFamily="34" charset="-128"/>
                <a:cs typeface="Helvetica" panose="020B0604020202020204" pitchFamily="34" charset="0"/>
              </a:rPr>
              <a:t>Leaders are those who take responsibility for enabling others to achieve shared purpose in the face of uncertainty</a:t>
            </a:r>
          </a:p>
        </p:txBody>
      </p:sp>
    </p:spTree>
    <p:extLst>
      <p:ext uri="{BB962C8B-B14F-4D97-AF65-F5344CB8AC3E}">
        <p14:creationId xmlns:p14="http://schemas.microsoft.com/office/powerpoint/2010/main" val="37620066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13791" y="-315876"/>
            <a:ext cx="10982529" cy="1219214"/>
          </a:xfrm>
        </p:spPr>
        <p:txBody>
          <a:bodyPr>
            <a:normAutofit/>
          </a:bodyPr>
          <a:lstStyle/>
          <a:p>
            <a:r>
              <a:rPr lang="en-US"/>
              <a:t>Leaders Across these Theories Page 4, 10-12 </a:t>
            </a:r>
          </a:p>
        </p:txBody>
      </p:sp>
      <p:sp>
        <p:nvSpPr>
          <p:cNvPr id="3" name="Content Placeholder 2"/>
          <p:cNvSpPr>
            <a:spLocks noGrp="1"/>
          </p:cNvSpPr>
          <p:nvPr>
            <p:ph idx="1"/>
          </p:nvPr>
        </p:nvSpPr>
        <p:spPr>
          <a:xfrm>
            <a:off x="1656522" y="1563757"/>
            <a:ext cx="9719715" cy="4608443"/>
          </a:xfrm>
        </p:spPr>
        <p:txBody>
          <a:bodyPr/>
          <a:lstStyle/>
          <a:p>
            <a:endParaRPr lang="en-US"/>
          </a:p>
        </p:txBody>
      </p:sp>
      <p:pic>
        <p:nvPicPr>
          <p:cNvPr id="3074" name="Picture 2" descr="Aditi Parekh on Twitter: &quot;there's a lot more here, taken from a  semester-long course on grassroots community organizing by Marshall Ganz. I  am seeing it applies to all internet communities too :)"/>
          <p:cNvPicPr>
            <a:picLocks noChangeAspect="1" noChangeArrowheads="1"/>
          </p:cNvPicPr>
          <p:nvPr/>
        </p:nvPicPr>
        <p:blipFill rotWithShape="1">
          <a:blip r:embed="rId2">
            <a:extLst>
              <a:ext uri="{28A0092B-C50C-407E-A947-70E740481C1C}">
                <a14:useLocalDpi xmlns:a14="http://schemas.microsoft.com/office/drawing/2010/main" val="0"/>
              </a:ext>
            </a:extLst>
          </a:blip>
          <a:srcRect t="6018"/>
          <a:stretch/>
        </p:blipFill>
        <p:spPr bwMode="auto">
          <a:xfrm>
            <a:off x="1217611" y="903337"/>
            <a:ext cx="10158625" cy="53807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0292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4585" y="550410"/>
            <a:ext cx="6476559" cy="5561353"/>
          </a:xfrm>
        </p:spPr>
        <p:txBody>
          <a:bodyPr>
            <a:noAutofit/>
          </a:bodyPr>
          <a:lstStyle/>
          <a:p>
            <a:r>
              <a:rPr lang="en-US" sz="2800" dirty="0">
                <a:solidFill>
                  <a:srgbClr val="000000"/>
                </a:solidFill>
                <a:latin typeface="Calibri"/>
                <a:cs typeface="Calibri"/>
              </a:rPr>
              <a:t>In each of these models, who holds the accountability and responsibility is different.  </a:t>
            </a:r>
            <a:br>
              <a:rPr lang="en-US" sz="2800" dirty="0">
                <a:latin typeface="Calibri"/>
                <a:cs typeface="Calibri"/>
              </a:rPr>
            </a:br>
            <a:br>
              <a:rPr lang="en-US" sz="2800" dirty="0">
                <a:latin typeface="Calibri"/>
                <a:cs typeface="Calibri"/>
              </a:rPr>
            </a:br>
            <a:r>
              <a:rPr lang="en-US" sz="2800" dirty="0">
                <a:solidFill>
                  <a:srgbClr val="000000"/>
                </a:solidFill>
                <a:latin typeface="Calibri"/>
                <a:cs typeface="Calibri"/>
              </a:rPr>
              <a:t>Remember, we build the most power when the </a:t>
            </a:r>
            <a:r>
              <a:rPr lang="en-US" sz="2800" b="1" dirty="0">
                <a:solidFill>
                  <a:srgbClr val="000000"/>
                </a:solidFill>
                <a:latin typeface="Calibri"/>
                <a:cs typeface="Calibri"/>
              </a:rPr>
              <a:t>members are </a:t>
            </a:r>
            <a:r>
              <a:rPr lang="en-US" sz="2800" dirty="0">
                <a:solidFill>
                  <a:srgbClr val="000000"/>
                </a:solidFill>
                <a:latin typeface="Calibri"/>
                <a:cs typeface="Calibri"/>
              </a:rPr>
              <a:t>accountable</a:t>
            </a:r>
            <a:r>
              <a:rPr lang="en-US" sz="2800" b="1" dirty="0">
                <a:solidFill>
                  <a:srgbClr val="000000"/>
                </a:solidFill>
                <a:latin typeface="Calibri"/>
                <a:cs typeface="Calibri"/>
              </a:rPr>
              <a:t> to one another</a:t>
            </a:r>
            <a:r>
              <a:rPr lang="en-US" sz="2800" dirty="0">
                <a:solidFill>
                  <a:srgbClr val="000000"/>
                </a:solidFill>
                <a:latin typeface="Calibri"/>
                <a:cs typeface="Calibri"/>
              </a:rPr>
              <a:t> and are </a:t>
            </a:r>
            <a:r>
              <a:rPr lang="en-US" sz="2800" b="1" dirty="0">
                <a:solidFill>
                  <a:srgbClr val="000000"/>
                </a:solidFill>
                <a:latin typeface="Calibri"/>
                <a:cs typeface="Calibri"/>
              </a:rPr>
              <a:t>responsible for the actions necessary to build that power</a:t>
            </a:r>
            <a:r>
              <a:rPr lang="en-US" sz="2800" dirty="0">
                <a:solidFill>
                  <a:srgbClr val="000000"/>
                </a:solidFill>
                <a:latin typeface="Calibri"/>
                <a:cs typeface="Calibri"/>
              </a:rPr>
              <a:t>. </a:t>
            </a:r>
            <a:br>
              <a:rPr lang="en-US" sz="2800" dirty="0">
                <a:latin typeface="Calibri"/>
                <a:cs typeface="Calibri"/>
              </a:rPr>
            </a:br>
            <a:r>
              <a:rPr lang="en-US" sz="2800" dirty="0">
                <a:solidFill>
                  <a:srgbClr val="000000"/>
                </a:solidFill>
                <a:latin typeface="Calibri"/>
                <a:cs typeface="Calibri"/>
              </a:rPr>
              <a:t> </a:t>
            </a:r>
            <a:br>
              <a:rPr lang="en-US" sz="2800" dirty="0">
                <a:latin typeface="Calibri"/>
                <a:cs typeface="Calibri"/>
              </a:rPr>
            </a:br>
            <a:r>
              <a:rPr lang="en-US" sz="2800" u="sng" dirty="0">
                <a:solidFill>
                  <a:srgbClr val="000000"/>
                </a:solidFill>
                <a:latin typeface="Calibri"/>
                <a:cs typeface="Calibri"/>
              </a:rPr>
              <a:t>If we hold the responsibility and are the only ones held accountable, the members are not building power to address the issues that are important.</a:t>
            </a:r>
            <a:endParaRPr lang="en-US" u="sng" dirty="0"/>
          </a:p>
        </p:txBody>
      </p:sp>
      <p:pic>
        <p:nvPicPr>
          <p:cNvPr id="3" name="Picture 2" descr="A diagram of people and arrows&#10;&#10;Description automatically generated">
            <a:extLst>
              <a:ext uri="{FF2B5EF4-FFF2-40B4-BE49-F238E27FC236}">
                <a16:creationId xmlns:a16="http://schemas.microsoft.com/office/drawing/2014/main" id="{10FDDD98-070F-15EE-3F5F-E88E80F67389}"/>
              </a:ext>
            </a:extLst>
          </p:cNvPr>
          <p:cNvPicPr>
            <a:picLocks noChangeAspect="1"/>
          </p:cNvPicPr>
          <p:nvPr/>
        </p:nvPicPr>
        <p:blipFill>
          <a:blip r:embed="rId2"/>
          <a:stretch>
            <a:fillRect/>
          </a:stretch>
        </p:blipFill>
        <p:spPr>
          <a:xfrm>
            <a:off x="8345680" y="1122847"/>
            <a:ext cx="2940829" cy="4831245"/>
          </a:xfrm>
          <a:prstGeom prst="rect">
            <a:avLst/>
          </a:prstGeom>
        </p:spPr>
      </p:pic>
    </p:spTree>
    <p:extLst>
      <p:ext uri="{BB962C8B-B14F-4D97-AF65-F5344CB8AC3E}">
        <p14:creationId xmlns:p14="http://schemas.microsoft.com/office/powerpoint/2010/main" val="717068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1384" y="178647"/>
            <a:ext cx="11199421" cy="674108"/>
          </a:xfrm>
        </p:spPr>
        <p:txBody>
          <a:bodyPr>
            <a:normAutofit/>
          </a:bodyPr>
          <a:lstStyle/>
          <a:p>
            <a:r>
              <a:rPr lang="en-US"/>
              <a:t>Organizing Basic Skills</a:t>
            </a:r>
          </a:p>
        </p:txBody>
      </p:sp>
      <p:sp>
        <p:nvSpPr>
          <p:cNvPr id="4" name="Content Placeholder 2"/>
          <p:cNvSpPr txBox="1">
            <a:spLocks/>
          </p:cNvSpPr>
          <p:nvPr/>
        </p:nvSpPr>
        <p:spPr>
          <a:xfrm>
            <a:off x="5561152" y="1390918"/>
            <a:ext cx="6626087" cy="4213412"/>
          </a:xfrm>
          <a:prstGeom prst="rect">
            <a:avLst/>
          </a:prstGeom>
        </p:spPr>
        <p:txBody>
          <a:bodyPr vert="horz" lIns="91392" tIns="45696" rIns="91392" bIns="45696"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19848" indent="-319848">
              <a:buFont typeface="Wingdings"/>
              <a:buChar char=""/>
              <a:defRPr/>
            </a:pPr>
            <a:r>
              <a:rPr lang="en-US" sz="3998"/>
              <a:t> </a:t>
            </a:r>
            <a:r>
              <a:rPr lang="en-US" sz="3598">
                <a:solidFill>
                  <a:schemeClr val="tx2">
                    <a:lumMod val="50000"/>
                  </a:schemeClr>
                </a:solidFill>
              </a:rPr>
              <a:t>Curious about others issues</a:t>
            </a:r>
          </a:p>
          <a:p>
            <a:pPr marL="319848" indent="-319848">
              <a:buFont typeface="Wingdings"/>
              <a:buChar char=""/>
              <a:defRPr/>
            </a:pPr>
            <a:r>
              <a:rPr lang="en-US" sz="3598">
                <a:solidFill>
                  <a:schemeClr val="tx2">
                    <a:lumMod val="50000"/>
                  </a:schemeClr>
                </a:solidFill>
              </a:rPr>
              <a:t> Asks Good Questions does not Tell Solutions</a:t>
            </a:r>
          </a:p>
          <a:p>
            <a:pPr marL="319848" indent="-319848">
              <a:buFont typeface="Wingdings"/>
              <a:buChar char=""/>
              <a:defRPr/>
            </a:pPr>
            <a:r>
              <a:rPr lang="en-US" sz="3598">
                <a:solidFill>
                  <a:schemeClr val="tx2">
                    <a:lumMod val="50000"/>
                  </a:schemeClr>
                </a:solidFill>
              </a:rPr>
              <a:t> Listen 80%- Talk 20%</a:t>
            </a:r>
          </a:p>
          <a:p>
            <a:pPr marL="319848" indent="-319848">
              <a:buFont typeface="Wingdings"/>
              <a:buChar char=""/>
              <a:defRPr/>
            </a:pPr>
            <a:r>
              <a:rPr lang="en-US" sz="3598">
                <a:solidFill>
                  <a:schemeClr val="tx2">
                    <a:lumMod val="50000"/>
                  </a:schemeClr>
                </a:solidFill>
              </a:rPr>
              <a:t> Be in a positive, public relationship with 75% of the members in your unit</a:t>
            </a:r>
          </a:p>
          <a:p>
            <a:pPr marL="0" indent="0">
              <a:buNone/>
              <a:defRPr/>
            </a:pPr>
            <a:r>
              <a:rPr lang="en-US" sz="3598">
                <a:solidFill>
                  <a:schemeClr val="tx2">
                    <a:lumMod val="50000"/>
                  </a:schemeClr>
                </a:solidFill>
              </a:rPr>
              <a:t> </a:t>
            </a:r>
          </a:p>
        </p:txBody>
      </p:sp>
      <p:pic>
        <p:nvPicPr>
          <p:cNvPr id="5" name="Picture 2" descr="Premium AI Image | Chihuahua Dog In A Superhero Costume With A Cape And Mask  On Blue Background Generative AI"/>
          <p:cNvPicPr>
            <a:picLocks noChangeAspect="1" noChangeArrowheads="1"/>
          </p:cNvPicPr>
          <p:nvPr/>
        </p:nvPicPr>
        <p:blipFill rotWithShape="1">
          <a:blip r:embed="rId2">
            <a:extLst>
              <a:ext uri="{28A0092B-C50C-407E-A947-70E740481C1C}">
                <a14:useLocalDpi xmlns:a14="http://schemas.microsoft.com/office/drawing/2010/main" val="0"/>
              </a:ext>
            </a:extLst>
          </a:blip>
          <a:srcRect l="14281" r="24788" b="132"/>
          <a:stretch/>
        </p:blipFill>
        <p:spPr bwMode="auto">
          <a:xfrm>
            <a:off x="912623" y="1484144"/>
            <a:ext cx="4488985" cy="41201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23631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0512" y="-380007"/>
            <a:ext cx="10885058" cy="1450001"/>
          </a:xfrm>
        </p:spPr>
        <p:txBody>
          <a:bodyPr>
            <a:normAutofit/>
          </a:bodyPr>
          <a:lstStyle/>
          <a:p>
            <a:r>
              <a:rPr lang="en-US"/>
              <a:t>Organizing Basic Methods</a:t>
            </a:r>
          </a:p>
        </p:txBody>
      </p:sp>
      <p:sp>
        <p:nvSpPr>
          <p:cNvPr id="4" name="Content Placeholder 2"/>
          <p:cNvSpPr txBox="1">
            <a:spLocks/>
          </p:cNvSpPr>
          <p:nvPr/>
        </p:nvSpPr>
        <p:spPr>
          <a:xfrm>
            <a:off x="5727110" y="1448316"/>
            <a:ext cx="6319116" cy="4634432"/>
          </a:xfrm>
          <a:prstGeom prst="rect">
            <a:avLst/>
          </a:prstGeom>
        </p:spPr>
        <p:txBody>
          <a:bodyPr vert="horz" lIns="91392" tIns="45696" rIns="91392" bIns="45696"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base">
              <a:buFont typeface="Wingdings" panose="05000000000000000000" pitchFamily="2" charset="2"/>
              <a:buChar char="q"/>
            </a:pPr>
            <a:r>
              <a:rPr lang="en-US" sz="3600"/>
              <a:t>One on One’s </a:t>
            </a:r>
          </a:p>
          <a:p>
            <a:pPr fontAlgn="base">
              <a:buFont typeface="Wingdings" panose="05000000000000000000" pitchFamily="2" charset="2"/>
              <a:buChar char="q"/>
            </a:pPr>
            <a:r>
              <a:rPr lang="en-US" sz="3600"/>
              <a:t> Worksite Mapping </a:t>
            </a:r>
          </a:p>
          <a:p>
            <a:pPr fontAlgn="base">
              <a:buFont typeface="Wingdings" panose="05000000000000000000" pitchFamily="2" charset="2"/>
              <a:buChar char="q"/>
            </a:pPr>
            <a:r>
              <a:rPr lang="en-US" sz="3600"/>
              <a:t> Worksite Lists with leaders identified </a:t>
            </a:r>
          </a:p>
          <a:p>
            <a:pPr fontAlgn="base">
              <a:buFont typeface="Wingdings" panose="05000000000000000000" pitchFamily="2" charset="2"/>
              <a:buChar char="q"/>
            </a:pPr>
            <a:r>
              <a:rPr lang="en-US" sz="3600"/>
              <a:t> Data Collection about who are the leaders </a:t>
            </a:r>
          </a:p>
          <a:p>
            <a:pPr fontAlgn="base">
              <a:buFont typeface="Wingdings" panose="05000000000000000000" pitchFamily="2" charset="2"/>
              <a:buChar char="q"/>
            </a:pPr>
            <a:r>
              <a:rPr lang="en-US" sz="3600"/>
              <a:t> Team Coaching that allows others to lead </a:t>
            </a:r>
          </a:p>
          <a:p>
            <a:pPr marL="0" indent="0">
              <a:buNone/>
              <a:defRPr/>
            </a:pPr>
            <a:r>
              <a:rPr lang="en-US" sz="3598">
                <a:solidFill>
                  <a:schemeClr val="tx2">
                    <a:lumMod val="50000"/>
                  </a:schemeClr>
                </a:solidFill>
              </a:rPr>
              <a:t> </a:t>
            </a:r>
          </a:p>
        </p:txBody>
      </p:sp>
      <p:sp>
        <p:nvSpPr>
          <p:cNvPr id="3" name="Content Placeholder 2"/>
          <p:cNvSpPr>
            <a:spLocks noGrp="1"/>
          </p:cNvSpPr>
          <p:nvPr>
            <p:ph idx="1"/>
          </p:nvPr>
        </p:nvSpPr>
        <p:spPr/>
        <p:txBody>
          <a:bodyPr/>
          <a:lstStyle/>
          <a:p>
            <a:endParaRPr lang="en-US"/>
          </a:p>
        </p:txBody>
      </p:sp>
      <p:pic>
        <p:nvPicPr>
          <p:cNvPr id="7" name="Picture 2" descr="Premium AI Image | Chihuahua Dog In A Superhero Costume With A Cape And Mask  On Blue Background Generative AI"/>
          <p:cNvPicPr>
            <a:picLocks noChangeAspect="1" noChangeArrowheads="1"/>
          </p:cNvPicPr>
          <p:nvPr/>
        </p:nvPicPr>
        <p:blipFill rotWithShape="1">
          <a:blip r:embed="rId2">
            <a:extLst>
              <a:ext uri="{28A0092B-C50C-407E-A947-70E740481C1C}">
                <a14:useLocalDpi xmlns:a14="http://schemas.microsoft.com/office/drawing/2010/main" val="0"/>
              </a:ext>
            </a:extLst>
          </a:blip>
          <a:srcRect l="14281" r="24788" b="132"/>
          <a:stretch/>
        </p:blipFill>
        <p:spPr bwMode="auto">
          <a:xfrm>
            <a:off x="912623" y="1484144"/>
            <a:ext cx="4488985" cy="41201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44119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p:txBody>
          <a:bodyPr vert="horz" lIns="91440" tIns="45720" rIns="91440" bIns="45720" rtlCol="0" anchor="t">
            <a:noAutofit/>
          </a:bodyPr>
          <a:lstStyle/>
          <a:p>
            <a:pPr marL="0" indent="0">
              <a:buNone/>
            </a:pPr>
            <a:r>
              <a:rPr lang="en-US" sz="3600"/>
              <a:t>The skills and methods of organizing are the foundation of an issue campaign.</a:t>
            </a:r>
          </a:p>
          <a:p>
            <a:pPr marL="0" indent="0">
              <a:buNone/>
            </a:pPr>
            <a:r>
              <a:rPr lang="en-US" sz="3600"/>
              <a:t>To move across these theories of change requires a shift in your ownership and leadership of the work in their union.  </a:t>
            </a:r>
          </a:p>
          <a:p>
            <a:pPr marL="0" indent="0">
              <a:buNone/>
            </a:pPr>
            <a:r>
              <a:rPr lang="en-US" sz="3600"/>
              <a:t>Issue campaigns build leaders and structures focused on using power. </a:t>
            </a:r>
          </a:p>
        </p:txBody>
      </p:sp>
      <p:sp>
        <p:nvSpPr>
          <p:cNvPr id="13" name="Text Placeholder 12"/>
          <p:cNvSpPr>
            <a:spLocks noGrp="1"/>
          </p:cNvSpPr>
          <p:nvPr>
            <p:ph type="body" sz="half" idx="2"/>
          </p:nvPr>
        </p:nvSpPr>
        <p:spPr/>
        <p:txBody>
          <a:bodyPr/>
          <a:lstStyle/>
          <a:p>
            <a:endParaRPr lang="en-US"/>
          </a:p>
        </p:txBody>
      </p:sp>
      <p:pic>
        <p:nvPicPr>
          <p:cNvPr id="6" name="Picture 5"/>
          <p:cNvPicPr>
            <a:picLocks noChangeAspect="1"/>
          </p:cNvPicPr>
          <p:nvPr/>
        </p:nvPicPr>
        <p:blipFill rotWithShape="1">
          <a:blip r:embed="rId2"/>
          <a:srcRect l="23345" r="20898"/>
          <a:stretch/>
        </p:blipFill>
        <p:spPr>
          <a:xfrm>
            <a:off x="1437633" y="2197197"/>
            <a:ext cx="2275865" cy="4081784"/>
          </a:xfrm>
          <a:prstGeom prst="rect">
            <a:avLst/>
          </a:prstGeom>
        </p:spPr>
      </p:pic>
    </p:spTree>
    <p:extLst>
      <p:ext uri="{BB962C8B-B14F-4D97-AF65-F5344CB8AC3E}">
        <p14:creationId xmlns:p14="http://schemas.microsoft.com/office/powerpoint/2010/main" val="27680270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22573" y="3625710"/>
            <a:ext cx="11490182" cy="801384"/>
          </a:xfrm>
        </p:spPr>
        <p:txBody>
          <a:bodyPr/>
          <a:lstStyle/>
          <a:p>
            <a:r>
              <a:rPr lang="en-US"/>
              <a:t>END OF SESSION 1</a:t>
            </a:r>
          </a:p>
        </p:txBody>
      </p:sp>
    </p:spTree>
    <p:extLst>
      <p:ext uri="{BB962C8B-B14F-4D97-AF65-F5344CB8AC3E}">
        <p14:creationId xmlns:p14="http://schemas.microsoft.com/office/powerpoint/2010/main" val="9463139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pic>
        <p:nvPicPr>
          <p:cNvPr id="98" name="Google Shape;98;p14"/>
          <p:cNvPicPr preferRelativeResize="0"/>
          <p:nvPr/>
        </p:nvPicPr>
        <p:blipFill rotWithShape="1">
          <a:blip r:embed="rId3">
            <a:alphaModFix/>
          </a:blip>
          <a:srcRect/>
          <a:stretch/>
        </p:blipFill>
        <p:spPr>
          <a:xfrm>
            <a:off x="908345" y="1180292"/>
            <a:ext cx="10878762" cy="4217620"/>
          </a:xfrm>
          <a:prstGeom prst="rect">
            <a:avLst/>
          </a:prstGeom>
          <a:noFill/>
          <a:ln>
            <a:noFill/>
          </a:ln>
        </p:spPr>
      </p:pic>
    </p:spTree>
    <p:extLst>
      <p:ext uri="{BB962C8B-B14F-4D97-AF65-F5344CB8AC3E}">
        <p14:creationId xmlns:p14="http://schemas.microsoft.com/office/powerpoint/2010/main" val="115796139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15549" y="1655348"/>
            <a:ext cx="8283272" cy="2654064"/>
          </a:xfrm>
        </p:spPr>
        <p:txBody>
          <a:bodyPr/>
          <a:lstStyle/>
          <a:p>
            <a:r>
              <a:rPr lang="en-US"/>
              <a:t>Recognizing Leadership</a:t>
            </a:r>
          </a:p>
        </p:txBody>
      </p:sp>
      <p:sp>
        <p:nvSpPr>
          <p:cNvPr id="3" name="Text Placeholder 2"/>
          <p:cNvSpPr>
            <a:spLocks noGrp="1"/>
          </p:cNvSpPr>
          <p:nvPr>
            <p:ph type="body" idx="1"/>
          </p:nvPr>
        </p:nvSpPr>
        <p:spPr/>
        <p:txBody>
          <a:bodyPr/>
          <a:lstStyle/>
          <a:p>
            <a:r>
              <a:rPr lang="en-US"/>
              <a:t> </a:t>
            </a:r>
          </a:p>
        </p:txBody>
      </p:sp>
    </p:spTree>
    <p:extLst>
      <p:ext uri="{BB962C8B-B14F-4D97-AF65-F5344CB8AC3E}">
        <p14:creationId xmlns:p14="http://schemas.microsoft.com/office/powerpoint/2010/main" val="28055277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9FC15A-C09F-2084-9E2D-1CF5BFBDBE3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EDDD578-9116-AED4-C3FA-D98E93C6D3E0}"/>
              </a:ext>
            </a:extLst>
          </p:cNvPr>
          <p:cNvSpPr>
            <a:spLocks noGrp="1"/>
          </p:cNvSpPr>
          <p:nvPr>
            <p:ph type="title"/>
          </p:nvPr>
        </p:nvSpPr>
        <p:spPr>
          <a:xfrm>
            <a:off x="3516860" y="2479731"/>
            <a:ext cx="8270024" cy="946184"/>
          </a:xfrm>
        </p:spPr>
        <p:txBody>
          <a:bodyPr>
            <a:normAutofit/>
          </a:bodyPr>
          <a:lstStyle/>
          <a:p>
            <a:pPr algn="ctr"/>
            <a:r>
              <a:rPr lang="en-US"/>
              <a:t>Jeny</a:t>
            </a:r>
          </a:p>
        </p:txBody>
      </p:sp>
      <p:sp>
        <p:nvSpPr>
          <p:cNvPr id="3" name="Text Placeholder 2">
            <a:extLst>
              <a:ext uri="{FF2B5EF4-FFF2-40B4-BE49-F238E27FC236}">
                <a16:creationId xmlns:a16="http://schemas.microsoft.com/office/drawing/2014/main" id="{E61B0ABD-50D8-0AFF-CEE9-54A526C82CE5}"/>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4551704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54157" y="177800"/>
            <a:ext cx="11029295" cy="1239837"/>
          </a:xfrm>
        </p:spPr>
        <p:txBody>
          <a:bodyPr>
            <a:noAutofit/>
          </a:bodyPr>
          <a:lstStyle/>
          <a:p>
            <a:br>
              <a:rPr lang="en-US" sz="4800"/>
            </a:br>
            <a:r>
              <a:rPr lang="en-US" sz="4800"/>
              <a:t>Who are leaders that build power? </a:t>
            </a:r>
            <a:br>
              <a:rPr lang="en-US" sz="4800"/>
            </a:br>
            <a:endParaRPr lang="en-US" sz="4800"/>
          </a:p>
        </p:txBody>
      </p:sp>
      <p:sp>
        <p:nvSpPr>
          <p:cNvPr id="3" name="Content Placeholder 2"/>
          <p:cNvSpPr>
            <a:spLocks noGrp="1"/>
          </p:cNvSpPr>
          <p:nvPr>
            <p:ph idx="1"/>
          </p:nvPr>
        </p:nvSpPr>
        <p:spPr>
          <a:xfrm>
            <a:off x="756050" y="1564628"/>
            <a:ext cx="11227401" cy="4572000"/>
          </a:xfrm>
        </p:spPr>
        <p:txBody>
          <a:bodyPr vert="horz" lIns="91440" tIns="45720" rIns="91440" bIns="45720" rtlCol="0" anchor="t">
            <a:normAutofit/>
          </a:bodyPr>
          <a:lstStyle/>
          <a:p>
            <a:pPr marL="246380" indent="-246380"/>
            <a:r>
              <a:rPr lang="en-US" sz="4800"/>
              <a:t>In the face of uncertainty – they are confronting the person in power – risky! </a:t>
            </a:r>
            <a:endParaRPr lang="en-US"/>
          </a:p>
          <a:p>
            <a:pPr marL="246380" indent="-246380"/>
            <a:r>
              <a:rPr lang="en-US" sz="4800"/>
              <a:t>Risk builds leadership – AND it requires you  allow that risk and support it – NOT DO IT.</a:t>
            </a:r>
          </a:p>
          <a:p>
            <a:pPr marL="246380" indent="-246380"/>
            <a:endParaRPr lang="en-US"/>
          </a:p>
        </p:txBody>
      </p:sp>
    </p:spTree>
    <p:extLst>
      <p:ext uri="{BB962C8B-B14F-4D97-AF65-F5344CB8AC3E}">
        <p14:creationId xmlns:p14="http://schemas.microsoft.com/office/powerpoint/2010/main" val="18404472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2359" y="893"/>
            <a:ext cx="11032885" cy="795660"/>
          </a:xfrm>
        </p:spPr>
        <p:txBody>
          <a:bodyPr>
            <a:normAutofit/>
          </a:bodyPr>
          <a:lstStyle/>
          <a:p>
            <a:r>
              <a:rPr lang="en-US" b="1"/>
              <a:t>Definitions for Today</a:t>
            </a:r>
            <a:r>
              <a:rPr lang="en-US"/>
              <a:t> – Pgs. 9-27 </a:t>
            </a:r>
            <a:endParaRPr lang="en-US" b="1"/>
          </a:p>
        </p:txBody>
      </p:sp>
      <p:sp>
        <p:nvSpPr>
          <p:cNvPr id="3" name="Content Placeholder 2"/>
          <p:cNvSpPr>
            <a:spLocks noGrp="1"/>
          </p:cNvSpPr>
          <p:nvPr>
            <p:ph idx="1"/>
          </p:nvPr>
        </p:nvSpPr>
        <p:spPr>
          <a:xfrm>
            <a:off x="852359" y="796553"/>
            <a:ext cx="11201034" cy="5146495"/>
          </a:xfrm>
        </p:spPr>
        <p:txBody>
          <a:bodyPr vert="horz" lIns="0" tIns="45708" rIns="0" bIns="45708" rtlCol="0" anchor="t">
            <a:noAutofit/>
          </a:bodyPr>
          <a:lstStyle/>
          <a:p>
            <a:r>
              <a:rPr lang="en-US" sz="3599" b="1"/>
              <a:t>Leaders –</a:t>
            </a:r>
            <a:r>
              <a:rPr lang="en-US" sz="3599"/>
              <a:t> Trusted and respected by their colleagues in ways that cut across communities of workers- are connected by values and influential relationships with mobilizers, activists, and those not yet part of the work. Get people to move their thinking and take action. </a:t>
            </a:r>
          </a:p>
          <a:p>
            <a:r>
              <a:rPr lang="en-US" sz="3599" b="1"/>
              <a:t>Mobilizers –</a:t>
            </a:r>
            <a:r>
              <a:rPr lang="en-US" sz="3599"/>
              <a:t> Are already convinced members, who are already willing to take action. They are connected to the other already convinced. </a:t>
            </a:r>
          </a:p>
          <a:p>
            <a:r>
              <a:rPr lang="en-US" sz="3599" b="1"/>
              <a:t>Activists – </a:t>
            </a:r>
            <a:r>
              <a:rPr lang="en-US" sz="3599"/>
              <a:t>Supportive and willing to act if invited but not able to move others. </a:t>
            </a:r>
          </a:p>
        </p:txBody>
      </p:sp>
      <p:sp>
        <p:nvSpPr>
          <p:cNvPr id="4" name="Slide Number Placeholder 3"/>
          <p:cNvSpPr>
            <a:spLocks noGrp="1"/>
          </p:cNvSpPr>
          <p:nvPr>
            <p:ph type="sldNum" sz="quarter" idx="12"/>
          </p:nvPr>
        </p:nvSpPr>
        <p:spPr/>
        <p:txBody>
          <a:bodyPr/>
          <a:lstStyle/>
          <a:p>
            <a:fld id="{5414DF46-E7D2-4146-95BA-57A23C39CF98}" type="slidenum">
              <a:rPr lang="en-US" smtClean="0"/>
              <a:t>45</a:t>
            </a:fld>
            <a:endParaRPr lang="en-US"/>
          </a:p>
        </p:txBody>
      </p:sp>
    </p:spTree>
    <p:extLst>
      <p:ext uri="{BB962C8B-B14F-4D97-AF65-F5344CB8AC3E}">
        <p14:creationId xmlns:p14="http://schemas.microsoft.com/office/powerpoint/2010/main" val="32011018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itle 1"/>
          <p:cNvSpPr>
            <a:spLocks noGrp="1"/>
          </p:cNvSpPr>
          <p:nvPr>
            <p:ph type="title"/>
          </p:nvPr>
        </p:nvSpPr>
        <p:spPr>
          <a:xfrm>
            <a:off x="1060118" y="-304800"/>
            <a:ext cx="9782801" cy="1239837"/>
          </a:xfrm>
        </p:spPr>
        <p:txBody>
          <a:bodyPr>
            <a:normAutofit/>
          </a:bodyPr>
          <a:lstStyle/>
          <a:p>
            <a:pPr>
              <a:defRPr/>
            </a:pPr>
            <a:r>
              <a:rPr lang="en-US" altLang="en-US" sz="4400">
                <a:ea typeface="+mj-ea"/>
                <a:cs typeface="+mj-cs"/>
              </a:rPr>
              <a:t>IF Organizing is…</a:t>
            </a:r>
          </a:p>
        </p:txBody>
      </p:sp>
      <p:sp>
        <p:nvSpPr>
          <p:cNvPr id="88067" name="Content Placeholder 2"/>
          <p:cNvSpPr>
            <a:spLocks noGrp="1"/>
          </p:cNvSpPr>
          <p:nvPr>
            <p:ph idx="1"/>
          </p:nvPr>
        </p:nvSpPr>
        <p:spPr>
          <a:xfrm>
            <a:off x="1062606" y="1199105"/>
            <a:ext cx="11043842" cy="4741147"/>
          </a:xfrm>
          <a:noFill/>
        </p:spPr>
        <p:txBody>
          <a:bodyPr vert="horz" lIns="0" tIns="45708" rIns="0" bIns="45708" rtlCol="0" anchor="t">
            <a:noAutofit/>
          </a:bodyPr>
          <a:lstStyle/>
          <a:p>
            <a:pPr marL="246380" indent="-246380" algn="ctr">
              <a:defRPr/>
            </a:pPr>
            <a:r>
              <a:rPr lang="en-US" altLang="en-US" sz="3400"/>
              <a:t>identifying leaders and coordinating them into leadership teams, </a:t>
            </a:r>
            <a:endParaRPr lang="en-US" sz="3400"/>
          </a:p>
          <a:p>
            <a:pPr marL="612140" lvl="1" indent="-246380" algn="ctr">
              <a:defRPr/>
            </a:pPr>
            <a:r>
              <a:rPr lang="en-US" altLang="en-US" sz="3400"/>
              <a:t>building community and commitment around common goals, </a:t>
            </a:r>
            <a:endParaRPr lang="en-US" sz="3400"/>
          </a:p>
          <a:p>
            <a:pPr marL="246380" indent="-246380" algn="ctr">
              <a:defRPr/>
            </a:pPr>
            <a:r>
              <a:rPr lang="en-US" altLang="en-US" sz="3400"/>
              <a:t>building power from the resources of that community, and</a:t>
            </a:r>
            <a:endParaRPr lang="en-US" sz="3400"/>
          </a:p>
          <a:p>
            <a:pPr marL="246380" indent="-246380" algn="ctr">
              <a:defRPr/>
            </a:pPr>
            <a:r>
              <a:rPr lang="en-US" altLang="en-US" sz="3400"/>
              <a:t>using that power strategically to make concrete change in the world,</a:t>
            </a:r>
            <a:endParaRPr lang="en-US" sz="3400"/>
          </a:p>
          <a:p>
            <a:pPr marL="0" indent="0" algn="ctr">
              <a:buNone/>
              <a:defRPr/>
            </a:pPr>
            <a:r>
              <a:rPr lang="en-US" altLang="en-US" sz="4750"/>
              <a:t>THEN </a:t>
            </a:r>
          </a:p>
        </p:txBody>
      </p:sp>
    </p:spTree>
    <p:extLst>
      <p:ext uri="{BB962C8B-B14F-4D97-AF65-F5344CB8AC3E}">
        <p14:creationId xmlns:p14="http://schemas.microsoft.com/office/powerpoint/2010/main" val="4953562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1727" y="138880"/>
            <a:ext cx="10055781" cy="951026"/>
          </a:xfrm>
          <a:noFill/>
        </p:spPr>
        <p:txBody>
          <a:bodyPr>
            <a:normAutofit/>
          </a:bodyPr>
          <a:lstStyle/>
          <a:p>
            <a:r>
              <a:rPr lang="en-US" b="1"/>
              <a:t>Leadership that builds power is…</a:t>
            </a:r>
          </a:p>
        </p:txBody>
      </p:sp>
      <p:sp>
        <p:nvSpPr>
          <p:cNvPr id="3" name="Content Placeholder 2"/>
          <p:cNvSpPr>
            <a:spLocks noGrp="1"/>
          </p:cNvSpPr>
          <p:nvPr>
            <p:ph idx="1"/>
          </p:nvPr>
        </p:nvSpPr>
        <p:spPr>
          <a:xfrm>
            <a:off x="755373" y="1229298"/>
            <a:ext cx="6240913" cy="5202467"/>
          </a:xfrm>
        </p:spPr>
        <p:txBody>
          <a:bodyPr>
            <a:normAutofit lnSpcReduction="10000"/>
          </a:bodyPr>
          <a:lstStyle/>
          <a:p>
            <a:r>
              <a:rPr lang="en-US" sz="3599"/>
              <a:t>…taking responsibility for enabling others to achieve shared purpose in the face of uncertainty.</a:t>
            </a:r>
          </a:p>
          <a:p>
            <a:endParaRPr lang="en-US" sz="3599"/>
          </a:p>
          <a:p>
            <a:r>
              <a:rPr lang="en-US" sz="3599"/>
              <a:t>The members who can lead most successfully are </a:t>
            </a:r>
            <a:r>
              <a:rPr lang="en-US" sz="3599" u="sng"/>
              <a:t>those who already have followers, i.e. people who trust and respect them.</a:t>
            </a:r>
            <a:endParaRPr lang="en-US"/>
          </a:p>
          <a:p>
            <a:endParaRPr lang="en-US"/>
          </a:p>
        </p:txBody>
      </p:sp>
      <p:pic>
        <p:nvPicPr>
          <p:cNvPr id="5" name="Picture 4">
            <a:extLst>
              <a:ext uri="{FF2B5EF4-FFF2-40B4-BE49-F238E27FC236}">
                <a16:creationId xmlns:a16="http://schemas.microsoft.com/office/drawing/2014/main" id="{9DBDAABB-B94D-46A1-BD04-B02FDDC29F5D}"/>
              </a:ext>
            </a:extLst>
          </p:cNvPr>
          <p:cNvPicPr>
            <a:picLocks noChangeAspect="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7235298" y="1089907"/>
            <a:ext cx="4721081" cy="4721081"/>
          </a:xfrm>
          <a:prstGeom prst="rect">
            <a:avLst/>
          </a:prstGeom>
        </p:spPr>
      </p:pic>
    </p:spTree>
    <p:extLst>
      <p:ext uri="{BB962C8B-B14F-4D97-AF65-F5344CB8AC3E}">
        <p14:creationId xmlns:p14="http://schemas.microsoft.com/office/powerpoint/2010/main" val="1836514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LGBTQ Texans rally at the Capitol in April 2023 to oppose several pieces of legislation."/>
          <p:cNvPicPr>
            <a:picLocks noChangeAspect="1" noChangeArrowheads="1"/>
          </p:cNvPicPr>
          <p:nvPr/>
        </p:nvPicPr>
        <p:blipFill rotWithShape="1">
          <a:blip r:embed="rId2">
            <a:extLst>
              <a:ext uri="{28A0092B-C50C-407E-A947-70E740481C1C}">
                <a14:useLocalDpi xmlns:a14="http://schemas.microsoft.com/office/drawing/2010/main" val="0"/>
              </a:ext>
            </a:extLst>
          </a:blip>
          <a:srcRect l="11309" r="6767"/>
          <a:stretch/>
        </p:blipFill>
        <p:spPr bwMode="auto">
          <a:xfrm>
            <a:off x="7469578" y="1184879"/>
            <a:ext cx="4263243" cy="3469243"/>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920833" y="362424"/>
            <a:ext cx="11032885" cy="822455"/>
          </a:xfrm>
        </p:spPr>
        <p:txBody>
          <a:bodyPr>
            <a:normAutofit fontScale="90000"/>
          </a:bodyPr>
          <a:lstStyle/>
          <a:p>
            <a:r>
              <a:rPr lang="en-US"/>
              <a:t>Leaders, Mobilizers, and Activists – Scenarios (pgs. 26-27)</a:t>
            </a:r>
            <a:br>
              <a:rPr lang="en-US"/>
            </a:br>
            <a:endParaRPr lang="en-US"/>
          </a:p>
        </p:txBody>
      </p:sp>
      <p:sp>
        <p:nvSpPr>
          <p:cNvPr id="9" name="Slide Number Placeholder 8"/>
          <p:cNvSpPr>
            <a:spLocks noGrp="1"/>
          </p:cNvSpPr>
          <p:nvPr>
            <p:ph type="sldNum" sz="quarter" idx="12"/>
          </p:nvPr>
        </p:nvSpPr>
        <p:spPr/>
        <p:txBody>
          <a:bodyPr/>
          <a:lstStyle/>
          <a:p>
            <a:fld id="{5414DF46-E7D2-4146-95BA-57A23C39CF98}" type="slidenum">
              <a:rPr lang="en-US" smtClean="0"/>
              <a:t>48</a:t>
            </a:fld>
            <a:endParaRPr lang="en-US"/>
          </a:p>
        </p:txBody>
      </p:sp>
      <p:pic>
        <p:nvPicPr>
          <p:cNvPr id="2058" name="Picture 10" descr="BBYO teenagers at a Pride Month-themed summer leadership program, June 2022. (Courtesy of BBYO)"/>
          <p:cNvPicPr>
            <a:picLocks noChangeAspect="1" noChangeArrowheads="1"/>
          </p:cNvPicPr>
          <p:nvPr/>
        </p:nvPicPr>
        <p:blipFill rotWithShape="1">
          <a:blip r:embed="rId3">
            <a:extLst>
              <a:ext uri="{28A0092B-C50C-407E-A947-70E740481C1C}">
                <a14:useLocalDpi xmlns:a14="http://schemas.microsoft.com/office/drawing/2010/main" val="0"/>
              </a:ext>
            </a:extLst>
          </a:blip>
          <a:srcRect l="14964" t="2605" r="17949" b="34668"/>
          <a:stretch/>
        </p:blipFill>
        <p:spPr bwMode="auto">
          <a:xfrm>
            <a:off x="3736003" y="3515095"/>
            <a:ext cx="4446095" cy="2598263"/>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The Times of Harvey Milk (1984)&#10;When it comes to my Movie Odyssey, there are two types of films that are the hardest to write on. The first type is the short film. The second type, and the one Rob Epstein's The Times of Harvey Milk represents, is the..."/>
          <p:cNvPicPr>
            <a:picLocks noChangeAspect="1" noChangeArrowheads="1"/>
          </p:cNvPicPr>
          <p:nvPr/>
        </p:nvPicPr>
        <p:blipFill rotWithShape="1">
          <a:blip r:embed="rId4">
            <a:extLst>
              <a:ext uri="{28A0092B-C50C-407E-A947-70E740481C1C}">
                <a14:useLocalDpi xmlns:a14="http://schemas.microsoft.com/office/drawing/2010/main" val="0"/>
              </a:ext>
            </a:extLst>
          </a:blip>
          <a:srcRect l="11101" t="1513" r="8929"/>
          <a:stretch/>
        </p:blipFill>
        <p:spPr bwMode="auto">
          <a:xfrm>
            <a:off x="792581" y="1184879"/>
            <a:ext cx="4215741" cy="29177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84545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6612" y="176560"/>
            <a:ext cx="11032885" cy="822455"/>
          </a:xfrm>
        </p:spPr>
        <p:txBody>
          <a:bodyPr>
            <a:normAutofit fontScale="90000"/>
          </a:bodyPr>
          <a:lstStyle/>
          <a:p>
            <a:r>
              <a:rPr lang="en-US"/>
              <a:t>Leaders, Mobilizers, and Activists (pgs. 26-27)</a:t>
            </a:r>
            <a:br>
              <a:rPr lang="en-US"/>
            </a:br>
            <a:endParaRPr lang="en-US"/>
          </a:p>
        </p:txBody>
      </p:sp>
      <p:pic>
        <p:nvPicPr>
          <p:cNvPr id="6" name="Picture 5"/>
          <p:cNvPicPr>
            <a:picLocks noChangeAspect="1"/>
          </p:cNvPicPr>
          <p:nvPr/>
        </p:nvPicPr>
        <p:blipFill rotWithShape="1">
          <a:blip r:embed="rId2"/>
          <a:srcRect l="24142"/>
          <a:stretch/>
        </p:blipFill>
        <p:spPr>
          <a:xfrm>
            <a:off x="608012" y="1019374"/>
            <a:ext cx="1950853" cy="1617558"/>
          </a:xfrm>
          <a:prstGeom prst="rect">
            <a:avLst/>
          </a:prstGeom>
        </p:spPr>
      </p:pic>
      <p:sp>
        <p:nvSpPr>
          <p:cNvPr id="9" name="Slide Number Placeholder 8"/>
          <p:cNvSpPr>
            <a:spLocks noGrp="1"/>
          </p:cNvSpPr>
          <p:nvPr>
            <p:ph type="sldNum" sz="quarter" idx="12"/>
          </p:nvPr>
        </p:nvSpPr>
        <p:spPr/>
        <p:txBody>
          <a:bodyPr/>
          <a:lstStyle/>
          <a:p>
            <a:fld id="{5414DF46-E7D2-4146-95BA-57A23C39CF98}" type="slidenum">
              <a:rPr lang="en-US" smtClean="0"/>
              <a:t>49</a:t>
            </a:fld>
            <a:endParaRPr lang="en-US"/>
          </a:p>
        </p:txBody>
      </p:sp>
      <p:sp>
        <p:nvSpPr>
          <p:cNvPr id="7" name="Content Placeholder 2"/>
          <p:cNvSpPr txBox="1">
            <a:spLocks/>
          </p:cNvSpPr>
          <p:nvPr/>
        </p:nvSpPr>
        <p:spPr>
          <a:xfrm>
            <a:off x="2708628" y="1524000"/>
            <a:ext cx="8551485" cy="4419048"/>
          </a:xfrm>
          <a:prstGeom prst="rect">
            <a:avLst/>
          </a:prstGeom>
        </p:spPr>
        <p:txBody>
          <a:bodyPr vert="horz" lIns="0" tIns="45708" rIns="0" bIns="45708"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4399"/>
              <a:t>Who is a leader, a mobilizer, and an activist? How do you know? </a:t>
            </a:r>
          </a:p>
          <a:p>
            <a:endParaRPr lang="en-US" sz="4399"/>
          </a:p>
          <a:p>
            <a:r>
              <a:rPr lang="en-US" sz="4399"/>
              <a:t>In what order would you want to invite them into your cause and why? </a:t>
            </a:r>
          </a:p>
        </p:txBody>
      </p:sp>
      <p:pic>
        <p:nvPicPr>
          <p:cNvPr id="12" name="Picture 4" descr="LGBTQ Texans rally at the Capitol in April 2023 to oppose several pieces of legislation."/>
          <p:cNvPicPr>
            <a:picLocks noChangeAspect="1" noChangeArrowheads="1"/>
          </p:cNvPicPr>
          <p:nvPr/>
        </p:nvPicPr>
        <p:blipFill rotWithShape="1">
          <a:blip r:embed="rId3">
            <a:extLst>
              <a:ext uri="{28A0092B-C50C-407E-A947-70E740481C1C}">
                <a14:useLocalDpi xmlns:a14="http://schemas.microsoft.com/office/drawing/2010/main" val="0"/>
              </a:ext>
            </a:extLst>
          </a:blip>
          <a:srcRect l="11309" r="6767"/>
          <a:stretch/>
        </p:blipFill>
        <p:spPr bwMode="auto">
          <a:xfrm>
            <a:off x="567501" y="4579536"/>
            <a:ext cx="2025004" cy="1647861"/>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The Times of Harvey Milk (1984)&#10;When it comes to my Movie Odyssey, there are two types of films that are the hardest to write on. The first type is the short film. The second type, and the one Rob Epstein's The Times of Harvey Milk represents, is the..."/>
          <p:cNvPicPr>
            <a:picLocks noChangeAspect="1" noChangeArrowheads="1"/>
          </p:cNvPicPr>
          <p:nvPr/>
        </p:nvPicPr>
        <p:blipFill rotWithShape="1">
          <a:blip r:embed="rId4">
            <a:extLst>
              <a:ext uri="{28A0092B-C50C-407E-A947-70E740481C1C}">
                <a14:useLocalDpi xmlns:a14="http://schemas.microsoft.com/office/drawing/2010/main" val="0"/>
              </a:ext>
            </a:extLst>
          </a:blip>
          <a:srcRect l="36879" t="1" b="-2379"/>
          <a:stretch/>
        </p:blipFill>
        <p:spPr bwMode="auto">
          <a:xfrm>
            <a:off x="577006" y="915176"/>
            <a:ext cx="1981859" cy="1806521"/>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BBYO teenagers at a Pride Month-themed summer leadership program, June 2022. (Courtesy of BBYO)"/>
          <p:cNvPicPr>
            <a:picLocks noChangeAspect="1" noChangeArrowheads="1"/>
          </p:cNvPicPr>
          <p:nvPr/>
        </p:nvPicPr>
        <p:blipFill rotWithShape="1">
          <a:blip r:embed="rId5">
            <a:extLst>
              <a:ext uri="{28A0092B-C50C-407E-A947-70E740481C1C}">
                <a14:useLocalDpi xmlns:a14="http://schemas.microsoft.com/office/drawing/2010/main" val="0"/>
              </a:ext>
            </a:extLst>
          </a:blip>
          <a:srcRect l="11007" r="22738" b="3843"/>
          <a:stretch/>
        </p:blipFill>
        <p:spPr bwMode="auto">
          <a:xfrm>
            <a:off x="608011" y="2740040"/>
            <a:ext cx="1950853" cy="1769589"/>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745944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2E7F72-3FC1-42A0-8FB3-447293AC08A5}"/>
              </a:ext>
            </a:extLst>
          </p:cNvPr>
          <p:cNvSpPr>
            <a:spLocks noGrp="1"/>
          </p:cNvSpPr>
          <p:nvPr>
            <p:ph type="title"/>
          </p:nvPr>
        </p:nvSpPr>
        <p:spPr>
          <a:xfrm>
            <a:off x="1778689" y="915056"/>
            <a:ext cx="8810354" cy="4646989"/>
          </a:xfrm>
          <a:solidFill>
            <a:schemeClr val="accent2">
              <a:lumMod val="75000"/>
            </a:schemeClr>
          </a:solidFill>
        </p:spPr>
        <p:txBody>
          <a:bodyPr anchor="ctr">
            <a:normAutofit fontScale="90000"/>
          </a:bodyPr>
          <a:lstStyle/>
          <a:p>
            <a:pPr algn="ctr"/>
            <a:r>
              <a:rPr lang="en-US" sz="6598">
                <a:solidFill>
                  <a:schemeClr val="bg1"/>
                </a:solidFill>
              </a:rPr>
              <a:t>We don’t make leaders, we find them by visiting worksites consistently and asking who is Trusted and Respected.</a:t>
            </a:r>
          </a:p>
        </p:txBody>
      </p:sp>
    </p:spTree>
    <p:extLst>
      <p:ext uri="{BB962C8B-B14F-4D97-AF65-F5344CB8AC3E}">
        <p14:creationId xmlns:p14="http://schemas.microsoft.com/office/powerpoint/2010/main" val="17887505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4836695" y="381000"/>
            <a:ext cx="6845967" cy="6128084"/>
          </a:xfrm>
        </p:spPr>
        <p:txBody>
          <a:bodyPr vert="horz" lIns="91440" tIns="45720" rIns="91440" bIns="45720" rtlCol="0" anchor="t">
            <a:normAutofit/>
          </a:bodyPr>
          <a:lstStyle/>
          <a:p>
            <a:pPr marL="0" indent="0">
              <a:buNone/>
            </a:pPr>
            <a:r>
              <a:rPr lang="en-US"/>
              <a:t>Leaders are identified by their colleagues not us.</a:t>
            </a:r>
          </a:p>
          <a:p>
            <a:pPr marL="0" indent="0">
              <a:buNone/>
            </a:pPr>
            <a:r>
              <a:rPr lang="en-US"/>
              <a:t>Leaders have followers and can move people.</a:t>
            </a:r>
          </a:p>
          <a:p>
            <a:pPr marL="0" indent="0">
              <a:buNone/>
            </a:pPr>
            <a:r>
              <a:rPr lang="en-US"/>
              <a:t>Our role is to coach activists into relationship with leaders and other colleagues</a:t>
            </a:r>
          </a:p>
          <a:p>
            <a:pPr marL="0" indent="0">
              <a:buNone/>
            </a:pPr>
            <a:r>
              <a:rPr lang="en-US"/>
              <a:t>Our role is to coach mobilizers into taking more risk and leading actions</a:t>
            </a:r>
          </a:p>
          <a:p>
            <a:pPr marL="0" indent="0">
              <a:buNone/>
            </a:pPr>
            <a:r>
              <a:rPr lang="en-US"/>
              <a:t>Our goal is to support our leaders with resources. </a:t>
            </a:r>
          </a:p>
        </p:txBody>
      </p:sp>
      <p:sp>
        <p:nvSpPr>
          <p:cNvPr id="13" name="Text Placeholder 12"/>
          <p:cNvSpPr>
            <a:spLocks noGrp="1"/>
          </p:cNvSpPr>
          <p:nvPr>
            <p:ph type="body" sz="half" idx="2"/>
          </p:nvPr>
        </p:nvSpPr>
        <p:spPr/>
        <p:txBody>
          <a:bodyPr/>
          <a:lstStyle/>
          <a:p>
            <a:endParaRPr lang="en-US"/>
          </a:p>
        </p:txBody>
      </p:sp>
      <p:pic>
        <p:nvPicPr>
          <p:cNvPr id="6" name="Picture 5"/>
          <p:cNvPicPr>
            <a:picLocks noChangeAspect="1"/>
          </p:cNvPicPr>
          <p:nvPr/>
        </p:nvPicPr>
        <p:blipFill rotWithShape="1">
          <a:blip r:embed="rId2"/>
          <a:srcRect l="23345" r="20898"/>
          <a:stretch/>
        </p:blipFill>
        <p:spPr>
          <a:xfrm>
            <a:off x="1192772" y="1978219"/>
            <a:ext cx="2275865" cy="4081784"/>
          </a:xfrm>
          <a:prstGeom prst="rect">
            <a:avLst/>
          </a:prstGeom>
        </p:spPr>
      </p:pic>
    </p:spTree>
    <p:extLst>
      <p:ext uri="{BB962C8B-B14F-4D97-AF65-F5344CB8AC3E}">
        <p14:creationId xmlns:p14="http://schemas.microsoft.com/office/powerpoint/2010/main" val="35297020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15549" y="1655348"/>
            <a:ext cx="8283272" cy="2654064"/>
          </a:xfrm>
        </p:spPr>
        <p:txBody>
          <a:bodyPr/>
          <a:lstStyle/>
          <a:p>
            <a:r>
              <a:rPr lang="en-US"/>
              <a:t>Assessing our Structure</a:t>
            </a:r>
          </a:p>
        </p:txBody>
      </p:sp>
      <p:sp>
        <p:nvSpPr>
          <p:cNvPr id="3" name="Text Placeholder 2"/>
          <p:cNvSpPr>
            <a:spLocks noGrp="1"/>
          </p:cNvSpPr>
          <p:nvPr>
            <p:ph type="body" idx="1"/>
          </p:nvPr>
        </p:nvSpPr>
        <p:spPr/>
        <p:txBody>
          <a:bodyPr/>
          <a:lstStyle/>
          <a:p>
            <a:r>
              <a:rPr lang="en-US"/>
              <a:t> </a:t>
            </a:r>
          </a:p>
        </p:txBody>
      </p:sp>
    </p:spTree>
    <p:extLst>
      <p:ext uri="{BB962C8B-B14F-4D97-AF65-F5344CB8AC3E}">
        <p14:creationId xmlns:p14="http://schemas.microsoft.com/office/powerpoint/2010/main" val="42250739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BD8626-6727-F614-9F74-0E30D2F4690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59B00C6-6DDB-115C-C82B-DA42EA7B995F}"/>
              </a:ext>
            </a:extLst>
          </p:cNvPr>
          <p:cNvSpPr>
            <a:spLocks noGrp="1"/>
          </p:cNvSpPr>
          <p:nvPr>
            <p:ph type="title"/>
          </p:nvPr>
        </p:nvSpPr>
        <p:spPr>
          <a:xfrm>
            <a:off x="3516860" y="2479731"/>
            <a:ext cx="8270024" cy="946184"/>
          </a:xfrm>
        </p:spPr>
        <p:txBody>
          <a:bodyPr>
            <a:normAutofit/>
          </a:bodyPr>
          <a:lstStyle/>
          <a:p>
            <a:pPr algn="ctr"/>
            <a:r>
              <a:rPr lang="en-US"/>
              <a:t>Eric J.</a:t>
            </a:r>
          </a:p>
        </p:txBody>
      </p:sp>
      <p:sp>
        <p:nvSpPr>
          <p:cNvPr id="3" name="Text Placeholder 2">
            <a:extLst>
              <a:ext uri="{FF2B5EF4-FFF2-40B4-BE49-F238E27FC236}">
                <a16:creationId xmlns:a16="http://schemas.microsoft.com/office/drawing/2014/main" id="{0B6112A8-77CD-3C40-FC16-457758266437}"/>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066832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duotone>
              <a:schemeClr val="bg2">
                <a:shade val="45000"/>
                <a:satMod val="135000"/>
              </a:schemeClr>
              <a:prstClr val="white"/>
            </a:duotone>
          </a:blip>
          <a:srcRect l="18631" t="8828" b="23650"/>
          <a:stretch/>
        </p:blipFill>
        <p:spPr>
          <a:xfrm>
            <a:off x="531811" y="-112580"/>
            <a:ext cx="11657013" cy="6437180"/>
          </a:xfrm>
          <a:prstGeom prst="rect">
            <a:avLst/>
          </a:prstGeom>
        </p:spPr>
      </p:pic>
      <p:sp>
        <p:nvSpPr>
          <p:cNvPr id="2" name="Title 1"/>
          <p:cNvSpPr>
            <a:spLocks noGrp="1"/>
          </p:cNvSpPr>
          <p:nvPr>
            <p:ph type="title"/>
          </p:nvPr>
        </p:nvSpPr>
        <p:spPr>
          <a:xfrm>
            <a:off x="5622878" y="152400"/>
            <a:ext cx="5753359" cy="4092054"/>
          </a:xfrm>
        </p:spPr>
        <p:txBody>
          <a:bodyPr>
            <a:noAutofit/>
          </a:bodyPr>
          <a:lstStyle/>
          <a:p>
            <a:r>
              <a:rPr lang="en-US" sz="5400"/>
              <a:t>How are we positioned for building and using power? </a:t>
            </a:r>
          </a:p>
        </p:txBody>
      </p:sp>
      <p:sp>
        <p:nvSpPr>
          <p:cNvPr id="3" name="Content Placeholder 2"/>
          <p:cNvSpPr>
            <a:spLocks noGrp="1"/>
          </p:cNvSpPr>
          <p:nvPr>
            <p:ph idx="1"/>
          </p:nvPr>
        </p:nvSpPr>
        <p:spPr>
          <a:xfrm>
            <a:off x="4418012" y="1682616"/>
            <a:ext cx="6958225" cy="4489583"/>
          </a:xfrm>
        </p:spPr>
        <p:txBody>
          <a:bodyPr/>
          <a:lstStyle/>
          <a:p>
            <a:pPr marL="0" indent="0">
              <a:buNone/>
            </a:pPr>
            <a:endParaRPr lang="en-US" sz="2800"/>
          </a:p>
          <a:p>
            <a:pPr marL="365760" lvl="1" indent="0">
              <a:buNone/>
            </a:pPr>
            <a:endParaRPr lang="en-US"/>
          </a:p>
        </p:txBody>
      </p:sp>
    </p:spTree>
    <p:extLst>
      <p:ext uri="{BB962C8B-B14F-4D97-AF65-F5344CB8AC3E}">
        <p14:creationId xmlns:p14="http://schemas.microsoft.com/office/powerpoint/2010/main" val="27080613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53273" y="287422"/>
            <a:ext cx="10099501" cy="822455"/>
          </a:xfrm>
        </p:spPr>
        <p:txBody>
          <a:bodyPr/>
          <a:lstStyle/>
          <a:p>
            <a:r>
              <a:rPr lang="en-US"/>
              <a:t>Club or Union? Pg. 28 Table Talk</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959950434"/>
              </p:ext>
            </p:extLst>
          </p:nvPr>
        </p:nvGraphicFramePr>
        <p:xfrm>
          <a:off x="458500" y="3505200"/>
          <a:ext cx="11730325" cy="3352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itle 1"/>
          <p:cNvSpPr txBox="1">
            <a:spLocks/>
          </p:cNvSpPr>
          <p:nvPr/>
        </p:nvSpPr>
        <p:spPr>
          <a:xfrm>
            <a:off x="1053273" y="1609349"/>
            <a:ext cx="10099501" cy="822455"/>
          </a:xfrm>
          <a:prstGeom prst="rect">
            <a:avLst/>
          </a:prstGeom>
        </p:spPr>
        <p:txBody>
          <a:bodyPr vert="horz" lIns="91416" tIns="45708" rIns="91416" bIns="45708" rtlCol="0" anchor="b">
            <a:normAutofit/>
          </a:bodyPr>
          <a:lstStyle>
            <a:lvl1pPr marL="0" algn="l" defTabSz="914400" rtl="0" eaLnBrk="1" latinLnBrk="0" hangingPunct="1">
              <a:lnSpc>
                <a:spcPct val="85000"/>
              </a:lnSpc>
              <a:spcBef>
                <a:spcPct val="0"/>
              </a:spcBef>
              <a:buNone/>
              <a:defRPr sz="4800" b="1" kern="1200" spc="-50" baseline="0">
                <a:solidFill>
                  <a:schemeClr val="tx1">
                    <a:lumMod val="75000"/>
                    <a:lumOff val="25000"/>
                  </a:schemeClr>
                </a:solidFill>
                <a:latin typeface="+mj-lt"/>
                <a:ea typeface="+mj-ea"/>
                <a:cs typeface="+mj-cs"/>
              </a:defRPr>
            </a:lvl1pPr>
          </a:lstStyle>
          <a:p>
            <a:endParaRPr lang="en-US" sz="4799"/>
          </a:p>
        </p:txBody>
      </p:sp>
      <p:sp>
        <p:nvSpPr>
          <p:cNvPr id="5" name="Content Placeholder 2"/>
          <p:cNvSpPr txBox="1">
            <a:spLocks/>
          </p:cNvSpPr>
          <p:nvPr/>
        </p:nvSpPr>
        <p:spPr>
          <a:xfrm>
            <a:off x="770986" y="1109877"/>
            <a:ext cx="10664073" cy="2649063"/>
          </a:xfrm>
          <a:prstGeom prst="rect">
            <a:avLst/>
          </a:prstGeom>
        </p:spPr>
        <p:txBody>
          <a:bodyPr vert="horz" lIns="0" tIns="45708" rIns="0" bIns="45708" rtlCol="0" anchor="t">
            <a:normAutofit lnSpcReduction="10000"/>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endParaRPr lang="en-US" sz="1950">
              <a:solidFill>
                <a:schemeClr val="tx2"/>
              </a:solidFill>
            </a:endParaRPr>
          </a:p>
          <a:p>
            <a:pPr marL="0" indent="0">
              <a:buClr>
                <a:schemeClr val="accent2">
                  <a:lumMod val="75000"/>
                </a:schemeClr>
              </a:buClr>
              <a:buNone/>
            </a:pPr>
            <a:r>
              <a:rPr lang="en-US" sz="4800">
                <a:solidFill>
                  <a:schemeClr val="tx2"/>
                </a:solidFill>
              </a:rPr>
              <a:t>Which of these columns best describes the constituency you’re focusing on? </a:t>
            </a:r>
          </a:p>
          <a:p>
            <a:pPr marL="0" indent="0">
              <a:buClr>
                <a:schemeClr val="accent2">
                  <a:lumMod val="75000"/>
                </a:schemeClr>
              </a:buClr>
              <a:buNone/>
            </a:pPr>
            <a:r>
              <a:rPr lang="en-US" sz="4800">
                <a:solidFill>
                  <a:schemeClr val="tx2"/>
                </a:solidFill>
              </a:rPr>
              <a:t>What indicators stand out to you? </a:t>
            </a:r>
          </a:p>
          <a:p>
            <a:pPr marL="0" indent="0">
              <a:buClr>
                <a:schemeClr val="accent2">
                  <a:lumMod val="75000"/>
                </a:schemeClr>
              </a:buClr>
              <a:buNone/>
            </a:pPr>
            <a:endParaRPr lang="en-US" sz="2750"/>
          </a:p>
          <a:p>
            <a:endParaRPr lang="en-US" sz="1999"/>
          </a:p>
          <a:p>
            <a:endParaRPr lang="en-US" sz="1999"/>
          </a:p>
        </p:txBody>
      </p:sp>
    </p:spTree>
    <p:extLst>
      <p:ext uri="{BB962C8B-B14F-4D97-AF65-F5344CB8AC3E}">
        <p14:creationId xmlns:p14="http://schemas.microsoft.com/office/powerpoint/2010/main" val="5901482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3225" y="0"/>
            <a:ext cx="9782801" cy="627417"/>
          </a:xfrm>
        </p:spPr>
        <p:txBody>
          <a:bodyPr/>
          <a:lstStyle/>
          <a:p>
            <a:r>
              <a:rPr lang="en-US"/>
              <a:t>Levels of Organizing - Pgs. 29-31</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714138521"/>
              </p:ext>
            </p:extLst>
          </p:nvPr>
        </p:nvGraphicFramePr>
        <p:xfrm>
          <a:off x="614150" y="805217"/>
          <a:ext cx="10761876" cy="544545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301339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09063" y="363941"/>
            <a:ext cx="6119363" cy="627417"/>
          </a:xfrm>
        </p:spPr>
        <p:txBody>
          <a:bodyPr>
            <a:normAutofit/>
          </a:bodyPr>
          <a:lstStyle/>
          <a:p>
            <a:r>
              <a:rPr lang="en-US">
                <a:solidFill>
                  <a:schemeClr val="tx2"/>
                </a:solidFill>
              </a:rPr>
              <a:t>Whole Room Idea Sharing</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396175968"/>
              </p:ext>
            </p:extLst>
          </p:nvPr>
        </p:nvGraphicFramePr>
        <p:xfrm>
          <a:off x="-2493538" y="172873"/>
          <a:ext cx="10372298" cy="44302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Content Placeholder 2"/>
          <p:cNvSpPr txBox="1">
            <a:spLocks/>
          </p:cNvSpPr>
          <p:nvPr/>
        </p:nvSpPr>
        <p:spPr>
          <a:xfrm>
            <a:off x="5104263" y="1433015"/>
            <a:ext cx="6271763" cy="4844955"/>
          </a:xfrm>
          <a:prstGeom prst="rect">
            <a:avLst/>
          </a:prstGeom>
        </p:spPr>
        <p:txBody>
          <a:bodyPr vert="horz" lIns="91440" tIns="45720" rIns="91440" bIns="45720" rtlCol="0">
            <a:normAutofit/>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0" indent="0">
              <a:buFont typeface="Euphemia" pitchFamily="34" charset="0"/>
              <a:buNone/>
            </a:pPr>
            <a:endParaRPr lang="en-US"/>
          </a:p>
        </p:txBody>
      </p:sp>
      <p:graphicFrame>
        <p:nvGraphicFramePr>
          <p:cNvPr id="7" name="Content Placeholder 3"/>
          <p:cNvGraphicFramePr>
            <a:graphicFrameLocks/>
          </p:cNvGraphicFramePr>
          <p:nvPr>
            <p:extLst>
              <p:ext uri="{D42A27DB-BD31-4B8C-83A1-F6EECF244321}">
                <p14:modId xmlns:p14="http://schemas.microsoft.com/office/powerpoint/2010/main" val="1237849128"/>
              </p:ext>
            </p:extLst>
          </p:nvPr>
        </p:nvGraphicFramePr>
        <p:xfrm>
          <a:off x="557689" y="3668631"/>
          <a:ext cx="11630346" cy="3429477"/>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493" name="Content Placeholder 11">
            <a:extLst>
              <a:ext uri="{FF2B5EF4-FFF2-40B4-BE49-F238E27FC236}">
                <a16:creationId xmlns:a16="http://schemas.microsoft.com/office/drawing/2014/main" id="{AE5D363C-84E2-384E-EFE0-6ED7B6C200A7}"/>
              </a:ext>
            </a:extLst>
          </p:cNvPr>
          <p:cNvSpPr txBox="1">
            <a:spLocks/>
          </p:cNvSpPr>
          <p:nvPr/>
        </p:nvSpPr>
        <p:spPr>
          <a:xfrm>
            <a:off x="4913433" y="1304806"/>
            <a:ext cx="6905766" cy="6858000"/>
          </a:xfrm>
          <a:prstGeom prst="rect">
            <a:avLst/>
          </a:prstGeom>
        </p:spPr>
        <p:txBody>
          <a:bodyPr vert="horz" lIns="91440" tIns="45720" rIns="91440" bIns="45720" rtlCol="0" anchor="t">
            <a:normAutofit/>
          </a:bodyPr>
          <a:lstStyle>
            <a:lvl1pPr marL="246888" indent="-246888" algn="l" defTabSz="914400" rtl="0" eaLnBrk="1" latinLnBrk="0" hangingPunct="1">
              <a:lnSpc>
                <a:spcPct val="90000"/>
              </a:lnSpc>
              <a:spcBef>
                <a:spcPts val="1400"/>
              </a:spcBef>
              <a:buFont typeface="Arial" panose="020B0604020202020204"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Arial" panose="020B0604020202020204"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anose="020B0604020202020204"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Arial" panose="020B0604020202020204"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0" indent="0" fontAlgn="base">
              <a:buNone/>
            </a:pPr>
            <a:r>
              <a:rPr lang="en-US" sz="3600" b="1"/>
              <a:t>Share strategies for moving the work from staff led to member led to advance your organizing.  </a:t>
            </a:r>
            <a:endParaRPr lang="en-US" sz="3600"/>
          </a:p>
          <a:p>
            <a:pPr marL="0" indent="0" fontAlgn="base">
              <a:buFont typeface="Arial" panose="020B0604020202020204" pitchFamily="34" charset="0"/>
              <a:buNone/>
            </a:pPr>
            <a:endParaRPr lang="en-US" sz="3200"/>
          </a:p>
        </p:txBody>
      </p:sp>
    </p:spTree>
    <p:extLst>
      <p:ext uri="{BB962C8B-B14F-4D97-AF65-F5344CB8AC3E}">
        <p14:creationId xmlns:p14="http://schemas.microsoft.com/office/powerpoint/2010/main" val="37174701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4967786" y="0"/>
            <a:ext cx="6905766" cy="6858000"/>
          </a:xfrm>
        </p:spPr>
        <p:txBody>
          <a:bodyPr>
            <a:normAutofit/>
          </a:bodyPr>
          <a:lstStyle/>
          <a:p>
            <a:pPr fontAlgn="base"/>
            <a:r>
              <a:rPr lang="en-US"/>
              <a:t>Clubs are fixed, are not growing, and do not have enough resources to achieve the wins they want or to move the community to act. </a:t>
            </a:r>
          </a:p>
          <a:p>
            <a:pPr marL="0" indent="0" fontAlgn="base">
              <a:buNone/>
            </a:pPr>
            <a:endParaRPr lang="en-US"/>
          </a:p>
          <a:p>
            <a:pPr fontAlgn="base"/>
            <a:r>
              <a:rPr lang="en-US"/>
              <a:t>The best way to transform a community into a constituency is to listen for the shared issues and values in order to invite them to take action for a shared purpose. </a:t>
            </a:r>
          </a:p>
          <a:p>
            <a:pPr marL="0" indent="0" fontAlgn="base">
              <a:buNone/>
            </a:pPr>
            <a:endParaRPr lang="en-US"/>
          </a:p>
          <a:p>
            <a:pPr fontAlgn="base"/>
            <a:r>
              <a:rPr lang="en-US"/>
              <a:t>When WE do the work, lead the work, make the change happen – we take the opportunity for growth away from a leader. </a:t>
            </a:r>
          </a:p>
          <a:p>
            <a:pPr marL="0" indent="0" fontAlgn="base">
              <a:buNone/>
            </a:pPr>
            <a:endParaRPr lang="en-US" sz="3200"/>
          </a:p>
        </p:txBody>
      </p:sp>
      <p:sp>
        <p:nvSpPr>
          <p:cNvPr id="13" name="Text Placeholder 12"/>
          <p:cNvSpPr>
            <a:spLocks noGrp="1"/>
          </p:cNvSpPr>
          <p:nvPr>
            <p:ph type="body" sz="half" idx="2"/>
          </p:nvPr>
        </p:nvSpPr>
        <p:spPr/>
        <p:txBody>
          <a:bodyPr/>
          <a:lstStyle/>
          <a:p>
            <a:endParaRPr lang="en-US"/>
          </a:p>
        </p:txBody>
      </p:sp>
      <p:pic>
        <p:nvPicPr>
          <p:cNvPr id="6" name="Picture 5"/>
          <p:cNvPicPr>
            <a:picLocks noChangeAspect="1"/>
          </p:cNvPicPr>
          <p:nvPr/>
        </p:nvPicPr>
        <p:blipFill rotWithShape="1">
          <a:blip r:embed="rId2"/>
          <a:srcRect l="23345" r="20898"/>
          <a:stretch/>
        </p:blipFill>
        <p:spPr>
          <a:xfrm>
            <a:off x="1531074" y="2301325"/>
            <a:ext cx="2275865" cy="4081784"/>
          </a:xfrm>
          <a:prstGeom prst="rect">
            <a:avLst/>
          </a:prstGeom>
        </p:spPr>
      </p:pic>
    </p:spTree>
    <p:extLst>
      <p:ext uri="{BB962C8B-B14F-4D97-AF65-F5344CB8AC3E}">
        <p14:creationId xmlns:p14="http://schemas.microsoft.com/office/powerpoint/2010/main" val="9081019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15549" y="1655348"/>
            <a:ext cx="8283272" cy="2654064"/>
          </a:xfrm>
        </p:spPr>
        <p:txBody>
          <a:bodyPr/>
          <a:lstStyle/>
          <a:p>
            <a:r>
              <a:rPr lang="en-US"/>
              <a:t>Building a Campaign</a:t>
            </a:r>
          </a:p>
        </p:txBody>
      </p:sp>
      <p:sp>
        <p:nvSpPr>
          <p:cNvPr id="3" name="Text Placeholder 2"/>
          <p:cNvSpPr>
            <a:spLocks noGrp="1"/>
          </p:cNvSpPr>
          <p:nvPr>
            <p:ph type="body" idx="1"/>
          </p:nvPr>
        </p:nvSpPr>
        <p:spPr/>
        <p:txBody>
          <a:bodyPr/>
          <a:lstStyle/>
          <a:p>
            <a:r>
              <a:rPr lang="en-US"/>
              <a:t> </a:t>
            </a:r>
          </a:p>
        </p:txBody>
      </p:sp>
    </p:spTree>
    <p:extLst>
      <p:ext uri="{BB962C8B-B14F-4D97-AF65-F5344CB8AC3E}">
        <p14:creationId xmlns:p14="http://schemas.microsoft.com/office/powerpoint/2010/main" val="34518221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38BC5B-8810-683D-F6FB-DB4DC6847E0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293D7BF-6253-4A91-C670-5CB18C71419A}"/>
              </a:ext>
            </a:extLst>
          </p:cNvPr>
          <p:cNvSpPr>
            <a:spLocks noGrp="1"/>
          </p:cNvSpPr>
          <p:nvPr>
            <p:ph type="title"/>
          </p:nvPr>
        </p:nvSpPr>
        <p:spPr>
          <a:xfrm>
            <a:off x="3516860" y="2479731"/>
            <a:ext cx="8270024" cy="946184"/>
          </a:xfrm>
        </p:spPr>
        <p:txBody>
          <a:bodyPr>
            <a:normAutofit/>
          </a:bodyPr>
          <a:lstStyle/>
          <a:p>
            <a:pPr algn="ctr"/>
            <a:r>
              <a:rPr lang="en-US"/>
              <a:t>Eric S.</a:t>
            </a:r>
          </a:p>
        </p:txBody>
      </p:sp>
      <p:sp>
        <p:nvSpPr>
          <p:cNvPr id="3" name="Text Placeholder 2">
            <a:extLst>
              <a:ext uri="{FF2B5EF4-FFF2-40B4-BE49-F238E27FC236}">
                <a16:creationId xmlns:a16="http://schemas.microsoft.com/office/drawing/2014/main" id="{7B73718A-3F83-1D13-524B-F487905596A6}"/>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5188251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926"/>
        <p:cNvGrpSpPr/>
        <p:nvPr/>
      </p:nvGrpSpPr>
      <p:grpSpPr>
        <a:xfrm>
          <a:off x="0" y="0"/>
          <a:ext cx="0" cy="0"/>
          <a:chOff x="0" y="0"/>
          <a:chExt cx="0" cy="0"/>
        </a:xfrm>
      </p:grpSpPr>
      <p:sp>
        <p:nvSpPr>
          <p:cNvPr id="927" name="Google Shape;927;g1468bb3220c_0_142"/>
          <p:cNvSpPr txBox="1">
            <a:spLocks noGrp="1"/>
          </p:cNvSpPr>
          <p:nvPr>
            <p:ph type="title"/>
          </p:nvPr>
        </p:nvSpPr>
        <p:spPr>
          <a:xfrm>
            <a:off x="832206" y="359596"/>
            <a:ext cx="10672405" cy="402404"/>
          </a:xfrm>
          <a:prstGeom prst="rect">
            <a:avLst/>
          </a:prstGeom>
        </p:spPr>
        <p:txBody>
          <a:bodyPr spcFirstLastPara="1" vert="horz" wrap="square" lIns="91425" tIns="45700" rIns="91425" bIns="45700" rtlCol="0" anchor="ctr" anchorCtr="0">
            <a:noAutofit/>
          </a:bodyPr>
          <a:lstStyle/>
          <a:p>
            <a:pPr>
              <a:spcBef>
                <a:spcPts val="0"/>
              </a:spcBef>
            </a:pPr>
            <a:r>
              <a:rPr lang="en-US" sz="4400"/>
              <a:t>How do you build a Campaign? Pg. 90</a:t>
            </a:r>
            <a:endParaRPr sz="4400"/>
          </a:p>
        </p:txBody>
      </p:sp>
      <p:sp>
        <p:nvSpPr>
          <p:cNvPr id="928" name="Google Shape;928;g1468bb3220c_0_142"/>
          <p:cNvSpPr txBox="1">
            <a:spLocks noGrp="1"/>
          </p:cNvSpPr>
          <p:nvPr>
            <p:ph type="body" idx="1"/>
          </p:nvPr>
        </p:nvSpPr>
        <p:spPr>
          <a:xfrm>
            <a:off x="832206" y="902400"/>
            <a:ext cx="11314073" cy="5334000"/>
          </a:xfrm>
          <a:prstGeom prst="rect">
            <a:avLst/>
          </a:prstGeom>
        </p:spPr>
        <p:txBody>
          <a:bodyPr spcFirstLastPara="1" vert="horz" wrap="square" lIns="91425" tIns="45700" rIns="91425" bIns="45700" rtlCol="0" anchor="t" anchorCtr="0">
            <a:noAutofit/>
          </a:bodyPr>
          <a:lstStyle/>
          <a:p>
            <a:pPr marL="0" indent="0">
              <a:spcBef>
                <a:spcPts val="1200"/>
              </a:spcBef>
              <a:buClr>
                <a:schemeClr val="dk1"/>
              </a:buClr>
              <a:buSzPts val="1100"/>
              <a:buNone/>
            </a:pPr>
            <a:r>
              <a:rPr lang="en-US">
                <a:solidFill>
                  <a:srgbClr val="404040"/>
                </a:solidFill>
              </a:rPr>
              <a:t>An action plan with a beginning, middle, and end, working towards a specific demand </a:t>
            </a:r>
            <a:endParaRPr>
              <a:solidFill>
                <a:srgbClr val="404040"/>
              </a:solidFill>
            </a:endParaRPr>
          </a:p>
          <a:p>
            <a:pPr marL="365760" lvl="1" indent="0">
              <a:spcBef>
                <a:spcPts val="1200"/>
              </a:spcBef>
              <a:buClr>
                <a:schemeClr val="dk1"/>
              </a:buClr>
              <a:buSzPts val="1100"/>
              <a:buNone/>
            </a:pPr>
            <a:r>
              <a:rPr lang="en-US" sz="2800">
                <a:solidFill>
                  <a:srgbClr val="1CADE4"/>
                </a:solidFill>
                <a:latin typeface="Arial"/>
                <a:ea typeface="Arial"/>
                <a:cs typeface="Arial"/>
                <a:sym typeface="Arial"/>
              </a:rPr>
              <a:t>•</a:t>
            </a:r>
            <a:r>
              <a:rPr lang="en-US" sz="2800">
                <a:solidFill>
                  <a:srgbClr val="404040"/>
                </a:solidFill>
              </a:rPr>
              <a:t>Involves a series of </a:t>
            </a:r>
            <a:r>
              <a:rPr lang="en-US" sz="2800" b="1">
                <a:solidFill>
                  <a:srgbClr val="404040"/>
                </a:solidFill>
              </a:rPr>
              <a:t>escalating actions</a:t>
            </a:r>
            <a:r>
              <a:rPr lang="en-US" sz="2800">
                <a:solidFill>
                  <a:srgbClr val="404040"/>
                </a:solidFill>
              </a:rPr>
              <a:t> (or tactics) that combine to solve a particular issue</a:t>
            </a:r>
            <a:endParaRPr sz="2800">
              <a:solidFill>
                <a:srgbClr val="404040"/>
              </a:solidFill>
            </a:endParaRPr>
          </a:p>
          <a:p>
            <a:pPr marL="365760" lvl="1" indent="0">
              <a:spcBef>
                <a:spcPts val="1200"/>
              </a:spcBef>
              <a:buClr>
                <a:schemeClr val="dk1"/>
              </a:buClr>
              <a:buSzPts val="1100"/>
              <a:buNone/>
            </a:pPr>
            <a:r>
              <a:rPr lang="en-US" sz="2800">
                <a:solidFill>
                  <a:srgbClr val="1CADE4"/>
                </a:solidFill>
                <a:latin typeface="Arial"/>
                <a:ea typeface="Arial"/>
                <a:cs typeface="Arial"/>
                <a:sym typeface="Arial"/>
              </a:rPr>
              <a:t>•</a:t>
            </a:r>
            <a:r>
              <a:rPr lang="en-US" sz="2800" b="1">
                <a:solidFill>
                  <a:srgbClr val="404040"/>
                </a:solidFill>
              </a:rPr>
              <a:t>Increases pressure</a:t>
            </a:r>
            <a:r>
              <a:rPr lang="en-US" sz="2800">
                <a:solidFill>
                  <a:srgbClr val="404040"/>
                </a:solidFill>
              </a:rPr>
              <a:t> on decision-makers to give what will solve that issue</a:t>
            </a:r>
            <a:endParaRPr sz="2800">
              <a:solidFill>
                <a:srgbClr val="404040"/>
              </a:solidFill>
            </a:endParaRPr>
          </a:p>
          <a:p>
            <a:pPr marL="365760" lvl="1" indent="0">
              <a:spcBef>
                <a:spcPts val="1200"/>
              </a:spcBef>
              <a:buClr>
                <a:schemeClr val="dk1"/>
              </a:buClr>
              <a:buSzPts val="1100"/>
              <a:buNone/>
            </a:pPr>
            <a:r>
              <a:rPr lang="en-US" sz="2800">
                <a:solidFill>
                  <a:srgbClr val="1CADE4"/>
                </a:solidFill>
                <a:latin typeface="Arial"/>
                <a:ea typeface="Arial"/>
                <a:cs typeface="Arial"/>
                <a:sym typeface="Arial"/>
              </a:rPr>
              <a:t>•</a:t>
            </a:r>
            <a:r>
              <a:rPr lang="en-US" sz="2800" b="1">
                <a:solidFill>
                  <a:srgbClr val="404040"/>
                </a:solidFill>
              </a:rPr>
              <a:t>Builds power</a:t>
            </a:r>
            <a:r>
              <a:rPr lang="en-US" sz="2800">
                <a:solidFill>
                  <a:srgbClr val="404040"/>
                </a:solidFill>
              </a:rPr>
              <a:t> by increasing engagement, developing leaders, and  building capacity around the values and shared pain of the common issue.</a:t>
            </a:r>
            <a:endParaRPr sz="2800">
              <a:solidFill>
                <a:srgbClr val="404040"/>
              </a:solidFill>
            </a:endParaRPr>
          </a:p>
          <a:p>
            <a:pPr marL="365760" lvl="1" indent="0">
              <a:spcBef>
                <a:spcPts val="1200"/>
              </a:spcBef>
              <a:buClr>
                <a:schemeClr val="dk1"/>
              </a:buClr>
              <a:buSzPts val="1100"/>
              <a:buNone/>
            </a:pPr>
            <a:r>
              <a:rPr lang="en-US" sz="2800">
                <a:solidFill>
                  <a:srgbClr val="1CADE4"/>
                </a:solidFill>
                <a:latin typeface="Arial"/>
                <a:ea typeface="Arial"/>
                <a:cs typeface="Arial"/>
                <a:sym typeface="Arial"/>
              </a:rPr>
              <a:t>•</a:t>
            </a:r>
            <a:r>
              <a:rPr lang="en-US" sz="2800">
                <a:solidFill>
                  <a:srgbClr val="404040"/>
                </a:solidFill>
              </a:rPr>
              <a:t>Throughout the campaign we </a:t>
            </a:r>
            <a:r>
              <a:rPr lang="en-US" sz="2800" b="1" i="1">
                <a:solidFill>
                  <a:srgbClr val="404040"/>
                </a:solidFill>
              </a:rPr>
              <a:t>identify milestones</a:t>
            </a:r>
            <a:r>
              <a:rPr lang="en-US" sz="2800">
                <a:solidFill>
                  <a:srgbClr val="404040"/>
                </a:solidFill>
              </a:rPr>
              <a:t> that indicate we have enough power to try something </a:t>
            </a:r>
            <a:r>
              <a:rPr lang="en-US" sz="2800" b="1">
                <a:solidFill>
                  <a:srgbClr val="404040"/>
                </a:solidFill>
              </a:rPr>
              <a:t>more</a:t>
            </a:r>
            <a:r>
              <a:rPr lang="en-US" sz="2800">
                <a:solidFill>
                  <a:srgbClr val="404040"/>
                </a:solidFill>
              </a:rPr>
              <a:t> and something </a:t>
            </a:r>
            <a:r>
              <a:rPr lang="en-US" sz="2800" b="1">
                <a:solidFill>
                  <a:srgbClr val="404040"/>
                </a:solidFill>
              </a:rPr>
              <a:t>bigger </a:t>
            </a:r>
            <a:r>
              <a:rPr lang="en-US" sz="2800">
                <a:solidFill>
                  <a:srgbClr val="404040"/>
                </a:solidFill>
              </a:rPr>
              <a:t>and </a:t>
            </a:r>
            <a:r>
              <a:rPr lang="en-US" sz="2800" b="1">
                <a:solidFill>
                  <a:srgbClr val="404040"/>
                </a:solidFill>
              </a:rPr>
              <a:t>win!</a:t>
            </a:r>
            <a:endParaRPr sz="2800" b="1">
              <a:solidFill>
                <a:srgbClr val="404040"/>
              </a:solidFill>
            </a:endParaRPr>
          </a:p>
          <a:p>
            <a:pPr marL="0" indent="0">
              <a:spcBef>
                <a:spcPts val="640"/>
              </a:spcBef>
              <a:buNone/>
            </a:pPr>
            <a:endParaRPr/>
          </a:p>
        </p:txBody>
      </p:sp>
    </p:spTree>
    <p:extLst>
      <p:ext uri="{BB962C8B-B14F-4D97-AF65-F5344CB8AC3E}">
        <p14:creationId xmlns:p14="http://schemas.microsoft.com/office/powerpoint/2010/main" val="1554004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sp>
        <p:nvSpPr>
          <p:cNvPr id="161" name="Google Shape;161;p5"/>
          <p:cNvSpPr txBox="1">
            <a:spLocks noGrp="1"/>
          </p:cNvSpPr>
          <p:nvPr>
            <p:ph type="title"/>
          </p:nvPr>
        </p:nvSpPr>
        <p:spPr>
          <a:prstGeom prst="rect">
            <a:avLst/>
          </a:prstGeom>
          <a:noFill/>
          <a:ln>
            <a:noFill/>
          </a:ln>
        </p:spPr>
        <p:txBody>
          <a:bodyPr spcFirstLastPara="1" wrap="square" lIns="91401" tIns="45688" rIns="91401" bIns="45688" anchor="ctr" anchorCtr="0">
            <a:normAutofit/>
          </a:bodyPr>
          <a:lstStyle/>
          <a:p>
            <a:pPr>
              <a:buClr>
                <a:schemeClr val="dk1"/>
              </a:buClr>
              <a:buSzPts val="4400"/>
            </a:pPr>
            <a:r>
              <a:rPr lang="en-US"/>
              <a:t>Key Parts of an Issue Campaign Pg. 91</a:t>
            </a:r>
            <a:endParaRPr/>
          </a:p>
        </p:txBody>
      </p:sp>
      <p:sp>
        <p:nvSpPr>
          <p:cNvPr id="162" name="Google Shape;162;p5"/>
          <p:cNvSpPr txBox="1">
            <a:spLocks noGrp="1"/>
          </p:cNvSpPr>
          <p:nvPr>
            <p:ph idx="1"/>
          </p:nvPr>
        </p:nvSpPr>
        <p:spPr>
          <a:xfrm>
            <a:off x="818390" y="1079221"/>
            <a:ext cx="5629573" cy="5092979"/>
          </a:xfrm>
          <a:prstGeom prst="rect">
            <a:avLst/>
          </a:prstGeom>
          <a:noFill/>
          <a:ln>
            <a:noFill/>
          </a:ln>
        </p:spPr>
        <p:txBody>
          <a:bodyPr spcFirstLastPara="1" wrap="square" lIns="0" tIns="45688" rIns="0" bIns="45688" anchor="t" anchorCtr="0">
            <a:normAutofit/>
          </a:bodyPr>
          <a:lstStyle/>
          <a:p>
            <a:pPr marL="717335" indent="-742727">
              <a:spcBef>
                <a:spcPts val="0"/>
              </a:spcBef>
              <a:buClr>
                <a:schemeClr val="dk1"/>
              </a:buClr>
              <a:buSzPts val="4000"/>
              <a:buAutoNum type="arabicPeriod"/>
            </a:pPr>
            <a:r>
              <a:rPr lang="en-US" sz="3999"/>
              <a:t>Problem and Issue</a:t>
            </a:r>
            <a:endParaRPr lang="en-US"/>
          </a:p>
          <a:p>
            <a:pPr marL="717335" indent="-742727">
              <a:spcBef>
                <a:spcPts val="1000"/>
              </a:spcBef>
              <a:buClr>
                <a:schemeClr val="dk1"/>
              </a:buClr>
              <a:buSzPts val="4000"/>
              <a:buAutoNum type="arabicPeriod"/>
            </a:pPr>
            <a:r>
              <a:rPr lang="en-US" sz="3999"/>
              <a:t>Power Analysis</a:t>
            </a:r>
            <a:endParaRPr sz="3999"/>
          </a:p>
          <a:p>
            <a:pPr marL="717335" indent="-742727">
              <a:spcBef>
                <a:spcPts val="1000"/>
              </a:spcBef>
              <a:buClr>
                <a:schemeClr val="dk1"/>
              </a:buClr>
              <a:buSzPts val="4000"/>
              <a:buAutoNum type="arabicPeriod"/>
            </a:pPr>
            <a:r>
              <a:rPr lang="en-US" sz="3999"/>
              <a:t>Target</a:t>
            </a:r>
          </a:p>
          <a:p>
            <a:pPr marL="717335" indent="-742727">
              <a:spcBef>
                <a:spcPts val="1000"/>
              </a:spcBef>
              <a:buClr>
                <a:schemeClr val="dk1"/>
              </a:buClr>
              <a:buSzPts val="4000"/>
              <a:buAutoNum type="arabicPeriod"/>
            </a:pPr>
            <a:r>
              <a:rPr lang="en-US" sz="3999"/>
              <a:t>Demand</a:t>
            </a:r>
            <a:endParaRPr sz="3999"/>
          </a:p>
          <a:p>
            <a:pPr marL="717335" indent="-742727">
              <a:spcBef>
                <a:spcPts val="1000"/>
              </a:spcBef>
              <a:buClr>
                <a:schemeClr val="dk1"/>
              </a:buClr>
              <a:buSzPts val="4000"/>
              <a:buAutoNum type="arabicPeriod"/>
            </a:pPr>
            <a:r>
              <a:rPr lang="en-US" sz="3999"/>
              <a:t>Strategy and Tactics</a:t>
            </a:r>
          </a:p>
          <a:p>
            <a:pPr marL="716915" indent="-742315">
              <a:spcBef>
                <a:spcPts val="1000"/>
              </a:spcBef>
              <a:buClr>
                <a:schemeClr val="dk1"/>
              </a:buClr>
              <a:buSzPts val="4000"/>
              <a:buAutoNum type="arabicPeriod"/>
            </a:pPr>
            <a:r>
              <a:rPr lang="en-US" sz="3950"/>
              <a:t>Escalation</a:t>
            </a:r>
            <a:endParaRPr sz="3950"/>
          </a:p>
        </p:txBody>
      </p:sp>
      <p:pic>
        <p:nvPicPr>
          <p:cNvPr id="2" name="Picture 1" descr="Strike Timeline | Labor Notes">
            <a:extLst>
              <a:ext uri="{FF2B5EF4-FFF2-40B4-BE49-F238E27FC236}">
                <a16:creationId xmlns:a16="http://schemas.microsoft.com/office/drawing/2014/main" id="{94C9097F-33E1-0296-217B-F5FD630EB6CA}"/>
              </a:ext>
            </a:extLst>
          </p:cNvPr>
          <p:cNvPicPr>
            <a:picLocks noChangeAspect="1"/>
          </p:cNvPicPr>
          <p:nvPr/>
        </p:nvPicPr>
        <p:blipFill>
          <a:blip r:embed="rId3"/>
          <a:srcRect t="11209" r="-141" b="147"/>
          <a:stretch/>
        </p:blipFill>
        <p:spPr>
          <a:xfrm>
            <a:off x="6314546" y="1306992"/>
            <a:ext cx="5883132" cy="4953020"/>
          </a:xfrm>
          <a:prstGeom prst="rect">
            <a:avLst/>
          </a:prstGeom>
        </p:spPr>
      </p:pic>
    </p:spTree>
    <p:extLst>
      <p:ext uri="{BB962C8B-B14F-4D97-AF65-F5344CB8AC3E}">
        <p14:creationId xmlns:p14="http://schemas.microsoft.com/office/powerpoint/2010/main" val="13735756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0412" y="-325437"/>
            <a:ext cx="9782801" cy="1239837"/>
          </a:xfrm>
        </p:spPr>
        <p:txBody>
          <a:bodyPr>
            <a:normAutofit fontScale="90000"/>
          </a:bodyPr>
          <a:lstStyle/>
          <a:p>
            <a:r>
              <a:rPr lang="en-US" sz="4800"/>
              <a:t>Campaigns are Strategic - pg. 103 </a:t>
            </a:r>
            <a:endParaRPr lang="en-US"/>
          </a:p>
        </p:txBody>
      </p:sp>
      <p:sp>
        <p:nvSpPr>
          <p:cNvPr id="3" name="Content Placeholder 2"/>
          <p:cNvSpPr>
            <a:spLocks noGrp="1"/>
          </p:cNvSpPr>
          <p:nvPr>
            <p:ph idx="1"/>
          </p:nvPr>
        </p:nvSpPr>
        <p:spPr>
          <a:xfrm>
            <a:off x="760412" y="1219200"/>
            <a:ext cx="10844425" cy="5943600"/>
          </a:xfrm>
        </p:spPr>
        <p:txBody>
          <a:bodyPr>
            <a:normAutofit/>
          </a:bodyPr>
          <a:lstStyle/>
          <a:p>
            <a:pPr marL="0" indent="0">
              <a:buNone/>
            </a:pPr>
            <a:r>
              <a:rPr lang="en-US" sz="3600"/>
              <a:t>Strategy involves asking:</a:t>
            </a:r>
          </a:p>
          <a:p>
            <a:pPr lvl="1"/>
            <a:r>
              <a:rPr lang="en-US" sz="3600"/>
              <a:t>Who are my people (constituency)? </a:t>
            </a:r>
          </a:p>
          <a:p>
            <a:pPr lvl="1"/>
            <a:r>
              <a:rPr lang="en-US" sz="3600"/>
              <a:t>What change do they need?</a:t>
            </a:r>
          </a:p>
          <a:p>
            <a:pPr lvl="1"/>
            <a:r>
              <a:rPr lang="en-US" sz="3600"/>
              <a:t>How could they use their resources to build the power they need to achieve that change ?</a:t>
            </a:r>
          </a:p>
          <a:p>
            <a:pPr marL="0" indent="0">
              <a:buNone/>
            </a:pPr>
            <a:r>
              <a:rPr lang="en-US" sz="3600"/>
              <a:t>Strategy is how to turn what you have” into “what you need” to get “what you want” - how to turn resources into power.</a:t>
            </a:r>
          </a:p>
          <a:p>
            <a:pPr marL="0" indent="0">
              <a:buNone/>
            </a:pPr>
            <a:r>
              <a:rPr lang="en-US" sz="3600"/>
              <a:t>Strategy is an intentional plan</a:t>
            </a:r>
          </a:p>
          <a:p>
            <a:pPr marL="0" indent="0">
              <a:buNone/>
            </a:pPr>
            <a:endParaRPr lang="en-US" sz="3600"/>
          </a:p>
        </p:txBody>
      </p:sp>
    </p:spTree>
    <p:extLst>
      <p:ext uri="{BB962C8B-B14F-4D97-AF65-F5344CB8AC3E}">
        <p14:creationId xmlns:p14="http://schemas.microsoft.com/office/powerpoint/2010/main" val="26904841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5180250" y="482600"/>
            <a:ext cx="6706949" cy="5689600"/>
          </a:xfrm>
        </p:spPr>
        <p:txBody>
          <a:bodyPr vert="horz" lIns="91440" tIns="45720" rIns="91440" bIns="45720" rtlCol="0" anchor="t">
            <a:normAutofit/>
          </a:bodyPr>
          <a:lstStyle/>
          <a:p>
            <a:pPr marL="0" indent="0">
              <a:buNone/>
            </a:pPr>
            <a:r>
              <a:rPr lang="en-US" sz="5400"/>
              <a:t>Campaigns involve a large diverse group of people, are member led, and increase power and visibility of their union</a:t>
            </a:r>
          </a:p>
        </p:txBody>
      </p:sp>
      <p:pic>
        <p:nvPicPr>
          <p:cNvPr id="6" name="Picture 5"/>
          <p:cNvPicPr>
            <a:picLocks noChangeAspect="1"/>
          </p:cNvPicPr>
          <p:nvPr/>
        </p:nvPicPr>
        <p:blipFill rotWithShape="1">
          <a:blip r:embed="rId2"/>
          <a:srcRect l="23345" r="20898"/>
          <a:stretch/>
        </p:blipFill>
        <p:spPr>
          <a:xfrm>
            <a:off x="1531074" y="2197197"/>
            <a:ext cx="2275865" cy="4081784"/>
          </a:xfrm>
          <a:prstGeom prst="rect">
            <a:avLst/>
          </a:prstGeom>
        </p:spPr>
      </p:pic>
    </p:spTree>
    <p:extLst>
      <p:ext uri="{BB962C8B-B14F-4D97-AF65-F5344CB8AC3E}">
        <p14:creationId xmlns:p14="http://schemas.microsoft.com/office/powerpoint/2010/main" val="816367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22573" y="3625710"/>
            <a:ext cx="11490182" cy="801384"/>
          </a:xfrm>
        </p:spPr>
        <p:txBody>
          <a:bodyPr/>
          <a:lstStyle/>
          <a:p>
            <a:r>
              <a:rPr lang="en-US"/>
              <a:t>END OF SESSION 2</a:t>
            </a:r>
          </a:p>
        </p:txBody>
      </p:sp>
    </p:spTree>
    <p:extLst>
      <p:ext uri="{BB962C8B-B14F-4D97-AF65-F5344CB8AC3E}">
        <p14:creationId xmlns:p14="http://schemas.microsoft.com/office/powerpoint/2010/main" val="39582560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23193" y="2153122"/>
            <a:ext cx="6076180" cy="2220095"/>
          </a:xfrm>
        </p:spPr>
        <p:txBody>
          <a:bodyPr>
            <a:normAutofit fontScale="90000"/>
          </a:bodyPr>
          <a:lstStyle/>
          <a:p>
            <a:r>
              <a:rPr lang="en-US" sz="5398" b="1">
                <a:solidFill>
                  <a:schemeClr val="tx2">
                    <a:lumMod val="75000"/>
                  </a:schemeClr>
                </a:solidFill>
                <a:latin typeface="Arial"/>
                <a:cs typeface="Arial"/>
              </a:rPr>
              <a:t>Centering Race, Class, and Gender</a:t>
            </a:r>
            <a:endParaRPr lang="en-US" sz="5398">
              <a:solidFill>
                <a:schemeClr val="tx2">
                  <a:lumMod val="75000"/>
                </a:schemeClr>
              </a:solidFill>
              <a:latin typeface="Arial"/>
              <a:cs typeface="Arial"/>
            </a:endParaRPr>
          </a:p>
        </p:txBody>
      </p:sp>
    </p:spTree>
    <p:extLst>
      <p:ext uri="{BB962C8B-B14F-4D97-AF65-F5344CB8AC3E}">
        <p14:creationId xmlns:p14="http://schemas.microsoft.com/office/powerpoint/2010/main" val="2717824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5856F6-BA97-A328-D8AA-862598B8C3A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60BC7C6-D360-EAC0-5190-A4F75E89DF56}"/>
              </a:ext>
            </a:extLst>
          </p:cNvPr>
          <p:cNvSpPr>
            <a:spLocks noGrp="1"/>
          </p:cNvSpPr>
          <p:nvPr>
            <p:ph type="title"/>
          </p:nvPr>
        </p:nvSpPr>
        <p:spPr>
          <a:xfrm>
            <a:off x="3516860" y="2479731"/>
            <a:ext cx="8270024" cy="946184"/>
          </a:xfrm>
        </p:spPr>
        <p:txBody>
          <a:bodyPr>
            <a:normAutofit/>
          </a:bodyPr>
          <a:lstStyle/>
          <a:p>
            <a:pPr algn="ctr"/>
            <a:r>
              <a:rPr lang="en-US"/>
              <a:t>Salina</a:t>
            </a:r>
          </a:p>
        </p:txBody>
      </p:sp>
      <p:sp>
        <p:nvSpPr>
          <p:cNvPr id="3" name="Text Placeholder 2">
            <a:extLst>
              <a:ext uri="{FF2B5EF4-FFF2-40B4-BE49-F238E27FC236}">
                <a16:creationId xmlns:a16="http://schemas.microsoft.com/office/drawing/2014/main" id="{79F7E557-9AFE-8AF8-30A2-95080A5FF57F}"/>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6473114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027416" y="686515"/>
            <a:ext cx="6069211" cy="4486218"/>
          </a:xfrm>
        </p:spPr>
        <p:txBody>
          <a:bodyPr>
            <a:normAutofit fontScale="90000"/>
          </a:bodyPr>
          <a:lstStyle/>
          <a:p>
            <a:br>
              <a:rPr lang="en-US"/>
            </a:br>
            <a:r>
              <a:rPr lang="en-US">
                <a:solidFill>
                  <a:schemeClr val="tx2"/>
                </a:solidFill>
              </a:rPr>
              <a:t>TEAMWORK</a:t>
            </a:r>
            <a:br>
              <a:rPr lang="en-US"/>
            </a:br>
            <a:br>
              <a:rPr lang="en-US"/>
            </a:br>
            <a:br>
              <a:rPr lang="en-US"/>
            </a:br>
            <a:r>
              <a:rPr lang="en-US">
                <a:solidFill>
                  <a:schemeClr val="tx2"/>
                </a:solidFill>
              </a:rPr>
              <a:t>Make a list of LBGTQ+ problems workers face in our schools.</a:t>
            </a:r>
            <a:br>
              <a:rPr lang="en-US"/>
            </a:br>
            <a:br>
              <a:rPr lang="en-US"/>
            </a:br>
            <a:r>
              <a:rPr lang="en-US">
                <a:solidFill>
                  <a:schemeClr val="tx2"/>
                </a:solidFill>
              </a:rPr>
              <a:t>What will it take to achieve equity for the people who work and learn in our schools?</a:t>
            </a:r>
            <a:r>
              <a:rPr lang="en-US"/>
              <a:t> </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00829" y="368314"/>
            <a:ext cx="3616502" cy="5660147"/>
          </a:xfrm>
          <a:prstGeom prst="rect">
            <a:avLst/>
          </a:prstGeom>
        </p:spPr>
      </p:pic>
    </p:spTree>
    <p:extLst>
      <p:ext uri="{BB962C8B-B14F-4D97-AF65-F5344CB8AC3E}">
        <p14:creationId xmlns:p14="http://schemas.microsoft.com/office/powerpoint/2010/main" val="29365320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3436" y="177801"/>
            <a:ext cx="9782801" cy="597452"/>
          </a:xfrm>
        </p:spPr>
        <p:txBody>
          <a:bodyPr>
            <a:normAutofit fontScale="90000"/>
          </a:bodyPr>
          <a:lstStyle/>
          <a:p>
            <a:pPr algn="ctr"/>
            <a:r>
              <a:rPr lang="en-US" u="sng">
                <a:latin typeface="+mn-lt"/>
              </a:rPr>
              <a:t>How does a union build and transform their power</a:t>
            </a:r>
            <a:r>
              <a:rPr lang="en-US" b="1" u="sng">
                <a:latin typeface="+mn-lt"/>
              </a:rPr>
              <a:t>?</a:t>
            </a:r>
            <a:r>
              <a:rPr lang="en-US" b="1">
                <a:latin typeface="+mn-lt"/>
              </a:rPr>
              <a:t> </a:t>
            </a:r>
          </a:p>
        </p:txBody>
      </p:sp>
      <p:sp>
        <p:nvSpPr>
          <p:cNvPr id="3" name="Content Placeholder 2"/>
          <p:cNvSpPr>
            <a:spLocks noGrp="1"/>
          </p:cNvSpPr>
          <p:nvPr>
            <p:ph idx="1"/>
          </p:nvPr>
        </p:nvSpPr>
        <p:spPr>
          <a:xfrm>
            <a:off x="798306" y="954157"/>
            <a:ext cx="5204929" cy="5068956"/>
          </a:xfrm>
        </p:spPr>
        <p:txBody>
          <a:bodyPr vert="horz" lIns="91440" tIns="45720" rIns="91440" bIns="45720" rtlCol="0" anchor="t">
            <a:normAutofit fontScale="85000" lnSpcReduction="20000"/>
          </a:bodyPr>
          <a:lstStyle/>
          <a:p>
            <a:pPr marL="246380" indent="-246380"/>
            <a:r>
              <a:rPr lang="en-US" sz="3950" b="1"/>
              <a:t>Programs (club culture)</a:t>
            </a:r>
            <a:endParaRPr lang="en-US"/>
          </a:p>
          <a:p>
            <a:pPr marL="246380" indent="-246380"/>
            <a:r>
              <a:rPr lang="en-US" sz="3950"/>
              <a:t>Build Presence</a:t>
            </a:r>
          </a:p>
          <a:p>
            <a:pPr marL="246380" indent="-246380"/>
            <a:r>
              <a:rPr lang="en-US" sz="3950"/>
              <a:t>Episodic</a:t>
            </a:r>
          </a:p>
          <a:p>
            <a:pPr marL="246380" indent="-246380"/>
            <a:r>
              <a:rPr lang="en-US" sz="3950"/>
              <a:t>Member Recruitment</a:t>
            </a:r>
          </a:p>
          <a:p>
            <a:pPr marL="246380" indent="-246380"/>
            <a:r>
              <a:rPr lang="en-US" sz="3950"/>
              <a:t>Committee/Program Leaders</a:t>
            </a:r>
          </a:p>
          <a:p>
            <a:pPr marL="246380" indent="-246380"/>
            <a:r>
              <a:rPr lang="en-US" sz="3950"/>
              <a:t>Low Risk</a:t>
            </a:r>
          </a:p>
          <a:p>
            <a:pPr marL="246380" indent="-246380"/>
            <a:r>
              <a:rPr lang="en-US" sz="3950"/>
              <a:t>Often Staff Led</a:t>
            </a:r>
          </a:p>
          <a:p>
            <a:pPr marL="246380" indent="-246380"/>
            <a:r>
              <a:rPr lang="en-US" sz="3950"/>
              <a:t>Power in Policy</a:t>
            </a:r>
          </a:p>
          <a:p>
            <a:pPr marL="246380" indent="-246380"/>
            <a:endParaRPr lang="en-US"/>
          </a:p>
        </p:txBody>
      </p:sp>
      <p:sp>
        <p:nvSpPr>
          <p:cNvPr id="4" name="Content Placeholder 3"/>
          <p:cNvSpPr>
            <a:spLocks noGrp="1"/>
          </p:cNvSpPr>
          <p:nvPr>
            <p:ph sz="half" idx="4294967295"/>
          </p:nvPr>
        </p:nvSpPr>
        <p:spPr>
          <a:xfrm>
            <a:off x="5614299" y="775253"/>
            <a:ext cx="6574526" cy="5605669"/>
          </a:xfrm>
        </p:spPr>
        <p:txBody>
          <a:bodyPr vert="horz" lIns="91440" tIns="45720" rIns="91440" bIns="45720" rtlCol="0" anchor="t">
            <a:noAutofit/>
          </a:bodyPr>
          <a:lstStyle/>
          <a:p>
            <a:pPr marL="246380" indent="-246380"/>
            <a:r>
              <a:rPr lang="en-US" sz="3550" b="1"/>
              <a:t>Campaigns (fighting unions)</a:t>
            </a:r>
            <a:endParaRPr lang="en-US"/>
          </a:p>
          <a:p>
            <a:pPr marL="246380" indent="-246380"/>
            <a:r>
              <a:rPr lang="en-US" sz="3550"/>
              <a:t>Public Action and Demands</a:t>
            </a:r>
          </a:p>
          <a:p>
            <a:pPr marL="246380" indent="-246380"/>
            <a:r>
              <a:rPr lang="en-US" sz="3550"/>
              <a:t>Strategic and Ongoing</a:t>
            </a:r>
          </a:p>
          <a:p>
            <a:pPr marL="246380" indent="-246380"/>
            <a:r>
              <a:rPr lang="en-US" sz="3550"/>
              <a:t>Continues to Add </a:t>
            </a:r>
          </a:p>
          <a:p>
            <a:pPr marL="612140" lvl="1" indent="-246380"/>
            <a:r>
              <a:rPr lang="en-US" sz="3350"/>
              <a:t>Base – Mobilizers - Leaders</a:t>
            </a:r>
          </a:p>
          <a:p>
            <a:pPr marL="612140" lvl="1" indent="-246380"/>
            <a:r>
              <a:rPr lang="en-US" sz="3350"/>
              <a:t>Allies – Partners - Coalitions</a:t>
            </a:r>
          </a:p>
          <a:p>
            <a:pPr marL="200660" lvl="1" indent="0">
              <a:buNone/>
            </a:pPr>
            <a:r>
              <a:rPr lang="en-US" sz="3550"/>
              <a:t>Requires Risk</a:t>
            </a:r>
          </a:p>
          <a:p>
            <a:pPr marL="200660" lvl="1" indent="0">
              <a:buNone/>
            </a:pPr>
            <a:r>
              <a:rPr lang="en-US" sz="3550"/>
              <a:t>Supported by Staff</a:t>
            </a:r>
          </a:p>
          <a:p>
            <a:pPr marL="200660" lvl="1" indent="0">
              <a:buNone/>
            </a:pPr>
            <a:r>
              <a:rPr lang="en-US" sz="3550"/>
              <a:t>Leaders Build and Use Power</a:t>
            </a:r>
          </a:p>
        </p:txBody>
      </p:sp>
    </p:spTree>
    <p:extLst>
      <p:ext uri="{BB962C8B-B14F-4D97-AF65-F5344CB8AC3E}">
        <p14:creationId xmlns:p14="http://schemas.microsoft.com/office/powerpoint/2010/main" val="22197286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8353" y="-119270"/>
            <a:ext cx="10125609" cy="835991"/>
          </a:xfrm>
        </p:spPr>
        <p:txBody>
          <a:bodyPr>
            <a:normAutofit fontScale="90000"/>
          </a:bodyPr>
          <a:lstStyle/>
          <a:p>
            <a:r>
              <a:rPr lang="en-US"/>
              <a:t>Centering Race, Class, and Gender Justice – pg. 40</a:t>
            </a:r>
          </a:p>
        </p:txBody>
      </p:sp>
      <p:sp>
        <p:nvSpPr>
          <p:cNvPr id="3" name="Content Placeholder 2"/>
          <p:cNvSpPr>
            <a:spLocks noGrp="1"/>
          </p:cNvSpPr>
          <p:nvPr>
            <p:ph idx="1"/>
          </p:nvPr>
        </p:nvSpPr>
        <p:spPr>
          <a:xfrm>
            <a:off x="815788" y="934278"/>
            <a:ext cx="11373036" cy="5347252"/>
          </a:xfrm>
        </p:spPr>
        <p:txBody>
          <a:bodyPr vert="horz" lIns="91440" tIns="45720" rIns="91440" bIns="45720" rtlCol="0" anchor="t">
            <a:normAutofit lnSpcReduction="10000"/>
          </a:bodyPr>
          <a:lstStyle/>
          <a:p>
            <a:pPr marL="246380" indent="-246380"/>
            <a:r>
              <a:rPr lang="en-US" sz="3950" dirty="0"/>
              <a:t>Race, class, and gender justice is the systematic fair treatment of people resulting in equitable opportunities and outcomes for all. </a:t>
            </a:r>
          </a:p>
          <a:p>
            <a:pPr marL="246380" indent="-246380"/>
            <a:endParaRPr lang="en-US" sz="3999"/>
          </a:p>
          <a:p>
            <a:pPr marL="246380" indent="-246380"/>
            <a:r>
              <a:rPr lang="en-US" sz="3999" dirty="0"/>
              <a:t>It is not just the absence of discrimination and inequities, but also the presence of </a:t>
            </a:r>
            <a:r>
              <a:rPr lang="en-US" sz="3999" b="1" dirty="0"/>
              <a:t>deliberate systems and supports to achieve and sustain race, class, and gender equity through proactive and preventative measures.</a:t>
            </a:r>
          </a:p>
          <a:p>
            <a:pPr marL="246380" indent="-246380"/>
            <a:endParaRPr lang="en-US" b="1"/>
          </a:p>
        </p:txBody>
      </p:sp>
    </p:spTree>
    <p:extLst>
      <p:ext uri="{BB962C8B-B14F-4D97-AF65-F5344CB8AC3E}">
        <p14:creationId xmlns:p14="http://schemas.microsoft.com/office/powerpoint/2010/main" val="3425188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tool">
            <a:extLst>
              <a:ext uri="{FF2B5EF4-FFF2-40B4-BE49-F238E27FC236}">
                <a16:creationId xmlns:a16="http://schemas.microsoft.com/office/drawing/2014/main" id="{3C276B22-ADC3-473F-ACF9-9BC0641ED6A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220000">
            <a:off x="9959536" y="803506"/>
            <a:ext cx="3013797" cy="388140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7707B4AB-F10B-4E6F-B148-24781C818717}"/>
              </a:ext>
            </a:extLst>
          </p:cNvPr>
          <p:cNvSpPr>
            <a:spLocks noGrp="1"/>
          </p:cNvSpPr>
          <p:nvPr>
            <p:ph type="title"/>
          </p:nvPr>
        </p:nvSpPr>
        <p:spPr>
          <a:xfrm>
            <a:off x="708917" y="119211"/>
            <a:ext cx="9623879" cy="716722"/>
          </a:xfrm>
        </p:spPr>
        <p:txBody>
          <a:bodyPr>
            <a:normAutofit fontScale="90000"/>
          </a:bodyPr>
          <a:lstStyle/>
          <a:p>
            <a:r>
              <a:rPr lang="en-US" b="1">
                <a:latin typeface="+mn-lt"/>
              </a:rPr>
              <a:t>Race, Class, Gender Equity Tools</a:t>
            </a:r>
            <a:r>
              <a:rPr lang="en-US">
                <a:latin typeface="+mn-lt"/>
              </a:rPr>
              <a:t> – pgs. 41-43</a:t>
            </a:r>
            <a:endParaRPr lang="en-US" b="1">
              <a:latin typeface="+mn-lt"/>
            </a:endParaRPr>
          </a:p>
        </p:txBody>
      </p:sp>
      <p:sp>
        <p:nvSpPr>
          <p:cNvPr id="3" name="Content Placeholder 2">
            <a:extLst>
              <a:ext uri="{FF2B5EF4-FFF2-40B4-BE49-F238E27FC236}">
                <a16:creationId xmlns:a16="http://schemas.microsoft.com/office/drawing/2014/main" id="{C3ECE8E5-95CE-470B-8E1F-49D1C3197B0A}"/>
              </a:ext>
            </a:extLst>
          </p:cNvPr>
          <p:cNvSpPr>
            <a:spLocks noGrp="1"/>
          </p:cNvSpPr>
          <p:nvPr>
            <p:ph idx="1"/>
          </p:nvPr>
        </p:nvSpPr>
        <p:spPr>
          <a:xfrm>
            <a:off x="549994" y="835933"/>
            <a:ext cx="10561953" cy="4723425"/>
          </a:xfrm>
        </p:spPr>
        <p:txBody>
          <a:bodyPr>
            <a:noAutofit/>
          </a:bodyPr>
          <a:lstStyle/>
          <a:p>
            <a:pPr marL="185999" indent="0">
              <a:buNone/>
            </a:pPr>
            <a:r>
              <a:rPr lang="en-US" sz="3199" b="1"/>
              <a:t>What they do:</a:t>
            </a:r>
          </a:p>
          <a:p>
            <a:pPr marL="643062" indent="-457063">
              <a:buFont typeface="Arial" panose="020B0604020202020204" pitchFamily="34" charset="0"/>
              <a:buChar char="•"/>
            </a:pPr>
            <a:r>
              <a:rPr lang="en-US" sz="3199"/>
              <a:t>Proactively seek to both eliminate systemic barriers and advance equity</a:t>
            </a:r>
            <a:endParaRPr lang="en-US"/>
          </a:p>
          <a:p>
            <a:pPr marL="643062" indent="-457063">
              <a:buFont typeface="Arial" panose="020B0604020202020204" pitchFamily="34" charset="0"/>
              <a:buChar char="•"/>
            </a:pPr>
            <a:r>
              <a:rPr lang="en-US" sz="3199"/>
              <a:t>Identify clear goals, objectives and measurable outcomes</a:t>
            </a:r>
            <a:endParaRPr lang="en-US" sz="3199">
              <a:cs typeface="Calibri" panose="020F0502020204030204"/>
            </a:endParaRPr>
          </a:p>
          <a:p>
            <a:pPr marL="643062" indent="-457063">
              <a:buFont typeface="Arial" panose="020B0604020202020204" pitchFamily="34" charset="0"/>
              <a:buChar char="•"/>
            </a:pPr>
            <a:r>
              <a:rPr lang="en-US" sz="3199"/>
              <a:t>Develop mechanisms for successful implementation</a:t>
            </a:r>
            <a:endParaRPr lang="en-US" sz="3199">
              <a:cs typeface="Calibri" panose="020F0502020204030204"/>
            </a:endParaRPr>
          </a:p>
          <a:p>
            <a:pPr marL="185999" indent="0">
              <a:buNone/>
            </a:pPr>
            <a:r>
              <a:rPr lang="en-US" sz="3199" b="1" i="1"/>
              <a:t>What they are:</a:t>
            </a:r>
          </a:p>
          <a:p>
            <a:pPr marL="643062" indent="-457063">
              <a:buFont typeface="Arial" panose="020B0604020202020204" pitchFamily="34" charset="0"/>
              <a:buChar char="•"/>
            </a:pPr>
            <a:r>
              <a:rPr lang="en-US" sz="3199" i="1"/>
              <a:t>A set of questions used to anticipate, assess, and prevent potential adverse consequences of proposed actions on different race, class, or gender groups.</a:t>
            </a:r>
            <a:endParaRPr lang="en-US" sz="3199">
              <a:cs typeface="Calibri" panose="020F0502020204030204"/>
            </a:endParaRPr>
          </a:p>
        </p:txBody>
      </p:sp>
    </p:spTree>
    <p:extLst>
      <p:ext uri="{BB962C8B-B14F-4D97-AF65-F5344CB8AC3E}">
        <p14:creationId xmlns:p14="http://schemas.microsoft.com/office/powerpoint/2010/main" val="32446536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CD6795-3C76-43EC-81E2-B14CD4BAB7D7}"/>
              </a:ext>
            </a:extLst>
          </p:cNvPr>
          <p:cNvSpPr>
            <a:spLocks noGrp="1"/>
          </p:cNvSpPr>
          <p:nvPr>
            <p:ph type="title"/>
          </p:nvPr>
        </p:nvSpPr>
        <p:spPr>
          <a:xfrm>
            <a:off x="791109" y="227547"/>
            <a:ext cx="10200063" cy="762440"/>
          </a:xfrm>
        </p:spPr>
        <p:txBody>
          <a:bodyPr/>
          <a:lstStyle/>
          <a:p>
            <a:r>
              <a:rPr lang="en-US" b="1">
                <a:latin typeface="+mn-lt"/>
              </a:rPr>
              <a:t>Key Points about Equity Tool Success</a:t>
            </a:r>
          </a:p>
        </p:txBody>
      </p:sp>
      <p:sp>
        <p:nvSpPr>
          <p:cNvPr id="3" name="Content Placeholder 2">
            <a:extLst>
              <a:ext uri="{FF2B5EF4-FFF2-40B4-BE49-F238E27FC236}">
                <a16:creationId xmlns:a16="http://schemas.microsoft.com/office/drawing/2014/main" id="{14DB9309-655B-49BF-AF0E-572668EAB05B}"/>
              </a:ext>
            </a:extLst>
          </p:cNvPr>
          <p:cNvSpPr>
            <a:spLocks noGrp="1"/>
          </p:cNvSpPr>
          <p:nvPr>
            <p:ph idx="1"/>
          </p:nvPr>
        </p:nvSpPr>
        <p:spPr>
          <a:xfrm>
            <a:off x="715617" y="1292781"/>
            <a:ext cx="11353496" cy="4350067"/>
          </a:xfrm>
        </p:spPr>
        <p:txBody>
          <a:bodyPr>
            <a:noAutofit/>
          </a:bodyPr>
          <a:lstStyle/>
          <a:p>
            <a:pPr marL="608782" indent="-422783"/>
            <a:r>
              <a:rPr lang="en-US" sz="3599"/>
              <a:t>Buy in from the organization and its leaders</a:t>
            </a:r>
            <a:endParaRPr lang="en-US"/>
          </a:p>
          <a:p>
            <a:pPr marL="608782" indent="-422783"/>
            <a:r>
              <a:rPr lang="en-US" sz="3599"/>
              <a:t>Routine and ongoing use of the RET</a:t>
            </a:r>
            <a:endParaRPr lang="en-US" sz="3599">
              <a:cs typeface="Calibri" panose="020F0502020204030204"/>
            </a:endParaRPr>
          </a:p>
          <a:p>
            <a:pPr marL="608782" indent="-422783"/>
            <a:r>
              <a:rPr lang="en-US" sz="3599"/>
              <a:t>Data- driven assessment</a:t>
            </a:r>
            <a:endParaRPr lang="en-US" sz="3599">
              <a:cs typeface="Calibri" panose="020F0502020204030204"/>
            </a:endParaRPr>
          </a:p>
          <a:p>
            <a:pPr marL="608782" indent="-422783"/>
            <a:r>
              <a:rPr lang="en-US" sz="3599"/>
              <a:t>A commitment to making changes </a:t>
            </a:r>
            <a:endParaRPr lang="en-US" sz="3599">
              <a:cs typeface="Calibri" panose="020F0502020204030204"/>
            </a:endParaRPr>
          </a:p>
          <a:p>
            <a:pPr marL="608782" indent="-422783"/>
            <a:r>
              <a:rPr lang="en-US" sz="3599"/>
              <a:t>Tenacity – A commitment to overcoming obstacles to making changes</a:t>
            </a:r>
            <a:endParaRPr lang="en-US" sz="3599">
              <a:cs typeface="Calibri" panose="020F0502020204030204"/>
            </a:endParaRPr>
          </a:p>
          <a:p>
            <a:pPr marL="0" indent="0">
              <a:buNone/>
            </a:pPr>
            <a:r>
              <a:rPr lang="en-US" sz="3599"/>
              <a:t>WE HAVE TO DECIDE TO DO THINGS DIFFERENTLY AND STICK WITH IT</a:t>
            </a:r>
          </a:p>
          <a:p>
            <a:pPr marL="608782" indent="-422783"/>
            <a:endParaRPr lang="en-US" sz="3599">
              <a:cs typeface="Calibri" panose="020F0502020204030204"/>
            </a:endParaRPr>
          </a:p>
        </p:txBody>
      </p:sp>
      <p:pic>
        <p:nvPicPr>
          <p:cNvPr id="2050" name="Picture 2" descr="Image result for tool">
            <a:extLst>
              <a:ext uri="{FF2B5EF4-FFF2-40B4-BE49-F238E27FC236}">
                <a16:creationId xmlns:a16="http://schemas.microsoft.com/office/drawing/2014/main" id="{1780FDFB-86BE-4DA3-B97B-0AF9EA882AB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44984" y="989987"/>
            <a:ext cx="2043841" cy="29932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74990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460"/>
        <p:cNvGrpSpPr/>
        <p:nvPr/>
      </p:nvGrpSpPr>
      <p:grpSpPr>
        <a:xfrm>
          <a:off x="0" y="0"/>
          <a:ext cx="0" cy="0"/>
          <a:chOff x="0" y="0"/>
          <a:chExt cx="0" cy="0"/>
        </a:xfrm>
      </p:grpSpPr>
      <p:sp>
        <p:nvSpPr>
          <p:cNvPr id="461" name="Google Shape;461;g1468bb3220c_0_88"/>
          <p:cNvSpPr txBox="1">
            <a:spLocks noGrp="1"/>
          </p:cNvSpPr>
          <p:nvPr>
            <p:ph type="title"/>
          </p:nvPr>
        </p:nvSpPr>
        <p:spPr>
          <a:xfrm>
            <a:off x="754682" y="218660"/>
            <a:ext cx="3161335" cy="6639339"/>
          </a:xfrm>
          <a:prstGeom prst="rect">
            <a:avLst/>
          </a:prstGeom>
        </p:spPr>
        <p:txBody>
          <a:bodyPr spcFirstLastPara="1" vert="horz" lIns="91416" tIns="45708" rIns="91416" bIns="45708" rtlCol="0" anchor="ctr" anchorCtr="0">
            <a:normAutofit/>
          </a:bodyPr>
          <a:lstStyle/>
          <a:p>
            <a:br>
              <a:rPr lang="en-US" sz="3550"/>
            </a:br>
            <a:r>
              <a:rPr lang="en-US" sz="3550">
                <a:solidFill>
                  <a:schemeClr val="tx2"/>
                </a:solidFill>
              </a:rPr>
              <a:t>For each of the answers in step 1, ask these 4 questions.  </a:t>
            </a:r>
          </a:p>
        </p:txBody>
      </p:sp>
      <p:graphicFrame>
        <p:nvGraphicFramePr>
          <p:cNvPr id="489" name="Google Shape;462;g1468bb3220c_0_88">
            <a:extLst>
              <a:ext uri="{FF2B5EF4-FFF2-40B4-BE49-F238E27FC236}">
                <a16:creationId xmlns:a16="http://schemas.microsoft.com/office/drawing/2014/main" id="{C6FED0E7-7E4A-3353-A423-F03BEC2CA15F}"/>
              </a:ext>
            </a:extLst>
          </p:cNvPr>
          <p:cNvGraphicFramePr/>
          <p:nvPr>
            <p:extLst>
              <p:ext uri="{D42A27DB-BD31-4B8C-83A1-F6EECF244321}">
                <p14:modId xmlns:p14="http://schemas.microsoft.com/office/powerpoint/2010/main" val="419141806"/>
              </p:ext>
            </p:extLst>
          </p:nvPr>
        </p:nvGraphicFramePr>
        <p:xfrm>
          <a:off x="4253948" y="218661"/>
          <a:ext cx="7732643" cy="607026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4159915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0517" y="287422"/>
            <a:ext cx="2374306" cy="1134165"/>
          </a:xfrm>
        </p:spPr>
        <p:txBody>
          <a:bodyPr>
            <a:normAutofit/>
          </a:bodyPr>
          <a:lstStyle/>
          <a:p>
            <a:r>
              <a:rPr lang="en-US"/>
              <a:t>Key </a:t>
            </a:r>
            <a:br>
              <a:rPr lang="en-US"/>
            </a:br>
            <a:r>
              <a:rPr lang="en-US"/>
              <a:t>Points</a:t>
            </a:r>
          </a:p>
        </p:txBody>
      </p:sp>
      <p:sp>
        <p:nvSpPr>
          <p:cNvPr id="3" name="Content Placeholder 2"/>
          <p:cNvSpPr>
            <a:spLocks noGrp="1"/>
          </p:cNvSpPr>
          <p:nvPr>
            <p:ph idx="1"/>
          </p:nvPr>
        </p:nvSpPr>
        <p:spPr>
          <a:xfrm>
            <a:off x="3467751" y="287422"/>
            <a:ext cx="8419449" cy="5680863"/>
          </a:xfrm>
        </p:spPr>
        <p:txBody>
          <a:bodyPr vert="horz" lIns="91440" tIns="45720" rIns="91440" bIns="45720" rtlCol="0" anchor="t">
            <a:noAutofit/>
          </a:bodyPr>
          <a:lstStyle/>
          <a:p>
            <a:pPr marL="246380" indent="-246380"/>
            <a:r>
              <a:rPr lang="en-US" sz="2400"/>
              <a:t>Intentional campaigns, not programs build power.</a:t>
            </a:r>
          </a:p>
          <a:p>
            <a:pPr marL="246380" indent="-246380"/>
            <a:r>
              <a:rPr lang="en-US" sz="2400"/>
              <a:t>Centering race, class, and gender justice in our campaigns increases the people engaged, the number of leaders involved, and the amount of resources we have to win the change we want.  </a:t>
            </a:r>
          </a:p>
          <a:p>
            <a:pPr marL="246380" indent="-246380"/>
            <a:r>
              <a:rPr lang="en-US" sz="2400"/>
              <a:t>Power is only built through people with a shared vision, making public commitments to act, to risk their collective resources, for the meaningful change they want. </a:t>
            </a:r>
          </a:p>
          <a:p>
            <a:pPr marL="246380" indent="-246380"/>
            <a:r>
              <a:rPr lang="en-US" sz="2400"/>
              <a:t>If your campaign is not designed from the beginning to include those with the least amount of power, the least amount of privilege, the least amount of resources – there is no way to retool a campaign to include them. </a:t>
            </a:r>
            <a:r>
              <a:rPr lang="en-US" sz="3200"/>
              <a:t> </a:t>
            </a:r>
          </a:p>
        </p:txBody>
      </p:sp>
      <p:pic>
        <p:nvPicPr>
          <p:cNvPr id="5" name="Picture 4"/>
          <p:cNvPicPr>
            <a:picLocks noChangeAspect="1"/>
          </p:cNvPicPr>
          <p:nvPr/>
        </p:nvPicPr>
        <p:blipFill rotWithShape="1">
          <a:blip r:embed="rId2"/>
          <a:srcRect l="23345" r="20898"/>
          <a:stretch/>
        </p:blipFill>
        <p:spPr>
          <a:xfrm>
            <a:off x="760459" y="2103495"/>
            <a:ext cx="2030999" cy="3642615"/>
          </a:xfrm>
          <a:prstGeom prst="rect">
            <a:avLst/>
          </a:prstGeom>
        </p:spPr>
      </p:pic>
    </p:spTree>
    <p:extLst>
      <p:ext uri="{BB962C8B-B14F-4D97-AF65-F5344CB8AC3E}">
        <p14:creationId xmlns:p14="http://schemas.microsoft.com/office/powerpoint/2010/main" val="3621971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Google Shape;190;p8"/>
          <p:cNvSpPr txBox="1">
            <a:spLocks noGrp="1"/>
          </p:cNvSpPr>
          <p:nvPr>
            <p:ph type="title"/>
          </p:nvPr>
        </p:nvSpPr>
        <p:spPr>
          <a:prstGeom prst="rect">
            <a:avLst/>
          </a:prstGeom>
          <a:noFill/>
          <a:ln>
            <a:noFill/>
          </a:ln>
        </p:spPr>
        <p:txBody>
          <a:bodyPr spcFirstLastPara="1" wrap="square" lIns="91401" tIns="45688" rIns="91401" bIns="45688" anchor="ctr" anchorCtr="0">
            <a:noAutofit/>
          </a:bodyPr>
          <a:lstStyle/>
          <a:p>
            <a:pPr algn="ctr">
              <a:lnSpc>
                <a:spcPct val="100000"/>
              </a:lnSpc>
              <a:buClr>
                <a:schemeClr val="lt1"/>
              </a:buClr>
              <a:buSzPts val="1556"/>
            </a:pPr>
            <a:r>
              <a:rPr lang="en-US" sz="6600"/>
              <a:t>STEP 1: </a:t>
            </a:r>
            <a:endParaRPr sz="6600"/>
          </a:p>
          <a:p>
            <a:pPr algn="ctr">
              <a:lnSpc>
                <a:spcPct val="100000"/>
              </a:lnSpc>
              <a:buClr>
                <a:schemeClr val="lt1"/>
              </a:buClr>
              <a:buSzPts val="1556"/>
            </a:pPr>
            <a:r>
              <a:rPr lang="en-US" sz="6600"/>
              <a:t>Problem and Issue</a:t>
            </a:r>
            <a:endParaRPr sz="6600"/>
          </a:p>
        </p:txBody>
      </p:sp>
      <p:sp>
        <p:nvSpPr>
          <p:cNvPr id="2" name="Content Placeholder 1"/>
          <p:cNvSpPr>
            <a:spLocks noGrp="1"/>
          </p:cNvSpPr>
          <p:nvPr>
            <p:ph type="body" idx="1"/>
          </p:nvPr>
        </p:nvSpPr>
        <p:spPr/>
        <p:txBody>
          <a:bodyPr/>
          <a:lstStyle/>
          <a:p>
            <a:pPr marL="0" indent="0">
              <a:buNone/>
            </a:pPr>
            <a:endParaRPr lang="en-US"/>
          </a:p>
        </p:txBody>
      </p:sp>
    </p:spTree>
    <p:extLst>
      <p:ext uri="{BB962C8B-B14F-4D97-AF65-F5344CB8AC3E}">
        <p14:creationId xmlns:p14="http://schemas.microsoft.com/office/powerpoint/2010/main" val="40138003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E3938C-CDCA-AB63-7A5B-F9D28081F7D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5F6B08B-CAA1-7D71-7A9F-03659741180D}"/>
              </a:ext>
            </a:extLst>
          </p:cNvPr>
          <p:cNvSpPr>
            <a:spLocks noGrp="1"/>
          </p:cNvSpPr>
          <p:nvPr>
            <p:ph type="title"/>
          </p:nvPr>
        </p:nvSpPr>
        <p:spPr>
          <a:xfrm>
            <a:off x="3516860" y="2479731"/>
            <a:ext cx="8270024" cy="946184"/>
          </a:xfrm>
        </p:spPr>
        <p:txBody>
          <a:bodyPr>
            <a:normAutofit/>
          </a:bodyPr>
          <a:lstStyle/>
          <a:p>
            <a:pPr algn="ctr"/>
            <a:r>
              <a:rPr lang="en-US"/>
              <a:t>Grat</a:t>
            </a:r>
          </a:p>
        </p:txBody>
      </p:sp>
      <p:sp>
        <p:nvSpPr>
          <p:cNvPr id="3" name="Text Placeholder 2">
            <a:extLst>
              <a:ext uri="{FF2B5EF4-FFF2-40B4-BE49-F238E27FC236}">
                <a16:creationId xmlns:a16="http://schemas.microsoft.com/office/drawing/2014/main" id="{F6E6C0E8-8D5D-001D-7A71-553375061460}"/>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9552139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sp>
        <p:nvSpPr>
          <p:cNvPr id="202" name="Google Shape;202;p10"/>
          <p:cNvSpPr txBox="1">
            <a:spLocks noGrp="1"/>
          </p:cNvSpPr>
          <p:nvPr>
            <p:ph type="title"/>
          </p:nvPr>
        </p:nvSpPr>
        <p:spPr>
          <a:prstGeom prst="rect">
            <a:avLst/>
          </a:prstGeom>
          <a:noFill/>
          <a:ln>
            <a:noFill/>
          </a:ln>
        </p:spPr>
        <p:txBody>
          <a:bodyPr spcFirstLastPara="1" wrap="square" lIns="91401" tIns="45688" rIns="91401" bIns="45688" anchor="ctr" anchorCtr="0">
            <a:normAutofit/>
          </a:bodyPr>
          <a:lstStyle/>
          <a:p>
            <a:pPr algn="ctr">
              <a:lnSpc>
                <a:spcPct val="100000"/>
              </a:lnSpc>
              <a:buClr>
                <a:schemeClr val="dk1"/>
              </a:buClr>
              <a:buSzPts val="1400"/>
            </a:pPr>
            <a:r>
              <a:rPr lang="en-US"/>
              <a:t>PROBLEM vs. ISSUE pg. 93</a:t>
            </a:r>
            <a:endParaRPr/>
          </a:p>
        </p:txBody>
      </p:sp>
      <p:sp>
        <p:nvSpPr>
          <p:cNvPr id="203" name="Google Shape;203;p10"/>
          <p:cNvSpPr>
            <a:spLocks noGrp="1"/>
          </p:cNvSpPr>
          <p:nvPr>
            <p:ph type="dt" sz="half" idx="10"/>
          </p:nvPr>
        </p:nvSpPr>
        <p:spPr>
          <a:prstGeom prst="rect">
            <a:avLst/>
          </a:prstGeom>
          <a:noFill/>
          <a:ln>
            <a:noFill/>
          </a:ln>
        </p:spPr>
        <p:txBody>
          <a:bodyPr spcFirstLastPara="1" wrap="square" lIns="91401" tIns="45688" rIns="91401" bIns="45688" anchor="t" anchorCtr="0">
            <a:noAutofit/>
          </a:bodyPr>
          <a:lstStyle/>
          <a:p>
            <a:pPr marL="38089">
              <a:lnSpc>
                <a:spcPct val="90000"/>
              </a:lnSpc>
              <a:buClr>
                <a:srgbClr val="404040"/>
              </a:buClr>
              <a:buSzPts val="3000"/>
            </a:pPr>
            <a:endParaRPr sz="2999">
              <a:solidFill>
                <a:srgbClr val="404040"/>
              </a:solidFill>
            </a:endParaRPr>
          </a:p>
          <a:p>
            <a:pPr marL="457063" indent="-228531">
              <a:lnSpc>
                <a:spcPct val="90000"/>
              </a:lnSpc>
              <a:buClr>
                <a:srgbClr val="404040"/>
              </a:buClr>
              <a:buSzPts val="3000"/>
            </a:pPr>
            <a:endParaRPr sz="2999">
              <a:solidFill>
                <a:srgbClr val="404040"/>
              </a:solidFill>
            </a:endParaRPr>
          </a:p>
          <a:p>
            <a:pPr marL="457063" indent="-228531">
              <a:lnSpc>
                <a:spcPct val="90000"/>
              </a:lnSpc>
              <a:buClr>
                <a:srgbClr val="404040"/>
              </a:buClr>
              <a:buSzPts val="3000"/>
            </a:pPr>
            <a:endParaRPr sz="2999">
              <a:solidFill>
                <a:srgbClr val="404040"/>
              </a:solidFill>
            </a:endParaRPr>
          </a:p>
        </p:txBody>
      </p:sp>
      <p:pic>
        <p:nvPicPr>
          <p:cNvPr id="204" name="Google Shape;204;p10" descr="Trivial Pursuit: 10 facts about the game"/>
          <p:cNvPicPr preferRelativeResize="0"/>
          <p:nvPr/>
        </p:nvPicPr>
        <p:blipFill rotWithShape="1">
          <a:blip r:embed="rId3">
            <a:alphaModFix/>
          </a:blip>
          <a:srcRect l="6993" t="19092" r="45184"/>
          <a:stretch/>
        </p:blipFill>
        <p:spPr>
          <a:xfrm>
            <a:off x="904126" y="3266149"/>
            <a:ext cx="2730324" cy="2805878"/>
          </a:xfrm>
          <a:prstGeom prst="rect">
            <a:avLst/>
          </a:prstGeom>
          <a:noFill/>
          <a:ln>
            <a:noFill/>
          </a:ln>
        </p:spPr>
      </p:pic>
      <p:sp>
        <p:nvSpPr>
          <p:cNvPr id="205" name="Google Shape;205;p10"/>
          <p:cNvSpPr txBox="1"/>
          <p:nvPr/>
        </p:nvSpPr>
        <p:spPr>
          <a:xfrm>
            <a:off x="3819646" y="1145894"/>
            <a:ext cx="8229599" cy="4055307"/>
          </a:xfrm>
          <a:prstGeom prst="rect">
            <a:avLst/>
          </a:prstGeom>
          <a:noFill/>
          <a:ln>
            <a:noFill/>
          </a:ln>
        </p:spPr>
        <p:txBody>
          <a:bodyPr spcFirstLastPara="1" wrap="square" lIns="91401" tIns="45688" rIns="91401" bIns="45688" anchor="t" anchorCtr="0">
            <a:noAutofit/>
          </a:bodyPr>
          <a:lstStyle/>
          <a:p>
            <a:pPr>
              <a:spcBef>
                <a:spcPts val="640"/>
              </a:spcBef>
              <a:buClr>
                <a:schemeClr val="dk1"/>
              </a:buClr>
              <a:buSzPts val="3200"/>
            </a:pPr>
            <a:r>
              <a:rPr lang="en-US" sz="2800">
                <a:solidFill>
                  <a:schemeClr val="dk1"/>
                </a:solidFill>
                <a:latin typeface="Calibri"/>
                <a:ea typeface="Calibri"/>
                <a:cs typeface="Calibri"/>
                <a:sym typeface="Calibri"/>
              </a:rPr>
              <a:t>A problem is the whole pie. Problems are vast, complex, and entrenched. </a:t>
            </a:r>
            <a:endParaRPr sz="2800"/>
          </a:p>
          <a:p>
            <a:pPr>
              <a:spcBef>
                <a:spcPts val="640"/>
              </a:spcBef>
              <a:buClr>
                <a:schemeClr val="dk1"/>
              </a:buClr>
              <a:buSzPts val="3200"/>
            </a:pPr>
            <a:endParaRPr sz="2800">
              <a:solidFill>
                <a:schemeClr val="dk1"/>
              </a:solidFill>
              <a:latin typeface="Calibri"/>
              <a:ea typeface="Calibri"/>
              <a:cs typeface="Calibri"/>
              <a:sym typeface="Calibri"/>
            </a:endParaRPr>
          </a:p>
          <a:p>
            <a:pPr>
              <a:spcBef>
                <a:spcPts val="640"/>
              </a:spcBef>
              <a:buClr>
                <a:schemeClr val="dk1"/>
              </a:buClr>
              <a:buSzPts val="3200"/>
            </a:pPr>
            <a:r>
              <a:rPr lang="en-US" sz="2800">
                <a:solidFill>
                  <a:schemeClr val="dk1"/>
                </a:solidFill>
                <a:latin typeface="Calibri"/>
                <a:ea typeface="Calibri"/>
                <a:cs typeface="Calibri"/>
                <a:sym typeface="Calibri"/>
              </a:rPr>
              <a:t>When we try to tackle a problem, we reinforce the hopelessness of the situation. We are trying to take on the full pie all at once. </a:t>
            </a:r>
            <a:endParaRPr sz="2800"/>
          </a:p>
          <a:p>
            <a:pPr>
              <a:spcBef>
                <a:spcPts val="640"/>
              </a:spcBef>
              <a:buClr>
                <a:schemeClr val="dk1"/>
              </a:buClr>
              <a:buSzPts val="3200"/>
            </a:pPr>
            <a:endParaRPr sz="2800">
              <a:solidFill>
                <a:schemeClr val="dk1"/>
              </a:solidFill>
              <a:latin typeface="Calibri"/>
              <a:ea typeface="Calibri"/>
              <a:cs typeface="Calibri"/>
              <a:sym typeface="Calibri"/>
            </a:endParaRPr>
          </a:p>
          <a:p>
            <a:pPr>
              <a:spcBef>
                <a:spcPts val="640"/>
              </a:spcBef>
              <a:buClr>
                <a:schemeClr val="dk1"/>
              </a:buClr>
              <a:buSzPts val="3200"/>
            </a:pPr>
            <a:r>
              <a:rPr lang="en-US" sz="2800">
                <a:solidFill>
                  <a:schemeClr val="dk1"/>
                </a:solidFill>
                <a:latin typeface="Calibri"/>
                <a:ea typeface="Calibri"/>
                <a:cs typeface="Calibri"/>
                <a:sym typeface="Calibri"/>
              </a:rPr>
              <a:t>Issues are the pieces of the pie. It’s a small chunk of the larger problem that we can make progress on, and in turn we are slowly taking on the full problem over time. </a:t>
            </a:r>
            <a:endParaRPr sz="2800"/>
          </a:p>
        </p:txBody>
      </p:sp>
    </p:spTree>
    <p:extLst>
      <p:ext uri="{BB962C8B-B14F-4D97-AF65-F5344CB8AC3E}">
        <p14:creationId xmlns:p14="http://schemas.microsoft.com/office/powerpoint/2010/main" val="33079108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Google Shape;195;p9"/>
          <p:cNvSpPr txBox="1">
            <a:spLocks noGrp="1"/>
          </p:cNvSpPr>
          <p:nvPr>
            <p:ph type="title"/>
          </p:nvPr>
        </p:nvSpPr>
        <p:spPr>
          <a:prstGeom prst="rect">
            <a:avLst/>
          </a:prstGeom>
          <a:noFill/>
          <a:ln>
            <a:noFill/>
          </a:ln>
        </p:spPr>
        <p:txBody>
          <a:bodyPr spcFirstLastPara="1" wrap="square" lIns="91401" tIns="45688" rIns="91401" bIns="45688" anchor="ctr" anchorCtr="0">
            <a:normAutofit/>
          </a:bodyPr>
          <a:lstStyle/>
          <a:p>
            <a:pPr algn="ctr">
              <a:lnSpc>
                <a:spcPct val="100000"/>
              </a:lnSpc>
              <a:buClr>
                <a:schemeClr val="dk1"/>
              </a:buClr>
              <a:buSzPts val="1400"/>
            </a:pPr>
            <a:r>
              <a:rPr lang="en-US"/>
              <a:t>Issue</a:t>
            </a:r>
            <a:endParaRPr/>
          </a:p>
        </p:txBody>
      </p:sp>
      <p:sp>
        <p:nvSpPr>
          <p:cNvPr id="196" name="Google Shape;196;p9"/>
          <p:cNvSpPr txBox="1"/>
          <p:nvPr/>
        </p:nvSpPr>
        <p:spPr>
          <a:xfrm>
            <a:off x="1966308" y="1652298"/>
            <a:ext cx="8458831" cy="1200016"/>
          </a:xfrm>
          <a:prstGeom prst="rect">
            <a:avLst/>
          </a:prstGeom>
          <a:noFill/>
          <a:ln>
            <a:noFill/>
          </a:ln>
        </p:spPr>
        <p:txBody>
          <a:bodyPr spcFirstLastPara="1" wrap="square" lIns="91401" tIns="45688" rIns="91401" bIns="45688" anchor="t" anchorCtr="0">
            <a:spAutoFit/>
          </a:bodyPr>
          <a:lstStyle/>
          <a:p>
            <a:pPr marL="38089">
              <a:lnSpc>
                <a:spcPct val="90000"/>
              </a:lnSpc>
            </a:pPr>
            <a:r>
              <a:rPr lang="en-US" sz="3999">
                <a:solidFill>
                  <a:srgbClr val="404040"/>
                </a:solidFill>
                <a:latin typeface="Calibri"/>
                <a:ea typeface="Calibri"/>
                <a:cs typeface="Calibri"/>
                <a:sym typeface="Calibri"/>
              </a:rPr>
              <a:t>An </a:t>
            </a:r>
            <a:r>
              <a:rPr lang="en-US" sz="3999" b="1" i="1">
                <a:solidFill>
                  <a:srgbClr val="404040"/>
                </a:solidFill>
                <a:latin typeface="Calibri"/>
                <a:ea typeface="Calibri"/>
                <a:cs typeface="Calibri"/>
                <a:sym typeface="Calibri"/>
              </a:rPr>
              <a:t>issue</a:t>
            </a:r>
            <a:r>
              <a:rPr lang="en-US" sz="3999">
                <a:solidFill>
                  <a:srgbClr val="404040"/>
                </a:solidFill>
                <a:latin typeface="Calibri"/>
                <a:ea typeface="Calibri"/>
                <a:cs typeface="Calibri"/>
                <a:sym typeface="Calibri"/>
              </a:rPr>
              <a:t> is a slice of the larger problem that is manageable and solvable.</a:t>
            </a:r>
            <a:endParaRPr/>
          </a:p>
        </p:txBody>
      </p:sp>
      <p:pic>
        <p:nvPicPr>
          <p:cNvPr id="5" name="Google Shape;204;p10" descr="Trivial Pursuit: 10 facts about the game"/>
          <p:cNvPicPr preferRelativeResize="0"/>
          <p:nvPr/>
        </p:nvPicPr>
        <p:blipFill rotWithShape="1">
          <a:blip r:embed="rId3">
            <a:alphaModFix/>
          </a:blip>
          <a:srcRect l="55991" t="24622" r="10715"/>
          <a:stretch/>
        </p:blipFill>
        <p:spPr>
          <a:xfrm>
            <a:off x="9077954" y="2432531"/>
            <a:ext cx="2523964" cy="3450351"/>
          </a:xfrm>
          <a:prstGeom prst="rect">
            <a:avLst/>
          </a:prstGeom>
          <a:noFill/>
          <a:ln>
            <a:noFill/>
          </a:ln>
        </p:spPr>
      </p:pic>
    </p:spTree>
    <p:extLst>
      <p:ext uri="{BB962C8B-B14F-4D97-AF65-F5344CB8AC3E}">
        <p14:creationId xmlns:p14="http://schemas.microsoft.com/office/powerpoint/2010/main" val="12922854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210"/>
        <p:cNvGrpSpPr/>
        <p:nvPr/>
      </p:nvGrpSpPr>
      <p:grpSpPr>
        <a:xfrm>
          <a:off x="0" y="0"/>
          <a:ext cx="0" cy="0"/>
          <a:chOff x="0" y="0"/>
          <a:chExt cx="0" cy="0"/>
        </a:xfrm>
      </p:grpSpPr>
      <p:sp>
        <p:nvSpPr>
          <p:cNvPr id="211" name="Google Shape;211;p11"/>
          <p:cNvSpPr txBox="1">
            <a:spLocks noGrp="1"/>
          </p:cNvSpPr>
          <p:nvPr>
            <p:ph type="title"/>
          </p:nvPr>
        </p:nvSpPr>
        <p:spPr>
          <a:prstGeom prst="rect">
            <a:avLst/>
          </a:prstGeom>
          <a:noFill/>
          <a:ln>
            <a:noFill/>
          </a:ln>
        </p:spPr>
        <p:txBody>
          <a:bodyPr spcFirstLastPara="1" wrap="square" lIns="91401" tIns="45688" rIns="91401" bIns="45688" anchor="ctr" anchorCtr="0">
            <a:noAutofit/>
          </a:bodyPr>
          <a:lstStyle/>
          <a:p>
            <a:pPr algn="ctr">
              <a:lnSpc>
                <a:spcPct val="100000"/>
              </a:lnSpc>
              <a:buClr>
                <a:schemeClr val="dk2"/>
              </a:buClr>
              <a:buSzPts val="1400"/>
            </a:pPr>
            <a:r>
              <a:rPr lang="en-US"/>
              <a:t>PROBLEM        vs.         ISSUE</a:t>
            </a:r>
            <a:endParaRPr/>
          </a:p>
        </p:txBody>
      </p:sp>
      <p:sp>
        <p:nvSpPr>
          <p:cNvPr id="2" name="Content Placeholder 1"/>
          <p:cNvSpPr>
            <a:spLocks noGrp="1"/>
          </p:cNvSpPr>
          <p:nvPr>
            <p:ph idx="1"/>
          </p:nvPr>
        </p:nvSpPr>
        <p:spPr/>
        <p:txBody>
          <a:bodyPr/>
          <a:lstStyle/>
          <a:p>
            <a:endParaRPr lang="en-US"/>
          </a:p>
        </p:txBody>
      </p:sp>
      <p:pic>
        <p:nvPicPr>
          <p:cNvPr id="212" name="Google Shape;212;p11"/>
          <p:cNvPicPr preferRelativeResize="0"/>
          <p:nvPr/>
        </p:nvPicPr>
        <p:blipFill rotWithShape="1">
          <a:blip r:embed="rId3">
            <a:alphaModFix/>
          </a:blip>
          <a:srcRect l="1516" b="-5196"/>
          <a:stretch/>
        </p:blipFill>
        <p:spPr>
          <a:xfrm>
            <a:off x="1002890" y="1417637"/>
            <a:ext cx="10884310" cy="4751480"/>
          </a:xfrm>
          <a:prstGeom prst="rect">
            <a:avLst/>
          </a:prstGeom>
          <a:noFill/>
          <a:ln>
            <a:noFill/>
          </a:ln>
        </p:spPr>
      </p:pic>
    </p:spTree>
    <p:extLst>
      <p:ext uri="{BB962C8B-B14F-4D97-AF65-F5344CB8AC3E}">
        <p14:creationId xmlns:p14="http://schemas.microsoft.com/office/powerpoint/2010/main" val="37052583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sp>
        <p:nvSpPr>
          <p:cNvPr id="218" name="Google Shape;218;p12"/>
          <p:cNvSpPr txBox="1">
            <a:spLocks noGrp="1"/>
          </p:cNvSpPr>
          <p:nvPr>
            <p:ph type="title"/>
          </p:nvPr>
        </p:nvSpPr>
        <p:spPr>
          <a:prstGeom prst="rect">
            <a:avLst/>
          </a:prstGeom>
          <a:noFill/>
          <a:ln>
            <a:noFill/>
          </a:ln>
        </p:spPr>
        <p:txBody>
          <a:bodyPr spcFirstLastPara="1" wrap="square" lIns="91401" tIns="45688" rIns="91401" bIns="45688" anchor="ctr" anchorCtr="0">
            <a:normAutofit/>
          </a:bodyPr>
          <a:lstStyle/>
          <a:p>
            <a:pPr algn="ctr">
              <a:lnSpc>
                <a:spcPct val="90000"/>
              </a:lnSpc>
              <a:buClr>
                <a:schemeClr val="dk1"/>
              </a:buClr>
              <a:buSzPts val="4400"/>
            </a:pPr>
            <a:r>
              <a:rPr lang="en-US"/>
              <a:t>EXAMPLES- Problems to Issues + Values</a:t>
            </a:r>
            <a:endParaRPr/>
          </a:p>
        </p:txBody>
      </p:sp>
      <p:sp>
        <p:nvSpPr>
          <p:cNvPr id="219" name="Google Shape;219;p12"/>
          <p:cNvSpPr txBox="1">
            <a:spLocks noGrp="1"/>
          </p:cNvSpPr>
          <p:nvPr>
            <p:ph idx="1"/>
          </p:nvPr>
        </p:nvSpPr>
        <p:spPr>
          <a:xfrm>
            <a:off x="698643" y="1215342"/>
            <a:ext cx="11490182" cy="4956858"/>
          </a:xfrm>
          <a:prstGeom prst="rect">
            <a:avLst/>
          </a:prstGeom>
          <a:noFill/>
          <a:ln>
            <a:noFill/>
          </a:ln>
        </p:spPr>
        <p:txBody>
          <a:bodyPr spcFirstLastPara="1" wrap="square" lIns="91401" tIns="45688" rIns="91401" bIns="45688" anchor="t" anchorCtr="0">
            <a:noAutofit/>
          </a:bodyPr>
          <a:lstStyle/>
          <a:p>
            <a:pPr marL="0" indent="0">
              <a:lnSpc>
                <a:spcPct val="120000"/>
              </a:lnSpc>
              <a:spcBef>
                <a:spcPts val="800"/>
              </a:spcBef>
              <a:buClr>
                <a:schemeClr val="dk1"/>
              </a:buClr>
              <a:buSzPts val="1100"/>
              <a:buNone/>
            </a:pPr>
            <a:r>
              <a:rPr lang="en-US" sz="2699" b="1"/>
              <a:t>VALUES – </a:t>
            </a:r>
            <a:r>
              <a:rPr lang="en-US" sz="2699"/>
              <a:t>Public Schools should be safe, equitable, and inclusive learning and working environments for all people.  </a:t>
            </a:r>
            <a:r>
              <a:rPr lang="en-US" sz="2699" b="1"/>
              <a:t> </a:t>
            </a:r>
          </a:p>
          <a:p>
            <a:pPr marL="0" indent="0">
              <a:lnSpc>
                <a:spcPct val="120000"/>
              </a:lnSpc>
              <a:spcBef>
                <a:spcPts val="800"/>
              </a:spcBef>
              <a:buClr>
                <a:schemeClr val="dk1"/>
              </a:buClr>
              <a:buSzPts val="1100"/>
              <a:buNone/>
            </a:pPr>
            <a:endParaRPr lang="en-US" sz="2699" b="1"/>
          </a:p>
          <a:p>
            <a:pPr marL="0" indent="0">
              <a:lnSpc>
                <a:spcPct val="120000"/>
              </a:lnSpc>
              <a:spcBef>
                <a:spcPts val="800"/>
              </a:spcBef>
              <a:buClr>
                <a:schemeClr val="dk1"/>
              </a:buClr>
              <a:buSzPts val="1100"/>
              <a:buNone/>
            </a:pPr>
            <a:r>
              <a:rPr lang="en-US" sz="2699" b="1">
                <a:solidFill>
                  <a:srgbClr val="404040"/>
                </a:solidFill>
              </a:rPr>
              <a:t>PROBLEM</a:t>
            </a:r>
            <a:r>
              <a:rPr lang="en-US" sz="2699">
                <a:solidFill>
                  <a:srgbClr val="404040"/>
                </a:solidFill>
              </a:rPr>
              <a:t> -Our school is hostile to LGBTQ+ staff and students</a:t>
            </a:r>
          </a:p>
          <a:p>
            <a:pPr marL="457063" lvl="1" indent="0">
              <a:lnSpc>
                <a:spcPct val="120000"/>
              </a:lnSpc>
              <a:spcBef>
                <a:spcPts val="400"/>
              </a:spcBef>
              <a:buClr>
                <a:srgbClr val="1CADE4"/>
              </a:buClr>
              <a:buSzPts val="2000"/>
              <a:buNone/>
            </a:pPr>
            <a:r>
              <a:rPr lang="en-US" sz="2299">
                <a:solidFill>
                  <a:srgbClr val="1CADE4"/>
                </a:solidFill>
              </a:rPr>
              <a:t>◦ </a:t>
            </a:r>
            <a:r>
              <a:rPr lang="en-US" sz="2299" b="1">
                <a:solidFill>
                  <a:srgbClr val="404040"/>
                </a:solidFill>
              </a:rPr>
              <a:t>Issue Cut</a:t>
            </a:r>
            <a:r>
              <a:rPr lang="en-US" sz="2299">
                <a:solidFill>
                  <a:srgbClr val="404040"/>
                </a:solidFill>
              </a:rPr>
              <a:t> – There are no gender inclusive bathrooms and/or transgender students are forced to use the wrong restroom. </a:t>
            </a:r>
            <a:endParaRPr sz="2299">
              <a:solidFill>
                <a:srgbClr val="404040"/>
              </a:solidFill>
            </a:endParaRPr>
          </a:p>
          <a:p>
            <a:pPr marL="0" indent="0">
              <a:lnSpc>
                <a:spcPct val="120000"/>
              </a:lnSpc>
              <a:spcBef>
                <a:spcPts val="400"/>
              </a:spcBef>
              <a:buClr>
                <a:srgbClr val="1CADE4"/>
              </a:buClr>
              <a:buSzPts val="2400"/>
              <a:buNone/>
            </a:pPr>
            <a:r>
              <a:rPr lang="en-US" sz="2699" b="1">
                <a:solidFill>
                  <a:srgbClr val="404040"/>
                </a:solidFill>
              </a:rPr>
              <a:t>PROBLEM</a:t>
            </a:r>
            <a:r>
              <a:rPr lang="en-US" sz="2699">
                <a:solidFill>
                  <a:srgbClr val="404040"/>
                </a:solidFill>
              </a:rPr>
              <a:t> - Our school reinforces racism and the school to prison pipeline</a:t>
            </a:r>
            <a:endParaRPr sz="2699">
              <a:solidFill>
                <a:srgbClr val="404040"/>
              </a:solidFill>
            </a:endParaRPr>
          </a:p>
          <a:p>
            <a:pPr marL="457063" lvl="1" indent="0">
              <a:lnSpc>
                <a:spcPct val="120000"/>
              </a:lnSpc>
              <a:spcBef>
                <a:spcPts val="400"/>
              </a:spcBef>
              <a:spcAft>
                <a:spcPts val="400"/>
              </a:spcAft>
              <a:buClr>
                <a:srgbClr val="1CADE4"/>
              </a:buClr>
              <a:buSzPts val="2000"/>
              <a:buNone/>
            </a:pPr>
            <a:r>
              <a:rPr lang="en-US" sz="2299">
                <a:solidFill>
                  <a:srgbClr val="1CADE4"/>
                </a:solidFill>
              </a:rPr>
              <a:t>◦ </a:t>
            </a:r>
            <a:r>
              <a:rPr lang="en-US" sz="2299" b="1">
                <a:solidFill>
                  <a:srgbClr val="404040"/>
                </a:solidFill>
              </a:rPr>
              <a:t>Issue</a:t>
            </a:r>
            <a:r>
              <a:rPr lang="en-US" sz="2299">
                <a:solidFill>
                  <a:srgbClr val="404040"/>
                </a:solidFill>
              </a:rPr>
              <a:t> </a:t>
            </a:r>
            <a:r>
              <a:rPr lang="en-US" sz="2299" b="1">
                <a:solidFill>
                  <a:srgbClr val="404040"/>
                </a:solidFill>
              </a:rPr>
              <a:t>Cut</a:t>
            </a:r>
            <a:r>
              <a:rPr lang="en-US" sz="2299">
                <a:solidFill>
                  <a:srgbClr val="404040"/>
                </a:solidFill>
              </a:rPr>
              <a:t>– We need to stop armed security guards from arresting students for minor infractions in our schools. </a:t>
            </a:r>
            <a:endParaRPr sz="2099"/>
          </a:p>
        </p:txBody>
      </p:sp>
    </p:spTree>
    <p:extLst>
      <p:ext uri="{BB962C8B-B14F-4D97-AF65-F5344CB8AC3E}">
        <p14:creationId xmlns:p14="http://schemas.microsoft.com/office/powerpoint/2010/main" val="23777484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p:txBody>
          <a:bodyPr/>
          <a:lstStyle/>
          <a:p>
            <a:r>
              <a:rPr lang="en-US"/>
              <a:t>Problems are big conditions of injustice</a:t>
            </a:r>
          </a:p>
          <a:p>
            <a:r>
              <a:rPr lang="en-US"/>
              <a:t>Issues are the smaller member identified components that make up the problem </a:t>
            </a:r>
          </a:p>
          <a:p>
            <a:r>
              <a:rPr lang="en-US"/>
              <a:t>Issues indicate a path to action</a:t>
            </a:r>
          </a:p>
          <a:p>
            <a:r>
              <a:rPr lang="en-US"/>
              <a:t>Values build a relatable why across people experiencing the pain of the problem </a:t>
            </a:r>
          </a:p>
          <a:p>
            <a:r>
              <a:rPr lang="en-US"/>
              <a:t>We intentionally work to connect members around issues and values to build Solidarity</a:t>
            </a:r>
          </a:p>
        </p:txBody>
      </p:sp>
      <p:sp>
        <p:nvSpPr>
          <p:cNvPr id="13" name="Text Placeholder 12"/>
          <p:cNvSpPr>
            <a:spLocks noGrp="1"/>
          </p:cNvSpPr>
          <p:nvPr>
            <p:ph type="body" sz="half" idx="2"/>
          </p:nvPr>
        </p:nvSpPr>
        <p:spPr/>
        <p:txBody>
          <a:bodyPr/>
          <a:lstStyle/>
          <a:p>
            <a:endParaRPr lang="en-US"/>
          </a:p>
        </p:txBody>
      </p:sp>
      <p:pic>
        <p:nvPicPr>
          <p:cNvPr id="6" name="Picture 5"/>
          <p:cNvPicPr>
            <a:picLocks noChangeAspect="1"/>
          </p:cNvPicPr>
          <p:nvPr/>
        </p:nvPicPr>
        <p:blipFill rotWithShape="1">
          <a:blip r:embed="rId2"/>
          <a:srcRect l="23345" r="20898"/>
          <a:stretch/>
        </p:blipFill>
        <p:spPr>
          <a:xfrm>
            <a:off x="1447907" y="2197197"/>
            <a:ext cx="2275865" cy="4081784"/>
          </a:xfrm>
          <a:prstGeom prst="rect">
            <a:avLst/>
          </a:prstGeom>
        </p:spPr>
      </p:pic>
    </p:spTree>
    <p:extLst>
      <p:ext uri="{BB962C8B-B14F-4D97-AF65-F5344CB8AC3E}">
        <p14:creationId xmlns:p14="http://schemas.microsoft.com/office/powerpoint/2010/main" val="18609950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4498" y="177801"/>
            <a:ext cx="10611739" cy="691630"/>
          </a:xfrm>
        </p:spPr>
        <p:txBody>
          <a:bodyPr>
            <a:normAutofit fontScale="90000"/>
          </a:bodyPr>
          <a:lstStyle/>
          <a:p>
            <a:r>
              <a:rPr lang="en-US" sz="4400"/>
              <a:t>TEAMWORK</a:t>
            </a:r>
            <a:r>
              <a:rPr lang="en-US" sz="4400" b="1"/>
              <a:t> – Problems into Issues</a:t>
            </a:r>
          </a:p>
        </p:txBody>
      </p:sp>
      <p:sp>
        <p:nvSpPr>
          <p:cNvPr id="3" name="Content Placeholder 2"/>
          <p:cNvSpPr>
            <a:spLocks noGrp="1"/>
          </p:cNvSpPr>
          <p:nvPr>
            <p:ph idx="1"/>
          </p:nvPr>
        </p:nvSpPr>
        <p:spPr>
          <a:xfrm>
            <a:off x="786639" y="1068856"/>
            <a:ext cx="10611739" cy="5302769"/>
          </a:xfrm>
        </p:spPr>
        <p:txBody>
          <a:bodyPr vert="horz" lIns="91440" tIns="45720" rIns="91440" bIns="45720" rtlCol="0" anchor="t">
            <a:normAutofit fontScale="92500" lnSpcReduction="20000"/>
          </a:bodyPr>
          <a:lstStyle/>
          <a:p>
            <a:pPr marL="0" indent="0" fontAlgn="base">
              <a:buNone/>
            </a:pPr>
            <a:r>
              <a:rPr lang="en-US" b="1"/>
              <a:t>Example Problem  </a:t>
            </a:r>
            <a:r>
              <a:rPr lang="en-US"/>
              <a:t>– We want quality health care for everyone </a:t>
            </a:r>
          </a:p>
          <a:p>
            <a:pPr marL="0" indent="0" fontAlgn="base">
              <a:buNone/>
            </a:pPr>
            <a:r>
              <a:rPr lang="en-US" b="1"/>
              <a:t>Values behind wanting to fix this </a:t>
            </a:r>
            <a:r>
              <a:rPr lang="en-US"/>
              <a:t>– equity, fairness, dignity </a:t>
            </a:r>
          </a:p>
          <a:p>
            <a:pPr marL="0" indent="0" fontAlgn="base">
              <a:buNone/>
            </a:pPr>
            <a:r>
              <a:rPr lang="en-US" b="1"/>
              <a:t>Possible Issues – </a:t>
            </a:r>
            <a:r>
              <a:rPr lang="en-US"/>
              <a:t> </a:t>
            </a:r>
          </a:p>
          <a:p>
            <a:pPr marL="0" indent="0" fontAlgn="base">
              <a:buNone/>
            </a:pPr>
            <a:r>
              <a:rPr lang="en-US" sz="3500"/>
              <a:t>Not enough health providers in our rural system </a:t>
            </a:r>
          </a:p>
          <a:p>
            <a:pPr marL="0" indent="0" fontAlgn="base">
              <a:buNone/>
            </a:pPr>
            <a:r>
              <a:rPr lang="en-US" sz="3500"/>
              <a:t>	Values – access and equity </a:t>
            </a:r>
          </a:p>
          <a:p>
            <a:pPr marL="0" indent="0" fontAlgn="base">
              <a:buNone/>
            </a:pPr>
            <a:r>
              <a:rPr lang="en-US" sz="3500"/>
              <a:t>Drugs are not affordable </a:t>
            </a:r>
          </a:p>
          <a:p>
            <a:pPr marL="0" indent="0" fontAlgn="base">
              <a:buNone/>
            </a:pPr>
            <a:r>
              <a:rPr lang="en-US" sz="3500"/>
              <a:t>	Values – fairness and access</a:t>
            </a:r>
          </a:p>
          <a:p>
            <a:pPr marL="0" indent="0" fontAlgn="base">
              <a:buNone/>
            </a:pPr>
            <a:r>
              <a:rPr lang="en-US" sz="3500"/>
              <a:t>No coverage for home health options </a:t>
            </a:r>
          </a:p>
          <a:p>
            <a:pPr marL="0" indent="0" fontAlgn="base">
              <a:buNone/>
            </a:pPr>
            <a:r>
              <a:rPr lang="en-US" sz="3500"/>
              <a:t>	Values – equity and dignity</a:t>
            </a:r>
          </a:p>
          <a:p>
            <a:pPr marL="0" indent="0" fontAlgn="base">
              <a:buNone/>
            </a:pPr>
            <a:r>
              <a:rPr lang="en-US"/>
              <a:t> </a:t>
            </a:r>
            <a:r>
              <a:rPr lang="en-US" sz="3900" b="1"/>
              <a:t>Cut your problems into issues on your charts.</a:t>
            </a:r>
          </a:p>
        </p:txBody>
      </p:sp>
    </p:spTree>
    <p:extLst>
      <p:ext uri="{BB962C8B-B14F-4D97-AF65-F5344CB8AC3E}">
        <p14:creationId xmlns:p14="http://schemas.microsoft.com/office/powerpoint/2010/main" val="4407326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sp>
        <p:nvSpPr>
          <p:cNvPr id="233" name="Google Shape;233;p14"/>
          <p:cNvSpPr txBox="1">
            <a:spLocks noGrp="1"/>
          </p:cNvSpPr>
          <p:nvPr>
            <p:ph type="title"/>
          </p:nvPr>
        </p:nvSpPr>
        <p:spPr>
          <a:xfrm>
            <a:off x="2049503" y="259112"/>
            <a:ext cx="8227457" cy="786695"/>
          </a:xfrm>
          <a:prstGeom prst="rect">
            <a:avLst/>
          </a:prstGeom>
          <a:noFill/>
          <a:ln>
            <a:noFill/>
          </a:ln>
        </p:spPr>
        <p:txBody>
          <a:bodyPr spcFirstLastPara="1" wrap="square" lIns="91401" tIns="45688" rIns="91401" bIns="45688" anchor="ctr" anchorCtr="0">
            <a:normAutofit/>
          </a:bodyPr>
          <a:lstStyle/>
          <a:p>
            <a:pPr algn="ctr">
              <a:buClr>
                <a:schemeClr val="dk1"/>
              </a:buClr>
              <a:buSzPts val="4400"/>
            </a:pPr>
            <a:r>
              <a:rPr lang="en-US"/>
              <a:t>Assessing Our Issues – Pg. 94 </a:t>
            </a:r>
            <a:endParaRPr sz="2799"/>
          </a:p>
        </p:txBody>
      </p:sp>
      <p:sp>
        <p:nvSpPr>
          <p:cNvPr id="234" name="Google Shape;234;p14"/>
          <p:cNvSpPr txBox="1">
            <a:spLocks noGrp="1"/>
          </p:cNvSpPr>
          <p:nvPr>
            <p:ph type="body" idx="1"/>
          </p:nvPr>
        </p:nvSpPr>
        <p:spPr>
          <a:xfrm>
            <a:off x="1664101" y="1489729"/>
            <a:ext cx="8130949" cy="2265310"/>
          </a:xfrm>
          <a:prstGeom prst="rect">
            <a:avLst/>
          </a:prstGeom>
          <a:noFill/>
          <a:ln>
            <a:noFill/>
          </a:ln>
        </p:spPr>
        <p:txBody>
          <a:bodyPr spcFirstLastPara="1" wrap="square" lIns="91401" tIns="45688" rIns="91401" bIns="45688" anchor="t" anchorCtr="0">
            <a:noAutofit/>
          </a:bodyPr>
          <a:lstStyle/>
          <a:p>
            <a:pPr marL="469759" indent="-457063">
              <a:buClr>
                <a:srgbClr val="404040"/>
              </a:buClr>
              <a:buSzPts val="3400"/>
              <a:buFont typeface="Noto Sans Symbols"/>
              <a:buChar char="❑"/>
            </a:pPr>
            <a:r>
              <a:rPr lang="en-US" sz="3399">
                <a:solidFill>
                  <a:srgbClr val="404040"/>
                </a:solidFill>
              </a:rPr>
              <a:t>Widely felt and/or deeply felt.</a:t>
            </a:r>
            <a:endParaRPr/>
          </a:p>
          <a:p>
            <a:pPr marL="685594" lvl="1" indent="-444367">
              <a:spcBef>
                <a:spcPts val="1200"/>
              </a:spcBef>
              <a:buClr>
                <a:srgbClr val="404040"/>
              </a:buClr>
              <a:buSzPts val="3400"/>
            </a:pPr>
            <a:r>
              <a:rPr lang="en-US" sz="2199">
                <a:solidFill>
                  <a:srgbClr val="404040"/>
                </a:solidFill>
              </a:rPr>
              <a:t>The pain can be felt by just one, but the injustice of that pain is shared by many.</a:t>
            </a:r>
            <a:endParaRPr/>
          </a:p>
          <a:p>
            <a:pPr marL="685594" lvl="1" indent="-444367">
              <a:spcBef>
                <a:spcPts val="1200"/>
              </a:spcBef>
              <a:buClr>
                <a:srgbClr val="404040"/>
              </a:buClr>
              <a:buSzPts val="3400"/>
            </a:pPr>
            <a:r>
              <a:rPr lang="en-US" sz="2199">
                <a:solidFill>
                  <a:srgbClr val="404040"/>
                </a:solidFill>
              </a:rPr>
              <a:t>The pain AND the injustice of that pain is felt by many. </a:t>
            </a:r>
            <a:endParaRPr sz="2199">
              <a:solidFill>
                <a:srgbClr val="404040"/>
              </a:solidFill>
            </a:endParaRPr>
          </a:p>
          <a:p>
            <a:pPr marL="469759" indent="-457063">
              <a:spcBef>
                <a:spcPts val="0"/>
              </a:spcBef>
              <a:buClr>
                <a:srgbClr val="404040"/>
              </a:buClr>
              <a:buSzPts val="3400"/>
              <a:buFont typeface="Noto Sans Symbols"/>
              <a:buChar char="❑"/>
            </a:pPr>
            <a:r>
              <a:rPr lang="en-US" sz="3399">
                <a:solidFill>
                  <a:srgbClr val="404040"/>
                </a:solidFill>
              </a:rPr>
              <a:t>Winnable.</a:t>
            </a:r>
            <a:endParaRPr sz="3399">
              <a:solidFill>
                <a:srgbClr val="404040"/>
              </a:solidFill>
            </a:endParaRPr>
          </a:p>
          <a:p>
            <a:pPr marL="469759" indent="-457063">
              <a:spcBef>
                <a:spcPts val="0"/>
              </a:spcBef>
              <a:buClr>
                <a:srgbClr val="404040"/>
              </a:buClr>
              <a:buSzPts val="3400"/>
              <a:buFont typeface="Noto Sans Symbols"/>
              <a:buChar char="❑"/>
            </a:pPr>
            <a:r>
              <a:rPr lang="en-US" sz="3399">
                <a:solidFill>
                  <a:srgbClr val="404040"/>
                </a:solidFill>
              </a:rPr>
              <a:t>Builds the union and builds leaders.</a:t>
            </a:r>
            <a:endParaRPr sz="3399">
              <a:solidFill>
                <a:srgbClr val="404040"/>
              </a:solidFill>
            </a:endParaRPr>
          </a:p>
          <a:p>
            <a:pPr marL="469759" indent="-457063">
              <a:spcBef>
                <a:spcPts val="0"/>
              </a:spcBef>
              <a:buClr>
                <a:srgbClr val="404040"/>
              </a:buClr>
              <a:buSzPts val="3400"/>
              <a:buFont typeface="Noto Sans Symbols"/>
              <a:buChar char="❑"/>
            </a:pPr>
            <a:r>
              <a:rPr lang="en-US" sz="3399">
                <a:solidFill>
                  <a:srgbClr val="404040"/>
                </a:solidFill>
              </a:rPr>
              <a:t>Has a connection to students and the public.</a:t>
            </a:r>
            <a:endParaRPr/>
          </a:p>
          <a:p>
            <a:pPr marL="469759" indent="-241228">
              <a:spcBef>
                <a:spcPts val="0"/>
              </a:spcBef>
              <a:buClr>
                <a:srgbClr val="404040"/>
              </a:buClr>
              <a:buSzPts val="3400"/>
              <a:buNone/>
            </a:pPr>
            <a:endParaRPr sz="3399">
              <a:solidFill>
                <a:srgbClr val="404040"/>
              </a:solidFill>
            </a:endParaRPr>
          </a:p>
          <a:p>
            <a:pPr marL="469759" indent="-241228">
              <a:spcBef>
                <a:spcPts val="0"/>
              </a:spcBef>
              <a:buClr>
                <a:srgbClr val="404040"/>
              </a:buClr>
              <a:buSzPts val="3400"/>
              <a:buNone/>
            </a:pPr>
            <a:endParaRPr sz="3399">
              <a:solidFill>
                <a:srgbClr val="404040"/>
              </a:solidFill>
            </a:endParaRPr>
          </a:p>
          <a:p>
            <a:pPr marL="12696" indent="0">
              <a:spcBef>
                <a:spcPts val="0"/>
              </a:spcBef>
              <a:spcAft>
                <a:spcPts val="200"/>
              </a:spcAft>
              <a:buClr>
                <a:srgbClr val="404040"/>
              </a:buClr>
              <a:buSzPts val="3400"/>
              <a:buNone/>
            </a:pPr>
            <a:r>
              <a:rPr lang="en-US" sz="1400">
                <a:solidFill>
                  <a:srgbClr val="404040"/>
                </a:solidFill>
              </a:rPr>
              <a:t>Secrets of a Successful Organizer “A Good Organizing Issue” handout</a:t>
            </a:r>
            <a:endParaRPr sz="1400"/>
          </a:p>
        </p:txBody>
      </p:sp>
    </p:spTree>
    <p:extLst>
      <p:ext uri="{BB962C8B-B14F-4D97-AF65-F5344CB8AC3E}">
        <p14:creationId xmlns:p14="http://schemas.microsoft.com/office/powerpoint/2010/main" val="82185348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240" name="Google Shape;240;p15"/>
          <p:cNvSpPr txBox="1">
            <a:spLocks noGrp="1"/>
          </p:cNvSpPr>
          <p:nvPr>
            <p:ph type="title"/>
          </p:nvPr>
        </p:nvSpPr>
        <p:spPr>
          <a:xfrm>
            <a:off x="715461" y="1316925"/>
            <a:ext cx="5317315" cy="786695"/>
          </a:xfrm>
          <a:prstGeom prst="rect">
            <a:avLst/>
          </a:prstGeom>
          <a:noFill/>
          <a:ln>
            <a:noFill/>
          </a:ln>
        </p:spPr>
        <p:txBody>
          <a:bodyPr spcFirstLastPara="1" wrap="square" lIns="91401" tIns="45688" rIns="91401" bIns="45688" anchor="ctr" anchorCtr="0">
            <a:normAutofit/>
          </a:bodyPr>
          <a:lstStyle/>
          <a:p>
            <a:pPr>
              <a:lnSpc>
                <a:spcPct val="90000"/>
              </a:lnSpc>
              <a:buClr>
                <a:schemeClr val="dk1"/>
              </a:buClr>
              <a:buSzPct val="91666"/>
            </a:pPr>
            <a:r>
              <a:rPr lang="en-US"/>
              <a:t>Issue Criteria Checklist</a:t>
            </a:r>
            <a:endParaRPr/>
          </a:p>
        </p:txBody>
      </p:sp>
      <p:pic>
        <p:nvPicPr>
          <p:cNvPr id="241" name="Google Shape;241;p15"/>
          <p:cNvPicPr preferRelativeResize="0"/>
          <p:nvPr/>
        </p:nvPicPr>
        <p:blipFill rotWithShape="1">
          <a:blip r:embed="rId3">
            <a:alphaModFix/>
          </a:blip>
          <a:srcRect/>
          <a:stretch/>
        </p:blipFill>
        <p:spPr>
          <a:xfrm>
            <a:off x="6550957" y="285764"/>
            <a:ext cx="5187949" cy="5630557"/>
          </a:xfrm>
          <a:prstGeom prst="rect">
            <a:avLst/>
          </a:prstGeom>
          <a:noFill/>
          <a:ln>
            <a:noFill/>
          </a:ln>
        </p:spPr>
      </p:pic>
      <p:sp>
        <p:nvSpPr>
          <p:cNvPr id="242" name="Google Shape;242;p15"/>
          <p:cNvSpPr txBox="1">
            <a:spLocks noGrp="1"/>
          </p:cNvSpPr>
          <p:nvPr>
            <p:ph type="title"/>
          </p:nvPr>
        </p:nvSpPr>
        <p:spPr>
          <a:xfrm>
            <a:off x="842628" y="2603590"/>
            <a:ext cx="5317315" cy="786695"/>
          </a:xfrm>
          <a:prstGeom prst="rect">
            <a:avLst/>
          </a:prstGeom>
          <a:noFill/>
          <a:ln>
            <a:noFill/>
          </a:ln>
        </p:spPr>
        <p:txBody>
          <a:bodyPr spcFirstLastPara="1" wrap="square" lIns="91401" tIns="45688" rIns="91401" bIns="45688" anchor="ctr" anchorCtr="0">
            <a:normAutofit/>
          </a:bodyPr>
          <a:lstStyle/>
          <a:p>
            <a:pPr>
              <a:buClr>
                <a:schemeClr val="dk1"/>
              </a:buClr>
              <a:buSzPts val="4400"/>
            </a:pPr>
            <a:r>
              <a:rPr lang="en-US">
                <a:solidFill>
                  <a:schemeClr val="tx2"/>
                </a:solidFill>
              </a:rPr>
              <a:t>pg. 95</a:t>
            </a:r>
          </a:p>
        </p:txBody>
      </p:sp>
    </p:spTree>
    <p:extLst>
      <p:ext uri="{BB962C8B-B14F-4D97-AF65-F5344CB8AC3E}">
        <p14:creationId xmlns:p14="http://schemas.microsoft.com/office/powerpoint/2010/main" val="21924180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247"/>
        <p:cNvGrpSpPr/>
        <p:nvPr/>
      </p:nvGrpSpPr>
      <p:grpSpPr>
        <a:xfrm>
          <a:off x="0" y="0"/>
          <a:ext cx="0" cy="0"/>
          <a:chOff x="0" y="0"/>
          <a:chExt cx="0" cy="0"/>
        </a:xfrm>
      </p:grpSpPr>
      <p:sp>
        <p:nvSpPr>
          <p:cNvPr id="249" name="Google Shape;249;p16"/>
          <p:cNvSpPr txBox="1"/>
          <p:nvPr/>
        </p:nvSpPr>
        <p:spPr>
          <a:xfrm>
            <a:off x="1096989" y="1737840"/>
            <a:ext cx="9280483" cy="3846872"/>
          </a:xfrm>
          <a:prstGeom prst="rect">
            <a:avLst/>
          </a:prstGeom>
          <a:noFill/>
          <a:ln>
            <a:noFill/>
          </a:ln>
        </p:spPr>
        <p:txBody>
          <a:bodyPr spcFirstLastPara="1" wrap="square" lIns="91401" tIns="91401" rIns="91401" bIns="91401" anchor="t" anchorCtr="0">
            <a:spAutoFit/>
          </a:bodyPr>
          <a:lstStyle/>
          <a:p>
            <a:r>
              <a:rPr lang="en-US" sz="4150"/>
              <a:t>TIME: 10 Minutes</a:t>
            </a:r>
            <a:endParaRPr sz="4150"/>
          </a:p>
          <a:p>
            <a:endParaRPr sz="4199"/>
          </a:p>
          <a:p>
            <a:r>
              <a:rPr lang="en-US" sz="4150"/>
              <a:t>In your group, spend 10 minutes evaluating an issue you identified from the scenario</a:t>
            </a:r>
          </a:p>
          <a:p>
            <a:endParaRPr sz="2999"/>
          </a:p>
        </p:txBody>
      </p:sp>
      <p:sp>
        <p:nvSpPr>
          <p:cNvPr id="5" name="Title 1"/>
          <p:cNvSpPr txBox="1">
            <a:spLocks/>
          </p:cNvSpPr>
          <p:nvPr/>
        </p:nvSpPr>
        <p:spPr>
          <a:xfrm>
            <a:off x="691477" y="285638"/>
            <a:ext cx="10611739" cy="691630"/>
          </a:xfrm>
          <a:prstGeom prst="rect">
            <a:avLst/>
          </a:prstGeom>
        </p:spPr>
        <p:txBody>
          <a:bodyPr vert="horz" lIns="91440" tIns="45720" rIns="91440" bIns="45720" rtlCol="0" anchor="b">
            <a:normAutofit fontScale="97500"/>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r>
              <a:rPr lang="en-US" sz="4400" b="1"/>
              <a:t>TEAMWORK – Assessing our Issues</a:t>
            </a:r>
          </a:p>
        </p:txBody>
      </p:sp>
    </p:spTree>
    <p:extLst>
      <p:ext uri="{BB962C8B-B14F-4D97-AF65-F5344CB8AC3E}">
        <p14:creationId xmlns:p14="http://schemas.microsoft.com/office/powerpoint/2010/main" val="267409609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Google Shape;190;p8"/>
          <p:cNvSpPr txBox="1">
            <a:spLocks noGrp="1"/>
          </p:cNvSpPr>
          <p:nvPr>
            <p:ph type="title"/>
          </p:nvPr>
        </p:nvSpPr>
        <p:spPr>
          <a:prstGeom prst="rect">
            <a:avLst/>
          </a:prstGeom>
          <a:noFill/>
          <a:ln>
            <a:noFill/>
          </a:ln>
        </p:spPr>
        <p:txBody>
          <a:bodyPr spcFirstLastPara="1" wrap="square" lIns="91401" tIns="45688" rIns="91401" bIns="45688" anchor="ctr" anchorCtr="0">
            <a:noAutofit/>
          </a:bodyPr>
          <a:lstStyle/>
          <a:p>
            <a:pPr algn="ctr">
              <a:lnSpc>
                <a:spcPct val="100000"/>
              </a:lnSpc>
              <a:buClr>
                <a:schemeClr val="lt1"/>
              </a:buClr>
              <a:buSzPts val="1556"/>
            </a:pPr>
            <a:r>
              <a:rPr lang="en-US" sz="6600"/>
              <a:t>STEP 2: </a:t>
            </a:r>
            <a:endParaRPr sz="6600"/>
          </a:p>
          <a:p>
            <a:pPr algn="ctr">
              <a:lnSpc>
                <a:spcPct val="100000"/>
              </a:lnSpc>
              <a:buClr>
                <a:schemeClr val="lt1"/>
              </a:buClr>
              <a:buSzPts val="1556"/>
            </a:pPr>
            <a:r>
              <a:rPr lang="en-US" sz="6600"/>
              <a:t>Power Analysis</a:t>
            </a:r>
            <a:endParaRPr sz="6600"/>
          </a:p>
        </p:txBody>
      </p:sp>
      <p:sp>
        <p:nvSpPr>
          <p:cNvPr id="2" name="Content Placeholder 1"/>
          <p:cNvSpPr>
            <a:spLocks noGrp="1"/>
          </p:cNvSpPr>
          <p:nvPr>
            <p:ph type="body" idx="1"/>
          </p:nvPr>
        </p:nvSpPr>
        <p:spPr/>
        <p:txBody>
          <a:bodyPr/>
          <a:lstStyle/>
          <a:p>
            <a:pPr marL="0" indent="0">
              <a:buNone/>
            </a:pPr>
            <a:endParaRPr lang="en-US"/>
          </a:p>
        </p:txBody>
      </p:sp>
    </p:spTree>
    <p:extLst>
      <p:ext uri="{BB962C8B-B14F-4D97-AF65-F5344CB8AC3E}">
        <p14:creationId xmlns:p14="http://schemas.microsoft.com/office/powerpoint/2010/main" val="7887259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68352E-440A-9132-27E3-328D0F46A7B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E297FB8-987B-9377-A1A8-E9E5434D1B2C}"/>
              </a:ext>
            </a:extLst>
          </p:cNvPr>
          <p:cNvSpPr>
            <a:spLocks noGrp="1"/>
          </p:cNvSpPr>
          <p:nvPr>
            <p:ph type="title"/>
          </p:nvPr>
        </p:nvSpPr>
        <p:spPr>
          <a:xfrm>
            <a:off x="3516860" y="2479731"/>
            <a:ext cx="8270024" cy="946184"/>
          </a:xfrm>
        </p:spPr>
        <p:txBody>
          <a:bodyPr>
            <a:normAutofit/>
          </a:bodyPr>
          <a:lstStyle/>
          <a:p>
            <a:pPr algn="ctr"/>
            <a:r>
              <a:rPr lang="en-US"/>
              <a:t>Albert and Eric J.</a:t>
            </a:r>
          </a:p>
        </p:txBody>
      </p:sp>
      <p:sp>
        <p:nvSpPr>
          <p:cNvPr id="3" name="Text Placeholder 2">
            <a:extLst>
              <a:ext uri="{FF2B5EF4-FFF2-40B4-BE49-F238E27FC236}">
                <a16:creationId xmlns:a16="http://schemas.microsoft.com/office/drawing/2014/main" id="{CCE7B6DF-0158-2983-049A-586AFB6A131B}"/>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6785831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Google Shape;195;p9"/>
          <p:cNvSpPr txBox="1">
            <a:spLocks noGrp="1"/>
          </p:cNvSpPr>
          <p:nvPr>
            <p:ph type="title"/>
          </p:nvPr>
        </p:nvSpPr>
        <p:spPr>
          <a:prstGeom prst="rect">
            <a:avLst/>
          </a:prstGeom>
          <a:noFill/>
          <a:ln>
            <a:noFill/>
          </a:ln>
        </p:spPr>
        <p:txBody>
          <a:bodyPr spcFirstLastPara="1" wrap="square" lIns="91401" tIns="45688" rIns="91401" bIns="45688" anchor="ctr" anchorCtr="0">
            <a:normAutofit/>
          </a:bodyPr>
          <a:lstStyle/>
          <a:p>
            <a:pPr algn="ctr">
              <a:lnSpc>
                <a:spcPct val="100000"/>
              </a:lnSpc>
              <a:buClr>
                <a:schemeClr val="dk1"/>
              </a:buClr>
              <a:buSzPts val="1400"/>
            </a:pPr>
            <a:r>
              <a:rPr lang="en-US"/>
              <a:t>REMEMBER POWER</a:t>
            </a:r>
            <a:endParaRPr/>
          </a:p>
        </p:txBody>
      </p:sp>
      <p:sp>
        <p:nvSpPr>
          <p:cNvPr id="196" name="Google Shape;196;p9"/>
          <p:cNvSpPr txBox="1"/>
          <p:nvPr/>
        </p:nvSpPr>
        <p:spPr>
          <a:xfrm>
            <a:off x="663862" y="1152166"/>
            <a:ext cx="11524963" cy="2086660"/>
          </a:xfrm>
          <a:prstGeom prst="rect">
            <a:avLst/>
          </a:prstGeom>
          <a:noFill/>
          <a:ln>
            <a:noFill/>
          </a:ln>
        </p:spPr>
        <p:txBody>
          <a:bodyPr spcFirstLastPara="1" wrap="square" lIns="91401" tIns="45688" rIns="91401" bIns="45688" anchor="t" anchorCtr="0">
            <a:spAutoFit/>
          </a:bodyPr>
          <a:lstStyle/>
          <a:p>
            <a:pPr marL="37465">
              <a:lnSpc>
                <a:spcPct val="90000"/>
              </a:lnSpc>
            </a:pPr>
            <a:endParaRPr lang="en-US" sz="3600">
              <a:solidFill>
                <a:srgbClr val="404040"/>
              </a:solidFill>
              <a:latin typeface="Calibri"/>
              <a:ea typeface="Calibri"/>
              <a:cs typeface="Calibri"/>
              <a:sym typeface="Calibri"/>
            </a:endParaRPr>
          </a:p>
          <a:p>
            <a:pPr marL="37465">
              <a:lnSpc>
                <a:spcPct val="90000"/>
              </a:lnSpc>
            </a:pPr>
            <a:r>
              <a:rPr lang="en-US" sz="3600">
                <a:solidFill>
                  <a:srgbClr val="404040"/>
                </a:solidFill>
                <a:latin typeface="Calibri"/>
                <a:ea typeface="Calibri"/>
                <a:cs typeface="Calibri"/>
                <a:sym typeface="Calibri"/>
              </a:rPr>
              <a:t>Power is the ability to control, create, and prevent change.</a:t>
            </a:r>
            <a:endParaRPr lang="en-US" sz="3600">
              <a:solidFill>
                <a:srgbClr val="404040"/>
              </a:solidFill>
              <a:latin typeface="Calibri"/>
              <a:ea typeface="Calibri"/>
              <a:cs typeface="Calibri"/>
            </a:endParaRPr>
          </a:p>
          <a:p>
            <a:pPr marL="37465">
              <a:lnSpc>
                <a:spcPct val="90000"/>
              </a:lnSpc>
            </a:pPr>
            <a:endParaRPr lang="en-US" sz="3600">
              <a:solidFill>
                <a:srgbClr val="404040"/>
              </a:solidFill>
              <a:latin typeface="Calibri"/>
              <a:cs typeface="Calibri"/>
            </a:endParaRPr>
          </a:p>
          <a:p>
            <a:pPr marL="37465">
              <a:lnSpc>
                <a:spcPct val="90000"/>
              </a:lnSpc>
            </a:pPr>
            <a:r>
              <a:rPr lang="en-US" sz="3600">
                <a:solidFill>
                  <a:srgbClr val="404040"/>
                </a:solidFill>
                <a:latin typeface="Calibri"/>
                <a:cs typeface="Calibri"/>
              </a:rPr>
              <a:t>Power is organized people and organized resources (money).</a:t>
            </a:r>
          </a:p>
        </p:txBody>
      </p:sp>
      <p:pic>
        <p:nvPicPr>
          <p:cNvPr id="3" name="Google Shape;177;p7" descr="72,370 Cartoon Dollar Sign Images, Stock Photos &amp; Vectors | Shutterstock">
            <a:extLst>
              <a:ext uri="{FF2B5EF4-FFF2-40B4-BE49-F238E27FC236}">
                <a16:creationId xmlns:a16="http://schemas.microsoft.com/office/drawing/2014/main" id="{5E3B8FD0-2701-8DB4-C999-D53458FBEC3B}"/>
              </a:ext>
            </a:extLst>
          </p:cNvPr>
          <p:cNvPicPr preferRelativeResize="0"/>
          <p:nvPr/>
        </p:nvPicPr>
        <p:blipFill rotWithShape="1">
          <a:blip r:embed="rId3">
            <a:alphaModFix/>
          </a:blip>
          <a:srcRect b="6103"/>
          <a:stretch/>
        </p:blipFill>
        <p:spPr>
          <a:xfrm>
            <a:off x="6922485" y="3553099"/>
            <a:ext cx="3519373" cy="2621349"/>
          </a:xfrm>
          <a:prstGeom prst="rect">
            <a:avLst/>
          </a:prstGeom>
          <a:noFill/>
          <a:ln>
            <a:noFill/>
          </a:ln>
        </p:spPr>
      </p:pic>
      <p:pic>
        <p:nvPicPr>
          <p:cNvPr id="6" name="Picture 5"/>
          <p:cNvPicPr>
            <a:picLocks noChangeAspect="1"/>
          </p:cNvPicPr>
          <p:nvPr/>
        </p:nvPicPr>
        <p:blipFill rotWithShape="1">
          <a:blip r:embed="rId4"/>
          <a:srcRect l="40781" t="10717" r="4100" b="3708"/>
          <a:stretch/>
        </p:blipFill>
        <p:spPr>
          <a:xfrm>
            <a:off x="2582573" y="3553098"/>
            <a:ext cx="2530958" cy="2621349"/>
          </a:xfrm>
          <a:prstGeom prst="rect">
            <a:avLst/>
          </a:prstGeom>
        </p:spPr>
      </p:pic>
    </p:spTree>
    <p:extLst>
      <p:ext uri="{BB962C8B-B14F-4D97-AF65-F5344CB8AC3E}">
        <p14:creationId xmlns:p14="http://schemas.microsoft.com/office/powerpoint/2010/main" val="1172594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263517-C5BD-18DE-7120-74CB39419EDE}"/>
              </a:ext>
            </a:extLst>
          </p:cNvPr>
          <p:cNvSpPr>
            <a:spLocks noGrp="1"/>
          </p:cNvSpPr>
          <p:nvPr>
            <p:ph type="title"/>
          </p:nvPr>
        </p:nvSpPr>
        <p:spPr>
          <a:xfrm>
            <a:off x="669800" y="-376382"/>
            <a:ext cx="9782801" cy="1239837"/>
          </a:xfrm>
        </p:spPr>
        <p:txBody>
          <a:bodyPr/>
          <a:lstStyle/>
          <a:p>
            <a:r>
              <a:rPr lang="en-US"/>
              <a:t>Purpose of Power Analysis</a:t>
            </a:r>
          </a:p>
        </p:txBody>
      </p:sp>
      <p:sp>
        <p:nvSpPr>
          <p:cNvPr id="10" name="Text Placeholder 2">
            <a:extLst>
              <a:ext uri="{FF2B5EF4-FFF2-40B4-BE49-F238E27FC236}">
                <a16:creationId xmlns:a16="http://schemas.microsoft.com/office/drawing/2014/main" id="{8463B330-8A31-7173-F065-0EFCF615108B}"/>
              </a:ext>
            </a:extLst>
          </p:cNvPr>
          <p:cNvSpPr txBox="1">
            <a:spLocks/>
          </p:cNvSpPr>
          <p:nvPr/>
        </p:nvSpPr>
        <p:spPr>
          <a:xfrm>
            <a:off x="1033670" y="914110"/>
            <a:ext cx="7120720" cy="5546581"/>
          </a:xfrm>
          <a:prstGeom prst="rect">
            <a:avLst/>
          </a:prstGeom>
        </p:spPr>
        <p:txBody>
          <a:bodyPr vert="horz" lIns="91416" tIns="45708" rIns="91416" bIns="45708"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Arial" panose="020B0604020202020204" pitchFamily="34" charset="0"/>
                <a:ea typeface="+mn-ea"/>
                <a:cs typeface="Arial" panose="020B0604020202020204" pitchFamily="34" charset="0"/>
              </a:defRPr>
            </a:lvl1pPr>
            <a:lvl2pPr marL="800100" indent="-3429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797" indent="-283760" defTabSz="914126">
              <a:lnSpc>
                <a:spcPct val="100000"/>
              </a:lnSpc>
              <a:spcBef>
                <a:spcPct val="50000"/>
              </a:spcBef>
              <a:buClrTx/>
              <a:buFont typeface="Arial" panose="020B0604020202020204" pitchFamily="34" charset="0"/>
              <a:buAutoNum type="arabicPeriod"/>
              <a:defRPr/>
            </a:pPr>
            <a:r>
              <a:rPr lang="en-US" sz="2400">
                <a:solidFill>
                  <a:sysClr val="windowText" lastClr="000000"/>
                </a:solidFill>
                <a:latin typeface="Calibri" panose="020F0502020204030204" pitchFamily="34" charset="0"/>
                <a:cs typeface="Calibri" panose="020F0502020204030204" pitchFamily="34" charset="0"/>
              </a:rPr>
              <a:t>Understand how (&amp; by who) power is exercised to cause and maintain the problems &amp; conditions that we seek to change</a:t>
            </a:r>
          </a:p>
          <a:p>
            <a:pPr marL="342797" indent="-283760" defTabSz="914126">
              <a:lnSpc>
                <a:spcPct val="100000"/>
              </a:lnSpc>
              <a:spcBef>
                <a:spcPct val="20000"/>
              </a:spcBef>
              <a:buClrTx/>
              <a:buFont typeface="Arial" panose="020B0604020202020204" pitchFamily="34" charset="0"/>
              <a:buAutoNum type="arabicPeriod"/>
              <a:defRPr/>
            </a:pPr>
            <a:r>
              <a:rPr lang="en-US" sz="2400">
                <a:solidFill>
                  <a:sysClr val="windowText" lastClr="000000"/>
                </a:solidFill>
                <a:latin typeface="Calibri" panose="020F0502020204030204" pitchFamily="34" charset="0"/>
                <a:cs typeface="Calibri" panose="020F0502020204030204" pitchFamily="34" charset="0"/>
              </a:rPr>
              <a:t>Develop effective strategies for:</a:t>
            </a:r>
          </a:p>
          <a:p>
            <a:pPr marL="1142657" lvl="1" indent="-342797" defTabSz="914126">
              <a:lnSpc>
                <a:spcPct val="100000"/>
              </a:lnSpc>
              <a:spcBef>
                <a:spcPct val="50000"/>
              </a:spcBef>
              <a:buClrTx/>
              <a:defRPr/>
            </a:pPr>
            <a:r>
              <a:rPr lang="en-US" sz="2400">
                <a:solidFill>
                  <a:sysClr val="windowText" lastClr="000000"/>
                </a:solidFill>
                <a:latin typeface="Calibri" panose="020F0502020204030204" pitchFamily="34" charset="0"/>
                <a:cs typeface="Calibri" panose="020F0502020204030204" pitchFamily="34" charset="0"/>
              </a:rPr>
              <a:t>Permanently altering power relationships in favor of the people suffering from the problems &amp; conditions that we seek to change</a:t>
            </a:r>
          </a:p>
          <a:p>
            <a:pPr marL="1142657" lvl="1" indent="-342797" defTabSz="914126">
              <a:lnSpc>
                <a:spcPct val="100000"/>
              </a:lnSpc>
              <a:spcBef>
                <a:spcPct val="50000"/>
              </a:spcBef>
              <a:buClrTx/>
              <a:defRPr/>
            </a:pPr>
            <a:r>
              <a:rPr lang="en-US" sz="2400">
                <a:solidFill>
                  <a:sysClr val="windowText" lastClr="000000"/>
                </a:solidFill>
                <a:latin typeface="Calibri" panose="020F0502020204030204" pitchFamily="34" charset="0"/>
                <a:cs typeface="Calibri" panose="020F0502020204030204" pitchFamily="34" charset="0"/>
              </a:rPr>
              <a:t>Grassroots organizing to build power</a:t>
            </a:r>
          </a:p>
          <a:p>
            <a:pPr marL="1142657" lvl="1" indent="-342797" defTabSz="914126">
              <a:lnSpc>
                <a:spcPct val="100000"/>
              </a:lnSpc>
              <a:spcBef>
                <a:spcPct val="50000"/>
              </a:spcBef>
              <a:buClrTx/>
              <a:defRPr/>
            </a:pPr>
            <a:r>
              <a:rPr lang="en-US" sz="2400">
                <a:solidFill>
                  <a:sysClr val="windowText" lastClr="000000"/>
                </a:solidFill>
                <a:latin typeface="Calibri" panose="020F0502020204030204" pitchFamily="34" charset="0"/>
                <a:cs typeface="Calibri" panose="020F0502020204030204" pitchFamily="34" charset="0"/>
              </a:rPr>
              <a:t>Issue campaigns that BOTH help to build power AND win change</a:t>
            </a:r>
          </a:p>
          <a:p>
            <a:pPr marL="1142657" lvl="1" indent="-342797" defTabSz="914126">
              <a:lnSpc>
                <a:spcPct val="100000"/>
              </a:lnSpc>
              <a:spcBef>
                <a:spcPct val="50000"/>
              </a:spcBef>
              <a:buClrTx/>
              <a:defRPr/>
            </a:pPr>
            <a:r>
              <a:rPr lang="en-US" sz="2400">
                <a:solidFill>
                  <a:sysClr val="windowText" lastClr="000000"/>
                </a:solidFill>
                <a:latin typeface="Calibri" panose="020F0502020204030204" pitchFamily="34" charset="0"/>
                <a:cs typeface="Calibri" panose="020F0502020204030204" pitchFamily="34" charset="0"/>
              </a:rPr>
              <a:t>Connecting short term activities to LONG TERM goals</a:t>
            </a:r>
          </a:p>
        </p:txBody>
      </p:sp>
      <p:pic>
        <p:nvPicPr>
          <p:cNvPr id="11" name="Picture 2" descr="Graphical user interface&#10;&#10;Description automatically generated">
            <a:extLst>
              <a:ext uri="{FF2B5EF4-FFF2-40B4-BE49-F238E27FC236}">
                <a16:creationId xmlns:a16="http://schemas.microsoft.com/office/drawing/2014/main" id="{535C8BBB-5E55-20CD-F5CA-DB69FEC935DA}"/>
              </a:ext>
            </a:extLst>
          </p:cNvPr>
          <p:cNvPicPr>
            <a:picLocks noChangeAspect="1"/>
          </p:cNvPicPr>
          <p:nvPr/>
        </p:nvPicPr>
        <p:blipFill rotWithShape="1">
          <a:blip r:embed="rId2"/>
          <a:srcRect l="24447" t="2126" r="26614" b="-3844"/>
          <a:stretch/>
        </p:blipFill>
        <p:spPr>
          <a:xfrm>
            <a:off x="7641424" y="1088572"/>
            <a:ext cx="4657388" cy="4557486"/>
          </a:xfrm>
          <a:prstGeom prst="rect">
            <a:avLst/>
          </a:prstGeom>
        </p:spPr>
      </p:pic>
    </p:spTree>
    <p:extLst>
      <p:ext uri="{BB962C8B-B14F-4D97-AF65-F5344CB8AC3E}">
        <p14:creationId xmlns:p14="http://schemas.microsoft.com/office/powerpoint/2010/main" val="5414180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1F16B4-FFD1-4C11-1C0C-0A124444D431}"/>
              </a:ext>
            </a:extLst>
          </p:cNvPr>
          <p:cNvSpPr>
            <a:spLocks noGrp="1"/>
          </p:cNvSpPr>
          <p:nvPr>
            <p:ph type="title"/>
          </p:nvPr>
        </p:nvSpPr>
        <p:spPr/>
        <p:txBody>
          <a:bodyPr/>
          <a:lstStyle/>
          <a:p>
            <a:r>
              <a:rPr lang="en-US"/>
              <a:t>Process of Power Analysis</a:t>
            </a:r>
          </a:p>
        </p:txBody>
      </p:sp>
      <p:pic>
        <p:nvPicPr>
          <p:cNvPr id="7" name="Graphic 6" descr="Bullseye with solid fill">
            <a:extLst>
              <a:ext uri="{FF2B5EF4-FFF2-40B4-BE49-F238E27FC236}">
                <a16:creationId xmlns:a16="http://schemas.microsoft.com/office/drawing/2014/main" id="{E711C9B6-B439-67F8-0A85-6E921E7E2FE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208275" y="2057758"/>
            <a:ext cx="1723576" cy="1723576"/>
          </a:xfrm>
          <a:prstGeom prst="rect">
            <a:avLst/>
          </a:prstGeom>
        </p:spPr>
      </p:pic>
      <p:pic>
        <p:nvPicPr>
          <p:cNvPr id="8" name="Graphic 7" descr="Folder Search with solid fill">
            <a:extLst>
              <a:ext uri="{FF2B5EF4-FFF2-40B4-BE49-F238E27FC236}">
                <a16:creationId xmlns:a16="http://schemas.microsoft.com/office/drawing/2014/main" id="{DE355E8A-C772-CAB6-DC67-1F5C5F172264}"/>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61746" y="2210118"/>
            <a:ext cx="1571216" cy="1571216"/>
          </a:xfrm>
          <a:prstGeom prst="rect">
            <a:avLst/>
          </a:prstGeom>
        </p:spPr>
      </p:pic>
      <p:pic>
        <p:nvPicPr>
          <p:cNvPr id="9" name="Graphic 8" descr="Decision chart with solid fill">
            <a:extLst>
              <a:ext uri="{FF2B5EF4-FFF2-40B4-BE49-F238E27FC236}">
                <a16:creationId xmlns:a16="http://schemas.microsoft.com/office/drawing/2014/main" id="{F12465D5-EBD5-2E23-25FD-F1947589B01D}"/>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413552" y="2143459"/>
            <a:ext cx="1361721" cy="1361721"/>
          </a:xfrm>
          <a:prstGeom prst="rect">
            <a:avLst/>
          </a:prstGeom>
        </p:spPr>
      </p:pic>
      <p:graphicFrame>
        <p:nvGraphicFramePr>
          <p:cNvPr id="10" name="Diagram 9">
            <a:extLst>
              <a:ext uri="{FF2B5EF4-FFF2-40B4-BE49-F238E27FC236}">
                <a16:creationId xmlns:a16="http://schemas.microsoft.com/office/drawing/2014/main" id="{70230BFE-CDFA-615C-B086-A24CA1239330}"/>
              </a:ext>
            </a:extLst>
          </p:cNvPr>
          <p:cNvGraphicFramePr/>
          <p:nvPr>
            <p:extLst>
              <p:ext uri="{D42A27DB-BD31-4B8C-83A1-F6EECF244321}">
                <p14:modId xmlns:p14="http://schemas.microsoft.com/office/powerpoint/2010/main" val="2114736915"/>
              </p:ext>
            </p:extLst>
          </p:nvPr>
        </p:nvGraphicFramePr>
        <p:xfrm>
          <a:off x="697539" y="2063048"/>
          <a:ext cx="11103258" cy="5403501"/>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29510032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5180251" y="2153264"/>
            <a:ext cx="6195986" cy="4018935"/>
          </a:xfrm>
        </p:spPr>
        <p:txBody>
          <a:bodyPr/>
          <a:lstStyle/>
          <a:p>
            <a:pPr marL="0" indent="0">
              <a:buNone/>
            </a:pPr>
            <a:endParaRPr lang="en-US"/>
          </a:p>
          <a:p>
            <a:pPr marL="0" indent="0">
              <a:buNone/>
            </a:pPr>
            <a:endParaRPr lang="en-US"/>
          </a:p>
        </p:txBody>
      </p:sp>
      <p:sp>
        <p:nvSpPr>
          <p:cNvPr id="13" name="Text Placeholder 12"/>
          <p:cNvSpPr>
            <a:spLocks noGrp="1"/>
          </p:cNvSpPr>
          <p:nvPr>
            <p:ph type="body" sz="half" idx="2"/>
          </p:nvPr>
        </p:nvSpPr>
        <p:spPr/>
        <p:txBody>
          <a:bodyPr/>
          <a:lstStyle/>
          <a:p>
            <a:endParaRPr lang="en-US"/>
          </a:p>
        </p:txBody>
      </p:sp>
      <p:sp>
        <p:nvSpPr>
          <p:cNvPr id="2" name="TextBox 1">
            <a:extLst>
              <a:ext uri="{FF2B5EF4-FFF2-40B4-BE49-F238E27FC236}">
                <a16:creationId xmlns:a16="http://schemas.microsoft.com/office/drawing/2014/main" id="{1A8EBE5F-6179-B215-54CC-4AA440813BB0}"/>
              </a:ext>
            </a:extLst>
          </p:cNvPr>
          <p:cNvSpPr txBox="1"/>
          <p:nvPr/>
        </p:nvSpPr>
        <p:spPr>
          <a:xfrm>
            <a:off x="5677427" y="1174640"/>
            <a:ext cx="5481653" cy="40934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a:ea typeface="+mn-lt"/>
                <a:cs typeface="+mn-lt"/>
              </a:rPr>
              <a:t>Understanding our own power, or lack thereof, is a necessary starting point</a:t>
            </a:r>
            <a:endParaRPr lang="en-US" sz="2800"/>
          </a:p>
          <a:p>
            <a:endParaRPr lang="en-US" sz="2800"/>
          </a:p>
          <a:p>
            <a:r>
              <a:rPr lang="en-US" sz="2800"/>
              <a:t>Understanding who has the power to fix the issue is crucial to building a successful campaign</a:t>
            </a:r>
          </a:p>
          <a:p>
            <a:endParaRPr lang="en-US"/>
          </a:p>
          <a:p>
            <a:endParaRPr lang="en-US"/>
          </a:p>
        </p:txBody>
      </p:sp>
      <p:pic>
        <p:nvPicPr>
          <p:cNvPr id="7" name="Picture 6"/>
          <p:cNvPicPr>
            <a:picLocks noChangeAspect="1"/>
          </p:cNvPicPr>
          <p:nvPr/>
        </p:nvPicPr>
        <p:blipFill rotWithShape="1">
          <a:blip r:embed="rId2"/>
          <a:srcRect l="23345" r="20898"/>
          <a:stretch/>
        </p:blipFill>
        <p:spPr>
          <a:xfrm>
            <a:off x="1517866" y="2280777"/>
            <a:ext cx="2275865" cy="4081784"/>
          </a:xfrm>
          <a:prstGeom prst="rect">
            <a:avLst/>
          </a:prstGeom>
        </p:spPr>
      </p:pic>
    </p:spTree>
    <p:extLst>
      <p:ext uri="{BB962C8B-B14F-4D97-AF65-F5344CB8AC3E}">
        <p14:creationId xmlns:p14="http://schemas.microsoft.com/office/powerpoint/2010/main" val="2164241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pectrum of Alli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11723" y="1438826"/>
            <a:ext cx="4877102" cy="282174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954157" y="119921"/>
            <a:ext cx="10183536" cy="635453"/>
          </a:xfrm>
        </p:spPr>
        <p:txBody>
          <a:bodyPr>
            <a:normAutofit/>
          </a:bodyPr>
          <a:lstStyle/>
          <a:p>
            <a:r>
              <a:rPr lang="en-US" b="1"/>
              <a:t>Spectrum of Allies Part 1</a:t>
            </a:r>
            <a:r>
              <a:rPr lang="en-US"/>
              <a:t> Pg. 33</a:t>
            </a:r>
            <a:endParaRPr lang="en-US" b="1"/>
          </a:p>
        </p:txBody>
      </p:sp>
      <p:sp>
        <p:nvSpPr>
          <p:cNvPr id="3" name="Content Placeholder 2"/>
          <p:cNvSpPr>
            <a:spLocks noGrp="1"/>
          </p:cNvSpPr>
          <p:nvPr>
            <p:ph idx="1"/>
          </p:nvPr>
        </p:nvSpPr>
        <p:spPr>
          <a:xfrm>
            <a:off x="421240" y="1083404"/>
            <a:ext cx="7628478" cy="5062563"/>
          </a:xfrm>
        </p:spPr>
        <p:txBody>
          <a:bodyPr>
            <a:noAutofit/>
          </a:bodyPr>
          <a:lstStyle/>
          <a:p>
            <a:pPr marL="749583" lvl="1" indent="-457063">
              <a:buFont typeface="+mj-lt"/>
              <a:buAutoNum type="arabicPeriod"/>
            </a:pPr>
            <a:r>
              <a:rPr lang="en-US" sz="2799">
                <a:latin typeface="MyriadPro-Semibold"/>
              </a:rPr>
              <a:t>Active allies: </a:t>
            </a:r>
            <a:r>
              <a:rPr lang="en-US" sz="2799">
                <a:latin typeface="MyriadPro-Regular"/>
              </a:rPr>
              <a:t>people who agree with you &amp; are organizing alongside you</a:t>
            </a:r>
          </a:p>
          <a:p>
            <a:pPr marL="749583" lvl="1" indent="-457063">
              <a:buFont typeface="+mj-lt"/>
              <a:buAutoNum type="arabicPeriod"/>
            </a:pPr>
            <a:r>
              <a:rPr lang="en-US" sz="2799">
                <a:latin typeface="MyriadPro-Semibold"/>
              </a:rPr>
              <a:t>Passive allies: </a:t>
            </a:r>
            <a:r>
              <a:rPr lang="en-US" sz="2799">
                <a:latin typeface="MyriadPro-Regular"/>
              </a:rPr>
              <a:t>people who agree but aren't doing anything about it (yet!)</a:t>
            </a:r>
          </a:p>
          <a:p>
            <a:pPr marL="749583" lvl="1" indent="-457063">
              <a:buFont typeface="+mj-lt"/>
              <a:buAutoNum type="arabicPeriod"/>
            </a:pPr>
            <a:r>
              <a:rPr lang="en-US" sz="2799">
                <a:latin typeface="MyriadPro-Semibold"/>
              </a:rPr>
              <a:t>Neutrals: </a:t>
            </a:r>
            <a:r>
              <a:rPr lang="en-US" sz="2799">
                <a:latin typeface="MyriadPro-Regular"/>
              </a:rPr>
              <a:t>people who aren't sure, or are unengaged (they might just not know about you yet)</a:t>
            </a:r>
          </a:p>
          <a:p>
            <a:pPr marL="749583" lvl="1" indent="-457063">
              <a:buFont typeface="+mj-lt"/>
              <a:buAutoNum type="arabicPeriod"/>
            </a:pPr>
            <a:r>
              <a:rPr lang="en-US" sz="2799">
                <a:latin typeface="MyriadPro-Semibold"/>
              </a:rPr>
              <a:t>Passive opponents</a:t>
            </a:r>
            <a:r>
              <a:rPr lang="en-US" sz="2799">
                <a:latin typeface="MyriadPro-Regular"/>
              </a:rPr>
              <a:t>: people who disagree, but aren't trying to stop you</a:t>
            </a:r>
          </a:p>
          <a:p>
            <a:pPr marL="749583" lvl="1" indent="-457063">
              <a:buFont typeface="+mj-lt"/>
              <a:buAutoNum type="arabicPeriod"/>
            </a:pPr>
            <a:r>
              <a:rPr lang="en-US" sz="2799">
                <a:latin typeface="MyriadPro-Semibold"/>
              </a:rPr>
              <a:t>Active opponents</a:t>
            </a:r>
            <a:r>
              <a:rPr lang="en-US" sz="2799">
                <a:latin typeface="MyriadPro-Regular"/>
              </a:rPr>
              <a:t>: people who have done something to prevent you from reaching your goal</a:t>
            </a:r>
            <a:endParaRPr lang="en-US" sz="2799"/>
          </a:p>
        </p:txBody>
      </p:sp>
    </p:spTree>
    <p:extLst>
      <p:ext uri="{BB962C8B-B14F-4D97-AF65-F5344CB8AC3E}">
        <p14:creationId xmlns:p14="http://schemas.microsoft.com/office/powerpoint/2010/main" val="15882578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1130" y="-433912"/>
            <a:ext cx="9782801" cy="1239837"/>
          </a:xfrm>
        </p:spPr>
        <p:txBody>
          <a:bodyPr>
            <a:normAutofit/>
          </a:bodyPr>
          <a:lstStyle/>
          <a:p>
            <a:r>
              <a:rPr lang="en-US"/>
              <a:t>Share Out Spectrum of Allies</a:t>
            </a:r>
          </a:p>
        </p:txBody>
      </p:sp>
      <p:sp>
        <p:nvSpPr>
          <p:cNvPr id="3" name="Content Placeholder 2"/>
          <p:cNvSpPr>
            <a:spLocks noGrp="1"/>
          </p:cNvSpPr>
          <p:nvPr>
            <p:ph idx="1"/>
          </p:nvPr>
        </p:nvSpPr>
        <p:spPr/>
        <p:txBody>
          <a:bodyPr/>
          <a:lstStyle/>
          <a:p>
            <a:endParaRPr lang="en-US"/>
          </a:p>
        </p:txBody>
      </p:sp>
      <p:pic>
        <p:nvPicPr>
          <p:cNvPr id="1028" name="Picture 4" descr="Source: George Lakey, Training for Change"/>
          <p:cNvPicPr>
            <a:picLocks noChangeAspect="1" noChangeArrowheads="1"/>
          </p:cNvPicPr>
          <p:nvPr/>
        </p:nvPicPr>
        <p:blipFill rotWithShape="1">
          <a:blip r:embed="rId3">
            <a:grayscl/>
            <a:extLst>
              <a:ext uri="{28A0092B-C50C-407E-A947-70E740481C1C}">
                <a14:useLocalDpi xmlns:a14="http://schemas.microsoft.com/office/drawing/2010/main" val="0"/>
              </a:ext>
            </a:extLst>
          </a:blip>
          <a:srcRect l="9609" t="9468" r="13092" b="11247"/>
          <a:stretch/>
        </p:blipFill>
        <p:spPr bwMode="auto">
          <a:xfrm>
            <a:off x="835878" y="841119"/>
            <a:ext cx="10271832" cy="53310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13487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1110" y="-342740"/>
            <a:ext cx="10480196" cy="1239837"/>
          </a:xfrm>
        </p:spPr>
        <p:txBody>
          <a:bodyPr>
            <a:normAutofit/>
          </a:bodyPr>
          <a:lstStyle/>
          <a:p>
            <a:r>
              <a:rPr lang="en-US"/>
              <a:t>Focusing your tactics matters</a:t>
            </a:r>
          </a:p>
        </p:txBody>
      </p:sp>
      <p:sp>
        <p:nvSpPr>
          <p:cNvPr id="3" name="Content Placeholder 2"/>
          <p:cNvSpPr>
            <a:spLocks noGrp="1"/>
          </p:cNvSpPr>
          <p:nvPr>
            <p:ph idx="1"/>
          </p:nvPr>
        </p:nvSpPr>
        <p:spPr>
          <a:xfrm>
            <a:off x="791110" y="1239837"/>
            <a:ext cx="10871238" cy="5275707"/>
          </a:xfrm>
        </p:spPr>
        <p:txBody>
          <a:bodyPr>
            <a:normAutofit lnSpcReduction="10000"/>
          </a:bodyPr>
          <a:lstStyle/>
          <a:p>
            <a:pPr marL="0" indent="0">
              <a:buNone/>
            </a:pPr>
            <a:r>
              <a:rPr lang="en-US" sz="2799"/>
              <a:t>Only the Opposition – cynicism </a:t>
            </a:r>
          </a:p>
          <a:p>
            <a:pPr marL="0" indent="0">
              <a:buNone/>
            </a:pPr>
            <a:r>
              <a:rPr lang="en-US" sz="2799"/>
              <a:t>Only the Active Allies – stagnation </a:t>
            </a:r>
          </a:p>
          <a:p>
            <a:pPr marL="0" indent="0">
              <a:buNone/>
            </a:pPr>
            <a:r>
              <a:rPr lang="en-US" sz="2799"/>
              <a:t>Generalizations about Slices – missed opportunities</a:t>
            </a:r>
          </a:p>
          <a:p>
            <a:pPr marL="0" indent="0">
              <a:buNone/>
            </a:pPr>
            <a:endParaRPr lang="en-US" sz="2799"/>
          </a:p>
          <a:p>
            <a:pPr marL="0" indent="0">
              <a:buNone/>
            </a:pPr>
            <a:r>
              <a:rPr lang="en-US" sz="2799"/>
              <a:t>DO FOCUS ON THE PASSIVE ALLIES </a:t>
            </a:r>
          </a:p>
          <a:p>
            <a:pPr lvl="1">
              <a:buFont typeface="Arial" panose="020B0604020202020204" pitchFamily="34" charset="0"/>
              <a:buChar char="•"/>
            </a:pPr>
            <a:r>
              <a:rPr lang="en-US" sz="2599"/>
              <a:t>These are folks who know or care about what you’re up to, but aren’t doing anything about it! Give them a chance to participate and build power with you.</a:t>
            </a:r>
          </a:p>
          <a:p>
            <a:pPr marL="0" indent="0">
              <a:buNone/>
            </a:pPr>
            <a:r>
              <a:rPr lang="en-US" sz="2799"/>
              <a:t>THE GOOD NEWS </a:t>
            </a:r>
            <a:endParaRPr lang="en-US" sz="2599"/>
          </a:p>
          <a:p>
            <a:pPr lvl="1">
              <a:buFont typeface="Arial" panose="020B0604020202020204" pitchFamily="34" charset="0"/>
              <a:buChar char="•"/>
            </a:pPr>
            <a:r>
              <a:rPr lang="en-US" sz="2399"/>
              <a:t>It is only necessary to move some or all of the pie wedges one step in your direction. If we shift each wedge one step, we are likely to win, even if the hardliners on the opponent’s side don’t budge.</a:t>
            </a:r>
          </a:p>
          <a:p>
            <a:pPr marL="201108" lvl="1" indent="0">
              <a:buNone/>
            </a:pPr>
            <a:endParaRPr lang="en-US"/>
          </a:p>
        </p:txBody>
      </p:sp>
      <p:pic>
        <p:nvPicPr>
          <p:cNvPr id="5" name="Picture 4" descr="Source: George Lakey, Training for Change"/>
          <p:cNvPicPr>
            <a:picLocks noChangeAspect="1" noChangeArrowheads="1"/>
          </p:cNvPicPr>
          <p:nvPr/>
        </p:nvPicPr>
        <p:blipFill rotWithShape="1">
          <a:blip r:embed="rId3">
            <a:grayscl/>
            <a:extLst>
              <a:ext uri="{28A0092B-C50C-407E-A947-70E740481C1C}">
                <a14:useLocalDpi xmlns:a14="http://schemas.microsoft.com/office/drawing/2010/main" val="0"/>
              </a:ext>
            </a:extLst>
          </a:blip>
          <a:srcRect l="9609" t="9468" r="13092" b="11247"/>
          <a:stretch/>
        </p:blipFill>
        <p:spPr bwMode="auto">
          <a:xfrm>
            <a:off x="8319621" y="277178"/>
            <a:ext cx="3486732" cy="18096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52616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3967" y="-555624"/>
            <a:ext cx="9782801" cy="1239837"/>
          </a:xfrm>
        </p:spPr>
        <p:txBody>
          <a:bodyPr>
            <a:normAutofit/>
          </a:bodyPr>
          <a:lstStyle/>
          <a:p>
            <a:r>
              <a:rPr lang="en-US"/>
              <a:t>Team Share of Spectrum of Allies</a:t>
            </a:r>
          </a:p>
        </p:txBody>
      </p:sp>
      <p:sp>
        <p:nvSpPr>
          <p:cNvPr id="3" name="Content Placeholder 2"/>
          <p:cNvSpPr>
            <a:spLocks noGrp="1"/>
          </p:cNvSpPr>
          <p:nvPr>
            <p:ph idx="1"/>
          </p:nvPr>
        </p:nvSpPr>
        <p:spPr/>
        <p:txBody>
          <a:bodyPr/>
          <a:lstStyle/>
          <a:p>
            <a:endParaRPr lang="en-US"/>
          </a:p>
        </p:txBody>
      </p:sp>
      <p:pic>
        <p:nvPicPr>
          <p:cNvPr id="5" name="Picture 4" descr="Source: George Lakey, Training for Change"/>
          <p:cNvPicPr>
            <a:picLocks noChangeAspect="1" noChangeArrowheads="1"/>
          </p:cNvPicPr>
          <p:nvPr/>
        </p:nvPicPr>
        <p:blipFill rotWithShape="1">
          <a:blip r:embed="rId3">
            <a:grayscl/>
            <a:extLst>
              <a:ext uri="{28A0092B-C50C-407E-A947-70E740481C1C}">
                <a14:useLocalDpi xmlns:a14="http://schemas.microsoft.com/office/drawing/2010/main" val="0"/>
              </a:ext>
            </a:extLst>
          </a:blip>
          <a:srcRect l="9609" t="9468" r="13092" b="11247"/>
          <a:stretch/>
        </p:blipFill>
        <p:spPr bwMode="auto">
          <a:xfrm>
            <a:off x="835878" y="841119"/>
            <a:ext cx="10271832" cy="53310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74292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517866" y="750012"/>
            <a:ext cx="2275865" cy="1002587"/>
          </a:xfrm>
        </p:spPr>
        <p:txBody>
          <a:bodyPr anchor="ctr"/>
          <a:lstStyle/>
          <a:p>
            <a:pPr algn="ctr"/>
            <a:r>
              <a:rPr lang="en-US"/>
              <a:t>Key POINTs</a:t>
            </a:r>
          </a:p>
        </p:txBody>
      </p:sp>
      <p:sp>
        <p:nvSpPr>
          <p:cNvPr id="7" name="Content Placeholder 2">
            <a:extLst>
              <a:ext uri="{FF2B5EF4-FFF2-40B4-BE49-F238E27FC236}">
                <a16:creationId xmlns:a16="http://schemas.microsoft.com/office/drawing/2014/main" id="{2046E4E1-64A7-85BE-DE2D-B2BC5EE3353E}"/>
              </a:ext>
            </a:extLst>
          </p:cNvPr>
          <p:cNvSpPr>
            <a:spLocks noGrp="1"/>
          </p:cNvSpPr>
          <p:nvPr>
            <p:ph idx="1"/>
          </p:nvPr>
        </p:nvSpPr>
        <p:spPr>
          <a:xfrm>
            <a:off x="5148470" y="381000"/>
            <a:ext cx="6659610" cy="5273360"/>
          </a:xfrm>
        </p:spPr>
        <p:txBody>
          <a:bodyPr vert="horz" lIns="0" tIns="45708" rIns="0" bIns="45708" rtlCol="0" anchor="t">
            <a:noAutofit/>
          </a:bodyPr>
          <a:lstStyle/>
          <a:p>
            <a:r>
              <a:rPr lang="en-US" sz="4399"/>
              <a:t>It is only necessary to move some or all of the pie wedges one step in your direction.</a:t>
            </a:r>
          </a:p>
          <a:p>
            <a:endParaRPr lang="en-US" sz="4399"/>
          </a:p>
          <a:p>
            <a:r>
              <a:rPr lang="en-US" sz="4399"/>
              <a:t>If we shift each wedge one step, we are likely to win, even if the hardliners on the opponent’s side don’t budge.  </a:t>
            </a:r>
          </a:p>
        </p:txBody>
      </p:sp>
      <p:pic>
        <p:nvPicPr>
          <p:cNvPr id="10" name="Picture 9"/>
          <p:cNvPicPr>
            <a:picLocks noChangeAspect="1"/>
          </p:cNvPicPr>
          <p:nvPr/>
        </p:nvPicPr>
        <p:blipFill rotWithShape="1">
          <a:blip r:embed="rId2"/>
          <a:srcRect l="23345" r="20898"/>
          <a:stretch/>
        </p:blipFill>
        <p:spPr>
          <a:xfrm>
            <a:off x="1517866" y="1993100"/>
            <a:ext cx="2275865" cy="4081784"/>
          </a:xfrm>
          <a:prstGeom prst="rect">
            <a:avLst/>
          </a:prstGeom>
        </p:spPr>
      </p:pic>
    </p:spTree>
    <p:extLst>
      <p:ext uri="{BB962C8B-B14F-4D97-AF65-F5344CB8AC3E}">
        <p14:creationId xmlns:p14="http://schemas.microsoft.com/office/powerpoint/2010/main" val="22784567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7954" y="1823668"/>
            <a:ext cx="4881701" cy="1917082"/>
          </a:xfrm>
        </p:spPr>
        <p:txBody>
          <a:bodyPr>
            <a:normAutofit/>
          </a:bodyPr>
          <a:lstStyle/>
          <a:p>
            <a:r>
              <a:rPr lang="en-US"/>
              <a:t>What will you take with you into your future work? </a:t>
            </a:r>
          </a:p>
        </p:txBody>
      </p:sp>
      <p:sp>
        <p:nvSpPr>
          <p:cNvPr id="4" name="Title 1"/>
          <p:cNvSpPr txBox="1">
            <a:spLocks/>
          </p:cNvSpPr>
          <p:nvPr/>
        </p:nvSpPr>
        <p:spPr>
          <a:xfrm>
            <a:off x="637954" y="177801"/>
            <a:ext cx="10738284" cy="927986"/>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r>
              <a:rPr lang="en-US" b="1"/>
              <a:t>Closing our time together…</a:t>
            </a:r>
          </a:p>
        </p:txBody>
      </p:sp>
      <p:pic>
        <p:nvPicPr>
          <p:cNvPr id="1026" name="Picture 2" descr="This may contain: a pug dog wearing a rainbow colored shir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55710" y="1021262"/>
            <a:ext cx="3248025" cy="48768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307876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Shape 97">
          <a:extLst>
            <a:ext uri="{FF2B5EF4-FFF2-40B4-BE49-F238E27FC236}">
              <a16:creationId xmlns:a16="http://schemas.microsoft.com/office/drawing/2014/main" id="{A59DCB83-E525-57E7-81FA-D6371020AF80}"/>
            </a:ext>
          </a:extLst>
        </p:cNvPr>
        <p:cNvGrpSpPr/>
        <p:nvPr/>
      </p:nvGrpSpPr>
      <p:grpSpPr>
        <a:xfrm>
          <a:off x="0" y="0"/>
          <a:ext cx="0" cy="0"/>
          <a:chOff x="0" y="0"/>
          <a:chExt cx="0" cy="0"/>
        </a:xfrm>
      </p:grpSpPr>
      <p:pic>
        <p:nvPicPr>
          <p:cNvPr id="98" name="Google Shape;98;p14">
            <a:extLst>
              <a:ext uri="{FF2B5EF4-FFF2-40B4-BE49-F238E27FC236}">
                <a16:creationId xmlns:a16="http://schemas.microsoft.com/office/drawing/2014/main" id="{BF7F9DA1-8AC3-ADD3-6C1B-C5CC10D4DA35}"/>
              </a:ext>
            </a:extLst>
          </p:cNvPr>
          <p:cNvPicPr preferRelativeResize="0"/>
          <p:nvPr/>
        </p:nvPicPr>
        <p:blipFill rotWithShape="1">
          <a:blip r:embed="rId3">
            <a:alphaModFix/>
          </a:blip>
          <a:srcRect/>
          <a:stretch/>
        </p:blipFill>
        <p:spPr>
          <a:xfrm>
            <a:off x="908345" y="1180292"/>
            <a:ext cx="10878762" cy="4217620"/>
          </a:xfrm>
          <a:prstGeom prst="rect">
            <a:avLst/>
          </a:prstGeom>
          <a:noFill/>
          <a:ln>
            <a:noFill/>
          </a:ln>
        </p:spPr>
      </p:pic>
    </p:spTree>
    <p:extLst>
      <p:ext uri="{BB962C8B-B14F-4D97-AF65-F5344CB8AC3E}">
        <p14:creationId xmlns:p14="http://schemas.microsoft.com/office/powerpoint/2010/main" val="9908527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735497" y="1"/>
            <a:ext cx="11453328" cy="6142382"/>
          </a:xfrm>
          <a:solidFill>
            <a:srgbClr val="FFFF00"/>
          </a:solidFill>
        </p:spPr>
        <p:txBody>
          <a:bodyPr anchor="ctr">
            <a:normAutofit/>
          </a:bodyPr>
          <a:lstStyle/>
          <a:p>
            <a:r>
              <a:rPr lang="en-US"/>
              <a:t>What follows are slides and content that we don’t have time for</a:t>
            </a:r>
          </a:p>
        </p:txBody>
      </p:sp>
    </p:spTree>
    <p:extLst>
      <p:ext uri="{BB962C8B-B14F-4D97-AF65-F5344CB8AC3E}">
        <p14:creationId xmlns:p14="http://schemas.microsoft.com/office/powerpoint/2010/main" val="150362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Who are Our People? </a:t>
            </a:r>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7609831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C6EE1E5C-E328-4E79-AA7A-2A49764585B6}"/>
              </a:ext>
            </a:extLst>
          </p:cNvPr>
          <p:cNvSpPr/>
          <p:nvPr/>
        </p:nvSpPr>
        <p:spPr>
          <a:xfrm>
            <a:off x="6531429" y="1033669"/>
            <a:ext cx="5343903" cy="474961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063">
              <a:defRPr/>
            </a:pPr>
            <a:endParaRPr lang="en-US" sz="1799">
              <a:solidFill>
                <a:prstClr val="white"/>
              </a:solidFill>
              <a:latin typeface="Calibri" panose="020F0502020204030204"/>
            </a:endParaRPr>
          </a:p>
        </p:txBody>
      </p:sp>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874643" y="-4804"/>
            <a:ext cx="8825947" cy="913580"/>
          </a:xfrm>
        </p:spPr>
        <p:txBody>
          <a:bodyPr>
            <a:normAutofit/>
          </a:bodyPr>
          <a:lstStyle/>
          <a:p>
            <a:r>
              <a:rPr lang="en-US" sz="4099" b="1"/>
              <a:t>Give One Idea and Get One Idea</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6804561" y="1436914"/>
            <a:ext cx="4667003" cy="4013860"/>
          </a:xfrm>
        </p:spPr>
        <p:txBody>
          <a:bodyPr vert="horz" lIns="0" tIns="45708" rIns="0" bIns="45708" rtlCol="0" anchor="t">
            <a:normAutofit lnSpcReduction="10000"/>
          </a:bodyPr>
          <a:lstStyle/>
          <a:p>
            <a:pPr fontAlgn="base"/>
            <a:r>
              <a:rPr lang="en-US"/>
              <a:t>Your name </a:t>
            </a:r>
          </a:p>
          <a:p>
            <a:pPr fontAlgn="base"/>
            <a:r>
              <a:rPr lang="en-US"/>
              <a:t>Where you are from </a:t>
            </a:r>
          </a:p>
          <a:p>
            <a:pPr fontAlgn="base"/>
            <a:r>
              <a:rPr lang="en-US"/>
              <a:t>Who are your people that you will need to work with you on your campaign. </a:t>
            </a:r>
          </a:p>
          <a:p>
            <a:pPr fontAlgn="base"/>
            <a:r>
              <a:rPr lang="en-US"/>
              <a:t>Track any “people” that you did not think of as needing, but might be useful. AND WHY on your worksheet</a:t>
            </a:r>
          </a:p>
        </p:txBody>
      </p:sp>
      <p:pic>
        <p:nvPicPr>
          <p:cNvPr id="6" name="Picture 2" descr="Free photo gay couple with painted faces rejoicing and hugging">
            <a:extLst>
              <a:ext uri="{FF2B5EF4-FFF2-40B4-BE49-F238E27FC236}">
                <a16:creationId xmlns:a16="http://schemas.microsoft.com/office/drawing/2014/main" id="{75D293EA-5BB7-872F-E146-DB558CA4373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8881" r="17286"/>
          <a:stretch/>
        </p:blipFill>
        <p:spPr bwMode="auto">
          <a:xfrm>
            <a:off x="1701268" y="1436914"/>
            <a:ext cx="3586348" cy="37575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827096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endParaRPr lang="en-US"/>
          </a:p>
        </p:txBody>
      </p:sp>
      <p:sp>
        <p:nvSpPr>
          <p:cNvPr id="102402" name="Content Placeholder 2"/>
          <p:cNvSpPr>
            <a:spLocks noGrp="1"/>
          </p:cNvSpPr>
          <p:nvPr>
            <p:ph idx="1"/>
          </p:nvPr>
        </p:nvSpPr>
        <p:spPr/>
        <p:txBody>
          <a:bodyPr>
            <a:normAutofit/>
          </a:bodyPr>
          <a:lstStyle/>
          <a:p>
            <a:pPr marL="0" indent="0" algn="ctr">
              <a:buNone/>
            </a:pPr>
            <a:r>
              <a:rPr lang="en-US" altLang="en-US" sz="8000"/>
              <a:t>Our people are those</a:t>
            </a:r>
          </a:p>
        </p:txBody>
      </p:sp>
      <p:sp>
        <p:nvSpPr>
          <p:cNvPr id="4" name="Rectangle 3"/>
          <p:cNvSpPr>
            <a:spLocks noChangeArrowheads="1"/>
          </p:cNvSpPr>
          <p:nvPr/>
        </p:nvSpPr>
        <p:spPr bwMode="auto">
          <a:xfrm>
            <a:off x="608012" y="3048394"/>
            <a:ext cx="11470073" cy="2057006"/>
          </a:xfrm>
          <a:prstGeom prst="rect">
            <a:avLst/>
          </a:prstGeom>
          <a:solidFill>
            <a:schemeClr val="accent2">
              <a:lumMod val="75000"/>
            </a:schemeClr>
          </a:solidFill>
          <a:ln>
            <a:noFill/>
          </a:ln>
          <a:effectLst>
            <a:outerShdw blurRad="40000" dist="23000" dir="5400000" rotWithShape="0">
              <a:srgbClr val="000000">
                <a:alpha val="34998"/>
              </a:srgbClr>
            </a:outerShdw>
          </a:effectLst>
          <a:extLst>
            <a:ext uri="{91240B29-F687-4f45-9708-019B960494DF}"/>
          </a:extLst>
        </p:spPr>
        <p:txBody>
          <a:bodyPr anchor="ctr"/>
          <a:lstStyle/>
          <a:p>
            <a:pPr algn="r">
              <a:defRPr/>
            </a:pPr>
            <a:r>
              <a:rPr lang="en-US" sz="5998" b="1">
                <a:solidFill>
                  <a:prstClr val="black"/>
                </a:solidFill>
                <a:latin typeface="Franklin Gothic Medium"/>
              </a:rPr>
              <a:t>Who share our beliefs and interests.</a:t>
            </a:r>
          </a:p>
        </p:txBody>
      </p:sp>
    </p:spTree>
    <p:extLst>
      <p:ext uri="{BB962C8B-B14F-4D97-AF65-F5344CB8AC3E}">
        <p14:creationId xmlns:p14="http://schemas.microsoft.com/office/powerpoint/2010/main" val="38605723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Rectangle 4"/>
          <p:cNvSpPr>
            <a:spLocks noChangeArrowheads="1"/>
          </p:cNvSpPr>
          <p:nvPr/>
        </p:nvSpPr>
        <p:spPr bwMode="auto">
          <a:xfrm>
            <a:off x="5569087" y="1705426"/>
            <a:ext cx="2532990" cy="942729"/>
          </a:xfrm>
          <a:prstGeom prst="rect">
            <a:avLst/>
          </a:prstGeom>
          <a:solidFill>
            <a:schemeClr val="accent2">
              <a:lumMod val="75000"/>
            </a:schemeClr>
          </a:solidFill>
          <a:ln>
            <a:noFill/>
          </a:ln>
          <a:effectLst>
            <a:outerShdw blurRad="40000" dist="23000" dir="5400000" rotWithShape="0">
              <a:srgbClr val="000000">
                <a:alpha val="34998"/>
              </a:srgbClr>
            </a:outerShdw>
          </a:effectLst>
          <a:extLst>
            <a:ext uri="{91240B29-F687-4f45-9708-019B960494DF}"/>
          </a:extLst>
        </p:spPr>
        <p:txBody>
          <a:bodyPr anchor="ctr"/>
          <a:lstStyle/>
          <a:p>
            <a:pPr algn="ctr">
              <a:defRPr/>
            </a:pPr>
            <a:endParaRPr lang="en-US" sz="1799">
              <a:solidFill>
                <a:prstClr val="white"/>
              </a:solidFill>
              <a:latin typeface="Franklin Gothic Medium"/>
            </a:endParaRPr>
          </a:p>
        </p:txBody>
      </p:sp>
      <p:sp>
        <p:nvSpPr>
          <p:cNvPr id="4" name="Rectangle 3"/>
          <p:cNvSpPr>
            <a:spLocks noChangeArrowheads="1"/>
          </p:cNvSpPr>
          <p:nvPr/>
        </p:nvSpPr>
        <p:spPr bwMode="auto">
          <a:xfrm>
            <a:off x="2040993" y="823006"/>
            <a:ext cx="2532990" cy="942729"/>
          </a:xfrm>
          <a:prstGeom prst="rect">
            <a:avLst/>
          </a:prstGeom>
          <a:solidFill>
            <a:schemeClr val="accent2">
              <a:lumMod val="75000"/>
            </a:schemeClr>
          </a:solidFill>
          <a:ln>
            <a:noFill/>
          </a:ln>
          <a:effectLst>
            <a:outerShdw blurRad="40000" dist="23000" dir="5400000" rotWithShape="0">
              <a:srgbClr val="000000">
                <a:alpha val="34998"/>
              </a:srgbClr>
            </a:outerShdw>
          </a:effectLst>
          <a:extLst>
            <a:ext uri="{91240B29-F687-4f45-9708-019B960494DF}"/>
          </a:extLst>
        </p:spPr>
        <p:txBody>
          <a:bodyPr anchor="ctr"/>
          <a:lstStyle/>
          <a:p>
            <a:pPr algn="ctr">
              <a:defRPr/>
            </a:pPr>
            <a:endParaRPr lang="en-US" sz="1799">
              <a:solidFill>
                <a:prstClr val="white"/>
              </a:solidFill>
              <a:latin typeface="Franklin Gothic Medium"/>
            </a:endParaRPr>
          </a:p>
        </p:txBody>
      </p:sp>
      <p:sp>
        <p:nvSpPr>
          <p:cNvPr id="133125" name="TextBox 2"/>
          <p:cNvSpPr txBox="1">
            <a:spLocks noChangeArrowheads="1"/>
          </p:cNvSpPr>
          <p:nvPr/>
        </p:nvSpPr>
        <p:spPr bwMode="auto">
          <a:xfrm>
            <a:off x="1733098" y="736509"/>
            <a:ext cx="8760718" cy="1937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5998" b="1">
                <a:solidFill>
                  <a:srgbClr val="000000"/>
                </a:solidFill>
                <a:latin typeface="Helvetica" panose="020B0604020202020204" pitchFamily="34" charset="0"/>
                <a:ea typeface="MS PGothic" panose="020B0600070205080204" pitchFamily="34" charset="-128"/>
              </a:rPr>
              <a:t>People are the base of our power</a:t>
            </a:r>
          </a:p>
        </p:txBody>
      </p:sp>
      <p:pic>
        <p:nvPicPr>
          <p:cNvPr id="16" name="Picture 2" descr="LGBT diversity and inclusion within organization | IMD Artic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93213" y="2926019"/>
            <a:ext cx="5596205" cy="29425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17657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Rectangle 1"/>
          <p:cNvSpPr>
            <a:spLocks/>
          </p:cNvSpPr>
          <p:nvPr/>
        </p:nvSpPr>
        <p:spPr bwMode="auto">
          <a:xfrm>
            <a:off x="1595022" y="174978"/>
            <a:ext cx="8908916" cy="874881"/>
          </a:xfrm>
          <a:prstGeom prst="rect">
            <a:avLst/>
          </a:prstGeom>
          <a:noFill/>
          <a:ln>
            <a:noFill/>
          </a:ln>
          <a:effectLst>
            <a:outerShdw blurRad="127000" dist="76199" dir="2700000" algn="ctr" rotWithShape="0">
              <a:schemeClr val="bg2">
                <a:alpha val="75000"/>
              </a:schemeClr>
            </a:outerShdw>
          </a:effectLst>
          <a:extLst>
            <a:ext uri="{909E8E84-426E-40dd-AFC4-6F175D3DCCD1}"/>
            <a:ext uri="{91240B29-F687-4f45-9708-019B960494DF}"/>
          </a:extLst>
        </p:spPr>
        <p:txBody>
          <a:bodyPr lIns="0" tIns="0" rIns="0" bIns="0" anchor="ctr"/>
          <a:lstStyle/>
          <a:p>
            <a:pPr defTabSz="457063">
              <a:defRPr/>
            </a:pPr>
            <a:r>
              <a:rPr lang="en-US" sz="4799" b="1">
                <a:ln>
                  <a:solidFill>
                    <a:prstClr val="white"/>
                  </a:solidFill>
                </a:ln>
                <a:solidFill>
                  <a:srgbClr val="1F497D">
                    <a:lumMod val="75000"/>
                  </a:srgbClr>
                </a:solidFill>
                <a:effectLst>
                  <a:outerShdw blurRad="50800" dist="38100" dir="18900000" algn="bl" rotWithShape="0">
                    <a:prstClr val="black">
                      <a:alpha val="40000"/>
                    </a:prstClr>
                  </a:outerShdw>
                </a:effectLst>
                <a:latin typeface="Helvetica" charset="0"/>
                <a:ea typeface="ＭＳ Ｐゴシック" charset="0"/>
                <a:cs typeface="Helvetica" charset="0"/>
                <a:sym typeface="Helvetica" pitchFamily="96" charset="0"/>
              </a:rPr>
              <a:t>How do we find our people?</a:t>
            </a:r>
          </a:p>
        </p:txBody>
      </p:sp>
      <p:pic>
        <p:nvPicPr>
          <p:cNvPr id="153603" name="Picture 2"/>
          <p:cNvPicPr>
            <a:picLocks noChangeAspect="1" noChangeArrowheads="1"/>
          </p:cNvPicPr>
          <p:nvPr/>
        </p:nvPicPr>
        <p:blipFill>
          <a:blip r:embed="rId3">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760513" y="1077933"/>
            <a:ext cx="10577933" cy="449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04"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41061" y="2530709"/>
            <a:ext cx="9141619" cy="1233167"/>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sp>
        <p:nvSpPr>
          <p:cNvPr id="2" name="Rectangle 1"/>
          <p:cNvSpPr/>
          <p:nvPr/>
        </p:nvSpPr>
        <p:spPr>
          <a:xfrm>
            <a:off x="1523604" y="2530709"/>
            <a:ext cx="9159077" cy="1233167"/>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5398" b="1">
                <a:solidFill>
                  <a:schemeClr val="tx2"/>
                </a:solidFill>
              </a:rPr>
              <a:t>We have to ask the people</a:t>
            </a:r>
          </a:p>
        </p:txBody>
      </p:sp>
    </p:spTree>
    <p:extLst>
      <p:ext uri="{BB962C8B-B14F-4D97-AF65-F5344CB8AC3E}">
        <p14:creationId xmlns:p14="http://schemas.microsoft.com/office/powerpoint/2010/main" val="18483933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Title 5"/>
          <p:cNvSpPr>
            <a:spLocks noGrp="1"/>
          </p:cNvSpPr>
          <p:nvPr>
            <p:ph type="title"/>
          </p:nvPr>
        </p:nvSpPr>
        <p:spPr>
          <a:xfrm>
            <a:off x="1583018" y="821932"/>
            <a:ext cx="2275865" cy="996594"/>
          </a:xfrm>
        </p:spPr>
        <p:txBody>
          <a:bodyPr anchor="ctr"/>
          <a:lstStyle/>
          <a:p>
            <a:pPr algn="ctr"/>
            <a:r>
              <a:rPr lang="en-US"/>
              <a:t>Key Points</a:t>
            </a:r>
          </a:p>
        </p:txBody>
      </p:sp>
      <p:sp>
        <p:nvSpPr>
          <p:cNvPr id="7" name="Content Placeholder 2">
            <a:extLst>
              <a:ext uri="{FF2B5EF4-FFF2-40B4-BE49-F238E27FC236}">
                <a16:creationId xmlns:a16="http://schemas.microsoft.com/office/drawing/2014/main" id="{2046E4E1-64A7-85BE-DE2D-B2BC5EE3353E}"/>
              </a:ext>
            </a:extLst>
          </p:cNvPr>
          <p:cNvSpPr>
            <a:spLocks noGrp="1"/>
          </p:cNvSpPr>
          <p:nvPr>
            <p:ph idx="1"/>
          </p:nvPr>
        </p:nvSpPr>
        <p:spPr>
          <a:xfrm>
            <a:off x="5148470" y="381000"/>
            <a:ext cx="6545902" cy="5487458"/>
          </a:xfrm>
        </p:spPr>
        <p:txBody>
          <a:bodyPr vert="horz" lIns="0" tIns="45708" rIns="0" bIns="45708" rtlCol="0" anchor="t">
            <a:noAutofit/>
          </a:bodyPr>
          <a:lstStyle/>
          <a:p>
            <a:pPr marL="0" indent="0">
              <a:buNone/>
            </a:pPr>
            <a:r>
              <a:rPr lang="en-US" sz="5400">
                <a:cs typeface="Calibri" panose="020F0502020204030204"/>
              </a:rPr>
              <a:t>Our People are BOTH leaders and followers. </a:t>
            </a:r>
          </a:p>
          <a:p>
            <a:pPr marL="0" indent="0">
              <a:buNone/>
            </a:pPr>
            <a:endParaRPr lang="en-US" sz="5400">
              <a:cs typeface="Calibri" panose="020F0502020204030204"/>
            </a:endParaRPr>
          </a:p>
          <a:p>
            <a:pPr marL="0" indent="0">
              <a:buNone/>
            </a:pPr>
            <a:r>
              <a:rPr lang="en-US" sz="5400">
                <a:cs typeface="Calibri" panose="020F0502020204030204"/>
              </a:rPr>
              <a:t>We have to be in relationship with them to figure that out. </a:t>
            </a:r>
          </a:p>
        </p:txBody>
      </p:sp>
      <p:pic>
        <p:nvPicPr>
          <p:cNvPr id="5" name="Picture 4"/>
          <p:cNvPicPr>
            <a:picLocks noChangeAspect="1"/>
          </p:cNvPicPr>
          <p:nvPr/>
        </p:nvPicPr>
        <p:blipFill rotWithShape="1">
          <a:blip r:embed="rId2"/>
          <a:srcRect l="23345" r="20898"/>
          <a:stretch/>
        </p:blipFill>
        <p:spPr>
          <a:xfrm>
            <a:off x="1583018" y="2310212"/>
            <a:ext cx="2275865" cy="4081784"/>
          </a:xfrm>
          <a:prstGeom prst="rect">
            <a:avLst/>
          </a:prstGeom>
        </p:spPr>
      </p:pic>
    </p:spTree>
    <p:extLst>
      <p:ext uri="{BB962C8B-B14F-4D97-AF65-F5344CB8AC3E}">
        <p14:creationId xmlns:p14="http://schemas.microsoft.com/office/powerpoint/2010/main" val="18523265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E6DCF1-8143-E9AE-BF36-40105C22892D}"/>
              </a:ext>
            </a:extLst>
          </p:cNvPr>
          <p:cNvSpPr>
            <a:spLocks noGrp="1"/>
          </p:cNvSpPr>
          <p:nvPr>
            <p:ph type="ctrTitle"/>
          </p:nvPr>
        </p:nvSpPr>
        <p:spPr>
          <a:xfrm>
            <a:off x="2961757" y="2383207"/>
            <a:ext cx="11486643" cy="1057380"/>
          </a:xfrm>
        </p:spPr>
        <p:txBody>
          <a:bodyPr>
            <a:normAutofit/>
          </a:bodyPr>
          <a:lstStyle/>
          <a:p>
            <a:r>
              <a:rPr lang="en-US" sz="4399"/>
              <a:t>One on One Conversations</a:t>
            </a:r>
            <a:endParaRPr lang="en-US" sz="4199"/>
          </a:p>
        </p:txBody>
      </p:sp>
      <p:sp>
        <p:nvSpPr>
          <p:cNvPr id="3" name="Subtitle 2">
            <a:extLst>
              <a:ext uri="{FF2B5EF4-FFF2-40B4-BE49-F238E27FC236}">
                <a16:creationId xmlns:a16="http://schemas.microsoft.com/office/drawing/2014/main" id="{45863AE2-41FE-0714-7A2D-1B68C4B95353}"/>
              </a:ext>
            </a:extLst>
          </p:cNvPr>
          <p:cNvSpPr>
            <a:spLocks noGrp="1"/>
          </p:cNvSpPr>
          <p:nvPr>
            <p:ph type="subTitle" idx="1"/>
          </p:nvPr>
        </p:nvSpPr>
        <p:spPr>
          <a:xfrm>
            <a:off x="2961757" y="4772761"/>
            <a:ext cx="10922256" cy="515343"/>
          </a:xfrm>
        </p:spPr>
        <p:txBody>
          <a:bodyPr>
            <a:normAutofit/>
          </a:bodyPr>
          <a:lstStyle/>
          <a:p>
            <a:endParaRPr lang="en-US" sz="1999">
              <a:solidFill>
                <a:schemeClr val="tx1">
                  <a:lumMod val="85000"/>
                  <a:lumOff val="15000"/>
                </a:schemeClr>
              </a:solidFill>
            </a:endParaRPr>
          </a:p>
        </p:txBody>
      </p:sp>
    </p:spTree>
    <p:extLst>
      <p:ext uri="{BB962C8B-B14F-4D97-AF65-F5344CB8AC3E}">
        <p14:creationId xmlns:p14="http://schemas.microsoft.com/office/powerpoint/2010/main" val="17984317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90C6DE-8E43-022B-2144-3AA7243A3786}"/>
              </a:ext>
            </a:extLst>
          </p:cNvPr>
          <p:cNvSpPr>
            <a:spLocks noGrp="1"/>
          </p:cNvSpPr>
          <p:nvPr>
            <p:ph type="title"/>
          </p:nvPr>
        </p:nvSpPr>
        <p:spPr/>
        <p:txBody>
          <a:bodyPr>
            <a:normAutofit/>
          </a:bodyPr>
          <a:lstStyle/>
          <a:p>
            <a:r>
              <a:rPr lang="en-US">
                <a:cs typeface="Calibri"/>
              </a:rPr>
              <a:t>One on One Conversations</a:t>
            </a:r>
            <a:endParaRPr lang="en-US"/>
          </a:p>
        </p:txBody>
      </p:sp>
      <p:sp>
        <p:nvSpPr>
          <p:cNvPr id="3" name="Text Placeholder 2">
            <a:extLst>
              <a:ext uri="{FF2B5EF4-FFF2-40B4-BE49-F238E27FC236}">
                <a16:creationId xmlns:a16="http://schemas.microsoft.com/office/drawing/2014/main" id="{F845F2EC-25FD-B79E-FA37-7350138AAA5A}"/>
              </a:ext>
            </a:extLst>
          </p:cNvPr>
          <p:cNvSpPr>
            <a:spLocks noGrp="1"/>
          </p:cNvSpPr>
          <p:nvPr>
            <p:ph idx="1"/>
          </p:nvPr>
        </p:nvSpPr>
        <p:spPr>
          <a:xfrm>
            <a:off x="854766" y="934948"/>
            <a:ext cx="10521472" cy="5237252"/>
          </a:xfrm>
        </p:spPr>
        <p:txBody>
          <a:bodyPr vert="horz" lIns="0" tIns="45708" rIns="0" bIns="45708" rtlCol="0" anchor="t">
            <a:normAutofit/>
          </a:bodyPr>
          <a:lstStyle/>
          <a:p>
            <a:pPr>
              <a:buFont typeface="Arial" panose="020F0502020204030204" pitchFamily="34" charset="0"/>
              <a:buChar char="•"/>
            </a:pPr>
            <a:r>
              <a:rPr lang="en-US" sz="3199">
                <a:cs typeface="Calibri" panose="020F0502020204030204"/>
              </a:rPr>
              <a:t>Organizing starts and builds through organizing or one on one (1:1) conversations with workers</a:t>
            </a:r>
          </a:p>
          <a:p>
            <a:pPr>
              <a:buFont typeface="Arial" panose="020F0502020204030204" pitchFamily="34" charset="0"/>
              <a:buChar char="•"/>
            </a:pPr>
            <a:r>
              <a:rPr lang="en-US" sz="3199">
                <a:cs typeface="Calibri" panose="020F0502020204030204"/>
              </a:rPr>
              <a:t>3 Type of 1:1s</a:t>
            </a:r>
          </a:p>
          <a:p>
            <a:pPr marL="383425" lvl="1">
              <a:buFont typeface="Courier New" panose="020F0502020204030204" pitchFamily="34" charset="0"/>
              <a:buChar char="o"/>
            </a:pPr>
            <a:r>
              <a:rPr lang="en-US" sz="2799">
                <a:cs typeface="Calibri" panose="020F0502020204030204"/>
              </a:rPr>
              <a:t>Recruitment</a:t>
            </a:r>
          </a:p>
          <a:p>
            <a:pPr marL="383425" lvl="1">
              <a:buFont typeface="Courier New" panose="020F0502020204030204" pitchFamily="34" charset="0"/>
              <a:buChar char="o"/>
            </a:pPr>
            <a:r>
              <a:rPr lang="en-US" sz="2799">
                <a:cs typeface="Calibri" panose="020F0502020204030204"/>
              </a:rPr>
              <a:t>Escalation</a:t>
            </a:r>
          </a:p>
          <a:p>
            <a:pPr marL="383425" lvl="1">
              <a:buFont typeface="Courier New" panose="020F0502020204030204" pitchFamily="34" charset="0"/>
              <a:buChar char="o"/>
            </a:pPr>
            <a:r>
              <a:rPr lang="en-US" sz="2799">
                <a:cs typeface="Calibri" panose="020F0502020204030204"/>
              </a:rPr>
              <a:t>Maintenance</a:t>
            </a:r>
          </a:p>
          <a:p>
            <a:pPr marL="383425" lvl="1">
              <a:buFont typeface="Courier New" panose="020F0502020204030204" pitchFamily="34" charset="0"/>
              <a:buChar char="o"/>
            </a:pPr>
            <a:endParaRPr lang="en-US" sz="2799">
              <a:cs typeface="Calibri" panose="020F0502020204030204"/>
            </a:endParaRPr>
          </a:p>
          <a:p>
            <a:pPr marL="200600" lvl="1" indent="0">
              <a:buNone/>
            </a:pPr>
            <a:endParaRPr lang="en-US" sz="2799">
              <a:cs typeface="Calibri" panose="020F0502020204030204"/>
            </a:endParaRPr>
          </a:p>
          <a:p>
            <a:pPr marL="200600" lvl="1" indent="0">
              <a:buNone/>
            </a:pPr>
            <a:r>
              <a:rPr lang="en-US" sz="2799">
                <a:cs typeface="Calibri" panose="020F0502020204030204"/>
              </a:rPr>
              <a:t>On p. of your participant handout, you will find a resource that provides information on building relationships through 1:1 conversation along with definitions with each type of 1:1</a:t>
            </a:r>
          </a:p>
        </p:txBody>
      </p:sp>
      <p:grpSp>
        <p:nvGrpSpPr>
          <p:cNvPr id="17" name="Group 16">
            <a:extLst>
              <a:ext uri="{FF2B5EF4-FFF2-40B4-BE49-F238E27FC236}">
                <a16:creationId xmlns:a16="http://schemas.microsoft.com/office/drawing/2014/main" id="{A42FC50E-12C5-3921-84E8-A0B8EE32BD1E}"/>
              </a:ext>
            </a:extLst>
          </p:cNvPr>
          <p:cNvGrpSpPr/>
          <p:nvPr/>
        </p:nvGrpSpPr>
        <p:grpSpPr>
          <a:xfrm>
            <a:off x="8476180" y="1674689"/>
            <a:ext cx="3976099" cy="3007656"/>
            <a:chOff x="-1" y="1438275"/>
            <a:chExt cx="6400800" cy="4313597"/>
          </a:xfrm>
        </p:grpSpPr>
        <p:grpSp>
          <p:nvGrpSpPr>
            <p:cNvPr id="18" name="Group 17">
              <a:extLst>
                <a:ext uri="{FF2B5EF4-FFF2-40B4-BE49-F238E27FC236}">
                  <a16:creationId xmlns:a16="http://schemas.microsoft.com/office/drawing/2014/main" id="{F0724FFF-39C6-1B82-8638-0FA171E553C1}"/>
                </a:ext>
              </a:extLst>
            </p:cNvPr>
            <p:cNvGrpSpPr/>
            <p:nvPr/>
          </p:nvGrpSpPr>
          <p:grpSpPr>
            <a:xfrm rot="5400000">
              <a:off x="1043601" y="394674"/>
              <a:ext cx="4313596" cy="6400800"/>
              <a:chOff x="0" y="5429250"/>
              <a:chExt cx="171450" cy="1428750"/>
            </a:xfrm>
          </p:grpSpPr>
          <p:sp>
            <p:nvSpPr>
              <p:cNvPr id="20" name="Rectangle 19">
                <a:extLst>
                  <a:ext uri="{FF2B5EF4-FFF2-40B4-BE49-F238E27FC236}">
                    <a16:creationId xmlns:a16="http://schemas.microsoft.com/office/drawing/2014/main" id="{9D690E79-D2DC-A1DC-51D3-1C479635A434}"/>
                  </a:ext>
                </a:extLst>
              </p:cNvPr>
              <p:cNvSpPr/>
              <p:nvPr/>
            </p:nvSpPr>
            <p:spPr>
              <a:xfrm>
                <a:off x="0" y="6572250"/>
                <a:ext cx="171450" cy="2857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21" name="Rectangle 20">
                <a:extLst>
                  <a:ext uri="{FF2B5EF4-FFF2-40B4-BE49-F238E27FC236}">
                    <a16:creationId xmlns:a16="http://schemas.microsoft.com/office/drawing/2014/main" id="{06B540AE-9C28-D9E3-C3E3-C85DBE92FCF8}"/>
                  </a:ext>
                </a:extLst>
              </p:cNvPr>
              <p:cNvSpPr/>
              <p:nvPr/>
            </p:nvSpPr>
            <p:spPr>
              <a:xfrm>
                <a:off x="0" y="6286500"/>
                <a:ext cx="171450" cy="2857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22" name="Rectangle 21">
                <a:extLst>
                  <a:ext uri="{FF2B5EF4-FFF2-40B4-BE49-F238E27FC236}">
                    <a16:creationId xmlns:a16="http://schemas.microsoft.com/office/drawing/2014/main" id="{2F8FE0E0-277F-A3C1-4CD5-6617859E59C5}"/>
                  </a:ext>
                </a:extLst>
              </p:cNvPr>
              <p:cNvSpPr/>
              <p:nvPr/>
            </p:nvSpPr>
            <p:spPr>
              <a:xfrm>
                <a:off x="0" y="6000750"/>
                <a:ext cx="171450" cy="28575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23" name="Rectangle 22">
                <a:extLst>
                  <a:ext uri="{FF2B5EF4-FFF2-40B4-BE49-F238E27FC236}">
                    <a16:creationId xmlns:a16="http://schemas.microsoft.com/office/drawing/2014/main" id="{610B7562-2DB5-A490-2A55-9C51723EBFD6}"/>
                  </a:ext>
                </a:extLst>
              </p:cNvPr>
              <p:cNvSpPr/>
              <p:nvPr/>
            </p:nvSpPr>
            <p:spPr>
              <a:xfrm>
                <a:off x="0" y="5715000"/>
                <a:ext cx="171450" cy="28575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24" name="Rectangle 23">
                <a:extLst>
                  <a:ext uri="{FF2B5EF4-FFF2-40B4-BE49-F238E27FC236}">
                    <a16:creationId xmlns:a16="http://schemas.microsoft.com/office/drawing/2014/main" id="{42C9AA39-6865-DBAC-613D-267C6BCBFAED}"/>
                  </a:ext>
                </a:extLst>
              </p:cNvPr>
              <p:cNvSpPr/>
              <p:nvPr/>
            </p:nvSpPr>
            <p:spPr>
              <a:xfrm>
                <a:off x="0" y="5429250"/>
                <a:ext cx="171450" cy="28575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grpSp>
        <p:pic>
          <p:nvPicPr>
            <p:cNvPr id="19" name="Picture 2" descr="Free photo young people celebrating pride month">
              <a:extLst>
                <a:ext uri="{FF2B5EF4-FFF2-40B4-BE49-F238E27FC236}">
                  <a16:creationId xmlns:a16="http://schemas.microsoft.com/office/drawing/2014/main" id="{C30BB9A2-3678-E340-19DE-5866F959C82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0" y="1438275"/>
              <a:ext cx="5962650" cy="3981450"/>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251395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CAFB10-4ED3-486B-0130-AAF1A4377787}"/>
              </a:ext>
            </a:extLst>
          </p:cNvPr>
          <p:cNvSpPr>
            <a:spLocks noGrp="1"/>
          </p:cNvSpPr>
          <p:nvPr>
            <p:ph type="title"/>
          </p:nvPr>
        </p:nvSpPr>
        <p:spPr>
          <a:xfrm>
            <a:off x="1573557" y="-451330"/>
            <a:ext cx="9782801" cy="1239837"/>
          </a:xfrm>
        </p:spPr>
        <p:txBody>
          <a:bodyPr>
            <a:normAutofit/>
          </a:bodyPr>
          <a:lstStyle/>
          <a:p>
            <a:r>
              <a:rPr lang="en-US">
                <a:cs typeface="Calibri"/>
              </a:rPr>
              <a:t>One on One Conversations</a:t>
            </a:r>
            <a:endParaRPr lang="en-US"/>
          </a:p>
        </p:txBody>
      </p:sp>
      <p:sp>
        <p:nvSpPr>
          <p:cNvPr id="3" name="Content Placeholder 2">
            <a:extLst>
              <a:ext uri="{FF2B5EF4-FFF2-40B4-BE49-F238E27FC236}">
                <a16:creationId xmlns:a16="http://schemas.microsoft.com/office/drawing/2014/main" id="{7CDE0876-6A62-EC82-1E3A-0C5D1C2563DF}"/>
              </a:ext>
            </a:extLst>
          </p:cNvPr>
          <p:cNvSpPr>
            <a:spLocks noGrp="1"/>
          </p:cNvSpPr>
          <p:nvPr>
            <p:ph idx="1"/>
          </p:nvPr>
        </p:nvSpPr>
        <p:spPr>
          <a:xfrm>
            <a:off x="5107104" y="848142"/>
            <a:ext cx="7193442" cy="4723425"/>
          </a:xfrm>
        </p:spPr>
        <p:txBody>
          <a:bodyPr vert="horz" lIns="0" tIns="45708" rIns="0" bIns="45708" rtlCol="0" anchor="t">
            <a:noAutofit/>
          </a:bodyPr>
          <a:lstStyle/>
          <a:p>
            <a:pPr>
              <a:buFont typeface="Arial" panose="020F0502020204030204" pitchFamily="34" charset="0"/>
              <a:buChar char="•"/>
            </a:pPr>
            <a:r>
              <a:rPr lang="en-US" sz="2399">
                <a:cs typeface="Calibri" panose="020F0502020204030204"/>
              </a:rPr>
              <a:t>While the types of 1:1 conversations may overlap they are all rooted in:</a:t>
            </a:r>
          </a:p>
          <a:p>
            <a:pPr marL="383425" lvl="1">
              <a:buFont typeface="Courier New" panose="020F0502020204030204" pitchFamily="34" charset="0"/>
              <a:buChar char="o"/>
            </a:pPr>
            <a:r>
              <a:rPr lang="en-US" sz="1999">
                <a:cs typeface="Calibri" panose="020F0502020204030204"/>
              </a:rPr>
              <a:t>Shared Values</a:t>
            </a:r>
          </a:p>
          <a:p>
            <a:pPr marL="383425" lvl="1">
              <a:buFont typeface="Courier New" panose="020F0502020204030204" pitchFamily="34" charset="0"/>
              <a:buChar char="o"/>
            </a:pPr>
            <a:r>
              <a:rPr lang="en-US" sz="1999">
                <a:cs typeface="Calibri" panose="020F0502020204030204"/>
              </a:rPr>
              <a:t>Commitment</a:t>
            </a:r>
          </a:p>
          <a:p>
            <a:pPr marL="383425" lvl="1">
              <a:buFont typeface="Courier New" panose="020F0502020204030204" pitchFamily="34" charset="0"/>
              <a:buChar char="o"/>
            </a:pPr>
            <a:r>
              <a:rPr lang="en-US" sz="1999">
                <a:cs typeface="Calibri" panose="020F0502020204030204"/>
              </a:rPr>
              <a:t>Consistency</a:t>
            </a:r>
          </a:p>
          <a:p>
            <a:pPr indent="-182825">
              <a:buFont typeface="Arial" panose="020F0502020204030204" pitchFamily="34" charset="0"/>
              <a:buChar char="•"/>
            </a:pPr>
            <a:r>
              <a:rPr lang="en-US" sz="2399">
                <a:cs typeface="Calibri" panose="020F0502020204030204"/>
              </a:rPr>
              <a:t>Conversations, are about being:</a:t>
            </a:r>
          </a:p>
          <a:p>
            <a:pPr marL="383425" lvl="1" indent="-182825">
              <a:buFont typeface="Courier New" panose="020F0502020204030204" pitchFamily="34" charset="0"/>
              <a:buChar char="o"/>
            </a:pPr>
            <a:r>
              <a:rPr lang="en-US" sz="1999">
                <a:cs typeface="Calibri" panose="020F0502020204030204"/>
              </a:rPr>
              <a:t>Curious</a:t>
            </a:r>
          </a:p>
          <a:p>
            <a:pPr marL="383425" lvl="1">
              <a:buFont typeface="Courier New" panose="020F0502020204030204" pitchFamily="34" charset="0"/>
              <a:buChar char="o"/>
            </a:pPr>
            <a:r>
              <a:rPr lang="en-US" sz="1999">
                <a:cs typeface="Calibri" panose="020F0502020204030204"/>
              </a:rPr>
              <a:t>Leaning into potential and interests</a:t>
            </a:r>
          </a:p>
          <a:p>
            <a:pPr marL="383425" lvl="1">
              <a:buFont typeface="Courier New" panose="020F0502020204030204" pitchFamily="34" charset="0"/>
              <a:buChar char="o"/>
            </a:pPr>
            <a:r>
              <a:rPr lang="en-US" sz="1999">
                <a:cs typeface="Calibri" panose="020F0502020204030204"/>
              </a:rPr>
              <a:t>Probing for shared experiences</a:t>
            </a:r>
          </a:p>
          <a:p>
            <a:pPr marL="383425" lvl="1">
              <a:buFont typeface="Courier New" panose="020F0502020204030204" pitchFamily="34" charset="0"/>
              <a:buChar char="o"/>
            </a:pPr>
            <a:r>
              <a:rPr lang="en-US" sz="1999">
                <a:cs typeface="Calibri" panose="020F0502020204030204"/>
              </a:rPr>
              <a:t>Connecting on values</a:t>
            </a:r>
          </a:p>
          <a:p>
            <a:pPr marL="200600" lvl="1" indent="0">
              <a:buNone/>
            </a:pPr>
            <a:r>
              <a:rPr lang="en-US" sz="2799">
                <a:cs typeface="Calibri" panose="020F0502020204030204"/>
              </a:rPr>
              <a:t>You may not get a hard commitment for action or engagement because </a:t>
            </a:r>
            <a:r>
              <a:rPr lang="en-US" sz="2799" b="1">
                <a:cs typeface="Calibri" panose="020F0502020204030204"/>
              </a:rPr>
              <a:t>trust </a:t>
            </a:r>
            <a:r>
              <a:rPr lang="en-US" sz="2799">
                <a:cs typeface="Calibri" panose="020F0502020204030204"/>
              </a:rPr>
              <a:t>and </a:t>
            </a:r>
            <a:r>
              <a:rPr lang="en-US" sz="2799" b="1">
                <a:cs typeface="Calibri" panose="020F0502020204030204"/>
              </a:rPr>
              <a:t>respect </a:t>
            </a:r>
            <a:r>
              <a:rPr lang="en-US" sz="2799">
                <a:cs typeface="Calibri" panose="020F0502020204030204"/>
              </a:rPr>
              <a:t>is a precursor to action.</a:t>
            </a:r>
          </a:p>
        </p:txBody>
      </p:sp>
      <p:pic>
        <p:nvPicPr>
          <p:cNvPr id="4" name="Picture 3" descr="A close up of a meter&#10;&#10;Description automatically generated">
            <a:extLst>
              <a:ext uri="{FF2B5EF4-FFF2-40B4-BE49-F238E27FC236}">
                <a16:creationId xmlns:a16="http://schemas.microsoft.com/office/drawing/2014/main" id="{C0E1A90B-50E7-0F20-8566-9812BE232D8B}"/>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747414" y="1286433"/>
            <a:ext cx="4285134" cy="4285134"/>
          </a:xfrm>
          <a:prstGeom prst="rect">
            <a:avLst/>
          </a:prstGeom>
        </p:spPr>
      </p:pic>
    </p:spTree>
    <p:extLst>
      <p:ext uri="{BB962C8B-B14F-4D97-AF65-F5344CB8AC3E}">
        <p14:creationId xmlns:p14="http://schemas.microsoft.com/office/powerpoint/2010/main" val="39152207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E52DB3-D4A6-E04D-38E8-A68C139ECEBA}"/>
              </a:ext>
            </a:extLst>
          </p:cNvPr>
          <p:cNvSpPr>
            <a:spLocks noGrp="1"/>
          </p:cNvSpPr>
          <p:nvPr>
            <p:ph type="title"/>
          </p:nvPr>
        </p:nvSpPr>
        <p:spPr>
          <a:xfrm>
            <a:off x="1371975" y="-160130"/>
            <a:ext cx="9782801" cy="776357"/>
          </a:xfrm>
        </p:spPr>
        <p:txBody>
          <a:bodyPr>
            <a:normAutofit/>
          </a:bodyPr>
          <a:lstStyle/>
          <a:p>
            <a:r>
              <a:rPr lang="en-US">
                <a:cs typeface="Calibri"/>
              </a:rPr>
              <a:t>One on One Conversation Practice</a:t>
            </a:r>
            <a:endParaRPr lang="en-US"/>
          </a:p>
        </p:txBody>
      </p:sp>
      <p:sp>
        <p:nvSpPr>
          <p:cNvPr id="3" name="Content Placeholder 2">
            <a:extLst>
              <a:ext uri="{FF2B5EF4-FFF2-40B4-BE49-F238E27FC236}">
                <a16:creationId xmlns:a16="http://schemas.microsoft.com/office/drawing/2014/main" id="{47DC765E-6021-9A4B-E686-94BC96A00D07}"/>
              </a:ext>
            </a:extLst>
          </p:cNvPr>
          <p:cNvSpPr>
            <a:spLocks noGrp="1"/>
          </p:cNvSpPr>
          <p:nvPr>
            <p:ph idx="1"/>
          </p:nvPr>
        </p:nvSpPr>
        <p:spPr>
          <a:xfrm>
            <a:off x="576469" y="715618"/>
            <a:ext cx="11373815" cy="5059017"/>
          </a:xfrm>
        </p:spPr>
        <p:txBody>
          <a:bodyPr vert="horz" lIns="0" tIns="45708" rIns="0" bIns="45708" rtlCol="0" anchor="t">
            <a:noAutofit/>
          </a:bodyPr>
          <a:lstStyle/>
          <a:p>
            <a:pPr>
              <a:buFont typeface="Arial" panose="020F0502020204030204" pitchFamily="34" charset="0"/>
              <a:buChar char="•"/>
            </a:pPr>
            <a:r>
              <a:rPr lang="en-US" sz="3199">
                <a:cs typeface="Calibri" panose="020F0502020204030204"/>
              </a:rPr>
              <a:t>Count off 1-5</a:t>
            </a:r>
          </a:p>
          <a:p>
            <a:pPr>
              <a:buFont typeface="Arial" panose="020F0502020204030204" pitchFamily="34" charset="0"/>
              <a:buChar char="•"/>
            </a:pPr>
            <a:r>
              <a:rPr lang="en-US" sz="3199">
                <a:cs typeface="Calibri" panose="020F0502020204030204"/>
              </a:rPr>
              <a:t>The number corresponds to vignettes that each group is assigned</a:t>
            </a:r>
          </a:p>
          <a:p>
            <a:pPr>
              <a:buFont typeface="Arial" panose="020F0502020204030204" pitchFamily="34" charset="0"/>
              <a:buChar char="•"/>
            </a:pPr>
            <a:r>
              <a:rPr lang="en-US" sz="3199">
                <a:cs typeface="Calibri" panose="020F0502020204030204"/>
              </a:rPr>
              <a:t>Groups will role play a 1:1 conversation with the following roles:</a:t>
            </a:r>
          </a:p>
          <a:p>
            <a:pPr marL="383425" lvl="1" indent="-91413">
              <a:buFont typeface="Courier New" panose="020F0502020204030204" pitchFamily="34" charset="0"/>
              <a:buChar char="o"/>
            </a:pPr>
            <a:r>
              <a:rPr lang="en-US" sz="2799">
                <a:cs typeface="Calibri" panose="020F0502020204030204"/>
              </a:rPr>
              <a:t>Organizer: Individual facilitating the 1:1 conversation</a:t>
            </a:r>
          </a:p>
          <a:p>
            <a:pPr marL="383425" lvl="1" indent="-91413">
              <a:buFont typeface="Courier New" panose="020F0502020204030204" pitchFamily="34" charset="0"/>
              <a:buChar char="o"/>
            </a:pPr>
            <a:r>
              <a:rPr lang="en-US" sz="2799">
                <a:cs typeface="Calibri" panose="020F0502020204030204"/>
              </a:rPr>
              <a:t>Worker: Assuming the role of the person in the vignette</a:t>
            </a:r>
          </a:p>
          <a:p>
            <a:pPr marL="383425" lvl="1" indent="-91413">
              <a:buFont typeface="Courier New" panose="020F0502020204030204" pitchFamily="34" charset="0"/>
              <a:buChar char="o"/>
            </a:pPr>
            <a:r>
              <a:rPr lang="en-US" sz="2799">
                <a:cs typeface="Calibri" panose="020F0502020204030204"/>
              </a:rPr>
              <a:t>Observer/Coach: Listening attentively and providing the feedback after the 1:1 ends</a:t>
            </a:r>
          </a:p>
          <a:p>
            <a:pPr marL="292012" lvl="1" indent="0">
              <a:buNone/>
            </a:pPr>
            <a:endParaRPr lang="en-US" sz="2799">
              <a:cs typeface="Calibri" panose="020F0502020204030204"/>
            </a:endParaRPr>
          </a:p>
          <a:p>
            <a:pPr marL="292012" lvl="1" indent="0">
              <a:buNone/>
            </a:pPr>
            <a:r>
              <a:rPr lang="en-US" sz="2799">
                <a:cs typeface="Calibri" panose="020F0502020204030204"/>
              </a:rPr>
              <a:t>In a perfect world, there will enough time for a facilitator prompted cue to switch roles once.</a:t>
            </a:r>
          </a:p>
        </p:txBody>
      </p:sp>
    </p:spTree>
    <p:extLst>
      <p:ext uri="{BB962C8B-B14F-4D97-AF65-F5344CB8AC3E}">
        <p14:creationId xmlns:p14="http://schemas.microsoft.com/office/powerpoint/2010/main" val="42734890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116098-E255-C86B-51B5-FEE04A30DBFF}"/>
              </a:ext>
            </a:extLst>
          </p:cNvPr>
          <p:cNvSpPr>
            <a:spLocks noGrp="1"/>
          </p:cNvSpPr>
          <p:nvPr>
            <p:ph type="title"/>
          </p:nvPr>
        </p:nvSpPr>
        <p:spPr>
          <a:xfrm>
            <a:off x="857940" y="-619919"/>
            <a:ext cx="9782801" cy="1239837"/>
          </a:xfrm>
        </p:spPr>
        <p:txBody>
          <a:bodyPr>
            <a:normAutofit/>
          </a:bodyPr>
          <a:lstStyle/>
          <a:p>
            <a:r>
              <a:rPr lang="en-US">
                <a:cs typeface="Calibri"/>
              </a:rPr>
              <a:t>Debrief </a:t>
            </a:r>
            <a:endParaRPr lang="en-US"/>
          </a:p>
        </p:txBody>
      </p:sp>
      <p:graphicFrame>
        <p:nvGraphicFramePr>
          <p:cNvPr id="5" name="Content Placeholder 2">
            <a:extLst>
              <a:ext uri="{FF2B5EF4-FFF2-40B4-BE49-F238E27FC236}">
                <a16:creationId xmlns:a16="http://schemas.microsoft.com/office/drawing/2014/main" id="{2C68115F-8C9A-3236-A9D2-62CCF98E5B8C}"/>
              </a:ext>
            </a:extLst>
          </p:cNvPr>
          <p:cNvGraphicFramePr>
            <a:graphicFrameLocks noGrp="1"/>
          </p:cNvGraphicFramePr>
          <p:nvPr>
            <p:ph idx="1"/>
          </p:nvPr>
        </p:nvGraphicFramePr>
        <p:xfrm>
          <a:off x="945222" y="619918"/>
          <a:ext cx="11021490" cy="554234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776483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2046E4E1-64A7-85BE-DE2D-B2BC5EE3353E}"/>
              </a:ext>
            </a:extLst>
          </p:cNvPr>
          <p:cNvSpPr>
            <a:spLocks noGrp="1"/>
          </p:cNvSpPr>
          <p:nvPr>
            <p:ph idx="1"/>
          </p:nvPr>
        </p:nvSpPr>
        <p:spPr>
          <a:xfrm>
            <a:off x="4909931" y="336121"/>
            <a:ext cx="6776282" cy="4277718"/>
          </a:xfrm>
        </p:spPr>
        <p:txBody>
          <a:bodyPr vert="horz" lIns="0" tIns="45708" rIns="0" bIns="45708" rtlCol="0" anchor="t">
            <a:noAutofit/>
          </a:bodyPr>
          <a:lstStyle/>
          <a:p>
            <a:pPr>
              <a:buFont typeface="Arial"/>
              <a:buChar char="•"/>
            </a:pPr>
            <a:r>
              <a:rPr lang="en-US" sz="3599">
                <a:ea typeface="+mn-lt"/>
                <a:cs typeface="+mn-lt"/>
              </a:rPr>
              <a:t>Recruitment, Escalation, and Maintenance 1:1s are essential for fostering strong, value-based relationships with workers, which are foundational to any organizing effort.</a:t>
            </a:r>
            <a:endParaRPr lang="en-US" sz="3599">
              <a:cs typeface="Calibri" panose="020F0502020204030204"/>
            </a:endParaRPr>
          </a:p>
          <a:p>
            <a:pPr>
              <a:buFont typeface="Arial"/>
              <a:buChar char="•"/>
            </a:pPr>
            <a:r>
              <a:rPr lang="en-US" sz="3599">
                <a:ea typeface="+mn-lt"/>
                <a:cs typeface="+mn-lt"/>
              </a:rPr>
              <a:t>When organizing on higher </a:t>
            </a:r>
            <a:r>
              <a:rPr lang="en-US" sz="3599" err="1">
                <a:ea typeface="+mn-lt"/>
                <a:cs typeface="+mn-lt"/>
              </a:rPr>
              <a:t>ed</a:t>
            </a:r>
            <a:r>
              <a:rPr lang="en-US" sz="3599">
                <a:ea typeface="+mn-lt"/>
                <a:cs typeface="+mn-lt"/>
              </a:rPr>
              <a:t> campuses, emphasize curiosity, shared experiences, and values over immediate commitment, as trust and respect precede action.</a:t>
            </a:r>
            <a:endParaRPr lang="en-US" sz="3599">
              <a:cs typeface="Calibri" panose="020F0502020204030204"/>
            </a:endParaRPr>
          </a:p>
        </p:txBody>
      </p:sp>
      <p:pic>
        <p:nvPicPr>
          <p:cNvPr id="5" name="Picture 4"/>
          <p:cNvPicPr>
            <a:picLocks noChangeAspect="1"/>
          </p:cNvPicPr>
          <p:nvPr/>
        </p:nvPicPr>
        <p:blipFill rotWithShape="1">
          <a:blip r:embed="rId2"/>
          <a:srcRect l="23345" r="20898"/>
          <a:stretch/>
        </p:blipFill>
        <p:spPr>
          <a:xfrm>
            <a:off x="1437633" y="2197197"/>
            <a:ext cx="2275865" cy="4081784"/>
          </a:xfrm>
          <a:prstGeom prst="rect">
            <a:avLst/>
          </a:prstGeom>
        </p:spPr>
      </p:pic>
      <p:sp>
        <p:nvSpPr>
          <p:cNvPr id="6" name="Title 2"/>
          <p:cNvSpPr>
            <a:spLocks noGrp="1"/>
          </p:cNvSpPr>
          <p:nvPr>
            <p:ph type="title"/>
          </p:nvPr>
        </p:nvSpPr>
        <p:spPr>
          <a:xfrm>
            <a:off x="1437632" y="657545"/>
            <a:ext cx="2275866" cy="1197796"/>
          </a:xfrm>
        </p:spPr>
        <p:txBody>
          <a:bodyPr>
            <a:normAutofit/>
          </a:bodyPr>
          <a:lstStyle/>
          <a:p>
            <a:pPr algn="ctr"/>
            <a:r>
              <a:rPr lang="en-US" sz="4000" b="1"/>
              <a:t>Key Ideas</a:t>
            </a:r>
          </a:p>
        </p:txBody>
      </p:sp>
    </p:spTree>
    <p:extLst>
      <p:ext uri="{BB962C8B-B14F-4D97-AF65-F5344CB8AC3E}">
        <p14:creationId xmlns:p14="http://schemas.microsoft.com/office/powerpoint/2010/main" val="36042781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Leaders</a:t>
            </a:r>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8255134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1682" name="Title 1"/>
          <p:cNvSpPr>
            <a:spLocks noGrp="1"/>
          </p:cNvSpPr>
          <p:nvPr>
            <p:ph type="title"/>
          </p:nvPr>
        </p:nvSpPr>
        <p:spPr>
          <a:xfrm>
            <a:off x="760412" y="-152400"/>
            <a:ext cx="9782801" cy="1239837"/>
          </a:xfrm>
        </p:spPr>
        <p:txBody>
          <a:bodyPr>
            <a:normAutofit/>
          </a:bodyPr>
          <a:lstStyle/>
          <a:p>
            <a:pPr>
              <a:defRPr/>
            </a:pPr>
            <a:r>
              <a:rPr lang="en-US" altLang="en-US" sz="6000"/>
              <a:t>What is organizing?</a:t>
            </a:r>
            <a:endParaRPr lang="en-US" altLang="en-US" sz="3200"/>
          </a:p>
        </p:txBody>
      </p:sp>
      <p:sp>
        <p:nvSpPr>
          <p:cNvPr id="88067" name="Content Placeholder 2"/>
          <p:cNvSpPr>
            <a:spLocks noGrp="1"/>
          </p:cNvSpPr>
          <p:nvPr>
            <p:ph idx="1"/>
          </p:nvPr>
        </p:nvSpPr>
        <p:spPr>
          <a:xfrm>
            <a:off x="540879" y="1447800"/>
            <a:ext cx="11344733" cy="4572000"/>
          </a:xfrm>
          <a:solidFill>
            <a:schemeClr val="bg1">
              <a:lumMod val="95000"/>
            </a:schemeClr>
          </a:solidFill>
        </p:spPr>
        <p:txBody>
          <a:bodyPr>
            <a:noAutofit/>
          </a:bodyPr>
          <a:lstStyle/>
          <a:p>
            <a:pPr marL="0" indent="0">
              <a:buNone/>
              <a:defRPr/>
            </a:pPr>
            <a:r>
              <a:rPr lang="en-US" altLang="en-US" sz="4400"/>
              <a:t>Organizing is identifying leaders and coordinating them into leadership teams; Building community and commitment around common goals; Building power from the resources of that community; Using that power strategically to make concrete change in the world. </a:t>
            </a:r>
          </a:p>
        </p:txBody>
      </p:sp>
    </p:spTree>
    <p:extLst>
      <p:ext uri="{BB962C8B-B14F-4D97-AF65-F5344CB8AC3E}">
        <p14:creationId xmlns:p14="http://schemas.microsoft.com/office/powerpoint/2010/main" val="2057780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endParaRPr lang="en-US"/>
          </a:p>
        </p:txBody>
      </p:sp>
      <p:sp>
        <p:nvSpPr>
          <p:cNvPr id="102402" name="Content Placeholder 2"/>
          <p:cNvSpPr>
            <a:spLocks noGrp="1"/>
          </p:cNvSpPr>
          <p:nvPr>
            <p:ph idx="1"/>
          </p:nvPr>
        </p:nvSpPr>
        <p:spPr/>
        <p:txBody>
          <a:bodyPr/>
          <a:lstStyle/>
          <a:p>
            <a:pPr marL="0" indent="0" algn="ctr">
              <a:buNone/>
            </a:pPr>
            <a:r>
              <a:rPr lang="en-US" altLang="en-US" sz="9597"/>
              <a:t>Who are leaders? </a:t>
            </a:r>
          </a:p>
        </p:txBody>
      </p:sp>
    </p:spTree>
    <p:extLst>
      <p:ext uri="{BB962C8B-B14F-4D97-AF65-F5344CB8AC3E}">
        <p14:creationId xmlns:p14="http://schemas.microsoft.com/office/powerpoint/2010/main" val="19733503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saturation sat="33000"/>
                    </a14:imgEffect>
                  </a14:imgLayer>
                </a14:imgProps>
              </a:ext>
              <a:ext uri="{28A0092B-C50C-407E-A947-70E740481C1C}">
                <a14:useLocalDpi xmlns:a14="http://schemas.microsoft.com/office/drawing/2010/main" val="0"/>
              </a:ext>
            </a:extLst>
          </a:blip>
          <a:stretch>
            <a:fillRect/>
          </a:stretch>
        </p:blipFill>
        <p:spPr>
          <a:xfrm>
            <a:off x="398926" y="1201271"/>
            <a:ext cx="12238354" cy="4425769"/>
          </a:xfrm>
          <a:prstGeom prst="rect">
            <a:avLst/>
          </a:prstGeom>
        </p:spPr>
      </p:pic>
      <p:sp>
        <p:nvSpPr>
          <p:cNvPr id="19457" name="Rectangle 1"/>
          <p:cNvSpPr>
            <a:spLocks/>
          </p:cNvSpPr>
          <p:nvPr/>
        </p:nvSpPr>
        <p:spPr bwMode="auto">
          <a:xfrm>
            <a:off x="1775950" y="175474"/>
            <a:ext cx="6189638" cy="874485"/>
          </a:xfrm>
          <a:prstGeom prst="rect">
            <a:avLst/>
          </a:prstGeom>
          <a:noFill/>
          <a:ln>
            <a:noFill/>
          </a:ln>
          <a:effectLst>
            <a:outerShdw blurRad="127000" dist="76199" dir="2700000" algn="ctr" rotWithShape="0">
              <a:schemeClr val="bg2">
                <a:alpha val="75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defTabSz="457063">
              <a:defRPr/>
            </a:pPr>
            <a:r>
              <a:rPr lang="en-US" sz="5398" b="1">
                <a:ln>
                  <a:solidFill>
                    <a:prstClr val="white"/>
                  </a:solidFill>
                </a:ln>
                <a:solidFill>
                  <a:srgbClr val="1F497D">
                    <a:lumMod val="75000"/>
                  </a:srgbClr>
                </a:solidFill>
                <a:effectLst>
                  <a:outerShdw blurRad="50800" dist="38100" dir="18900000" algn="bl" rotWithShape="0">
                    <a:prstClr val="black">
                      <a:alpha val="40000"/>
                    </a:prstClr>
                  </a:outerShdw>
                </a:effectLst>
                <a:latin typeface="Helvetica" charset="0"/>
                <a:ea typeface="ＭＳ Ｐゴシック" charset="0"/>
                <a:cs typeface="Helvetica" charset="0"/>
                <a:sym typeface="Helvetica" pitchFamily="96" charset="0"/>
              </a:rPr>
              <a:t>Who are leaders?</a:t>
            </a:r>
          </a:p>
        </p:txBody>
      </p:sp>
      <p:sp>
        <p:nvSpPr>
          <p:cNvPr id="111620" name="TextBox 6"/>
          <p:cNvSpPr txBox="1">
            <a:spLocks noChangeArrowheads="1"/>
          </p:cNvSpPr>
          <p:nvPr/>
        </p:nvSpPr>
        <p:spPr bwMode="auto">
          <a:xfrm>
            <a:off x="672352" y="2571084"/>
            <a:ext cx="11591365" cy="1077218"/>
          </a:xfrm>
          <a:prstGeom prst="rect">
            <a:avLst/>
          </a:prstGeom>
          <a:noFill/>
          <a:ln>
            <a:noFill/>
          </a:ln>
        </p:spPr>
        <p:txBody>
          <a:bodyPr wrap="square">
            <a:spAutoFit/>
          </a:bodyPr>
          <a:lstStyle>
            <a:lvl1pPr>
              <a:spcBef>
                <a:spcPts val="700"/>
              </a:spcBef>
              <a:buClr>
                <a:schemeClr val="accent2"/>
              </a:buClr>
              <a:buSzPct val="60000"/>
              <a:buFont typeface="Wingdings" panose="05000000000000000000" pitchFamily="2" charset="2"/>
              <a:buChar char=""/>
              <a:defRPr sz="2900">
                <a:solidFill>
                  <a:schemeClr val="tx1"/>
                </a:solidFill>
                <a:latin typeface="Tw Cen MT" panose="020B0602020104020603" pitchFamily="34" charset="0"/>
              </a:defRPr>
            </a:lvl1pPr>
            <a:lvl2pPr marL="742950" indent="-285750">
              <a:spcBef>
                <a:spcPts val="550"/>
              </a:spcBef>
              <a:buClr>
                <a:schemeClr val="accent1"/>
              </a:buClr>
              <a:buSzPct val="70000"/>
              <a:buFont typeface="Wingdings 2" panose="05020102010507070707" pitchFamily="18" charset="2"/>
              <a:buChar char=""/>
              <a:defRPr sz="2600">
                <a:solidFill>
                  <a:schemeClr val="tx1"/>
                </a:solidFill>
                <a:latin typeface="Tw Cen MT" panose="020B0602020104020603" pitchFamily="34" charset="0"/>
              </a:defRPr>
            </a:lvl2pPr>
            <a:lvl3pPr marL="1143000" indent="-228600">
              <a:spcBef>
                <a:spcPts val="500"/>
              </a:spcBef>
              <a:buClr>
                <a:schemeClr val="accent2"/>
              </a:buClr>
              <a:buSzPct val="75000"/>
              <a:buFont typeface="Wingdings" panose="05000000000000000000" pitchFamily="2" charset="2"/>
              <a:buChar char=""/>
              <a:defRPr sz="2300">
                <a:solidFill>
                  <a:schemeClr val="tx1"/>
                </a:solidFill>
                <a:latin typeface="Tw Cen MT" panose="020B0602020104020603" pitchFamily="34" charset="0"/>
              </a:defRPr>
            </a:lvl3pPr>
            <a:lvl4pPr marL="1600200" indent="-228600">
              <a:spcBef>
                <a:spcPts val="400"/>
              </a:spcBef>
              <a:buClr>
                <a:srgbClr val="E68422"/>
              </a:buClr>
              <a:buSzPct val="75000"/>
              <a:buFont typeface="Wingdings" panose="05000000000000000000" pitchFamily="2" charset="2"/>
              <a:buChar char=""/>
              <a:defRPr sz="2000">
                <a:solidFill>
                  <a:schemeClr val="tx1"/>
                </a:solidFill>
                <a:latin typeface="Tw Cen MT" panose="020B0602020104020603" pitchFamily="34" charset="0"/>
              </a:defRPr>
            </a:lvl4pPr>
            <a:lvl5pPr marL="2057400" indent="-228600">
              <a:spcBef>
                <a:spcPts val="400"/>
              </a:spcBef>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5pPr>
            <a:lvl6pPr marL="2514600"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6pPr>
            <a:lvl7pPr marL="2971800"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7pPr>
            <a:lvl8pPr marL="3429000"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8pPr>
            <a:lvl9pPr marL="3886200"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9pPr>
          </a:lstStyle>
          <a:p>
            <a:pPr algn="ctr" eaLnBrk="1" hangingPunct="1">
              <a:spcBef>
                <a:spcPct val="0"/>
              </a:spcBef>
              <a:buClrTx/>
              <a:buSzTx/>
              <a:buFontTx/>
              <a:buNone/>
            </a:pPr>
            <a:r>
              <a:rPr lang="en-US" altLang="en-US" sz="3200" b="1">
                <a:solidFill>
                  <a:schemeClr val="bg1"/>
                </a:solidFill>
                <a:latin typeface="Helvetica" panose="020B0604020202020204" pitchFamily="34" charset="0"/>
                <a:ea typeface="MS PGothic" panose="020B0600070205080204" pitchFamily="34" charset="-128"/>
                <a:cs typeface="Helvetica" panose="020B0604020202020204" pitchFamily="34" charset="0"/>
              </a:rPr>
              <a:t>Leaders are those who take responsibility for enabling others to achieve shared purpose in the face of uncertainty</a:t>
            </a:r>
          </a:p>
        </p:txBody>
      </p:sp>
    </p:spTree>
    <p:extLst>
      <p:ext uri="{BB962C8B-B14F-4D97-AF65-F5344CB8AC3E}">
        <p14:creationId xmlns:p14="http://schemas.microsoft.com/office/powerpoint/2010/main" val="4058579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Rectangle 1"/>
          <p:cNvSpPr>
            <a:spLocks/>
          </p:cNvSpPr>
          <p:nvPr/>
        </p:nvSpPr>
        <p:spPr bwMode="auto">
          <a:xfrm>
            <a:off x="1595020" y="174978"/>
            <a:ext cx="7627395" cy="874881"/>
          </a:xfrm>
          <a:prstGeom prst="rect">
            <a:avLst/>
          </a:prstGeom>
          <a:noFill/>
          <a:ln>
            <a:noFill/>
          </a:ln>
          <a:effectLst>
            <a:outerShdw blurRad="127000" dist="76199" dir="2700000" algn="ctr" rotWithShape="0">
              <a:schemeClr val="bg2">
                <a:alpha val="75000"/>
              </a:schemeClr>
            </a:outerShdw>
          </a:effectLst>
          <a:extLst>
            <a:ext uri="{909E8E84-426E-40dd-AFC4-6F175D3DCCD1}"/>
            <a:ext uri="{91240B29-F687-4f45-9708-019B960494DF}"/>
          </a:extLst>
        </p:spPr>
        <p:txBody>
          <a:bodyPr lIns="0" tIns="0" rIns="0" bIns="0" anchor="ctr"/>
          <a:lstStyle/>
          <a:p>
            <a:pPr defTabSz="457063">
              <a:defRPr/>
            </a:pPr>
            <a:r>
              <a:rPr lang="en-US" sz="5998" b="1">
                <a:ln>
                  <a:solidFill>
                    <a:prstClr val="white"/>
                  </a:solidFill>
                </a:ln>
                <a:solidFill>
                  <a:srgbClr val="1F497D">
                    <a:lumMod val="75000"/>
                  </a:srgbClr>
                </a:solidFill>
                <a:effectLst>
                  <a:outerShdw blurRad="50800" dist="38100" dir="18900000" algn="bl" rotWithShape="0">
                    <a:prstClr val="black">
                      <a:alpha val="40000"/>
                    </a:prstClr>
                  </a:outerShdw>
                </a:effectLst>
                <a:latin typeface="Helvetica" charset="0"/>
                <a:ea typeface="ＭＳ Ｐゴシック" charset="0"/>
                <a:cs typeface="Helvetica" charset="0"/>
                <a:sym typeface="Helvetica" pitchFamily="96" charset="0"/>
              </a:rPr>
              <a:t>If leadership is…</a:t>
            </a:r>
          </a:p>
        </p:txBody>
      </p:sp>
      <p:pic>
        <p:nvPicPr>
          <p:cNvPr id="14950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2910" y="1359239"/>
            <a:ext cx="10577933" cy="449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p:cNvSpPr txBox="1">
            <a:spLocks noChangeArrowheads="1"/>
          </p:cNvSpPr>
          <p:nvPr/>
        </p:nvSpPr>
        <p:spPr bwMode="auto">
          <a:xfrm>
            <a:off x="1514080" y="3117932"/>
            <a:ext cx="10371532" cy="1200072"/>
          </a:xfrm>
          <a:prstGeom prst="rect">
            <a:avLst/>
          </a:prstGeom>
          <a:solidFill>
            <a:schemeClr val="accent2"/>
          </a:solidFill>
          <a:ln>
            <a:noFill/>
          </a:ln>
        </p:spPr>
        <p:txBody>
          <a:bodyPr wrap="square">
            <a:spAutoFit/>
          </a:bodyPr>
          <a:lstStyle>
            <a:lvl1pPr>
              <a:spcBef>
                <a:spcPts val="700"/>
              </a:spcBef>
              <a:buClr>
                <a:schemeClr val="accent2"/>
              </a:buClr>
              <a:buSzPct val="60000"/>
              <a:buFont typeface="Wingdings" panose="05000000000000000000" pitchFamily="2" charset="2"/>
              <a:buChar char=""/>
              <a:defRPr sz="2900">
                <a:solidFill>
                  <a:schemeClr val="tx1"/>
                </a:solidFill>
                <a:latin typeface="Tw Cen MT" panose="020B0602020104020603" pitchFamily="34" charset="0"/>
              </a:defRPr>
            </a:lvl1pPr>
            <a:lvl2pPr marL="742950" indent="-285750">
              <a:spcBef>
                <a:spcPts val="550"/>
              </a:spcBef>
              <a:buClr>
                <a:schemeClr val="accent1"/>
              </a:buClr>
              <a:buSzPct val="70000"/>
              <a:buFont typeface="Wingdings 2" panose="05020102010507070707" pitchFamily="18" charset="2"/>
              <a:buChar char=""/>
              <a:defRPr sz="2600">
                <a:solidFill>
                  <a:schemeClr val="tx1"/>
                </a:solidFill>
                <a:latin typeface="Tw Cen MT" panose="020B0602020104020603" pitchFamily="34" charset="0"/>
              </a:defRPr>
            </a:lvl2pPr>
            <a:lvl3pPr marL="1143000" indent="-228600">
              <a:spcBef>
                <a:spcPts val="500"/>
              </a:spcBef>
              <a:buClr>
                <a:schemeClr val="accent2"/>
              </a:buClr>
              <a:buSzPct val="75000"/>
              <a:buFont typeface="Wingdings" panose="05000000000000000000" pitchFamily="2" charset="2"/>
              <a:buChar char=""/>
              <a:defRPr sz="2300">
                <a:solidFill>
                  <a:schemeClr val="tx1"/>
                </a:solidFill>
                <a:latin typeface="Tw Cen MT" panose="020B0602020104020603" pitchFamily="34" charset="0"/>
              </a:defRPr>
            </a:lvl3pPr>
            <a:lvl4pPr marL="1600200" indent="-228600">
              <a:spcBef>
                <a:spcPts val="400"/>
              </a:spcBef>
              <a:buClr>
                <a:srgbClr val="E68422"/>
              </a:buClr>
              <a:buSzPct val="75000"/>
              <a:buFont typeface="Wingdings" panose="05000000000000000000" pitchFamily="2" charset="2"/>
              <a:buChar char=""/>
              <a:defRPr sz="2000">
                <a:solidFill>
                  <a:schemeClr val="tx1"/>
                </a:solidFill>
                <a:latin typeface="Tw Cen MT" panose="020B0602020104020603" pitchFamily="34" charset="0"/>
              </a:defRPr>
            </a:lvl4pPr>
            <a:lvl5pPr marL="2057400" indent="-228600">
              <a:spcBef>
                <a:spcPts val="400"/>
              </a:spcBef>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5pPr>
            <a:lvl6pPr marL="2514600"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6pPr>
            <a:lvl7pPr marL="2971800"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7pPr>
            <a:lvl8pPr marL="3429000"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8pPr>
            <a:lvl9pPr marL="3886200"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9pPr>
          </a:lstStyle>
          <a:p>
            <a:pPr eaLnBrk="1" hangingPunct="1">
              <a:spcBef>
                <a:spcPct val="0"/>
              </a:spcBef>
              <a:buClrTx/>
              <a:buSzTx/>
              <a:buFontTx/>
              <a:buNone/>
            </a:pPr>
            <a:r>
              <a:rPr lang="en-US" altLang="en-US" sz="3599">
                <a:solidFill>
                  <a:sysClr val="windowText" lastClr="000000"/>
                </a:solidFill>
                <a:latin typeface="Helvetica" panose="020B0604020202020204" pitchFamily="34" charset="0"/>
                <a:ea typeface="MS PGothic" panose="020B0600070205080204" pitchFamily="34" charset="-128"/>
                <a:cs typeface="Helvetica" panose="020B0604020202020204" pitchFamily="34" charset="0"/>
              </a:rPr>
              <a:t>Taking responsibility for enabling others to achieve shared purpose in the face of uncertainty</a:t>
            </a:r>
          </a:p>
        </p:txBody>
      </p:sp>
    </p:spTree>
    <p:extLst>
      <p:ext uri="{BB962C8B-B14F-4D97-AF65-F5344CB8AC3E}">
        <p14:creationId xmlns:p14="http://schemas.microsoft.com/office/powerpoint/2010/main" val="32414582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Rectangle 1"/>
          <p:cNvSpPr>
            <a:spLocks/>
          </p:cNvSpPr>
          <p:nvPr/>
        </p:nvSpPr>
        <p:spPr bwMode="auto">
          <a:xfrm>
            <a:off x="1595022" y="174978"/>
            <a:ext cx="7181922" cy="874881"/>
          </a:xfrm>
          <a:prstGeom prst="rect">
            <a:avLst/>
          </a:prstGeom>
          <a:noFill/>
          <a:ln>
            <a:noFill/>
          </a:ln>
          <a:effectLst>
            <a:outerShdw blurRad="127000" dist="76199" dir="2700000" algn="ctr" rotWithShape="0">
              <a:schemeClr val="bg2">
                <a:alpha val="75000"/>
              </a:schemeClr>
            </a:outerShdw>
          </a:effectLst>
          <a:extLst>
            <a:ext uri="{909E8E84-426E-40dd-AFC4-6F175D3DCCD1}"/>
            <a:ext uri="{91240B29-F687-4f45-9708-019B960494DF}"/>
          </a:extLst>
        </p:spPr>
        <p:txBody>
          <a:bodyPr lIns="0" tIns="0" rIns="0" bIns="0" anchor="ctr"/>
          <a:lstStyle/>
          <a:p>
            <a:pPr defTabSz="457063">
              <a:defRPr/>
            </a:pPr>
            <a:r>
              <a:rPr lang="en-US" sz="4799" b="1">
                <a:ln>
                  <a:solidFill>
                    <a:prstClr val="white"/>
                  </a:solidFill>
                </a:ln>
                <a:solidFill>
                  <a:srgbClr val="1F497D">
                    <a:lumMod val="75000"/>
                  </a:srgbClr>
                </a:solidFill>
                <a:effectLst>
                  <a:outerShdw blurRad="50800" dist="38100" dir="18900000" algn="bl" rotWithShape="0">
                    <a:prstClr val="black">
                      <a:alpha val="40000"/>
                    </a:prstClr>
                  </a:outerShdw>
                </a:effectLst>
                <a:latin typeface="Helvetica" charset="0"/>
                <a:ea typeface="ＭＳ Ｐゴシック" charset="0"/>
                <a:cs typeface="Helvetica" charset="0"/>
                <a:sym typeface="Helvetica" pitchFamily="96" charset="0"/>
              </a:rPr>
              <a:t>Then leaders…</a:t>
            </a:r>
          </a:p>
        </p:txBody>
      </p:sp>
      <p:pic>
        <p:nvPicPr>
          <p:cNvPr id="151555" name="Picture 2"/>
          <p:cNvPicPr>
            <a:picLocks noChangeAspect="1" noChangeArrowheads="1"/>
          </p:cNvPicPr>
          <p:nvPr/>
        </p:nvPicPr>
        <p:blipFill>
          <a:blip r:embed="rId3">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563415" y="986474"/>
            <a:ext cx="10577933" cy="449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155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41061" y="2530709"/>
            <a:ext cx="9141619" cy="1233167"/>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sp>
        <p:nvSpPr>
          <p:cNvPr id="2" name="Rectangle 1"/>
          <p:cNvSpPr/>
          <p:nvPr/>
        </p:nvSpPr>
        <p:spPr>
          <a:xfrm>
            <a:off x="1523604" y="2530709"/>
            <a:ext cx="9159077" cy="1233167"/>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5398" b="1">
                <a:solidFill>
                  <a:sysClr val="windowText" lastClr="000000"/>
                </a:solidFill>
              </a:rPr>
              <a:t>Have followers</a:t>
            </a:r>
          </a:p>
        </p:txBody>
      </p:sp>
    </p:spTree>
    <p:extLst>
      <p:ext uri="{BB962C8B-B14F-4D97-AF65-F5344CB8AC3E}">
        <p14:creationId xmlns:p14="http://schemas.microsoft.com/office/powerpoint/2010/main" val="1054579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endParaRPr lang="en-US"/>
          </a:p>
        </p:txBody>
      </p:sp>
      <p:sp>
        <p:nvSpPr>
          <p:cNvPr id="102402" name="Content Placeholder 2"/>
          <p:cNvSpPr>
            <a:spLocks noGrp="1"/>
          </p:cNvSpPr>
          <p:nvPr>
            <p:ph idx="1"/>
          </p:nvPr>
        </p:nvSpPr>
        <p:spPr/>
        <p:txBody>
          <a:bodyPr/>
          <a:lstStyle/>
          <a:p>
            <a:pPr marL="0" indent="0" algn="ctr">
              <a:buNone/>
            </a:pPr>
            <a:r>
              <a:rPr lang="en-US" altLang="en-US" sz="9597"/>
              <a:t>How do we find Leaders? </a:t>
            </a:r>
          </a:p>
        </p:txBody>
      </p:sp>
    </p:spTree>
    <p:extLst>
      <p:ext uri="{BB962C8B-B14F-4D97-AF65-F5344CB8AC3E}">
        <p14:creationId xmlns:p14="http://schemas.microsoft.com/office/powerpoint/2010/main" val="26733474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Rectangle 1"/>
          <p:cNvSpPr>
            <a:spLocks/>
          </p:cNvSpPr>
          <p:nvPr/>
        </p:nvSpPr>
        <p:spPr bwMode="auto">
          <a:xfrm>
            <a:off x="1217612" y="174978"/>
            <a:ext cx="10971212" cy="1349022"/>
          </a:xfrm>
          <a:prstGeom prst="rect">
            <a:avLst/>
          </a:prstGeom>
          <a:noFill/>
          <a:ln>
            <a:noFill/>
          </a:ln>
          <a:effectLst>
            <a:outerShdw blurRad="127000" dist="76199" dir="2700000" algn="ctr" rotWithShape="0">
              <a:schemeClr val="bg2">
                <a:alpha val="75000"/>
              </a:schemeClr>
            </a:outerShdw>
          </a:effectLst>
          <a:extLst>
            <a:ext uri="{909E8E84-426E-40dd-AFC4-6F175D3DCCD1}"/>
            <a:ext uri="{91240B29-F687-4f45-9708-019B960494DF}"/>
          </a:extLst>
        </p:spPr>
        <p:txBody>
          <a:bodyPr lIns="0" tIns="0" rIns="0" bIns="0" anchor="ctr"/>
          <a:lstStyle/>
          <a:p>
            <a:pPr defTabSz="457063">
              <a:defRPr/>
            </a:pPr>
            <a:r>
              <a:rPr lang="en-US" sz="4799" b="1">
                <a:ln>
                  <a:solidFill>
                    <a:prstClr val="white"/>
                  </a:solidFill>
                </a:ln>
                <a:solidFill>
                  <a:srgbClr val="1F497D">
                    <a:lumMod val="75000"/>
                  </a:srgbClr>
                </a:solidFill>
                <a:effectLst>
                  <a:outerShdw blurRad="50800" dist="38100" dir="18900000" algn="bl" rotWithShape="0">
                    <a:prstClr val="black">
                      <a:alpha val="40000"/>
                    </a:prstClr>
                  </a:outerShdw>
                </a:effectLst>
                <a:latin typeface="Helvetica" charset="0"/>
                <a:ea typeface="ＭＳ Ｐゴシック" charset="0"/>
                <a:cs typeface="Helvetica" charset="0"/>
                <a:sym typeface="Helvetica" pitchFamily="96" charset="0"/>
              </a:rPr>
              <a:t>How do UniServ Directors find the leaders?</a:t>
            </a:r>
          </a:p>
        </p:txBody>
      </p:sp>
      <p:pic>
        <p:nvPicPr>
          <p:cNvPr id="153603" name="Picture 2"/>
          <p:cNvPicPr>
            <a:picLocks noChangeAspect="1" noChangeArrowheads="1"/>
          </p:cNvPicPr>
          <p:nvPr/>
        </p:nvPicPr>
        <p:blipFill>
          <a:blip r:embed="rId3">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563415" y="986474"/>
            <a:ext cx="10577933" cy="449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04"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41061" y="2530709"/>
            <a:ext cx="9141619" cy="1233167"/>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sp>
        <p:nvSpPr>
          <p:cNvPr id="2" name="Rectangle 1"/>
          <p:cNvSpPr/>
          <p:nvPr/>
        </p:nvSpPr>
        <p:spPr>
          <a:xfrm>
            <a:off x="854070" y="2530709"/>
            <a:ext cx="10515600" cy="1233167"/>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5398" b="1">
                <a:solidFill>
                  <a:sysClr val="windowText" lastClr="000000"/>
                </a:solidFill>
              </a:rPr>
              <a:t>We have to ask our people…</a:t>
            </a:r>
          </a:p>
        </p:txBody>
      </p:sp>
    </p:spTree>
    <p:extLst>
      <p:ext uri="{BB962C8B-B14F-4D97-AF65-F5344CB8AC3E}">
        <p14:creationId xmlns:p14="http://schemas.microsoft.com/office/powerpoint/2010/main" val="10255540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2E7F72-3FC1-42A0-8FB3-447293AC08A5}"/>
              </a:ext>
            </a:extLst>
          </p:cNvPr>
          <p:cNvSpPr>
            <a:spLocks noGrp="1"/>
          </p:cNvSpPr>
          <p:nvPr>
            <p:ph type="title"/>
          </p:nvPr>
        </p:nvSpPr>
        <p:spPr>
          <a:xfrm>
            <a:off x="1777563" y="914400"/>
            <a:ext cx="8812649" cy="4648199"/>
          </a:xfrm>
          <a:solidFill>
            <a:schemeClr val="accent2">
              <a:lumMod val="75000"/>
            </a:schemeClr>
          </a:solidFill>
        </p:spPr>
        <p:txBody>
          <a:bodyPr anchor="ctr">
            <a:normAutofit/>
          </a:bodyPr>
          <a:lstStyle/>
          <a:p>
            <a:pPr algn="ctr"/>
            <a:r>
              <a:rPr lang="en-US" sz="6600" b="1">
                <a:solidFill>
                  <a:schemeClr val="bg1"/>
                </a:solidFill>
              </a:rPr>
              <a:t>Who here is trusted and respected? </a:t>
            </a:r>
          </a:p>
        </p:txBody>
      </p:sp>
    </p:spTree>
    <p:extLst>
      <p:ext uri="{BB962C8B-B14F-4D97-AF65-F5344CB8AC3E}">
        <p14:creationId xmlns:p14="http://schemas.microsoft.com/office/powerpoint/2010/main" val="24274429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F68767-BA6B-4718-8342-805AF4798FBD}"/>
              </a:ext>
            </a:extLst>
          </p:cNvPr>
          <p:cNvSpPr>
            <a:spLocks noGrp="1"/>
          </p:cNvSpPr>
          <p:nvPr>
            <p:ph type="title"/>
          </p:nvPr>
        </p:nvSpPr>
        <p:spPr>
          <a:xfrm>
            <a:off x="802411" y="-378756"/>
            <a:ext cx="9614325" cy="1450379"/>
          </a:xfrm>
        </p:spPr>
        <p:txBody>
          <a:bodyPr/>
          <a:lstStyle/>
          <a:p>
            <a:r>
              <a:rPr lang="en-US"/>
              <a:t>Key Points</a:t>
            </a:r>
          </a:p>
        </p:txBody>
      </p:sp>
      <p:sp>
        <p:nvSpPr>
          <p:cNvPr id="3" name="Content Placeholder 2">
            <a:extLst>
              <a:ext uri="{FF2B5EF4-FFF2-40B4-BE49-F238E27FC236}">
                <a16:creationId xmlns:a16="http://schemas.microsoft.com/office/drawing/2014/main" id="{69824343-BFD3-4AF7-8EC7-60FACFF6FCDE}"/>
              </a:ext>
            </a:extLst>
          </p:cNvPr>
          <p:cNvSpPr>
            <a:spLocks noGrp="1"/>
          </p:cNvSpPr>
          <p:nvPr>
            <p:ph idx="1"/>
          </p:nvPr>
        </p:nvSpPr>
        <p:spPr>
          <a:xfrm>
            <a:off x="3929685" y="470870"/>
            <a:ext cx="8233573" cy="5645044"/>
          </a:xfrm>
        </p:spPr>
        <p:txBody>
          <a:bodyPr vert="horz" lIns="0" tIns="45708" rIns="0" bIns="45708" rtlCol="0" anchor="t">
            <a:normAutofit fontScale="92500" lnSpcReduction="20000"/>
          </a:bodyPr>
          <a:lstStyle/>
          <a:p>
            <a:pPr>
              <a:lnSpc>
                <a:spcPct val="110000"/>
              </a:lnSpc>
            </a:pPr>
            <a:r>
              <a:rPr lang="en-US" sz="2799"/>
              <a:t>Leaders have followers. </a:t>
            </a:r>
            <a:endParaRPr lang="en-US" sz="2799">
              <a:cs typeface="Calibri"/>
            </a:endParaRPr>
          </a:p>
          <a:p>
            <a:pPr>
              <a:lnSpc>
                <a:spcPct val="110000"/>
              </a:lnSpc>
            </a:pPr>
            <a:r>
              <a:rPr lang="en-US" sz="2799"/>
              <a:t>There are probably multiple leaders, with different followers.</a:t>
            </a:r>
            <a:endParaRPr lang="en-US" sz="2799">
              <a:cs typeface="Calibri"/>
            </a:endParaRPr>
          </a:p>
          <a:p>
            <a:pPr>
              <a:lnSpc>
                <a:spcPct val="110000"/>
              </a:lnSpc>
            </a:pPr>
            <a:r>
              <a:rPr lang="en-US" sz="2799"/>
              <a:t>You have to talk to a lot of people to find out who the leaders are, and to learn about how the workplace is organized.</a:t>
            </a:r>
            <a:endParaRPr lang="en-US" sz="2799">
              <a:cs typeface="Calibri"/>
            </a:endParaRPr>
          </a:p>
          <a:p>
            <a:pPr>
              <a:lnSpc>
                <a:spcPct val="110000"/>
              </a:lnSpc>
            </a:pPr>
            <a:r>
              <a:rPr lang="en-US" sz="2799"/>
              <a:t>The leader of one group might not be respected by another group, and might even be alienating to some.</a:t>
            </a:r>
            <a:endParaRPr lang="en-US" sz="2799">
              <a:cs typeface="Calibri"/>
            </a:endParaRPr>
          </a:p>
          <a:p>
            <a:pPr>
              <a:lnSpc>
                <a:spcPct val="110000"/>
              </a:lnSpc>
            </a:pPr>
            <a:endParaRPr lang="en-US" sz="2799"/>
          </a:p>
          <a:p>
            <a:pPr>
              <a:lnSpc>
                <a:spcPct val="110000"/>
              </a:lnSpc>
            </a:pPr>
            <a:r>
              <a:rPr lang="en-US" sz="2799"/>
              <a:t>Just because someone is already in favor of the campaign doesn’t make them any more of a leader than someone who is unsure or even hostile to the union. </a:t>
            </a:r>
            <a:endParaRPr lang="en-US"/>
          </a:p>
        </p:txBody>
      </p:sp>
      <p:pic>
        <p:nvPicPr>
          <p:cNvPr id="6" name="Picture 5"/>
          <p:cNvPicPr>
            <a:picLocks noChangeAspect="1"/>
          </p:cNvPicPr>
          <p:nvPr/>
        </p:nvPicPr>
        <p:blipFill rotWithShape="1">
          <a:blip r:embed="rId3"/>
          <a:srcRect l="23345" r="20898"/>
          <a:stretch/>
        </p:blipFill>
        <p:spPr>
          <a:xfrm>
            <a:off x="995844" y="1654053"/>
            <a:ext cx="2275865" cy="4081784"/>
          </a:xfrm>
          <a:prstGeom prst="rect">
            <a:avLst/>
          </a:prstGeom>
        </p:spPr>
      </p:pic>
    </p:spTree>
    <p:extLst>
      <p:ext uri="{BB962C8B-B14F-4D97-AF65-F5344CB8AC3E}">
        <p14:creationId xmlns:p14="http://schemas.microsoft.com/office/powerpoint/2010/main" val="4571968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2402" name="Content Placeholder 2"/>
          <p:cNvSpPr>
            <a:spLocks noGrp="1"/>
          </p:cNvSpPr>
          <p:nvPr>
            <p:ph type="body" idx="1"/>
          </p:nvPr>
        </p:nvSpPr>
        <p:spPr>
          <a:xfrm>
            <a:off x="3515549" y="2362200"/>
            <a:ext cx="7074663" cy="3097415"/>
          </a:xfrm>
        </p:spPr>
        <p:txBody>
          <a:bodyPr>
            <a:normAutofit fontScale="92500" lnSpcReduction="20000"/>
          </a:bodyPr>
          <a:lstStyle/>
          <a:p>
            <a:pPr marL="0" indent="0" algn="ctr">
              <a:buNone/>
            </a:pPr>
            <a:r>
              <a:rPr lang="en-US" altLang="en-US" sz="9597"/>
              <a:t>What kind of leadership do we need? </a:t>
            </a:r>
          </a:p>
        </p:txBody>
      </p:sp>
    </p:spTree>
    <p:extLst>
      <p:ext uri="{BB962C8B-B14F-4D97-AF65-F5344CB8AC3E}">
        <p14:creationId xmlns:p14="http://schemas.microsoft.com/office/powerpoint/2010/main" val="18834198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1682" name="Title 1"/>
          <p:cNvSpPr>
            <a:spLocks noGrp="1"/>
          </p:cNvSpPr>
          <p:nvPr>
            <p:ph type="title"/>
          </p:nvPr>
        </p:nvSpPr>
        <p:spPr>
          <a:xfrm>
            <a:off x="760412" y="-152400"/>
            <a:ext cx="9782801" cy="1239837"/>
          </a:xfrm>
        </p:spPr>
        <p:txBody>
          <a:bodyPr>
            <a:normAutofit/>
          </a:bodyPr>
          <a:lstStyle/>
          <a:p>
            <a:pPr>
              <a:defRPr/>
            </a:pPr>
            <a:r>
              <a:rPr lang="en-US" altLang="en-US" sz="6000"/>
              <a:t>What is organizing? </a:t>
            </a:r>
            <a:endParaRPr lang="en-US" altLang="en-US" sz="3200"/>
          </a:p>
        </p:txBody>
      </p:sp>
      <p:sp>
        <p:nvSpPr>
          <p:cNvPr id="88067" name="Content Placeholder 2"/>
          <p:cNvSpPr>
            <a:spLocks noGrp="1"/>
          </p:cNvSpPr>
          <p:nvPr>
            <p:ph idx="1"/>
          </p:nvPr>
        </p:nvSpPr>
        <p:spPr>
          <a:xfrm>
            <a:off x="760412" y="1447800"/>
            <a:ext cx="11125200" cy="4572000"/>
          </a:xfrm>
          <a:solidFill>
            <a:schemeClr val="bg1">
              <a:lumMod val="95000"/>
            </a:schemeClr>
          </a:solidFill>
        </p:spPr>
        <p:txBody>
          <a:bodyPr>
            <a:noAutofit/>
          </a:bodyPr>
          <a:lstStyle/>
          <a:p>
            <a:pPr marL="0" indent="0">
              <a:buNone/>
              <a:defRPr/>
            </a:pPr>
            <a:r>
              <a:rPr lang="en-US" altLang="en-US" sz="4400"/>
              <a:t>Organizing is identifying leaders and coordinating them into leadership teams; Building community and commitment around common goals; Building power from the resources of that community; Using that power strategically to make concrete change in the world. </a:t>
            </a:r>
          </a:p>
        </p:txBody>
      </p:sp>
    </p:spTree>
    <p:extLst>
      <p:ext uri="{BB962C8B-B14F-4D97-AF65-F5344CB8AC3E}">
        <p14:creationId xmlns:p14="http://schemas.microsoft.com/office/powerpoint/2010/main" val="3389068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2E7F72-3FC1-42A0-8FB3-447293AC08A5}"/>
              </a:ext>
            </a:extLst>
          </p:cNvPr>
          <p:cNvSpPr>
            <a:spLocks noGrp="1"/>
          </p:cNvSpPr>
          <p:nvPr>
            <p:ph type="title"/>
          </p:nvPr>
        </p:nvSpPr>
        <p:spPr>
          <a:xfrm>
            <a:off x="1777563" y="914400"/>
            <a:ext cx="8812649" cy="4648199"/>
          </a:xfrm>
          <a:solidFill>
            <a:schemeClr val="accent2">
              <a:lumMod val="75000"/>
            </a:schemeClr>
          </a:solidFill>
        </p:spPr>
        <p:txBody>
          <a:bodyPr anchor="ctr">
            <a:normAutofit/>
          </a:bodyPr>
          <a:lstStyle/>
          <a:p>
            <a:pPr algn="ctr"/>
            <a:r>
              <a:rPr lang="en-US" sz="6600" b="1">
                <a:solidFill>
                  <a:schemeClr val="bg1"/>
                </a:solidFill>
              </a:rPr>
              <a:t>Structures are how we connect collective use of personal agency.</a:t>
            </a:r>
          </a:p>
        </p:txBody>
      </p:sp>
    </p:spTree>
    <p:extLst>
      <p:ext uri="{BB962C8B-B14F-4D97-AF65-F5344CB8AC3E}">
        <p14:creationId xmlns:p14="http://schemas.microsoft.com/office/powerpoint/2010/main" val="9312471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12642" name="Picture 2" descr="im the leader.pdf"/>
          <p:cNvPicPr>
            <a:picLocks noChangeAspect="1"/>
          </p:cNvPicPr>
          <p:nvPr/>
        </p:nvPicPr>
        <p:blipFill rotWithShape="1">
          <a:blip r:embed="rId3">
            <a:extLst>
              <a:ext uri="{28A0092B-C50C-407E-A947-70E740481C1C}">
                <a14:useLocalDpi xmlns:a14="http://schemas.microsoft.com/office/drawing/2010/main" val="0"/>
              </a:ext>
            </a:extLst>
          </a:blip>
          <a:srcRect l="29839" t="43212" r="54476" b="44773"/>
          <a:stretch/>
        </p:blipFill>
        <p:spPr bwMode="auto">
          <a:xfrm>
            <a:off x="409321" y="1606321"/>
            <a:ext cx="5428098" cy="3118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ntent Placeholder 2">
            <a:extLst>
              <a:ext uri="{FF2B5EF4-FFF2-40B4-BE49-F238E27FC236}">
                <a16:creationId xmlns:a16="http://schemas.microsoft.com/office/drawing/2014/main" id="{E90F637A-28BF-4A83-9C2E-79664D85C545}"/>
              </a:ext>
            </a:extLst>
          </p:cNvPr>
          <p:cNvSpPr txBox="1">
            <a:spLocks/>
          </p:cNvSpPr>
          <p:nvPr/>
        </p:nvSpPr>
        <p:spPr>
          <a:xfrm>
            <a:off x="6024326" y="526946"/>
            <a:ext cx="6070035" cy="5487591"/>
          </a:xfrm>
          <a:prstGeom prst="rect">
            <a:avLst/>
          </a:prstGeom>
        </p:spPr>
        <p:txBody>
          <a:bodyPr>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lnSpc>
                <a:spcPct val="100000"/>
              </a:lnSpc>
              <a:spcAft>
                <a:spcPts val="2399"/>
              </a:spcAft>
              <a:buNone/>
            </a:pPr>
            <a:r>
              <a:rPr lang="en-US" sz="2799">
                <a:solidFill>
                  <a:schemeClr val="tx2"/>
                </a:solidFill>
              </a:rPr>
              <a:t>In the next three slides you will see a version of this “barbell”</a:t>
            </a:r>
          </a:p>
          <a:p>
            <a:pPr marL="0" indent="0">
              <a:lnSpc>
                <a:spcPct val="100000"/>
              </a:lnSpc>
              <a:spcAft>
                <a:spcPts val="2399"/>
              </a:spcAft>
              <a:buNone/>
            </a:pPr>
            <a:r>
              <a:rPr lang="en-US" sz="2799">
                <a:solidFill>
                  <a:schemeClr val="tx2"/>
                </a:solidFill>
              </a:rPr>
              <a:t>The line portion of the shape represents relationship and resources</a:t>
            </a:r>
          </a:p>
          <a:p>
            <a:pPr marL="0" indent="0">
              <a:lnSpc>
                <a:spcPct val="100000"/>
              </a:lnSpc>
              <a:spcAft>
                <a:spcPts val="2399"/>
              </a:spcAft>
              <a:buNone/>
            </a:pPr>
            <a:r>
              <a:rPr lang="en-US" sz="2799">
                <a:solidFill>
                  <a:schemeClr val="tx2"/>
                </a:solidFill>
              </a:rPr>
              <a:t>The ends represent leadership and accountability OVER relationships and resources</a:t>
            </a:r>
          </a:p>
          <a:p>
            <a:pPr marL="0" indent="0">
              <a:lnSpc>
                <a:spcPct val="100000"/>
              </a:lnSpc>
              <a:spcAft>
                <a:spcPts val="2399"/>
              </a:spcAft>
              <a:buNone/>
            </a:pPr>
            <a:r>
              <a:rPr lang="en-US" sz="2799">
                <a:solidFill>
                  <a:schemeClr val="tx2"/>
                </a:solidFill>
              </a:rPr>
              <a:t>Pay attention to WHERE the ends are pointed.</a:t>
            </a:r>
          </a:p>
        </p:txBody>
      </p:sp>
      <p:sp>
        <p:nvSpPr>
          <p:cNvPr id="4" name="Title 1">
            <a:extLst>
              <a:ext uri="{FF2B5EF4-FFF2-40B4-BE49-F238E27FC236}">
                <a16:creationId xmlns:a16="http://schemas.microsoft.com/office/drawing/2014/main" id="{BA3D9075-0058-4A2B-8FFB-0D242D0FEDB7}"/>
              </a:ext>
            </a:extLst>
          </p:cNvPr>
          <p:cNvSpPr txBox="1">
            <a:spLocks/>
          </p:cNvSpPr>
          <p:nvPr/>
        </p:nvSpPr>
        <p:spPr>
          <a:xfrm>
            <a:off x="704895" y="327345"/>
            <a:ext cx="10055781" cy="934094"/>
          </a:xfrm>
          <a:prstGeom prst="rect">
            <a:avLst/>
          </a:prstGeom>
        </p:spPr>
        <p:txBody>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sz="4799">
                <a:solidFill>
                  <a:schemeClr val="tx2"/>
                </a:solidFill>
              </a:rPr>
              <a:t>What to look for -</a:t>
            </a:r>
          </a:p>
        </p:txBody>
      </p:sp>
      <p:pic>
        <p:nvPicPr>
          <p:cNvPr id="5" name="Picture 2" descr="im the leader.pdf"/>
          <p:cNvPicPr>
            <a:picLocks noChangeAspect="1"/>
          </p:cNvPicPr>
          <p:nvPr/>
        </p:nvPicPr>
        <p:blipFill rotWithShape="1">
          <a:blip r:embed="rId3">
            <a:extLst>
              <a:ext uri="{28A0092B-C50C-407E-A947-70E740481C1C}">
                <a14:useLocalDpi xmlns:a14="http://schemas.microsoft.com/office/drawing/2010/main" val="0"/>
              </a:ext>
            </a:extLst>
          </a:blip>
          <a:srcRect l="39143" t="43872" r="56557" b="46069"/>
          <a:stretch/>
        </p:blipFill>
        <p:spPr bwMode="auto">
          <a:xfrm rot="10800000">
            <a:off x="704895" y="1676400"/>
            <a:ext cx="1530947" cy="26855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542223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12642" name="Picture 2" descr="im the leader.pd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23603" y="893"/>
            <a:ext cx="9141619" cy="6856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3"/>
          <p:cNvSpPr>
            <a:spLocks noGrp="1"/>
          </p:cNvSpPr>
          <p:nvPr>
            <p:ph type="title"/>
          </p:nvPr>
        </p:nvSpPr>
        <p:spPr/>
        <p:txBody>
          <a:bodyPr>
            <a:normAutofit/>
          </a:bodyPr>
          <a:lstStyle/>
          <a:p>
            <a:endParaRPr lang="en-US"/>
          </a:p>
        </p:txBody>
      </p:sp>
      <p:sp>
        <p:nvSpPr>
          <p:cNvPr id="5" name="Content Placeholder 4"/>
          <p:cNvSpPr>
            <a:spLocks noGrp="1"/>
          </p:cNvSpPr>
          <p:nvPr>
            <p:ph idx="1"/>
          </p:nvPr>
        </p:nvSpPr>
        <p:spPr/>
        <p:txBody>
          <a:bodyPr/>
          <a:lstStyle/>
          <a:p>
            <a:endParaRPr lang="en-US"/>
          </a:p>
        </p:txBody>
      </p:sp>
    </p:spTree>
    <p:extLst>
      <p:ext uri="{BB962C8B-B14F-4D97-AF65-F5344CB8AC3E}">
        <p14:creationId xmlns:p14="http://schemas.microsoft.com/office/powerpoint/2010/main" val="40407474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8434" name="Title 1"/>
          <p:cNvSpPr>
            <a:spLocks noGrp="1"/>
          </p:cNvSpPr>
          <p:nvPr>
            <p:ph type="title"/>
          </p:nvPr>
        </p:nvSpPr>
        <p:spPr>
          <a:xfrm>
            <a:off x="8393668" y="2130533"/>
            <a:ext cx="4307642" cy="681178"/>
          </a:xfrm>
        </p:spPr>
        <p:txBody>
          <a:bodyPr>
            <a:normAutofit fontScale="90000"/>
          </a:bodyPr>
          <a:lstStyle/>
          <a:p>
            <a:pPr>
              <a:defRPr/>
            </a:pPr>
            <a:r>
              <a:rPr lang="en-US" altLang="en-US"/>
              <a:t>If you are the only leader…</a:t>
            </a:r>
          </a:p>
        </p:txBody>
      </p:sp>
      <p:pic>
        <p:nvPicPr>
          <p:cNvPr id="3" name="First rule of leadership_1.wmv">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5">
            <a:extLst>
              <a:ext uri="{28A0092B-C50C-407E-A947-70E740481C1C}">
                <a14:useLocalDpi xmlns:a14="http://schemas.microsoft.com/office/drawing/2010/main" val="0"/>
              </a:ext>
            </a:extLst>
          </a:blip>
          <a:stretch>
            <a:fillRect/>
          </a:stretch>
        </p:blipFill>
        <p:spPr>
          <a:xfrm>
            <a:off x="443229" y="683349"/>
            <a:ext cx="7521059" cy="5641251"/>
          </a:xfrm>
        </p:spPr>
      </p:pic>
    </p:spTree>
    <p:extLst>
      <p:ext uri="{BB962C8B-B14F-4D97-AF65-F5344CB8AC3E}">
        <p14:creationId xmlns:p14="http://schemas.microsoft.com/office/powerpoint/2010/main" val="26378092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nodeType="clickPar">
                      <p:stCondLst>
                        <p:cond delay="0"/>
                      </p:stCondLst>
                      <p:childTnLst>
                        <p:par>
                          <p:cTn id="4" fill="hold" nodeType="withGroup">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childTnLst>
        </p:cTn>
      </p:par>
    </p:tnLst>
  </p:timing>
</p:sld>
</file>

<file path=ppt/slides/slide1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16738" name="Picture 2" descr="were all leaders.pd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23603" y="893"/>
            <a:ext cx="9141619" cy="6856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3"/>
          <p:cNvSpPr>
            <a:spLocks noGrp="1"/>
          </p:cNvSpPr>
          <p:nvPr>
            <p:ph type="title"/>
          </p:nvPr>
        </p:nvSpPr>
        <p:spPr/>
        <p:txBody>
          <a:bodyPr>
            <a:normAutofit/>
          </a:bodyPr>
          <a:lstStyle/>
          <a:p>
            <a:endParaRPr lang="en-US"/>
          </a:p>
        </p:txBody>
      </p:sp>
      <p:sp>
        <p:nvSpPr>
          <p:cNvPr id="5" name="Content Placeholder 4"/>
          <p:cNvSpPr>
            <a:spLocks noGrp="1"/>
          </p:cNvSpPr>
          <p:nvPr>
            <p:ph idx="1"/>
          </p:nvPr>
        </p:nvSpPr>
        <p:spPr/>
        <p:txBody>
          <a:bodyPr/>
          <a:lstStyle/>
          <a:p>
            <a:endParaRPr lang="en-US"/>
          </a:p>
        </p:txBody>
      </p:sp>
    </p:spTree>
    <p:extLst>
      <p:ext uri="{BB962C8B-B14F-4D97-AF65-F5344CB8AC3E}">
        <p14:creationId xmlns:p14="http://schemas.microsoft.com/office/powerpoint/2010/main" val="40856265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US"/>
          </a:p>
        </p:txBody>
      </p:sp>
      <p:pic>
        <p:nvPicPr>
          <p:cNvPr id="4" name="EDS, an HP Company 'Cat Herders' (deleted 3ccc9cec4fd7aa35335e58bd53e64397)">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217612" y="189973"/>
            <a:ext cx="8686800" cy="6515627"/>
          </a:xfrm>
        </p:spPr>
      </p:pic>
    </p:spTree>
    <p:extLst>
      <p:ext uri="{BB962C8B-B14F-4D97-AF65-F5344CB8AC3E}">
        <p14:creationId xmlns:p14="http://schemas.microsoft.com/office/powerpoint/2010/main" val="9398482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1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19810" name="Picture 1" descr="interdependent.pd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23603" y="893"/>
            <a:ext cx="9141619" cy="6856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3"/>
          <p:cNvSpPr>
            <a:spLocks noGrp="1"/>
          </p:cNvSpPr>
          <p:nvPr>
            <p:ph type="title"/>
          </p:nvPr>
        </p:nvSpPr>
        <p:spPr/>
        <p:txBody>
          <a:bodyPr>
            <a:normAutofit/>
          </a:bodyPr>
          <a:lstStyle/>
          <a:p>
            <a:endParaRPr lang="en-US"/>
          </a:p>
        </p:txBody>
      </p:sp>
      <p:sp>
        <p:nvSpPr>
          <p:cNvPr id="5" name="Content Placeholder 4"/>
          <p:cNvSpPr>
            <a:spLocks noGrp="1"/>
          </p:cNvSpPr>
          <p:nvPr>
            <p:ph idx="1"/>
          </p:nvPr>
        </p:nvSpPr>
        <p:spPr/>
        <p:txBody>
          <a:bodyPr/>
          <a:lstStyle/>
          <a:p>
            <a:endParaRPr lang="en-US"/>
          </a:p>
        </p:txBody>
      </p:sp>
    </p:spTree>
    <p:extLst>
      <p:ext uri="{BB962C8B-B14F-4D97-AF65-F5344CB8AC3E}">
        <p14:creationId xmlns:p14="http://schemas.microsoft.com/office/powerpoint/2010/main" val="8294041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7586" name="Title 1"/>
          <p:cNvSpPr>
            <a:spLocks noGrp="1"/>
          </p:cNvSpPr>
          <p:nvPr>
            <p:ph type="title"/>
          </p:nvPr>
        </p:nvSpPr>
        <p:spPr>
          <a:xfrm>
            <a:off x="8529383" y="177800"/>
            <a:ext cx="3432429" cy="4165600"/>
          </a:xfrm>
        </p:spPr>
        <p:txBody>
          <a:bodyPr>
            <a:normAutofit/>
          </a:bodyPr>
          <a:lstStyle/>
          <a:p>
            <a:pPr>
              <a:defRPr/>
            </a:pPr>
            <a:r>
              <a:rPr lang="en-US" altLang="en-US"/>
              <a:t>Remember interdependent leadership… </a:t>
            </a:r>
          </a:p>
        </p:txBody>
      </p:sp>
      <p:pic>
        <p:nvPicPr>
          <p:cNvPr id="4" name="81-WayStarburst.wm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extLst>
              <a:ext uri="{28A0092B-C50C-407E-A947-70E740481C1C}">
                <a14:useLocalDpi xmlns:a14="http://schemas.microsoft.com/office/drawing/2010/main" val="0"/>
              </a:ext>
            </a:extLst>
          </a:blip>
          <a:srcRect/>
          <a:stretch>
            <a:fillRect/>
          </a:stretch>
        </p:blipFill>
        <p:spPr bwMode="auto">
          <a:xfrm>
            <a:off x="684212" y="516063"/>
            <a:ext cx="7845171" cy="5884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982285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nodeType="clickPar">
                      <p:stCondLst>
                        <p:cond delay="0"/>
                      </p:stCondLst>
                      <p:childTnLst>
                        <p:par>
                          <p:cTn id="4" fill="hold" nodeType="withGroup">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mute="1">
                <p:cTn id="7" fill="hold" display="0">
                  <p:stCondLst>
                    <p:cond delay="indefinite"/>
                  </p:stCondLst>
                </p:cTn>
                <p:tgtEl>
                  <p:spTgt spid="4"/>
                </p:tgtEl>
              </p:cMediaNode>
            </p:video>
          </p:childTnLst>
        </p:cTn>
      </p:par>
    </p:tnLst>
  </p:timing>
</p:sld>
</file>

<file path=ppt/slides/slide1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cxnSp>
        <p:nvCxnSpPr>
          <p:cNvPr id="3" name="Straight Connector 2"/>
          <p:cNvCxnSpPr/>
          <p:nvPr/>
        </p:nvCxnSpPr>
        <p:spPr>
          <a:xfrm>
            <a:off x="4719995" y="1995863"/>
            <a:ext cx="0" cy="295198"/>
          </a:xfrm>
          <a:prstGeom prst="line">
            <a:avLst/>
          </a:prstGeom>
        </p:spPr>
        <p:style>
          <a:lnRef idx="2">
            <a:schemeClr val="accent1"/>
          </a:lnRef>
          <a:fillRef idx="0">
            <a:schemeClr val="accent1"/>
          </a:fillRef>
          <a:effectRef idx="1">
            <a:schemeClr val="accent1"/>
          </a:effectRef>
          <a:fontRef idx="minor">
            <a:schemeClr val="tx1"/>
          </a:fontRef>
        </p:style>
      </p:cxnSp>
      <p:sp>
        <p:nvSpPr>
          <p:cNvPr id="109571" name="TextBox 3"/>
          <p:cNvSpPr txBox="1">
            <a:spLocks noChangeArrowheads="1"/>
          </p:cNvSpPr>
          <p:nvPr/>
        </p:nvSpPr>
        <p:spPr bwMode="auto">
          <a:xfrm>
            <a:off x="2136218" y="1065830"/>
            <a:ext cx="7911627" cy="3969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panose="05000000000000000000" pitchFamily="2" charset="2"/>
              <a:buChar char=""/>
              <a:defRPr sz="2900">
                <a:solidFill>
                  <a:schemeClr val="tx1"/>
                </a:solidFill>
                <a:latin typeface="Tw Cen MT" panose="020B0602020104020603" pitchFamily="34" charset="0"/>
              </a:defRPr>
            </a:lvl1pPr>
            <a:lvl2pPr marL="742950" indent="-285750">
              <a:spcBef>
                <a:spcPts val="550"/>
              </a:spcBef>
              <a:buClr>
                <a:schemeClr val="accent1"/>
              </a:buClr>
              <a:buSzPct val="70000"/>
              <a:buFont typeface="Wingdings 2" panose="05020102010507070707" pitchFamily="18" charset="2"/>
              <a:buChar char=""/>
              <a:defRPr sz="2600">
                <a:solidFill>
                  <a:schemeClr val="tx1"/>
                </a:solidFill>
                <a:latin typeface="Tw Cen MT" panose="020B0602020104020603" pitchFamily="34" charset="0"/>
              </a:defRPr>
            </a:lvl2pPr>
            <a:lvl3pPr marL="1143000" indent="-228600">
              <a:spcBef>
                <a:spcPts val="500"/>
              </a:spcBef>
              <a:buClr>
                <a:schemeClr val="accent2"/>
              </a:buClr>
              <a:buSzPct val="75000"/>
              <a:buFont typeface="Wingdings" panose="05000000000000000000" pitchFamily="2" charset="2"/>
              <a:buChar char=""/>
              <a:defRPr sz="2300">
                <a:solidFill>
                  <a:schemeClr val="tx1"/>
                </a:solidFill>
                <a:latin typeface="Tw Cen MT" panose="020B0602020104020603" pitchFamily="34" charset="0"/>
              </a:defRPr>
            </a:lvl3pPr>
            <a:lvl4pPr marL="1600200" indent="-228600">
              <a:spcBef>
                <a:spcPts val="400"/>
              </a:spcBef>
              <a:buClr>
                <a:srgbClr val="E68422"/>
              </a:buClr>
              <a:buSzPct val="75000"/>
              <a:buFont typeface="Wingdings" panose="05000000000000000000" pitchFamily="2" charset="2"/>
              <a:buChar char=""/>
              <a:defRPr sz="2000">
                <a:solidFill>
                  <a:schemeClr val="tx1"/>
                </a:solidFill>
                <a:latin typeface="Tw Cen MT" panose="020B0602020104020603" pitchFamily="34" charset="0"/>
              </a:defRPr>
            </a:lvl4pPr>
            <a:lvl5pPr marL="2057400" indent="-228600">
              <a:spcBef>
                <a:spcPts val="400"/>
              </a:spcBef>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5pPr>
            <a:lvl6pPr marL="2514600"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6pPr>
            <a:lvl7pPr marL="2971800"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7pPr>
            <a:lvl8pPr marL="3429000"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8pPr>
            <a:lvl9pPr marL="3886200"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9pPr>
          </a:lstStyle>
          <a:p>
            <a:pPr algn="ctr" eaLnBrk="1" hangingPunct="1">
              <a:spcBef>
                <a:spcPct val="0"/>
              </a:spcBef>
              <a:buClrTx/>
              <a:buSzTx/>
              <a:buFontTx/>
              <a:buNone/>
            </a:pPr>
            <a:r>
              <a:rPr lang="en-US" altLang="en-US" sz="7398">
                <a:latin typeface="Century Gothic" panose="020B0502020202020204" pitchFamily="34" charset="0"/>
              </a:rPr>
              <a:t>Leadership is a PRACTICE</a:t>
            </a:r>
          </a:p>
          <a:p>
            <a:pPr algn="ctr" eaLnBrk="1" hangingPunct="1">
              <a:spcBef>
                <a:spcPct val="0"/>
              </a:spcBef>
              <a:buClrTx/>
              <a:buSzTx/>
              <a:buFontTx/>
              <a:buNone/>
            </a:pPr>
            <a:endParaRPr lang="en-US" altLang="en-US" sz="2999">
              <a:latin typeface="Century Gothic" panose="020B0502020202020204" pitchFamily="34" charset="0"/>
            </a:endParaRPr>
          </a:p>
          <a:p>
            <a:pPr algn="ctr" eaLnBrk="1" hangingPunct="1">
              <a:spcBef>
                <a:spcPct val="0"/>
              </a:spcBef>
              <a:buClrTx/>
              <a:buSzTx/>
              <a:buFontTx/>
              <a:buNone/>
            </a:pPr>
            <a:r>
              <a:rPr lang="en-US" altLang="en-US" sz="7398">
                <a:latin typeface="Century Gothic" panose="020B0502020202020204" pitchFamily="34" charset="0"/>
              </a:rPr>
              <a:t>not a position</a:t>
            </a:r>
          </a:p>
        </p:txBody>
      </p:sp>
      <p:sp>
        <p:nvSpPr>
          <p:cNvPr id="2" name="Title 1"/>
          <p:cNvSpPr>
            <a:spLocks noGrp="1"/>
          </p:cNvSpPr>
          <p:nvPr>
            <p:ph type="title"/>
          </p:nvPr>
        </p:nvSpPr>
        <p:spPr/>
        <p:txBody>
          <a:bodyPr>
            <a:normAutofit/>
          </a:bodyPr>
          <a:lstStyle/>
          <a:p>
            <a:endParaRPr lang="en-US"/>
          </a:p>
        </p:txBody>
      </p:sp>
      <p:sp>
        <p:nvSpPr>
          <p:cNvPr id="5" name="Content Placeholder 4"/>
          <p:cNvSpPr>
            <a:spLocks noGrp="1"/>
          </p:cNvSpPr>
          <p:nvPr>
            <p:ph idx="1"/>
          </p:nvPr>
        </p:nvSpPr>
        <p:spPr/>
        <p:txBody>
          <a:bodyPr/>
          <a:lstStyle/>
          <a:p>
            <a:endParaRPr lang="en-US"/>
          </a:p>
        </p:txBody>
      </p:sp>
    </p:spTree>
    <p:extLst>
      <p:ext uri="{BB962C8B-B14F-4D97-AF65-F5344CB8AC3E}">
        <p14:creationId xmlns:p14="http://schemas.microsoft.com/office/powerpoint/2010/main" val="34661387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Rectangle 1"/>
          <p:cNvSpPr>
            <a:spLocks/>
          </p:cNvSpPr>
          <p:nvPr/>
        </p:nvSpPr>
        <p:spPr bwMode="auto">
          <a:xfrm>
            <a:off x="1595020" y="174978"/>
            <a:ext cx="7627395" cy="874881"/>
          </a:xfrm>
          <a:prstGeom prst="rect">
            <a:avLst/>
          </a:prstGeom>
          <a:noFill/>
          <a:ln>
            <a:noFill/>
          </a:ln>
          <a:effectLst>
            <a:outerShdw blurRad="127000" dist="76199" dir="2700000" algn="ctr" rotWithShape="0">
              <a:schemeClr val="bg2">
                <a:alpha val="75000"/>
              </a:schemeClr>
            </a:outerShdw>
          </a:effectLst>
          <a:extLst>
            <a:ext uri="{909E8E84-426E-40dd-AFC4-6F175D3DCCD1}"/>
            <a:ext uri="{91240B29-F687-4f45-9708-019B960494DF}"/>
          </a:extLst>
        </p:spPr>
        <p:txBody>
          <a:bodyPr lIns="0" tIns="0" rIns="0" bIns="0" anchor="ctr"/>
          <a:lstStyle/>
          <a:p>
            <a:pPr defTabSz="457063">
              <a:defRPr/>
            </a:pPr>
            <a:r>
              <a:rPr lang="en-US" sz="5998" b="1">
                <a:ln>
                  <a:solidFill>
                    <a:prstClr val="white"/>
                  </a:solidFill>
                </a:ln>
                <a:solidFill>
                  <a:srgbClr val="1F497D">
                    <a:lumMod val="75000"/>
                  </a:srgbClr>
                </a:solidFill>
                <a:effectLst>
                  <a:outerShdw blurRad="50800" dist="38100" dir="18900000" algn="bl" rotWithShape="0">
                    <a:prstClr val="black">
                      <a:alpha val="40000"/>
                    </a:prstClr>
                  </a:outerShdw>
                </a:effectLst>
                <a:latin typeface="Helvetica" charset="0"/>
                <a:ea typeface="ＭＳ Ｐゴシック" charset="0"/>
                <a:cs typeface="Helvetica" charset="0"/>
                <a:sym typeface="Helvetica" pitchFamily="96" charset="0"/>
              </a:rPr>
              <a:t>If leadership is…</a:t>
            </a:r>
          </a:p>
        </p:txBody>
      </p:sp>
      <p:pic>
        <p:nvPicPr>
          <p:cNvPr id="14950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2910" y="1359239"/>
            <a:ext cx="10577933" cy="449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p:cNvSpPr txBox="1">
            <a:spLocks noChangeArrowheads="1"/>
          </p:cNvSpPr>
          <p:nvPr/>
        </p:nvSpPr>
        <p:spPr bwMode="auto">
          <a:xfrm>
            <a:off x="1514080" y="3117932"/>
            <a:ext cx="9141619" cy="1200016"/>
          </a:xfrm>
          <a:prstGeom prst="rect">
            <a:avLst/>
          </a:prstGeom>
          <a:solidFill>
            <a:schemeClr val="accent2"/>
          </a:solidFill>
          <a:ln>
            <a:noFill/>
          </a:ln>
        </p:spPr>
        <p:txBody>
          <a:bodyPr>
            <a:spAutoFit/>
          </a:bodyPr>
          <a:lstStyle>
            <a:lvl1pPr>
              <a:spcBef>
                <a:spcPts val="700"/>
              </a:spcBef>
              <a:buClr>
                <a:schemeClr val="accent2"/>
              </a:buClr>
              <a:buSzPct val="60000"/>
              <a:buFont typeface="Wingdings" panose="05000000000000000000" pitchFamily="2" charset="2"/>
              <a:buChar char=""/>
              <a:defRPr sz="2900">
                <a:solidFill>
                  <a:schemeClr val="tx1"/>
                </a:solidFill>
                <a:latin typeface="Tw Cen MT" panose="020B0602020104020603" pitchFamily="34" charset="0"/>
              </a:defRPr>
            </a:lvl1pPr>
            <a:lvl2pPr marL="742950" indent="-285750">
              <a:spcBef>
                <a:spcPts val="550"/>
              </a:spcBef>
              <a:buClr>
                <a:schemeClr val="accent1"/>
              </a:buClr>
              <a:buSzPct val="70000"/>
              <a:buFont typeface="Wingdings 2" panose="05020102010507070707" pitchFamily="18" charset="2"/>
              <a:buChar char=""/>
              <a:defRPr sz="2600">
                <a:solidFill>
                  <a:schemeClr val="tx1"/>
                </a:solidFill>
                <a:latin typeface="Tw Cen MT" panose="020B0602020104020603" pitchFamily="34" charset="0"/>
              </a:defRPr>
            </a:lvl2pPr>
            <a:lvl3pPr marL="1143000" indent="-228600">
              <a:spcBef>
                <a:spcPts val="500"/>
              </a:spcBef>
              <a:buClr>
                <a:schemeClr val="accent2"/>
              </a:buClr>
              <a:buSzPct val="75000"/>
              <a:buFont typeface="Wingdings" panose="05000000000000000000" pitchFamily="2" charset="2"/>
              <a:buChar char=""/>
              <a:defRPr sz="2300">
                <a:solidFill>
                  <a:schemeClr val="tx1"/>
                </a:solidFill>
                <a:latin typeface="Tw Cen MT" panose="020B0602020104020603" pitchFamily="34" charset="0"/>
              </a:defRPr>
            </a:lvl3pPr>
            <a:lvl4pPr marL="1600200" indent="-228600">
              <a:spcBef>
                <a:spcPts val="400"/>
              </a:spcBef>
              <a:buClr>
                <a:srgbClr val="E68422"/>
              </a:buClr>
              <a:buSzPct val="75000"/>
              <a:buFont typeface="Wingdings" panose="05000000000000000000" pitchFamily="2" charset="2"/>
              <a:buChar char=""/>
              <a:defRPr sz="2000">
                <a:solidFill>
                  <a:schemeClr val="tx1"/>
                </a:solidFill>
                <a:latin typeface="Tw Cen MT" panose="020B0602020104020603" pitchFamily="34" charset="0"/>
              </a:defRPr>
            </a:lvl4pPr>
            <a:lvl5pPr marL="2057400" indent="-228600">
              <a:spcBef>
                <a:spcPts val="400"/>
              </a:spcBef>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5pPr>
            <a:lvl6pPr marL="2514600"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6pPr>
            <a:lvl7pPr marL="2971800"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7pPr>
            <a:lvl8pPr marL="3429000"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8pPr>
            <a:lvl9pPr marL="3886200"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9pPr>
          </a:lstStyle>
          <a:p>
            <a:pPr eaLnBrk="1" hangingPunct="1">
              <a:spcBef>
                <a:spcPct val="0"/>
              </a:spcBef>
              <a:buClrTx/>
              <a:buSzTx/>
              <a:buFontTx/>
              <a:buNone/>
            </a:pPr>
            <a:r>
              <a:rPr lang="en-US" altLang="en-US" sz="3599">
                <a:solidFill>
                  <a:sysClr val="windowText" lastClr="000000"/>
                </a:solidFill>
                <a:latin typeface="Helvetica" panose="020B0604020202020204" pitchFamily="34" charset="0"/>
                <a:ea typeface="MS PGothic" panose="020B0600070205080204" pitchFamily="34" charset="-128"/>
                <a:cs typeface="Helvetica" panose="020B0604020202020204" pitchFamily="34" charset="0"/>
              </a:rPr>
              <a:t>Taking responsibility for enabling others to achieve purpose in the face of uncertainty</a:t>
            </a:r>
          </a:p>
        </p:txBody>
      </p:sp>
    </p:spTree>
    <p:extLst>
      <p:ext uri="{BB962C8B-B14F-4D97-AF65-F5344CB8AC3E}">
        <p14:creationId xmlns:p14="http://schemas.microsoft.com/office/powerpoint/2010/main" val="13504528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Rectangle 1"/>
          <p:cNvSpPr>
            <a:spLocks/>
          </p:cNvSpPr>
          <p:nvPr/>
        </p:nvSpPr>
        <p:spPr bwMode="auto">
          <a:xfrm>
            <a:off x="1595022" y="174978"/>
            <a:ext cx="7181922" cy="874881"/>
          </a:xfrm>
          <a:prstGeom prst="rect">
            <a:avLst/>
          </a:prstGeom>
          <a:noFill/>
          <a:ln>
            <a:noFill/>
          </a:ln>
          <a:effectLst>
            <a:outerShdw blurRad="127000" dist="76199" dir="2700000" algn="ctr" rotWithShape="0">
              <a:schemeClr val="bg2">
                <a:alpha val="75000"/>
              </a:schemeClr>
            </a:outerShdw>
          </a:effectLst>
          <a:extLst>
            <a:ext uri="{909E8E84-426E-40dd-AFC4-6F175D3DCCD1}"/>
            <a:ext uri="{91240B29-F687-4f45-9708-019B960494DF}"/>
          </a:extLst>
        </p:spPr>
        <p:txBody>
          <a:bodyPr lIns="0" tIns="0" rIns="0" bIns="0" anchor="ctr"/>
          <a:lstStyle/>
          <a:p>
            <a:pPr defTabSz="457063">
              <a:defRPr/>
            </a:pPr>
            <a:r>
              <a:rPr lang="en-US" sz="4799" b="1">
                <a:ln>
                  <a:solidFill>
                    <a:prstClr val="white"/>
                  </a:solidFill>
                </a:ln>
                <a:solidFill>
                  <a:srgbClr val="1F497D">
                    <a:lumMod val="75000"/>
                  </a:srgbClr>
                </a:solidFill>
                <a:effectLst>
                  <a:outerShdw blurRad="50800" dist="38100" dir="18900000" algn="bl" rotWithShape="0">
                    <a:prstClr val="black">
                      <a:alpha val="40000"/>
                    </a:prstClr>
                  </a:outerShdw>
                </a:effectLst>
                <a:latin typeface="Helvetica" charset="0"/>
                <a:ea typeface="ＭＳ Ｐゴシック" charset="0"/>
                <a:cs typeface="Helvetica" charset="0"/>
                <a:sym typeface="Helvetica" pitchFamily="96" charset="0"/>
              </a:rPr>
              <a:t>Then leaders…</a:t>
            </a:r>
          </a:p>
        </p:txBody>
      </p:sp>
      <p:pic>
        <p:nvPicPr>
          <p:cNvPr id="151555" name="Picture 2"/>
          <p:cNvPicPr>
            <a:picLocks noChangeAspect="1" noChangeArrowheads="1"/>
          </p:cNvPicPr>
          <p:nvPr/>
        </p:nvPicPr>
        <p:blipFill>
          <a:blip r:embed="rId3">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563415" y="986474"/>
            <a:ext cx="10577933" cy="449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155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41061" y="2530709"/>
            <a:ext cx="9141619" cy="1233167"/>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sp>
        <p:nvSpPr>
          <p:cNvPr id="2" name="Rectangle 1"/>
          <p:cNvSpPr/>
          <p:nvPr/>
        </p:nvSpPr>
        <p:spPr>
          <a:xfrm>
            <a:off x="1523604" y="2530709"/>
            <a:ext cx="9159077" cy="1233167"/>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5398" b="1">
                <a:solidFill>
                  <a:sysClr val="windowText" lastClr="000000"/>
                </a:solidFill>
              </a:rPr>
              <a:t>Have followers</a:t>
            </a:r>
          </a:p>
        </p:txBody>
      </p:sp>
    </p:spTree>
    <p:extLst>
      <p:ext uri="{BB962C8B-B14F-4D97-AF65-F5344CB8AC3E}">
        <p14:creationId xmlns:p14="http://schemas.microsoft.com/office/powerpoint/2010/main" val="27834058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684212" y="177800"/>
            <a:ext cx="11504613" cy="1239837"/>
          </a:xfrm>
        </p:spPr>
        <p:txBody>
          <a:bodyPr/>
          <a:lstStyle/>
          <a:p>
            <a:r>
              <a:rPr lang="en-US"/>
              <a:t>We are coaching towards the Interdependent Structure – Leadership and Ownership Rich</a:t>
            </a:r>
          </a:p>
        </p:txBody>
      </p:sp>
      <p:sp>
        <p:nvSpPr>
          <p:cNvPr id="3" name="Content Placeholder 2"/>
          <p:cNvSpPr>
            <a:spLocks noGrp="1"/>
          </p:cNvSpPr>
          <p:nvPr>
            <p:ph idx="1"/>
          </p:nvPr>
        </p:nvSpPr>
        <p:spPr>
          <a:xfrm>
            <a:off x="1656522" y="1563757"/>
            <a:ext cx="9719715" cy="4608443"/>
          </a:xfrm>
        </p:spPr>
        <p:txBody>
          <a:bodyPr/>
          <a:lstStyle/>
          <a:p>
            <a:endParaRPr lang="en-US"/>
          </a:p>
        </p:txBody>
      </p:sp>
      <p:pic>
        <p:nvPicPr>
          <p:cNvPr id="3074" name="Picture 2" descr="Aditi Parekh on Twitter: &quot;there's a lot more here, taken from a  semester-long course on grassroots community organizing by Marshall Ganz. I  am seeing it applies to all internet communities too :)"/>
          <p:cNvPicPr>
            <a:picLocks noChangeAspect="1" noChangeArrowheads="1"/>
          </p:cNvPicPr>
          <p:nvPr/>
        </p:nvPicPr>
        <p:blipFill rotWithShape="1">
          <a:blip r:embed="rId2">
            <a:extLst>
              <a:ext uri="{28A0092B-C50C-407E-A947-70E740481C1C}">
                <a14:useLocalDpi xmlns:a14="http://schemas.microsoft.com/office/drawing/2010/main" val="0"/>
              </a:ext>
            </a:extLst>
          </a:blip>
          <a:srcRect t="6018"/>
          <a:stretch/>
        </p:blipFill>
        <p:spPr bwMode="auto">
          <a:xfrm>
            <a:off x="1217612" y="1524000"/>
            <a:ext cx="8986838" cy="47600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816893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4AE6BE-864C-4589-BE24-888D71B1D687}"/>
              </a:ext>
            </a:extLst>
          </p:cNvPr>
          <p:cNvSpPr>
            <a:spLocks noGrp="1"/>
          </p:cNvSpPr>
          <p:nvPr>
            <p:ph type="title"/>
          </p:nvPr>
        </p:nvSpPr>
        <p:spPr>
          <a:xfrm>
            <a:off x="1446212" y="-261983"/>
            <a:ext cx="9782801" cy="1239837"/>
          </a:xfrm>
        </p:spPr>
        <p:txBody>
          <a:bodyPr/>
          <a:lstStyle/>
          <a:p>
            <a:r>
              <a:rPr lang="en-US"/>
              <a:t>They do this through structures…</a:t>
            </a:r>
          </a:p>
        </p:txBody>
      </p:sp>
      <p:sp>
        <p:nvSpPr>
          <p:cNvPr id="3" name="Content Placeholder 2">
            <a:extLst>
              <a:ext uri="{FF2B5EF4-FFF2-40B4-BE49-F238E27FC236}">
                <a16:creationId xmlns:a16="http://schemas.microsoft.com/office/drawing/2014/main" id="{56A71DC6-2871-407E-A179-870A7C4A1B6A}"/>
              </a:ext>
            </a:extLst>
          </p:cNvPr>
          <p:cNvSpPr>
            <a:spLocks noGrp="1"/>
          </p:cNvSpPr>
          <p:nvPr>
            <p:ph idx="1"/>
          </p:nvPr>
        </p:nvSpPr>
        <p:spPr>
          <a:xfrm>
            <a:off x="608012" y="1219200"/>
            <a:ext cx="7543800" cy="4827420"/>
          </a:xfrm>
        </p:spPr>
        <p:txBody>
          <a:bodyPr vert="horz" lIns="0" tIns="45708" rIns="0" bIns="45708" rtlCol="0" anchor="t">
            <a:noAutofit/>
          </a:bodyPr>
          <a:lstStyle/>
          <a:p>
            <a:r>
              <a:rPr lang="en-US" sz="2799" b="1"/>
              <a:t>Structures</a:t>
            </a:r>
            <a:r>
              <a:rPr lang="en-US" sz="2799"/>
              <a:t> allow for the distribution of power and responsibility and prioritizes leadership development. Structures are how people use their agency in support of the issues they feel are important. Because we think about organizing as a leadership practice that  enables people to turn the resources, they have into the power to make the change they want… structures are typically “groups of people” organized around a common purpose or value, using their agency to take action. Teams, committees, networks, boards, coalitions … etc.</a:t>
            </a:r>
          </a:p>
        </p:txBody>
      </p:sp>
      <p:pic>
        <p:nvPicPr>
          <p:cNvPr id="5" name="Picture 4">
            <a:extLst>
              <a:ext uri="{FF2B5EF4-FFF2-40B4-BE49-F238E27FC236}">
                <a16:creationId xmlns:a16="http://schemas.microsoft.com/office/drawing/2014/main" id="{6B1498E0-83C6-424A-BABA-C5664D6471E4}"/>
              </a:ext>
            </a:extLst>
          </p:cNvPr>
          <p:cNvPicPr>
            <a:picLocks noChangeAspect="1"/>
          </p:cNvPicPr>
          <p:nvPr/>
        </p:nvPicPr>
        <p:blipFill>
          <a:blip r:embed="rId2">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7596814" y="977854"/>
            <a:ext cx="4965242" cy="4258044"/>
          </a:xfrm>
          <a:prstGeom prst="rect">
            <a:avLst/>
          </a:prstGeom>
        </p:spPr>
      </p:pic>
    </p:spTree>
    <p:extLst>
      <p:ext uri="{BB962C8B-B14F-4D97-AF65-F5344CB8AC3E}">
        <p14:creationId xmlns:p14="http://schemas.microsoft.com/office/powerpoint/2010/main" val="23501253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81E87-5E3C-4CDE-99D5-2EDFD44052BC}"/>
              </a:ext>
            </a:extLst>
          </p:cNvPr>
          <p:cNvSpPr>
            <a:spLocks noGrp="1"/>
          </p:cNvSpPr>
          <p:nvPr>
            <p:ph type="title"/>
          </p:nvPr>
        </p:nvSpPr>
        <p:spPr>
          <a:xfrm>
            <a:off x="992436" y="291318"/>
            <a:ext cx="1600199" cy="1450379"/>
          </a:xfrm>
        </p:spPr>
        <p:txBody>
          <a:bodyPr>
            <a:normAutofit/>
          </a:bodyPr>
          <a:lstStyle/>
          <a:p>
            <a:r>
              <a:rPr lang="en-US"/>
              <a:t>Key Points</a:t>
            </a:r>
          </a:p>
        </p:txBody>
      </p:sp>
      <p:sp>
        <p:nvSpPr>
          <p:cNvPr id="3" name="Content Placeholder 2">
            <a:extLst>
              <a:ext uri="{FF2B5EF4-FFF2-40B4-BE49-F238E27FC236}">
                <a16:creationId xmlns:a16="http://schemas.microsoft.com/office/drawing/2014/main" id="{1626D2E9-5AF5-4D05-98DA-57F795A8AE70}"/>
              </a:ext>
            </a:extLst>
          </p:cNvPr>
          <p:cNvSpPr>
            <a:spLocks noGrp="1"/>
          </p:cNvSpPr>
          <p:nvPr>
            <p:ph idx="1"/>
          </p:nvPr>
        </p:nvSpPr>
        <p:spPr>
          <a:xfrm>
            <a:off x="2870465" y="533400"/>
            <a:ext cx="9318359" cy="5943600"/>
          </a:xfrm>
        </p:spPr>
        <p:txBody>
          <a:bodyPr vert="horz" lIns="0" tIns="45708" rIns="0" bIns="45708" rtlCol="0" anchor="t">
            <a:normAutofit/>
          </a:bodyPr>
          <a:lstStyle/>
          <a:p>
            <a:pPr>
              <a:lnSpc>
                <a:spcPct val="100000"/>
              </a:lnSpc>
            </a:pPr>
            <a:r>
              <a:rPr lang="en-US" sz="3200"/>
              <a:t>Our primary job is to identify leaders who can share power, responsibility, and authority</a:t>
            </a:r>
          </a:p>
          <a:p>
            <a:pPr>
              <a:lnSpc>
                <a:spcPct val="100000"/>
              </a:lnSpc>
            </a:pPr>
            <a:r>
              <a:rPr lang="en-US" sz="3200"/>
              <a:t>We support members and leaders by helping them identify structures that distribute power, responsibility and authority</a:t>
            </a:r>
          </a:p>
          <a:p>
            <a:pPr>
              <a:lnSpc>
                <a:spcPct val="100000"/>
              </a:lnSpc>
            </a:pPr>
            <a:r>
              <a:rPr lang="en-US" sz="3200"/>
              <a:t>We are not the leaders – we are a resource/coach</a:t>
            </a:r>
          </a:p>
          <a:p>
            <a:pPr>
              <a:lnSpc>
                <a:spcPct val="100000"/>
              </a:lnSpc>
            </a:pPr>
            <a:r>
              <a:rPr lang="en-US" sz="3200"/>
              <a:t>Pre-identified leaders and Pre-developed structures are necessary for strong worksites with high union visibility. </a:t>
            </a:r>
            <a:endParaRPr lang="en-US" sz="3200">
              <a:cs typeface="Calibri" panose="020F0502020204030204"/>
            </a:endParaRPr>
          </a:p>
          <a:p>
            <a:pPr>
              <a:lnSpc>
                <a:spcPct val="100000"/>
              </a:lnSpc>
            </a:pPr>
            <a:r>
              <a:rPr lang="en-US" sz="3200"/>
              <a:t>You alone are not enough.</a:t>
            </a:r>
            <a:endParaRPr lang="en-US" sz="3200">
              <a:cs typeface="Calibri" panose="020F0502020204030204"/>
            </a:endParaRPr>
          </a:p>
          <a:p>
            <a:pPr lvl="0">
              <a:buFont typeface="Arial" panose="020F0502020204030204" pitchFamily="34" charset="0"/>
              <a:buChar char="•"/>
            </a:pPr>
            <a:endParaRPr lang="en-US" sz="3599">
              <a:cs typeface="Calibri" panose="020F0502020204030204"/>
            </a:endParaRPr>
          </a:p>
        </p:txBody>
      </p:sp>
      <p:pic>
        <p:nvPicPr>
          <p:cNvPr id="6" name="Picture 5"/>
          <p:cNvPicPr>
            <a:picLocks noChangeAspect="1"/>
          </p:cNvPicPr>
          <p:nvPr/>
        </p:nvPicPr>
        <p:blipFill rotWithShape="1">
          <a:blip r:embed="rId3"/>
          <a:srcRect l="23345" r="20898"/>
          <a:stretch/>
        </p:blipFill>
        <p:spPr>
          <a:xfrm>
            <a:off x="995845" y="2342507"/>
            <a:ext cx="1892006" cy="3393329"/>
          </a:xfrm>
          <a:prstGeom prst="rect">
            <a:avLst/>
          </a:prstGeom>
        </p:spPr>
      </p:pic>
    </p:spTree>
    <p:extLst>
      <p:ext uri="{BB962C8B-B14F-4D97-AF65-F5344CB8AC3E}">
        <p14:creationId xmlns:p14="http://schemas.microsoft.com/office/powerpoint/2010/main" val="29857106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3637721" y="1948071"/>
            <a:ext cx="8272879" cy="1689651"/>
          </a:xfrm>
        </p:spPr>
        <p:txBody>
          <a:bodyPr>
            <a:normAutofit fontScale="90000"/>
          </a:bodyPr>
          <a:lstStyle/>
          <a:p>
            <a:r>
              <a:rPr lang="en-US" sz="5398" b="1">
                <a:solidFill>
                  <a:schemeClr val="tx2">
                    <a:lumMod val="75000"/>
                  </a:schemeClr>
                </a:solidFill>
                <a:latin typeface="Arial"/>
                <a:cs typeface="Arial"/>
              </a:rPr>
              <a:t>Assessing our Readiness to Center Social Justice</a:t>
            </a:r>
            <a:endParaRPr lang="en-US" sz="5398">
              <a:solidFill>
                <a:schemeClr val="tx2">
                  <a:lumMod val="75000"/>
                </a:schemeClr>
              </a:solidFill>
              <a:latin typeface="Arial"/>
              <a:cs typeface="Arial"/>
            </a:endParaRPr>
          </a:p>
        </p:txBody>
      </p:sp>
    </p:spTree>
    <p:extLst>
      <p:ext uri="{BB962C8B-B14F-4D97-AF65-F5344CB8AC3E}">
        <p14:creationId xmlns:p14="http://schemas.microsoft.com/office/powerpoint/2010/main" val="16663102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83500F-0ACE-8D3A-2A1F-2F46AF3A7130}"/>
              </a:ext>
            </a:extLst>
          </p:cNvPr>
          <p:cNvSpPr>
            <a:spLocks noGrp="1"/>
          </p:cNvSpPr>
          <p:nvPr>
            <p:ph type="title"/>
          </p:nvPr>
        </p:nvSpPr>
        <p:spPr>
          <a:xfrm>
            <a:off x="954157" y="287421"/>
            <a:ext cx="3413505" cy="2845323"/>
          </a:xfrm>
        </p:spPr>
        <p:txBody>
          <a:bodyPr>
            <a:normAutofit/>
          </a:bodyPr>
          <a:lstStyle/>
          <a:p>
            <a:r>
              <a:rPr lang="en-US">
                <a:cs typeface="Calibri"/>
              </a:rPr>
              <a:t>Black Workers Values Shape Unions</a:t>
            </a:r>
            <a:endParaRPr lang="en-US"/>
          </a:p>
        </p:txBody>
      </p:sp>
      <p:pic>
        <p:nvPicPr>
          <p:cNvPr id="4" name="How These Historical Labor Unions Fought For Black Worker's Rights">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4807815" y="287421"/>
            <a:ext cx="3351926" cy="5958980"/>
          </a:xfrm>
        </p:spPr>
      </p:pic>
    </p:spTree>
    <p:extLst>
      <p:ext uri="{BB962C8B-B14F-4D97-AF65-F5344CB8AC3E}">
        <p14:creationId xmlns:p14="http://schemas.microsoft.com/office/powerpoint/2010/main" val="27111816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1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831272" y="-619919"/>
            <a:ext cx="9782801" cy="1239837"/>
          </a:xfrm>
        </p:spPr>
        <p:txBody>
          <a:bodyPr>
            <a:normAutofit/>
          </a:bodyPr>
          <a:lstStyle/>
          <a:p>
            <a:r>
              <a:rPr lang="en-US">
                <a:cs typeface="Calibri"/>
              </a:rPr>
              <a:t>Core Values</a:t>
            </a:r>
          </a:p>
        </p:txBody>
      </p:sp>
      <p:sp>
        <p:nvSpPr>
          <p:cNvPr id="3" name="Content Placeholder 2"/>
          <p:cNvSpPr>
            <a:spLocks noGrp="1"/>
          </p:cNvSpPr>
          <p:nvPr>
            <p:ph idx="1"/>
          </p:nvPr>
        </p:nvSpPr>
        <p:spPr>
          <a:xfrm>
            <a:off x="831272" y="684232"/>
            <a:ext cx="11357553" cy="4878916"/>
          </a:xfrm>
        </p:spPr>
        <p:txBody>
          <a:bodyPr>
            <a:normAutofit/>
          </a:bodyPr>
          <a:lstStyle/>
          <a:p>
            <a:pPr marL="0" indent="0">
              <a:buNone/>
            </a:pPr>
            <a:r>
              <a:rPr lang="en-US" sz="3599" i="1"/>
              <a:t>Core values are the fundamental beliefs of a person or an organization. These guiding principles dictate behavior and can help people understand the difference between right and wrong. These can often be expressed in one or two words. We are taking a moment to consider our core values because they can provide a basis for solidarity in the midst of struggles.</a:t>
            </a:r>
            <a:r>
              <a:rPr lang="en-US" sz="3599"/>
              <a:t> </a:t>
            </a:r>
          </a:p>
        </p:txBody>
      </p:sp>
      <p:pic>
        <p:nvPicPr>
          <p:cNvPr id="4" name="Picture 3"/>
          <p:cNvPicPr>
            <a:picLocks noChangeAspect="1"/>
          </p:cNvPicPr>
          <p:nvPr/>
        </p:nvPicPr>
        <p:blipFill rotWithShape="1">
          <a:blip r:embed="rId2"/>
          <a:srcRect l="2128" t="21986" r="7683" b="66883"/>
          <a:stretch/>
        </p:blipFill>
        <p:spPr>
          <a:xfrm>
            <a:off x="-1089708" y="4766017"/>
            <a:ext cx="19375153" cy="1594263"/>
          </a:xfrm>
          <a:prstGeom prst="rect">
            <a:avLst/>
          </a:prstGeom>
        </p:spPr>
      </p:pic>
    </p:spTree>
    <p:extLst>
      <p:ext uri="{BB962C8B-B14F-4D97-AF65-F5344CB8AC3E}">
        <p14:creationId xmlns:p14="http://schemas.microsoft.com/office/powerpoint/2010/main" val="21753740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a:p>
        </p:txBody>
      </p:sp>
      <p:pic>
        <p:nvPicPr>
          <p:cNvPr id="4098" name="Picture 2" descr="LGBTQ_2154646053"/>
          <p:cNvPicPr>
            <a:picLocks noChangeAspect="1" noChangeArrowheads="1"/>
          </p:cNvPicPr>
          <p:nvPr/>
        </p:nvPicPr>
        <p:blipFill rotWithShape="1">
          <a:blip r:embed="rId2">
            <a:extLst>
              <a:ext uri="{28A0092B-C50C-407E-A947-70E740481C1C}">
                <a14:useLocalDpi xmlns:a14="http://schemas.microsoft.com/office/drawing/2010/main" val="0"/>
              </a:ext>
            </a:extLst>
          </a:blip>
          <a:srcRect l="-115" t="1718" r="115" b="9746"/>
          <a:stretch/>
        </p:blipFill>
        <p:spPr bwMode="auto">
          <a:xfrm>
            <a:off x="1008737" y="0"/>
            <a:ext cx="10652832" cy="612221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3057735" y="3910718"/>
            <a:ext cx="5640779" cy="1611308"/>
          </a:xfrm>
          <a:solidFill>
            <a:schemeClr val="bg1">
              <a:lumMod val="95000"/>
            </a:schemeClr>
          </a:solidFill>
          <a:effectLst>
            <a:softEdge rad="127000"/>
          </a:effectLst>
        </p:spPr>
        <p:txBody>
          <a:bodyPr anchor="ctr">
            <a:normAutofit/>
          </a:bodyPr>
          <a:lstStyle/>
          <a:p>
            <a:pPr algn="ctr"/>
            <a:r>
              <a:rPr lang="en-US"/>
              <a:t>What are the core values of your union?</a:t>
            </a:r>
          </a:p>
        </p:txBody>
      </p:sp>
    </p:spTree>
    <p:extLst>
      <p:ext uri="{BB962C8B-B14F-4D97-AF65-F5344CB8AC3E}">
        <p14:creationId xmlns:p14="http://schemas.microsoft.com/office/powerpoint/2010/main" val="147272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t>Report Out</a:t>
            </a:r>
          </a:p>
        </p:txBody>
      </p:sp>
      <p:sp>
        <p:nvSpPr>
          <p:cNvPr id="3" name="Content Placeholder 2"/>
          <p:cNvSpPr>
            <a:spLocks noGrp="1"/>
          </p:cNvSpPr>
          <p:nvPr>
            <p:ph idx="1"/>
          </p:nvPr>
        </p:nvSpPr>
        <p:spPr>
          <a:xfrm>
            <a:off x="4273825" y="2007704"/>
            <a:ext cx="7420545" cy="3860754"/>
          </a:xfrm>
        </p:spPr>
        <p:txBody>
          <a:bodyPr>
            <a:normAutofit/>
          </a:bodyPr>
          <a:lstStyle/>
          <a:p>
            <a:r>
              <a:rPr lang="en-US" sz="3999"/>
              <a:t>Each table shares list of values.  </a:t>
            </a:r>
          </a:p>
          <a:p>
            <a:r>
              <a:rPr lang="en-US" sz="3999"/>
              <a:t>Listen as tables share out and only add new values to the list.</a:t>
            </a:r>
          </a:p>
          <a:p>
            <a:r>
              <a:rPr lang="en-US" sz="3999"/>
              <a:t>What do you notice?</a:t>
            </a:r>
          </a:p>
        </p:txBody>
      </p:sp>
      <p:pic>
        <p:nvPicPr>
          <p:cNvPr id="4" name="Picture 3"/>
          <p:cNvPicPr>
            <a:picLocks noChangeAspect="1"/>
          </p:cNvPicPr>
          <p:nvPr/>
        </p:nvPicPr>
        <p:blipFill rotWithShape="1">
          <a:blip r:embed="rId2"/>
          <a:srcRect l="11844" t="49042" r="42482" b="21383"/>
          <a:stretch/>
        </p:blipFill>
        <p:spPr>
          <a:xfrm>
            <a:off x="-5871659" y="1632841"/>
            <a:ext cx="9812004" cy="4235617"/>
          </a:xfrm>
          <a:prstGeom prst="rect">
            <a:avLst/>
          </a:prstGeom>
        </p:spPr>
      </p:pic>
    </p:spTree>
    <p:extLst>
      <p:ext uri="{BB962C8B-B14F-4D97-AF65-F5344CB8AC3E}">
        <p14:creationId xmlns:p14="http://schemas.microsoft.com/office/powerpoint/2010/main" val="25273277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073426" y="177801"/>
            <a:ext cx="10302811" cy="736600"/>
          </a:xfrm>
        </p:spPr>
        <p:txBody>
          <a:bodyPr>
            <a:normAutofit/>
          </a:bodyPr>
          <a:lstStyle/>
          <a:p>
            <a:r>
              <a:rPr lang="en-US"/>
              <a:t>Union Values</a:t>
            </a:r>
          </a:p>
        </p:txBody>
      </p:sp>
      <p:sp>
        <p:nvSpPr>
          <p:cNvPr id="3" name="Content Placeholder 2"/>
          <p:cNvSpPr>
            <a:spLocks noGrp="1"/>
          </p:cNvSpPr>
          <p:nvPr>
            <p:ph idx="1"/>
          </p:nvPr>
        </p:nvSpPr>
        <p:spPr>
          <a:xfrm>
            <a:off x="3365175" y="1145033"/>
            <a:ext cx="8329196" cy="4723425"/>
          </a:xfrm>
        </p:spPr>
        <p:txBody>
          <a:bodyPr>
            <a:normAutofit lnSpcReduction="10000"/>
          </a:bodyPr>
          <a:lstStyle/>
          <a:p>
            <a:r>
              <a:rPr lang="en-US" sz="3599"/>
              <a:t>Fairness, honesty/integrity, responsibility, compassion/empathy, safety, health, generosity, hard work/responsibility, community, freedom, democracy, binding contracts, equality, opportunity, respect, stability/security, unity, quality work, justice, collective action, dignity/respect, charity/community service, and due process.</a:t>
            </a:r>
          </a:p>
        </p:txBody>
      </p:sp>
      <p:pic>
        <p:nvPicPr>
          <p:cNvPr id="4" name="Picture 3"/>
          <p:cNvPicPr>
            <a:picLocks noChangeAspect="1"/>
          </p:cNvPicPr>
          <p:nvPr/>
        </p:nvPicPr>
        <p:blipFill rotWithShape="1">
          <a:blip r:embed="rId2"/>
          <a:srcRect l="11844" t="49042" r="42482" b="21383"/>
          <a:stretch/>
        </p:blipFill>
        <p:spPr>
          <a:xfrm>
            <a:off x="-6547520" y="1521423"/>
            <a:ext cx="9812004" cy="4235617"/>
          </a:xfrm>
          <a:prstGeom prst="rect">
            <a:avLst/>
          </a:prstGeom>
        </p:spPr>
      </p:pic>
    </p:spTree>
    <p:extLst>
      <p:ext uri="{BB962C8B-B14F-4D97-AF65-F5344CB8AC3E}">
        <p14:creationId xmlns:p14="http://schemas.microsoft.com/office/powerpoint/2010/main" val="39851866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Title 5"/>
          <p:cNvSpPr>
            <a:spLocks noGrp="1"/>
          </p:cNvSpPr>
          <p:nvPr>
            <p:ph type="title"/>
          </p:nvPr>
        </p:nvSpPr>
        <p:spPr>
          <a:xfrm>
            <a:off x="1465240" y="698643"/>
            <a:ext cx="2511422" cy="1053956"/>
          </a:xfrm>
        </p:spPr>
        <p:txBody>
          <a:bodyPr anchor="ctr"/>
          <a:lstStyle/>
          <a:p>
            <a:pPr algn="ctr"/>
            <a:r>
              <a:rPr lang="en-US"/>
              <a:t>Key Points</a:t>
            </a:r>
          </a:p>
        </p:txBody>
      </p:sp>
      <p:sp>
        <p:nvSpPr>
          <p:cNvPr id="7" name="Content Placeholder 2">
            <a:extLst>
              <a:ext uri="{FF2B5EF4-FFF2-40B4-BE49-F238E27FC236}">
                <a16:creationId xmlns:a16="http://schemas.microsoft.com/office/drawing/2014/main" id="{2046E4E1-64A7-85BE-DE2D-B2BC5EE3353E}"/>
              </a:ext>
            </a:extLst>
          </p:cNvPr>
          <p:cNvSpPr>
            <a:spLocks noGrp="1"/>
          </p:cNvSpPr>
          <p:nvPr>
            <p:ph idx="1"/>
          </p:nvPr>
        </p:nvSpPr>
        <p:spPr>
          <a:xfrm>
            <a:off x="4857008" y="595097"/>
            <a:ext cx="6837364" cy="5273360"/>
          </a:xfrm>
        </p:spPr>
        <p:txBody>
          <a:bodyPr vert="horz" lIns="0" tIns="45708" rIns="0" bIns="45708" rtlCol="0" anchor="t">
            <a:noAutofit/>
          </a:bodyPr>
          <a:lstStyle/>
          <a:p>
            <a:pPr fontAlgn="base">
              <a:lnSpc>
                <a:spcPct val="100000"/>
              </a:lnSpc>
            </a:pPr>
            <a:r>
              <a:rPr lang="en-US" sz="2399"/>
              <a:t>Ideally - Unions advance the welfare of all workers. They are based on the idea of justice, progress, and betterment of self and of society. They embody the universal ideal of human rights and the need to aspire to become more complete human beings. By becoming an active participant in the labor movement, members become part of something larger than themselves. </a:t>
            </a:r>
          </a:p>
          <a:p>
            <a:pPr fontAlgn="base">
              <a:lnSpc>
                <a:spcPct val="100000"/>
              </a:lnSpc>
            </a:pPr>
            <a:r>
              <a:rPr lang="en-US" sz="2399"/>
              <a:t>However, without INTENTIONAL APPLICATION of our stated values to dismantling systems of oppression we make no forward movement </a:t>
            </a:r>
            <a:r>
              <a:rPr lang="en-US" sz="2399" err="1"/>
              <a:t>movement</a:t>
            </a:r>
            <a:r>
              <a:rPr lang="en-US" sz="2399"/>
              <a:t>. </a:t>
            </a:r>
          </a:p>
        </p:txBody>
      </p:sp>
      <p:pic>
        <p:nvPicPr>
          <p:cNvPr id="5" name="Picture 4"/>
          <p:cNvPicPr>
            <a:picLocks noChangeAspect="1"/>
          </p:cNvPicPr>
          <p:nvPr/>
        </p:nvPicPr>
        <p:blipFill rotWithShape="1">
          <a:blip r:embed="rId2"/>
          <a:srcRect l="23345" r="20898"/>
          <a:stretch/>
        </p:blipFill>
        <p:spPr>
          <a:xfrm>
            <a:off x="1465240" y="2012416"/>
            <a:ext cx="2511422" cy="4504258"/>
          </a:xfrm>
          <a:prstGeom prst="rect">
            <a:avLst/>
          </a:prstGeom>
        </p:spPr>
      </p:pic>
    </p:spTree>
    <p:extLst>
      <p:ext uri="{BB962C8B-B14F-4D97-AF65-F5344CB8AC3E}">
        <p14:creationId xmlns:p14="http://schemas.microsoft.com/office/powerpoint/2010/main" val="28761636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780836" y="-494451"/>
            <a:ext cx="9522226" cy="1239837"/>
          </a:xfrm>
        </p:spPr>
        <p:txBody>
          <a:bodyPr>
            <a:normAutofit/>
          </a:bodyPr>
          <a:lstStyle/>
          <a:p>
            <a:r>
              <a:rPr lang="en-US">
                <a:cs typeface="Calibri"/>
              </a:rPr>
              <a:t>Walk the Line Activity</a:t>
            </a:r>
          </a:p>
        </p:txBody>
      </p:sp>
      <p:sp>
        <p:nvSpPr>
          <p:cNvPr id="3" name="Content Placeholder 2"/>
          <p:cNvSpPr>
            <a:spLocks noGrp="1"/>
          </p:cNvSpPr>
          <p:nvPr>
            <p:ph idx="1"/>
          </p:nvPr>
        </p:nvSpPr>
        <p:spPr>
          <a:xfrm>
            <a:off x="780835" y="684232"/>
            <a:ext cx="11152075" cy="4878916"/>
          </a:xfrm>
        </p:spPr>
        <p:txBody>
          <a:bodyPr>
            <a:normAutofit/>
          </a:bodyPr>
          <a:lstStyle/>
          <a:p>
            <a:r>
              <a:rPr lang="en-US"/>
              <a:t> </a:t>
            </a:r>
            <a:r>
              <a:rPr lang="en-US" sz="2799"/>
              <a:t>There will be six rounds</a:t>
            </a:r>
          </a:p>
          <a:p>
            <a:r>
              <a:rPr lang="en-US" sz="2799"/>
              <a:t>Listen to the union value statement, a description, and a short statement.</a:t>
            </a:r>
          </a:p>
          <a:p>
            <a:r>
              <a:rPr lang="en-US" sz="2799"/>
              <a:t>Based on how you have seen </a:t>
            </a:r>
            <a:r>
              <a:rPr lang="en-US" sz="2799" b="1"/>
              <a:t>your affiliate </a:t>
            </a:r>
            <a:r>
              <a:rPr lang="en-US" sz="2799"/>
              <a:t>live into this stated value, you will move on the line toward “Strongly Agree” or Strongly Disagree”</a:t>
            </a:r>
          </a:p>
          <a:p>
            <a:r>
              <a:rPr lang="en-US" sz="2799"/>
              <a:t>Keep in mind, this is a reflection activity. People may feel very differently about the values and how they see our work. The variety of perspectives is important.</a:t>
            </a:r>
          </a:p>
        </p:txBody>
      </p:sp>
      <p:pic>
        <p:nvPicPr>
          <p:cNvPr id="4" name="Picture 3"/>
          <p:cNvPicPr>
            <a:picLocks noChangeAspect="1"/>
          </p:cNvPicPr>
          <p:nvPr/>
        </p:nvPicPr>
        <p:blipFill rotWithShape="1">
          <a:blip r:embed="rId2"/>
          <a:srcRect l="2128" t="21986" r="7683" b="66883"/>
          <a:stretch/>
        </p:blipFill>
        <p:spPr>
          <a:xfrm>
            <a:off x="-851169" y="4766016"/>
            <a:ext cx="19375153" cy="1594263"/>
          </a:xfrm>
          <a:prstGeom prst="rect">
            <a:avLst/>
          </a:prstGeom>
        </p:spPr>
      </p:pic>
    </p:spTree>
    <p:extLst>
      <p:ext uri="{BB962C8B-B14F-4D97-AF65-F5344CB8AC3E}">
        <p14:creationId xmlns:p14="http://schemas.microsoft.com/office/powerpoint/2010/main" val="5245103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853697" y="177801"/>
            <a:ext cx="9782801" cy="557696"/>
          </a:xfrm>
        </p:spPr>
        <p:txBody>
          <a:bodyPr>
            <a:normAutofit fontScale="90000"/>
          </a:bodyPr>
          <a:lstStyle/>
          <a:p>
            <a:r>
              <a:rPr lang="en-US">
                <a:cs typeface="Calibri"/>
              </a:rPr>
              <a:t>Walk the Line Activity – Round 1</a:t>
            </a:r>
          </a:p>
        </p:txBody>
      </p:sp>
      <p:sp>
        <p:nvSpPr>
          <p:cNvPr id="3" name="Content Placeholder 2"/>
          <p:cNvSpPr>
            <a:spLocks noGrp="1"/>
          </p:cNvSpPr>
          <p:nvPr>
            <p:ph idx="1"/>
          </p:nvPr>
        </p:nvSpPr>
        <p:spPr>
          <a:xfrm>
            <a:off x="760287" y="735497"/>
            <a:ext cx="10954633" cy="4878916"/>
          </a:xfrm>
        </p:spPr>
        <p:txBody>
          <a:bodyPr>
            <a:normAutofit/>
          </a:bodyPr>
          <a:lstStyle/>
          <a:p>
            <a:r>
              <a:rPr lang="en-US"/>
              <a:t> </a:t>
            </a:r>
            <a:r>
              <a:rPr lang="en-US" sz="2799"/>
              <a:t>Calling People In Not Out</a:t>
            </a:r>
          </a:p>
          <a:p>
            <a:r>
              <a:rPr lang="en-US" sz="2799"/>
              <a:t>Calling people in means trying to create a culture and community that people actually want to be a part of. Calling people in means we don’t shame or blame. It requires direct, specific and compassionate communication with one another. We all have space to grow, and calling people in is how we support one another through growth.</a:t>
            </a:r>
          </a:p>
          <a:p>
            <a:r>
              <a:rPr lang="en-US" sz="2799"/>
              <a:t> STATEMENT: Our affiliate calls one another in when we need to communicate within our affiliate and with other white people.</a:t>
            </a:r>
          </a:p>
        </p:txBody>
      </p:sp>
      <p:pic>
        <p:nvPicPr>
          <p:cNvPr id="4" name="Picture 3"/>
          <p:cNvPicPr>
            <a:picLocks noChangeAspect="1"/>
          </p:cNvPicPr>
          <p:nvPr/>
        </p:nvPicPr>
        <p:blipFill rotWithShape="1">
          <a:blip r:embed="rId2"/>
          <a:srcRect l="2128" t="21986" r="7683" b="66883"/>
          <a:stretch/>
        </p:blipFill>
        <p:spPr>
          <a:xfrm>
            <a:off x="-1089708" y="4766017"/>
            <a:ext cx="19375153" cy="1594263"/>
          </a:xfrm>
          <a:prstGeom prst="rect">
            <a:avLst/>
          </a:prstGeom>
        </p:spPr>
      </p:pic>
    </p:spTree>
    <p:extLst>
      <p:ext uri="{BB962C8B-B14F-4D97-AF65-F5344CB8AC3E}">
        <p14:creationId xmlns:p14="http://schemas.microsoft.com/office/powerpoint/2010/main" val="3099855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781778" y="75058"/>
            <a:ext cx="9782801" cy="637209"/>
          </a:xfrm>
        </p:spPr>
        <p:txBody>
          <a:bodyPr>
            <a:normAutofit/>
          </a:bodyPr>
          <a:lstStyle/>
          <a:p>
            <a:r>
              <a:rPr lang="en-US">
                <a:cs typeface="Calibri"/>
              </a:rPr>
              <a:t>Walk the Line Activity – Round 2</a:t>
            </a:r>
          </a:p>
        </p:txBody>
      </p:sp>
      <p:sp>
        <p:nvSpPr>
          <p:cNvPr id="3" name="Content Placeholder 2"/>
          <p:cNvSpPr>
            <a:spLocks noGrp="1"/>
          </p:cNvSpPr>
          <p:nvPr>
            <p:ph idx="1"/>
          </p:nvPr>
        </p:nvSpPr>
        <p:spPr>
          <a:xfrm>
            <a:off x="678093" y="815009"/>
            <a:ext cx="11056035" cy="4878916"/>
          </a:xfrm>
        </p:spPr>
        <p:txBody>
          <a:bodyPr>
            <a:normAutofit/>
          </a:bodyPr>
          <a:lstStyle/>
          <a:p>
            <a:r>
              <a:rPr lang="en-US" sz="2799"/>
              <a:t> Accountability through Collective Action</a:t>
            </a:r>
          </a:p>
          <a:p>
            <a:r>
              <a:rPr lang="en-US" sz="2799"/>
              <a:t>Collective actions means that we look to build a movement of millions of people. Individual transformation is not enough. This is done through building accountability relationships with people of color who are doing racial justice work in the movement and who are accountable to a group of people. We don’t wait to be asked to take action to organize white people.</a:t>
            </a:r>
          </a:p>
          <a:p>
            <a:r>
              <a:rPr lang="en-US" sz="2799"/>
              <a:t>STATEMENT: Our affiliate is taking accountable collective action on a regular basis.</a:t>
            </a:r>
          </a:p>
        </p:txBody>
      </p:sp>
      <p:pic>
        <p:nvPicPr>
          <p:cNvPr id="4" name="Picture 3"/>
          <p:cNvPicPr>
            <a:picLocks noChangeAspect="1"/>
          </p:cNvPicPr>
          <p:nvPr/>
        </p:nvPicPr>
        <p:blipFill rotWithShape="1">
          <a:blip r:embed="rId2"/>
          <a:srcRect l="2128" t="21986" r="7683" b="66883"/>
          <a:stretch/>
        </p:blipFill>
        <p:spPr>
          <a:xfrm>
            <a:off x="-1089708" y="4766017"/>
            <a:ext cx="19375153" cy="1594263"/>
          </a:xfrm>
          <a:prstGeom prst="rect">
            <a:avLst/>
          </a:prstGeom>
        </p:spPr>
      </p:pic>
    </p:spTree>
    <p:extLst>
      <p:ext uri="{BB962C8B-B14F-4D97-AF65-F5344CB8AC3E}">
        <p14:creationId xmlns:p14="http://schemas.microsoft.com/office/powerpoint/2010/main" val="10888359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720132" y="53198"/>
            <a:ext cx="9782801" cy="597452"/>
          </a:xfrm>
        </p:spPr>
        <p:txBody>
          <a:bodyPr>
            <a:normAutofit/>
          </a:bodyPr>
          <a:lstStyle/>
          <a:p>
            <a:r>
              <a:rPr lang="en-US">
                <a:cs typeface="Calibri"/>
              </a:rPr>
              <a:t>Walk the Line Activity – Round 3 </a:t>
            </a:r>
          </a:p>
        </p:txBody>
      </p:sp>
      <p:sp>
        <p:nvSpPr>
          <p:cNvPr id="3" name="Content Placeholder 2"/>
          <p:cNvSpPr>
            <a:spLocks noGrp="1"/>
          </p:cNvSpPr>
          <p:nvPr>
            <p:ph idx="1"/>
          </p:nvPr>
        </p:nvSpPr>
        <p:spPr>
          <a:xfrm>
            <a:off x="720131" y="554804"/>
            <a:ext cx="11468694" cy="5099365"/>
          </a:xfrm>
        </p:spPr>
        <p:txBody>
          <a:bodyPr>
            <a:normAutofit/>
          </a:bodyPr>
          <a:lstStyle/>
          <a:p>
            <a:r>
              <a:rPr lang="en-US" sz="2799"/>
              <a:t> Taking risks, making mistakes, learn, and keep going.</a:t>
            </a:r>
          </a:p>
          <a:p>
            <a:r>
              <a:rPr lang="en-US" sz="2799"/>
              <a:t>Making mistakes is part of life, and we know we have to be outside of our comfort zones in order to make change. Even when we take on real risk, we know that the risk is always greater for people of color. When we make mistakes, we want to reflect and stay in motion. We cannot let making mistakes prevent us from continuing our work. When others make mistakes, we do not shame, blame or exile.</a:t>
            </a:r>
          </a:p>
          <a:p>
            <a:r>
              <a:rPr lang="en-US" sz="2799"/>
              <a:t>STATEMENT: Our affiliate stays in the process of taking action, receiving feedback and staying in motion. We support one another through our mistakes.</a:t>
            </a:r>
          </a:p>
        </p:txBody>
      </p:sp>
      <p:pic>
        <p:nvPicPr>
          <p:cNvPr id="4" name="Picture 3"/>
          <p:cNvPicPr>
            <a:picLocks noChangeAspect="1"/>
          </p:cNvPicPr>
          <p:nvPr/>
        </p:nvPicPr>
        <p:blipFill rotWithShape="1">
          <a:blip r:embed="rId2"/>
          <a:srcRect l="2128" t="21986" r="7683" b="66883"/>
          <a:stretch/>
        </p:blipFill>
        <p:spPr>
          <a:xfrm>
            <a:off x="-1089708" y="5009322"/>
            <a:ext cx="19375153" cy="1366902"/>
          </a:xfrm>
          <a:prstGeom prst="rect">
            <a:avLst/>
          </a:prstGeom>
        </p:spPr>
      </p:pic>
    </p:spTree>
    <p:extLst>
      <p:ext uri="{BB962C8B-B14F-4D97-AF65-F5344CB8AC3E}">
        <p14:creationId xmlns:p14="http://schemas.microsoft.com/office/powerpoint/2010/main" val="28169929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730407" y="85333"/>
            <a:ext cx="9782801" cy="483315"/>
          </a:xfrm>
        </p:spPr>
        <p:txBody>
          <a:bodyPr>
            <a:normAutofit fontScale="90000"/>
          </a:bodyPr>
          <a:lstStyle/>
          <a:p>
            <a:r>
              <a:rPr lang="en-US">
                <a:cs typeface="Calibri"/>
              </a:rPr>
              <a:t>Walk the Line Activity – Round 4</a:t>
            </a:r>
          </a:p>
        </p:txBody>
      </p:sp>
      <p:sp>
        <p:nvSpPr>
          <p:cNvPr id="3" name="Content Placeholder 2"/>
          <p:cNvSpPr>
            <a:spLocks noGrp="1"/>
          </p:cNvSpPr>
          <p:nvPr>
            <p:ph idx="1"/>
          </p:nvPr>
        </p:nvSpPr>
        <p:spPr>
          <a:xfrm>
            <a:off x="730407" y="568648"/>
            <a:ext cx="10963965" cy="4894422"/>
          </a:xfrm>
        </p:spPr>
        <p:txBody>
          <a:bodyPr>
            <a:normAutofit/>
          </a:bodyPr>
          <a:lstStyle/>
          <a:p>
            <a:r>
              <a:rPr lang="en-US" sz="2799"/>
              <a:t>Mutual Interest</a:t>
            </a:r>
          </a:p>
          <a:p>
            <a:r>
              <a:rPr lang="en-US" sz="2799"/>
              <a:t>Racial justice isn’t something we help people of color with. The system of white supremacy harms all of us—including white people, though in very different ways than people of color. We need to get clear with ourselves about what we have to gain through this fight.</a:t>
            </a:r>
          </a:p>
          <a:p>
            <a:r>
              <a:rPr lang="en-US" sz="2799"/>
              <a:t>STATEMENT: Our affiliate and members are clear on our mutual interest. We’ve spent time getting clear on what’s at stake for us as individuals and as a group</a:t>
            </a:r>
          </a:p>
        </p:txBody>
      </p:sp>
      <p:pic>
        <p:nvPicPr>
          <p:cNvPr id="4" name="Picture 3"/>
          <p:cNvPicPr>
            <a:picLocks noChangeAspect="1"/>
          </p:cNvPicPr>
          <p:nvPr/>
        </p:nvPicPr>
        <p:blipFill rotWithShape="1">
          <a:blip r:embed="rId2"/>
          <a:srcRect l="2128" t="21986" r="7683" b="66883"/>
          <a:stretch/>
        </p:blipFill>
        <p:spPr>
          <a:xfrm>
            <a:off x="-1089708" y="4766017"/>
            <a:ext cx="19375153" cy="1594263"/>
          </a:xfrm>
          <a:prstGeom prst="rect">
            <a:avLst/>
          </a:prstGeom>
        </p:spPr>
      </p:pic>
    </p:spTree>
    <p:extLst>
      <p:ext uri="{BB962C8B-B14F-4D97-AF65-F5344CB8AC3E}">
        <p14:creationId xmlns:p14="http://schemas.microsoft.com/office/powerpoint/2010/main" val="5303145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720132" y="85334"/>
            <a:ext cx="9782801" cy="557696"/>
          </a:xfrm>
        </p:spPr>
        <p:txBody>
          <a:bodyPr>
            <a:normAutofit fontScale="90000"/>
          </a:bodyPr>
          <a:lstStyle/>
          <a:p>
            <a:r>
              <a:rPr lang="en-US">
                <a:cs typeface="Calibri"/>
              </a:rPr>
              <a:t>Walk the Line Activity – Round 5</a:t>
            </a:r>
          </a:p>
        </p:txBody>
      </p:sp>
      <p:sp>
        <p:nvSpPr>
          <p:cNvPr id="3" name="Content Placeholder 2"/>
          <p:cNvSpPr>
            <a:spLocks noGrp="1"/>
          </p:cNvSpPr>
          <p:nvPr>
            <p:ph idx="1"/>
          </p:nvPr>
        </p:nvSpPr>
        <p:spPr>
          <a:xfrm>
            <a:off x="720131" y="969663"/>
            <a:ext cx="11093509" cy="4878916"/>
          </a:xfrm>
        </p:spPr>
        <p:txBody>
          <a:bodyPr>
            <a:normAutofit/>
          </a:bodyPr>
          <a:lstStyle/>
          <a:p>
            <a:r>
              <a:rPr lang="en-US" sz="2799"/>
              <a:t> Enough for All</a:t>
            </a:r>
          </a:p>
          <a:p>
            <a:r>
              <a:rPr lang="en-US" sz="2799"/>
              <a:t>There are enough resources in the world for everyone's basic needs to be met— for folks to have decent housing, enough food, safety, etc. The problem isn’t that we don’t have enough stuff—it’s that it’s distributed unfairly. White supremacy tells us we need to compete with everyone, even other people doing this work.</a:t>
            </a:r>
          </a:p>
          <a:p>
            <a:r>
              <a:rPr lang="en-US" sz="2799"/>
              <a:t>STATEMENT: We organize from a place of abundance and cooperation.</a:t>
            </a:r>
          </a:p>
        </p:txBody>
      </p:sp>
      <p:pic>
        <p:nvPicPr>
          <p:cNvPr id="4" name="Picture 3"/>
          <p:cNvPicPr>
            <a:picLocks noChangeAspect="1"/>
          </p:cNvPicPr>
          <p:nvPr/>
        </p:nvPicPr>
        <p:blipFill rotWithShape="1">
          <a:blip r:embed="rId2"/>
          <a:srcRect l="2128" t="21986" r="7683" b="66883"/>
          <a:stretch/>
        </p:blipFill>
        <p:spPr>
          <a:xfrm>
            <a:off x="-1089708" y="4766017"/>
            <a:ext cx="19375153" cy="1594263"/>
          </a:xfrm>
          <a:prstGeom prst="rect">
            <a:avLst/>
          </a:prstGeom>
        </p:spPr>
      </p:pic>
    </p:spTree>
    <p:extLst>
      <p:ext uri="{BB962C8B-B14F-4D97-AF65-F5344CB8AC3E}">
        <p14:creationId xmlns:p14="http://schemas.microsoft.com/office/powerpoint/2010/main" val="23378815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593436" y="177801"/>
            <a:ext cx="9782801" cy="562830"/>
          </a:xfrm>
        </p:spPr>
        <p:txBody>
          <a:bodyPr>
            <a:normAutofit fontScale="90000"/>
          </a:bodyPr>
          <a:lstStyle/>
          <a:p>
            <a:r>
              <a:rPr lang="en-US">
                <a:cs typeface="Calibri"/>
              </a:rPr>
              <a:t>Walk the Line Activity – Round 6</a:t>
            </a:r>
          </a:p>
        </p:txBody>
      </p:sp>
      <p:sp>
        <p:nvSpPr>
          <p:cNvPr id="3" name="Content Placeholder 2"/>
          <p:cNvSpPr>
            <a:spLocks noGrp="1"/>
          </p:cNvSpPr>
          <p:nvPr>
            <p:ph idx="1"/>
          </p:nvPr>
        </p:nvSpPr>
        <p:spPr>
          <a:xfrm>
            <a:off x="281722" y="740631"/>
            <a:ext cx="11412650" cy="5127827"/>
          </a:xfrm>
        </p:spPr>
        <p:txBody>
          <a:bodyPr>
            <a:normAutofit/>
          </a:bodyPr>
          <a:lstStyle/>
          <a:p>
            <a:r>
              <a:rPr lang="en-US" sz="2799"/>
              <a:t> Growing is good</a:t>
            </a:r>
          </a:p>
          <a:p>
            <a:r>
              <a:rPr lang="en-US" sz="2799"/>
              <a:t>We need millions of white people to join the movement for racial justice, and in order for this to happen our groups need to keep growing. We need to constantly bring in new voices and leaders. This means more than inviting people to come to meetings. It means finding new and exciting ways to bring people into the work based on their skills.</a:t>
            </a:r>
          </a:p>
          <a:p>
            <a:r>
              <a:rPr lang="en-US" sz="2799"/>
              <a:t>STATEMENT: Our group is open to growth. We bring in new members and engage with them as leaders.</a:t>
            </a:r>
          </a:p>
        </p:txBody>
      </p:sp>
      <p:pic>
        <p:nvPicPr>
          <p:cNvPr id="4" name="Picture 3"/>
          <p:cNvPicPr>
            <a:picLocks noChangeAspect="1"/>
          </p:cNvPicPr>
          <p:nvPr/>
        </p:nvPicPr>
        <p:blipFill rotWithShape="1">
          <a:blip r:embed="rId2"/>
          <a:srcRect l="2128" t="21986" r="7683" b="66883"/>
          <a:stretch/>
        </p:blipFill>
        <p:spPr>
          <a:xfrm>
            <a:off x="-1089708" y="4766017"/>
            <a:ext cx="19375153" cy="1594263"/>
          </a:xfrm>
          <a:prstGeom prst="rect">
            <a:avLst/>
          </a:prstGeom>
        </p:spPr>
      </p:pic>
    </p:spTree>
    <p:extLst>
      <p:ext uri="{BB962C8B-B14F-4D97-AF65-F5344CB8AC3E}">
        <p14:creationId xmlns:p14="http://schemas.microsoft.com/office/powerpoint/2010/main" val="1623355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593436" y="177801"/>
            <a:ext cx="9782801" cy="577574"/>
          </a:xfrm>
        </p:spPr>
        <p:txBody>
          <a:bodyPr>
            <a:normAutofit fontScale="90000"/>
          </a:bodyPr>
          <a:lstStyle/>
          <a:p>
            <a:r>
              <a:rPr lang="en-US"/>
              <a:t>Debrief the Line</a:t>
            </a:r>
          </a:p>
        </p:txBody>
      </p:sp>
      <p:sp>
        <p:nvSpPr>
          <p:cNvPr id="3" name="Content Placeholder 2"/>
          <p:cNvSpPr>
            <a:spLocks noGrp="1"/>
          </p:cNvSpPr>
          <p:nvPr>
            <p:ph idx="1"/>
          </p:nvPr>
        </p:nvSpPr>
        <p:spPr>
          <a:xfrm>
            <a:off x="3578087" y="1145033"/>
            <a:ext cx="8116284" cy="4723425"/>
          </a:xfrm>
        </p:spPr>
        <p:txBody>
          <a:bodyPr>
            <a:normAutofit/>
          </a:bodyPr>
          <a:lstStyle/>
          <a:p>
            <a:r>
              <a:rPr lang="en-US" sz="3599"/>
              <a:t>What are you taking away from that activity?</a:t>
            </a:r>
          </a:p>
          <a:p>
            <a:r>
              <a:rPr lang="en-US" sz="3599"/>
              <a:t>Is there anything that surprised you?</a:t>
            </a:r>
          </a:p>
          <a:p>
            <a:r>
              <a:rPr lang="en-US" sz="3599"/>
              <a:t>Where are we doing really well?</a:t>
            </a:r>
          </a:p>
          <a:p>
            <a:r>
              <a:rPr lang="en-US" sz="3599"/>
              <a:t>Where do we need to grow?</a:t>
            </a:r>
          </a:p>
        </p:txBody>
      </p:sp>
      <p:pic>
        <p:nvPicPr>
          <p:cNvPr id="4" name="Picture 3"/>
          <p:cNvPicPr>
            <a:picLocks noChangeAspect="1"/>
          </p:cNvPicPr>
          <p:nvPr/>
        </p:nvPicPr>
        <p:blipFill rotWithShape="1">
          <a:blip r:embed="rId2"/>
          <a:srcRect l="11844" t="49042" r="42482" b="21383"/>
          <a:stretch/>
        </p:blipFill>
        <p:spPr>
          <a:xfrm>
            <a:off x="-6547520" y="1521423"/>
            <a:ext cx="9812004" cy="4235617"/>
          </a:xfrm>
          <a:prstGeom prst="rect">
            <a:avLst/>
          </a:prstGeom>
        </p:spPr>
      </p:pic>
    </p:spTree>
    <p:extLst>
      <p:ext uri="{BB962C8B-B14F-4D97-AF65-F5344CB8AC3E}">
        <p14:creationId xmlns:p14="http://schemas.microsoft.com/office/powerpoint/2010/main" val="15805579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Title 5"/>
          <p:cNvSpPr>
            <a:spLocks noGrp="1"/>
          </p:cNvSpPr>
          <p:nvPr>
            <p:ph type="title"/>
          </p:nvPr>
        </p:nvSpPr>
        <p:spPr>
          <a:xfrm>
            <a:off x="1583018" y="678094"/>
            <a:ext cx="2275865" cy="1074506"/>
          </a:xfrm>
        </p:spPr>
        <p:txBody>
          <a:bodyPr anchor="ctr"/>
          <a:lstStyle/>
          <a:p>
            <a:pPr algn="ctr"/>
            <a:r>
              <a:rPr lang="en-US"/>
              <a:t>Key Points</a:t>
            </a:r>
          </a:p>
        </p:txBody>
      </p:sp>
      <p:sp>
        <p:nvSpPr>
          <p:cNvPr id="7" name="Content Placeholder 2">
            <a:extLst>
              <a:ext uri="{FF2B5EF4-FFF2-40B4-BE49-F238E27FC236}">
                <a16:creationId xmlns:a16="http://schemas.microsoft.com/office/drawing/2014/main" id="{2046E4E1-64A7-85BE-DE2D-B2BC5EE3353E}"/>
              </a:ext>
            </a:extLst>
          </p:cNvPr>
          <p:cNvSpPr>
            <a:spLocks noGrp="1"/>
          </p:cNvSpPr>
          <p:nvPr>
            <p:ph idx="1"/>
          </p:nvPr>
        </p:nvSpPr>
        <p:spPr>
          <a:xfrm>
            <a:off x="4949687" y="595097"/>
            <a:ext cx="6744685" cy="5273360"/>
          </a:xfrm>
        </p:spPr>
        <p:txBody>
          <a:bodyPr vert="horz" lIns="0" tIns="45708" rIns="0" bIns="45708" rtlCol="0" anchor="t">
            <a:noAutofit/>
          </a:bodyPr>
          <a:lstStyle/>
          <a:p>
            <a:r>
              <a:rPr lang="en-US" sz="3199"/>
              <a:t>Our unions CAN be critical in the dismantling of systems of oppression – BUT </a:t>
            </a:r>
          </a:p>
          <a:p>
            <a:endParaRPr lang="en-US" sz="3199"/>
          </a:p>
          <a:p>
            <a:r>
              <a:rPr lang="en-US" sz="3199"/>
              <a:t>Organizations that adopt racial justice principles must ensure that they also invest in sustained forms of leadership, staff, and member development to create a shared understanding of race and racism (and gender or class for that matter).</a:t>
            </a:r>
          </a:p>
        </p:txBody>
      </p:sp>
      <p:pic>
        <p:nvPicPr>
          <p:cNvPr id="5" name="Picture 4"/>
          <p:cNvPicPr>
            <a:picLocks noChangeAspect="1"/>
          </p:cNvPicPr>
          <p:nvPr/>
        </p:nvPicPr>
        <p:blipFill rotWithShape="1">
          <a:blip r:embed="rId2"/>
          <a:srcRect l="23345" r="20898"/>
          <a:stretch/>
        </p:blipFill>
        <p:spPr>
          <a:xfrm>
            <a:off x="1583018" y="2178035"/>
            <a:ext cx="2275865" cy="4081784"/>
          </a:xfrm>
          <a:prstGeom prst="rect">
            <a:avLst/>
          </a:prstGeom>
        </p:spPr>
      </p:pic>
    </p:spTree>
    <p:extLst>
      <p:ext uri="{BB962C8B-B14F-4D97-AF65-F5344CB8AC3E}">
        <p14:creationId xmlns:p14="http://schemas.microsoft.com/office/powerpoint/2010/main" val="41778840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Steps 3 and 4 </a:t>
            </a:r>
            <a:br>
              <a:rPr lang="en-US"/>
            </a:br>
            <a:r>
              <a:rPr lang="en-US"/>
              <a:t>Target and Demand</a:t>
            </a:r>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1535782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5.xml><?xml version="1.0" encoding="utf-8"?>
<p:sld xmlns:a="http://schemas.openxmlformats.org/drawingml/2006/main" xmlns:r="http://schemas.openxmlformats.org/officeDocument/2006/relationships" xmlns:p="http://schemas.openxmlformats.org/presentationml/2006/main" show="0">
  <p:cSld>
    <p:spTree>
      <p:nvGrpSpPr>
        <p:cNvPr id="1" name="Shape 273"/>
        <p:cNvGrpSpPr/>
        <p:nvPr/>
      </p:nvGrpSpPr>
      <p:grpSpPr>
        <a:xfrm>
          <a:off x="0" y="0"/>
          <a:ext cx="0" cy="0"/>
          <a:chOff x="0" y="0"/>
          <a:chExt cx="0" cy="0"/>
        </a:xfrm>
      </p:grpSpPr>
      <p:sp>
        <p:nvSpPr>
          <p:cNvPr id="274" name="Google Shape;274;p20"/>
          <p:cNvSpPr txBox="1">
            <a:spLocks noGrp="1"/>
          </p:cNvSpPr>
          <p:nvPr>
            <p:ph type="title"/>
          </p:nvPr>
        </p:nvSpPr>
        <p:spPr>
          <a:xfrm>
            <a:off x="798286" y="360363"/>
            <a:ext cx="6371771" cy="1239837"/>
          </a:xfrm>
          <a:prstGeom prst="rect">
            <a:avLst/>
          </a:prstGeom>
          <a:noFill/>
          <a:ln>
            <a:noFill/>
          </a:ln>
        </p:spPr>
        <p:txBody>
          <a:bodyPr spcFirstLastPara="1" wrap="square" lIns="91401" tIns="45688" rIns="91401" bIns="45688" anchor="ctr" anchorCtr="0">
            <a:normAutofit/>
          </a:bodyPr>
          <a:lstStyle/>
          <a:p>
            <a:pPr>
              <a:lnSpc>
                <a:spcPct val="100000"/>
              </a:lnSpc>
              <a:buClr>
                <a:schemeClr val="dk1"/>
              </a:buClr>
              <a:buSzPts val="1400"/>
            </a:pPr>
            <a:r>
              <a:rPr lang="en-US" sz="6000" b="1"/>
              <a:t>A Target Is </a:t>
            </a:r>
            <a:endParaRPr sz="6000" b="1"/>
          </a:p>
        </p:txBody>
      </p:sp>
      <p:sp>
        <p:nvSpPr>
          <p:cNvPr id="2" name="Content Placeholder 1"/>
          <p:cNvSpPr>
            <a:spLocks noGrp="1"/>
          </p:cNvSpPr>
          <p:nvPr>
            <p:ph idx="1"/>
          </p:nvPr>
        </p:nvSpPr>
        <p:spPr>
          <a:xfrm>
            <a:off x="638629" y="1600200"/>
            <a:ext cx="6720114" cy="4572000"/>
          </a:xfrm>
        </p:spPr>
        <p:txBody>
          <a:bodyPr vert="horz" lIns="91440" tIns="45720" rIns="91440" bIns="45720" rtlCol="0" anchor="t">
            <a:normAutofit/>
          </a:bodyPr>
          <a:lstStyle/>
          <a:p>
            <a:pPr marL="0" indent="0">
              <a:spcBef>
                <a:spcPts val="1200"/>
              </a:spcBef>
              <a:buClr>
                <a:schemeClr val="dk1"/>
              </a:buClr>
              <a:buSzPts val="3200"/>
              <a:buNone/>
            </a:pPr>
            <a:r>
              <a:rPr lang="en-US" sz="4000">
                <a:solidFill>
                  <a:srgbClr val="404040"/>
                </a:solidFill>
              </a:rPr>
              <a:t>The person with the power to give you what you are demanding.</a:t>
            </a:r>
          </a:p>
          <a:p>
            <a:pPr marL="0" indent="0">
              <a:spcBef>
                <a:spcPts val="1200"/>
              </a:spcBef>
              <a:buClr>
                <a:schemeClr val="dk1"/>
              </a:buClr>
              <a:buSzPts val="3200"/>
              <a:buNone/>
            </a:pPr>
            <a:r>
              <a:rPr lang="en-US" sz="4000" b="1">
                <a:solidFill>
                  <a:srgbClr val="404040"/>
                </a:solidFill>
              </a:rPr>
              <a:t>This person</a:t>
            </a:r>
          </a:p>
          <a:p>
            <a:pPr marL="1231265" indent="-570865">
              <a:spcBef>
                <a:spcPts val="200"/>
              </a:spcBef>
              <a:buClr>
                <a:schemeClr val="dk1"/>
              </a:buClr>
              <a:buSzPts val="1100"/>
              <a:buFont typeface="Arial"/>
              <a:buChar char="-"/>
            </a:pPr>
            <a:r>
              <a:rPr lang="en-US" sz="4000">
                <a:solidFill>
                  <a:srgbClr val="404040"/>
                </a:solidFill>
              </a:rPr>
              <a:t>Has a name</a:t>
            </a:r>
          </a:p>
          <a:p>
            <a:pPr marL="1231265" indent="-570865">
              <a:spcBef>
                <a:spcPts val="200"/>
              </a:spcBef>
              <a:buClr>
                <a:schemeClr val="dk1"/>
              </a:buClr>
              <a:buSzPts val="1100"/>
              <a:buFont typeface="Arial"/>
              <a:buChar char="-"/>
            </a:pPr>
            <a:r>
              <a:rPr lang="en-US" sz="4000">
                <a:solidFill>
                  <a:srgbClr val="404040"/>
                </a:solidFill>
              </a:rPr>
              <a:t>Has a face</a:t>
            </a:r>
          </a:p>
          <a:p>
            <a:pPr marL="1231265" indent="-570865">
              <a:spcBef>
                <a:spcPts val="200"/>
              </a:spcBef>
              <a:buClr>
                <a:schemeClr val="dk1"/>
              </a:buClr>
              <a:buSzPts val="1100"/>
              <a:buFont typeface="Arial"/>
              <a:buChar char="-"/>
            </a:pPr>
            <a:r>
              <a:rPr lang="en-US" sz="4000">
                <a:solidFill>
                  <a:srgbClr val="404040"/>
                </a:solidFill>
              </a:rPr>
              <a:t>Has an address</a:t>
            </a:r>
          </a:p>
          <a:p>
            <a:pPr marL="1231265" indent="-570865">
              <a:spcBef>
                <a:spcPts val="200"/>
              </a:spcBef>
              <a:buClr>
                <a:schemeClr val="dk1"/>
              </a:buClr>
              <a:buSzPts val="1100"/>
              <a:buFont typeface="Arial"/>
              <a:buChar char="-"/>
            </a:pPr>
            <a:endParaRPr lang="en-US" sz="4000">
              <a:solidFill>
                <a:srgbClr val="404040"/>
              </a:solidFill>
            </a:endParaRPr>
          </a:p>
          <a:p>
            <a:pPr marL="246380" indent="-246380">
              <a:spcBef>
                <a:spcPts val="640"/>
              </a:spcBef>
              <a:buClr>
                <a:schemeClr val="dk1"/>
              </a:buClr>
              <a:buSzPts val="3200"/>
            </a:pPr>
            <a:endParaRPr lang="en-US" sz="1800" b="1">
              <a:solidFill>
                <a:srgbClr val="404040"/>
              </a:solidFill>
            </a:endParaRPr>
          </a:p>
        </p:txBody>
      </p:sp>
      <p:pic>
        <p:nvPicPr>
          <p:cNvPr id="1028" name="Picture 4" descr="3D target man with arms up isolated over a white background | Freestock  photo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66451" y="360363"/>
            <a:ext cx="4470854" cy="59611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58886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TEAMWORK</a:t>
            </a:r>
          </a:p>
        </p:txBody>
      </p:sp>
      <p:sp>
        <p:nvSpPr>
          <p:cNvPr id="3" name="Content Placeholder 2"/>
          <p:cNvSpPr>
            <a:spLocks noGrp="1"/>
          </p:cNvSpPr>
          <p:nvPr>
            <p:ph idx="1"/>
          </p:nvPr>
        </p:nvSpPr>
        <p:spPr>
          <a:xfrm>
            <a:off x="1593436" y="1600200"/>
            <a:ext cx="5976597" cy="4572000"/>
          </a:xfrm>
        </p:spPr>
        <p:txBody>
          <a:bodyPr>
            <a:normAutofit/>
          </a:bodyPr>
          <a:lstStyle/>
          <a:p>
            <a:pPr marL="0" indent="0" fontAlgn="base">
              <a:buNone/>
            </a:pPr>
            <a:r>
              <a:rPr lang="en-US"/>
              <a:t>Return to Your Issue Charts</a:t>
            </a:r>
          </a:p>
          <a:p>
            <a:pPr marL="0" indent="0" fontAlgn="base">
              <a:buNone/>
            </a:pPr>
            <a:endParaRPr lang="en-US"/>
          </a:p>
          <a:p>
            <a:pPr marL="0" indent="0" fontAlgn="base">
              <a:buNone/>
            </a:pPr>
            <a:r>
              <a:rPr lang="en-US"/>
              <a:t>Who are the Potential Targets for Each of the Problems?   </a:t>
            </a:r>
          </a:p>
          <a:p>
            <a:endParaRPr lang="en-US"/>
          </a:p>
          <a:p>
            <a:r>
              <a:rPr lang="en-US"/>
              <a:t>Remember our Definition</a:t>
            </a:r>
          </a:p>
        </p:txBody>
      </p:sp>
      <p:pic>
        <p:nvPicPr>
          <p:cNvPr id="4" name="Picture 4" descr="3D target man with arms up isolated over a white background | Freestock  photo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66451" y="360363"/>
            <a:ext cx="4470854" cy="59611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04954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7.xml><?xml version="1.0" encoding="utf-8"?>
<p:sld xmlns:a="http://schemas.openxmlformats.org/drawingml/2006/main" xmlns:r="http://schemas.openxmlformats.org/officeDocument/2006/relationships" xmlns:p="http://schemas.openxmlformats.org/presentationml/2006/main" show="0">
  <p:cSld>
    <p:spTree>
      <p:nvGrpSpPr>
        <p:cNvPr id="1" name="Shape 287"/>
        <p:cNvGrpSpPr/>
        <p:nvPr/>
      </p:nvGrpSpPr>
      <p:grpSpPr>
        <a:xfrm>
          <a:off x="0" y="0"/>
          <a:ext cx="0" cy="0"/>
          <a:chOff x="0" y="0"/>
          <a:chExt cx="0" cy="0"/>
        </a:xfrm>
      </p:grpSpPr>
      <p:sp>
        <p:nvSpPr>
          <p:cNvPr id="288" name="Google Shape;288;g2414b17fea8_0_323"/>
          <p:cNvSpPr txBox="1">
            <a:spLocks noGrp="1"/>
          </p:cNvSpPr>
          <p:nvPr>
            <p:ph type="title"/>
          </p:nvPr>
        </p:nvSpPr>
        <p:spPr>
          <a:prstGeom prst="rect">
            <a:avLst/>
          </a:prstGeom>
        </p:spPr>
        <p:txBody>
          <a:bodyPr spcFirstLastPara="1" wrap="square" lIns="91401" tIns="45688" rIns="91401" bIns="45688" anchor="b" anchorCtr="0">
            <a:normAutofit fontScale="90000"/>
          </a:bodyPr>
          <a:lstStyle/>
          <a:p>
            <a:r>
              <a:rPr lang="en-US" sz="6000" b="1"/>
              <a:t>Demand:</a:t>
            </a:r>
            <a:endParaRPr sz="6000" b="1"/>
          </a:p>
        </p:txBody>
      </p:sp>
      <p:sp>
        <p:nvSpPr>
          <p:cNvPr id="2" name="Content Placeholder 1"/>
          <p:cNvSpPr>
            <a:spLocks noGrp="1"/>
          </p:cNvSpPr>
          <p:nvPr>
            <p:ph idx="1"/>
          </p:nvPr>
        </p:nvSpPr>
        <p:spPr/>
        <p:txBody>
          <a:bodyPr/>
          <a:lstStyle/>
          <a:p>
            <a:endParaRPr lang="en-US"/>
          </a:p>
        </p:txBody>
      </p:sp>
      <p:sp>
        <p:nvSpPr>
          <p:cNvPr id="289" name="Google Shape;289;g2414b17fea8_0_323"/>
          <p:cNvSpPr txBox="1"/>
          <p:nvPr/>
        </p:nvSpPr>
        <p:spPr>
          <a:xfrm>
            <a:off x="796747" y="1870764"/>
            <a:ext cx="10844140" cy="2953856"/>
          </a:xfrm>
          <a:prstGeom prst="rect">
            <a:avLst/>
          </a:prstGeom>
          <a:noFill/>
          <a:ln>
            <a:noFill/>
          </a:ln>
        </p:spPr>
        <p:txBody>
          <a:bodyPr spcFirstLastPara="1" wrap="square" lIns="91401" tIns="91401" rIns="91401" bIns="91401" anchor="t" anchorCtr="0">
            <a:spAutoFit/>
          </a:bodyPr>
          <a:lstStyle/>
          <a:p>
            <a:r>
              <a:rPr lang="en-US" sz="5998">
                <a:latin typeface="Calibri"/>
                <a:ea typeface="Calibri"/>
                <a:cs typeface="Calibri"/>
                <a:sym typeface="Calibri"/>
              </a:rPr>
              <a:t>“Hey </a:t>
            </a:r>
            <a:r>
              <a:rPr lang="en-US" sz="5998" b="1">
                <a:solidFill>
                  <a:srgbClr val="FF0000"/>
                </a:solidFill>
                <a:latin typeface="Calibri"/>
                <a:ea typeface="Calibri"/>
                <a:cs typeface="Calibri"/>
                <a:sym typeface="Calibri"/>
              </a:rPr>
              <a:t>TARGET</a:t>
            </a:r>
            <a:r>
              <a:rPr lang="en-US" sz="5998">
                <a:latin typeface="Calibri"/>
                <a:ea typeface="Calibri"/>
                <a:cs typeface="Calibri"/>
                <a:sym typeface="Calibri"/>
              </a:rPr>
              <a:t>, </a:t>
            </a:r>
          </a:p>
          <a:p>
            <a:r>
              <a:rPr lang="en-US" sz="5998">
                <a:latin typeface="Calibri"/>
                <a:ea typeface="Calibri"/>
                <a:cs typeface="Calibri"/>
                <a:sym typeface="Calibri"/>
              </a:rPr>
              <a:t>we demand </a:t>
            </a:r>
            <a:r>
              <a:rPr lang="en-US" sz="5998" b="1">
                <a:solidFill>
                  <a:srgbClr val="FF0000"/>
                </a:solidFill>
                <a:latin typeface="Calibri"/>
                <a:ea typeface="Calibri"/>
                <a:cs typeface="Calibri"/>
                <a:sym typeface="Calibri"/>
              </a:rPr>
              <a:t>ACTION </a:t>
            </a:r>
          </a:p>
          <a:p>
            <a:r>
              <a:rPr lang="en-US" sz="5998">
                <a:solidFill>
                  <a:schemeClr val="tx1"/>
                </a:solidFill>
                <a:latin typeface="Calibri"/>
                <a:ea typeface="Calibri"/>
                <a:cs typeface="Calibri"/>
                <a:sym typeface="Calibri"/>
              </a:rPr>
              <a:t>because</a:t>
            </a:r>
            <a:r>
              <a:rPr lang="en-US" sz="5998" b="1">
                <a:solidFill>
                  <a:schemeClr val="tx1"/>
                </a:solidFill>
                <a:latin typeface="Calibri"/>
                <a:ea typeface="Calibri"/>
                <a:cs typeface="Calibri"/>
                <a:sym typeface="Calibri"/>
              </a:rPr>
              <a:t> </a:t>
            </a:r>
            <a:r>
              <a:rPr lang="en-US" sz="5998" b="1">
                <a:solidFill>
                  <a:srgbClr val="FF0000"/>
                </a:solidFill>
                <a:latin typeface="Calibri"/>
                <a:ea typeface="Calibri"/>
                <a:cs typeface="Calibri"/>
                <a:sym typeface="Calibri"/>
              </a:rPr>
              <a:t>HARM or IMPACT</a:t>
            </a:r>
            <a:r>
              <a:rPr lang="en-US" sz="5998">
                <a:latin typeface="Calibri"/>
                <a:ea typeface="Calibri"/>
                <a:cs typeface="Calibri"/>
                <a:sym typeface="Calibri"/>
              </a:rPr>
              <a:t>!”</a:t>
            </a:r>
            <a:endParaRPr sz="5998">
              <a:latin typeface="Calibri"/>
              <a:ea typeface="Calibri"/>
              <a:cs typeface="Calibri"/>
              <a:sym typeface="Calibri"/>
            </a:endParaRPr>
          </a:p>
        </p:txBody>
      </p:sp>
    </p:spTree>
    <p:extLst>
      <p:ext uri="{BB962C8B-B14F-4D97-AF65-F5344CB8AC3E}">
        <p14:creationId xmlns:p14="http://schemas.microsoft.com/office/powerpoint/2010/main" val="10345710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8.xml><?xml version="1.0" encoding="utf-8"?>
<p:sld xmlns:a="http://schemas.openxmlformats.org/drawingml/2006/main" xmlns:r="http://schemas.openxmlformats.org/officeDocument/2006/relationships" xmlns:p="http://schemas.openxmlformats.org/presentationml/2006/main" show="0">
  <p:cSld>
    <p:spTree>
      <p:nvGrpSpPr>
        <p:cNvPr id="1" name="Shape 260"/>
        <p:cNvGrpSpPr/>
        <p:nvPr/>
      </p:nvGrpSpPr>
      <p:grpSpPr>
        <a:xfrm>
          <a:off x="0" y="0"/>
          <a:ext cx="0" cy="0"/>
          <a:chOff x="0" y="0"/>
          <a:chExt cx="0" cy="0"/>
        </a:xfrm>
      </p:grpSpPr>
      <p:sp>
        <p:nvSpPr>
          <p:cNvPr id="261" name="Google Shape;261;p18"/>
          <p:cNvSpPr txBox="1">
            <a:spLocks noGrp="1"/>
          </p:cNvSpPr>
          <p:nvPr>
            <p:ph type="title"/>
          </p:nvPr>
        </p:nvSpPr>
        <p:spPr>
          <a:prstGeom prst="rect">
            <a:avLst/>
          </a:prstGeom>
          <a:noFill/>
          <a:ln>
            <a:noFill/>
          </a:ln>
        </p:spPr>
        <p:txBody>
          <a:bodyPr spcFirstLastPara="1" wrap="square" lIns="91401" tIns="45688" rIns="91401" bIns="45688" anchor="ctr" anchorCtr="0">
            <a:normAutofit/>
          </a:bodyPr>
          <a:lstStyle/>
          <a:p>
            <a:pPr algn="ctr">
              <a:lnSpc>
                <a:spcPct val="100000"/>
              </a:lnSpc>
              <a:buClr>
                <a:schemeClr val="dk1"/>
              </a:buClr>
              <a:buSzPts val="1400"/>
            </a:pPr>
            <a:r>
              <a:rPr lang="en-US" sz="4299" b="1"/>
              <a:t>Demand:</a:t>
            </a:r>
            <a:endParaRPr sz="4299" b="1"/>
          </a:p>
        </p:txBody>
      </p:sp>
      <p:sp>
        <p:nvSpPr>
          <p:cNvPr id="2" name="Content Placeholder 1"/>
          <p:cNvSpPr>
            <a:spLocks noGrp="1"/>
          </p:cNvSpPr>
          <p:nvPr>
            <p:ph idx="1"/>
          </p:nvPr>
        </p:nvSpPr>
        <p:spPr/>
        <p:txBody>
          <a:bodyPr>
            <a:normAutofit/>
          </a:bodyPr>
          <a:lstStyle/>
          <a:p>
            <a:pPr marL="0" indent="0">
              <a:spcBef>
                <a:spcPts val="640"/>
              </a:spcBef>
              <a:buClr>
                <a:schemeClr val="dk1"/>
              </a:buClr>
              <a:buSzPts val="3200"/>
              <a:buNone/>
            </a:pPr>
            <a:r>
              <a:rPr lang="en-US" sz="5400">
                <a:solidFill>
                  <a:schemeClr val="dk1"/>
                </a:solidFill>
              </a:rPr>
              <a:t>Hey Dean Sam: We demand gender affirming bathrooms in every building because all students and faculty need to feel safe and included in our schools. ”</a:t>
            </a:r>
          </a:p>
        </p:txBody>
      </p:sp>
      <p:sp>
        <p:nvSpPr>
          <p:cNvPr id="262" name="Google Shape;262;p18"/>
          <p:cNvSpPr>
            <a:spLocks noGrp="1"/>
          </p:cNvSpPr>
          <p:nvPr>
            <p:ph type="dt" sz="half" idx="10"/>
          </p:nvPr>
        </p:nvSpPr>
        <p:spPr>
          <a:prstGeom prst="rect">
            <a:avLst/>
          </a:prstGeom>
          <a:noFill/>
          <a:ln>
            <a:noFill/>
          </a:ln>
        </p:spPr>
        <p:txBody>
          <a:bodyPr spcFirstLastPara="1" wrap="square" lIns="91401" tIns="45688" rIns="91401" bIns="45688" anchor="t" anchorCtr="0">
            <a:noAutofit/>
          </a:bodyPr>
          <a:lstStyle/>
          <a:p>
            <a:pPr>
              <a:spcBef>
                <a:spcPts val="640"/>
              </a:spcBef>
              <a:buClr>
                <a:schemeClr val="dk1"/>
              </a:buClr>
              <a:buSzPts val="3200"/>
            </a:pPr>
            <a:endParaRPr sz="3199">
              <a:solidFill>
                <a:schemeClr val="dk1"/>
              </a:solidFill>
            </a:endParaRPr>
          </a:p>
          <a:p>
            <a:pPr>
              <a:spcBef>
                <a:spcPts val="640"/>
              </a:spcBef>
              <a:buClr>
                <a:schemeClr val="dk1"/>
              </a:buClr>
              <a:buSzPts val="3200"/>
            </a:pPr>
            <a:r>
              <a:rPr lang="en-US" sz="3199">
                <a:solidFill>
                  <a:schemeClr val="dk1"/>
                </a:solidFill>
              </a:rPr>
              <a:t>“</a:t>
            </a:r>
            <a:endParaRPr sz="3199">
              <a:solidFill>
                <a:schemeClr val="dk1"/>
              </a:solidFill>
            </a:endParaRPr>
          </a:p>
        </p:txBody>
      </p:sp>
    </p:spTree>
    <p:extLst>
      <p:ext uri="{BB962C8B-B14F-4D97-AF65-F5344CB8AC3E}">
        <p14:creationId xmlns:p14="http://schemas.microsoft.com/office/powerpoint/2010/main" val="34067837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9.xml><?xml version="1.0" encoding="utf-8"?>
<p:sld xmlns:a="http://schemas.openxmlformats.org/drawingml/2006/main" xmlns:r="http://schemas.openxmlformats.org/officeDocument/2006/relationships" xmlns:p="http://schemas.openxmlformats.org/presentationml/2006/main" show="0">
  <p:cSld>
    <p:spTree>
      <p:nvGrpSpPr>
        <p:cNvPr id="1" name="Shape 294"/>
        <p:cNvGrpSpPr/>
        <p:nvPr/>
      </p:nvGrpSpPr>
      <p:grpSpPr>
        <a:xfrm>
          <a:off x="0" y="0"/>
          <a:ext cx="0" cy="0"/>
          <a:chOff x="0" y="0"/>
          <a:chExt cx="0" cy="0"/>
        </a:xfrm>
      </p:grpSpPr>
      <p:sp>
        <p:nvSpPr>
          <p:cNvPr id="295" name="Google Shape;295;p22"/>
          <p:cNvSpPr txBox="1">
            <a:spLocks noGrp="1"/>
          </p:cNvSpPr>
          <p:nvPr>
            <p:ph type="title"/>
          </p:nvPr>
        </p:nvSpPr>
        <p:spPr>
          <a:prstGeom prst="rect">
            <a:avLst/>
          </a:prstGeom>
          <a:noFill/>
          <a:ln>
            <a:noFill/>
          </a:ln>
        </p:spPr>
        <p:txBody>
          <a:bodyPr spcFirstLastPara="1" wrap="square" lIns="91401" tIns="45688" rIns="91401" bIns="45688" anchor="ctr" anchorCtr="0">
            <a:normAutofit/>
          </a:bodyPr>
          <a:lstStyle/>
          <a:p>
            <a:pPr>
              <a:lnSpc>
                <a:spcPct val="100000"/>
              </a:lnSpc>
              <a:buClr>
                <a:schemeClr val="dk1"/>
              </a:buClr>
              <a:buSzPts val="1400"/>
            </a:pPr>
            <a:r>
              <a:rPr lang="en-US"/>
              <a:t>REVIEW</a:t>
            </a:r>
            <a:endParaRPr/>
          </a:p>
        </p:txBody>
      </p:sp>
      <p:sp>
        <p:nvSpPr>
          <p:cNvPr id="2" name="Content Placeholder 1"/>
          <p:cNvSpPr>
            <a:spLocks noGrp="1"/>
          </p:cNvSpPr>
          <p:nvPr>
            <p:ph idx="1"/>
          </p:nvPr>
        </p:nvSpPr>
        <p:spPr/>
        <p:txBody>
          <a:bodyPr>
            <a:normAutofit lnSpcReduction="10000"/>
          </a:bodyPr>
          <a:lstStyle/>
          <a:p>
            <a:pPr>
              <a:spcBef>
                <a:spcPts val="1200"/>
              </a:spcBef>
              <a:buClr>
                <a:schemeClr val="dk1"/>
              </a:buClr>
              <a:buSzPts val="3200"/>
            </a:pPr>
            <a:r>
              <a:rPr lang="en-US" b="1">
                <a:solidFill>
                  <a:srgbClr val="404040"/>
                </a:solidFill>
              </a:rPr>
              <a:t>Issue: </a:t>
            </a:r>
            <a:r>
              <a:rPr lang="en-US">
                <a:solidFill>
                  <a:srgbClr val="404040"/>
                </a:solidFill>
              </a:rPr>
              <a:t>A slice of a workplace </a:t>
            </a:r>
            <a:r>
              <a:rPr lang="en-US" i="1">
                <a:solidFill>
                  <a:srgbClr val="404040"/>
                </a:solidFill>
              </a:rPr>
              <a:t>problem</a:t>
            </a:r>
            <a:r>
              <a:rPr lang="en-US">
                <a:solidFill>
                  <a:srgbClr val="404040"/>
                </a:solidFill>
              </a:rPr>
              <a:t> that is deeply/widely felt, winnable, and will build our power.</a:t>
            </a:r>
          </a:p>
          <a:p>
            <a:pPr>
              <a:spcBef>
                <a:spcPts val="1200"/>
              </a:spcBef>
              <a:buClr>
                <a:schemeClr val="dk1"/>
              </a:buClr>
              <a:buSzPts val="3200"/>
            </a:pPr>
            <a:endParaRPr lang="en-US">
              <a:solidFill>
                <a:srgbClr val="404040"/>
              </a:solidFill>
            </a:endParaRPr>
          </a:p>
          <a:p>
            <a:pPr>
              <a:spcBef>
                <a:spcPts val="1200"/>
              </a:spcBef>
              <a:buClr>
                <a:schemeClr val="dk1"/>
              </a:buClr>
              <a:buSzPts val="3200"/>
            </a:pPr>
            <a:r>
              <a:rPr lang="en-US" b="1">
                <a:solidFill>
                  <a:srgbClr val="404040"/>
                </a:solidFill>
              </a:rPr>
              <a:t>Power</a:t>
            </a:r>
            <a:r>
              <a:rPr lang="en-US">
                <a:solidFill>
                  <a:srgbClr val="404040"/>
                </a:solidFill>
              </a:rPr>
              <a:t>: </a:t>
            </a:r>
            <a:r>
              <a:rPr lang="en-US">
                <a:solidFill>
                  <a:schemeClr val="dk1"/>
                </a:solidFill>
              </a:rPr>
              <a:t>The ability to </a:t>
            </a:r>
            <a:r>
              <a:rPr lang="en-US" u="sng">
                <a:solidFill>
                  <a:schemeClr val="dk1"/>
                </a:solidFill>
              </a:rPr>
              <a:t>control</a:t>
            </a:r>
            <a:r>
              <a:rPr lang="en-US">
                <a:solidFill>
                  <a:schemeClr val="dk1"/>
                </a:solidFill>
              </a:rPr>
              <a:t>, </a:t>
            </a:r>
            <a:r>
              <a:rPr lang="en-US" u="sng">
                <a:solidFill>
                  <a:schemeClr val="dk1"/>
                </a:solidFill>
              </a:rPr>
              <a:t>create</a:t>
            </a:r>
            <a:r>
              <a:rPr lang="en-US">
                <a:solidFill>
                  <a:schemeClr val="dk1"/>
                </a:solidFill>
              </a:rPr>
              <a:t> and </a:t>
            </a:r>
            <a:r>
              <a:rPr lang="en-US" u="sng">
                <a:solidFill>
                  <a:schemeClr val="dk1"/>
                </a:solidFill>
              </a:rPr>
              <a:t>prevent</a:t>
            </a:r>
            <a:r>
              <a:rPr lang="en-US">
                <a:solidFill>
                  <a:schemeClr val="dk1"/>
                </a:solidFill>
              </a:rPr>
              <a:t> change. Power is organized people and organized resources (money).</a:t>
            </a:r>
            <a:endParaRPr lang="en-US"/>
          </a:p>
          <a:p>
            <a:pPr>
              <a:spcBef>
                <a:spcPts val="1200"/>
              </a:spcBef>
              <a:buClr>
                <a:schemeClr val="dk1"/>
              </a:buClr>
              <a:buSzPts val="3200"/>
            </a:pPr>
            <a:endParaRPr lang="en-US">
              <a:solidFill>
                <a:srgbClr val="404040"/>
              </a:solidFill>
            </a:endParaRPr>
          </a:p>
          <a:p>
            <a:pPr>
              <a:spcBef>
                <a:spcPts val="1200"/>
              </a:spcBef>
              <a:buClr>
                <a:schemeClr val="dk1"/>
              </a:buClr>
              <a:buSzPts val="3200"/>
            </a:pPr>
            <a:r>
              <a:rPr lang="en-US" b="1">
                <a:solidFill>
                  <a:srgbClr val="404040"/>
                </a:solidFill>
              </a:rPr>
              <a:t>Target:</a:t>
            </a:r>
            <a:r>
              <a:rPr lang="en-US">
                <a:solidFill>
                  <a:srgbClr val="404040"/>
                </a:solidFill>
              </a:rPr>
              <a:t> Is the person with the power to give you what you are demanding.</a:t>
            </a:r>
          </a:p>
          <a:p>
            <a:pPr>
              <a:spcBef>
                <a:spcPts val="1200"/>
              </a:spcBef>
              <a:buClr>
                <a:schemeClr val="dk1"/>
              </a:buClr>
              <a:buSzPts val="3200"/>
            </a:pPr>
            <a:endParaRPr lang="en-US">
              <a:solidFill>
                <a:srgbClr val="404040"/>
              </a:solidFill>
            </a:endParaRPr>
          </a:p>
          <a:p>
            <a:pPr>
              <a:spcBef>
                <a:spcPts val="1200"/>
              </a:spcBef>
              <a:buClr>
                <a:schemeClr val="dk1"/>
              </a:buClr>
              <a:buSzPts val="1100"/>
            </a:pPr>
            <a:r>
              <a:rPr lang="en-US" b="1">
                <a:solidFill>
                  <a:srgbClr val="404040"/>
                </a:solidFill>
              </a:rPr>
              <a:t>Demand: </a:t>
            </a:r>
            <a:r>
              <a:rPr lang="en-US">
                <a:solidFill>
                  <a:schemeClr val="dk1"/>
                </a:solidFill>
              </a:rPr>
              <a:t>the outcome that addresses the issue that you are making directed at a target.</a:t>
            </a:r>
          </a:p>
          <a:p>
            <a:pPr>
              <a:spcBef>
                <a:spcPts val="1200"/>
              </a:spcBef>
              <a:spcAft>
                <a:spcPts val="200"/>
              </a:spcAft>
              <a:buClr>
                <a:schemeClr val="dk1"/>
              </a:buClr>
              <a:buSzPts val="1100"/>
            </a:pPr>
            <a:endParaRPr lang="en-US">
              <a:solidFill>
                <a:schemeClr val="dk1"/>
              </a:solidFill>
            </a:endParaRPr>
          </a:p>
        </p:txBody>
      </p:sp>
      <p:sp>
        <p:nvSpPr>
          <p:cNvPr id="296" name="Google Shape;296;p22"/>
          <p:cNvSpPr>
            <a:spLocks noGrp="1"/>
          </p:cNvSpPr>
          <p:nvPr>
            <p:ph type="dt" sz="half" idx="10"/>
          </p:nvPr>
        </p:nvSpPr>
        <p:spPr>
          <a:prstGeom prst="rect">
            <a:avLst/>
          </a:prstGeom>
          <a:noFill/>
          <a:ln>
            <a:noFill/>
          </a:ln>
        </p:spPr>
        <p:txBody>
          <a:bodyPr spcFirstLastPara="1" wrap="square" lIns="91401" tIns="45688" rIns="91401" bIns="45688" anchor="t" anchorCtr="0">
            <a:noAutofit/>
          </a:bodyPr>
          <a:lstStyle/>
          <a:p>
            <a:pPr>
              <a:lnSpc>
                <a:spcPct val="90000"/>
              </a:lnSpc>
              <a:spcBef>
                <a:spcPts val="1200"/>
              </a:spcBef>
              <a:spcAft>
                <a:spcPts val="200"/>
              </a:spcAft>
              <a:buClr>
                <a:schemeClr val="dk1"/>
              </a:buClr>
              <a:buSzPts val="1100"/>
            </a:pPr>
            <a:endParaRPr sz="2599">
              <a:solidFill>
                <a:schemeClr val="dk1"/>
              </a:solidFill>
            </a:endParaRPr>
          </a:p>
        </p:txBody>
      </p:sp>
    </p:spTree>
    <p:extLst>
      <p:ext uri="{BB962C8B-B14F-4D97-AF65-F5344CB8AC3E}">
        <p14:creationId xmlns:p14="http://schemas.microsoft.com/office/powerpoint/2010/main" val="587662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0.xml><?xml version="1.0" encoding="utf-8"?>
<p:sld xmlns:a="http://schemas.openxmlformats.org/drawingml/2006/main" xmlns:r="http://schemas.openxmlformats.org/officeDocument/2006/relationships" xmlns:p="http://schemas.openxmlformats.org/presentationml/2006/main" show="0">
  <p:cSld>
    <p:spTree>
      <p:nvGrpSpPr>
        <p:cNvPr id="1" name="Shape 247"/>
        <p:cNvGrpSpPr/>
        <p:nvPr/>
      </p:nvGrpSpPr>
      <p:grpSpPr>
        <a:xfrm>
          <a:off x="0" y="0"/>
          <a:ext cx="0" cy="0"/>
          <a:chOff x="0" y="0"/>
          <a:chExt cx="0" cy="0"/>
        </a:xfrm>
      </p:grpSpPr>
      <p:sp>
        <p:nvSpPr>
          <p:cNvPr id="249" name="Google Shape;249;p16"/>
          <p:cNvSpPr txBox="1"/>
          <p:nvPr/>
        </p:nvSpPr>
        <p:spPr>
          <a:xfrm>
            <a:off x="869430" y="1019331"/>
            <a:ext cx="10506807" cy="3570129"/>
          </a:xfrm>
          <a:prstGeom prst="rect">
            <a:avLst/>
          </a:prstGeom>
          <a:noFill/>
          <a:ln>
            <a:noFill/>
          </a:ln>
        </p:spPr>
        <p:txBody>
          <a:bodyPr spcFirstLastPara="1" wrap="square" lIns="91401" tIns="91401" rIns="91401" bIns="91401" anchor="t" anchorCtr="0">
            <a:spAutoFit/>
          </a:bodyPr>
          <a:lstStyle/>
          <a:p>
            <a:pPr fontAlgn="base"/>
            <a:r>
              <a:rPr lang="en-US" sz="4400"/>
              <a:t>Use your Issue and Target. </a:t>
            </a:r>
          </a:p>
          <a:p>
            <a:pPr fontAlgn="base"/>
            <a:endParaRPr lang="en-US" sz="4400"/>
          </a:p>
          <a:p>
            <a:pPr fontAlgn="base"/>
            <a:r>
              <a:rPr lang="en-US" sz="4400"/>
              <a:t>Draft at least one demand of your Target that resolves your issue and linked to YOUR VALUES</a:t>
            </a:r>
            <a:r>
              <a:rPr lang="en-US"/>
              <a:t> </a:t>
            </a:r>
            <a:endParaRPr sz="2999"/>
          </a:p>
        </p:txBody>
      </p:sp>
      <p:sp>
        <p:nvSpPr>
          <p:cNvPr id="5" name="Title 1"/>
          <p:cNvSpPr txBox="1">
            <a:spLocks/>
          </p:cNvSpPr>
          <p:nvPr/>
        </p:nvSpPr>
        <p:spPr>
          <a:xfrm>
            <a:off x="764498" y="177801"/>
            <a:ext cx="10611739" cy="691630"/>
          </a:xfrm>
          <a:prstGeom prst="rect">
            <a:avLst/>
          </a:prstGeom>
        </p:spPr>
        <p:txBody>
          <a:bodyPr vert="horz" lIns="91440" tIns="45720" rIns="91440" bIns="45720" rtlCol="0" anchor="b">
            <a:normAutofit fontScale="97500"/>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r>
              <a:rPr lang="en-US" sz="4400" b="1"/>
              <a:t>TEAM WORK – Demand</a:t>
            </a:r>
          </a:p>
        </p:txBody>
      </p:sp>
    </p:spTree>
    <p:extLst>
      <p:ext uri="{BB962C8B-B14F-4D97-AF65-F5344CB8AC3E}">
        <p14:creationId xmlns:p14="http://schemas.microsoft.com/office/powerpoint/2010/main" val="3148266513"/>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729465" y="-80776"/>
            <a:ext cx="11131742" cy="702120"/>
          </a:xfrm>
        </p:spPr>
        <p:txBody>
          <a:bodyPr>
            <a:normAutofit/>
          </a:bodyPr>
          <a:lstStyle/>
          <a:p>
            <a:r>
              <a:rPr lang="en-US"/>
              <a:t>A different analysis is required. </a:t>
            </a:r>
          </a:p>
        </p:txBody>
      </p:sp>
      <p:graphicFrame>
        <p:nvGraphicFramePr>
          <p:cNvPr id="4" name="Diagram 3"/>
          <p:cNvGraphicFramePr/>
          <p:nvPr/>
        </p:nvGraphicFramePr>
        <p:xfrm>
          <a:off x="726368" y="410966"/>
          <a:ext cx="2599941" cy="615422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Table 4"/>
          <p:cNvGraphicFramePr>
            <a:graphicFrameLocks noGrp="1"/>
          </p:cNvGraphicFramePr>
          <p:nvPr/>
        </p:nvGraphicFramePr>
        <p:xfrm>
          <a:off x="3326309" y="621343"/>
          <a:ext cx="8686098" cy="5731462"/>
        </p:xfrm>
        <a:graphic>
          <a:graphicData uri="http://schemas.openxmlformats.org/drawingml/2006/table">
            <a:tbl>
              <a:tblPr firstRow="1" bandRow="1">
                <a:tableStyleId>{5940675A-B579-460E-94D1-54222C63F5DA}</a:tableStyleId>
              </a:tblPr>
              <a:tblGrid>
                <a:gridCol w="8686098">
                  <a:extLst>
                    <a:ext uri="{9D8B030D-6E8A-4147-A177-3AD203B41FA5}">
                      <a16:colId xmlns:a16="http://schemas.microsoft.com/office/drawing/2014/main" val="3007921274"/>
                    </a:ext>
                  </a:extLst>
                </a:gridCol>
              </a:tblGrid>
              <a:tr h="1005578">
                <a:tc>
                  <a:txBody>
                    <a:bodyPr/>
                    <a:lstStyle/>
                    <a:p>
                      <a:r>
                        <a:rPr lang="en-US" sz="2000" b="0"/>
                        <a:t>What race,</a:t>
                      </a:r>
                      <a:r>
                        <a:rPr lang="en-US" sz="2000" b="0" baseline="0"/>
                        <a:t> class, or gender</a:t>
                      </a:r>
                      <a:r>
                        <a:rPr lang="en-US" sz="2000" b="0"/>
                        <a:t> inequities are you noticing or experiencing? </a:t>
                      </a:r>
                    </a:p>
                    <a:p>
                      <a:r>
                        <a:rPr lang="en-US" sz="2000" b="0"/>
                        <a:t>What are the impacts on different racial groups? Who benefits most and who is hurt most?</a:t>
                      </a:r>
                    </a:p>
                  </a:txBody>
                  <a:tcPr marL="91416" marR="91416" marT="45708" marB="45708"/>
                </a:tc>
                <a:extLst>
                  <a:ext uri="{0D108BD9-81ED-4DB2-BD59-A6C34878D82A}">
                    <a16:rowId xmlns:a16="http://schemas.microsoft.com/office/drawing/2014/main" val="1213395071"/>
                  </a:ext>
                </a:extLst>
              </a:tr>
              <a:tr h="101187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0"/>
                        <a:t>What institutions, policies, or practices are causing or contributing to the inequities? What social norms, popular myths, or cultural biases may be contributing?</a:t>
                      </a:r>
                    </a:p>
                  </a:txBody>
                  <a:tcPr marL="91416" marR="91416" marT="45708" marB="45708"/>
                </a:tc>
                <a:extLst>
                  <a:ext uri="{0D108BD9-81ED-4DB2-BD59-A6C34878D82A}">
                    <a16:rowId xmlns:a16="http://schemas.microsoft.com/office/drawing/2014/main" val="1645695214"/>
                  </a:ext>
                </a:extLst>
              </a:tr>
              <a:tr h="90435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0"/>
                        <a:t>How did things get this way and are things worsening or improving?</a:t>
                      </a:r>
                    </a:p>
                    <a:p>
                      <a:endParaRPr lang="en-US" sz="2000" b="0"/>
                    </a:p>
                  </a:txBody>
                  <a:tcPr marL="91416" marR="91416" marT="45708" marB="45708"/>
                </a:tc>
                <a:extLst>
                  <a:ext uri="{0D108BD9-81ED-4DB2-BD59-A6C34878D82A}">
                    <a16:rowId xmlns:a16="http://schemas.microsoft.com/office/drawing/2014/main" val="4042356102"/>
                  </a:ext>
                </a:extLst>
              </a:tr>
              <a:tr h="904358">
                <a:tc>
                  <a:txBody>
                    <a:bodyPr/>
                    <a:lstStyle/>
                    <a:p>
                      <a:r>
                        <a:rPr lang="en-US" sz="2000" b="0"/>
                        <a:t>What solutions could address the root causes and eliminate the inequities? How would different racial groups be impacted by the proposed solutions?</a:t>
                      </a:r>
                    </a:p>
                  </a:txBody>
                  <a:tcPr marL="91416" marR="91416" marT="45708" marB="45708"/>
                </a:tc>
                <a:extLst>
                  <a:ext uri="{0D108BD9-81ED-4DB2-BD59-A6C34878D82A}">
                    <a16:rowId xmlns:a16="http://schemas.microsoft.com/office/drawing/2014/main" val="3888157564"/>
                  </a:ext>
                </a:extLst>
              </a:tr>
              <a:tr h="797785">
                <a:tc>
                  <a:txBody>
                    <a:bodyPr/>
                    <a:lstStyle/>
                    <a:p>
                      <a:r>
                        <a:rPr lang="en-US" sz="2000" b="0"/>
                        <a:t>What strategies and actions could be used to advance the solutions?</a:t>
                      </a:r>
                    </a:p>
                  </a:txBody>
                  <a:tcPr marL="91416" marR="91416" marT="45708" marB="45708"/>
                </a:tc>
                <a:extLst>
                  <a:ext uri="{0D108BD9-81ED-4DB2-BD59-A6C34878D82A}">
                    <a16:rowId xmlns:a16="http://schemas.microsoft.com/office/drawing/2014/main" val="2317964995"/>
                  </a:ext>
                </a:extLst>
              </a:tr>
              <a:tr h="1005578">
                <a:tc>
                  <a:txBody>
                    <a:bodyPr/>
                    <a:lstStyle/>
                    <a:p>
                      <a:r>
                        <a:rPr lang="en-US" sz="2000" b="0"/>
                        <a:t>Who are the stakeholders most affected by the inequities? Are they involved in naming the issues and solutions? What kinds of active leadership roles could they take to advance the proposed solution?</a:t>
                      </a:r>
                    </a:p>
                  </a:txBody>
                  <a:tcPr marL="91416" marR="91416" marT="45708" marB="45708"/>
                </a:tc>
                <a:extLst>
                  <a:ext uri="{0D108BD9-81ED-4DB2-BD59-A6C34878D82A}">
                    <a16:rowId xmlns:a16="http://schemas.microsoft.com/office/drawing/2014/main" val="2721004732"/>
                  </a:ext>
                </a:extLst>
              </a:tr>
            </a:tbl>
          </a:graphicData>
        </a:graphic>
      </p:graphicFrame>
    </p:spTree>
    <p:extLst>
      <p:ext uri="{BB962C8B-B14F-4D97-AF65-F5344CB8AC3E}">
        <p14:creationId xmlns:p14="http://schemas.microsoft.com/office/powerpoint/2010/main" val="24819624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733586" y="-140073"/>
            <a:ext cx="7517552" cy="739899"/>
          </a:xfrm>
        </p:spPr>
        <p:txBody>
          <a:bodyPr>
            <a:normAutofit/>
          </a:bodyPr>
          <a:lstStyle/>
          <a:p>
            <a:r>
              <a:rPr lang="en-US"/>
              <a:t>Applying Your Learning</a:t>
            </a:r>
          </a:p>
        </p:txBody>
      </p:sp>
      <p:pic>
        <p:nvPicPr>
          <p:cNvPr id="4" name="Picture 3"/>
          <p:cNvPicPr>
            <a:picLocks noChangeAspect="1"/>
          </p:cNvPicPr>
          <p:nvPr/>
        </p:nvPicPr>
        <p:blipFill rotWithShape="1">
          <a:blip r:embed="rId2"/>
          <a:srcRect l="73759" t="6277" r="6205" b="50000"/>
          <a:stretch/>
        </p:blipFill>
        <p:spPr>
          <a:xfrm>
            <a:off x="7884646" y="893"/>
            <a:ext cx="4304179" cy="6262009"/>
          </a:xfrm>
          <a:prstGeom prst="rect">
            <a:avLst/>
          </a:prstGeom>
        </p:spPr>
      </p:pic>
      <p:sp>
        <p:nvSpPr>
          <p:cNvPr id="5" name="Content Placeholder 4"/>
          <p:cNvSpPr>
            <a:spLocks noGrp="1"/>
          </p:cNvSpPr>
          <p:nvPr>
            <p:ph idx="1"/>
          </p:nvPr>
        </p:nvSpPr>
        <p:spPr>
          <a:xfrm>
            <a:off x="733586" y="486810"/>
            <a:ext cx="7074774" cy="4723425"/>
          </a:xfrm>
        </p:spPr>
        <p:txBody>
          <a:bodyPr>
            <a:noAutofit/>
          </a:bodyPr>
          <a:lstStyle/>
          <a:p>
            <a:r>
              <a:rPr lang="en-US" sz="3599"/>
              <a:t>Return to your issue and demands chart</a:t>
            </a:r>
          </a:p>
          <a:p>
            <a:r>
              <a:rPr lang="en-US" sz="3599"/>
              <a:t>With your group practice applying questions from the Equity Analysis Tool I just shared. </a:t>
            </a:r>
          </a:p>
          <a:p>
            <a:r>
              <a:rPr lang="en-US" sz="3599"/>
              <a:t>If your team did not create a set of issues and demands that you want to use for this,  then you can use the ones on the following slide. </a:t>
            </a:r>
          </a:p>
        </p:txBody>
      </p:sp>
    </p:spTree>
    <p:extLst>
      <p:ext uri="{BB962C8B-B14F-4D97-AF65-F5344CB8AC3E}">
        <p14:creationId xmlns:p14="http://schemas.microsoft.com/office/powerpoint/2010/main" val="40474607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815336" y="-250295"/>
            <a:ext cx="9782801" cy="1239837"/>
          </a:xfrm>
        </p:spPr>
        <p:txBody>
          <a:bodyPr>
            <a:normAutofit/>
          </a:bodyPr>
          <a:lstStyle/>
          <a:p>
            <a:r>
              <a:rPr lang="en-US"/>
              <a:t>Your Thoughts?</a:t>
            </a:r>
          </a:p>
        </p:txBody>
      </p:sp>
      <p:sp>
        <p:nvSpPr>
          <p:cNvPr id="3" name="Content Placeholder 2"/>
          <p:cNvSpPr>
            <a:spLocks noGrp="1"/>
          </p:cNvSpPr>
          <p:nvPr>
            <p:ph idx="1"/>
          </p:nvPr>
        </p:nvSpPr>
        <p:spPr>
          <a:xfrm>
            <a:off x="815336" y="1323937"/>
            <a:ext cx="6584908" cy="4723425"/>
          </a:xfrm>
        </p:spPr>
        <p:txBody>
          <a:bodyPr>
            <a:normAutofit/>
          </a:bodyPr>
          <a:lstStyle/>
          <a:p>
            <a:pPr marL="0" indent="0">
              <a:buNone/>
            </a:pPr>
            <a:r>
              <a:rPr lang="en-US" sz="4399"/>
              <a:t>What did your group learn using this analysis tool?</a:t>
            </a:r>
          </a:p>
          <a:p>
            <a:pPr marL="0" indent="0">
              <a:buNone/>
            </a:pPr>
            <a:r>
              <a:rPr lang="en-US" sz="4399"/>
              <a:t>What did your group struggle with?</a:t>
            </a:r>
          </a:p>
          <a:p>
            <a:pPr marL="0" indent="0">
              <a:buNone/>
            </a:pPr>
            <a:r>
              <a:rPr lang="en-US" sz="4399"/>
              <a:t>How can you use this in your own work? </a:t>
            </a:r>
          </a:p>
        </p:txBody>
      </p:sp>
      <p:pic>
        <p:nvPicPr>
          <p:cNvPr id="5" name="Google Shape;216;g1353501599d_0_100"/>
          <p:cNvPicPr preferRelativeResize="0"/>
          <p:nvPr/>
        </p:nvPicPr>
        <p:blipFill>
          <a:blip r:embed="rId3">
            <a:alphaModFix/>
          </a:blip>
          <a:stretch>
            <a:fillRect/>
          </a:stretch>
        </p:blipFill>
        <p:spPr>
          <a:xfrm>
            <a:off x="7400244" y="566201"/>
            <a:ext cx="4406274" cy="4929164"/>
          </a:xfrm>
          <a:prstGeom prst="rect">
            <a:avLst/>
          </a:prstGeom>
          <a:noFill/>
          <a:ln>
            <a:noFill/>
          </a:ln>
        </p:spPr>
      </p:pic>
    </p:spTree>
    <p:extLst>
      <p:ext uri="{BB962C8B-B14F-4D97-AF65-F5344CB8AC3E}">
        <p14:creationId xmlns:p14="http://schemas.microsoft.com/office/powerpoint/2010/main" val="6256493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t>Resources</a:t>
            </a:r>
          </a:p>
        </p:txBody>
      </p:sp>
      <p:sp>
        <p:nvSpPr>
          <p:cNvPr id="3" name="Content Placeholder 2"/>
          <p:cNvSpPr>
            <a:spLocks noGrp="1"/>
          </p:cNvSpPr>
          <p:nvPr>
            <p:ph idx="1"/>
          </p:nvPr>
        </p:nvSpPr>
        <p:spPr>
          <a:xfrm>
            <a:off x="698642" y="1145033"/>
            <a:ext cx="5129139" cy="4723425"/>
          </a:xfrm>
        </p:spPr>
        <p:txBody>
          <a:bodyPr vert="horz" lIns="0" tIns="45708" rIns="0" bIns="45708" rtlCol="0" anchor="t">
            <a:normAutofit/>
          </a:bodyPr>
          <a:lstStyle/>
          <a:p>
            <a:r>
              <a:rPr lang="en-US" sz="4799"/>
              <a:t>Center for Racial and Social Justice Guide</a:t>
            </a:r>
          </a:p>
          <a:p>
            <a:r>
              <a:rPr lang="en-US" sz="4799"/>
              <a:t>Racial Equity Tool. </a:t>
            </a:r>
            <a:endParaRPr lang="en-US" sz="4799">
              <a:ea typeface="Calibri"/>
              <a:cs typeface="Calibri"/>
            </a:endParaRPr>
          </a:p>
        </p:txBody>
      </p:sp>
      <p:pic>
        <p:nvPicPr>
          <p:cNvPr id="4" name="Picture 3"/>
          <p:cNvPicPr>
            <a:picLocks noChangeAspect="1"/>
          </p:cNvPicPr>
          <p:nvPr/>
        </p:nvPicPr>
        <p:blipFill rotWithShape="1">
          <a:blip r:embed="rId2"/>
          <a:srcRect l="51950" t="7181" r="6029" b="12235"/>
          <a:stretch/>
        </p:blipFill>
        <p:spPr>
          <a:xfrm>
            <a:off x="6214842" y="173151"/>
            <a:ext cx="4687995" cy="5993513"/>
          </a:xfrm>
          <a:prstGeom prst="rect">
            <a:avLst/>
          </a:prstGeom>
        </p:spPr>
      </p:pic>
    </p:spTree>
    <p:extLst>
      <p:ext uri="{BB962C8B-B14F-4D97-AF65-F5344CB8AC3E}">
        <p14:creationId xmlns:p14="http://schemas.microsoft.com/office/powerpoint/2010/main" val="34664866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5180251" y="2153264"/>
            <a:ext cx="6195986" cy="4018935"/>
          </a:xfrm>
        </p:spPr>
        <p:txBody>
          <a:bodyPr/>
          <a:lstStyle/>
          <a:p>
            <a:pPr marL="0" indent="0">
              <a:buNone/>
            </a:pPr>
            <a:endParaRPr lang="en-US"/>
          </a:p>
          <a:p>
            <a:pPr marL="0" indent="0">
              <a:buNone/>
            </a:pPr>
            <a:endParaRPr lang="en-US"/>
          </a:p>
        </p:txBody>
      </p:sp>
      <p:sp>
        <p:nvSpPr>
          <p:cNvPr id="13" name="Text Placeholder 12"/>
          <p:cNvSpPr>
            <a:spLocks noGrp="1"/>
          </p:cNvSpPr>
          <p:nvPr>
            <p:ph type="body" sz="half" idx="2"/>
          </p:nvPr>
        </p:nvSpPr>
        <p:spPr/>
        <p:txBody>
          <a:bodyPr/>
          <a:lstStyle/>
          <a:p>
            <a:endParaRPr lang="en-US"/>
          </a:p>
        </p:txBody>
      </p:sp>
      <p:sp>
        <p:nvSpPr>
          <p:cNvPr id="2" name="TextBox 1">
            <a:extLst>
              <a:ext uri="{FF2B5EF4-FFF2-40B4-BE49-F238E27FC236}">
                <a16:creationId xmlns:a16="http://schemas.microsoft.com/office/drawing/2014/main" id="{1AB74507-A425-A83F-8B61-4E004C8BAB2A}"/>
              </a:ext>
            </a:extLst>
          </p:cNvPr>
          <p:cNvSpPr txBox="1"/>
          <p:nvPr/>
        </p:nvSpPr>
        <p:spPr>
          <a:xfrm>
            <a:off x="5600853" y="133980"/>
            <a:ext cx="5142087" cy="701730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a:solidFill>
                  <a:srgbClr val="000000"/>
                </a:solidFill>
                <a:latin typeface="Calibri"/>
                <a:cs typeface="Calibri"/>
              </a:rPr>
              <a:t>A powerful demand makes clear who has the power to make the change that’s needed</a:t>
            </a:r>
            <a:endParaRPr lang="en-US" sz="3600">
              <a:solidFill>
                <a:srgbClr val="000000"/>
              </a:solidFill>
              <a:latin typeface="Calibri"/>
              <a:ea typeface="Calibri"/>
              <a:cs typeface="Calibri"/>
            </a:endParaRPr>
          </a:p>
          <a:p>
            <a:endParaRPr lang="en-US" sz="3600">
              <a:solidFill>
                <a:srgbClr val="000000"/>
              </a:solidFill>
              <a:latin typeface="Calibri"/>
              <a:ea typeface="Calibri"/>
              <a:cs typeface="Calibri"/>
            </a:endParaRPr>
          </a:p>
          <a:p>
            <a:r>
              <a:rPr lang="en-US" sz="3600">
                <a:solidFill>
                  <a:srgbClr val="000000"/>
                </a:solidFill>
                <a:latin typeface="Calibri"/>
                <a:cs typeface="Calibri"/>
              </a:rPr>
              <a:t>We can only build a powerful demand when we have taken the steps to accurately identify the issue and determine who has the power to create change</a:t>
            </a:r>
            <a:endParaRPr lang="en-US" sz="3600">
              <a:solidFill>
                <a:srgbClr val="000000"/>
              </a:solidFill>
              <a:latin typeface="Calibri"/>
              <a:ea typeface="Calibri"/>
              <a:cs typeface="Calibri"/>
            </a:endParaRPr>
          </a:p>
          <a:p>
            <a:pPr algn="l"/>
            <a:endParaRPr lang="en-US"/>
          </a:p>
        </p:txBody>
      </p:sp>
      <p:pic>
        <p:nvPicPr>
          <p:cNvPr id="7" name="Picture 6"/>
          <p:cNvPicPr>
            <a:picLocks noChangeAspect="1"/>
          </p:cNvPicPr>
          <p:nvPr/>
        </p:nvPicPr>
        <p:blipFill rotWithShape="1">
          <a:blip r:embed="rId2"/>
          <a:srcRect l="23345" r="20898"/>
          <a:stretch/>
        </p:blipFill>
        <p:spPr>
          <a:xfrm>
            <a:off x="1517866" y="2280777"/>
            <a:ext cx="2275865" cy="4081784"/>
          </a:xfrm>
          <a:prstGeom prst="rect">
            <a:avLst/>
          </a:prstGeom>
        </p:spPr>
      </p:pic>
    </p:spTree>
    <p:extLst>
      <p:ext uri="{BB962C8B-B14F-4D97-AF65-F5344CB8AC3E}">
        <p14:creationId xmlns:p14="http://schemas.microsoft.com/office/powerpoint/2010/main" val="11907077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6.xml><?xml version="1.0" encoding="utf-8"?>
<p:sld xmlns:a="http://schemas.openxmlformats.org/drawingml/2006/main" xmlns:r="http://schemas.openxmlformats.org/officeDocument/2006/relationships" xmlns:p="http://schemas.openxmlformats.org/presentationml/2006/main" show="0">
  <p:cSld>
    <p:spTree>
      <p:nvGrpSpPr>
        <p:cNvPr id="1" name="Shape 308"/>
        <p:cNvGrpSpPr/>
        <p:nvPr/>
      </p:nvGrpSpPr>
      <p:grpSpPr>
        <a:xfrm>
          <a:off x="0" y="0"/>
          <a:ext cx="0" cy="0"/>
          <a:chOff x="0" y="0"/>
          <a:chExt cx="0" cy="0"/>
        </a:xfrm>
      </p:grpSpPr>
      <p:sp>
        <p:nvSpPr>
          <p:cNvPr id="309" name="Google Shape;309;p24"/>
          <p:cNvSpPr txBox="1">
            <a:spLocks noGrp="1"/>
          </p:cNvSpPr>
          <p:nvPr>
            <p:ph type="title"/>
          </p:nvPr>
        </p:nvSpPr>
        <p:spPr>
          <a:prstGeom prst="rect">
            <a:avLst/>
          </a:prstGeom>
          <a:noFill/>
          <a:ln>
            <a:noFill/>
          </a:ln>
        </p:spPr>
        <p:txBody>
          <a:bodyPr spcFirstLastPara="1" wrap="square" lIns="91401" tIns="45688" rIns="91401" bIns="45688" anchor="ctr" anchorCtr="0">
            <a:normAutofit fontScale="90000"/>
          </a:bodyPr>
          <a:lstStyle/>
          <a:p>
            <a:pPr algn="ctr">
              <a:lnSpc>
                <a:spcPct val="100000"/>
              </a:lnSpc>
              <a:buClr>
                <a:schemeClr val="lt1"/>
              </a:buClr>
              <a:buSzPts val="1400"/>
            </a:pPr>
            <a:r>
              <a:rPr lang="en-US" sz="8847"/>
              <a:t>STEP 5 and 6 </a:t>
            </a:r>
            <a:endParaRPr sz="8847"/>
          </a:p>
          <a:p>
            <a:pPr algn="ctr">
              <a:lnSpc>
                <a:spcPct val="100000"/>
              </a:lnSpc>
              <a:buClr>
                <a:schemeClr val="lt1"/>
              </a:buClr>
              <a:buSzPts val="1400"/>
            </a:pPr>
            <a:r>
              <a:rPr lang="en-US" sz="6648"/>
              <a:t>Strategy, Tactics, and Escalation</a:t>
            </a:r>
            <a:endParaRPr sz="6648"/>
          </a:p>
        </p:txBody>
      </p:sp>
      <p:sp>
        <p:nvSpPr>
          <p:cNvPr id="2" name="Content Placeholder 1"/>
          <p:cNvSpPr>
            <a:spLocks noGrp="1"/>
          </p:cNvSpPr>
          <p:nvPr>
            <p:ph type="body" idx="1"/>
          </p:nvPr>
        </p:nvSpPr>
        <p:spPr/>
        <p:txBody>
          <a:bodyPr/>
          <a:lstStyle/>
          <a:p>
            <a:pPr marL="0" indent="0">
              <a:buNone/>
            </a:pPr>
            <a:r>
              <a:rPr lang="en-US"/>
              <a:t> </a:t>
            </a:r>
          </a:p>
        </p:txBody>
      </p:sp>
    </p:spTree>
    <p:extLst>
      <p:ext uri="{BB962C8B-B14F-4D97-AF65-F5344CB8AC3E}">
        <p14:creationId xmlns:p14="http://schemas.microsoft.com/office/powerpoint/2010/main" val="827930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5567603" y="1319135"/>
            <a:ext cx="6454507" cy="4520026"/>
          </a:xfrm>
        </p:spPr>
        <p:txBody>
          <a:bodyPr>
            <a:noAutofit/>
          </a:bodyPr>
          <a:lstStyle/>
          <a:p>
            <a:r>
              <a:rPr lang="en-US" sz="6000">
                <a:solidFill>
                  <a:srgbClr val="465562"/>
                </a:solidFill>
                <a:ea typeface="+mj-lt"/>
                <a:cs typeface="+mj-lt"/>
              </a:rPr>
              <a:t>What do you think is the difference between a strategy and a tactic? </a:t>
            </a:r>
            <a:endParaRPr lang="en-US" sz="6000"/>
          </a:p>
        </p:txBody>
      </p:sp>
      <p:pic>
        <p:nvPicPr>
          <p:cNvPr id="4" name="Picture 3"/>
          <p:cNvPicPr>
            <a:picLocks noChangeAspect="1"/>
          </p:cNvPicPr>
          <p:nvPr/>
        </p:nvPicPr>
        <p:blipFill>
          <a:blip r:embed="rId2"/>
          <a:stretch>
            <a:fillRect/>
          </a:stretch>
        </p:blipFill>
        <p:spPr>
          <a:xfrm>
            <a:off x="551800" y="651521"/>
            <a:ext cx="5015804" cy="5015804"/>
          </a:xfrm>
          <a:prstGeom prst="rect">
            <a:avLst/>
          </a:prstGeom>
        </p:spPr>
      </p:pic>
    </p:spTree>
    <p:extLst>
      <p:ext uri="{BB962C8B-B14F-4D97-AF65-F5344CB8AC3E}">
        <p14:creationId xmlns:p14="http://schemas.microsoft.com/office/powerpoint/2010/main" val="19783013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8.xml><?xml version="1.0" encoding="utf-8"?>
<p:sld xmlns:a="http://schemas.openxmlformats.org/drawingml/2006/main" xmlns:r="http://schemas.openxmlformats.org/officeDocument/2006/relationships" xmlns:p="http://schemas.openxmlformats.org/presentationml/2006/main" show="0">
  <p:cSld>
    <p:spTree>
      <p:nvGrpSpPr>
        <p:cNvPr id="1" name="Shape 314"/>
        <p:cNvGrpSpPr/>
        <p:nvPr/>
      </p:nvGrpSpPr>
      <p:grpSpPr>
        <a:xfrm>
          <a:off x="0" y="0"/>
          <a:ext cx="0" cy="0"/>
          <a:chOff x="0" y="0"/>
          <a:chExt cx="0" cy="0"/>
        </a:xfrm>
      </p:grpSpPr>
      <p:sp>
        <p:nvSpPr>
          <p:cNvPr id="315" name="Google Shape;315;p25"/>
          <p:cNvSpPr txBox="1">
            <a:spLocks noGrp="1"/>
          </p:cNvSpPr>
          <p:nvPr>
            <p:ph type="title"/>
          </p:nvPr>
        </p:nvSpPr>
        <p:spPr>
          <a:prstGeom prst="rect">
            <a:avLst/>
          </a:prstGeom>
          <a:noFill/>
          <a:ln>
            <a:noFill/>
          </a:ln>
        </p:spPr>
        <p:txBody>
          <a:bodyPr spcFirstLastPara="1" wrap="square" lIns="91401" tIns="45688" rIns="91401" bIns="45688" anchor="ctr" anchorCtr="0">
            <a:normAutofit/>
          </a:bodyPr>
          <a:lstStyle/>
          <a:p>
            <a:pPr algn="r">
              <a:lnSpc>
                <a:spcPct val="90000"/>
              </a:lnSpc>
              <a:buClr>
                <a:schemeClr val="dk1"/>
              </a:buClr>
              <a:buSzPct val="91666"/>
            </a:pPr>
            <a:r>
              <a:rPr lang="en-US"/>
              <a:t>Strategy</a:t>
            </a:r>
            <a:endParaRPr/>
          </a:p>
        </p:txBody>
      </p:sp>
      <p:sp>
        <p:nvSpPr>
          <p:cNvPr id="316" name="Google Shape;316;p25"/>
          <p:cNvSpPr txBox="1">
            <a:spLocks noGrp="1"/>
          </p:cNvSpPr>
          <p:nvPr>
            <p:ph idx="1"/>
          </p:nvPr>
        </p:nvSpPr>
        <p:spPr>
          <a:prstGeom prst="rect">
            <a:avLst/>
          </a:prstGeom>
          <a:noFill/>
          <a:ln>
            <a:noFill/>
          </a:ln>
        </p:spPr>
        <p:txBody>
          <a:bodyPr spcFirstLastPara="1" wrap="square" lIns="91401" tIns="45688" rIns="91401" bIns="45688" anchor="t" anchorCtr="0">
            <a:noAutofit/>
          </a:bodyPr>
          <a:lstStyle/>
          <a:p>
            <a:pPr marL="0" indent="0">
              <a:lnSpc>
                <a:spcPct val="115000"/>
              </a:lnSpc>
              <a:spcBef>
                <a:spcPts val="0"/>
              </a:spcBef>
              <a:buClr>
                <a:schemeClr val="dk1"/>
              </a:buClr>
              <a:buSzPts val="1100"/>
              <a:buNone/>
            </a:pPr>
            <a:r>
              <a:rPr lang="en-US" sz="3999" b="1">
                <a:solidFill>
                  <a:schemeClr val="dk1"/>
                </a:solidFill>
              </a:rPr>
              <a:t>Strategy: </a:t>
            </a:r>
            <a:r>
              <a:rPr lang="en-US" sz="3999">
                <a:solidFill>
                  <a:schemeClr val="dk1"/>
                </a:solidFill>
              </a:rPr>
              <a:t>The way we use our power to win our demand. It is a series of tactics aimed at putting pressure on the target to meet our demand.</a:t>
            </a:r>
            <a:endParaRPr sz="3999">
              <a:solidFill>
                <a:schemeClr val="dk1"/>
              </a:solidFill>
            </a:endParaRPr>
          </a:p>
          <a:p>
            <a:pPr marL="0" indent="0">
              <a:spcBef>
                <a:spcPts val="640"/>
              </a:spcBef>
              <a:spcAft>
                <a:spcPts val="200"/>
              </a:spcAft>
              <a:buClr>
                <a:schemeClr val="dk1"/>
              </a:buClr>
              <a:buSzPts val="2800"/>
              <a:buNone/>
            </a:pPr>
            <a:endParaRPr/>
          </a:p>
        </p:txBody>
      </p:sp>
    </p:spTree>
    <p:extLst>
      <p:ext uri="{BB962C8B-B14F-4D97-AF65-F5344CB8AC3E}">
        <p14:creationId xmlns:p14="http://schemas.microsoft.com/office/powerpoint/2010/main" val="22608831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63BBB0-89FA-8127-9408-58381A7F133B}"/>
              </a:ext>
            </a:extLst>
          </p:cNvPr>
          <p:cNvSpPr>
            <a:spLocks noGrp="1"/>
          </p:cNvSpPr>
          <p:nvPr>
            <p:ph type="title"/>
          </p:nvPr>
        </p:nvSpPr>
        <p:spPr>
          <a:xfrm>
            <a:off x="5906124" y="1543987"/>
            <a:ext cx="5426440" cy="2606619"/>
          </a:xfrm>
        </p:spPr>
        <p:txBody>
          <a:bodyPr>
            <a:normAutofit/>
          </a:bodyPr>
          <a:lstStyle/>
          <a:p>
            <a:r>
              <a:rPr lang="en-US" sz="6000"/>
              <a:t>What makes good tactics?</a:t>
            </a:r>
          </a:p>
        </p:txBody>
      </p:sp>
      <p:pic>
        <p:nvPicPr>
          <p:cNvPr id="4" name="Picture 3"/>
          <p:cNvPicPr>
            <a:picLocks noChangeAspect="1"/>
          </p:cNvPicPr>
          <p:nvPr/>
        </p:nvPicPr>
        <p:blipFill>
          <a:blip r:embed="rId2"/>
          <a:stretch>
            <a:fillRect/>
          </a:stretch>
        </p:blipFill>
        <p:spPr>
          <a:xfrm>
            <a:off x="551800" y="651521"/>
            <a:ext cx="5015804" cy="5015804"/>
          </a:xfrm>
          <a:prstGeom prst="rect">
            <a:avLst/>
          </a:prstGeom>
        </p:spPr>
      </p:pic>
    </p:spTree>
    <p:extLst>
      <p:ext uri="{BB962C8B-B14F-4D97-AF65-F5344CB8AC3E}">
        <p14:creationId xmlns:p14="http://schemas.microsoft.com/office/powerpoint/2010/main" val="26798649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0.xml><?xml version="1.0" encoding="utf-8"?>
<p:sld xmlns:a="http://schemas.openxmlformats.org/drawingml/2006/main" xmlns:r="http://schemas.openxmlformats.org/officeDocument/2006/relationships" xmlns:p="http://schemas.openxmlformats.org/presentationml/2006/main" show="0">
  <p:cSld>
    <p:spTree>
      <p:nvGrpSpPr>
        <p:cNvPr id="1" name="Shape 314"/>
        <p:cNvGrpSpPr/>
        <p:nvPr/>
      </p:nvGrpSpPr>
      <p:grpSpPr>
        <a:xfrm>
          <a:off x="0" y="0"/>
          <a:ext cx="0" cy="0"/>
          <a:chOff x="0" y="0"/>
          <a:chExt cx="0" cy="0"/>
        </a:xfrm>
      </p:grpSpPr>
      <p:sp>
        <p:nvSpPr>
          <p:cNvPr id="315" name="Google Shape;315;p25"/>
          <p:cNvSpPr txBox="1">
            <a:spLocks noGrp="1"/>
          </p:cNvSpPr>
          <p:nvPr>
            <p:ph type="title"/>
          </p:nvPr>
        </p:nvSpPr>
        <p:spPr>
          <a:prstGeom prst="rect">
            <a:avLst/>
          </a:prstGeom>
          <a:noFill/>
          <a:ln>
            <a:noFill/>
          </a:ln>
        </p:spPr>
        <p:txBody>
          <a:bodyPr spcFirstLastPara="1" wrap="square" lIns="91401" tIns="45688" rIns="91401" bIns="45688" anchor="ctr" anchorCtr="0">
            <a:normAutofit/>
          </a:bodyPr>
          <a:lstStyle/>
          <a:p>
            <a:pPr algn="r">
              <a:lnSpc>
                <a:spcPct val="90000"/>
              </a:lnSpc>
              <a:buClr>
                <a:schemeClr val="dk1"/>
              </a:buClr>
              <a:buSzPct val="91666"/>
            </a:pPr>
            <a:r>
              <a:rPr lang="en-US"/>
              <a:t>Tactics</a:t>
            </a:r>
            <a:endParaRPr/>
          </a:p>
        </p:txBody>
      </p:sp>
      <p:sp>
        <p:nvSpPr>
          <p:cNvPr id="316" name="Google Shape;316;p25"/>
          <p:cNvSpPr txBox="1">
            <a:spLocks noGrp="1"/>
          </p:cNvSpPr>
          <p:nvPr>
            <p:ph idx="1"/>
          </p:nvPr>
        </p:nvSpPr>
        <p:spPr>
          <a:prstGeom prst="rect">
            <a:avLst/>
          </a:prstGeom>
          <a:noFill/>
          <a:ln>
            <a:noFill/>
          </a:ln>
        </p:spPr>
        <p:txBody>
          <a:bodyPr spcFirstLastPara="1" wrap="square" lIns="91401" tIns="45688" rIns="91401" bIns="45688" anchor="t" anchorCtr="0">
            <a:noAutofit/>
          </a:bodyPr>
          <a:lstStyle/>
          <a:p>
            <a:pPr marL="0" indent="0">
              <a:lnSpc>
                <a:spcPct val="115000"/>
              </a:lnSpc>
              <a:spcBef>
                <a:spcPts val="0"/>
              </a:spcBef>
              <a:buClr>
                <a:schemeClr val="dk1"/>
              </a:buClr>
              <a:buSzPts val="1100"/>
              <a:buNone/>
            </a:pPr>
            <a:r>
              <a:rPr lang="en-US" sz="3999" b="1">
                <a:solidFill>
                  <a:schemeClr val="dk1"/>
                </a:solidFill>
              </a:rPr>
              <a:t>Tactic</a:t>
            </a:r>
            <a:r>
              <a:rPr lang="en-US" sz="3999">
                <a:solidFill>
                  <a:schemeClr val="dk1"/>
                </a:solidFill>
              </a:rPr>
              <a:t>: Actions we take as a part of an escalation plan that increases pressure on the target to win our demand. </a:t>
            </a:r>
            <a:endParaRPr sz="3999">
              <a:solidFill>
                <a:schemeClr val="dk1"/>
              </a:solidFill>
            </a:endParaRPr>
          </a:p>
          <a:p>
            <a:pPr marL="0" indent="0">
              <a:spcBef>
                <a:spcPts val="640"/>
              </a:spcBef>
              <a:spcAft>
                <a:spcPts val="200"/>
              </a:spcAft>
              <a:buClr>
                <a:schemeClr val="dk1"/>
              </a:buClr>
              <a:buSzPts val="2800"/>
              <a:buNone/>
            </a:pPr>
            <a:endParaRPr/>
          </a:p>
        </p:txBody>
      </p:sp>
    </p:spTree>
    <p:extLst>
      <p:ext uri="{BB962C8B-B14F-4D97-AF65-F5344CB8AC3E}">
        <p14:creationId xmlns:p14="http://schemas.microsoft.com/office/powerpoint/2010/main" val="24023847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1.xml><?xml version="1.0" encoding="utf-8"?>
<p:sld xmlns:a="http://schemas.openxmlformats.org/drawingml/2006/main" xmlns:r="http://schemas.openxmlformats.org/officeDocument/2006/relationships" xmlns:p="http://schemas.openxmlformats.org/presentationml/2006/main" show="0">
  <p:cSld>
    <p:spTree>
      <p:nvGrpSpPr>
        <p:cNvPr id="1" name="Shape 321"/>
        <p:cNvGrpSpPr/>
        <p:nvPr/>
      </p:nvGrpSpPr>
      <p:grpSpPr>
        <a:xfrm>
          <a:off x="0" y="0"/>
          <a:ext cx="0" cy="0"/>
          <a:chOff x="0" y="0"/>
          <a:chExt cx="0" cy="0"/>
        </a:xfrm>
      </p:grpSpPr>
      <p:sp>
        <p:nvSpPr>
          <p:cNvPr id="322" name="Google Shape;322;p26"/>
          <p:cNvSpPr txBox="1">
            <a:spLocks noGrp="1"/>
          </p:cNvSpPr>
          <p:nvPr>
            <p:ph type="title"/>
          </p:nvPr>
        </p:nvSpPr>
        <p:spPr>
          <a:xfrm>
            <a:off x="698643" y="0"/>
            <a:ext cx="10901686" cy="801384"/>
          </a:xfrm>
          <a:prstGeom prst="rect">
            <a:avLst/>
          </a:prstGeom>
          <a:noFill/>
          <a:ln>
            <a:noFill/>
          </a:ln>
        </p:spPr>
        <p:txBody>
          <a:bodyPr spcFirstLastPara="1" wrap="square" lIns="91401" tIns="45688" rIns="91401" bIns="45688" anchor="ctr" anchorCtr="0">
            <a:normAutofit/>
          </a:bodyPr>
          <a:lstStyle/>
          <a:p>
            <a:pPr algn="r">
              <a:lnSpc>
                <a:spcPct val="90000"/>
              </a:lnSpc>
              <a:buClr>
                <a:schemeClr val="dk1"/>
              </a:buClr>
              <a:buSzPts val="4400"/>
            </a:pPr>
            <a:r>
              <a:rPr lang="en-US"/>
              <a:t>Tactics Must:</a:t>
            </a:r>
            <a:endParaRPr/>
          </a:p>
        </p:txBody>
      </p:sp>
      <p:sp>
        <p:nvSpPr>
          <p:cNvPr id="323" name="Google Shape;323;p26"/>
          <p:cNvSpPr txBox="1">
            <a:spLocks noGrp="1"/>
          </p:cNvSpPr>
          <p:nvPr>
            <p:ph idx="1"/>
          </p:nvPr>
        </p:nvSpPr>
        <p:spPr>
          <a:prstGeom prst="rect">
            <a:avLst/>
          </a:prstGeom>
          <a:noFill/>
          <a:ln>
            <a:noFill/>
          </a:ln>
        </p:spPr>
        <p:txBody>
          <a:bodyPr spcFirstLastPara="1" wrap="square" lIns="91401" tIns="45688" rIns="91401" bIns="45688" anchor="t" anchorCtr="0">
            <a:noAutofit/>
          </a:bodyPr>
          <a:lstStyle/>
          <a:p>
            <a:pPr indent="-431670">
              <a:lnSpc>
                <a:spcPct val="115000"/>
              </a:lnSpc>
              <a:spcBef>
                <a:spcPts val="0"/>
              </a:spcBef>
              <a:buClr>
                <a:schemeClr val="dk1"/>
              </a:buClr>
              <a:buSzPts val="3200"/>
              <a:buChar char="●"/>
            </a:pPr>
            <a:r>
              <a:rPr lang="en-US" sz="3599">
                <a:solidFill>
                  <a:schemeClr val="dk1"/>
                </a:solidFill>
              </a:rPr>
              <a:t>Put pressure on your Target</a:t>
            </a:r>
            <a:endParaRPr sz="3599">
              <a:solidFill>
                <a:schemeClr val="dk1"/>
              </a:solidFill>
            </a:endParaRPr>
          </a:p>
          <a:p>
            <a:pPr indent="0">
              <a:lnSpc>
                <a:spcPct val="115000"/>
              </a:lnSpc>
              <a:spcBef>
                <a:spcPts val="0"/>
              </a:spcBef>
              <a:buClr>
                <a:schemeClr val="dk1"/>
              </a:buClr>
              <a:buSzPts val="2400"/>
              <a:buNone/>
            </a:pPr>
            <a:r>
              <a:rPr lang="en-US" sz="2399">
                <a:solidFill>
                  <a:schemeClr val="dk1"/>
                </a:solidFill>
              </a:rPr>
              <a:t>(puts them out of their comfort zone)</a:t>
            </a:r>
            <a:endParaRPr sz="2399">
              <a:solidFill>
                <a:schemeClr val="dk1"/>
              </a:solidFill>
            </a:endParaRPr>
          </a:p>
          <a:p>
            <a:pPr indent="-431670">
              <a:lnSpc>
                <a:spcPct val="115000"/>
              </a:lnSpc>
              <a:spcBef>
                <a:spcPts val="0"/>
              </a:spcBef>
              <a:buClr>
                <a:schemeClr val="dk1"/>
              </a:buClr>
              <a:buSzPts val="3200"/>
              <a:buChar char="●"/>
            </a:pPr>
            <a:r>
              <a:rPr lang="en-US" sz="3599">
                <a:solidFill>
                  <a:schemeClr val="dk1"/>
                </a:solidFill>
              </a:rPr>
              <a:t>Build your Power</a:t>
            </a:r>
            <a:endParaRPr sz="3599">
              <a:solidFill>
                <a:schemeClr val="dk1"/>
              </a:solidFill>
            </a:endParaRPr>
          </a:p>
          <a:p>
            <a:pPr indent="0">
              <a:lnSpc>
                <a:spcPct val="115000"/>
              </a:lnSpc>
              <a:spcBef>
                <a:spcPts val="0"/>
              </a:spcBef>
              <a:buClr>
                <a:schemeClr val="dk1"/>
              </a:buClr>
              <a:buSzPts val="2000"/>
              <a:buNone/>
            </a:pPr>
            <a:r>
              <a:rPr lang="en-US" sz="1999">
                <a:solidFill>
                  <a:schemeClr val="dk1"/>
                </a:solidFill>
              </a:rPr>
              <a:t>(develops leaders, brings more people in, etc.)</a:t>
            </a:r>
            <a:endParaRPr sz="1999">
              <a:solidFill>
                <a:schemeClr val="dk1"/>
              </a:solidFill>
            </a:endParaRPr>
          </a:p>
          <a:p>
            <a:pPr indent="-431670">
              <a:lnSpc>
                <a:spcPct val="115000"/>
              </a:lnSpc>
              <a:spcBef>
                <a:spcPts val="0"/>
              </a:spcBef>
              <a:buClr>
                <a:schemeClr val="dk1"/>
              </a:buClr>
              <a:buSzPts val="3200"/>
              <a:buChar char="●"/>
            </a:pPr>
            <a:r>
              <a:rPr lang="en-US" sz="3599">
                <a:solidFill>
                  <a:schemeClr val="dk1"/>
                </a:solidFill>
              </a:rPr>
              <a:t>Be Strategic</a:t>
            </a:r>
            <a:endParaRPr sz="3599">
              <a:solidFill>
                <a:schemeClr val="dk1"/>
              </a:solidFill>
            </a:endParaRPr>
          </a:p>
          <a:p>
            <a:pPr indent="0">
              <a:spcBef>
                <a:spcPts val="640"/>
              </a:spcBef>
              <a:spcAft>
                <a:spcPts val="200"/>
              </a:spcAft>
              <a:buClr>
                <a:schemeClr val="dk1"/>
              </a:buClr>
              <a:buSzPts val="2800"/>
              <a:buNone/>
            </a:pPr>
            <a:endParaRPr/>
          </a:p>
        </p:txBody>
      </p:sp>
      <p:pic>
        <p:nvPicPr>
          <p:cNvPr id="324" name="Google Shape;324;p26"/>
          <p:cNvPicPr preferRelativeResize="0"/>
          <p:nvPr/>
        </p:nvPicPr>
        <p:blipFill rotWithShape="1">
          <a:blip r:embed="rId3">
            <a:alphaModFix/>
          </a:blip>
          <a:srcRect/>
          <a:stretch/>
        </p:blipFill>
        <p:spPr>
          <a:xfrm>
            <a:off x="-1" y="5548178"/>
            <a:ext cx="12188825" cy="1053825"/>
          </a:xfrm>
          <a:prstGeom prst="rect">
            <a:avLst/>
          </a:prstGeom>
          <a:noFill/>
          <a:ln>
            <a:noFill/>
          </a:ln>
        </p:spPr>
      </p:pic>
    </p:spTree>
    <p:extLst>
      <p:ext uri="{BB962C8B-B14F-4D97-AF65-F5344CB8AC3E}">
        <p14:creationId xmlns:p14="http://schemas.microsoft.com/office/powerpoint/2010/main" val="33342567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2.xml><?xml version="1.0" encoding="utf-8"?>
<p:sld xmlns:a="http://schemas.openxmlformats.org/drawingml/2006/main" xmlns:r="http://schemas.openxmlformats.org/officeDocument/2006/relationships" xmlns:p="http://schemas.openxmlformats.org/presentationml/2006/main" show="0">
  <p:cSld>
    <p:spTree>
      <p:nvGrpSpPr>
        <p:cNvPr id="1" name="Shape 206"/>
        <p:cNvGrpSpPr/>
        <p:nvPr/>
      </p:nvGrpSpPr>
      <p:grpSpPr>
        <a:xfrm>
          <a:off x="0" y="0"/>
          <a:ext cx="0" cy="0"/>
          <a:chOff x="0" y="0"/>
          <a:chExt cx="0" cy="0"/>
        </a:xfrm>
      </p:grpSpPr>
      <p:sp>
        <p:nvSpPr>
          <p:cNvPr id="207" name="Google Shape;207;g14a2f8b7dbf_3_103"/>
          <p:cNvSpPr txBox="1">
            <a:spLocks noGrp="1"/>
          </p:cNvSpPr>
          <p:nvPr>
            <p:ph type="title"/>
          </p:nvPr>
        </p:nvSpPr>
        <p:spPr>
          <a:xfrm>
            <a:off x="2436812" y="36096"/>
            <a:ext cx="8229600" cy="786900"/>
          </a:xfrm>
          <a:prstGeom prst="rect">
            <a:avLst/>
          </a:prstGeom>
        </p:spPr>
        <p:txBody>
          <a:bodyPr spcFirstLastPara="1" vert="horz" wrap="square" lIns="91425" tIns="45700" rIns="91425" bIns="45700" rtlCol="0" anchor="ctr" anchorCtr="0">
            <a:normAutofit/>
          </a:bodyPr>
          <a:lstStyle/>
          <a:p>
            <a:pPr algn="r">
              <a:spcBef>
                <a:spcPts val="0"/>
              </a:spcBef>
            </a:pPr>
            <a:r>
              <a:rPr lang="en-US"/>
              <a:t>Historic LGBTQ+ Tactics</a:t>
            </a:r>
            <a:endParaRPr/>
          </a:p>
        </p:txBody>
      </p:sp>
      <p:pic>
        <p:nvPicPr>
          <p:cNvPr id="208" name="Google Shape;208;g14a2f8b7dbf_3_103"/>
          <p:cNvPicPr preferRelativeResize="0"/>
          <p:nvPr/>
        </p:nvPicPr>
        <p:blipFill>
          <a:blip r:embed="rId3">
            <a:alphaModFix/>
          </a:blip>
          <a:stretch>
            <a:fillRect/>
          </a:stretch>
        </p:blipFill>
        <p:spPr>
          <a:xfrm>
            <a:off x="1698313" y="1209550"/>
            <a:ext cx="5261175" cy="4171450"/>
          </a:xfrm>
          <a:prstGeom prst="rect">
            <a:avLst/>
          </a:prstGeom>
          <a:noFill/>
          <a:ln>
            <a:noFill/>
          </a:ln>
        </p:spPr>
      </p:pic>
      <p:pic>
        <p:nvPicPr>
          <p:cNvPr id="209" name="Google Shape;209;g14a2f8b7dbf_3_103"/>
          <p:cNvPicPr preferRelativeResize="0"/>
          <p:nvPr/>
        </p:nvPicPr>
        <p:blipFill>
          <a:blip r:embed="rId4">
            <a:alphaModFix/>
          </a:blip>
          <a:stretch>
            <a:fillRect/>
          </a:stretch>
        </p:blipFill>
        <p:spPr>
          <a:xfrm rot="1209813">
            <a:off x="6708972" y="1854107"/>
            <a:ext cx="3457006" cy="4261312"/>
          </a:xfrm>
          <a:prstGeom prst="rect">
            <a:avLst/>
          </a:prstGeom>
          <a:noFill/>
          <a:ln>
            <a:noFill/>
          </a:ln>
        </p:spPr>
      </p:pic>
    </p:spTree>
    <p:extLst>
      <p:ext uri="{BB962C8B-B14F-4D97-AF65-F5344CB8AC3E}">
        <p14:creationId xmlns:p14="http://schemas.microsoft.com/office/powerpoint/2010/main" val="8840108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E6B43A-B67E-F0B0-F9DC-D4394636BDF9}"/>
              </a:ext>
            </a:extLst>
          </p:cNvPr>
          <p:cNvSpPr>
            <a:spLocks noGrp="1"/>
          </p:cNvSpPr>
          <p:nvPr>
            <p:ph type="title"/>
          </p:nvPr>
        </p:nvSpPr>
        <p:spPr/>
        <p:txBody>
          <a:bodyPr/>
          <a:lstStyle/>
          <a:p>
            <a:r>
              <a:rPr lang="en-US"/>
              <a:t>Historic LGBTQ+ Tactics</a:t>
            </a:r>
          </a:p>
        </p:txBody>
      </p:sp>
      <p:sp>
        <p:nvSpPr>
          <p:cNvPr id="3" name="Text Placeholder 2">
            <a:extLst>
              <a:ext uri="{FF2B5EF4-FFF2-40B4-BE49-F238E27FC236}">
                <a16:creationId xmlns:a16="http://schemas.microsoft.com/office/drawing/2014/main" id="{0D869360-E970-F697-3250-427588DA8B37}"/>
              </a:ext>
            </a:extLst>
          </p:cNvPr>
          <p:cNvSpPr>
            <a:spLocks noGrp="1"/>
          </p:cNvSpPr>
          <p:nvPr>
            <p:ph type="body" idx="1"/>
          </p:nvPr>
        </p:nvSpPr>
        <p:spPr/>
        <p:txBody>
          <a:bodyPr/>
          <a:lstStyle/>
          <a:p>
            <a:endParaRPr lang="en-US"/>
          </a:p>
        </p:txBody>
      </p:sp>
      <p:pic>
        <p:nvPicPr>
          <p:cNvPr id="4" name="Picture 3" descr="Primary Source Set: Briggs Initiative — GLBT Historical Society">
            <a:extLst>
              <a:ext uri="{FF2B5EF4-FFF2-40B4-BE49-F238E27FC236}">
                <a16:creationId xmlns:a16="http://schemas.microsoft.com/office/drawing/2014/main" id="{4AB1C05E-C072-D2BF-FA27-533FA3F5863A}"/>
              </a:ext>
            </a:extLst>
          </p:cNvPr>
          <p:cNvPicPr>
            <a:picLocks noChangeAspect="1"/>
          </p:cNvPicPr>
          <p:nvPr/>
        </p:nvPicPr>
        <p:blipFill>
          <a:blip r:embed="rId2"/>
          <a:stretch>
            <a:fillRect/>
          </a:stretch>
        </p:blipFill>
        <p:spPr>
          <a:xfrm>
            <a:off x="6936928" y="3495138"/>
            <a:ext cx="3275161" cy="3332670"/>
          </a:xfrm>
          <a:prstGeom prst="rect">
            <a:avLst/>
          </a:prstGeom>
        </p:spPr>
      </p:pic>
      <p:pic>
        <p:nvPicPr>
          <p:cNvPr id="5" name="Picture 4" descr="Pride Pioneer: Gay Pride Has North Dakota Roots | ACLU of North Dakota | We  work in communities, legislatures and courts to preserve your rights and  liberties.">
            <a:extLst>
              <a:ext uri="{FF2B5EF4-FFF2-40B4-BE49-F238E27FC236}">
                <a16:creationId xmlns:a16="http://schemas.microsoft.com/office/drawing/2014/main" id="{482062CF-6A1D-49DC-59E5-90E13C2C449F}"/>
              </a:ext>
            </a:extLst>
          </p:cNvPr>
          <p:cNvPicPr>
            <a:picLocks noChangeAspect="1"/>
          </p:cNvPicPr>
          <p:nvPr/>
        </p:nvPicPr>
        <p:blipFill>
          <a:blip r:embed="rId3"/>
          <a:stretch>
            <a:fillRect/>
          </a:stretch>
        </p:blipFill>
        <p:spPr>
          <a:xfrm>
            <a:off x="5599832" y="926118"/>
            <a:ext cx="4914181" cy="2590368"/>
          </a:xfrm>
          <a:prstGeom prst="rect">
            <a:avLst/>
          </a:prstGeom>
        </p:spPr>
      </p:pic>
      <p:pic>
        <p:nvPicPr>
          <p:cNvPr id="6" name="Picture 5" descr="A group of people marching in a protest&#10;&#10;Description automatically generated">
            <a:extLst>
              <a:ext uri="{FF2B5EF4-FFF2-40B4-BE49-F238E27FC236}">
                <a16:creationId xmlns:a16="http://schemas.microsoft.com/office/drawing/2014/main" id="{7A566733-BB2D-1D31-FD1E-2AB076CB17AA}"/>
              </a:ext>
            </a:extLst>
          </p:cNvPr>
          <p:cNvPicPr>
            <a:picLocks noChangeAspect="1"/>
          </p:cNvPicPr>
          <p:nvPr/>
        </p:nvPicPr>
        <p:blipFill>
          <a:blip r:embed="rId4"/>
          <a:stretch>
            <a:fillRect/>
          </a:stretch>
        </p:blipFill>
        <p:spPr>
          <a:xfrm>
            <a:off x="1722437" y="30192"/>
            <a:ext cx="3510592" cy="3605842"/>
          </a:xfrm>
          <a:prstGeom prst="rect">
            <a:avLst/>
          </a:prstGeom>
        </p:spPr>
      </p:pic>
      <p:pic>
        <p:nvPicPr>
          <p:cNvPr id="7" name="Picture 6" descr="A group of people holding signs and holding signs&#10;&#10;Description automatically generated">
            <a:extLst>
              <a:ext uri="{FF2B5EF4-FFF2-40B4-BE49-F238E27FC236}">
                <a16:creationId xmlns:a16="http://schemas.microsoft.com/office/drawing/2014/main" id="{DA8BF4F0-9D89-9C1D-7E77-ACEDA1DC324E}"/>
              </a:ext>
            </a:extLst>
          </p:cNvPr>
          <p:cNvPicPr>
            <a:picLocks noChangeAspect="1"/>
          </p:cNvPicPr>
          <p:nvPr/>
        </p:nvPicPr>
        <p:blipFill>
          <a:blip r:embed="rId5"/>
          <a:stretch>
            <a:fillRect/>
          </a:stretch>
        </p:blipFill>
        <p:spPr>
          <a:xfrm>
            <a:off x="2438520" y="3424955"/>
            <a:ext cx="3530541" cy="3429900"/>
          </a:xfrm>
          <a:prstGeom prst="rect">
            <a:avLst/>
          </a:prstGeom>
        </p:spPr>
      </p:pic>
    </p:spTree>
    <p:extLst>
      <p:ext uri="{BB962C8B-B14F-4D97-AF65-F5344CB8AC3E}">
        <p14:creationId xmlns:p14="http://schemas.microsoft.com/office/powerpoint/2010/main" val="39978557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4.xml><?xml version="1.0" encoding="utf-8"?>
<p:sld xmlns:a="http://schemas.openxmlformats.org/drawingml/2006/main" xmlns:r="http://schemas.openxmlformats.org/officeDocument/2006/relationships" xmlns:p="http://schemas.openxmlformats.org/presentationml/2006/main" show="0">
  <p:cSld>
    <p:spTree>
      <p:nvGrpSpPr>
        <p:cNvPr id="1" name="Shape 214"/>
        <p:cNvGrpSpPr/>
        <p:nvPr/>
      </p:nvGrpSpPr>
      <p:grpSpPr>
        <a:xfrm>
          <a:off x="0" y="0"/>
          <a:ext cx="0" cy="0"/>
          <a:chOff x="0" y="0"/>
          <a:chExt cx="0" cy="0"/>
        </a:xfrm>
      </p:grpSpPr>
      <p:sp>
        <p:nvSpPr>
          <p:cNvPr id="215" name="Google Shape;215;g14a2f8b7dbf_3_111"/>
          <p:cNvSpPr txBox="1">
            <a:spLocks noGrp="1"/>
          </p:cNvSpPr>
          <p:nvPr>
            <p:ph type="title"/>
          </p:nvPr>
        </p:nvSpPr>
        <p:spPr>
          <a:xfrm>
            <a:off x="2436812" y="36096"/>
            <a:ext cx="8229600" cy="786900"/>
          </a:xfrm>
          <a:prstGeom prst="rect">
            <a:avLst/>
          </a:prstGeom>
        </p:spPr>
        <p:txBody>
          <a:bodyPr spcFirstLastPara="1" vert="horz" wrap="square" lIns="91425" tIns="45700" rIns="91425" bIns="45700" rtlCol="0" anchor="ctr" anchorCtr="0">
            <a:normAutofit/>
          </a:bodyPr>
          <a:lstStyle/>
          <a:p>
            <a:pPr algn="r">
              <a:spcBef>
                <a:spcPts val="0"/>
              </a:spcBef>
            </a:pPr>
            <a:r>
              <a:rPr lang="en-US"/>
              <a:t>Historic LGBTQ+ Tactics</a:t>
            </a:r>
            <a:endParaRPr/>
          </a:p>
        </p:txBody>
      </p:sp>
      <p:sp>
        <p:nvSpPr>
          <p:cNvPr id="216" name="Google Shape;216;g14a2f8b7dbf_3_111"/>
          <p:cNvSpPr txBox="1">
            <a:spLocks noGrp="1"/>
          </p:cNvSpPr>
          <p:nvPr>
            <p:ph type="body" idx="1"/>
          </p:nvPr>
        </p:nvSpPr>
        <p:spPr>
          <a:xfrm>
            <a:off x="1944387" y="1129865"/>
            <a:ext cx="1797600" cy="573000"/>
          </a:xfrm>
          <a:prstGeom prst="rect">
            <a:avLst/>
          </a:prstGeom>
        </p:spPr>
        <p:txBody>
          <a:bodyPr spcFirstLastPara="1" vert="horz" wrap="square" lIns="91425" tIns="45700" rIns="91425" bIns="45700" rtlCol="0" anchor="t" anchorCtr="0">
            <a:noAutofit/>
          </a:bodyPr>
          <a:lstStyle/>
          <a:p>
            <a:pPr marL="0" indent="0">
              <a:spcBef>
                <a:spcPts val="640"/>
              </a:spcBef>
              <a:buNone/>
            </a:pPr>
            <a:r>
              <a:rPr lang="en-US" b="1"/>
              <a:t>ACT UP!</a:t>
            </a:r>
            <a:endParaRPr b="1"/>
          </a:p>
        </p:txBody>
      </p:sp>
      <p:pic>
        <p:nvPicPr>
          <p:cNvPr id="217" name="Google Shape;217;g14a2f8b7dbf_3_111"/>
          <p:cNvPicPr preferRelativeResize="0"/>
          <p:nvPr/>
        </p:nvPicPr>
        <p:blipFill>
          <a:blip r:embed="rId3">
            <a:alphaModFix/>
          </a:blip>
          <a:stretch>
            <a:fillRect/>
          </a:stretch>
        </p:blipFill>
        <p:spPr>
          <a:xfrm>
            <a:off x="1991862" y="1702876"/>
            <a:ext cx="6348000" cy="4227424"/>
          </a:xfrm>
          <a:prstGeom prst="rect">
            <a:avLst/>
          </a:prstGeom>
          <a:noFill/>
          <a:ln>
            <a:noFill/>
          </a:ln>
        </p:spPr>
      </p:pic>
      <p:pic>
        <p:nvPicPr>
          <p:cNvPr id="218" name="Google Shape;218;g14a2f8b7dbf_3_111"/>
          <p:cNvPicPr preferRelativeResize="0"/>
          <p:nvPr/>
        </p:nvPicPr>
        <p:blipFill>
          <a:blip r:embed="rId4">
            <a:alphaModFix/>
          </a:blip>
          <a:stretch>
            <a:fillRect/>
          </a:stretch>
        </p:blipFill>
        <p:spPr>
          <a:xfrm rot="704007">
            <a:off x="8239212" y="1796540"/>
            <a:ext cx="1752600" cy="2609850"/>
          </a:xfrm>
          <a:prstGeom prst="rect">
            <a:avLst/>
          </a:prstGeom>
          <a:noFill/>
          <a:ln>
            <a:noFill/>
          </a:ln>
        </p:spPr>
      </p:pic>
    </p:spTree>
    <p:extLst>
      <p:ext uri="{BB962C8B-B14F-4D97-AF65-F5344CB8AC3E}">
        <p14:creationId xmlns:p14="http://schemas.microsoft.com/office/powerpoint/2010/main" val="18946886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5.xml><?xml version="1.0" encoding="utf-8"?>
<p:sld xmlns:a="http://schemas.openxmlformats.org/drawingml/2006/main" xmlns:r="http://schemas.openxmlformats.org/officeDocument/2006/relationships" xmlns:p="http://schemas.openxmlformats.org/presentationml/2006/main" show="0">
  <p:cSld>
    <p:spTree>
      <p:nvGrpSpPr>
        <p:cNvPr id="1" name="Shape 223"/>
        <p:cNvGrpSpPr/>
        <p:nvPr/>
      </p:nvGrpSpPr>
      <p:grpSpPr>
        <a:xfrm>
          <a:off x="0" y="0"/>
          <a:ext cx="0" cy="0"/>
          <a:chOff x="0" y="0"/>
          <a:chExt cx="0" cy="0"/>
        </a:xfrm>
      </p:grpSpPr>
      <p:sp>
        <p:nvSpPr>
          <p:cNvPr id="224" name="Google Shape;224;g14a2f8b7dbf_3_95"/>
          <p:cNvSpPr txBox="1">
            <a:spLocks noGrp="1"/>
          </p:cNvSpPr>
          <p:nvPr>
            <p:ph type="title"/>
          </p:nvPr>
        </p:nvSpPr>
        <p:spPr>
          <a:xfrm>
            <a:off x="2436812" y="36096"/>
            <a:ext cx="8229600" cy="786900"/>
          </a:xfrm>
          <a:prstGeom prst="rect">
            <a:avLst/>
          </a:prstGeom>
        </p:spPr>
        <p:txBody>
          <a:bodyPr spcFirstLastPara="1" vert="horz" wrap="square" lIns="91425" tIns="45700" rIns="91425" bIns="45700" rtlCol="0" anchor="ctr" anchorCtr="0">
            <a:normAutofit/>
          </a:bodyPr>
          <a:lstStyle/>
          <a:p>
            <a:pPr algn="r">
              <a:spcBef>
                <a:spcPts val="0"/>
              </a:spcBef>
            </a:pPr>
            <a:r>
              <a:rPr lang="en-US"/>
              <a:t>Historic LGBTQ+ Tactics</a:t>
            </a:r>
            <a:endParaRPr/>
          </a:p>
        </p:txBody>
      </p:sp>
      <p:pic>
        <p:nvPicPr>
          <p:cNvPr id="225" name="Google Shape;225;g14a2f8b7dbf_3_95"/>
          <p:cNvPicPr preferRelativeResize="0"/>
          <p:nvPr/>
        </p:nvPicPr>
        <p:blipFill rotWithShape="1">
          <a:blip r:embed="rId3">
            <a:alphaModFix/>
          </a:blip>
          <a:srcRect r="8558" b="50067"/>
          <a:stretch/>
        </p:blipFill>
        <p:spPr>
          <a:xfrm rot="21362653">
            <a:off x="1684324" y="1066601"/>
            <a:ext cx="7108526" cy="1337075"/>
          </a:xfrm>
          <a:prstGeom prst="rect">
            <a:avLst/>
          </a:prstGeom>
          <a:noFill/>
          <a:ln>
            <a:noFill/>
          </a:ln>
        </p:spPr>
      </p:pic>
      <p:pic>
        <p:nvPicPr>
          <p:cNvPr id="226" name="Google Shape;226;g14a2f8b7dbf_3_95"/>
          <p:cNvPicPr preferRelativeResize="0"/>
          <p:nvPr/>
        </p:nvPicPr>
        <p:blipFill>
          <a:blip r:embed="rId4">
            <a:alphaModFix/>
          </a:blip>
          <a:stretch>
            <a:fillRect/>
          </a:stretch>
        </p:blipFill>
        <p:spPr>
          <a:xfrm>
            <a:off x="3344763" y="3176626"/>
            <a:ext cx="5178999" cy="2913174"/>
          </a:xfrm>
          <a:prstGeom prst="rect">
            <a:avLst/>
          </a:prstGeom>
          <a:noFill/>
          <a:ln>
            <a:noFill/>
          </a:ln>
        </p:spPr>
      </p:pic>
      <p:pic>
        <p:nvPicPr>
          <p:cNvPr id="227" name="Google Shape;227;g14a2f8b7dbf_3_95"/>
          <p:cNvPicPr preferRelativeResize="0"/>
          <p:nvPr/>
        </p:nvPicPr>
        <p:blipFill rotWithShape="1">
          <a:blip r:embed="rId5">
            <a:alphaModFix/>
          </a:blip>
          <a:srcRect l="5634" t="22898" r="7807"/>
          <a:stretch/>
        </p:blipFill>
        <p:spPr>
          <a:xfrm rot="203803">
            <a:off x="3372488" y="2354458"/>
            <a:ext cx="6981949" cy="1142934"/>
          </a:xfrm>
          <a:prstGeom prst="rect">
            <a:avLst/>
          </a:prstGeom>
          <a:noFill/>
          <a:ln>
            <a:noFill/>
          </a:ln>
        </p:spPr>
      </p:pic>
    </p:spTree>
    <p:extLst>
      <p:ext uri="{BB962C8B-B14F-4D97-AF65-F5344CB8AC3E}">
        <p14:creationId xmlns:p14="http://schemas.microsoft.com/office/powerpoint/2010/main" val="25099347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6.xml><?xml version="1.0" encoding="utf-8"?>
<p:sld xmlns:a="http://schemas.openxmlformats.org/drawingml/2006/main" xmlns:r="http://schemas.openxmlformats.org/officeDocument/2006/relationships" xmlns:p="http://schemas.openxmlformats.org/presentationml/2006/main" show="0">
  <p:cSld>
    <p:spTree>
      <p:nvGrpSpPr>
        <p:cNvPr id="1" name="Shape 363"/>
        <p:cNvGrpSpPr/>
        <p:nvPr/>
      </p:nvGrpSpPr>
      <p:grpSpPr>
        <a:xfrm>
          <a:off x="0" y="0"/>
          <a:ext cx="0" cy="0"/>
          <a:chOff x="0" y="0"/>
          <a:chExt cx="0" cy="0"/>
        </a:xfrm>
      </p:grpSpPr>
      <p:sp>
        <p:nvSpPr>
          <p:cNvPr id="364" name="Google Shape;364;p31"/>
          <p:cNvSpPr txBox="1">
            <a:spLocks noGrp="1"/>
          </p:cNvSpPr>
          <p:nvPr>
            <p:ph type="title"/>
          </p:nvPr>
        </p:nvSpPr>
        <p:spPr>
          <a:xfrm>
            <a:off x="552892" y="177801"/>
            <a:ext cx="10823345" cy="671855"/>
          </a:xfrm>
          <a:prstGeom prst="rect">
            <a:avLst/>
          </a:prstGeom>
          <a:noFill/>
          <a:ln>
            <a:noFill/>
          </a:ln>
        </p:spPr>
        <p:txBody>
          <a:bodyPr spcFirstLastPara="1" vert="horz" wrap="square" lIns="91401" tIns="45688" rIns="91401" bIns="45688" rtlCol="0" anchor="ctr" anchorCtr="0">
            <a:normAutofit/>
          </a:bodyPr>
          <a:lstStyle/>
          <a:p>
            <a:pPr>
              <a:lnSpc>
                <a:spcPct val="100000"/>
              </a:lnSpc>
              <a:spcBef>
                <a:spcPts val="0"/>
              </a:spcBef>
              <a:buClr>
                <a:schemeClr val="dk2"/>
              </a:buClr>
              <a:buSzPts val="1400"/>
            </a:pPr>
            <a:r>
              <a:rPr lang="en-US" b="1"/>
              <a:t>TEAM WORK – 5 Minute Tactic Brainstorm</a:t>
            </a:r>
            <a:endParaRPr b="1"/>
          </a:p>
        </p:txBody>
      </p:sp>
      <p:sp>
        <p:nvSpPr>
          <p:cNvPr id="365" name="Google Shape;365;p31"/>
          <p:cNvSpPr txBox="1"/>
          <p:nvPr/>
        </p:nvSpPr>
        <p:spPr>
          <a:xfrm>
            <a:off x="811658" y="1119276"/>
            <a:ext cx="5631671" cy="5232123"/>
          </a:xfrm>
          <a:prstGeom prst="rect">
            <a:avLst/>
          </a:prstGeom>
          <a:noFill/>
          <a:ln w="9525" cap="flat" cmpd="sng">
            <a:solidFill>
              <a:schemeClr val="lt1"/>
            </a:solidFill>
            <a:prstDash val="solid"/>
            <a:round/>
            <a:headEnd type="none" w="sm" len="sm"/>
            <a:tailEnd type="none" w="sm" len="sm"/>
          </a:ln>
        </p:spPr>
        <p:txBody>
          <a:bodyPr spcFirstLastPara="1" wrap="square" lIns="91401" tIns="91401" rIns="91401" bIns="91401" anchor="t" anchorCtr="0">
            <a:spAutoFit/>
          </a:bodyPr>
          <a:lstStyle/>
          <a:p>
            <a:pPr>
              <a:lnSpc>
                <a:spcPct val="90000"/>
              </a:lnSpc>
              <a:spcBef>
                <a:spcPts val="1200"/>
              </a:spcBef>
            </a:pPr>
            <a:r>
              <a:rPr lang="en-US" sz="4000" b="1">
                <a:solidFill>
                  <a:srgbClr val="FF0000"/>
                </a:solidFill>
                <a:latin typeface="Calibri"/>
                <a:ea typeface="Calibri"/>
                <a:cs typeface="Calibri"/>
                <a:sym typeface="Calibri"/>
              </a:rPr>
              <a:t>+YOU HAVE 5 MINUTES!+</a:t>
            </a:r>
            <a:endParaRPr sz="4000" b="1">
              <a:solidFill>
                <a:srgbClr val="FF0000"/>
              </a:solidFill>
              <a:latin typeface="Calibri"/>
              <a:ea typeface="Calibri"/>
              <a:cs typeface="Calibri"/>
              <a:sym typeface="Calibri"/>
            </a:endParaRPr>
          </a:p>
          <a:p>
            <a:pPr>
              <a:lnSpc>
                <a:spcPct val="90000"/>
              </a:lnSpc>
              <a:spcBef>
                <a:spcPts val="1200"/>
              </a:spcBef>
            </a:pPr>
            <a:r>
              <a:rPr lang="en-US" sz="4000">
                <a:solidFill>
                  <a:schemeClr val="dk1"/>
                </a:solidFill>
                <a:latin typeface="Calibri"/>
                <a:ea typeface="Calibri"/>
                <a:cs typeface="Calibri"/>
                <a:sym typeface="Calibri"/>
              </a:rPr>
              <a:t>Brainstorm AS MANY tactics as you can on 1 chart.</a:t>
            </a:r>
            <a:endParaRPr sz="4000">
              <a:solidFill>
                <a:schemeClr val="dk1"/>
              </a:solidFill>
              <a:latin typeface="Calibri"/>
              <a:ea typeface="Calibri"/>
              <a:cs typeface="Calibri"/>
              <a:sym typeface="Calibri"/>
            </a:endParaRPr>
          </a:p>
          <a:p>
            <a:pPr>
              <a:lnSpc>
                <a:spcPct val="90000"/>
              </a:lnSpc>
              <a:spcBef>
                <a:spcPts val="1200"/>
              </a:spcBef>
            </a:pPr>
            <a:r>
              <a:rPr lang="en-US" sz="4000">
                <a:solidFill>
                  <a:schemeClr val="dk1"/>
                </a:solidFill>
                <a:latin typeface="Calibri"/>
                <a:ea typeface="Calibri"/>
                <a:cs typeface="Calibri"/>
                <a:sym typeface="Calibri"/>
              </a:rPr>
              <a:t>•Be creative! </a:t>
            </a:r>
            <a:endParaRPr sz="4000">
              <a:solidFill>
                <a:schemeClr val="dk1"/>
              </a:solidFill>
              <a:latin typeface="Calibri"/>
              <a:ea typeface="Calibri"/>
              <a:cs typeface="Calibri"/>
              <a:sym typeface="Calibri"/>
            </a:endParaRPr>
          </a:p>
          <a:p>
            <a:pPr>
              <a:lnSpc>
                <a:spcPct val="90000"/>
              </a:lnSpc>
              <a:spcBef>
                <a:spcPts val="1200"/>
              </a:spcBef>
            </a:pPr>
            <a:r>
              <a:rPr lang="en-US" sz="4000">
                <a:solidFill>
                  <a:schemeClr val="dk1"/>
                </a:solidFill>
                <a:latin typeface="Calibri"/>
                <a:ea typeface="Calibri"/>
                <a:cs typeface="Calibri"/>
                <a:sym typeface="Calibri"/>
              </a:rPr>
              <a:t>•You are </a:t>
            </a:r>
            <a:r>
              <a:rPr lang="en-US" sz="4000" b="1">
                <a:solidFill>
                  <a:schemeClr val="dk1"/>
                </a:solidFill>
                <a:latin typeface="Calibri"/>
                <a:ea typeface="Calibri"/>
                <a:cs typeface="Calibri"/>
                <a:sym typeface="Calibri"/>
              </a:rPr>
              <a:t>NOT </a:t>
            </a:r>
            <a:r>
              <a:rPr lang="en-US" sz="4000">
                <a:solidFill>
                  <a:schemeClr val="dk1"/>
                </a:solidFill>
                <a:latin typeface="Calibri"/>
                <a:ea typeface="Calibri"/>
                <a:cs typeface="Calibri"/>
                <a:sym typeface="Calibri"/>
              </a:rPr>
              <a:t>evaluating right now! Everything goes on the board!</a:t>
            </a:r>
            <a:endParaRPr sz="4000" b="1">
              <a:solidFill>
                <a:schemeClr val="dk1"/>
              </a:solidFill>
              <a:latin typeface="Calibri"/>
              <a:ea typeface="Calibri"/>
              <a:cs typeface="Calibri"/>
              <a:sym typeface="Calibri"/>
            </a:endParaRPr>
          </a:p>
        </p:txBody>
      </p:sp>
      <p:pic>
        <p:nvPicPr>
          <p:cNvPr id="366" name="Google Shape;366;p31"/>
          <p:cNvPicPr preferRelativeResize="0"/>
          <p:nvPr/>
        </p:nvPicPr>
        <p:blipFill rotWithShape="1">
          <a:blip r:embed="rId3">
            <a:alphaModFix/>
          </a:blip>
          <a:srcRect l="3154" r="2948"/>
          <a:stretch/>
        </p:blipFill>
        <p:spPr>
          <a:xfrm>
            <a:off x="6443330" y="2020186"/>
            <a:ext cx="5526276" cy="3401470"/>
          </a:xfrm>
          <a:prstGeom prst="rect">
            <a:avLst/>
          </a:prstGeom>
          <a:noFill/>
          <a:ln>
            <a:noFill/>
          </a:ln>
        </p:spPr>
      </p:pic>
    </p:spTree>
    <p:extLst>
      <p:ext uri="{BB962C8B-B14F-4D97-AF65-F5344CB8AC3E}">
        <p14:creationId xmlns:p14="http://schemas.microsoft.com/office/powerpoint/2010/main" val="33260675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7.xml><?xml version="1.0" encoding="utf-8"?>
<p:sld xmlns:a="http://schemas.openxmlformats.org/drawingml/2006/main" xmlns:r="http://schemas.openxmlformats.org/officeDocument/2006/relationships" xmlns:p="http://schemas.openxmlformats.org/presentationml/2006/main" show="0">
  <p:cSld>
    <p:spTree>
      <p:nvGrpSpPr>
        <p:cNvPr id="1" name="Shape 379"/>
        <p:cNvGrpSpPr/>
        <p:nvPr/>
      </p:nvGrpSpPr>
      <p:grpSpPr>
        <a:xfrm>
          <a:off x="0" y="0"/>
          <a:ext cx="0" cy="0"/>
          <a:chOff x="0" y="0"/>
          <a:chExt cx="0" cy="0"/>
        </a:xfrm>
      </p:grpSpPr>
      <p:sp>
        <p:nvSpPr>
          <p:cNvPr id="380" name="Google Shape;380;g2414b17fea8_0_315"/>
          <p:cNvSpPr txBox="1">
            <a:spLocks noGrp="1"/>
          </p:cNvSpPr>
          <p:nvPr>
            <p:ph type="title"/>
          </p:nvPr>
        </p:nvSpPr>
        <p:spPr>
          <a:xfrm>
            <a:off x="811990" y="177801"/>
            <a:ext cx="10564248" cy="651539"/>
          </a:xfrm>
          <a:prstGeom prst="rect">
            <a:avLst/>
          </a:prstGeom>
          <a:noFill/>
          <a:ln>
            <a:noFill/>
          </a:ln>
        </p:spPr>
        <p:txBody>
          <a:bodyPr spcFirstLastPara="1" vert="horz" wrap="square" lIns="91401" tIns="45688" rIns="91401" bIns="45688" rtlCol="0" anchor="ctr" anchorCtr="0">
            <a:normAutofit/>
          </a:bodyPr>
          <a:lstStyle/>
          <a:p>
            <a:pPr>
              <a:lnSpc>
                <a:spcPct val="100000"/>
              </a:lnSpc>
              <a:spcBef>
                <a:spcPts val="0"/>
              </a:spcBef>
              <a:buClr>
                <a:schemeClr val="dk2"/>
              </a:buClr>
              <a:buSzPts val="1400"/>
            </a:pPr>
            <a:r>
              <a:rPr lang="en-US" b="1"/>
              <a:t>Team Work</a:t>
            </a:r>
            <a:endParaRPr b="1"/>
          </a:p>
        </p:txBody>
      </p:sp>
      <p:sp>
        <p:nvSpPr>
          <p:cNvPr id="381" name="Google Shape;381;g2414b17fea8_0_315"/>
          <p:cNvSpPr txBox="1"/>
          <p:nvPr/>
        </p:nvSpPr>
        <p:spPr>
          <a:xfrm>
            <a:off x="1084521" y="829340"/>
            <a:ext cx="10037135" cy="5777272"/>
          </a:xfrm>
          <a:prstGeom prst="rect">
            <a:avLst/>
          </a:prstGeom>
          <a:noFill/>
          <a:ln w="9525" cap="flat" cmpd="sng">
            <a:solidFill>
              <a:schemeClr val="lt1"/>
            </a:solidFill>
            <a:prstDash val="solid"/>
            <a:round/>
            <a:headEnd type="none" w="sm" len="sm"/>
            <a:tailEnd type="none" w="sm" len="sm"/>
          </a:ln>
        </p:spPr>
        <p:txBody>
          <a:bodyPr spcFirstLastPara="1" wrap="square" lIns="91401" tIns="91401" rIns="91401" bIns="91401" anchor="t" anchorCtr="0">
            <a:spAutoFit/>
          </a:bodyPr>
          <a:lstStyle/>
          <a:p>
            <a:pPr>
              <a:lnSpc>
                <a:spcPct val="90000"/>
              </a:lnSpc>
              <a:spcBef>
                <a:spcPts val="1200"/>
              </a:spcBef>
            </a:pPr>
            <a:r>
              <a:rPr lang="en-US" sz="3499" b="1">
                <a:solidFill>
                  <a:schemeClr val="dk1"/>
                </a:solidFill>
                <a:latin typeface="Calibri"/>
                <a:ea typeface="Calibri"/>
                <a:cs typeface="Calibri"/>
                <a:sym typeface="Calibri"/>
              </a:rPr>
              <a:t>TIME: 15 Minutes</a:t>
            </a:r>
            <a:endParaRPr sz="3499" b="1">
              <a:solidFill>
                <a:schemeClr val="dk1"/>
              </a:solidFill>
              <a:latin typeface="Calibri"/>
              <a:ea typeface="Calibri"/>
              <a:cs typeface="Calibri"/>
              <a:sym typeface="Calibri"/>
            </a:endParaRPr>
          </a:p>
          <a:p>
            <a:pPr>
              <a:lnSpc>
                <a:spcPct val="90000"/>
              </a:lnSpc>
              <a:spcBef>
                <a:spcPts val="1200"/>
              </a:spcBef>
            </a:pPr>
            <a:r>
              <a:rPr lang="en-US" sz="3499" b="1">
                <a:solidFill>
                  <a:schemeClr val="dk1"/>
                </a:solidFill>
                <a:latin typeface="Calibri"/>
                <a:ea typeface="Calibri"/>
                <a:cs typeface="Calibri"/>
                <a:sym typeface="Calibri"/>
              </a:rPr>
              <a:t>Evaluate your tactics</a:t>
            </a:r>
            <a:endParaRPr sz="3499" b="1">
              <a:solidFill>
                <a:schemeClr val="dk1"/>
              </a:solidFill>
              <a:latin typeface="Calibri"/>
              <a:ea typeface="Calibri"/>
              <a:cs typeface="Calibri"/>
              <a:sym typeface="Calibri"/>
            </a:endParaRPr>
          </a:p>
          <a:p>
            <a:pPr>
              <a:lnSpc>
                <a:spcPct val="90000"/>
              </a:lnSpc>
              <a:spcBef>
                <a:spcPts val="1200"/>
              </a:spcBef>
            </a:pPr>
            <a:r>
              <a:rPr lang="en-US" sz="3499">
                <a:solidFill>
                  <a:schemeClr val="dk1"/>
                </a:solidFill>
                <a:latin typeface="Calibri"/>
                <a:ea typeface="Calibri"/>
                <a:cs typeface="Calibri"/>
                <a:sym typeface="Calibri"/>
              </a:rPr>
              <a:t>Decide which tactics that you came up with are strategic based on the evaluation criteria </a:t>
            </a:r>
          </a:p>
          <a:p>
            <a:pPr>
              <a:lnSpc>
                <a:spcPct val="90000"/>
              </a:lnSpc>
              <a:spcBef>
                <a:spcPts val="1200"/>
              </a:spcBef>
            </a:pPr>
            <a:endParaRPr sz="3499">
              <a:solidFill>
                <a:schemeClr val="dk1"/>
              </a:solidFill>
              <a:latin typeface="Calibri"/>
              <a:ea typeface="Calibri"/>
              <a:cs typeface="Calibri"/>
              <a:sym typeface="Calibri"/>
            </a:endParaRPr>
          </a:p>
          <a:p>
            <a:pPr>
              <a:lnSpc>
                <a:spcPct val="90000"/>
              </a:lnSpc>
              <a:spcBef>
                <a:spcPts val="1200"/>
              </a:spcBef>
            </a:pPr>
            <a:endParaRPr sz="3499">
              <a:solidFill>
                <a:schemeClr val="dk1"/>
              </a:solidFill>
              <a:latin typeface="Calibri"/>
              <a:ea typeface="Calibri"/>
              <a:cs typeface="Calibri"/>
              <a:sym typeface="Calibri"/>
            </a:endParaRPr>
          </a:p>
          <a:p>
            <a:pPr>
              <a:lnSpc>
                <a:spcPct val="90000"/>
              </a:lnSpc>
              <a:spcBef>
                <a:spcPts val="1200"/>
              </a:spcBef>
            </a:pPr>
            <a:r>
              <a:rPr lang="en-US" sz="3499">
                <a:solidFill>
                  <a:schemeClr val="dk1"/>
                </a:solidFill>
                <a:latin typeface="Calibri"/>
                <a:ea typeface="Calibri"/>
                <a:cs typeface="Calibri"/>
                <a:sym typeface="Calibri"/>
              </a:rPr>
              <a:t>CIRCLE the tactics you decide are strategic</a:t>
            </a:r>
            <a:endParaRPr sz="3499">
              <a:solidFill>
                <a:schemeClr val="dk1"/>
              </a:solidFill>
              <a:latin typeface="Calibri"/>
              <a:ea typeface="Calibri"/>
              <a:cs typeface="Calibri"/>
              <a:sym typeface="Calibri"/>
            </a:endParaRPr>
          </a:p>
          <a:p>
            <a:pPr>
              <a:lnSpc>
                <a:spcPct val="90000"/>
              </a:lnSpc>
              <a:spcBef>
                <a:spcPts val="1200"/>
              </a:spcBef>
            </a:pPr>
            <a:r>
              <a:rPr lang="en-US" sz="3499" strike="sngStrike">
                <a:solidFill>
                  <a:schemeClr val="dk1"/>
                </a:solidFill>
                <a:latin typeface="Calibri"/>
                <a:ea typeface="Calibri"/>
                <a:cs typeface="Calibri"/>
                <a:sym typeface="Calibri"/>
              </a:rPr>
              <a:t>CROSS OUT </a:t>
            </a:r>
            <a:r>
              <a:rPr lang="en-US" sz="3499">
                <a:solidFill>
                  <a:schemeClr val="dk1"/>
                </a:solidFill>
                <a:latin typeface="Calibri"/>
                <a:ea typeface="Calibri"/>
                <a:cs typeface="Calibri"/>
                <a:sym typeface="Calibri"/>
              </a:rPr>
              <a:t>the tactics you decide are not strategic</a:t>
            </a:r>
            <a:endParaRPr sz="3499">
              <a:solidFill>
                <a:schemeClr val="dk1"/>
              </a:solidFill>
              <a:latin typeface="Calibri"/>
              <a:ea typeface="Calibri"/>
              <a:cs typeface="Calibri"/>
              <a:sym typeface="Calibri"/>
            </a:endParaRPr>
          </a:p>
          <a:p>
            <a:pPr>
              <a:lnSpc>
                <a:spcPct val="90000"/>
              </a:lnSpc>
              <a:spcBef>
                <a:spcPts val="1200"/>
              </a:spcBef>
            </a:pPr>
            <a:endParaRPr sz="3499" b="1">
              <a:solidFill>
                <a:schemeClr val="dk1"/>
              </a:solidFill>
              <a:latin typeface="Calibri"/>
              <a:ea typeface="Calibri"/>
              <a:cs typeface="Calibri"/>
              <a:sym typeface="Calibri"/>
            </a:endParaRPr>
          </a:p>
        </p:txBody>
      </p:sp>
      <p:sp>
        <p:nvSpPr>
          <p:cNvPr id="382" name="Google Shape;382;g2414b17fea8_0_315"/>
          <p:cNvSpPr/>
          <p:nvPr/>
        </p:nvSpPr>
        <p:spPr>
          <a:xfrm>
            <a:off x="811989" y="4660490"/>
            <a:ext cx="1562893" cy="504169"/>
          </a:xfrm>
          <a:prstGeom prst="ellipse">
            <a:avLst/>
          </a:prstGeom>
          <a:noFill/>
          <a:ln w="9525" cap="flat" cmpd="sng">
            <a:solidFill>
              <a:schemeClr val="dk1"/>
            </a:solidFill>
            <a:prstDash val="solid"/>
            <a:round/>
            <a:headEnd type="none" w="sm" len="sm"/>
            <a:tailEnd type="none" w="sm" len="sm"/>
          </a:ln>
        </p:spPr>
        <p:txBody>
          <a:bodyPr spcFirstLastPara="1" wrap="square" lIns="91401" tIns="91401" rIns="91401" bIns="91401" anchor="ctr" anchorCtr="0">
            <a:noAutofit/>
          </a:bodyPr>
          <a:lstStyle/>
          <a:p>
            <a:endParaRPr sz="1799"/>
          </a:p>
        </p:txBody>
      </p:sp>
    </p:spTree>
    <p:extLst>
      <p:ext uri="{BB962C8B-B14F-4D97-AF65-F5344CB8AC3E}">
        <p14:creationId xmlns:p14="http://schemas.microsoft.com/office/powerpoint/2010/main" val="31783460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8.xml><?xml version="1.0" encoding="utf-8"?>
<p:sld xmlns:a="http://schemas.openxmlformats.org/drawingml/2006/main" xmlns:r="http://schemas.openxmlformats.org/officeDocument/2006/relationships" xmlns:p="http://schemas.openxmlformats.org/presentationml/2006/main" show="0">
  <p:cSld>
    <p:spTree>
      <p:nvGrpSpPr>
        <p:cNvPr id="1" name="Shape 371"/>
        <p:cNvGrpSpPr/>
        <p:nvPr/>
      </p:nvGrpSpPr>
      <p:grpSpPr>
        <a:xfrm>
          <a:off x="0" y="0"/>
          <a:ext cx="0" cy="0"/>
          <a:chOff x="0" y="0"/>
          <a:chExt cx="0" cy="0"/>
        </a:xfrm>
      </p:grpSpPr>
      <p:sp>
        <p:nvSpPr>
          <p:cNvPr id="372" name="Google Shape;372;p32"/>
          <p:cNvSpPr txBox="1">
            <a:spLocks noGrp="1"/>
          </p:cNvSpPr>
          <p:nvPr>
            <p:ph type="title"/>
          </p:nvPr>
        </p:nvSpPr>
        <p:spPr>
          <a:xfrm>
            <a:off x="1980684" y="523964"/>
            <a:ext cx="8227457" cy="786695"/>
          </a:xfrm>
          <a:prstGeom prst="rect">
            <a:avLst/>
          </a:prstGeom>
          <a:noFill/>
          <a:ln>
            <a:noFill/>
          </a:ln>
        </p:spPr>
        <p:txBody>
          <a:bodyPr spcFirstLastPara="1" vert="horz" wrap="square" lIns="91401" tIns="45688" rIns="91401" bIns="45688" rtlCol="0" anchor="ctr" anchorCtr="0">
            <a:normAutofit/>
          </a:bodyPr>
          <a:lstStyle/>
          <a:p>
            <a:pPr algn="ctr">
              <a:spcBef>
                <a:spcPts val="0"/>
              </a:spcBef>
              <a:buClr>
                <a:srgbClr val="404040"/>
              </a:buClr>
              <a:buSzPts val="4800"/>
            </a:pPr>
            <a:r>
              <a:rPr lang="en-US" sz="4799">
                <a:solidFill>
                  <a:srgbClr val="404040"/>
                </a:solidFill>
                <a:latin typeface="Arial"/>
                <a:ea typeface="Arial"/>
                <a:cs typeface="Arial"/>
                <a:sym typeface="Arial"/>
              </a:rPr>
              <a:t>Evaluating Tactics</a:t>
            </a:r>
            <a:endParaRPr/>
          </a:p>
        </p:txBody>
      </p:sp>
      <p:sp>
        <p:nvSpPr>
          <p:cNvPr id="373" name="Google Shape;373;p32"/>
          <p:cNvSpPr txBox="1">
            <a:spLocks noGrp="1"/>
          </p:cNvSpPr>
          <p:nvPr>
            <p:ph type="body" idx="1"/>
          </p:nvPr>
        </p:nvSpPr>
        <p:spPr>
          <a:xfrm>
            <a:off x="1068512" y="1629419"/>
            <a:ext cx="9478986" cy="3773917"/>
          </a:xfrm>
          <a:prstGeom prst="rect">
            <a:avLst/>
          </a:prstGeom>
          <a:noFill/>
          <a:ln>
            <a:noFill/>
          </a:ln>
        </p:spPr>
        <p:txBody>
          <a:bodyPr spcFirstLastPara="1" vert="horz" wrap="square" lIns="91401" tIns="45688" rIns="91401" bIns="45688" rtlCol="0" anchor="t" anchorCtr="0">
            <a:noAutofit/>
          </a:bodyPr>
          <a:lstStyle/>
          <a:p>
            <a:pPr fontAlgn="base"/>
            <a:r>
              <a:rPr lang="en-US" sz="4400"/>
              <a:t>Put pressure on your Target. </a:t>
            </a:r>
          </a:p>
          <a:p>
            <a:pPr fontAlgn="base"/>
            <a:r>
              <a:rPr lang="en-US" sz="4400"/>
              <a:t>Build your Power.  </a:t>
            </a:r>
          </a:p>
          <a:p>
            <a:pPr fontAlgn="base"/>
            <a:r>
              <a:rPr lang="en-US" sz="4400"/>
              <a:t>Be Strategic.</a:t>
            </a:r>
          </a:p>
          <a:p>
            <a:pPr marL="0" indent="0" fontAlgn="base">
              <a:buNone/>
            </a:pPr>
            <a:endParaRPr lang="en-US"/>
          </a:p>
        </p:txBody>
      </p:sp>
    </p:spTree>
    <p:extLst>
      <p:ext uri="{BB962C8B-B14F-4D97-AF65-F5344CB8AC3E}">
        <p14:creationId xmlns:p14="http://schemas.microsoft.com/office/powerpoint/2010/main" val="3583916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5180250" y="899886"/>
            <a:ext cx="6489235" cy="5272313"/>
          </a:xfrm>
        </p:spPr>
        <p:txBody>
          <a:bodyPr>
            <a:normAutofit/>
          </a:bodyPr>
          <a:lstStyle/>
          <a:p>
            <a:pPr marL="0" indent="0">
              <a:buNone/>
            </a:pPr>
            <a:r>
              <a:rPr lang="en-US"/>
              <a:t>Tactics allow workers to:</a:t>
            </a:r>
          </a:p>
          <a:p>
            <a:pPr lvl="0"/>
            <a:r>
              <a:rPr lang="en-US"/>
              <a:t>Share Resources, Values, and Commitment </a:t>
            </a:r>
          </a:p>
          <a:p>
            <a:pPr lvl="0"/>
            <a:r>
              <a:rPr lang="en-US"/>
              <a:t>Take risks together and achieve shared wins </a:t>
            </a:r>
          </a:p>
          <a:p>
            <a:pPr lvl="0"/>
            <a:r>
              <a:rPr lang="en-US"/>
              <a:t>Build trust in their own agency and the collective effectiveness of their union </a:t>
            </a:r>
            <a:br>
              <a:rPr lang="en-US"/>
            </a:br>
            <a:endParaRPr lang="en-US"/>
          </a:p>
        </p:txBody>
      </p:sp>
      <p:sp>
        <p:nvSpPr>
          <p:cNvPr id="13" name="Text Placeholder 12"/>
          <p:cNvSpPr>
            <a:spLocks noGrp="1"/>
          </p:cNvSpPr>
          <p:nvPr>
            <p:ph type="body" sz="half" idx="2"/>
          </p:nvPr>
        </p:nvSpPr>
        <p:spPr/>
        <p:txBody>
          <a:bodyPr/>
          <a:lstStyle/>
          <a:p>
            <a:endParaRPr lang="en-US"/>
          </a:p>
        </p:txBody>
      </p:sp>
      <p:pic>
        <p:nvPicPr>
          <p:cNvPr id="6" name="Picture 5"/>
          <p:cNvPicPr>
            <a:picLocks noChangeAspect="1"/>
          </p:cNvPicPr>
          <p:nvPr/>
        </p:nvPicPr>
        <p:blipFill rotWithShape="1">
          <a:blip r:embed="rId2"/>
          <a:srcRect l="23345" r="20898"/>
          <a:stretch/>
        </p:blipFill>
        <p:spPr>
          <a:xfrm>
            <a:off x="1517866" y="2280777"/>
            <a:ext cx="2275865" cy="4081784"/>
          </a:xfrm>
          <a:prstGeom prst="rect">
            <a:avLst/>
          </a:prstGeom>
        </p:spPr>
      </p:pic>
    </p:spTree>
    <p:extLst>
      <p:ext uri="{BB962C8B-B14F-4D97-AF65-F5344CB8AC3E}">
        <p14:creationId xmlns:p14="http://schemas.microsoft.com/office/powerpoint/2010/main" val="1282369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0.xml><?xml version="1.0" encoding="utf-8"?>
<p:sld xmlns:a="http://schemas.openxmlformats.org/drawingml/2006/main" xmlns:r="http://schemas.openxmlformats.org/officeDocument/2006/relationships" xmlns:p="http://schemas.openxmlformats.org/presentationml/2006/main" show="0">
  <p:cSld>
    <p:spTree>
      <p:nvGrpSpPr>
        <p:cNvPr id="1" name="Shape 301"/>
        <p:cNvGrpSpPr/>
        <p:nvPr/>
      </p:nvGrpSpPr>
      <p:grpSpPr>
        <a:xfrm>
          <a:off x="0" y="0"/>
          <a:ext cx="0" cy="0"/>
          <a:chOff x="0" y="0"/>
          <a:chExt cx="0" cy="0"/>
        </a:xfrm>
      </p:grpSpPr>
      <p:pic>
        <p:nvPicPr>
          <p:cNvPr id="303" name="Google Shape;303;p23"/>
          <p:cNvPicPr preferRelativeResize="0"/>
          <p:nvPr/>
        </p:nvPicPr>
        <p:blipFill rotWithShape="1">
          <a:blip r:embed="rId3">
            <a:alphaModFix/>
          </a:blip>
          <a:srcRect/>
          <a:stretch/>
        </p:blipFill>
        <p:spPr>
          <a:xfrm>
            <a:off x="754743" y="177799"/>
            <a:ext cx="11434082" cy="6368143"/>
          </a:xfrm>
          <a:prstGeom prst="rect">
            <a:avLst/>
          </a:prstGeom>
          <a:noFill/>
          <a:ln>
            <a:noFill/>
          </a:ln>
        </p:spPr>
      </p:pic>
      <p:sp>
        <p:nvSpPr>
          <p:cNvPr id="302" name="Google Shape;302;p23"/>
          <p:cNvSpPr txBox="1">
            <a:spLocks noGrp="1"/>
          </p:cNvSpPr>
          <p:nvPr>
            <p:ph type="title"/>
          </p:nvPr>
        </p:nvSpPr>
        <p:spPr>
          <a:xfrm>
            <a:off x="548408" y="-193261"/>
            <a:ext cx="5286335" cy="1239837"/>
          </a:xfrm>
          <a:prstGeom prst="rect">
            <a:avLst/>
          </a:prstGeom>
          <a:noFill/>
          <a:ln>
            <a:noFill/>
          </a:ln>
        </p:spPr>
        <p:txBody>
          <a:bodyPr spcFirstLastPara="1" wrap="square" lIns="91401" tIns="45688" rIns="91401" bIns="45688" anchor="ctr" anchorCtr="0">
            <a:noAutofit/>
          </a:bodyPr>
          <a:lstStyle/>
          <a:p>
            <a:pPr algn="ctr">
              <a:lnSpc>
                <a:spcPct val="100000"/>
              </a:lnSpc>
              <a:buClr>
                <a:schemeClr val="dk1"/>
              </a:buClr>
              <a:buSzPts val="1400"/>
            </a:pPr>
            <a:r>
              <a:rPr lang="en-US"/>
              <a:t>Campaign Mountain</a:t>
            </a:r>
            <a:endParaRPr/>
          </a:p>
        </p:txBody>
      </p:sp>
    </p:spTree>
    <p:extLst>
      <p:ext uri="{BB962C8B-B14F-4D97-AF65-F5344CB8AC3E}">
        <p14:creationId xmlns:p14="http://schemas.microsoft.com/office/powerpoint/2010/main" val="5986032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1.xml><?xml version="1.0" encoding="utf-8"?>
<p:sld xmlns:a="http://schemas.openxmlformats.org/drawingml/2006/main" xmlns:r="http://schemas.openxmlformats.org/officeDocument/2006/relationships" xmlns:p="http://schemas.openxmlformats.org/presentationml/2006/main" show="0">
  <p:cSld>
    <p:spTree>
      <p:nvGrpSpPr>
        <p:cNvPr id="1" name="Shape 400"/>
        <p:cNvGrpSpPr/>
        <p:nvPr/>
      </p:nvGrpSpPr>
      <p:grpSpPr>
        <a:xfrm>
          <a:off x="0" y="0"/>
          <a:ext cx="0" cy="0"/>
          <a:chOff x="0" y="0"/>
          <a:chExt cx="0" cy="0"/>
        </a:xfrm>
      </p:grpSpPr>
      <p:pic>
        <p:nvPicPr>
          <p:cNvPr id="401" name="Google Shape;401;p35"/>
          <p:cNvPicPr preferRelativeResize="0"/>
          <p:nvPr/>
        </p:nvPicPr>
        <p:blipFill rotWithShape="1">
          <a:blip r:embed="rId3">
            <a:alphaModFix/>
            <a:duotone>
              <a:prstClr val="black"/>
              <a:schemeClr val="accent2">
                <a:tint val="45000"/>
                <a:satMod val="400000"/>
              </a:schemeClr>
            </a:duotone>
          </a:blip>
          <a:srcRect/>
          <a:stretch/>
        </p:blipFill>
        <p:spPr>
          <a:xfrm>
            <a:off x="3691355" y="1787"/>
            <a:ext cx="8497470" cy="6856213"/>
          </a:xfrm>
          <a:prstGeom prst="rect">
            <a:avLst/>
          </a:prstGeom>
          <a:noFill/>
          <a:ln>
            <a:noFill/>
          </a:ln>
        </p:spPr>
      </p:pic>
      <p:sp>
        <p:nvSpPr>
          <p:cNvPr id="2" name="Title 1"/>
          <p:cNvSpPr>
            <a:spLocks noGrp="1"/>
          </p:cNvSpPr>
          <p:nvPr>
            <p:ph type="title"/>
          </p:nvPr>
        </p:nvSpPr>
        <p:spPr/>
        <p:txBody>
          <a:bodyPr/>
          <a:lstStyle/>
          <a:p>
            <a:endParaRPr lang="en-US"/>
          </a:p>
        </p:txBody>
      </p:sp>
      <p:sp>
        <p:nvSpPr>
          <p:cNvPr id="402" name="Google Shape;402;p35"/>
          <p:cNvSpPr txBox="1">
            <a:spLocks noGrp="1"/>
          </p:cNvSpPr>
          <p:nvPr>
            <p:ph idx="1"/>
          </p:nvPr>
        </p:nvSpPr>
        <p:spPr>
          <a:xfrm>
            <a:off x="780848" y="1417637"/>
            <a:ext cx="9260074" cy="4572000"/>
          </a:xfrm>
          <a:prstGeom prst="rect">
            <a:avLst/>
          </a:prstGeom>
          <a:noFill/>
          <a:ln>
            <a:noFill/>
          </a:ln>
        </p:spPr>
        <p:txBody>
          <a:bodyPr spcFirstLastPara="1" wrap="square" lIns="91401" tIns="45688" rIns="91401" bIns="45688" anchor="t" anchorCtr="0">
            <a:noAutofit/>
          </a:bodyPr>
          <a:lstStyle/>
          <a:p>
            <a:pPr marL="0" indent="0">
              <a:lnSpc>
                <a:spcPct val="100000"/>
              </a:lnSpc>
              <a:spcBef>
                <a:spcPts val="0"/>
              </a:spcBef>
              <a:spcAft>
                <a:spcPts val="200"/>
              </a:spcAft>
              <a:buClr>
                <a:srgbClr val="262626"/>
              </a:buClr>
              <a:buSzPts val="5400"/>
              <a:buNone/>
            </a:pPr>
            <a:r>
              <a:rPr lang="en-US" sz="5398">
                <a:solidFill>
                  <a:srgbClr val="262626"/>
                </a:solidFill>
                <a:latin typeface="Arial"/>
                <a:ea typeface="Arial"/>
                <a:cs typeface="Arial"/>
                <a:sym typeface="Arial"/>
              </a:rPr>
              <a:t>Why do you think tactics escalate gradually?</a:t>
            </a:r>
            <a:endParaRPr/>
          </a:p>
        </p:txBody>
      </p:sp>
    </p:spTree>
    <p:extLst>
      <p:ext uri="{BB962C8B-B14F-4D97-AF65-F5344CB8AC3E}">
        <p14:creationId xmlns:p14="http://schemas.microsoft.com/office/powerpoint/2010/main" val="1552639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2.xml><?xml version="1.0" encoding="utf-8"?>
<p:sld xmlns:a="http://schemas.openxmlformats.org/drawingml/2006/main" xmlns:r="http://schemas.openxmlformats.org/officeDocument/2006/relationships" xmlns:p="http://schemas.openxmlformats.org/presentationml/2006/main" show="0">
  <p:cSld>
    <p:spTree>
      <p:nvGrpSpPr>
        <p:cNvPr id="1" name="Shape 407"/>
        <p:cNvGrpSpPr/>
        <p:nvPr/>
      </p:nvGrpSpPr>
      <p:grpSpPr>
        <a:xfrm>
          <a:off x="0" y="0"/>
          <a:ext cx="0" cy="0"/>
          <a:chOff x="0" y="0"/>
          <a:chExt cx="0" cy="0"/>
        </a:xfrm>
      </p:grpSpPr>
      <p:pic>
        <p:nvPicPr>
          <p:cNvPr id="408" name="Google Shape;408;p36"/>
          <p:cNvPicPr preferRelativeResize="0"/>
          <p:nvPr/>
        </p:nvPicPr>
        <p:blipFill rotWithShape="1">
          <a:blip r:embed="rId3">
            <a:alphaModFix/>
            <a:duotone>
              <a:prstClr val="black"/>
              <a:schemeClr val="accent2">
                <a:tint val="45000"/>
                <a:satMod val="400000"/>
              </a:schemeClr>
            </a:duotone>
            <a:extLst>
              <a:ext uri="{BEBA8EAE-BF5A-486C-A8C5-ECC9F3942E4B}">
                <a14:imgProps xmlns:a14="http://schemas.microsoft.com/office/drawing/2010/main">
                  <a14:imgLayer r:embed="rId4">
                    <a14:imgEffect>
                      <a14:brightnessContrast bright="20000" contrast="-40000"/>
                    </a14:imgEffect>
                  </a14:imgLayer>
                </a14:imgProps>
              </a:ext>
            </a:extLst>
          </a:blip>
          <a:srcRect/>
          <a:stretch/>
        </p:blipFill>
        <p:spPr>
          <a:xfrm>
            <a:off x="2723488" y="0"/>
            <a:ext cx="9465337" cy="7303272"/>
          </a:xfrm>
          <a:prstGeom prst="rect">
            <a:avLst/>
          </a:prstGeom>
          <a:noFill/>
          <a:ln>
            <a:noFill/>
          </a:ln>
        </p:spPr>
      </p:pic>
      <p:sp>
        <p:nvSpPr>
          <p:cNvPr id="2" name="Title 1"/>
          <p:cNvSpPr>
            <a:spLocks noGrp="1"/>
          </p:cNvSpPr>
          <p:nvPr>
            <p:ph type="title"/>
          </p:nvPr>
        </p:nvSpPr>
        <p:spPr/>
        <p:txBody>
          <a:bodyPr/>
          <a:lstStyle/>
          <a:p>
            <a:endParaRPr lang="en-US"/>
          </a:p>
        </p:txBody>
      </p:sp>
      <p:sp>
        <p:nvSpPr>
          <p:cNvPr id="409" name="Google Shape;409;p36"/>
          <p:cNvSpPr txBox="1">
            <a:spLocks noGrp="1"/>
          </p:cNvSpPr>
          <p:nvPr>
            <p:ph idx="1"/>
          </p:nvPr>
        </p:nvSpPr>
        <p:spPr>
          <a:xfrm>
            <a:off x="1113183" y="1803400"/>
            <a:ext cx="8712989" cy="4572000"/>
          </a:xfrm>
          <a:prstGeom prst="rect">
            <a:avLst/>
          </a:prstGeom>
          <a:noFill/>
          <a:ln>
            <a:noFill/>
          </a:ln>
        </p:spPr>
        <p:txBody>
          <a:bodyPr spcFirstLastPara="1" wrap="square" lIns="91401" tIns="45688" rIns="91401" bIns="45688" anchor="t" anchorCtr="0">
            <a:noAutofit/>
          </a:bodyPr>
          <a:lstStyle/>
          <a:p>
            <a:pPr indent="-457063">
              <a:lnSpc>
                <a:spcPct val="100000"/>
              </a:lnSpc>
              <a:spcBef>
                <a:spcPts val="0"/>
              </a:spcBef>
              <a:buClr>
                <a:schemeClr val="dk1"/>
              </a:buClr>
              <a:buSzPts val="3600"/>
              <a:buChar char="-"/>
            </a:pPr>
            <a:r>
              <a:rPr lang="en-US" sz="2599">
                <a:solidFill>
                  <a:schemeClr val="dk1"/>
                </a:solidFill>
                <a:latin typeface="Arial"/>
                <a:ea typeface="Arial"/>
                <a:cs typeface="Arial"/>
                <a:sym typeface="Arial"/>
              </a:rPr>
              <a:t>Less escalated actions prepare our people for more escalated actions</a:t>
            </a:r>
          </a:p>
          <a:p>
            <a:pPr indent="-457063">
              <a:lnSpc>
                <a:spcPct val="100000"/>
              </a:lnSpc>
              <a:spcBef>
                <a:spcPts val="0"/>
              </a:spcBef>
              <a:buClr>
                <a:schemeClr val="dk1"/>
              </a:buClr>
              <a:buSzPts val="3600"/>
              <a:buChar char="-"/>
            </a:pPr>
            <a:r>
              <a:rPr lang="en-US" sz="2599">
                <a:solidFill>
                  <a:schemeClr val="dk1"/>
                </a:solidFill>
                <a:latin typeface="Arial"/>
                <a:ea typeface="Arial"/>
                <a:cs typeface="Arial"/>
                <a:sym typeface="Arial"/>
              </a:rPr>
              <a:t>Gives us information about our readiness for the next step and how much pressure your target is able to sustain</a:t>
            </a:r>
            <a:endParaRPr sz="2599">
              <a:solidFill>
                <a:schemeClr val="dk1"/>
              </a:solidFill>
              <a:latin typeface="Arial"/>
              <a:ea typeface="Arial"/>
              <a:cs typeface="Arial"/>
              <a:sym typeface="Arial"/>
            </a:endParaRPr>
          </a:p>
          <a:p>
            <a:pPr indent="-457063">
              <a:lnSpc>
                <a:spcPct val="100000"/>
              </a:lnSpc>
              <a:spcBef>
                <a:spcPts val="0"/>
              </a:spcBef>
              <a:buClr>
                <a:schemeClr val="dk1"/>
              </a:buClr>
              <a:buSzPts val="3600"/>
              <a:buChar char="-"/>
            </a:pPr>
            <a:r>
              <a:rPr lang="en-US" sz="2599">
                <a:solidFill>
                  <a:schemeClr val="dk1"/>
                </a:solidFill>
                <a:latin typeface="Arial"/>
                <a:ea typeface="Arial"/>
                <a:cs typeface="Arial"/>
                <a:sym typeface="Arial"/>
              </a:rPr>
              <a:t>Give the target the opportunity to do the right thing before things escalate</a:t>
            </a:r>
            <a:endParaRPr sz="2599">
              <a:solidFill>
                <a:schemeClr val="dk1"/>
              </a:solidFill>
              <a:latin typeface="Arial"/>
              <a:ea typeface="Arial"/>
              <a:cs typeface="Arial"/>
              <a:sym typeface="Arial"/>
            </a:endParaRPr>
          </a:p>
          <a:p>
            <a:pPr indent="-457063">
              <a:lnSpc>
                <a:spcPct val="100000"/>
              </a:lnSpc>
              <a:spcBef>
                <a:spcPts val="0"/>
              </a:spcBef>
              <a:spcAft>
                <a:spcPts val="200"/>
              </a:spcAft>
              <a:buClr>
                <a:schemeClr val="dk1"/>
              </a:buClr>
              <a:buSzPts val="3600"/>
              <a:buChar char="-"/>
            </a:pPr>
            <a:r>
              <a:rPr lang="en-US" sz="2599">
                <a:solidFill>
                  <a:schemeClr val="dk1"/>
                </a:solidFill>
                <a:latin typeface="Arial"/>
                <a:ea typeface="Arial"/>
                <a:cs typeface="Arial"/>
                <a:sym typeface="Arial"/>
              </a:rPr>
              <a:t>The threat of escalation can be as powerful as actual escalation</a:t>
            </a:r>
            <a:endParaRPr sz="5798">
              <a:solidFill>
                <a:srgbClr val="262626"/>
              </a:solidFill>
              <a:latin typeface="Arial"/>
              <a:ea typeface="Arial"/>
              <a:cs typeface="Arial"/>
              <a:sym typeface="Arial"/>
            </a:endParaRPr>
          </a:p>
        </p:txBody>
      </p:sp>
    </p:spTree>
    <p:extLst>
      <p:ext uri="{BB962C8B-B14F-4D97-AF65-F5344CB8AC3E}">
        <p14:creationId xmlns:p14="http://schemas.microsoft.com/office/powerpoint/2010/main" val="42701638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637954" y="177801"/>
            <a:ext cx="10738284" cy="927986"/>
          </a:xfrm>
        </p:spPr>
        <p:txBody>
          <a:bodyPr/>
          <a:lstStyle/>
          <a:p>
            <a:r>
              <a:rPr lang="en-US" b="1"/>
              <a:t>TEAM WORK – Escalation of Tactics</a:t>
            </a:r>
          </a:p>
        </p:txBody>
      </p:sp>
      <p:sp>
        <p:nvSpPr>
          <p:cNvPr id="3" name="Content Placeholder 2"/>
          <p:cNvSpPr>
            <a:spLocks noGrp="1"/>
          </p:cNvSpPr>
          <p:nvPr>
            <p:ph idx="1"/>
          </p:nvPr>
        </p:nvSpPr>
        <p:spPr>
          <a:xfrm>
            <a:off x="850606" y="1403499"/>
            <a:ext cx="10525632" cy="4768702"/>
          </a:xfrm>
        </p:spPr>
        <p:txBody>
          <a:bodyPr>
            <a:normAutofit/>
          </a:bodyPr>
          <a:lstStyle/>
          <a:p>
            <a:pPr marL="0" indent="0">
              <a:buNone/>
            </a:pPr>
            <a:r>
              <a:rPr lang="en-US" sz="4000"/>
              <a:t>Return to your tactics chart </a:t>
            </a:r>
          </a:p>
          <a:p>
            <a:pPr marL="0" indent="0">
              <a:buNone/>
            </a:pPr>
            <a:r>
              <a:rPr lang="en-US" sz="4000"/>
              <a:t>Arrange them in an order that has your least visible, least risky tactic to highest visibility highest risk</a:t>
            </a:r>
          </a:p>
        </p:txBody>
      </p:sp>
      <p:pic>
        <p:nvPicPr>
          <p:cNvPr id="4" name="Google Shape;303;p23"/>
          <p:cNvPicPr preferRelativeResize="0"/>
          <p:nvPr/>
        </p:nvPicPr>
        <p:blipFill rotWithShape="1">
          <a:blip r:embed="rId2">
            <a:alphaModFix/>
          </a:blip>
          <a:srcRect/>
          <a:stretch/>
        </p:blipFill>
        <p:spPr>
          <a:xfrm>
            <a:off x="7719238" y="3976576"/>
            <a:ext cx="4469587" cy="2195625"/>
          </a:xfrm>
          <a:prstGeom prst="rect">
            <a:avLst/>
          </a:prstGeom>
          <a:noFill/>
          <a:ln>
            <a:noFill/>
          </a:ln>
        </p:spPr>
      </p:pic>
    </p:spTree>
    <p:extLst>
      <p:ext uri="{BB962C8B-B14F-4D97-AF65-F5344CB8AC3E}">
        <p14:creationId xmlns:p14="http://schemas.microsoft.com/office/powerpoint/2010/main" val="14015077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5180250" y="899886"/>
            <a:ext cx="6489235" cy="5272313"/>
          </a:xfrm>
        </p:spPr>
        <p:txBody>
          <a:bodyPr>
            <a:normAutofit/>
          </a:bodyPr>
          <a:lstStyle/>
          <a:p>
            <a:r>
              <a:rPr lang="en-US"/>
              <a:t>An escalating campaign is held together by a set of values and shared commitment to a demand. </a:t>
            </a:r>
          </a:p>
          <a:p>
            <a:r>
              <a:rPr lang="en-US"/>
              <a:t>Escalating tactics are how we develop leaders, identify new leaders, move more people into our base.  </a:t>
            </a:r>
          </a:p>
          <a:p>
            <a:r>
              <a:rPr lang="en-US"/>
              <a:t>If we are organizing, we are always climbing campaign mountain</a:t>
            </a:r>
          </a:p>
        </p:txBody>
      </p:sp>
      <p:sp>
        <p:nvSpPr>
          <p:cNvPr id="13" name="Text Placeholder 12"/>
          <p:cNvSpPr>
            <a:spLocks noGrp="1"/>
          </p:cNvSpPr>
          <p:nvPr>
            <p:ph type="body" sz="half" idx="2"/>
          </p:nvPr>
        </p:nvSpPr>
        <p:spPr/>
        <p:txBody>
          <a:bodyPr/>
          <a:lstStyle/>
          <a:p>
            <a:endParaRPr lang="en-US"/>
          </a:p>
        </p:txBody>
      </p:sp>
      <p:pic>
        <p:nvPicPr>
          <p:cNvPr id="6" name="Picture 5"/>
          <p:cNvPicPr>
            <a:picLocks noChangeAspect="1"/>
          </p:cNvPicPr>
          <p:nvPr/>
        </p:nvPicPr>
        <p:blipFill rotWithShape="1">
          <a:blip r:embed="rId2"/>
          <a:srcRect l="23345" r="20898"/>
          <a:stretch/>
        </p:blipFill>
        <p:spPr>
          <a:xfrm>
            <a:off x="1517866" y="2280777"/>
            <a:ext cx="2275865" cy="4081784"/>
          </a:xfrm>
          <a:prstGeom prst="rect">
            <a:avLst/>
          </a:prstGeom>
        </p:spPr>
      </p:pic>
    </p:spTree>
    <p:extLst>
      <p:ext uri="{BB962C8B-B14F-4D97-AF65-F5344CB8AC3E}">
        <p14:creationId xmlns:p14="http://schemas.microsoft.com/office/powerpoint/2010/main" val="4485110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Math 16x9">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9696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th education presentation with Pi  (widescreen).potx" id="{DF132673-7A8C-4FB7-A35E-0123B6C0D98B}" vid="{CCAAB50D-2EF2-4925-80C2-C83131AE58AC}"/>
    </a:ext>
  </a:extLst>
</a:theme>
</file>

<file path=ppt/theme/theme2.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fe38b274f234111a294edeb7f0b07493">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c2c4aa400ea998a730c421a6ef03a9f1"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TaxCatchAll xmlns="5ed5bd0d-9aa5-480d-8c58-25f9f57090c9" xsi:nil="true"/>
    <Section xmlns="05627597-0322-42fc-bc19-1d0dde15c694" xsi:nil="true"/>
  </documentManagement>
</p:properties>
</file>

<file path=customXml/itemProps1.xml><?xml version="1.0" encoding="utf-8"?>
<ds:datastoreItem xmlns:ds="http://schemas.openxmlformats.org/officeDocument/2006/customXml" ds:itemID="{AD5BE7F4-59B2-4005-AF25-B307BF5C3896}">
  <ds:schemaRefs>
    <ds:schemaRef ds:uri="05627597-0322-42fc-bc19-1d0dde15c694"/>
    <ds:schemaRef ds:uri="5ed5bd0d-9aa5-480d-8c58-25f9f57090c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FC1734BB-D366-45BA-BFF0-B51D6487F96E}">
  <ds:schemaRefs>
    <ds:schemaRef ds:uri="http://schemas.microsoft.com/sharepoint/v3/contenttype/forms"/>
  </ds:schemaRefs>
</ds:datastoreItem>
</file>

<file path=customXml/itemProps3.xml><?xml version="1.0" encoding="utf-8"?>
<ds:datastoreItem xmlns:ds="http://schemas.openxmlformats.org/officeDocument/2006/customXml" ds:itemID="{A879D4DE-E235-4E9A-B860-4E1B4A2972E6}">
  <ds:schemaRefs>
    <ds:schemaRef ds:uri="http://purl.org/dc/dcmitype/"/>
    <ds:schemaRef ds:uri="05627597-0322-42fc-bc19-1d0dde15c694"/>
    <ds:schemaRef ds:uri="http://schemas.microsoft.com/office/2006/metadata/properties"/>
    <ds:schemaRef ds:uri="http://schemas.microsoft.com/office/2006/documentManagement/types"/>
    <ds:schemaRef ds:uri="http://purl.org/dc/terms/"/>
    <ds:schemaRef ds:uri="http://schemas.openxmlformats.org/package/2006/metadata/core-properties"/>
    <ds:schemaRef ds:uri="http://schemas.microsoft.com/office/infopath/2007/PartnerControls"/>
    <ds:schemaRef ds:uri="5ed5bd0d-9aa5-480d-8c58-25f9f57090c9"/>
    <ds:schemaRef ds:uri="http://www.w3.org/XML/1998/namespace"/>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Math education presentation with Pi  (widescreen)</Template>
  <TotalTime>0</TotalTime>
  <Words>7554</Words>
  <Application>Microsoft Office PowerPoint</Application>
  <PresentationFormat>Custom</PresentationFormat>
  <Paragraphs>777</Paragraphs>
  <Slides>184</Slides>
  <Notes>73</Notes>
  <HiddenSlides>86</HiddenSlides>
  <MMClips>7</MMClips>
  <ScaleCrop>false</ScaleCrop>
  <HeadingPairs>
    <vt:vector size="4" baseType="variant">
      <vt:variant>
        <vt:lpstr>Theme</vt:lpstr>
      </vt:variant>
      <vt:variant>
        <vt:i4>1</vt:i4>
      </vt:variant>
      <vt:variant>
        <vt:lpstr>Slide Titles</vt:lpstr>
      </vt:variant>
      <vt:variant>
        <vt:i4>184</vt:i4>
      </vt:variant>
    </vt:vector>
  </HeadingPairs>
  <TitlesOfParts>
    <vt:vector size="185" baseType="lpstr">
      <vt:lpstr>Math 16x9</vt:lpstr>
      <vt:lpstr>Our Welcome Activity … </vt:lpstr>
      <vt:lpstr>Strength  and Power Building: Clubs to Fighting Unions</vt:lpstr>
      <vt:lpstr> Anthony </vt:lpstr>
      <vt:lpstr>NEA Members and External Audiences</vt:lpstr>
      <vt:lpstr>Honoring This Space</vt:lpstr>
      <vt:lpstr>Shout Out Around the Room  Name Pronoun Work Location </vt:lpstr>
      <vt:lpstr>PowerPoint Presentation</vt:lpstr>
      <vt:lpstr>Session OUtcomes</vt:lpstr>
      <vt:lpstr>Logistics to Remember</vt:lpstr>
      <vt:lpstr>Community Agreements Page (2 in the handouts) </vt:lpstr>
      <vt:lpstr>Your World as It Is and Your Highest Hopes</vt:lpstr>
      <vt:lpstr> Ellen </vt:lpstr>
      <vt:lpstr>PowerPoint Presentation</vt:lpstr>
      <vt:lpstr>PowerPoint Presentation</vt:lpstr>
      <vt:lpstr>Organizing, Power, and Campaigns</vt:lpstr>
      <vt:lpstr>Albert</vt:lpstr>
      <vt:lpstr>What is organizing? - p. 4</vt:lpstr>
      <vt:lpstr>PowerPoint Presentation</vt:lpstr>
      <vt:lpstr>Who is powerful?  What makes them powerful? </vt:lpstr>
      <vt:lpstr>DEFINING POWER</vt:lpstr>
      <vt:lpstr>UNDERSTANDING POWER</vt:lpstr>
      <vt:lpstr>TRUTHS  ABOUT BUILDING  POWER</vt:lpstr>
      <vt:lpstr>Definition for Campaigns</vt:lpstr>
      <vt:lpstr>Strength AND Growth </vt:lpstr>
      <vt:lpstr>Key Ideas</vt:lpstr>
      <vt:lpstr>Three Theories of Change</vt:lpstr>
      <vt:lpstr>Grat</vt:lpstr>
      <vt:lpstr>3 Theories of Change – pgs. 5-8</vt:lpstr>
      <vt:lpstr>As you watch the following videos which is closest to the way you currently do union work?</vt:lpstr>
      <vt:lpstr>Advocacy</vt:lpstr>
      <vt:lpstr>PowerPoint Presentation</vt:lpstr>
      <vt:lpstr>Organizing</vt:lpstr>
      <vt:lpstr>Team Talk</vt:lpstr>
      <vt:lpstr>PowerPoint Presentation</vt:lpstr>
      <vt:lpstr>Leaders Across these Theories Page 4, 10-12 </vt:lpstr>
      <vt:lpstr>In each of these models, who holds the accountability and responsibility is different.    Remember, we build the most power when the members are accountable to one another and are responsible for the actions necessary to build that power.    If we hold the responsibility and are the only ones held accountable, the members are not building power to address the issues that are important.</vt:lpstr>
      <vt:lpstr>Organizing Basic Skills</vt:lpstr>
      <vt:lpstr>Organizing Basic Methods</vt:lpstr>
      <vt:lpstr>Key Ideas</vt:lpstr>
      <vt:lpstr>END OF SESSION 1</vt:lpstr>
      <vt:lpstr>PowerPoint Presentation</vt:lpstr>
      <vt:lpstr>Recognizing Leadership</vt:lpstr>
      <vt:lpstr>Jeny</vt:lpstr>
      <vt:lpstr> Who are leaders that build power?  </vt:lpstr>
      <vt:lpstr>Definitions for Today – Pgs. 9-27 </vt:lpstr>
      <vt:lpstr>IF Organizing is…</vt:lpstr>
      <vt:lpstr>Leadership that builds power is…</vt:lpstr>
      <vt:lpstr>Leaders, Mobilizers, and Activists – Scenarios (pgs. 26-27) </vt:lpstr>
      <vt:lpstr>Leaders, Mobilizers, and Activists (pgs. 26-27) </vt:lpstr>
      <vt:lpstr>We don’t make leaders, we find them by visiting worksites consistently and asking who is Trusted and Respected.</vt:lpstr>
      <vt:lpstr>Key Ideas</vt:lpstr>
      <vt:lpstr>Assessing our Structure</vt:lpstr>
      <vt:lpstr>Eric J.</vt:lpstr>
      <vt:lpstr>How are we positioned for building and using power? </vt:lpstr>
      <vt:lpstr>Club or Union? Pg. 28 Table Talk</vt:lpstr>
      <vt:lpstr>Levels of Organizing - Pgs. 29-31</vt:lpstr>
      <vt:lpstr>Whole Room Idea Sharing</vt:lpstr>
      <vt:lpstr>Key Ideas</vt:lpstr>
      <vt:lpstr>Building a Campaign</vt:lpstr>
      <vt:lpstr>Eric S.</vt:lpstr>
      <vt:lpstr>How do you build a Campaign? Pg. 90</vt:lpstr>
      <vt:lpstr>Key Parts of an Issue Campaign Pg. 91</vt:lpstr>
      <vt:lpstr>Campaigns are Strategic - pg. 103 </vt:lpstr>
      <vt:lpstr>Key Ideas</vt:lpstr>
      <vt:lpstr>END OF SESSION 2</vt:lpstr>
      <vt:lpstr>Centering Race, Class, and Gender</vt:lpstr>
      <vt:lpstr>Salina</vt:lpstr>
      <vt:lpstr> TEAMWORK   Make a list of LBGTQ+ problems workers face in our schools.  What will it take to achieve equity for the people who work and learn in our schools? </vt:lpstr>
      <vt:lpstr>How does a union build and transform their power? </vt:lpstr>
      <vt:lpstr>Centering Race, Class, and Gender Justice – pg. 40</vt:lpstr>
      <vt:lpstr>Race, Class, Gender Equity Tools – pgs. 41-43</vt:lpstr>
      <vt:lpstr>Key Points about Equity Tool Success</vt:lpstr>
      <vt:lpstr> For each of the answers in step 1, ask these 4 questions.  </vt:lpstr>
      <vt:lpstr>Key  Points</vt:lpstr>
      <vt:lpstr>STEP 1:  Problem and Issue</vt:lpstr>
      <vt:lpstr>Grat</vt:lpstr>
      <vt:lpstr>PROBLEM vs. ISSUE pg. 93</vt:lpstr>
      <vt:lpstr>Issue</vt:lpstr>
      <vt:lpstr>PROBLEM        vs.         ISSUE</vt:lpstr>
      <vt:lpstr>EXAMPLES- Problems to Issues + Values</vt:lpstr>
      <vt:lpstr>Key Ideas</vt:lpstr>
      <vt:lpstr>TEAMWORK – Problems into Issues</vt:lpstr>
      <vt:lpstr>Assessing Our Issues – Pg. 94 </vt:lpstr>
      <vt:lpstr>Issue Criteria Checklist</vt:lpstr>
      <vt:lpstr>PowerPoint Presentation</vt:lpstr>
      <vt:lpstr>STEP 2:  Power Analysis</vt:lpstr>
      <vt:lpstr>Albert and Eric J.</vt:lpstr>
      <vt:lpstr>REMEMBER POWER</vt:lpstr>
      <vt:lpstr>Purpose of Power Analysis</vt:lpstr>
      <vt:lpstr>Process of Power Analysis</vt:lpstr>
      <vt:lpstr>Key Ideas</vt:lpstr>
      <vt:lpstr>Spectrum of Allies Part 1 Pg. 33</vt:lpstr>
      <vt:lpstr>Share Out Spectrum of Allies</vt:lpstr>
      <vt:lpstr>Focusing your tactics matters</vt:lpstr>
      <vt:lpstr>Team Share of Spectrum of Allies</vt:lpstr>
      <vt:lpstr>Key POINTs</vt:lpstr>
      <vt:lpstr>What will you take with you into your future work? </vt:lpstr>
      <vt:lpstr>PowerPoint Presentation</vt:lpstr>
      <vt:lpstr>What follows are slides and content that we don’t have time for</vt:lpstr>
      <vt:lpstr>Who are Our People? </vt:lpstr>
      <vt:lpstr>Give One Idea and Get One Idea</vt:lpstr>
      <vt:lpstr>PowerPoint Presentation</vt:lpstr>
      <vt:lpstr>PowerPoint Presentation</vt:lpstr>
      <vt:lpstr>PowerPoint Presentation</vt:lpstr>
      <vt:lpstr>Key Points</vt:lpstr>
      <vt:lpstr>One on One Conversations</vt:lpstr>
      <vt:lpstr>One on One Conversations</vt:lpstr>
      <vt:lpstr>One on One Conversations</vt:lpstr>
      <vt:lpstr>One on One Conversation Practice</vt:lpstr>
      <vt:lpstr>Debrief </vt:lpstr>
      <vt:lpstr>Key Ideas</vt:lpstr>
      <vt:lpstr>Leaders</vt:lpstr>
      <vt:lpstr>What is organizing?</vt:lpstr>
      <vt:lpstr>PowerPoint Presentation</vt:lpstr>
      <vt:lpstr>PowerPoint Presentation</vt:lpstr>
      <vt:lpstr>PowerPoint Presentation</vt:lpstr>
      <vt:lpstr>PowerPoint Presentation</vt:lpstr>
      <vt:lpstr>PowerPoint Presentation</vt:lpstr>
      <vt:lpstr>PowerPoint Presentation</vt:lpstr>
      <vt:lpstr>Who here is trusted and respected? </vt:lpstr>
      <vt:lpstr>Key Points</vt:lpstr>
      <vt:lpstr>PowerPoint Presentation</vt:lpstr>
      <vt:lpstr>What is organizing? </vt:lpstr>
      <vt:lpstr>Structures are how we connect collective use of personal agency.</vt:lpstr>
      <vt:lpstr>PowerPoint Presentation</vt:lpstr>
      <vt:lpstr>PowerPoint Presentation</vt:lpstr>
      <vt:lpstr>If you are the only leader…</vt:lpstr>
      <vt:lpstr>PowerPoint Presentation</vt:lpstr>
      <vt:lpstr>PowerPoint Presentation</vt:lpstr>
      <vt:lpstr>PowerPoint Presentation</vt:lpstr>
      <vt:lpstr>Remember interdependent leadership… </vt:lpstr>
      <vt:lpstr>PowerPoint Presentation</vt:lpstr>
      <vt:lpstr>PowerPoint Presentation</vt:lpstr>
      <vt:lpstr>PowerPoint Presentation</vt:lpstr>
      <vt:lpstr>We are coaching towards the Interdependent Structure – Leadership and Ownership Rich</vt:lpstr>
      <vt:lpstr>They do this through structures…</vt:lpstr>
      <vt:lpstr>Key Points</vt:lpstr>
      <vt:lpstr>Assessing our Readiness to Center Social Justice</vt:lpstr>
      <vt:lpstr>Black Workers Values Shape Unions</vt:lpstr>
      <vt:lpstr>Core Values</vt:lpstr>
      <vt:lpstr>What are the core values of your union?</vt:lpstr>
      <vt:lpstr>Report Out</vt:lpstr>
      <vt:lpstr>Union Values</vt:lpstr>
      <vt:lpstr>Key Points</vt:lpstr>
      <vt:lpstr>Walk the Line Activity</vt:lpstr>
      <vt:lpstr>Walk the Line Activity – Round 1</vt:lpstr>
      <vt:lpstr>Walk the Line Activity – Round 2</vt:lpstr>
      <vt:lpstr>Walk the Line Activity – Round 3 </vt:lpstr>
      <vt:lpstr>Walk the Line Activity – Round 4</vt:lpstr>
      <vt:lpstr>Walk the Line Activity – Round 5</vt:lpstr>
      <vt:lpstr>Walk the Line Activity – Round 6</vt:lpstr>
      <vt:lpstr>Debrief the Line</vt:lpstr>
      <vt:lpstr>Key Points</vt:lpstr>
      <vt:lpstr>Steps 3 and 4  Target and Demand</vt:lpstr>
      <vt:lpstr>A Target Is </vt:lpstr>
      <vt:lpstr>TEAMWORK</vt:lpstr>
      <vt:lpstr>Demand:</vt:lpstr>
      <vt:lpstr>Demand:</vt:lpstr>
      <vt:lpstr>REVIEW</vt:lpstr>
      <vt:lpstr>PowerPoint Presentation</vt:lpstr>
      <vt:lpstr>A different analysis is required. </vt:lpstr>
      <vt:lpstr>Applying Your Learning</vt:lpstr>
      <vt:lpstr>Your Thoughts?</vt:lpstr>
      <vt:lpstr>Resources</vt:lpstr>
      <vt:lpstr>Key Ideas</vt:lpstr>
      <vt:lpstr>STEP 5 and 6  Strategy, Tactics, and Escalation</vt:lpstr>
      <vt:lpstr>What do you think is the difference between a strategy and a tactic? </vt:lpstr>
      <vt:lpstr>Strategy</vt:lpstr>
      <vt:lpstr>What makes good tactics?</vt:lpstr>
      <vt:lpstr>Tactics</vt:lpstr>
      <vt:lpstr>Tactics Must:</vt:lpstr>
      <vt:lpstr>Historic LGBTQ+ Tactics</vt:lpstr>
      <vt:lpstr>Historic LGBTQ+ Tactics</vt:lpstr>
      <vt:lpstr>Historic LGBTQ+ Tactics</vt:lpstr>
      <vt:lpstr>Historic LGBTQ+ Tactics</vt:lpstr>
      <vt:lpstr>TEAM WORK – 5 Minute Tactic Brainstorm</vt:lpstr>
      <vt:lpstr>Team Work</vt:lpstr>
      <vt:lpstr>Evaluating Tactics</vt:lpstr>
      <vt:lpstr>Key Ideas</vt:lpstr>
      <vt:lpstr>Campaign Mountain</vt:lpstr>
      <vt:lpstr>PowerPoint Presentation</vt:lpstr>
      <vt:lpstr>PowerPoint Presentation</vt:lpstr>
      <vt:lpstr>TEAM WORK – Escalation of Tactics</vt:lpstr>
      <vt:lpstr>Key Ideas</vt:lpstr>
    </vt:vector>
  </TitlesOfParts>
  <Company>NEA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Layout</dc:title>
  <dc:creator>Holmes, Ellen [NEA]</dc:creator>
  <cp:lastModifiedBy>Holmes, Ellen [NEA]</cp:lastModifiedBy>
  <cp:revision>11</cp:revision>
  <dcterms:created xsi:type="dcterms:W3CDTF">2022-09-14T20:21:53Z</dcterms:created>
  <dcterms:modified xsi:type="dcterms:W3CDTF">2025-09-24T16:03:13Z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0x0101004F15A52AE31FEC4EB9E74AAFCF7B6AD7</vt:lpwstr>
  </property>
  <property fmtid="{D5CDD505-2E9C-101B-9397-08002B2CF9AE}" pid="4" name="FeatureTags">
    <vt:lpwstr/>
  </property>
  <property fmtid="{D5CDD505-2E9C-101B-9397-08002B2CF9AE}" pid="5" name="LocalizationTags">
    <vt:lpwstr/>
  </property>
  <property fmtid="{D5CDD505-2E9C-101B-9397-08002B2CF9AE}" pid="6" name="CampaignTags">
    <vt:lpwstr/>
  </property>
  <property fmtid="{D5CDD505-2E9C-101B-9397-08002B2CF9AE}" pid="7" name="ScenarioTags">
    <vt:lpwstr/>
  </property>
  <property fmtid="{D5CDD505-2E9C-101B-9397-08002B2CF9AE}" pid="8" name="MediaServiceImageTags">
    <vt:lpwstr/>
  </property>
</Properties>
</file>