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6858000" cx="12192000"/>
  <p:notesSz cx="6858000" cy="9144000"/>
  <p:embeddedFontLst>
    <p:embeddedFont>
      <p:font typeface="Corsiva"/>
      <p:regular r:id="rId48"/>
      <p:bold r:id="rId49"/>
      <p:italic r:id="rId50"/>
      <p:boldItalic r:id="rId51"/>
    </p:embeddedFont>
    <p:embeddedFont>
      <p:font typeface="Caveat"/>
      <p:regular r:id="rId52"/>
      <p:bold r:id="rId53"/>
    </p:embeddedFont>
    <p:embeddedFont>
      <p:font typeface="Roboto"/>
      <p:regular r:id="rId54"/>
      <p:bold r:id="rId55"/>
      <p:italic r:id="rId56"/>
      <p:boldItalic r:id="rId57"/>
    </p:embeddedFont>
    <p:embeddedFont>
      <p:font typeface="Lobster"/>
      <p:regular r:id="rId58"/>
    </p:embeddedFont>
    <p:embeddedFont>
      <p:font typeface="Bodoni"/>
      <p:regular r:id="rId59"/>
      <p:bold r:id="rId60"/>
      <p:italic r:id="rId61"/>
      <p:boldItalic r:id="rId62"/>
    </p:embeddedFont>
    <p:embeddedFont>
      <p:font typeface="Bree Serif"/>
      <p:regular r:id="rId63"/>
    </p:embeddedFont>
    <p:embeddedFont>
      <p:font typeface="Merriweather"/>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8" roundtripDataSignature="AMtx7mgyj1w0pgGR/xysTabEkKYh31J4+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font" Target="fonts/BreeSerif-regular.fntdata"/><Relationship Id="rId21" Type="http://schemas.openxmlformats.org/officeDocument/2006/relationships/slide" Target="slides/slide16.xml"/><Relationship Id="rId68" Type="http://customschemas.google.com/relationships/presentationmetadata" Target="metadata"/><Relationship Id="rId7" Type="http://schemas.openxmlformats.org/officeDocument/2006/relationships/slide" Target="slides/slide2.xml"/><Relationship Id="rId71" Type="http://schemas.openxmlformats.org/officeDocument/2006/relationships/customXml" Target="../customXml/item3.xml"/><Relationship Id="rId2" Type="http://schemas.openxmlformats.org/officeDocument/2006/relationships/presProps" Target="presProps.xml"/><Relationship Id="rId29" Type="http://schemas.openxmlformats.org/officeDocument/2006/relationships/slide" Target="slides/slide24.xml"/><Relationship Id="rId16" Type="http://schemas.openxmlformats.org/officeDocument/2006/relationships/slide" Target="slides/slide11.xml"/><Relationship Id="rId40" Type="http://schemas.openxmlformats.org/officeDocument/2006/relationships/slide" Target="slides/slide35.xml"/><Relationship Id="rId45" Type="http://schemas.openxmlformats.org/officeDocument/2006/relationships/slide" Target="slides/slide40.xml"/><Relationship Id="rId32" Type="http://schemas.openxmlformats.org/officeDocument/2006/relationships/slide" Target="slides/slide27.xml"/><Relationship Id="rId37" Type="http://schemas.openxmlformats.org/officeDocument/2006/relationships/slide" Target="slides/slide32.xml"/><Relationship Id="rId66" Type="http://schemas.openxmlformats.org/officeDocument/2006/relationships/font" Target="fonts/Merriweather-italic.fntdata"/><Relationship Id="rId24" Type="http://schemas.openxmlformats.org/officeDocument/2006/relationships/slide" Target="slides/slide19.xml"/><Relationship Id="rId53" Type="http://schemas.openxmlformats.org/officeDocument/2006/relationships/font" Target="fonts/Caveat-bold.fntdata"/><Relationship Id="rId11" Type="http://schemas.openxmlformats.org/officeDocument/2006/relationships/slide" Target="slides/slide6.xml"/><Relationship Id="rId58" Type="http://schemas.openxmlformats.org/officeDocument/2006/relationships/font" Target="fonts/Lobster-regular.fntdata"/><Relationship Id="rId5" Type="http://schemas.openxmlformats.org/officeDocument/2006/relationships/notesMaster" Target="notesMasters/notesMaster1.xml"/><Relationship Id="rId61" Type="http://schemas.openxmlformats.org/officeDocument/2006/relationships/font" Target="fonts/Bodoni-italic.fntdata"/><Relationship Id="rId19" Type="http://schemas.openxmlformats.org/officeDocument/2006/relationships/slide" Target="slides/slide14.xml"/><Relationship Id="rId43" Type="http://schemas.openxmlformats.org/officeDocument/2006/relationships/slide" Target="slides/slide38.xml"/><Relationship Id="rId48" Type="http://schemas.openxmlformats.org/officeDocument/2006/relationships/font" Target="fonts/Corsiva-regular.fntdata"/><Relationship Id="rId30" Type="http://schemas.openxmlformats.org/officeDocument/2006/relationships/slide" Target="slides/slide25.xml"/><Relationship Id="rId35" Type="http://schemas.openxmlformats.org/officeDocument/2006/relationships/slide" Target="slides/slide30.xml"/><Relationship Id="rId64" Type="http://schemas.openxmlformats.org/officeDocument/2006/relationships/font" Target="fonts/Merriweather-regular.fntdata"/><Relationship Id="rId22" Type="http://schemas.openxmlformats.org/officeDocument/2006/relationships/slide" Target="slides/slide17.xml"/><Relationship Id="rId27" Type="http://schemas.openxmlformats.org/officeDocument/2006/relationships/slide" Target="slides/slide22.xml"/><Relationship Id="rId56" Type="http://schemas.openxmlformats.org/officeDocument/2006/relationships/font" Target="fonts/Roboto-italic.fntdata"/><Relationship Id="rId14" Type="http://schemas.openxmlformats.org/officeDocument/2006/relationships/slide" Target="slides/slide9.xml"/><Relationship Id="rId69" Type="http://schemas.openxmlformats.org/officeDocument/2006/relationships/customXml" Target="../customXml/item1.xml"/><Relationship Id="rId8" Type="http://schemas.openxmlformats.org/officeDocument/2006/relationships/slide" Target="slides/slide3.xml"/><Relationship Id="rId51" Type="http://schemas.openxmlformats.org/officeDocument/2006/relationships/font" Target="fonts/Corsiva-boldItalic.fntdata"/><Relationship Id="rId3" Type="http://schemas.openxmlformats.org/officeDocument/2006/relationships/slideMaster" Target="slideMasters/slideMaster1.xml"/><Relationship Id="rId46" Type="http://schemas.openxmlformats.org/officeDocument/2006/relationships/slide" Target="slides/slide41.xml"/><Relationship Id="rId33" Type="http://schemas.openxmlformats.org/officeDocument/2006/relationships/slide" Target="slides/slide28.xml"/><Relationship Id="rId38" Type="http://schemas.openxmlformats.org/officeDocument/2006/relationships/slide" Target="slides/slide33.xml"/><Relationship Id="rId67" Type="http://schemas.openxmlformats.org/officeDocument/2006/relationships/font" Target="fonts/Merriweather-boldItalic.fntdata"/><Relationship Id="rId25" Type="http://schemas.openxmlformats.org/officeDocument/2006/relationships/slide" Target="slides/slide20.xml"/><Relationship Id="rId12" Type="http://schemas.openxmlformats.org/officeDocument/2006/relationships/slide" Target="slides/slide7.xml"/><Relationship Id="rId59" Type="http://schemas.openxmlformats.org/officeDocument/2006/relationships/font" Target="fonts/Bodoni-regular.fntdata"/><Relationship Id="rId17" Type="http://schemas.openxmlformats.org/officeDocument/2006/relationships/slide" Target="slides/slide12.xml"/><Relationship Id="rId41" Type="http://schemas.openxmlformats.org/officeDocument/2006/relationships/slide" Target="slides/slide36.xml"/><Relationship Id="rId62" Type="http://schemas.openxmlformats.org/officeDocument/2006/relationships/font" Target="fonts/Bodoni-boldItalic.fntdata"/><Relationship Id="rId20" Type="http://schemas.openxmlformats.org/officeDocument/2006/relationships/slide" Target="slides/slide15.xml"/><Relationship Id="rId54" Type="http://schemas.openxmlformats.org/officeDocument/2006/relationships/font" Target="fonts/Roboto-regular.fntdata"/><Relationship Id="rId70" Type="http://schemas.openxmlformats.org/officeDocument/2006/relationships/customXml" Target="../customXml/item2.xml"/><Relationship Id="rId1" Type="http://schemas.openxmlformats.org/officeDocument/2006/relationships/theme" Target="theme/theme3.xml"/><Relationship Id="rId6" Type="http://schemas.openxmlformats.org/officeDocument/2006/relationships/slide" Target="slides/slide1.xml"/><Relationship Id="rId49" Type="http://schemas.openxmlformats.org/officeDocument/2006/relationships/font" Target="fonts/Corsiva-bold.fntdata"/><Relationship Id="rId36" Type="http://schemas.openxmlformats.org/officeDocument/2006/relationships/slide" Target="slides/slide31.xml"/><Relationship Id="rId23" Type="http://schemas.openxmlformats.org/officeDocument/2006/relationships/slide" Target="slides/slide18.xml"/><Relationship Id="rId28" Type="http://schemas.openxmlformats.org/officeDocument/2006/relationships/slide" Target="slides/slide23.xml"/><Relationship Id="rId57" Type="http://schemas.openxmlformats.org/officeDocument/2006/relationships/font" Target="fonts/Roboto-boldItalic.fntdata"/><Relationship Id="rId15" Type="http://schemas.openxmlformats.org/officeDocument/2006/relationships/slide" Target="slides/slide10.xml"/><Relationship Id="rId44" Type="http://schemas.openxmlformats.org/officeDocument/2006/relationships/slide" Target="slides/slide39.xml"/><Relationship Id="rId31" Type="http://schemas.openxmlformats.org/officeDocument/2006/relationships/slide" Target="slides/slide26.xml"/><Relationship Id="rId65" Type="http://schemas.openxmlformats.org/officeDocument/2006/relationships/font" Target="fonts/Merriweather-bold.fntdata"/><Relationship Id="rId60" Type="http://schemas.openxmlformats.org/officeDocument/2006/relationships/font" Target="fonts/Bodoni-bold.fntdata"/><Relationship Id="rId52" Type="http://schemas.openxmlformats.org/officeDocument/2006/relationships/font" Target="fonts/Caveat-regular.fntdata"/><Relationship Id="rId10" Type="http://schemas.openxmlformats.org/officeDocument/2006/relationships/slide" Target="slides/slide5.xml"/><Relationship Id="rId4" Type="http://schemas.openxmlformats.org/officeDocument/2006/relationships/slideMaster" Target="slideMasters/slideMaster2.xml"/><Relationship Id="rId9" Type="http://schemas.openxmlformats.org/officeDocument/2006/relationships/slide" Target="slides/slide4.xml"/><Relationship Id="rId39" Type="http://schemas.openxmlformats.org/officeDocument/2006/relationships/slide" Target="slides/slide34.xml"/><Relationship Id="rId13" Type="http://schemas.openxmlformats.org/officeDocument/2006/relationships/slide" Target="slides/slide8.xml"/><Relationship Id="rId18" Type="http://schemas.openxmlformats.org/officeDocument/2006/relationships/slide" Target="slides/slide13.xml"/><Relationship Id="rId34" Type="http://schemas.openxmlformats.org/officeDocument/2006/relationships/slide" Target="slides/slide29.xml"/><Relationship Id="rId50" Type="http://schemas.openxmlformats.org/officeDocument/2006/relationships/font" Target="fonts/Corsiva-italic.fntdata"/><Relationship Id="rId55" Type="http://schemas.openxmlformats.org/officeDocument/2006/relationships/font" Target="fonts/Robo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span.org/video/?c5063412/user-clip-allyship-conspiratorship" TargetMode="Externa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0" name="Google Shape;19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6" name="Google Shape;20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7" name="Google Shape;21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99d00154d5_0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8" name="Google Shape;228;g99d00154d5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Breakout Activity- 5 minutes, groups of 3</a:t>
            </a:r>
            <a:endParaRPr/>
          </a:p>
        </p:txBody>
      </p:sp>
      <p:sp>
        <p:nvSpPr>
          <p:cNvPr id="238" name="Google Shape;23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March- 12 states still with no protections, an additional 6 only offer in public sectors. </a:t>
            </a:r>
            <a:endParaRPr/>
          </a:p>
          <a:p>
            <a:pPr indent="0" lvl="0" marL="0" rtl="0" algn="l">
              <a:lnSpc>
                <a:spcPct val="100000"/>
              </a:lnSpc>
              <a:spcBef>
                <a:spcPts val="0"/>
              </a:spcBef>
              <a:spcAft>
                <a:spcPts val="0"/>
              </a:spcAft>
              <a:buSzPts val="1400"/>
              <a:buNone/>
            </a:pPr>
            <a:r>
              <a:rPr lang="en-US">
                <a:solidFill>
                  <a:srgbClr val="202122"/>
                </a:solidFill>
                <a:highlight>
                  <a:srgbClr val="FFFFFF"/>
                </a:highlight>
                <a:latin typeface="Arial"/>
                <a:ea typeface="Arial"/>
                <a:cs typeface="Arial"/>
                <a:sym typeface="Arial"/>
              </a:rPr>
              <a:t>Sexual orientation and gender identity discrimination prohibited in public and private employment (PA)</a:t>
            </a:r>
            <a:endParaRPr/>
          </a:p>
        </p:txBody>
      </p:sp>
      <p:sp>
        <p:nvSpPr>
          <p:cNvPr id="251" name="Google Shape;25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99c0936194_0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4" name="Google Shape;264;g99c0936194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99c0936194_0_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5" name="Google Shape;275;g99c0936194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99c0936194_0_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7" name="Google Shape;287;g99c0936194_0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7" name="Google Shape;29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1f81613ba6f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45 min</a:t>
            </a:r>
            <a:endParaRPr/>
          </a:p>
        </p:txBody>
      </p:sp>
      <p:sp>
        <p:nvSpPr>
          <p:cNvPr id="303" name="Google Shape;303;g1f81613ba6f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1f81613ba6f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1f81613ba6f_0_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Mariah, Halsey, </a:t>
            </a:r>
            <a:endParaRPr/>
          </a:p>
          <a:p>
            <a:pPr indent="0" lvl="0" marL="0" rtl="0" algn="l">
              <a:spcBef>
                <a:spcPts val="0"/>
              </a:spcBef>
              <a:spcAft>
                <a:spcPts val="0"/>
              </a:spcAft>
              <a:buNone/>
            </a:pPr>
            <a:r>
              <a:rPr lang="en-US"/>
              <a:t>Barack, Zendaya, Halle Berry, J-Cole</a:t>
            </a:r>
            <a:endParaRPr/>
          </a:p>
        </p:txBody>
      </p:sp>
      <p:sp>
        <p:nvSpPr>
          <p:cNvPr id="314" name="Google Shape;314;g1f81613ba6f_0_1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7" name="Google Shape;32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1f81613ba6f_0_7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g1f81613ba6f_0_7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8" name="Google Shape;348;g1f81613ba6f_0_7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8" name="Google Shape;36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99d00154d5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4" name="Google Shape;374;g99d00154d5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Terms change over time: Gender confirming bio men and women = “cisgendered”</a:t>
            </a:r>
            <a:endParaRPr/>
          </a:p>
          <a:p>
            <a:pPr indent="0" lvl="0" marL="0" rtl="0" algn="l">
              <a:lnSpc>
                <a:spcPct val="100000"/>
              </a:lnSpc>
              <a:spcBef>
                <a:spcPts val="0"/>
              </a:spcBef>
              <a:spcAft>
                <a:spcPts val="0"/>
              </a:spcAft>
              <a:buSzPts val="1400"/>
              <a:buNone/>
            </a:pPr>
            <a:r>
              <a:rPr lang="en-US"/>
              <a:t>How targeted groups can benefit from being perceived as privileged, must actively ally for those who cannot. Why you will see many books about white supremacy also address minorities who are “white passing”.</a:t>
            </a:r>
            <a:endParaRPr/>
          </a:p>
        </p:txBody>
      </p:sp>
      <p:sp>
        <p:nvSpPr>
          <p:cNvPr id="384" name="Google Shape;38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p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Should be 33 min in when starting this breakout room activity</a:t>
            </a:r>
            <a:endParaRPr/>
          </a:p>
          <a:p>
            <a:pPr indent="0" lvl="0" marL="0" rtl="0" algn="l">
              <a:lnSpc>
                <a:spcPct val="100000"/>
              </a:lnSpc>
              <a:spcBef>
                <a:spcPts val="0"/>
              </a:spcBef>
              <a:spcAft>
                <a:spcPts val="0"/>
              </a:spcAft>
              <a:buSzPts val="1400"/>
              <a:buNone/>
            </a:pPr>
            <a:r>
              <a:rPr lang="en-US"/>
              <a:t>https://drive.google.com/file/d/1fqiaYzNjk2vvJPkb8N0wEmCZPZpDQ1Vo/view?usp=sharing</a:t>
            </a:r>
            <a:endParaRPr/>
          </a:p>
        </p:txBody>
      </p:sp>
      <p:sp>
        <p:nvSpPr>
          <p:cNvPr id="391" name="Google Shape;391;p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a1b19cf927_0_1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Breakout Activity- 8 minutes, groups of 3</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Talk about what it means to be the different aspects of who you are: gender, sex, race, ethnicity, sexual orientation/attractionality, religion/Spirituality, social class, age, ability, body type, origin, ability, etc </a:t>
            </a:r>
            <a:endParaRPr/>
          </a:p>
        </p:txBody>
      </p:sp>
      <p:sp>
        <p:nvSpPr>
          <p:cNvPr id="398" name="Google Shape;398;ga1b19cf927_0_1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f81613ba6f_0_2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 Hour 20 </a:t>
            </a:r>
            <a:endParaRPr/>
          </a:p>
        </p:txBody>
      </p:sp>
      <p:sp>
        <p:nvSpPr>
          <p:cNvPr id="411" name="Google Shape;411;g1f81613ba6f_0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1f81613ba6f_0_2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Review first two, Stereotype and Prejudice</a:t>
            </a:r>
            <a:endParaRPr/>
          </a:p>
          <a:p>
            <a:pPr indent="0" lvl="0" marL="0" rtl="0" algn="l">
              <a:lnSpc>
                <a:spcPct val="100000"/>
              </a:lnSpc>
              <a:spcBef>
                <a:spcPts val="0"/>
              </a:spcBef>
              <a:spcAft>
                <a:spcPts val="0"/>
              </a:spcAft>
              <a:buSzPts val="1400"/>
              <a:buNone/>
            </a:pPr>
            <a:r>
              <a:t/>
            </a:r>
            <a:endParaRPr/>
          </a:p>
        </p:txBody>
      </p:sp>
      <p:sp>
        <p:nvSpPr>
          <p:cNvPr id="421" name="Google Shape;421;g1f81613ba6f_0_2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1f81613ba6f_0_2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4" name="Google Shape;434;g1f81613ba6f_0_2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Review first two, Stereotype and Prejudice</a:t>
            </a:r>
            <a:endParaRPr/>
          </a:p>
          <a:p>
            <a:pPr indent="0" lvl="0" marL="0" rtl="0" algn="l">
              <a:lnSpc>
                <a:spcPct val="100000"/>
              </a:lnSpc>
              <a:spcBef>
                <a:spcPts val="0"/>
              </a:spcBef>
              <a:spcAft>
                <a:spcPts val="0"/>
              </a:spcAft>
              <a:buSzPts val="1400"/>
              <a:buNone/>
            </a:pPr>
            <a:r>
              <a:rPr lang="en-US"/>
              <a:t>See resource for more explanations -&gt;https://www.muhlenberg.edu/media/contentassets/pdf/campuslife/multicultural/lgbt/scan004.pdf</a:t>
            </a:r>
            <a:endParaRPr/>
          </a:p>
        </p:txBody>
      </p:sp>
      <p:sp>
        <p:nvSpPr>
          <p:cNvPr id="444" name="Google Shape;44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a1b19cf927_0_1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Any battle worth fighting is worth having an intentional strategy and not just a “let’s see what happens” or “we’ll figure it out when the time comes” mentality. However, not all tactics bring about desired results, so first let’s take a look at some INEFFECTIVE strategies for facilitating race discussions amongst colleagues in school settings. </a:t>
            </a:r>
            <a:endParaRPr/>
          </a:p>
        </p:txBody>
      </p:sp>
      <p:sp>
        <p:nvSpPr>
          <p:cNvPr id="451" name="Google Shape;451;ga1b19cf927_0_1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a1b19cf927_1_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Now, we’ve hit the “what not to do’s”, so let’s discuss some strategies that are successful when navigating and facilitating race or discrimination discussions.</a:t>
            </a:r>
            <a:endParaRPr/>
          </a:p>
        </p:txBody>
      </p:sp>
      <p:sp>
        <p:nvSpPr>
          <p:cNvPr id="464" name="Google Shape;464;ga1b19cf927_1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a1ee5cb171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Many of us have a healthy fear of the unknown. It stands to reason that talking about race being new to most of us would be a bit scary. Not only is it something that we aren’t practiced in, but it is an extremely personal and there are deep wounds carried by people who have been discriminated against or have a long history of facing inequity as well as personal embarrassment, shame, and guilt felt by those who have witnessed, perpetrated, or have loved ones who harbor discriminatory ideologies. In order for us to disentangle ourselves from an evaluation system that doesn’t have space for racism to be bad but people to be capable of change we must commit to difficult conversations. Because if there is ever to be a dismantling of systemic racism and discrimination those whose actions perpetuate discriminatory practices must change. We affect this change by exposing racism and discrimination and teaching others how to be a part of the change that is needed. This requires get comfortable with discomfort and embracing opportunities to dive into conversations about race and inequality.</a:t>
            </a:r>
            <a:endParaRPr/>
          </a:p>
          <a:p>
            <a:pPr indent="0" lvl="0" marL="0" rtl="0" algn="l">
              <a:lnSpc>
                <a:spcPct val="100000"/>
              </a:lnSpc>
              <a:spcBef>
                <a:spcPts val="0"/>
              </a:spcBef>
              <a:spcAft>
                <a:spcPts val="0"/>
              </a:spcAft>
              <a:buSzPts val="1400"/>
              <a:buNone/>
            </a:pPr>
            <a:r>
              <a:rPr lang="en-US"/>
              <a:t>Remember, if enter into conversations and you mess up you can own it, apologize, and commit to doing better. If you stay silent you make it a safe space for inequality to persist. Bottom line is know where you have privilege, look for opportunities to ally in those spaces, do your homework, and be ready to say i’m sorry when you mess up...not I’m sorry but or I’m sorry if...just I’m sorry.</a:t>
            </a:r>
            <a:endParaRPr/>
          </a:p>
        </p:txBody>
      </p:sp>
      <p:sp>
        <p:nvSpPr>
          <p:cNvPr id="477" name="Google Shape;477;ga1ee5cb17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2" name="Google Shape;492;p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3" name="Google Shape;493;p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1f81613ba6f_0_69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10 min in breakout, 10 min to share</a:t>
            </a:r>
            <a:endParaRPr/>
          </a:p>
          <a:p>
            <a:pPr indent="0" lvl="0" marL="0" rtl="0" algn="l">
              <a:lnSpc>
                <a:spcPct val="100000"/>
              </a:lnSpc>
              <a:spcBef>
                <a:spcPts val="0"/>
              </a:spcBef>
              <a:spcAft>
                <a:spcPts val="0"/>
              </a:spcAft>
              <a:buSzPts val="1400"/>
              <a:buNone/>
            </a:pPr>
            <a:r>
              <a:rPr lang="en-US"/>
              <a:t>Ask Mx. Smith what things would make them feel supported?</a:t>
            </a:r>
            <a:endParaRPr/>
          </a:p>
        </p:txBody>
      </p:sp>
      <p:sp>
        <p:nvSpPr>
          <p:cNvPr id="505" name="Google Shape;505;g1f81613ba6f_0_6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a1b19cf927_0_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6" name="Google Shape;516;ga1b19cf927_0_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a1b19cf927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0" name="Google Shape;530;ga1b19cf927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a1b19cf927_0_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0" name="Google Shape;540;ga1b19cf927_0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a1b19cf927_0_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0" name="Google Shape;550;ga1b19cf927_0_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a1b19cf927_0_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US"/>
              <a:t>Claddagh (Clad-uk) - what did the pictures on the 4 slides have in common or are a part of?</a:t>
            </a:r>
            <a:endParaRPr/>
          </a:p>
        </p:txBody>
      </p:sp>
      <p:sp>
        <p:nvSpPr>
          <p:cNvPr id="560" name="Google Shape;560;ga1b19cf927_0_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a1b19cf927_0_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0" name="Google Shape;570;ga1b19cf927_0_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1f81613ba6f_0_4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4" name="Google Shape;584;g1f81613ba6f_0_4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1f81613ba6f_0_4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5" name="Google Shape;595;g1f81613ba6f_0_4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1f81613ba6f_0_4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0" name="Google Shape;610;g1f81613ba6f_0_4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1f81613ba6f_0_4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0" name="Google Shape;620;g1f81613ba6f_0_4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3" name="Google Shape;633;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d5fa3a238d_1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6" name="Google Shape;646;gd5fa3a238d_1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Dr. Bettina Love - Co-Conspirator story</a:t>
            </a:r>
            <a:endParaRPr/>
          </a:p>
          <a:p>
            <a:pPr indent="0" lvl="0" marL="0" rtl="0" algn="l">
              <a:spcBef>
                <a:spcPts val="0"/>
              </a:spcBef>
              <a:spcAft>
                <a:spcPts val="0"/>
              </a:spcAft>
              <a:buClr>
                <a:schemeClr val="dk1"/>
              </a:buClr>
              <a:buSzPts val="1100"/>
              <a:buFont typeface="Arial"/>
              <a:buNone/>
            </a:pPr>
            <a:r>
              <a:rPr lang="en-US"/>
              <a:t>Starts by talking about the risk and trust required by abolitionists using the Underground Railroad</a:t>
            </a:r>
            <a:endParaRPr/>
          </a:p>
          <a:p>
            <a:pPr indent="0" lvl="0" marL="0" rtl="0" algn="l">
              <a:spcBef>
                <a:spcPts val="0"/>
              </a:spcBef>
              <a:spcAft>
                <a:spcPts val="0"/>
              </a:spcAft>
              <a:buClr>
                <a:schemeClr val="dk1"/>
              </a:buClr>
              <a:buSzPts val="1100"/>
              <a:buFont typeface="Arial"/>
              <a:buNone/>
            </a:pPr>
            <a:r>
              <a:rPr lang="en-US" sz="1100" u="sng">
                <a:solidFill>
                  <a:schemeClr val="hlink"/>
                </a:solidFill>
                <a:latin typeface="Arial"/>
                <a:ea typeface="Arial"/>
                <a:cs typeface="Arial"/>
                <a:sym typeface="Arial"/>
                <a:hlinkClick r:id="rId2"/>
              </a:rPr>
              <a:t>https://www.c-span.org/video/?c5063412/user-clip-allyship-conspiratorship</a:t>
            </a:r>
            <a:endParaRPr/>
          </a:p>
        </p:txBody>
      </p:sp>
      <p:sp>
        <p:nvSpPr>
          <p:cNvPr id="647" name="Google Shape;647;gd5fa3a238d_1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8" name="Google Shape;658;p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Change to charge and thought questions.</a:t>
            </a:r>
            <a:endParaRPr/>
          </a:p>
        </p:txBody>
      </p:sp>
      <p:sp>
        <p:nvSpPr>
          <p:cNvPr id="659" name="Google Shape;659;p4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1f81613ba6f_0_6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2" name="Google Shape;672;g1f81613ba6f_0_6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3" name="Google Shape;673;g1f81613ba6f_0_6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5" name="Shape 15"/>
        <p:cNvGrpSpPr/>
        <p:nvPr/>
      </p:nvGrpSpPr>
      <p:grpSpPr>
        <a:xfrm>
          <a:off x="0" y="0"/>
          <a:ext cx="0" cy="0"/>
          <a:chOff x="0" y="0"/>
          <a:chExt cx="0" cy="0"/>
        </a:xfrm>
      </p:grpSpPr>
      <p:sp>
        <p:nvSpPr>
          <p:cNvPr id="16" name="Google Shape;16;p4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4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21" name="Shape 21"/>
        <p:cNvGrpSpPr/>
        <p:nvPr/>
      </p:nvGrpSpPr>
      <p:grpSpPr>
        <a:xfrm>
          <a:off x="0" y="0"/>
          <a:ext cx="0" cy="0"/>
          <a:chOff x="0" y="0"/>
          <a:chExt cx="0" cy="0"/>
        </a:xfrm>
      </p:grpSpPr>
      <p:sp>
        <p:nvSpPr>
          <p:cNvPr id="22" name="Google Shape;22;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5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_WITH_CAPTION_TEXT" type="picTx">
  <p:cSld name="PICTURE_WITH_CAPTION_TEXT">
    <p:spTree>
      <p:nvGrpSpPr>
        <p:cNvPr id="27" name="Shape 27"/>
        <p:cNvGrpSpPr/>
        <p:nvPr/>
      </p:nvGrpSpPr>
      <p:grpSpPr>
        <a:xfrm>
          <a:off x="0" y="0"/>
          <a:ext cx="0" cy="0"/>
          <a:chOff x="0" y="0"/>
          <a:chExt cx="0" cy="0"/>
        </a:xfrm>
      </p:grpSpPr>
      <p:sp>
        <p:nvSpPr>
          <p:cNvPr id="28" name="Google Shape;28;p6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64"/>
          <p:cNvSpPr/>
          <p:nvPr>
            <p:ph idx="2" type="pic"/>
          </p:nvPr>
        </p:nvSpPr>
        <p:spPr>
          <a:xfrm>
            <a:off x="5183188" y="987425"/>
            <a:ext cx="6172200" cy="4873625"/>
          </a:xfrm>
          <a:prstGeom prst="rect">
            <a:avLst/>
          </a:prstGeom>
          <a:noFill/>
          <a:ln>
            <a:noFill/>
          </a:ln>
        </p:spPr>
      </p:sp>
      <p:sp>
        <p:nvSpPr>
          <p:cNvPr id="30" name="Google Shape;30;p6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1" name="Google Shape;31;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 name="Shape 34"/>
        <p:cNvGrpSpPr/>
        <p:nvPr/>
      </p:nvGrpSpPr>
      <p:grpSpPr>
        <a:xfrm>
          <a:off x="0" y="0"/>
          <a:ext cx="0" cy="0"/>
          <a:chOff x="0" y="0"/>
          <a:chExt cx="0" cy="0"/>
        </a:xfrm>
      </p:grpSpPr>
      <p:sp>
        <p:nvSpPr>
          <p:cNvPr id="35" name="Google Shape;35;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type="titleOnly">
  <p:cSld name="TITLE_ONLY">
    <p:spTree>
      <p:nvGrpSpPr>
        <p:cNvPr id="38" name="Shape 38"/>
        <p:cNvGrpSpPr/>
        <p:nvPr/>
      </p:nvGrpSpPr>
      <p:grpSpPr>
        <a:xfrm>
          <a:off x="0" y="0"/>
          <a:ext cx="0" cy="0"/>
          <a:chOff x="0" y="0"/>
          <a:chExt cx="0" cy="0"/>
        </a:xfrm>
      </p:grpSpPr>
      <p:sp>
        <p:nvSpPr>
          <p:cNvPr id="39" name="Google Shape;39;p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 type="twoObj">
  <p:cSld name="TWO_OBJECTS">
    <p:spTree>
      <p:nvGrpSpPr>
        <p:cNvPr id="43" name="Shape 43"/>
        <p:cNvGrpSpPr/>
        <p:nvPr/>
      </p:nvGrpSpPr>
      <p:grpSpPr>
        <a:xfrm>
          <a:off x="0" y="0"/>
          <a:ext cx="0" cy="0"/>
          <a:chOff x="0" y="0"/>
          <a:chExt cx="0" cy="0"/>
        </a:xfrm>
      </p:grpSpPr>
      <p:sp>
        <p:nvSpPr>
          <p:cNvPr id="44" name="Google Shape;44;p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6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type="secHead">
  <p:cSld name="SECTION_HEADER">
    <p:spTree>
      <p:nvGrpSpPr>
        <p:cNvPr id="50" name="Shape 50"/>
        <p:cNvGrpSpPr/>
        <p:nvPr/>
      </p:nvGrpSpPr>
      <p:grpSpPr>
        <a:xfrm>
          <a:off x="0" y="0"/>
          <a:ext cx="0" cy="0"/>
          <a:chOff x="0" y="0"/>
          <a:chExt cx="0" cy="0"/>
        </a:xfrm>
      </p:grpSpPr>
      <p:sp>
        <p:nvSpPr>
          <p:cNvPr id="51" name="Google Shape;51;p6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6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3" name="Google Shape;53;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_WITH_TEXT" type="twoTxTwoObj">
  <p:cSld name="TWO_OBJECTS_WITH_TEXT">
    <p:spTree>
      <p:nvGrpSpPr>
        <p:cNvPr id="56" name="Shape 56"/>
        <p:cNvGrpSpPr/>
        <p:nvPr/>
      </p:nvGrpSpPr>
      <p:grpSpPr>
        <a:xfrm>
          <a:off x="0" y="0"/>
          <a:ext cx="0" cy="0"/>
          <a:chOff x="0" y="0"/>
          <a:chExt cx="0" cy="0"/>
        </a:xfrm>
      </p:grpSpPr>
      <p:sp>
        <p:nvSpPr>
          <p:cNvPr id="57" name="Google Shape;57;p6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6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9" name="Google Shape;59;p6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6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1" name="Google Shape;61;p6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 name="Google Shape;62;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_WITH_CAPTION_TEXT" type="objTx">
  <p:cSld name="OBJECT_WITH_CAPTION_TEXT">
    <p:spTree>
      <p:nvGrpSpPr>
        <p:cNvPr id="65" name="Shape 65"/>
        <p:cNvGrpSpPr/>
        <p:nvPr/>
      </p:nvGrpSpPr>
      <p:grpSpPr>
        <a:xfrm>
          <a:off x="0" y="0"/>
          <a:ext cx="0" cy="0"/>
          <a:chOff x="0" y="0"/>
          <a:chExt cx="0" cy="0"/>
        </a:xfrm>
      </p:grpSpPr>
      <p:sp>
        <p:nvSpPr>
          <p:cNvPr id="66" name="Google Shape;66;p6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6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8" name="Google Shape;68;p6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EXT" type="vertTx">
  <p:cSld name="VERTICAL_TEXT">
    <p:spTree>
      <p:nvGrpSpPr>
        <p:cNvPr id="72" name="Shape 72"/>
        <p:cNvGrpSpPr/>
        <p:nvPr/>
      </p:nvGrpSpPr>
      <p:grpSpPr>
        <a:xfrm>
          <a:off x="0" y="0"/>
          <a:ext cx="0" cy="0"/>
          <a:chOff x="0" y="0"/>
          <a:chExt cx="0" cy="0"/>
        </a:xfrm>
      </p:grpSpPr>
      <p:sp>
        <p:nvSpPr>
          <p:cNvPr id="73" name="Google Shape;73;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6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ITLE_AND_VERTICAL_TEXT" type="vertTitleAndTx">
  <p:cSld name="VERTICAL_TITLE_AND_VERTICAL_TEXT">
    <p:spTree>
      <p:nvGrpSpPr>
        <p:cNvPr id="78" name="Shape 78"/>
        <p:cNvGrpSpPr/>
        <p:nvPr/>
      </p:nvGrpSpPr>
      <p:grpSpPr>
        <a:xfrm>
          <a:off x="0" y="0"/>
          <a:ext cx="0" cy="0"/>
          <a:chOff x="0" y="0"/>
          <a:chExt cx="0" cy="0"/>
        </a:xfrm>
      </p:grpSpPr>
      <p:sp>
        <p:nvSpPr>
          <p:cNvPr id="79" name="Google Shape;79;p6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6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_WITH_CAPTION_TEXT 1">
  <p:cSld name="PICTURE_WITH_CAPTION_TEXT_1">
    <p:spTree>
      <p:nvGrpSpPr>
        <p:cNvPr id="84" name="Shape 84"/>
        <p:cNvGrpSpPr/>
        <p:nvPr/>
      </p:nvGrpSpPr>
      <p:grpSpPr>
        <a:xfrm>
          <a:off x="0" y="0"/>
          <a:ext cx="0" cy="0"/>
          <a:chOff x="0" y="0"/>
          <a:chExt cx="0" cy="0"/>
        </a:xfrm>
      </p:grpSpPr>
      <p:sp>
        <p:nvSpPr>
          <p:cNvPr id="85" name="Google Shape;85;g1f81613ba6f_0_102"/>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dk1"/>
              </a:buClr>
              <a:buSzPts val="3200"/>
              <a:buFont typeface="Calibri"/>
              <a:buNone/>
              <a:defRPr sz="32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6" name="Google Shape;86;g1f81613ba6f_0_102"/>
          <p:cNvSpPr/>
          <p:nvPr>
            <p:ph idx="2" type="pic"/>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87" name="Google Shape;87;g1f81613ba6f_0_102"/>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400"/>
              <a:buNone/>
              <a:defRPr sz="14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1000"/>
              <a:buNone/>
              <a:defRPr sz="1000"/>
            </a:lvl4pPr>
            <a:lvl5pPr indent="-228600" lvl="4" marL="2286000" rtl="0" algn="l">
              <a:lnSpc>
                <a:spcPct val="90000"/>
              </a:lnSpc>
              <a:spcBef>
                <a:spcPts val="500"/>
              </a:spcBef>
              <a:spcAft>
                <a:spcPts val="0"/>
              </a:spcAft>
              <a:buClr>
                <a:schemeClr val="dk1"/>
              </a:buClr>
              <a:buSzPts val="1000"/>
              <a:buNone/>
              <a:defRPr sz="1000"/>
            </a:lvl5pPr>
            <a:lvl6pPr indent="-228600" lvl="5" marL="2743200" rtl="0" algn="l">
              <a:lnSpc>
                <a:spcPct val="90000"/>
              </a:lnSpc>
              <a:spcBef>
                <a:spcPts val="500"/>
              </a:spcBef>
              <a:spcAft>
                <a:spcPts val="0"/>
              </a:spcAft>
              <a:buClr>
                <a:schemeClr val="dk1"/>
              </a:buClr>
              <a:buSzPts val="1000"/>
              <a:buNone/>
              <a:defRPr sz="1000"/>
            </a:lvl6pPr>
            <a:lvl7pPr indent="-228600" lvl="6" marL="3200400" rtl="0" algn="l">
              <a:lnSpc>
                <a:spcPct val="90000"/>
              </a:lnSpc>
              <a:spcBef>
                <a:spcPts val="500"/>
              </a:spcBef>
              <a:spcAft>
                <a:spcPts val="0"/>
              </a:spcAft>
              <a:buClr>
                <a:schemeClr val="dk1"/>
              </a:buClr>
              <a:buSzPts val="1000"/>
              <a:buNone/>
              <a:defRPr sz="1000"/>
            </a:lvl7pPr>
            <a:lvl8pPr indent="-228600" lvl="7" marL="3657600" rtl="0" algn="l">
              <a:lnSpc>
                <a:spcPct val="90000"/>
              </a:lnSpc>
              <a:spcBef>
                <a:spcPts val="500"/>
              </a:spcBef>
              <a:spcAft>
                <a:spcPts val="0"/>
              </a:spcAft>
              <a:buClr>
                <a:schemeClr val="dk1"/>
              </a:buClr>
              <a:buSzPts val="1000"/>
              <a:buNone/>
              <a:defRPr sz="1000"/>
            </a:lvl8pPr>
            <a:lvl9pPr indent="-228600" lvl="8" marL="4114800" rtl="0" algn="l">
              <a:lnSpc>
                <a:spcPct val="90000"/>
              </a:lnSpc>
              <a:spcBef>
                <a:spcPts val="500"/>
              </a:spcBef>
              <a:spcAft>
                <a:spcPts val="0"/>
              </a:spcAft>
              <a:buClr>
                <a:schemeClr val="dk1"/>
              </a:buClr>
              <a:buSzPts val="1000"/>
              <a:buNone/>
              <a:defRPr sz="1000"/>
            </a:lvl9pPr>
          </a:lstStyle>
          <a:p/>
        </p:txBody>
      </p:sp>
      <p:sp>
        <p:nvSpPr>
          <p:cNvPr id="88" name="Google Shape;88;g1f81613ba6f_0_10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9" name="Google Shape;89;g1f81613ba6f_0_10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0" name="Google Shape;90;g1f81613ba6f_0_10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_WITH_CAPTION_TEXT 2">
  <p:cSld name="PICTURE_WITH_CAPTION_TEXT_2">
    <p:spTree>
      <p:nvGrpSpPr>
        <p:cNvPr id="91" name="Shape 91"/>
        <p:cNvGrpSpPr/>
        <p:nvPr/>
      </p:nvGrpSpPr>
      <p:grpSpPr>
        <a:xfrm>
          <a:off x="0" y="0"/>
          <a:ext cx="0" cy="0"/>
          <a:chOff x="0" y="0"/>
          <a:chExt cx="0" cy="0"/>
        </a:xfrm>
      </p:grpSpPr>
      <p:sp>
        <p:nvSpPr>
          <p:cNvPr id="92" name="Google Shape;92;g1f81613ba6f_0_193"/>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dk1"/>
              </a:buClr>
              <a:buSzPts val="3200"/>
              <a:buFont typeface="Calibri"/>
              <a:buNone/>
              <a:defRPr sz="32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3" name="Google Shape;93;g1f81613ba6f_0_193"/>
          <p:cNvSpPr/>
          <p:nvPr>
            <p:ph idx="2" type="pic"/>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94" name="Google Shape;94;g1f81613ba6f_0_193"/>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400"/>
              <a:buNone/>
              <a:defRPr sz="14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1000"/>
              <a:buNone/>
              <a:defRPr sz="1000"/>
            </a:lvl4pPr>
            <a:lvl5pPr indent="-228600" lvl="4" marL="2286000" rtl="0" algn="l">
              <a:lnSpc>
                <a:spcPct val="90000"/>
              </a:lnSpc>
              <a:spcBef>
                <a:spcPts val="500"/>
              </a:spcBef>
              <a:spcAft>
                <a:spcPts val="0"/>
              </a:spcAft>
              <a:buClr>
                <a:schemeClr val="dk1"/>
              </a:buClr>
              <a:buSzPts val="1000"/>
              <a:buNone/>
              <a:defRPr sz="1000"/>
            </a:lvl5pPr>
            <a:lvl6pPr indent="-228600" lvl="5" marL="2743200" rtl="0" algn="l">
              <a:lnSpc>
                <a:spcPct val="90000"/>
              </a:lnSpc>
              <a:spcBef>
                <a:spcPts val="500"/>
              </a:spcBef>
              <a:spcAft>
                <a:spcPts val="0"/>
              </a:spcAft>
              <a:buClr>
                <a:schemeClr val="dk1"/>
              </a:buClr>
              <a:buSzPts val="1000"/>
              <a:buNone/>
              <a:defRPr sz="1000"/>
            </a:lvl6pPr>
            <a:lvl7pPr indent="-228600" lvl="6" marL="3200400" rtl="0" algn="l">
              <a:lnSpc>
                <a:spcPct val="90000"/>
              </a:lnSpc>
              <a:spcBef>
                <a:spcPts val="500"/>
              </a:spcBef>
              <a:spcAft>
                <a:spcPts val="0"/>
              </a:spcAft>
              <a:buClr>
                <a:schemeClr val="dk1"/>
              </a:buClr>
              <a:buSzPts val="1000"/>
              <a:buNone/>
              <a:defRPr sz="1000"/>
            </a:lvl7pPr>
            <a:lvl8pPr indent="-228600" lvl="7" marL="3657600" rtl="0" algn="l">
              <a:lnSpc>
                <a:spcPct val="90000"/>
              </a:lnSpc>
              <a:spcBef>
                <a:spcPts val="500"/>
              </a:spcBef>
              <a:spcAft>
                <a:spcPts val="0"/>
              </a:spcAft>
              <a:buClr>
                <a:schemeClr val="dk1"/>
              </a:buClr>
              <a:buSzPts val="1000"/>
              <a:buNone/>
              <a:defRPr sz="1000"/>
            </a:lvl8pPr>
            <a:lvl9pPr indent="-228600" lvl="8" marL="4114800" rtl="0" algn="l">
              <a:lnSpc>
                <a:spcPct val="90000"/>
              </a:lnSpc>
              <a:spcBef>
                <a:spcPts val="500"/>
              </a:spcBef>
              <a:spcAft>
                <a:spcPts val="0"/>
              </a:spcAft>
              <a:buClr>
                <a:schemeClr val="dk1"/>
              </a:buClr>
              <a:buSzPts val="1000"/>
              <a:buNone/>
              <a:defRPr sz="1000"/>
            </a:lvl9pPr>
          </a:lstStyle>
          <a:p/>
        </p:txBody>
      </p:sp>
      <p:sp>
        <p:nvSpPr>
          <p:cNvPr id="95" name="Google Shape;95;g1f81613ba6f_0_19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6" name="Google Shape;96;g1f81613ba6f_0_19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7" name="Google Shape;97;g1f81613ba6f_0_19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_WITH_CAPTION_TEXT 3">
  <p:cSld name="PICTURE_WITH_CAPTION_TEXT_3">
    <p:spTree>
      <p:nvGrpSpPr>
        <p:cNvPr id="98" name="Shape 98"/>
        <p:cNvGrpSpPr/>
        <p:nvPr/>
      </p:nvGrpSpPr>
      <p:grpSpPr>
        <a:xfrm>
          <a:off x="0" y="0"/>
          <a:ext cx="0" cy="0"/>
          <a:chOff x="0" y="0"/>
          <a:chExt cx="0" cy="0"/>
        </a:xfrm>
      </p:grpSpPr>
      <p:sp>
        <p:nvSpPr>
          <p:cNvPr id="99" name="Google Shape;99;g1f81613ba6f_0_305"/>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dk1"/>
              </a:buClr>
              <a:buSzPts val="3200"/>
              <a:buFont typeface="Calibri"/>
              <a:buNone/>
              <a:defRPr sz="32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0" name="Google Shape;100;g1f81613ba6f_0_305"/>
          <p:cNvSpPr/>
          <p:nvPr>
            <p:ph idx="2" type="pic"/>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01" name="Google Shape;101;g1f81613ba6f_0_305"/>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400"/>
              <a:buNone/>
              <a:defRPr sz="14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1000"/>
              <a:buNone/>
              <a:defRPr sz="1000"/>
            </a:lvl4pPr>
            <a:lvl5pPr indent="-228600" lvl="4" marL="2286000" rtl="0" algn="l">
              <a:lnSpc>
                <a:spcPct val="90000"/>
              </a:lnSpc>
              <a:spcBef>
                <a:spcPts val="500"/>
              </a:spcBef>
              <a:spcAft>
                <a:spcPts val="0"/>
              </a:spcAft>
              <a:buClr>
                <a:schemeClr val="dk1"/>
              </a:buClr>
              <a:buSzPts val="1000"/>
              <a:buNone/>
              <a:defRPr sz="1000"/>
            </a:lvl5pPr>
            <a:lvl6pPr indent="-228600" lvl="5" marL="2743200" rtl="0" algn="l">
              <a:lnSpc>
                <a:spcPct val="90000"/>
              </a:lnSpc>
              <a:spcBef>
                <a:spcPts val="500"/>
              </a:spcBef>
              <a:spcAft>
                <a:spcPts val="0"/>
              </a:spcAft>
              <a:buClr>
                <a:schemeClr val="dk1"/>
              </a:buClr>
              <a:buSzPts val="1000"/>
              <a:buNone/>
              <a:defRPr sz="1000"/>
            </a:lvl6pPr>
            <a:lvl7pPr indent="-228600" lvl="6" marL="3200400" rtl="0" algn="l">
              <a:lnSpc>
                <a:spcPct val="90000"/>
              </a:lnSpc>
              <a:spcBef>
                <a:spcPts val="500"/>
              </a:spcBef>
              <a:spcAft>
                <a:spcPts val="0"/>
              </a:spcAft>
              <a:buClr>
                <a:schemeClr val="dk1"/>
              </a:buClr>
              <a:buSzPts val="1000"/>
              <a:buNone/>
              <a:defRPr sz="1000"/>
            </a:lvl7pPr>
            <a:lvl8pPr indent="-228600" lvl="7" marL="3657600" rtl="0" algn="l">
              <a:lnSpc>
                <a:spcPct val="90000"/>
              </a:lnSpc>
              <a:spcBef>
                <a:spcPts val="500"/>
              </a:spcBef>
              <a:spcAft>
                <a:spcPts val="0"/>
              </a:spcAft>
              <a:buClr>
                <a:schemeClr val="dk1"/>
              </a:buClr>
              <a:buSzPts val="1000"/>
              <a:buNone/>
              <a:defRPr sz="1000"/>
            </a:lvl8pPr>
            <a:lvl9pPr indent="-228600" lvl="8" marL="4114800" rtl="0" algn="l">
              <a:lnSpc>
                <a:spcPct val="90000"/>
              </a:lnSpc>
              <a:spcBef>
                <a:spcPts val="500"/>
              </a:spcBef>
              <a:spcAft>
                <a:spcPts val="0"/>
              </a:spcAft>
              <a:buClr>
                <a:schemeClr val="dk1"/>
              </a:buClr>
              <a:buSzPts val="1000"/>
              <a:buNone/>
              <a:defRPr sz="1000"/>
            </a:lvl9pPr>
          </a:lstStyle>
          <a:p/>
        </p:txBody>
      </p:sp>
      <p:sp>
        <p:nvSpPr>
          <p:cNvPr id="102" name="Google Shape;102;g1f81613ba6f_0_30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3" name="Google Shape;103;g1f81613ba6f_0_30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4" name="Google Shape;104;g1f81613ba6f_0_30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_WITH_CAPTION_TEXT 4">
  <p:cSld name="PICTURE_WITH_CAPTION_TEXT_4">
    <p:spTree>
      <p:nvGrpSpPr>
        <p:cNvPr id="105" name="Shape 105"/>
        <p:cNvGrpSpPr/>
        <p:nvPr/>
      </p:nvGrpSpPr>
      <p:grpSpPr>
        <a:xfrm>
          <a:off x="0" y="0"/>
          <a:ext cx="0" cy="0"/>
          <a:chOff x="0" y="0"/>
          <a:chExt cx="0" cy="0"/>
        </a:xfrm>
      </p:grpSpPr>
      <p:sp>
        <p:nvSpPr>
          <p:cNvPr id="106" name="Google Shape;106;g1f81613ba6f_0_595"/>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dk1"/>
              </a:buClr>
              <a:buSzPts val="3200"/>
              <a:buFont typeface="Calibri"/>
              <a:buNone/>
              <a:defRPr sz="32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7" name="Google Shape;107;g1f81613ba6f_0_595"/>
          <p:cNvSpPr/>
          <p:nvPr>
            <p:ph idx="2" type="pic"/>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08" name="Google Shape;108;g1f81613ba6f_0_595"/>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400"/>
              <a:buNone/>
              <a:defRPr sz="14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1000"/>
              <a:buNone/>
              <a:defRPr sz="1000"/>
            </a:lvl4pPr>
            <a:lvl5pPr indent="-228600" lvl="4" marL="2286000" rtl="0" algn="l">
              <a:lnSpc>
                <a:spcPct val="90000"/>
              </a:lnSpc>
              <a:spcBef>
                <a:spcPts val="500"/>
              </a:spcBef>
              <a:spcAft>
                <a:spcPts val="0"/>
              </a:spcAft>
              <a:buClr>
                <a:schemeClr val="dk1"/>
              </a:buClr>
              <a:buSzPts val="1000"/>
              <a:buNone/>
              <a:defRPr sz="1000"/>
            </a:lvl5pPr>
            <a:lvl6pPr indent="-228600" lvl="5" marL="2743200" rtl="0" algn="l">
              <a:lnSpc>
                <a:spcPct val="90000"/>
              </a:lnSpc>
              <a:spcBef>
                <a:spcPts val="500"/>
              </a:spcBef>
              <a:spcAft>
                <a:spcPts val="0"/>
              </a:spcAft>
              <a:buClr>
                <a:schemeClr val="dk1"/>
              </a:buClr>
              <a:buSzPts val="1000"/>
              <a:buNone/>
              <a:defRPr sz="1000"/>
            </a:lvl6pPr>
            <a:lvl7pPr indent="-228600" lvl="6" marL="3200400" rtl="0" algn="l">
              <a:lnSpc>
                <a:spcPct val="90000"/>
              </a:lnSpc>
              <a:spcBef>
                <a:spcPts val="500"/>
              </a:spcBef>
              <a:spcAft>
                <a:spcPts val="0"/>
              </a:spcAft>
              <a:buClr>
                <a:schemeClr val="dk1"/>
              </a:buClr>
              <a:buSzPts val="1000"/>
              <a:buNone/>
              <a:defRPr sz="1000"/>
            </a:lvl7pPr>
            <a:lvl8pPr indent="-228600" lvl="7" marL="3657600" rtl="0" algn="l">
              <a:lnSpc>
                <a:spcPct val="90000"/>
              </a:lnSpc>
              <a:spcBef>
                <a:spcPts val="500"/>
              </a:spcBef>
              <a:spcAft>
                <a:spcPts val="0"/>
              </a:spcAft>
              <a:buClr>
                <a:schemeClr val="dk1"/>
              </a:buClr>
              <a:buSzPts val="1000"/>
              <a:buNone/>
              <a:defRPr sz="1000"/>
            </a:lvl8pPr>
            <a:lvl9pPr indent="-228600" lvl="8" marL="4114800" rtl="0" algn="l">
              <a:lnSpc>
                <a:spcPct val="90000"/>
              </a:lnSpc>
              <a:spcBef>
                <a:spcPts val="500"/>
              </a:spcBef>
              <a:spcAft>
                <a:spcPts val="0"/>
              </a:spcAft>
              <a:buClr>
                <a:schemeClr val="dk1"/>
              </a:buClr>
              <a:buSzPts val="1000"/>
              <a:buNone/>
              <a:defRPr sz="1000"/>
            </a:lvl9pPr>
          </a:lstStyle>
          <a:p/>
        </p:txBody>
      </p:sp>
      <p:sp>
        <p:nvSpPr>
          <p:cNvPr id="109" name="Google Shape;109;g1f81613ba6f_0_59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10" name="Google Shape;110;g1f81613ba6f_0_59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11" name="Google Shape;111;g1f81613ba6f_0_59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type="titleOnly">
  <p:cSld name="TITLE_ONLY">
    <p:spTree>
      <p:nvGrpSpPr>
        <p:cNvPr id="118" name="Shape 118"/>
        <p:cNvGrpSpPr/>
        <p:nvPr/>
      </p:nvGrpSpPr>
      <p:grpSpPr>
        <a:xfrm>
          <a:off x="0" y="0"/>
          <a:ext cx="0" cy="0"/>
          <a:chOff x="0" y="0"/>
          <a:chExt cx="0" cy="0"/>
        </a:xfrm>
      </p:grpSpPr>
      <p:sp>
        <p:nvSpPr>
          <p:cNvPr id="119" name="Google Shape;119;p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23" name="Shape 123"/>
        <p:cNvGrpSpPr/>
        <p:nvPr/>
      </p:nvGrpSpPr>
      <p:grpSpPr>
        <a:xfrm>
          <a:off x="0" y="0"/>
          <a:ext cx="0" cy="0"/>
          <a:chOff x="0" y="0"/>
          <a:chExt cx="0" cy="0"/>
        </a:xfrm>
      </p:grpSpPr>
      <p:sp>
        <p:nvSpPr>
          <p:cNvPr id="124" name="Google Shape;124;p8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8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26" name="Google Shape;126;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129" name="Shape 129"/>
        <p:cNvGrpSpPr/>
        <p:nvPr/>
      </p:nvGrpSpPr>
      <p:grpSpPr>
        <a:xfrm>
          <a:off x="0" y="0"/>
          <a:ext cx="0" cy="0"/>
          <a:chOff x="0" y="0"/>
          <a:chExt cx="0" cy="0"/>
        </a:xfrm>
      </p:grpSpPr>
      <p:sp>
        <p:nvSpPr>
          <p:cNvPr id="130" name="Google Shape;130;p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2" name="Google Shape;132;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type="secHead">
  <p:cSld name="SECTION_HEADER">
    <p:spTree>
      <p:nvGrpSpPr>
        <p:cNvPr id="135" name="Shape 135"/>
        <p:cNvGrpSpPr/>
        <p:nvPr/>
      </p:nvGrpSpPr>
      <p:grpSpPr>
        <a:xfrm>
          <a:off x="0" y="0"/>
          <a:ext cx="0" cy="0"/>
          <a:chOff x="0" y="0"/>
          <a:chExt cx="0" cy="0"/>
        </a:xfrm>
      </p:grpSpPr>
      <p:sp>
        <p:nvSpPr>
          <p:cNvPr id="136" name="Google Shape;136;p8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8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38" name="Google Shape;138;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 type="twoObj">
  <p:cSld name="TWO_OBJECTS">
    <p:spTree>
      <p:nvGrpSpPr>
        <p:cNvPr id="141" name="Shape 141"/>
        <p:cNvGrpSpPr/>
        <p:nvPr/>
      </p:nvGrpSpPr>
      <p:grpSpPr>
        <a:xfrm>
          <a:off x="0" y="0"/>
          <a:ext cx="0" cy="0"/>
          <a:chOff x="0" y="0"/>
          <a:chExt cx="0" cy="0"/>
        </a:xfrm>
      </p:grpSpPr>
      <p:sp>
        <p:nvSpPr>
          <p:cNvPr id="142" name="Google Shape;142;p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8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 name="Google Shape;144;p8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_WITH_TEXT" type="twoTxTwoObj">
  <p:cSld name="TWO_OBJECTS_WITH_TEXT">
    <p:spTree>
      <p:nvGrpSpPr>
        <p:cNvPr id="148" name="Shape 148"/>
        <p:cNvGrpSpPr/>
        <p:nvPr/>
      </p:nvGrpSpPr>
      <p:grpSpPr>
        <a:xfrm>
          <a:off x="0" y="0"/>
          <a:ext cx="0" cy="0"/>
          <a:chOff x="0" y="0"/>
          <a:chExt cx="0" cy="0"/>
        </a:xfrm>
      </p:grpSpPr>
      <p:sp>
        <p:nvSpPr>
          <p:cNvPr id="149" name="Google Shape;149;p8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8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1" name="Google Shape;151;p8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8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3" name="Google Shape;153;p8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7" name="Shape 157"/>
        <p:cNvGrpSpPr/>
        <p:nvPr/>
      </p:nvGrpSpPr>
      <p:grpSpPr>
        <a:xfrm>
          <a:off x="0" y="0"/>
          <a:ext cx="0" cy="0"/>
          <a:chOff x="0" y="0"/>
          <a:chExt cx="0" cy="0"/>
        </a:xfrm>
      </p:grpSpPr>
      <p:sp>
        <p:nvSpPr>
          <p:cNvPr id="158" name="Google Shape;158;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_WITH_CAPTION_TEXT" type="objTx">
  <p:cSld name="OBJECT_WITH_CAPTION_TEXT">
    <p:spTree>
      <p:nvGrpSpPr>
        <p:cNvPr id="161" name="Shape 161"/>
        <p:cNvGrpSpPr/>
        <p:nvPr/>
      </p:nvGrpSpPr>
      <p:grpSpPr>
        <a:xfrm>
          <a:off x="0" y="0"/>
          <a:ext cx="0" cy="0"/>
          <a:chOff x="0" y="0"/>
          <a:chExt cx="0" cy="0"/>
        </a:xfrm>
      </p:grpSpPr>
      <p:sp>
        <p:nvSpPr>
          <p:cNvPr id="162" name="Google Shape;162;p8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8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4" name="Google Shape;164;p8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5" name="Google Shape;165;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_WITH_CAPTION_TEXT" type="picTx">
  <p:cSld name="PICTURE_WITH_CAPTION_TEXT">
    <p:spTree>
      <p:nvGrpSpPr>
        <p:cNvPr id="168" name="Shape 168"/>
        <p:cNvGrpSpPr/>
        <p:nvPr/>
      </p:nvGrpSpPr>
      <p:grpSpPr>
        <a:xfrm>
          <a:off x="0" y="0"/>
          <a:ext cx="0" cy="0"/>
          <a:chOff x="0" y="0"/>
          <a:chExt cx="0" cy="0"/>
        </a:xfrm>
      </p:grpSpPr>
      <p:sp>
        <p:nvSpPr>
          <p:cNvPr id="169" name="Google Shape;169;p8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p89"/>
          <p:cNvSpPr/>
          <p:nvPr>
            <p:ph idx="2" type="pic"/>
          </p:nvPr>
        </p:nvSpPr>
        <p:spPr>
          <a:xfrm>
            <a:off x="5183188" y="987425"/>
            <a:ext cx="6172200" cy="4873625"/>
          </a:xfrm>
          <a:prstGeom prst="rect">
            <a:avLst/>
          </a:prstGeom>
          <a:noFill/>
          <a:ln>
            <a:noFill/>
          </a:ln>
        </p:spPr>
      </p:sp>
      <p:sp>
        <p:nvSpPr>
          <p:cNvPr id="171" name="Google Shape;171;p8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72" name="Google Shape;172;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EXT" type="vertTx">
  <p:cSld name="VERTICAL_TEXT">
    <p:spTree>
      <p:nvGrpSpPr>
        <p:cNvPr id="175" name="Shape 175"/>
        <p:cNvGrpSpPr/>
        <p:nvPr/>
      </p:nvGrpSpPr>
      <p:grpSpPr>
        <a:xfrm>
          <a:off x="0" y="0"/>
          <a:ext cx="0" cy="0"/>
          <a:chOff x="0" y="0"/>
          <a:chExt cx="0" cy="0"/>
        </a:xfrm>
      </p:grpSpPr>
      <p:sp>
        <p:nvSpPr>
          <p:cNvPr id="176" name="Google Shape;176;p9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9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8" name="Google Shape;178;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ITLE_AND_VERTICAL_TEXT" type="vertTitleAndTx">
  <p:cSld name="VERTICAL_TITLE_AND_VERTICAL_TEXT">
    <p:spTree>
      <p:nvGrpSpPr>
        <p:cNvPr id="181" name="Shape 181"/>
        <p:cNvGrpSpPr/>
        <p:nvPr/>
      </p:nvGrpSpPr>
      <p:grpSpPr>
        <a:xfrm>
          <a:off x="0" y="0"/>
          <a:ext cx="0" cy="0"/>
          <a:chOff x="0" y="0"/>
          <a:chExt cx="0" cy="0"/>
        </a:xfrm>
      </p:grpSpPr>
      <p:sp>
        <p:nvSpPr>
          <p:cNvPr id="182" name="Google Shape;182;p9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 name="Google Shape;183;p9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2" Type="http://schemas.openxmlformats.org/officeDocument/2006/relationships/theme" Target="../theme/theme2.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2" name="Shape 112"/>
        <p:cNvGrpSpPr/>
        <p:nvPr/>
      </p:nvGrpSpPr>
      <p:grpSpPr>
        <a:xfrm>
          <a:off x="0" y="0"/>
          <a:ext cx="0" cy="0"/>
          <a:chOff x="0" y="0"/>
          <a:chExt cx="0" cy="0"/>
        </a:xfrm>
      </p:grpSpPr>
      <p:sp>
        <p:nvSpPr>
          <p:cNvPr id="113" name="Google Shape;113;p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4" name="Google Shape;114;p5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5" name="Google Shape;115;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6" name="Google Shape;116;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7" name="Google Shape;117;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www.youtube.com/watch?v=_dg86g-QlM0" TargetMode="Externa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0" Type="http://schemas.openxmlformats.org/officeDocument/2006/relationships/image" Target="../media/image17.png"/><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jpg"/><Relationship Id="rId4" Type="http://schemas.openxmlformats.org/officeDocument/2006/relationships/image" Target="../media/image45.jpg"/><Relationship Id="rId9" Type="http://schemas.openxmlformats.org/officeDocument/2006/relationships/image" Target="../media/image7.jpg"/><Relationship Id="rId5" Type="http://schemas.openxmlformats.org/officeDocument/2006/relationships/image" Target="../media/image27.jpg"/><Relationship Id="rId6" Type="http://schemas.openxmlformats.org/officeDocument/2006/relationships/image" Target="../media/image44.jpg"/><Relationship Id="rId7" Type="http://schemas.openxmlformats.org/officeDocument/2006/relationships/image" Target="../media/image43.jpg"/><Relationship Id="rId8"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jpg"/><Relationship Id="rId4" Type="http://schemas.openxmlformats.org/officeDocument/2006/relationships/image" Target="../media/image8.jpg"/><Relationship Id="rId5"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jpg"/><Relationship Id="rId4" Type="http://schemas.openxmlformats.org/officeDocument/2006/relationships/image" Target="../media/image13.jpg"/><Relationship Id="rId9" Type="http://schemas.openxmlformats.org/officeDocument/2006/relationships/image" Target="../media/image19.jpg"/><Relationship Id="rId5" Type="http://schemas.openxmlformats.org/officeDocument/2006/relationships/image" Target="../media/image16.png"/><Relationship Id="rId6" Type="http://schemas.openxmlformats.org/officeDocument/2006/relationships/image" Target="../media/image38.jpg"/><Relationship Id="rId7" Type="http://schemas.openxmlformats.org/officeDocument/2006/relationships/image" Target="../media/image46.png"/><Relationship Id="rId8" Type="http://schemas.openxmlformats.org/officeDocument/2006/relationships/image" Target="../media/image4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0.jpg"/><Relationship Id="rId4" Type="http://schemas.openxmlformats.org/officeDocument/2006/relationships/hyperlink" Target="https://www.forbes.com/sites/ebonikwilliams/" TargetMode="External"/><Relationship Id="rId5" Type="http://schemas.openxmlformats.org/officeDocument/2006/relationships/hyperlink" Target="https://www.forbes.com/forbeswomen"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3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0.jpg"/><Relationship Id="rId4" Type="http://schemas.openxmlformats.org/officeDocument/2006/relationships/image" Target="../media/image36.jpg"/><Relationship Id="rId5" Type="http://schemas.openxmlformats.org/officeDocument/2006/relationships/image" Target="../media/image28.jpg"/><Relationship Id="rId6" Type="http://schemas.openxmlformats.org/officeDocument/2006/relationships/image" Target="../media/image39.jpg"/><Relationship Id="rId7" Type="http://schemas.openxmlformats.org/officeDocument/2006/relationships/image" Target="../media/image3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www.youtube.com/watch?v=dVp9Z5k0dEE" TargetMode="External"/><Relationship Id="rId4" Type="http://schemas.openxmlformats.org/officeDocument/2006/relationships/image" Target="../media/image3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mailto:mreilly@psea.org" TargetMode="External"/><Relationship Id="rId4" Type="http://schemas.openxmlformats.org/officeDocument/2006/relationships/hyperlink" Target="mailto:aclark@psea.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1" name="Shape 191"/>
        <p:cNvGrpSpPr/>
        <p:nvPr/>
      </p:nvGrpSpPr>
      <p:grpSpPr>
        <a:xfrm>
          <a:off x="0" y="0"/>
          <a:ext cx="0" cy="0"/>
          <a:chOff x="0" y="0"/>
          <a:chExt cx="0" cy="0"/>
        </a:xfrm>
      </p:grpSpPr>
      <p:pic>
        <p:nvPicPr>
          <p:cNvPr id="192" name="Google Shape;192;p1"/>
          <p:cNvPicPr preferRelativeResize="0"/>
          <p:nvPr/>
        </p:nvPicPr>
        <p:blipFill rotWithShape="1">
          <a:blip r:embed="rId3">
            <a:alphaModFix/>
          </a:blip>
          <a:srcRect b="-1" l="22346" r="26444" t="0"/>
          <a:stretch/>
        </p:blipFill>
        <p:spPr>
          <a:xfrm>
            <a:off x="5112648" y="85416"/>
            <a:ext cx="7094361" cy="6857989"/>
          </a:xfrm>
          <a:prstGeom prst="rect">
            <a:avLst/>
          </a:prstGeom>
          <a:noFill/>
          <a:ln>
            <a:noFill/>
          </a:ln>
        </p:spPr>
      </p:pic>
      <p:sp>
        <p:nvSpPr>
          <p:cNvPr id="193" name="Google Shape;193;p1"/>
          <p:cNvSpPr/>
          <p:nvPr/>
        </p:nvSpPr>
        <p:spPr>
          <a:xfrm>
            <a:off x="-10707" y="-3573"/>
            <a:ext cx="5272088" cy="685800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4" name="Google Shape;194;p1"/>
          <p:cNvSpPr/>
          <p:nvPr/>
        </p:nvSpPr>
        <p:spPr>
          <a:xfrm rot="303011">
            <a:off x="1718653" y="700861"/>
            <a:ext cx="2987899" cy="2987899"/>
          </a:xfrm>
          <a:prstGeom prst="arc">
            <a:avLst>
              <a:gd fmla="val 14612914"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5" name="Google Shape;195;p1"/>
          <p:cNvSpPr txBox="1"/>
          <p:nvPr>
            <p:ph type="ctrTitle"/>
          </p:nvPr>
        </p:nvSpPr>
        <p:spPr>
          <a:xfrm>
            <a:off x="590029" y="500834"/>
            <a:ext cx="4092600" cy="2798700"/>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chemeClr val="lt1"/>
              </a:buClr>
              <a:buSzPct val="117391"/>
              <a:buFont typeface="Calibri"/>
              <a:buNone/>
            </a:pPr>
            <a:r>
              <a:rPr lang="en-US" sz="4600">
                <a:solidFill>
                  <a:schemeClr val="lt1"/>
                </a:solidFill>
              </a:rPr>
              <a:t>Allyship 101:</a:t>
            </a:r>
            <a:endParaRPr sz="4600">
              <a:solidFill>
                <a:schemeClr val="lt1"/>
              </a:solidFill>
            </a:endParaRPr>
          </a:p>
          <a:p>
            <a:pPr indent="0" lvl="0" marL="0" rtl="0" algn="ctr">
              <a:spcBef>
                <a:spcPts val="0"/>
              </a:spcBef>
              <a:spcAft>
                <a:spcPts val="0"/>
              </a:spcAft>
              <a:buClr>
                <a:schemeClr val="lt1"/>
              </a:buClr>
              <a:buSzPct val="117391"/>
              <a:buFont typeface="Calibri"/>
              <a:buNone/>
            </a:pPr>
            <a:r>
              <a:rPr lang="en-US" sz="4600">
                <a:solidFill>
                  <a:schemeClr val="lt1"/>
                </a:solidFill>
              </a:rPr>
              <a:t>A Beginners Guide to Cultural Competency</a:t>
            </a:r>
            <a:endParaRPr>
              <a:solidFill>
                <a:srgbClr val="FFFFFF"/>
              </a:solidFill>
            </a:endParaRPr>
          </a:p>
        </p:txBody>
      </p:sp>
      <p:sp>
        <p:nvSpPr>
          <p:cNvPr id="196" name="Google Shape;196;p1"/>
          <p:cNvSpPr/>
          <p:nvPr/>
        </p:nvSpPr>
        <p:spPr>
          <a:xfrm>
            <a:off x="1201186" y="4626633"/>
            <a:ext cx="491961" cy="491961"/>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7" name="Google Shape;197;p1"/>
          <p:cNvSpPr/>
          <p:nvPr/>
        </p:nvSpPr>
        <p:spPr>
          <a:xfrm>
            <a:off x="4927932" y="5011563"/>
            <a:ext cx="731558" cy="731558"/>
          </a:xfrm>
          <a:prstGeom prst="rect">
            <a:avLst/>
          </a:prstGeom>
          <a:noFill/>
          <a:ln cap="flat" cmpd="sng" w="1270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8" name="Google Shape;198;p1"/>
          <p:cNvSpPr txBox="1"/>
          <p:nvPr/>
        </p:nvSpPr>
        <p:spPr>
          <a:xfrm>
            <a:off x="70115" y="3338186"/>
            <a:ext cx="27540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dk1"/>
                </a:solidFill>
                <a:latin typeface="Calibri"/>
                <a:ea typeface="Calibri"/>
                <a:cs typeface="Calibri"/>
                <a:sym typeface="Calibri"/>
              </a:rPr>
              <a:t>Presented by:</a:t>
            </a:r>
            <a:endParaRPr b="0" i="0" sz="1400" u="none" cap="none" strike="noStrike">
              <a:solidFill>
                <a:srgbClr val="000000"/>
              </a:solidFill>
              <a:latin typeface="Arial"/>
              <a:ea typeface="Arial"/>
              <a:cs typeface="Arial"/>
              <a:sym typeface="Arial"/>
            </a:endParaRPr>
          </a:p>
        </p:txBody>
      </p:sp>
      <p:sp>
        <p:nvSpPr>
          <p:cNvPr id="199" name="Google Shape;199;p1"/>
          <p:cNvSpPr txBox="1"/>
          <p:nvPr/>
        </p:nvSpPr>
        <p:spPr>
          <a:xfrm>
            <a:off x="1693150" y="3912775"/>
            <a:ext cx="3727800" cy="1015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Calibri"/>
                <a:ea typeface="Calibri"/>
                <a:cs typeface="Calibri"/>
                <a:sym typeface="Calibri"/>
              </a:rPr>
              <a:t>Monét Reilly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2400"/>
              <a:buFont typeface="Arial"/>
              <a:buNone/>
            </a:pPr>
            <a:r>
              <a:rPr b="0" i="0" lang="en-US" sz="2300" u="none" cap="none" strike="noStrike">
                <a:solidFill>
                  <a:schemeClr val="dk1"/>
                </a:solidFill>
                <a:latin typeface="Calibri"/>
                <a:ea typeface="Calibri"/>
                <a:cs typeface="Calibri"/>
                <a:sym typeface="Calibri"/>
              </a:rPr>
              <a:t>PSEA UniServ Representative</a:t>
            </a:r>
            <a:endParaRPr b="0" i="0" sz="2300" u="none" cap="none" strike="noStrike">
              <a:solidFill>
                <a:schemeClr val="dk1"/>
              </a:solidFill>
              <a:latin typeface="Calibri"/>
              <a:ea typeface="Calibri"/>
              <a:cs typeface="Calibri"/>
              <a:sym typeface="Calibri"/>
            </a:endParaRPr>
          </a:p>
        </p:txBody>
      </p:sp>
      <p:sp>
        <p:nvSpPr>
          <p:cNvPr id="200" name="Google Shape;200;p1"/>
          <p:cNvSpPr txBox="1"/>
          <p:nvPr/>
        </p:nvSpPr>
        <p:spPr>
          <a:xfrm>
            <a:off x="159950" y="5622975"/>
            <a:ext cx="4952700" cy="1031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Calibri"/>
                <a:ea typeface="Calibri"/>
                <a:cs typeface="Calibri"/>
                <a:sym typeface="Calibri"/>
              </a:rPr>
              <a:t>Adam Clark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PSEA Region Advocacy Coordinator</a:t>
            </a:r>
            <a:endParaRPr b="0" i="0" sz="1400" u="none" cap="none" strike="noStrike">
              <a:solidFill>
                <a:srgbClr val="000000"/>
              </a:solidFill>
              <a:latin typeface="Bodoni"/>
              <a:ea typeface="Bodoni"/>
              <a:cs typeface="Bodoni"/>
              <a:sym typeface="Bodoni"/>
            </a:endParaRPr>
          </a:p>
        </p:txBody>
      </p:sp>
      <p:sp>
        <p:nvSpPr>
          <p:cNvPr id="201" name="Google Shape;201;p1"/>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02" name="Google Shape;202;p1"/>
          <p:cNvPicPr preferRelativeResize="0"/>
          <p:nvPr/>
        </p:nvPicPr>
        <p:blipFill rotWithShape="1">
          <a:blip r:embed="rId4">
            <a:alphaModFix/>
          </a:blip>
          <a:srcRect b="0" l="0" r="0" t="0"/>
          <a:stretch/>
        </p:blipFill>
        <p:spPr>
          <a:xfrm>
            <a:off x="74625" y="85425"/>
            <a:ext cx="941375" cy="596200"/>
          </a:xfrm>
          <a:prstGeom prst="rect">
            <a:avLst/>
          </a:prstGeom>
          <a:noFill/>
          <a:ln>
            <a:noFill/>
          </a:ln>
        </p:spPr>
      </p:pic>
      <p:sp>
        <p:nvSpPr>
          <p:cNvPr id="203" name="Google Shape;203;p1"/>
          <p:cNvSpPr txBox="1"/>
          <p:nvPr/>
        </p:nvSpPr>
        <p:spPr>
          <a:xfrm>
            <a:off x="5025050" y="2582375"/>
            <a:ext cx="66408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600"/>
              </a:spcBef>
              <a:spcAft>
                <a:spcPts val="0"/>
              </a:spcAft>
              <a:buClr>
                <a:srgbClr val="000000"/>
              </a:buClr>
              <a:buSzPts val="2400"/>
              <a:buFont typeface="Arial"/>
              <a:buNone/>
            </a:pPr>
            <a:r>
              <a:t/>
            </a:r>
            <a:endParaRPr b="0" i="0" sz="23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7" name="Shape 207"/>
        <p:cNvGrpSpPr/>
        <p:nvPr/>
      </p:nvGrpSpPr>
      <p:grpSpPr>
        <a:xfrm>
          <a:off x="0" y="0"/>
          <a:ext cx="0" cy="0"/>
          <a:chOff x="0" y="0"/>
          <a:chExt cx="0" cy="0"/>
        </a:xfrm>
      </p:grpSpPr>
      <p:sp>
        <p:nvSpPr>
          <p:cNvPr id="208" name="Google Shape;208;p2"/>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9" name="Google Shape;209;p2"/>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0" name="Google Shape;210;p2"/>
          <p:cNvSpPr txBox="1"/>
          <p:nvPr>
            <p:ph type="title"/>
          </p:nvPr>
        </p:nvSpPr>
        <p:spPr>
          <a:xfrm>
            <a:off x="223488" y="1396075"/>
            <a:ext cx="3720300" cy="3630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400"/>
              <a:buFont typeface="Calibri"/>
              <a:buNone/>
            </a:pPr>
            <a:r>
              <a:rPr lang="en-US">
                <a:solidFill>
                  <a:srgbClr val="FFFFFF"/>
                </a:solidFill>
              </a:rPr>
              <a:t>Monét</a:t>
            </a:r>
            <a:br>
              <a:rPr lang="en-US">
                <a:solidFill>
                  <a:srgbClr val="FFFFFF"/>
                </a:solidFill>
              </a:rPr>
            </a:br>
            <a:r>
              <a:rPr lang="en-US" sz="3000">
                <a:solidFill>
                  <a:srgbClr val="FFFFFF"/>
                </a:solidFill>
              </a:rPr>
              <a:t>She/Her/Hers</a:t>
            </a:r>
            <a:endParaRPr sz="3000">
              <a:solidFill>
                <a:srgbClr val="FFFFFF"/>
              </a:solidFill>
            </a:endParaRPr>
          </a:p>
          <a:p>
            <a:pPr indent="0" lvl="0" marL="0" rtl="0" algn="l">
              <a:lnSpc>
                <a:spcPct val="90000"/>
              </a:lnSpc>
              <a:spcBef>
                <a:spcPts val="0"/>
              </a:spcBef>
              <a:spcAft>
                <a:spcPts val="0"/>
              </a:spcAft>
              <a:buClr>
                <a:srgbClr val="FFFFFF"/>
              </a:buClr>
              <a:buSzPts val="4400"/>
              <a:buFont typeface="Calibri"/>
              <a:buNone/>
            </a:pPr>
            <a:br>
              <a:rPr lang="en-US">
                <a:solidFill>
                  <a:srgbClr val="FFFFFF"/>
                </a:solidFill>
              </a:rPr>
            </a:br>
            <a:r>
              <a:rPr lang="en-US">
                <a:solidFill>
                  <a:srgbClr val="FFFFFF"/>
                </a:solidFill>
                <a:latin typeface="Bodoni"/>
                <a:ea typeface="Bodoni"/>
                <a:cs typeface="Bodoni"/>
                <a:sym typeface="Bodoni"/>
              </a:rPr>
              <a:t>PSEA UniServ</a:t>
            </a:r>
            <a:endParaRPr>
              <a:solidFill>
                <a:srgbClr val="FFFFFF"/>
              </a:solidFill>
              <a:latin typeface="Bodoni"/>
              <a:ea typeface="Bodoni"/>
              <a:cs typeface="Bodoni"/>
              <a:sym typeface="Bodoni"/>
            </a:endParaRPr>
          </a:p>
          <a:p>
            <a:pPr indent="0" lvl="0" marL="0" rtl="0" algn="l">
              <a:lnSpc>
                <a:spcPct val="90000"/>
              </a:lnSpc>
              <a:spcBef>
                <a:spcPts val="0"/>
              </a:spcBef>
              <a:spcAft>
                <a:spcPts val="0"/>
              </a:spcAft>
              <a:buClr>
                <a:srgbClr val="FFFFFF"/>
              </a:buClr>
              <a:buSzPts val="4400"/>
              <a:buFont typeface="Calibri"/>
              <a:buNone/>
            </a:pPr>
            <a:r>
              <a:rPr lang="en-US">
                <a:solidFill>
                  <a:srgbClr val="FFFFFF"/>
                </a:solidFill>
                <a:latin typeface="Bodoni"/>
                <a:ea typeface="Bodoni"/>
                <a:cs typeface="Bodoni"/>
                <a:sym typeface="Bodoni"/>
              </a:rPr>
              <a:t>Representative</a:t>
            </a:r>
            <a:endParaRPr>
              <a:solidFill>
                <a:srgbClr val="FFFFFF"/>
              </a:solidFill>
              <a:latin typeface="Bodoni"/>
              <a:ea typeface="Bodoni"/>
              <a:cs typeface="Bodoni"/>
              <a:sym typeface="Bodoni"/>
            </a:endParaRPr>
          </a:p>
        </p:txBody>
      </p:sp>
      <p:sp>
        <p:nvSpPr>
          <p:cNvPr id="211" name="Google Shape;211;p2"/>
          <p:cNvSpPr/>
          <p:nvPr/>
        </p:nvSpPr>
        <p:spPr>
          <a:xfrm flipH="1" rot="10800000">
            <a:off x="7550402" y="245547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2" name="Google Shape;212;p2"/>
          <p:cNvSpPr txBox="1"/>
          <p:nvPr/>
        </p:nvSpPr>
        <p:spPr>
          <a:xfrm>
            <a:off x="6360720" y="5176200"/>
            <a:ext cx="38223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F4B081"/>
                </a:solidFill>
                <a:latin typeface="Calibri"/>
                <a:ea typeface="Calibri"/>
                <a:cs typeface="Calibri"/>
                <a:sym typeface="Calibri"/>
              </a:rPr>
              <a:t>Liam</a:t>
            </a:r>
            <a:r>
              <a:rPr b="1" lang="en-US" sz="2800">
                <a:solidFill>
                  <a:srgbClr val="F4B081"/>
                </a:solidFill>
                <a:latin typeface="Calibri"/>
                <a:ea typeface="Calibri"/>
                <a:cs typeface="Calibri"/>
                <a:sym typeface="Calibri"/>
              </a:rPr>
              <a:t>, Monet </a:t>
            </a:r>
            <a:r>
              <a:rPr b="1" i="0" lang="en-US" sz="2800" u="none" cap="none" strike="noStrike">
                <a:solidFill>
                  <a:srgbClr val="F4B081"/>
                </a:solidFill>
                <a:latin typeface="Calibri"/>
                <a:ea typeface="Calibri"/>
                <a:cs typeface="Calibri"/>
                <a:sym typeface="Calibri"/>
              </a:rPr>
              <a:t>and Noah</a:t>
            </a:r>
            <a:endParaRPr b="0" i="0" sz="1400" u="none" cap="none" strike="noStrike">
              <a:solidFill>
                <a:srgbClr val="000000"/>
              </a:solidFill>
              <a:latin typeface="Arial"/>
              <a:ea typeface="Arial"/>
              <a:cs typeface="Arial"/>
              <a:sym typeface="Arial"/>
            </a:endParaRPr>
          </a:p>
        </p:txBody>
      </p:sp>
      <p:sp>
        <p:nvSpPr>
          <p:cNvPr id="213" name="Google Shape;213;p2"/>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14" name="Google Shape;214;p2"/>
          <p:cNvPicPr preferRelativeResize="0"/>
          <p:nvPr/>
        </p:nvPicPr>
        <p:blipFill>
          <a:blip r:embed="rId3">
            <a:alphaModFix/>
          </a:blip>
          <a:stretch>
            <a:fillRect/>
          </a:stretch>
        </p:blipFill>
        <p:spPr>
          <a:xfrm>
            <a:off x="4358848" y="85550"/>
            <a:ext cx="7067873" cy="47107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8" name="Shape 218"/>
        <p:cNvGrpSpPr/>
        <p:nvPr/>
      </p:nvGrpSpPr>
      <p:grpSpPr>
        <a:xfrm>
          <a:off x="0" y="0"/>
          <a:ext cx="0" cy="0"/>
          <a:chOff x="0" y="0"/>
          <a:chExt cx="0" cy="0"/>
        </a:xfrm>
      </p:grpSpPr>
      <p:sp>
        <p:nvSpPr>
          <p:cNvPr id="219" name="Google Shape;219;p3"/>
          <p:cNvSpPr/>
          <p:nvPr/>
        </p:nvSpPr>
        <p:spPr>
          <a:xfrm>
            <a:off x="-66227"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0" name="Google Shape;220;p3"/>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1" name="Google Shape;221;p3"/>
          <p:cNvSpPr txBox="1"/>
          <p:nvPr>
            <p:ph type="title"/>
          </p:nvPr>
        </p:nvSpPr>
        <p:spPr>
          <a:xfrm>
            <a:off x="123825" y="1153572"/>
            <a:ext cx="3750751" cy="44611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400"/>
              <a:buFont typeface="Calibri"/>
              <a:buNone/>
            </a:pPr>
            <a:r>
              <a:rPr lang="en-US">
                <a:solidFill>
                  <a:srgbClr val="FFFFFF"/>
                </a:solidFill>
              </a:rPr>
              <a:t>Adam</a:t>
            </a:r>
            <a:endParaRPr>
              <a:solidFill>
                <a:srgbClr val="FFFFFF"/>
              </a:solidFill>
            </a:endParaRPr>
          </a:p>
          <a:p>
            <a:pPr indent="0" lvl="0" marL="0" rtl="0" algn="l">
              <a:lnSpc>
                <a:spcPct val="90000"/>
              </a:lnSpc>
              <a:spcBef>
                <a:spcPts val="0"/>
              </a:spcBef>
              <a:spcAft>
                <a:spcPts val="0"/>
              </a:spcAft>
              <a:buClr>
                <a:srgbClr val="FFFFFF"/>
              </a:buClr>
              <a:buSzPts val="4400"/>
              <a:buFont typeface="Calibri"/>
              <a:buNone/>
            </a:pPr>
            <a:r>
              <a:rPr lang="en-US" sz="3000">
                <a:solidFill>
                  <a:schemeClr val="lt1"/>
                </a:solidFill>
              </a:rPr>
              <a:t>He/Him/His</a:t>
            </a:r>
            <a:br>
              <a:rPr lang="en-US">
                <a:solidFill>
                  <a:srgbClr val="FFFFFF"/>
                </a:solidFill>
              </a:rPr>
            </a:br>
            <a:br>
              <a:rPr lang="en-US">
                <a:solidFill>
                  <a:srgbClr val="FFFFFF"/>
                </a:solidFill>
              </a:rPr>
            </a:br>
            <a:r>
              <a:rPr lang="en-US">
                <a:solidFill>
                  <a:schemeClr val="lt1"/>
                </a:solidFill>
                <a:latin typeface="Times New Roman"/>
                <a:ea typeface="Times New Roman"/>
                <a:cs typeface="Times New Roman"/>
                <a:sym typeface="Times New Roman"/>
              </a:rPr>
              <a:t>PSEA Region Advocacy Coordinator</a:t>
            </a:r>
            <a:br>
              <a:rPr lang="en-US">
                <a:solidFill>
                  <a:srgbClr val="FFFFFF"/>
                </a:solidFill>
              </a:rPr>
            </a:br>
            <a:endParaRPr/>
          </a:p>
        </p:txBody>
      </p:sp>
      <p:sp>
        <p:nvSpPr>
          <p:cNvPr id="222" name="Google Shape;222;p3"/>
          <p:cNvSpPr/>
          <p:nvPr/>
        </p:nvSpPr>
        <p:spPr>
          <a:xfrm flipH="1" rot="10800000">
            <a:off x="7550402" y="2455479"/>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p3"/>
          <p:cNvSpPr/>
          <p:nvPr/>
        </p:nvSpPr>
        <p:spPr>
          <a:xfrm>
            <a:off x="11928900" y="653890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3"/>
          <p:cNvSpPr txBox="1"/>
          <p:nvPr/>
        </p:nvSpPr>
        <p:spPr>
          <a:xfrm>
            <a:off x="7068550" y="5327050"/>
            <a:ext cx="3587700" cy="1048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1" i="0" lang="en-US" sz="2900" u="none" cap="none" strike="noStrike">
                <a:solidFill>
                  <a:srgbClr val="3D85C6"/>
                </a:solidFill>
                <a:latin typeface="Bree Serif"/>
                <a:ea typeface="Bree Serif"/>
                <a:cs typeface="Bree Serif"/>
                <a:sym typeface="Bree Serif"/>
              </a:rPr>
              <a:t>Adam, Christi, Griffin &amp; Wyatt</a:t>
            </a:r>
            <a:endParaRPr b="0" i="1" sz="2700" u="none" cap="none" strike="noStrike">
              <a:solidFill>
                <a:srgbClr val="3D85C6"/>
              </a:solidFill>
              <a:latin typeface="Bree Serif"/>
              <a:ea typeface="Bree Serif"/>
              <a:cs typeface="Bree Serif"/>
              <a:sym typeface="Bree Serif"/>
            </a:endParaRPr>
          </a:p>
        </p:txBody>
      </p:sp>
      <p:pic>
        <p:nvPicPr>
          <p:cNvPr id="225" name="Google Shape;225;p3"/>
          <p:cNvPicPr preferRelativeResize="0"/>
          <p:nvPr/>
        </p:nvPicPr>
        <p:blipFill rotWithShape="1">
          <a:blip r:embed="rId3">
            <a:alphaModFix/>
          </a:blip>
          <a:srcRect b="5349" l="12633" r="0" t="5044"/>
          <a:stretch/>
        </p:blipFill>
        <p:spPr>
          <a:xfrm>
            <a:off x="4605950" y="327925"/>
            <a:ext cx="6603500" cy="507939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9" name="Shape 229"/>
        <p:cNvGrpSpPr/>
        <p:nvPr/>
      </p:nvGrpSpPr>
      <p:grpSpPr>
        <a:xfrm>
          <a:off x="0" y="0"/>
          <a:ext cx="0" cy="0"/>
          <a:chOff x="0" y="0"/>
          <a:chExt cx="0" cy="0"/>
        </a:xfrm>
      </p:grpSpPr>
      <p:sp>
        <p:nvSpPr>
          <p:cNvPr id="230" name="Google Shape;230;g99d00154d5_0_17"/>
          <p:cNvSpPr/>
          <p:nvPr/>
        </p:nvSpPr>
        <p:spPr>
          <a:xfrm>
            <a:off x="3048"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1" name="Google Shape;231;g99d00154d5_0_17"/>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2" name="Google Shape;232;g99d00154d5_0_17"/>
          <p:cNvSpPr txBox="1"/>
          <p:nvPr>
            <p:ph type="title"/>
          </p:nvPr>
        </p:nvSpPr>
        <p:spPr>
          <a:xfrm>
            <a:off x="208188" y="2592601"/>
            <a:ext cx="3750900" cy="16728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400"/>
              <a:buFont typeface="Calibri"/>
              <a:buNone/>
            </a:pPr>
            <a:r>
              <a:rPr lang="en-US" sz="5300">
                <a:solidFill>
                  <a:srgbClr val="FFFFFF"/>
                </a:solidFill>
              </a:rPr>
              <a:t>Community Agreements</a:t>
            </a:r>
            <a:endParaRPr sz="5300"/>
          </a:p>
        </p:txBody>
      </p:sp>
      <p:sp>
        <p:nvSpPr>
          <p:cNvPr id="233" name="Google Shape;233;g99d00154d5_0_17"/>
          <p:cNvSpPr/>
          <p:nvPr/>
        </p:nvSpPr>
        <p:spPr>
          <a:xfrm flipH="1" rot="10800000">
            <a:off x="7550402" y="2455612"/>
            <a:ext cx="4083300" cy="4083300"/>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g99d00154d5_0_17"/>
          <p:cNvSpPr/>
          <p:nvPr/>
        </p:nvSpPr>
        <p:spPr>
          <a:xfrm>
            <a:off x="11928900" y="653890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g99d00154d5_0_17"/>
          <p:cNvSpPr txBox="1"/>
          <p:nvPr/>
        </p:nvSpPr>
        <p:spPr>
          <a:xfrm>
            <a:off x="4167275" y="227150"/>
            <a:ext cx="7761600" cy="6311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sng" cap="none" strike="noStrike">
                <a:solidFill>
                  <a:srgbClr val="000000"/>
                </a:solidFill>
                <a:latin typeface="Calibri"/>
                <a:ea typeface="Calibri"/>
                <a:cs typeface="Calibri"/>
                <a:sym typeface="Calibri"/>
              </a:rPr>
              <a:t>Group Norms</a:t>
            </a:r>
            <a:endParaRPr b="1" i="0" sz="2000" u="sng"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What’s shared here, stays here; what’s learned here, leaves here!</a:t>
            </a:r>
            <a:endParaRPr b="0"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Listen to understand rather than to respond</a:t>
            </a:r>
            <a:endParaRPr b="0"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Step up/step back</a:t>
            </a:r>
            <a:endParaRPr b="0"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Speak your truth</a:t>
            </a:r>
            <a:endParaRPr b="0"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Experience discomfort</a:t>
            </a:r>
            <a:endParaRPr b="0"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Accept feedback</a:t>
            </a:r>
            <a:endParaRPr b="0"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Expect and accept non-closure</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Calibri"/>
                <a:ea typeface="Calibri"/>
                <a:cs typeface="Calibri"/>
                <a:sym typeface="Calibri"/>
              </a:rPr>
              <a:t>For this training:</a:t>
            </a:r>
            <a:endParaRPr b="1" i="0" sz="2000" u="none" cap="none" strike="noStrike">
              <a:solidFill>
                <a:srgbClr val="000000"/>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Be respectful</a:t>
            </a:r>
            <a:endParaRPr b="0" i="0" sz="2000" u="none" cap="none" strike="noStrike">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lang="en-US" sz="2000">
                <a:solidFill>
                  <a:schemeClr val="dk1"/>
                </a:solidFill>
                <a:latin typeface="Calibri"/>
                <a:ea typeface="Calibri"/>
                <a:cs typeface="Calibri"/>
                <a:sym typeface="Calibri"/>
              </a:rPr>
              <a:t>Keep attention in the room </a:t>
            </a:r>
            <a:r>
              <a:rPr b="0" i="0" lang="en-US" sz="2000" u="none" cap="none" strike="noStrike">
                <a:solidFill>
                  <a:schemeClr val="dk1"/>
                </a:solidFill>
                <a:latin typeface="Calibri"/>
                <a:ea typeface="Calibri"/>
                <a:cs typeface="Calibri"/>
                <a:sym typeface="Calibri"/>
              </a:rPr>
              <a:t>(</a:t>
            </a:r>
            <a:r>
              <a:rPr lang="en-US" sz="2000">
                <a:solidFill>
                  <a:schemeClr val="dk1"/>
                </a:solidFill>
                <a:latin typeface="Calibri"/>
                <a:ea typeface="Calibri"/>
                <a:cs typeface="Calibri"/>
                <a:sym typeface="Calibri"/>
              </a:rPr>
              <a:t>not on </a:t>
            </a:r>
            <a:r>
              <a:rPr lang="en-US" sz="2000">
                <a:solidFill>
                  <a:schemeClr val="dk1"/>
                </a:solidFill>
                <a:latin typeface="Calibri"/>
                <a:ea typeface="Calibri"/>
                <a:cs typeface="Calibri"/>
                <a:sym typeface="Calibri"/>
              </a:rPr>
              <a:t>your</a:t>
            </a:r>
            <a:r>
              <a:rPr lang="en-US" sz="2000">
                <a:solidFill>
                  <a:schemeClr val="dk1"/>
                </a:solidFill>
                <a:latin typeface="Calibri"/>
                <a:ea typeface="Calibri"/>
                <a:cs typeface="Calibri"/>
                <a:sym typeface="Calibri"/>
              </a:rPr>
              <a:t> </a:t>
            </a:r>
            <a:r>
              <a:rPr lang="en-US" sz="2000">
                <a:solidFill>
                  <a:schemeClr val="dk1"/>
                </a:solidFill>
                <a:latin typeface="Calibri"/>
                <a:ea typeface="Calibri"/>
                <a:cs typeface="Calibri"/>
                <a:sym typeface="Calibri"/>
              </a:rPr>
              <a:t>device)</a:t>
            </a:r>
            <a:r>
              <a:rPr b="0" i="0" lang="en-US" sz="2000" u="none" cap="none" strike="noStrike">
                <a:solidFill>
                  <a:schemeClr val="dk1"/>
                </a:solidFill>
                <a:latin typeface="Calibri"/>
                <a:ea typeface="Calibri"/>
                <a:cs typeface="Calibri"/>
                <a:sym typeface="Calibri"/>
              </a:rPr>
              <a:t>) -- helps us </a:t>
            </a:r>
            <a:r>
              <a:rPr lang="en-US" sz="2000">
                <a:solidFill>
                  <a:schemeClr val="dk1"/>
                </a:solidFill>
                <a:latin typeface="Calibri"/>
                <a:ea typeface="Calibri"/>
                <a:cs typeface="Calibri"/>
                <a:sym typeface="Calibri"/>
              </a:rPr>
              <a:t>engagement </a:t>
            </a:r>
            <a:r>
              <a:rPr b="0" i="0" lang="en-US" sz="2000" u="none" cap="none" strike="noStrike">
                <a:solidFill>
                  <a:schemeClr val="dk1"/>
                </a:solidFill>
                <a:latin typeface="Calibri"/>
                <a:ea typeface="Calibri"/>
                <a:cs typeface="Calibri"/>
                <a:sym typeface="Calibri"/>
              </a:rPr>
              <a:t>&amp; accountability</a:t>
            </a:r>
            <a:endParaRPr b="0" i="0" sz="2000" u="none" cap="none" strike="noStrike">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Engage with the group for the full </a:t>
            </a:r>
            <a:r>
              <a:rPr lang="en-US" sz="2000">
                <a:solidFill>
                  <a:schemeClr val="dk1"/>
                </a:solidFill>
                <a:latin typeface="Calibri"/>
                <a:ea typeface="Calibri"/>
                <a:cs typeface="Calibri"/>
                <a:sym typeface="Calibri"/>
              </a:rPr>
              <a:t>session </a:t>
            </a:r>
            <a:r>
              <a:rPr b="0" i="0" lang="en-US" sz="2000" u="none" cap="none" strike="noStrike">
                <a:solidFill>
                  <a:schemeClr val="dk1"/>
                </a:solidFill>
                <a:latin typeface="Calibri"/>
                <a:ea typeface="Calibri"/>
                <a:cs typeface="Calibri"/>
                <a:sym typeface="Calibri"/>
              </a:rPr>
              <a:t>(to the best of your ability)</a:t>
            </a:r>
            <a:endParaRPr b="0" i="0" sz="2000" u="none" cap="none" strike="noStrike">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Share the talking space.  This is especially important during </a:t>
            </a:r>
            <a:r>
              <a:rPr lang="en-US" sz="2000">
                <a:solidFill>
                  <a:schemeClr val="dk1"/>
                </a:solidFill>
                <a:latin typeface="Calibri"/>
                <a:ea typeface="Calibri"/>
                <a:cs typeface="Calibri"/>
                <a:sym typeface="Calibri"/>
              </a:rPr>
              <a:t>small-group discussions</a:t>
            </a:r>
            <a:r>
              <a:rPr b="0" i="0" lang="en-US" sz="2000" u="none" cap="none" strike="noStrike">
                <a:solidFill>
                  <a:schemeClr val="dk1"/>
                </a:solidFill>
                <a:latin typeface="Calibri"/>
                <a:ea typeface="Calibri"/>
                <a:cs typeface="Calibri"/>
                <a:sym typeface="Calibri"/>
              </a:rPr>
              <a:t>.</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Calibri"/>
                <a:ea typeface="Calibri"/>
                <a:cs typeface="Calibri"/>
                <a:sym typeface="Calibri"/>
              </a:rPr>
              <a:t>Additional Agreements: </a:t>
            </a:r>
            <a:endParaRPr b="1"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What else do </a:t>
            </a:r>
            <a:r>
              <a:rPr b="0" i="1" lang="en-US" sz="2000" u="none" cap="none" strike="noStrike">
                <a:solidFill>
                  <a:srgbClr val="000000"/>
                </a:solidFill>
                <a:latin typeface="Calibri"/>
                <a:ea typeface="Calibri"/>
                <a:cs typeface="Calibri"/>
                <a:sym typeface="Calibri"/>
              </a:rPr>
              <a:t>you </a:t>
            </a:r>
            <a:r>
              <a:rPr b="0" i="0" lang="en-US" sz="2000" u="none" cap="none" strike="noStrike">
                <a:solidFill>
                  <a:srgbClr val="000000"/>
                </a:solidFill>
                <a:latin typeface="Calibri"/>
                <a:ea typeface="Calibri"/>
                <a:cs typeface="Calibri"/>
                <a:sym typeface="Calibri"/>
              </a:rPr>
              <a:t>need from the group?</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9" name="Shape 239"/>
        <p:cNvGrpSpPr/>
        <p:nvPr/>
      </p:nvGrpSpPr>
      <p:grpSpPr>
        <a:xfrm>
          <a:off x="0" y="0"/>
          <a:ext cx="0" cy="0"/>
          <a:chOff x="0" y="0"/>
          <a:chExt cx="0" cy="0"/>
        </a:xfrm>
      </p:grpSpPr>
      <p:sp>
        <p:nvSpPr>
          <p:cNvPr id="240" name="Google Shape;240;p6"/>
          <p:cNvSpPr/>
          <p:nvPr/>
        </p:nvSpPr>
        <p:spPr>
          <a:xfrm>
            <a:off x="1525" y="0"/>
            <a:ext cx="12189001" cy="7146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1" name="Google Shape;241;p6"/>
          <p:cNvSpPr txBox="1"/>
          <p:nvPr>
            <p:ph type="title"/>
          </p:nvPr>
        </p:nvSpPr>
        <p:spPr>
          <a:xfrm>
            <a:off x="6492163" y="288625"/>
            <a:ext cx="53934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sz="5900">
                <a:latin typeface="Caveat"/>
                <a:ea typeface="Caveat"/>
                <a:cs typeface="Caveat"/>
                <a:sym typeface="Caveat"/>
              </a:rPr>
              <a:t>Icebreaker...</a:t>
            </a:r>
            <a:endParaRPr b="1" sz="5900">
              <a:latin typeface="Caveat"/>
              <a:ea typeface="Caveat"/>
              <a:cs typeface="Caveat"/>
              <a:sym typeface="Caveat"/>
            </a:endParaRPr>
          </a:p>
        </p:txBody>
      </p:sp>
      <p:sp>
        <p:nvSpPr>
          <p:cNvPr id="242" name="Google Shape;242;p6"/>
          <p:cNvSpPr/>
          <p:nvPr/>
        </p:nvSpPr>
        <p:spPr>
          <a:xfrm flipH="1">
            <a:off x="784038" y="0"/>
            <a:ext cx="842502" cy="35479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3" name="Google Shape;243;p6"/>
          <p:cNvSpPr/>
          <p:nvPr/>
        </p:nvSpPr>
        <p:spPr>
          <a:xfrm flipH="1">
            <a:off x="3731108" y="1327365"/>
            <a:ext cx="610857" cy="610857"/>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4" name="Google Shape;244;p6"/>
          <p:cNvSpPr/>
          <p:nvPr/>
        </p:nvSpPr>
        <p:spPr>
          <a:xfrm flipH="1">
            <a:off x="3628176" y="0"/>
            <a:ext cx="2093996" cy="1402773"/>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5" name="Google Shape;245;p6"/>
          <p:cNvSpPr/>
          <p:nvPr/>
        </p:nvSpPr>
        <p:spPr>
          <a:xfrm flipH="1">
            <a:off x="2899690" y="5509119"/>
            <a:ext cx="3939038" cy="3939038"/>
          </a:xfrm>
          <a:prstGeom prst="arc">
            <a:avLst>
              <a:gd fmla="val 16200000" name="adj1"/>
              <a:gd fmla="val 2035500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6" name="Google Shape;246;p6"/>
          <p:cNvSpPr/>
          <p:nvPr/>
        </p:nvSpPr>
        <p:spPr>
          <a:xfrm flipH="1">
            <a:off x="3724986"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7" name="Google Shape;247;p6"/>
          <p:cNvSpPr txBox="1"/>
          <p:nvPr>
            <p:ph type="title"/>
          </p:nvPr>
        </p:nvSpPr>
        <p:spPr>
          <a:xfrm>
            <a:off x="1364035" y="2522756"/>
            <a:ext cx="8958000" cy="2201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sz="5400">
                <a:latin typeface="Georgia"/>
                <a:ea typeface="Georgia"/>
                <a:cs typeface="Georgia"/>
                <a:sym typeface="Georgia"/>
              </a:rPr>
              <a:t>When do you remember the first time you were or felt </a:t>
            </a:r>
            <a:r>
              <a:rPr b="1" lang="en-US" sz="5400">
                <a:latin typeface="Georgia"/>
                <a:ea typeface="Georgia"/>
                <a:cs typeface="Georgia"/>
                <a:sym typeface="Georgia"/>
              </a:rPr>
              <a:t>different</a:t>
            </a:r>
            <a:r>
              <a:rPr lang="en-US" sz="5400">
                <a:latin typeface="Georgia"/>
                <a:ea typeface="Georgia"/>
                <a:cs typeface="Georgia"/>
                <a:sym typeface="Georgia"/>
              </a:rPr>
              <a:t>?</a:t>
            </a:r>
            <a:endParaRPr/>
          </a:p>
        </p:txBody>
      </p:sp>
      <p:sp>
        <p:nvSpPr>
          <p:cNvPr id="248" name="Google Shape;248;p6"/>
          <p:cNvSpPr/>
          <p:nvPr/>
        </p:nvSpPr>
        <p:spPr>
          <a:xfrm>
            <a:off x="11813450" y="672355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2" name="Shape 252"/>
        <p:cNvGrpSpPr/>
        <p:nvPr/>
      </p:nvGrpSpPr>
      <p:grpSpPr>
        <a:xfrm>
          <a:off x="0" y="0"/>
          <a:ext cx="0" cy="0"/>
          <a:chOff x="0" y="0"/>
          <a:chExt cx="0" cy="0"/>
        </a:xfrm>
      </p:grpSpPr>
      <p:sp>
        <p:nvSpPr>
          <p:cNvPr id="253" name="Google Shape;253;p8"/>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https://youtu.be/_dg86g-QlM0</a:t>
            </a:r>
            <a:endParaRPr b="0" i="0" sz="1800" u="none" cap="none" strike="noStrike">
              <a:solidFill>
                <a:schemeClr val="lt1"/>
              </a:solidFill>
              <a:latin typeface="Calibri"/>
              <a:ea typeface="Calibri"/>
              <a:cs typeface="Calibri"/>
              <a:sym typeface="Calibri"/>
            </a:endParaRPr>
          </a:p>
        </p:txBody>
      </p:sp>
      <p:sp>
        <p:nvSpPr>
          <p:cNvPr id="254" name="Google Shape;254;p8"/>
          <p:cNvSpPr txBox="1"/>
          <p:nvPr>
            <p:ph type="title"/>
          </p:nvPr>
        </p:nvSpPr>
        <p:spPr>
          <a:xfrm>
            <a:off x="241524" y="2511025"/>
            <a:ext cx="29334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sz="6200">
                <a:latin typeface="Corsiva"/>
                <a:ea typeface="Corsiva"/>
                <a:cs typeface="Corsiva"/>
                <a:sym typeface="Corsiva"/>
              </a:rPr>
              <a:t>Allyship</a:t>
            </a:r>
            <a:endParaRPr b="1" sz="6200">
              <a:latin typeface="Corsiva"/>
              <a:ea typeface="Corsiva"/>
              <a:cs typeface="Corsiva"/>
              <a:sym typeface="Corsiva"/>
            </a:endParaRPr>
          </a:p>
        </p:txBody>
      </p:sp>
      <p:sp>
        <p:nvSpPr>
          <p:cNvPr id="255" name="Google Shape;255;p8"/>
          <p:cNvSpPr/>
          <p:nvPr/>
        </p:nvSpPr>
        <p:spPr>
          <a:xfrm flipH="1">
            <a:off x="784038" y="0"/>
            <a:ext cx="842502" cy="35479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6" name="Google Shape;256;p8"/>
          <p:cNvSpPr/>
          <p:nvPr/>
        </p:nvSpPr>
        <p:spPr>
          <a:xfrm flipH="1">
            <a:off x="3731108" y="1327365"/>
            <a:ext cx="610857" cy="610857"/>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7" name="Google Shape;257;p8"/>
          <p:cNvSpPr/>
          <p:nvPr/>
        </p:nvSpPr>
        <p:spPr>
          <a:xfrm flipH="1">
            <a:off x="3628176" y="0"/>
            <a:ext cx="2093996" cy="1402773"/>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8" name="Google Shape;258;p8"/>
          <p:cNvSpPr/>
          <p:nvPr/>
        </p:nvSpPr>
        <p:spPr>
          <a:xfrm flipH="1">
            <a:off x="2899690" y="5509119"/>
            <a:ext cx="3939038" cy="3939038"/>
          </a:xfrm>
          <a:prstGeom prst="arc">
            <a:avLst>
              <a:gd fmla="val 16200000" name="adj1"/>
              <a:gd fmla="val 20354996"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9" name="Google Shape;259;p8"/>
          <p:cNvSpPr/>
          <p:nvPr/>
        </p:nvSpPr>
        <p:spPr>
          <a:xfrm flipH="1">
            <a:off x="3724986"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SUBSCRIBE to Chescaleigh! http://bit.ly/chescaSUBSCRIBE TWEET this video http://ctt.ec/6793H FACEBOOK this video http://on.fb.me/1BZi0jE • • • • • • • • • • • • • • • • •  Stuff mentioned in this video:  29 States Can Legally Fire You For Being Gay http://www.upworthy.com/29-states-can-fire-you-for-being-gay-is-your-state-one-of-them  State Employment Laws And Policies  http://hrc-assets.s3-website-us-east-1.amazonaws.com//files/assets/resources/statewide_employment_5-2014.pdf  34 States Can Legally Fire You For Being Trans http://www.huffingtonpost.com/2013/06/11/employment-non-discrimination-act-2013-_n_3402688.html?utm_hp_ref=transgender  What's with the Macklemore joke?  Stop telling queer people to be grateful for Macklemore  http://feminspire.com/stop-telling-queer-people-to-be-grateful-for-macklemore/  Macklemore issues sort of apology for accidental Jewish costume http://www.stereogum.com/1682544/macklemore-issues-sort-of-apology-for-accidental-jew-costume/news/   • • • • • • • • • • • • • • • • •  Resources for allies:   Getting Called Out: How To Apologize https://www.youtube.com/watch?v=C8xJXKYL8pU  White Privilege: Unpacking The Invisible Knapsack by Peggy McIntosh http://nymbp.org/reference/WhitePrivilege.pdf  The Angry Eye - Blue Eye Brown Eye experiment  https://www.youtube.com/watch?v=-pv8mCHbOrs  A Powerful Lesson About Privilege  http://www.buzzfeed.com/nathanwpyle/this-teacher-taught-his-class-a-powerful-lesson-about-privil  Managing Privilege  http://www.upworthy.com/shut-the-fck-up-a-blue-haired-cartoon-explains-why-this-harsh-advice-can-make-us-better-people?c=apstream  10 things allies need to know http://everydayfeminism.com/2013/11/things-allies-need-to-know/  Derailing for dummies http://www.derailingfordummies.com/  Resources for straight or cisgender people: Queer 101: http://www.roostertailscomic.com/comic/queer-101-third-edition/  White anti-racism: living the legacy http://www.tolerance.org/supplement/white-anti-racism-living-legacy  10 Simple Ways White People Can Step Up to Fight Everyday Racism http://everydayfeminism.com/2014/09/non-racist-white-person/  GLAAD's resources for allies http://www.glaad.org/resources/ally  Transwhat? tips for allyship http://transwhat.org/allyship/  10 reasons to give up ableist language http://www.huffingtonpost.com/rachel-cohenrottenberg/doing-social-justice-thou_b_5476271.html  Colorlines http://colorlines.com/  Melissa Harris Perry Black Feminism syllabus http://www.msnbc.com/melissa-harris-perry/the-mhp-black-feminism-syllabus  How to be a male feminist ally http://feministcurrent.com/7988/how-to-be-a-male-feminist-ally/  • • • • • • • • • • • • • • • • •  This video features royalty free music from the YouTube music library https://www.youtube.com/audiolibrary/music   Let's keep in touch!  My work on Upworthy | http://upworthy.com/franchesca-ramsey Website | http://franchesca.net Comedy videos | http://youtube.com/chescaleigh Hair Videos | http://youtube.com/chescalocs Vlogs | http://youtube.com/chescavlogs Twitter  | http://twitter.com/chescaleigh Facebook  | http://facebook.com/chescaleigh Tumblr  | http://blog.franchesca.net Google + | http://gplus.to/chescaleigh Instagram | http://instagram.com/chescaleigh Pinterest | http://www.pinterest.com/chescaleigh" id="260" name="Google Shape;260;p8">
            <a:hlinkClick r:id="rId3"/>
          </p:cNvPr>
          <p:cNvPicPr preferRelativeResize="0"/>
          <p:nvPr/>
        </p:nvPicPr>
        <p:blipFill rotWithShape="1">
          <a:blip r:embed="rId4">
            <a:alphaModFix/>
          </a:blip>
          <a:srcRect b="0" l="0" r="0" t="0"/>
          <a:stretch/>
        </p:blipFill>
        <p:spPr>
          <a:xfrm>
            <a:off x="4341975" y="562100"/>
            <a:ext cx="7505150" cy="5628887"/>
          </a:xfrm>
          <a:prstGeom prst="rect">
            <a:avLst/>
          </a:prstGeom>
          <a:noFill/>
          <a:ln>
            <a:noFill/>
          </a:ln>
        </p:spPr>
      </p:pic>
      <p:sp>
        <p:nvSpPr>
          <p:cNvPr id="261" name="Google Shape;261;p8"/>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5" name="Shape 265"/>
        <p:cNvGrpSpPr/>
        <p:nvPr/>
      </p:nvGrpSpPr>
      <p:grpSpPr>
        <a:xfrm>
          <a:off x="0" y="0"/>
          <a:ext cx="0" cy="0"/>
          <a:chOff x="0" y="0"/>
          <a:chExt cx="0" cy="0"/>
        </a:xfrm>
      </p:grpSpPr>
      <p:sp>
        <p:nvSpPr>
          <p:cNvPr id="266" name="Google Shape;266;g99c0936194_0_18"/>
          <p:cNvSpPr/>
          <p:nvPr/>
        </p:nvSpPr>
        <p:spPr>
          <a:xfrm flipH="1">
            <a:off x="783754" y="0"/>
            <a:ext cx="842787" cy="35491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7" name="Google Shape;267;g99c0936194_0_18"/>
          <p:cNvSpPr/>
          <p:nvPr/>
        </p:nvSpPr>
        <p:spPr>
          <a:xfrm flipH="1">
            <a:off x="3731165" y="1327365"/>
            <a:ext cx="610800" cy="610800"/>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8" name="Google Shape;268;g99c0936194_0_18"/>
          <p:cNvSpPr/>
          <p:nvPr/>
        </p:nvSpPr>
        <p:spPr>
          <a:xfrm flipH="1">
            <a:off x="3626870" y="0"/>
            <a:ext cx="2095302" cy="1403648"/>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9" name="Google Shape;269;g99c0936194_0_18"/>
          <p:cNvSpPr/>
          <p:nvPr/>
        </p:nvSpPr>
        <p:spPr>
          <a:xfrm flipH="1">
            <a:off x="2899728" y="5509119"/>
            <a:ext cx="3939000" cy="3939000"/>
          </a:xfrm>
          <a:prstGeom prst="arc">
            <a:avLst>
              <a:gd fmla="val 16200000" name="adj1"/>
              <a:gd fmla="val 2035500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0" name="Google Shape;270;g99c0936194_0_18"/>
          <p:cNvSpPr/>
          <p:nvPr/>
        </p:nvSpPr>
        <p:spPr>
          <a:xfrm flipH="1">
            <a:off x="3724986"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llyship Prezi15" id="271" name="Google Shape;271;g99c0936194_0_18"/>
          <p:cNvPicPr preferRelativeResize="0"/>
          <p:nvPr/>
        </p:nvPicPr>
        <p:blipFill rotWithShape="1">
          <a:blip r:embed="rId3">
            <a:alphaModFix/>
          </a:blip>
          <a:srcRect b="9796" l="0" r="0" t="1454"/>
          <a:stretch/>
        </p:blipFill>
        <p:spPr>
          <a:xfrm>
            <a:off x="1935725" y="455400"/>
            <a:ext cx="8320550" cy="5706075"/>
          </a:xfrm>
          <a:prstGeom prst="rect">
            <a:avLst/>
          </a:prstGeom>
          <a:noFill/>
          <a:ln>
            <a:noFill/>
          </a:ln>
        </p:spPr>
      </p:pic>
      <p:sp>
        <p:nvSpPr>
          <p:cNvPr id="272" name="Google Shape;272;g99c0936194_0_18"/>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6" name="Shape 276"/>
        <p:cNvGrpSpPr/>
        <p:nvPr/>
      </p:nvGrpSpPr>
      <p:grpSpPr>
        <a:xfrm>
          <a:off x="0" y="0"/>
          <a:ext cx="0" cy="0"/>
          <a:chOff x="0" y="0"/>
          <a:chExt cx="0" cy="0"/>
        </a:xfrm>
      </p:grpSpPr>
      <p:sp>
        <p:nvSpPr>
          <p:cNvPr id="277" name="Google Shape;277;g99c0936194_0_27"/>
          <p:cNvSpPr/>
          <p:nvPr/>
        </p:nvSpPr>
        <p:spPr>
          <a:xfrm flipH="1">
            <a:off x="783754" y="0"/>
            <a:ext cx="842787" cy="35491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8" name="Google Shape;278;g99c0936194_0_27"/>
          <p:cNvSpPr/>
          <p:nvPr/>
        </p:nvSpPr>
        <p:spPr>
          <a:xfrm flipH="1">
            <a:off x="3731165" y="1327365"/>
            <a:ext cx="610800" cy="610800"/>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9" name="Google Shape;279;g99c0936194_0_27"/>
          <p:cNvSpPr/>
          <p:nvPr/>
        </p:nvSpPr>
        <p:spPr>
          <a:xfrm flipH="1">
            <a:off x="3626870" y="0"/>
            <a:ext cx="2095302" cy="1403648"/>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0" name="Google Shape;280;g99c0936194_0_27"/>
          <p:cNvSpPr/>
          <p:nvPr/>
        </p:nvSpPr>
        <p:spPr>
          <a:xfrm flipH="1">
            <a:off x="2899728" y="5509119"/>
            <a:ext cx="3939000" cy="3939000"/>
          </a:xfrm>
          <a:prstGeom prst="arc">
            <a:avLst>
              <a:gd fmla="val 16200000" name="adj1"/>
              <a:gd fmla="val 2035500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1" name="Google Shape;281;g99c0936194_0_27"/>
          <p:cNvSpPr/>
          <p:nvPr/>
        </p:nvSpPr>
        <p:spPr>
          <a:xfrm flipH="1">
            <a:off x="3724986"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llyship Prezi16" id="282" name="Google Shape;282;g99c0936194_0_27"/>
          <p:cNvPicPr preferRelativeResize="0"/>
          <p:nvPr/>
        </p:nvPicPr>
        <p:blipFill rotWithShape="1">
          <a:blip r:embed="rId3">
            <a:alphaModFix/>
          </a:blip>
          <a:srcRect b="10546" l="14676" r="41708" t="73241"/>
          <a:stretch/>
        </p:blipFill>
        <p:spPr>
          <a:xfrm>
            <a:off x="6107550" y="5007450"/>
            <a:ext cx="5707750" cy="1639273"/>
          </a:xfrm>
          <a:prstGeom prst="rect">
            <a:avLst/>
          </a:prstGeom>
          <a:noFill/>
          <a:ln>
            <a:noFill/>
          </a:ln>
        </p:spPr>
      </p:pic>
      <p:sp>
        <p:nvSpPr>
          <p:cNvPr id="283" name="Google Shape;283;g99c0936194_0_27"/>
          <p:cNvSpPr/>
          <p:nvPr/>
        </p:nvSpPr>
        <p:spPr>
          <a:xfrm>
            <a:off x="1545750" y="2132177"/>
            <a:ext cx="8464175" cy="2648427"/>
          </a:xfrm>
          <a:prstGeom prst="rect">
            <a:avLst/>
          </a:prstGeom>
        </p:spPr>
        <p:txBody>
          <a:bodyPr>
            <a:prstTxWarp prst="textPlain"/>
          </a:bodyPr>
          <a:lstStyle/>
          <a:p>
            <a:pPr lvl="0" algn="ctr"/>
            <a:r>
              <a:rPr b="1" i="0">
                <a:ln cap="flat" cmpd="sng" w="28575">
                  <a:solidFill>
                    <a:srgbClr val="C2E6E3"/>
                  </a:solidFill>
                  <a:prstDash val="solid"/>
                  <a:round/>
                  <a:headEnd len="sm" w="sm" type="none"/>
                  <a:tailEnd len="sm" w="sm" type="none"/>
                </a:ln>
                <a:solidFill>
                  <a:srgbClr val="FFD966"/>
                </a:solidFill>
                <a:latin typeface="Merriweather"/>
              </a:rPr>
              <a:t>BECOMING</a:t>
            </a:r>
            <a:br>
              <a:rPr b="1" i="0">
                <a:ln cap="flat" cmpd="sng" w="28575">
                  <a:solidFill>
                    <a:srgbClr val="C2E6E3"/>
                  </a:solidFill>
                  <a:prstDash val="solid"/>
                  <a:round/>
                  <a:headEnd len="sm" w="sm" type="none"/>
                  <a:tailEnd len="sm" w="sm" type="none"/>
                </a:ln>
                <a:solidFill>
                  <a:srgbClr val="FFD966"/>
                </a:solidFill>
                <a:latin typeface="Merriweather"/>
              </a:rPr>
            </a:br>
            <a:r>
              <a:rPr b="1" i="0">
                <a:ln cap="flat" cmpd="sng" w="28575">
                  <a:solidFill>
                    <a:srgbClr val="C2E6E3"/>
                  </a:solidFill>
                  <a:prstDash val="solid"/>
                  <a:round/>
                  <a:headEnd len="sm" w="sm" type="none"/>
                  <a:tailEnd len="sm" w="sm" type="none"/>
                </a:ln>
                <a:solidFill>
                  <a:srgbClr val="FFD966"/>
                </a:solidFill>
                <a:latin typeface="Merriweather"/>
              </a:rPr>
              <a:t>AN ALLY</a:t>
            </a:r>
          </a:p>
        </p:txBody>
      </p:sp>
      <p:sp>
        <p:nvSpPr>
          <p:cNvPr id="284" name="Google Shape;284;g99c0936194_0_27"/>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8" name="Shape 288"/>
        <p:cNvGrpSpPr/>
        <p:nvPr/>
      </p:nvGrpSpPr>
      <p:grpSpPr>
        <a:xfrm>
          <a:off x="0" y="0"/>
          <a:ext cx="0" cy="0"/>
          <a:chOff x="0" y="0"/>
          <a:chExt cx="0" cy="0"/>
        </a:xfrm>
      </p:grpSpPr>
      <p:sp>
        <p:nvSpPr>
          <p:cNvPr id="289" name="Google Shape;289;g99c0936194_0_38"/>
          <p:cNvSpPr/>
          <p:nvPr/>
        </p:nvSpPr>
        <p:spPr>
          <a:xfrm>
            <a:off x="1498"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0" name="Google Shape;290;g99c0936194_0_38"/>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1" name="Google Shape;291;g99c0936194_0_38"/>
          <p:cNvSpPr txBox="1"/>
          <p:nvPr>
            <p:ph type="title"/>
          </p:nvPr>
        </p:nvSpPr>
        <p:spPr>
          <a:xfrm>
            <a:off x="117575" y="2628900"/>
            <a:ext cx="3932100" cy="160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400"/>
              <a:buFont typeface="Calibri"/>
              <a:buNone/>
            </a:pPr>
            <a:r>
              <a:rPr lang="en-US" sz="9600">
                <a:solidFill>
                  <a:srgbClr val="FFFFFF"/>
                </a:solidFill>
                <a:latin typeface="Merriweather"/>
                <a:ea typeface="Merriweather"/>
                <a:cs typeface="Merriweather"/>
                <a:sym typeface="Merriweather"/>
              </a:rPr>
              <a:t>ALLY</a:t>
            </a:r>
            <a:endParaRPr/>
          </a:p>
        </p:txBody>
      </p:sp>
      <p:sp>
        <p:nvSpPr>
          <p:cNvPr id="292" name="Google Shape;292;g99c0936194_0_38"/>
          <p:cNvSpPr/>
          <p:nvPr/>
        </p:nvSpPr>
        <p:spPr>
          <a:xfrm flipH="1" rot="10800000">
            <a:off x="7550402" y="2455612"/>
            <a:ext cx="4083300" cy="4083300"/>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3" name="Google Shape;293;g99c0936194_0_38"/>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g99c0936194_0_38"/>
          <p:cNvSpPr/>
          <p:nvPr/>
        </p:nvSpPr>
        <p:spPr>
          <a:xfrm>
            <a:off x="4834975" y="821850"/>
            <a:ext cx="6172200" cy="5214300"/>
          </a:xfrm>
          <a:prstGeom prst="rect">
            <a:avLst/>
          </a:prstGeom>
          <a:noFill/>
          <a:ln>
            <a:noFill/>
          </a:ln>
        </p:spPr>
        <p:txBody>
          <a:bodyPr anchorCtr="0" anchor="t" bIns="45700" lIns="91425" spcFirstLastPara="1" rIns="91425" wrap="square" tIns="45700">
            <a:noAutofit/>
          </a:bodyPr>
          <a:lstStyle/>
          <a:p>
            <a:pPr indent="0" lvl="0" marL="457200" rtl="0" algn="l">
              <a:lnSpc>
                <a:spcPct val="90000"/>
              </a:lnSpc>
              <a:spcBef>
                <a:spcPts val="1000"/>
              </a:spcBef>
              <a:spcAft>
                <a:spcPts val="0"/>
              </a:spcAft>
              <a:buNone/>
            </a:pPr>
            <a:r>
              <a:rPr lang="en-US" sz="3200">
                <a:solidFill>
                  <a:srgbClr val="000000"/>
                </a:solidFill>
                <a:latin typeface="Bree Serif"/>
                <a:ea typeface="Bree Serif"/>
                <a:cs typeface="Bree Serif"/>
                <a:sym typeface="Bree Serif"/>
              </a:rPr>
              <a:t>A member of the “dominant” or “majority” group….</a:t>
            </a:r>
            <a:endParaRPr sz="3200">
              <a:solidFill>
                <a:srgbClr val="000000"/>
              </a:solidFill>
              <a:latin typeface="Bree Serif"/>
              <a:ea typeface="Bree Serif"/>
              <a:cs typeface="Bree Serif"/>
              <a:sym typeface="Bree Serif"/>
            </a:endParaRPr>
          </a:p>
          <a:p>
            <a:pPr indent="0" lvl="0" marL="0" rtl="0" algn="l">
              <a:lnSpc>
                <a:spcPct val="90000"/>
              </a:lnSpc>
              <a:spcBef>
                <a:spcPts val="1000"/>
              </a:spcBef>
              <a:spcAft>
                <a:spcPts val="0"/>
              </a:spcAft>
              <a:buNone/>
            </a:pPr>
            <a:r>
              <a:t/>
            </a:r>
            <a:endParaRPr sz="3200">
              <a:solidFill>
                <a:srgbClr val="000000"/>
              </a:solidFill>
              <a:latin typeface="Bree Serif"/>
              <a:ea typeface="Bree Serif"/>
              <a:cs typeface="Bree Serif"/>
              <a:sym typeface="Bree Serif"/>
            </a:endParaRPr>
          </a:p>
          <a:p>
            <a:pPr indent="-431800" lvl="0" marL="457200" rtl="0" algn="l">
              <a:lnSpc>
                <a:spcPct val="90000"/>
              </a:lnSpc>
              <a:spcBef>
                <a:spcPts val="1000"/>
              </a:spcBef>
              <a:spcAft>
                <a:spcPts val="0"/>
              </a:spcAft>
              <a:buClr>
                <a:srgbClr val="000000"/>
              </a:buClr>
              <a:buSzPts val="3200"/>
              <a:buFont typeface="Bree Serif"/>
              <a:buAutoNum type="arabicPeriod"/>
            </a:pPr>
            <a:r>
              <a:rPr lang="en-US" sz="3200">
                <a:solidFill>
                  <a:srgbClr val="000000"/>
                </a:solidFill>
                <a:latin typeface="Bree Serif"/>
                <a:ea typeface="Bree Serif"/>
                <a:cs typeface="Bree Serif"/>
                <a:sym typeface="Bree Serif"/>
              </a:rPr>
              <a:t>who questions or rejects the dominant ideology</a:t>
            </a:r>
            <a:endParaRPr sz="3200">
              <a:solidFill>
                <a:srgbClr val="000000"/>
              </a:solidFill>
              <a:latin typeface="Bree Serif"/>
              <a:ea typeface="Bree Serif"/>
              <a:cs typeface="Bree Serif"/>
              <a:sym typeface="Bree Serif"/>
            </a:endParaRPr>
          </a:p>
          <a:p>
            <a:pPr indent="0" lvl="0" marL="914400" rtl="0" algn="l">
              <a:lnSpc>
                <a:spcPct val="90000"/>
              </a:lnSpc>
              <a:spcBef>
                <a:spcPts val="1000"/>
              </a:spcBef>
              <a:spcAft>
                <a:spcPts val="0"/>
              </a:spcAft>
              <a:buNone/>
            </a:pPr>
            <a:r>
              <a:t/>
            </a:r>
            <a:endParaRPr sz="3200">
              <a:solidFill>
                <a:srgbClr val="000000"/>
              </a:solidFill>
              <a:latin typeface="Bree Serif"/>
              <a:ea typeface="Bree Serif"/>
              <a:cs typeface="Bree Serif"/>
              <a:sym typeface="Bree Serif"/>
            </a:endParaRPr>
          </a:p>
          <a:p>
            <a:pPr indent="-431800" lvl="0" marL="457200" rtl="0" algn="l">
              <a:lnSpc>
                <a:spcPct val="90000"/>
              </a:lnSpc>
              <a:spcBef>
                <a:spcPts val="1000"/>
              </a:spcBef>
              <a:spcAft>
                <a:spcPts val="0"/>
              </a:spcAft>
              <a:buClr>
                <a:srgbClr val="000000"/>
              </a:buClr>
              <a:buSzPts val="3200"/>
              <a:buFont typeface="Bree Serif"/>
              <a:buAutoNum type="arabicPeriod"/>
            </a:pPr>
            <a:r>
              <a:rPr lang="en-US" sz="3200">
                <a:solidFill>
                  <a:srgbClr val="000000"/>
                </a:solidFill>
                <a:latin typeface="Bree Serif"/>
                <a:ea typeface="Bree Serif"/>
                <a:cs typeface="Bree Serif"/>
                <a:sym typeface="Bree Serif"/>
              </a:rPr>
              <a:t>and works against oppression through </a:t>
            </a:r>
            <a:r>
              <a:rPr lang="en-US" sz="3200">
                <a:solidFill>
                  <a:srgbClr val="0000FF"/>
                </a:solidFill>
                <a:latin typeface="Bree Serif"/>
                <a:ea typeface="Bree Serif"/>
                <a:cs typeface="Bree Serif"/>
                <a:sym typeface="Bree Serif"/>
              </a:rPr>
              <a:t>support of</a:t>
            </a:r>
            <a:r>
              <a:rPr lang="en-US" sz="3200">
                <a:solidFill>
                  <a:srgbClr val="000000"/>
                </a:solidFill>
                <a:latin typeface="Bree Serif"/>
                <a:ea typeface="Bree Serif"/>
                <a:cs typeface="Bree Serif"/>
                <a:sym typeface="Bree Serif"/>
              </a:rPr>
              <a:t> and </a:t>
            </a:r>
            <a:r>
              <a:rPr lang="en-US" sz="3200">
                <a:solidFill>
                  <a:srgbClr val="0000FF"/>
                </a:solidFill>
                <a:latin typeface="Bree Serif"/>
                <a:ea typeface="Bree Serif"/>
                <a:cs typeface="Bree Serif"/>
                <a:sym typeface="Bree Serif"/>
              </a:rPr>
              <a:t>as an advocate</a:t>
            </a:r>
            <a:r>
              <a:rPr lang="en-US" sz="3200">
                <a:solidFill>
                  <a:srgbClr val="000000"/>
                </a:solidFill>
                <a:latin typeface="Bree Serif"/>
                <a:ea typeface="Bree Serif"/>
                <a:cs typeface="Bree Serif"/>
                <a:sym typeface="Bree Serif"/>
              </a:rPr>
              <a:t> </a:t>
            </a:r>
            <a:r>
              <a:rPr lang="en-US" sz="3200">
                <a:solidFill>
                  <a:srgbClr val="FF00FF"/>
                </a:solidFill>
                <a:latin typeface="Bree Serif"/>
                <a:ea typeface="Bree Serif"/>
                <a:cs typeface="Bree Serif"/>
                <a:sym typeface="Bree Serif"/>
              </a:rPr>
              <a:t>with or for</a:t>
            </a:r>
            <a:r>
              <a:rPr lang="en-US" sz="3200">
                <a:solidFill>
                  <a:srgbClr val="000000"/>
                </a:solidFill>
                <a:latin typeface="Bree Serif"/>
                <a:ea typeface="Bree Serif"/>
                <a:cs typeface="Bree Serif"/>
                <a:sym typeface="Bree Serif"/>
              </a:rPr>
              <a:t> the oppressed population</a:t>
            </a:r>
            <a:endParaRPr sz="3200">
              <a:solidFill>
                <a:srgbClr val="000000"/>
              </a:solidFill>
              <a:latin typeface="Bree Serif"/>
              <a:ea typeface="Bree Serif"/>
              <a:cs typeface="Bree Serif"/>
              <a:sym typeface="Bree Serif"/>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pic>
        <p:nvPicPr>
          <p:cNvPr descr="Allyship Prezi20" id="299" name="Google Shape;299;p13"/>
          <p:cNvPicPr preferRelativeResize="0"/>
          <p:nvPr/>
        </p:nvPicPr>
        <p:blipFill rotWithShape="1">
          <a:blip r:embed="rId3">
            <a:alphaModFix/>
          </a:blip>
          <a:srcRect b="10880" l="4137" r="12453" t="10888"/>
          <a:stretch/>
        </p:blipFill>
        <p:spPr>
          <a:xfrm>
            <a:off x="1364663" y="0"/>
            <a:ext cx="9462663" cy="6858001"/>
          </a:xfrm>
          <a:prstGeom prst="rect">
            <a:avLst/>
          </a:prstGeom>
          <a:noFill/>
          <a:ln>
            <a:noFill/>
          </a:ln>
        </p:spPr>
      </p:pic>
      <p:sp>
        <p:nvSpPr>
          <p:cNvPr id="300" name="Google Shape;300;p13"/>
          <p:cNvSpPr/>
          <p:nvPr/>
        </p:nvSpPr>
        <p:spPr>
          <a:xfrm>
            <a:off x="11935800" y="65949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4" name="Shape 304"/>
        <p:cNvGrpSpPr/>
        <p:nvPr/>
      </p:nvGrpSpPr>
      <p:grpSpPr>
        <a:xfrm>
          <a:off x="0" y="0"/>
          <a:ext cx="0" cy="0"/>
          <a:chOff x="0" y="0"/>
          <a:chExt cx="0" cy="0"/>
        </a:xfrm>
      </p:grpSpPr>
      <p:sp>
        <p:nvSpPr>
          <p:cNvPr id="305" name="Google Shape;305;g1f81613ba6f_0_5"/>
          <p:cNvSpPr/>
          <p:nvPr/>
        </p:nvSpPr>
        <p:spPr>
          <a:xfrm>
            <a:off x="1498"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6" name="Google Shape;306;g1f81613ba6f_0_5"/>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7" name="Google Shape;307;g1f81613ba6f_0_5"/>
          <p:cNvSpPr txBox="1"/>
          <p:nvPr>
            <p:ph type="title"/>
          </p:nvPr>
        </p:nvSpPr>
        <p:spPr>
          <a:xfrm>
            <a:off x="117575" y="2628900"/>
            <a:ext cx="3932100" cy="160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400"/>
              <a:buFont typeface="Calibri"/>
              <a:buNone/>
            </a:pPr>
            <a:r>
              <a:rPr lang="en-US" sz="8800">
                <a:solidFill>
                  <a:srgbClr val="FFFFFF"/>
                </a:solidFill>
                <a:latin typeface="Merriweather"/>
                <a:ea typeface="Merriweather"/>
                <a:cs typeface="Merriweather"/>
                <a:sym typeface="Merriweather"/>
              </a:rPr>
              <a:t>What does it mean?</a:t>
            </a:r>
            <a:endParaRPr sz="2400"/>
          </a:p>
        </p:txBody>
      </p:sp>
      <p:sp>
        <p:nvSpPr>
          <p:cNvPr id="308" name="Google Shape;308;g1f81613ba6f_0_5"/>
          <p:cNvSpPr/>
          <p:nvPr/>
        </p:nvSpPr>
        <p:spPr>
          <a:xfrm flipH="1" rot="10800000">
            <a:off x="7550402" y="2455612"/>
            <a:ext cx="4083300" cy="4083300"/>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9" name="Google Shape;309;g1f81613ba6f_0_5"/>
          <p:cNvSpPr/>
          <p:nvPr>
            <p:ph idx="2" type="pic"/>
          </p:nvPr>
        </p:nvSpPr>
        <p:spPr>
          <a:xfrm>
            <a:off x="4479625" y="1454700"/>
            <a:ext cx="6546300" cy="39486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1000"/>
              </a:spcBef>
              <a:spcAft>
                <a:spcPts val="0"/>
              </a:spcAft>
              <a:buClr>
                <a:schemeClr val="dk1"/>
              </a:buClr>
              <a:buSzPts val="3200"/>
              <a:buFont typeface="Arial"/>
              <a:buNone/>
            </a:pPr>
            <a:r>
              <a:rPr lang="en-US" sz="9600">
                <a:latin typeface="Bree Serif"/>
                <a:ea typeface="Bree Serif"/>
                <a:cs typeface="Bree Serif"/>
                <a:sym typeface="Bree Serif"/>
              </a:rPr>
              <a:t>Race is a social construct.</a:t>
            </a:r>
            <a:endParaRPr b="0" i="0" sz="9600" u="none" cap="none" strike="noStrike">
              <a:solidFill>
                <a:schemeClr val="dk1"/>
              </a:solidFill>
              <a:latin typeface="Bree Serif"/>
              <a:ea typeface="Bree Serif"/>
              <a:cs typeface="Bree Serif"/>
              <a:sym typeface="Bree Serif"/>
            </a:endParaRPr>
          </a:p>
        </p:txBody>
      </p:sp>
      <p:sp>
        <p:nvSpPr>
          <p:cNvPr id="310" name="Google Shape;310;g1f81613ba6f_0_5"/>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id="316" name="Google Shape;316;g1f81613ba6f_0_14"/>
          <p:cNvPicPr preferRelativeResize="0"/>
          <p:nvPr/>
        </p:nvPicPr>
        <p:blipFill>
          <a:blip r:embed="rId3">
            <a:alphaModFix/>
          </a:blip>
          <a:stretch>
            <a:fillRect/>
          </a:stretch>
        </p:blipFill>
        <p:spPr>
          <a:xfrm>
            <a:off x="152400" y="152400"/>
            <a:ext cx="2609550" cy="3365950"/>
          </a:xfrm>
          <a:prstGeom prst="rect">
            <a:avLst/>
          </a:prstGeom>
          <a:noFill/>
          <a:ln>
            <a:noFill/>
          </a:ln>
        </p:spPr>
      </p:pic>
      <p:pic>
        <p:nvPicPr>
          <p:cNvPr id="317" name="Google Shape;317;g1f81613ba6f_0_14"/>
          <p:cNvPicPr preferRelativeResize="0"/>
          <p:nvPr/>
        </p:nvPicPr>
        <p:blipFill>
          <a:blip r:embed="rId4">
            <a:alphaModFix/>
          </a:blip>
          <a:stretch>
            <a:fillRect/>
          </a:stretch>
        </p:blipFill>
        <p:spPr>
          <a:xfrm>
            <a:off x="3369775" y="152400"/>
            <a:ext cx="2609548" cy="3386632"/>
          </a:xfrm>
          <a:prstGeom prst="rect">
            <a:avLst/>
          </a:prstGeom>
          <a:noFill/>
          <a:ln>
            <a:noFill/>
          </a:ln>
        </p:spPr>
      </p:pic>
      <p:pic>
        <p:nvPicPr>
          <p:cNvPr id="318" name="Google Shape;318;g1f81613ba6f_0_14"/>
          <p:cNvPicPr preferRelativeResize="0"/>
          <p:nvPr/>
        </p:nvPicPr>
        <p:blipFill>
          <a:blip r:embed="rId5">
            <a:alphaModFix/>
          </a:blip>
          <a:stretch>
            <a:fillRect/>
          </a:stretch>
        </p:blipFill>
        <p:spPr>
          <a:xfrm>
            <a:off x="6587150" y="152400"/>
            <a:ext cx="2188591" cy="3365952"/>
          </a:xfrm>
          <a:prstGeom prst="rect">
            <a:avLst/>
          </a:prstGeom>
          <a:noFill/>
          <a:ln>
            <a:noFill/>
          </a:ln>
        </p:spPr>
      </p:pic>
      <p:pic>
        <p:nvPicPr>
          <p:cNvPr id="319" name="Google Shape;319;g1f81613ba6f_0_14"/>
          <p:cNvPicPr preferRelativeResize="0"/>
          <p:nvPr/>
        </p:nvPicPr>
        <p:blipFill>
          <a:blip r:embed="rId6">
            <a:alphaModFix/>
          </a:blip>
          <a:stretch>
            <a:fillRect/>
          </a:stretch>
        </p:blipFill>
        <p:spPr>
          <a:xfrm>
            <a:off x="9310100" y="152400"/>
            <a:ext cx="2188600" cy="3323011"/>
          </a:xfrm>
          <a:prstGeom prst="rect">
            <a:avLst/>
          </a:prstGeom>
          <a:noFill/>
          <a:ln>
            <a:noFill/>
          </a:ln>
        </p:spPr>
      </p:pic>
      <p:pic>
        <p:nvPicPr>
          <p:cNvPr id="320" name="Google Shape;320;g1f81613ba6f_0_14"/>
          <p:cNvPicPr preferRelativeResize="0"/>
          <p:nvPr/>
        </p:nvPicPr>
        <p:blipFill>
          <a:blip r:embed="rId7">
            <a:alphaModFix/>
          </a:blip>
          <a:stretch>
            <a:fillRect/>
          </a:stretch>
        </p:blipFill>
        <p:spPr>
          <a:xfrm>
            <a:off x="302529" y="3667986"/>
            <a:ext cx="2309291" cy="3077790"/>
          </a:xfrm>
          <a:prstGeom prst="rect">
            <a:avLst/>
          </a:prstGeom>
          <a:noFill/>
          <a:ln>
            <a:noFill/>
          </a:ln>
        </p:spPr>
      </p:pic>
      <p:pic>
        <p:nvPicPr>
          <p:cNvPr id="321" name="Google Shape;321;g1f81613ba6f_0_14"/>
          <p:cNvPicPr preferRelativeResize="0"/>
          <p:nvPr/>
        </p:nvPicPr>
        <p:blipFill>
          <a:blip r:embed="rId8">
            <a:alphaModFix/>
          </a:blip>
          <a:stretch>
            <a:fillRect/>
          </a:stretch>
        </p:blipFill>
        <p:spPr>
          <a:xfrm>
            <a:off x="3180916" y="3667986"/>
            <a:ext cx="2987266" cy="3077789"/>
          </a:xfrm>
          <a:prstGeom prst="rect">
            <a:avLst/>
          </a:prstGeom>
          <a:noFill/>
          <a:ln>
            <a:noFill/>
          </a:ln>
        </p:spPr>
      </p:pic>
      <p:pic>
        <p:nvPicPr>
          <p:cNvPr id="322" name="Google Shape;322;g1f81613ba6f_0_14"/>
          <p:cNvPicPr preferRelativeResize="0"/>
          <p:nvPr/>
        </p:nvPicPr>
        <p:blipFill>
          <a:blip r:embed="rId9">
            <a:alphaModFix/>
          </a:blip>
          <a:stretch>
            <a:fillRect/>
          </a:stretch>
        </p:blipFill>
        <p:spPr>
          <a:xfrm>
            <a:off x="6614504" y="3667986"/>
            <a:ext cx="2133891" cy="3077788"/>
          </a:xfrm>
          <a:prstGeom prst="rect">
            <a:avLst/>
          </a:prstGeom>
          <a:noFill/>
          <a:ln>
            <a:noFill/>
          </a:ln>
        </p:spPr>
      </p:pic>
      <p:pic>
        <p:nvPicPr>
          <p:cNvPr id="323" name="Google Shape;323;g1f81613ba6f_0_14"/>
          <p:cNvPicPr preferRelativeResize="0"/>
          <p:nvPr/>
        </p:nvPicPr>
        <p:blipFill>
          <a:blip r:embed="rId10">
            <a:alphaModFix/>
          </a:blip>
          <a:stretch>
            <a:fillRect/>
          </a:stretch>
        </p:blipFill>
        <p:spPr>
          <a:xfrm>
            <a:off x="9306491" y="3667986"/>
            <a:ext cx="2195807" cy="3077789"/>
          </a:xfrm>
          <a:prstGeom prst="rect">
            <a:avLst/>
          </a:prstGeom>
          <a:noFill/>
          <a:ln>
            <a:noFill/>
          </a:ln>
        </p:spPr>
      </p:pic>
      <p:sp>
        <p:nvSpPr>
          <p:cNvPr id="324" name="Google Shape;324;g1f81613ba6f_0_14"/>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8" name="Shape 328"/>
        <p:cNvGrpSpPr/>
        <p:nvPr/>
      </p:nvGrpSpPr>
      <p:grpSpPr>
        <a:xfrm>
          <a:off x="0" y="0"/>
          <a:ext cx="0" cy="0"/>
          <a:chOff x="0" y="0"/>
          <a:chExt cx="0" cy="0"/>
        </a:xfrm>
      </p:grpSpPr>
      <p:sp>
        <p:nvSpPr>
          <p:cNvPr id="329" name="Google Shape;329;p4"/>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30" name="Google Shape;330;p4"/>
          <p:cNvSpPr txBox="1"/>
          <p:nvPr>
            <p:ph type="title"/>
          </p:nvPr>
        </p:nvSpPr>
        <p:spPr>
          <a:xfrm>
            <a:off x="6203538" y="365125"/>
            <a:ext cx="539336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Personal</a:t>
            </a:r>
            <a:endParaRPr/>
          </a:p>
        </p:txBody>
      </p:sp>
      <p:sp>
        <p:nvSpPr>
          <p:cNvPr id="331" name="Google Shape;331;p4"/>
          <p:cNvSpPr/>
          <p:nvPr/>
        </p:nvSpPr>
        <p:spPr>
          <a:xfrm flipH="1">
            <a:off x="784038" y="0"/>
            <a:ext cx="842502" cy="35479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group of people posing for the camera  Description automatically generated" id="332" name="Google Shape;332;p4"/>
          <p:cNvPicPr preferRelativeResize="0"/>
          <p:nvPr/>
        </p:nvPicPr>
        <p:blipFill rotWithShape="1">
          <a:blip r:embed="rId3">
            <a:alphaModFix/>
          </a:blip>
          <a:srcRect b="19472" l="-1207" r="21771" t="11001"/>
          <a:stretch/>
        </p:blipFill>
        <p:spPr>
          <a:xfrm>
            <a:off x="200339" y="2041514"/>
            <a:ext cx="2852401" cy="3317762"/>
          </a:xfrm>
          <a:custGeom>
            <a:rect b="b" l="l" r="r" t="t"/>
            <a:pathLst>
              <a:path extrusionOk="0" h="2247255" w="1999274">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noFill/>
          <a:ln>
            <a:noFill/>
          </a:ln>
        </p:spPr>
      </p:pic>
      <p:sp>
        <p:nvSpPr>
          <p:cNvPr id="333" name="Google Shape;333;p4"/>
          <p:cNvSpPr/>
          <p:nvPr/>
        </p:nvSpPr>
        <p:spPr>
          <a:xfrm flipH="1">
            <a:off x="3731108" y="1327365"/>
            <a:ext cx="610857" cy="610857"/>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34" name="Google Shape;334;p4"/>
          <p:cNvSpPr/>
          <p:nvPr/>
        </p:nvSpPr>
        <p:spPr>
          <a:xfrm flipH="1">
            <a:off x="3628176" y="0"/>
            <a:ext cx="2093996" cy="1402773"/>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A group of people walking on a city street  Description automatically generated" id="335" name="Google Shape;335;p4"/>
          <p:cNvPicPr preferRelativeResize="0"/>
          <p:nvPr/>
        </p:nvPicPr>
        <p:blipFill rotWithShape="1">
          <a:blip r:embed="rId4">
            <a:alphaModFix/>
          </a:blip>
          <a:srcRect b="0" l="0" r="0" t="0"/>
          <a:stretch/>
        </p:blipFill>
        <p:spPr>
          <a:xfrm>
            <a:off x="6521824" y="3171257"/>
            <a:ext cx="4908176" cy="2760848"/>
          </a:xfrm>
          <a:custGeom>
            <a:rect b="b" l="l" r="r" t="t"/>
            <a:pathLst>
              <a:path extrusionOk="0" h="3064284" w="3064284">
                <a:moveTo>
                  <a:pt x="166483" y="0"/>
                </a:moveTo>
                <a:lnTo>
                  <a:pt x="2897801" y="0"/>
                </a:lnTo>
                <a:cubicBezTo>
                  <a:pt x="2989747" y="0"/>
                  <a:pt x="3064284" y="74537"/>
                  <a:pt x="3064284" y="166483"/>
                </a:cubicBezTo>
                <a:lnTo>
                  <a:pt x="3064284" y="2897801"/>
                </a:lnTo>
                <a:cubicBezTo>
                  <a:pt x="3064284" y="2989747"/>
                  <a:pt x="2989747" y="3064284"/>
                  <a:pt x="2897801" y="3064284"/>
                </a:cubicBezTo>
                <a:lnTo>
                  <a:pt x="166483" y="3064284"/>
                </a:lnTo>
                <a:cubicBezTo>
                  <a:pt x="74537" y="3064284"/>
                  <a:pt x="0" y="2989747"/>
                  <a:pt x="0" y="2897801"/>
                </a:cubicBezTo>
                <a:lnTo>
                  <a:pt x="0" y="166483"/>
                </a:lnTo>
                <a:cubicBezTo>
                  <a:pt x="0" y="74537"/>
                  <a:pt x="74537" y="0"/>
                  <a:pt x="166483" y="0"/>
                </a:cubicBezTo>
                <a:close/>
              </a:path>
            </a:pathLst>
          </a:custGeom>
          <a:noFill/>
          <a:ln>
            <a:noFill/>
          </a:ln>
        </p:spPr>
      </p:pic>
      <p:pic>
        <p:nvPicPr>
          <p:cNvPr descr="A group of people standing in front of a television screen  Description automatically generated" id="336" name="Google Shape;336;p4"/>
          <p:cNvPicPr preferRelativeResize="0"/>
          <p:nvPr/>
        </p:nvPicPr>
        <p:blipFill rotWithShape="1">
          <a:blip r:embed="rId5">
            <a:alphaModFix/>
          </a:blip>
          <a:srcRect b="7606" l="8749" r="34372" t="25324"/>
          <a:stretch/>
        </p:blipFill>
        <p:spPr>
          <a:xfrm>
            <a:off x="3371027" y="2580066"/>
            <a:ext cx="2533422" cy="2240658"/>
          </a:xfrm>
          <a:custGeom>
            <a:rect b="b" l="l" r="r" t="t"/>
            <a:pathLst>
              <a:path extrusionOk="0" h="2247255" w="1999274">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a:noFill/>
          <a:ln>
            <a:noFill/>
          </a:ln>
        </p:spPr>
      </p:pic>
      <p:sp>
        <p:nvSpPr>
          <p:cNvPr id="337" name="Google Shape;337;p4"/>
          <p:cNvSpPr txBox="1"/>
          <p:nvPr>
            <p:ph idx="1" type="body"/>
          </p:nvPr>
        </p:nvSpPr>
        <p:spPr>
          <a:xfrm>
            <a:off x="6203537" y="1825625"/>
            <a:ext cx="5393361"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I love doing extra/background work on commercial/TV/Film projects</a:t>
            </a:r>
            <a:endParaRPr/>
          </a:p>
          <a:p>
            <a:pPr indent="0" lvl="0" marL="0" rtl="0" algn="l">
              <a:lnSpc>
                <a:spcPct val="90000"/>
              </a:lnSpc>
              <a:spcBef>
                <a:spcPts val="1000"/>
              </a:spcBef>
              <a:spcAft>
                <a:spcPts val="0"/>
              </a:spcAft>
              <a:buClr>
                <a:schemeClr val="dk1"/>
              </a:buClr>
              <a:buSzPts val="2800"/>
              <a:buNone/>
            </a:pPr>
            <a:r>
              <a:t/>
            </a:r>
            <a:endParaRPr/>
          </a:p>
        </p:txBody>
      </p:sp>
      <p:sp>
        <p:nvSpPr>
          <p:cNvPr id="338" name="Google Shape;338;p4"/>
          <p:cNvSpPr/>
          <p:nvPr/>
        </p:nvSpPr>
        <p:spPr>
          <a:xfrm flipH="1">
            <a:off x="2899690" y="5509119"/>
            <a:ext cx="3939038" cy="3939038"/>
          </a:xfrm>
          <a:prstGeom prst="arc">
            <a:avLst>
              <a:gd fmla="val 16200000" name="adj1"/>
              <a:gd fmla="val 20354996"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9" name="Google Shape;339;p4"/>
          <p:cNvSpPr/>
          <p:nvPr/>
        </p:nvSpPr>
        <p:spPr>
          <a:xfrm flipH="1">
            <a:off x="3724986"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0" name="Google Shape;340;p4"/>
          <p:cNvSpPr txBox="1"/>
          <p:nvPr/>
        </p:nvSpPr>
        <p:spPr>
          <a:xfrm>
            <a:off x="174245" y="5442248"/>
            <a:ext cx="2725445"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Superbowl Facebook Rock Commercial</a:t>
            </a:r>
            <a:endParaRPr b="0" i="0" sz="1400" u="none" cap="none" strike="noStrike">
              <a:solidFill>
                <a:srgbClr val="000000"/>
              </a:solidFill>
              <a:latin typeface="Arial"/>
              <a:ea typeface="Arial"/>
              <a:cs typeface="Arial"/>
              <a:sym typeface="Arial"/>
            </a:endParaRPr>
          </a:p>
        </p:txBody>
      </p:sp>
      <p:sp>
        <p:nvSpPr>
          <p:cNvPr id="341" name="Google Shape;341;p4"/>
          <p:cNvSpPr txBox="1"/>
          <p:nvPr/>
        </p:nvSpPr>
        <p:spPr>
          <a:xfrm>
            <a:off x="8514273" y="6012217"/>
            <a:ext cx="92327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Shazam</a:t>
            </a:r>
            <a:endParaRPr b="0" i="0" sz="1400" u="none" cap="none" strike="noStrike">
              <a:solidFill>
                <a:srgbClr val="000000"/>
              </a:solidFill>
              <a:latin typeface="Arial"/>
              <a:ea typeface="Arial"/>
              <a:cs typeface="Arial"/>
              <a:sym typeface="Arial"/>
            </a:endParaRPr>
          </a:p>
        </p:txBody>
      </p:sp>
      <p:sp>
        <p:nvSpPr>
          <p:cNvPr id="342" name="Google Shape;342;p4"/>
          <p:cNvSpPr/>
          <p:nvPr/>
        </p:nvSpPr>
        <p:spPr>
          <a:xfrm>
            <a:off x="8097023" y="3700395"/>
            <a:ext cx="417250" cy="463534"/>
          </a:xfrm>
          <a:prstGeom prst="downArrow">
            <a:avLst>
              <a:gd fmla="val 50000" name="adj1"/>
              <a:gd fmla="val 50000" name="adj2"/>
            </a:avLst>
          </a:prstGeom>
          <a:solidFill>
            <a:srgbClr val="98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3" name="Google Shape;343;p4"/>
          <p:cNvSpPr txBox="1"/>
          <p:nvPr/>
        </p:nvSpPr>
        <p:spPr>
          <a:xfrm>
            <a:off x="4195780" y="4820724"/>
            <a:ext cx="95878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Servant</a:t>
            </a:r>
            <a:endParaRPr b="0" i="0" sz="1400" u="none" cap="none" strike="noStrike">
              <a:solidFill>
                <a:srgbClr val="000000"/>
              </a:solidFill>
              <a:latin typeface="Arial"/>
              <a:ea typeface="Arial"/>
              <a:cs typeface="Arial"/>
              <a:sym typeface="Arial"/>
            </a:endParaRPr>
          </a:p>
        </p:txBody>
      </p:sp>
      <p:sp>
        <p:nvSpPr>
          <p:cNvPr id="344" name="Google Shape;344;p4"/>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9" name="Shape 349"/>
        <p:cNvGrpSpPr/>
        <p:nvPr/>
      </p:nvGrpSpPr>
      <p:grpSpPr>
        <a:xfrm>
          <a:off x="0" y="0"/>
          <a:ext cx="0" cy="0"/>
          <a:chOff x="0" y="0"/>
          <a:chExt cx="0" cy="0"/>
        </a:xfrm>
      </p:grpSpPr>
      <p:sp>
        <p:nvSpPr>
          <p:cNvPr id="350" name="Google Shape;350;g1f81613ba6f_0_775"/>
          <p:cNvSpPr txBox="1"/>
          <p:nvPr>
            <p:ph type="title"/>
          </p:nvPr>
        </p:nvSpPr>
        <p:spPr>
          <a:xfrm>
            <a:off x="4471738" y="155400"/>
            <a:ext cx="5393400" cy="1325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Calibri"/>
              <a:buNone/>
            </a:pPr>
            <a:r>
              <a:rPr b="1" lang="en-US" sz="5200">
                <a:latin typeface="Times New Roman"/>
                <a:ea typeface="Times New Roman"/>
                <a:cs typeface="Times New Roman"/>
                <a:sym typeface="Times New Roman"/>
              </a:rPr>
              <a:t>Personal</a:t>
            </a:r>
            <a:endParaRPr b="1" sz="5200">
              <a:latin typeface="Times New Roman"/>
              <a:ea typeface="Times New Roman"/>
              <a:cs typeface="Times New Roman"/>
              <a:sym typeface="Times New Roman"/>
            </a:endParaRPr>
          </a:p>
        </p:txBody>
      </p:sp>
      <p:sp>
        <p:nvSpPr>
          <p:cNvPr id="351" name="Google Shape;351;g1f81613ba6f_0_775"/>
          <p:cNvSpPr/>
          <p:nvPr/>
        </p:nvSpPr>
        <p:spPr>
          <a:xfrm flipH="1">
            <a:off x="783755" y="0"/>
            <a:ext cx="842787" cy="35491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2" name="Google Shape;352;g1f81613ba6f_0_775"/>
          <p:cNvSpPr/>
          <p:nvPr/>
        </p:nvSpPr>
        <p:spPr>
          <a:xfrm flipH="1">
            <a:off x="3426365" y="870165"/>
            <a:ext cx="610800" cy="610800"/>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3" name="Google Shape;353;g1f81613ba6f_0_775"/>
          <p:cNvSpPr/>
          <p:nvPr/>
        </p:nvSpPr>
        <p:spPr>
          <a:xfrm flipH="1">
            <a:off x="3626870" y="0"/>
            <a:ext cx="2095302" cy="1403648"/>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4" name="Google Shape;354;g1f81613ba6f_0_775"/>
          <p:cNvSpPr txBox="1"/>
          <p:nvPr>
            <p:ph idx="1" type="body"/>
          </p:nvPr>
        </p:nvSpPr>
        <p:spPr>
          <a:xfrm>
            <a:off x="7750550" y="1352875"/>
            <a:ext cx="4335300" cy="913200"/>
          </a:xfrm>
          <a:prstGeom prst="rect">
            <a:avLst/>
          </a:prstGeom>
          <a:noFill/>
          <a:ln>
            <a:noFill/>
          </a:ln>
        </p:spPr>
        <p:txBody>
          <a:bodyPr anchorCtr="0" anchor="t" bIns="45700" lIns="91425" spcFirstLastPara="1" rIns="91425" wrap="square" tIns="45700">
            <a:normAutofit lnSpcReduction="20000"/>
          </a:bodyPr>
          <a:lstStyle/>
          <a:p>
            <a:pPr indent="0" lvl="0" marL="0" rtl="0" algn="ctr">
              <a:lnSpc>
                <a:spcPct val="90000"/>
              </a:lnSpc>
              <a:spcBef>
                <a:spcPts val="0"/>
              </a:spcBef>
              <a:spcAft>
                <a:spcPts val="0"/>
              </a:spcAft>
              <a:buSzPts val="1800"/>
              <a:buNone/>
            </a:pPr>
            <a:r>
              <a:rPr lang="en-US" sz="3834">
                <a:latin typeface="Times New Roman"/>
                <a:ea typeface="Times New Roman"/>
                <a:cs typeface="Times New Roman"/>
                <a:sym typeface="Times New Roman"/>
              </a:rPr>
              <a:t>I’ve lived and voted in 5 different states</a:t>
            </a:r>
            <a:endParaRPr>
              <a:latin typeface="Times New Roman"/>
              <a:ea typeface="Times New Roman"/>
              <a:cs typeface="Times New Roman"/>
              <a:sym typeface="Times New Roman"/>
            </a:endParaRPr>
          </a:p>
        </p:txBody>
      </p:sp>
      <p:sp>
        <p:nvSpPr>
          <p:cNvPr id="355" name="Google Shape;355;g1f81613ba6f_0_775"/>
          <p:cNvSpPr/>
          <p:nvPr/>
        </p:nvSpPr>
        <p:spPr>
          <a:xfrm flipH="1">
            <a:off x="2899728" y="5509119"/>
            <a:ext cx="3939000" cy="3939000"/>
          </a:xfrm>
          <a:prstGeom prst="arc">
            <a:avLst>
              <a:gd fmla="val 16200000" name="adj1"/>
              <a:gd fmla="val 20354996"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6" name="Google Shape;356;g1f81613ba6f_0_775"/>
          <p:cNvSpPr/>
          <p:nvPr/>
        </p:nvSpPr>
        <p:spPr>
          <a:xfrm flipH="1">
            <a:off x="3724986"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7" name="Google Shape;357;g1f81613ba6f_0_775"/>
          <p:cNvSpPr/>
          <p:nvPr/>
        </p:nvSpPr>
        <p:spPr>
          <a:xfrm>
            <a:off x="11928900" y="653890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g1f81613ba6f_0_775"/>
          <p:cNvSpPr txBox="1"/>
          <p:nvPr>
            <p:ph idx="1" type="body"/>
          </p:nvPr>
        </p:nvSpPr>
        <p:spPr>
          <a:xfrm>
            <a:off x="218650" y="851975"/>
            <a:ext cx="3105000" cy="14037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SzPts val="1800"/>
              <a:buNone/>
            </a:pPr>
            <a:r>
              <a:rPr lang="en-US">
                <a:latin typeface="Times New Roman"/>
                <a:ea typeface="Times New Roman"/>
                <a:cs typeface="Times New Roman"/>
                <a:sym typeface="Times New Roman"/>
              </a:rPr>
              <a:t>I enjoy the outdoors - hiking, camping, cycling</a:t>
            </a:r>
            <a:endParaRPr>
              <a:latin typeface="Times New Roman"/>
              <a:ea typeface="Times New Roman"/>
              <a:cs typeface="Times New Roman"/>
              <a:sym typeface="Times New Roman"/>
            </a:endParaRPr>
          </a:p>
          <a:p>
            <a:pPr indent="0" lvl="0" marL="0" rtl="0" algn="ctr">
              <a:lnSpc>
                <a:spcPct val="90000"/>
              </a:lnSpc>
              <a:spcBef>
                <a:spcPts val="1000"/>
              </a:spcBef>
              <a:spcAft>
                <a:spcPts val="0"/>
              </a:spcAft>
              <a:buClr>
                <a:schemeClr val="dk1"/>
              </a:buClr>
              <a:buSzPts val="2800"/>
              <a:buNone/>
            </a:pPr>
            <a:r>
              <a:t/>
            </a:r>
            <a:endParaRPr>
              <a:latin typeface="Times New Roman"/>
              <a:ea typeface="Times New Roman"/>
              <a:cs typeface="Times New Roman"/>
              <a:sym typeface="Times New Roman"/>
            </a:endParaRPr>
          </a:p>
        </p:txBody>
      </p:sp>
      <p:pic>
        <p:nvPicPr>
          <p:cNvPr id="359" name="Google Shape;359;g1f81613ba6f_0_775"/>
          <p:cNvPicPr preferRelativeResize="0"/>
          <p:nvPr/>
        </p:nvPicPr>
        <p:blipFill rotWithShape="1">
          <a:blip r:embed="rId3">
            <a:alphaModFix/>
          </a:blip>
          <a:srcRect b="83036" l="107560" r="-216984" t="-192460"/>
          <a:stretch/>
        </p:blipFill>
        <p:spPr>
          <a:xfrm>
            <a:off x="4526679" y="2116888"/>
            <a:ext cx="4335275" cy="3257076"/>
          </a:xfrm>
          <a:prstGeom prst="rect">
            <a:avLst/>
          </a:prstGeom>
          <a:noFill/>
          <a:ln>
            <a:noFill/>
          </a:ln>
        </p:spPr>
      </p:pic>
      <p:pic>
        <p:nvPicPr>
          <p:cNvPr id="360" name="Google Shape;360;g1f81613ba6f_0_775"/>
          <p:cNvPicPr preferRelativeResize="0"/>
          <p:nvPr/>
        </p:nvPicPr>
        <p:blipFill>
          <a:blip r:embed="rId4">
            <a:alphaModFix/>
          </a:blip>
          <a:stretch>
            <a:fillRect/>
          </a:stretch>
        </p:blipFill>
        <p:spPr>
          <a:xfrm>
            <a:off x="637353" y="2358100"/>
            <a:ext cx="2906999" cy="3875999"/>
          </a:xfrm>
          <a:prstGeom prst="rect">
            <a:avLst/>
          </a:prstGeom>
          <a:noFill/>
          <a:ln>
            <a:noFill/>
          </a:ln>
        </p:spPr>
      </p:pic>
      <p:pic>
        <p:nvPicPr>
          <p:cNvPr id="361" name="Google Shape;361;g1f81613ba6f_0_775"/>
          <p:cNvPicPr preferRelativeResize="0"/>
          <p:nvPr/>
        </p:nvPicPr>
        <p:blipFill>
          <a:blip r:embed="rId5">
            <a:alphaModFix/>
          </a:blip>
          <a:stretch>
            <a:fillRect/>
          </a:stretch>
        </p:blipFill>
        <p:spPr>
          <a:xfrm>
            <a:off x="4526676" y="2900352"/>
            <a:ext cx="2216825" cy="2533498"/>
          </a:xfrm>
          <a:prstGeom prst="rect">
            <a:avLst/>
          </a:prstGeom>
          <a:noFill/>
          <a:ln>
            <a:noFill/>
          </a:ln>
        </p:spPr>
      </p:pic>
      <p:pic>
        <p:nvPicPr>
          <p:cNvPr id="362" name="Google Shape;362;g1f81613ba6f_0_775"/>
          <p:cNvPicPr preferRelativeResize="0"/>
          <p:nvPr/>
        </p:nvPicPr>
        <p:blipFill rotWithShape="1">
          <a:blip r:embed="rId6">
            <a:alphaModFix/>
          </a:blip>
          <a:srcRect b="15544" l="16234" r="24188" t="21292"/>
          <a:stretch/>
        </p:blipFill>
        <p:spPr>
          <a:xfrm>
            <a:off x="6060900" y="2189112"/>
            <a:ext cx="1991076" cy="1583257"/>
          </a:xfrm>
          <a:prstGeom prst="rect">
            <a:avLst/>
          </a:prstGeom>
          <a:noFill/>
          <a:ln>
            <a:noFill/>
          </a:ln>
        </p:spPr>
      </p:pic>
      <p:pic>
        <p:nvPicPr>
          <p:cNvPr id="363" name="Google Shape;363;g1f81613ba6f_0_775"/>
          <p:cNvPicPr preferRelativeResize="0"/>
          <p:nvPr/>
        </p:nvPicPr>
        <p:blipFill rotWithShape="1">
          <a:blip r:embed="rId7">
            <a:alphaModFix/>
          </a:blip>
          <a:srcRect b="0" l="20691" r="0" t="0"/>
          <a:stretch/>
        </p:blipFill>
        <p:spPr>
          <a:xfrm>
            <a:off x="6838725" y="4276275"/>
            <a:ext cx="1991074" cy="1708279"/>
          </a:xfrm>
          <a:prstGeom prst="rect">
            <a:avLst/>
          </a:prstGeom>
          <a:noFill/>
          <a:ln>
            <a:noFill/>
          </a:ln>
        </p:spPr>
      </p:pic>
      <p:pic>
        <p:nvPicPr>
          <p:cNvPr id="364" name="Google Shape;364;g1f81613ba6f_0_775"/>
          <p:cNvPicPr preferRelativeResize="0"/>
          <p:nvPr/>
        </p:nvPicPr>
        <p:blipFill rotWithShape="1">
          <a:blip r:embed="rId8">
            <a:alphaModFix/>
          </a:blip>
          <a:srcRect b="32818" l="24484" r="26142" t="17985"/>
          <a:stretch/>
        </p:blipFill>
        <p:spPr>
          <a:xfrm>
            <a:off x="9070250" y="4227037"/>
            <a:ext cx="2417651" cy="1806762"/>
          </a:xfrm>
          <a:prstGeom prst="rect">
            <a:avLst/>
          </a:prstGeom>
          <a:noFill/>
          <a:ln>
            <a:noFill/>
          </a:ln>
        </p:spPr>
      </p:pic>
      <p:pic>
        <p:nvPicPr>
          <p:cNvPr id="365" name="Google Shape;365;g1f81613ba6f_0_775"/>
          <p:cNvPicPr preferRelativeResize="0"/>
          <p:nvPr/>
        </p:nvPicPr>
        <p:blipFill>
          <a:blip r:embed="rId9">
            <a:alphaModFix/>
          </a:blip>
          <a:stretch>
            <a:fillRect/>
          </a:stretch>
        </p:blipFill>
        <p:spPr>
          <a:xfrm>
            <a:off x="8422981" y="2583700"/>
            <a:ext cx="3572643" cy="13256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9" name="Shape 369"/>
        <p:cNvGrpSpPr/>
        <p:nvPr/>
      </p:nvGrpSpPr>
      <p:grpSpPr>
        <a:xfrm>
          <a:off x="0" y="0"/>
          <a:ext cx="0" cy="0"/>
          <a:chOff x="0" y="0"/>
          <a:chExt cx="0" cy="0"/>
        </a:xfrm>
      </p:grpSpPr>
      <p:pic>
        <p:nvPicPr>
          <p:cNvPr id="370" name="Google Shape;370;p14"/>
          <p:cNvPicPr preferRelativeResize="0"/>
          <p:nvPr/>
        </p:nvPicPr>
        <p:blipFill rotWithShape="1">
          <a:blip r:embed="rId3">
            <a:alphaModFix/>
          </a:blip>
          <a:srcRect b="0" l="0" r="0" t="0"/>
          <a:stretch/>
        </p:blipFill>
        <p:spPr>
          <a:xfrm>
            <a:off x="2885263" y="152400"/>
            <a:ext cx="6421477" cy="6553199"/>
          </a:xfrm>
          <a:prstGeom prst="rect">
            <a:avLst/>
          </a:prstGeom>
          <a:noFill/>
          <a:ln>
            <a:noFill/>
          </a:ln>
        </p:spPr>
      </p:pic>
      <p:sp>
        <p:nvSpPr>
          <p:cNvPr id="371" name="Google Shape;371;p14"/>
          <p:cNvSpPr/>
          <p:nvPr/>
        </p:nvSpPr>
        <p:spPr>
          <a:xfrm>
            <a:off x="11776500" y="646270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5" name="Shape 375"/>
        <p:cNvGrpSpPr/>
        <p:nvPr/>
      </p:nvGrpSpPr>
      <p:grpSpPr>
        <a:xfrm>
          <a:off x="0" y="0"/>
          <a:ext cx="0" cy="0"/>
          <a:chOff x="0" y="0"/>
          <a:chExt cx="0" cy="0"/>
        </a:xfrm>
      </p:grpSpPr>
      <p:sp>
        <p:nvSpPr>
          <p:cNvPr id="376" name="Google Shape;376;g99d00154d5_0_1"/>
          <p:cNvSpPr/>
          <p:nvPr/>
        </p:nvSpPr>
        <p:spPr>
          <a:xfrm>
            <a:off x="1498"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77" name="Google Shape;377;g99d00154d5_0_1"/>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78" name="Google Shape;378;g99d00154d5_0_1"/>
          <p:cNvSpPr txBox="1"/>
          <p:nvPr>
            <p:ph type="title"/>
          </p:nvPr>
        </p:nvSpPr>
        <p:spPr>
          <a:xfrm>
            <a:off x="117575" y="2628900"/>
            <a:ext cx="3932100" cy="160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400"/>
              <a:buFont typeface="Calibri"/>
              <a:buNone/>
            </a:pPr>
            <a:r>
              <a:rPr lang="en-US" sz="9600">
                <a:solidFill>
                  <a:srgbClr val="FFFFFF"/>
                </a:solidFill>
                <a:latin typeface="Merriweather"/>
                <a:ea typeface="Merriweather"/>
                <a:cs typeface="Merriweather"/>
                <a:sym typeface="Merriweather"/>
              </a:rPr>
              <a:t>ALLY</a:t>
            </a:r>
            <a:endParaRPr/>
          </a:p>
        </p:txBody>
      </p:sp>
      <p:sp>
        <p:nvSpPr>
          <p:cNvPr id="379" name="Google Shape;379;g99d00154d5_0_1"/>
          <p:cNvSpPr/>
          <p:nvPr/>
        </p:nvSpPr>
        <p:spPr>
          <a:xfrm flipH="1" rot="10800000">
            <a:off x="7550402" y="2455612"/>
            <a:ext cx="4083300" cy="4083300"/>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0" name="Google Shape;380;g99d00154d5_0_1"/>
          <p:cNvSpPr/>
          <p:nvPr/>
        </p:nvSpPr>
        <p:spPr>
          <a:xfrm>
            <a:off x="11776500" y="646270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g99d00154d5_0_1"/>
          <p:cNvSpPr/>
          <p:nvPr/>
        </p:nvSpPr>
        <p:spPr>
          <a:xfrm>
            <a:off x="4479625" y="1454700"/>
            <a:ext cx="6546300" cy="39486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1000"/>
              </a:spcBef>
              <a:spcAft>
                <a:spcPts val="0"/>
              </a:spcAft>
              <a:buNone/>
            </a:pPr>
            <a:r>
              <a:rPr lang="en-US" sz="4000">
                <a:solidFill>
                  <a:srgbClr val="000000"/>
                </a:solidFill>
                <a:latin typeface="Bree Serif"/>
                <a:ea typeface="Bree Serif"/>
                <a:cs typeface="Bree Serif"/>
                <a:sym typeface="Bree Serif"/>
              </a:rPr>
              <a:t>A member of the </a:t>
            </a:r>
            <a:endParaRPr sz="4000">
              <a:solidFill>
                <a:srgbClr val="000000"/>
              </a:solidFill>
              <a:latin typeface="Bree Serif"/>
              <a:ea typeface="Bree Serif"/>
              <a:cs typeface="Bree Serif"/>
              <a:sym typeface="Bree Serif"/>
            </a:endParaRPr>
          </a:p>
          <a:p>
            <a:pPr indent="0" lvl="0" marL="0" rtl="0" algn="ctr">
              <a:lnSpc>
                <a:spcPct val="90000"/>
              </a:lnSpc>
              <a:spcBef>
                <a:spcPts val="1000"/>
              </a:spcBef>
              <a:spcAft>
                <a:spcPts val="0"/>
              </a:spcAft>
              <a:buNone/>
            </a:pPr>
            <a:r>
              <a:rPr b="1" i="1" lang="en-US" sz="5000">
                <a:solidFill>
                  <a:srgbClr val="000000"/>
                </a:solidFill>
                <a:latin typeface="Bree Serif"/>
                <a:ea typeface="Bree Serif"/>
                <a:cs typeface="Bree Serif"/>
                <a:sym typeface="Bree Serif"/>
              </a:rPr>
              <a:t>“dominan</a:t>
            </a:r>
            <a:r>
              <a:rPr b="1" i="1" lang="en-US" sz="4900">
                <a:solidFill>
                  <a:srgbClr val="000000"/>
                </a:solidFill>
                <a:latin typeface="Bree Serif"/>
                <a:ea typeface="Bree Serif"/>
                <a:cs typeface="Bree Serif"/>
                <a:sym typeface="Bree Serif"/>
              </a:rPr>
              <a:t>t” </a:t>
            </a:r>
            <a:endParaRPr b="1" i="1" sz="4900">
              <a:solidFill>
                <a:srgbClr val="000000"/>
              </a:solidFill>
              <a:latin typeface="Bree Serif"/>
              <a:ea typeface="Bree Serif"/>
              <a:cs typeface="Bree Serif"/>
              <a:sym typeface="Bree Serif"/>
            </a:endParaRPr>
          </a:p>
          <a:p>
            <a:pPr indent="0" lvl="0" marL="0" rtl="0" algn="ctr">
              <a:lnSpc>
                <a:spcPct val="90000"/>
              </a:lnSpc>
              <a:spcBef>
                <a:spcPts val="1000"/>
              </a:spcBef>
              <a:spcAft>
                <a:spcPts val="0"/>
              </a:spcAft>
              <a:buNone/>
            </a:pPr>
            <a:r>
              <a:rPr lang="en-US" sz="4000">
                <a:solidFill>
                  <a:srgbClr val="000000"/>
                </a:solidFill>
                <a:latin typeface="Bree Serif"/>
                <a:ea typeface="Bree Serif"/>
                <a:cs typeface="Bree Serif"/>
                <a:sym typeface="Bree Serif"/>
              </a:rPr>
              <a:t>or </a:t>
            </a:r>
            <a:endParaRPr sz="4000">
              <a:solidFill>
                <a:srgbClr val="000000"/>
              </a:solidFill>
              <a:latin typeface="Bree Serif"/>
              <a:ea typeface="Bree Serif"/>
              <a:cs typeface="Bree Serif"/>
              <a:sym typeface="Bree Serif"/>
            </a:endParaRPr>
          </a:p>
          <a:p>
            <a:pPr indent="0" lvl="0" marL="0" rtl="0" algn="ctr">
              <a:lnSpc>
                <a:spcPct val="90000"/>
              </a:lnSpc>
              <a:spcBef>
                <a:spcPts val="1000"/>
              </a:spcBef>
              <a:spcAft>
                <a:spcPts val="0"/>
              </a:spcAft>
              <a:buNone/>
            </a:pPr>
            <a:r>
              <a:rPr b="1" i="1" lang="en-US" sz="5000">
                <a:solidFill>
                  <a:srgbClr val="000000"/>
                </a:solidFill>
                <a:latin typeface="Bree Serif"/>
                <a:ea typeface="Bree Serif"/>
                <a:cs typeface="Bree Serif"/>
                <a:sym typeface="Bree Serif"/>
              </a:rPr>
              <a:t>“majority” </a:t>
            </a:r>
            <a:endParaRPr b="1" i="1" sz="5000">
              <a:solidFill>
                <a:srgbClr val="000000"/>
              </a:solidFill>
              <a:latin typeface="Bree Serif"/>
              <a:ea typeface="Bree Serif"/>
              <a:cs typeface="Bree Serif"/>
              <a:sym typeface="Bree Serif"/>
            </a:endParaRPr>
          </a:p>
          <a:p>
            <a:pPr indent="0" lvl="0" marL="0" rtl="0" algn="ctr">
              <a:lnSpc>
                <a:spcPct val="90000"/>
              </a:lnSpc>
              <a:spcBef>
                <a:spcPts val="1000"/>
              </a:spcBef>
              <a:spcAft>
                <a:spcPts val="0"/>
              </a:spcAft>
              <a:buNone/>
            </a:pPr>
            <a:r>
              <a:rPr lang="en-US" sz="4000">
                <a:solidFill>
                  <a:srgbClr val="000000"/>
                </a:solidFill>
                <a:latin typeface="Bree Serif"/>
                <a:ea typeface="Bree Serif"/>
                <a:cs typeface="Bree Serif"/>
                <a:sym typeface="Bree Serif"/>
              </a:rPr>
              <a:t>group….</a:t>
            </a:r>
            <a:endParaRPr sz="3500">
              <a:solidFill>
                <a:srgbClr val="000000"/>
              </a:solidFill>
              <a:latin typeface="Bree Serif"/>
              <a:ea typeface="Bree Serif"/>
              <a:cs typeface="Bree Serif"/>
              <a:sym typeface="Bree Serif"/>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pic>
        <p:nvPicPr>
          <p:cNvPr descr="Allyship Prezi23" id="386" name="Google Shape;386;p15"/>
          <p:cNvPicPr preferRelativeResize="0"/>
          <p:nvPr/>
        </p:nvPicPr>
        <p:blipFill rotWithShape="1">
          <a:blip r:embed="rId3">
            <a:alphaModFix/>
          </a:blip>
          <a:srcRect b="7972" l="0" r="0" t="7752"/>
          <a:stretch/>
        </p:blipFill>
        <p:spPr>
          <a:xfrm>
            <a:off x="238200" y="98100"/>
            <a:ext cx="11145625" cy="6661802"/>
          </a:xfrm>
          <a:prstGeom prst="rect">
            <a:avLst/>
          </a:prstGeom>
          <a:noFill/>
          <a:ln>
            <a:noFill/>
          </a:ln>
        </p:spPr>
      </p:pic>
      <p:sp>
        <p:nvSpPr>
          <p:cNvPr id="387" name="Google Shape;387;p15"/>
          <p:cNvSpPr/>
          <p:nvPr/>
        </p:nvSpPr>
        <p:spPr>
          <a:xfrm>
            <a:off x="11776500" y="646270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pic>
        <p:nvPicPr>
          <p:cNvPr id="393" name="Google Shape;393;p16"/>
          <p:cNvPicPr preferRelativeResize="0"/>
          <p:nvPr/>
        </p:nvPicPr>
        <p:blipFill rotWithShape="1">
          <a:blip r:embed="rId3">
            <a:alphaModFix/>
          </a:blip>
          <a:srcRect b="7262" l="7947" r="901" t="4137"/>
          <a:stretch/>
        </p:blipFill>
        <p:spPr>
          <a:xfrm>
            <a:off x="103900" y="32150"/>
            <a:ext cx="12018825" cy="6793699"/>
          </a:xfrm>
          <a:prstGeom prst="rect">
            <a:avLst/>
          </a:prstGeom>
          <a:noFill/>
          <a:ln>
            <a:noFill/>
          </a:ln>
        </p:spPr>
      </p:pic>
      <p:sp>
        <p:nvSpPr>
          <p:cNvPr id="394" name="Google Shape;394;p16"/>
          <p:cNvSpPr/>
          <p:nvPr/>
        </p:nvSpPr>
        <p:spPr>
          <a:xfrm>
            <a:off x="11776500" y="646270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16"/>
          <p:cNvSpPr/>
          <p:nvPr/>
        </p:nvSpPr>
        <p:spPr>
          <a:xfrm>
            <a:off x="11520300" y="646765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9" name="Shape 399"/>
        <p:cNvGrpSpPr/>
        <p:nvPr/>
      </p:nvGrpSpPr>
      <p:grpSpPr>
        <a:xfrm>
          <a:off x="0" y="0"/>
          <a:ext cx="0" cy="0"/>
          <a:chOff x="0" y="0"/>
          <a:chExt cx="0" cy="0"/>
        </a:xfrm>
      </p:grpSpPr>
      <p:sp>
        <p:nvSpPr>
          <p:cNvPr id="400" name="Google Shape;400;ga1b19cf927_0_150"/>
          <p:cNvSpPr/>
          <p:nvPr/>
        </p:nvSpPr>
        <p:spPr>
          <a:xfrm>
            <a:off x="1525" y="0"/>
            <a:ext cx="12189001" cy="7146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1" name="Google Shape;401;ga1b19cf927_0_150"/>
          <p:cNvSpPr txBox="1"/>
          <p:nvPr>
            <p:ph type="title"/>
          </p:nvPr>
        </p:nvSpPr>
        <p:spPr>
          <a:xfrm>
            <a:off x="6492163" y="288625"/>
            <a:ext cx="5393400" cy="1325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Calibri"/>
              <a:buNone/>
            </a:pPr>
            <a:r>
              <a:rPr b="1" lang="en-US" sz="5900">
                <a:latin typeface="Caveat"/>
                <a:ea typeface="Caveat"/>
                <a:cs typeface="Caveat"/>
                <a:sym typeface="Caveat"/>
              </a:rPr>
              <a:t>Discussion...</a:t>
            </a:r>
            <a:endParaRPr b="1" sz="5900">
              <a:latin typeface="Caveat"/>
              <a:ea typeface="Caveat"/>
              <a:cs typeface="Caveat"/>
              <a:sym typeface="Caveat"/>
            </a:endParaRPr>
          </a:p>
        </p:txBody>
      </p:sp>
      <p:sp>
        <p:nvSpPr>
          <p:cNvPr id="402" name="Google Shape;402;ga1b19cf927_0_150"/>
          <p:cNvSpPr/>
          <p:nvPr/>
        </p:nvSpPr>
        <p:spPr>
          <a:xfrm flipH="1">
            <a:off x="783754" y="0"/>
            <a:ext cx="842787" cy="35491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3" name="Google Shape;403;ga1b19cf927_0_150"/>
          <p:cNvSpPr/>
          <p:nvPr/>
        </p:nvSpPr>
        <p:spPr>
          <a:xfrm flipH="1">
            <a:off x="3731165" y="1327365"/>
            <a:ext cx="610800" cy="610800"/>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4" name="Google Shape;404;ga1b19cf927_0_150"/>
          <p:cNvSpPr/>
          <p:nvPr/>
        </p:nvSpPr>
        <p:spPr>
          <a:xfrm flipH="1">
            <a:off x="3626870" y="0"/>
            <a:ext cx="2095302" cy="1403648"/>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5" name="Google Shape;405;ga1b19cf927_0_150"/>
          <p:cNvSpPr/>
          <p:nvPr/>
        </p:nvSpPr>
        <p:spPr>
          <a:xfrm flipH="1">
            <a:off x="2899728" y="5509119"/>
            <a:ext cx="3939000" cy="3939000"/>
          </a:xfrm>
          <a:prstGeom prst="arc">
            <a:avLst>
              <a:gd fmla="val 16200000" name="adj1"/>
              <a:gd fmla="val 2035500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6" name="Google Shape;406;ga1b19cf927_0_150"/>
          <p:cNvSpPr/>
          <p:nvPr/>
        </p:nvSpPr>
        <p:spPr>
          <a:xfrm flipH="1">
            <a:off x="3724986"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7" name="Google Shape;407;ga1b19cf927_0_150"/>
          <p:cNvSpPr txBox="1"/>
          <p:nvPr>
            <p:ph type="title"/>
          </p:nvPr>
        </p:nvSpPr>
        <p:spPr>
          <a:xfrm>
            <a:off x="1364035" y="2522756"/>
            <a:ext cx="8958000" cy="2201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Calibri"/>
              <a:buNone/>
            </a:pPr>
            <a:r>
              <a:rPr b="1" lang="en-US"/>
              <a:t>What does it mean to be ______ @ work?</a:t>
            </a:r>
            <a:endParaRPr sz="5400">
              <a:latin typeface="Georgia"/>
              <a:ea typeface="Georgia"/>
              <a:cs typeface="Georgia"/>
              <a:sym typeface="Georgia"/>
            </a:endParaRPr>
          </a:p>
        </p:txBody>
      </p:sp>
      <p:sp>
        <p:nvSpPr>
          <p:cNvPr id="408" name="Google Shape;408;ga1b19cf927_0_150"/>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2" name="Shape 412"/>
        <p:cNvGrpSpPr/>
        <p:nvPr/>
      </p:nvGrpSpPr>
      <p:grpSpPr>
        <a:xfrm>
          <a:off x="0" y="0"/>
          <a:ext cx="0" cy="0"/>
          <a:chOff x="0" y="0"/>
          <a:chExt cx="0" cy="0"/>
        </a:xfrm>
      </p:grpSpPr>
      <p:sp>
        <p:nvSpPr>
          <p:cNvPr id="413" name="Google Shape;413;g1f81613ba6f_0_200"/>
          <p:cNvSpPr/>
          <p:nvPr/>
        </p:nvSpPr>
        <p:spPr>
          <a:xfrm>
            <a:off x="1498"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14" name="Google Shape;414;g1f81613ba6f_0_200"/>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15" name="Google Shape;415;g1f81613ba6f_0_200"/>
          <p:cNvSpPr txBox="1"/>
          <p:nvPr>
            <p:ph type="title"/>
          </p:nvPr>
        </p:nvSpPr>
        <p:spPr>
          <a:xfrm>
            <a:off x="117575" y="2628900"/>
            <a:ext cx="3932100" cy="160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400"/>
              <a:buFont typeface="Calibri"/>
              <a:buNone/>
            </a:pPr>
            <a:r>
              <a:rPr lang="en-US" sz="9600">
                <a:solidFill>
                  <a:srgbClr val="FFFFFF"/>
                </a:solidFill>
                <a:latin typeface="Merriweather"/>
                <a:ea typeface="Merriweather"/>
                <a:cs typeface="Merriweather"/>
                <a:sym typeface="Merriweather"/>
              </a:rPr>
              <a:t>ALLY</a:t>
            </a:r>
            <a:endParaRPr/>
          </a:p>
        </p:txBody>
      </p:sp>
      <p:sp>
        <p:nvSpPr>
          <p:cNvPr id="416" name="Google Shape;416;g1f81613ba6f_0_200"/>
          <p:cNvSpPr/>
          <p:nvPr/>
        </p:nvSpPr>
        <p:spPr>
          <a:xfrm flipH="1" rot="10800000">
            <a:off x="7550402" y="2455612"/>
            <a:ext cx="4083300" cy="4083300"/>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7" name="Google Shape;417;g1f81613ba6f_0_200"/>
          <p:cNvSpPr/>
          <p:nvPr>
            <p:ph idx="2" type="pic"/>
          </p:nvPr>
        </p:nvSpPr>
        <p:spPr>
          <a:xfrm>
            <a:off x="4834975" y="821850"/>
            <a:ext cx="6697800" cy="5214300"/>
          </a:xfrm>
          <a:prstGeom prst="rect">
            <a:avLst/>
          </a:prstGeom>
          <a:noFill/>
          <a:ln>
            <a:noFill/>
          </a:ln>
        </p:spPr>
        <p:txBody>
          <a:bodyPr anchorCtr="0" anchor="t" bIns="45700" lIns="91425" spcFirstLastPara="1" rIns="91425" wrap="square" tIns="45700">
            <a:noAutofit/>
          </a:bodyPr>
          <a:lstStyle/>
          <a:p>
            <a:pPr indent="0" lvl="0" marL="457200" marR="0" rtl="0" algn="l">
              <a:lnSpc>
                <a:spcPct val="90000"/>
              </a:lnSpc>
              <a:spcBef>
                <a:spcPts val="1000"/>
              </a:spcBef>
              <a:spcAft>
                <a:spcPts val="0"/>
              </a:spcAft>
              <a:buClr>
                <a:schemeClr val="dk1"/>
              </a:buClr>
              <a:buSzPts val="3200"/>
              <a:buFont typeface="Arial"/>
              <a:buNone/>
            </a:pPr>
            <a:r>
              <a:rPr b="0" i="0" lang="en-US" sz="3200" u="none" cap="none" strike="noStrike">
                <a:solidFill>
                  <a:schemeClr val="dk1"/>
                </a:solidFill>
                <a:latin typeface="Bree Serif"/>
                <a:ea typeface="Bree Serif"/>
                <a:cs typeface="Bree Serif"/>
                <a:sym typeface="Bree Serif"/>
              </a:rPr>
              <a:t>A member of the “dominant” or “majority” group….</a:t>
            </a:r>
            <a:endParaRPr b="0" i="0" sz="3200" u="none" cap="none" strike="noStrike">
              <a:solidFill>
                <a:schemeClr val="dk1"/>
              </a:solidFill>
              <a:latin typeface="Bree Serif"/>
              <a:ea typeface="Bree Serif"/>
              <a:cs typeface="Bree Serif"/>
              <a:sym typeface="Bree Serif"/>
            </a:endParaRPr>
          </a:p>
          <a:p>
            <a:pPr indent="0" lvl="0" marL="0" marR="0" rtl="0" algn="l">
              <a:lnSpc>
                <a:spcPct val="90000"/>
              </a:lnSpc>
              <a:spcBef>
                <a:spcPts val="1000"/>
              </a:spcBef>
              <a:spcAft>
                <a:spcPts val="0"/>
              </a:spcAft>
              <a:buClr>
                <a:schemeClr val="dk1"/>
              </a:buClr>
              <a:buSzPts val="3200"/>
              <a:buFont typeface="Arial"/>
              <a:buNone/>
            </a:pPr>
            <a:r>
              <a:t/>
            </a:r>
            <a:endParaRPr b="0" i="0" sz="3200" u="none" cap="none" strike="noStrike">
              <a:solidFill>
                <a:schemeClr val="dk1"/>
              </a:solidFill>
              <a:latin typeface="Bree Serif"/>
              <a:ea typeface="Bree Serif"/>
              <a:cs typeface="Bree Serif"/>
              <a:sym typeface="Bree Serif"/>
            </a:endParaRPr>
          </a:p>
          <a:p>
            <a:pPr indent="-457200" lvl="0" marL="457200" marR="0" rtl="0" algn="l">
              <a:lnSpc>
                <a:spcPct val="90000"/>
              </a:lnSpc>
              <a:spcBef>
                <a:spcPts val="1000"/>
              </a:spcBef>
              <a:spcAft>
                <a:spcPts val="0"/>
              </a:spcAft>
              <a:buClr>
                <a:schemeClr val="dk1"/>
              </a:buClr>
              <a:buSzPts val="5600"/>
              <a:buFont typeface="Bree Serif"/>
              <a:buAutoNum type="arabicPeriod"/>
            </a:pPr>
            <a:r>
              <a:rPr b="0" i="0" lang="en-US" sz="5600" u="none" cap="none" strike="noStrike">
                <a:solidFill>
                  <a:schemeClr val="dk1"/>
                </a:solidFill>
                <a:latin typeface="Bree Serif"/>
                <a:ea typeface="Bree Serif"/>
                <a:cs typeface="Bree Serif"/>
                <a:sym typeface="Bree Serif"/>
              </a:rPr>
              <a:t>who questions or rejects the dominant ideology</a:t>
            </a:r>
            <a:endParaRPr b="0" i="0" sz="5600" u="none" cap="none" strike="noStrike">
              <a:solidFill>
                <a:schemeClr val="dk1"/>
              </a:solidFill>
              <a:latin typeface="Bree Serif"/>
              <a:ea typeface="Bree Serif"/>
              <a:cs typeface="Bree Serif"/>
              <a:sym typeface="Bree Serif"/>
            </a:endParaRPr>
          </a:p>
        </p:txBody>
      </p:sp>
      <p:sp>
        <p:nvSpPr>
          <p:cNvPr id="418" name="Google Shape;418;g1f81613ba6f_0_200"/>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pic>
        <p:nvPicPr>
          <p:cNvPr descr="Allyship Prezi26" id="423" name="Google Shape;423;g1f81613ba6f_0_209"/>
          <p:cNvPicPr preferRelativeResize="0"/>
          <p:nvPr/>
        </p:nvPicPr>
        <p:blipFill rotWithShape="1">
          <a:blip r:embed="rId3">
            <a:alphaModFix/>
          </a:blip>
          <a:srcRect b="8402" l="0" r="1719" t="6643"/>
          <a:stretch/>
        </p:blipFill>
        <p:spPr>
          <a:xfrm>
            <a:off x="880475" y="0"/>
            <a:ext cx="10267581" cy="6858001"/>
          </a:xfrm>
          <a:prstGeom prst="rect">
            <a:avLst/>
          </a:prstGeom>
          <a:noFill/>
          <a:ln>
            <a:noFill/>
          </a:ln>
        </p:spPr>
      </p:pic>
      <p:sp>
        <p:nvSpPr>
          <p:cNvPr id="424" name="Google Shape;424;g1f81613ba6f_0_209"/>
          <p:cNvSpPr txBox="1"/>
          <p:nvPr/>
        </p:nvSpPr>
        <p:spPr>
          <a:xfrm>
            <a:off x="7902775" y="5880200"/>
            <a:ext cx="2585100" cy="3750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425" name="Google Shape;425;g1f81613ba6f_0_209"/>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g1f81613ba6f_0_209"/>
          <p:cNvSpPr/>
          <p:nvPr/>
        </p:nvSpPr>
        <p:spPr>
          <a:xfrm>
            <a:off x="7610075" y="2660600"/>
            <a:ext cx="3416400" cy="3594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g1f81613ba6f_0_209"/>
          <p:cNvSpPr/>
          <p:nvPr/>
        </p:nvSpPr>
        <p:spPr>
          <a:xfrm>
            <a:off x="1109000" y="3964375"/>
            <a:ext cx="3594600" cy="2753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g1f81613ba6f_0_209"/>
          <p:cNvSpPr/>
          <p:nvPr/>
        </p:nvSpPr>
        <p:spPr>
          <a:xfrm>
            <a:off x="7098625" y="4117500"/>
            <a:ext cx="511450" cy="2246275"/>
          </a:xfrm>
          <a:prstGeom prst="flowChartManualInpu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g1f81613ba6f_0_209"/>
          <p:cNvSpPr/>
          <p:nvPr/>
        </p:nvSpPr>
        <p:spPr>
          <a:xfrm>
            <a:off x="4585375" y="4852725"/>
            <a:ext cx="815400" cy="167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g1f81613ba6f_0_209"/>
          <p:cNvSpPr/>
          <p:nvPr/>
        </p:nvSpPr>
        <p:spPr>
          <a:xfrm>
            <a:off x="5267150" y="5293900"/>
            <a:ext cx="2245800" cy="1301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g1f81613ba6f_0_209"/>
          <p:cNvSpPr/>
          <p:nvPr/>
        </p:nvSpPr>
        <p:spPr>
          <a:xfrm>
            <a:off x="6978325" y="4771825"/>
            <a:ext cx="120300" cy="375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5" name="Shape 435"/>
        <p:cNvGrpSpPr/>
        <p:nvPr/>
      </p:nvGrpSpPr>
      <p:grpSpPr>
        <a:xfrm>
          <a:off x="0" y="0"/>
          <a:ext cx="0" cy="0"/>
          <a:chOff x="0" y="0"/>
          <a:chExt cx="0" cy="0"/>
        </a:xfrm>
      </p:grpSpPr>
      <p:sp>
        <p:nvSpPr>
          <p:cNvPr id="436" name="Google Shape;436;g1f81613ba6f_0_221"/>
          <p:cNvSpPr/>
          <p:nvPr/>
        </p:nvSpPr>
        <p:spPr>
          <a:xfrm>
            <a:off x="1498"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37" name="Google Shape;437;g1f81613ba6f_0_221"/>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38" name="Google Shape;438;g1f81613ba6f_0_221"/>
          <p:cNvSpPr txBox="1"/>
          <p:nvPr>
            <p:ph type="title"/>
          </p:nvPr>
        </p:nvSpPr>
        <p:spPr>
          <a:xfrm>
            <a:off x="117575" y="2628900"/>
            <a:ext cx="3932100" cy="160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400"/>
              <a:buFont typeface="Calibri"/>
              <a:buNone/>
            </a:pPr>
            <a:r>
              <a:rPr lang="en-US" sz="9600">
                <a:solidFill>
                  <a:srgbClr val="FFFFFF"/>
                </a:solidFill>
                <a:latin typeface="Merriweather"/>
                <a:ea typeface="Merriweather"/>
                <a:cs typeface="Merriweather"/>
                <a:sym typeface="Merriweather"/>
              </a:rPr>
              <a:t>ALLY</a:t>
            </a:r>
            <a:endParaRPr/>
          </a:p>
        </p:txBody>
      </p:sp>
      <p:sp>
        <p:nvSpPr>
          <p:cNvPr id="439" name="Google Shape;439;g1f81613ba6f_0_221"/>
          <p:cNvSpPr/>
          <p:nvPr/>
        </p:nvSpPr>
        <p:spPr>
          <a:xfrm flipH="1" rot="10800000">
            <a:off x="7550402" y="2455612"/>
            <a:ext cx="4083300" cy="4083300"/>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0" name="Google Shape;440;g1f81613ba6f_0_221"/>
          <p:cNvSpPr/>
          <p:nvPr>
            <p:ph idx="2" type="pic"/>
          </p:nvPr>
        </p:nvSpPr>
        <p:spPr>
          <a:xfrm>
            <a:off x="4326425" y="821850"/>
            <a:ext cx="6680700" cy="5214300"/>
          </a:xfrm>
          <a:prstGeom prst="rect">
            <a:avLst/>
          </a:prstGeom>
          <a:noFill/>
          <a:ln>
            <a:noFill/>
          </a:ln>
        </p:spPr>
        <p:txBody>
          <a:bodyPr anchorCtr="0" anchor="t" bIns="45700" lIns="91425" spcFirstLastPara="1" rIns="91425" wrap="square" tIns="45700">
            <a:noAutofit/>
          </a:bodyPr>
          <a:lstStyle/>
          <a:p>
            <a:pPr indent="0" lvl="0" marL="457200" marR="0" rtl="0" algn="l">
              <a:lnSpc>
                <a:spcPct val="90000"/>
              </a:lnSpc>
              <a:spcBef>
                <a:spcPts val="1000"/>
              </a:spcBef>
              <a:spcAft>
                <a:spcPts val="0"/>
              </a:spcAft>
              <a:buClr>
                <a:schemeClr val="dk1"/>
              </a:buClr>
              <a:buSzPts val="3200"/>
              <a:buFont typeface="Arial"/>
              <a:buNone/>
            </a:pPr>
            <a:r>
              <a:rPr b="0" i="0" lang="en-US" sz="3200" u="none" cap="none" strike="noStrike">
                <a:solidFill>
                  <a:schemeClr val="dk1"/>
                </a:solidFill>
                <a:latin typeface="Bree Serif"/>
                <a:ea typeface="Bree Serif"/>
                <a:cs typeface="Bree Serif"/>
                <a:sym typeface="Bree Serif"/>
              </a:rPr>
              <a:t>A member of the “dominant” or “majority” group….</a:t>
            </a:r>
            <a:endParaRPr b="0" i="0" sz="3200" u="none" cap="none" strike="noStrike">
              <a:solidFill>
                <a:schemeClr val="dk1"/>
              </a:solidFill>
              <a:latin typeface="Bree Serif"/>
              <a:ea typeface="Bree Serif"/>
              <a:cs typeface="Bree Serif"/>
              <a:sym typeface="Bree Serif"/>
            </a:endParaRPr>
          </a:p>
          <a:p>
            <a:pPr indent="0" lvl="0" marL="914400" marR="0" rtl="0" algn="l">
              <a:lnSpc>
                <a:spcPct val="90000"/>
              </a:lnSpc>
              <a:spcBef>
                <a:spcPts val="1000"/>
              </a:spcBef>
              <a:spcAft>
                <a:spcPts val="0"/>
              </a:spcAft>
              <a:buClr>
                <a:schemeClr val="dk1"/>
              </a:buClr>
              <a:buSzPts val="3200"/>
              <a:buFont typeface="Arial"/>
              <a:buNone/>
            </a:pPr>
            <a:r>
              <a:t/>
            </a:r>
            <a:endParaRPr b="0" i="0" sz="3200" u="none" cap="none" strike="noStrike">
              <a:solidFill>
                <a:schemeClr val="dk1"/>
              </a:solidFill>
              <a:latin typeface="Bree Serif"/>
              <a:ea typeface="Bree Serif"/>
              <a:cs typeface="Bree Serif"/>
              <a:sym typeface="Bree Serif"/>
            </a:endParaRPr>
          </a:p>
          <a:p>
            <a:pPr indent="0" lvl="0" marL="914400" marR="0" rtl="0" algn="l">
              <a:lnSpc>
                <a:spcPct val="90000"/>
              </a:lnSpc>
              <a:spcBef>
                <a:spcPts val="1000"/>
              </a:spcBef>
              <a:spcAft>
                <a:spcPts val="0"/>
              </a:spcAft>
              <a:buClr>
                <a:schemeClr val="dk1"/>
              </a:buClr>
              <a:buSzPts val="3200"/>
              <a:buFont typeface="Arial"/>
              <a:buNone/>
            </a:pPr>
            <a:r>
              <a:rPr lang="en-US" sz="3800">
                <a:latin typeface="Bree Serif"/>
                <a:ea typeface="Bree Serif"/>
                <a:cs typeface="Bree Serif"/>
                <a:sym typeface="Bree Serif"/>
              </a:rPr>
              <a:t>2. </a:t>
            </a:r>
            <a:r>
              <a:rPr b="0" i="0" lang="en-US" sz="3800" u="none" cap="none" strike="noStrike">
                <a:solidFill>
                  <a:schemeClr val="dk1"/>
                </a:solidFill>
                <a:latin typeface="Bree Serif"/>
                <a:ea typeface="Bree Serif"/>
                <a:cs typeface="Bree Serif"/>
                <a:sym typeface="Bree Serif"/>
              </a:rPr>
              <a:t>and works against oppression through </a:t>
            </a:r>
            <a:r>
              <a:rPr b="0" i="0" lang="en-US" sz="3800" u="none" cap="none" strike="noStrike">
                <a:solidFill>
                  <a:srgbClr val="0000FF"/>
                </a:solidFill>
                <a:latin typeface="Bree Serif"/>
                <a:ea typeface="Bree Serif"/>
                <a:cs typeface="Bree Serif"/>
                <a:sym typeface="Bree Serif"/>
              </a:rPr>
              <a:t>support of</a:t>
            </a:r>
            <a:r>
              <a:rPr b="0" i="0" lang="en-US" sz="3800" u="none" cap="none" strike="noStrike">
                <a:solidFill>
                  <a:schemeClr val="dk1"/>
                </a:solidFill>
                <a:latin typeface="Bree Serif"/>
                <a:ea typeface="Bree Serif"/>
                <a:cs typeface="Bree Serif"/>
                <a:sym typeface="Bree Serif"/>
              </a:rPr>
              <a:t> and </a:t>
            </a:r>
            <a:r>
              <a:rPr b="0" i="0" lang="en-US" sz="3800" u="none" cap="none" strike="noStrike">
                <a:solidFill>
                  <a:srgbClr val="0000FF"/>
                </a:solidFill>
                <a:latin typeface="Bree Serif"/>
                <a:ea typeface="Bree Serif"/>
                <a:cs typeface="Bree Serif"/>
                <a:sym typeface="Bree Serif"/>
              </a:rPr>
              <a:t>as an advocate</a:t>
            </a:r>
            <a:r>
              <a:rPr b="0" i="0" lang="en-US" sz="3800" u="none" cap="none" strike="noStrike">
                <a:solidFill>
                  <a:schemeClr val="dk1"/>
                </a:solidFill>
                <a:latin typeface="Bree Serif"/>
                <a:ea typeface="Bree Serif"/>
                <a:cs typeface="Bree Serif"/>
                <a:sym typeface="Bree Serif"/>
              </a:rPr>
              <a:t> </a:t>
            </a:r>
            <a:r>
              <a:rPr b="0" i="0" lang="en-US" sz="3800" u="none" cap="none" strike="noStrike">
                <a:solidFill>
                  <a:srgbClr val="FF00FF"/>
                </a:solidFill>
                <a:latin typeface="Bree Serif"/>
                <a:ea typeface="Bree Serif"/>
                <a:cs typeface="Bree Serif"/>
                <a:sym typeface="Bree Serif"/>
              </a:rPr>
              <a:t>with or for</a:t>
            </a:r>
            <a:r>
              <a:rPr b="0" i="0" lang="en-US" sz="3800" u="none" cap="none" strike="noStrike">
                <a:solidFill>
                  <a:schemeClr val="dk1"/>
                </a:solidFill>
                <a:latin typeface="Bree Serif"/>
                <a:ea typeface="Bree Serif"/>
                <a:cs typeface="Bree Serif"/>
                <a:sym typeface="Bree Serif"/>
              </a:rPr>
              <a:t> the oppressed population</a:t>
            </a:r>
            <a:endParaRPr b="0" i="0" sz="3800" u="none" cap="none" strike="noStrike">
              <a:solidFill>
                <a:schemeClr val="dk1"/>
              </a:solidFill>
              <a:latin typeface="Bree Serif"/>
              <a:ea typeface="Bree Serif"/>
              <a:cs typeface="Bree Serif"/>
              <a:sym typeface="Bree Serif"/>
            </a:endParaRPr>
          </a:p>
        </p:txBody>
      </p:sp>
      <p:sp>
        <p:nvSpPr>
          <p:cNvPr id="441" name="Google Shape;441;g1f81613ba6f_0_221"/>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pic>
        <p:nvPicPr>
          <p:cNvPr descr="Allyship Prezi26" id="446" name="Google Shape;446;p20"/>
          <p:cNvPicPr preferRelativeResize="0"/>
          <p:nvPr/>
        </p:nvPicPr>
        <p:blipFill rotWithShape="1">
          <a:blip r:embed="rId3">
            <a:alphaModFix/>
          </a:blip>
          <a:srcRect b="8401" l="0" r="1718" t="6643"/>
          <a:stretch/>
        </p:blipFill>
        <p:spPr>
          <a:xfrm>
            <a:off x="880475" y="0"/>
            <a:ext cx="10267581" cy="6858001"/>
          </a:xfrm>
          <a:prstGeom prst="rect">
            <a:avLst/>
          </a:prstGeom>
          <a:noFill/>
          <a:ln>
            <a:noFill/>
          </a:ln>
        </p:spPr>
      </p:pic>
      <p:sp>
        <p:nvSpPr>
          <p:cNvPr id="447" name="Google Shape;447;p20"/>
          <p:cNvSpPr txBox="1"/>
          <p:nvPr/>
        </p:nvSpPr>
        <p:spPr>
          <a:xfrm>
            <a:off x="7902775" y="5880200"/>
            <a:ext cx="2585100" cy="375000"/>
          </a:xfrm>
          <a:prstGeom prst="rect">
            <a:avLst/>
          </a:prstGeom>
          <a:solidFill>
            <a:srgbClr val="FFFFFF"/>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448" name="Google Shape;448;p20"/>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2" name="Shape 452"/>
        <p:cNvGrpSpPr/>
        <p:nvPr/>
      </p:nvGrpSpPr>
      <p:grpSpPr>
        <a:xfrm>
          <a:off x="0" y="0"/>
          <a:ext cx="0" cy="0"/>
          <a:chOff x="0" y="0"/>
          <a:chExt cx="0" cy="0"/>
        </a:xfrm>
      </p:grpSpPr>
      <p:sp>
        <p:nvSpPr>
          <p:cNvPr id="453" name="Google Shape;453;ga1b19cf927_0_141"/>
          <p:cNvSpPr/>
          <p:nvPr/>
        </p:nvSpPr>
        <p:spPr>
          <a:xfrm flipH="1">
            <a:off x="783754" y="0"/>
            <a:ext cx="842787" cy="35491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54" name="Google Shape;454;ga1b19cf927_0_141"/>
          <p:cNvSpPr/>
          <p:nvPr/>
        </p:nvSpPr>
        <p:spPr>
          <a:xfrm flipH="1">
            <a:off x="3731165" y="1327365"/>
            <a:ext cx="610800" cy="610800"/>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55" name="Google Shape;455;ga1b19cf927_0_141"/>
          <p:cNvSpPr/>
          <p:nvPr/>
        </p:nvSpPr>
        <p:spPr>
          <a:xfrm flipH="1">
            <a:off x="3626870" y="0"/>
            <a:ext cx="2095302" cy="1403648"/>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56" name="Google Shape;456;ga1b19cf927_0_141"/>
          <p:cNvSpPr/>
          <p:nvPr/>
        </p:nvSpPr>
        <p:spPr>
          <a:xfrm flipH="1">
            <a:off x="2899728" y="5509119"/>
            <a:ext cx="3939000" cy="3939000"/>
          </a:xfrm>
          <a:prstGeom prst="arc">
            <a:avLst>
              <a:gd fmla="val 16200000" name="adj1"/>
              <a:gd fmla="val 2035500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57" name="Google Shape;457;ga1b19cf927_0_141"/>
          <p:cNvSpPr/>
          <p:nvPr/>
        </p:nvSpPr>
        <p:spPr>
          <a:xfrm flipH="1">
            <a:off x="3724986"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58" name="Google Shape;458;ga1b19cf927_0_141"/>
          <p:cNvSpPr/>
          <p:nvPr/>
        </p:nvSpPr>
        <p:spPr>
          <a:xfrm>
            <a:off x="11928900" y="658500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ga1b19cf927_0_141"/>
          <p:cNvSpPr/>
          <p:nvPr/>
        </p:nvSpPr>
        <p:spPr>
          <a:xfrm rot="5400000">
            <a:off x="4246350" y="-347500"/>
            <a:ext cx="4776000" cy="8496000"/>
          </a:xfrm>
          <a:prstGeom prst="rightArrow">
            <a:avLst>
              <a:gd fmla="val 50000" name="adj1"/>
              <a:gd fmla="val 50000" name="adj2"/>
            </a:avLst>
          </a:prstGeom>
          <a:solidFill>
            <a:srgbClr val="93C47D"/>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ga1b19cf927_0_141"/>
          <p:cNvSpPr txBox="1"/>
          <p:nvPr/>
        </p:nvSpPr>
        <p:spPr>
          <a:xfrm>
            <a:off x="4527600" y="1630900"/>
            <a:ext cx="4243200" cy="4022400"/>
          </a:xfrm>
          <a:prstGeom prst="rect">
            <a:avLst/>
          </a:prstGeom>
          <a:no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rgbClr val="000000"/>
              </a:buClr>
              <a:buSzPts val="2100"/>
              <a:buFont typeface="Arial"/>
              <a:buNone/>
            </a:pPr>
            <a:r>
              <a:rPr b="1" i="0" lang="en-US" sz="2100" u="sng" cap="none" strike="noStrike">
                <a:solidFill>
                  <a:srgbClr val="000000"/>
                </a:solidFill>
                <a:latin typeface="Arial"/>
                <a:ea typeface="Arial"/>
                <a:cs typeface="Arial"/>
                <a:sym typeface="Arial"/>
              </a:rPr>
              <a:t>FIVE </a:t>
            </a:r>
            <a:endParaRPr b="1" i="0" sz="2100" u="sng" cap="none" strike="noStrike">
              <a:solidFill>
                <a:srgbClr val="000000"/>
              </a:solidFill>
              <a:latin typeface="Arial"/>
              <a:ea typeface="Arial"/>
              <a:cs typeface="Arial"/>
              <a:sym typeface="Arial"/>
            </a:endParaRPr>
          </a:p>
          <a:p>
            <a:pPr indent="0" lvl="0" marL="0" marR="0" rtl="0" algn="ctr">
              <a:lnSpc>
                <a:spcPct val="200000"/>
              </a:lnSpc>
              <a:spcBef>
                <a:spcPts val="0"/>
              </a:spcBef>
              <a:spcAft>
                <a:spcPts val="0"/>
              </a:spcAft>
              <a:buClr>
                <a:srgbClr val="000000"/>
              </a:buClr>
              <a:buSzPts val="2100"/>
              <a:buFont typeface="Arial"/>
              <a:buNone/>
            </a:pPr>
            <a:r>
              <a:rPr b="1" i="0" lang="en-US" sz="2100" u="sng" cap="none" strike="noStrike">
                <a:solidFill>
                  <a:srgbClr val="000000"/>
                </a:solidFill>
                <a:latin typeface="Arial"/>
                <a:ea typeface="Arial"/>
                <a:cs typeface="Arial"/>
                <a:sym typeface="Arial"/>
              </a:rPr>
              <a:t>INEFFECTIVE STRATEGIES </a:t>
            </a:r>
            <a:endParaRPr b="0" i="0" sz="2100" u="none" cap="none" strike="noStrike">
              <a:solidFill>
                <a:srgbClr val="000000"/>
              </a:solidFill>
              <a:latin typeface="Arial"/>
              <a:ea typeface="Arial"/>
              <a:cs typeface="Arial"/>
              <a:sym typeface="Arial"/>
            </a:endParaRPr>
          </a:p>
          <a:p>
            <a:pPr indent="0" lvl="0" marL="0" marR="0" rtl="0" algn="ctr">
              <a:lnSpc>
                <a:spcPct val="200000"/>
              </a:lnSpc>
              <a:spcBef>
                <a:spcPts val="0"/>
              </a:spcBef>
              <a:spcAft>
                <a:spcPts val="0"/>
              </a:spcAft>
              <a:buClr>
                <a:srgbClr val="000000"/>
              </a:buClr>
              <a:buSzPts val="1900"/>
              <a:buFont typeface="Arial"/>
              <a:buNone/>
            </a:pPr>
            <a:r>
              <a:rPr b="0" i="0" lang="en-US" sz="1900" u="none" cap="none" strike="noStrike">
                <a:solidFill>
                  <a:srgbClr val="000000"/>
                </a:solidFill>
                <a:latin typeface="Arial"/>
                <a:ea typeface="Arial"/>
                <a:cs typeface="Arial"/>
                <a:sym typeface="Arial"/>
              </a:rPr>
              <a:t>1. Do Nothing </a:t>
            </a:r>
            <a:endParaRPr b="0" i="0" sz="1900" u="none" cap="none" strike="noStrike">
              <a:solidFill>
                <a:srgbClr val="000000"/>
              </a:solidFill>
              <a:latin typeface="Arial"/>
              <a:ea typeface="Arial"/>
              <a:cs typeface="Arial"/>
              <a:sym typeface="Arial"/>
            </a:endParaRPr>
          </a:p>
          <a:p>
            <a:pPr indent="0" lvl="0" marL="0" marR="0" rtl="0" algn="ctr">
              <a:lnSpc>
                <a:spcPct val="200000"/>
              </a:lnSpc>
              <a:spcBef>
                <a:spcPts val="0"/>
              </a:spcBef>
              <a:spcAft>
                <a:spcPts val="0"/>
              </a:spcAft>
              <a:buClr>
                <a:srgbClr val="000000"/>
              </a:buClr>
              <a:buSzPts val="1900"/>
              <a:buFont typeface="Arial"/>
              <a:buNone/>
            </a:pPr>
            <a:r>
              <a:rPr b="0" i="0" lang="en-US" sz="1900" u="none" cap="none" strike="noStrike">
                <a:solidFill>
                  <a:srgbClr val="000000"/>
                </a:solidFill>
                <a:latin typeface="Arial"/>
                <a:ea typeface="Arial"/>
                <a:cs typeface="Arial"/>
                <a:sym typeface="Arial"/>
              </a:rPr>
              <a:t>2. Sidetrack the Conversation </a:t>
            </a:r>
            <a:endParaRPr b="0" i="0" sz="1900" u="none" cap="none" strike="noStrike">
              <a:solidFill>
                <a:srgbClr val="000000"/>
              </a:solidFill>
              <a:latin typeface="Arial"/>
              <a:ea typeface="Arial"/>
              <a:cs typeface="Arial"/>
              <a:sym typeface="Arial"/>
            </a:endParaRPr>
          </a:p>
          <a:p>
            <a:pPr indent="0" lvl="0" marL="0" marR="0" rtl="0" algn="ctr">
              <a:lnSpc>
                <a:spcPct val="200000"/>
              </a:lnSpc>
              <a:spcBef>
                <a:spcPts val="0"/>
              </a:spcBef>
              <a:spcAft>
                <a:spcPts val="0"/>
              </a:spcAft>
              <a:buClr>
                <a:srgbClr val="000000"/>
              </a:buClr>
              <a:buSzPts val="1900"/>
              <a:buFont typeface="Arial"/>
              <a:buNone/>
            </a:pPr>
            <a:r>
              <a:rPr b="0" i="0" lang="en-US" sz="1900" u="none" cap="none" strike="noStrike">
                <a:solidFill>
                  <a:srgbClr val="000000"/>
                </a:solidFill>
                <a:latin typeface="Arial"/>
                <a:ea typeface="Arial"/>
                <a:cs typeface="Arial"/>
                <a:sym typeface="Arial"/>
              </a:rPr>
              <a:t>3. Appease the Participants </a:t>
            </a:r>
            <a:endParaRPr b="0" i="0" sz="1900" u="none" cap="none" strike="noStrike">
              <a:solidFill>
                <a:srgbClr val="000000"/>
              </a:solidFill>
              <a:latin typeface="Arial"/>
              <a:ea typeface="Arial"/>
              <a:cs typeface="Arial"/>
              <a:sym typeface="Arial"/>
            </a:endParaRPr>
          </a:p>
          <a:p>
            <a:pPr indent="0" lvl="0" marL="0" marR="0" rtl="0" algn="ctr">
              <a:lnSpc>
                <a:spcPct val="200000"/>
              </a:lnSpc>
              <a:spcBef>
                <a:spcPts val="0"/>
              </a:spcBef>
              <a:spcAft>
                <a:spcPts val="0"/>
              </a:spcAft>
              <a:buClr>
                <a:srgbClr val="000000"/>
              </a:buClr>
              <a:buSzPts val="1900"/>
              <a:buFont typeface="Arial"/>
              <a:buNone/>
            </a:pPr>
            <a:r>
              <a:rPr b="0" i="0" lang="en-US" sz="1900" u="none" cap="none" strike="noStrike">
                <a:solidFill>
                  <a:srgbClr val="000000"/>
                </a:solidFill>
                <a:latin typeface="Arial"/>
                <a:ea typeface="Arial"/>
                <a:cs typeface="Arial"/>
                <a:sym typeface="Arial"/>
              </a:rPr>
              <a:t>4. Terminate the Discussion </a:t>
            </a:r>
            <a:endParaRPr b="0" i="0" sz="1900" u="none" cap="none" strike="noStrike">
              <a:solidFill>
                <a:srgbClr val="000000"/>
              </a:solidFill>
              <a:latin typeface="Arial"/>
              <a:ea typeface="Arial"/>
              <a:cs typeface="Arial"/>
              <a:sym typeface="Arial"/>
            </a:endParaRPr>
          </a:p>
          <a:p>
            <a:pPr indent="0" lvl="0" marL="0" marR="0" rtl="0" algn="ctr">
              <a:lnSpc>
                <a:spcPct val="200000"/>
              </a:lnSpc>
              <a:spcBef>
                <a:spcPts val="0"/>
              </a:spcBef>
              <a:spcAft>
                <a:spcPts val="0"/>
              </a:spcAft>
              <a:buClr>
                <a:srgbClr val="000000"/>
              </a:buClr>
              <a:buSzPts val="1900"/>
              <a:buFont typeface="Arial"/>
              <a:buNone/>
            </a:pPr>
            <a:r>
              <a:rPr b="0" i="0" lang="en-US" sz="1900" u="none" cap="none" strike="noStrike">
                <a:solidFill>
                  <a:srgbClr val="000000"/>
                </a:solidFill>
                <a:latin typeface="Arial"/>
                <a:ea typeface="Arial"/>
                <a:cs typeface="Arial"/>
                <a:sym typeface="Arial"/>
              </a:rPr>
              <a:t>5. Become Defensive</a:t>
            </a:r>
            <a:endParaRPr b="0" i="0" sz="1900" u="none" cap="none" strike="noStrike">
              <a:solidFill>
                <a:srgbClr val="000000"/>
              </a:solidFill>
              <a:latin typeface="Arial"/>
              <a:ea typeface="Arial"/>
              <a:cs typeface="Arial"/>
              <a:sym typeface="Arial"/>
            </a:endParaRPr>
          </a:p>
        </p:txBody>
      </p:sp>
      <p:sp>
        <p:nvSpPr>
          <p:cNvPr id="461" name="Google Shape;461;ga1b19cf927_0_141"/>
          <p:cNvSpPr txBox="1"/>
          <p:nvPr/>
        </p:nvSpPr>
        <p:spPr>
          <a:xfrm>
            <a:off x="7469800" y="5861375"/>
            <a:ext cx="4722300" cy="927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Calibri"/>
                <a:ea typeface="Calibri"/>
                <a:cs typeface="Calibri"/>
                <a:sym typeface="Calibri"/>
              </a:rPr>
              <a:t>FACILITATING DIFFICULT RACE DISCUSSIONS FIVE INEFFECTIVE STRATEGIES AND FIVE SUCCESSFUL STRATEGIES </a:t>
            </a:r>
            <a:endParaRPr b="1" i="1" sz="1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
              <a:buFont typeface="Arial"/>
              <a:buNone/>
            </a:pPr>
            <a:r>
              <a:t/>
            </a:r>
            <a:endParaRPr b="0" i="0" sz="1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alibri"/>
                <a:ea typeface="Calibri"/>
                <a:cs typeface="Calibri"/>
                <a:sym typeface="Calibri"/>
              </a:rPr>
              <a:t>Derald Wing Sue, PhD Professor of Psychology and Education, Teachers College, Columbia University</a:t>
            </a:r>
            <a:endParaRPr b="0" i="0" sz="1200" u="none" cap="none" strike="noStrike">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5" name="Shape 465"/>
        <p:cNvGrpSpPr/>
        <p:nvPr/>
      </p:nvGrpSpPr>
      <p:grpSpPr>
        <a:xfrm>
          <a:off x="0" y="0"/>
          <a:ext cx="0" cy="0"/>
          <a:chOff x="0" y="0"/>
          <a:chExt cx="0" cy="0"/>
        </a:xfrm>
      </p:grpSpPr>
      <p:sp>
        <p:nvSpPr>
          <p:cNvPr id="466" name="Google Shape;466;ga1b19cf927_1_4"/>
          <p:cNvSpPr/>
          <p:nvPr/>
        </p:nvSpPr>
        <p:spPr>
          <a:xfrm flipH="1">
            <a:off x="783754" y="0"/>
            <a:ext cx="842787" cy="35491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67" name="Google Shape;467;ga1b19cf927_1_4"/>
          <p:cNvSpPr/>
          <p:nvPr/>
        </p:nvSpPr>
        <p:spPr>
          <a:xfrm flipH="1">
            <a:off x="3731165" y="1327365"/>
            <a:ext cx="610800" cy="610800"/>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68" name="Google Shape;468;ga1b19cf927_1_4"/>
          <p:cNvSpPr/>
          <p:nvPr/>
        </p:nvSpPr>
        <p:spPr>
          <a:xfrm flipH="1">
            <a:off x="3626870" y="0"/>
            <a:ext cx="2095302" cy="1403648"/>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69" name="Google Shape;469;ga1b19cf927_1_4"/>
          <p:cNvSpPr/>
          <p:nvPr/>
        </p:nvSpPr>
        <p:spPr>
          <a:xfrm flipH="1">
            <a:off x="2899728" y="5509119"/>
            <a:ext cx="3939000" cy="3939000"/>
          </a:xfrm>
          <a:prstGeom prst="arc">
            <a:avLst>
              <a:gd fmla="val 16200000" name="adj1"/>
              <a:gd fmla="val 2035500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70" name="Google Shape;470;ga1b19cf927_1_4"/>
          <p:cNvSpPr/>
          <p:nvPr/>
        </p:nvSpPr>
        <p:spPr>
          <a:xfrm flipH="1">
            <a:off x="3724986"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71" name="Google Shape;471;ga1b19cf927_1_4"/>
          <p:cNvSpPr/>
          <p:nvPr/>
        </p:nvSpPr>
        <p:spPr>
          <a:xfrm>
            <a:off x="11928900" y="658500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ga1b19cf927_1_4"/>
          <p:cNvSpPr/>
          <p:nvPr/>
        </p:nvSpPr>
        <p:spPr>
          <a:xfrm rot="-5400000">
            <a:off x="3744125" y="-2266500"/>
            <a:ext cx="4703700" cy="11746800"/>
          </a:xfrm>
          <a:prstGeom prst="rightArrow">
            <a:avLst>
              <a:gd fmla="val 50000" name="adj1"/>
              <a:gd fmla="val 50316" name="adj2"/>
            </a:avLst>
          </a:prstGeom>
          <a:solidFill>
            <a:srgbClr val="93C47D"/>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ga1b19cf927_1_4"/>
          <p:cNvSpPr txBox="1"/>
          <p:nvPr/>
        </p:nvSpPr>
        <p:spPr>
          <a:xfrm>
            <a:off x="2998100" y="1563075"/>
            <a:ext cx="6161700" cy="4395600"/>
          </a:xfrm>
          <a:prstGeom prst="rect">
            <a:avLst/>
          </a:prstGeom>
          <a:no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rgbClr val="000000"/>
              </a:buClr>
              <a:buSzPts val="1900"/>
              <a:buFont typeface="Arial"/>
              <a:buNone/>
            </a:pPr>
            <a:r>
              <a:rPr b="1" i="0" lang="en-US" sz="1900" u="sng" cap="none" strike="noStrike">
                <a:solidFill>
                  <a:srgbClr val="000000"/>
                </a:solidFill>
                <a:latin typeface="Arial"/>
                <a:ea typeface="Arial"/>
                <a:cs typeface="Arial"/>
                <a:sym typeface="Arial"/>
              </a:rPr>
              <a:t>FIVE </a:t>
            </a:r>
            <a:endParaRPr b="1" i="0" sz="1900" u="sng"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900"/>
              <a:buFont typeface="Arial"/>
              <a:buNone/>
            </a:pPr>
            <a:r>
              <a:rPr b="1" i="0" lang="en-US" sz="1900" u="sng" cap="none" strike="noStrike">
                <a:solidFill>
                  <a:srgbClr val="000000"/>
                </a:solidFill>
                <a:latin typeface="Arial"/>
                <a:ea typeface="Arial"/>
                <a:cs typeface="Arial"/>
                <a:sym typeface="Arial"/>
              </a:rPr>
              <a:t>SUCCESSFUL STRATEGIES </a:t>
            </a:r>
            <a:endParaRPr b="0" i="0" sz="1900" u="none" cap="none" strike="noStrike">
              <a:solidFill>
                <a:srgbClr val="000000"/>
              </a:solidFill>
              <a:latin typeface="Arial"/>
              <a:ea typeface="Arial"/>
              <a:cs typeface="Arial"/>
              <a:sym typeface="Arial"/>
            </a:endParaRPr>
          </a:p>
          <a:p>
            <a:pPr indent="0" lvl="0" marL="457200" marR="0" rtl="0" algn="l">
              <a:lnSpc>
                <a:spcPct val="2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1. Understand your racial/cultural identity </a:t>
            </a:r>
            <a:endParaRPr b="0" i="0" sz="18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2. Acknowledge and be open to admitting your racial biases </a:t>
            </a:r>
            <a:endParaRPr b="0" i="0" sz="18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457200" marR="0" rtl="0" algn="l">
              <a:lnSpc>
                <a:spcPct val="2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3. Validate and facilitate discussion of feelings </a:t>
            </a:r>
            <a:endParaRPr b="0" i="0" sz="1800" u="none" cap="none" strike="noStrike">
              <a:solidFill>
                <a:srgbClr val="000000"/>
              </a:solidFill>
              <a:latin typeface="Arial"/>
              <a:ea typeface="Arial"/>
              <a:cs typeface="Arial"/>
              <a:sym typeface="Arial"/>
            </a:endParaRPr>
          </a:p>
          <a:p>
            <a:pPr indent="0" lvl="0" marL="457200" marR="0" rtl="0" algn="l">
              <a:lnSpc>
                <a:spcPct val="2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4. Control the process, not the content, of race talk </a:t>
            </a:r>
            <a:endParaRPr b="0" i="0" sz="18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5. Validate, encourage, and express admiration and appreciation to participants who speak when it feels unsafe to do so</a:t>
            </a:r>
            <a:endParaRPr b="0" i="0" sz="1800" u="none" cap="none" strike="noStrike">
              <a:solidFill>
                <a:srgbClr val="000000"/>
              </a:solidFill>
              <a:latin typeface="Arial"/>
              <a:ea typeface="Arial"/>
              <a:cs typeface="Arial"/>
              <a:sym typeface="Arial"/>
            </a:endParaRPr>
          </a:p>
        </p:txBody>
      </p:sp>
      <p:sp>
        <p:nvSpPr>
          <p:cNvPr id="474" name="Google Shape;474;ga1b19cf927_1_4"/>
          <p:cNvSpPr txBox="1"/>
          <p:nvPr/>
        </p:nvSpPr>
        <p:spPr>
          <a:xfrm>
            <a:off x="5817675" y="5969925"/>
            <a:ext cx="6009600" cy="769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1" lang="en-US" sz="1400" u="none" cap="none" strike="noStrike">
                <a:solidFill>
                  <a:schemeClr val="dk1"/>
                </a:solidFill>
                <a:latin typeface="Calibri"/>
                <a:ea typeface="Calibri"/>
                <a:cs typeface="Calibri"/>
                <a:sym typeface="Calibri"/>
              </a:rPr>
              <a:t>FACILITATING DIFFICULT RACE DISCUSSIONS FIVE INEFFECTIVE STRATEGIES AND FIVE SUCCESSFUL STRATEGIES </a:t>
            </a:r>
            <a:endParaRPr b="1" i="1" sz="1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100"/>
              <a:buFont typeface="Arial"/>
              <a:buNone/>
            </a:pPr>
            <a:r>
              <a:t/>
            </a:r>
            <a:endParaRPr b="0" i="0" sz="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100"/>
              <a:buFont typeface="Arial"/>
              <a:buNone/>
            </a:pPr>
            <a:r>
              <a:rPr b="0" i="0" lang="en-US" sz="1100" u="none" cap="none" strike="noStrike">
                <a:solidFill>
                  <a:schemeClr val="dk1"/>
                </a:solidFill>
                <a:latin typeface="Calibri"/>
                <a:ea typeface="Calibri"/>
                <a:cs typeface="Calibri"/>
                <a:sym typeface="Calibri"/>
              </a:rPr>
              <a:t>Derald Wing Sue, PhD Professor of Psychology and Education, Teachers College, Columbia University</a:t>
            </a:r>
            <a:endParaRPr b="0" i="0" sz="13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8" name="Shape 478"/>
        <p:cNvGrpSpPr/>
        <p:nvPr/>
      </p:nvGrpSpPr>
      <p:grpSpPr>
        <a:xfrm>
          <a:off x="0" y="0"/>
          <a:ext cx="0" cy="0"/>
          <a:chOff x="0" y="0"/>
          <a:chExt cx="0" cy="0"/>
        </a:xfrm>
      </p:grpSpPr>
      <p:sp>
        <p:nvSpPr>
          <p:cNvPr id="479" name="Google Shape;479;ga1ee5cb171_0_0"/>
          <p:cNvSpPr/>
          <p:nvPr/>
        </p:nvSpPr>
        <p:spPr>
          <a:xfrm flipH="1">
            <a:off x="783754" y="0"/>
            <a:ext cx="842787" cy="35491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80" name="Google Shape;480;ga1ee5cb171_0_0"/>
          <p:cNvSpPr/>
          <p:nvPr/>
        </p:nvSpPr>
        <p:spPr>
          <a:xfrm flipH="1">
            <a:off x="3731165" y="1327365"/>
            <a:ext cx="610800" cy="610800"/>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81" name="Google Shape;481;ga1ee5cb171_0_0"/>
          <p:cNvSpPr/>
          <p:nvPr/>
        </p:nvSpPr>
        <p:spPr>
          <a:xfrm flipH="1">
            <a:off x="3626870" y="0"/>
            <a:ext cx="2095302" cy="1403648"/>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2" name="Google Shape;482;ga1ee5cb171_0_0"/>
          <p:cNvSpPr/>
          <p:nvPr/>
        </p:nvSpPr>
        <p:spPr>
          <a:xfrm flipH="1">
            <a:off x="2899728" y="5509119"/>
            <a:ext cx="3939000" cy="3939000"/>
          </a:xfrm>
          <a:prstGeom prst="arc">
            <a:avLst>
              <a:gd fmla="val 16200000" name="adj1"/>
              <a:gd fmla="val 2035500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3" name="Google Shape;483;ga1ee5cb171_0_0"/>
          <p:cNvSpPr/>
          <p:nvPr/>
        </p:nvSpPr>
        <p:spPr>
          <a:xfrm flipH="1">
            <a:off x="3724986"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84" name="Google Shape;484;ga1ee5cb171_0_0"/>
          <p:cNvSpPr/>
          <p:nvPr/>
        </p:nvSpPr>
        <p:spPr>
          <a:xfrm>
            <a:off x="11928900" y="653890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ga1ee5cb171_0_0"/>
          <p:cNvSpPr txBox="1"/>
          <p:nvPr/>
        </p:nvSpPr>
        <p:spPr>
          <a:xfrm>
            <a:off x="585000" y="742563"/>
            <a:ext cx="11022000" cy="5223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0" i="0" lang="en-US" sz="2350" u="none" cap="none" strike="noStrike">
                <a:solidFill>
                  <a:srgbClr val="333333"/>
                </a:solidFill>
                <a:highlight>
                  <a:srgbClr val="FCFCFC"/>
                </a:highlight>
                <a:latin typeface="Georgia"/>
                <a:ea typeface="Georgia"/>
                <a:cs typeface="Georgia"/>
                <a:sym typeface="Georgia"/>
              </a:rPr>
              <a:t>1. </a:t>
            </a:r>
            <a:r>
              <a:rPr b="1" i="0" lang="en-US" sz="2350" u="none" cap="none" strike="noStrike">
                <a:solidFill>
                  <a:srgbClr val="333333"/>
                </a:solidFill>
                <a:highlight>
                  <a:srgbClr val="FCFCFC"/>
                </a:highlight>
                <a:latin typeface="Georgia"/>
                <a:ea typeface="Georgia"/>
                <a:cs typeface="Georgia"/>
                <a:sym typeface="Georgia"/>
              </a:rPr>
              <a:t>State Your Intention:</a:t>
            </a:r>
            <a:r>
              <a:rPr b="0" i="0" lang="en-US" sz="2350" u="none" cap="none" strike="noStrike">
                <a:solidFill>
                  <a:srgbClr val="333333"/>
                </a:solidFill>
                <a:highlight>
                  <a:srgbClr val="FCFCFC"/>
                </a:highlight>
                <a:latin typeface="Georgia"/>
                <a:ea typeface="Georgia"/>
                <a:cs typeface="Georgia"/>
                <a:sym typeface="Georgia"/>
              </a:rPr>
              <a:t> In order to start a productive and healing conversation, take time to explain your goals.</a:t>
            </a:r>
            <a:endParaRPr b="0" i="0" sz="2350" u="none" cap="none" strike="noStrike">
              <a:solidFill>
                <a:srgbClr val="333333"/>
              </a:solidFill>
              <a:highlight>
                <a:srgbClr val="FCFCFC"/>
              </a:highlight>
              <a:latin typeface="Georgia"/>
              <a:ea typeface="Georgia"/>
              <a:cs typeface="Georgia"/>
              <a:sym typeface="Georgia"/>
            </a:endParaRPr>
          </a:p>
          <a:p>
            <a:pPr indent="0" lvl="0" marL="0" marR="0" rtl="0" algn="l">
              <a:lnSpc>
                <a:spcPct val="115000"/>
              </a:lnSpc>
              <a:spcBef>
                <a:spcPts val="1400"/>
              </a:spcBef>
              <a:spcAft>
                <a:spcPts val="0"/>
              </a:spcAft>
              <a:buClr>
                <a:schemeClr val="dk1"/>
              </a:buClr>
              <a:buSzPts val="1100"/>
              <a:buFont typeface="Arial"/>
              <a:buNone/>
            </a:pPr>
            <a:r>
              <a:t/>
            </a:r>
            <a:endParaRPr b="1" i="0" sz="1450" u="none" cap="none" strike="noStrike">
              <a:solidFill>
                <a:srgbClr val="333333"/>
              </a:solidFill>
              <a:highlight>
                <a:srgbClr val="FCFCFC"/>
              </a:highlight>
              <a:latin typeface="Georgia"/>
              <a:ea typeface="Georgia"/>
              <a:cs typeface="Georgia"/>
              <a:sym typeface="Georgia"/>
            </a:endParaRPr>
          </a:p>
          <a:p>
            <a:pPr indent="0" lvl="0" marL="0" marR="0" rtl="0" algn="l">
              <a:lnSpc>
                <a:spcPct val="115000"/>
              </a:lnSpc>
              <a:spcBef>
                <a:spcPts val="1400"/>
              </a:spcBef>
              <a:spcAft>
                <a:spcPts val="0"/>
              </a:spcAft>
              <a:buClr>
                <a:schemeClr val="dk1"/>
              </a:buClr>
              <a:buSzPts val="1100"/>
              <a:buFont typeface="Arial"/>
              <a:buNone/>
            </a:pPr>
            <a:r>
              <a:rPr b="0" i="0" lang="en-US" sz="2350" u="none" cap="none" strike="noStrike">
                <a:solidFill>
                  <a:srgbClr val="333333"/>
                </a:solidFill>
                <a:highlight>
                  <a:srgbClr val="FCFCFC"/>
                </a:highlight>
                <a:latin typeface="Georgia"/>
                <a:ea typeface="Georgia"/>
                <a:cs typeface="Georgia"/>
                <a:sym typeface="Georgia"/>
              </a:rPr>
              <a:t>2. </a:t>
            </a:r>
            <a:r>
              <a:rPr b="1" i="0" lang="en-US" sz="2350" u="none" cap="none" strike="noStrike">
                <a:solidFill>
                  <a:srgbClr val="333333"/>
                </a:solidFill>
                <a:highlight>
                  <a:srgbClr val="FCFCFC"/>
                </a:highlight>
                <a:latin typeface="Georgia"/>
                <a:ea typeface="Georgia"/>
                <a:cs typeface="Georgia"/>
                <a:sym typeface="Georgia"/>
              </a:rPr>
              <a:t>Prepare Before You Talk:</a:t>
            </a:r>
            <a:r>
              <a:rPr b="0" i="0" lang="en-US" sz="2350" u="none" cap="none" strike="noStrike">
                <a:solidFill>
                  <a:srgbClr val="333333"/>
                </a:solidFill>
                <a:highlight>
                  <a:srgbClr val="FCFCFC"/>
                </a:highlight>
                <a:latin typeface="Georgia"/>
                <a:ea typeface="Georgia"/>
                <a:cs typeface="Georgia"/>
                <a:sym typeface="Georgia"/>
              </a:rPr>
              <a:t> Doing just a little bit of prep work before starting a race-based dialogue goes a long way toward establishing your positive intention and authenticity. </a:t>
            </a:r>
            <a:endParaRPr b="0" i="0" sz="2350" u="none" cap="none" strike="noStrike">
              <a:solidFill>
                <a:srgbClr val="333333"/>
              </a:solidFill>
              <a:highlight>
                <a:srgbClr val="FCFCFC"/>
              </a:highlight>
              <a:latin typeface="Georgia"/>
              <a:ea typeface="Georgia"/>
              <a:cs typeface="Georgia"/>
              <a:sym typeface="Georgia"/>
            </a:endParaRPr>
          </a:p>
          <a:p>
            <a:pPr indent="0" lvl="0" marL="0" marR="0" rtl="0" algn="l">
              <a:lnSpc>
                <a:spcPct val="115000"/>
              </a:lnSpc>
              <a:spcBef>
                <a:spcPts val="1400"/>
              </a:spcBef>
              <a:spcAft>
                <a:spcPts val="0"/>
              </a:spcAft>
              <a:buClr>
                <a:schemeClr val="dk1"/>
              </a:buClr>
              <a:buSzPts val="1100"/>
              <a:buFont typeface="Arial"/>
              <a:buNone/>
            </a:pPr>
            <a:r>
              <a:t/>
            </a:r>
            <a:endParaRPr b="0" i="0" sz="1550" u="none" cap="none" strike="noStrike">
              <a:solidFill>
                <a:srgbClr val="333333"/>
              </a:solidFill>
              <a:highlight>
                <a:srgbClr val="FCFCFC"/>
              </a:highlight>
              <a:latin typeface="Georgia"/>
              <a:ea typeface="Georgia"/>
              <a:cs typeface="Georgia"/>
              <a:sym typeface="Georgia"/>
            </a:endParaRPr>
          </a:p>
          <a:p>
            <a:pPr indent="0" lvl="0" marL="0" marR="0" rtl="0" algn="l">
              <a:lnSpc>
                <a:spcPct val="115000"/>
              </a:lnSpc>
              <a:spcBef>
                <a:spcPts val="1400"/>
              </a:spcBef>
              <a:spcAft>
                <a:spcPts val="0"/>
              </a:spcAft>
              <a:buClr>
                <a:schemeClr val="dk1"/>
              </a:buClr>
              <a:buSzPts val="1100"/>
              <a:buFont typeface="Arial"/>
              <a:buNone/>
            </a:pPr>
            <a:r>
              <a:rPr b="0" i="0" lang="en-US" sz="2350" u="none" cap="none" strike="noStrike">
                <a:solidFill>
                  <a:srgbClr val="333333"/>
                </a:solidFill>
                <a:highlight>
                  <a:srgbClr val="FCFCFC"/>
                </a:highlight>
                <a:latin typeface="Georgia"/>
                <a:ea typeface="Georgia"/>
                <a:cs typeface="Georgia"/>
                <a:sym typeface="Georgia"/>
              </a:rPr>
              <a:t>3. </a:t>
            </a:r>
            <a:r>
              <a:rPr b="1" i="0" lang="en-US" sz="2350" u="none" cap="none" strike="noStrike">
                <a:solidFill>
                  <a:srgbClr val="333333"/>
                </a:solidFill>
                <a:highlight>
                  <a:srgbClr val="FCFCFC"/>
                </a:highlight>
                <a:latin typeface="Georgia"/>
                <a:ea typeface="Georgia"/>
                <a:cs typeface="Georgia"/>
                <a:sym typeface="Georgia"/>
              </a:rPr>
              <a:t>Acknowledge You Don’t Have All the Answers </a:t>
            </a:r>
            <a:r>
              <a:rPr b="0" i="0" lang="en-US" sz="2350" u="none" cap="none" strike="noStrike">
                <a:solidFill>
                  <a:srgbClr val="333333"/>
                </a:solidFill>
                <a:highlight>
                  <a:srgbClr val="FCFCFC"/>
                </a:highlight>
                <a:latin typeface="Georgia"/>
                <a:ea typeface="Georgia"/>
                <a:cs typeface="Georgia"/>
                <a:sym typeface="Georgia"/>
              </a:rPr>
              <a:t>(</a:t>
            </a:r>
            <a:r>
              <a:rPr b="0" i="1" lang="en-US" sz="2350" u="none" cap="none" strike="noStrike">
                <a:solidFill>
                  <a:srgbClr val="333333"/>
                </a:solidFill>
                <a:highlight>
                  <a:srgbClr val="FCFCFC"/>
                </a:highlight>
                <a:latin typeface="Georgia"/>
                <a:ea typeface="Georgia"/>
                <a:cs typeface="Georgia"/>
                <a:sym typeface="Georgia"/>
              </a:rPr>
              <a:t>This Applies To Everyone</a:t>
            </a:r>
            <a:r>
              <a:rPr b="0" i="0" lang="en-US" sz="2350" u="none" cap="none" strike="noStrike">
                <a:solidFill>
                  <a:srgbClr val="333333"/>
                </a:solidFill>
                <a:highlight>
                  <a:srgbClr val="FCFCFC"/>
                </a:highlight>
                <a:latin typeface="Georgia"/>
                <a:ea typeface="Georgia"/>
                <a:cs typeface="Georgia"/>
                <a:sym typeface="Georgia"/>
              </a:rPr>
              <a:t>): The reality is that none of us are the sole expert during these conversations. We are each experts in our own personal experiences. None of us is above asking questions and learning. </a:t>
            </a:r>
            <a:endParaRPr b="0" i="0" sz="2350" u="none" cap="none" strike="noStrike">
              <a:solidFill>
                <a:srgbClr val="333333"/>
              </a:solidFill>
              <a:highlight>
                <a:srgbClr val="FCFCFC"/>
              </a:highlight>
              <a:latin typeface="Georgia"/>
              <a:ea typeface="Georgia"/>
              <a:cs typeface="Georgia"/>
              <a:sym typeface="Georgia"/>
            </a:endParaRPr>
          </a:p>
          <a:p>
            <a:pPr indent="0" lvl="0" marL="0" marR="0" rtl="0" algn="l">
              <a:lnSpc>
                <a:spcPct val="100000"/>
              </a:lnSpc>
              <a:spcBef>
                <a:spcPts val="1400"/>
              </a:spcBef>
              <a:spcAft>
                <a:spcPts val="0"/>
              </a:spcAft>
              <a:buClr>
                <a:srgbClr val="000000"/>
              </a:buClr>
              <a:buSzPts val="1600"/>
              <a:buFont typeface="Arial"/>
              <a:buNone/>
            </a:pPr>
            <a:r>
              <a:t/>
            </a:r>
            <a:endParaRPr b="0" i="0" sz="1600" u="none" cap="none" strike="noStrike">
              <a:solidFill>
                <a:srgbClr val="000000"/>
              </a:solidFill>
              <a:latin typeface="Calibri"/>
              <a:ea typeface="Calibri"/>
              <a:cs typeface="Calibri"/>
              <a:sym typeface="Calibri"/>
            </a:endParaRPr>
          </a:p>
        </p:txBody>
      </p:sp>
      <p:sp>
        <p:nvSpPr>
          <p:cNvPr id="486" name="Google Shape;486;ga1ee5cb171_0_0"/>
          <p:cNvSpPr txBox="1"/>
          <p:nvPr/>
        </p:nvSpPr>
        <p:spPr>
          <a:xfrm>
            <a:off x="6719850" y="6167275"/>
            <a:ext cx="5002800" cy="610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descr="Eboni K. Williams" id="487" name="Google Shape;487;ga1ee5cb171_0_0"/>
          <p:cNvPicPr preferRelativeResize="0"/>
          <p:nvPr/>
        </p:nvPicPr>
        <p:blipFill rotWithShape="1">
          <a:blip r:embed="rId3">
            <a:alphaModFix/>
          </a:blip>
          <a:srcRect b="0" l="0" r="0" t="0"/>
          <a:stretch/>
        </p:blipFill>
        <p:spPr>
          <a:xfrm>
            <a:off x="11426950" y="6423146"/>
            <a:ext cx="354925" cy="354925"/>
          </a:xfrm>
          <a:prstGeom prst="rect">
            <a:avLst/>
          </a:prstGeom>
          <a:noFill/>
          <a:ln>
            <a:noFill/>
          </a:ln>
        </p:spPr>
      </p:pic>
      <p:sp>
        <p:nvSpPr>
          <p:cNvPr id="488" name="Google Shape;488;ga1ee5cb171_0_0"/>
          <p:cNvSpPr txBox="1"/>
          <p:nvPr/>
        </p:nvSpPr>
        <p:spPr>
          <a:xfrm>
            <a:off x="6660650" y="6077350"/>
            <a:ext cx="5481900" cy="737100"/>
          </a:xfrm>
          <a:prstGeom prst="rect">
            <a:avLst/>
          </a:prstGeom>
          <a:noFill/>
          <a:ln>
            <a:noFill/>
          </a:ln>
        </p:spPr>
        <p:txBody>
          <a:bodyPr anchorCtr="0" anchor="b" bIns="91425" lIns="91425" spcFirstLastPara="1" rIns="91425" wrap="square" tIns="91425">
            <a:noAutofit/>
          </a:bodyPr>
          <a:lstStyle/>
          <a:p>
            <a:pPr indent="0" lvl="0" marL="0" marR="0" rtl="0" algn="l">
              <a:lnSpc>
                <a:spcPct val="122000"/>
              </a:lnSpc>
              <a:spcBef>
                <a:spcPts val="0"/>
              </a:spcBef>
              <a:spcAft>
                <a:spcPts val="0"/>
              </a:spcAft>
              <a:buClr>
                <a:srgbClr val="000000"/>
              </a:buClr>
              <a:buSzPts val="1300"/>
              <a:buFont typeface="Arial"/>
              <a:buNone/>
            </a:pPr>
            <a:r>
              <a:rPr b="1" i="1" lang="en-US" sz="1300" u="none" cap="none" strike="noStrike">
                <a:solidFill>
                  <a:srgbClr val="333333"/>
                </a:solidFill>
                <a:highlight>
                  <a:srgbClr val="FCFCFC"/>
                </a:highlight>
                <a:latin typeface="Merriweather"/>
                <a:ea typeface="Merriweather"/>
                <a:cs typeface="Merriweather"/>
                <a:sym typeface="Merriweather"/>
              </a:rPr>
              <a:t>Yes, You Must Talk About Race At Work: 3 Ways To Get Started</a:t>
            </a:r>
            <a:endParaRPr b="1" i="1" sz="1300" u="none" cap="none" strike="noStrike">
              <a:solidFill>
                <a:srgbClr val="333333"/>
              </a:solidFill>
              <a:highlight>
                <a:srgbClr val="FCFCFC"/>
              </a:highlight>
              <a:latin typeface="Merriweather"/>
              <a:ea typeface="Merriweather"/>
              <a:cs typeface="Merriweather"/>
              <a:sym typeface="Merriweather"/>
            </a:endParaRPr>
          </a:p>
          <a:p>
            <a:pPr indent="0" lvl="0" marL="0" marR="177800" rtl="0" algn="l">
              <a:lnSpc>
                <a:spcPct val="122000"/>
              </a:lnSpc>
              <a:spcBef>
                <a:spcPts val="0"/>
              </a:spcBef>
              <a:spcAft>
                <a:spcPts val="0"/>
              </a:spcAft>
              <a:buClr>
                <a:srgbClr val="000000"/>
              </a:buClr>
              <a:buSzPts val="950"/>
              <a:buFont typeface="Arial"/>
              <a:buNone/>
            </a:pPr>
            <a:r>
              <a:rPr b="0" i="1" lang="en-US" sz="950" u="none" cap="none" strike="noStrike">
                <a:solidFill>
                  <a:srgbClr val="333333"/>
                </a:solidFill>
                <a:highlight>
                  <a:srgbClr val="FCFCFC"/>
                </a:highlight>
                <a:uFill>
                  <a:noFill/>
                </a:uFill>
                <a:latin typeface="Arial"/>
                <a:ea typeface="Arial"/>
                <a:cs typeface="Arial"/>
                <a:sym typeface="Arial"/>
                <a:hlinkClick r:id="rId4">
                  <a:extLst>
                    <a:ext uri="{A12FA001-AC4F-418D-AE19-62706E023703}">
                      <ahyp:hlinkClr val="tx"/>
                    </a:ext>
                  </a:extLst>
                </a:hlinkClick>
              </a:rPr>
              <a:t>Eboni K. Williams</a:t>
            </a:r>
            <a:r>
              <a:rPr b="0" i="1" lang="en-US" sz="800" u="none" cap="none" strike="noStrike">
                <a:solidFill>
                  <a:srgbClr val="737373"/>
                </a:solidFill>
                <a:highlight>
                  <a:srgbClr val="FCFCFC"/>
                </a:highlight>
                <a:latin typeface="Arial"/>
                <a:ea typeface="Arial"/>
                <a:cs typeface="Arial"/>
                <a:sym typeface="Arial"/>
              </a:rPr>
              <a:t> Contributor</a:t>
            </a:r>
            <a:endParaRPr b="0" i="1" sz="800" u="none" cap="none" strike="noStrike">
              <a:solidFill>
                <a:srgbClr val="737373"/>
              </a:solidFill>
              <a:highlight>
                <a:srgbClr val="FCFCFC"/>
              </a:highlight>
              <a:latin typeface="Arial"/>
              <a:ea typeface="Arial"/>
              <a:cs typeface="Arial"/>
              <a:sym typeface="Arial"/>
            </a:endParaRPr>
          </a:p>
          <a:p>
            <a:pPr indent="0" lvl="0" marL="0" marR="177800" rtl="0" algn="l">
              <a:lnSpc>
                <a:spcPct val="122000"/>
              </a:lnSpc>
              <a:spcBef>
                <a:spcPts val="0"/>
              </a:spcBef>
              <a:spcAft>
                <a:spcPts val="0"/>
              </a:spcAft>
              <a:buClr>
                <a:srgbClr val="000000"/>
              </a:buClr>
              <a:buSzPts val="800"/>
              <a:buFont typeface="Arial"/>
              <a:buNone/>
            </a:pPr>
            <a:r>
              <a:rPr b="0" i="1" lang="en-US" sz="800" u="none" cap="none" strike="noStrike">
                <a:solidFill>
                  <a:srgbClr val="887411"/>
                </a:solidFill>
                <a:highlight>
                  <a:srgbClr val="FCFCFC"/>
                </a:highlight>
                <a:uFill>
                  <a:noFill/>
                </a:uFill>
                <a:latin typeface="Arial"/>
                <a:ea typeface="Arial"/>
                <a:cs typeface="Arial"/>
                <a:sym typeface="Arial"/>
                <a:hlinkClick r:id="rId5">
                  <a:extLst>
                    <a:ext uri="{A12FA001-AC4F-418D-AE19-62706E023703}">
                      <ahyp:hlinkClr val="tx"/>
                    </a:ext>
                  </a:extLst>
                </a:hlinkClick>
              </a:rPr>
              <a:t>ForbesWomen</a:t>
            </a:r>
            <a:endParaRPr b="0" i="1" sz="800" u="none" cap="none" strike="noStrike">
              <a:solidFill>
                <a:srgbClr val="737373"/>
              </a:solidFill>
              <a:highlight>
                <a:srgbClr val="FCFCFC"/>
              </a:highlight>
              <a:latin typeface="Georgia"/>
              <a:ea typeface="Georgia"/>
              <a:cs typeface="Georgia"/>
              <a:sym typeface="Georgia"/>
            </a:endParaRPr>
          </a:p>
        </p:txBody>
      </p:sp>
      <p:sp>
        <p:nvSpPr>
          <p:cNvPr id="489" name="Google Shape;489;ga1ee5cb171_0_0"/>
          <p:cNvSpPr txBox="1"/>
          <p:nvPr/>
        </p:nvSpPr>
        <p:spPr>
          <a:xfrm>
            <a:off x="5190375" y="128275"/>
            <a:ext cx="6738300" cy="503100"/>
          </a:xfrm>
          <a:prstGeom prst="rect">
            <a:avLst/>
          </a:prstGeom>
          <a:solidFill>
            <a:srgbClr val="FFF2CC"/>
          </a:solidFill>
          <a:ln cap="flat" cmpd="sng" w="38100">
            <a:solidFill>
              <a:schemeClr val="accent5"/>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sng" cap="none" strike="noStrike">
                <a:solidFill>
                  <a:schemeClr val="accent2"/>
                </a:solidFill>
                <a:latin typeface="Bree Serif"/>
                <a:ea typeface="Bree Serif"/>
                <a:cs typeface="Bree Serif"/>
                <a:sym typeface="Bree Serif"/>
              </a:rPr>
              <a:t>Managing Anxieties About Entering Into Difficult Conversations </a:t>
            </a:r>
            <a:endParaRPr b="1" i="0" sz="1800" u="sng" cap="none" strike="noStrike">
              <a:solidFill>
                <a:schemeClr val="accent2"/>
              </a:solidFill>
              <a:latin typeface="Bree Serif"/>
              <a:ea typeface="Bree Serif"/>
              <a:cs typeface="Bree Serif"/>
              <a:sym typeface="Bree Serif"/>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4" name="Shape 494"/>
        <p:cNvGrpSpPr/>
        <p:nvPr/>
      </p:nvGrpSpPr>
      <p:grpSpPr>
        <a:xfrm>
          <a:off x="0" y="0"/>
          <a:ext cx="0" cy="0"/>
          <a:chOff x="0" y="0"/>
          <a:chExt cx="0" cy="0"/>
        </a:xfrm>
      </p:grpSpPr>
      <p:sp>
        <p:nvSpPr>
          <p:cNvPr id="495" name="Google Shape;495;p23"/>
          <p:cNvSpPr/>
          <p:nvPr/>
        </p:nvSpPr>
        <p:spPr>
          <a:xfrm>
            <a:off x="0"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6" name="Google Shape;496;p23"/>
          <p:cNvSpPr txBox="1"/>
          <p:nvPr>
            <p:ph type="title"/>
          </p:nvPr>
        </p:nvSpPr>
        <p:spPr>
          <a:xfrm>
            <a:off x="630825" y="2248000"/>
            <a:ext cx="10707300" cy="24171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Calibri"/>
              <a:buNone/>
            </a:pPr>
            <a:r>
              <a:rPr b="1" lang="en-US" sz="6700"/>
              <a:t>So…</a:t>
            </a:r>
            <a:endParaRPr b="1" sz="6700"/>
          </a:p>
          <a:p>
            <a:pPr indent="0" lvl="0" marL="0" rtl="0" algn="ctr">
              <a:lnSpc>
                <a:spcPct val="90000"/>
              </a:lnSpc>
              <a:spcBef>
                <a:spcPts val="0"/>
              </a:spcBef>
              <a:spcAft>
                <a:spcPts val="0"/>
              </a:spcAft>
              <a:buClr>
                <a:schemeClr val="dk1"/>
              </a:buClr>
              <a:buSzPts val="4400"/>
              <a:buFont typeface="Calibri"/>
              <a:buNone/>
            </a:pPr>
            <a:r>
              <a:rPr b="1" lang="en-US" sz="6700"/>
              <a:t>How would you ally?</a:t>
            </a:r>
            <a:endParaRPr b="1" sz="6700"/>
          </a:p>
        </p:txBody>
      </p:sp>
      <p:sp>
        <p:nvSpPr>
          <p:cNvPr id="497" name="Google Shape;497;p23"/>
          <p:cNvSpPr/>
          <p:nvPr/>
        </p:nvSpPr>
        <p:spPr>
          <a:xfrm flipH="1">
            <a:off x="783754" y="0"/>
            <a:ext cx="842787" cy="35491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8" name="Google Shape;498;p23"/>
          <p:cNvSpPr/>
          <p:nvPr/>
        </p:nvSpPr>
        <p:spPr>
          <a:xfrm flipH="1">
            <a:off x="3731165" y="1327365"/>
            <a:ext cx="610800" cy="610800"/>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9" name="Google Shape;499;p23"/>
          <p:cNvSpPr/>
          <p:nvPr/>
        </p:nvSpPr>
        <p:spPr>
          <a:xfrm flipH="1">
            <a:off x="3626870" y="0"/>
            <a:ext cx="2095302" cy="1403648"/>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00" name="Google Shape;500;p23"/>
          <p:cNvSpPr/>
          <p:nvPr/>
        </p:nvSpPr>
        <p:spPr>
          <a:xfrm flipH="1">
            <a:off x="2899728" y="5509119"/>
            <a:ext cx="3939000" cy="3939000"/>
          </a:xfrm>
          <a:prstGeom prst="arc">
            <a:avLst>
              <a:gd fmla="val 16200000" name="adj1"/>
              <a:gd fmla="val 20354996"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01" name="Google Shape;501;p23"/>
          <p:cNvSpPr/>
          <p:nvPr/>
        </p:nvSpPr>
        <p:spPr>
          <a:xfrm flipH="1">
            <a:off x="3724986"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2" name="Google Shape;502;p23"/>
          <p:cNvSpPr/>
          <p:nvPr/>
        </p:nvSpPr>
        <p:spPr>
          <a:xfrm>
            <a:off x="11928900" y="658500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6" name="Shape 506"/>
        <p:cNvGrpSpPr/>
        <p:nvPr/>
      </p:nvGrpSpPr>
      <p:grpSpPr>
        <a:xfrm>
          <a:off x="0" y="0"/>
          <a:ext cx="0" cy="0"/>
          <a:chOff x="0" y="0"/>
          <a:chExt cx="0" cy="0"/>
        </a:xfrm>
      </p:grpSpPr>
      <p:sp>
        <p:nvSpPr>
          <p:cNvPr id="507" name="Google Shape;507;g1f81613ba6f_0_690"/>
          <p:cNvSpPr/>
          <p:nvPr/>
        </p:nvSpPr>
        <p:spPr>
          <a:xfrm>
            <a:off x="0" y="0"/>
            <a:ext cx="12192000" cy="6857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508" name="Google Shape;508;g1f81613ba6f_0_690"/>
          <p:cNvGrpSpPr/>
          <p:nvPr/>
        </p:nvGrpSpPr>
        <p:grpSpPr>
          <a:xfrm>
            <a:off x="2522316" y="-15978"/>
            <a:ext cx="7149303" cy="5876916"/>
            <a:chOff x="329184" y="-99107"/>
            <a:chExt cx="524400" cy="5876916"/>
          </a:xfrm>
        </p:grpSpPr>
        <p:cxnSp>
          <p:nvCxnSpPr>
            <p:cNvPr id="509" name="Google Shape;509;g1f81613ba6f_0_690"/>
            <p:cNvCxnSpPr/>
            <p:nvPr/>
          </p:nvCxnSpPr>
          <p:spPr>
            <a:xfrm rot="10800000">
              <a:off x="329208" y="5777809"/>
              <a:ext cx="523800" cy="0"/>
            </a:xfrm>
            <a:prstGeom prst="straightConnector1">
              <a:avLst/>
            </a:prstGeom>
            <a:noFill/>
            <a:ln cap="flat" cmpd="sng" w="152400">
              <a:solidFill>
                <a:schemeClr val="accent4"/>
              </a:solidFill>
              <a:prstDash val="solid"/>
              <a:miter lim="800000"/>
              <a:headEnd len="sm" w="sm" type="none"/>
              <a:tailEnd len="sm" w="sm" type="none"/>
            </a:ln>
          </p:spPr>
        </p:cxnSp>
        <p:sp>
          <p:nvSpPr>
            <p:cNvPr id="510" name="Google Shape;510;g1f81613ba6f_0_690"/>
            <p:cNvSpPr/>
            <p:nvPr/>
          </p:nvSpPr>
          <p:spPr>
            <a:xfrm>
              <a:off x="329184" y="-99107"/>
              <a:ext cx="524400" cy="56313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511" name="Google Shape;511;g1f81613ba6f_0_690"/>
          <p:cNvSpPr/>
          <p:nvPr/>
        </p:nvSpPr>
        <p:spPr>
          <a:xfrm>
            <a:off x="596475" y="1055726"/>
            <a:ext cx="10999200" cy="3928200"/>
          </a:xfrm>
          <a:prstGeom prst="rect">
            <a:avLst/>
          </a:prstGeom>
          <a:solidFill>
            <a:schemeClr val="lt1"/>
          </a:solidFill>
          <a:ln>
            <a:noFill/>
          </a:ln>
          <a:effectLst>
            <a:outerShdw blurRad="139700" rotWithShape="0" algn="t" dir="5400000" dist="127000">
              <a:srgbClr val="000000">
                <a:alpha val="1373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2" name="Google Shape;512;g1f81613ba6f_0_690"/>
          <p:cNvSpPr txBox="1"/>
          <p:nvPr>
            <p:ph type="title"/>
          </p:nvPr>
        </p:nvSpPr>
        <p:spPr>
          <a:xfrm>
            <a:off x="675675" y="1159375"/>
            <a:ext cx="10920000" cy="37209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100"/>
              <a:buFont typeface="Calibri"/>
              <a:buNone/>
            </a:pPr>
            <a:r>
              <a:rPr lang="en-US" sz="3000"/>
              <a:t>Anytown EA member Mx. Smith (Pronounced Mix), the District’s first non gender conforming teacher uses the pronouns they/them/their. During negotiations, Mx. Smith asks the Association President to replace all gender specific pronouns (her/him) with gender neutral pronouns (they/them), but the President does not believe the change is necessary. </a:t>
            </a:r>
            <a:endParaRPr sz="3000"/>
          </a:p>
          <a:p>
            <a:pPr indent="0" lvl="0" marL="0" rtl="0" algn="ctr">
              <a:lnSpc>
                <a:spcPct val="90000"/>
              </a:lnSpc>
              <a:spcBef>
                <a:spcPts val="0"/>
              </a:spcBef>
              <a:spcAft>
                <a:spcPts val="0"/>
              </a:spcAft>
              <a:buClr>
                <a:schemeClr val="dk1"/>
              </a:buClr>
              <a:buSzPts val="3100"/>
              <a:buFont typeface="Calibri"/>
              <a:buNone/>
            </a:pPr>
            <a:r>
              <a:t/>
            </a:r>
            <a:endParaRPr sz="3000"/>
          </a:p>
          <a:p>
            <a:pPr indent="0" lvl="0" marL="0" rtl="0" algn="ctr">
              <a:lnSpc>
                <a:spcPct val="90000"/>
              </a:lnSpc>
              <a:spcBef>
                <a:spcPts val="0"/>
              </a:spcBef>
              <a:spcAft>
                <a:spcPts val="0"/>
              </a:spcAft>
              <a:buClr>
                <a:schemeClr val="dk1"/>
              </a:buClr>
              <a:buSzPts val="3100"/>
              <a:buFont typeface="Calibri"/>
              <a:buNone/>
            </a:pPr>
            <a:r>
              <a:rPr lang="en-US" sz="3000"/>
              <a:t>How can you act as an ally to Mx. Smith</a:t>
            </a:r>
            <a:r>
              <a:rPr lang="en-US" sz="3000">
                <a:solidFill>
                  <a:schemeClr val="dk1"/>
                </a:solidFill>
                <a:latin typeface="Calibri"/>
                <a:ea typeface="Calibri"/>
                <a:cs typeface="Calibri"/>
                <a:sym typeface="Calibri"/>
              </a:rPr>
              <a:t>?</a:t>
            </a:r>
            <a:r>
              <a:rPr lang="en-US" sz="3100">
                <a:solidFill>
                  <a:schemeClr val="dk1"/>
                </a:solidFill>
                <a:latin typeface="Calibri"/>
                <a:ea typeface="Calibri"/>
                <a:cs typeface="Calibri"/>
                <a:sym typeface="Calibri"/>
              </a:rPr>
              <a:t> </a:t>
            </a:r>
            <a:endParaRPr/>
          </a:p>
        </p:txBody>
      </p:sp>
      <p:sp>
        <p:nvSpPr>
          <p:cNvPr id="513" name="Google Shape;513;g1f81613ba6f_0_690"/>
          <p:cNvSpPr/>
          <p:nvPr/>
        </p:nvSpPr>
        <p:spPr>
          <a:xfrm>
            <a:off x="11928900" y="658500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7" name="Shape 517"/>
        <p:cNvGrpSpPr/>
        <p:nvPr/>
      </p:nvGrpSpPr>
      <p:grpSpPr>
        <a:xfrm>
          <a:off x="0" y="0"/>
          <a:ext cx="0" cy="0"/>
          <a:chOff x="0" y="0"/>
          <a:chExt cx="0" cy="0"/>
        </a:xfrm>
      </p:grpSpPr>
      <p:sp>
        <p:nvSpPr>
          <p:cNvPr id="518" name="Google Shape;518;ga1b19cf927_0_80"/>
          <p:cNvSpPr/>
          <p:nvPr/>
        </p:nvSpPr>
        <p:spPr>
          <a:xfrm flipH="1">
            <a:off x="783754" y="0"/>
            <a:ext cx="842787" cy="35491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9" name="Google Shape;519;ga1b19cf927_0_80"/>
          <p:cNvSpPr/>
          <p:nvPr/>
        </p:nvSpPr>
        <p:spPr>
          <a:xfrm flipH="1">
            <a:off x="3731165" y="1327365"/>
            <a:ext cx="610800" cy="610800"/>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0" name="Google Shape;520;ga1b19cf927_0_80"/>
          <p:cNvSpPr/>
          <p:nvPr/>
        </p:nvSpPr>
        <p:spPr>
          <a:xfrm flipH="1">
            <a:off x="3626870" y="0"/>
            <a:ext cx="2095302" cy="1403648"/>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21" name="Google Shape;521;ga1b19cf927_0_80"/>
          <p:cNvSpPr/>
          <p:nvPr/>
        </p:nvSpPr>
        <p:spPr>
          <a:xfrm flipH="1">
            <a:off x="2899728" y="5509119"/>
            <a:ext cx="3939000" cy="3939000"/>
          </a:xfrm>
          <a:prstGeom prst="arc">
            <a:avLst>
              <a:gd fmla="val 16200000" name="adj1"/>
              <a:gd fmla="val 2035500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22" name="Google Shape;522;ga1b19cf927_0_80"/>
          <p:cNvSpPr/>
          <p:nvPr/>
        </p:nvSpPr>
        <p:spPr>
          <a:xfrm flipH="1">
            <a:off x="3724986"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3" name="Google Shape;523;ga1b19cf927_0_80"/>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24" name="Google Shape;524;ga1b19cf927_0_80"/>
          <p:cNvPicPr preferRelativeResize="0"/>
          <p:nvPr/>
        </p:nvPicPr>
        <p:blipFill rotWithShape="1">
          <a:blip r:embed="rId3">
            <a:alphaModFix/>
          </a:blip>
          <a:srcRect b="0" l="0" r="0" t="0"/>
          <a:stretch/>
        </p:blipFill>
        <p:spPr>
          <a:xfrm>
            <a:off x="695676" y="2000825"/>
            <a:ext cx="2095300" cy="3436488"/>
          </a:xfrm>
          <a:prstGeom prst="rect">
            <a:avLst/>
          </a:prstGeom>
          <a:noFill/>
          <a:ln>
            <a:noFill/>
          </a:ln>
        </p:spPr>
      </p:pic>
      <p:pic>
        <p:nvPicPr>
          <p:cNvPr id="525" name="Google Shape;525;ga1b19cf927_0_80"/>
          <p:cNvPicPr preferRelativeResize="0"/>
          <p:nvPr/>
        </p:nvPicPr>
        <p:blipFill rotWithShape="1">
          <a:blip r:embed="rId3">
            <a:alphaModFix/>
          </a:blip>
          <a:srcRect b="0" l="0" r="0" t="0"/>
          <a:stretch/>
        </p:blipFill>
        <p:spPr>
          <a:xfrm>
            <a:off x="2899726" y="2005400"/>
            <a:ext cx="2095300" cy="3436488"/>
          </a:xfrm>
          <a:prstGeom prst="rect">
            <a:avLst/>
          </a:prstGeom>
          <a:noFill/>
          <a:ln>
            <a:noFill/>
          </a:ln>
        </p:spPr>
      </p:pic>
      <p:pic>
        <p:nvPicPr>
          <p:cNvPr id="526" name="Google Shape;526;ga1b19cf927_0_80"/>
          <p:cNvPicPr preferRelativeResize="0"/>
          <p:nvPr/>
        </p:nvPicPr>
        <p:blipFill rotWithShape="1">
          <a:blip r:embed="rId3">
            <a:alphaModFix/>
          </a:blip>
          <a:srcRect b="0" l="0" r="0" t="0"/>
          <a:stretch/>
        </p:blipFill>
        <p:spPr>
          <a:xfrm>
            <a:off x="5103776" y="2072625"/>
            <a:ext cx="2095300" cy="3436488"/>
          </a:xfrm>
          <a:prstGeom prst="rect">
            <a:avLst/>
          </a:prstGeom>
          <a:noFill/>
          <a:ln>
            <a:noFill/>
          </a:ln>
        </p:spPr>
      </p:pic>
      <p:sp>
        <p:nvSpPr>
          <p:cNvPr id="527" name="Google Shape;527;ga1b19cf927_0_80"/>
          <p:cNvSpPr txBox="1"/>
          <p:nvPr/>
        </p:nvSpPr>
        <p:spPr>
          <a:xfrm>
            <a:off x="7541125" y="669725"/>
            <a:ext cx="4179000" cy="5478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500"/>
              <a:buFont typeface="Arial"/>
              <a:buNone/>
            </a:pPr>
            <a:r>
              <a:rPr b="0" i="0" lang="en-US" sz="8500" u="none" cap="none" strike="noStrike">
                <a:solidFill>
                  <a:srgbClr val="000000"/>
                </a:solidFill>
                <a:latin typeface="Bree Serif"/>
                <a:ea typeface="Bree Serif"/>
                <a:cs typeface="Bree Serif"/>
                <a:sym typeface="Bree Serif"/>
              </a:rPr>
              <a:t>What is meant by </a:t>
            </a:r>
            <a:r>
              <a:rPr b="0" i="0" lang="en-US" sz="8500" u="none" cap="none" strike="noStrike">
                <a:solidFill>
                  <a:schemeClr val="accent4"/>
                </a:solidFill>
                <a:latin typeface="Bree Serif"/>
                <a:ea typeface="Bree Serif"/>
                <a:cs typeface="Bree Serif"/>
                <a:sym typeface="Bree Serif"/>
              </a:rPr>
              <a:t>culture</a:t>
            </a:r>
            <a:r>
              <a:rPr b="0" i="0" lang="en-US" sz="8500" u="none" cap="none" strike="noStrike">
                <a:solidFill>
                  <a:srgbClr val="000000"/>
                </a:solidFill>
                <a:latin typeface="Bree Serif"/>
                <a:ea typeface="Bree Serif"/>
                <a:cs typeface="Bree Serif"/>
                <a:sym typeface="Bree Serif"/>
              </a:rPr>
              <a:t>?</a:t>
            </a:r>
            <a:endParaRPr b="0" i="0" sz="8500" u="none" cap="none" strike="noStrike">
              <a:solidFill>
                <a:srgbClr val="000000"/>
              </a:solidFill>
              <a:latin typeface="Bree Serif"/>
              <a:ea typeface="Bree Serif"/>
              <a:cs typeface="Bree Serif"/>
              <a:sym typeface="Bree Serif"/>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1" name="Shape 531"/>
        <p:cNvGrpSpPr/>
        <p:nvPr/>
      </p:nvGrpSpPr>
      <p:grpSpPr>
        <a:xfrm>
          <a:off x="0" y="0"/>
          <a:ext cx="0" cy="0"/>
          <a:chOff x="0" y="0"/>
          <a:chExt cx="0" cy="0"/>
        </a:xfrm>
      </p:grpSpPr>
      <p:sp>
        <p:nvSpPr>
          <p:cNvPr id="532" name="Google Shape;532;ga1b19cf927_0_29"/>
          <p:cNvSpPr/>
          <p:nvPr/>
        </p:nvSpPr>
        <p:spPr>
          <a:xfrm>
            <a:off x="1498"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3" name="Google Shape;533;ga1b19cf927_0_29"/>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4" name="Google Shape;534;ga1b19cf927_0_29"/>
          <p:cNvSpPr txBox="1"/>
          <p:nvPr>
            <p:ph type="title"/>
          </p:nvPr>
        </p:nvSpPr>
        <p:spPr>
          <a:xfrm>
            <a:off x="117575" y="1579800"/>
            <a:ext cx="3932100" cy="4083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400"/>
              <a:buFont typeface="Calibri"/>
              <a:buNone/>
            </a:pPr>
            <a:r>
              <a:rPr lang="en-US" sz="4700">
                <a:solidFill>
                  <a:srgbClr val="FFFFFF"/>
                </a:solidFill>
                <a:latin typeface="Merriweather"/>
                <a:ea typeface="Merriweather"/>
                <a:cs typeface="Merriweather"/>
                <a:sym typeface="Merriweather"/>
              </a:rPr>
              <a:t>What do these have in common?</a:t>
            </a:r>
            <a:endParaRPr sz="4700"/>
          </a:p>
        </p:txBody>
      </p:sp>
      <p:sp>
        <p:nvSpPr>
          <p:cNvPr id="535" name="Google Shape;535;ga1b19cf927_0_29"/>
          <p:cNvSpPr/>
          <p:nvPr/>
        </p:nvSpPr>
        <p:spPr>
          <a:xfrm flipH="1" rot="10800000">
            <a:off x="7550402" y="2455612"/>
            <a:ext cx="4083300" cy="4083300"/>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36" name="Google Shape;536;ga1b19cf927_0_29"/>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Close up of green clovers" id="537" name="Google Shape;537;ga1b19cf927_0_29"/>
          <p:cNvPicPr preferRelativeResize="0"/>
          <p:nvPr/>
        </p:nvPicPr>
        <p:blipFill rotWithShape="1">
          <a:blip r:embed="rId3">
            <a:alphaModFix/>
          </a:blip>
          <a:srcRect b="0" l="0" r="0" t="0"/>
          <a:stretch/>
        </p:blipFill>
        <p:spPr>
          <a:xfrm>
            <a:off x="4942798" y="1426512"/>
            <a:ext cx="6008924" cy="40049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1" name="Shape 541"/>
        <p:cNvGrpSpPr/>
        <p:nvPr/>
      </p:nvGrpSpPr>
      <p:grpSpPr>
        <a:xfrm>
          <a:off x="0" y="0"/>
          <a:ext cx="0" cy="0"/>
          <a:chOff x="0" y="0"/>
          <a:chExt cx="0" cy="0"/>
        </a:xfrm>
      </p:grpSpPr>
      <p:sp>
        <p:nvSpPr>
          <p:cNvPr id="542" name="Google Shape;542;ga1b19cf927_0_38"/>
          <p:cNvSpPr/>
          <p:nvPr/>
        </p:nvSpPr>
        <p:spPr>
          <a:xfrm>
            <a:off x="1498"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3" name="Google Shape;543;ga1b19cf927_0_38"/>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4" name="Google Shape;544;ga1b19cf927_0_38"/>
          <p:cNvSpPr txBox="1"/>
          <p:nvPr>
            <p:ph type="title"/>
          </p:nvPr>
        </p:nvSpPr>
        <p:spPr>
          <a:xfrm>
            <a:off x="117575" y="1579800"/>
            <a:ext cx="3932100" cy="4083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400"/>
              <a:buFont typeface="Calibri"/>
              <a:buNone/>
            </a:pPr>
            <a:r>
              <a:rPr lang="en-US" sz="4700">
                <a:solidFill>
                  <a:srgbClr val="FFFFFF"/>
                </a:solidFill>
                <a:latin typeface="Merriweather"/>
                <a:ea typeface="Merriweather"/>
                <a:cs typeface="Merriweather"/>
                <a:sym typeface="Merriweather"/>
              </a:rPr>
              <a:t>What do these have in common?</a:t>
            </a:r>
            <a:endParaRPr sz="4700"/>
          </a:p>
        </p:txBody>
      </p:sp>
      <p:sp>
        <p:nvSpPr>
          <p:cNvPr id="545" name="Google Shape;545;ga1b19cf927_0_38"/>
          <p:cNvSpPr/>
          <p:nvPr/>
        </p:nvSpPr>
        <p:spPr>
          <a:xfrm flipH="1" rot="10800000">
            <a:off x="7550402" y="2455612"/>
            <a:ext cx="4083300" cy="4083300"/>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46" name="Google Shape;546;ga1b19cf927_0_38"/>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group of people standing in a room  Description automatically generated" id="547" name="Google Shape;547;ga1b19cf927_0_38"/>
          <p:cNvPicPr preferRelativeResize="0"/>
          <p:nvPr/>
        </p:nvPicPr>
        <p:blipFill rotWithShape="1">
          <a:blip r:embed="rId3">
            <a:alphaModFix/>
          </a:blip>
          <a:srcRect b="0" l="0" r="0" t="0"/>
          <a:stretch/>
        </p:blipFill>
        <p:spPr>
          <a:xfrm>
            <a:off x="4568150" y="1281350"/>
            <a:ext cx="6230426" cy="41568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1" name="Shape 551"/>
        <p:cNvGrpSpPr/>
        <p:nvPr/>
      </p:nvGrpSpPr>
      <p:grpSpPr>
        <a:xfrm>
          <a:off x="0" y="0"/>
          <a:ext cx="0" cy="0"/>
          <a:chOff x="0" y="0"/>
          <a:chExt cx="0" cy="0"/>
        </a:xfrm>
      </p:grpSpPr>
      <p:sp>
        <p:nvSpPr>
          <p:cNvPr id="552" name="Google Shape;552;ga1b19cf927_0_46"/>
          <p:cNvSpPr/>
          <p:nvPr/>
        </p:nvSpPr>
        <p:spPr>
          <a:xfrm>
            <a:off x="1498"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3" name="Google Shape;553;ga1b19cf927_0_46"/>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4" name="Google Shape;554;ga1b19cf927_0_46"/>
          <p:cNvSpPr txBox="1"/>
          <p:nvPr>
            <p:ph type="title"/>
          </p:nvPr>
        </p:nvSpPr>
        <p:spPr>
          <a:xfrm>
            <a:off x="117575" y="1579800"/>
            <a:ext cx="3932100" cy="4083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400"/>
              <a:buFont typeface="Calibri"/>
              <a:buNone/>
            </a:pPr>
            <a:r>
              <a:rPr lang="en-US" sz="4700">
                <a:solidFill>
                  <a:srgbClr val="FFFFFF"/>
                </a:solidFill>
                <a:latin typeface="Merriweather"/>
                <a:ea typeface="Merriweather"/>
                <a:cs typeface="Merriweather"/>
                <a:sym typeface="Merriweather"/>
              </a:rPr>
              <a:t>What do these have in common?</a:t>
            </a:r>
            <a:endParaRPr sz="4700"/>
          </a:p>
        </p:txBody>
      </p:sp>
      <p:sp>
        <p:nvSpPr>
          <p:cNvPr id="555" name="Google Shape;555;ga1b19cf927_0_46"/>
          <p:cNvSpPr/>
          <p:nvPr/>
        </p:nvSpPr>
        <p:spPr>
          <a:xfrm flipH="1" rot="10800000">
            <a:off x="7550402" y="2455612"/>
            <a:ext cx="4083300" cy="4083300"/>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56" name="Google Shape;556;ga1b19cf927_0_46"/>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plate of food  Description automatically generated" id="557" name="Google Shape;557;ga1b19cf927_0_46"/>
          <p:cNvPicPr preferRelativeResize="0"/>
          <p:nvPr/>
        </p:nvPicPr>
        <p:blipFill rotWithShape="1">
          <a:blip r:embed="rId3">
            <a:alphaModFix/>
          </a:blip>
          <a:srcRect b="0" l="0" r="0" t="0"/>
          <a:stretch/>
        </p:blipFill>
        <p:spPr>
          <a:xfrm>
            <a:off x="4899425" y="1145237"/>
            <a:ext cx="6090024" cy="456752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1" name="Shape 561"/>
        <p:cNvGrpSpPr/>
        <p:nvPr/>
      </p:nvGrpSpPr>
      <p:grpSpPr>
        <a:xfrm>
          <a:off x="0" y="0"/>
          <a:ext cx="0" cy="0"/>
          <a:chOff x="0" y="0"/>
          <a:chExt cx="0" cy="0"/>
        </a:xfrm>
      </p:grpSpPr>
      <p:sp>
        <p:nvSpPr>
          <p:cNvPr id="562" name="Google Shape;562;ga1b19cf927_0_54"/>
          <p:cNvSpPr/>
          <p:nvPr/>
        </p:nvSpPr>
        <p:spPr>
          <a:xfrm>
            <a:off x="1498"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3" name="Google Shape;563;ga1b19cf927_0_54"/>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4" name="Google Shape;564;ga1b19cf927_0_54"/>
          <p:cNvSpPr txBox="1"/>
          <p:nvPr>
            <p:ph type="title"/>
          </p:nvPr>
        </p:nvSpPr>
        <p:spPr>
          <a:xfrm>
            <a:off x="117575" y="1579800"/>
            <a:ext cx="3932100" cy="4083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400"/>
              <a:buFont typeface="Calibri"/>
              <a:buNone/>
            </a:pPr>
            <a:r>
              <a:rPr lang="en-US" sz="4700">
                <a:solidFill>
                  <a:srgbClr val="FFFFFF"/>
                </a:solidFill>
                <a:latin typeface="Merriweather"/>
                <a:ea typeface="Merriweather"/>
                <a:cs typeface="Merriweather"/>
                <a:sym typeface="Merriweather"/>
              </a:rPr>
              <a:t>What do these have in common?</a:t>
            </a:r>
            <a:endParaRPr sz="4700"/>
          </a:p>
        </p:txBody>
      </p:sp>
      <p:sp>
        <p:nvSpPr>
          <p:cNvPr id="565" name="Google Shape;565;ga1b19cf927_0_54"/>
          <p:cNvSpPr/>
          <p:nvPr/>
        </p:nvSpPr>
        <p:spPr>
          <a:xfrm flipH="1" rot="10800000">
            <a:off x="7550402" y="2455612"/>
            <a:ext cx="4083300" cy="4083300"/>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66" name="Google Shape;566;ga1b19cf927_0_54"/>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close up of a necklace  Description automatically generated" id="567" name="Google Shape;567;ga1b19cf927_0_54"/>
          <p:cNvPicPr preferRelativeResize="0"/>
          <p:nvPr/>
        </p:nvPicPr>
        <p:blipFill rotWithShape="1">
          <a:blip r:embed="rId3">
            <a:alphaModFix/>
          </a:blip>
          <a:srcRect b="0" l="0" r="0" t="0"/>
          <a:stretch/>
        </p:blipFill>
        <p:spPr>
          <a:xfrm>
            <a:off x="4600575" y="1065528"/>
            <a:ext cx="6302574" cy="472695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1" name="Shape 571"/>
        <p:cNvGrpSpPr/>
        <p:nvPr/>
      </p:nvGrpSpPr>
      <p:grpSpPr>
        <a:xfrm>
          <a:off x="0" y="0"/>
          <a:ext cx="0" cy="0"/>
          <a:chOff x="0" y="0"/>
          <a:chExt cx="0" cy="0"/>
        </a:xfrm>
      </p:grpSpPr>
      <p:sp>
        <p:nvSpPr>
          <p:cNvPr id="572" name="Google Shape;572;ga1b19cf927_0_62"/>
          <p:cNvSpPr/>
          <p:nvPr/>
        </p:nvSpPr>
        <p:spPr>
          <a:xfrm>
            <a:off x="1498" y="0"/>
            <a:ext cx="12189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73" name="Google Shape;573;ga1b19cf927_0_62"/>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74" name="Google Shape;574;ga1b19cf927_0_62"/>
          <p:cNvSpPr txBox="1"/>
          <p:nvPr>
            <p:ph type="title"/>
          </p:nvPr>
        </p:nvSpPr>
        <p:spPr>
          <a:xfrm>
            <a:off x="117575" y="1579800"/>
            <a:ext cx="3932100" cy="4083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400"/>
              <a:buFont typeface="Calibri"/>
              <a:buNone/>
            </a:pPr>
            <a:r>
              <a:rPr lang="en-US" sz="4700">
                <a:solidFill>
                  <a:srgbClr val="FFFFFF"/>
                </a:solidFill>
                <a:latin typeface="Merriweather"/>
                <a:ea typeface="Merriweather"/>
                <a:cs typeface="Merriweather"/>
                <a:sym typeface="Merriweather"/>
              </a:rPr>
              <a:t>What do these have in common?</a:t>
            </a:r>
            <a:endParaRPr sz="4700"/>
          </a:p>
        </p:txBody>
      </p:sp>
      <p:sp>
        <p:nvSpPr>
          <p:cNvPr id="575" name="Google Shape;575;ga1b19cf927_0_62"/>
          <p:cNvSpPr/>
          <p:nvPr/>
        </p:nvSpPr>
        <p:spPr>
          <a:xfrm flipH="1" rot="10800000">
            <a:off x="7550402" y="2455612"/>
            <a:ext cx="4083300" cy="4083300"/>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6" name="Google Shape;576;ga1b19cf927_0_62"/>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picture containing drawing  Description automatically generated" id="577" name="Google Shape;577;ga1b19cf927_0_62"/>
          <p:cNvPicPr preferRelativeResize="0"/>
          <p:nvPr/>
        </p:nvPicPr>
        <p:blipFill rotWithShape="1">
          <a:blip r:embed="rId3">
            <a:alphaModFix/>
          </a:blip>
          <a:srcRect b="0" l="0" r="0" t="0"/>
          <a:stretch/>
        </p:blipFill>
        <p:spPr>
          <a:xfrm>
            <a:off x="5444150" y="2125725"/>
            <a:ext cx="2857500" cy="2857500"/>
          </a:xfrm>
          <a:prstGeom prst="rect">
            <a:avLst/>
          </a:prstGeom>
          <a:noFill/>
          <a:ln>
            <a:noFill/>
          </a:ln>
        </p:spPr>
      </p:pic>
      <p:pic>
        <p:nvPicPr>
          <p:cNvPr descr="Close up of green clovers" id="578" name="Google Shape;578;ga1b19cf927_0_62"/>
          <p:cNvPicPr preferRelativeResize="0"/>
          <p:nvPr/>
        </p:nvPicPr>
        <p:blipFill rotWithShape="1">
          <a:blip r:embed="rId4">
            <a:alphaModFix/>
          </a:blip>
          <a:srcRect b="0" l="0" r="0" t="0"/>
          <a:stretch/>
        </p:blipFill>
        <p:spPr>
          <a:xfrm>
            <a:off x="2424644" y="188641"/>
            <a:ext cx="3401257" cy="2266951"/>
          </a:xfrm>
          <a:prstGeom prst="rect">
            <a:avLst/>
          </a:prstGeom>
          <a:noFill/>
          <a:ln>
            <a:noFill/>
          </a:ln>
        </p:spPr>
      </p:pic>
      <p:pic>
        <p:nvPicPr>
          <p:cNvPr descr="A plate of food  Description automatically generated" id="579" name="Google Shape;579;ga1b19cf927_0_62"/>
          <p:cNvPicPr preferRelativeResize="0"/>
          <p:nvPr/>
        </p:nvPicPr>
        <p:blipFill rotWithShape="1">
          <a:blip r:embed="rId5">
            <a:alphaModFix/>
          </a:blip>
          <a:srcRect b="0" l="0" r="0" t="0"/>
          <a:stretch/>
        </p:blipFill>
        <p:spPr>
          <a:xfrm>
            <a:off x="2586650" y="4583325"/>
            <a:ext cx="2857500" cy="2143134"/>
          </a:xfrm>
          <a:prstGeom prst="rect">
            <a:avLst/>
          </a:prstGeom>
          <a:noFill/>
          <a:ln>
            <a:noFill/>
          </a:ln>
        </p:spPr>
      </p:pic>
      <p:pic>
        <p:nvPicPr>
          <p:cNvPr descr="A close up of a necklace  Description automatically generated" id="580" name="Google Shape;580;ga1b19cf927_0_62"/>
          <p:cNvPicPr preferRelativeResize="0"/>
          <p:nvPr/>
        </p:nvPicPr>
        <p:blipFill rotWithShape="1">
          <a:blip r:embed="rId6">
            <a:alphaModFix/>
          </a:blip>
          <a:srcRect b="0" l="0" r="0" t="0"/>
          <a:stretch/>
        </p:blipFill>
        <p:spPr>
          <a:xfrm>
            <a:off x="8066245" y="188662"/>
            <a:ext cx="3401256" cy="2550942"/>
          </a:xfrm>
          <a:prstGeom prst="rect">
            <a:avLst/>
          </a:prstGeom>
          <a:noFill/>
          <a:ln>
            <a:noFill/>
          </a:ln>
        </p:spPr>
      </p:pic>
      <p:pic>
        <p:nvPicPr>
          <p:cNvPr descr="A group of people standing in a room  Description automatically generated" id="581" name="Google Shape;581;ga1b19cf927_0_62"/>
          <p:cNvPicPr preferRelativeResize="0"/>
          <p:nvPr/>
        </p:nvPicPr>
        <p:blipFill rotWithShape="1">
          <a:blip r:embed="rId7">
            <a:alphaModFix/>
          </a:blip>
          <a:srcRect b="0" l="0" r="0" t="0"/>
          <a:stretch/>
        </p:blipFill>
        <p:spPr>
          <a:xfrm>
            <a:off x="8066250" y="4175500"/>
            <a:ext cx="3823429" cy="25509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5" name="Shape 585"/>
        <p:cNvGrpSpPr/>
        <p:nvPr/>
      </p:nvGrpSpPr>
      <p:grpSpPr>
        <a:xfrm>
          <a:off x="0" y="0"/>
          <a:ext cx="0" cy="0"/>
          <a:chOff x="0" y="0"/>
          <a:chExt cx="0" cy="0"/>
        </a:xfrm>
      </p:grpSpPr>
      <p:sp>
        <p:nvSpPr>
          <p:cNvPr id="586" name="Google Shape;586;g1f81613ba6f_0_401"/>
          <p:cNvSpPr/>
          <p:nvPr/>
        </p:nvSpPr>
        <p:spPr>
          <a:xfrm>
            <a:off x="1498"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87" name="Google Shape;587;g1f81613ba6f_0_401"/>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88" name="Google Shape;588;g1f81613ba6f_0_401"/>
          <p:cNvSpPr txBox="1"/>
          <p:nvPr>
            <p:ph type="title"/>
          </p:nvPr>
        </p:nvSpPr>
        <p:spPr>
          <a:xfrm>
            <a:off x="117575" y="2628900"/>
            <a:ext cx="3932100" cy="160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400"/>
              <a:buFont typeface="Calibri"/>
              <a:buNone/>
            </a:pPr>
            <a:r>
              <a:rPr lang="en-US" sz="8000">
                <a:solidFill>
                  <a:srgbClr val="FFFFFF"/>
                </a:solidFill>
                <a:latin typeface="Merriweather"/>
                <a:ea typeface="Merriweather"/>
                <a:cs typeface="Merriweather"/>
                <a:sym typeface="Merriweather"/>
              </a:rPr>
              <a:t>Culture</a:t>
            </a:r>
            <a:endParaRPr sz="1600"/>
          </a:p>
        </p:txBody>
      </p:sp>
      <p:sp>
        <p:nvSpPr>
          <p:cNvPr id="589" name="Google Shape;589;g1f81613ba6f_0_401"/>
          <p:cNvSpPr/>
          <p:nvPr/>
        </p:nvSpPr>
        <p:spPr>
          <a:xfrm flipH="1" rot="10800000">
            <a:off x="7550402" y="2455612"/>
            <a:ext cx="4083300" cy="4083300"/>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90" name="Google Shape;590;g1f81613ba6f_0_401"/>
          <p:cNvSpPr/>
          <p:nvPr>
            <p:ph idx="2" type="pic"/>
          </p:nvPr>
        </p:nvSpPr>
        <p:spPr>
          <a:xfrm>
            <a:off x="4380000" y="1676700"/>
            <a:ext cx="6680700" cy="3504600"/>
          </a:xfrm>
          <a:prstGeom prst="rect">
            <a:avLst/>
          </a:prstGeom>
          <a:noFill/>
          <a:ln>
            <a:noFill/>
          </a:ln>
        </p:spPr>
        <p:txBody>
          <a:bodyPr anchorCtr="0" anchor="t" bIns="45700" lIns="91425" spcFirstLastPara="1" rIns="91425" wrap="square" tIns="45700">
            <a:noAutofit/>
          </a:bodyPr>
          <a:lstStyle/>
          <a:p>
            <a:pPr indent="0" lvl="0" marL="914400" marR="0" rtl="0" algn="l">
              <a:lnSpc>
                <a:spcPct val="90000"/>
              </a:lnSpc>
              <a:spcBef>
                <a:spcPts val="1000"/>
              </a:spcBef>
              <a:spcAft>
                <a:spcPts val="0"/>
              </a:spcAft>
              <a:buClr>
                <a:schemeClr val="dk1"/>
              </a:buClr>
              <a:buSzPts val="3200"/>
              <a:buFont typeface="Arial"/>
              <a:buNone/>
            </a:pPr>
            <a:r>
              <a:rPr b="0" i="0" lang="en-US" sz="3200" u="none" cap="none" strike="noStrike">
                <a:solidFill>
                  <a:schemeClr val="dk1"/>
                </a:solidFill>
                <a:latin typeface="Bree Serif"/>
                <a:ea typeface="Bree Serif"/>
                <a:cs typeface="Bree Serif"/>
                <a:sym typeface="Bree Serif"/>
              </a:rPr>
              <a:t>The integrated patterns of </a:t>
            </a:r>
            <a:r>
              <a:rPr b="0" i="0" lang="en-US" sz="3200" u="none" cap="none" strike="noStrike">
                <a:solidFill>
                  <a:srgbClr val="A61C00"/>
                </a:solidFill>
                <a:latin typeface="Bree Serif"/>
                <a:ea typeface="Bree Serif"/>
                <a:cs typeface="Bree Serif"/>
                <a:sym typeface="Bree Serif"/>
              </a:rPr>
              <a:t>human behavior</a:t>
            </a:r>
            <a:r>
              <a:rPr b="0" i="0" lang="en-US" sz="3200" u="none" cap="none" strike="noStrike">
                <a:solidFill>
                  <a:schemeClr val="dk1"/>
                </a:solidFill>
                <a:latin typeface="Bree Serif"/>
                <a:ea typeface="Bree Serif"/>
                <a:cs typeface="Bree Serif"/>
                <a:sym typeface="Bree Serif"/>
              </a:rPr>
              <a:t> that includes </a:t>
            </a:r>
            <a:r>
              <a:rPr b="0" i="0" lang="en-US" sz="3200" u="none" cap="none" strike="noStrike">
                <a:solidFill>
                  <a:srgbClr val="FF00FF"/>
                </a:solidFill>
                <a:latin typeface="Bree Serif"/>
                <a:ea typeface="Bree Serif"/>
                <a:cs typeface="Bree Serif"/>
                <a:sym typeface="Bree Serif"/>
              </a:rPr>
              <a:t>thoughts, communications, actions,</a:t>
            </a:r>
            <a:r>
              <a:rPr b="0" i="0" lang="en-US" sz="3200" u="none" cap="none" strike="noStrike">
                <a:solidFill>
                  <a:schemeClr val="dk1"/>
                </a:solidFill>
                <a:latin typeface="Bree Serif"/>
                <a:ea typeface="Bree Serif"/>
                <a:cs typeface="Bree Serif"/>
                <a:sym typeface="Bree Serif"/>
              </a:rPr>
              <a:t> </a:t>
            </a:r>
            <a:r>
              <a:rPr b="0" i="0" lang="en-US" sz="3200" u="none" cap="none" strike="noStrike">
                <a:solidFill>
                  <a:srgbClr val="6D9EEB"/>
                </a:solidFill>
                <a:latin typeface="Bree Serif"/>
                <a:ea typeface="Bree Serif"/>
                <a:cs typeface="Bree Serif"/>
                <a:sym typeface="Bree Serif"/>
              </a:rPr>
              <a:t>customs, beliefs, values,</a:t>
            </a:r>
            <a:r>
              <a:rPr b="0" i="0" lang="en-US" sz="3200" u="none" cap="none" strike="noStrike">
                <a:solidFill>
                  <a:schemeClr val="dk1"/>
                </a:solidFill>
                <a:latin typeface="Bree Serif"/>
                <a:ea typeface="Bree Serif"/>
                <a:cs typeface="Bree Serif"/>
                <a:sym typeface="Bree Serif"/>
              </a:rPr>
              <a:t> and institutions of racial, ethnic, religious, or social groups.</a:t>
            </a:r>
            <a:endParaRPr b="0" i="0" sz="3800" u="none" cap="none" strike="noStrike">
              <a:solidFill>
                <a:schemeClr val="dk1"/>
              </a:solidFill>
              <a:latin typeface="Bree Serif"/>
              <a:ea typeface="Bree Serif"/>
              <a:cs typeface="Bree Serif"/>
              <a:sym typeface="Bree Serif"/>
            </a:endParaRPr>
          </a:p>
        </p:txBody>
      </p:sp>
      <p:sp>
        <p:nvSpPr>
          <p:cNvPr id="591" name="Google Shape;591;g1f81613ba6f_0_401"/>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2" name="Google Shape;592;g1f81613ba6f_0_401"/>
          <p:cNvSpPr txBox="1"/>
          <p:nvPr/>
        </p:nvSpPr>
        <p:spPr>
          <a:xfrm>
            <a:off x="3866725" y="5751600"/>
            <a:ext cx="3932100" cy="78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300">
                <a:solidFill>
                  <a:schemeClr val="dk1"/>
                </a:solidFill>
                <a:latin typeface="Bree Serif"/>
                <a:ea typeface="Bree Serif"/>
                <a:cs typeface="Bree Serif"/>
                <a:sym typeface="Bree Serif"/>
              </a:rPr>
              <a:t>I CELEBRATE cards</a:t>
            </a:r>
            <a:endParaRPr sz="3300">
              <a:solidFill>
                <a:schemeClr val="dk1"/>
              </a:solidFill>
              <a:latin typeface="Bree Serif"/>
              <a:ea typeface="Bree Serif"/>
              <a:cs typeface="Bree Serif"/>
              <a:sym typeface="Bree Serif"/>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6" name="Shape 596"/>
        <p:cNvGrpSpPr/>
        <p:nvPr/>
      </p:nvGrpSpPr>
      <p:grpSpPr>
        <a:xfrm>
          <a:off x="0" y="0"/>
          <a:ext cx="0" cy="0"/>
          <a:chOff x="0" y="0"/>
          <a:chExt cx="0" cy="0"/>
        </a:xfrm>
      </p:grpSpPr>
      <p:sp>
        <p:nvSpPr>
          <p:cNvPr id="597" name="Google Shape;597;g1f81613ba6f_0_410"/>
          <p:cNvSpPr/>
          <p:nvPr/>
        </p:nvSpPr>
        <p:spPr>
          <a:xfrm>
            <a:off x="33485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98" name="Google Shape;598;g1f81613ba6f_0_410"/>
          <p:cNvSpPr/>
          <p:nvPr/>
        </p:nvSpPr>
        <p:spPr>
          <a:xfrm flipH="1">
            <a:off x="783754" y="0"/>
            <a:ext cx="842787" cy="35491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99" name="Google Shape;599;g1f81613ba6f_0_410"/>
          <p:cNvSpPr/>
          <p:nvPr/>
        </p:nvSpPr>
        <p:spPr>
          <a:xfrm flipH="1">
            <a:off x="3731165" y="1327365"/>
            <a:ext cx="610800" cy="610800"/>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00" name="Google Shape;600;g1f81613ba6f_0_410"/>
          <p:cNvSpPr/>
          <p:nvPr/>
        </p:nvSpPr>
        <p:spPr>
          <a:xfrm flipH="1">
            <a:off x="3626870" y="0"/>
            <a:ext cx="2095302" cy="1403648"/>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01" name="Google Shape;601;g1f81613ba6f_0_410"/>
          <p:cNvSpPr/>
          <p:nvPr/>
        </p:nvSpPr>
        <p:spPr>
          <a:xfrm flipH="1">
            <a:off x="2899728" y="5509119"/>
            <a:ext cx="3939000" cy="3939000"/>
          </a:xfrm>
          <a:prstGeom prst="arc">
            <a:avLst>
              <a:gd fmla="val 16200000" name="adj1"/>
              <a:gd fmla="val 20354996"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02" name="Google Shape;602;g1f81613ba6f_0_410"/>
          <p:cNvSpPr/>
          <p:nvPr/>
        </p:nvSpPr>
        <p:spPr>
          <a:xfrm flipH="1">
            <a:off x="3724986"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03" name="Google Shape;603;g1f81613ba6f_0_410"/>
          <p:cNvSpPr txBox="1"/>
          <p:nvPr>
            <p:ph idx="1" type="body"/>
          </p:nvPr>
        </p:nvSpPr>
        <p:spPr>
          <a:xfrm>
            <a:off x="663816" y="2639549"/>
            <a:ext cx="4987500" cy="10710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lang="en-US" sz="3200"/>
              <a:t>What is the current culture of PSEA?</a:t>
            </a:r>
            <a:endParaRPr sz="3200"/>
          </a:p>
        </p:txBody>
      </p:sp>
      <p:sp>
        <p:nvSpPr>
          <p:cNvPr id="604" name="Google Shape;604;g1f81613ba6f_0_410"/>
          <p:cNvSpPr txBox="1"/>
          <p:nvPr/>
        </p:nvSpPr>
        <p:spPr>
          <a:xfrm>
            <a:off x="1472391" y="3890456"/>
            <a:ext cx="3240000" cy="486000"/>
          </a:xfrm>
          <a:prstGeom prst="rect">
            <a:avLst/>
          </a:prstGeom>
          <a:noFill/>
          <a:ln>
            <a:noFill/>
          </a:ln>
        </p:spPr>
        <p:txBody>
          <a:bodyPr anchorCtr="0" anchor="t" bIns="45700" lIns="91425" spcFirstLastPara="1" rIns="91425" wrap="square" tIns="45700">
            <a:normAutofit lnSpcReduction="10000"/>
          </a:bodyPr>
          <a:lstStyle/>
          <a:p>
            <a:pPr indent="0" lvl="0" marL="0" marR="0" rtl="0" algn="ctr">
              <a:lnSpc>
                <a:spcPct val="90000"/>
              </a:lnSpc>
              <a:spcBef>
                <a:spcPts val="0"/>
              </a:spcBef>
              <a:spcAft>
                <a:spcPts val="0"/>
              </a:spcAft>
              <a:buClr>
                <a:schemeClr val="dk1"/>
              </a:buClr>
              <a:buSzPts val="2800"/>
              <a:buFont typeface="Arial"/>
              <a:buNone/>
            </a:pPr>
            <a:r>
              <a:rPr b="1" i="0" lang="en-US" sz="3000" u="none" cap="none" strike="noStrike">
                <a:solidFill>
                  <a:schemeClr val="dk1"/>
                </a:solidFill>
                <a:latin typeface="Calibri"/>
                <a:ea typeface="Calibri"/>
                <a:cs typeface="Calibri"/>
                <a:sym typeface="Calibri"/>
              </a:rPr>
              <a:t>Text 1-2 responses</a:t>
            </a:r>
            <a:endParaRPr b="1" i="0" sz="1600" u="none" cap="none" strike="noStrike">
              <a:solidFill>
                <a:srgbClr val="000000"/>
              </a:solidFill>
              <a:latin typeface="Arial"/>
              <a:ea typeface="Arial"/>
              <a:cs typeface="Arial"/>
              <a:sym typeface="Arial"/>
            </a:endParaRPr>
          </a:p>
        </p:txBody>
      </p:sp>
      <p:sp>
        <p:nvSpPr>
          <p:cNvPr id="605" name="Google Shape;605;g1f81613ba6f_0_410"/>
          <p:cNvSpPr txBox="1"/>
          <p:nvPr>
            <p:ph type="title"/>
          </p:nvPr>
        </p:nvSpPr>
        <p:spPr>
          <a:xfrm>
            <a:off x="5866800" y="68550"/>
            <a:ext cx="6068700" cy="22455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Calibri"/>
              <a:buNone/>
            </a:pPr>
            <a:r>
              <a:rPr lang="en-US"/>
              <a:t>Mentimeter</a:t>
            </a:r>
            <a:endParaRPr/>
          </a:p>
          <a:p>
            <a:pPr indent="0" lvl="0" marL="0" rtl="0" algn="ctr">
              <a:lnSpc>
                <a:spcPct val="90000"/>
              </a:lnSpc>
              <a:spcBef>
                <a:spcPts val="0"/>
              </a:spcBef>
              <a:spcAft>
                <a:spcPts val="0"/>
              </a:spcAft>
              <a:buClr>
                <a:schemeClr val="dk1"/>
              </a:buClr>
              <a:buSzPts val="4400"/>
              <a:buFont typeface="Calibri"/>
              <a:buNone/>
            </a:pPr>
            <a:r>
              <a:t/>
            </a:r>
            <a:endParaRPr sz="2000"/>
          </a:p>
          <a:p>
            <a:pPr indent="0" lvl="0" marL="0" rtl="0" algn="ctr">
              <a:lnSpc>
                <a:spcPct val="90000"/>
              </a:lnSpc>
              <a:spcBef>
                <a:spcPts val="0"/>
              </a:spcBef>
              <a:spcAft>
                <a:spcPts val="0"/>
              </a:spcAft>
              <a:buClr>
                <a:schemeClr val="dk1"/>
              </a:buClr>
              <a:buSzPts val="4400"/>
              <a:buFont typeface="Calibri"/>
              <a:buNone/>
            </a:pPr>
            <a:r>
              <a:rPr lang="en-US" sz="2100">
                <a:latin typeface="Comic Sans MS"/>
                <a:ea typeface="Comic Sans MS"/>
                <a:cs typeface="Comic Sans MS"/>
                <a:sym typeface="Comic Sans MS"/>
              </a:rPr>
              <a:t>Go to menti.com</a:t>
            </a:r>
            <a:r>
              <a:rPr lang="en-US" sz="2100">
                <a:solidFill>
                  <a:srgbClr val="373737"/>
                </a:solidFill>
                <a:latin typeface="Comic Sans MS"/>
                <a:ea typeface="Comic Sans MS"/>
                <a:cs typeface="Comic Sans MS"/>
                <a:sym typeface="Comic Sans MS"/>
              </a:rPr>
              <a:t> and use the code </a:t>
            </a:r>
            <a:r>
              <a:rPr b="1" lang="en-US" sz="2100">
                <a:solidFill>
                  <a:srgbClr val="373737"/>
                </a:solidFill>
                <a:latin typeface="Comic Sans MS"/>
                <a:ea typeface="Comic Sans MS"/>
                <a:cs typeface="Comic Sans MS"/>
                <a:sym typeface="Comic Sans MS"/>
              </a:rPr>
              <a:t>8570</a:t>
            </a:r>
            <a:r>
              <a:rPr b="1" lang="en-US" sz="2100">
                <a:solidFill>
                  <a:srgbClr val="373737"/>
                </a:solidFill>
                <a:latin typeface="Comic Sans MS"/>
                <a:ea typeface="Comic Sans MS"/>
                <a:cs typeface="Comic Sans MS"/>
                <a:sym typeface="Comic Sans MS"/>
              </a:rPr>
              <a:t> 7563 </a:t>
            </a:r>
            <a:r>
              <a:rPr lang="en-US" sz="2100">
                <a:solidFill>
                  <a:srgbClr val="373737"/>
                </a:solidFill>
                <a:latin typeface="Comic Sans MS"/>
                <a:ea typeface="Comic Sans MS"/>
                <a:cs typeface="Comic Sans MS"/>
                <a:sym typeface="Comic Sans MS"/>
              </a:rPr>
              <a:t>to join the session, then enter a </a:t>
            </a:r>
            <a:r>
              <a:rPr lang="en-US" sz="2100">
                <a:solidFill>
                  <a:srgbClr val="373737"/>
                </a:solidFill>
                <a:latin typeface="Comic Sans MS"/>
                <a:ea typeface="Comic Sans MS"/>
                <a:cs typeface="Comic Sans MS"/>
                <a:sym typeface="Comic Sans MS"/>
                <a:extLst>
                  <a:ext uri="http://customooxmlschemas.google.com/">
                    <go:slidesCustomData xmlns:go="http://customooxmlschemas.google.com/" textRoundtripDataId="0"/>
                  </a:ext>
                </a:extLst>
              </a:rPr>
              <a:t>response</a:t>
            </a:r>
            <a:r>
              <a:rPr lang="en-US" sz="2100">
                <a:solidFill>
                  <a:srgbClr val="373737"/>
                </a:solidFill>
                <a:latin typeface="Comic Sans MS"/>
                <a:ea typeface="Comic Sans MS"/>
                <a:cs typeface="Comic Sans MS"/>
                <a:sym typeface="Comic Sans MS"/>
              </a:rPr>
              <a:t>.</a:t>
            </a:r>
            <a:endParaRPr sz="2100">
              <a:latin typeface="Comic Sans MS"/>
              <a:ea typeface="Comic Sans MS"/>
              <a:cs typeface="Comic Sans MS"/>
              <a:sym typeface="Comic Sans MS"/>
            </a:endParaRPr>
          </a:p>
        </p:txBody>
      </p:sp>
      <p:pic>
        <p:nvPicPr>
          <p:cNvPr id="606" name="Google Shape;606;g1f81613ba6f_0_410"/>
          <p:cNvPicPr preferRelativeResize="0"/>
          <p:nvPr/>
        </p:nvPicPr>
        <p:blipFill>
          <a:blip r:embed="rId3">
            <a:alphaModFix/>
          </a:blip>
          <a:stretch>
            <a:fillRect/>
          </a:stretch>
        </p:blipFill>
        <p:spPr>
          <a:xfrm>
            <a:off x="5991149" y="2434699"/>
            <a:ext cx="5819999" cy="3074425"/>
          </a:xfrm>
          <a:prstGeom prst="rect">
            <a:avLst/>
          </a:prstGeom>
          <a:noFill/>
          <a:ln>
            <a:noFill/>
          </a:ln>
        </p:spPr>
      </p:pic>
      <p:sp>
        <p:nvSpPr>
          <p:cNvPr id="607" name="Google Shape;607;g1f81613ba6f_0_410"/>
          <p:cNvSpPr/>
          <p:nvPr/>
        </p:nvSpPr>
        <p:spPr>
          <a:xfrm>
            <a:off x="11928900" y="658500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1" name="Shape 611"/>
        <p:cNvGrpSpPr/>
        <p:nvPr/>
      </p:nvGrpSpPr>
      <p:grpSpPr>
        <a:xfrm>
          <a:off x="0" y="0"/>
          <a:ext cx="0" cy="0"/>
          <a:chOff x="0" y="0"/>
          <a:chExt cx="0" cy="0"/>
        </a:xfrm>
      </p:grpSpPr>
      <p:sp>
        <p:nvSpPr>
          <p:cNvPr id="612" name="Google Shape;612;g1f81613ba6f_0_424"/>
          <p:cNvSpPr/>
          <p:nvPr/>
        </p:nvSpPr>
        <p:spPr>
          <a:xfrm>
            <a:off x="1498"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13" name="Google Shape;613;g1f81613ba6f_0_424"/>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14" name="Google Shape;614;g1f81613ba6f_0_424"/>
          <p:cNvSpPr txBox="1"/>
          <p:nvPr>
            <p:ph type="title"/>
          </p:nvPr>
        </p:nvSpPr>
        <p:spPr>
          <a:xfrm>
            <a:off x="117575" y="2628900"/>
            <a:ext cx="3932100" cy="160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400"/>
              <a:buFont typeface="Calibri"/>
              <a:buNone/>
            </a:pPr>
            <a:r>
              <a:rPr lang="en-US" sz="4800">
                <a:solidFill>
                  <a:srgbClr val="FFFFFF"/>
                </a:solidFill>
                <a:latin typeface="Merriweather"/>
                <a:ea typeface="Merriweather"/>
                <a:cs typeface="Merriweather"/>
                <a:sym typeface="Merriweather"/>
              </a:rPr>
              <a:t>Competence</a:t>
            </a:r>
            <a:endParaRPr sz="100"/>
          </a:p>
        </p:txBody>
      </p:sp>
      <p:sp>
        <p:nvSpPr>
          <p:cNvPr id="615" name="Google Shape;615;g1f81613ba6f_0_424"/>
          <p:cNvSpPr/>
          <p:nvPr/>
        </p:nvSpPr>
        <p:spPr>
          <a:xfrm flipH="1" rot="10800000">
            <a:off x="7550402" y="2455612"/>
            <a:ext cx="4083300" cy="4083300"/>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16" name="Google Shape;616;g1f81613ba6f_0_424"/>
          <p:cNvSpPr/>
          <p:nvPr>
            <p:ph idx="2" type="pic"/>
          </p:nvPr>
        </p:nvSpPr>
        <p:spPr>
          <a:xfrm>
            <a:off x="4339800" y="2628900"/>
            <a:ext cx="6680700" cy="1600200"/>
          </a:xfrm>
          <a:prstGeom prst="rect">
            <a:avLst/>
          </a:prstGeom>
          <a:noFill/>
          <a:ln>
            <a:noFill/>
          </a:ln>
        </p:spPr>
        <p:txBody>
          <a:bodyPr anchorCtr="0" anchor="t" bIns="45700" lIns="91425" spcFirstLastPara="1" rIns="91425" wrap="square" tIns="45700">
            <a:noAutofit/>
          </a:bodyPr>
          <a:lstStyle/>
          <a:p>
            <a:pPr indent="0" lvl="0" marL="914400" marR="0" rtl="0" algn="l">
              <a:lnSpc>
                <a:spcPct val="90000"/>
              </a:lnSpc>
              <a:spcBef>
                <a:spcPts val="1000"/>
              </a:spcBef>
              <a:spcAft>
                <a:spcPts val="0"/>
              </a:spcAft>
              <a:buClr>
                <a:schemeClr val="dk1"/>
              </a:buClr>
              <a:buSzPts val="3200"/>
              <a:buFont typeface="Arial"/>
              <a:buNone/>
            </a:pPr>
            <a:r>
              <a:rPr b="0" i="0" lang="en-US" sz="3200" u="none" cap="none" strike="noStrike">
                <a:solidFill>
                  <a:schemeClr val="dk1"/>
                </a:solidFill>
                <a:latin typeface="Bree Serif"/>
                <a:ea typeface="Bree Serif"/>
                <a:cs typeface="Bree Serif"/>
                <a:sym typeface="Bree Serif"/>
              </a:rPr>
              <a:t>Having the capacity to function in a particular way effectively and successfully.</a:t>
            </a:r>
            <a:endParaRPr b="0" i="0" sz="3800" u="none" cap="none" strike="noStrike">
              <a:solidFill>
                <a:schemeClr val="dk1"/>
              </a:solidFill>
              <a:latin typeface="Bree Serif"/>
              <a:ea typeface="Bree Serif"/>
              <a:cs typeface="Bree Serif"/>
              <a:sym typeface="Bree Serif"/>
            </a:endParaRPr>
          </a:p>
        </p:txBody>
      </p:sp>
      <p:sp>
        <p:nvSpPr>
          <p:cNvPr id="617" name="Google Shape;617;g1f81613ba6f_0_424"/>
          <p:cNvSpPr/>
          <p:nvPr/>
        </p:nvSpPr>
        <p:spPr>
          <a:xfrm>
            <a:off x="11928900" y="658500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1" name="Shape 621"/>
        <p:cNvGrpSpPr/>
        <p:nvPr/>
      </p:nvGrpSpPr>
      <p:grpSpPr>
        <a:xfrm>
          <a:off x="0" y="0"/>
          <a:ext cx="0" cy="0"/>
          <a:chOff x="0" y="0"/>
          <a:chExt cx="0" cy="0"/>
        </a:xfrm>
      </p:grpSpPr>
      <p:sp>
        <p:nvSpPr>
          <p:cNvPr id="622" name="Google Shape;622;g1f81613ba6f_0_433"/>
          <p:cNvSpPr/>
          <p:nvPr/>
        </p:nvSpPr>
        <p:spPr>
          <a:xfrm>
            <a:off x="0" y="0"/>
            <a:ext cx="12192000" cy="6857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623" name="Google Shape;623;g1f81613ba6f_0_433"/>
          <p:cNvGrpSpPr/>
          <p:nvPr/>
        </p:nvGrpSpPr>
        <p:grpSpPr>
          <a:xfrm>
            <a:off x="2522316" y="-15978"/>
            <a:ext cx="7149303" cy="5876916"/>
            <a:chOff x="329184" y="-99107"/>
            <a:chExt cx="524400" cy="5876916"/>
          </a:xfrm>
        </p:grpSpPr>
        <p:cxnSp>
          <p:nvCxnSpPr>
            <p:cNvPr id="624" name="Google Shape;624;g1f81613ba6f_0_433"/>
            <p:cNvCxnSpPr/>
            <p:nvPr/>
          </p:nvCxnSpPr>
          <p:spPr>
            <a:xfrm rot="10800000">
              <a:off x="329208" y="5777809"/>
              <a:ext cx="523800" cy="0"/>
            </a:xfrm>
            <a:prstGeom prst="straightConnector1">
              <a:avLst/>
            </a:prstGeom>
            <a:noFill/>
            <a:ln cap="flat" cmpd="sng" w="152400">
              <a:solidFill>
                <a:schemeClr val="accent4"/>
              </a:solidFill>
              <a:prstDash val="solid"/>
              <a:miter lim="800000"/>
              <a:headEnd len="sm" w="sm" type="none"/>
              <a:tailEnd len="sm" w="sm" type="none"/>
            </a:ln>
          </p:spPr>
        </p:cxnSp>
        <p:sp>
          <p:nvSpPr>
            <p:cNvPr id="625" name="Google Shape;625;g1f81613ba6f_0_433"/>
            <p:cNvSpPr/>
            <p:nvPr/>
          </p:nvSpPr>
          <p:spPr>
            <a:xfrm>
              <a:off x="329184" y="-99107"/>
              <a:ext cx="524400" cy="56313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626" name="Google Shape;626;g1f81613ba6f_0_433"/>
          <p:cNvSpPr/>
          <p:nvPr/>
        </p:nvSpPr>
        <p:spPr>
          <a:xfrm>
            <a:off x="596464" y="1055718"/>
            <a:ext cx="10999200" cy="3358200"/>
          </a:xfrm>
          <a:prstGeom prst="rect">
            <a:avLst/>
          </a:prstGeom>
          <a:solidFill>
            <a:schemeClr val="lt1"/>
          </a:solidFill>
          <a:ln>
            <a:noFill/>
          </a:ln>
          <a:effectLst>
            <a:outerShdw blurRad="139700" rotWithShape="0" algn="t" dir="5400000" dist="127000">
              <a:srgbClr val="000000">
                <a:alpha val="1412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27" name="Google Shape;627;g1f81613ba6f_0_433"/>
          <p:cNvSpPr txBox="1"/>
          <p:nvPr>
            <p:ph type="title"/>
          </p:nvPr>
        </p:nvSpPr>
        <p:spPr>
          <a:xfrm>
            <a:off x="1524000" y="1584683"/>
            <a:ext cx="9144000" cy="25518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100"/>
              <a:buFont typeface="Calibri"/>
              <a:buNone/>
            </a:pPr>
            <a:r>
              <a:rPr lang="en-US" sz="3100"/>
              <a:t>A set of congruent behaviors, attitudes, and policies that come together in a system, agency, or institution and enables that system, agency, or institution to work effectively in cross cultural situations.</a:t>
            </a:r>
            <a:endParaRPr/>
          </a:p>
        </p:txBody>
      </p:sp>
      <p:sp>
        <p:nvSpPr>
          <p:cNvPr id="628" name="Google Shape;628;g1f81613ba6f_0_433"/>
          <p:cNvSpPr txBox="1"/>
          <p:nvPr/>
        </p:nvSpPr>
        <p:spPr>
          <a:xfrm>
            <a:off x="3013775" y="225025"/>
            <a:ext cx="6509700" cy="642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Bree Serif"/>
                <a:ea typeface="Bree Serif"/>
                <a:cs typeface="Bree Serif"/>
                <a:sym typeface="Bree Serif"/>
              </a:rPr>
              <a:t>Cultural Competency</a:t>
            </a:r>
            <a:endParaRPr b="0" i="0" sz="4800" u="none" cap="none" strike="noStrike">
              <a:solidFill>
                <a:srgbClr val="000000"/>
              </a:solidFill>
              <a:latin typeface="Bree Serif"/>
              <a:ea typeface="Bree Serif"/>
              <a:cs typeface="Bree Serif"/>
              <a:sym typeface="Bree Serif"/>
            </a:endParaRPr>
          </a:p>
        </p:txBody>
      </p:sp>
      <p:sp>
        <p:nvSpPr>
          <p:cNvPr id="629" name="Google Shape;629;g1f81613ba6f_0_433"/>
          <p:cNvSpPr txBox="1"/>
          <p:nvPr/>
        </p:nvSpPr>
        <p:spPr>
          <a:xfrm>
            <a:off x="997775" y="6118625"/>
            <a:ext cx="10541700" cy="66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rPr b="0" i="0" lang="en-US" sz="2300" u="none" cap="none" strike="noStrike">
                <a:solidFill>
                  <a:srgbClr val="000000"/>
                </a:solidFill>
                <a:latin typeface="Lobster"/>
                <a:ea typeface="Lobster"/>
                <a:cs typeface="Lobster"/>
                <a:sym typeface="Lobster"/>
              </a:rPr>
              <a:t>Basically</a:t>
            </a:r>
            <a:r>
              <a:rPr b="0" i="0" lang="en-US" sz="2300" u="none" cap="none" strike="noStrike">
                <a:solidFill>
                  <a:srgbClr val="000000"/>
                </a:solidFill>
                <a:latin typeface="Bree Serif"/>
                <a:ea typeface="Bree Serif"/>
                <a:cs typeface="Bree Serif"/>
                <a:sym typeface="Bree Serif"/>
              </a:rPr>
              <a:t>, </a:t>
            </a:r>
            <a:r>
              <a:rPr b="0" i="0" lang="en-US" sz="2300" u="none" cap="none" strike="noStrike">
                <a:solidFill>
                  <a:schemeClr val="accent6"/>
                </a:solidFill>
                <a:latin typeface="Bree Serif"/>
                <a:ea typeface="Bree Serif"/>
                <a:cs typeface="Bree Serif"/>
                <a:sym typeface="Bree Serif"/>
              </a:rPr>
              <a:t>having the capacity to function effectively in other cultural contexts.</a:t>
            </a:r>
            <a:endParaRPr b="0" i="0" sz="2300" u="none" cap="none" strike="noStrike">
              <a:solidFill>
                <a:schemeClr val="accent6"/>
              </a:solidFill>
              <a:latin typeface="Bree Serif"/>
              <a:ea typeface="Bree Serif"/>
              <a:cs typeface="Bree Serif"/>
              <a:sym typeface="Bree Serif"/>
            </a:endParaRPr>
          </a:p>
        </p:txBody>
      </p:sp>
      <p:sp>
        <p:nvSpPr>
          <p:cNvPr id="630" name="Google Shape;630;g1f81613ba6f_0_433"/>
          <p:cNvSpPr/>
          <p:nvPr/>
        </p:nvSpPr>
        <p:spPr>
          <a:xfrm>
            <a:off x="11928900" y="6585000"/>
            <a:ext cx="263100" cy="273000"/>
          </a:xfrm>
          <a:prstGeom prst="ellipse">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4" name="Shape 634"/>
        <p:cNvGrpSpPr/>
        <p:nvPr/>
      </p:nvGrpSpPr>
      <p:grpSpPr>
        <a:xfrm>
          <a:off x="0" y="0"/>
          <a:ext cx="0" cy="0"/>
          <a:chOff x="0" y="0"/>
          <a:chExt cx="0" cy="0"/>
        </a:xfrm>
      </p:grpSpPr>
      <p:sp>
        <p:nvSpPr>
          <p:cNvPr id="635" name="Google Shape;635;p44"/>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36" name="Google Shape;636;p44"/>
          <p:cNvSpPr txBox="1"/>
          <p:nvPr>
            <p:ph type="title"/>
          </p:nvPr>
        </p:nvSpPr>
        <p:spPr>
          <a:xfrm>
            <a:off x="236725" y="2112825"/>
            <a:ext cx="4343100" cy="30648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Unconscious Bias</a:t>
            </a:r>
            <a:endParaRPr/>
          </a:p>
        </p:txBody>
      </p:sp>
      <p:sp>
        <p:nvSpPr>
          <p:cNvPr id="637" name="Google Shape;637;p44"/>
          <p:cNvSpPr/>
          <p:nvPr/>
        </p:nvSpPr>
        <p:spPr>
          <a:xfrm flipH="1">
            <a:off x="784038" y="0"/>
            <a:ext cx="842502" cy="35479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38" name="Google Shape;638;p44"/>
          <p:cNvSpPr/>
          <p:nvPr/>
        </p:nvSpPr>
        <p:spPr>
          <a:xfrm flipH="1">
            <a:off x="3731108" y="1327365"/>
            <a:ext cx="610857" cy="610857"/>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39" name="Google Shape;639;p44"/>
          <p:cNvSpPr/>
          <p:nvPr/>
        </p:nvSpPr>
        <p:spPr>
          <a:xfrm flipH="1">
            <a:off x="3628176" y="0"/>
            <a:ext cx="2093996" cy="1402773"/>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40" name="Google Shape;640;p44"/>
          <p:cNvSpPr/>
          <p:nvPr/>
        </p:nvSpPr>
        <p:spPr>
          <a:xfrm flipH="1">
            <a:off x="2899690" y="5509119"/>
            <a:ext cx="3939038" cy="3939038"/>
          </a:xfrm>
          <a:prstGeom prst="arc">
            <a:avLst>
              <a:gd fmla="val 16200000" name="adj1"/>
              <a:gd fmla="val 20354996"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41" name="Google Shape;641;p44"/>
          <p:cNvSpPr/>
          <p:nvPr/>
        </p:nvSpPr>
        <p:spPr>
          <a:xfrm flipH="1">
            <a:off x="3724986"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This animation introduces the key concepts of unconscious bias.  It forms part of the Royal Society’s efforts to ensure that all those who serve on Royal Society selection and appointment panels are aware of differences in how candidates may present themselves, how to recognise bias in yourself and others, how to recognise inappropriate advocacy or unreasoned judgement. You can find out more about unconscious bias and download a briefing which includes current academic research at www.royalsociety.org/diversity." id="642" name="Google Shape;642;p44">
            <a:hlinkClick r:id="rId3"/>
          </p:cNvPr>
          <p:cNvPicPr preferRelativeResize="0"/>
          <p:nvPr/>
        </p:nvPicPr>
        <p:blipFill rotWithShape="1">
          <a:blip r:embed="rId4">
            <a:alphaModFix/>
          </a:blip>
          <a:srcRect b="0" l="0" r="0" t="0"/>
          <a:stretch/>
        </p:blipFill>
        <p:spPr>
          <a:xfrm>
            <a:off x="4820775" y="875775"/>
            <a:ext cx="7008150" cy="5256100"/>
          </a:xfrm>
          <a:prstGeom prst="rect">
            <a:avLst/>
          </a:prstGeom>
          <a:noFill/>
          <a:ln>
            <a:noFill/>
          </a:ln>
        </p:spPr>
      </p:pic>
      <p:sp>
        <p:nvSpPr>
          <p:cNvPr id="643" name="Google Shape;643;p44"/>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gd5fa3a238d_1_1"/>
          <p:cNvSpPr txBox="1"/>
          <p:nvPr/>
        </p:nvSpPr>
        <p:spPr>
          <a:xfrm>
            <a:off x="1808472" y="3621712"/>
            <a:ext cx="1935552" cy="683183"/>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2100"/>
              </a:spcAft>
              <a:buClr>
                <a:srgbClr val="000000"/>
              </a:buClr>
              <a:buSzPts val="1100"/>
              <a:buFont typeface="Arial"/>
              <a:buNone/>
            </a:pPr>
            <a:r>
              <a:rPr b="0" i="0" lang="en-US" sz="1100" u="none" cap="none" strike="noStrike">
                <a:solidFill>
                  <a:srgbClr val="FFFFFF"/>
                </a:solidFill>
                <a:latin typeface="Roboto"/>
                <a:ea typeface="Roboto"/>
                <a:cs typeface="Roboto"/>
                <a:sym typeface="Roboto"/>
              </a:rPr>
              <a:t>Lorem ipsum do sit amet, consectetur adipiscing elit, sed do eiusmod tempor.</a:t>
            </a:r>
            <a:endParaRPr b="0" i="0" sz="1500" u="none" cap="none" strike="noStrike">
              <a:solidFill>
                <a:srgbClr val="FFFFFF"/>
              </a:solidFill>
              <a:latin typeface="Roboto"/>
              <a:ea typeface="Roboto"/>
              <a:cs typeface="Roboto"/>
              <a:sym typeface="Roboto"/>
            </a:endParaRPr>
          </a:p>
        </p:txBody>
      </p:sp>
      <p:grpSp>
        <p:nvGrpSpPr>
          <p:cNvPr id="650" name="Google Shape;650;gd5fa3a238d_1_1"/>
          <p:cNvGrpSpPr/>
          <p:nvPr/>
        </p:nvGrpSpPr>
        <p:grpSpPr>
          <a:xfrm>
            <a:off x="6685993" y="1361727"/>
            <a:ext cx="4407490" cy="4643960"/>
            <a:chOff x="5014620" y="1021321"/>
            <a:chExt cx="3305700" cy="3483057"/>
          </a:xfrm>
        </p:grpSpPr>
        <p:sp>
          <p:nvSpPr>
            <p:cNvPr id="651" name="Google Shape;651;gd5fa3a238d_1_1"/>
            <p:cNvSpPr/>
            <p:nvPr/>
          </p:nvSpPr>
          <p:spPr>
            <a:xfrm>
              <a:off x="5014620" y="1021321"/>
              <a:ext cx="3305700" cy="669000"/>
            </a:xfrm>
            <a:prstGeom prst="chevron">
              <a:avLst>
                <a:gd fmla="val 50000" name="adj"/>
              </a:avLst>
            </a:prstGeom>
            <a:solidFill>
              <a:srgbClr val="D83829"/>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FFFFFF"/>
                  </a:solidFill>
                  <a:latin typeface="Roboto"/>
                  <a:ea typeface="Roboto"/>
                  <a:cs typeface="Roboto"/>
                  <a:sym typeface="Roboto"/>
                </a:rPr>
                <a:t>CO-CONSPIRATOR</a:t>
              </a:r>
              <a:endParaRPr b="0" i="0" sz="1900" u="none" cap="none" strike="noStrike">
                <a:solidFill>
                  <a:srgbClr val="FFFFFF"/>
                </a:solidFill>
                <a:latin typeface="Roboto"/>
                <a:ea typeface="Roboto"/>
                <a:cs typeface="Roboto"/>
                <a:sym typeface="Roboto"/>
              </a:endParaRPr>
            </a:p>
          </p:txBody>
        </p:sp>
        <p:sp>
          <p:nvSpPr>
            <p:cNvPr id="652" name="Google Shape;652;gd5fa3a238d_1_1"/>
            <p:cNvSpPr txBox="1"/>
            <p:nvPr/>
          </p:nvSpPr>
          <p:spPr>
            <a:xfrm>
              <a:off x="5379453" y="1888678"/>
              <a:ext cx="26280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2500"/>
                <a:buFont typeface="Arial"/>
                <a:buNone/>
              </a:pPr>
              <a:r>
                <a:rPr b="0" i="0" lang="en-US" sz="2500" u="none" cap="none" strike="noStrike">
                  <a:solidFill>
                    <a:srgbClr val="000000"/>
                  </a:solidFill>
                  <a:latin typeface="Roboto"/>
                  <a:ea typeface="Roboto"/>
                  <a:cs typeface="Roboto"/>
                  <a:sym typeface="Roboto"/>
                </a:rPr>
                <a:t>One who takes calculated risks in using their own privilege and power on behalf of oppressed people and groups</a:t>
              </a:r>
              <a:endParaRPr b="0" i="0" sz="2500" u="none" cap="none" strike="noStrike">
                <a:solidFill>
                  <a:srgbClr val="000000"/>
                </a:solidFill>
                <a:latin typeface="Roboto"/>
                <a:ea typeface="Roboto"/>
                <a:cs typeface="Roboto"/>
                <a:sym typeface="Roboto"/>
              </a:endParaRPr>
            </a:p>
          </p:txBody>
        </p:sp>
      </p:grpSp>
      <p:grpSp>
        <p:nvGrpSpPr>
          <p:cNvPr id="653" name="Google Shape;653;gd5fa3a238d_1_1"/>
          <p:cNvGrpSpPr/>
          <p:nvPr/>
        </p:nvGrpSpPr>
        <p:grpSpPr>
          <a:xfrm>
            <a:off x="898425" y="1362038"/>
            <a:ext cx="4729082" cy="4643650"/>
            <a:chOff x="0" y="1189989"/>
            <a:chExt cx="3546900" cy="3482825"/>
          </a:xfrm>
        </p:grpSpPr>
        <p:sp>
          <p:nvSpPr>
            <p:cNvPr id="654" name="Google Shape;654;gd5fa3a238d_1_1"/>
            <p:cNvSpPr/>
            <p:nvPr/>
          </p:nvSpPr>
          <p:spPr>
            <a:xfrm>
              <a:off x="0" y="1189989"/>
              <a:ext cx="3546900" cy="669000"/>
            </a:xfrm>
            <a:prstGeom prst="homePlate">
              <a:avLst>
                <a:gd fmla="val 50000" name="adj"/>
              </a:avLst>
            </a:prstGeom>
            <a:solidFill>
              <a:srgbClr val="802017"/>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FFFFFF"/>
                  </a:solidFill>
                  <a:latin typeface="Roboto"/>
                  <a:ea typeface="Roboto"/>
                  <a:cs typeface="Roboto"/>
                  <a:sym typeface="Roboto"/>
                </a:rPr>
                <a:t>PERFORMATIVE ALLYSHIP</a:t>
              </a:r>
              <a:endParaRPr b="0" i="0" sz="1900" u="none" cap="none" strike="noStrike">
                <a:solidFill>
                  <a:srgbClr val="FFFFFF"/>
                </a:solidFill>
                <a:latin typeface="Roboto"/>
                <a:ea typeface="Roboto"/>
                <a:cs typeface="Roboto"/>
                <a:sym typeface="Roboto"/>
              </a:endParaRPr>
            </a:p>
          </p:txBody>
        </p:sp>
        <p:sp>
          <p:nvSpPr>
            <p:cNvPr id="655" name="Google Shape;655;gd5fa3a238d_1_1"/>
            <p:cNvSpPr txBox="1"/>
            <p:nvPr/>
          </p:nvSpPr>
          <p:spPr>
            <a:xfrm>
              <a:off x="363366" y="2057114"/>
              <a:ext cx="25005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2500"/>
                <a:buFont typeface="Arial"/>
                <a:buNone/>
              </a:pPr>
              <a:r>
                <a:rPr b="0" i="0" lang="en-US" sz="2500" u="none" cap="none" strike="noStrike">
                  <a:solidFill>
                    <a:srgbClr val="000000"/>
                  </a:solidFill>
                  <a:latin typeface="Roboto"/>
                  <a:ea typeface="Roboto"/>
                  <a:cs typeface="Roboto"/>
                  <a:sym typeface="Roboto"/>
                </a:rPr>
                <a:t>Words and actions serving to identify yourself as someone who questions or rejects oppressive norms and ideologies</a:t>
              </a:r>
              <a:endParaRPr b="0" i="0" sz="2500" u="none" cap="none" strike="noStrike">
                <a:solidFill>
                  <a:srgbClr val="000000"/>
                </a:solidFill>
                <a:latin typeface="Roboto"/>
                <a:ea typeface="Roboto"/>
                <a:cs typeface="Roboto"/>
                <a:sym typeface="Roboto"/>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60" name="Shape 660"/>
        <p:cNvGrpSpPr/>
        <p:nvPr/>
      </p:nvGrpSpPr>
      <p:grpSpPr>
        <a:xfrm>
          <a:off x="0" y="0"/>
          <a:ext cx="0" cy="0"/>
          <a:chOff x="0" y="0"/>
          <a:chExt cx="0" cy="0"/>
        </a:xfrm>
      </p:grpSpPr>
      <p:sp>
        <p:nvSpPr>
          <p:cNvPr id="661" name="Google Shape;661;p46"/>
          <p:cNvSpPr/>
          <p:nvPr/>
        </p:nvSpPr>
        <p:spPr>
          <a:xfrm flipH="1">
            <a:off x="2928028" y="5480819"/>
            <a:ext cx="3939000" cy="3939000"/>
          </a:xfrm>
          <a:prstGeom prst="arc">
            <a:avLst>
              <a:gd fmla="val 16200000" name="adj1"/>
              <a:gd fmla="val 20354996"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62" name="Google Shape;662;p46"/>
          <p:cNvSpPr/>
          <p:nvPr/>
        </p:nvSpPr>
        <p:spPr>
          <a:xfrm>
            <a:off x="0" y="1788625"/>
            <a:ext cx="12189001" cy="41109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63" name="Google Shape;663;p46"/>
          <p:cNvSpPr/>
          <p:nvPr/>
        </p:nvSpPr>
        <p:spPr>
          <a:xfrm flipH="1">
            <a:off x="783754" y="0"/>
            <a:ext cx="842787" cy="35491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64" name="Google Shape;664;p46"/>
          <p:cNvSpPr/>
          <p:nvPr/>
        </p:nvSpPr>
        <p:spPr>
          <a:xfrm flipH="1">
            <a:off x="3731165" y="1327365"/>
            <a:ext cx="610800" cy="610800"/>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65" name="Google Shape;665;p46"/>
          <p:cNvSpPr txBox="1"/>
          <p:nvPr>
            <p:ph type="title"/>
          </p:nvPr>
        </p:nvSpPr>
        <p:spPr>
          <a:xfrm>
            <a:off x="1373075" y="1149200"/>
            <a:ext cx="9734100" cy="4960800"/>
          </a:xfrm>
          <a:prstGeom prst="rect">
            <a:avLst/>
          </a:prstGeom>
          <a:noFill/>
          <a:ln>
            <a:noFill/>
          </a:ln>
        </p:spPr>
        <p:txBody>
          <a:bodyPr anchorCtr="0" anchor="b" bIns="45700" lIns="91425" spcFirstLastPara="1" rIns="91425" wrap="square" tIns="45700">
            <a:noAutofit/>
          </a:bodyPr>
          <a:lstStyle/>
          <a:p>
            <a:pPr indent="-393700" lvl="0" marL="457200" rtl="0" algn="l">
              <a:lnSpc>
                <a:spcPct val="150000"/>
              </a:lnSpc>
              <a:spcBef>
                <a:spcPts val="60"/>
              </a:spcBef>
              <a:spcAft>
                <a:spcPts val="0"/>
              </a:spcAft>
              <a:buSzPts val="2600"/>
              <a:buAutoNum type="arabicPeriod"/>
            </a:pPr>
            <a:r>
              <a:rPr b="1" lang="en-US" sz="2600"/>
              <a:t>How does unconscious bias surface in school settings?</a:t>
            </a:r>
            <a:endParaRPr b="1" sz="2600"/>
          </a:p>
          <a:p>
            <a:pPr indent="-393700" lvl="0" marL="457200" rtl="0" algn="l">
              <a:lnSpc>
                <a:spcPct val="150000"/>
              </a:lnSpc>
              <a:spcBef>
                <a:spcPts val="0"/>
              </a:spcBef>
              <a:spcAft>
                <a:spcPts val="0"/>
              </a:spcAft>
              <a:buSzPts val="2600"/>
              <a:buAutoNum type="arabicPeriod"/>
            </a:pPr>
            <a:r>
              <a:rPr b="1" lang="en-US" sz="2600"/>
              <a:t>What conversations do you need to have to better ally in your offices?</a:t>
            </a:r>
            <a:endParaRPr b="1" sz="2600"/>
          </a:p>
          <a:p>
            <a:pPr indent="-393700" lvl="0" marL="457200" rtl="0" algn="l">
              <a:lnSpc>
                <a:spcPct val="150000"/>
              </a:lnSpc>
              <a:spcBef>
                <a:spcPts val="0"/>
              </a:spcBef>
              <a:spcAft>
                <a:spcPts val="0"/>
              </a:spcAft>
              <a:buSzPts val="2600"/>
              <a:buAutoNum type="arabicPeriod"/>
            </a:pPr>
            <a:r>
              <a:rPr b="1" lang="en-US" sz="2600"/>
              <a:t>In what areas do you feel you would benefit from more training?</a:t>
            </a:r>
            <a:endParaRPr b="1" sz="2600"/>
          </a:p>
          <a:p>
            <a:pPr indent="-393700" lvl="0" marL="457200" rtl="0" algn="l">
              <a:lnSpc>
                <a:spcPct val="150000"/>
              </a:lnSpc>
              <a:spcBef>
                <a:spcPts val="0"/>
              </a:spcBef>
              <a:spcAft>
                <a:spcPts val="0"/>
              </a:spcAft>
              <a:buSzPts val="2600"/>
              <a:buAutoNum type="arabicPeriod"/>
            </a:pPr>
            <a:r>
              <a:rPr b="1" lang="en-US" sz="2600"/>
              <a:t>What can PSEA do to help ensure that conversations regarding equality, racism, discrimination, and inclusivity continue?</a:t>
            </a:r>
            <a:endParaRPr b="1" sz="2600"/>
          </a:p>
          <a:p>
            <a:pPr indent="-393700" lvl="0" marL="457200" rtl="0" algn="l">
              <a:lnSpc>
                <a:spcPct val="150000"/>
              </a:lnSpc>
              <a:spcBef>
                <a:spcPts val="0"/>
              </a:spcBef>
              <a:spcAft>
                <a:spcPts val="0"/>
              </a:spcAft>
              <a:buSzPts val="2600"/>
              <a:buAutoNum type="arabicPeriod"/>
            </a:pPr>
            <a:r>
              <a:rPr b="1" lang="en-US" sz="2600"/>
              <a:t>Where can you push yourself out of your comfort zone to ally?</a:t>
            </a:r>
            <a:endParaRPr b="1"/>
          </a:p>
        </p:txBody>
      </p:sp>
      <p:sp>
        <p:nvSpPr>
          <p:cNvPr id="666" name="Google Shape;666;p46"/>
          <p:cNvSpPr/>
          <p:nvPr/>
        </p:nvSpPr>
        <p:spPr>
          <a:xfrm flipH="1">
            <a:off x="3626870" y="0"/>
            <a:ext cx="2095302" cy="1403648"/>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67" name="Google Shape;667;p46"/>
          <p:cNvSpPr/>
          <p:nvPr/>
        </p:nvSpPr>
        <p:spPr>
          <a:xfrm flipH="1">
            <a:off x="3778361"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68" name="Google Shape;668;p46"/>
          <p:cNvSpPr txBox="1"/>
          <p:nvPr>
            <p:ph type="title"/>
          </p:nvPr>
        </p:nvSpPr>
        <p:spPr>
          <a:xfrm>
            <a:off x="6958100" y="398275"/>
            <a:ext cx="3650100" cy="15399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Calibri"/>
              <a:buNone/>
            </a:pPr>
            <a:r>
              <a:rPr b="1" lang="en-US"/>
              <a:t>Discussion...</a:t>
            </a:r>
            <a:endParaRPr b="1"/>
          </a:p>
        </p:txBody>
      </p:sp>
      <p:sp>
        <p:nvSpPr>
          <p:cNvPr id="669" name="Google Shape;669;p46"/>
          <p:cNvSpPr/>
          <p:nvPr/>
        </p:nvSpPr>
        <p:spPr>
          <a:xfrm>
            <a:off x="11935750" y="6595000"/>
            <a:ext cx="256200" cy="263100"/>
          </a:xfrm>
          <a:prstGeom prst="star5">
            <a:avLst>
              <a:gd fmla="val 19098" name="adj"/>
              <a:gd fmla="val 105146" name="hf"/>
              <a:gd fmla="val 110557" name="vf"/>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4" name="Shape 674"/>
        <p:cNvGrpSpPr/>
        <p:nvPr/>
      </p:nvGrpSpPr>
      <p:grpSpPr>
        <a:xfrm>
          <a:off x="0" y="0"/>
          <a:ext cx="0" cy="0"/>
          <a:chOff x="0" y="0"/>
          <a:chExt cx="0" cy="0"/>
        </a:xfrm>
      </p:grpSpPr>
      <p:sp>
        <p:nvSpPr>
          <p:cNvPr id="675" name="Google Shape;675;g1f81613ba6f_0_602"/>
          <p:cNvSpPr/>
          <p:nvPr/>
        </p:nvSpPr>
        <p:spPr>
          <a:xfrm>
            <a:off x="150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76" name="Google Shape;676;g1f81613ba6f_0_602"/>
          <p:cNvSpPr txBox="1"/>
          <p:nvPr>
            <p:ph type="title"/>
          </p:nvPr>
        </p:nvSpPr>
        <p:spPr>
          <a:xfrm>
            <a:off x="196050" y="2220450"/>
            <a:ext cx="11799900" cy="24171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Calibri"/>
              <a:buNone/>
            </a:pPr>
            <a:r>
              <a:rPr b="1" lang="en-US" sz="8200"/>
              <a:t>Questions, Comments, </a:t>
            </a:r>
            <a:endParaRPr b="1" sz="8200"/>
          </a:p>
          <a:p>
            <a:pPr indent="0" lvl="0" marL="0" rtl="0" algn="ctr">
              <a:lnSpc>
                <a:spcPct val="90000"/>
              </a:lnSpc>
              <a:spcBef>
                <a:spcPts val="0"/>
              </a:spcBef>
              <a:spcAft>
                <a:spcPts val="0"/>
              </a:spcAft>
              <a:buClr>
                <a:schemeClr val="dk1"/>
              </a:buClr>
              <a:buSzPts val="4400"/>
              <a:buFont typeface="Calibri"/>
              <a:buNone/>
            </a:pPr>
            <a:r>
              <a:rPr b="1" lang="en-US" sz="8200"/>
              <a:t>Concerns???</a:t>
            </a:r>
            <a:endParaRPr b="1" sz="8200"/>
          </a:p>
        </p:txBody>
      </p:sp>
      <p:sp>
        <p:nvSpPr>
          <p:cNvPr id="677" name="Google Shape;677;g1f81613ba6f_0_602"/>
          <p:cNvSpPr/>
          <p:nvPr/>
        </p:nvSpPr>
        <p:spPr>
          <a:xfrm flipH="1">
            <a:off x="783755" y="0"/>
            <a:ext cx="842787" cy="354913"/>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78" name="Google Shape;678;g1f81613ba6f_0_602"/>
          <p:cNvSpPr/>
          <p:nvPr/>
        </p:nvSpPr>
        <p:spPr>
          <a:xfrm flipH="1">
            <a:off x="3731165" y="1327365"/>
            <a:ext cx="610800" cy="610800"/>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79" name="Google Shape;679;g1f81613ba6f_0_602"/>
          <p:cNvSpPr/>
          <p:nvPr/>
        </p:nvSpPr>
        <p:spPr>
          <a:xfrm flipH="1">
            <a:off x="3626870" y="0"/>
            <a:ext cx="2095302" cy="1403648"/>
          </a:xfrm>
          <a:custGeom>
            <a:rect b="b" l="l" r="r" t="t"/>
            <a:pathLst>
              <a:path extrusionOk="0" h="1550992" w="2315251">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80" name="Google Shape;680;g1f81613ba6f_0_602"/>
          <p:cNvSpPr/>
          <p:nvPr/>
        </p:nvSpPr>
        <p:spPr>
          <a:xfrm flipH="1">
            <a:off x="2899728" y="5509119"/>
            <a:ext cx="3939000" cy="3939000"/>
          </a:xfrm>
          <a:prstGeom prst="arc">
            <a:avLst>
              <a:gd fmla="val 16200000" name="adj1"/>
              <a:gd fmla="val 20354996"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81" name="Google Shape;681;g1f81613ba6f_0_602"/>
          <p:cNvSpPr/>
          <p:nvPr/>
        </p:nvSpPr>
        <p:spPr>
          <a:xfrm flipH="1">
            <a:off x="3724986"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82" name="Google Shape;682;g1f81613ba6f_0_602"/>
          <p:cNvSpPr txBox="1"/>
          <p:nvPr/>
        </p:nvSpPr>
        <p:spPr>
          <a:xfrm>
            <a:off x="6123225" y="5357100"/>
            <a:ext cx="5922900" cy="1349400"/>
          </a:xfrm>
          <a:prstGeom prst="rect">
            <a:avLst/>
          </a:prstGeom>
          <a:noFill/>
          <a:ln cap="flat" cmpd="sng" w="19050">
            <a:solidFill>
              <a:srgbClr val="6AA84F"/>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  </a:t>
            </a:r>
            <a:r>
              <a:rPr b="1" i="0" lang="en-US" sz="2200" u="sng" cap="none" strike="noStrike">
                <a:solidFill>
                  <a:srgbClr val="000000"/>
                </a:solidFill>
                <a:latin typeface="Calibri"/>
                <a:ea typeface="Calibri"/>
                <a:cs typeface="Calibri"/>
                <a:sym typeface="Calibri"/>
              </a:rPr>
              <a:t>Contact Information</a:t>
            </a:r>
            <a:endParaRPr b="1" i="0" sz="2200" u="sng"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  Monet Reilly				</a:t>
            </a:r>
            <a:r>
              <a:rPr lang="en-US" sz="2200">
                <a:latin typeface="Calibri"/>
                <a:ea typeface="Calibri"/>
                <a:cs typeface="Calibri"/>
                <a:sym typeface="Calibri"/>
              </a:rPr>
              <a:t>Adam Clark</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  </a:t>
            </a:r>
            <a:r>
              <a:rPr lang="en-US" sz="2100" u="sng">
                <a:solidFill>
                  <a:schemeClr val="hlink"/>
                </a:solidFill>
                <a:latin typeface="Calibri"/>
                <a:ea typeface="Calibri"/>
                <a:cs typeface="Calibri"/>
                <a:sym typeface="Calibri"/>
                <a:hlinkClick r:id="rId3"/>
              </a:rPr>
              <a:t>mreilly@psea.org</a:t>
            </a:r>
            <a:r>
              <a:rPr lang="en-US" sz="2100" u="none">
                <a:solidFill>
                  <a:srgbClr val="000000"/>
                </a:solidFill>
                <a:latin typeface="Calibri"/>
                <a:ea typeface="Calibri"/>
                <a:cs typeface="Calibri"/>
                <a:sym typeface="Calibri"/>
              </a:rPr>
              <a:t>			</a:t>
            </a:r>
            <a:r>
              <a:rPr lang="en-US" sz="2100" u="sng">
                <a:solidFill>
                  <a:schemeClr val="hlink"/>
                </a:solidFill>
                <a:latin typeface="Calibri"/>
                <a:ea typeface="Calibri"/>
                <a:cs typeface="Calibri"/>
                <a:sym typeface="Calibri"/>
                <a:hlinkClick r:id="rId4"/>
              </a:rPr>
              <a:t>aclark@psea.org</a:t>
            </a:r>
            <a:r>
              <a:rPr lang="en-US" sz="2100" u="none">
                <a:solidFill>
                  <a:srgbClr val="000000"/>
                </a:solidFill>
                <a:latin typeface="Calibri"/>
                <a:ea typeface="Calibri"/>
                <a:cs typeface="Calibri"/>
                <a:sym typeface="Calibri"/>
              </a:rPr>
              <a:t>	</a:t>
            </a:r>
            <a:endParaRPr b="0" i="0" sz="2100" u="none" cap="none" strike="noStrike">
              <a:solidFill>
                <a:srgbClr val="000000"/>
              </a:solidFill>
              <a:latin typeface="Calibri"/>
              <a:ea typeface="Calibri"/>
              <a:cs typeface="Calibri"/>
              <a:sym typeface="Calibri"/>
            </a:endParaRPr>
          </a:p>
        </p:txBody>
      </p:sp>
      <p:sp>
        <p:nvSpPr>
          <p:cNvPr id="683" name="Google Shape;683;g1f81613ba6f_0_602"/>
          <p:cNvSpPr txBox="1"/>
          <p:nvPr/>
        </p:nvSpPr>
        <p:spPr>
          <a:xfrm>
            <a:off x="107900" y="5357100"/>
            <a:ext cx="2631000" cy="1349400"/>
          </a:xfrm>
          <a:prstGeom prst="rect">
            <a:avLst/>
          </a:prstGeom>
          <a:no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Thank you and keep the conversations going!</a:t>
            </a:r>
            <a:endParaRPr b="0" i="0" sz="2100" u="none" cap="none" strike="noStrike">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4B627688-48CF-4E48-A16D-BDDF2F704A67}"/>
</file>

<file path=customXml/itemProps2.xml><?xml version="1.0" encoding="utf-8"?>
<ds:datastoreItem xmlns:ds="http://schemas.openxmlformats.org/officeDocument/2006/customXml" ds:itemID="{2FB2636B-7B39-46F1-B287-658294AFD609}"/>
</file>

<file path=customXml/itemProps3.xml><?xml version="1.0" encoding="utf-8"?>
<ds:datastoreItem xmlns:ds="http://schemas.openxmlformats.org/officeDocument/2006/customXml" ds:itemID="{646EC8FB-43AC-4137-BB8B-EE420C19BF3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Reilly, Monet [PA]</dc:creator>
  <dcterms:created xsi:type="dcterms:W3CDTF">2020-05-13T14:30:40Z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