
<file path=[Content_Types].xml><?xml version="1.0" encoding="utf-8"?>
<Types xmlns="http://schemas.openxmlformats.org/package/2006/content-types">
  <Default Extension="1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diagrams/data2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470" r:id="rId2"/>
    <p:sldId id="259" r:id="rId3"/>
    <p:sldId id="472" r:id="rId4"/>
    <p:sldId id="514" r:id="rId5"/>
    <p:sldId id="471" r:id="rId6"/>
    <p:sldId id="515" r:id="rId7"/>
    <p:sldId id="474" r:id="rId8"/>
    <p:sldId id="475" r:id="rId9"/>
    <p:sldId id="476" r:id="rId10"/>
    <p:sldId id="478" r:id="rId11"/>
    <p:sldId id="482" r:id="rId12"/>
    <p:sldId id="480" r:id="rId13"/>
    <p:sldId id="473" r:id="rId14"/>
    <p:sldId id="509" r:id="rId15"/>
    <p:sldId id="520" r:id="rId16"/>
    <p:sldId id="519" r:id="rId17"/>
    <p:sldId id="481" r:id="rId18"/>
    <p:sldId id="483" r:id="rId19"/>
    <p:sldId id="518" r:id="rId20"/>
    <p:sldId id="517" r:id="rId21"/>
    <p:sldId id="516" r:id="rId22"/>
    <p:sldId id="484" r:id="rId23"/>
    <p:sldId id="513" r:id="rId24"/>
    <p:sldId id="485" r:id="rId25"/>
    <p:sldId id="487" r:id="rId26"/>
    <p:sldId id="491" r:id="rId27"/>
    <p:sldId id="490" r:id="rId28"/>
    <p:sldId id="511" r:id="rId29"/>
    <p:sldId id="503" r:id="rId30"/>
    <p:sldId id="504" r:id="rId31"/>
    <p:sldId id="505" r:id="rId32"/>
    <p:sldId id="506" r:id="rId33"/>
    <p:sldId id="507" r:id="rId34"/>
    <p:sldId id="508" r:id="rId35"/>
    <p:sldId id="512" r:id="rId36"/>
    <p:sldId id="501" r:id="rId37"/>
    <p:sldId id="510" r:id="rId38"/>
    <p:sldId id="521" r:id="rId39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A45E7D-4F88-16B5-26A2-B8648B988F03}" name="Magee, Michael [MD]" initials="MM[" userId="S::mmagee@mseanea.org::fe154353-b30f-4ca8-8b51-75b818defb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8BE"/>
    <a:srgbClr val="3366CC"/>
    <a:srgbClr val="FDB515"/>
    <a:srgbClr val="0066CC"/>
    <a:srgbClr val="0033CC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60" autoAdjust="0"/>
    <p:restoredTop sz="79172" autoAdjust="0"/>
  </p:normalViewPr>
  <p:slideViewPr>
    <p:cSldViewPr snapToGrid="0">
      <p:cViewPr>
        <p:scale>
          <a:sx n="40" d="100"/>
          <a:sy n="40" d="100"/>
        </p:scale>
        <p:origin x="432" y="6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68BA73-9C1E-4A8C-86A6-1784B34CBA1B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0EEE06-486B-4721-9E1F-3628C3C353A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/>
            <a:t>STEP 1- OPEN THE</a:t>
          </a:r>
          <a:r>
            <a:rPr lang="en-US" b="1" dirty="0">
              <a:highlight>
                <a:srgbClr val="FFFF00"/>
              </a:highlight>
            </a:rPr>
            <a:t> YELLOW </a:t>
          </a:r>
          <a:r>
            <a:rPr lang="en-US" b="1" dirty="0"/>
            <a:t>FOLDER ON YOUR TABLE</a:t>
          </a:r>
          <a:endParaRPr lang="en-US" dirty="0"/>
        </a:p>
      </dgm:t>
    </dgm:pt>
    <dgm:pt modelId="{C5B27D8E-91C3-44BB-81DD-8313AD0DB44E}" type="parTrans" cxnId="{663D8FCC-77CB-42B3-8CEB-250B74B6B185}">
      <dgm:prSet/>
      <dgm:spPr/>
      <dgm:t>
        <a:bodyPr/>
        <a:lstStyle/>
        <a:p>
          <a:endParaRPr lang="en-US"/>
        </a:p>
      </dgm:t>
    </dgm:pt>
    <dgm:pt modelId="{79B2765D-6314-4F49-90B7-FBDF10D01543}" type="sibTrans" cxnId="{663D8FCC-77CB-42B3-8CEB-250B74B6B185}">
      <dgm:prSet/>
      <dgm:spPr/>
      <dgm:t>
        <a:bodyPr/>
        <a:lstStyle/>
        <a:p>
          <a:endParaRPr lang="en-US"/>
        </a:p>
      </dgm:t>
    </dgm:pt>
    <dgm:pt modelId="{843100AA-8002-4DF3-8165-E1400810EC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1" dirty="0"/>
            <a:t>STEP 2- DISCUSS WITH YOUR TABLE WHAT YOUR GROUP THINKS ABOUT THE QUESTION PRESENTED.</a:t>
          </a:r>
          <a:endParaRPr lang="en-US" sz="2400" dirty="0"/>
        </a:p>
      </dgm:t>
    </dgm:pt>
    <dgm:pt modelId="{45C262E7-F38D-4720-9017-DD89F9A42D14}" type="parTrans" cxnId="{7733B8A1-C604-49B0-BAC1-1D737BDB2843}">
      <dgm:prSet/>
      <dgm:spPr/>
      <dgm:t>
        <a:bodyPr/>
        <a:lstStyle/>
        <a:p>
          <a:endParaRPr lang="en-US"/>
        </a:p>
      </dgm:t>
    </dgm:pt>
    <dgm:pt modelId="{93B3E136-D0D3-44B9-9C14-6A3B4403C5A3}" type="sibTrans" cxnId="{7733B8A1-C604-49B0-BAC1-1D737BDB2843}">
      <dgm:prSet/>
      <dgm:spPr/>
      <dgm:t>
        <a:bodyPr/>
        <a:lstStyle/>
        <a:p>
          <a:endParaRPr lang="en-US"/>
        </a:p>
      </dgm:t>
    </dgm:pt>
    <dgm:pt modelId="{4044AE57-CE42-4135-A54E-2E6FFB714D99}" type="pres">
      <dgm:prSet presAssocID="{9868BA73-9C1E-4A8C-86A6-1784B34CBA1B}" presName="root" presStyleCnt="0">
        <dgm:presLayoutVars>
          <dgm:dir/>
          <dgm:resizeHandles val="exact"/>
        </dgm:presLayoutVars>
      </dgm:prSet>
      <dgm:spPr/>
    </dgm:pt>
    <dgm:pt modelId="{B8410CD7-79FB-4A95-BFEF-AC965D4928D2}" type="pres">
      <dgm:prSet presAssocID="{770EEE06-486B-4721-9E1F-3628C3C353A1}" presName="compNode" presStyleCnt="0"/>
      <dgm:spPr/>
    </dgm:pt>
    <dgm:pt modelId="{0A5C786B-6FB2-44EA-B09B-668A5919F3D9}" type="pres">
      <dgm:prSet presAssocID="{770EEE06-486B-4721-9E1F-3628C3C353A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51C84A6E-6EE9-4BED-A35B-D06DAAF14E81}" type="pres">
      <dgm:prSet presAssocID="{770EEE06-486B-4721-9E1F-3628C3C353A1}" presName="spaceRect" presStyleCnt="0"/>
      <dgm:spPr/>
    </dgm:pt>
    <dgm:pt modelId="{7702E1D0-4324-43D7-8349-586BCF3EA439}" type="pres">
      <dgm:prSet presAssocID="{770EEE06-486B-4721-9E1F-3628C3C353A1}" presName="textRect" presStyleLbl="revTx" presStyleIdx="0" presStyleCnt="2">
        <dgm:presLayoutVars>
          <dgm:chMax val="1"/>
          <dgm:chPref val="1"/>
        </dgm:presLayoutVars>
      </dgm:prSet>
      <dgm:spPr/>
    </dgm:pt>
    <dgm:pt modelId="{C0AF7572-449A-4A66-A2F0-807FF002A99E}" type="pres">
      <dgm:prSet presAssocID="{79B2765D-6314-4F49-90B7-FBDF10D01543}" presName="sibTrans" presStyleCnt="0"/>
      <dgm:spPr/>
    </dgm:pt>
    <dgm:pt modelId="{38A1220E-05EE-4802-8A77-C624606B9493}" type="pres">
      <dgm:prSet presAssocID="{843100AA-8002-4DF3-8165-E1400810ECC6}" presName="compNode" presStyleCnt="0"/>
      <dgm:spPr/>
    </dgm:pt>
    <dgm:pt modelId="{A9BC7D2E-09E0-4835-9909-25C1F99C89A8}" type="pres">
      <dgm:prSet presAssocID="{843100AA-8002-4DF3-8165-E1400810ECC6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4C1B6F83-2FFB-435A-81E5-967A4F972383}" type="pres">
      <dgm:prSet presAssocID="{843100AA-8002-4DF3-8165-E1400810ECC6}" presName="spaceRect" presStyleCnt="0"/>
      <dgm:spPr/>
    </dgm:pt>
    <dgm:pt modelId="{962F4331-2EFF-42E0-973A-694C4E135865}" type="pres">
      <dgm:prSet presAssocID="{843100AA-8002-4DF3-8165-E1400810ECC6}" presName="textRect" presStyleLbl="revTx" presStyleIdx="1" presStyleCnt="2" custScaleX="128922">
        <dgm:presLayoutVars>
          <dgm:chMax val="1"/>
          <dgm:chPref val="1"/>
        </dgm:presLayoutVars>
      </dgm:prSet>
      <dgm:spPr/>
    </dgm:pt>
  </dgm:ptLst>
  <dgm:cxnLst>
    <dgm:cxn modelId="{123EC401-7649-407F-81DE-338B8890E36D}" type="presOf" srcId="{770EEE06-486B-4721-9E1F-3628C3C353A1}" destId="{7702E1D0-4324-43D7-8349-586BCF3EA439}" srcOrd="0" destOrd="0" presId="urn:microsoft.com/office/officeart/2018/2/layout/IconLabelList"/>
    <dgm:cxn modelId="{0362984A-FBF5-40F4-A342-5CBA55455F02}" type="presOf" srcId="{843100AA-8002-4DF3-8165-E1400810ECC6}" destId="{962F4331-2EFF-42E0-973A-694C4E135865}" srcOrd="0" destOrd="0" presId="urn:microsoft.com/office/officeart/2018/2/layout/IconLabelList"/>
    <dgm:cxn modelId="{5771146E-FF4E-4D66-8F93-3EF38AECE233}" type="presOf" srcId="{9868BA73-9C1E-4A8C-86A6-1784B34CBA1B}" destId="{4044AE57-CE42-4135-A54E-2E6FFB714D99}" srcOrd="0" destOrd="0" presId="urn:microsoft.com/office/officeart/2018/2/layout/IconLabelList"/>
    <dgm:cxn modelId="{7733B8A1-C604-49B0-BAC1-1D737BDB2843}" srcId="{9868BA73-9C1E-4A8C-86A6-1784B34CBA1B}" destId="{843100AA-8002-4DF3-8165-E1400810ECC6}" srcOrd="1" destOrd="0" parTransId="{45C262E7-F38D-4720-9017-DD89F9A42D14}" sibTransId="{93B3E136-D0D3-44B9-9C14-6A3B4403C5A3}"/>
    <dgm:cxn modelId="{663D8FCC-77CB-42B3-8CEB-250B74B6B185}" srcId="{9868BA73-9C1E-4A8C-86A6-1784B34CBA1B}" destId="{770EEE06-486B-4721-9E1F-3628C3C353A1}" srcOrd="0" destOrd="0" parTransId="{C5B27D8E-91C3-44BB-81DD-8313AD0DB44E}" sibTransId="{79B2765D-6314-4F49-90B7-FBDF10D01543}"/>
    <dgm:cxn modelId="{668804EE-1DE6-4474-ADBF-3CD2169F509C}" type="presParOf" srcId="{4044AE57-CE42-4135-A54E-2E6FFB714D99}" destId="{B8410CD7-79FB-4A95-BFEF-AC965D4928D2}" srcOrd="0" destOrd="0" presId="urn:microsoft.com/office/officeart/2018/2/layout/IconLabelList"/>
    <dgm:cxn modelId="{052813A0-0B1D-4405-BF7E-0727761ED2C4}" type="presParOf" srcId="{B8410CD7-79FB-4A95-BFEF-AC965D4928D2}" destId="{0A5C786B-6FB2-44EA-B09B-668A5919F3D9}" srcOrd="0" destOrd="0" presId="urn:microsoft.com/office/officeart/2018/2/layout/IconLabelList"/>
    <dgm:cxn modelId="{BBD35DB4-5686-490B-BCBC-CEC4E0A40E87}" type="presParOf" srcId="{B8410CD7-79FB-4A95-BFEF-AC965D4928D2}" destId="{51C84A6E-6EE9-4BED-A35B-D06DAAF14E81}" srcOrd="1" destOrd="0" presId="urn:microsoft.com/office/officeart/2018/2/layout/IconLabelList"/>
    <dgm:cxn modelId="{B0E56502-AB67-4EA1-8140-6FC81DB7CF78}" type="presParOf" srcId="{B8410CD7-79FB-4A95-BFEF-AC965D4928D2}" destId="{7702E1D0-4324-43D7-8349-586BCF3EA439}" srcOrd="2" destOrd="0" presId="urn:microsoft.com/office/officeart/2018/2/layout/IconLabelList"/>
    <dgm:cxn modelId="{952FB20B-B2CA-4CAD-9A47-26E20C5FA6D3}" type="presParOf" srcId="{4044AE57-CE42-4135-A54E-2E6FFB714D99}" destId="{C0AF7572-449A-4A66-A2F0-807FF002A99E}" srcOrd="1" destOrd="0" presId="urn:microsoft.com/office/officeart/2018/2/layout/IconLabelList"/>
    <dgm:cxn modelId="{24D3EA24-B320-4C62-A022-355B57A48669}" type="presParOf" srcId="{4044AE57-CE42-4135-A54E-2E6FFB714D99}" destId="{38A1220E-05EE-4802-8A77-C624606B9493}" srcOrd="2" destOrd="0" presId="urn:microsoft.com/office/officeart/2018/2/layout/IconLabelList"/>
    <dgm:cxn modelId="{A02C8C5F-2899-4144-B8B3-BA83CFC90707}" type="presParOf" srcId="{38A1220E-05EE-4802-8A77-C624606B9493}" destId="{A9BC7D2E-09E0-4835-9909-25C1F99C89A8}" srcOrd="0" destOrd="0" presId="urn:microsoft.com/office/officeart/2018/2/layout/IconLabelList"/>
    <dgm:cxn modelId="{A0DAF2C1-6048-4A3C-935B-640CF31346A3}" type="presParOf" srcId="{38A1220E-05EE-4802-8A77-C624606B9493}" destId="{4C1B6F83-2FFB-435A-81E5-967A4F972383}" srcOrd="1" destOrd="0" presId="urn:microsoft.com/office/officeart/2018/2/layout/IconLabelList"/>
    <dgm:cxn modelId="{A3F021D0-91F1-4CD9-A1D2-1CD68A7F1053}" type="presParOf" srcId="{38A1220E-05EE-4802-8A77-C624606B9493}" destId="{962F4331-2EFF-42E0-973A-694C4E13586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70F54B-B014-4B5E-BA03-E4C8AD08B005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A21CC81-7B3D-4FE4-8437-953608F827BE}">
      <dgm:prSet custT="1"/>
      <dgm:spPr/>
      <dgm:t>
        <a:bodyPr/>
        <a:lstStyle/>
        <a:p>
          <a:r>
            <a:rPr lang="en-US" sz="2400" b="1" dirty="0"/>
            <a:t>Problem:</a:t>
          </a:r>
          <a:r>
            <a:rPr lang="en-US" sz="2400" dirty="0"/>
            <a:t> Racism in America (big, abstract, hard to tackle)</a:t>
          </a:r>
        </a:p>
      </dgm:t>
    </dgm:pt>
    <dgm:pt modelId="{2564F422-16ED-4EAB-B1A1-D072EC1D4C3B}" type="parTrans" cxnId="{8C4958D5-414A-44D4-9711-D1A8609854F3}">
      <dgm:prSet/>
      <dgm:spPr/>
      <dgm:t>
        <a:bodyPr/>
        <a:lstStyle/>
        <a:p>
          <a:endParaRPr lang="en-US"/>
        </a:p>
      </dgm:t>
    </dgm:pt>
    <dgm:pt modelId="{F9D6BFF6-4CC3-4025-81AC-97310F604DDE}" type="sibTrans" cxnId="{8C4958D5-414A-44D4-9711-D1A8609854F3}">
      <dgm:prSet/>
      <dgm:spPr/>
      <dgm:t>
        <a:bodyPr/>
        <a:lstStyle/>
        <a:p>
          <a:endParaRPr lang="en-US"/>
        </a:p>
      </dgm:t>
    </dgm:pt>
    <dgm:pt modelId="{2410A273-E90D-49A4-BA38-009CD7C185BD}">
      <dgm:prSet custT="1"/>
      <dgm:spPr/>
      <dgm:t>
        <a:bodyPr/>
        <a:lstStyle/>
        <a:p>
          <a:r>
            <a:rPr lang="en-US" sz="2000" b="1" dirty="0"/>
            <a:t>Subsidiary Problem: </a:t>
          </a:r>
          <a:r>
            <a:rPr lang="en-US" sz="2000" dirty="0"/>
            <a:t>Segregation in the South and disenfranchisement of Black voters</a:t>
          </a:r>
        </a:p>
      </dgm:t>
    </dgm:pt>
    <dgm:pt modelId="{97C1621D-D7C2-4794-A71F-0B727ECBED96}" type="parTrans" cxnId="{3DCA0EBC-ADC0-4701-9ED1-69400D56655D}">
      <dgm:prSet/>
      <dgm:spPr/>
      <dgm:t>
        <a:bodyPr/>
        <a:lstStyle/>
        <a:p>
          <a:endParaRPr lang="en-US"/>
        </a:p>
      </dgm:t>
    </dgm:pt>
    <dgm:pt modelId="{5EAFC2DB-5641-4173-A160-5BFB65D9ED14}" type="sibTrans" cxnId="{3DCA0EBC-ADC0-4701-9ED1-69400D56655D}">
      <dgm:prSet/>
      <dgm:spPr/>
      <dgm:t>
        <a:bodyPr/>
        <a:lstStyle/>
        <a:p>
          <a:endParaRPr lang="en-US"/>
        </a:p>
      </dgm:t>
    </dgm:pt>
    <dgm:pt modelId="{10744EF4-117A-468D-B248-8A8F80964A28}">
      <dgm:prSet/>
      <dgm:spPr/>
      <dgm:t>
        <a:bodyPr/>
        <a:lstStyle/>
        <a:p>
          <a:r>
            <a:rPr lang="en-US" b="1"/>
            <a:t>Solution/Issue:</a:t>
          </a:r>
          <a:r>
            <a:rPr lang="en-US"/>
            <a:t> Outlaw (legal) segregation and racial voting restrictions</a:t>
          </a:r>
        </a:p>
      </dgm:t>
    </dgm:pt>
    <dgm:pt modelId="{00912CFB-A4D2-4BDD-B597-385ABAF6DEE6}" type="parTrans" cxnId="{B7DF981C-656B-4936-A8B0-A04246653AC8}">
      <dgm:prSet/>
      <dgm:spPr/>
      <dgm:t>
        <a:bodyPr/>
        <a:lstStyle/>
        <a:p>
          <a:endParaRPr lang="en-US"/>
        </a:p>
      </dgm:t>
    </dgm:pt>
    <dgm:pt modelId="{3B2B55AD-030C-4E19-BA58-535BEB63965B}" type="sibTrans" cxnId="{B7DF981C-656B-4936-A8B0-A04246653AC8}">
      <dgm:prSet/>
      <dgm:spPr/>
      <dgm:t>
        <a:bodyPr/>
        <a:lstStyle/>
        <a:p>
          <a:endParaRPr lang="en-US"/>
        </a:p>
      </dgm:t>
    </dgm:pt>
    <dgm:pt modelId="{70B2E0BE-A3A5-429C-B8E1-4F3B687D223B}">
      <dgm:prSet/>
      <dgm:spPr/>
      <dgm:t>
        <a:bodyPr/>
        <a:lstStyle/>
        <a:p>
          <a:r>
            <a:rPr lang="en-US" b="1"/>
            <a:t>Campaign Outcome</a:t>
          </a:r>
          <a:r>
            <a:rPr lang="en-US"/>
            <a:t>: Civil Rights Act of 1964 &amp; Voting Rights Act of 1965</a:t>
          </a:r>
        </a:p>
      </dgm:t>
    </dgm:pt>
    <dgm:pt modelId="{D3972213-A305-43C9-ACD8-AF4142AF37F0}" type="parTrans" cxnId="{2601D0E7-F096-4FD5-96C4-8BA82D123E70}">
      <dgm:prSet/>
      <dgm:spPr/>
      <dgm:t>
        <a:bodyPr/>
        <a:lstStyle/>
        <a:p>
          <a:endParaRPr lang="en-US"/>
        </a:p>
      </dgm:t>
    </dgm:pt>
    <dgm:pt modelId="{BA83B0BE-4F8F-4AE1-B551-A6CEE0629BA7}" type="sibTrans" cxnId="{2601D0E7-F096-4FD5-96C4-8BA82D123E70}">
      <dgm:prSet/>
      <dgm:spPr/>
      <dgm:t>
        <a:bodyPr/>
        <a:lstStyle/>
        <a:p>
          <a:endParaRPr lang="en-US"/>
        </a:p>
      </dgm:t>
    </dgm:pt>
    <dgm:pt modelId="{28AE785E-1045-414B-97B3-E018D1308D90}" type="pres">
      <dgm:prSet presAssocID="{FF70F54B-B014-4B5E-BA03-E4C8AD08B005}" presName="diagram" presStyleCnt="0">
        <dgm:presLayoutVars>
          <dgm:dir/>
          <dgm:resizeHandles val="exact"/>
        </dgm:presLayoutVars>
      </dgm:prSet>
      <dgm:spPr/>
    </dgm:pt>
    <dgm:pt modelId="{64D95906-0AFD-4CA2-A4C0-F74A37E576C1}" type="pres">
      <dgm:prSet presAssocID="{8A21CC81-7B3D-4FE4-8437-953608F827BE}" presName="node" presStyleLbl="node1" presStyleIdx="0" presStyleCnt="4">
        <dgm:presLayoutVars>
          <dgm:bulletEnabled val="1"/>
        </dgm:presLayoutVars>
      </dgm:prSet>
      <dgm:spPr/>
    </dgm:pt>
    <dgm:pt modelId="{4E30E38F-FC96-4E27-8408-880859388699}" type="pres">
      <dgm:prSet presAssocID="{F9D6BFF6-4CC3-4025-81AC-97310F604DDE}" presName="sibTrans" presStyleLbl="sibTrans2D1" presStyleIdx="0" presStyleCnt="3"/>
      <dgm:spPr/>
    </dgm:pt>
    <dgm:pt modelId="{275A1F5E-2FBD-4EDA-B528-457AD1F72EA8}" type="pres">
      <dgm:prSet presAssocID="{F9D6BFF6-4CC3-4025-81AC-97310F604DDE}" presName="connectorText" presStyleLbl="sibTrans2D1" presStyleIdx="0" presStyleCnt="3"/>
      <dgm:spPr/>
    </dgm:pt>
    <dgm:pt modelId="{39CDE1DF-8BDB-4877-BCD4-541593FDD11C}" type="pres">
      <dgm:prSet presAssocID="{2410A273-E90D-49A4-BA38-009CD7C185BD}" presName="node" presStyleLbl="node1" presStyleIdx="1" presStyleCnt="4">
        <dgm:presLayoutVars>
          <dgm:bulletEnabled val="1"/>
        </dgm:presLayoutVars>
      </dgm:prSet>
      <dgm:spPr/>
    </dgm:pt>
    <dgm:pt modelId="{162908A8-9409-405D-BBB0-4A57F923F396}" type="pres">
      <dgm:prSet presAssocID="{5EAFC2DB-5641-4173-A160-5BFB65D9ED14}" presName="sibTrans" presStyleLbl="sibTrans2D1" presStyleIdx="1" presStyleCnt="3"/>
      <dgm:spPr/>
    </dgm:pt>
    <dgm:pt modelId="{50388715-188A-4332-9C7C-24DD9880E93E}" type="pres">
      <dgm:prSet presAssocID="{5EAFC2DB-5641-4173-A160-5BFB65D9ED14}" presName="connectorText" presStyleLbl="sibTrans2D1" presStyleIdx="1" presStyleCnt="3"/>
      <dgm:spPr/>
    </dgm:pt>
    <dgm:pt modelId="{664033B1-4042-4B68-81AC-5EE0BEC6043D}" type="pres">
      <dgm:prSet presAssocID="{10744EF4-117A-468D-B248-8A8F80964A28}" presName="node" presStyleLbl="node1" presStyleIdx="2" presStyleCnt="4">
        <dgm:presLayoutVars>
          <dgm:bulletEnabled val="1"/>
        </dgm:presLayoutVars>
      </dgm:prSet>
      <dgm:spPr/>
    </dgm:pt>
    <dgm:pt modelId="{695DE6A1-E7F7-45D6-8740-2759B02EB016}" type="pres">
      <dgm:prSet presAssocID="{3B2B55AD-030C-4E19-BA58-535BEB63965B}" presName="sibTrans" presStyleLbl="sibTrans2D1" presStyleIdx="2" presStyleCnt="3"/>
      <dgm:spPr/>
    </dgm:pt>
    <dgm:pt modelId="{147FDC7E-B129-4AEE-8DE4-30EDD2010564}" type="pres">
      <dgm:prSet presAssocID="{3B2B55AD-030C-4E19-BA58-535BEB63965B}" presName="connectorText" presStyleLbl="sibTrans2D1" presStyleIdx="2" presStyleCnt="3"/>
      <dgm:spPr/>
    </dgm:pt>
    <dgm:pt modelId="{825299D5-9AF6-4F52-91E2-04441F2CE28B}" type="pres">
      <dgm:prSet presAssocID="{70B2E0BE-A3A5-429C-B8E1-4F3B687D223B}" presName="node" presStyleLbl="node1" presStyleIdx="3" presStyleCnt="4">
        <dgm:presLayoutVars>
          <dgm:bulletEnabled val="1"/>
        </dgm:presLayoutVars>
      </dgm:prSet>
      <dgm:spPr/>
    </dgm:pt>
  </dgm:ptLst>
  <dgm:cxnLst>
    <dgm:cxn modelId="{B7DF981C-656B-4936-A8B0-A04246653AC8}" srcId="{FF70F54B-B014-4B5E-BA03-E4C8AD08B005}" destId="{10744EF4-117A-468D-B248-8A8F80964A28}" srcOrd="2" destOrd="0" parTransId="{00912CFB-A4D2-4BDD-B597-385ABAF6DEE6}" sibTransId="{3B2B55AD-030C-4E19-BA58-535BEB63965B}"/>
    <dgm:cxn modelId="{99E42D35-8638-4942-BC1C-F435FD8A86D5}" type="presOf" srcId="{2410A273-E90D-49A4-BA38-009CD7C185BD}" destId="{39CDE1DF-8BDB-4877-BCD4-541593FDD11C}" srcOrd="0" destOrd="0" presId="urn:microsoft.com/office/officeart/2005/8/layout/process5"/>
    <dgm:cxn modelId="{D863AC44-C71B-4EF8-9820-06E09565E7AD}" type="presOf" srcId="{F9D6BFF6-4CC3-4025-81AC-97310F604DDE}" destId="{4E30E38F-FC96-4E27-8408-880859388699}" srcOrd="0" destOrd="0" presId="urn:microsoft.com/office/officeart/2005/8/layout/process5"/>
    <dgm:cxn modelId="{A12CB168-1DB0-480F-A728-6026418AF8F2}" type="presOf" srcId="{70B2E0BE-A3A5-429C-B8E1-4F3B687D223B}" destId="{825299D5-9AF6-4F52-91E2-04441F2CE28B}" srcOrd="0" destOrd="0" presId="urn:microsoft.com/office/officeart/2005/8/layout/process5"/>
    <dgm:cxn modelId="{3C86744B-3EA6-4B9A-991B-ED4EBE5A88E9}" type="presOf" srcId="{3B2B55AD-030C-4E19-BA58-535BEB63965B}" destId="{147FDC7E-B129-4AEE-8DE4-30EDD2010564}" srcOrd="1" destOrd="0" presId="urn:microsoft.com/office/officeart/2005/8/layout/process5"/>
    <dgm:cxn modelId="{9670254C-6C89-4BB0-8270-4FB7AF4F7C60}" type="presOf" srcId="{8A21CC81-7B3D-4FE4-8437-953608F827BE}" destId="{64D95906-0AFD-4CA2-A4C0-F74A37E576C1}" srcOrd="0" destOrd="0" presId="urn:microsoft.com/office/officeart/2005/8/layout/process5"/>
    <dgm:cxn modelId="{343A4B51-6823-41A5-AAD2-76D0A545564C}" type="presOf" srcId="{3B2B55AD-030C-4E19-BA58-535BEB63965B}" destId="{695DE6A1-E7F7-45D6-8740-2759B02EB016}" srcOrd="0" destOrd="0" presId="urn:microsoft.com/office/officeart/2005/8/layout/process5"/>
    <dgm:cxn modelId="{C167A25A-9E7A-4AC2-A9EA-7C9FFBCAA21F}" type="presOf" srcId="{5EAFC2DB-5641-4173-A160-5BFB65D9ED14}" destId="{162908A8-9409-405D-BBB0-4A57F923F396}" srcOrd="0" destOrd="0" presId="urn:microsoft.com/office/officeart/2005/8/layout/process5"/>
    <dgm:cxn modelId="{81404E7C-56C8-4DD7-90D7-E0F656888126}" type="presOf" srcId="{F9D6BFF6-4CC3-4025-81AC-97310F604DDE}" destId="{275A1F5E-2FBD-4EDA-B528-457AD1F72EA8}" srcOrd="1" destOrd="0" presId="urn:microsoft.com/office/officeart/2005/8/layout/process5"/>
    <dgm:cxn modelId="{82C8C2A0-2408-490B-9B80-8A41B1CBE811}" type="presOf" srcId="{FF70F54B-B014-4B5E-BA03-E4C8AD08B005}" destId="{28AE785E-1045-414B-97B3-E018D1308D90}" srcOrd="0" destOrd="0" presId="urn:microsoft.com/office/officeart/2005/8/layout/process5"/>
    <dgm:cxn modelId="{3DCA0EBC-ADC0-4701-9ED1-69400D56655D}" srcId="{FF70F54B-B014-4B5E-BA03-E4C8AD08B005}" destId="{2410A273-E90D-49A4-BA38-009CD7C185BD}" srcOrd="1" destOrd="0" parTransId="{97C1621D-D7C2-4794-A71F-0B727ECBED96}" sibTransId="{5EAFC2DB-5641-4173-A160-5BFB65D9ED14}"/>
    <dgm:cxn modelId="{C9C79CC8-6C4C-4885-BF1E-80376F90186E}" type="presOf" srcId="{10744EF4-117A-468D-B248-8A8F80964A28}" destId="{664033B1-4042-4B68-81AC-5EE0BEC6043D}" srcOrd="0" destOrd="0" presId="urn:microsoft.com/office/officeart/2005/8/layout/process5"/>
    <dgm:cxn modelId="{8C4958D5-414A-44D4-9711-D1A8609854F3}" srcId="{FF70F54B-B014-4B5E-BA03-E4C8AD08B005}" destId="{8A21CC81-7B3D-4FE4-8437-953608F827BE}" srcOrd="0" destOrd="0" parTransId="{2564F422-16ED-4EAB-B1A1-D072EC1D4C3B}" sibTransId="{F9D6BFF6-4CC3-4025-81AC-97310F604DDE}"/>
    <dgm:cxn modelId="{D289BDE1-A576-4014-B35A-2B40D8513937}" type="presOf" srcId="{5EAFC2DB-5641-4173-A160-5BFB65D9ED14}" destId="{50388715-188A-4332-9C7C-24DD9880E93E}" srcOrd="1" destOrd="0" presId="urn:microsoft.com/office/officeart/2005/8/layout/process5"/>
    <dgm:cxn modelId="{2601D0E7-F096-4FD5-96C4-8BA82D123E70}" srcId="{FF70F54B-B014-4B5E-BA03-E4C8AD08B005}" destId="{70B2E0BE-A3A5-429C-B8E1-4F3B687D223B}" srcOrd="3" destOrd="0" parTransId="{D3972213-A305-43C9-ACD8-AF4142AF37F0}" sibTransId="{BA83B0BE-4F8F-4AE1-B551-A6CEE0629BA7}"/>
    <dgm:cxn modelId="{E627CDD9-DC3B-416C-8015-B7CDB99DE6D4}" type="presParOf" srcId="{28AE785E-1045-414B-97B3-E018D1308D90}" destId="{64D95906-0AFD-4CA2-A4C0-F74A37E576C1}" srcOrd="0" destOrd="0" presId="urn:microsoft.com/office/officeart/2005/8/layout/process5"/>
    <dgm:cxn modelId="{2D0A8DFB-730C-408C-9CEE-26D59B65429E}" type="presParOf" srcId="{28AE785E-1045-414B-97B3-E018D1308D90}" destId="{4E30E38F-FC96-4E27-8408-880859388699}" srcOrd="1" destOrd="0" presId="urn:microsoft.com/office/officeart/2005/8/layout/process5"/>
    <dgm:cxn modelId="{38AF012F-34FD-4380-AFE4-1DE0C3A4E89B}" type="presParOf" srcId="{4E30E38F-FC96-4E27-8408-880859388699}" destId="{275A1F5E-2FBD-4EDA-B528-457AD1F72EA8}" srcOrd="0" destOrd="0" presId="urn:microsoft.com/office/officeart/2005/8/layout/process5"/>
    <dgm:cxn modelId="{B51C949E-ECAA-407D-B0FB-646058C6C0BF}" type="presParOf" srcId="{28AE785E-1045-414B-97B3-E018D1308D90}" destId="{39CDE1DF-8BDB-4877-BCD4-541593FDD11C}" srcOrd="2" destOrd="0" presId="urn:microsoft.com/office/officeart/2005/8/layout/process5"/>
    <dgm:cxn modelId="{B36129C4-9BB7-4E34-AAB2-10AC317FC23C}" type="presParOf" srcId="{28AE785E-1045-414B-97B3-E018D1308D90}" destId="{162908A8-9409-405D-BBB0-4A57F923F396}" srcOrd="3" destOrd="0" presId="urn:microsoft.com/office/officeart/2005/8/layout/process5"/>
    <dgm:cxn modelId="{E871BA8E-63C7-4D13-A54F-8585B12786EB}" type="presParOf" srcId="{162908A8-9409-405D-BBB0-4A57F923F396}" destId="{50388715-188A-4332-9C7C-24DD9880E93E}" srcOrd="0" destOrd="0" presId="urn:microsoft.com/office/officeart/2005/8/layout/process5"/>
    <dgm:cxn modelId="{836CF15A-7754-4670-B57B-AD0296E01DEB}" type="presParOf" srcId="{28AE785E-1045-414B-97B3-E018D1308D90}" destId="{664033B1-4042-4B68-81AC-5EE0BEC6043D}" srcOrd="4" destOrd="0" presId="urn:microsoft.com/office/officeart/2005/8/layout/process5"/>
    <dgm:cxn modelId="{CF8C2FBC-3D44-4389-9D2B-A34001616326}" type="presParOf" srcId="{28AE785E-1045-414B-97B3-E018D1308D90}" destId="{695DE6A1-E7F7-45D6-8740-2759B02EB016}" srcOrd="5" destOrd="0" presId="urn:microsoft.com/office/officeart/2005/8/layout/process5"/>
    <dgm:cxn modelId="{750FD4CA-C276-4F2F-8954-0970A28A875C}" type="presParOf" srcId="{695DE6A1-E7F7-45D6-8740-2759B02EB016}" destId="{147FDC7E-B129-4AEE-8DE4-30EDD2010564}" srcOrd="0" destOrd="0" presId="urn:microsoft.com/office/officeart/2005/8/layout/process5"/>
    <dgm:cxn modelId="{D31D2D84-CB6A-4756-855A-9945753EA811}" type="presParOf" srcId="{28AE785E-1045-414B-97B3-E018D1308D90}" destId="{825299D5-9AF6-4F52-91E2-04441F2CE28B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5EA3D0-32AC-49E4-B3A5-19632258750E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2CEFEA-0286-4F6A-834F-DAE58AFBC32D}">
      <dgm:prSet/>
      <dgm:spPr/>
      <dgm:t>
        <a:bodyPr/>
        <a:lstStyle/>
        <a:p>
          <a:pPr algn="ctr"/>
          <a:r>
            <a:rPr lang="en-US" b="1" dirty="0"/>
            <a:t>Step 1- On your piece of cardstock in the folder, write down your answer. DO NOT SHARE IT.</a:t>
          </a:r>
          <a:endParaRPr lang="en-US" dirty="0"/>
        </a:p>
      </dgm:t>
    </dgm:pt>
    <dgm:pt modelId="{03094CB9-F5D3-4E0B-938B-3C92AF12E49F}" type="parTrans" cxnId="{546EEF13-6274-4EB2-9F24-2BA4A4F934AB}">
      <dgm:prSet/>
      <dgm:spPr/>
      <dgm:t>
        <a:bodyPr/>
        <a:lstStyle/>
        <a:p>
          <a:endParaRPr lang="en-US"/>
        </a:p>
      </dgm:t>
    </dgm:pt>
    <dgm:pt modelId="{898352E1-64AE-4A49-B26A-2768568086BC}" type="sibTrans" cxnId="{546EEF13-6274-4EB2-9F24-2BA4A4F934AB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055315E6-A9DC-415D-91C1-0058D7DC3461}">
      <dgm:prSet/>
      <dgm:spPr/>
      <dgm:t>
        <a:bodyPr/>
        <a:lstStyle/>
        <a:p>
          <a:pPr algn="ctr"/>
          <a:r>
            <a:rPr lang="en-US" b="1" dirty="0"/>
            <a:t>Step 2- Ask as many people as possible in 5 minutes what their biggest problem is.</a:t>
          </a:r>
          <a:endParaRPr lang="en-US" dirty="0"/>
        </a:p>
      </dgm:t>
    </dgm:pt>
    <dgm:pt modelId="{D2752D24-8215-43BE-94E1-F46C732E0E5E}" type="parTrans" cxnId="{CFC7CA34-DF6D-4F91-9B3B-0F1A1CF41CED}">
      <dgm:prSet/>
      <dgm:spPr/>
      <dgm:t>
        <a:bodyPr/>
        <a:lstStyle/>
        <a:p>
          <a:endParaRPr lang="en-US"/>
        </a:p>
      </dgm:t>
    </dgm:pt>
    <dgm:pt modelId="{BF402E8F-14CB-435D-8519-C20F73750ACC}" type="sibTrans" cxnId="{CFC7CA34-DF6D-4F91-9B3B-0F1A1CF41CED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2C83D56A-34D4-4755-9A57-3241FFB88F5F}">
      <dgm:prSet/>
      <dgm:spPr/>
      <dgm:t>
        <a:bodyPr/>
        <a:lstStyle/>
        <a:p>
          <a:pPr algn="ctr"/>
          <a:r>
            <a:rPr lang="en-US" b="1" dirty="0"/>
            <a:t>Step 3- Tally mark every time someone has the same problem as yours, move on if they don’t.</a:t>
          </a:r>
          <a:endParaRPr lang="en-US" dirty="0"/>
        </a:p>
      </dgm:t>
    </dgm:pt>
    <dgm:pt modelId="{67F4AE3A-ACB2-4A26-AC5E-9BC0A4F1F243}" type="parTrans" cxnId="{02C65AC3-C64D-4488-BB2A-08671E1DAFDD}">
      <dgm:prSet/>
      <dgm:spPr/>
      <dgm:t>
        <a:bodyPr/>
        <a:lstStyle/>
        <a:p>
          <a:endParaRPr lang="en-US"/>
        </a:p>
      </dgm:t>
    </dgm:pt>
    <dgm:pt modelId="{6C0E258F-77E1-432F-82EF-9804655632FE}" type="sibTrans" cxnId="{02C65AC3-C64D-4488-BB2A-08671E1DAFDD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91F74F97-F0CB-42BE-8FF5-7BFD3C869C89}" type="pres">
      <dgm:prSet presAssocID="{905EA3D0-32AC-49E4-B3A5-19632258750E}" presName="Name0" presStyleCnt="0">
        <dgm:presLayoutVars>
          <dgm:animLvl val="lvl"/>
          <dgm:resizeHandles val="exact"/>
        </dgm:presLayoutVars>
      </dgm:prSet>
      <dgm:spPr/>
    </dgm:pt>
    <dgm:pt modelId="{6CC302AF-F71E-4EBB-8A8E-9B8480EC4013}" type="pres">
      <dgm:prSet presAssocID="{362CEFEA-0286-4F6A-834F-DAE58AFBC32D}" presName="compositeNode" presStyleCnt="0">
        <dgm:presLayoutVars>
          <dgm:bulletEnabled val="1"/>
        </dgm:presLayoutVars>
      </dgm:prSet>
      <dgm:spPr/>
    </dgm:pt>
    <dgm:pt modelId="{8B1FAFA0-28EE-40DF-BC88-5FE909EB9FF0}" type="pres">
      <dgm:prSet presAssocID="{362CEFEA-0286-4F6A-834F-DAE58AFBC32D}" presName="bgRect" presStyleLbl="bgAccFollowNode1" presStyleIdx="0" presStyleCnt="3"/>
      <dgm:spPr/>
    </dgm:pt>
    <dgm:pt modelId="{B0452B31-1048-48E5-B1A9-444077EA8E7B}" type="pres">
      <dgm:prSet presAssocID="{898352E1-64AE-4A49-B26A-2768568086BC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66A80B9A-000D-407D-BAB5-06F5BA0B656A}" type="pres">
      <dgm:prSet presAssocID="{362CEFEA-0286-4F6A-834F-DAE58AFBC32D}" presName="bottomLine" presStyleLbl="alignNode1" presStyleIdx="1" presStyleCnt="6">
        <dgm:presLayoutVars/>
      </dgm:prSet>
      <dgm:spPr/>
    </dgm:pt>
    <dgm:pt modelId="{43055626-37CF-4C74-8DCB-B04945458210}" type="pres">
      <dgm:prSet presAssocID="{362CEFEA-0286-4F6A-834F-DAE58AFBC32D}" presName="nodeText" presStyleLbl="bgAccFollowNode1" presStyleIdx="0" presStyleCnt="3">
        <dgm:presLayoutVars>
          <dgm:bulletEnabled val="1"/>
        </dgm:presLayoutVars>
      </dgm:prSet>
      <dgm:spPr/>
    </dgm:pt>
    <dgm:pt modelId="{7FA41A7F-7E90-4ADC-97D9-0A25DA70957A}" type="pres">
      <dgm:prSet presAssocID="{898352E1-64AE-4A49-B26A-2768568086BC}" presName="sibTrans" presStyleCnt="0"/>
      <dgm:spPr/>
    </dgm:pt>
    <dgm:pt modelId="{B8ECAE29-73F3-45D4-8EF8-19192F80D935}" type="pres">
      <dgm:prSet presAssocID="{055315E6-A9DC-415D-91C1-0058D7DC3461}" presName="compositeNode" presStyleCnt="0">
        <dgm:presLayoutVars>
          <dgm:bulletEnabled val="1"/>
        </dgm:presLayoutVars>
      </dgm:prSet>
      <dgm:spPr/>
    </dgm:pt>
    <dgm:pt modelId="{30DD0B61-AAD5-40D5-9463-247B51C88546}" type="pres">
      <dgm:prSet presAssocID="{055315E6-A9DC-415D-91C1-0058D7DC3461}" presName="bgRect" presStyleLbl="bgAccFollowNode1" presStyleIdx="1" presStyleCnt="3"/>
      <dgm:spPr/>
    </dgm:pt>
    <dgm:pt modelId="{AC503699-F1B7-4E4A-905E-24649C4CA34B}" type="pres">
      <dgm:prSet presAssocID="{BF402E8F-14CB-435D-8519-C20F73750ACC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FDC44E1F-6D1E-421B-8A2A-98CF6CB31CB9}" type="pres">
      <dgm:prSet presAssocID="{055315E6-A9DC-415D-91C1-0058D7DC3461}" presName="bottomLine" presStyleLbl="alignNode1" presStyleIdx="3" presStyleCnt="6">
        <dgm:presLayoutVars/>
      </dgm:prSet>
      <dgm:spPr/>
    </dgm:pt>
    <dgm:pt modelId="{49B751B7-B709-41B3-8373-5E0F00208D5B}" type="pres">
      <dgm:prSet presAssocID="{055315E6-A9DC-415D-91C1-0058D7DC3461}" presName="nodeText" presStyleLbl="bgAccFollowNode1" presStyleIdx="1" presStyleCnt="3">
        <dgm:presLayoutVars>
          <dgm:bulletEnabled val="1"/>
        </dgm:presLayoutVars>
      </dgm:prSet>
      <dgm:spPr/>
    </dgm:pt>
    <dgm:pt modelId="{B587AD29-D06C-4334-935E-30EBB56FB75C}" type="pres">
      <dgm:prSet presAssocID="{BF402E8F-14CB-435D-8519-C20F73750ACC}" presName="sibTrans" presStyleCnt="0"/>
      <dgm:spPr/>
    </dgm:pt>
    <dgm:pt modelId="{21279120-0125-4215-AC39-6AFBA757BB3B}" type="pres">
      <dgm:prSet presAssocID="{2C83D56A-34D4-4755-9A57-3241FFB88F5F}" presName="compositeNode" presStyleCnt="0">
        <dgm:presLayoutVars>
          <dgm:bulletEnabled val="1"/>
        </dgm:presLayoutVars>
      </dgm:prSet>
      <dgm:spPr/>
    </dgm:pt>
    <dgm:pt modelId="{66DB5CD8-E862-4D89-9A24-34DE6803A2CE}" type="pres">
      <dgm:prSet presAssocID="{2C83D56A-34D4-4755-9A57-3241FFB88F5F}" presName="bgRect" presStyleLbl="bgAccFollowNode1" presStyleIdx="2" presStyleCnt="3"/>
      <dgm:spPr/>
    </dgm:pt>
    <dgm:pt modelId="{B06BB399-F83C-44F6-B510-86478D6C9BFA}" type="pres">
      <dgm:prSet presAssocID="{6C0E258F-77E1-432F-82EF-9804655632FE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53D2A803-3A6E-4142-8EDA-D0206E014CFB}" type="pres">
      <dgm:prSet presAssocID="{2C83D56A-34D4-4755-9A57-3241FFB88F5F}" presName="bottomLine" presStyleLbl="alignNode1" presStyleIdx="5" presStyleCnt="6">
        <dgm:presLayoutVars/>
      </dgm:prSet>
      <dgm:spPr/>
    </dgm:pt>
    <dgm:pt modelId="{E8889070-CCA4-4021-9CBA-D8712123CB54}" type="pres">
      <dgm:prSet presAssocID="{2C83D56A-34D4-4755-9A57-3241FFB88F5F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546EEF13-6274-4EB2-9F24-2BA4A4F934AB}" srcId="{905EA3D0-32AC-49E4-B3A5-19632258750E}" destId="{362CEFEA-0286-4F6A-834F-DAE58AFBC32D}" srcOrd="0" destOrd="0" parTransId="{03094CB9-F5D3-4E0B-938B-3C92AF12E49F}" sibTransId="{898352E1-64AE-4A49-B26A-2768568086BC}"/>
    <dgm:cxn modelId="{CFC7CA34-DF6D-4F91-9B3B-0F1A1CF41CED}" srcId="{905EA3D0-32AC-49E4-B3A5-19632258750E}" destId="{055315E6-A9DC-415D-91C1-0058D7DC3461}" srcOrd="1" destOrd="0" parTransId="{D2752D24-8215-43BE-94E1-F46C732E0E5E}" sibTransId="{BF402E8F-14CB-435D-8519-C20F73750ACC}"/>
    <dgm:cxn modelId="{98E56C63-8A73-4D97-8242-26DBF80845FC}" type="presOf" srcId="{905EA3D0-32AC-49E4-B3A5-19632258750E}" destId="{91F74F97-F0CB-42BE-8FF5-7BFD3C869C89}" srcOrd="0" destOrd="0" presId="urn:microsoft.com/office/officeart/2016/7/layout/BasicLinearProcessNumbered"/>
    <dgm:cxn modelId="{A07D3B65-32BC-4F64-AE30-68181315D932}" type="presOf" srcId="{BF402E8F-14CB-435D-8519-C20F73750ACC}" destId="{AC503699-F1B7-4E4A-905E-24649C4CA34B}" srcOrd="0" destOrd="0" presId="urn:microsoft.com/office/officeart/2016/7/layout/BasicLinearProcessNumbered"/>
    <dgm:cxn modelId="{3D805D51-1D7A-4404-95D5-576DC79CC4A2}" type="presOf" srcId="{898352E1-64AE-4A49-B26A-2768568086BC}" destId="{B0452B31-1048-48E5-B1A9-444077EA8E7B}" srcOrd="0" destOrd="0" presId="urn:microsoft.com/office/officeart/2016/7/layout/BasicLinearProcessNumbered"/>
    <dgm:cxn modelId="{52FD3354-9609-4202-85F4-492484331A20}" type="presOf" srcId="{055315E6-A9DC-415D-91C1-0058D7DC3461}" destId="{30DD0B61-AAD5-40D5-9463-247B51C88546}" srcOrd="0" destOrd="0" presId="urn:microsoft.com/office/officeart/2016/7/layout/BasicLinearProcessNumbered"/>
    <dgm:cxn modelId="{1D1227A2-77A9-40F6-B78E-FED659002C07}" type="presOf" srcId="{362CEFEA-0286-4F6A-834F-DAE58AFBC32D}" destId="{8B1FAFA0-28EE-40DF-BC88-5FE909EB9FF0}" srcOrd="0" destOrd="0" presId="urn:microsoft.com/office/officeart/2016/7/layout/BasicLinearProcessNumbered"/>
    <dgm:cxn modelId="{BEC479A8-087C-4122-937C-3B91725849EB}" type="presOf" srcId="{362CEFEA-0286-4F6A-834F-DAE58AFBC32D}" destId="{43055626-37CF-4C74-8DCB-B04945458210}" srcOrd="1" destOrd="0" presId="urn:microsoft.com/office/officeart/2016/7/layout/BasicLinearProcessNumbered"/>
    <dgm:cxn modelId="{290271AF-A84F-4BCF-B33E-76C078C891D6}" type="presOf" srcId="{6C0E258F-77E1-432F-82EF-9804655632FE}" destId="{B06BB399-F83C-44F6-B510-86478D6C9BFA}" srcOrd="0" destOrd="0" presId="urn:microsoft.com/office/officeart/2016/7/layout/BasicLinearProcessNumbered"/>
    <dgm:cxn modelId="{02C65AC3-C64D-4488-BB2A-08671E1DAFDD}" srcId="{905EA3D0-32AC-49E4-B3A5-19632258750E}" destId="{2C83D56A-34D4-4755-9A57-3241FFB88F5F}" srcOrd="2" destOrd="0" parTransId="{67F4AE3A-ACB2-4A26-AC5E-9BC0A4F1F243}" sibTransId="{6C0E258F-77E1-432F-82EF-9804655632FE}"/>
    <dgm:cxn modelId="{66B478C8-F6FB-47A2-A351-CD04D61D30F2}" type="presOf" srcId="{2C83D56A-34D4-4755-9A57-3241FFB88F5F}" destId="{E8889070-CCA4-4021-9CBA-D8712123CB54}" srcOrd="1" destOrd="0" presId="urn:microsoft.com/office/officeart/2016/7/layout/BasicLinearProcessNumbered"/>
    <dgm:cxn modelId="{4AFFD9E8-277A-4B7F-9E38-5CCFEECF0F47}" type="presOf" srcId="{2C83D56A-34D4-4755-9A57-3241FFB88F5F}" destId="{66DB5CD8-E862-4D89-9A24-34DE6803A2CE}" srcOrd="0" destOrd="0" presId="urn:microsoft.com/office/officeart/2016/7/layout/BasicLinearProcessNumbered"/>
    <dgm:cxn modelId="{AAF34FFA-4E58-4A5A-B834-CC40B5B34B9A}" type="presOf" srcId="{055315E6-A9DC-415D-91C1-0058D7DC3461}" destId="{49B751B7-B709-41B3-8373-5E0F00208D5B}" srcOrd="1" destOrd="0" presId="urn:microsoft.com/office/officeart/2016/7/layout/BasicLinearProcessNumbered"/>
    <dgm:cxn modelId="{B186F33F-EE0F-403D-9D10-CBD757482D7C}" type="presParOf" srcId="{91F74F97-F0CB-42BE-8FF5-7BFD3C869C89}" destId="{6CC302AF-F71E-4EBB-8A8E-9B8480EC4013}" srcOrd="0" destOrd="0" presId="urn:microsoft.com/office/officeart/2016/7/layout/BasicLinearProcessNumbered"/>
    <dgm:cxn modelId="{D13CEB29-F725-41C6-8631-DF0CF27B7D91}" type="presParOf" srcId="{6CC302AF-F71E-4EBB-8A8E-9B8480EC4013}" destId="{8B1FAFA0-28EE-40DF-BC88-5FE909EB9FF0}" srcOrd="0" destOrd="0" presId="urn:microsoft.com/office/officeart/2016/7/layout/BasicLinearProcessNumbered"/>
    <dgm:cxn modelId="{C8BC498B-4EFA-492E-A97F-47FA041ED19D}" type="presParOf" srcId="{6CC302AF-F71E-4EBB-8A8E-9B8480EC4013}" destId="{B0452B31-1048-48E5-B1A9-444077EA8E7B}" srcOrd="1" destOrd="0" presId="urn:microsoft.com/office/officeart/2016/7/layout/BasicLinearProcessNumbered"/>
    <dgm:cxn modelId="{358CCFC8-361F-49BF-98AD-457AFCACD86C}" type="presParOf" srcId="{6CC302AF-F71E-4EBB-8A8E-9B8480EC4013}" destId="{66A80B9A-000D-407D-BAB5-06F5BA0B656A}" srcOrd="2" destOrd="0" presId="urn:microsoft.com/office/officeart/2016/7/layout/BasicLinearProcessNumbered"/>
    <dgm:cxn modelId="{0416445C-7930-4255-BAEB-1E9E8E58944D}" type="presParOf" srcId="{6CC302AF-F71E-4EBB-8A8E-9B8480EC4013}" destId="{43055626-37CF-4C74-8DCB-B04945458210}" srcOrd="3" destOrd="0" presId="urn:microsoft.com/office/officeart/2016/7/layout/BasicLinearProcessNumbered"/>
    <dgm:cxn modelId="{8AE17C88-9F4A-4E86-9107-FE058AD95277}" type="presParOf" srcId="{91F74F97-F0CB-42BE-8FF5-7BFD3C869C89}" destId="{7FA41A7F-7E90-4ADC-97D9-0A25DA70957A}" srcOrd="1" destOrd="0" presId="urn:microsoft.com/office/officeart/2016/7/layout/BasicLinearProcessNumbered"/>
    <dgm:cxn modelId="{2DE7D045-3584-4B55-B631-85EE1262415A}" type="presParOf" srcId="{91F74F97-F0CB-42BE-8FF5-7BFD3C869C89}" destId="{B8ECAE29-73F3-45D4-8EF8-19192F80D935}" srcOrd="2" destOrd="0" presId="urn:microsoft.com/office/officeart/2016/7/layout/BasicLinearProcessNumbered"/>
    <dgm:cxn modelId="{A35B79C1-3E68-452C-8450-2134B27D0075}" type="presParOf" srcId="{B8ECAE29-73F3-45D4-8EF8-19192F80D935}" destId="{30DD0B61-AAD5-40D5-9463-247B51C88546}" srcOrd="0" destOrd="0" presId="urn:microsoft.com/office/officeart/2016/7/layout/BasicLinearProcessNumbered"/>
    <dgm:cxn modelId="{0A0E44E2-D23C-4484-BFAE-78EBBB841C71}" type="presParOf" srcId="{B8ECAE29-73F3-45D4-8EF8-19192F80D935}" destId="{AC503699-F1B7-4E4A-905E-24649C4CA34B}" srcOrd="1" destOrd="0" presId="urn:microsoft.com/office/officeart/2016/7/layout/BasicLinearProcessNumbered"/>
    <dgm:cxn modelId="{4F0B5B23-8ADA-4780-ADEF-A85A3BD40C1B}" type="presParOf" srcId="{B8ECAE29-73F3-45D4-8EF8-19192F80D935}" destId="{FDC44E1F-6D1E-421B-8A2A-98CF6CB31CB9}" srcOrd="2" destOrd="0" presId="urn:microsoft.com/office/officeart/2016/7/layout/BasicLinearProcessNumbered"/>
    <dgm:cxn modelId="{5DF4D8C3-07E7-4115-9AB7-594D1735AEBE}" type="presParOf" srcId="{B8ECAE29-73F3-45D4-8EF8-19192F80D935}" destId="{49B751B7-B709-41B3-8373-5E0F00208D5B}" srcOrd="3" destOrd="0" presId="urn:microsoft.com/office/officeart/2016/7/layout/BasicLinearProcessNumbered"/>
    <dgm:cxn modelId="{E60DF462-F857-4845-AC40-F44077816CD6}" type="presParOf" srcId="{91F74F97-F0CB-42BE-8FF5-7BFD3C869C89}" destId="{B587AD29-D06C-4334-935E-30EBB56FB75C}" srcOrd="3" destOrd="0" presId="urn:microsoft.com/office/officeart/2016/7/layout/BasicLinearProcessNumbered"/>
    <dgm:cxn modelId="{07183F55-0866-45AA-A93A-7CC7A81280F4}" type="presParOf" srcId="{91F74F97-F0CB-42BE-8FF5-7BFD3C869C89}" destId="{21279120-0125-4215-AC39-6AFBA757BB3B}" srcOrd="4" destOrd="0" presId="urn:microsoft.com/office/officeart/2016/7/layout/BasicLinearProcessNumbered"/>
    <dgm:cxn modelId="{A49961CD-C067-44BC-B2EC-7B0844182B52}" type="presParOf" srcId="{21279120-0125-4215-AC39-6AFBA757BB3B}" destId="{66DB5CD8-E862-4D89-9A24-34DE6803A2CE}" srcOrd="0" destOrd="0" presId="urn:microsoft.com/office/officeart/2016/7/layout/BasicLinearProcessNumbered"/>
    <dgm:cxn modelId="{6F4D1BAD-D4CB-46DB-A276-108816B1A35B}" type="presParOf" srcId="{21279120-0125-4215-AC39-6AFBA757BB3B}" destId="{B06BB399-F83C-44F6-B510-86478D6C9BFA}" srcOrd="1" destOrd="0" presId="urn:microsoft.com/office/officeart/2016/7/layout/BasicLinearProcessNumbered"/>
    <dgm:cxn modelId="{C00AB344-6450-4AC9-8223-3DE925D1A6A1}" type="presParOf" srcId="{21279120-0125-4215-AC39-6AFBA757BB3B}" destId="{53D2A803-3A6E-4142-8EDA-D0206E014CFB}" srcOrd="2" destOrd="0" presId="urn:microsoft.com/office/officeart/2016/7/layout/BasicLinearProcessNumbered"/>
    <dgm:cxn modelId="{99B27BDD-F4E8-4DA6-B471-3603BE075A2A}" type="presParOf" srcId="{21279120-0125-4215-AC39-6AFBA757BB3B}" destId="{E8889070-CCA4-4021-9CBA-D8712123CB54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89BB66E-EF31-4727-883F-FD4A4EDCA705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1055FF3-D8B6-45E1-B28C-9A73B0631983}">
      <dgm:prSet phldrT="[Text]"/>
      <dgm:spPr/>
      <dgm:t>
        <a:bodyPr/>
        <a:lstStyle/>
        <a:p>
          <a:r>
            <a:rPr lang="en-US" dirty="0">
              <a:latin typeface="Montserrat" panose="00000500000000000000" pitchFamily="2" charset="0"/>
            </a:rPr>
            <a:t>Building Principal</a:t>
          </a:r>
        </a:p>
      </dgm:t>
    </dgm:pt>
    <dgm:pt modelId="{8E5AB615-E3AC-476B-9E7A-4FBD55309D20}" type="parTrans" cxnId="{B1C74826-25C2-4133-8C26-CFE8882464BA}">
      <dgm:prSet/>
      <dgm:spPr/>
      <dgm:t>
        <a:bodyPr/>
        <a:lstStyle/>
        <a:p>
          <a:endParaRPr lang="en-US"/>
        </a:p>
      </dgm:t>
    </dgm:pt>
    <dgm:pt modelId="{2205A227-9FEB-40ED-8F17-3426372E3C5E}" type="sibTrans" cxnId="{B1C74826-25C2-4133-8C26-CFE8882464BA}">
      <dgm:prSet/>
      <dgm:spPr/>
      <dgm:t>
        <a:bodyPr/>
        <a:lstStyle/>
        <a:p>
          <a:endParaRPr lang="en-US"/>
        </a:p>
      </dgm:t>
    </dgm:pt>
    <dgm:pt modelId="{CADEC22E-D013-4C05-9519-8589E5D3C289}">
      <dgm:prSet phldrT="[Text]"/>
      <dgm:spPr/>
      <dgm:t>
        <a:bodyPr/>
        <a:lstStyle/>
        <a:p>
          <a:r>
            <a:rPr lang="en-US" dirty="0">
              <a:latin typeface="Montserrat" panose="00000500000000000000" pitchFamily="2" charset="0"/>
            </a:rPr>
            <a:t>Teachers doing coverage</a:t>
          </a:r>
        </a:p>
      </dgm:t>
    </dgm:pt>
    <dgm:pt modelId="{C03F2C10-430C-43A4-B220-5C692E82154D}" type="parTrans" cxnId="{A1BB1DFE-D6C3-4167-9983-77FCD093FE85}">
      <dgm:prSet/>
      <dgm:spPr>
        <a:ln>
          <a:headEnd type="arrow" w="med" len="med"/>
          <a:tailEnd type="none" w="med" len="med"/>
        </a:ln>
      </dgm:spPr>
      <dgm:t>
        <a:bodyPr/>
        <a:lstStyle/>
        <a:p>
          <a:endParaRPr lang="en-US"/>
        </a:p>
      </dgm:t>
    </dgm:pt>
    <dgm:pt modelId="{F993D537-6921-408E-99FC-FE6AA4F3EB8E}" type="sibTrans" cxnId="{A1BB1DFE-D6C3-4167-9983-77FCD093FE85}">
      <dgm:prSet/>
      <dgm:spPr/>
      <dgm:t>
        <a:bodyPr/>
        <a:lstStyle/>
        <a:p>
          <a:endParaRPr lang="en-US"/>
        </a:p>
      </dgm:t>
    </dgm:pt>
    <dgm:pt modelId="{D83259BD-9876-4DFF-97BE-98502D3F3173}">
      <dgm:prSet phldrT="[Text]"/>
      <dgm:spPr/>
      <dgm:t>
        <a:bodyPr/>
        <a:lstStyle/>
        <a:p>
          <a:r>
            <a:rPr lang="en-US" dirty="0">
              <a:latin typeface="Montserrat" panose="00000500000000000000" pitchFamily="2" charset="0"/>
            </a:rPr>
            <a:t>Assistant principals overseeing grade levels</a:t>
          </a:r>
        </a:p>
      </dgm:t>
    </dgm:pt>
    <dgm:pt modelId="{3D5C3EBB-BDFF-4E27-856E-83EC91115280}" type="parTrans" cxnId="{1A94CC08-3D53-4354-8C95-5ACF74C96665}">
      <dgm:prSet/>
      <dgm:spPr>
        <a:ln>
          <a:headEnd type="arrow" w="med" len="med"/>
          <a:tailEnd type="none" w="med" len="med"/>
        </a:ln>
      </dgm:spPr>
      <dgm:t>
        <a:bodyPr/>
        <a:lstStyle/>
        <a:p>
          <a:endParaRPr lang="en-US"/>
        </a:p>
      </dgm:t>
    </dgm:pt>
    <dgm:pt modelId="{99F19D45-0202-43B6-A3B0-728474296264}" type="sibTrans" cxnId="{1A94CC08-3D53-4354-8C95-5ACF74C96665}">
      <dgm:prSet/>
      <dgm:spPr/>
      <dgm:t>
        <a:bodyPr/>
        <a:lstStyle/>
        <a:p>
          <a:endParaRPr lang="en-US"/>
        </a:p>
      </dgm:t>
    </dgm:pt>
    <dgm:pt modelId="{E605B51C-73B0-4C72-B731-B704438AC688}">
      <dgm:prSet phldrT="[Text]"/>
      <dgm:spPr/>
      <dgm:t>
        <a:bodyPr/>
        <a:lstStyle/>
        <a:p>
          <a:r>
            <a:rPr lang="en-US" dirty="0">
              <a:latin typeface="Montserrat" panose="00000500000000000000" pitchFamily="2" charset="0"/>
            </a:rPr>
            <a:t>Financial secretary coordinating coverage</a:t>
          </a:r>
        </a:p>
      </dgm:t>
    </dgm:pt>
    <dgm:pt modelId="{60BCC399-5FC0-4A00-A2AB-D812F530D65F}" type="parTrans" cxnId="{6557DA1A-972E-4F42-A48B-47B0A48EB0CA}">
      <dgm:prSet/>
      <dgm:spPr>
        <a:ln>
          <a:headEnd type="arrow" w="med" len="med"/>
          <a:tailEnd type="none" w="med" len="med"/>
        </a:ln>
      </dgm:spPr>
      <dgm:t>
        <a:bodyPr/>
        <a:lstStyle/>
        <a:p>
          <a:endParaRPr lang="en-US"/>
        </a:p>
      </dgm:t>
    </dgm:pt>
    <dgm:pt modelId="{160B036D-8B4A-4F6D-BAA9-0ECA6920DA4E}" type="sibTrans" cxnId="{6557DA1A-972E-4F42-A48B-47B0A48EB0CA}">
      <dgm:prSet/>
      <dgm:spPr/>
      <dgm:t>
        <a:bodyPr/>
        <a:lstStyle/>
        <a:p>
          <a:endParaRPr lang="en-US"/>
        </a:p>
      </dgm:t>
    </dgm:pt>
    <dgm:pt modelId="{7707A579-2E98-4DE7-9A2B-B7A3425D4F5C}">
      <dgm:prSet/>
      <dgm:spPr/>
      <dgm:t>
        <a:bodyPr/>
        <a:lstStyle/>
        <a:p>
          <a:r>
            <a:rPr lang="en-US" dirty="0">
              <a:latin typeface="Montserrat" panose="00000500000000000000" pitchFamily="2" charset="0"/>
            </a:rPr>
            <a:t>Teachers missing staff members at collaborative planning</a:t>
          </a:r>
        </a:p>
      </dgm:t>
    </dgm:pt>
    <dgm:pt modelId="{B32C1139-F939-41D5-A9F1-3FFD3BA44CEB}" type="parTrans" cxnId="{4395319A-5D9E-4E70-B310-0DBBFF2CF119}">
      <dgm:prSet/>
      <dgm:spPr>
        <a:ln>
          <a:headEnd type="arrow" w="med" len="med"/>
          <a:tailEnd type="none" w="med" len="med"/>
        </a:ln>
      </dgm:spPr>
      <dgm:t>
        <a:bodyPr/>
        <a:lstStyle/>
        <a:p>
          <a:endParaRPr lang="en-US"/>
        </a:p>
      </dgm:t>
    </dgm:pt>
    <dgm:pt modelId="{B7396FD5-5C75-4251-9C24-553C43EEC86F}" type="sibTrans" cxnId="{4395319A-5D9E-4E70-B310-0DBBFF2CF119}">
      <dgm:prSet/>
      <dgm:spPr/>
      <dgm:t>
        <a:bodyPr/>
        <a:lstStyle/>
        <a:p>
          <a:endParaRPr lang="en-US"/>
        </a:p>
      </dgm:t>
    </dgm:pt>
    <dgm:pt modelId="{425BB065-35C7-4E5E-9741-B24E8A161720}">
      <dgm:prSet/>
      <dgm:spPr/>
      <dgm:t>
        <a:bodyPr/>
        <a:lstStyle/>
        <a:p>
          <a:r>
            <a:rPr lang="en-US" dirty="0">
              <a:latin typeface="Montserrat" panose="00000500000000000000" pitchFamily="2" charset="0"/>
            </a:rPr>
            <a:t>Department chairs coordinating plans for vacant positions</a:t>
          </a:r>
        </a:p>
      </dgm:t>
    </dgm:pt>
    <dgm:pt modelId="{5EE8994A-4E81-4F23-8A4E-196273A8C0EF}" type="parTrans" cxnId="{5419E1E3-876F-4CFD-92D8-8FBF26A13592}">
      <dgm:prSet/>
      <dgm:spPr>
        <a:ln>
          <a:headEnd type="arrow" w="med" len="med"/>
          <a:tailEnd type="none" w="med" len="med"/>
        </a:ln>
      </dgm:spPr>
      <dgm:t>
        <a:bodyPr/>
        <a:lstStyle/>
        <a:p>
          <a:endParaRPr lang="en-US"/>
        </a:p>
      </dgm:t>
    </dgm:pt>
    <dgm:pt modelId="{2BB6FDF7-4C37-4F5E-9EEA-9364A3AC3B9D}" type="sibTrans" cxnId="{5419E1E3-876F-4CFD-92D8-8FBF26A13592}">
      <dgm:prSet/>
      <dgm:spPr/>
      <dgm:t>
        <a:bodyPr/>
        <a:lstStyle/>
        <a:p>
          <a:endParaRPr lang="en-US"/>
        </a:p>
      </dgm:t>
    </dgm:pt>
    <dgm:pt modelId="{550FB0E6-3CAD-4918-8FA7-40E4B34A7CCF}" type="pres">
      <dgm:prSet presAssocID="{F89BB66E-EF31-4727-883F-FD4A4EDCA70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9A93B4F0-8660-4B8B-8C5D-5B9F116A4787}" type="pres">
      <dgm:prSet presAssocID="{51055FF3-D8B6-45E1-B28C-9A73B0631983}" presName="singleCycle" presStyleCnt="0"/>
      <dgm:spPr/>
    </dgm:pt>
    <dgm:pt modelId="{5988AF4B-C9D5-4D21-9193-0C20770C13EC}" type="pres">
      <dgm:prSet presAssocID="{51055FF3-D8B6-45E1-B28C-9A73B0631983}" presName="singleCenter" presStyleLbl="node1" presStyleIdx="0" presStyleCnt="6">
        <dgm:presLayoutVars>
          <dgm:chMax val="7"/>
          <dgm:chPref val="7"/>
        </dgm:presLayoutVars>
      </dgm:prSet>
      <dgm:spPr/>
    </dgm:pt>
    <dgm:pt modelId="{7CB9A60F-FBEA-4E1D-BAD5-385F0E06DECF}" type="pres">
      <dgm:prSet presAssocID="{C03F2C10-430C-43A4-B220-5C692E82154D}" presName="Name56" presStyleLbl="parChTrans1D2" presStyleIdx="0" presStyleCnt="5"/>
      <dgm:spPr/>
    </dgm:pt>
    <dgm:pt modelId="{FC6D5FA1-72D9-49C0-858A-2F7CD676BD9B}" type="pres">
      <dgm:prSet presAssocID="{CADEC22E-D013-4C05-9519-8589E5D3C289}" presName="text0" presStyleLbl="node1" presStyleIdx="1" presStyleCnt="6">
        <dgm:presLayoutVars>
          <dgm:bulletEnabled val="1"/>
        </dgm:presLayoutVars>
      </dgm:prSet>
      <dgm:spPr/>
    </dgm:pt>
    <dgm:pt modelId="{D0306A33-D1F1-4FA4-AC08-44925058980B}" type="pres">
      <dgm:prSet presAssocID="{B32C1139-F939-41D5-A9F1-3FFD3BA44CEB}" presName="Name56" presStyleLbl="parChTrans1D2" presStyleIdx="1" presStyleCnt="5"/>
      <dgm:spPr/>
    </dgm:pt>
    <dgm:pt modelId="{5DC7B429-13AA-4925-8AB8-CCD3165877FD}" type="pres">
      <dgm:prSet presAssocID="{7707A579-2E98-4DE7-9A2B-B7A3425D4F5C}" presName="text0" presStyleLbl="node1" presStyleIdx="2" presStyleCnt="6">
        <dgm:presLayoutVars>
          <dgm:bulletEnabled val="1"/>
        </dgm:presLayoutVars>
      </dgm:prSet>
      <dgm:spPr/>
    </dgm:pt>
    <dgm:pt modelId="{C25EEDE8-7AF4-4862-AF78-5E5A929917C0}" type="pres">
      <dgm:prSet presAssocID="{5EE8994A-4E81-4F23-8A4E-196273A8C0EF}" presName="Name56" presStyleLbl="parChTrans1D2" presStyleIdx="2" presStyleCnt="5"/>
      <dgm:spPr/>
    </dgm:pt>
    <dgm:pt modelId="{475706CD-397A-4EA1-82BA-C3B3DAC772C5}" type="pres">
      <dgm:prSet presAssocID="{425BB065-35C7-4E5E-9741-B24E8A161720}" presName="text0" presStyleLbl="node1" presStyleIdx="3" presStyleCnt="6">
        <dgm:presLayoutVars>
          <dgm:bulletEnabled val="1"/>
        </dgm:presLayoutVars>
      </dgm:prSet>
      <dgm:spPr/>
    </dgm:pt>
    <dgm:pt modelId="{032C4665-D646-452C-A055-15BB408DBCA0}" type="pres">
      <dgm:prSet presAssocID="{3D5C3EBB-BDFF-4E27-856E-83EC91115280}" presName="Name56" presStyleLbl="parChTrans1D2" presStyleIdx="3" presStyleCnt="5"/>
      <dgm:spPr/>
    </dgm:pt>
    <dgm:pt modelId="{BD55CCE7-40CF-4C94-88E2-4559E36F1C06}" type="pres">
      <dgm:prSet presAssocID="{D83259BD-9876-4DFF-97BE-98502D3F3173}" presName="text0" presStyleLbl="node1" presStyleIdx="4" presStyleCnt="6">
        <dgm:presLayoutVars>
          <dgm:bulletEnabled val="1"/>
        </dgm:presLayoutVars>
      </dgm:prSet>
      <dgm:spPr/>
    </dgm:pt>
    <dgm:pt modelId="{4CE54C81-7C25-44E8-841C-01646BD85899}" type="pres">
      <dgm:prSet presAssocID="{60BCC399-5FC0-4A00-A2AB-D812F530D65F}" presName="Name56" presStyleLbl="parChTrans1D2" presStyleIdx="4" presStyleCnt="5"/>
      <dgm:spPr/>
    </dgm:pt>
    <dgm:pt modelId="{C61523A8-1BDE-4D0B-82F5-BC901AC66482}" type="pres">
      <dgm:prSet presAssocID="{E605B51C-73B0-4C72-B731-B704438AC688}" presName="text0" presStyleLbl="node1" presStyleIdx="5" presStyleCnt="6">
        <dgm:presLayoutVars>
          <dgm:bulletEnabled val="1"/>
        </dgm:presLayoutVars>
      </dgm:prSet>
      <dgm:spPr/>
    </dgm:pt>
  </dgm:ptLst>
  <dgm:cxnLst>
    <dgm:cxn modelId="{DEFF5602-3070-4BD0-BB26-92387B660A62}" type="presOf" srcId="{B32C1139-F939-41D5-A9F1-3FFD3BA44CEB}" destId="{D0306A33-D1F1-4FA4-AC08-44925058980B}" srcOrd="0" destOrd="0" presId="urn:microsoft.com/office/officeart/2008/layout/RadialCluster"/>
    <dgm:cxn modelId="{1A94CC08-3D53-4354-8C95-5ACF74C96665}" srcId="{51055FF3-D8B6-45E1-B28C-9A73B0631983}" destId="{D83259BD-9876-4DFF-97BE-98502D3F3173}" srcOrd="3" destOrd="0" parTransId="{3D5C3EBB-BDFF-4E27-856E-83EC91115280}" sibTransId="{99F19D45-0202-43B6-A3B0-728474296264}"/>
    <dgm:cxn modelId="{6557DA1A-972E-4F42-A48B-47B0A48EB0CA}" srcId="{51055FF3-D8B6-45E1-B28C-9A73B0631983}" destId="{E605B51C-73B0-4C72-B731-B704438AC688}" srcOrd="4" destOrd="0" parTransId="{60BCC399-5FC0-4A00-A2AB-D812F530D65F}" sibTransId="{160B036D-8B4A-4F6D-BAA9-0ECA6920DA4E}"/>
    <dgm:cxn modelId="{F1C92B23-B04D-4493-A005-32C7F878ED54}" type="presOf" srcId="{7707A579-2E98-4DE7-9A2B-B7A3425D4F5C}" destId="{5DC7B429-13AA-4925-8AB8-CCD3165877FD}" srcOrd="0" destOrd="0" presId="urn:microsoft.com/office/officeart/2008/layout/RadialCluster"/>
    <dgm:cxn modelId="{B1C74826-25C2-4133-8C26-CFE8882464BA}" srcId="{F89BB66E-EF31-4727-883F-FD4A4EDCA705}" destId="{51055FF3-D8B6-45E1-B28C-9A73B0631983}" srcOrd="0" destOrd="0" parTransId="{8E5AB615-E3AC-476B-9E7A-4FBD55309D20}" sibTransId="{2205A227-9FEB-40ED-8F17-3426372E3C5E}"/>
    <dgm:cxn modelId="{3A502428-3235-4130-A60B-5A4E609D77BB}" type="presOf" srcId="{51055FF3-D8B6-45E1-B28C-9A73B0631983}" destId="{5988AF4B-C9D5-4D21-9193-0C20770C13EC}" srcOrd="0" destOrd="0" presId="urn:microsoft.com/office/officeart/2008/layout/RadialCluster"/>
    <dgm:cxn modelId="{C42F7D5D-D5D9-4A80-9523-36A93067D4BC}" type="presOf" srcId="{CADEC22E-D013-4C05-9519-8589E5D3C289}" destId="{FC6D5FA1-72D9-49C0-858A-2F7CD676BD9B}" srcOrd="0" destOrd="0" presId="urn:microsoft.com/office/officeart/2008/layout/RadialCluster"/>
    <dgm:cxn modelId="{4435FF85-E36F-49F9-8039-DFE99FF20A01}" type="presOf" srcId="{F89BB66E-EF31-4727-883F-FD4A4EDCA705}" destId="{550FB0E6-3CAD-4918-8FA7-40E4B34A7CCF}" srcOrd="0" destOrd="0" presId="urn:microsoft.com/office/officeart/2008/layout/RadialCluster"/>
    <dgm:cxn modelId="{7FA89E8D-D8DD-4F2A-A7E2-6936547D865D}" type="presOf" srcId="{5EE8994A-4E81-4F23-8A4E-196273A8C0EF}" destId="{C25EEDE8-7AF4-4862-AF78-5E5A929917C0}" srcOrd="0" destOrd="0" presId="urn:microsoft.com/office/officeart/2008/layout/RadialCluster"/>
    <dgm:cxn modelId="{4395319A-5D9E-4E70-B310-0DBBFF2CF119}" srcId="{51055FF3-D8B6-45E1-B28C-9A73B0631983}" destId="{7707A579-2E98-4DE7-9A2B-B7A3425D4F5C}" srcOrd="1" destOrd="0" parTransId="{B32C1139-F939-41D5-A9F1-3FFD3BA44CEB}" sibTransId="{B7396FD5-5C75-4251-9C24-553C43EEC86F}"/>
    <dgm:cxn modelId="{4319F7A0-FE6F-46DA-A408-2F3265F5D873}" type="presOf" srcId="{D83259BD-9876-4DFF-97BE-98502D3F3173}" destId="{BD55CCE7-40CF-4C94-88E2-4559E36F1C06}" srcOrd="0" destOrd="0" presId="urn:microsoft.com/office/officeart/2008/layout/RadialCluster"/>
    <dgm:cxn modelId="{552C8AB2-2CE0-44B0-A04C-9E8A7E2C2F77}" type="presOf" srcId="{425BB065-35C7-4E5E-9741-B24E8A161720}" destId="{475706CD-397A-4EA1-82BA-C3B3DAC772C5}" srcOrd="0" destOrd="0" presId="urn:microsoft.com/office/officeart/2008/layout/RadialCluster"/>
    <dgm:cxn modelId="{FE5332B6-92DD-4F2C-A52F-CC352BD51222}" type="presOf" srcId="{3D5C3EBB-BDFF-4E27-856E-83EC91115280}" destId="{032C4665-D646-452C-A055-15BB408DBCA0}" srcOrd="0" destOrd="0" presId="urn:microsoft.com/office/officeart/2008/layout/RadialCluster"/>
    <dgm:cxn modelId="{C0232EC0-A110-4D82-A87C-C298AF7A3285}" type="presOf" srcId="{E605B51C-73B0-4C72-B731-B704438AC688}" destId="{C61523A8-1BDE-4D0B-82F5-BC901AC66482}" srcOrd="0" destOrd="0" presId="urn:microsoft.com/office/officeart/2008/layout/RadialCluster"/>
    <dgm:cxn modelId="{1B3016DA-2BC5-4AF4-A3B7-547FF428078B}" type="presOf" srcId="{C03F2C10-430C-43A4-B220-5C692E82154D}" destId="{7CB9A60F-FBEA-4E1D-BAD5-385F0E06DECF}" srcOrd="0" destOrd="0" presId="urn:microsoft.com/office/officeart/2008/layout/RadialCluster"/>
    <dgm:cxn modelId="{5419E1E3-876F-4CFD-92D8-8FBF26A13592}" srcId="{51055FF3-D8B6-45E1-B28C-9A73B0631983}" destId="{425BB065-35C7-4E5E-9741-B24E8A161720}" srcOrd="2" destOrd="0" parTransId="{5EE8994A-4E81-4F23-8A4E-196273A8C0EF}" sibTransId="{2BB6FDF7-4C37-4F5E-9EEA-9364A3AC3B9D}"/>
    <dgm:cxn modelId="{9B6424E5-A7B8-485A-9E26-E8EAF7274B5F}" type="presOf" srcId="{60BCC399-5FC0-4A00-A2AB-D812F530D65F}" destId="{4CE54C81-7C25-44E8-841C-01646BD85899}" srcOrd="0" destOrd="0" presId="urn:microsoft.com/office/officeart/2008/layout/RadialCluster"/>
    <dgm:cxn modelId="{A1BB1DFE-D6C3-4167-9983-77FCD093FE85}" srcId="{51055FF3-D8B6-45E1-B28C-9A73B0631983}" destId="{CADEC22E-D013-4C05-9519-8589E5D3C289}" srcOrd="0" destOrd="0" parTransId="{C03F2C10-430C-43A4-B220-5C692E82154D}" sibTransId="{F993D537-6921-408E-99FC-FE6AA4F3EB8E}"/>
    <dgm:cxn modelId="{0B5CDC52-394F-485B-8CF0-E6F9E72EE3DE}" type="presParOf" srcId="{550FB0E6-3CAD-4918-8FA7-40E4B34A7CCF}" destId="{9A93B4F0-8660-4B8B-8C5D-5B9F116A4787}" srcOrd="0" destOrd="0" presId="urn:microsoft.com/office/officeart/2008/layout/RadialCluster"/>
    <dgm:cxn modelId="{4092D8C7-C85C-454E-A5C5-EBCD26ECD620}" type="presParOf" srcId="{9A93B4F0-8660-4B8B-8C5D-5B9F116A4787}" destId="{5988AF4B-C9D5-4D21-9193-0C20770C13EC}" srcOrd="0" destOrd="0" presId="urn:microsoft.com/office/officeart/2008/layout/RadialCluster"/>
    <dgm:cxn modelId="{0CCE7CD8-2E3A-4E89-A80C-B0B27EE9785B}" type="presParOf" srcId="{9A93B4F0-8660-4B8B-8C5D-5B9F116A4787}" destId="{7CB9A60F-FBEA-4E1D-BAD5-385F0E06DECF}" srcOrd="1" destOrd="0" presId="urn:microsoft.com/office/officeart/2008/layout/RadialCluster"/>
    <dgm:cxn modelId="{D15504DF-8DE6-48BA-A7E1-FD7D195390BA}" type="presParOf" srcId="{9A93B4F0-8660-4B8B-8C5D-5B9F116A4787}" destId="{FC6D5FA1-72D9-49C0-858A-2F7CD676BD9B}" srcOrd="2" destOrd="0" presId="urn:microsoft.com/office/officeart/2008/layout/RadialCluster"/>
    <dgm:cxn modelId="{FA482910-C4EE-4F34-99A5-B9E919C94AF8}" type="presParOf" srcId="{9A93B4F0-8660-4B8B-8C5D-5B9F116A4787}" destId="{D0306A33-D1F1-4FA4-AC08-44925058980B}" srcOrd="3" destOrd="0" presId="urn:microsoft.com/office/officeart/2008/layout/RadialCluster"/>
    <dgm:cxn modelId="{308D723C-DE0F-4B1A-9398-BED7D74382B7}" type="presParOf" srcId="{9A93B4F0-8660-4B8B-8C5D-5B9F116A4787}" destId="{5DC7B429-13AA-4925-8AB8-CCD3165877FD}" srcOrd="4" destOrd="0" presId="urn:microsoft.com/office/officeart/2008/layout/RadialCluster"/>
    <dgm:cxn modelId="{7ABB9309-3EA5-43C8-9EA6-155D4488DF55}" type="presParOf" srcId="{9A93B4F0-8660-4B8B-8C5D-5B9F116A4787}" destId="{C25EEDE8-7AF4-4862-AF78-5E5A929917C0}" srcOrd="5" destOrd="0" presId="urn:microsoft.com/office/officeart/2008/layout/RadialCluster"/>
    <dgm:cxn modelId="{516D60DC-99CB-4466-B9E0-BD1060C821CA}" type="presParOf" srcId="{9A93B4F0-8660-4B8B-8C5D-5B9F116A4787}" destId="{475706CD-397A-4EA1-82BA-C3B3DAC772C5}" srcOrd="6" destOrd="0" presId="urn:microsoft.com/office/officeart/2008/layout/RadialCluster"/>
    <dgm:cxn modelId="{4CC3147D-4D29-462A-9C4D-C51EAA5CC9EF}" type="presParOf" srcId="{9A93B4F0-8660-4B8B-8C5D-5B9F116A4787}" destId="{032C4665-D646-452C-A055-15BB408DBCA0}" srcOrd="7" destOrd="0" presId="urn:microsoft.com/office/officeart/2008/layout/RadialCluster"/>
    <dgm:cxn modelId="{034A18DD-D623-4288-997A-3F036AEE254A}" type="presParOf" srcId="{9A93B4F0-8660-4B8B-8C5D-5B9F116A4787}" destId="{BD55CCE7-40CF-4C94-88E2-4559E36F1C06}" srcOrd="8" destOrd="0" presId="urn:microsoft.com/office/officeart/2008/layout/RadialCluster"/>
    <dgm:cxn modelId="{178F226B-0BEC-4FEA-9E89-A0C34DD2271C}" type="presParOf" srcId="{9A93B4F0-8660-4B8B-8C5D-5B9F116A4787}" destId="{4CE54C81-7C25-44E8-841C-01646BD85899}" srcOrd="9" destOrd="0" presId="urn:microsoft.com/office/officeart/2008/layout/RadialCluster"/>
    <dgm:cxn modelId="{059DA748-CBC9-4BB7-AB5B-3D72EB978858}" type="presParOf" srcId="{9A93B4F0-8660-4B8B-8C5D-5B9F116A4787}" destId="{C61523A8-1BDE-4D0B-82F5-BC901AC66482}" srcOrd="10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C786B-6FB2-44EA-B09B-668A5919F3D9}">
      <dsp:nvSpPr>
        <dsp:cNvPr id="0" name=""/>
        <dsp:cNvSpPr/>
      </dsp:nvSpPr>
      <dsp:spPr>
        <a:xfrm>
          <a:off x="1604925" y="183394"/>
          <a:ext cx="1908562" cy="1908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2E1D0-4324-43D7-8349-586BCF3EA439}">
      <dsp:nvSpPr>
        <dsp:cNvPr id="0" name=""/>
        <dsp:cNvSpPr/>
      </dsp:nvSpPr>
      <dsp:spPr>
        <a:xfrm>
          <a:off x="438581" y="2628115"/>
          <a:ext cx="4241250" cy="1129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STEP 1- OPEN THE</a:t>
          </a:r>
          <a:r>
            <a:rPr lang="en-US" sz="2300" b="1" kern="1200" dirty="0">
              <a:highlight>
                <a:srgbClr val="FFFF00"/>
              </a:highlight>
            </a:rPr>
            <a:t> YELLOW </a:t>
          </a:r>
          <a:r>
            <a:rPr lang="en-US" sz="2300" b="1" kern="1200" dirty="0"/>
            <a:t>FOLDER ON YOUR TABLE</a:t>
          </a:r>
          <a:endParaRPr lang="en-US" sz="2300" kern="1200" dirty="0"/>
        </a:p>
      </dsp:txBody>
      <dsp:txXfrm>
        <a:off x="438581" y="2628115"/>
        <a:ext cx="4241250" cy="1129615"/>
      </dsp:txXfrm>
    </dsp:sp>
    <dsp:sp modelId="{A9BC7D2E-09E0-4835-9909-25C1F99C89A8}">
      <dsp:nvSpPr>
        <dsp:cNvPr id="0" name=""/>
        <dsp:cNvSpPr/>
      </dsp:nvSpPr>
      <dsp:spPr>
        <a:xfrm>
          <a:off x="7201721" y="183394"/>
          <a:ext cx="1908562" cy="1908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F4331-2EFF-42E0-973A-694C4E135865}">
      <dsp:nvSpPr>
        <dsp:cNvPr id="0" name=""/>
        <dsp:cNvSpPr/>
      </dsp:nvSpPr>
      <dsp:spPr>
        <a:xfrm>
          <a:off x="5422050" y="2628115"/>
          <a:ext cx="5467904" cy="1129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STEP 2- DISCUSS WITH YOUR TABLE WHAT YOUR GROUP THINKS ABOUT THE QUESTION PRESENTED.</a:t>
          </a:r>
          <a:endParaRPr lang="en-US" sz="2400" kern="1200" dirty="0"/>
        </a:p>
      </dsp:txBody>
      <dsp:txXfrm>
        <a:off x="5422050" y="2628115"/>
        <a:ext cx="5467904" cy="1129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95906-0AFD-4CA2-A4C0-F74A37E576C1}">
      <dsp:nvSpPr>
        <dsp:cNvPr id="0" name=""/>
        <dsp:cNvSpPr/>
      </dsp:nvSpPr>
      <dsp:spPr>
        <a:xfrm>
          <a:off x="65000" y="1540"/>
          <a:ext cx="2775806" cy="1665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Problem:</a:t>
          </a:r>
          <a:r>
            <a:rPr lang="en-US" sz="2400" kern="1200" dirty="0"/>
            <a:t> Racism in America (big, abstract, hard to tackle)</a:t>
          </a:r>
        </a:p>
      </dsp:txBody>
      <dsp:txXfrm>
        <a:off x="113780" y="50320"/>
        <a:ext cx="2678246" cy="1567923"/>
      </dsp:txXfrm>
    </dsp:sp>
    <dsp:sp modelId="{4E30E38F-FC96-4E27-8408-880859388699}">
      <dsp:nvSpPr>
        <dsp:cNvPr id="0" name=""/>
        <dsp:cNvSpPr/>
      </dsp:nvSpPr>
      <dsp:spPr>
        <a:xfrm>
          <a:off x="3085078" y="490082"/>
          <a:ext cx="588470" cy="688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085078" y="627762"/>
        <a:ext cx="411929" cy="413039"/>
      </dsp:txXfrm>
    </dsp:sp>
    <dsp:sp modelId="{39CDE1DF-8BDB-4877-BCD4-541593FDD11C}">
      <dsp:nvSpPr>
        <dsp:cNvPr id="0" name=""/>
        <dsp:cNvSpPr/>
      </dsp:nvSpPr>
      <dsp:spPr>
        <a:xfrm>
          <a:off x="3951129" y="1540"/>
          <a:ext cx="2775806" cy="1665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Subsidiary Problem: </a:t>
          </a:r>
          <a:r>
            <a:rPr lang="en-US" sz="2000" kern="1200" dirty="0"/>
            <a:t>Segregation in the South and disenfranchisement of Black voters</a:t>
          </a:r>
        </a:p>
      </dsp:txBody>
      <dsp:txXfrm>
        <a:off x="3999909" y="50320"/>
        <a:ext cx="2678246" cy="1567923"/>
      </dsp:txXfrm>
    </dsp:sp>
    <dsp:sp modelId="{162908A8-9409-405D-BBB0-4A57F923F396}">
      <dsp:nvSpPr>
        <dsp:cNvPr id="0" name=""/>
        <dsp:cNvSpPr/>
      </dsp:nvSpPr>
      <dsp:spPr>
        <a:xfrm rot="5400000">
          <a:off x="5044797" y="1861330"/>
          <a:ext cx="588470" cy="688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-5400000">
        <a:off x="5132513" y="1911295"/>
        <a:ext cx="413039" cy="411929"/>
      </dsp:txXfrm>
    </dsp:sp>
    <dsp:sp modelId="{664033B1-4042-4B68-81AC-5EE0BEC6043D}">
      <dsp:nvSpPr>
        <dsp:cNvPr id="0" name=""/>
        <dsp:cNvSpPr/>
      </dsp:nvSpPr>
      <dsp:spPr>
        <a:xfrm>
          <a:off x="3951129" y="2777346"/>
          <a:ext cx="2775806" cy="1665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Solution/Issue:</a:t>
          </a:r>
          <a:r>
            <a:rPr lang="en-US" sz="2200" kern="1200"/>
            <a:t> Outlaw (legal) segregation and racial voting restrictions</a:t>
          </a:r>
        </a:p>
      </dsp:txBody>
      <dsp:txXfrm>
        <a:off x="3999909" y="2826126"/>
        <a:ext cx="2678246" cy="1567923"/>
      </dsp:txXfrm>
    </dsp:sp>
    <dsp:sp modelId="{695DE6A1-E7F7-45D6-8740-2759B02EB016}">
      <dsp:nvSpPr>
        <dsp:cNvPr id="0" name=""/>
        <dsp:cNvSpPr/>
      </dsp:nvSpPr>
      <dsp:spPr>
        <a:xfrm rot="10800000">
          <a:off x="3118387" y="3265888"/>
          <a:ext cx="588470" cy="68839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3294928" y="3403568"/>
        <a:ext cx="411929" cy="413039"/>
      </dsp:txXfrm>
    </dsp:sp>
    <dsp:sp modelId="{825299D5-9AF6-4F52-91E2-04441F2CE28B}">
      <dsp:nvSpPr>
        <dsp:cNvPr id="0" name=""/>
        <dsp:cNvSpPr/>
      </dsp:nvSpPr>
      <dsp:spPr>
        <a:xfrm>
          <a:off x="65000" y="2777346"/>
          <a:ext cx="2775806" cy="16654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Campaign Outcome</a:t>
          </a:r>
          <a:r>
            <a:rPr lang="en-US" sz="2200" kern="1200"/>
            <a:t>: Civil Rights Act of 1964 &amp; Voting Rights Act of 1965</a:t>
          </a:r>
        </a:p>
      </dsp:txBody>
      <dsp:txXfrm>
        <a:off x="113780" y="2826126"/>
        <a:ext cx="2678246" cy="156792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FAFA0-28EE-40DF-BC88-5FE909EB9FF0}">
      <dsp:nvSpPr>
        <dsp:cNvPr id="0" name=""/>
        <dsp:cNvSpPr/>
      </dsp:nvSpPr>
      <dsp:spPr>
        <a:xfrm>
          <a:off x="0" y="0"/>
          <a:ext cx="3446754" cy="3678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22" tIns="330200" rIns="268722" bIns="33020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Step 1- On your piece of cardstock in the folder, write down your answer. DO NOT SHARE IT.</a:t>
          </a:r>
          <a:endParaRPr lang="en-US" sz="2200" kern="1200" dirty="0"/>
        </a:p>
      </dsp:txBody>
      <dsp:txXfrm>
        <a:off x="0" y="1397755"/>
        <a:ext cx="3446754" cy="2206981"/>
      </dsp:txXfrm>
    </dsp:sp>
    <dsp:sp modelId="{B0452B31-1048-48E5-B1A9-444077EA8E7B}">
      <dsp:nvSpPr>
        <dsp:cNvPr id="0" name=""/>
        <dsp:cNvSpPr/>
      </dsp:nvSpPr>
      <dsp:spPr>
        <a:xfrm>
          <a:off x="1171631" y="367830"/>
          <a:ext cx="1103490" cy="1103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2" tIns="12700" rIns="8603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1333233" y="529432"/>
        <a:ext cx="780286" cy="780286"/>
      </dsp:txXfrm>
    </dsp:sp>
    <dsp:sp modelId="{66A80B9A-000D-407D-BAB5-06F5BA0B656A}">
      <dsp:nvSpPr>
        <dsp:cNvPr id="0" name=""/>
        <dsp:cNvSpPr/>
      </dsp:nvSpPr>
      <dsp:spPr>
        <a:xfrm>
          <a:off x="0" y="3678231"/>
          <a:ext cx="3446754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D0B61-AAD5-40D5-9463-247B51C88546}">
      <dsp:nvSpPr>
        <dsp:cNvPr id="0" name=""/>
        <dsp:cNvSpPr/>
      </dsp:nvSpPr>
      <dsp:spPr>
        <a:xfrm>
          <a:off x="3791429" y="0"/>
          <a:ext cx="3446754" cy="3678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22" tIns="330200" rIns="268722" bIns="33020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Step 2- Ask as many people as possible in 5 minutes what their biggest problem is.</a:t>
          </a:r>
          <a:endParaRPr lang="en-US" sz="2200" kern="1200" dirty="0"/>
        </a:p>
      </dsp:txBody>
      <dsp:txXfrm>
        <a:off x="3791429" y="1397755"/>
        <a:ext cx="3446754" cy="2206981"/>
      </dsp:txXfrm>
    </dsp:sp>
    <dsp:sp modelId="{AC503699-F1B7-4E4A-905E-24649C4CA34B}">
      <dsp:nvSpPr>
        <dsp:cNvPr id="0" name=""/>
        <dsp:cNvSpPr/>
      </dsp:nvSpPr>
      <dsp:spPr>
        <a:xfrm>
          <a:off x="4963061" y="367830"/>
          <a:ext cx="1103490" cy="1103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2" tIns="12700" rIns="8603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5124663" y="529432"/>
        <a:ext cx="780286" cy="780286"/>
      </dsp:txXfrm>
    </dsp:sp>
    <dsp:sp modelId="{FDC44E1F-6D1E-421B-8A2A-98CF6CB31CB9}">
      <dsp:nvSpPr>
        <dsp:cNvPr id="0" name=""/>
        <dsp:cNvSpPr/>
      </dsp:nvSpPr>
      <dsp:spPr>
        <a:xfrm>
          <a:off x="3791429" y="3678231"/>
          <a:ext cx="3446754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DB5CD8-E862-4D89-9A24-34DE6803A2CE}">
      <dsp:nvSpPr>
        <dsp:cNvPr id="0" name=""/>
        <dsp:cNvSpPr/>
      </dsp:nvSpPr>
      <dsp:spPr>
        <a:xfrm>
          <a:off x="7582859" y="0"/>
          <a:ext cx="3446754" cy="367830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722" tIns="330200" rIns="268722" bIns="33020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Step 3- Tally mark every time someone has the same problem as yours, move on if they don’t.</a:t>
          </a:r>
          <a:endParaRPr lang="en-US" sz="2200" kern="1200" dirty="0"/>
        </a:p>
      </dsp:txBody>
      <dsp:txXfrm>
        <a:off x="7582859" y="1397755"/>
        <a:ext cx="3446754" cy="2206981"/>
      </dsp:txXfrm>
    </dsp:sp>
    <dsp:sp modelId="{B06BB399-F83C-44F6-B510-86478D6C9BFA}">
      <dsp:nvSpPr>
        <dsp:cNvPr id="0" name=""/>
        <dsp:cNvSpPr/>
      </dsp:nvSpPr>
      <dsp:spPr>
        <a:xfrm>
          <a:off x="8754491" y="367830"/>
          <a:ext cx="1103490" cy="11034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32" tIns="12700" rIns="86032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8916093" y="529432"/>
        <a:ext cx="780286" cy="780286"/>
      </dsp:txXfrm>
    </dsp:sp>
    <dsp:sp modelId="{53D2A803-3A6E-4142-8EDA-D0206E014CFB}">
      <dsp:nvSpPr>
        <dsp:cNvPr id="0" name=""/>
        <dsp:cNvSpPr/>
      </dsp:nvSpPr>
      <dsp:spPr>
        <a:xfrm>
          <a:off x="7582859" y="3678231"/>
          <a:ext cx="3446754" cy="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88AF4B-C9D5-4D21-9193-0C20770C13EC}">
      <dsp:nvSpPr>
        <dsp:cNvPr id="0" name=""/>
        <dsp:cNvSpPr/>
      </dsp:nvSpPr>
      <dsp:spPr>
        <a:xfrm>
          <a:off x="2020869" y="1819360"/>
          <a:ext cx="1399153" cy="13991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Montserrat" panose="00000500000000000000" pitchFamily="2" charset="0"/>
            </a:rPr>
            <a:t>Building Principal</a:t>
          </a:r>
        </a:p>
      </dsp:txBody>
      <dsp:txXfrm>
        <a:off x="2089170" y="1887661"/>
        <a:ext cx="1262551" cy="1262551"/>
      </dsp:txXfrm>
    </dsp:sp>
    <dsp:sp modelId="{7CB9A60F-FBEA-4E1D-BAD5-385F0E06DECF}">
      <dsp:nvSpPr>
        <dsp:cNvPr id="0" name=""/>
        <dsp:cNvSpPr/>
      </dsp:nvSpPr>
      <dsp:spPr>
        <a:xfrm rot="16200000">
          <a:off x="2325367" y="1424282"/>
          <a:ext cx="7901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0157" y="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headEnd type="arrow" w="med" len="med"/>
          <a:tailEnd type="non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D5FA1-72D9-49C0-858A-2F7CD676BD9B}">
      <dsp:nvSpPr>
        <dsp:cNvPr id="0" name=""/>
        <dsp:cNvSpPr/>
      </dsp:nvSpPr>
      <dsp:spPr>
        <a:xfrm>
          <a:off x="2251729" y="91770"/>
          <a:ext cx="937432" cy="9374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latin typeface="Montserrat" panose="00000500000000000000" pitchFamily="2" charset="0"/>
            </a:rPr>
            <a:t>Teachers doing coverage</a:t>
          </a:r>
        </a:p>
      </dsp:txBody>
      <dsp:txXfrm>
        <a:off x="2297491" y="137532"/>
        <a:ext cx="845908" cy="845908"/>
      </dsp:txXfrm>
    </dsp:sp>
    <dsp:sp modelId="{D0306A33-D1F1-4FA4-AC08-44925058980B}">
      <dsp:nvSpPr>
        <dsp:cNvPr id="0" name=""/>
        <dsp:cNvSpPr/>
      </dsp:nvSpPr>
      <dsp:spPr>
        <a:xfrm rot="20520000">
          <a:off x="3402157" y="2178834"/>
          <a:ext cx="7300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0034" y="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headEnd type="arrow" w="med" len="med"/>
          <a:tailEnd type="non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7B429-13AA-4925-8AB8-CCD3165877FD}">
      <dsp:nvSpPr>
        <dsp:cNvPr id="0" name=""/>
        <dsp:cNvSpPr/>
      </dsp:nvSpPr>
      <dsp:spPr>
        <a:xfrm>
          <a:off x="4114326" y="1445026"/>
          <a:ext cx="937432" cy="9374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Montserrat" panose="00000500000000000000" pitchFamily="2" charset="0"/>
            </a:rPr>
            <a:t>Teachers missing staff members at collaborative planning</a:t>
          </a:r>
        </a:p>
      </dsp:txBody>
      <dsp:txXfrm>
        <a:off x="4160088" y="1490788"/>
        <a:ext cx="845908" cy="845908"/>
      </dsp:txXfrm>
    </dsp:sp>
    <dsp:sp modelId="{C25EEDE8-7AF4-4862-AF78-5E5A929917C0}">
      <dsp:nvSpPr>
        <dsp:cNvPr id="0" name=""/>
        <dsp:cNvSpPr/>
      </dsp:nvSpPr>
      <dsp:spPr>
        <a:xfrm rot="3240000">
          <a:off x="3122704" y="3426577"/>
          <a:ext cx="5143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4360" y="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headEnd type="arrow" w="med" len="med"/>
          <a:tailEnd type="non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706CD-397A-4EA1-82BA-C3B3DAC772C5}">
      <dsp:nvSpPr>
        <dsp:cNvPr id="0" name=""/>
        <dsp:cNvSpPr/>
      </dsp:nvSpPr>
      <dsp:spPr>
        <a:xfrm>
          <a:off x="3402877" y="3634640"/>
          <a:ext cx="937432" cy="9374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Montserrat" panose="00000500000000000000" pitchFamily="2" charset="0"/>
            </a:rPr>
            <a:t>Department chairs coordinating plans for vacant positions</a:t>
          </a:r>
        </a:p>
      </dsp:txBody>
      <dsp:txXfrm>
        <a:off x="3448639" y="3680402"/>
        <a:ext cx="845908" cy="845908"/>
      </dsp:txXfrm>
    </dsp:sp>
    <dsp:sp modelId="{032C4665-D646-452C-A055-15BB408DBCA0}">
      <dsp:nvSpPr>
        <dsp:cNvPr id="0" name=""/>
        <dsp:cNvSpPr/>
      </dsp:nvSpPr>
      <dsp:spPr>
        <a:xfrm rot="7560000">
          <a:off x="1803826" y="3426577"/>
          <a:ext cx="5143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4360" y="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headEnd type="arrow" w="med" len="med"/>
          <a:tailEnd type="non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55CCE7-40CF-4C94-88E2-4559E36F1C06}">
      <dsp:nvSpPr>
        <dsp:cNvPr id="0" name=""/>
        <dsp:cNvSpPr/>
      </dsp:nvSpPr>
      <dsp:spPr>
        <a:xfrm>
          <a:off x="1100581" y="3634640"/>
          <a:ext cx="937432" cy="9374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latin typeface="Montserrat" panose="00000500000000000000" pitchFamily="2" charset="0"/>
            </a:rPr>
            <a:t>Assistant principals overseeing grade levels</a:t>
          </a:r>
        </a:p>
      </dsp:txBody>
      <dsp:txXfrm>
        <a:off x="1146343" y="3680402"/>
        <a:ext cx="845908" cy="845908"/>
      </dsp:txXfrm>
    </dsp:sp>
    <dsp:sp modelId="{4CE54C81-7C25-44E8-841C-01646BD85899}">
      <dsp:nvSpPr>
        <dsp:cNvPr id="0" name=""/>
        <dsp:cNvSpPr/>
      </dsp:nvSpPr>
      <dsp:spPr>
        <a:xfrm rot="11880000">
          <a:off x="1308700" y="2178834"/>
          <a:ext cx="73003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0034" y="0"/>
              </a:lnTo>
            </a:path>
          </a:pathLst>
        </a:custGeom>
        <a:noFill/>
        <a:ln w="12700" cap="flat" cmpd="sng" algn="ctr">
          <a:solidFill>
            <a:scrgbClr r="0" g="0" b="0"/>
          </a:solidFill>
          <a:prstDash val="solid"/>
          <a:miter lim="800000"/>
          <a:headEnd type="arrow" w="med" len="med"/>
          <a:tailEnd type="none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1523A8-1BDE-4D0B-82F5-BC901AC66482}">
      <dsp:nvSpPr>
        <dsp:cNvPr id="0" name=""/>
        <dsp:cNvSpPr/>
      </dsp:nvSpPr>
      <dsp:spPr>
        <a:xfrm>
          <a:off x="389132" y="1445026"/>
          <a:ext cx="937432" cy="93743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Montserrat" panose="00000500000000000000" pitchFamily="2" charset="0"/>
            </a:rPr>
            <a:t>Financial secretary coordinating coverage</a:t>
          </a:r>
        </a:p>
      </dsp:txBody>
      <dsp:txXfrm>
        <a:off x="434894" y="1490788"/>
        <a:ext cx="845908" cy="845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6722BB-32AA-4CDF-BC00-026C693B47A9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8D96C2-8371-42F4-9A2A-820DE0772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28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04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602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 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63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 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155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12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Your issue is your how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bg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i.e., stagnating salaries, low planning time, bad administrator</a:t>
            </a:r>
            <a:r>
              <a:rPr lang="en-US" sz="1200" b="1" i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anti-teacher Board of Ed,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bg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i.e., educator salary increases, increased planning time, replacing principal, pro-teacher BoE members, etc.</a:t>
            </a: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200" b="1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200" b="1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bg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77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bg1"/>
                </a:solidFill>
                <a:latin typeface="Montserrat" pitchFamily="2" charset="0"/>
              </a:rPr>
              <a:t>We often confuse </a:t>
            </a:r>
            <a:r>
              <a:rPr lang="en-US" sz="1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Montserrat" pitchFamily="2" charset="0"/>
              </a:rPr>
              <a:t>problems</a:t>
            </a:r>
            <a:r>
              <a:rPr lang="en-US" sz="12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Montserrat" pitchFamily="2" charset="0"/>
              </a:rPr>
              <a:t>and </a:t>
            </a:r>
            <a:r>
              <a:rPr lang="en-US" sz="1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Montserrat" pitchFamily="2" charset="0"/>
              </a:rPr>
              <a:t>goals</a:t>
            </a:r>
            <a:r>
              <a:rPr lang="en-US" sz="12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Montserrat" pitchFamily="2" charset="0"/>
              </a:rPr>
              <a:t>for </a:t>
            </a:r>
            <a:r>
              <a:rPr lang="en-US" sz="1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Montserrat" pitchFamily="2" charset="0"/>
              </a:rPr>
              <a:t>Issues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78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304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012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25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 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58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Your issue is your how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bg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i.e., stagnating salaries, low planning time, bad administrator</a:t>
            </a:r>
            <a:r>
              <a:rPr lang="en-US" sz="1200" b="1" i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, </a:t>
            </a: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anti-teacher Board of Ed,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bg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200" b="1" dirty="0">
                <a:solidFill>
                  <a:schemeClr val="bg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i.e., educator salary increases, increased planning time, replacing principal, pro-teacher BoE members, etc.</a:t>
            </a: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200" b="1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200" b="1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bg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80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tx2"/>
                </a:solidFill>
              </a:rPr>
              <a:t>So what makes a *good* organizing issue, and how do you decide between competing priorities?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154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742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55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05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9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latin typeface="Montserrat" pitchFamily="2" charset="0"/>
              </a:rPr>
              <a:t>In your local teams you are now going to refine your chosen organizing Issue. </a:t>
            </a:r>
          </a:p>
          <a:p>
            <a:endParaRPr lang="en-US" sz="1200" b="1" dirty="0">
              <a:latin typeface="Montserrat" pitchFamily="2" charset="0"/>
            </a:endParaRPr>
          </a:p>
          <a:p>
            <a:r>
              <a:rPr lang="en-US" sz="1200" b="1" dirty="0">
                <a:latin typeface="Montserrat" pitchFamily="2" charset="0"/>
              </a:rPr>
              <a:t>You are going to assess the strength of your issue and make changes based on what we’ve covered this morning.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411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000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The decision maker(s) needs to be a </a:t>
            </a:r>
            <a:r>
              <a:rPr lang="en-US" b="1" dirty="0">
                <a:solidFill>
                  <a:schemeClr val="bg1"/>
                </a:solidFill>
                <a:latin typeface="Montserrat" pitchFamily="2" charset="0"/>
              </a:rPr>
              <a:t>person(s) with a name(s)</a:t>
            </a:r>
          </a:p>
          <a:p>
            <a:pPr algn="l"/>
            <a:endParaRPr lang="en-US" b="1" dirty="0">
              <a:solidFill>
                <a:schemeClr val="bg1"/>
              </a:solidFill>
              <a:latin typeface="Montserrat" pitchFamily="2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This person(s) </a:t>
            </a:r>
            <a:r>
              <a:rPr lang="en-US" b="1" dirty="0">
                <a:solidFill>
                  <a:schemeClr val="bg1"/>
                </a:solidFill>
                <a:latin typeface="Montserrat" pitchFamily="2" charset="0"/>
              </a:rPr>
              <a:t>holds the power to decide </a:t>
            </a:r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to give us what we want</a:t>
            </a:r>
          </a:p>
          <a:p>
            <a:pPr algn="l"/>
            <a:endParaRPr lang="en-US" dirty="0">
              <a:solidFill>
                <a:schemeClr val="bg1"/>
              </a:solidFill>
              <a:latin typeface="Montserrat" pitchFamily="2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They are </a:t>
            </a:r>
            <a:r>
              <a:rPr lang="en-US" b="1" dirty="0">
                <a:solidFill>
                  <a:schemeClr val="bg1"/>
                </a:solidFill>
                <a:latin typeface="Montserrat" pitchFamily="2" charset="0"/>
              </a:rPr>
              <a:t>influenced by other people</a:t>
            </a:r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, and we should pressure them as well</a:t>
            </a:r>
          </a:p>
          <a:p>
            <a:pPr algn="l"/>
            <a:endParaRPr lang="en-US" dirty="0">
              <a:solidFill>
                <a:schemeClr val="bg1"/>
              </a:solidFill>
              <a:latin typeface="Montserrat" pitchFamily="2" charset="0"/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Do a simple </a:t>
            </a:r>
            <a:r>
              <a:rPr lang="en-US" b="1" dirty="0">
                <a:solidFill>
                  <a:schemeClr val="bg1"/>
                </a:solidFill>
                <a:latin typeface="Montserrat" pitchFamily="2" charset="0"/>
              </a:rPr>
              <a:t>“power map” </a:t>
            </a:r>
            <a:r>
              <a:rPr lang="en-US" dirty="0">
                <a:solidFill>
                  <a:schemeClr val="bg1"/>
                </a:solidFill>
                <a:latin typeface="Montserrat" pitchFamily="2" charset="0"/>
              </a:rPr>
              <a:t>of the target to determine points of leverage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182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51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205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5447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12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1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2800" b="1" dirty="0">
                <a:solidFill>
                  <a:schemeClr val="tx2"/>
                </a:solidFill>
              </a:rPr>
              <a:t>Increasing membership by a specific amount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Recruiting a specific number of new building reps or officers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Rebuilding dormant committees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779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/>
            <a:r>
              <a:rPr lang="en-US" sz="3600" b="1" dirty="0">
                <a:solidFill>
                  <a:schemeClr val="tx2"/>
                </a:solidFill>
              </a:rPr>
              <a:t>Examples include: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Assigning a consistent liaison to your local Parent’s organization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A joint work group with your local progressive religious organization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Regular lunch meetings with the County Executive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234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7180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Calibri"/>
                <a:cs typeface="Calibri"/>
              </a:rPr>
              <a:t>Okay, we’re almost there!</a:t>
            </a:r>
          </a:p>
          <a:p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Calibri"/>
                <a:cs typeface="Calibri"/>
              </a:rPr>
              <a:t>You have your issue, you have your target, now let’s figure out some goals.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  <a:ea typeface="Calibri"/>
                <a:cs typeface="Calibri"/>
              </a:rPr>
              <a:t>You may come up with more, and that’s okay, but try to identify the 2 most important.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67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679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brief! Team A has 2 minutes to present, Team B has 3 minutes to provide feedback</a:t>
            </a:r>
          </a:p>
          <a:p>
            <a:endParaRPr lang="en-US" dirty="0"/>
          </a:p>
          <a:p>
            <a:r>
              <a:rPr lang="en-US" dirty="0"/>
              <a:t>At 5 minutes SWITCH!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457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8D96C2-8371-42F4-9A2A-820DE0772DA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81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C71C4-99D5-E9FE-35F1-3CF914CEC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C2603-D633-E29F-6B25-8A2153C2D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E3B08-1B18-3F5A-DB96-F1347A921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83C81-A440-4104-B363-61E6895764C7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A5F31-7152-5EE4-5354-88BEAE60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C97B7-879E-59AF-D759-25D2FFD2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274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A4D-E70D-D646-8D68-97CAA8CD5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ACDAD-A9F0-A73D-0A4A-765E4267DE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F04BA-7890-2EE1-3724-40C84D85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4F2-6E67-46FD-B41A-053B976B24EB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E1152-9FF5-6B3B-80D9-DF33C9ECB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7B572-E24B-1E46-A101-BCACCA8D4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7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5A32-5089-685D-8A55-B8C45D7E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453AF-C3D9-1B9C-E050-2F17284D0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2E565-621C-0057-621E-B6171AD7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AE833-0E48-4781-BFF2-634AB02960CA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CB79E-B9B9-1C1B-73D0-FE2DE8817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570789-FD3C-F708-572C-8D714A6C6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91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D9E33-54E4-DDD9-6F9B-E5F62CA5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BA339-E03F-0F58-E4D3-B507C5871F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2F95C8-56F1-CADD-4A50-085568D07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E59D03-F1BD-37D4-6B52-D034812F9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368EC-CCB6-40DA-AFC8-2967443181DA}" type="datetime1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EB13E-97BD-E1FA-83AA-0313B70CA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119F6A-0749-40C2-7439-EB9135386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55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AAC9E-EF5A-FB6F-C7BA-CFA155F64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E2C76-E90F-A253-E33C-B8F7A6980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62C541-1274-AECC-FD7A-35B2284ED2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5E783-4C08-1B69-07CA-59B43BA9A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FE6C9-1B1F-C772-18DC-0BFB24560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D84FD-CA9B-0A65-ADE4-EE628402D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49DC7-74BC-4BCD-AC79-389A338764C7}" type="datetime1">
              <a:rPr lang="en-US" smtClean="0"/>
              <a:t>7/2/2024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E8870C-6D6C-50C0-BC54-77103664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D45F27-089E-CCF6-E112-7CB71E588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5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80B19-F844-481F-F96D-B59112EC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DDA6FA-AAF7-B09D-B180-9AED3F888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786F9-7AC8-4ED2-BF62-60D6A825DA75}" type="datetime1">
              <a:rPr lang="en-US" smtClean="0"/>
              <a:t>7/2/2024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F78F90-3890-3122-4B82-E17827EE1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C52AD-E1D0-F678-912B-C808292FF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04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BC922-5B2D-44FC-5224-2DB11D4F0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B9AEE-FC02-4067-9E25-FAB7703F2D50}" type="datetime1">
              <a:rPr lang="en-US" smtClean="0"/>
              <a:t>7/2/2024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B2EFF-3C6C-FE3C-389C-AC7D99BF0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F26BD-E4A2-83EA-D0B2-7D05767E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7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79D6-60DE-1A80-C9DE-B514E351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9E524-72B6-623F-3EA6-FDDA26BF4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43D7E-086B-FB23-0B5F-CF689A267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8B40F-C698-69F8-D640-C79ACBC7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8E85A-B17B-496C-BFDE-33272E691575}" type="datetime1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1DFFD-F21B-3D8A-0B87-A1038BB94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89102-79EA-F710-136E-7C352E36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40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0A9A-719D-8B8D-5E9A-2DD2DF0F2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7EC84A-4DB3-D312-4FB0-C7DD69764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F1E04-0DCF-634C-C696-3618A9297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E809B-9D62-830B-95A7-7EECD8AE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3035-CB08-4A8F-953A-F62C12AEA193}" type="datetime1">
              <a:rPr lang="en-US" smtClean="0"/>
              <a:t>7/2/2024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EC2F6-AD43-EFE2-CA71-190CC063C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84CED9-6FDF-6C07-817D-DACFC546F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98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D9219-9050-B065-632B-7B32DA51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38603-A0FF-82C4-E5FA-BEBE6656E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01BC-B9EE-70B3-8EEB-716E59896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A1774-2519-4050-A399-0CA5A3A04E48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DE5A76-0019-569E-22B9-C0E17DF1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56DAD9-EDAE-13D7-1D7B-54FFB947F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8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E1EB2D-0830-7C4E-DC62-DFCDA6F10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9A4B1-9D3E-88DB-B4A7-FCC4969F8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2C850-974E-D84E-F703-076EA19F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D3CF-5439-4540-B03F-FCC8B4E969BA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4B80E-105C-5859-9F4A-DD9B76FCF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E6246-0981-D7A8-90AB-1E53552CD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3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26B1C1-8ECA-376B-2125-509AD3452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8E56F-874F-7D7E-5AC5-A5747E49C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5B4F0-B1A4-452D-CCB7-A243DFE863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EC1C8-35C4-4D3D-979F-656400C8889B}" type="datetime1">
              <a:rPr lang="en-US" smtClean="0"/>
              <a:t>7/2/2024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5E6B8-5F1C-6B54-5D32-DF5ADA0589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66706-3538-1514-FDD3-8B8A4AA89E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8725B-3CE7-4F48-A8D3-7D52334B6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jpeg"/><Relationship Id="rId2" Type="http://schemas.openxmlformats.org/officeDocument/2006/relationships/video" Target="https://www.youtube.com/embed/lvJrx5Aecxk?feature=oembed" TargetMode="External"/><Relationship Id="rId1" Type="http://schemas.openxmlformats.org/officeDocument/2006/relationships/video" Target="https://www.youtube.com/embed/YpIqeDXDHOo?feature=oembed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0yZcDeVsj_Y?feature=oembed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hyperlink" Target="https://pixabay.com/en/question-mark-question-mark-symbol-706906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1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rawpixel.com/image/430005/free-photo-image-junk-abandoned-age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pixabay.com/en/car-mechanic-car-tires-repair-fast-3671448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2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reativecommons.org/licenses/by/3.0/" TargetMode="External"/><Relationship Id="rId11" Type="http://schemas.microsoft.com/office/2007/relationships/diagramDrawing" Target="../diagrams/drawing2.xml"/><Relationship Id="rId5" Type="http://schemas.openxmlformats.org/officeDocument/2006/relationships/hyperlink" Target="https://www.antrophistoria.com/2016/10/el-sueno-de-martin-luther-king.html" TargetMode="External"/><Relationship Id="rId10" Type="http://schemas.openxmlformats.org/officeDocument/2006/relationships/diagramColors" Target="../diagrams/colors2.xml"/><Relationship Id="rId4" Type="http://schemas.openxmlformats.org/officeDocument/2006/relationships/image" Target="../media/image15.jp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fr/ic%C3%B4ne-personnes-discussion-2967797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vJrx5Aecxk?feature=oembed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reepngimg.com/png/19968-winner-free-png-image" TargetMode="Externa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openclipart.org/detail/194112/man-thinking-by-dear_theophilus-194112" TargetMode="Externa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m2BvdiZUXA?feature=oembed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reepngimg.com/png/16788-target-png-file" TargetMode="Externa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freepngimg.com/png/16788-target-png-file" TargetMode="Externa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lvJrx5Aecxk?feature=oembed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7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YpIqeDXDHOo?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m2BvdiZUXA?feature=oembed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many buildings and a body of water&#10;&#10;Description automatically generated">
            <a:extLst>
              <a:ext uri="{FF2B5EF4-FFF2-40B4-BE49-F238E27FC236}">
                <a16:creationId xmlns:a16="http://schemas.microsoft.com/office/drawing/2014/main" id="{68D74C66-0B22-A6A0-6569-E4D308D9B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7" r="1" b="5322"/>
          <a:stretch/>
        </p:blipFill>
        <p:spPr>
          <a:xfrm>
            <a:off x="-10338" y="-1"/>
            <a:ext cx="12195447" cy="68797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25AFF98-93E9-17BC-BD40-A1C2DE9AF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" y="5237335"/>
            <a:ext cx="12178218" cy="1620665"/>
          </a:xfr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Zone 1 Organizing Institute</a:t>
            </a:r>
            <a:b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July 9-12, 2024</a:t>
            </a:r>
            <a:b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Westin Annapolis</a:t>
            </a:r>
            <a:b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2200" b="1" err="1">
                <a:solidFill>
                  <a:srgbClr val="FFFFFF"/>
                </a:solidFill>
                <a:latin typeface="Arial Rounded MT Bold" panose="020F0704030504030204" pitchFamily="34" charset="0"/>
              </a:rPr>
              <a:t>Annapolis</a:t>
            </a:r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, MD</a:t>
            </a:r>
            <a:br>
              <a:rPr lang="en-US" sz="220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endParaRPr lang="en-US" sz="220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3BA256F9-7B49-5DA5-0BB8-F1D0B1658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961" y="6274668"/>
            <a:ext cx="1665080" cy="5833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3721D8-683D-0E5A-7B8B-D362BD83F2C8}"/>
              </a:ext>
            </a:extLst>
          </p:cNvPr>
          <p:cNvSpPr txBox="1"/>
          <p:nvPr/>
        </p:nvSpPr>
        <p:spPr>
          <a:xfrm>
            <a:off x="31823" y="1199698"/>
            <a:ext cx="121782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Issue Organizing</a:t>
            </a:r>
          </a:p>
          <a:p>
            <a:pPr algn="ctr"/>
            <a:endParaRPr lang="en-US" sz="6000" b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40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Monet Reilly &amp; Mike Magee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B0E57-F75D-56D9-21A0-9BC2B894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01728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C631F-7224-0725-2FCF-C1E1CFD4C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ity with many buildings and a body of water&#10;&#10;Description automatically generated">
            <a:extLst>
              <a:ext uri="{FF2B5EF4-FFF2-40B4-BE49-F238E27FC236}">
                <a16:creationId xmlns:a16="http://schemas.microsoft.com/office/drawing/2014/main" id="{D98492A7-0571-85C5-2AC9-8937961C0F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8" b="54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A766BD-7C89-E3E2-9F5D-F939C914D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44768"/>
            <a:ext cx="12191980" cy="713222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7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2C19B18D-17C0-777B-04B9-97B4469EB8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52426"/>
            <a:ext cx="1168460" cy="49532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52F22-3AD6-970D-F16F-5FE997C33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1074" y="92279"/>
            <a:ext cx="6065241" cy="54401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D5D7989-3C5F-4199-3E56-06943C34F2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688"/>
          <a:stretch/>
        </p:blipFill>
        <p:spPr>
          <a:xfrm>
            <a:off x="3008375" y="0"/>
            <a:ext cx="9247939" cy="61447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1D50C3-ACDF-2FF6-65E9-8A5BCACC7870}"/>
              </a:ext>
            </a:extLst>
          </p:cNvPr>
          <p:cNvSpPr txBox="1"/>
          <p:nvPr/>
        </p:nvSpPr>
        <p:spPr>
          <a:xfrm>
            <a:off x="3328415" y="466344"/>
            <a:ext cx="8127109" cy="515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>
                <a:latin typeface="Montserrat" pitchFamily="2" charset="0"/>
              </a:rPr>
              <a:t>Objectives: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en-US" sz="2400" dirty="0">
                <a:latin typeface="Montserrat" pitchFamily="2" charset="0"/>
              </a:rPr>
              <a:t>Understand difference between </a:t>
            </a:r>
            <a:r>
              <a:rPr lang="en-US" sz="2400" b="1" dirty="0">
                <a:solidFill>
                  <a:srgbClr val="1758BE"/>
                </a:solidFill>
                <a:latin typeface="Montserrat" pitchFamily="2" charset="0"/>
              </a:rPr>
              <a:t>“problems” </a:t>
            </a:r>
            <a:r>
              <a:rPr lang="en-US" sz="2400" dirty="0">
                <a:latin typeface="Montserrat" pitchFamily="2" charset="0"/>
              </a:rPr>
              <a:t>and </a:t>
            </a:r>
            <a:r>
              <a:rPr lang="en-US" sz="2400" b="1" dirty="0">
                <a:solidFill>
                  <a:srgbClr val="1758BE"/>
                </a:solidFill>
                <a:latin typeface="Montserrat" pitchFamily="2" charset="0"/>
              </a:rPr>
              <a:t>“issues”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Montserrat" pitchFamily="2" charset="0"/>
              </a:rPr>
              <a:t>2. Understand what a good </a:t>
            </a:r>
            <a:r>
              <a:rPr lang="en-US" sz="2400" b="1" dirty="0">
                <a:solidFill>
                  <a:srgbClr val="1758BE"/>
                </a:solidFill>
                <a:latin typeface="Montserrat" pitchFamily="2" charset="0"/>
              </a:rPr>
              <a:t>“Organizing Issue” </a:t>
            </a:r>
            <a:r>
              <a:rPr lang="en-US" sz="2400" dirty="0">
                <a:latin typeface="Montserrat" pitchFamily="2" charset="0"/>
              </a:rPr>
              <a:t>is and how to identify one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Montserrat" pitchFamily="2" charset="0"/>
              </a:rPr>
              <a:t>3. Learn to identify </a:t>
            </a:r>
            <a:r>
              <a:rPr lang="en-US" sz="2400" b="1" dirty="0">
                <a:solidFill>
                  <a:srgbClr val="1758BE"/>
                </a:solidFill>
                <a:latin typeface="Montserrat" pitchFamily="2" charset="0"/>
              </a:rPr>
              <a:t>key decision makers/targets 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Montserrat" pitchFamily="2" charset="0"/>
              </a:rPr>
              <a:t>4. Walk away with a </a:t>
            </a:r>
            <a:r>
              <a:rPr lang="en-US" sz="2400" b="1" dirty="0">
                <a:solidFill>
                  <a:srgbClr val="1758BE"/>
                </a:solidFill>
                <a:latin typeface="Montserrat" pitchFamily="2" charset="0"/>
              </a:rPr>
              <a:t>specific issue </a:t>
            </a:r>
            <a:r>
              <a:rPr lang="en-US" sz="2400" dirty="0">
                <a:latin typeface="Montserrat" pitchFamily="2" charset="0"/>
              </a:rPr>
              <a:t>and plan start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C7D4E13-8CEA-6361-40E7-03FB6B6D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1464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727900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Montserrat" pitchFamily="2" charset="0"/>
              </a:rPr>
              <a:t>WHAT’S YOUR PROBLEM?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422401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ACTIVITY A- 5 MINUTES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graphicFrame>
        <p:nvGraphicFramePr>
          <p:cNvPr id="12" name="TextBox 8">
            <a:extLst>
              <a:ext uri="{FF2B5EF4-FFF2-40B4-BE49-F238E27FC236}">
                <a16:creationId xmlns:a16="http://schemas.microsoft.com/office/drawing/2014/main" id="{356C552F-9565-2159-90BB-6BE49CB3FF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6626825"/>
              </p:ext>
            </p:extLst>
          </p:nvPr>
        </p:nvGraphicFramePr>
        <p:xfrm>
          <a:off x="428977" y="1989774"/>
          <a:ext cx="11328537" cy="39411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6A322-2DB9-E6B3-5977-5AED0E65A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39494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Activity 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Discuss with you table your thoughts on the question.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5" name="Online Media 4" title="7 Minute Timer">
            <a:hlinkClick r:id="" action="ppaction://media"/>
            <a:extLst>
              <a:ext uri="{FF2B5EF4-FFF2-40B4-BE49-F238E27FC236}">
                <a16:creationId xmlns:a16="http://schemas.microsoft.com/office/drawing/2014/main" id="{5DA5B4E2-BB43-2BE5-8AAB-85D0032F02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964831" y="2192980"/>
            <a:ext cx="6255988" cy="3531870"/>
          </a:xfrm>
          <a:prstGeom prst="rect">
            <a:avLst/>
          </a:prstGeom>
        </p:spPr>
      </p:pic>
      <p:pic>
        <p:nvPicPr>
          <p:cNvPr id="9" name="Online Media 4" title="5 Minute Timer">
            <a:hlinkClick r:id="" action="ppaction://media"/>
            <a:extLst>
              <a:ext uri="{FF2B5EF4-FFF2-40B4-BE49-F238E27FC236}">
                <a16:creationId xmlns:a16="http://schemas.microsoft.com/office/drawing/2014/main" id="{6C656FBB-EA9C-4597-E397-A90C7809067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2707196" y="2079881"/>
            <a:ext cx="6515735" cy="367851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BD99B-D4A0-6E41-D944-67C8D08D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419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BEAT THE CLOCK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WHAT DID YOU GROUP DECIDE?</a:t>
            </a:r>
          </a:p>
        </p:txBody>
      </p:sp>
      <p:pic>
        <p:nvPicPr>
          <p:cNvPr id="5" name="Online Media 4" title="30 Second Timer">
            <a:hlinkClick r:id="" action="ppaction://media"/>
            <a:extLst>
              <a:ext uri="{FF2B5EF4-FFF2-40B4-BE49-F238E27FC236}">
                <a16:creationId xmlns:a16="http://schemas.microsoft.com/office/drawing/2014/main" id="{D92C2714-5895-3E69-FB6B-3128448187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055937" y="2363003"/>
            <a:ext cx="6073775" cy="3429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E4E34-0D2E-65CA-3184-AAC65D77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8926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841248" y="251312"/>
            <a:ext cx="10506456" cy="1010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400" b="1" kern="1200" dirty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WHAT’S YOUR PROBLEM?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213886"/>
            <a:ext cx="12192000" cy="61462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786384">
              <a:spcAft>
                <a:spcPts val="600"/>
              </a:spcAft>
            </a:pPr>
            <a: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Zone 1 Organizing Institute</a:t>
            </a:r>
            <a:b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Annapolis, MD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78" y="6393264"/>
            <a:ext cx="1006922" cy="4268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12D59F-5508-833F-2AD9-72BE2F934A5B}"/>
              </a:ext>
            </a:extLst>
          </p:cNvPr>
          <p:cNvSpPr txBox="1"/>
          <p:nvPr/>
        </p:nvSpPr>
        <p:spPr>
          <a:xfrm>
            <a:off x="1239065" y="1738238"/>
            <a:ext cx="4732534" cy="1728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en-US" sz="2408" b="1" kern="1200" dirty="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Prompt 1</a:t>
            </a:r>
          </a:p>
          <a:p>
            <a:pPr defTabSz="786384">
              <a:spcAft>
                <a:spcPts val="600"/>
              </a:spcAft>
            </a:pPr>
            <a:endParaRPr lang="en-US" sz="2408" b="1" kern="1200" dirty="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endParaRPr>
          </a:p>
          <a:p>
            <a:pPr marL="393192" indent="-393192" defTabSz="78638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8" b="1" kern="1200" dirty="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Should teachers provide class coverages?</a:t>
            </a:r>
            <a:endParaRPr lang="en-US" sz="2800" b="1" dirty="0"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78078-D4F0-C354-F931-579ABEDA3648}"/>
              </a:ext>
            </a:extLst>
          </p:cNvPr>
          <p:cNvSpPr txBox="1"/>
          <p:nvPr/>
        </p:nvSpPr>
        <p:spPr>
          <a:xfrm>
            <a:off x="6217862" y="1738238"/>
            <a:ext cx="2839465" cy="284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86384">
              <a:spcAft>
                <a:spcPts val="600"/>
              </a:spcAft>
            </a:pPr>
            <a:r>
              <a:rPr lang="en-US" sz="2408" b="1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Prompt 2</a:t>
            </a:r>
          </a:p>
          <a:p>
            <a:pPr defTabSz="786384">
              <a:spcAft>
                <a:spcPts val="600"/>
              </a:spcAft>
            </a:pPr>
            <a:endParaRPr lang="en-US" sz="2408" b="1" kern="120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endParaRPr>
          </a:p>
          <a:p>
            <a:pPr marL="393192" indent="-393192" defTabSz="78638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8" b="1" kern="120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rPr>
              <a:t>How can class coverages be equitably done?</a:t>
            </a:r>
            <a:endParaRPr lang="en-US" sz="2800" b="1">
              <a:latin typeface="Montserrat" panose="00000500000000000000" pitchFamily="2" charset="0"/>
            </a:endParaRPr>
          </a:p>
        </p:txBody>
      </p:sp>
      <p:pic>
        <p:nvPicPr>
          <p:cNvPr id="12" name="Picture 11" descr="A red question mark on a white background&#10;&#10;Description automatically generated">
            <a:extLst>
              <a:ext uri="{FF2B5EF4-FFF2-40B4-BE49-F238E27FC236}">
                <a16:creationId xmlns:a16="http://schemas.microsoft.com/office/drawing/2014/main" id="{626C03DB-5355-0E1F-BB8D-26F229A82A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315673" y="3476764"/>
            <a:ext cx="1871466" cy="1871465"/>
          </a:xfrm>
          <a:prstGeom prst="rect">
            <a:avLst/>
          </a:prstGeom>
        </p:spPr>
      </p:pic>
      <p:pic>
        <p:nvPicPr>
          <p:cNvPr id="14" name="Picture 13" descr="People holding light bulb illustration">
            <a:extLst>
              <a:ext uri="{FF2B5EF4-FFF2-40B4-BE49-F238E27FC236}">
                <a16:creationId xmlns:a16="http://schemas.microsoft.com/office/drawing/2014/main" id="{FFCDB236-0F50-45F1-3916-2235E709E0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0042" y="1961812"/>
            <a:ext cx="2953097" cy="426573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110E9-E931-1DE2-761E-BC52418E9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14958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DB2241B8-6039-466D-5530-14C2108401B2}"/>
              </a:ext>
            </a:extLst>
          </p:cNvPr>
          <p:cNvSpPr txBox="1">
            <a:spLocks/>
          </p:cNvSpPr>
          <p:nvPr/>
        </p:nvSpPr>
        <p:spPr>
          <a:xfrm>
            <a:off x="-131232" y="1612900"/>
            <a:ext cx="4620584" cy="456713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100" b="1" i="1" kern="12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Problem: </a:t>
            </a: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Something causing educators to suffer.</a:t>
            </a:r>
          </a:p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endParaRPr lang="en-US" sz="41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  <a:p>
            <a:pPr marL="0" indent="0" defTabSz="914400">
              <a:lnSpc>
                <a:spcPct val="90000"/>
              </a:lnSpc>
              <a:spcBef>
                <a:spcPct val="0"/>
              </a:spcBef>
              <a:buNone/>
            </a:pPr>
            <a:endParaRPr lang="en-US" sz="41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100" b="1" i="1" kern="12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Issue: </a:t>
            </a:r>
            <a:r>
              <a:rPr lang="en-US" sz="41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A</a:t>
            </a: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 solution to the problem.</a:t>
            </a:r>
          </a:p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endParaRPr lang="en-US" sz="41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pic>
        <p:nvPicPr>
          <p:cNvPr id="10" name="Picture 9" descr="A group of people fixing a car">
            <a:extLst>
              <a:ext uri="{FF2B5EF4-FFF2-40B4-BE49-F238E27FC236}">
                <a16:creationId xmlns:a16="http://schemas.microsoft.com/office/drawing/2014/main" id="{AA6EDF77-B710-B859-9622-E459AA95B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06253" y="1631246"/>
            <a:ext cx="4942280" cy="35955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2D5B99-8194-F495-8157-50AFEE8114D7}"/>
              </a:ext>
            </a:extLst>
          </p:cNvPr>
          <p:cNvSpPr txBox="1">
            <a:spLocks/>
          </p:cNvSpPr>
          <p:nvPr/>
        </p:nvSpPr>
        <p:spPr>
          <a:xfrm>
            <a:off x="0" y="6213886"/>
            <a:ext cx="12192000" cy="61462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786384">
              <a:spcAft>
                <a:spcPts val="600"/>
              </a:spcAft>
            </a:pPr>
            <a: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Zone 1 Organizing Institute</a:t>
            </a:r>
            <a:b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Annapolis, MD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4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1453C3DC-B926-E5EB-BE99-AC57F456A9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78" y="6393264"/>
            <a:ext cx="1006922" cy="426847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27652E-45EB-D55B-1150-F9B9BF05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66979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630936" y="639520"/>
            <a:ext cx="4118864" cy="17190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800" b="1" kern="1200" dirty="0">
                <a:latin typeface="+mj-lt"/>
                <a:ea typeface="+mj-ea"/>
                <a:cs typeface="+mj-cs"/>
              </a:rPr>
              <a:t>Organizing Issues defined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36E0AC7-E627-E640-3BD0-283DE76DABA2}"/>
              </a:ext>
            </a:extLst>
          </p:cNvPr>
          <p:cNvSpPr txBox="1">
            <a:spLocks/>
          </p:cNvSpPr>
          <p:nvPr/>
        </p:nvSpPr>
        <p:spPr>
          <a:xfrm>
            <a:off x="630936" y="2807208"/>
            <a:ext cx="5045964" cy="3410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3600" dirty="0"/>
              <a:t>An </a:t>
            </a:r>
            <a:r>
              <a:rPr lang="en-US" sz="3600" b="1" dirty="0">
                <a:ln>
                  <a:solidFill>
                    <a:schemeClr val="tx1"/>
                  </a:solidFill>
                </a:ln>
              </a:rPr>
              <a:t>Organizing Issue </a:t>
            </a:r>
            <a:r>
              <a:rPr lang="en-US" sz="3600" dirty="0"/>
              <a:t>is a specific, tangible improvement in the lives of educators that in some way </a:t>
            </a:r>
            <a:r>
              <a:rPr lang="en-US" sz="3600" b="1" dirty="0">
                <a:ln>
                  <a:solidFill>
                    <a:schemeClr val="tx1"/>
                  </a:solidFill>
                </a:ln>
              </a:rPr>
              <a:t>addresses or solves a Problem</a:t>
            </a:r>
            <a:r>
              <a:rPr lang="en-US" sz="3600" b="1" dirty="0"/>
              <a:t>. </a:t>
            </a:r>
          </a:p>
        </p:txBody>
      </p:sp>
      <p:pic>
        <p:nvPicPr>
          <p:cNvPr id="10" name="Picture 9" descr="A cartoon of a car with a person in the hood&#10;&#10;Description automatically generated">
            <a:extLst>
              <a:ext uri="{FF2B5EF4-FFF2-40B4-BE49-F238E27FC236}">
                <a16:creationId xmlns:a16="http://schemas.microsoft.com/office/drawing/2014/main" id="{1613F726-3F58-8EB2-BB2A-41364271E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64112" y="1054338"/>
            <a:ext cx="5540676" cy="421091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  <a:endParaRPr 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C5F28F9-B6AA-B8DE-988A-9487FC9C0C3A}"/>
              </a:ext>
            </a:extLst>
          </p:cNvPr>
          <p:cNvSpPr txBox="1">
            <a:spLocks/>
          </p:cNvSpPr>
          <p:nvPr/>
        </p:nvSpPr>
        <p:spPr>
          <a:xfrm>
            <a:off x="855018" y="3426100"/>
            <a:ext cx="5430166" cy="3678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b="1" dirty="0">
              <a:latin typeface="Montserrat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1498A-B76D-0492-D9C4-315D74D42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22361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017" y="244748"/>
            <a:ext cx="11029615" cy="9128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chemeClr val="accent1"/>
                </a:solidFill>
                <a:latin typeface="Montserrat" pitchFamily="2" charset="0"/>
              </a:rPr>
              <a:t>THINK BACK TO NOT TOO LONG AGO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8D663F-D236-2690-C17F-B77192DF7432}"/>
              </a:ext>
            </a:extLst>
          </p:cNvPr>
          <p:cNvSpPr txBox="1">
            <a:spLocks/>
          </p:cNvSpPr>
          <p:nvPr/>
        </p:nvSpPr>
        <p:spPr>
          <a:xfrm>
            <a:off x="154963" y="1750699"/>
            <a:ext cx="7003530" cy="3678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10" name="Picture 9" descr="A person speaking into microphones&#10;&#10;Description automatically generated">
            <a:extLst>
              <a:ext uri="{FF2B5EF4-FFF2-40B4-BE49-F238E27FC236}">
                <a16:creationId xmlns:a16="http://schemas.microsoft.com/office/drawing/2014/main" id="{0BEFBA50-454B-7768-09A1-9951EFFE25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158493" y="2006583"/>
            <a:ext cx="4749800" cy="31665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EB01C2-053B-606D-5600-53954B4255EA}"/>
              </a:ext>
            </a:extLst>
          </p:cNvPr>
          <p:cNvSpPr txBox="1"/>
          <p:nvPr/>
        </p:nvSpPr>
        <p:spPr>
          <a:xfrm>
            <a:off x="952500" y="6982250"/>
            <a:ext cx="45564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www.antrophistoria.com/2016/10/el-sueno-de-martin-luther-king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  <p:graphicFrame>
        <p:nvGraphicFramePr>
          <p:cNvPr id="13" name="TextBox 3">
            <a:extLst>
              <a:ext uri="{FF2B5EF4-FFF2-40B4-BE49-F238E27FC236}">
                <a16:creationId xmlns:a16="http://schemas.microsoft.com/office/drawing/2014/main" id="{9ECCB52B-77CC-4AB4-407A-7C8F032881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431218"/>
              </p:ext>
            </p:extLst>
          </p:nvPr>
        </p:nvGraphicFramePr>
        <p:xfrm>
          <a:off x="154963" y="1428998"/>
          <a:ext cx="6791937" cy="44443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799DAD-9A69-A3F0-13D5-84AF6200D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643767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2CAD6-AEF5-A269-51D2-842EE6329A5C}"/>
              </a:ext>
            </a:extLst>
          </p:cNvPr>
          <p:cNvSpPr txBox="1">
            <a:spLocks/>
          </p:cNvSpPr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Smaller Scale Problem to Issue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310065"/>
            <a:ext cx="12192000" cy="548163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94944">
              <a:spcAft>
                <a:spcPts val="600"/>
              </a:spcAft>
            </a:pPr>
            <a:r>
              <a:rPr lang="en-US" sz="121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Zone 1 Organizing Institute</a:t>
            </a:r>
            <a:br>
              <a:rPr lang="en-US" sz="121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lang="en-US" sz="121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Annapolis, MD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954" y="6477307"/>
            <a:ext cx="898046" cy="380693"/>
          </a:xfrm>
          <a:prstGeom prst="rect">
            <a:avLst/>
          </a:prstGeom>
        </p:spPr>
      </p:pic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30167C27-1BCE-C73A-3DBE-68E4AD61AF32}"/>
              </a:ext>
            </a:extLst>
          </p:cNvPr>
          <p:cNvSpPr txBox="1">
            <a:spLocks/>
          </p:cNvSpPr>
          <p:nvPr/>
        </p:nvSpPr>
        <p:spPr>
          <a:xfrm>
            <a:off x="633984" y="2315779"/>
            <a:ext cx="4779264" cy="34125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94944">
              <a:spcBef>
                <a:spcPts val="760"/>
              </a:spcBef>
            </a:pPr>
            <a:r>
              <a:rPr lang="en-US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L. D. Middle School</a:t>
            </a:r>
          </a:p>
          <a:p>
            <a:pPr defTabSz="694944">
              <a:spcBef>
                <a:spcPts val="760"/>
              </a:spcBef>
            </a:pPr>
            <a:r>
              <a:rPr lang="en-US" b="1" kern="1200" dirty="0">
                <a:solidFill>
                  <a:srgbClr val="B50000"/>
                </a:solidFill>
                <a:latin typeface="+mn-lt"/>
                <a:ea typeface="+mn-ea"/>
                <a:cs typeface="+mn-cs"/>
              </a:rPr>
              <a:t>Problem: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teachers do not feel supported with violent student behaviors</a:t>
            </a:r>
          </a:p>
          <a:p>
            <a:pPr defTabSz="694944">
              <a:spcBef>
                <a:spcPts val="760"/>
              </a:spcBef>
            </a:pPr>
            <a:r>
              <a:rPr lang="en-US" b="1" kern="1200" dirty="0">
                <a:solidFill>
                  <a:srgbClr val="B50000"/>
                </a:solidFill>
                <a:latin typeface="+mn-lt"/>
                <a:ea typeface="+mn-ea"/>
                <a:cs typeface="+mn-cs"/>
              </a:rPr>
              <a:t>Solution/Issue: 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ensure Student Behavior Advocates are always available to respond to calls instead of covering vacant classes</a:t>
            </a:r>
            <a:endParaRPr lang="en-US" sz="3200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A600B74-5906-AF73-E5AE-9DEF49C50463}"/>
              </a:ext>
            </a:extLst>
          </p:cNvPr>
          <p:cNvSpPr txBox="1">
            <a:spLocks/>
          </p:cNvSpPr>
          <p:nvPr/>
        </p:nvSpPr>
        <p:spPr>
          <a:xfrm>
            <a:off x="6784278" y="2157642"/>
            <a:ext cx="4509675" cy="298517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47472">
              <a:lnSpc>
                <a:spcPct val="90000"/>
              </a:lnSpc>
              <a:spcAft>
                <a:spcPts val="456"/>
              </a:spcAft>
              <a:buNone/>
            </a:pPr>
            <a:r>
              <a:rPr lang="en-US" sz="2400" b="1" kern="1200" dirty="0">
                <a:solidFill>
                  <a:srgbClr val="000000"/>
                </a:solidFill>
              </a:rPr>
              <a:t>L. D. Middle School</a:t>
            </a:r>
          </a:p>
          <a:p>
            <a:pPr marL="0" indent="0" algn="ctr" defTabSz="347472">
              <a:lnSpc>
                <a:spcPct val="90000"/>
              </a:lnSpc>
              <a:spcAft>
                <a:spcPts val="456"/>
              </a:spcAft>
              <a:buNone/>
            </a:pPr>
            <a:r>
              <a:rPr lang="en-US" sz="2400" b="1" kern="1200" dirty="0">
                <a:solidFill>
                  <a:srgbClr val="B50000"/>
                </a:solidFill>
              </a:rPr>
              <a:t>Problem:</a:t>
            </a:r>
            <a:r>
              <a:rPr lang="en-US" sz="2400" kern="1200" dirty="0">
                <a:solidFill>
                  <a:srgbClr val="000000"/>
                </a:solidFill>
              </a:rPr>
              <a:t> teachers feeling coverage fatigue </a:t>
            </a:r>
          </a:p>
          <a:p>
            <a:pPr marL="0" indent="0" algn="ctr" defTabSz="347472">
              <a:lnSpc>
                <a:spcPct val="90000"/>
              </a:lnSpc>
              <a:spcAft>
                <a:spcPts val="456"/>
              </a:spcAft>
              <a:buNone/>
            </a:pPr>
            <a:r>
              <a:rPr lang="en-US" sz="2400" b="1" kern="1200" dirty="0">
                <a:solidFill>
                  <a:srgbClr val="B50000"/>
                </a:solidFill>
              </a:rPr>
              <a:t>Solution/Issue: </a:t>
            </a:r>
            <a:r>
              <a:rPr lang="en-US" sz="2400" kern="1200" dirty="0">
                <a:solidFill>
                  <a:srgbClr val="000000"/>
                </a:solidFill>
              </a:rPr>
              <a:t>hire more staff! rotate staff who are covering vacant positions and request support from central office</a:t>
            </a:r>
            <a:endParaRPr lang="en-US" sz="24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EF9CF36-8834-66F6-3B2A-BB40FB499DC9}"/>
              </a:ext>
            </a:extLst>
          </p:cNvPr>
          <p:cNvCxnSpPr/>
          <p:nvPr/>
        </p:nvCxnSpPr>
        <p:spPr>
          <a:xfrm>
            <a:off x="5981700" y="2315779"/>
            <a:ext cx="0" cy="3383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A3FB6-0F5D-BF86-0F0C-046FFDC86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54535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Specific ways to identify a Problem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3D3838-8043-E9CA-275A-6B47DF99C223}"/>
              </a:ext>
            </a:extLst>
          </p:cNvPr>
          <p:cNvSpPr txBox="1">
            <a:spLocks/>
          </p:cNvSpPr>
          <p:nvPr/>
        </p:nvSpPr>
        <p:spPr>
          <a:xfrm>
            <a:off x="578018" y="1841564"/>
            <a:ext cx="6827494" cy="38840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Montserrat" pitchFamily="2" charset="0"/>
              </a:rPr>
              <a:t>One-on-One </a:t>
            </a:r>
            <a:r>
              <a:rPr lang="en-US" b="1" dirty="0">
                <a:latin typeface="Montserrat" pitchFamily="2" charset="0"/>
              </a:rPr>
              <a:t>organizing Conversations</a:t>
            </a:r>
          </a:p>
          <a:p>
            <a:pPr algn="l"/>
            <a:endParaRPr lang="en-US" dirty="0">
              <a:latin typeface="Montserrat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Montserrat" pitchFamily="2" charset="0"/>
              </a:rPr>
              <a:t>Member </a:t>
            </a:r>
            <a:r>
              <a:rPr lang="en-US" b="1" dirty="0">
                <a:latin typeface="Montserrat" pitchFamily="2" charset="0"/>
              </a:rPr>
              <a:t>Climate Survey</a:t>
            </a:r>
          </a:p>
          <a:p>
            <a:pPr algn="l"/>
            <a:endParaRPr lang="en-US" dirty="0">
              <a:latin typeface="Montserrat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Montserrat" pitchFamily="2" charset="0"/>
              </a:rPr>
              <a:t>Union </a:t>
            </a:r>
            <a:r>
              <a:rPr lang="en-US" b="1" dirty="0">
                <a:latin typeface="Montserrat" pitchFamily="2" charset="0"/>
              </a:rPr>
              <a:t>townhalls</a:t>
            </a:r>
          </a:p>
          <a:p>
            <a:pPr algn="l"/>
            <a:endParaRPr lang="en-US" dirty="0">
              <a:latin typeface="Montserrat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Montserrat" pitchFamily="2" charset="0"/>
              </a:rPr>
              <a:t>The problem </a:t>
            </a:r>
            <a:r>
              <a:rPr lang="en-US" b="1" dirty="0">
                <a:latin typeface="Montserrat" pitchFamily="2" charset="0"/>
              </a:rPr>
              <a:t>chooses you </a:t>
            </a:r>
            <a:r>
              <a:rPr lang="en-US" dirty="0">
                <a:latin typeface="Montserrat" pitchFamily="2" charset="0"/>
              </a:rPr>
              <a:t>(sometimes)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Montserrat" pitchFamily="2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Montserrat" pitchFamily="2" charset="0"/>
              </a:rPr>
              <a:t>Or a combination of these!</a:t>
            </a:r>
          </a:p>
        </p:txBody>
      </p:sp>
      <p:pic>
        <p:nvPicPr>
          <p:cNvPr id="10" name="Picture 9" descr="A group of people talking&#10;&#10;Description automatically generated">
            <a:extLst>
              <a:ext uri="{FF2B5EF4-FFF2-40B4-BE49-F238E27FC236}">
                <a16:creationId xmlns:a16="http://schemas.microsoft.com/office/drawing/2014/main" id="{69023142-B2E1-3D6B-959B-1E2E86CB73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405512" y="1482425"/>
            <a:ext cx="4452761" cy="445276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30CA50-C0AF-2BE2-FFB9-37A3FE7AA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2486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7BF42CA-AD55-48B4-8949-C4DCA60A6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AE1D3D-3106-4CB2-AA7C-0C1642AC0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31B6AF-B711-4CDB-8C2B-16E963DDC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8137" y="0"/>
            <a:ext cx="5646974" cy="6483075"/>
            <a:chOff x="-19221" y="0"/>
            <a:chExt cx="5646974" cy="648307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A818331-E13C-49C6-B98D-A60AD0E85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16610"/>
              <a:ext cx="5535001" cy="6250127"/>
            </a:xfrm>
            <a:custGeom>
              <a:avLst/>
              <a:gdLst>
                <a:gd name="connsiteX0" fmla="*/ 2510242 w 5535001"/>
                <a:gd name="connsiteY0" fmla="*/ 174 h 6250127"/>
                <a:gd name="connsiteX1" fmla="*/ 2550551 w 5535001"/>
                <a:gd name="connsiteY1" fmla="*/ 510 h 6250127"/>
                <a:gd name="connsiteX2" fmla="*/ 2629490 w 5535001"/>
                <a:gd name="connsiteY2" fmla="*/ 3757 h 6250127"/>
                <a:gd name="connsiteX3" fmla="*/ 2708317 w 5535001"/>
                <a:gd name="connsiteY3" fmla="*/ 7229 h 6250127"/>
                <a:gd name="connsiteX4" fmla="*/ 2787256 w 5535001"/>
                <a:gd name="connsiteY4" fmla="*/ 14619 h 6250127"/>
                <a:gd name="connsiteX5" fmla="*/ 3408467 w 5535001"/>
                <a:gd name="connsiteY5" fmla="*/ 145064 h 6250127"/>
                <a:gd name="connsiteX6" fmla="*/ 3557723 w 5535001"/>
                <a:gd name="connsiteY6" fmla="*/ 199593 h 6250127"/>
                <a:gd name="connsiteX7" fmla="*/ 3594337 w 5535001"/>
                <a:gd name="connsiteY7" fmla="*/ 214597 h 6250127"/>
                <a:gd name="connsiteX8" fmla="*/ 3630616 w 5535001"/>
                <a:gd name="connsiteY8" fmla="*/ 230385 h 6250127"/>
                <a:gd name="connsiteX9" fmla="*/ 3703172 w 5535001"/>
                <a:gd name="connsiteY9" fmla="*/ 262073 h 6250127"/>
                <a:gd name="connsiteX10" fmla="*/ 3739003 w 5535001"/>
                <a:gd name="connsiteY10" fmla="*/ 278756 h 6250127"/>
                <a:gd name="connsiteX11" fmla="*/ 3756806 w 5535001"/>
                <a:gd name="connsiteY11" fmla="*/ 287266 h 6250127"/>
                <a:gd name="connsiteX12" fmla="*/ 3773714 w 5535001"/>
                <a:gd name="connsiteY12" fmla="*/ 297567 h 6250127"/>
                <a:gd name="connsiteX13" fmla="*/ 3840784 w 5535001"/>
                <a:gd name="connsiteY13" fmla="*/ 339332 h 6250127"/>
                <a:gd name="connsiteX14" fmla="*/ 3873927 w 5535001"/>
                <a:gd name="connsiteY14" fmla="*/ 360495 h 6250127"/>
                <a:gd name="connsiteX15" fmla="*/ 3906062 w 5535001"/>
                <a:gd name="connsiteY15" fmla="*/ 383001 h 6250127"/>
                <a:gd name="connsiteX16" fmla="*/ 3969662 w 5535001"/>
                <a:gd name="connsiteY16" fmla="*/ 428572 h 6250127"/>
                <a:gd name="connsiteX17" fmla="*/ 4423029 w 5535001"/>
                <a:gd name="connsiteY17" fmla="*/ 837600 h 6250127"/>
                <a:gd name="connsiteX18" fmla="*/ 4474647 w 5535001"/>
                <a:gd name="connsiteY18" fmla="*/ 891569 h 6250127"/>
                <a:gd name="connsiteX19" fmla="*/ 4524250 w 5535001"/>
                <a:gd name="connsiteY19" fmla="*/ 946883 h 6250127"/>
                <a:gd name="connsiteX20" fmla="*/ 4573965 w 5535001"/>
                <a:gd name="connsiteY20" fmla="*/ 1001748 h 6250127"/>
                <a:gd name="connsiteX21" fmla="*/ 4622224 w 5535001"/>
                <a:gd name="connsiteY21" fmla="*/ 1057509 h 6250127"/>
                <a:gd name="connsiteX22" fmla="*/ 4717510 w 5535001"/>
                <a:gd name="connsiteY22" fmla="*/ 1169143 h 6250127"/>
                <a:gd name="connsiteX23" fmla="*/ 4764986 w 5535001"/>
                <a:gd name="connsiteY23" fmla="*/ 1224681 h 6250127"/>
                <a:gd name="connsiteX24" fmla="*/ 4813021 w 5535001"/>
                <a:gd name="connsiteY24" fmla="*/ 1279994 h 6250127"/>
                <a:gd name="connsiteX25" fmla="*/ 5001915 w 5535001"/>
                <a:gd name="connsiteY25" fmla="*/ 1506846 h 6250127"/>
                <a:gd name="connsiteX26" fmla="*/ 5170542 w 5535001"/>
                <a:gd name="connsiteY26" fmla="*/ 1751165 h 6250127"/>
                <a:gd name="connsiteX27" fmla="*/ 5428969 w 5535001"/>
                <a:gd name="connsiteY27" fmla="*/ 2293660 h 6250127"/>
                <a:gd name="connsiteX28" fmla="*/ 5534893 w 5535001"/>
                <a:gd name="connsiteY28" fmla="*/ 2899307 h 6250127"/>
                <a:gd name="connsiteX29" fmla="*/ 5508804 w 5535001"/>
                <a:gd name="connsiteY29" fmla="*/ 3211144 h 6250127"/>
                <a:gd name="connsiteX30" fmla="*/ 5426282 w 5535001"/>
                <a:gd name="connsiteY30" fmla="*/ 3513352 h 6250127"/>
                <a:gd name="connsiteX31" fmla="*/ 5248250 w 5535001"/>
                <a:gd name="connsiteY31" fmla="*/ 4030542 h 6250127"/>
                <a:gd name="connsiteX32" fmla="*/ 5208612 w 5535001"/>
                <a:gd name="connsiteY32" fmla="*/ 4161771 h 6250127"/>
                <a:gd name="connsiteX33" fmla="*/ 5170318 w 5535001"/>
                <a:gd name="connsiteY33" fmla="*/ 4294680 h 6250127"/>
                <a:gd name="connsiteX34" fmla="*/ 5132248 w 5535001"/>
                <a:gd name="connsiteY34" fmla="*/ 4430164 h 6250127"/>
                <a:gd name="connsiteX35" fmla="*/ 5112765 w 5535001"/>
                <a:gd name="connsiteY35" fmla="*/ 4498914 h 6250127"/>
                <a:gd name="connsiteX36" fmla="*/ 5091715 w 5535001"/>
                <a:gd name="connsiteY36" fmla="*/ 4569119 h 6250127"/>
                <a:gd name="connsiteX37" fmla="*/ 5068985 w 5535001"/>
                <a:gd name="connsiteY37" fmla="*/ 4640220 h 6250127"/>
                <a:gd name="connsiteX38" fmla="*/ 5043904 w 5535001"/>
                <a:gd name="connsiteY38" fmla="*/ 4712105 h 6250127"/>
                <a:gd name="connsiteX39" fmla="*/ 5015799 w 5535001"/>
                <a:gd name="connsiteY39" fmla="*/ 4784438 h 6250127"/>
                <a:gd name="connsiteX40" fmla="*/ 4982880 w 5535001"/>
                <a:gd name="connsiteY40" fmla="*/ 4856435 h 6250127"/>
                <a:gd name="connsiteX41" fmla="*/ 4817276 w 5535001"/>
                <a:gd name="connsiteY41" fmla="*/ 5125275 h 6250127"/>
                <a:gd name="connsiteX42" fmla="*/ 4618753 w 5535001"/>
                <a:gd name="connsiteY42" fmla="*/ 5355374 h 6250127"/>
                <a:gd name="connsiteX43" fmla="*/ 4566575 w 5535001"/>
                <a:gd name="connsiteY43" fmla="*/ 5408560 h 6250127"/>
                <a:gd name="connsiteX44" fmla="*/ 4513837 w 5535001"/>
                <a:gd name="connsiteY44" fmla="*/ 5461186 h 6250127"/>
                <a:gd name="connsiteX45" fmla="*/ 4459531 w 5535001"/>
                <a:gd name="connsiteY45" fmla="*/ 5512580 h 6250127"/>
                <a:gd name="connsiteX46" fmla="*/ 4404554 w 5535001"/>
                <a:gd name="connsiteY46" fmla="*/ 5563526 h 6250127"/>
                <a:gd name="connsiteX47" fmla="*/ 4348009 w 5535001"/>
                <a:gd name="connsiteY47" fmla="*/ 5613017 h 6250127"/>
                <a:gd name="connsiteX48" fmla="*/ 4290568 w 5535001"/>
                <a:gd name="connsiteY48" fmla="*/ 5661948 h 6250127"/>
                <a:gd name="connsiteX49" fmla="*/ 4276124 w 5535001"/>
                <a:gd name="connsiteY49" fmla="*/ 5674153 h 6250127"/>
                <a:gd name="connsiteX50" fmla="*/ 4261120 w 5535001"/>
                <a:gd name="connsiteY50" fmla="*/ 5685798 h 6250127"/>
                <a:gd name="connsiteX51" fmla="*/ 4231112 w 5535001"/>
                <a:gd name="connsiteY51" fmla="*/ 5708976 h 6250127"/>
                <a:gd name="connsiteX52" fmla="*/ 4170984 w 5535001"/>
                <a:gd name="connsiteY52" fmla="*/ 5755443 h 6250127"/>
                <a:gd name="connsiteX53" fmla="*/ 4046025 w 5535001"/>
                <a:gd name="connsiteY53" fmla="*/ 5843228 h 6250127"/>
                <a:gd name="connsiteX54" fmla="*/ 3915356 w 5535001"/>
                <a:gd name="connsiteY54" fmla="*/ 5923735 h 6250127"/>
                <a:gd name="connsiteX55" fmla="*/ 3346323 w 5535001"/>
                <a:gd name="connsiteY55" fmla="*/ 6158872 h 6250127"/>
                <a:gd name="connsiteX56" fmla="*/ 2743476 w 5535001"/>
                <a:gd name="connsiteY56" fmla="*/ 6247328 h 6250127"/>
                <a:gd name="connsiteX57" fmla="*/ 2668120 w 5535001"/>
                <a:gd name="connsiteY57" fmla="*/ 6249344 h 6250127"/>
                <a:gd name="connsiteX58" fmla="*/ 2630498 w 5535001"/>
                <a:gd name="connsiteY58" fmla="*/ 6250127 h 6250127"/>
                <a:gd name="connsiteX59" fmla="*/ 2592988 w 5535001"/>
                <a:gd name="connsiteY59" fmla="*/ 6249568 h 6250127"/>
                <a:gd name="connsiteX60" fmla="*/ 2518080 w 5535001"/>
                <a:gd name="connsiteY60" fmla="*/ 6247777 h 6250127"/>
                <a:gd name="connsiteX61" fmla="*/ 2442948 w 5535001"/>
                <a:gd name="connsiteY61" fmla="*/ 6244529 h 6250127"/>
                <a:gd name="connsiteX62" fmla="*/ 2291676 w 5535001"/>
                <a:gd name="connsiteY62" fmla="*/ 6232213 h 6250127"/>
                <a:gd name="connsiteX63" fmla="*/ 2141412 w 5535001"/>
                <a:gd name="connsiteY63" fmla="*/ 6212394 h 6250127"/>
                <a:gd name="connsiteX64" fmla="*/ 1992715 w 5535001"/>
                <a:gd name="connsiteY64" fmla="*/ 6184961 h 6250127"/>
                <a:gd name="connsiteX65" fmla="*/ 1845811 w 5535001"/>
                <a:gd name="connsiteY65" fmla="*/ 6151034 h 6250127"/>
                <a:gd name="connsiteX66" fmla="*/ 1701033 w 5535001"/>
                <a:gd name="connsiteY66" fmla="*/ 6110724 h 6250127"/>
                <a:gd name="connsiteX67" fmla="*/ 1629484 w 5535001"/>
                <a:gd name="connsiteY67" fmla="*/ 6088219 h 6250127"/>
                <a:gd name="connsiteX68" fmla="*/ 1558383 w 5535001"/>
                <a:gd name="connsiteY68" fmla="*/ 6064929 h 6250127"/>
                <a:gd name="connsiteX69" fmla="*/ 1011968 w 5535001"/>
                <a:gd name="connsiteY69" fmla="*/ 5828896 h 6250127"/>
                <a:gd name="connsiteX70" fmla="*/ 511237 w 5535001"/>
                <a:gd name="connsiteY70" fmla="*/ 5512356 h 6250127"/>
                <a:gd name="connsiteX71" fmla="*/ 395572 w 5535001"/>
                <a:gd name="connsiteY71" fmla="*/ 5419757 h 6250127"/>
                <a:gd name="connsiteX72" fmla="*/ 284722 w 5535001"/>
                <a:gd name="connsiteY72" fmla="*/ 5321559 h 6250127"/>
                <a:gd name="connsiteX73" fmla="*/ 257513 w 5535001"/>
                <a:gd name="connsiteY73" fmla="*/ 5296477 h 6250127"/>
                <a:gd name="connsiteX74" fmla="*/ 243853 w 5535001"/>
                <a:gd name="connsiteY74" fmla="*/ 5283937 h 6250127"/>
                <a:gd name="connsiteX75" fmla="*/ 230752 w 5535001"/>
                <a:gd name="connsiteY75" fmla="*/ 5270836 h 6250127"/>
                <a:gd name="connsiteX76" fmla="*/ 178574 w 5535001"/>
                <a:gd name="connsiteY76" fmla="*/ 5218322 h 6250127"/>
                <a:gd name="connsiteX77" fmla="*/ 126508 w 5535001"/>
                <a:gd name="connsiteY77" fmla="*/ 5165584 h 6250127"/>
                <a:gd name="connsiteX78" fmla="*/ 76345 w 5535001"/>
                <a:gd name="connsiteY78" fmla="*/ 5111167 h 6250127"/>
                <a:gd name="connsiteX79" fmla="*/ 26407 w 5535001"/>
                <a:gd name="connsiteY79" fmla="*/ 5056413 h 6250127"/>
                <a:gd name="connsiteX80" fmla="*/ 0 w 5535001"/>
                <a:gd name="connsiteY80" fmla="*/ 5024776 h 6250127"/>
                <a:gd name="connsiteX81" fmla="*/ 0 w 5535001"/>
                <a:gd name="connsiteY81" fmla="*/ 4492798 h 6250127"/>
                <a:gd name="connsiteX82" fmla="*/ 28534 w 5535001"/>
                <a:gd name="connsiteY82" fmla="*/ 4537879 h 6250127"/>
                <a:gd name="connsiteX83" fmla="*/ 66604 w 5535001"/>
                <a:gd name="connsiteY83" fmla="*/ 4592745 h 6250127"/>
                <a:gd name="connsiteX84" fmla="*/ 104114 w 5535001"/>
                <a:gd name="connsiteY84" fmla="*/ 4647834 h 6250127"/>
                <a:gd name="connsiteX85" fmla="*/ 143751 w 5535001"/>
                <a:gd name="connsiteY85" fmla="*/ 4701580 h 6250127"/>
                <a:gd name="connsiteX86" fmla="*/ 182717 w 5535001"/>
                <a:gd name="connsiteY86" fmla="*/ 4755773 h 6250127"/>
                <a:gd name="connsiteX87" fmla="*/ 223810 w 5535001"/>
                <a:gd name="connsiteY87" fmla="*/ 4808399 h 6250127"/>
                <a:gd name="connsiteX88" fmla="*/ 264679 w 5535001"/>
                <a:gd name="connsiteY88" fmla="*/ 4861249 h 6250127"/>
                <a:gd name="connsiteX89" fmla="*/ 307788 w 5535001"/>
                <a:gd name="connsiteY89" fmla="*/ 4912420 h 6250127"/>
                <a:gd name="connsiteX90" fmla="*/ 351232 w 5535001"/>
                <a:gd name="connsiteY90" fmla="*/ 4963254 h 6250127"/>
                <a:gd name="connsiteX91" fmla="*/ 397028 w 5535001"/>
                <a:gd name="connsiteY91" fmla="*/ 5012185 h 6250127"/>
                <a:gd name="connsiteX92" fmla="*/ 443496 w 5535001"/>
                <a:gd name="connsiteY92" fmla="*/ 5060444 h 6250127"/>
                <a:gd name="connsiteX93" fmla="*/ 455140 w 5535001"/>
                <a:gd name="connsiteY93" fmla="*/ 5072537 h 6250127"/>
                <a:gd name="connsiteX94" fmla="*/ 467345 w 5535001"/>
                <a:gd name="connsiteY94" fmla="*/ 5083958 h 6250127"/>
                <a:gd name="connsiteX95" fmla="*/ 491755 w 5535001"/>
                <a:gd name="connsiteY95" fmla="*/ 5106912 h 6250127"/>
                <a:gd name="connsiteX96" fmla="*/ 540686 w 5535001"/>
                <a:gd name="connsiteY96" fmla="*/ 5152819 h 6250127"/>
                <a:gd name="connsiteX97" fmla="*/ 552890 w 5535001"/>
                <a:gd name="connsiteY97" fmla="*/ 5164353 h 6250127"/>
                <a:gd name="connsiteX98" fmla="*/ 565655 w 5535001"/>
                <a:gd name="connsiteY98" fmla="*/ 5175214 h 6250127"/>
                <a:gd name="connsiteX99" fmla="*/ 591072 w 5535001"/>
                <a:gd name="connsiteY99" fmla="*/ 5197048 h 6250127"/>
                <a:gd name="connsiteX100" fmla="*/ 694197 w 5535001"/>
                <a:gd name="connsiteY100" fmla="*/ 5283041 h 6250127"/>
                <a:gd name="connsiteX101" fmla="*/ 1146221 w 5535001"/>
                <a:gd name="connsiteY101" fmla="*/ 5573716 h 6250127"/>
                <a:gd name="connsiteX102" fmla="*/ 1650982 w 5535001"/>
                <a:gd name="connsiteY102" fmla="*/ 5758130 h 6250127"/>
                <a:gd name="connsiteX103" fmla="*/ 1716485 w 5535001"/>
                <a:gd name="connsiteY103" fmla="*/ 5772798 h 6250127"/>
                <a:gd name="connsiteX104" fmla="*/ 1782211 w 5535001"/>
                <a:gd name="connsiteY104" fmla="*/ 5786235 h 6250127"/>
                <a:gd name="connsiteX105" fmla="*/ 1848386 w 5535001"/>
                <a:gd name="connsiteY105" fmla="*/ 5796984 h 6250127"/>
                <a:gd name="connsiteX106" fmla="*/ 1881417 w 5535001"/>
                <a:gd name="connsiteY106" fmla="*/ 5802359 h 6250127"/>
                <a:gd name="connsiteX107" fmla="*/ 1914560 w 5535001"/>
                <a:gd name="connsiteY107" fmla="*/ 5807061 h 6250127"/>
                <a:gd name="connsiteX108" fmla="*/ 2047469 w 5535001"/>
                <a:gd name="connsiteY108" fmla="*/ 5821282 h 6250127"/>
                <a:gd name="connsiteX109" fmla="*/ 2180601 w 5535001"/>
                <a:gd name="connsiteY109" fmla="*/ 5828896 h 6250127"/>
                <a:gd name="connsiteX110" fmla="*/ 2313622 w 5535001"/>
                <a:gd name="connsiteY110" fmla="*/ 5830463 h 6250127"/>
                <a:gd name="connsiteX111" fmla="*/ 2380021 w 5535001"/>
                <a:gd name="connsiteY111" fmla="*/ 5828448 h 6250127"/>
                <a:gd name="connsiteX112" fmla="*/ 2446195 w 5535001"/>
                <a:gd name="connsiteY112" fmla="*/ 5826433 h 6250127"/>
                <a:gd name="connsiteX113" fmla="*/ 2513041 w 5535001"/>
                <a:gd name="connsiteY113" fmla="*/ 5822737 h 6250127"/>
                <a:gd name="connsiteX114" fmla="*/ 2580111 w 5535001"/>
                <a:gd name="connsiteY114" fmla="*/ 5818258 h 6250127"/>
                <a:gd name="connsiteX115" fmla="*/ 2613590 w 5535001"/>
                <a:gd name="connsiteY115" fmla="*/ 5816355 h 6250127"/>
                <a:gd name="connsiteX116" fmla="*/ 2646845 w 5535001"/>
                <a:gd name="connsiteY116" fmla="*/ 5813108 h 6250127"/>
                <a:gd name="connsiteX117" fmla="*/ 2713244 w 5535001"/>
                <a:gd name="connsiteY117" fmla="*/ 5806838 h 6250127"/>
                <a:gd name="connsiteX118" fmla="*/ 3230882 w 5535001"/>
                <a:gd name="connsiteY118" fmla="*/ 5721292 h 6250127"/>
                <a:gd name="connsiteX119" fmla="*/ 3720416 w 5535001"/>
                <a:gd name="connsiteY119" fmla="*/ 5556472 h 6250127"/>
                <a:gd name="connsiteX120" fmla="*/ 3837425 w 5535001"/>
                <a:gd name="connsiteY120" fmla="*/ 5499927 h 6250127"/>
                <a:gd name="connsiteX121" fmla="*/ 3951634 w 5535001"/>
                <a:gd name="connsiteY121" fmla="*/ 5436552 h 6250127"/>
                <a:gd name="connsiteX122" fmla="*/ 4007284 w 5535001"/>
                <a:gd name="connsiteY122" fmla="*/ 5401841 h 6250127"/>
                <a:gd name="connsiteX123" fmla="*/ 4035164 w 5535001"/>
                <a:gd name="connsiteY123" fmla="*/ 5384374 h 6250127"/>
                <a:gd name="connsiteX124" fmla="*/ 4049049 w 5535001"/>
                <a:gd name="connsiteY124" fmla="*/ 5375640 h 6250127"/>
                <a:gd name="connsiteX125" fmla="*/ 4062485 w 5535001"/>
                <a:gd name="connsiteY125" fmla="*/ 5366123 h 6250127"/>
                <a:gd name="connsiteX126" fmla="*/ 4116567 w 5535001"/>
                <a:gd name="connsiteY126" fmla="*/ 5328277 h 6250127"/>
                <a:gd name="connsiteX127" fmla="*/ 4169976 w 5535001"/>
                <a:gd name="connsiteY127" fmla="*/ 5289199 h 6250127"/>
                <a:gd name="connsiteX128" fmla="*/ 4222042 w 5535001"/>
                <a:gd name="connsiteY128" fmla="*/ 5247994 h 6250127"/>
                <a:gd name="connsiteX129" fmla="*/ 4273213 w 5535001"/>
                <a:gd name="connsiteY129" fmla="*/ 5205558 h 6250127"/>
                <a:gd name="connsiteX130" fmla="*/ 4323151 w 5535001"/>
                <a:gd name="connsiteY130" fmla="*/ 5161329 h 6250127"/>
                <a:gd name="connsiteX131" fmla="*/ 4371971 w 5535001"/>
                <a:gd name="connsiteY131" fmla="*/ 5116093 h 6250127"/>
                <a:gd name="connsiteX132" fmla="*/ 4546868 w 5535001"/>
                <a:gd name="connsiteY132" fmla="*/ 4924400 h 6250127"/>
                <a:gd name="connsiteX133" fmla="*/ 4675634 w 5535001"/>
                <a:gd name="connsiteY133" fmla="*/ 4715352 h 6250127"/>
                <a:gd name="connsiteX134" fmla="*/ 4700155 w 5535001"/>
                <a:gd name="connsiteY134" fmla="*/ 4659255 h 6250127"/>
                <a:gd name="connsiteX135" fmla="*/ 4721206 w 5535001"/>
                <a:gd name="connsiteY135" fmla="*/ 4600135 h 6250127"/>
                <a:gd name="connsiteX136" fmla="*/ 4740465 w 5535001"/>
                <a:gd name="connsiteY136" fmla="*/ 4538887 h 6250127"/>
                <a:gd name="connsiteX137" fmla="*/ 4758492 w 5535001"/>
                <a:gd name="connsiteY137" fmla="*/ 4475848 h 6250127"/>
                <a:gd name="connsiteX138" fmla="*/ 4891288 w 5535001"/>
                <a:gd name="connsiteY138" fmla="*/ 3930329 h 6250127"/>
                <a:gd name="connsiteX139" fmla="*/ 5066298 w 5535001"/>
                <a:gd name="connsiteY139" fmla="*/ 3382235 h 6250127"/>
                <a:gd name="connsiteX140" fmla="*/ 5156994 w 5535001"/>
                <a:gd name="connsiteY140" fmla="*/ 2898635 h 6250127"/>
                <a:gd name="connsiteX141" fmla="*/ 5083317 w 5535001"/>
                <a:gd name="connsiteY141" fmla="*/ 2402047 h 6250127"/>
                <a:gd name="connsiteX142" fmla="*/ 4871022 w 5535001"/>
                <a:gd name="connsiteY142" fmla="*/ 1926958 h 6250127"/>
                <a:gd name="connsiteX143" fmla="*/ 4727028 w 5535001"/>
                <a:gd name="connsiteY143" fmla="*/ 1703577 h 6250127"/>
                <a:gd name="connsiteX144" fmla="*/ 4563776 w 5535001"/>
                <a:gd name="connsiteY144" fmla="*/ 1490834 h 6250127"/>
                <a:gd name="connsiteX145" fmla="*/ 4370291 w 5535001"/>
                <a:gd name="connsiteY145" fmla="*/ 1300596 h 6250127"/>
                <a:gd name="connsiteX146" fmla="*/ 4266046 w 5535001"/>
                <a:gd name="connsiteY146" fmla="*/ 1214491 h 6250127"/>
                <a:gd name="connsiteX147" fmla="*/ 4212973 w 5535001"/>
                <a:gd name="connsiteY147" fmla="*/ 1173062 h 6250127"/>
                <a:gd name="connsiteX148" fmla="*/ 4157995 w 5535001"/>
                <a:gd name="connsiteY148" fmla="*/ 1134545 h 6250127"/>
                <a:gd name="connsiteX149" fmla="*/ 3697126 w 5535001"/>
                <a:gd name="connsiteY149" fmla="*/ 881044 h 6250127"/>
                <a:gd name="connsiteX150" fmla="*/ 3637670 w 5535001"/>
                <a:gd name="connsiteY150" fmla="*/ 856747 h 6250127"/>
                <a:gd name="connsiteX151" fmla="*/ 3608222 w 5535001"/>
                <a:gd name="connsiteY151" fmla="*/ 844318 h 6250127"/>
                <a:gd name="connsiteX152" fmla="*/ 3578214 w 5535001"/>
                <a:gd name="connsiteY152" fmla="*/ 833457 h 6250127"/>
                <a:gd name="connsiteX153" fmla="*/ 3518309 w 5535001"/>
                <a:gd name="connsiteY153" fmla="*/ 812294 h 6250127"/>
                <a:gd name="connsiteX154" fmla="*/ 3503417 w 5535001"/>
                <a:gd name="connsiteY154" fmla="*/ 806920 h 6250127"/>
                <a:gd name="connsiteX155" fmla="*/ 3489533 w 5535001"/>
                <a:gd name="connsiteY155" fmla="*/ 799642 h 6250127"/>
                <a:gd name="connsiteX156" fmla="*/ 3460869 w 5535001"/>
                <a:gd name="connsiteY156" fmla="*/ 787101 h 6250127"/>
                <a:gd name="connsiteX157" fmla="*/ 3402980 w 5535001"/>
                <a:gd name="connsiteY157" fmla="*/ 763475 h 6250127"/>
                <a:gd name="connsiteX158" fmla="*/ 3374092 w 5535001"/>
                <a:gd name="connsiteY158" fmla="*/ 751606 h 6250127"/>
                <a:gd name="connsiteX159" fmla="*/ 3344980 w 5535001"/>
                <a:gd name="connsiteY159" fmla="*/ 740409 h 6250127"/>
                <a:gd name="connsiteX160" fmla="*/ 3226627 w 5535001"/>
                <a:gd name="connsiteY160" fmla="*/ 700772 h 6250127"/>
                <a:gd name="connsiteX161" fmla="*/ 2735750 w 5535001"/>
                <a:gd name="connsiteY161" fmla="*/ 614667 h 6250127"/>
                <a:gd name="connsiteX162" fmla="*/ 2673158 w 5535001"/>
                <a:gd name="connsiteY162" fmla="*/ 610412 h 6250127"/>
                <a:gd name="connsiteX163" fmla="*/ 2610119 w 5535001"/>
                <a:gd name="connsiteY163" fmla="*/ 609628 h 6250127"/>
                <a:gd name="connsiteX164" fmla="*/ 2547080 w 5535001"/>
                <a:gd name="connsiteY164" fmla="*/ 608620 h 6250127"/>
                <a:gd name="connsiteX165" fmla="*/ 2516400 w 5535001"/>
                <a:gd name="connsiteY165" fmla="*/ 608844 h 6250127"/>
                <a:gd name="connsiteX166" fmla="*/ 2486280 w 5535001"/>
                <a:gd name="connsiteY166" fmla="*/ 609740 h 6250127"/>
                <a:gd name="connsiteX167" fmla="*/ 2426376 w 5535001"/>
                <a:gd name="connsiteY167" fmla="*/ 613099 h 6250127"/>
                <a:gd name="connsiteX168" fmla="*/ 2366920 w 5535001"/>
                <a:gd name="connsiteY168" fmla="*/ 618474 h 6250127"/>
                <a:gd name="connsiteX169" fmla="*/ 2337248 w 5535001"/>
                <a:gd name="connsiteY169" fmla="*/ 621497 h 6250127"/>
                <a:gd name="connsiteX170" fmla="*/ 2307800 w 5535001"/>
                <a:gd name="connsiteY170" fmla="*/ 625528 h 6250127"/>
                <a:gd name="connsiteX171" fmla="*/ 2278351 w 5535001"/>
                <a:gd name="connsiteY171" fmla="*/ 629559 h 6250127"/>
                <a:gd name="connsiteX172" fmla="*/ 2249127 w 5535001"/>
                <a:gd name="connsiteY172" fmla="*/ 634710 h 6250127"/>
                <a:gd name="connsiteX173" fmla="*/ 1796096 w 5535001"/>
                <a:gd name="connsiteY173" fmla="*/ 781726 h 6250127"/>
                <a:gd name="connsiteX174" fmla="*/ 1370833 w 5535001"/>
                <a:gd name="connsiteY174" fmla="*/ 1048663 h 6250127"/>
                <a:gd name="connsiteX175" fmla="*/ 959790 w 5535001"/>
                <a:gd name="connsiteY175" fmla="*/ 1390844 h 6250127"/>
                <a:gd name="connsiteX176" fmla="*/ 749062 w 5535001"/>
                <a:gd name="connsiteY176" fmla="*/ 1577611 h 6250127"/>
                <a:gd name="connsiteX177" fmla="*/ 524786 w 5535001"/>
                <a:gd name="connsiteY177" fmla="*/ 1763145 h 6250127"/>
                <a:gd name="connsiteX178" fmla="*/ 84071 w 5535001"/>
                <a:gd name="connsiteY178" fmla="*/ 2098496 h 6250127"/>
                <a:gd name="connsiteX179" fmla="*/ 0 w 5535001"/>
                <a:gd name="connsiteY179" fmla="*/ 2168094 h 6250127"/>
                <a:gd name="connsiteX180" fmla="*/ 0 w 5535001"/>
                <a:gd name="connsiteY180" fmla="*/ 1576676 h 6250127"/>
                <a:gd name="connsiteX181" fmla="*/ 174655 w 5535001"/>
                <a:gd name="connsiteY181" fmla="*/ 1387597 h 6250127"/>
                <a:gd name="connsiteX182" fmla="*/ 363661 w 5535001"/>
                <a:gd name="connsiteY182" fmla="*/ 1188626 h 6250127"/>
                <a:gd name="connsiteX183" fmla="*/ 458052 w 5535001"/>
                <a:gd name="connsiteY183" fmla="*/ 1086397 h 6250127"/>
                <a:gd name="connsiteX184" fmla="*/ 557257 w 5535001"/>
                <a:gd name="connsiteY184" fmla="*/ 981593 h 6250127"/>
                <a:gd name="connsiteX185" fmla="*/ 994165 w 5535001"/>
                <a:gd name="connsiteY185" fmla="*/ 578389 h 6250127"/>
                <a:gd name="connsiteX186" fmla="*/ 1520873 w 5535001"/>
                <a:gd name="connsiteY186" fmla="*/ 237215 h 6250127"/>
                <a:gd name="connsiteX187" fmla="*/ 2141748 w 5535001"/>
                <a:gd name="connsiteY187" fmla="*/ 31190 h 6250127"/>
                <a:gd name="connsiteX188" fmla="*/ 2182505 w 5535001"/>
                <a:gd name="connsiteY188" fmla="*/ 24360 h 6250127"/>
                <a:gd name="connsiteX189" fmla="*/ 2223374 w 5535001"/>
                <a:gd name="connsiteY189" fmla="*/ 18873 h 6250127"/>
                <a:gd name="connsiteX190" fmla="*/ 2264355 w 5535001"/>
                <a:gd name="connsiteY190" fmla="*/ 13611 h 6250127"/>
                <a:gd name="connsiteX191" fmla="*/ 2305336 w 5535001"/>
                <a:gd name="connsiteY191" fmla="*/ 9580 h 6250127"/>
                <a:gd name="connsiteX192" fmla="*/ 2387410 w 5535001"/>
                <a:gd name="connsiteY192" fmla="*/ 3645 h 6250127"/>
                <a:gd name="connsiteX193" fmla="*/ 2469373 w 5535001"/>
                <a:gd name="connsiteY193" fmla="*/ 622 h 6250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5535001" h="6250127">
                  <a:moveTo>
                    <a:pt x="2510242" y="174"/>
                  </a:moveTo>
                  <a:cubicBezTo>
                    <a:pt x="2523902" y="-50"/>
                    <a:pt x="2537562" y="-162"/>
                    <a:pt x="2550551" y="510"/>
                  </a:cubicBezTo>
                  <a:lnTo>
                    <a:pt x="2629490" y="3757"/>
                  </a:lnTo>
                  <a:lnTo>
                    <a:pt x="2708317" y="7229"/>
                  </a:lnTo>
                  <a:cubicBezTo>
                    <a:pt x="2734630" y="8572"/>
                    <a:pt x="2760943" y="12155"/>
                    <a:pt x="2787256" y="14619"/>
                  </a:cubicBezTo>
                  <a:cubicBezTo>
                    <a:pt x="2997536" y="34885"/>
                    <a:pt x="3207144" y="77994"/>
                    <a:pt x="3408467" y="145064"/>
                  </a:cubicBezTo>
                  <a:lnTo>
                    <a:pt x="3557723" y="199593"/>
                  </a:lnTo>
                  <a:cubicBezTo>
                    <a:pt x="3570264" y="203848"/>
                    <a:pt x="3582245" y="209447"/>
                    <a:pt x="3594337" y="214597"/>
                  </a:cubicBezTo>
                  <a:lnTo>
                    <a:pt x="3630616" y="230385"/>
                  </a:lnTo>
                  <a:lnTo>
                    <a:pt x="3703172" y="262073"/>
                  </a:lnTo>
                  <a:cubicBezTo>
                    <a:pt x="3715265" y="267335"/>
                    <a:pt x="3727358" y="272598"/>
                    <a:pt x="3739003" y="278756"/>
                  </a:cubicBezTo>
                  <a:cubicBezTo>
                    <a:pt x="3744937" y="281667"/>
                    <a:pt x="3750984" y="284131"/>
                    <a:pt x="3756806" y="287266"/>
                  </a:cubicBezTo>
                  <a:cubicBezTo>
                    <a:pt x="3762517" y="290513"/>
                    <a:pt x="3768115" y="294208"/>
                    <a:pt x="3773714" y="297567"/>
                  </a:cubicBezTo>
                  <a:lnTo>
                    <a:pt x="3840784" y="339332"/>
                  </a:lnTo>
                  <a:cubicBezTo>
                    <a:pt x="3851869" y="346386"/>
                    <a:pt x="3863290" y="352881"/>
                    <a:pt x="3873927" y="360495"/>
                  </a:cubicBezTo>
                  <a:lnTo>
                    <a:pt x="3906062" y="383001"/>
                  </a:lnTo>
                  <a:lnTo>
                    <a:pt x="3969662" y="428572"/>
                  </a:lnTo>
                  <a:cubicBezTo>
                    <a:pt x="4137281" y="552188"/>
                    <a:pt x="4285417" y="693270"/>
                    <a:pt x="4423029" y="837600"/>
                  </a:cubicBezTo>
                  <a:cubicBezTo>
                    <a:pt x="4440160" y="855739"/>
                    <a:pt x="4457404" y="873766"/>
                    <a:pt x="4474647" y="891569"/>
                  </a:cubicBezTo>
                  <a:lnTo>
                    <a:pt x="4524250" y="946883"/>
                  </a:lnTo>
                  <a:lnTo>
                    <a:pt x="4573965" y="1001748"/>
                  </a:lnTo>
                  <a:cubicBezTo>
                    <a:pt x="4590760" y="1019887"/>
                    <a:pt x="4605988" y="1039146"/>
                    <a:pt x="4622224" y="1057509"/>
                  </a:cubicBezTo>
                  <a:cubicBezTo>
                    <a:pt x="4653911" y="1094907"/>
                    <a:pt x="4686831" y="1131409"/>
                    <a:pt x="4717510" y="1169143"/>
                  </a:cubicBezTo>
                  <a:cubicBezTo>
                    <a:pt x="4733186" y="1187730"/>
                    <a:pt x="4748862" y="1206430"/>
                    <a:pt x="4764986" y="1224681"/>
                  </a:cubicBezTo>
                  <a:cubicBezTo>
                    <a:pt x="4780886" y="1243044"/>
                    <a:pt x="4797233" y="1261071"/>
                    <a:pt x="4813021" y="1279994"/>
                  </a:cubicBezTo>
                  <a:cubicBezTo>
                    <a:pt x="4877292" y="1354230"/>
                    <a:pt x="4941339" y="1428914"/>
                    <a:pt x="5001915" y="1506846"/>
                  </a:cubicBezTo>
                  <a:cubicBezTo>
                    <a:pt x="5062603" y="1584665"/>
                    <a:pt x="5118252" y="1666739"/>
                    <a:pt x="5170542" y="1751165"/>
                  </a:cubicBezTo>
                  <a:cubicBezTo>
                    <a:pt x="5274898" y="1920240"/>
                    <a:pt x="5363579" y="2101295"/>
                    <a:pt x="5428969" y="2293660"/>
                  </a:cubicBezTo>
                  <a:cubicBezTo>
                    <a:pt x="5494136" y="2485801"/>
                    <a:pt x="5533102" y="2690819"/>
                    <a:pt x="5534893" y="2899307"/>
                  </a:cubicBezTo>
                  <a:cubicBezTo>
                    <a:pt x="5536124" y="3003439"/>
                    <a:pt x="5526831" y="3108132"/>
                    <a:pt x="5508804" y="3211144"/>
                  </a:cubicBezTo>
                  <a:cubicBezTo>
                    <a:pt x="5490441" y="3314157"/>
                    <a:pt x="5462336" y="3415490"/>
                    <a:pt x="5426282" y="3513352"/>
                  </a:cubicBezTo>
                  <a:cubicBezTo>
                    <a:pt x="5363355" y="3684890"/>
                    <a:pt x="5302219" y="3856428"/>
                    <a:pt x="5248250" y="4030542"/>
                  </a:cubicBezTo>
                  <a:lnTo>
                    <a:pt x="5208612" y="4161771"/>
                  </a:lnTo>
                  <a:lnTo>
                    <a:pt x="5170318" y="4294680"/>
                  </a:lnTo>
                  <a:lnTo>
                    <a:pt x="5132248" y="4430164"/>
                  </a:lnTo>
                  <a:lnTo>
                    <a:pt x="5112765" y="4498914"/>
                  </a:lnTo>
                  <a:lnTo>
                    <a:pt x="5091715" y="4569119"/>
                  </a:lnTo>
                  <a:cubicBezTo>
                    <a:pt x="5085221" y="4592297"/>
                    <a:pt x="5076823" y="4616482"/>
                    <a:pt x="5068985" y="4640220"/>
                  </a:cubicBezTo>
                  <a:cubicBezTo>
                    <a:pt x="5060699" y="4664182"/>
                    <a:pt x="5053981" y="4687807"/>
                    <a:pt x="5043904" y="4712105"/>
                  </a:cubicBezTo>
                  <a:lnTo>
                    <a:pt x="5015799" y="4784438"/>
                  </a:lnTo>
                  <a:cubicBezTo>
                    <a:pt x="5005274" y="4808511"/>
                    <a:pt x="4993965" y="4832473"/>
                    <a:pt x="4982880" y="4856435"/>
                  </a:cubicBezTo>
                  <a:cubicBezTo>
                    <a:pt x="4936524" y="4951273"/>
                    <a:pt x="4881099" y="5044096"/>
                    <a:pt x="4817276" y="5125275"/>
                  </a:cubicBezTo>
                  <a:cubicBezTo>
                    <a:pt x="4755244" y="5208805"/>
                    <a:pt x="4686943" y="5282817"/>
                    <a:pt x="4618753" y="5355374"/>
                  </a:cubicBezTo>
                  <a:cubicBezTo>
                    <a:pt x="4602069" y="5374073"/>
                    <a:pt x="4584154" y="5391092"/>
                    <a:pt x="4566575" y="5408560"/>
                  </a:cubicBezTo>
                  <a:lnTo>
                    <a:pt x="4513837" y="5461186"/>
                  </a:lnTo>
                  <a:cubicBezTo>
                    <a:pt x="4496593" y="5479101"/>
                    <a:pt x="4477894" y="5495560"/>
                    <a:pt x="4459531" y="5512580"/>
                  </a:cubicBezTo>
                  <a:lnTo>
                    <a:pt x="4404554" y="5563526"/>
                  </a:lnTo>
                  <a:cubicBezTo>
                    <a:pt x="4386527" y="5580770"/>
                    <a:pt x="4366932" y="5596670"/>
                    <a:pt x="4348009" y="5613017"/>
                  </a:cubicBezTo>
                  <a:lnTo>
                    <a:pt x="4290568" y="5661948"/>
                  </a:lnTo>
                  <a:lnTo>
                    <a:pt x="4276124" y="5674153"/>
                  </a:lnTo>
                  <a:lnTo>
                    <a:pt x="4261120" y="5685798"/>
                  </a:lnTo>
                  <a:lnTo>
                    <a:pt x="4231112" y="5708976"/>
                  </a:lnTo>
                  <a:lnTo>
                    <a:pt x="4170984" y="5755443"/>
                  </a:lnTo>
                  <a:cubicBezTo>
                    <a:pt x="4130227" y="5785563"/>
                    <a:pt x="4087790" y="5813892"/>
                    <a:pt x="4046025" y="5843228"/>
                  </a:cubicBezTo>
                  <a:cubicBezTo>
                    <a:pt x="4002917" y="5870437"/>
                    <a:pt x="3959248" y="5897309"/>
                    <a:pt x="3915356" y="5923735"/>
                  </a:cubicBezTo>
                  <a:cubicBezTo>
                    <a:pt x="3737659" y="6026299"/>
                    <a:pt x="3544847" y="6106022"/>
                    <a:pt x="3346323" y="6158872"/>
                  </a:cubicBezTo>
                  <a:cubicBezTo>
                    <a:pt x="3147800" y="6211946"/>
                    <a:pt x="2944462" y="6239714"/>
                    <a:pt x="2743476" y="6247328"/>
                  </a:cubicBezTo>
                  <a:lnTo>
                    <a:pt x="2668120" y="6249344"/>
                  </a:lnTo>
                  <a:lnTo>
                    <a:pt x="2630498" y="6250127"/>
                  </a:lnTo>
                  <a:lnTo>
                    <a:pt x="2592988" y="6249568"/>
                  </a:lnTo>
                  <a:lnTo>
                    <a:pt x="2518080" y="6247777"/>
                  </a:lnTo>
                  <a:cubicBezTo>
                    <a:pt x="2493110" y="6247105"/>
                    <a:pt x="2468365" y="6246881"/>
                    <a:pt x="2442948" y="6244529"/>
                  </a:cubicBezTo>
                  <a:cubicBezTo>
                    <a:pt x="2392337" y="6240722"/>
                    <a:pt x="2341950" y="6237699"/>
                    <a:pt x="2291676" y="6232213"/>
                  </a:cubicBezTo>
                  <a:lnTo>
                    <a:pt x="2141412" y="6212394"/>
                  </a:lnTo>
                  <a:lnTo>
                    <a:pt x="1992715" y="6184961"/>
                  </a:lnTo>
                  <a:cubicBezTo>
                    <a:pt x="1943561" y="6173988"/>
                    <a:pt x="1894630" y="6162231"/>
                    <a:pt x="1845811" y="6151034"/>
                  </a:cubicBezTo>
                  <a:cubicBezTo>
                    <a:pt x="1797215" y="6138829"/>
                    <a:pt x="1749180" y="6123938"/>
                    <a:pt x="1701033" y="6110724"/>
                  </a:cubicBezTo>
                  <a:cubicBezTo>
                    <a:pt x="1676847" y="6104566"/>
                    <a:pt x="1653334" y="6095833"/>
                    <a:pt x="1629484" y="6088219"/>
                  </a:cubicBezTo>
                  <a:lnTo>
                    <a:pt x="1558383" y="6064929"/>
                  </a:lnTo>
                  <a:cubicBezTo>
                    <a:pt x="1369713" y="6000210"/>
                    <a:pt x="1186978" y="5921271"/>
                    <a:pt x="1011968" y="5828896"/>
                  </a:cubicBezTo>
                  <a:cubicBezTo>
                    <a:pt x="837071" y="5736408"/>
                    <a:pt x="668556" y="5631940"/>
                    <a:pt x="511237" y="5512356"/>
                  </a:cubicBezTo>
                  <a:cubicBezTo>
                    <a:pt x="471152" y="5483468"/>
                    <a:pt x="433642" y="5451220"/>
                    <a:pt x="395572" y="5419757"/>
                  </a:cubicBezTo>
                  <a:cubicBezTo>
                    <a:pt x="356831" y="5388965"/>
                    <a:pt x="321112" y="5354926"/>
                    <a:pt x="284722" y="5321559"/>
                  </a:cubicBezTo>
                  <a:lnTo>
                    <a:pt x="257513" y="5296477"/>
                  </a:lnTo>
                  <a:lnTo>
                    <a:pt x="243853" y="5283937"/>
                  </a:lnTo>
                  <a:lnTo>
                    <a:pt x="230752" y="5270836"/>
                  </a:lnTo>
                  <a:lnTo>
                    <a:pt x="178574" y="5218322"/>
                  </a:lnTo>
                  <a:cubicBezTo>
                    <a:pt x="161331" y="5200631"/>
                    <a:pt x="143191" y="5183948"/>
                    <a:pt x="126508" y="5165584"/>
                  </a:cubicBezTo>
                  <a:lnTo>
                    <a:pt x="76345" y="5111167"/>
                  </a:lnTo>
                  <a:cubicBezTo>
                    <a:pt x="59774" y="5092916"/>
                    <a:pt x="42530" y="5075112"/>
                    <a:pt x="26407" y="5056413"/>
                  </a:cubicBezTo>
                  <a:lnTo>
                    <a:pt x="0" y="5024776"/>
                  </a:lnTo>
                  <a:lnTo>
                    <a:pt x="0" y="4492798"/>
                  </a:lnTo>
                  <a:lnTo>
                    <a:pt x="28534" y="4537879"/>
                  </a:lnTo>
                  <a:cubicBezTo>
                    <a:pt x="41299" y="4556130"/>
                    <a:pt x="54175" y="4574382"/>
                    <a:pt x="66604" y="4592745"/>
                  </a:cubicBezTo>
                  <a:lnTo>
                    <a:pt x="104114" y="4647834"/>
                  </a:lnTo>
                  <a:lnTo>
                    <a:pt x="143751" y="4701580"/>
                  </a:lnTo>
                  <a:cubicBezTo>
                    <a:pt x="156964" y="4719495"/>
                    <a:pt x="169728" y="4737746"/>
                    <a:pt x="182717" y="4755773"/>
                  </a:cubicBezTo>
                  <a:lnTo>
                    <a:pt x="223810" y="4808399"/>
                  </a:lnTo>
                  <a:lnTo>
                    <a:pt x="264679" y="4861249"/>
                  </a:lnTo>
                  <a:cubicBezTo>
                    <a:pt x="278563" y="4878717"/>
                    <a:pt x="293455" y="4895288"/>
                    <a:pt x="307788" y="4912420"/>
                  </a:cubicBezTo>
                  <a:lnTo>
                    <a:pt x="351232" y="4963254"/>
                  </a:lnTo>
                  <a:cubicBezTo>
                    <a:pt x="365788" y="4980162"/>
                    <a:pt x="381688" y="4995837"/>
                    <a:pt x="397028" y="5012185"/>
                  </a:cubicBezTo>
                  <a:lnTo>
                    <a:pt x="443496" y="5060444"/>
                  </a:lnTo>
                  <a:lnTo>
                    <a:pt x="455140" y="5072537"/>
                  </a:lnTo>
                  <a:lnTo>
                    <a:pt x="467345" y="5083958"/>
                  </a:lnTo>
                  <a:lnTo>
                    <a:pt x="491755" y="5106912"/>
                  </a:lnTo>
                  <a:lnTo>
                    <a:pt x="540686" y="5152819"/>
                  </a:lnTo>
                  <a:lnTo>
                    <a:pt x="552890" y="5164353"/>
                  </a:lnTo>
                  <a:lnTo>
                    <a:pt x="565655" y="5175214"/>
                  </a:lnTo>
                  <a:lnTo>
                    <a:pt x="591072" y="5197048"/>
                  </a:lnTo>
                  <a:cubicBezTo>
                    <a:pt x="624999" y="5226160"/>
                    <a:pt x="658366" y="5256056"/>
                    <a:pt x="694197" y="5283041"/>
                  </a:cubicBezTo>
                  <a:cubicBezTo>
                    <a:pt x="834272" y="5394675"/>
                    <a:pt x="985207" y="5493881"/>
                    <a:pt x="1146221" y="5573716"/>
                  </a:cubicBezTo>
                  <a:cubicBezTo>
                    <a:pt x="1307122" y="5653774"/>
                    <a:pt x="1476869" y="5715918"/>
                    <a:pt x="1650982" y="5758130"/>
                  </a:cubicBezTo>
                  <a:lnTo>
                    <a:pt x="1716485" y="5772798"/>
                  </a:lnTo>
                  <a:cubicBezTo>
                    <a:pt x="1738431" y="5777390"/>
                    <a:pt x="1759929" y="5783100"/>
                    <a:pt x="1782211" y="5786235"/>
                  </a:cubicBezTo>
                  <a:lnTo>
                    <a:pt x="1848386" y="5796984"/>
                  </a:lnTo>
                  <a:lnTo>
                    <a:pt x="1881417" y="5802359"/>
                  </a:lnTo>
                  <a:cubicBezTo>
                    <a:pt x="1892390" y="5804151"/>
                    <a:pt x="1903363" y="5806054"/>
                    <a:pt x="1914560" y="5807061"/>
                  </a:cubicBezTo>
                  <a:cubicBezTo>
                    <a:pt x="1959012" y="5811765"/>
                    <a:pt x="2003241" y="5817251"/>
                    <a:pt x="2047469" y="5821282"/>
                  </a:cubicBezTo>
                  <a:lnTo>
                    <a:pt x="2180601" y="5828896"/>
                  </a:lnTo>
                  <a:lnTo>
                    <a:pt x="2313622" y="5830463"/>
                  </a:lnTo>
                  <a:cubicBezTo>
                    <a:pt x="2335680" y="5830799"/>
                    <a:pt x="2357962" y="5829008"/>
                    <a:pt x="2380021" y="5828448"/>
                  </a:cubicBezTo>
                  <a:lnTo>
                    <a:pt x="2446195" y="5826433"/>
                  </a:lnTo>
                  <a:cubicBezTo>
                    <a:pt x="2468029" y="5826208"/>
                    <a:pt x="2490647" y="5824193"/>
                    <a:pt x="2513041" y="5822737"/>
                  </a:cubicBezTo>
                  <a:lnTo>
                    <a:pt x="2580111" y="5818258"/>
                  </a:lnTo>
                  <a:lnTo>
                    <a:pt x="2613590" y="5816355"/>
                  </a:lnTo>
                  <a:lnTo>
                    <a:pt x="2646845" y="5813108"/>
                  </a:lnTo>
                  <a:cubicBezTo>
                    <a:pt x="2669016" y="5810869"/>
                    <a:pt x="2691074" y="5808741"/>
                    <a:pt x="2713244" y="5806838"/>
                  </a:cubicBezTo>
                  <a:cubicBezTo>
                    <a:pt x="2889933" y="5789371"/>
                    <a:pt x="3062815" y="5762050"/>
                    <a:pt x="3230882" y="5721292"/>
                  </a:cubicBezTo>
                  <a:cubicBezTo>
                    <a:pt x="3398837" y="5680423"/>
                    <a:pt x="3562426" y="5626902"/>
                    <a:pt x="3720416" y="5556472"/>
                  </a:cubicBezTo>
                  <a:cubicBezTo>
                    <a:pt x="3759381" y="5537997"/>
                    <a:pt x="3798347" y="5518962"/>
                    <a:pt x="3837425" y="5499927"/>
                  </a:cubicBezTo>
                  <a:cubicBezTo>
                    <a:pt x="3875271" y="5478765"/>
                    <a:pt x="3913900" y="5458610"/>
                    <a:pt x="3951634" y="5436552"/>
                  </a:cubicBezTo>
                  <a:lnTo>
                    <a:pt x="4007284" y="5401841"/>
                  </a:lnTo>
                  <a:lnTo>
                    <a:pt x="4035164" y="5384374"/>
                  </a:lnTo>
                  <a:lnTo>
                    <a:pt x="4049049" y="5375640"/>
                  </a:lnTo>
                  <a:lnTo>
                    <a:pt x="4062485" y="5366123"/>
                  </a:lnTo>
                  <a:lnTo>
                    <a:pt x="4116567" y="5328277"/>
                  </a:lnTo>
                  <a:cubicBezTo>
                    <a:pt x="4134594" y="5315624"/>
                    <a:pt x="4152957" y="5303420"/>
                    <a:pt x="4169976" y="5289199"/>
                  </a:cubicBezTo>
                  <a:lnTo>
                    <a:pt x="4222042" y="5247994"/>
                  </a:lnTo>
                  <a:cubicBezTo>
                    <a:pt x="4239398" y="5234222"/>
                    <a:pt x="4256865" y="5220562"/>
                    <a:pt x="4273213" y="5205558"/>
                  </a:cubicBezTo>
                  <a:lnTo>
                    <a:pt x="4323151" y="5161329"/>
                  </a:lnTo>
                  <a:cubicBezTo>
                    <a:pt x="4339611" y="5146437"/>
                    <a:pt x="4356631" y="5131881"/>
                    <a:pt x="4371971" y="5116093"/>
                  </a:cubicBezTo>
                  <a:cubicBezTo>
                    <a:pt x="4435457" y="5054398"/>
                    <a:pt x="4496258" y="4991135"/>
                    <a:pt x="4546868" y="4924400"/>
                  </a:cubicBezTo>
                  <a:cubicBezTo>
                    <a:pt x="4600054" y="4858450"/>
                    <a:pt x="4640699" y="4788916"/>
                    <a:pt x="4675634" y="4715352"/>
                  </a:cubicBezTo>
                  <a:lnTo>
                    <a:pt x="4700155" y="4659255"/>
                  </a:lnTo>
                  <a:lnTo>
                    <a:pt x="4721206" y="4600135"/>
                  </a:lnTo>
                  <a:cubicBezTo>
                    <a:pt x="4728707" y="4580988"/>
                    <a:pt x="4733970" y="4559266"/>
                    <a:pt x="4740465" y="4538887"/>
                  </a:cubicBezTo>
                  <a:cubicBezTo>
                    <a:pt x="4746623" y="4518061"/>
                    <a:pt x="4753005" y="4497906"/>
                    <a:pt x="4758492" y="4475848"/>
                  </a:cubicBezTo>
                  <a:cubicBezTo>
                    <a:pt x="4803168" y="4303637"/>
                    <a:pt x="4840902" y="4115080"/>
                    <a:pt x="4891288" y="3930329"/>
                  </a:cubicBezTo>
                  <a:cubicBezTo>
                    <a:pt x="4940891" y="3744906"/>
                    <a:pt x="5000235" y="3562059"/>
                    <a:pt x="5066298" y="3382235"/>
                  </a:cubicBezTo>
                  <a:cubicBezTo>
                    <a:pt x="5124186" y="3226932"/>
                    <a:pt x="5154530" y="3064015"/>
                    <a:pt x="5156994" y="2898635"/>
                  </a:cubicBezTo>
                  <a:cubicBezTo>
                    <a:pt x="5159681" y="2733255"/>
                    <a:pt x="5132920" y="2565636"/>
                    <a:pt x="5083317" y="2402047"/>
                  </a:cubicBezTo>
                  <a:cubicBezTo>
                    <a:pt x="5033938" y="2238123"/>
                    <a:pt x="4960150" y="2079013"/>
                    <a:pt x="4871022" y="1926958"/>
                  </a:cubicBezTo>
                  <a:cubicBezTo>
                    <a:pt x="4826570" y="1850818"/>
                    <a:pt x="4777415" y="1776918"/>
                    <a:pt x="4727028" y="1703577"/>
                  </a:cubicBezTo>
                  <a:cubicBezTo>
                    <a:pt x="4676418" y="1630349"/>
                    <a:pt x="4622784" y="1558464"/>
                    <a:pt x="4563776" y="1490834"/>
                  </a:cubicBezTo>
                  <a:cubicBezTo>
                    <a:pt x="4503647" y="1423764"/>
                    <a:pt x="4439041" y="1359157"/>
                    <a:pt x="4370291" y="1300596"/>
                  </a:cubicBezTo>
                  <a:cubicBezTo>
                    <a:pt x="4336812" y="1270141"/>
                    <a:pt x="4301541" y="1242148"/>
                    <a:pt x="4266046" y="1214491"/>
                  </a:cubicBezTo>
                  <a:cubicBezTo>
                    <a:pt x="4248355" y="1200607"/>
                    <a:pt x="4230776" y="1186611"/>
                    <a:pt x="4212973" y="1173062"/>
                  </a:cubicBezTo>
                  <a:cubicBezTo>
                    <a:pt x="4194722" y="1160074"/>
                    <a:pt x="4176359" y="1147197"/>
                    <a:pt x="4157995" y="1134545"/>
                  </a:cubicBezTo>
                  <a:cubicBezTo>
                    <a:pt x="4011426" y="1031980"/>
                    <a:pt x="3855004" y="948562"/>
                    <a:pt x="3697126" y="881044"/>
                  </a:cubicBezTo>
                  <a:lnTo>
                    <a:pt x="3637670" y="856747"/>
                  </a:lnTo>
                  <a:lnTo>
                    <a:pt x="3608222" y="844318"/>
                  </a:lnTo>
                  <a:cubicBezTo>
                    <a:pt x="3598480" y="840063"/>
                    <a:pt x="3588179" y="837040"/>
                    <a:pt x="3578214" y="833457"/>
                  </a:cubicBezTo>
                  <a:lnTo>
                    <a:pt x="3518309" y="812294"/>
                  </a:lnTo>
                  <a:cubicBezTo>
                    <a:pt x="3513383" y="810503"/>
                    <a:pt x="3508344" y="808823"/>
                    <a:pt x="3503417" y="806920"/>
                  </a:cubicBezTo>
                  <a:cubicBezTo>
                    <a:pt x="3498603" y="804792"/>
                    <a:pt x="3494236" y="801993"/>
                    <a:pt x="3489533" y="799642"/>
                  </a:cubicBezTo>
                  <a:cubicBezTo>
                    <a:pt x="3480240" y="794827"/>
                    <a:pt x="3470498" y="791020"/>
                    <a:pt x="3460869" y="787101"/>
                  </a:cubicBezTo>
                  <a:lnTo>
                    <a:pt x="3402980" y="763475"/>
                  </a:lnTo>
                  <a:lnTo>
                    <a:pt x="3374092" y="751606"/>
                  </a:lnTo>
                  <a:cubicBezTo>
                    <a:pt x="3364462" y="747688"/>
                    <a:pt x="3354945" y="743433"/>
                    <a:pt x="3344980" y="740409"/>
                  </a:cubicBezTo>
                  <a:lnTo>
                    <a:pt x="3226627" y="700772"/>
                  </a:lnTo>
                  <a:cubicBezTo>
                    <a:pt x="3067405" y="652849"/>
                    <a:pt x="2902697" y="625192"/>
                    <a:pt x="2735750" y="614667"/>
                  </a:cubicBezTo>
                  <a:cubicBezTo>
                    <a:pt x="2714811" y="613435"/>
                    <a:pt x="2694209" y="610860"/>
                    <a:pt x="2673158" y="610412"/>
                  </a:cubicBezTo>
                  <a:lnTo>
                    <a:pt x="2610119" y="609628"/>
                  </a:lnTo>
                  <a:lnTo>
                    <a:pt x="2547080" y="608620"/>
                  </a:lnTo>
                  <a:cubicBezTo>
                    <a:pt x="2536443" y="608173"/>
                    <a:pt x="2526365" y="608397"/>
                    <a:pt x="2516400" y="608844"/>
                  </a:cubicBezTo>
                  <a:lnTo>
                    <a:pt x="2486280" y="609740"/>
                  </a:lnTo>
                  <a:cubicBezTo>
                    <a:pt x="2466125" y="609852"/>
                    <a:pt x="2446307" y="611868"/>
                    <a:pt x="2426376" y="613099"/>
                  </a:cubicBezTo>
                  <a:cubicBezTo>
                    <a:pt x="2406333" y="613995"/>
                    <a:pt x="2386627" y="616458"/>
                    <a:pt x="2366920" y="618474"/>
                  </a:cubicBezTo>
                  <a:cubicBezTo>
                    <a:pt x="2357066" y="619482"/>
                    <a:pt x="2347101" y="620153"/>
                    <a:pt x="2337248" y="621497"/>
                  </a:cubicBezTo>
                  <a:lnTo>
                    <a:pt x="2307800" y="625528"/>
                  </a:lnTo>
                  <a:lnTo>
                    <a:pt x="2278351" y="629559"/>
                  </a:lnTo>
                  <a:lnTo>
                    <a:pt x="2249127" y="634710"/>
                  </a:lnTo>
                  <a:cubicBezTo>
                    <a:pt x="2093377" y="661918"/>
                    <a:pt x="1942329" y="710849"/>
                    <a:pt x="1796096" y="781726"/>
                  </a:cubicBezTo>
                  <a:cubicBezTo>
                    <a:pt x="1649751" y="852268"/>
                    <a:pt x="1508892" y="944307"/>
                    <a:pt x="1370833" y="1048663"/>
                  </a:cubicBezTo>
                  <a:cubicBezTo>
                    <a:pt x="1232774" y="1153244"/>
                    <a:pt x="1097290" y="1269917"/>
                    <a:pt x="959790" y="1390844"/>
                  </a:cubicBezTo>
                  <a:lnTo>
                    <a:pt x="749062" y="1577611"/>
                  </a:lnTo>
                  <a:cubicBezTo>
                    <a:pt x="674602" y="1642329"/>
                    <a:pt x="599806" y="1704137"/>
                    <a:pt x="524786" y="1763145"/>
                  </a:cubicBezTo>
                  <a:cubicBezTo>
                    <a:pt x="374858" y="1881498"/>
                    <a:pt x="223810" y="1987422"/>
                    <a:pt x="84071" y="2098496"/>
                  </a:cubicBezTo>
                  <a:lnTo>
                    <a:pt x="0" y="2168094"/>
                  </a:lnTo>
                  <a:lnTo>
                    <a:pt x="0" y="1576676"/>
                  </a:lnTo>
                  <a:lnTo>
                    <a:pt x="174655" y="1387597"/>
                  </a:lnTo>
                  <a:cubicBezTo>
                    <a:pt x="238926" y="1320079"/>
                    <a:pt x="302749" y="1254577"/>
                    <a:pt x="363661" y="1188626"/>
                  </a:cubicBezTo>
                  <a:lnTo>
                    <a:pt x="458052" y="1086397"/>
                  </a:lnTo>
                  <a:cubicBezTo>
                    <a:pt x="490635" y="1051351"/>
                    <a:pt x="523666" y="1016416"/>
                    <a:pt x="557257" y="981593"/>
                  </a:cubicBezTo>
                  <a:cubicBezTo>
                    <a:pt x="691510" y="842414"/>
                    <a:pt x="835055" y="705699"/>
                    <a:pt x="994165" y="578389"/>
                  </a:cubicBezTo>
                  <a:cubicBezTo>
                    <a:pt x="1152939" y="451190"/>
                    <a:pt x="1328060" y="333398"/>
                    <a:pt x="1520873" y="237215"/>
                  </a:cubicBezTo>
                  <a:cubicBezTo>
                    <a:pt x="1713238" y="141033"/>
                    <a:pt x="1924302" y="68028"/>
                    <a:pt x="2141748" y="31190"/>
                  </a:cubicBezTo>
                  <a:lnTo>
                    <a:pt x="2182505" y="24360"/>
                  </a:lnTo>
                  <a:cubicBezTo>
                    <a:pt x="2196165" y="22344"/>
                    <a:pt x="2209826" y="20665"/>
                    <a:pt x="2223374" y="18873"/>
                  </a:cubicBezTo>
                  <a:lnTo>
                    <a:pt x="2264355" y="13611"/>
                  </a:lnTo>
                  <a:cubicBezTo>
                    <a:pt x="2278015" y="11931"/>
                    <a:pt x="2291676" y="10924"/>
                    <a:pt x="2305336" y="9580"/>
                  </a:cubicBezTo>
                  <a:cubicBezTo>
                    <a:pt x="2332657" y="7229"/>
                    <a:pt x="2360090" y="4653"/>
                    <a:pt x="2387410" y="3645"/>
                  </a:cubicBezTo>
                  <a:cubicBezTo>
                    <a:pt x="2414731" y="2414"/>
                    <a:pt x="2442164" y="510"/>
                    <a:pt x="2469373" y="622"/>
                  </a:cubicBezTo>
                  <a:close/>
                </a:path>
              </a:pathLst>
            </a:custGeom>
            <a:gradFill>
              <a:gsLst>
                <a:gs pos="37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C4629D-4AB7-48D4-A61B-1AE1837A78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646908" cy="6130481"/>
            </a:xfrm>
            <a:custGeom>
              <a:avLst/>
              <a:gdLst>
                <a:gd name="connsiteX0" fmla="*/ 2616837 w 5646908"/>
                <a:gd name="connsiteY0" fmla="*/ 0 h 6130481"/>
                <a:gd name="connsiteX1" fmla="*/ 4918721 w 5646908"/>
                <a:gd name="connsiteY1" fmla="*/ 1134258 h 6130481"/>
                <a:gd name="connsiteX2" fmla="*/ 5539036 w 5646908"/>
                <a:gd name="connsiteY2" fmla="*/ 3362353 h 6130481"/>
                <a:gd name="connsiteX3" fmla="*/ 4712024 w 5646908"/>
                <a:gd name="connsiteY3" fmla="*/ 5293280 h 6130481"/>
                <a:gd name="connsiteX4" fmla="*/ 2547864 w 5646908"/>
                <a:gd name="connsiteY4" fmla="*/ 6130481 h 6130481"/>
                <a:gd name="connsiteX5" fmla="*/ 263223 w 5646908"/>
                <a:gd name="connsiteY5" fmla="*/ 5212325 h 6130481"/>
                <a:gd name="connsiteX6" fmla="*/ 49974 w 5646908"/>
                <a:gd name="connsiteY6" fmla="*/ 4985345 h 6130481"/>
                <a:gd name="connsiteX7" fmla="*/ 0 w 5646908"/>
                <a:gd name="connsiteY7" fmla="*/ 4920618 h 6130481"/>
                <a:gd name="connsiteX8" fmla="*/ 0 w 5646908"/>
                <a:gd name="connsiteY8" fmla="*/ 3760303 h 6130481"/>
                <a:gd name="connsiteX9" fmla="*/ 80488 w 5646908"/>
                <a:gd name="connsiteY9" fmla="*/ 3974159 h 6130481"/>
                <a:gd name="connsiteX10" fmla="*/ 664748 w 5646908"/>
                <a:gd name="connsiteY10" fmla="*/ 4813600 h 6130481"/>
                <a:gd name="connsiteX11" fmla="*/ 2548087 w 5646908"/>
                <a:gd name="connsiteY11" fmla="*/ 5570406 h 6130481"/>
                <a:gd name="connsiteX12" fmla="*/ 3536561 w 5646908"/>
                <a:gd name="connsiteY12" fmla="*/ 5407153 h 6130481"/>
                <a:gd name="connsiteX13" fmla="*/ 4308035 w 5646908"/>
                <a:gd name="connsiteY13" fmla="*/ 4897241 h 6130481"/>
                <a:gd name="connsiteX14" fmla="*/ 4569038 w 5646908"/>
                <a:gd name="connsiteY14" fmla="*/ 4564802 h 6130481"/>
                <a:gd name="connsiteX15" fmla="*/ 4699147 w 5646908"/>
                <a:gd name="connsiteY15" fmla="*/ 4149952 h 6130481"/>
                <a:gd name="connsiteX16" fmla="*/ 5003034 w 5646908"/>
                <a:gd name="connsiteY16" fmla="*/ 3168421 h 6130481"/>
                <a:gd name="connsiteX17" fmla="*/ 4994189 w 5646908"/>
                <a:gd name="connsiteY17" fmla="*/ 2321590 h 6130481"/>
                <a:gd name="connsiteX18" fmla="*/ 4487860 w 5646908"/>
                <a:gd name="connsiteY18" fmla="*/ 1501856 h 6130481"/>
                <a:gd name="connsiteX19" fmla="*/ 3640469 w 5646908"/>
                <a:gd name="connsiteY19" fmla="*/ 808425 h 6130481"/>
                <a:gd name="connsiteX20" fmla="*/ 2616837 w 5646908"/>
                <a:gd name="connsiteY20" fmla="*/ 559851 h 6130481"/>
                <a:gd name="connsiteX21" fmla="*/ 1762952 w 5646908"/>
                <a:gd name="connsiteY21" fmla="*/ 812008 h 6130481"/>
                <a:gd name="connsiteX22" fmla="*/ 939635 w 5646908"/>
                <a:gd name="connsiteY22" fmla="*/ 1502976 h 6130481"/>
                <a:gd name="connsiteX23" fmla="*/ 585250 w 5646908"/>
                <a:gd name="connsiteY23" fmla="*/ 1831049 h 6130481"/>
                <a:gd name="connsiteX24" fmla="*/ 40403 w 5646908"/>
                <a:gd name="connsiteY24" fmla="*/ 2389556 h 6130481"/>
                <a:gd name="connsiteX25" fmla="*/ 0 w 5646908"/>
                <a:gd name="connsiteY25" fmla="*/ 2456747 h 6130481"/>
                <a:gd name="connsiteX26" fmla="*/ 0 w 5646908"/>
                <a:gd name="connsiteY26" fmla="*/ 1601114 h 6130481"/>
                <a:gd name="connsiteX27" fmla="*/ 93200 w 5646908"/>
                <a:gd name="connsiteY27" fmla="*/ 1513741 h 6130481"/>
                <a:gd name="connsiteX28" fmla="*/ 535423 w 5646908"/>
                <a:gd name="connsiteY28" fmla="*/ 1107273 h 6130481"/>
                <a:gd name="connsiteX29" fmla="*/ 2616837 w 5646908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46908" h="6130481">
                  <a:moveTo>
                    <a:pt x="2616837" y="0"/>
                  </a:moveTo>
                  <a:cubicBezTo>
                    <a:pt x="3596241" y="0"/>
                    <a:pt x="4322479" y="463445"/>
                    <a:pt x="4918721" y="1134258"/>
                  </a:cubicBezTo>
                  <a:cubicBezTo>
                    <a:pt x="5416317" y="1694109"/>
                    <a:pt x="5857703" y="2516643"/>
                    <a:pt x="5539036" y="3362353"/>
                  </a:cubicBezTo>
                  <a:cubicBezTo>
                    <a:pt x="5111758" y="4496612"/>
                    <a:pt x="5300763" y="4716633"/>
                    <a:pt x="4712024" y="5293280"/>
                  </a:cubicBezTo>
                  <a:cubicBezTo>
                    <a:pt x="4123284" y="5869926"/>
                    <a:pt x="3446201" y="6130481"/>
                    <a:pt x="2547864" y="6130481"/>
                  </a:cubicBezTo>
                  <a:cubicBezTo>
                    <a:pt x="1657476" y="6130481"/>
                    <a:pt x="850619" y="5780127"/>
                    <a:pt x="263223" y="5212325"/>
                  </a:cubicBezTo>
                  <a:cubicBezTo>
                    <a:pt x="188497" y="5140091"/>
                    <a:pt x="117321" y="5064339"/>
                    <a:pt x="49974" y="4985345"/>
                  </a:cubicBezTo>
                  <a:lnTo>
                    <a:pt x="0" y="4920618"/>
                  </a:lnTo>
                  <a:lnTo>
                    <a:pt x="0" y="3760303"/>
                  </a:lnTo>
                  <a:lnTo>
                    <a:pt x="80488" y="3974159"/>
                  </a:lnTo>
                  <a:cubicBezTo>
                    <a:pt x="217875" y="4289243"/>
                    <a:pt x="414383" y="4571632"/>
                    <a:pt x="664748" y="4813600"/>
                  </a:cubicBezTo>
                  <a:cubicBezTo>
                    <a:pt x="1169734" y="5301566"/>
                    <a:pt x="1838644" y="5570406"/>
                    <a:pt x="2548087" y="5570406"/>
                  </a:cubicBezTo>
                  <a:cubicBezTo>
                    <a:pt x="2928786" y="5570406"/>
                    <a:pt x="3252156" y="5516996"/>
                    <a:pt x="3536561" y="5407153"/>
                  </a:cubicBezTo>
                  <a:cubicBezTo>
                    <a:pt x="3815366" y="5299438"/>
                    <a:pt x="4067747" y="5132603"/>
                    <a:pt x="4308035" y="4897241"/>
                  </a:cubicBezTo>
                  <a:cubicBezTo>
                    <a:pt x="4475095" y="4733653"/>
                    <a:pt x="4533767" y="4637358"/>
                    <a:pt x="4569038" y="4564802"/>
                  </a:cubicBezTo>
                  <a:cubicBezTo>
                    <a:pt x="4619313" y="4461453"/>
                    <a:pt x="4652792" y="4330784"/>
                    <a:pt x="4699147" y="4149952"/>
                  </a:cubicBezTo>
                  <a:cubicBezTo>
                    <a:pt x="4758491" y="3918846"/>
                    <a:pt x="4839558" y="3602194"/>
                    <a:pt x="5003034" y="3168421"/>
                  </a:cubicBezTo>
                  <a:cubicBezTo>
                    <a:pt x="5103024" y="2902940"/>
                    <a:pt x="5100112" y="2626037"/>
                    <a:pt x="4994189" y="2321590"/>
                  </a:cubicBezTo>
                  <a:cubicBezTo>
                    <a:pt x="4900470" y="2052526"/>
                    <a:pt x="4725460" y="1769129"/>
                    <a:pt x="4487860" y="1501856"/>
                  </a:cubicBezTo>
                  <a:cubicBezTo>
                    <a:pt x="4210285" y="1189683"/>
                    <a:pt x="3933047" y="962832"/>
                    <a:pt x="3640469" y="808425"/>
                  </a:cubicBezTo>
                  <a:cubicBezTo>
                    <a:pt x="3323369" y="641141"/>
                    <a:pt x="2988578" y="559851"/>
                    <a:pt x="2616837" y="559851"/>
                  </a:cubicBezTo>
                  <a:cubicBezTo>
                    <a:pt x="2315413" y="559851"/>
                    <a:pt x="2044110" y="640134"/>
                    <a:pt x="1762952" y="812008"/>
                  </a:cubicBezTo>
                  <a:cubicBezTo>
                    <a:pt x="1472838" y="989593"/>
                    <a:pt x="1197167" y="1250707"/>
                    <a:pt x="939635" y="1502976"/>
                  </a:cubicBezTo>
                  <a:cubicBezTo>
                    <a:pt x="819379" y="1620769"/>
                    <a:pt x="700355" y="1727700"/>
                    <a:pt x="585250" y="1831049"/>
                  </a:cubicBezTo>
                  <a:cubicBezTo>
                    <a:pt x="362317" y="2031140"/>
                    <a:pt x="169840" y="2204022"/>
                    <a:pt x="40403" y="2389556"/>
                  </a:cubicBezTo>
                  <a:lnTo>
                    <a:pt x="0" y="2456747"/>
                  </a:lnTo>
                  <a:lnTo>
                    <a:pt x="0" y="1601114"/>
                  </a:lnTo>
                  <a:lnTo>
                    <a:pt x="93200" y="1513741"/>
                  </a:lnTo>
                  <a:cubicBezTo>
                    <a:pt x="237107" y="1383294"/>
                    <a:pt x="388238" y="1251435"/>
                    <a:pt x="535423" y="1107273"/>
                  </a:cubicBezTo>
                  <a:cubicBezTo>
                    <a:pt x="1124050" y="530627"/>
                    <a:pt x="1718500" y="0"/>
                    <a:pt x="2616837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54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1E30050-9FC4-4CC7-8C0B-BF5EFD106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176241"/>
              <a:ext cx="5517522" cy="6130481"/>
            </a:xfrm>
            <a:custGeom>
              <a:avLst/>
              <a:gdLst>
                <a:gd name="connsiteX0" fmla="*/ 2549095 w 5517522"/>
                <a:gd name="connsiteY0" fmla="*/ 0 h 6130481"/>
                <a:gd name="connsiteX1" fmla="*/ 4804175 w 5517522"/>
                <a:gd name="connsiteY1" fmla="*/ 1134258 h 6130481"/>
                <a:gd name="connsiteX2" fmla="*/ 5411838 w 5517522"/>
                <a:gd name="connsiteY2" fmla="*/ 3362353 h 6130481"/>
                <a:gd name="connsiteX3" fmla="*/ 4601621 w 5517522"/>
                <a:gd name="connsiteY3" fmla="*/ 5293280 h 6130481"/>
                <a:gd name="connsiteX4" fmla="*/ 2481577 w 5517522"/>
                <a:gd name="connsiteY4" fmla="*/ 6130481 h 6130481"/>
                <a:gd name="connsiteX5" fmla="*/ 243517 w 5517522"/>
                <a:gd name="connsiteY5" fmla="*/ 5212325 h 6130481"/>
                <a:gd name="connsiteX6" fmla="*/ 34587 w 5517522"/>
                <a:gd name="connsiteY6" fmla="*/ 4985345 h 6130481"/>
                <a:gd name="connsiteX7" fmla="*/ 0 w 5517522"/>
                <a:gd name="connsiteY7" fmla="*/ 4939620 h 6130481"/>
                <a:gd name="connsiteX8" fmla="*/ 0 w 5517522"/>
                <a:gd name="connsiteY8" fmla="*/ 3335329 h 6130481"/>
                <a:gd name="connsiteX9" fmla="*/ 17141 w 5517522"/>
                <a:gd name="connsiteY9" fmla="*/ 3448738 h 6130481"/>
                <a:gd name="connsiteX10" fmla="*/ 167489 w 5517522"/>
                <a:gd name="connsiteY10" fmla="*/ 3930490 h 6130481"/>
                <a:gd name="connsiteX11" fmla="*/ 715471 w 5517522"/>
                <a:gd name="connsiteY11" fmla="*/ 4734212 h 6130481"/>
                <a:gd name="connsiteX12" fmla="*/ 2481689 w 5517522"/>
                <a:gd name="connsiteY12" fmla="*/ 5458772 h 6130481"/>
                <a:gd name="connsiteX13" fmla="*/ 4126644 w 5517522"/>
                <a:gd name="connsiteY13" fmla="*/ 4818302 h 6130481"/>
                <a:gd name="connsiteX14" fmla="*/ 4360437 w 5517522"/>
                <a:gd name="connsiteY14" fmla="*/ 4516766 h 6130481"/>
                <a:gd name="connsiteX15" fmla="*/ 4480357 w 5517522"/>
                <a:gd name="connsiteY15" fmla="*/ 4122855 h 6130481"/>
                <a:gd name="connsiteX16" fmla="*/ 4781557 w 5517522"/>
                <a:gd name="connsiteY16" fmla="*/ 3129791 h 6130481"/>
                <a:gd name="connsiteX17" fmla="*/ 4771928 w 5517522"/>
                <a:gd name="connsiteY17" fmla="*/ 2357869 h 6130481"/>
                <a:gd name="connsiteX18" fmla="*/ 4297510 w 5517522"/>
                <a:gd name="connsiteY18" fmla="*/ 1575533 h 6130481"/>
                <a:gd name="connsiteX19" fmla="*/ 3498715 w 5517522"/>
                <a:gd name="connsiteY19" fmla="*/ 907071 h 6130481"/>
                <a:gd name="connsiteX20" fmla="*/ 2549095 w 5517522"/>
                <a:gd name="connsiteY20" fmla="*/ 671821 h 6130481"/>
                <a:gd name="connsiteX21" fmla="*/ 985319 w 5517522"/>
                <a:gd name="connsiteY21" fmla="*/ 1582475 h 6130481"/>
                <a:gd name="connsiteX22" fmla="*/ 634628 w 5517522"/>
                <a:gd name="connsiteY22" fmla="*/ 1913907 h 6130481"/>
                <a:gd name="connsiteX23" fmla="*/ 117662 w 5517522"/>
                <a:gd name="connsiteY23" fmla="*/ 2453044 h 6130481"/>
                <a:gd name="connsiteX24" fmla="*/ 2515 w 5517522"/>
                <a:gd name="connsiteY24" fmla="*/ 2685494 h 6130481"/>
                <a:gd name="connsiteX25" fmla="*/ 0 w 5517522"/>
                <a:gd name="connsiteY25" fmla="*/ 2696965 h 6130481"/>
                <a:gd name="connsiteX26" fmla="*/ 0 w 5517522"/>
                <a:gd name="connsiteY26" fmla="*/ 1587383 h 6130481"/>
                <a:gd name="connsiteX27" fmla="*/ 76951 w 5517522"/>
                <a:gd name="connsiteY27" fmla="*/ 1513741 h 6130481"/>
                <a:gd name="connsiteX28" fmla="*/ 510118 w 5517522"/>
                <a:gd name="connsiteY28" fmla="*/ 1107273 h 6130481"/>
                <a:gd name="connsiteX29" fmla="*/ 2549095 w 5517522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522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4011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335329"/>
                  </a:lnTo>
                  <a:lnTo>
                    <a:pt x="17141" y="3448738"/>
                  </a:lnTo>
                  <a:cubicBezTo>
                    <a:pt x="50676" y="3613558"/>
                    <a:pt x="100867" y="3774516"/>
                    <a:pt x="167489" y="3930490"/>
                  </a:cubicBezTo>
                  <a:cubicBezTo>
                    <a:pt x="296255" y="4232138"/>
                    <a:pt x="480670" y="4502546"/>
                    <a:pt x="715471" y="4734212"/>
                  </a:cubicBezTo>
                  <a:cubicBezTo>
                    <a:pt x="1188993" y="5201464"/>
                    <a:pt x="1816250" y="5458772"/>
                    <a:pt x="2481689" y="5458772"/>
                  </a:cubicBezTo>
                  <a:cubicBezTo>
                    <a:pt x="3185758" y="5458772"/>
                    <a:pt x="3677755" y="5267191"/>
                    <a:pt x="4126644" y="4818302"/>
                  </a:cubicBezTo>
                  <a:cubicBezTo>
                    <a:pt x="4278363" y="4666583"/>
                    <a:pt x="4329982" y="4580701"/>
                    <a:pt x="4360437" y="4516766"/>
                  </a:cubicBezTo>
                  <a:cubicBezTo>
                    <a:pt x="4404890" y="4423495"/>
                    <a:pt x="4436577" y="4297417"/>
                    <a:pt x="4480357" y="4122855"/>
                  </a:cubicBezTo>
                  <a:cubicBezTo>
                    <a:pt x="4539030" y="3889285"/>
                    <a:pt x="4619425" y="3569275"/>
                    <a:pt x="4781557" y="3129791"/>
                  </a:cubicBezTo>
                  <a:cubicBezTo>
                    <a:pt x="4870238" y="2889503"/>
                    <a:pt x="4867103" y="2637010"/>
                    <a:pt x="4771928" y="2357869"/>
                  </a:cubicBezTo>
                  <a:cubicBezTo>
                    <a:pt x="4684815" y="2102465"/>
                    <a:pt x="4520779" y="1831945"/>
                    <a:pt x="4297510" y="1575533"/>
                  </a:cubicBezTo>
                  <a:cubicBezTo>
                    <a:pt x="4034492" y="1273549"/>
                    <a:pt x="3773266" y="1054983"/>
                    <a:pt x="3498715" y="907071"/>
                  </a:cubicBezTo>
                  <a:cubicBezTo>
                    <a:pt x="3204905" y="748745"/>
                    <a:pt x="2894187" y="671821"/>
                    <a:pt x="2549095" y="671821"/>
                  </a:cubicBezTo>
                  <a:cubicBezTo>
                    <a:pt x="1942553" y="671821"/>
                    <a:pt x="1518298" y="1049273"/>
                    <a:pt x="985319" y="1582475"/>
                  </a:cubicBezTo>
                  <a:cubicBezTo>
                    <a:pt x="865735" y="1702059"/>
                    <a:pt x="748278" y="1809774"/>
                    <a:pt x="634628" y="1913907"/>
                  </a:cubicBezTo>
                  <a:cubicBezTo>
                    <a:pt x="421325" y="2109407"/>
                    <a:pt x="237134" y="2278146"/>
                    <a:pt x="117662" y="2453044"/>
                  </a:cubicBezTo>
                  <a:cubicBezTo>
                    <a:pt x="64756" y="2530415"/>
                    <a:pt x="27022" y="2605799"/>
                    <a:pt x="2515" y="2685494"/>
                  </a:cubicBezTo>
                  <a:lnTo>
                    <a:pt x="0" y="2696965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E03733-50FD-49A6-B226-40F6A0AD45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76241"/>
              <a:ext cx="5517475" cy="6130481"/>
            </a:xfrm>
            <a:custGeom>
              <a:avLst/>
              <a:gdLst>
                <a:gd name="connsiteX0" fmla="*/ 2549095 w 5517475"/>
                <a:gd name="connsiteY0" fmla="*/ 0 h 6130481"/>
                <a:gd name="connsiteX1" fmla="*/ 4804175 w 5517475"/>
                <a:gd name="connsiteY1" fmla="*/ 1134258 h 6130481"/>
                <a:gd name="connsiteX2" fmla="*/ 5411838 w 5517475"/>
                <a:gd name="connsiteY2" fmla="*/ 3362353 h 6130481"/>
                <a:gd name="connsiteX3" fmla="*/ 4601621 w 5517475"/>
                <a:gd name="connsiteY3" fmla="*/ 5293280 h 6130481"/>
                <a:gd name="connsiteX4" fmla="*/ 2481577 w 5517475"/>
                <a:gd name="connsiteY4" fmla="*/ 6130481 h 6130481"/>
                <a:gd name="connsiteX5" fmla="*/ 243517 w 5517475"/>
                <a:gd name="connsiteY5" fmla="*/ 5212325 h 6130481"/>
                <a:gd name="connsiteX6" fmla="*/ 34587 w 5517475"/>
                <a:gd name="connsiteY6" fmla="*/ 4985345 h 6130481"/>
                <a:gd name="connsiteX7" fmla="*/ 0 w 5517475"/>
                <a:gd name="connsiteY7" fmla="*/ 4939620 h 6130481"/>
                <a:gd name="connsiteX8" fmla="*/ 0 w 5517475"/>
                <a:gd name="connsiteY8" fmla="*/ 3799573 h 6130481"/>
                <a:gd name="connsiteX9" fmla="*/ 64364 w 5517475"/>
                <a:gd name="connsiteY9" fmla="*/ 3974159 h 6130481"/>
                <a:gd name="connsiteX10" fmla="*/ 636644 w 5517475"/>
                <a:gd name="connsiteY10" fmla="*/ 4813600 h 6130481"/>
                <a:gd name="connsiteX11" fmla="*/ 2481577 w 5517475"/>
                <a:gd name="connsiteY11" fmla="*/ 5570406 h 6130481"/>
                <a:gd name="connsiteX12" fmla="*/ 3449896 w 5517475"/>
                <a:gd name="connsiteY12" fmla="*/ 5407153 h 6130481"/>
                <a:gd name="connsiteX13" fmla="*/ 4205695 w 5517475"/>
                <a:gd name="connsiteY13" fmla="*/ 4897241 h 6130481"/>
                <a:gd name="connsiteX14" fmla="*/ 4461434 w 5517475"/>
                <a:gd name="connsiteY14" fmla="*/ 4564802 h 6130481"/>
                <a:gd name="connsiteX15" fmla="*/ 4588969 w 5517475"/>
                <a:gd name="connsiteY15" fmla="*/ 4149952 h 6130481"/>
                <a:gd name="connsiteX16" fmla="*/ 4886585 w 5517475"/>
                <a:gd name="connsiteY16" fmla="*/ 3168421 h 6130481"/>
                <a:gd name="connsiteX17" fmla="*/ 4877964 w 5517475"/>
                <a:gd name="connsiteY17" fmla="*/ 2321590 h 6130481"/>
                <a:gd name="connsiteX18" fmla="*/ 4382048 w 5517475"/>
                <a:gd name="connsiteY18" fmla="*/ 1501856 h 6130481"/>
                <a:gd name="connsiteX19" fmla="*/ 3551900 w 5517475"/>
                <a:gd name="connsiteY19" fmla="*/ 808425 h 6130481"/>
                <a:gd name="connsiteX20" fmla="*/ 2549095 w 5517475"/>
                <a:gd name="connsiteY20" fmla="*/ 559851 h 6130481"/>
                <a:gd name="connsiteX21" fmla="*/ 1712566 w 5517475"/>
                <a:gd name="connsiteY21" fmla="*/ 812008 h 6130481"/>
                <a:gd name="connsiteX22" fmla="*/ 906044 w 5517475"/>
                <a:gd name="connsiteY22" fmla="*/ 1502976 h 6130481"/>
                <a:gd name="connsiteX23" fmla="*/ 558825 w 5517475"/>
                <a:gd name="connsiteY23" fmla="*/ 1831049 h 6130481"/>
                <a:gd name="connsiteX24" fmla="*/ 25063 w 5517475"/>
                <a:gd name="connsiteY24" fmla="*/ 2389556 h 6130481"/>
                <a:gd name="connsiteX25" fmla="*/ 0 w 5517475"/>
                <a:gd name="connsiteY25" fmla="*/ 2432109 h 6130481"/>
                <a:gd name="connsiteX26" fmla="*/ 0 w 5517475"/>
                <a:gd name="connsiteY26" fmla="*/ 1587383 h 6130481"/>
                <a:gd name="connsiteX27" fmla="*/ 76951 w 5517475"/>
                <a:gd name="connsiteY27" fmla="*/ 1513741 h 6130481"/>
                <a:gd name="connsiteX28" fmla="*/ 510118 w 5517475"/>
                <a:gd name="connsiteY28" fmla="*/ 1107273 h 6130481"/>
                <a:gd name="connsiteX29" fmla="*/ 2549095 w 5517475"/>
                <a:gd name="connsiteY29" fmla="*/ 0 h 613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517475" h="6130481">
                  <a:moveTo>
                    <a:pt x="2549095" y="0"/>
                  </a:moveTo>
                  <a:cubicBezTo>
                    <a:pt x="3508568" y="0"/>
                    <a:pt x="4219915" y="463445"/>
                    <a:pt x="4804175" y="1134258"/>
                  </a:cubicBezTo>
                  <a:cubicBezTo>
                    <a:pt x="5291694" y="1694109"/>
                    <a:pt x="5723899" y="2516643"/>
                    <a:pt x="5411838" y="3362353"/>
                  </a:cubicBezTo>
                  <a:cubicBezTo>
                    <a:pt x="4993181" y="4496612"/>
                    <a:pt x="5178268" y="4716633"/>
                    <a:pt x="4601621" y="5293280"/>
                  </a:cubicBezTo>
                  <a:cubicBezTo>
                    <a:pt x="4024863" y="5869926"/>
                    <a:pt x="3361551" y="6130481"/>
                    <a:pt x="2481577" y="6130481"/>
                  </a:cubicBezTo>
                  <a:cubicBezTo>
                    <a:pt x="1609329" y="6130481"/>
                    <a:pt x="818932" y="5780127"/>
                    <a:pt x="243517" y="5212325"/>
                  </a:cubicBezTo>
                  <a:cubicBezTo>
                    <a:pt x="170302" y="5140091"/>
                    <a:pt x="100568" y="5064339"/>
                    <a:pt x="34587" y="4985345"/>
                  </a:cubicBezTo>
                  <a:lnTo>
                    <a:pt x="0" y="4939620"/>
                  </a:lnTo>
                  <a:lnTo>
                    <a:pt x="0" y="3799573"/>
                  </a:lnTo>
                  <a:lnTo>
                    <a:pt x="64364" y="3974159"/>
                  </a:lnTo>
                  <a:cubicBezTo>
                    <a:pt x="198841" y="4289243"/>
                    <a:pt x="391429" y="4571632"/>
                    <a:pt x="636644" y="4813600"/>
                  </a:cubicBezTo>
                  <a:cubicBezTo>
                    <a:pt x="1131328" y="5301566"/>
                    <a:pt x="1786578" y="5570406"/>
                    <a:pt x="2481577" y="5570406"/>
                  </a:cubicBezTo>
                  <a:cubicBezTo>
                    <a:pt x="2854550" y="5570406"/>
                    <a:pt x="3171314" y="5516996"/>
                    <a:pt x="3449896" y="5407153"/>
                  </a:cubicBezTo>
                  <a:cubicBezTo>
                    <a:pt x="3723103" y="5299438"/>
                    <a:pt x="3970333" y="5132603"/>
                    <a:pt x="4205695" y="4897241"/>
                  </a:cubicBezTo>
                  <a:cubicBezTo>
                    <a:pt x="4369395" y="4733653"/>
                    <a:pt x="4426836" y="4637358"/>
                    <a:pt x="4461434" y="4564802"/>
                  </a:cubicBezTo>
                  <a:cubicBezTo>
                    <a:pt x="4510701" y="4461453"/>
                    <a:pt x="4543509" y="4330784"/>
                    <a:pt x="4588969" y="4149952"/>
                  </a:cubicBezTo>
                  <a:cubicBezTo>
                    <a:pt x="4646969" y="3918846"/>
                    <a:pt x="4726468" y="3602194"/>
                    <a:pt x="4886585" y="3168421"/>
                  </a:cubicBezTo>
                  <a:cubicBezTo>
                    <a:pt x="4984560" y="2902940"/>
                    <a:pt x="4981760" y="2626037"/>
                    <a:pt x="4877964" y="2321590"/>
                  </a:cubicBezTo>
                  <a:cubicBezTo>
                    <a:pt x="4786260" y="2052526"/>
                    <a:pt x="4614834" y="1769129"/>
                    <a:pt x="4382048" y="1501856"/>
                  </a:cubicBezTo>
                  <a:cubicBezTo>
                    <a:pt x="4110072" y="1189683"/>
                    <a:pt x="3838544" y="962832"/>
                    <a:pt x="3551900" y="808425"/>
                  </a:cubicBezTo>
                  <a:cubicBezTo>
                    <a:pt x="3241183" y="641141"/>
                    <a:pt x="2913222" y="559851"/>
                    <a:pt x="2549095" y="559851"/>
                  </a:cubicBezTo>
                  <a:cubicBezTo>
                    <a:pt x="2253830" y="559851"/>
                    <a:pt x="1988013" y="640134"/>
                    <a:pt x="1712566" y="812008"/>
                  </a:cubicBezTo>
                  <a:cubicBezTo>
                    <a:pt x="1428385" y="989593"/>
                    <a:pt x="1158313" y="1250707"/>
                    <a:pt x="906044" y="1502976"/>
                  </a:cubicBezTo>
                  <a:cubicBezTo>
                    <a:pt x="788140" y="1620769"/>
                    <a:pt x="671579" y="1727700"/>
                    <a:pt x="558825" y="1831049"/>
                  </a:cubicBezTo>
                  <a:cubicBezTo>
                    <a:pt x="340371" y="2031140"/>
                    <a:pt x="151813" y="2204022"/>
                    <a:pt x="25063" y="2389556"/>
                  </a:cubicBezTo>
                  <a:lnTo>
                    <a:pt x="0" y="2432109"/>
                  </a:lnTo>
                  <a:lnTo>
                    <a:pt x="0" y="1587383"/>
                  </a:lnTo>
                  <a:lnTo>
                    <a:pt x="76951" y="1513741"/>
                  </a:lnTo>
                  <a:cubicBezTo>
                    <a:pt x="217918" y="1383294"/>
                    <a:pt x="365956" y="1251435"/>
                    <a:pt x="510118" y="1107273"/>
                  </a:cubicBezTo>
                  <a:cubicBezTo>
                    <a:pt x="1086764" y="530627"/>
                    <a:pt x="1669121" y="0"/>
                    <a:pt x="25490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A614510-A9F4-41B6-B78E-F49E390C7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0"/>
              <a:ext cx="5646974" cy="6483075"/>
            </a:xfrm>
            <a:custGeom>
              <a:avLst/>
              <a:gdLst>
                <a:gd name="connsiteX0" fmla="*/ 2405773 w 5646974"/>
                <a:gd name="connsiteY0" fmla="*/ 0 h 6483075"/>
                <a:gd name="connsiteX1" fmla="*/ 5646974 w 5646974"/>
                <a:gd name="connsiteY1" fmla="*/ 3241538 h 6483075"/>
                <a:gd name="connsiteX2" fmla="*/ 2405773 w 5646974"/>
                <a:gd name="connsiteY2" fmla="*/ 6483075 h 6483075"/>
                <a:gd name="connsiteX3" fmla="*/ 113897 w 5646974"/>
                <a:gd name="connsiteY3" fmla="*/ 5533666 h 6483075"/>
                <a:gd name="connsiteX4" fmla="*/ 0 w 5646974"/>
                <a:gd name="connsiteY4" fmla="*/ 5408336 h 6483075"/>
                <a:gd name="connsiteX5" fmla="*/ 0 w 5646974"/>
                <a:gd name="connsiteY5" fmla="*/ 4983659 h 6483075"/>
                <a:gd name="connsiteX6" fmla="*/ 155731 w 5646974"/>
                <a:gd name="connsiteY6" fmla="*/ 5176047 h 6483075"/>
                <a:gd name="connsiteX7" fmla="*/ 1093706 w 5646974"/>
                <a:gd name="connsiteY7" fmla="*/ 5866903 h 6483075"/>
                <a:gd name="connsiteX8" fmla="*/ 1639673 w 5646974"/>
                <a:gd name="connsiteY8" fmla="*/ 6059940 h 6483075"/>
                <a:gd name="connsiteX9" fmla="*/ 1709990 w 5646974"/>
                <a:gd name="connsiteY9" fmla="*/ 6076287 h 6483075"/>
                <a:gd name="connsiteX10" fmla="*/ 1780307 w 5646974"/>
                <a:gd name="connsiteY10" fmla="*/ 6091963 h 6483075"/>
                <a:gd name="connsiteX11" fmla="*/ 1851072 w 5646974"/>
                <a:gd name="connsiteY11" fmla="*/ 6105176 h 6483075"/>
                <a:gd name="connsiteX12" fmla="*/ 1886455 w 5646974"/>
                <a:gd name="connsiteY12" fmla="*/ 6111782 h 6483075"/>
                <a:gd name="connsiteX13" fmla="*/ 1921949 w 5646974"/>
                <a:gd name="connsiteY13" fmla="*/ 6117716 h 6483075"/>
                <a:gd name="connsiteX14" fmla="*/ 2064152 w 5646974"/>
                <a:gd name="connsiteY14" fmla="*/ 6137647 h 6483075"/>
                <a:gd name="connsiteX15" fmla="*/ 2206914 w 5646974"/>
                <a:gd name="connsiteY15" fmla="*/ 6151195 h 6483075"/>
                <a:gd name="connsiteX16" fmla="*/ 2350011 w 5646974"/>
                <a:gd name="connsiteY16" fmla="*/ 6158250 h 6483075"/>
                <a:gd name="connsiteX17" fmla="*/ 2493109 w 5646974"/>
                <a:gd name="connsiteY17" fmla="*/ 6159705 h 6483075"/>
                <a:gd name="connsiteX18" fmla="*/ 2781321 w 5646974"/>
                <a:gd name="connsiteY18" fmla="*/ 6147277 h 6483075"/>
                <a:gd name="connsiteX19" fmla="*/ 3345091 w 5646974"/>
                <a:gd name="connsiteY19" fmla="*/ 6060276 h 6483075"/>
                <a:gd name="connsiteX20" fmla="*/ 3878853 w 5646974"/>
                <a:gd name="connsiteY20" fmla="*/ 5871718 h 6483075"/>
                <a:gd name="connsiteX21" fmla="*/ 4367267 w 5646974"/>
                <a:gd name="connsiteY21" fmla="*/ 5573093 h 6483075"/>
                <a:gd name="connsiteX22" fmla="*/ 4424484 w 5646974"/>
                <a:gd name="connsiteY22" fmla="*/ 5528529 h 6483075"/>
                <a:gd name="connsiteX23" fmla="*/ 4481252 w 5646974"/>
                <a:gd name="connsiteY23" fmla="*/ 5483069 h 6483075"/>
                <a:gd name="connsiteX24" fmla="*/ 4536790 w 5646974"/>
                <a:gd name="connsiteY24" fmla="*/ 5435818 h 6483075"/>
                <a:gd name="connsiteX25" fmla="*/ 4591543 w 5646974"/>
                <a:gd name="connsiteY25" fmla="*/ 5387671 h 6483075"/>
                <a:gd name="connsiteX26" fmla="*/ 4794209 w 5646974"/>
                <a:gd name="connsiteY26" fmla="*/ 5181198 h 6483075"/>
                <a:gd name="connsiteX27" fmla="*/ 4956678 w 5646974"/>
                <a:gd name="connsiteY27" fmla="*/ 4945836 h 6483075"/>
                <a:gd name="connsiteX28" fmla="*/ 4989262 w 5646974"/>
                <a:gd name="connsiteY28" fmla="*/ 4881453 h 6483075"/>
                <a:gd name="connsiteX29" fmla="*/ 5017814 w 5646974"/>
                <a:gd name="connsiteY29" fmla="*/ 4814607 h 6483075"/>
                <a:gd name="connsiteX30" fmla="*/ 5044127 w 5646974"/>
                <a:gd name="connsiteY30" fmla="*/ 4746193 h 6483075"/>
                <a:gd name="connsiteX31" fmla="*/ 5068425 w 5646974"/>
                <a:gd name="connsiteY31" fmla="*/ 4676436 h 6483075"/>
                <a:gd name="connsiteX32" fmla="*/ 5154641 w 5646974"/>
                <a:gd name="connsiteY32" fmla="*/ 4390352 h 6483075"/>
                <a:gd name="connsiteX33" fmla="*/ 5196854 w 5646974"/>
                <a:gd name="connsiteY33" fmla="*/ 4246134 h 6483075"/>
                <a:gd name="connsiteX34" fmla="*/ 5240299 w 5646974"/>
                <a:gd name="connsiteY34" fmla="*/ 4102140 h 6483075"/>
                <a:gd name="connsiteX35" fmla="*/ 5432440 w 5646974"/>
                <a:gd name="connsiteY35" fmla="*/ 3532884 h 6483075"/>
                <a:gd name="connsiteX36" fmla="*/ 5528846 w 5646974"/>
                <a:gd name="connsiteY36" fmla="*/ 2951647 h 6483075"/>
                <a:gd name="connsiteX37" fmla="*/ 5495927 w 5646974"/>
                <a:gd name="connsiteY37" fmla="*/ 2658733 h 6483075"/>
                <a:gd name="connsiteX38" fmla="*/ 5480027 w 5646974"/>
                <a:gd name="connsiteY38" fmla="*/ 2586848 h 6483075"/>
                <a:gd name="connsiteX39" fmla="*/ 5461328 w 5646974"/>
                <a:gd name="connsiteY39" fmla="*/ 2515635 h 6483075"/>
                <a:gd name="connsiteX40" fmla="*/ 5439605 w 5646974"/>
                <a:gd name="connsiteY40" fmla="*/ 2445317 h 6483075"/>
                <a:gd name="connsiteX41" fmla="*/ 5415532 w 5646974"/>
                <a:gd name="connsiteY41" fmla="*/ 2375896 h 6483075"/>
                <a:gd name="connsiteX42" fmla="*/ 5144564 w 5646974"/>
                <a:gd name="connsiteY42" fmla="*/ 1857138 h 6483075"/>
                <a:gd name="connsiteX43" fmla="*/ 4774838 w 5646974"/>
                <a:gd name="connsiteY43" fmla="*/ 1405450 h 6483075"/>
                <a:gd name="connsiteX44" fmla="*/ 4345769 w 5646974"/>
                <a:gd name="connsiteY44" fmla="*/ 1012323 h 6483075"/>
                <a:gd name="connsiteX45" fmla="*/ 4115334 w 5646974"/>
                <a:gd name="connsiteY45" fmla="*/ 841344 h 6483075"/>
                <a:gd name="connsiteX46" fmla="*/ 3874038 w 5646974"/>
                <a:gd name="connsiteY46" fmla="*/ 691528 h 6483075"/>
                <a:gd name="connsiteX47" fmla="*/ 3359535 w 5646974"/>
                <a:gd name="connsiteY47" fmla="*/ 468819 h 6483075"/>
                <a:gd name="connsiteX48" fmla="*/ 2811105 w 5646974"/>
                <a:gd name="connsiteY48" fmla="*/ 366031 h 6483075"/>
                <a:gd name="connsiteX49" fmla="*/ 2741124 w 5646974"/>
                <a:gd name="connsiteY49" fmla="*/ 361440 h 6483075"/>
                <a:gd name="connsiteX50" fmla="*/ 2671030 w 5646974"/>
                <a:gd name="connsiteY50" fmla="*/ 358417 h 6483075"/>
                <a:gd name="connsiteX51" fmla="*/ 2600713 w 5646974"/>
                <a:gd name="connsiteY51" fmla="*/ 357521 h 6483075"/>
                <a:gd name="connsiteX52" fmla="*/ 2531739 w 5646974"/>
                <a:gd name="connsiteY52" fmla="*/ 358529 h 6483075"/>
                <a:gd name="connsiteX53" fmla="*/ 2259988 w 5646974"/>
                <a:gd name="connsiteY53" fmla="*/ 385289 h 6483075"/>
                <a:gd name="connsiteX54" fmla="*/ 1740670 w 5646974"/>
                <a:gd name="connsiteY54" fmla="*/ 553917 h 6483075"/>
                <a:gd name="connsiteX55" fmla="*/ 1264124 w 5646974"/>
                <a:gd name="connsiteY55" fmla="*/ 853549 h 6483075"/>
                <a:gd name="connsiteX56" fmla="*/ 823074 w 5646974"/>
                <a:gd name="connsiteY56" fmla="*/ 1234136 h 6483075"/>
                <a:gd name="connsiteX57" fmla="*/ 715694 w 5646974"/>
                <a:gd name="connsiteY57" fmla="*/ 1336252 h 6483075"/>
                <a:gd name="connsiteX58" fmla="*/ 606859 w 5646974"/>
                <a:gd name="connsiteY58" fmla="*/ 1440945 h 6483075"/>
                <a:gd name="connsiteX59" fmla="*/ 382023 w 5646974"/>
                <a:gd name="connsiteY59" fmla="*/ 1646074 h 6483075"/>
                <a:gd name="connsiteX60" fmla="*/ 158531 w 5646974"/>
                <a:gd name="connsiteY60" fmla="*/ 1843813 h 6483075"/>
                <a:gd name="connsiteX61" fmla="*/ 0 w 5646974"/>
                <a:gd name="connsiteY61" fmla="*/ 1991775 h 6483075"/>
                <a:gd name="connsiteX62" fmla="*/ 0 w 5646974"/>
                <a:gd name="connsiteY62" fmla="*/ 1074740 h 6483075"/>
                <a:gd name="connsiteX63" fmla="*/ 113897 w 5646974"/>
                <a:gd name="connsiteY63" fmla="*/ 949410 h 6483075"/>
                <a:gd name="connsiteX64" fmla="*/ 2405773 w 5646974"/>
                <a:gd name="connsiteY64" fmla="*/ 0 h 648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5646974" h="6483075">
                  <a:moveTo>
                    <a:pt x="2405773" y="0"/>
                  </a:moveTo>
                  <a:cubicBezTo>
                    <a:pt x="4195841" y="0"/>
                    <a:pt x="5646974" y="1451246"/>
                    <a:pt x="5646974" y="3241538"/>
                  </a:cubicBezTo>
                  <a:cubicBezTo>
                    <a:pt x="5646974" y="5031830"/>
                    <a:pt x="4195841" y="6483075"/>
                    <a:pt x="2405773" y="6483075"/>
                  </a:cubicBezTo>
                  <a:cubicBezTo>
                    <a:pt x="1510739" y="6483075"/>
                    <a:pt x="700439" y="6120264"/>
                    <a:pt x="113897" y="5533666"/>
                  </a:cubicBezTo>
                  <a:lnTo>
                    <a:pt x="0" y="5408336"/>
                  </a:lnTo>
                  <a:lnTo>
                    <a:pt x="0" y="4983659"/>
                  </a:lnTo>
                  <a:lnTo>
                    <a:pt x="155731" y="5176047"/>
                  </a:lnTo>
                  <a:cubicBezTo>
                    <a:pt x="417742" y="5469073"/>
                    <a:pt x="741224" y="5704211"/>
                    <a:pt x="1093706" y="5866903"/>
                  </a:cubicBezTo>
                  <a:cubicBezTo>
                    <a:pt x="1269947" y="5948418"/>
                    <a:pt x="1453018" y="6013137"/>
                    <a:pt x="1639673" y="6059940"/>
                  </a:cubicBezTo>
                  <a:lnTo>
                    <a:pt x="1709990" y="6076287"/>
                  </a:lnTo>
                  <a:cubicBezTo>
                    <a:pt x="1733504" y="6081550"/>
                    <a:pt x="1756570" y="6088156"/>
                    <a:pt x="1780307" y="6091963"/>
                  </a:cubicBezTo>
                  <a:lnTo>
                    <a:pt x="1851072" y="6105176"/>
                  </a:lnTo>
                  <a:lnTo>
                    <a:pt x="1886455" y="6111782"/>
                  </a:lnTo>
                  <a:cubicBezTo>
                    <a:pt x="1898212" y="6114021"/>
                    <a:pt x="1909969" y="6116373"/>
                    <a:pt x="1921949" y="6117716"/>
                  </a:cubicBezTo>
                  <a:cubicBezTo>
                    <a:pt x="1969425" y="6124323"/>
                    <a:pt x="2016676" y="6131489"/>
                    <a:pt x="2064152" y="6137647"/>
                  </a:cubicBezTo>
                  <a:cubicBezTo>
                    <a:pt x="2111851" y="6141790"/>
                    <a:pt x="2159438" y="6146381"/>
                    <a:pt x="2206914" y="6151195"/>
                  </a:cubicBezTo>
                  <a:lnTo>
                    <a:pt x="2350011" y="6158250"/>
                  </a:lnTo>
                  <a:cubicBezTo>
                    <a:pt x="2397711" y="6159593"/>
                    <a:pt x="2445410" y="6159146"/>
                    <a:pt x="2493109" y="6159705"/>
                  </a:cubicBezTo>
                  <a:cubicBezTo>
                    <a:pt x="2589068" y="6158137"/>
                    <a:pt x="2685922" y="6154666"/>
                    <a:pt x="2781321" y="6147277"/>
                  </a:cubicBezTo>
                  <a:cubicBezTo>
                    <a:pt x="2972566" y="6132944"/>
                    <a:pt x="3161348" y="6105288"/>
                    <a:pt x="3345091" y="6060276"/>
                  </a:cubicBezTo>
                  <a:cubicBezTo>
                    <a:pt x="3528834" y="6015375"/>
                    <a:pt x="3707539" y="5952785"/>
                    <a:pt x="3878853" y="5871718"/>
                  </a:cubicBezTo>
                  <a:cubicBezTo>
                    <a:pt x="4050167" y="5790428"/>
                    <a:pt x="4213084" y="5689318"/>
                    <a:pt x="4367267" y="5573093"/>
                  </a:cubicBezTo>
                  <a:lnTo>
                    <a:pt x="4424484" y="5528529"/>
                  </a:lnTo>
                  <a:cubicBezTo>
                    <a:pt x="4443631" y="5513637"/>
                    <a:pt x="4463113" y="5499193"/>
                    <a:pt x="4481252" y="5483069"/>
                  </a:cubicBezTo>
                  <a:lnTo>
                    <a:pt x="4536790" y="5435818"/>
                  </a:lnTo>
                  <a:cubicBezTo>
                    <a:pt x="4555265" y="5419918"/>
                    <a:pt x="4574188" y="5404466"/>
                    <a:pt x="4591543" y="5387671"/>
                  </a:cubicBezTo>
                  <a:cubicBezTo>
                    <a:pt x="4662980" y="5321944"/>
                    <a:pt x="4733074" y="5254650"/>
                    <a:pt x="4794209" y="5181198"/>
                  </a:cubicBezTo>
                  <a:cubicBezTo>
                    <a:pt x="4857808" y="5109089"/>
                    <a:pt x="4910434" y="5029926"/>
                    <a:pt x="4956678" y="4945836"/>
                  </a:cubicBezTo>
                  <a:cubicBezTo>
                    <a:pt x="4967651" y="4924450"/>
                    <a:pt x="4978624" y="4903064"/>
                    <a:pt x="4989262" y="4881453"/>
                  </a:cubicBezTo>
                  <a:lnTo>
                    <a:pt x="5017814" y="4814607"/>
                  </a:lnTo>
                  <a:cubicBezTo>
                    <a:pt x="5027891" y="4792549"/>
                    <a:pt x="5035393" y="4769035"/>
                    <a:pt x="5044127" y="4746193"/>
                  </a:cubicBezTo>
                  <a:cubicBezTo>
                    <a:pt x="5052636" y="4723128"/>
                    <a:pt x="5061146" y="4700174"/>
                    <a:pt x="5068425" y="4676436"/>
                  </a:cubicBezTo>
                  <a:cubicBezTo>
                    <a:pt x="5099552" y="4582717"/>
                    <a:pt x="5126985" y="4486422"/>
                    <a:pt x="5154641" y="4390352"/>
                  </a:cubicBezTo>
                  <a:lnTo>
                    <a:pt x="5196854" y="4246134"/>
                  </a:lnTo>
                  <a:lnTo>
                    <a:pt x="5240299" y="4102140"/>
                  </a:lnTo>
                  <a:cubicBezTo>
                    <a:pt x="5299195" y="3910560"/>
                    <a:pt x="5364697" y="3721330"/>
                    <a:pt x="5432440" y="3532884"/>
                  </a:cubicBezTo>
                  <a:cubicBezTo>
                    <a:pt x="5500294" y="3346902"/>
                    <a:pt x="5533549" y="3148714"/>
                    <a:pt x="5528846" y="2951647"/>
                  </a:cubicBezTo>
                  <a:cubicBezTo>
                    <a:pt x="5526831" y="2853113"/>
                    <a:pt x="5515409" y="2755027"/>
                    <a:pt x="5495927" y="2658733"/>
                  </a:cubicBezTo>
                  <a:cubicBezTo>
                    <a:pt x="5491112" y="2634659"/>
                    <a:pt x="5486297" y="2610585"/>
                    <a:pt x="5480027" y="2586848"/>
                  </a:cubicBezTo>
                  <a:cubicBezTo>
                    <a:pt x="5474205" y="2562998"/>
                    <a:pt x="5468718" y="2539036"/>
                    <a:pt x="5461328" y="2515635"/>
                  </a:cubicBezTo>
                  <a:cubicBezTo>
                    <a:pt x="5454386" y="2492009"/>
                    <a:pt x="5447668" y="2468495"/>
                    <a:pt x="5439605" y="2445317"/>
                  </a:cubicBezTo>
                  <a:cubicBezTo>
                    <a:pt x="5431879" y="2422028"/>
                    <a:pt x="5424378" y="2398738"/>
                    <a:pt x="5415532" y="2375896"/>
                  </a:cubicBezTo>
                  <a:cubicBezTo>
                    <a:pt x="5347790" y="2191817"/>
                    <a:pt x="5254071" y="2018599"/>
                    <a:pt x="5144564" y="1857138"/>
                  </a:cubicBezTo>
                  <a:cubicBezTo>
                    <a:pt x="5034946" y="1695565"/>
                    <a:pt x="4909762" y="1545301"/>
                    <a:pt x="4774838" y="1405450"/>
                  </a:cubicBezTo>
                  <a:cubicBezTo>
                    <a:pt x="4638907" y="1265040"/>
                    <a:pt x="4496145" y="1132131"/>
                    <a:pt x="4345769" y="1012323"/>
                  </a:cubicBezTo>
                  <a:cubicBezTo>
                    <a:pt x="4270749" y="952195"/>
                    <a:pt x="4194273" y="894642"/>
                    <a:pt x="4115334" y="841344"/>
                  </a:cubicBezTo>
                  <a:cubicBezTo>
                    <a:pt x="4037067" y="787263"/>
                    <a:pt x="3956336" y="737548"/>
                    <a:pt x="3874038" y="691528"/>
                  </a:cubicBezTo>
                  <a:cubicBezTo>
                    <a:pt x="3709554" y="599712"/>
                    <a:pt x="3537792" y="523349"/>
                    <a:pt x="3359535" y="468819"/>
                  </a:cubicBezTo>
                  <a:cubicBezTo>
                    <a:pt x="3181278" y="414514"/>
                    <a:pt x="2997311" y="380699"/>
                    <a:pt x="2811105" y="366031"/>
                  </a:cubicBezTo>
                  <a:cubicBezTo>
                    <a:pt x="2787703" y="364575"/>
                    <a:pt x="2764525" y="362448"/>
                    <a:pt x="2741124" y="361440"/>
                  </a:cubicBezTo>
                  <a:lnTo>
                    <a:pt x="2671030" y="358417"/>
                  </a:lnTo>
                  <a:lnTo>
                    <a:pt x="2600713" y="357521"/>
                  </a:lnTo>
                  <a:cubicBezTo>
                    <a:pt x="2577087" y="356961"/>
                    <a:pt x="2554805" y="358305"/>
                    <a:pt x="2531739" y="358529"/>
                  </a:cubicBezTo>
                  <a:cubicBezTo>
                    <a:pt x="2440259" y="360992"/>
                    <a:pt x="2349564" y="370285"/>
                    <a:pt x="2259988" y="385289"/>
                  </a:cubicBezTo>
                  <a:cubicBezTo>
                    <a:pt x="2080723" y="415521"/>
                    <a:pt x="1906945" y="473634"/>
                    <a:pt x="1740670" y="553917"/>
                  </a:cubicBezTo>
                  <a:cubicBezTo>
                    <a:pt x="1574506" y="634647"/>
                    <a:pt x="1415844" y="737100"/>
                    <a:pt x="1264124" y="853549"/>
                  </a:cubicBezTo>
                  <a:cubicBezTo>
                    <a:pt x="1112181" y="969886"/>
                    <a:pt x="966508" y="1099212"/>
                    <a:pt x="823074" y="1234136"/>
                  </a:cubicBezTo>
                  <a:cubicBezTo>
                    <a:pt x="787131" y="1267951"/>
                    <a:pt x="751413" y="1301990"/>
                    <a:pt x="715694" y="1336252"/>
                  </a:cubicBezTo>
                  <a:lnTo>
                    <a:pt x="606859" y="1440945"/>
                  </a:lnTo>
                  <a:cubicBezTo>
                    <a:pt x="532623" y="1511374"/>
                    <a:pt x="457267" y="1579452"/>
                    <a:pt x="382023" y="1646074"/>
                  </a:cubicBezTo>
                  <a:lnTo>
                    <a:pt x="158531" y="1843813"/>
                  </a:lnTo>
                  <a:lnTo>
                    <a:pt x="0" y="1991775"/>
                  </a:lnTo>
                  <a:lnTo>
                    <a:pt x="0" y="1074740"/>
                  </a:lnTo>
                  <a:lnTo>
                    <a:pt x="113897" y="949410"/>
                  </a:lnTo>
                  <a:cubicBezTo>
                    <a:pt x="700439" y="362812"/>
                    <a:pt x="1510739" y="0"/>
                    <a:pt x="2405773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74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804672" y="2053641"/>
            <a:ext cx="3669161" cy="276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Where to start?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65EFF5-58FA-DC14-3A6D-7BA12D27A5E5}"/>
              </a:ext>
            </a:extLst>
          </p:cNvPr>
          <p:cNvSpPr txBox="1">
            <a:spLocks/>
          </p:cNvSpPr>
          <p:nvPr/>
        </p:nvSpPr>
        <p:spPr>
          <a:xfrm>
            <a:off x="6090574" y="801866"/>
            <a:ext cx="5306084" cy="52306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/>
                </a:solidFill>
              </a:rPr>
              <a:t>Where is the pain point?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chemeClr val="tx2"/>
                </a:solidFill>
              </a:rPr>
              <a:t>What is the problem?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  <a:endParaRPr lang="en-US" sz="1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BB1358-219B-E174-7AC1-73B2DF728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3064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What’s the biggest problem in public education?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619997" y="1530605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ACTIVITY B- HAND UP/PAIR UP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CF26695F-8CA3-C476-D9E6-8D6E85CEE2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7680387"/>
              </p:ext>
            </p:extLst>
          </p:nvPr>
        </p:nvGraphicFramePr>
        <p:xfrm>
          <a:off x="542388" y="2104410"/>
          <a:ext cx="11029614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354DA-9BC4-96B1-76EA-9233630D8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58720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Activity B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450863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Tally mark every time someone has the same problem as yours, if they do not, then move on!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10" name="Online Media 4" title="5 Minute Timer">
            <a:hlinkClick r:id="" action="ppaction://media"/>
            <a:extLst>
              <a:ext uri="{FF2B5EF4-FFF2-40B4-BE49-F238E27FC236}">
                <a16:creationId xmlns:a16="http://schemas.microsoft.com/office/drawing/2014/main" id="{24EAFDB9-E3E5-4CF3-345A-5F5FB647ED7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07196" y="2079881"/>
            <a:ext cx="6515735" cy="367851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A64DC-B885-E8B2-9C13-62A55D6F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309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3;p14">
            <a:extLst>
              <a:ext uri="{FF2B5EF4-FFF2-40B4-BE49-F238E27FC236}">
                <a16:creationId xmlns:a16="http://schemas.microsoft.com/office/drawing/2014/main" id="{DB2241B8-6039-466D-5530-14C2108401B2}"/>
              </a:ext>
            </a:extLst>
          </p:cNvPr>
          <p:cNvSpPr txBox="1">
            <a:spLocks/>
          </p:cNvSpPr>
          <p:nvPr/>
        </p:nvSpPr>
        <p:spPr>
          <a:xfrm>
            <a:off x="239184" y="1218218"/>
            <a:ext cx="11713632" cy="2107909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100" b="1" i="1" kern="12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Problem: </a:t>
            </a: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Something causing members to suffer.</a:t>
            </a:r>
          </a:p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endParaRPr lang="en-US" sz="4100" b="1" i="1" kern="12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4100" b="1" i="1" kern="12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Issue: </a:t>
            </a:r>
            <a:r>
              <a:rPr lang="en-US" sz="41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A</a:t>
            </a:r>
            <a:r>
              <a:rPr lang="en-US" sz="4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rPr>
              <a:t> solution to the problem.</a:t>
            </a:r>
          </a:p>
          <a:p>
            <a:pPr marL="457200" indent="0" defTabSz="914400">
              <a:lnSpc>
                <a:spcPct val="90000"/>
              </a:lnSpc>
              <a:spcBef>
                <a:spcPct val="0"/>
              </a:spcBef>
              <a:buNone/>
            </a:pPr>
            <a:endParaRPr lang="en-US" sz="4100" b="1" kern="1200" dirty="0">
              <a:solidFill>
                <a:schemeClr val="tx1"/>
              </a:solidFill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2D5B99-8194-F495-8157-50AFEE8114D7}"/>
              </a:ext>
            </a:extLst>
          </p:cNvPr>
          <p:cNvSpPr txBox="1">
            <a:spLocks/>
          </p:cNvSpPr>
          <p:nvPr/>
        </p:nvSpPr>
        <p:spPr>
          <a:xfrm>
            <a:off x="0" y="6213886"/>
            <a:ext cx="12192000" cy="61462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786384">
              <a:spcAft>
                <a:spcPts val="600"/>
              </a:spcAft>
            </a:pPr>
            <a: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Zone 1 Organizing Institute</a:t>
            </a:r>
            <a:b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lang="en-US" sz="1376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+mj-ea"/>
                <a:cs typeface="+mj-cs"/>
              </a:rPr>
              <a:t>Annapolis, MD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4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1453C3DC-B926-E5EB-BE99-AC57F456A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5078" y="6393264"/>
            <a:ext cx="1006922" cy="42684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E0AC7-E627-E640-3BD0-283DE76DABA2}"/>
              </a:ext>
            </a:extLst>
          </p:cNvPr>
          <p:cNvSpPr txBox="1">
            <a:spLocks/>
          </p:cNvSpPr>
          <p:nvPr/>
        </p:nvSpPr>
        <p:spPr>
          <a:xfrm>
            <a:off x="891540" y="3531873"/>
            <a:ext cx="10971276" cy="17282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/>
              <a:t>An </a:t>
            </a:r>
            <a:r>
              <a:rPr lang="en-US" sz="3600" b="1" dirty="0">
                <a:ln>
                  <a:solidFill>
                    <a:schemeClr val="tx1"/>
                  </a:solidFill>
                </a:ln>
              </a:rPr>
              <a:t>Organizing Issue </a:t>
            </a:r>
            <a:r>
              <a:rPr lang="en-US" sz="3600" dirty="0"/>
              <a:t>is a specific, tangible improvement in the lives of members that in some way </a:t>
            </a:r>
            <a:r>
              <a:rPr lang="en-US" sz="3600" b="1" dirty="0">
                <a:ln>
                  <a:solidFill>
                    <a:schemeClr val="tx1"/>
                  </a:solidFill>
                </a:ln>
              </a:rPr>
              <a:t>addresses or solves a Problem</a:t>
            </a:r>
            <a:r>
              <a:rPr lang="en-US" sz="3600" b="1" dirty="0"/>
              <a:t>.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1EA3189-01F3-AB3C-6FB6-0FDAFF299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1179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844128" y="483817"/>
            <a:ext cx="4977976" cy="671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600" b="1" u="sng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WHAT IS A GOOD ISSUE?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65EFF5-58FA-DC14-3A6D-7BA12D27A5E5}"/>
              </a:ext>
            </a:extLst>
          </p:cNvPr>
          <p:cNvSpPr txBox="1">
            <a:spLocks/>
          </p:cNvSpPr>
          <p:nvPr/>
        </p:nvSpPr>
        <p:spPr>
          <a:xfrm>
            <a:off x="804672" y="1629090"/>
            <a:ext cx="5392928" cy="38827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2"/>
                </a:solidFill>
              </a:rPr>
              <a:t>There are nearly limitless possible issues you could tackle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2"/>
                </a:solidFill>
              </a:rPr>
              <a:t>But only SOME of those are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*good* </a:t>
            </a:r>
            <a:r>
              <a:rPr lang="en-US" sz="2800" b="1" dirty="0">
                <a:solidFill>
                  <a:schemeClr val="tx2"/>
                </a:solidFill>
              </a:rPr>
              <a:t>organizing issues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Graphic 11" descr="Scales of Justice">
            <a:extLst>
              <a:ext uri="{FF2B5EF4-FFF2-40B4-BE49-F238E27FC236}">
                <a16:creationId xmlns:a16="http://schemas.microsoft.com/office/drawing/2014/main" id="{EE12149D-239B-2995-D11C-E9F75BE2B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1726" y="1629089"/>
            <a:ext cx="3620021" cy="36200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  <a:endParaRPr lang="en-US" sz="1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F7869-9D3F-8B39-CBAD-57269A5B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42426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26360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" b="1" dirty="0">
                <a:solidFill>
                  <a:schemeClr val="accent1"/>
                </a:solidFill>
                <a:latin typeface="Montserrat" pitchFamily="2" charset="0"/>
              </a:rPr>
              <a:t>Criteria for a </a:t>
            </a:r>
            <a:r>
              <a:rPr lang="en" b="1" dirty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latin typeface="Montserrat" pitchFamily="2" charset="0"/>
              </a:rPr>
              <a:t>Good</a:t>
            </a:r>
            <a:r>
              <a:rPr lang="en" b="1" dirty="0">
                <a:solidFill>
                  <a:schemeClr val="accent1"/>
                </a:solidFill>
                <a:latin typeface="Montserrat" pitchFamily="2" charset="0"/>
              </a:rPr>
              <a:t> organizing Issue</a:t>
            </a:r>
            <a:endParaRPr lang="en-US" b="1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5" name="Google Shape;106;p16">
            <a:extLst>
              <a:ext uri="{FF2B5EF4-FFF2-40B4-BE49-F238E27FC236}">
                <a16:creationId xmlns:a16="http://schemas.microsoft.com/office/drawing/2014/main" id="{8EF9C20E-E877-2689-CB2C-F97C77A27AD4}"/>
              </a:ext>
            </a:extLst>
          </p:cNvPr>
          <p:cNvSpPr txBox="1">
            <a:spLocks/>
          </p:cNvSpPr>
          <p:nvPr/>
        </p:nvSpPr>
        <p:spPr>
          <a:xfrm>
            <a:off x="909124" y="2082780"/>
            <a:ext cx="5207252" cy="38056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widely </a:t>
            </a: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felt</a:t>
            </a: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deeply</a:t>
            </a: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 felt</a:t>
            </a: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clear </a:t>
            </a: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decision maker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real </a:t>
            </a: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improvement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build </a:t>
            </a: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organized power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1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4800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9" name="Google Shape;107;p16">
            <a:extLst>
              <a:ext uri="{FF2B5EF4-FFF2-40B4-BE49-F238E27FC236}">
                <a16:creationId xmlns:a16="http://schemas.microsoft.com/office/drawing/2014/main" id="{A421EEC6-E476-32A8-8A1D-4D617CE1C5AC}"/>
              </a:ext>
            </a:extLst>
          </p:cNvPr>
          <p:cNvSpPr txBox="1">
            <a:spLocks/>
          </p:cNvSpPr>
          <p:nvPr/>
        </p:nvSpPr>
        <p:spPr>
          <a:xfrm>
            <a:off x="5124647" y="2131356"/>
            <a:ext cx="6158229" cy="3805655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Change </a:t>
            </a: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relations of power</a:t>
            </a: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 </a:t>
            </a: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non-divisive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develop </a:t>
            </a: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leadership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Groundwork for </a:t>
            </a: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next campaign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4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winnable</a:t>
            </a:r>
            <a:endParaRPr lang="en-US" sz="24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endParaRPr lang="en-US" sz="2400" dirty="0">
              <a:solidFill>
                <a:schemeClr val="tx1"/>
              </a:solidFill>
              <a:latin typeface="Montserrat" pitchFamily="2" charset="0"/>
            </a:endParaRPr>
          </a:p>
        </p:txBody>
      </p:sp>
      <p:pic>
        <p:nvPicPr>
          <p:cNvPr id="11" name="Picture 10" descr="A gold medal with red text&#10;&#10;Description automatically generated">
            <a:extLst>
              <a:ext uri="{FF2B5EF4-FFF2-40B4-BE49-F238E27FC236}">
                <a16:creationId xmlns:a16="http://schemas.microsoft.com/office/drawing/2014/main" id="{E636CA04-36C4-C26A-4A7C-AA9761F5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54444" y="3991702"/>
            <a:ext cx="2135294" cy="211463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60330C-FF18-71B4-345F-81729CFDE79E}"/>
              </a:ext>
            </a:extLst>
          </p:cNvPr>
          <p:cNvCxnSpPr/>
          <p:nvPr/>
        </p:nvCxnSpPr>
        <p:spPr>
          <a:xfrm>
            <a:off x="578439" y="1422401"/>
            <a:ext cx="112636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917A35-5536-30AD-AA9B-30151925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2321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/>
                <a:ea typeface="Calibri Light"/>
                <a:cs typeface="Calibri Light"/>
              </a:rPr>
              <a:t>Coverage</a:t>
            </a:r>
            <a:endParaRPr lang="en-US" b="1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D64AB65-3147-E272-2F97-3BF3E146AD80}"/>
              </a:ext>
            </a:extLst>
          </p:cNvPr>
          <p:cNvGrpSpPr/>
          <p:nvPr/>
        </p:nvGrpSpPr>
        <p:grpSpPr>
          <a:xfrm>
            <a:off x="847443" y="1797591"/>
            <a:ext cx="2762398" cy="3262818"/>
            <a:chOff x="9242" y="544259"/>
            <a:chExt cx="2762398" cy="3262818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57D89D5-2C33-5111-92C8-828B6AE6A6E2}"/>
                </a:ext>
              </a:extLst>
            </p:cNvPr>
            <p:cNvSpPr/>
            <p:nvPr/>
          </p:nvSpPr>
          <p:spPr>
            <a:xfrm>
              <a:off x="9242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9475DA59-7DFF-2F82-965D-9EDE369B6B3E}"/>
                </a:ext>
              </a:extLst>
            </p:cNvPr>
            <p:cNvSpPr txBox="1"/>
            <p:nvPr/>
          </p:nvSpPr>
          <p:spPr>
            <a:xfrm>
              <a:off x="90150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 panose="00000500000000000000" pitchFamily="2" charset="0"/>
                </a:rPr>
                <a:t>Problem</a:t>
              </a:r>
              <a:r>
                <a:rPr lang="en-US" sz="1900" kern="1200" dirty="0">
                  <a:latin typeface="Montserrat" panose="00000500000000000000" pitchFamily="2" charset="0"/>
                </a:rPr>
                <a:t>: so many vacant positions causing coverage fatigue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7F3031-493A-D712-9F94-2EEE0AA94F23}"/>
              </a:ext>
            </a:extLst>
          </p:cNvPr>
          <p:cNvGrpSpPr/>
          <p:nvPr/>
        </p:nvGrpSpPr>
        <p:grpSpPr>
          <a:xfrm>
            <a:off x="3886081" y="3086463"/>
            <a:ext cx="585628" cy="685074"/>
            <a:chOff x="3047880" y="1833131"/>
            <a:chExt cx="585628" cy="685074"/>
          </a:xfrm>
          <a:solidFill>
            <a:schemeClr val="accent1"/>
          </a:solidFill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CD8216C6-818C-EC31-3724-E9D09BC49876}"/>
                </a:ext>
              </a:extLst>
            </p:cNvPr>
            <p:cNvSpPr/>
            <p:nvPr/>
          </p:nvSpPr>
          <p:spPr>
            <a:xfrm>
              <a:off x="3047880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23" name="Arrow: Right 6">
              <a:extLst>
                <a:ext uri="{FF2B5EF4-FFF2-40B4-BE49-F238E27FC236}">
                  <a16:creationId xmlns:a16="http://schemas.microsoft.com/office/drawing/2014/main" id="{EA00BE45-0CB7-1D69-F487-0FC134DC4808}"/>
                </a:ext>
              </a:extLst>
            </p:cNvPr>
            <p:cNvSpPr txBox="1"/>
            <p:nvPr/>
          </p:nvSpPr>
          <p:spPr>
            <a:xfrm>
              <a:off x="3047880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B1F8AC-C85F-78A9-6202-2E258A80849E}"/>
              </a:ext>
            </a:extLst>
          </p:cNvPr>
          <p:cNvGrpSpPr/>
          <p:nvPr/>
        </p:nvGrpSpPr>
        <p:grpSpPr>
          <a:xfrm>
            <a:off x="4714801" y="1797591"/>
            <a:ext cx="2762398" cy="3262818"/>
            <a:chOff x="3876600" y="544259"/>
            <a:chExt cx="2762398" cy="326281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7FD4361-B857-0EC1-8021-ED17552D1E32}"/>
                </a:ext>
              </a:extLst>
            </p:cNvPr>
            <p:cNvSpPr/>
            <p:nvPr/>
          </p:nvSpPr>
          <p:spPr>
            <a:xfrm>
              <a:off x="3876600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8">
              <a:extLst>
                <a:ext uri="{FF2B5EF4-FFF2-40B4-BE49-F238E27FC236}">
                  <a16:creationId xmlns:a16="http://schemas.microsoft.com/office/drawing/2014/main" id="{75C580EC-CC45-8D58-42B5-F364E3E256CD}"/>
                </a:ext>
              </a:extLst>
            </p:cNvPr>
            <p:cNvSpPr txBox="1"/>
            <p:nvPr/>
          </p:nvSpPr>
          <p:spPr>
            <a:xfrm>
              <a:off x="3957508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Issue</a:t>
              </a:r>
              <a:r>
                <a:rPr lang="en-US" sz="1900" kern="1200" dirty="0">
                  <a:latin typeface="Montserrat"/>
                </a:rPr>
                <a:t>: </a:t>
              </a:r>
              <a:r>
                <a:rPr lang="en-US" sz="1900" kern="1200" dirty="0">
                  <a:latin typeface="Montserrat" panose="00000500000000000000" pitchFamily="2" charset="0"/>
                </a:rPr>
                <a:t>Consistent/ regular updates and transparency around vacancies/ absences</a:t>
              </a:r>
              <a:endParaRPr lang="en-US" sz="1900" kern="1200" dirty="0">
                <a:latin typeface="Montserra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929029-44EC-E55C-7823-145D15CDDA7C}"/>
              </a:ext>
            </a:extLst>
          </p:cNvPr>
          <p:cNvGrpSpPr/>
          <p:nvPr/>
        </p:nvGrpSpPr>
        <p:grpSpPr>
          <a:xfrm>
            <a:off x="7753440" y="3086463"/>
            <a:ext cx="585628" cy="685074"/>
            <a:chOff x="6915239" y="1833131"/>
            <a:chExt cx="585628" cy="685074"/>
          </a:xfrm>
          <a:solidFill>
            <a:schemeClr val="accent1"/>
          </a:solidFill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3324F245-0143-FC10-3D20-8AEDF78B1430}"/>
                </a:ext>
              </a:extLst>
            </p:cNvPr>
            <p:cNvSpPr/>
            <p:nvPr/>
          </p:nvSpPr>
          <p:spPr>
            <a:xfrm>
              <a:off x="6915239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Arrow: Right 10">
              <a:extLst>
                <a:ext uri="{FF2B5EF4-FFF2-40B4-BE49-F238E27FC236}">
                  <a16:creationId xmlns:a16="http://schemas.microsoft.com/office/drawing/2014/main" id="{B8163B9E-0DFA-ED3F-7178-9073B7273FCD}"/>
                </a:ext>
              </a:extLst>
            </p:cNvPr>
            <p:cNvSpPr txBox="1"/>
            <p:nvPr/>
          </p:nvSpPr>
          <p:spPr>
            <a:xfrm>
              <a:off x="6915239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9E6C9C-208D-24DA-8446-9D4ABF682834}"/>
              </a:ext>
            </a:extLst>
          </p:cNvPr>
          <p:cNvGrpSpPr/>
          <p:nvPr/>
        </p:nvGrpSpPr>
        <p:grpSpPr>
          <a:xfrm>
            <a:off x="8582159" y="1797591"/>
            <a:ext cx="2762398" cy="3262818"/>
            <a:chOff x="7743958" y="544259"/>
            <a:chExt cx="2762398" cy="326281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89D6F1E-7B49-1880-CCFA-C5833CDCF224}"/>
                </a:ext>
              </a:extLst>
            </p:cNvPr>
            <p:cNvSpPr/>
            <p:nvPr/>
          </p:nvSpPr>
          <p:spPr>
            <a:xfrm>
              <a:off x="7743958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: Rounded Corners 12">
              <a:extLst>
                <a:ext uri="{FF2B5EF4-FFF2-40B4-BE49-F238E27FC236}">
                  <a16:creationId xmlns:a16="http://schemas.microsoft.com/office/drawing/2014/main" id="{AD4909CB-9EBA-C4AC-811D-0003B839D269}"/>
                </a:ext>
              </a:extLst>
            </p:cNvPr>
            <p:cNvSpPr txBox="1"/>
            <p:nvPr/>
          </p:nvSpPr>
          <p:spPr>
            <a:xfrm>
              <a:off x="7824866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Issue 2.0</a:t>
              </a:r>
              <a:r>
                <a:rPr lang="en-US" sz="1900" kern="1200" dirty="0">
                  <a:latin typeface="Montserrat"/>
                </a:rPr>
                <a:t>: Staff emailed a </a:t>
              </a:r>
              <a:r>
                <a:rPr lang="en-US" sz="1900" b="0" kern="1200" dirty="0">
                  <a:latin typeface="Montserrat"/>
                </a:rPr>
                <a:t>daily</a:t>
              </a:r>
              <a:r>
                <a:rPr lang="en-US" sz="1900" kern="1200" dirty="0">
                  <a:latin typeface="Montserrat"/>
                </a:rPr>
                <a:t> list of absences &amp; coverages and </a:t>
              </a:r>
              <a:r>
                <a:rPr lang="en-US" sz="1900" b="0" kern="1200" dirty="0">
                  <a:latin typeface="Montserrat"/>
                </a:rPr>
                <a:t>weekly</a:t>
              </a:r>
              <a:r>
                <a:rPr lang="en-US" sz="1900" kern="1200" dirty="0">
                  <a:latin typeface="Montserrat"/>
                </a:rPr>
                <a:t> update of vacant positions with </a:t>
              </a:r>
              <a:r>
                <a:rPr lang="en-US" sz="1900" b="0" kern="1200" dirty="0">
                  <a:latin typeface="Montserrat"/>
                </a:rPr>
                <a:t>action steps </a:t>
              </a:r>
              <a:r>
                <a:rPr lang="en-US" sz="1900" kern="1200" dirty="0">
                  <a:latin typeface="Montserrat"/>
                </a:rPr>
                <a:t>from admin to reduce coverage fatigue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837FB6-11AB-A8DB-0453-65751DEB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344342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/>
                <a:ea typeface="Calibri Light"/>
                <a:cs typeface="Calibri Light"/>
              </a:rPr>
              <a:t>Toileting students</a:t>
            </a:r>
            <a:endParaRPr lang="en-US" b="1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D64AB65-3147-E272-2F97-3BF3E146AD80}"/>
              </a:ext>
            </a:extLst>
          </p:cNvPr>
          <p:cNvGrpSpPr/>
          <p:nvPr/>
        </p:nvGrpSpPr>
        <p:grpSpPr>
          <a:xfrm>
            <a:off x="847443" y="1797591"/>
            <a:ext cx="2762398" cy="3262818"/>
            <a:chOff x="9242" y="544259"/>
            <a:chExt cx="2762398" cy="3262818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57D89D5-2C33-5111-92C8-828B6AE6A6E2}"/>
                </a:ext>
              </a:extLst>
            </p:cNvPr>
            <p:cNvSpPr/>
            <p:nvPr/>
          </p:nvSpPr>
          <p:spPr>
            <a:xfrm>
              <a:off x="9242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9475DA59-7DFF-2F82-965D-9EDE369B6B3E}"/>
                </a:ext>
              </a:extLst>
            </p:cNvPr>
            <p:cNvSpPr txBox="1"/>
            <p:nvPr/>
          </p:nvSpPr>
          <p:spPr>
            <a:xfrm>
              <a:off x="90150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 panose="00000500000000000000" pitchFamily="2" charset="0"/>
                </a:rPr>
                <a:t>Problem</a:t>
              </a:r>
              <a:r>
                <a:rPr lang="en-US" sz="1900" kern="1200" dirty="0">
                  <a:latin typeface="Montserrat" panose="00000500000000000000" pitchFamily="2" charset="0"/>
                </a:rPr>
                <a:t>: </a:t>
              </a:r>
              <a:r>
                <a:rPr lang="en-US" sz="1900" dirty="0">
                  <a:latin typeface="Montserrat" panose="00000500000000000000" pitchFamily="2" charset="0"/>
                </a:rPr>
                <a:t>ESP</a:t>
              </a:r>
              <a:r>
                <a:rPr lang="en-US" sz="1900" kern="1200" dirty="0">
                  <a:latin typeface="Montserrat" panose="00000500000000000000" pitchFamily="2" charset="0"/>
                </a:rPr>
                <a:t>s pressured into toileting students without training or safety equipment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7F3031-493A-D712-9F94-2EEE0AA94F23}"/>
              </a:ext>
            </a:extLst>
          </p:cNvPr>
          <p:cNvGrpSpPr/>
          <p:nvPr/>
        </p:nvGrpSpPr>
        <p:grpSpPr>
          <a:xfrm>
            <a:off x="3886081" y="3086463"/>
            <a:ext cx="585628" cy="685074"/>
            <a:chOff x="3047880" y="1833131"/>
            <a:chExt cx="585628" cy="685074"/>
          </a:xfrm>
          <a:solidFill>
            <a:schemeClr val="accent1"/>
          </a:solidFill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CD8216C6-818C-EC31-3724-E9D09BC49876}"/>
                </a:ext>
              </a:extLst>
            </p:cNvPr>
            <p:cNvSpPr/>
            <p:nvPr/>
          </p:nvSpPr>
          <p:spPr>
            <a:xfrm>
              <a:off x="3047880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23" name="Arrow: Right 6">
              <a:extLst>
                <a:ext uri="{FF2B5EF4-FFF2-40B4-BE49-F238E27FC236}">
                  <a16:creationId xmlns:a16="http://schemas.microsoft.com/office/drawing/2014/main" id="{EA00BE45-0CB7-1D69-F487-0FC134DC4808}"/>
                </a:ext>
              </a:extLst>
            </p:cNvPr>
            <p:cNvSpPr txBox="1"/>
            <p:nvPr/>
          </p:nvSpPr>
          <p:spPr>
            <a:xfrm>
              <a:off x="3047880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B1F8AC-C85F-78A9-6202-2E258A80849E}"/>
              </a:ext>
            </a:extLst>
          </p:cNvPr>
          <p:cNvGrpSpPr/>
          <p:nvPr/>
        </p:nvGrpSpPr>
        <p:grpSpPr>
          <a:xfrm>
            <a:off x="4714801" y="1797591"/>
            <a:ext cx="2762398" cy="3262818"/>
            <a:chOff x="3876600" y="544259"/>
            <a:chExt cx="2762398" cy="326281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7FD4361-B857-0EC1-8021-ED17552D1E32}"/>
                </a:ext>
              </a:extLst>
            </p:cNvPr>
            <p:cNvSpPr/>
            <p:nvPr/>
          </p:nvSpPr>
          <p:spPr>
            <a:xfrm>
              <a:off x="3876600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8">
              <a:extLst>
                <a:ext uri="{FF2B5EF4-FFF2-40B4-BE49-F238E27FC236}">
                  <a16:creationId xmlns:a16="http://schemas.microsoft.com/office/drawing/2014/main" id="{75C580EC-CC45-8D58-42B5-F364E3E256CD}"/>
                </a:ext>
              </a:extLst>
            </p:cNvPr>
            <p:cNvSpPr txBox="1"/>
            <p:nvPr/>
          </p:nvSpPr>
          <p:spPr>
            <a:xfrm>
              <a:off x="3957508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Issue</a:t>
              </a:r>
              <a:r>
                <a:rPr lang="en-US" sz="1900" kern="1200" dirty="0">
                  <a:latin typeface="Montserrat"/>
                </a:rPr>
                <a:t>: </a:t>
              </a:r>
              <a:r>
                <a:rPr lang="en-US" sz="1900" dirty="0">
                  <a:latin typeface="Montserrat" panose="00000500000000000000" pitchFamily="2" charset="0"/>
                </a:rPr>
                <a:t>E</a:t>
              </a:r>
              <a:r>
                <a:rPr lang="en-US" sz="1900" kern="1200" dirty="0">
                  <a:latin typeface="Montserrat" panose="00000500000000000000" pitchFamily="2" charset="0"/>
                </a:rPr>
                <a:t>xtra pay and training for </a:t>
              </a:r>
              <a:r>
                <a:rPr lang="en-US" sz="1900" dirty="0">
                  <a:latin typeface="Montserrat" panose="00000500000000000000" pitchFamily="2" charset="0"/>
                </a:rPr>
                <a:t>ESP</a:t>
              </a:r>
              <a:r>
                <a:rPr lang="en-US" sz="1900" kern="1200" dirty="0">
                  <a:latin typeface="Montserrat" panose="00000500000000000000" pitchFamily="2" charset="0"/>
                </a:rPr>
                <a:t>s who volunteer to toilet students</a:t>
              </a:r>
              <a:endParaRPr lang="en-US" sz="1900" kern="1200" dirty="0">
                <a:latin typeface="Montserra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929029-44EC-E55C-7823-145D15CDDA7C}"/>
              </a:ext>
            </a:extLst>
          </p:cNvPr>
          <p:cNvGrpSpPr/>
          <p:nvPr/>
        </p:nvGrpSpPr>
        <p:grpSpPr>
          <a:xfrm>
            <a:off x="7753440" y="3086463"/>
            <a:ext cx="585628" cy="685074"/>
            <a:chOff x="6915239" y="1833131"/>
            <a:chExt cx="585628" cy="685074"/>
          </a:xfrm>
          <a:solidFill>
            <a:schemeClr val="accent1"/>
          </a:solidFill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3324F245-0143-FC10-3D20-8AEDF78B1430}"/>
                </a:ext>
              </a:extLst>
            </p:cNvPr>
            <p:cNvSpPr/>
            <p:nvPr/>
          </p:nvSpPr>
          <p:spPr>
            <a:xfrm>
              <a:off x="6915239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Arrow: Right 10">
              <a:extLst>
                <a:ext uri="{FF2B5EF4-FFF2-40B4-BE49-F238E27FC236}">
                  <a16:creationId xmlns:a16="http://schemas.microsoft.com/office/drawing/2014/main" id="{B8163B9E-0DFA-ED3F-7178-9073B7273FCD}"/>
                </a:ext>
              </a:extLst>
            </p:cNvPr>
            <p:cNvSpPr txBox="1"/>
            <p:nvPr/>
          </p:nvSpPr>
          <p:spPr>
            <a:xfrm>
              <a:off x="6915239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9E6C9C-208D-24DA-8446-9D4ABF682834}"/>
              </a:ext>
            </a:extLst>
          </p:cNvPr>
          <p:cNvGrpSpPr/>
          <p:nvPr/>
        </p:nvGrpSpPr>
        <p:grpSpPr>
          <a:xfrm>
            <a:off x="8582159" y="1797591"/>
            <a:ext cx="2762398" cy="3262818"/>
            <a:chOff x="7743958" y="544259"/>
            <a:chExt cx="2762398" cy="326281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89D6F1E-7B49-1880-CCFA-C5833CDCF224}"/>
                </a:ext>
              </a:extLst>
            </p:cNvPr>
            <p:cNvSpPr/>
            <p:nvPr/>
          </p:nvSpPr>
          <p:spPr>
            <a:xfrm>
              <a:off x="7743958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: Rounded Corners 12">
              <a:extLst>
                <a:ext uri="{FF2B5EF4-FFF2-40B4-BE49-F238E27FC236}">
                  <a16:creationId xmlns:a16="http://schemas.microsoft.com/office/drawing/2014/main" id="{AD4909CB-9EBA-C4AC-811D-0003B839D269}"/>
                </a:ext>
              </a:extLst>
            </p:cNvPr>
            <p:cNvSpPr txBox="1"/>
            <p:nvPr/>
          </p:nvSpPr>
          <p:spPr>
            <a:xfrm>
              <a:off x="7824866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Issue 2.0</a:t>
              </a:r>
              <a:r>
                <a:rPr lang="en-US" sz="1900" kern="1200" dirty="0">
                  <a:latin typeface="Montserrat"/>
                </a:rPr>
                <a:t>: $1000 annual stipend, PPE provided, and four hours of paid safety training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AE122F-17BF-2C1B-3ED1-1E3F784A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718969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/>
                <a:ea typeface="Calibri Light"/>
                <a:cs typeface="Calibri Light"/>
              </a:rPr>
              <a:t>Bargaining Campaign</a:t>
            </a:r>
            <a:endParaRPr lang="en-US" b="1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D64AB65-3147-E272-2F97-3BF3E146AD80}"/>
              </a:ext>
            </a:extLst>
          </p:cNvPr>
          <p:cNvGrpSpPr/>
          <p:nvPr/>
        </p:nvGrpSpPr>
        <p:grpSpPr>
          <a:xfrm>
            <a:off x="847443" y="1797591"/>
            <a:ext cx="2762398" cy="3262818"/>
            <a:chOff x="9242" y="544259"/>
            <a:chExt cx="2762398" cy="3262818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57D89D5-2C33-5111-92C8-828B6AE6A6E2}"/>
                </a:ext>
              </a:extLst>
            </p:cNvPr>
            <p:cNvSpPr/>
            <p:nvPr/>
          </p:nvSpPr>
          <p:spPr>
            <a:xfrm>
              <a:off x="9242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9475DA59-7DFF-2F82-965D-9EDE369B6B3E}"/>
                </a:ext>
              </a:extLst>
            </p:cNvPr>
            <p:cNvSpPr txBox="1"/>
            <p:nvPr/>
          </p:nvSpPr>
          <p:spPr>
            <a:xfrm>
              <a:off x="90150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 panose="00000500000000000000" pitchFamily="2" charset="0"/>
                </a:rPr>
                <a:t>Problem</a:t>
              </a:r>
              <a:r>
                <a:rPr lang="en-US" sz="1900" kern="1200" dirty="0">
                  <a:latin typeface="Montserrat" panose="00000500000000000000" pitchFamily="2" charset="0"/>
                </a:rPr>
                <a:t>: Series of weak contract settlements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7F3031-493A-D712-9F94-2EEE0AA94F23}"/>
              </a:ext>
            </a:extLst>
          </p:cNvPr>
          <p:cNvGrpSpPr/>
          <p:nvPr/>
        </p:nvGrpSpPr>
        <p:grpSpPr>
          <a:xfrm>
            <a:off x="3886081" y="3086463"/>
            <a:ext cx="585628" cy="685074"/>
            <a:chOff x="3047880" y="1833131"/>
            <a:chExt cx="585628" cy="685074"/>
          </a:xfrm>
          <a:solidFill>
            <a:schemeClr val="accent1"/>
          </a:solidFill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CD8216C6-818C-EC31-3724-E9D09BC49876}"/>
                </a:ext>
              </a:extLst>
            </p:cNvPr>
            <p:cNvSpPr/>
            <p:nvPr/>
          </p:nvSpPr>
          <p:spPr>
            <a:xfrm>
              <a:off x="3047880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23" name="Arrow: Right 6">
              <a:extLst>
                <a:ext uri="{FF2B5EF4-FFF2-40B4-BE49-F238E27FC236}">
                  <a16:creationId xmlns:a16="http://schemas.microsoft.com/office/drawing/2014/main" id="{EA00BE45-0CB7-1D69-F487-0FC134DC4808}"/>
                </a:ext>
              </a:extLst>
            </p:cNvPr>
            <p:cNvSpPr txBox="1"/>
            <p:nvPr/>
          </p:nvSpPr>
          <p:spPr>
            <a:xfrm>
              <a:off x="3047880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B1F8AC-C85F-78A9-6202-2E258A80849E}"/>
              </a:ext>
            </a:extLst>
          </p:cNvPr>
          <p:cNvGrpSpPr/>
          <p:nvPr/>
        </p:nvGrpSpPr>
        <p:grpSpPr>
          <a:xfrm>
            <a:off x="4714801" y="1797591"/>
            <a:ext cx="2762398" cy="3262818"/>
            <a:chOff x="3876600" y="544259"/>
            <a:chExt cx="2762398" cy="326281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7FD4361-B857-0EC1-8021-ED17552D1E32}"/>
                </a:ext>
              </a:extLst>
            </p:cNvPr>
            <p:cNvSpPr/>
            <p:nvPr/>
          </p:nvSpPr>
          <p:spPr>
            <a:xfrm>
              <a:off x="3876600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8">
              <a:extLst>
                <a:ext uri="{FF2B5EF4-FFF2-40B4-BE49-F238E27FC236}">
                  <a16:creationId xmlns:a16="http://schemas.microsoft.com/office/drawing/2014/main" id="{75C580EC-CC45-8D58-42B5-F364E3E256CD}"/>
                </a:ext>
              </a:extLst>
            </p:cNvPr>
            <p:cNvSpPr txBox="1"/>
            <p:nvPr/>
          </p:nvSpPr>
          <p:spPr>
            <a:xfrm>
              <a:off x="3957508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REAL problem</a:t>
              </a:r>
              <a:r>
                <a:rPr lang="en-US" sz="1900" kern="1200" dirty="0">
                  <a:latin typeface="Montserrat"/>
                </a:rPr>
                <a:t>: Constrictive bargaining rules isolate members from process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929029-44EC-E55C-7823-145D15CDDA7C}"/>
              </a:ext>
            </a:extLst>
          </p:cNvPr>
          <p:cNvGrpSpPr/>
          <p:nvPr/>
        </p:nvGrpSpPr>
        <p:grpSpPr>
          <a:xfrm>
            <a:off x="7753440" y="3086463"/>
            <a:ext cx="585628" cy="685074"/>
            <a:chOff x="6915239" y="1833131"/>
            <a:chExt cx="585628" cy="685074"/>
          </a:xfrm>
          <a:solidFill>
            <a:schemeClr val="accent1"/>
          </a:solidFill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3324F245-0143-FC10-3D20-8AEDF78B1430}"/>
                </a:ext>
              </a:extLst>
            </p:cNvPr>
            <p:cNvSpPr/>
            <p:nvPr/>
          </p:nvSpPr>
          <p:spPr>
            <a:xfrm>
              <a:off x="6915239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Arrow: Right 10">
              <a:extLst>
                <a:ext uri="{FF2B5EF4-FFF2-40B4-BE49-F238E27FC236}">
                  <a16:creationId xmlns:a16="http://schemas.microsoft.com/office/drawing/2014/main" id="{B8163B9E-0DFA-ED3F-7178-9073B7273FCD}"/>
                </a:ext>
              </a:extLst>
            </p:cNvPr>
            <p:cNvSpPr txBox="1"/>
            <p:nvPr/>
          </p:nvSpPr>
          <p:spPr>
            <a:xfrm>
              <a:off x="6915239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9E6C9C-208D-24DA-8446-9D4ABF682834}"/>
              </a:ext>
            </a:extLst>
          </p:cNvPr>
          <p:cNvGrpSpPr/>
          <p:nvPr/>
        </p:nvGrpSpPr>
        <p:grpSpPr>
          <a:xfrm>
            <a:off x="8582159" y="1797591"/>
            <a:ext cx="2762398" cy="3262818"/>
            <a:chOff x="7743958" y="544259"/>
            <a:chExt cx="2762398" cy="326281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89D6F1E-7B49-1880-CCFA-C5833CDCF224}"/>
                </a:ext>
              </a:extLst>
            </p:cNvPr>
            <p:cNvSpPr/>
            <p:nvPr/>
          </p:nvSpPr>
          <p:spPr>
            <a:xfrm>
              <a:off x="7743958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: Rounded Corners 12">
              <a:extLst>
                <a:ext uri="{FF2B5EF4-FFF2-40B4-BE49-F238E27FC236}">
                  <a16:creationId xmlns:a16="http://schemas.microsoft.com/office/drawing/2014/main" id="{AD4909CB-9EBA-C4AC-811D-0003B839D269}"/>
                </a:ext>
              </a:extLst>
            </p:cNvPr>
            <p:cNvSpPr txBox="1"/>
            <p:nvPr/>
          </p:nvSpPr>
          <p:spPr>
            <a:xfrm>
              <a:off x="7824866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Possible Issue</a:t>
              </a:r>
              <a:r>
                <a:rPr lang="en-US" sz="1900" kern="1200" dirty="0">
                  <a:latin typeface="Montserrat"/>
                </a:rPr>
                <a:t>: Introduce proposals for transparent bargaining process and frame your contract campaign around those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9C1C08-6BCD-478B-523F-37FA60629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452039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/>
                <a:ea typeface="Calibri Light"/>
                <a:cs typeface="Calibri Light"/>
              </a:rPr>
              <a:t>Membership Density</a:t>
            </a:r>
            <a:endParaRPr lang="en-US" b="1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D64AB65-3147-E272-2F97-3BF3E146AD80}"/>
              </a:ext>
            </a:extLst>
          </p:cNvPr>
          <p:cNvGrpSpPr/>
          <p:nvPr/>
        </p:nvGrpSpPr>
        <p:grpSpPr>
          <a:xfrm>
            <a:off x="847443" y="1797591"/>
            <a:ext cx="2762398" cy="3262818"/>
            <a:chOff x="9242" y="544259"/>
            <a:chExt cx="2762398" cy="3262818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57D89D5-2C33-5111-92C8-828B6AE6A6E2}"/>
                </a:ext>
              </a:extLst>
            </p:cNvPr>
            <p:cNvSpPr/>
            <p:nvPr/>
          </p:nvSpPr>
          <p:spPr>
            <a:xfrm>
              <a:off x="9242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9475DA59-7DFF-2F82-965D-9EDE369B6B3E}"/>
                </a:ext>
              </a:extLst>
            </p:cNvPr>
            <p:cNvSpPr txBox="1"/>
            <p:nvPr/>
          </p:nvSpPr>
          <p:spPr>
            <a:xfrm>
              <a:off x="90150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 panose="00000500000000000000" pitchFamily="2" charset="0"/>
                </a:rPr>
                <a:t>Problem</a:t>
              </a:r>
              <a:r>
                <a:rPr lang="en-US" sz="1900" kern="1200" dirty="0">
                  <a:latin typeface="Montserrat" panose="00000500000000000000" pitchFamily="2" charset="0"/>
                </a:rPr>
                <a:t>: Low membership density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7F3031-493A-D712-9F94-2EEE0AA94F23}"/>
              </a:ext>
            </a:extLst>
          </p:cNvPr>
          <p:cNvGrpSpPr/>
          <p:nvPr/>
        </p:nvGrpSpPr>
        <p:grpSpPr>
          <a:xfrm>
            <a:off x="3886081" y="3086463"/>
            <a:ext cx="585628" cy="685074"/>
            <a:chOff x="3047880" y="1833131"/>
            <a:chExt cx="585628" cy="685074"/>
          </a:xfrm>
          <a:solidFill>
            <a:schemeClr val="accent1"/>
          </a:solidFill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CD8216C6-818C-EC31-3724-E9D09BC49876}"/>
                </a:ext>
              </a:extLst>
            </p:cNvPr>
            <p:cNvSpPr/>
            <p:nvPr/>
          </p:nvSpPr>
          <p:spPr>
            <a:xfrm>
              <a:off x="3047880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23" name="Arrow: Right 6">
              <a:extLst>
                <a:ext uri="{FF2B5EF4-FFF2-40B4-BE49-F238E27FC236}">
                  <a16:creationId xmlns:a16="http://schemas.microsoft.com/office/drawing/2014/main" id="{EA00BE45-0CB7-1D69-F487-0FC134DC4808}"/>
                </a:ext>
              </a:extLst>
            </p:cNvPr>
            <p:cNvSpPr txBox="1"/>
            <p:nvPr/>
          </p:nvSpPr>
          <p:spPr>
            <a:xfrm>
              <a:off x="3047880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>
                <a:solidFill>
                  <a:srgbClr val="FFFF00"/>
                </a:solidFill>
                <a:highlight>
                  <a:srgbClr val="FFFF00"/>
                </a:highlight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B1F8AC-C85F-78A9-6202-2E258A80849E}"/>
              </a:ext>
            </a:extLst>
          </p:cNvPr>
          <p:cNvGrpSpPr/>
          <p:nvPr/>
        </p:nvGrpSpPr>
        <p:grpSpPr>
          <a:xfrm>
            <a:off x="4714801" y="1797591"/>
            <a:ext cx="2762398" cy="3262818"/>
            <a:chOff x="3876600" y="544259"/>
            <a:chExt cx="2762398" cy="3262818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7FD4361-B857-0EC1-8021-ED17552D1E32}"/>
                </a:ext>
              </a:extLst>
            </p:cNvPr>
            <p:cNvSpPr/>
            <p:nvPr/>
          </p:nvSpPr>
          <p:spPr>
            <a:xfrm>
              <a:off x="3876600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8">
              <a:extLst>
                <a:ext uri="{FF2B5EF4-FFF2-40B4-BE49-F238E27FC236}">
                  <a16:creationId xmlns:a16="http://schemas.microsoft.com/office/drawing/2014/main" id="{75C580EC-CC45-8D58-42B5-F364E3E256CD}"/>
                </a:ext>
              </a:extLst>
            </p:cNvPr>
            <p:cNvSpPr txBox="1"/>
            <p:nvPr/>
          </p:nvSpPr>
          <p:spPr>
            <a:xfrm>
              <a:off x="3957508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REAL problem</a:t>
              </a:r>
              <a:r>
                <a:rPr lang="en-US" sz="1900" kern="1200" dirty="0">
                  <a:latin typeface="Montserrat"/>
                </a:rPr>
                <a:t>: Long history of concessions to management, bully superintendent, burnt-out union leadership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929029-44EC-E55C-7823-145D15CDDA7C}"/>
              </a:ext>
            </a:extLst>
          </p:cNvPr>
          <p:cNvGrpSpPr/>
          <p:nvPr/>
        </p:nvGrpSpPr>
        <p:grpSpPr>
          <a:xfrm>
            <a:off x="7753440" y="3086463"/>
            <a:ext cx="585628" cy="685074"/>
            <a:chOff x="6915239" y="1833131"/>
            <a:chExt cx="585628" cy="685074"/>
          </a:xfrm>
          <a:solidFill>
            <a:schemeClr val="accent1"/>
          </a:solidFill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3324F245-0143-FC10-3D20-8AEDF78B1430}"/>
                </a:ext>
              </a:extLst>
            </p:cNvPr>
            <p:cNvSpPr/>
            <p:nvPr/>
          </p:nvSpPr>
          <p:spPr>
            <a:xfrm>
              <a:off x="6915239" y="1833131"/>
              <a:ext cx="585628" cy="68507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Arrow: Right 10">
              <a:extLst>
                <a:ext uri="{FF2B5EF4-FFF2-40B4-BE49-F238E27FC236}">
                  <a16:creationId xmlns:a16="http://schemas.microsoft.com/office/drawing/2014/main" id="{B8163B9E-0DFA-ED3F-7178-9073B7273FCD}"/>
                </a:ext>
              </a:extLst>
            </p:cNvPr>
            <p:cNvSpPr txBox="1"/>
            <p:nvPr/>
          </p:nvSpPr>
          <p:spPr>
            <a:xfrm>
              <a:off x="6915239" y="1970146"/>
              <a:ext cx="409940" cy="4110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500" kern="120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9E6C9C-208D-24DA-8446-9D4ABF682834}"/>
              </a:ext>
            </a:extLst>
          </p:cNvPr>
          <p:cNvGrpSpPr/>
          <p:nvPr/>
        </p:nvGrpSpPr>
        <p:grpSpPr>
          <a:xfrm>
            <a:off x="8582159" y="1797591"/>
            <a:ext cx="2762398" cy="3262818"/>
            <a:chOff x="7743958" y="544259"/>
            <a:chExt cx="2762398" cy="326281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89D6F1E-7B49-1880-CCFA-C5833CDCF224}"/>
                </a:ext>
              </a:extLst>
            </p:cNvPr>
            <p:cNvSpPr/>
            <p:nvPr/>
          </p:nvSpPr>
          <p:spPr>
            <a:xfrm>
              <a:off x="7743958" y="544259"/>
              <a:ext cx="2762398" cy="326281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: Rounded Corners 12">
              <a:extLst>
                <a:ext uri="{FF2B5EF4-FFF2-40B4-BE49-F238E27FC236}">
                  <a16:creationId xmlns:a16="http://schemas.microsoft.com/office/drawing/2014/main" id="{AD4909CB-9EBA-C4AC-811D-0003B839D269}"/>
                </a:ext>
              </a:extLst>
            </p:cNvPr>
            <p:cNvSpPr txBox="1"/>
            <p:nvPr/>
          </p:nvSpPr>
          <p:spPr>
            <a:xfrm>
              <a:off x="7824866" y="625167"/>
              <a:ext cx="2600582" cy="31010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marL="0" lvl="0" indent="0" algn="ctr" defTabSz="844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b="1" kern="1200" dirty="0">
                  <a:latin typeface="Montserrat"/>
                </a:rPr>
                <a:t>Find Your Issue</a:t>
              </a:r>
              <a:r>
                <a:rPr lang="en-US" sz="1900" kern="1200" dirty="0">
                  <a:latin typeface="Montserrat"/>
                </a:rPr>
                <a:t>: Identify a widel</a:t>
              </a:r>
              <a:r>
                <a:rPr lang="en-US" sz="1900" dirty="0">
                  <a:latin typeface="Montserrat"/>
                </a:rPr>
                <a:t>y/deeply felt problem members care about and fight for an improvement!</a:t>
              </a:r>
              <a:endParaRPr lang="en-US" sz="1900" kern="1200" dirty="0">
                <a:latin typeface="Montserrat"/>
              </a:endParaRP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B74D07-33E1-9E57-59E8-0A378F64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64169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Issue Identification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ACTIVITY C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10" name="Picture 9" descr="Cartoon of a child sitting on a stool&#10;&#10;Description automatically generated">
            <a:extLst>
              <a:ext uri="{FF2B5EF4-FFF2-40B4-BE49-F238E27FC236}">
                <a16:creationId xmlns:a16="http://schemas.microsoft.com/office/drawing/2014/main" id="{3D202485-7E3C-984D-D6E6-61F0A8C7D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02875" y="1763796"/>
            <a:ext cx="2435529" cy="40395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19E617-488A-9B73-FADC-F07FC377A1FC}"/>
              </a:ext>
            </a:extLst>
          </p:cNvPr>
          <p:cNvSpPr txBox="1"/>
          <p:nvPr/>
        </p:nvSpPr>
        <p:spPr>
          <a:xfrm>
            <a:off x="249317" y="1920623"/>
            <a:ext cx="838268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Your group has 10 minutes to:</a:t>
            </a:r>
          </a:p>
          <a:p>
            <a:endParaRPr lang="en-US" sz="3200" dirty="0"/>
          </a:p>
          <a:p>
            <a:r>
              <a:rPr lang="en-US" sz="3200" dirty="0"/>
              <a:t>Step 1- Review your problem</a:t>
            </a:r>
          </a:p>
          <a:p>
            <a:endParaRPr lang="en-US" sz="3200" dirty="0"/>
          </a:p>
          <a:p>
            <a:r>
              <a:rPr lang="en-US" sz="3200" dirty="0"/>
              <a:t>Step 2- Brainstorm possible solutions</a:t>
            </a:r>
          </a:p>
          <a:p>
            <a:endParaRPr lang="en-US" sz="3200" dirty="0"/>
          </a:p>
          <a:p>
            <a:r>
              <a:rPr lang="en-US" sz="3200" dirty="0"/>
              <a:t>Step 3- Identify </a:t>
            </a:r>
            <a:r>
              <a:rPr lang="en-US" sz="3200" b="1" dirty="0"/>
              <a:t>ONE</a:t>
            </a:r>
            <a:r>
              <a:rPr lang="en-US" sz="3200" dirty="0"/>
              <a:t> solution as the </a:t>
            </a:r>
            <a:r>
              <a:rPr lang="en-US" sz="3200" b="1" dirty="0"/>
              <a:t>BEST</a:t>
            </a:r>
            <a:r>
              <a:rPr lang="en-US" sz="3200" dirty="0"/>
              <a:t> organizing issue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571F5-608B-9CD1-FB2B-481A25189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774540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Activity C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9" name="Online Media 8" title="10 Minute Timer">
            <a:hlinkClick r:id="" action="ppaction://media"/>
            <a:extLst>
              <a:ext uri="{FF2B5EF4-FFF2-40B4-BE49-F238E27FC236}">
                <a16:creationId xmlns:a16="http://schemas.microsoft.com/office/drawing/2014/main" id="{0C9E29FF-0A77-9ABC-2ADC-AFFDCD1631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15242" y="2122424"/>
            <a:ext cx="4628665" cy="2613151"/>
          </a:xfrm>
          <a:prstGeom prst="rect">
            <a:avLst/>
          </a:prstGeom>
        </p:spPr>
      </p:pic>
      <p:sp>
        <p:nvSpPr>
          <p:cNvPr id="3" name="Google Shape;106;p16">
            <a:extLst>
              <a:ext uri="{FF2B5EF4-FFF2-40B4-BE49-F238E27FC236}">
                <a16:creationId xmlns:a16="http://schemas.microsoft.com/office/drawing/2014/main" id="{A9D2E049-3EBE-660C-7A2B-687F41280B3E}"/>
              </a:ext>
            </a:extLst>
          </p:cNvPr>
          <p:cNvSpPr txBox="1">
            <a:spLocks/>
          </p:cNvSpPr>
          <p:nvPr/>
        </p:nvSpPr>
        <p:spPr>
          <a:xfrm>
            <a:off x="5238960" y="1634516"/>
            <a:ext cx="6953020" cy="380565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widely </a:t>
            </a:r>
            <a:r>
              <a:rPr lang="en-US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felt</a:t>
            </a: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deeply</a:t>
            </a:r>
            <a:r>
              <a:rPr lang="en-US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 felt</a:t>
            </a: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clear </a:t>
            </a: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decision maker</a:t>
            </a: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non-divisive</a:t>
            </a: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develop </a:t>
            </a: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leadership</a:t>
            </a: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groundwork for </a:t>
            </a: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next campaign</a:t>
            </a: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r>
              <a:rPr lang="en-US" sz="2800" b="1" dirty="0">
                <a:solidFill>
                  <a:schemeClr val="tx1"/>
                </a:solidFill>
                <a:latin typeface="Montserrat" pitchFamily="2" charset="0"/>
                <a:ea typeface="Arial"/>
                <a:cs typeface="Arial"/>
                <a:sym typeface="Arial"/>
              </a:rPr>
              <a:t>winnable</a:t>
            </a: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endParaRPr lang="en-US" sz="28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5400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" name="Google Shape;107;p16">
            <a:extLst>
              <a:ext uri="{FF2B5EF4-FFF2-40B4-BE49-F238E27FC236}">
                <a16:creationId xmlns:a16="http://schemas.microsoft.com/office/drawing/2014/main" id="{00342642-5594-AFF8-D940-1B671D111724}"/>
              </a:ext>
            </a:extLst>
          </p:cNvPr>
          <p:cNvSpPr txBox="1">
            <a:spLocks/>
          </p:cNvSpPr>
          <p:nvPr/>
        </p:nvSpPr>
        <p:spPr>
          <a:xfrm>
            <a:off x="9259430" y="1688874"/>
            <a:ext cx="6158229" cy="3805655"/>
          </a:xfrm>
          <a:prstGeom prst="rect">
            <a:avLst/>
          </a:prstGeom>
          <a:noFill/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2500" kern="120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Tx/>
              <a:buSzPct val="115000"/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endParaRPr lang="en-US" sz="2000" dirty="0">
              <a:solidFill>
                <a:schemeClr val="tx1"/>
              </a:solidFill>
              <a:latin typeface="Montserrat" pitchFamily="2" charset="0"/>
              <a:ea typeface="Arial"/>
              <a:cs typeface="Arial"/>
              <a:sym typeface="Arial"/>
            </a:endParaRPr>
          </a:p>
          <a:p>
            <a:pPr marL="457200" indent="-3048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</a:pPr>
            <a:endParaRPr lang="en-US" sz="2400" dirty="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B2C88-E601-21E7-C6AD-E042D4BBF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2274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anose="00000500000000000000" pitchFamily="2" charset="0"/>
              </a:rPr>
              <a:t>Identifying The Decision Maker(s)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7086EA-7D5D-0255-2809-7BD0A9EC8B4E}"/>
              </a:ext>
            </a:extLst>
          </p:cNvPr>
          <p:cNvSpPr txBox="1">
            <a:spLocks/>
          </p:cNvSpPr>
          <p:nvPr/>
        </p:nvSpPr>
        <p:spPr>
          <a:xfrm>
            <a:off x="578134" y="1640298"/>
            <a:ext cx="11029616" cy="3520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There is a </a:t>
            </a:r>
            <a:r>
              <a:rPr lang="en-US" b="1" dirty="0">
                <a:latin typeface="Montserrat" pitchFamily="2" charset="0"/>
                <a:ea typeface="Arial"/>
                <a:cs typeface="Arial"/>
                <a:sym typeface="Arial"/>
              </a:rPr>
              <a:t>person, or small group</a:t>
            </a: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, who could give us the solution to our problem if they wanted </a:t>
            </a:r>
          </a:p>
          <a:p>
            <a:pPr algn="l">
              <a:spcBef>
                <a:spcPts val="0"/>
              </a:spcBef>
            </a:pPr>
            <a:endParaRPr lang="en-US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</a:pP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Our job is to </a:t>
            </a:r>
            <a:r>
              <a:rPr lang="en-US" b="1" dirty="0">
                <a:latin typeface="Montserrat" pitchFamily="2" charset="0"/>
                <a:ea typeface="Arial"/>
                <a:cs typeface="Arial"/>
                <a:sym typeface="Arial"/>
              </a:rPr>
              <a:t>apply sufficient pressure </a:t>
            </a: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through the union so that they give us what we want</a:t>
            </a:r>
          </a:p>
          <a:p>
            <a:pPr algn="l">
              <a:spcBef>
                <a:spcPts val="0"/>
              </a:spcBef>
            </a:pPr>
            <a:endParaRPr lang="en-US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</a:pP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This person is thus the </a:t>
            </a:r>
            <a:r>
              <a:rPr lang="en-US" b="1" dirty="0">
                <a:latin typeface="Montserrat" pitchFamily="2" charset="0"/>
                <a:ea typeface="Arial"/>
                <a:cs typeface="Arial"/>
                <a:sym typeface="Arial"/>
              </a:rPr>
              <a:t>“target” </a:t>
            </a: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of our campaign</a:t>
            </a:r>
          </a:p>
          <a:p>
            <a:pPr algn="l">
              <a:spcBef>
                <a:spcPts val="0"/>
              </a:spcBef>
            </a:pPr>
            <a:endParaRPr lang="en-US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Montserrat" pitchFamily="2" charset="0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</a:pP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We pressure this person through </a:t>
            </a:r>
            <a:r>
              <a:rPr lang="en-US" b="1" dirty="0">
                <a:latin typeface="Montserrat" pitchFamily="2" charset="0"/>
                <a:ea typeface="Arial"/>
                <a:cs typeface="Arial"/>
                <a:sym typeface="Arial"/>
              </a:rPr>
              <a:t>strategic direct actions</a:t>
            </a: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, or </a:t>
            </a:r>
            <a:r>
              <a:rPr lang="en-US" b="1" dirty="0">
                <a:latin typeface="Montserrat" pitchFamily="2" charset="0"/>
                <a:ea typeface="Arial"/>
                <a:cs typeface="Arial"/>
                <a:sym typeface="Arial"/>
              </a:rPr>
              <a:t>“tactics” </a:t>
            </a:r>
            <a:r>
              <a:rPr lang="en-US" dirty="0">
                <a:latin typeface="Montserrat" pitchFamily="2" charset="0"/>
                <a:ea typeface="Arial"/>
                <a:cs typeface="Arial"/>
                <a:sym typeface="Arial"/>
              </a:rPr>
              <a:t>in the language of organizing, that escalate in intensity over time</a:t>
            </a:r>
          </a:p>
        </p:txBody>
      </p:sp>
      <p:pic>
        <p:nvPicPr>
          <p:cNvPr id="10" name="Picture 9" descr="A red and white target with arrows&#10;&#10;Description automatically generated">
            <a:extLst>
              <a:ext uri="{FF2B5EF4-FFF2-40B4-BE49-F238E27FC236}">
                <a16:creationId xmlns:a16="http://schemas.microsoft.com/office/drawing/2014/main" id="{193FF26A-8155-D03A-B61B-4B30CA093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336931" y="3277178"/>
            <a:ext cx="1748922" cy="164499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9F0AC2-AEDE-690F-8737-A0537BC3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66670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anose="00000500000000000000" pitchFamily="2" charset="0"/>
              </a:rPr>
              <a:t>Identifying decision maker(s)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The</a:t>
            </a:r>
            <a:r>
              <a:rPr lang="en-US" sz="2400" dirty="0">
                <a:latin typeface="Montserrat" pitchFamily="2" charset="0"/>
              </a:rPr>
              <a:t> </a:t>
            </a:r>
            <a:r>
              <a:rPr lang="en-US" sz="2400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issue determines who our decision maker is!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2399C38-E55A-0D58-1887-93139E300DB4}"/>
              </a:ext>
            </a:extLst>
          </p:cNvPr>
          <p:cNvSpPr txBox="1">
            <a:spLocks/>
          </p:cNvSpPr>
          <p:nvPr/>
        </p:nvSpPr>
        <p:spPr>
          <a:xfrm>
            <a:off x="344126" y="1923502"/>
            <a:ext cx="11029615" cy="4154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latin typeface="Montserrat" pitchFamily="2" charset="0"/>
              </a:rPr>
              <a:t> </a:t>
            </a:r>
          </a:p>
          <a:p>
            <a:pPr algn="l"/>
            <a:r>
              <a:rPr lang="en-US" b="1" dirty="0">
                <a:latin typeface="Montserrat" pitchFamily="2" charset="0"/>
              </a:rPr>
              <a:t>Some common targets in Education are: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Montserrat" pitchFamily="2" charset="0"/>
              </a:rPr>
              <a:t>Building Principal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Montserrat" pitchFamily="2" charset="0"/>
              </a:rPr>
              <a:t>Chair of the School Board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Montserrat" pitchFamily="2" charset="0"/>
              </a:rPr>
              <a:t>Superintendent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Montserrat" pitchFamily="2" charset="0"/>
              </a:rPr>
              <a:t>Regional Superintendent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Montserrat" pitchFamily="2" charset="0"/>
              </a:rPr>
              <a:t>A specific legislator, or legislative committee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Montserrat" pitchFamily="2" charset="0"/>
              </a:rPr>
              <a:t>County Executive</a:t>
            </a:r>
          </a:p>
        </p:txBody>
      </p:sp>
      <p:pic>
        <p:nvPicPr>
          <p:cNvPr id="12" name="Picture 11" descr="A green button with white text on it&#10;&#10;Description automatically generated">
            <a:extLst>
              <a:ext uri="{FF2B5EF4-FFF2-40B4-BE49-F238E27FC236}">
                <a16:creationId xmlns:a16="http://schemas.microsoft.com/office/drawing/2014/main" id="{F121C6C3-0D46-9B84-B419-195AF7A73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117" y="1950800"/>
            <a:ext cx="4665020" cy="466502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34A03-BFA9-43B9-23AE-7B7BB12D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76009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586E6741-BD8C-B7D2-4197-D541B487CAA9}"/>
              </a:ext>
            </a:extLst>
          </p:cNvPr>
          <p:cNvSpPr txBox="1">
            <a:spLocks/>
          </p:cNvSpPr>
          <p:nvPr/>
        </p:nvSpPr>
        <p:spPr>
          <a:xfrm>
            <a:off x="1230488" y="365125"/>
            <a:ext cx="10123311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anose="00000500000000000000" pitchFamily="2" charset="0"/>
              </a:rPr>
              <a:t>Excessive Coverages– Decision Maker</a:t>
            </a:r>
          </a:p>
        </p:txBody>
      </p:sp>
      <p:graphicFrame>
        <p:nvGraphicFramePr>
          <p:cNvPr id="10" name="Content Placeholder 4">
            <a:extLst>
              <a:ext uri="{FF2B5EF4-FFF2-40B4-BE49-F238E27FC236}">
                <a16:creationId xmlns:a16="http://schemas.microsoft.com/office/drawing/2014/main" id="{F5968C33-46A2-B9CB-92F8-A32B0F7302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2963604"/>
              </p:ext>
            </p:extLst>
          </p:nvPr>
        </p:nvGraphicFramePr>
        <p:xfrm>
          <a:off x="79375" y="1251534"/>
          <a:ext cx="5440892" cy="4663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ontent Placeholder 63">
            <a:extLst>
              <a:ext uri="{FF2B5EF4-FFF2-40B4-BE49-F238E27FC236}">
                <a16:creationId xmlns:a16="http://schemas.microsoft.com/office/drawing/2014/main" id="{31C04655-2A34-1B86-A03D-A52EC3AEE155}"/>
              </a:ext>
            </a:extLst>
          </p:cNvPr>
          <p:cNvSpPr txBox="1">
            <a:spLocks/>
          </p:cNvSpPr>
          <p:nvPr/>
        </p:nvSpPr>
        <p:spPr>
          <a:xfrm>
            <a:off x="6172199" y="2429140"/>
            <a:ext cx="5181600" cy="274778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All roads point to… PRINCIPAL</a:t>
            </a: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Who else?</a:t>
            </a:r>
          </a:p>
          <a:p>
            <a:pPr lvl="1"/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Regional superintendent</a:t>
            </a:r>
          </a:p>
          <a:p>
            <a:pPr lvl="1"/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HR department</a:t>
            </a:r>
          </a:p>
          <a:p>
            <a:pPr lvl="1"/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Superintendent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608D89-B9F3-AAB3-9521-5ADC5DF20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055181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WHO IS YOUR TARGET?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ACTIVITY D- 5 MINUTES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11" name="Content Placeholder 63">
            <a:extLst>
              <a:ext uri="{FF2B5EF4-FFF2-40B4-BE49-F238E27FC236}">
                <a16:creationId xmlns:a16="http://schemas.microsoft.com/office/drawing/2014/main" id="{F2B46DAF-5374-A276-4447-AF382015F053}"/>
              </a:ext>
            </a:extLst>
          </p:cNvPr>
          <p:cNvSpPr txBox="1">
            <a:spLocks/>
          </p:cNvSpPr>
          <p:nvPr/>
        </p:nvSpPr>
        <p:spPr>
          <a:xfrm>
            <a:off x="756356" y="2363002"/>
            <a:ext cx="7967755" cy="351101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STEP 1- List who you believe is your primary target.</a:t>
            </a: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STEP 2- List 3 reasons why you believe they have the power to give you what you want. </a:t>
            </a:r>
          </a:p>
          <a:p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*You will share your target and your why in final activity.</a:t>
            </a:r>
          </a:p>
          <a:p>
            <a:pPr marL="0" indent="0">
              <a:buNone/>
            </a:pPr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</p:txBody>
      </p:sp>
      <p:pic>
        <p:nvPicPr>
          <p:cNvPr id="9" name="Picture 8" descr="A red and white target with arrows&#10;&#10;Description automatically generated">
            <a:extLst>
              <a:ext uri="{FF2B5EF4-FFF2-40B4-BE49-F238E27FC236}">
                <a16:creationId xmlns:a16="http://schemas.microsoft.com/office/drawing/2014/main" id="{CBF8AFD6-0931-8FE4-2216-678F97090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632556" y="2575799"/>
            <a:ext cx="2975194" cy="279838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E0599-4CF9-E8EF-2841-7A916A360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7982606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Activity D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List your target and 3 reasons why you believe they have the power.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5" name="Online Media 4" title="5 Minute Timer">
            <a:hlinkClick r:id="" action="ppaction://media"/>
            <a:extLst>
              <a:ext uri="{FF2B5EF4-FFF2-40B4-BE49-F238E27FC236}">
                <a16:creationId xmlns:a16="http://schemas.microsoft.com/office/drawing/2014/main" id="{41B3340A-015C-785B-0471-6000FDB7CC0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707196" y="2079881"/>
            <a:ext cx="6515735" cy="367851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5408E-72A1-4716-4E29-9365CA64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53037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1010239" y="206924"/>
            <a:ext cx="664345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accent1"/>
                </a:solidFill>
                <a:latin typeface="Montserrat" pitchFamily="2" charset="0"/>
              </a:rPr>
              <a:t>GOALS</a:t>
            </a:r>
            <a:endParaRPr lang="en-US" b="1" dirty="0">
              <a:solidFill>
                <a:schemeClr val="accent1"/>
              </a:solidFill>
              <a:latin typeface="Montserrat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9" name="Content Placeholder 63">
            <a:extLst>
              <a:ext uri="{FF2B5EF4-FFF2-40B4-BE49-F238E27FC236}">
                <a16:creationId xmlns:a16="http://schemas.microsoft.com/office/drawing/2014/main" id="{C8C593EB-E1F7-D230-1710-53CD2E2C342B}"/>
              </a:ext>
            </a:extLst>
          </p:cNvPr>
          <p:cNvSpPr txBox="1">
            <a:spLocks/>
          </p:cNvSpPr>
          <p:nvPr/>
        </p:nvSpPr>
        <p:spPr>
          <a:xfrm>
            <a:off x="1099197" y="1536182"/>
            <a:ext cx="6465538" cy="420810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Remember earlier? Goals are </a:t>
            </a:r>
            <a:r>
              <a:rPr lang="en-US" b="1" u="sng" dirty="0">
                <a:latin typeface="Montserrat" panose="00000500000000000000" pitchFamily="2" charset="0"/>
                <a:ea typeface="Calibri"/>
                <a:cs typeface="Calibri"/>
              </a:rPr>
              <a:t>NOT</a:t>
            </a:r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 issues. But they are important. </a:t>
            </a:r>
          </a:p>
          <a:p>
            <a:pPr marL="0" indent="0">
              <a:buNone/>
            </a:pPr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Goals are specific things we achieve in the course of, or as a result of, our campaign. </a:t>
            </a:r>
          </a:p>
          <a:p>
            <a:pPr marL="0" indent="0">
              <a:buNone/>
            </a:pPr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Goals can take two forms: </a:t>
            </a:r>
            <a:r>
              <a:rPr lang="en-US" b="1" u="sng" dirty="0">
                <a:latin typeface="Montserrat" panose="00000500000000000000" pitchFamily="2" charset="0"/>
                <a:ea typeface="Calibri"/>
                <a:cs typeface="Calibri"/>
              </a:rPr>
              <a:t>internal</a:t>
            </a:r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 and </a:t>
            </a:r>
            <a:r>
              <a:rPr lang="en-US" b="1" u="sng" dirty="0">
                <a:latin typeface="Montserrat" panose="00000500000000000000" pitchFamily="2" charset="0"/>
                <a:ea typeface="Calibri"/>
                <a:cs typeface="Calibri"/>
              </a:rPr>
              <a:t>external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B65D16-76E4-20B4-A953-7A3766BCC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8092" y="6006"/>
            <a:ext cx="3893888" cy="613876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8037A5-1D3F-D4BA-9406-90FB0EECC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662693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>
                <a:solidFill>
                  <a:schemeClr val="accent1"/>
                </a:solidFill>
                <a:latin typeface="Montserrat" pitchFamily="2" charset="0"/>
              </a:rPr>
              <a:t>Why Goals Matter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9" name="Content Placeholder 63">
            <a:extLst>
              <a:ext uri="{FF2B5EF4-FFF2-40B4-BE49-F238E27FC236}">
                <a16:creationId xmlns:a16="http://schemas.microsoft.com/office/drawing/2014/main" id="{C8C593EB-E1F7-D230-1710-53CD2E2C342B}"/>
              </a:ext>
            </a:extLst>
          </p:cNvPr>
          <p:cNvSpPr txBox="1">
            <a:spLocks/>
          </p:cNvSpPr>
          <p:nvPr/>
        </p:nvSpPr>
        <p:spPr>
          <a:xfrm>
            <a:off x="223638" y="1679531"/>
            <a:ext cx="6465538" cy="436032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Without them, we don’t know if we’ve succeeded or not</a:t>
            </a:r>
          </a:p>
          <a:p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They discipline our plan campaign</a:t>
            </a:r>
          </a:p>
          <a:p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We view the health and strength of our local as an important aspect of the campaign, not just winning </a:t>
            </a:r>
            <a:r>
              <a:rPr lang="en-US" b="1" dirty="0">
                <a:ln>
                  <a:solidFill>
                    <a:sysClr val="windowText" lastClr="000000"/>
                  </a:solidFill>
                </a:ln>
                <a:latin typeface="Montserrat" panose="00000500000000000000" pitchFamily="2" charset="0"/>
                <a:ea typeface="Calibri"/>
                <a:cs typeface="Calibri"/>
              </a:rPr>
              <a:t>THE THING ™ </a:t>
            </a:r>
          </a:p>
        </p:txBody>
      </p:sp>
      <p:pic>
        <p:nvPicPr>
          <p:cNvPr id="1026" name="Picture 2" descr="Super passive goes ballistic; active is atrocious">
            <a:extLst>
              <a:ext uri="{FF2B5EF4-FFF2-40B4-BE49-F238E27FC236}">
                <a16:creationId xmlns:a16="http://schemas.microsoft.com/office/drawing/2014/main" id="{49DA675F-6F7F-874B-C9E4-F11F98735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176" y="2055404"/>
            <a:ext cx="5248275" cy="294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CD856D-B6CD-A12F-F338-FDBCC7F8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141470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6094105" y="802955"/>
            <a:ext cx="4977976" cy="721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INTERNAL GOALS</a:t>
            </a:r>
          </a:p>
        </p:txBody>
      </p:sp>
      <p:pic>
        <p:nvPicPr>
          <p:cNvPr id="13" name="Graphic 12" descr="Target">
            <a:extLst>
              <a:ext uri="{FF2B5EF4-FFF2-40B4-BE49-F238E27FC236}">
                <a16:creationId xmlns:a16="http://schemas.microsoft.com/office/drawing/2014/main" id="{5D602B75-B5F7-5876-36B9-58DCE3A35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9" name="Content Placeholder 63">
            <a:extLst>
              <a:ext uri="{FF2B5EF4-FFF2-40B4-BE49-F238E27FC236}">
                <a16:creationId xmlns:a16="http://schemas.microsoft.com/office/drawing/2014/main" id="{C8C593EB-E1F7-D230-1710-53CD2E2C342B}"/>
              </a:ext>
            </a:extLst>
          </p:cNvPr>
          <p:cNvSpPr txBox="1">
            <a:spLocks/>
          </p:cNvSpPr>
          <p:nvPr/>
        </p:nvSpPr>
        <p:spPr>
          <a:xfrm>
            <a:off x="6090574" y="1793846"/>
            <a:ext cx="5720426" cy="4267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These are goals oriented internally to your local. </a:t>
            </a:r>
          </a:p>
          <a:p>
            <a:pPr marL="0"/>
            <a:endParaRPr lang="en-US" sz="3200" b="1" dirty="0">
              <a:solidFill>
                <a:schemeClr val="tx2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  <a:endParaRPr lang="en-US" sz="1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64B75B-39EF-297A-AE9B-F55996DF7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5961988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6045544" y="802956"/>
            <a:ext cx="4977976" cy="713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EXTERNAL GOALS</a:t>
            </a:r>
          </a:p>
        </p:txBody>
      </p:sp>
      <p:pic>
        <p:nvPicPr>
          <p:cNvPr id="13" name="Graphic 12" descr="Onboarding">
            <a:extLst>
              <a:ext uri="{FF2B5EF4-FFF2-40B4-BE49-F238E27FC236}">
                <a16:creationId xmlns:a16="http://schemas.microsoft.com/office/drawing/2014/main" id="{CF6721D1-7853-1B92-0043-26BF0EBE1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9" name="Content Placeholder 63">
            <a:extLst>
              <a:ext uri="{FF2B5EF4-FFF2-40B4-BE49-F238E27FC236}">
                <a16:creationId xmlns:a16="http://schemas.microsoft.com/office/drawing/2014/main" id="{C8C593EB-E1F7-D230-1710-53CD2E2C342B}"/>
              </a:ext>
            </a:extLst>
          </p:cNvPr>
          <p:cNvSpPr txBox="1">
            <a:spLocks/>
          </p:cNvSpPr>
          <p:nvPr/>
        </p:nvSpPr>
        <p:spPr>
          <a:xfrm>
            <a:off x="5976224" y="1927895"/>
            <a:ext cx="6215776" cy="4325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b="1" dirty="0">
                <a:solidFill>
                  <a:schemeClr val="tx2"/>
                </a:solidFill>
              </a:rPr>
              <a:t>These are goals oriented outwardly to your community and larger context </a:t>
            </a:r>
          </a:p>
          <a:p>
            <a:pPr marL="0"/>
            <a:endParaRPr lang="en-US" sz="5400" b="1" dirty="0">
              <a:solidFill>
                <a:schemeClr val="tx2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  <a:endParaRPr lang="en-US" sz="1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BEB260-1031-2357-C182-BCA62CB3C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4050458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931240" y="88685"/>
            <a:ext cx="4977976" cy="7132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600" b="1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Coverage Issue example</a:t>
            </a:r>
          </a:p>
        </p:txBody>
      </p:sp>
      <p:pic>
        <p:nvPicPr>
          <p:cNvPr id="13" name="Graphic 12" descr="Business Growth">
            <a:extLst>
              <a:ext uri="{FF2B5EF4-FFF2-40B4-BE49-F238E27FC236}">
                <a16:creationId xmlns:a16="http://schemas.microsoft.com/office/drawing/2014/main" id="{A5979FC9-CB03-4AC3-C7AB-283B93E9F9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9" name="Content Placeholder 63">
            <a:extLst>
              <a:ext uri="{FF2B5EF4-FFF2-40B4-BE49-F238E27FC236}">
                <a16:creationId xmlns:a16="http://schemas.microsoft.com/office/drawing/2014/main" id="{C8C593EB-E1F7-D230-1710-53CD2E2C342B}"/>
              </a:ext>
            </a:extLst>
          </p:cNvPr>
          <p:cNvSpPr txBox="1">
            <a:spLocks/>
          </p:cNvSpPr>
          <p:nvPr/>
        </p:nvSpPr>
        <p:spPr>
          <a:xfrm>
            <a:off x="5931238" y="659336"/>
            <a:ext cx="5928605" cy="5296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Internal Goals: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Increase membership to 90%</a:t>
            </a:r>
          </a:p>
          <a:p>
            <a:pPr lvl="1"/>
            <a:endParaRPr lang="en-US" sz="2800" b="1" dirty="0">
              <a:solidFill>
                <a:schemeClr val="tx2"/>
              </a:solidFill>
            </a:endParaRP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Recruit 25 new building reps</a:t>
            </a:r>
            <a:endParaRPr lang="en-US" sz="15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External Goals:</a:t>
            </a: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Liaisons assigned to attend every meeting of local civil rights organization</a:t>
            </a:r>
          </a:p>
          <a:p>
            <a:pPr lvl="1"/>
            <a:endParaRPr lang="en-US" sz="2800" b="1" dirty="0">
              <a:solidFill>
                <a:schemeClr val="tx2"/>
              </a:solidFill>
            </a:endParaRPr>
          </a:p>
          <a:p>
            <a:pPr lvl="1"/>
            <a:r>
              <a:rPr lang="en-US" sz="2800" b="1" dirty="0">
                <a:solidFill>
                  <a:schemeClr val="tx2"/>
                </a:solidFill>
              </a:rPr>
              <a:t>5 positive news articles during campaign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  <a:endParaRPr lang="en-US" sz="16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39B0B1-CF2F-0088-EF48-14DB0470B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34692356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WHAT ARE YOUR GOALS?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3"/>
            <a:ext cx="11029615" cy="713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ACTIVITY E- 7 MINUTES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11" name="Content Placeholder 63">
            <a:extLst>
              <a:ext uri="{FF2B5EF4-FFF2-40B4-BE49-F238E27FC236}">
                <a16:creationId xmlns:a16="http://schemas.microsoft.com/office/drawing/2014/main" id="{F2B46DAF-5374-A276-4447-AF382015F053}"/>
              </a:ext>
            </a:extLst>
          </p:cNvPr>
          <p:cNvSpPr txBox="1">
            <a:spLocks/>
          </p:cNvSpPr>
          <p:nvPr/>
        </p:nvSpPr>
        <p:spPr>
          <a:xfrm>
            <a:off x="664399" y="2619013"/>
            <a:ext cx="7095301" cy="24293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latin typeface="Montserrat" panose="00000500000000000000" pitchFamily="2" charset="0"/>
              <a:ea typeface="Calibri"/>
              <a:cs typeface="Calibri"/>
            </a:endParaRP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STEP 1- Identify 2 internal goals</a:t>
            </a:r>
          </a:p>
          <a:p>
            <a:r>
              <a:rPr lang="en-US" b="1" dirty="0">
                <a:latin typeface="Montserrat" panose="00000500000000000000" pitchFamily="2" charset="0"/>
                <a:ea typeface="Calibri"/>
                <a:cs typeface="Calibri"/>
              </a:rPr>
              <a:t>STEP 2- Identify 2 external goals</a:t>
            </a:r>
          </a:p>
        </p:txBody>
      </p:sp>
      <p:sp>
        <p:nvSpPr>
          <p:cNvPr id="9" name="Rectangle 8" descr="Bullseye">
            <a:extLst>
              <a:ext uri="{FF2B5EF4-FFF2-40B4-BE49-F238E27FC236}">
                <a16:creationId xmlns:a16="http://schemas.microsoft.com/office/drawing/2014/main" id="{69189531-6C5F-728F-D6EA-D61F03B41F44}"/>
              </a:ext>
            </a:extLst>
          </p:cNvPr>
          <p:cNvSpPr/>
          <p:nvPr/>
        </p:nvSpPr>
        <p:spPr>
          <a:xfrm>
            <a:off x="7929395" y="2263243"/>
            <a:ext cx="3094125" cy="299828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4A904-BBBD-889B-348E-0A393A10C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486884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Activity 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Identify 2 internal and 2 external goals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5" name="Online Media 4" title="7 Minute Timer">
            <a:hlinkClick r:id="" action="ppaction://media"/>
            <a:extLst>
              <a:ext uri="{FF2B5EF4-FFF2-40B4-BE49-F238E27FC236}">
                <a16:creationId xmlns:a16="http://schemas.microsoft.com/office/drawing/2014/main" id="{5DA5B4E2-BB43-2BE5-8AAB-85D0032F02F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964831" y="2192980"/>
            <a:ext cx="6255988" cy="353187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D0B71-4932-C294-AFCD-95EFE2AB3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43378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6000" b="1" dirty="0">
                <a:solidFill>
                  <a:schemeClr val="accent1"/>
                </a:solidFill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Final Activity!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E40CF9A-79BC-ACBB-0D02-85D8EC08F074}"/>
              </a:ext>
            </a:extLst>
          </p:cNvPr>
          <p:cNvSpPr txBox="1">
            <a:spLocks/>
          </p:cNvSpPr>
          <p:nvPr/>
        </p:nvSpPr>
        <p:spPr>
          <a:xfrm>
            <a:off x="578439" y="1592424"/>
            <a:ext cx="11029615" cy="60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n>
                  <a:solidFill>
                    <a:schemeClr val="tx1"/>
                  </a:solidFill>
                </a:ln>
                <a:latin typeface="Montserrat" pitchFamily="2" charset="0"/>
              </a:rPr>
              <a:t>ACTIVITY F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53894A-0FD2-B775-CA4A-C1966CFBFA7F}"/>
              </a:ext>
            </a:extLst>
          </p:cNvPr>
          <p:cNvSpPr txBox="1"/>
          <p:nvPr/>
        </p:nvSpPr>
        <p:spPr>
          <a:xfrm>
            <a:off x="578135" y="1521427"/>
            <a:ext cx="1102961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effectLst/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STEP 1- Gather your team, and find another team at a table near you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effectLst/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STEP 2- Present your Campaign so far: Issue, Decision Maker, and 2 internal/external goals. </a:t>
            </a:r>
            <a:endParaRPr lang="en-US" sz="2400" b="1" dirty="0"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effectLst/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STEP 3- Provide </a:t>
            </a:r>
            <a:r>
              <a:rPr lang="en-US" sz="2400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f</a:t>
            </a: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eedback: Is the issue specific enough? Is it widely and deeply felt? Is the decision maker a specific person who we can influence? Are the goals clear and achievable?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3 minutes to Present / 2 minutes for feedback (SWITCH at 5!)</a:t>
            </a:r>
            <a:endParaRPr lang="en-US" sz="2400" b="1" dirty="0">
              <a:effectLst/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674D7-EA51-F04E-75E9-3DB3284F9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5018110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59E4-770D-FD49-1EB4-B41B91668DCF}"/>
              </a:ext>
            </a:extLst>
          </p:cNvPr>
          <p:cNvSpPr txBox="1">
            <a:spLocks/>
          </p:cNvSpPr>
          <p:nvPr/>
        </p:nvSpPr>
        <p:spPr>
          <a:xfrm>
            <a:off x="578439" y="274333"/>
            <a:ext cx="11029615" cy="114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accent1"/>
                </a:solidFill>
                <a:latin typeface="Montserrat" pitchFamily="2" charset="0"/>
              </a:rPr>
              <a:t>Activity F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12D70F-F5D7-238D-89E8-41A15F5C3056}"/>
              </a:ext>
            </a:extLst>
          </p:cNvPr>
          <p:cNvSpPr txBox="1">
            <a:spLocks/>
          </p:cNvSpPr>
          <p:nvPr/>
        </p:nvSpPr>
        <p:spPr>
          <a:xfrm>
            <a:off x="0" y="6144768"/>
            <a:ext cx="12191980" cy="7132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Zone 1 Organizing Institute</a:t>
            </a:r>
            <a:b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US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Annapolis, MD</a:t>
            </a:r>
          </a:p>
        </p:txBody>
      </p:sp>
      <p:pic>
        <p:nvPicPr>
          <p:cNvPr id="8" name="Content Placeholder 6" descr="A blue and white logo&#10;&#10;Description automatically generated">
            <a:extLst>
              <a:ext uri="{FF2B5EF4-FFF2-40B4-BE49-F238E27FC236}">
                <a16:creationId xmlns:a16="http://schemas.microsoft.com/office/drawing/2014/main" id="{D8C9A8EF-B00C-CE6F-A011-5E15CD9B44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3520" y="6362665"/>
            <a:ext cx="1168460" cy="495325"/>
          </a:xfrm>
          <a:prstGeom prst="rect">
            <a:avLst/>
          </a:prstGeom>
        </p:spPr>
      </p:pic>
      <p:pic>
        <p:nvPicPr>
          <p:cNvPr id="9" name="Online Media 8" title="10 Minute Timer">
            <a:hlinkClick r:id="" action="ppaction://media"/>
            <a:extLst>
              <a:ext uri="{FF2B5EF4-FFF2-40B4-BE49-F238E27FC236}">
                <a16:creationId xmlns:a16="http://schemas.microsoft.com/office/drawing/2014/main" id="{0C9E29FF-0A77-9ABC-2ADC-AFFDCD16317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67345" y="1843950"/>
            <a:ext cx="4622204" cy="31700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F6B8AA-AB9D-541C-3178-3ED13228E54D}"/>
              </a:ext>
            </a:extLst>
          </p:cNvPr>
          <p:cNvSpPr txBox="1"/>
          <p:nvPr/>
        </p:nvSpPr>
        <p:spPr>
          <a:xfrm>
            <a:off x="5502522" y="1843949"/>
            <a:ext cx="61055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Provide </a:t>
            </a:r>
            <a:r>
              <a:rPr lang="en-US" sz="2400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f</a:t>
            </a: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eedback:</a:t>
            </a: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Is the issue specific enough?</a:t>
            </a: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Is it widely and deeply felt? </a:t>
            </a: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Is the decision maker a specific person who we can influence? </a:t>
            </a: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b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2400" b="1" dirty="0">
                <a:effectLst/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Are the goals clear and achievable?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3303D-3E65-6416-EBF5-B88E0395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3250783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many buildings and a body of water&#10;&#10;Description automatically generated">
            <a:extLst>
              <a:ext uri="{FF2B5EF4-FFF2-40B4-BE49-F238E27FC236}">
                <a16:creationId xmlns:a16="http://schemas.microsoft.com/office/drawing/2014/main" id="{68D74C66-0B22-A6A0-6569-E4D308D9BB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7" r="1" b="5322"/>
          <a:stretch/>
        </p:blipFill>
        <p:spPr>
          <a:xfrm>
            <a:off x="-10338" y="-1"/>
            <a:ext cx="12195447" cy="68797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25AFF98-93E9-17BC-BD40-A1C2DE9AF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" y="5237335"/>
            <a:ext cx="12178218" cy="1620665"/>
          </a:xfrm>
          <a:solidFill>
            <a:schemeClr val="accent1"/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Zone 1 Organizing Institute</a:t>
            </a:r>
            <a:b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July 9-12, 2024</a:t>
            </a:r>
            <a:b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Westin Annapolis</a:t>
            </a:r>
            <a:b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2200" b="1" err="1">
                <a:solidFill>
                  <a:srgbClr val="FFFFFF"/>
                </a:solidFill>
                <a:latin typeface="Arial Rounded MT Bold" panose="020F0704030504030204" pitchFamily="34" charset="0"/>
              </a:rPr>
              <a:t>Annapolis</a:t>
            </a:r>
            <a:r>
              <a:rPr lang="en-US" sz="2200" b="1">
                <a:solidFill>
                  <a:srgbClr val="FFFFFF"/>
                </a:solidFill>
                <a:latin typeface="Arial Rounded MT Bold" panose="020F0704030504030204" pitchFamily="34" charset="0"/>
              </a:rPr>
              <a:t>, MD</a:t>
            </a:r>
            <a:br>
              <a:rPr lang="en-US" sz="220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endParaRPr lang="en-US" sz="2200">
              <a:solidFill>
                <a:srgbClr val="FFFFFF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3BA256F9-7B49-5DA5-0BB8-F1D0B1658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961" y="6274668"/>
            <a:ext cx="1665080" cy="5833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63721D8-683D-0E5A-7B8B-D362BD83F2C8}"/>
              </a:ext>
            </a:extLst>
          </p:cNvPr>
          <p:cNvSpPr txBox="1"/>
          <p:nvPr/>
        </p:nvSpPr>
        <p:spPr>
          <a:xfrm>
            <a:off x="31823" y="1199698"/>
            <a:ext cx="121782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Thank you!</a:t>
            </a:r>
          </a:p>
          <a:p>
            <a:pPr algn="ctr"/>
            <a:endParaRPr lang="en-US" sz="6000" b="1" dirty="0">
              <a:ln w="28575">
                <a:solidFill>
                  <a:schemeClr val="tx1"/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40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Monet Reilly &amp; Mike Magee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B0E57-F75D-56D9-21A0-9BC2B8948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2191902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E6F26549-4531-4CCE-A9FC-3E19DAD4474D}"/>
</file>

<file path=customXml/itemProps2.xml><?xml version="1.0" encoding="utf-8"?>
<ds:datastoreItem xmlns:ds="http://schemas.openxmlformats.org/officeDocument/2006/customXml" ds:itemID="{A015B67E-0553-47F2-9FC5-7B85E9F5F7C3}"/>
</file>

<file path=customXml/itemProps3.xml><?xml version="1.0" encoding="utf-8"?>
<ds:datastoreItem xmlns:ds="http://schemas.openxmlformats.org/officeDocument/2006/customXml" ds:itemID="{C53C23B6-940D-4829-ADA9-FC4B8CA567AD}"/>
</file>

<file path=docProps/app.xml><?xml version="1.0" encoding="utf-8"?>
<Properties xmlns="http://schemas.openxmlformats.org/officeDocument/2006/extended-properties" xmlns:vt="http://schemas.openxmlformats.org/officeDocument/2006/docPropsVTypes">
  <TotalTime>12270</TotalTime>
  <Words>2072</Words>
  <Application>Microsoft Office PowerPoint</Application>
  <PresentationFormat>Widescreen</PresentationFormat>
  <Paragraphs>359</Paragraphs>
  <Slides>38</Slides>
  <Notes>32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Arial Black</vt:lpstr>
      <vt:lpstr>Arial Rounded MT Bold</vt:lpstr>
      <vt:lpstr>Calibri</vt:lpstr>
      <vt:lpstr>Calibri Light</vt:lpstr>
      <vt:lpstr>Montserrat</vt:lpstr>
      <vt:lpstr>Office Theme</vt:lpstr>
      <vt:lpstr>Zone 1 Organizing Institute July 9-12, 2024 Westin Annapolis Annapolis, MD </vt:lpstr>
      <vt:lpstr>Zone 1 Organizing Institute Annapolis, MD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Zone 1 Organizing Institute July 9-12, 2024 Westin Annapolis Annapolis, MD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Brion McCarthy</dc:creator>
  <cp:lastModifiedBy>Reilly, Monet [PA]</cp:lastModifiedBy>
  <cp:revision>37</cp:revision>
  <cp:lastPrinted>2023-09-29T19:38:30Z</cp:lastPrinted>
  <dcterms:created xsi:type="dcterms:W3CDTF">2022-09-09T16:10:59Z</dcterms:created>
  <dcterms:modified xsi:type="dcterms:W3CDTF">2024-07-02T16:57:45Z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