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29E_152978FE.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Lst>
  <p:notesMasterIdLst>
    <p:notesMasterId r:id="rId118"/>
  </p:notesMasterIdLst>
  <p:handoutMasterIdLst>
    <p:handoutMasterId r:id="rId119"/>
  </p:handoutMasterIdLst>
  <p:sldIdLst>
    <p:sldId id="256" r:id="rId5"/>
    <p:sldId id="1971" r:id="rId6"/>
    <p:sldId id="268" r:id="rId7"/>
    <p:sldId id="670" r:id="rId8"/>
    <p:sldId id="2616" r:id="rId9"/>
    <p:sldId id="2617" r:id="rId10"/>
    <p:sldId id="1121" r:id="rId11"/>
    <p:sldId id="1850" r:id="rId12"/>
    <p:sldId id="2590" r:id="rId13"/>
    <p:sldId id="2604" r:id="rId14"/>
    <p:sldId id="2581" r:id="rId15"/>
    <p:sldId id="627" r:id="rId16"/>
    <p:sldId id="626" r:id="rId17"/>
    <p:sldId id="276" r:id="rId18"/>
    <p:sldId id="1035" r:id="rId19"/>
    <p:sldId id="735" r:id="rId20"/>
    <p:sldId id="1038" r:id="rId21"/>
    <p:sldId id="622" r:id="rId22"/>
    <p:sldId id="868" r:id="rId23"/>
    <p:sldId id="811" r:id="rId24"/>
    <p:sldId id="1092" r:id="rId25"/>
    <p:sldId id="1041" r:id="rId26"/>
    <p:sldId id="1093" r:id="rId27"/>
    <p:sldId id="1094" r:id="rId28"/>
    <p:sldId id="1095" r:id="rId29"/>
    <p:sldId id="1096" r:id="rId30"/>
    <p:sldId id="1042" r:id="rId31"/>
    <p:sldId id="813" r:id="rId32"/>
    <p:sldId id="814" r:id="rId33"/>
    <p:sldId id="619" r:id="rId34"/>
    <p:sldId id="1039" r:id="rId35"/>
    <p:sldId id="784" r:id="rId36"/>
    <p:sldId id="785" r:id="rId37"/>
    <p:sldId id="1040" r:id="rId38"/>
    <p:sldId id="786" r:id="rId39"/>
    <p:sldId id="787" r:id="rId40"/>
    <p:sldId id="789" r:id="rId41"/>
    <p:sldId id="790" r:id="rId42"/>
    <p:sldId id="1043" r:id="rId43"/>
    <p:sldId id="800" r:id="rId44"/>
    <p:sldId id="801" r:id="rId45"/>
    <p:sldId id="802" r:id="rId46"/>
    <p:sldId id="803" r:id="rId47"/>
    <p:sldId id="805" r:id="rId48"/>
    <p:sldId id="806" r:id="rId49"/>
    <p:sldId id="1118" r:id="rId50"/>
    <p:sldId id="1044" r:id="rId51"/>
    <p:sldId id="1082" r:id="rId52"/>
    <p:sldId id="1087" r:id="rId53"/>
    <p:sldId id="1088" r:id="rId54"/>
    <p:sldId id="1089" r:id="rId55"/>
    <p:sldId id="1091" r:id="rId56"/>
    <p:sldId id="1112" r:id="rId57"/>
    <p:sldId id="2618" r:id="rId58"/>
    <p:sldId id="902" r:id="rId59"/>
    <p:sldId id="903" r:id="rId60"/>
    <p:sldId id="904" r:id="rId61"/>
    <p:sldId id="905" r:id="rId62"/>
    <p:sldId id="907" r:id="rId63"/>
    <p:sldId id="906" r:id="rId64"/>
    <p:sldId id="908" r:id="rId65"/>
    <p:sldId id="909" r:id="rId66"/>
    <p:sldId id="1046" r:id="rId67"/>
    <p:sldId id="913" r:id="rId68"/>
    <p:sldId id="1047" r:id="rId69"/>
    <p:sldId id="970" r:id="rId70"/>
    <p:sldId id="972" r:id="rId71"/>
    <p:sldId id="1113" r:id="rId72"/>
    <p:sldId id="1111" r:id="rId73"/>
    <p:sldId id="1098" r:id="rId74"/>
    <p:sldId id="1099" r:id="rId75"/>
    <p:sldId id="1100" r:id="rId76"/>
    <p:sldId id="1101" r:id="rId77"/>
    <p:sldId id="1102" r:id="rId78"/>
    <p:sldId id="1103" r:id="rId79"/>
    <p:sldId id="1104" r:id="rId80"/>
    <p:sldId id="1105" r:id="rId81"/>
    <p:sldId id="1106" r:id="rId82"/>
    <p:sldId id="1108" r:id="rId83"/>
    <p:sldId id="1107" r:id="rId84"/>
    <p:sldId id="1109" r:id="rId85"/>
    <p:sldId id="1110" r:id="rId86"/>
    <p:sldId id="1114" r:id="rId87"/>
    <p:sldId id="1052" r:id="rId88"/>
    <p:sldId id="1053" r:id="rId89"/>
    <p:sldId id="1054" r:id="rId90"/>
    <p:sldId id="1055" r:id="rId91"/>
    <p:sldId id="1056" r:id="rId92"/>
    <p:sldId id="1057" r:id="rId93"/>
    <p:sldId id="1058" r:id="rId94"/>
    <p:sldId id="1059" r:id="rId95"/>
    <p:sldId id="1115" r:id="rId96"/>
    <p:sldId id="1066" r:id="rId97"/>
    <p:sldId id="1025" r:id="rId98"/>
    <p:sldId id="1024" r:id="rId99"/>
    <p:sldId id="1023" r:id="rId100"/>
    <p:sldId id="1022" r:id="rId101"/>
    <p:sldId id="1020" r:id="rId102"/>
    <p:sldId id="1068" r:id="rId103"/>
    <p:sldId id="1070" r:id="rId104"/>
    <p:sldId id="1069" r:id="rId105"/>
    <p:sldId id="1073" r:id="rId106"/>
    <p:sldId id="1116" r:id="rId107"/>
    <p:sldId id="1074" r:id="rId108"/>
    <p:sldId id="1072" r:id="rId109"/>
    <p:sldId id="1012" r:id="rId110"/>
    <p:sldId id="1011" r:id="rId111"/>
    <p:sldId id="1077" r:id="rId112"/>
    <p:sldId id="1009" r:id="rId113"/>
    <p:sldId id="1078" r:id="rId114"/>
    <p:sldId id="2615" r:id="rId115"/>
    <p:sldId id="1120" r:id="rId116"/>
    <p:sldId id="1119" r:id="rId117"/>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CBF316-3D5E-1EA1-66F1-93AFB759CD81}" name="Jones, Albert [MD]" initials="JA" userId="S::aljones_mseanea.org#ext#@neahq.onmicrosoft.com::9e3d8165-1eea-49ba-adea-0c9c00351460" providerId="AD"/>
  <p188:author id="{5EB03D44-B1C1-0879-E02E-DC41FCBAC9C0}" name="Chun, Helenna [CO]" initials="C[" userId="S::hchun_coloradoea.org#ext#@neahq.onmicrosoft.com::d89df420-c46a-4a3e-b7de-9c8f17ba880a" providerId="AD"/>
  <p188:author id="{ED180ED0-814D-9550-21B7-F1EB7F1D90DF}" name="Smotherman, Chesca [CO]" initials="S[" userId="S::csmotherman_coloradoea.org#ext#@neahq.onmicrosoft.com::c13ea419-5521-4df9-b795-7b842452226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753592-8731-67F9-8C02-0641858AAC45}" v="7" dt="2025-11-19T16:43:56.62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48" y="348"/>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notesMaster" Target="notesMasters/notesMaster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microsoft.com/office/2016/11/relationships/changesInfo" Target="changesInfos/changesInfo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handoutMaster" Target="handoutMasters/handoutMaster1.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presProps" Target="presProps.xml"/><Relationship Id="rId125"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viewProps" Target="viewProp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y Gardner [WYOEA]" userId="S::jgardner_wyoea.org#ext#@neahq.onmicrosoft.com::d078d5fc-586f-49e3-86c1-d8bce1abae62" providerId="AD" clId="Web-{05F293D5-4B29-B3DE-344A-9A3C9198D457}"/>
    <pc:docChg chg="addSld modSld">
      <pc:chgData name="Jeny Gardner [WYOEA]" userId="S::jgardner_wyoea.org#ext#@neahq.onmicrosoft.com::d078d5fc-586f-49e3-86c1-d8bce1abae62" providerId="AD" clId="Web-{05F293D5-4B29-B3DE-344A-9A3C9198D457}" dt="2025-11-18T17:42:12.261" v="4" actId="20577"/>
      <pc:docMkLst>
        <pc:docMk/>
      </pc:docMkLst>
      <pc:sldChg chg="addSp delSp modSp">
        <pc:chgData name="Jeny Gardner [WYOEA]" userId="S::jgardner_wyoea.org#ext#@neahq.onmicrosoft.com::d078d5fc-586f-49e3-86c1-d8bce1abae62" providerId="AD" clId="Web-{05F293D5-4B29-B3DE-344A-9A3C9198D457}" dt="2025-11-18T17:42:12.261" v="4" actId="20577"/>
        <pc:sldMkLst>
          <pc:docMk/>
          <pc:sldMk cId="683993702" sldId="1112"/>
        </pc:sldMkLst>
        <pc:spChg chg="mod">
          <ac:chgData name="Jeny Gardner [WYOEA]" userId="S::jgardner_wyoea.org#ext#@neahq.onmicrosoft.com::d078d5fc-586f-49e3-86c1-d8bce1abae62" providerId="AD" clId="Web-{05F293D5-4B29-B3DE-344A-9A3C9198D457}" dt="2025-11-18T17:42:12.261" v="4" actId="20577"/>
          <ac:spMkLst>
            <pc:docMk/>
            <pc:sldMk cId="683993702" sldId="1112"/>
            <ac:spMk id="2" creationId="{0EE0D1B1-8623-B8AC-99EF-CFBC7EDD2887}"/>
          </ac:spMkLst>
        </pc:spChg>
        <pc:spChg chg="del">
          <ac:chgData name="Jeny Gardner [WYOEA]" userId="S::jgardner_wyoea.org#ext#@neahq.onmicrosoft.com::d078d5fc-586f-49e3-86c1-d8bce1abae62" providerId="AD" clId="Web-{05F293D5-4B29-B3DE-344A-9A3C9198D457}" dt="2025-11-18T17:41:49.760" v="1"/>
          <ac:spMkLst>
            <pc:docMk/>
            <pc:sldMk cId="683993702" sldId="1112"/>
            <ac:spMk id="3" creationId="{5D7AB350-5FDB-2C84-4A4F-B56FFCCE6CF7}"/>
          </ac:spMkLst>
        </pc:spChg>
        <pc:spChg chg="add del mod">
          <ac:chgData name="Jeny Gardner [WYOEA]" userId="S::jgardner_wyoea.org#ext#@neahq.onmicrosoft.com::d078d5fc-586f-49e3-86c1-d8bce1abae62" providerId="AD" clId="Web-{05F293D5-4B29-B3DE-344A-9A3C9198D457}" dt="2025-11-18T17:41:58.682" v="3"/>
          <ac:spMkLst>
            <pc:docMk/>
            <pc:sldMk cId="683993702" sldId="1112"/>
            <ac:spMk id="5" creationId="{E0ABF604-746F-6BFF-26C3-B79EDEA2DDBB}"/>
          </ac:spMkLst>
        </pc:spChg>
      </pc:sldChg>
      <pc:sldChg chg="add replId">
        <pc:chgData name="Jeny Gardner [WYOEA]" userId="S::jgardner_wyoea.org#ext#@neahq.onmicrosoft.com::d078d5fc-586f-49e3-86c1-d8bce1abae62" providerId="AD" clId="Web-{05F293D5-4B29-B3DE-344A-9A3C9198D457}" dt="2025-11-18T17:41:42.790" v="0"/>
        <pc:sldMkLst>
          <pc:docMk/>
          <pc:sldMk cId="1168432899" sldId="2618"/>
        </pc:sldMkLst>
      </pc:sldChg>
    </pc:docChg>
  </pc:docChgLst>
  <pc:docChgLst>
    <pc:chgData name="Jeny Gardner [WYOEA]" userId="S::jgardner_wyoea.org#ext#@neahq.onmicrosoft.com::d078d5fc-586f-49e3-86c1-d8bce1abae62" providerId="AD" clId="Web-{06E8DE12-88B9-F06E-13AB-75C32CCAD9CB}"/>
    <pc:docChg chg="addSld delSld modSld sldOrd">
      <pc:chgData name="Jeny Gardner [WYOEA]" userId="S::jgardner_wyoea.org#ext#@neahq.onmicrosoft.com::d078d5fc-586f-49e3-86c1-d8bce1abae62" providerId="AD" clId="Web-{06E8DE12-88B9-F06E-13AB-75C32CCAD9CB}" dt="2025-11-12T17:21:51.473" v="22"/>
      <pc:docMkLst>
        <pc:docMk/>
      </pc:docMkLst>
      <pc:sldChg chg="addSp delSp modSp">
        <pc:chgData name="Jeny Gardner [WYOEA]" userId="S::jgardner_wyoea.org#ext#@neahq.onmicrosoft.com::d078d5fc-586f-49e3-86c1-d8bce1abae62" providerId="AD" clId="Web-{06E8DE12-88B9-F06E-13AB-75C32CCAD9CB}" dt="2025-11-12T17:17:39.251" v="6"/>
        <pc:sldMkLst>
          <pc:docMk/>
          <pc:sldMk cId="506761459" sldId="256"/>
        </pc:sldMkLst>
      </pc:sldChg>
      <pc:sldChg chg="addSp delSp modSp">
        <pc:chgData name="Jeny Gardner [WYOEA]" userId="S::jgardner_wyoea.org#ext#@neahq.onmicrosoft.com::d078d5fc-586f-49e3-86c1-d8bce1abae62" providerId="AD" clId="Web-{06E8DE12-88B9-F06E-13AB-75C32CCAD9CB}" dt="2025-11-12T17:17:50.173" v="8"/>
        <pc:sldMkLst>
          <pc:docMk/>
          <pc:sldMk cId="3149136562" sldId="268"/>
        </pc:sldMkLst>
      </pc:sldChg>
      <pc:sldChg chg="addSp delSp modSp">
        <pc:chgData name="Jeny Gardner [WYOEA]" userId="S::jgardner_wyoea.org#ext#@neahq.onmicrosoft.com::d078d5fc-586f-49e3-86c1-d8bce1abae62" providerId="AD" clId="Web-{06E8DE12-88B9-F06E-13AB-75C32CCAD9CB}" dt="2025-11-12T17:18:04.501" v="9"/>
        <pc:sldMkLst>
          <pc:docMk/>
          <pc:sldMk cId="430787668" sldId="1078"/>
        </pc:sldMkLst>
      </pc:sldChg>
      <pc:sldChg chg="add ord replId">
        <pc:chgData name="Jeny Gardner [WYOEA]" userId="S::jgardner_wyoea.org#ext#@neahq.onmicrosoft.com::d078d5fc-586f-49e3-86c1-d8bce1abae62" providerId="AD" clId="Web-{06E8DE12-88B9-F06E-13AB-75C32CCAD9CB}" dt="2025-11-12T17:20:20.503" v="18"/>
        <pc:sldMkLst>
          <pc:docMk/>
          <pc:sldMk cId="3506876055" sldId="1118"/>
        </pc:sldMkLst>
      </pc:sldChg>
      <pc:sldChg chg="add ord replId">
        <pc:chgData name="Jeny Gardner [WYOEA]" userId="S::jgardner_wyoea.org#ext#@neahq.onmicrosoft.com::d078d5fc-586f-49e3-86c1-d8bce1abae62" providerId="AD" clId="Web-{06E8DE12-88B9-F06E-13AB-75C32CCAD9CB}" dt="2025-11-12T17:21:05.316" v="20"/>
        <pc:sldMkLst>
          <pc:docMk/>
          <pc:sldMk cId="3025809094" sldId="1119"/>
        </pc:sldMkLst>
      </pc:sldChg>
      <pc:sldChg chg="addSp modSp new">
        <pc:chgData name="Jeny Gardner [WYOEA]" userId="S::jgardner_wyoea.org#ext#@neahq.onmicrosoft.com::d078d5fc-586f-49e3-86c1-d8bce1abae62" providerId="AD" clId="Web-{06E8DE12-88B9-F06E-13AB-75C32CCAD9CB}" dt="2025-11-12T17:21:51.473" v="22"/>
        <pc:sldMkLst>
          <pc:docMk/>
          <pc:sldMk cId="2324081962" sldId="1120"/>
        </pc:sldMkLst>
        <pc:picChg chg="add mod">
          <ac:chgData name="Jeny Gardner [WYOEA]" userId="S::jgardner_wyoea.org#ext#@neahq.onmicrosoft.com::d078d5fc-586f-49e3-86c1-d8bce1abae62" providerId="AD" clId="Web-{06E8DE12-88B9-F06E-13AB-75C32CCAD9CB}" dt="2025-11-12T17:21:51.473" v="22"/>
          <ac:picMkLst>
            <pc:docMk/>
            <pc:sldMk cId="2324081962" sldId="1120"/>
            <ac:picMk id="3" creationId="{55156E97-3719-F86A-6E92-E8DE4399B6EA}"/>
          </ac:picMkLst>
        </pc:picChg>
      </pc:sldChg>
    </pc:docChg>
  </pc:docChgLst>
  <pc:docChgLst>
    <pc:chgData name="Dulis, Kathy [DE]" userId="S::kathy.dulis_dsea.org#ext#@neahq.onmicrosoft.com::094fd22c-9f96-4d05-ad6b-aeef94c83057" providerId="AD" clId="Web-{B8753592-8731-67F9-8C02-0641858AAC45}"/>
    <pc:docChg chg="modSld">
      <pc:chgData name="Dulis, Kathy [DE]" userId="S::kathy.dulis_dsea.org#ext#@neahq.onmicrosoft.com::094fd22c-9f96-4d05-ad6b-aeef94c83057" providerId="AD" clId="Web-{B8753592-8731-67F9-8C02-0641858AAC45}" dt="2025-11-19T16:43:54.855" v="3" actId="20577"/>
      <pc:docMkLst>
        <pc:docMk/>
      </pc:docMkLst>
      <pc:sldChg chg="modSp">
        <pc:chgData name="Dulis, Kathy [DE]" userId="S::kathy.dulis_dsea.org#ext#@neahq.onmicrosoft.com::094fd22c-9f96-4d05-ad6b-aeef94c83057" providerId="AD" clId="Web-{B8753592-8731-67F9-8C02-0641858AAC45}" dt="2025-11-19T16:43:54.855" v="3" actId="20577"/>
        <pc:sldMkLst>
          <pc:docMk/>
          <pc:sldMk cId="176500677" sldId="1068"/>
        </pc:sldMkLst>
        <pc:spChg chg="mod">
          <ac:chgData name="Dulis, Kathy [DE]" userId="S::kathy.dulis_dsea.org#ext#@neahq.onmicrosoft.com::094fd22c-9f96-4d05-ad6b-aeef94c83057" providerId="AD" clId="Web-{B8753592-8731-67F9-8C02-0641858AAC45}" dt="2025-11-19T16:43:54.855" v="3" actId="20577"/>
          <ac:spMkLst>
            <pc:docMk/>
            <pc:sldMk cId="176500677" sldId="1068"/>
            <ac:spMk id="365" creationId="{00000000-0000-0000-0000-000000000000}"/>
          </ac:spMkLst>
        </pc:spChg>
      </pc:sldChg>
    </pc:docChg>
  </pc:docChgLst>
  <pc:docChgLst>
    <pc:chgData name="Jones, Albert [MD]" userId="S::aljones_mseanea.org#ext#@neahq.onmicrosoft.com::9e3d8165-1eea-49ba-adea-0c9c00351460" providerId="AD" clId="Web-{724BDA4A-862A-D513-33F4-40F95AD9D094}"/>
    <pc:docChg chg="modSld">
      <pc:chgData name="Jones, Albert [MD]" userId="S::aljones_mseanea.org#ext#@neahq.onmicrosoft.com::9e3d8165-1eea-49ba-adea-0c9c00351460" providerId="AD" clId="Web-{724BDA4A-862A-D513-33F4-40F95AD9D094}" dt="2025-10-29T17:21:42.307" v="74" actId="20577"/>
      <pc:docMkLst>
        <pc:docMk/>
      </pc:docMkLst>
      <pc:sldChg chg="modSp">
        <pc:chgData name="Jones, Albert [MD]" userId="S::aljones_mseanea.org#ext#@neahq.onmicrosoft.com::9e3d8165-1eea-49ba-adea-0c9c00351460" providerId="AD" clId="Web-{724BDA4A-862A-D513-33F4-40F95AD9D094}" dt="2025-10-29T17:18:44.357" v="64" actId="20577"/>
        <pc:sldMkLst>
          <pc:docMk/>
          <pc:sldMk cId="1450928057" sldId="1035"/>
        </pc:sldMkLst>
        <pc:spChg chg="mod">
          <ac:chgData name="Jones, Albert [MD]" userId="S::aljones_mseanea.org#ext#@neahq.onmicrosoft.com::9e3d8165-1eea-49ba-adea-0c9c00351460" providerId="AD" clId="Web-{724BDA4A-862A-D513-33F4-40F95AD9D094}" dt="2025-10-29T17:18:44.357" v="64" actId="20577"/>
          <ac:spMkLst>
            <pc:docMk/>
            <pc:sldMk cId="1450928057" sldId="1035"/>
            <ac:spMk id="3" creationId="{00000000-0000-0000-0000-000000000000}"/>
          </ac:spMkLst>
        </pc:spChg>
      </pc:sldChg>
      <pc:sldChg chg="modSp">
        <pc:chgData name="Jones, Albert [MD]" userId="S::aljones_mseanea.org#ext#@neahq.onmicrosoft.com::9e3d8165-1eea-49ba-adea-0c9c00351460" providerId="AD" clId="Web-{724BDA4A-862A-D513-33F4-40F95AD9D094}" dt="2025-10-29T17:18:52.122" v="68" actId="20577"/>
        <pc:sldMkLst>
          <pc:docMk/>
          <pc:sldMk cId="144834412" sldId="1038"/>
        </pc:sldMkLst>
        <pc:spChg chg="mod">
          <ac:chgData name="Jones, Albert [MD]" userId="S::aljones_mseanea.org#ext#@neahq.onmicrosoft.com::9e3d8165-1eea-49ba-adea-0c9c00351460" providerId="AD" clId="Web-{724BDA4A-862A-D513-33F4-40F95AD9D094}" dt="2025-10-29T17:18:52.122" v="68" actId="20577"/>
          <ac:spMkLst>
            <pc:docMk/>
            <pc:sldMk cId="144834412" sldId="1038"/>
            <ac:spMk id="3" creationId="{00000000-0000-0000-0000-000000000000}"/>
          </ac:spMkLst>
        </pc:spChg>
      </pc:sldChg>
      <pc:sldChg chg="modSp">
        <pc:chgData name="Jones, Albert [MD]" userId="S::aljones_mseanea.org#ext#@neahq.onmicrosoft.com::9e3d8165-1eea-49ba-adea-0c9c00351460" providerId="AD" clId="Web-{724BDA4A-862A-D513-33F4-40F95AD9D094}" dt="2025-10-29T17:18:29.185" v="60" actId="20577"/>
        <pc:sldMkLst>
          <pc:docMk/>
          <pc:sldMk cId="3339471535" sldId="1039"/>
        </pc:sldMkLst>
        <pc:spChg chg="mod">
          <ac:chgData name="Jones, Albert [MD]" userId="S::aljones_mseanea.org#ext#@neahq.onmicrosoft.com::9e3d8165-1eea-49ba-adea-0c9c00351460" providerId="AD" clId="Web-{724BDA4A-862A-D513-33F4-40F95AD9D094}" dt="2025-10-29T17:18:29.185" v="60" actId="20577"/>
          <ac:spMkLst>
            <pc:docMk/>
            <pc:sldMk cId="3339471535" sldId="1039"/>
            <ac:spMk id="3" creationId="{00000000-0000-0000-0000-000000000000}"/>
          </ac:spMkLst>
        </pc:spChg>
      </pc:sldChg>
      <pc:sldChg chg="modSp">
        <pc:chgData name="Jones, Albert [MD]" userId="S::aljones_mseanea.org#ext#@neahq.onmicrosoft.com::9e3d8165-1eea-49ba-adea-0c9c00351460" providerId="AD" clId="Web-{724BDA4A-862A-D513-33F4-40F95AD9D094}" dt="2025-10-29T17:20:23.301" v="70" actId="20577"/>
        <pc:sldMkLst>
          <pc:docMk/>
          <pc:sldMk cId="3451822193" sldId="1044"/>
        </pc:sldMkLst>
        <pc:spChg chg="mod">
          <ac:chgData name="Jones, Albert [MD]" userId="S::aljones_mseanea.org#ext#@neahq.onmicrosoft.com::9e3d8165-1eea-49ba-adea-0c9c00351460" providerId="AD" clId="Web-{724BDA4A-862A-D513-33F4-40F95AD9D094}" dt="2025-10-29T17:20:23.301" v="70" actId="20577"/>
          <ac:spMkLst>
            <pc:docMk/>
            <pc:sldMk cId="3451822193" sldId="1044"/>
            <ac:spMk id="3" creationId="{00000000-0000-0000-0000-000000000000}"/>
          </ac:spMkLst>
        </pc:spChg>
      </pc:sldChg>
    </pc:docChg>
  </pc:docChgLst>
  <pc:docChgLst>
    <pc:chgData name="Natasha Eckart Baning" userId="S::neckartbaning_vtnea.org#ext#@neahq.onmicrosoft.com::1c6c3eb4-b926-476d-a317-5d19e273697e" providerId="AD" clId="Web-{8E623B83-DB30-2A88-6A51-94E6FA194DA9}"/>
    <pc:docChg chg="delSld modSld sldOrd">
      <pc:chgData name="Natasha Eckart Baning" userId="S::neckartbaning_vtnea.org#ext#@neahq.onmicrosoft.com::1c6c3eb4-b926-476d-a317-5d19e273697e" providerId="AD" clId="Web-{8E623B83-DB30-2A88-6A51-94E6FA194DA9}" dt="2025-11-18T19:24:43.643" v="113"/>
      <pc:docMkLst>
        <pc:docMk/>
      </pc:docMkLst>
      <pc:sldChg chg="modNotes">
        <pc:chgData name="Natasha Eckart Baning" userId="S::neckartbaning_vtnea.org#ext#@neahq.onmicrosoft.com::1c6c3eb4-b926-476d-a317-5d19e273697e" providerId="AD" clId="Web-{8E623B83-DB30-2A88-6A51-94E6FA194DA9}" dt="2025-11-18T18:29:39.473" v="25"/>
        <pc:sldMkLst>
          <pc:docMk/>
          <pc:sldMk cId="910526731" sldId="784"/>
        </pc:sldMkLst>
      </pc:sldChg>
      <pc:sldChg chg="modNotes">
        <pc:chgData name="Natasha Eckart Baning" userId="S::neckartbaning_vtnea.org#ext#@neahq.onmicrosoft.com::1c6c3eb4-b926-476d-a317-5d19e273697e" providerId="AD" clId="Web-{8E623B83-DB30-2A88-6A51-94E6FA194DA9}" dt="2025-11-18T18:28:47.847" v="9"/>
        <pc:sldMkLst>
          <pc:docMk/>
          <pc:sldMk cId="3206216339" sldId="785"/>
        </pc:sldMkLst>
      </pc:sldChg>
      <pc:sldChg chg="del">
        <pc:chgData name="Natasha Eckart Baning" userId="S::neckartbaning_vtnea.org#ext#@neahq.onmicrosoft.com::1c6c3eb4-b926-476d-a317-5d19e273697e" providerId="AD" clId="Web-{8E623B83-DB30-2A88-6A51-94E6FA194DA9}" dt="2025-11-18T18:57:28.211" v="32"/>
        <pc:sldMkLst>
          <pc:docMk/>
          <pc:sldMk cId="219241805" sldId="971"/>
        </pc:sldMkLst>
      </pc:sldChg>
      <pc:sldChg chg="modSp">
        <pc:chgData name="Natasha Eckart Baning" userId="S::neckartbaning_vtnea.org#ext#@neahq.onmicrosoft.com::1c6c3eb4-b926-476d-a317-5d19e273697e" providerId="AD" clId="Web-{8E623B83-DB30-2A88-6A51-94E6FA194DA9}" dt="2025-11-18T18:59:38.857" v="51" actId="20577"/>
        <pc:sldMkLst>
          <pc:docMk/>
          <pc:sldMk cId="2674096095" sldId="972"/>
        </pc:sldMkLst>
        <pc:spChg chg="mod">
          <ac:chgData name="Natasha Eckart Baning" userId="S::neckartbaning_vtnea.org#ext#@neahq.onmicrosoft.com::1c6c3eb4-b926-476d-a317-5d19e273697e" providerId="AD" clId="Web-{8E623B83-DB30-2A88-6A51-94E6FA194DA9}" dt="2025-11-18T18:59:38.857" v="51" actId="20577"/>
          <ac:spMkLst>
            <pc:docMk/>
            <pc:sldMk cId="2674096095" sldId="972"/>
            <ac:spMk id="249" creationId="{00000000-0000-0000-0000-000000000000}"/>
          </ac:spMkLst>
        </pc:spChg>
      </pc:sldChg>
      <pc:sldChg chg="modNotes">
        <pc:chgData name="Natasha Eckart Baning" userId="S::neckartbaning_vtnea.org#ext#@neahq.onmicrosoft.com::1c6c3eb4-b926-476d-a317-5d19e273697e" providerId="AD" clId="Web-{8E623B83-DB30-2A88-6A51-94E6FA194DA9}" dt="2025-11-18T18:29:35.442" v="19"/>
        <pc:sldMkLst>
          <pc:docMk/>
          <pc:sldMk cId="3339471535" sldId="1039"/>
        </pc:sldMkLst>
      </pc:sldChg>
      <pc:sldChg chg="modNotes">
        <pc:chgData name="Natasha Eckart Baning" userId="S::neckartbaning_vtnea.org#ext#@neahq.onmicrosoft.com::1c6c3eb4-b926-476d-a317-5d19e273697e" providerId="AD" clId="Web-{8E623B83-DB30-2A88-6A51-94E6FA194DA9}" dt="2025-11-18T18:29:29.082" v="13"/>
        <pc:sldMkLst>
          <pc:docMk/>
          <pc:sldMk cId="331171412" sldId="1043"/>
        </pc:sldMkLst>
      </pc:sldChg>
      <pc:sldChg chg="modSp">
        <pc:chgData name="Natasha Eckart Baning" userId="S::neckartbaning_vtnea.org#ext#@neahq.onmicrosoft.com::1c6c3eb4-b926-476d-a317-5d19e273697e" providerId="AD" clId="Web-{8E623B83-DB30-2A88-6A51-94E6FA194DA9}" dt="2025-11-18T19:23:15.985" v="70" actId="20577"/>
        <pc:sldMkLst>
          <pc:docMk/>
          <pc:sldMk cId="176500677" sldId="1068"/>
        </pc:sldMkLst>
        <pc:spChg chg="mod">
          <ac:chgData name="Natasha Eckart Baning" userId="S::neckartbaning_vtnea.org#ext#@neahq.onmicrosoft.com::1c6c3eb4-b926-476d-a317-5d19e273697e" providerId="AD" clId="Web-{8E623B83-DB30-2A88-6A51-94E6FA194DA9}" dt="2025-11-18T19:23:15.985" v="70" actId="20577"/>
          <ac:spMkLst>
            <pc:docMk/>
            <pc:sldMk cId="176500677" sldId="1068"/>
            <ac:spMk id="364" creationId="{00000000-0000-0000-0000-000000000000}"/>
          </ac:spMkLst>
        </pc:spChg>
      </pc:sldChg>
      <pc:sldChg chg="modNotes">
        <pc:chgData name="Natasha Eckart Baning" userId="S::neckartbaning_vtnea.org#ext#@neahq.onmicrosoft.com::1c6c3eb4-b926-476d-a317-5d19e273697e" providerId="AD" clId="Web-{8E623B83-DB30-2A88-6A51-94E6FA194DA9}" dt="2025-11-18T19:24:43.643" v="113"/>
        <pc:sldMkLst>
          <pc:docMk/>
          <pc:sldMk cId="2657880814" sldId="1069"/>
        </pc:sldMkLst>
      </pc:sldChg>
      <pc:sldChg chg="modSp">
        <pc:chgData name="Natasha Eckart Baning" userId="S::neckartbaning_vtnea.org#ext#@neahq.onmicrosoft.com::1c6c3eb4-b926-476d-a317-5d19e273697e" providerId="AD" clId="Web-{8E623B83-DB30-2A88-6A51-94E6FA194DA9}" dt="2025-11-18T19:23:10.766" v="65" actId="20577"/>
        <pc:sldMkLst>
          <pc:docMk/>
          <pc:sldMk cId="1835603205" sldId="1070"/>
        </pc:sldMkLst>
        <pc:spChg chg="mod">
          <ac:chgData name="Natasha Eckart Baning" userId="S::neckartbaning_vtnea.org#ext#@neahq.onmicrosoft.com::1c6c3eb4-b926-476d-a317-5d19e273697e" providerId="AD" clId="Web-{8E623B83-DB30-2A88-6A51-94E6FA194DA9}" dt="2025-11-18T19:23:10.766" v="65" actId="20577"/>
          <ac:spMkLst>
            <pc:docMk/>
            <pc:sldMk cId="1835603205" sldId="1070"/>
            <ac:spMk id="381" creationId="{00000000-0000-0000-0000-000000000000}"/>
          </ac:spMkLst>
        </pc:spChg>
      </pc:sldChg>
      <pc:sldChg chg="ord">
        <pc:chgData name="Natasha Eckart Baning" userId="S::neckartbaning_vtnea.org#ext#@neahq.onmicrosoft.com::1c6c3eb4-b926-476d-a317-5d19e273697e" providerId="AD" clId="Web-{8E623B83-DB30-2A88-6A51-94E6FA194DA9}" dt="2025-11-18T19:04:04.599" v="52"/>
        <pc:sldMkLst>
          <pc:docMk/>
          <pc:sldMk cId="4034317275" sldId="1108"/>
        </pc:sldMkLst>
      </pc:sldChg>
      <pc:sldChg chg="modSp">
        <pc:chgData name="Natasha Eckart Baning" userId="S::neckartbaning_vtnea.org#ext#@neahq.onmicrosoft.com::1c6c3eb4-b926-476d-a317-5d19e273697e" providerId="AD" clId="Web-{8E623B83-DB30-2A88-6A51-94E6FA194DA9}" dt="2025-11-18T18:56:55.147" v="31" actId="20577"/>
        <pc:sldMkLst>
          <pc:docMk/>
          <pc:sldMk cId="1121949413" sldId="1109"/>
        </pc:sldMkLst>
        <pc:spChg chg="mod">
          <ac:chgData name="Natasha Eckart Baning" userId="S::neckartbaning_vtnea.org#ext#@neahq.onmicrosoft.com::1c6c3eb4-b926-476d-a317-5d19e273697e" providerId="AD" clId="Web-{8E623B83-DB30-2A88-6A51-94E6FA194DA9}" dt="2025-11-18T18:56:55.147" v="31" actId="20577"/>
          <ac:spMkLst>
            <pc:docMk/>
            <pc:sldMk cId="1121949413" sldId="1109"/>
            <ac:spMk id="5" creationId="{00000000-0000-0000-0000-000000000000}"/>
          </ac:spMkLst>
        </pc:spChg>
      </pc:sldChg>
    </pc:docChg>
  </pc:docChgLst>
  <pc:docChgLst>
    <pc:chgData name="Jeny Gardner [WYOEA]" userId="S::jgardner_wyoea.org#ext#@neahq.onmicrosoft.com::d078d5fc-586f-49e3-86c1-d8bce1abae62" providerId="AD" clId="Web-{6BAAA616-D0B2-070A-2168-7FABC4E114F0}"/>
    <pc:docChg chg="addSld delSld modSld sldOrd">
      <pc:chgData name="Jeny Gardner [WYOEA]" userId="S::jgardner_wyoea.org#ext#@neahq.onmicrosoft.com::d078d5fc-586f-49e3-86c1-d8bce1abae62" providerId="AD" clId="Web-{6BAAA616-D0B2-070A-2168-7FABC4E114F0}" dt="2025-10-29T23:16:53.345" v="285" actId="20577"/>
      <pc:docMkLst>
        <pc:docMk/>
      </pc:docMkLst>
      <pc:sldChg chg="modSp">
        <pc:chgData name="Jeny Gardner [WYOEA]" userId="S::jgardner_wyoea.org#ext#@neahq.onmicrosoft.com::d078d5fc-586f-49e3-86c1-d8bce1abae62" providerId="AD" clId="Web-{6BAAA616-D0B2-070A-2168-7FABC4E114F0}" dt="2025-10-29T23:11:45.503" v="271" actId="20577"/>
        <pc:sldMkLst>
          <pc:docMk/>
          <pc:sldMk cId="2471963295" sldId="622"/>
        </pc:sldMkLst>
        <pc:spChg chg="mod">
          <ac:chgData name="Jeny Gardner [WYOEA]" userId="S::jgardner_wyoea.org#ext#@neahq.onmicrosoft.com::d078d5fc-586f-49e3-86c1-d8bce1abae62" providerId="AD" clId="Web-{6BAAA616-D0B2-070A-2168-7FABC4E114F0}" dt="2025-10-29T23:11:45.503" v="271" actId="20577"/>
          <ac:spMkLst>
            <pc:docMk/>
            <pc:sldMk cId="2471963295" sldId="622"/>
            <ac:spMk id="2" creationId="{00000000-0000-0000-0000-000000000000}"/>
          </ac:spMkLst>
        </pc:spChg>
      </pc:sldChg>
      <pc:sldChg chg="modSp">
        <pc:chgData name="Jeny Gardner [WYOEA]" userId="S::jgardner_wyoea.org#ext#@neahq.onmicrosoft.com::d078d5fc-586f-49e3-86c1-d8bce1abae62" providerId="AD" clId="Web-{6BAAA616-D0B2-070A-2168-7FABC4E114F0}" dt="2025-10-29T22:34:07.385" v="98" actId="20577"/>
        <pc:sldMkLst>
          <pc:docMk/>
          <pc:sldMk cId="2792363102" sldId="813"/>
        </pc:sldMkLst>
        <pc:spChg chg="mod">
          <ac:chgData name="Jeny Gardner [WYOEA]" userId="S::jgardner_wyoea.org#ext#@neahq.onmicrosoft.com::d078d5fc-586f-49e3-86c1-d8bce1abae62" providerId="AD" clId="Web-{6BAAA616-D0B2-070A-2168-7FABC4E114F0}" dt="2025-10-29T22:34:07.385" v="98" actId="20577"/>
          <ac:spMkLst>
            <pc:docMk/>
            <pc:sldMk cId="2792363102" sldId="813"/>
            <ac:spMk id="2" creationId="{00000000-0000-0000-0000-000000000000}"/>
          </ac:spMkLst>
        </pc:spChg>
      </pc:sldChg>
      <pc:sldChg chg="modSp">
        <pc:chgData name="Jeny Gardner [WYOEA]" userId="S::jgardner_wyoea.org#ext#@neahq.onmicrosoft.com::d078d5fc-586f-49e3-86c1-d8bce1abae62" providerId="AD" clId="Web-{6BAAA616-D0B2-070A-2168-7FABC4E114F0}" dt="2025-10-29T22:34:13.323" v="99" actId="20577"/>
        <pc:sldMkLst>
          <pc:docMk/>
          <pc:sldMk cId="3484411914" sldId="814"/>
        </pc:sldMkLst>
        <pc:spChg chg="mod">
          <ac:chgData name="Jeny Gardner [WYOEA]" userId="S::jgardner_wyoea.org#ext#@neahq.onmicrosoft.com::d078d5fc-586f-49e3-86c1-d8bce1abae62" providerId="AD" clId="Web-{6BAAA616-D0B2-070A-2168-7FABC4E114F0}" dt="2025-10-29T22:34:13.323" v="99" actId="20577"/>
          <ac:spMkLst>
            <pc:docMk/>
            <pc:sldMk cId="3484411914" sldId="814"/>
            <ac:spMk id="2" creationId="{00000000-0000-0000-0000-000000000000}"/>
          </ac:spMkLst>
        </pc:spChg>
      </pc:sldChg>
      <pc:sldChg chg="modSp">
        <pc:chgData name="Jeny Gardner [WYOEA]" userId="S::jgardner_wyoea.org#ext#@neahq.onmicrosoft.com::d078d5fc-586f-49e3-86c1-d8bce1abae62" providerId="AD" clId="Web-{6BAAA616-D0B2-070A-2168-7FABC4E114F0}" dt="2025-10-29T23:11:59.550" v="274" actId="20577"/>
        <pc:sldMkLst>
          <pc:docMk/>
          <pc:sldMk cId="3987123830" sldId="868"/>
        </pc:sldMkLst>
        <pc:spChg chg="mod">
          <ac:chgData name="Jeny Gardner [WYOEA]" userId="S::jgardner_wyoea.org#ext#@neahq.onmicrosoft.com::d078d5fc-586f-49e3-86c1-d8bce1abae62" providerId="AD" clId="Web-{6BAAA616-D0B2-070A-2168-7FABC4E114F0}" dt="2025-10-29T23:11:59.550" v="274" actId="20577"/>
          <ac:spMkLst>
            <pc:docMk/>
            <pc:sldMk cId="3987123830" sldId="868"/>
            <ac:spMk id="2" creationId="{00000000-0000-0000-0000-000000000000}"/>
          </ac:spMkLst>
        </pc:spChg>
        <pc:spChg chg="mod">
          <ac:chgData name="Jeny Gardner [WYOEA]" userId="S::jgardner_wyoea.org#ext#@neahq.onmicrosoft.com::d078d5fc-586f-49e3-86c1-d8bce1abae62" providerId="AD" clId="Web-{6BAAA616-D0B2-070A-2168-7FABC4E114F0}" dt="2025-10-29T22:40:46.133" v="128" actId="20577"/>
          <ac:spMkLst>
            <pc:docMk/>
            <pc:sldMk cId="3987123830" sldId="868"/>
            <ac:spMk id="3" creationId="{00000000-0000-0000-0000-000000000000}"/>
          </ac:spMkLst>
        </pc:spChg>
      </pc:sldChg>
      <pc:sldChg chg="addSp delSp modSp">
        <pc:chgData name="Jeny Gardner [WYOEA]" userId="S::jgardner_wyoea.org#ext#@neahq.onmicrosoft.com::d078d5fc-586f-49e3-86c1-d8bce1abae62" providerId="AD" clId="Web-{6BAAA616-D0B2-070A-2168-7FABC4E114F0}" dt="2025-10-29T22:24:54.311" v="20" actId="1076"/>
        <pc:sldMkLst>
          <pc:docMk/>
          <pc:sldMk cId="2470292770" sldId="1041"/>
        </pc:sldMkLst>
        <pc:picChg chg="add mod ord">
          <ac:chgData name="Jeny Gardner [WYOEA]" userId="S::jgardner_wyoea.org#ext#@neahq.onmicrosoft.com::d078d5fc-586f-49e3-86c1-d8bce1abae62" providerId="AD" clId="Web-{6BAAA616-D0B2-070A-2168-7FABC4E114F0}" dt="2025-10-29T22:24:54.311" v="20" actId="1076"/>
          <ac:picMkLst>
            <pc:docMk/>
            <pc:sldMk cId="2470292770" sldId="1041"/>
            <ac:picMk id="4" creationId="{86D60341-CF98-5035-C0A2-9890CD419C2F}"/>
          </ac:picMkLst>
        </pc:picChg>
      </pc:sldChg>
      <pc:sldChg chg="addSp delSp modSp">
        <pc:chgData name="Jeny Gardner [WYOEA]" userId="S::jgardner_wyoea.org#ext#@neahq.onmicrosoft.com::d078d5fc-586f-49e3-86c1-d8bce1abae62" providerId="AD" clId="Web-{6BAAA616-D0B2-070A-2168-7FABC4E114F0}" dt="2025-10-29T22:33:22.559" v="97" actId="14100"/>
        <pc:sldMkLst>
          <pc:docMk/>
          <pc:sldMk cId="71706816" sldId="1042"/>
        </pc:sldMkLst>
        <pc:picChg chg="add mod">
          <ac:chgData name="Jeny Gardner [WYOEA]" userId="S::jgardner_wyoea.org#ext#@neahq.onmicrosoft.com::d078d5fc-586f-49e3-86c1-d8bce1abae62" providerId="AD" clId="Web-{6BAAA616-D0B2-070A-2168-7FABC4E114F0}" dt="2025-10-29T22:33:22.559" v="97" actId="14100"/>
          <ac:picMkLst>
            <pc:docMk/>
            <pc:sldMk cId="71706816" sldId="1042"/>
            <ac:picMk id="5" creationId="{01F9C7AB-0FBE-9AF9-B0B1-3CF6A328B194}"/>
          </ac:picMkLst>
        </pc:picChg>
      </pc:sldChg>
      <pc:sldChg chg="modSp">
        <pc:chgData name="Jeny Gardner [WYOEA]" userId="S::jgardner_wyoea.org#ext#@neahq.onmicrosoft.com::d078d5fc-586f-49e3-86c1-d8bce1abae62" providerId="AD" clId="Web-{6BAAA616-D0B2-070A-2168-7FABC4E114F0}" dt="2025-10-29T23:15:53.284" v="280" actId="20577"/>
        <pc:sldMkLst>
          <pc:docMk/>
          <pc:sldMk cId="3659886204" sldId="1046"/>
        </pc:sldMkLst>
        <pc:spChg chg="mod">
          <ac:chgData name="Jeny Gardner [WYOEA]" userId="S::jgardner_wyoea.org#ext#@neahq.onmicrosoft.com::d078d5fc-586f-49e3-86c1-d8bce1abae62" providerId="AD" clId="Web-{6BAAA616-D0B2-070A-2168-7FABC4E114F0}" dt="2025-10-29T23:15:53.284" v="280" actId="20577"/>
          <ac:spMkLst>
            <pc:docMk/>
            <pc:sldMk cId="3659886204" sldId="1046"/>
            <ac:spMk id="2" creationId="{00000000-0000-0000-0000-000000000000}"/>
          </ac:spMkLst>
        </pc:spChg>
      </pc:sldChg>
      <pc:sldChg chg="modSp">
        <pc:chgData name="Jeny Gardner [WYOEA]" userId="S::jgardner_wyoea.org#ext#@neahq.onmicrosoft.com::d078d5fc-586f-49e3-86c1-d8bce1abae62" providerId="AD" clId="Web-{6BAAA616-D0B2-070A-2168-7FABC4E114F0}" dt="2025-10-29T23:16:06.315" v="282" actId="20577"/>
        <pc:sldMkLst>
          <pc:docMk/>
          <pc:sldMk cId="440732673" sldId="1047"/>
        </pc:sldMkLst>
        <pc:spChg chg="mod">
          <ac:chgData name="Jeny Gardner [WYOEA]" userId="S::jgardner_wyoea.org#ext#@neahq.onmicrosoft.com::d078d5fc-586f-49e3-86c1-d8bce1abae62" providerId="AD" clId="Web-{6BAAA616-D0B2-070A-2168-7FABC4E114F0}" dt="2025-10-29T23:16:06.315" v="282" actId="20577"/>
          <ac:spMkLst>
            <pc:docMk/>
            <pc:sldMk cId="440732673" sldId="1047"/>
            <ac:spMk id="2" creationId="{00000000-0000-0000-0000-000000000000}"/>
          </ac:spMkLst>
        </pc:spChg>
      </pc:sldChg>
      <pc:sldChg chg="modSp">
        <pc:chgData name="Jeny Gardner [WYOEA]" userId="S::jgardner_wyoea.org#ext#@neahq.onmicrosoft.com::d078d5fc-586f-49e3-86c1-d8bce1abae62" providerId="AD" clId="Web-{6BAAA616-D0B2-070A-2168-7FABC4E114F0}" dt="2025-10-29T23:14:35.425" v="275" actId="20577"/>
        <pc:sldMkLst>
          <pc:docMk/>
          <pc:sldMk cId="965749852" sldId="1087"/>
        </pc:sldMkLst>
        <pc:spChg chg="mod">
          <ac:chgData name="Jeny Gardner [WYOEA]" userId="S::jgardner_wyoea.org#ext#@neahq.onmicrosoft.com::d078d5fc-586f-49e3-86c1-d8bce1abae62" providerId="AD" clId="Web-{6BAAA616-D0B2-070A-2168-7FABC4E114F0}" dt="2025-10-29T23:14:35.425" v="275" actId="20577"/>
          <ac:spMkLst>
            <pc:docMk/>
            <pc:sldMk cId="965749852" sldId="1087"/>
            <ac:spMk id="161" creationId="{09A9DFCB-C0A0-7D28-C39D-0FF7DCEBA7D7}"/>
          </ac:spMkLst>
        </pc:spChg>
      </pc:sldChg>
      <pc:sldChg chg="delSp modSp add replId">
        <pc:chgData name="Jeny Gardner [WYOEA]" userId="S::jgardner_wyoea.org#ext#@neahq.onmicrosoft.com::d078d5fc-586f-49e3-86c1-d8bce1abae62" providerId="AD" clId="Web-{6BAAA616-D0B2-070A-2168-7FABC4E114F0}" dt="2025-10-29T22:24:31.952" v="17" actId="14100"/>
        <pc:sldMkLst>
          <pc:docMk/>
          <pc:sldMk cId="2209649197" sldId="1092"/>
        </pc:sldMkLst>
        <pc:spChg chg="mod">
          <ac:chgData name="Jeny Gardner [WYOEA]" userId="S::jgardner_wyoea.org#ext#@neahq.onmicrosoft.com::d078d5fc-586f-49e3-86c1-d8bce1abae62" providerId="AD" clId="Web-{6BAAA616-D0B2-070A-2168-7FABC4E114F0}" dt="2025-10-29T22:24:31.952" v="17" actId="14100"/>
          <ac:spMkLst>
            <pc:docMk/>
            <pc:sldMk cId="2209649197" sldId="1092"/>
            <ac:spMk id="3" creationId="{BF01F4C1-2361-CE55-16F2-973DD7A6BA64}"/>
          </ac:spMkLst>
        </pc:spChg>
      </pc:sldChg>
      <pc:sldChg chg="addSp delSp modSp add replId">
        <pc:chgData name="Jeny Gardner [WYOEA]" userId="S::jgardner_wyoea.org#ext#@neahq.onmicrosoft.com::d078d5fc-586f-49e3-86c1-d8bce1abae62" providerId="AD" clId="Web-{6BAAA616-D0B2-070A-2168-7FABC4E114F0}" dt="2025-10-29T22:26:02.404" v="27" actId="14100"/>
        <pc:sldMkLst>
          <pc:docMk/>
          <pc:sldMk cId="2026908108" sldId="1093"/>
        </pc:sldMkLst>
        <pc:spChg chg="add mod">
          <ac:chgData name="Jeny Gardner [WYOEA]" userId="S::jgardner_wyoea.org#ext#@neahq.onmicrosoft.com::d078d5fc-586f-49e3-86c1-d8bce1abae62" providerId="AD" clId="Web-{6BAAA616-D0B2-070A-2168-7FABC4E114F0}" dt="2025-10-29T22:26:02.404" v="27" actId="14100"/>
          <ac:spMkLst>
            <pc:docMk/>
            <pc:sldMk cId="2026908108" sldId="1093"/>
            <ac:spMk id="7" creationId="{07A05B36-C2C1-4AE2-E743-F9A038D04BC2}"/>
          </ac:spMkLst>
        </pc:spChg>
        <pc:picChg chg="add">
          <ac:chgData name="Jeny Gardner [WYOEA]" userId="S::jgardner_wyoea.org#ext#@neahq.onmicrosoft.com::d078d5fc-586f-49e3-86c1-d8bce1abae62" providerId="AD" clId="Web-{6BAAA616-D0B2-070A-2168-7FABC4E114F0}" dt="2025-10-29T22:25:48.811" v="26"/>
          <ac:picMkLst>
            <pc:docMk/>
            <pc:sldMk cId="2026908108" sldId="1093"/>
            <ac:picMk id="6" creationId="{99FE87D6-CF50-05DE-3B1F-773C7DD4342A}"/>
          </ac:picMkLst>
        </pc:picChg>
        <pc:picChg chg="add">
          <ac:chgData name="Jeny Gardner [WYOEA]" userId="S::jgardner_wyoea.org#ext#@neahq.onmicrosoft.com::d078d5fc-586f-49e3-86c1-d8bce1abae62" providerId="AD" clId="Web-{6BAAA616-D0B2-070A-2168-7FABC4E114F0}" dt="2025-10-29T22:25:48.811" v="26"/>
          <ac:picMkLst>
            <pc:docMk/>
            <pc:sldMk cId="2026908108" sldId="1093"/>
            <ac:picMk id="8" creationId="{B6C13024-37BD-E4D1-7402-6FECC2DFB776}"/>
          </ac:picMkLst>
        </pc:picChg>
        <pc:picChg chg="add">
          <ac:chgData name="Jeny Gardner [WYOEA]" userId="S::jgardner_wyoea.org#ext#@neahq.onmicrosoft.com::d078d5fc-586f-49e3-86c1-d8bce1abae62" providerId="AD" clId="Web-{6BAAA616-D0B2-070A-2168-7FABC4E114F0}" dt="2025-10-29T22:25:48.811" v="26"/>
          <ac:picMkLst>
            <pc:docMk/>
            <pc:sldMk cId="2026908108" sldId="1093"/>
            <ac:picMk id="9" creationId="{921B780F-B8B8-89C3-1BD8-368B395F0F27}"/>
          </ac:picMkLst>
        </pc:picChg>
      </pc:sldChg>
      <pc:sldChg chg="addSp delSp modSp add replId">
        <pc:chgData name="Jeny Gardner [WYOEA]" userId="S::jgardner_wyoea.org#ext#@neahq.onmicrosoft.com::d078d5fc-586f-49e3-86c1-d8bce1abae62" providerId="AD" clId="Web-{6BAAA616-D0B2-070A-2168-7FABC4E114F0}" dt="2025-10-29T22:27:34.357" v="36"/>
        <pc:sldMkLst>
          <pc:docMk/>
          <pc:sldMk cId="1542400868" sldId="1094"/>
        </pc:sldMkLst>
        <pc:spChg chg="add ord">
          <ac:chgData name="Jeny Gardner [WYOEA]" userId="S::jgardner_wyoea.org#ext#@neahq.onmicrosoft.com::d078d5fc-586f-49e3-86c1-d8bce1abae62" providerId="AD" clId="Web-{6BAAA616-D0B2-070A-2168-7FABC4E114F0}" dt="2025-10-29T22:27:34.357" v="36"/>
          <ac:spMkLst>
            <pc:docMk/>
            <pc:sldMk cId="1542400868" sldId="1094"/>
            <ac:spMk id="3" creationId="{7747A7C6-1DA9-942D-F163-7C94D9445DB3}"/>
          </ac:spMkLst>
        </pc:spChg>
        <pc:spChg chg="add mod">
          <ac:chgData name="Jeny Gardner [WYOEA]" userId="S::jgardner_wyoea.org#ext#@neahq.onmicrosoft.com::d078d5fc-586f-49e3-86c1-d8bce1abae62" providerId="AD" clId="Web-{6BAAA616-D0B2-070A-2168-7FABC4E114F0}" dt="2025-10-29T22:26:52.373" v="31" actId="14100"/>
          <ac:spMkLst>
            <pc:docMk/>
            <pc:sldMk cId="1542400868" sldId="1094"/>
            <ac:spMk id="6" creationId="{FC8B8BD6-DA25-9683-DAFF-153317958425}"/>
          </ac:spMkLst>
        </pc:spChg>
        <pc:picChg chg="add">
          <ac:chgData name="Jeny Gardner [WYOEA]" userId="S::jgardner_wyoea.org#ext#@neahq.onmicrosoft.com::d078d5fc-586f-49e3-86c1-d8bce1abae62" providerId="AD" clId="Web-{6BAAA616-D0B2-070A-2168-7FABC4E114F0}" dt="2025-10-29T22:26:39.123" v="29"/>
          <ac:picMkLst>
            <pc:docMk/>
            <pc:sldMk cId="1542400868" sldId="1094"/>
            <ac:picMk id="4" creationId="{59F19E74-881A-2301-B6D6-5F7A8A3F8AA0}"/>
          </ac:picMkLst>
        </pc:picChg>
        <pc:picChg chg="add">
          <ac:chgData name="Jeny Gardner [WYOEA]" userId="S::jgardner_wyoea.org#ext#@neahq.onmicrosoft.com::d078d5fc-586f-49e3-86c1-d8bce1abae62" providerId="AD" clId="Web-{6BAAA616-D0B2-070A-2168-7FABC4E114F0}" dt="2025-10-29T22:26:39.123" v="29"/>
          <ac:picMkLst>
            <pc:docMk/>
            <pc:sldMk cId="1542400868" sldId="1094"/>
            <ac:picMk id="7" creationId="{C0AB6234-9CB3-56E7-ACFE-AC7B8394870D}"/>
          </ac:picMkLst>
        </pc:picChg>
        <pc:picChg chg="add mod ord">
          <ac:chgData name="Jeny Gardner [WYOEA]" userId="S::jgardner_wyoea.org#ext#@neahq.onmicrosoft.com::d078d5fc-586f-49e3-86c1-d8bce1abae62" providerId="AD" clId="Web-{6BAAA616-D0B2-070A-2168-7FABC4E114F0}" dt="2025-10-29T22:27:20.623" v="35" actId="1076"/>
          <ac:picMkLst>
            <pc:docMk/>
            <pc:sldMk cId="1542400868" sldId="1094"/>
            <ac:picMk id="8" creationId="{33F97A92-3277-E44F-EF5B-CBEA1D1328BC}"/>
          </ac:picMkLst>
        </pc:picChg>
      </pc:sldChg>
      <pc:sldChg chg="addSp delSp modSp add replId">
        <pc:chgData name="Jeny Gardner [WYOEA]" userId="S::jgardner_wyoea.org#ext#@neahq.onmicrosoft.com::d078d5fc-586f-49e3-86c1-d8bce1abae62" providerId="AD" clId="Web-{6BAAA616-D0B2-070A-2168-7FABC4E114F0}" dt="2025-10-29T22:28:42.482" v="53" actId="14100"/>
        <pc:sldMkLst>
          <pc:docMk/>
          <pc:sldMk cId="3487217778" sldId="1095"/>
        </pc:sldMkLst>
        <pc:spChg chg="add mod">
          <ac:chgData name="Jeny Gardner [WYOEA]" userId="S::jgardner_wyoea.org#ext#@neahq.onmicrosoft.com::d078d5fc-586f-49e3-86c1-d8bce1abae62" providerId="AD" clId="Web-{6BAAA616-D0B2-070A-2168-7FABC4E114F0}" dt="2025-10-29T22:28:33.326" v="51" actId="14100"/>
          <ac:spMkLst>
            <pc:docMk/>
            <pc:sldMk cId="3487217778" sldId="1095"/>
            <ac:spMk id="9" creationId="{ADAF089D-45FB-27F6-1293-1E35D0535075}"/>
          </ac:spMkLst>
        </pc:spChg>
        <pc:picChg chg="add">
          <ac:chgData name="Jeny Gardner [WYOEA]" userId="S::jgardner_wyoea.org#ext#@neahq.onmicrosoft.com::d078d5fc-586f-49e3-86c1-d8bce1abae62" providerId="AD" clId="Web-{6BAAA616-D0B2-070A-2168-7FABC4E114F0}" dt="2025-10-29T22:28:23.826" v="49"/>
          <ac:picMkLst>
            <pc:docMk/>
            <pc:sldMk cId="3487217778" sldId="1095"/>
            <ac:picMk id="8" creationId="{DC1990AD-1DBA-E51D-6692-D11311DAD756}"/>
          </ac:picMkLst>
        </pc:picChg>
        <pc:picChg chg="add">
          <ac:chgData name="Jeny Gardner [WYOEA]" userId="S::jgardner_wyoea.org#ext#@neahq.onmicrosoft.com::d078d5fc-586f-49e3-86c1-d8bce1abae62" providerId="AD" clId="Web-{6BAAA616-D0B2-070A-2168-7FABC4E114F0}" dt="2025-10-29T22:28:23.826" v="49"/>
          <ac:picMkLst>
            <pc:docMk/>
            <pc:sldMk cId="3487217778" sldId="1095"/>
            <ac:picMk id="10" creationId="{3ACBF30B-AE92-24B8-3464-183656C5726D}"/>
          </ac:picMkLst>
        </pc:picChg>
        <pc:picChg chg="add mod">
          <ac:chgData name="Jeny Gardner [WYOEA]" userId="S::jgardner_wyoea.org#ext#@neahq.onmicrosoft.com::d078d5fc-586f-49e3-86c1-d8bce1abae62" providerId="AD" clId="Web-{6BAAA616-D0B2-070A-2168-7FABC4E114F0}" dt="2025-10-29T22:28:42.482" v="53" actId="14100"/>
          <ac:picMkLst>
            <pc:docMk/>
            <pc:sldMk cId="3487217778" sldId="1095"/>
            <ac:picMk id="11" creationId="{F24FEC17-95A2-E46C-591E-9E1E52E86585}"/>
          </ac:picMkLst>
        </pc:picChg>
      </pc:sldChg>
      <pc:sldChg chg="addSp delSp modSp add replId addAnim">
        <pc:chgData name="Jeny Gardner [WYOEA]" userId="S::jgardner_wyoea.org#ext#@neahq.onmicrosoft.com::d078d5fc-586f-49e3-86c1-d8bce1abae62" providerId="AD" clId="Web-{6BAAA616-D0B2-070A-2168-7FABC4E114F0}" dt="2025-10-29T22:32:10.341" v="92"/>
        <pc:sldMkLst>
          <pc:docMk/>
          <pc:sldMk cId="2238922808" sldId="1096"/>
        </pc:sldMkLst>
        <pc:spChg chg="add">
          <ac:chgData name="Jeny Gardner [WYOEA]" userId="S::jgardner_wyoea.org#ext#@neahq.onmicrosoft.com::d078d5fc-586f-49e3-86c1-d8bce1abae62" providerId="AD" clId="Web-{6BAAA616-D0B2-070A-2168-7FABC4E114F0}" dt="2025-10-29T22:31:26.091" v="81"/>
          <ac:spMkLst>
            <pc:docMk/>
            <pc:sldMk cId="2238922808" sldId="1096"/>
            <ac:spMk id="10" creationId="{2CD9420E-D07F-AAF7-3009-B64D7CCA45EF}"/>
          </ac:spMkLst>
        </pc:spChg>
        <pc:spChg chg="add">
          <ac:chgData name="Jeny Gardner [WYOEA]" userId="S::jgardner_wyoea.org#ext#@neahq.onmicrosoft.com::d078d5fc-586f-49e3-86c1-d8bce1abae62" providerId="AD" clId="Web-{6BAAA616-D0B2-070A-2168-7FABC4E114F0}" dt="2025-10-29T22:31:28.763" v="82"/>
          <ac:spMkLst>
            <pc:docMk/>
            <pc:sldMk cId="2238922808" sldId="1096"/>
            <ac:spMk id="11" creationId="{9FEA6E72-A41A-CD83-3BEA-8E4E39454467}"/>
          </ac:spMkLst>
        </pc:spChg>
        <pc:picChg chg="add">
          <ac:chgData name="Jeny Gardner [WYOEA]" userId="S::jgardner_wyoea.org#ext#@neahq.onmicrosoft.com::d078d5fc-586f-49e3-86c1-d8bce1abae62" providerId="AD" clId="Web-{6BAAA616-D0B2-070A-2168-7FABC4E114F0}" dt="2025-10-29T22:31:57.841" v="90"/>
          <ac:picMkLst>
            <pc:docMk/>
            <pc:sldMk cId="2238922808" sldId="1096"/>
            <ac:picMk id="14" creationId="{4CDA9200-D2BC-BF25-8D3B-8F48D3CDDA07}"/>
          </ac:picMkLst>
        </pc:picChg>
        <pc:picChg chg="add">
          <ac:chgData name="Jeny Gardner [WYOEA]" userId="S::jgardner_wyoea.org#ext#@neahq.onmicrosoft.com::d078d5fc-586f-49e3-86c1-d8bce1abae62" providerId="AD" clId="Web-{6BAAA616-D0B2-070A-2168-7FABC4E114F0}" dt="2025-10-29T22:32:03.512" v="91"/>
          <ac:picMkLst>
            <pc:docMk/>
            <pc:sldMk cId="2238922808" sldId="1096"/>
            <ac:picMk id="16" creationId="{A67F7E3F-4C9C-F6A4-933C-92C09B96CECB}"/>
          </ac:picMkLst>
        </pc:picChg>
        <pc:picChg chg="add">
          <ac:chgData name="Jeny Gardner [WYOEA]" userId="S::jgardner_wyoea.org#ext#@neahq.onmicrosoft.com::d078d5fc-586f-49e3-86c1-d8bce1abae62" providerId="AD" clId="Web-{6BAAA616-D0B2-070A-2168-7FABC4E114F0}" dt="2025-10-29T22:32:10.341" v="92"/>
          <ac:picMkLst>
            <pc:docMk/>
            <pc:sldMk cId="2238922808" sldId="1096"/>
            <ac:picMk id="18" creationId="{A0ADA367-5296-4926-40B2-9143C248E89C}"/>
          </ac:picMkLst>
        </pc:picChg>
      </pc:sldChg>
      <pc:sldChg chg="add">
        <pc:chgData name="Jeny Gardner [WYOEA]" userId="S::jgardner_wyoea.org#ext#@neahq.onmicrosoft.com::d078d5fc-586f-49e3-86c1-d8bce1abae62" providerId="AD" clId="Web-{6BAAA616-D0B2-070A-2168-7FABC4E114F0}" dt="2025-10-29T23:00:05.728" v="153"/>
        <pc:sldMkLst>
          <pc:docMk/>
          <pc:sldMk cId="4168550326" sldId="1098"/>
        </pc:sldMkLst>
      </pc:sldChg>
      <pc:sldChg chg="add">
        <pc:chgData name="Jeny Gardner [WYOEA]" userId="S::jgardner_wyoea.org#ext#@neahq.onmicrosoft.com::d078d5fc-586f-49e3-86c1-d8bce1abae62" providerId="AD" clId="Web-{6BAAA616-D0B2-070A-2168-7FABC4E114F0}" dt="2025-10-29T23:00:05.837" v="154"/>
        <pc:sldMkLst>
          <pc:docMk/>
          <pc:sldMk cId="3480331747" sldId="1099"/>
        </pc:sldMkLst>
      </pc:sldChg>
      <pc:sldChg chg="add">
        <pc:chgData name="Jeny Gardner [WYOEA]" userId="S::jgardner_wyoea.org#ext#@neahq.onmicrosoft.com::d078d5fc-586f-49e3-86c1-d8bce1abae62" providerId="AD" clId="Web-{6BAAA616-D0B2-070A-2168-7FABC4E114F0}" dt="2025-10-29T23:00:05.931" v="155"/>
        <pc:sldMkLst>
          <pc:docMk/>
          <pc:sldMk cId="3229397136" sldId="1100"/>
        </pc:sldMkLst>
      </pc:sldChg>
      <pc:sldChg chg="add">
        <pc:chgData name="Jeny Gardner [WYOEA]" userId="S::jgardner_wyoea.org#ext#@neahq.onmicrosoft.com::d078d5fc-586f-49e3-86c1-d8bce1abae62" providerId="AD" clId="Web-{6BAAA616-D0B2-070A-2168-7FABC4E114F0}" dt="2025-10-29T23:00:06.025" v="156"/>
        <pc:sldMkLst>
          <pc:docMk/>
          <pc:sldMk cId="3127334509" sldId="1101"/>
        </pc:sldMkLst>
      </pc:sldChg>
      <pc:sldChg chg="add">
        <pc:chgData name="Jeny Gardner [WYOEA]" userId="S::jgardner_wyoea.org#ext#@neahq.onmicrosoft.com::d078d5fc-586f-49e3-86c1-d8bce1abae62" providerId="AD" clId="Web-{6BAAA616-D0B2-070A-2168-7FABC4E114F0}" dt="2025-10-29T23:00:06.119" v="157"/>
        <pc:sldMkLst>
          <pc:docMk/>
          <pc:sldMk cId="2113880110" sldId="1102"/>
        </pc:sldMkLst>
      </pc:sldChg>
      <pc:sldChg chg="modSp add">
        <pc:chgData name="Jeny Gardner [WYOEA]" userId="S::jgardner_wyoea.org#ext#@neahq.onmicrosoft.com::d078d5fc-586f-49e3-86c1-d8bce1abae62" providerId="AD" clId="Web-{6BAAA616-D0B2-070A-2168-7FABC4E114F0}" dt="2025-10-29T23:16:53.345" v="285" actId="20577"/>
        <pc:sldMkLst>
          <pc:docMk/>
          <pc:sldMk cId="4119351824" sldId="1103"/>
        </pc:sldMkLst>
        <pc:spChg chg="mod">
          <ac:chgData name="Jeny Gardner [WYOEA]" userId="S::jgardner_wyoea.org#ext#@neahq.onmicrosoft.com::d078d5fc-586f-49e3-86c1-d8bce1abae62" providerId="AD" clId="Web-{6BAAA616-D0B2-070A-2168-7FABC4E114F0}" dt="2025-10-29T23:16:53.345" v="285" actId="20577"/>
          <ac:spMkLst>
            <pc:docMk/>
            <pc:sldMk cId="4119351824" sldId="1103"/>
            <ac:spMk id="5" creationId="{00000000-0000-0000-0000-000000000000}"/>
          </ac:spMkLst>
        </pc:spChg>
      </pc:sldChg>
      <pc:sldChg chg="add">
        <pc:chgData name="Jeny Gardner [WYOEA]" userId="S::jgardner_wyoea.org#ext#@neahq.onmicrosoft.com::d078d5fc-586f-49e3-86c1-d8bce1abae62" providerId="AD" clId="Web-{6BAAA616-D0B2-070A-2168-7FABC4E114F0}" dt="2025-10-29T23:00:06.244" v="159"/>
        <pc:sldMkLst>
          <pc:docMk/>
          <pc:sldMk cId="2691569957" sldId="1104"/>
        </pc:sldMkLst>
      </pc:sldChg>
      <pc:sldChg chg="modSp add">
        <pc:chgData name="Jeny Gardner [WYOEA]" userId="S::jgardner_wyoea.org#ext#@neahq.onmicrosoft.com::d078d5fc-586f-49e3-86c1-d8bce1abae62" providerId="AD" clId="Web-{6BAAA616-D0B2-070A-2168-7FABC4E114F0}" dt="2025-10-29T23:03:02.068" v="211" actId="20577"/>
        <pc:sldMkLst>
          <pc:docMk/>
          <pc:sldMk cId="3570473627" sldId="1105"/>
        </pc:sldMkLst>
        <pc:spChg chg="mod">
          <ac:chgData name="Jeny Gardner [WYOEA]" userId="S::jgardner_wyoea.org#ext#@neahq.onmicrosoft.com::d078d5fc-586f-49e3-86c1-d8bce1abae62" providerId="AD" clId="Web-{6BAAA616-D0B2-070A-2168-7FABC4E114F0}" dt="2025-10-29T23:03:02.068" v="211" actId="20577"/>
          <ac:spMkLst>
            <pc:docMk/>
            <pc:sldMk cId="3570473627" sldId="1105"/>
            <ac:spMk id="255" creationId="{00000000-0000-0000-0000-000000000000}"/>
          </ac:spMkLst>
        </pc:spChg>
      </pc:sldChg>
      <pc:sldChg chg="add">
        <pc:chgData name="Jeny Gardner [WYOEA]" userId="S::jgardner_wyoea.org#ext#@neahq.onmicrosoft.com::d078d5fc-586f-49e3-86c1-d8bce1abae62" providerId="AD" clId="Web-{6BAAA616-D0B2-070A-2168-7FABC4E114F0}" dt="2025-10-29T23:00:06.353" v="161"/>
        <pc:sldMkLst>
          <pc:docMk/>
          <pc:sldMk cId="3085618592" sldId="1106"/>
        </pc:sldMkLst>
      </pc:sldChg>
      <pc:sldChg chg="add">
        <pc:chgData name="Jeny Gardner [WYOEA]" userId="S::jgardner_wyoea.org#ext#@neahq.onmicrosoft.com::d078d5fc-586f-49e3-86c1-d8bce1abae62" providerId="AD" clId="Web-{6BAAA616-D0B2-070A-2168-7FABC4E114F0}" dt="2025-10-29T23:00:06.431" v="162"/>
        <pc:sldMkLst>
          <pc:docMk/>
          <pc:sldMk cId="385322665" sldId="1107"/>
        </pc:sldMkLst>
      </pc:sldChg>
      <pc:sldChg chg="add">
        <pc:chgData name="Jeny Gardner [WYOEA]" userId="S::jgardner_wyoea.org#ext#@neahq.onmicrosoft.com::d078d5fc-586f-49e3-86c1-d8bce1abae62" providerId="AD" clId="Web-{6BAAA616-D0B2-070A-2168-7FABC4E114F0}" dt="2025-10-29T23:00:06.478" v="163"/>
        <pc:sldMkLst>
          <pc:docMk/>
          <pc:sldMk cId="4034317275" sldId="1108"/>
        </pc:sldMkLst>
      </pc:sldChg>
      <pc:sldChg chg="add">
        <pc:chgData name="Jeny Gardner [WYOEA]" userId="S::jgardner_wyoea.org#ext#@neahq.onmicrosoft.com::d078d5fc-586f-49e3-86c1-d8bce1abae62" providerId="AD" clId="Web-{6BAAA616-D0B2-070A-2168-7FABC4E114F0}" dt="2025-10-29T23:00:06.540" v="164"/>
        <pc:sldMkLst>
          <pc:docMk/>
          <pc:sldMk cId="1121949413" sldId="1109"/>
        </pc:sldMkLst>
      </pc:sldChg>
      <pc:sldChg chg="add">
        <pc:chgData name="Jeny Gardner [WYOEA]" userId="S::jgardner_wyoea.org#ext#@neahq.onmicrosoft.com::d078d5fc-586f-49e3-86c1-d8bce1abae62" providerId="AD" clId="Web-{6BAAA616-D0B2-070A-2168-7FABC4E114F0}" dt="2025-10-29T23:00:06.619" v="165"/>
        <pc:sldMkLst>
          <pc:docMk/>
          <pc:sldMk cId="825860252" sldId="1110"/>
        </pc:sldMkLst>
      </pc:sldChg>
      <pc:sldChg chg="modSp add replId">
        <pc:chgData name="Jeny Gardner [WYOEA]" userId="S::jgardner_wyoea.org#ext#@neahq.onmicrosoft.com::d078d5fc-586f-49e3-86c1-d8bce1abae62" providerId="AD" clId="Web-{6BAAA616-D0B2-070A-2168-7FABC4E114F0}" dt="2025-10-29T23:02:32.318" v="199" actId="20577"/>
        <pc:sldMkLst>
          <pc:docMk/>
          <pc:sldMk cId="1723978306" sldId="1111"/>
        </pc:sldMkLst>
        <pc:spChg chg="mod">
          <ac:chgData name="Jeny Gardner [WYOEA]" userId="S::jgardner_wyoea.org#ext#@neahq.onmicrosoft.com::d078d5fc-586f-49e3-86c1-d8bce1abae62" providerId="AD" clId="Web-{6BAAA616-D0B2-070A-2168-7FABC4E114F0}" dt="2025-10-29T23:02:32.318" v="199" actId="20577"/>
          <ac:spMkLst>
            <pc:docMk/>
            <pc:sldMk cId="1723978306" sldId="1111"/>
            <ac:spMk id="255" creationId="{23D84C8A-5E21-EF8D-41AE-9A8F2A2DA033}"/>
          </ac:spMkLst>
        </pc:spChg>
      </pc:sldChg>
      <pc:sldChg chg="modSp add replId">
        <pc:chgData name="Jeny Gardner [WYOEA]" userId="S::jgardner_wyoea.org#ext#@neahq.onmicrosoft.com::d078d5fc-586f-49e3-86c1-d8bce1abae62" providerId="AD" clId="Web-{6BAAA616-D0B2-070A-2168-7FABC4E114F0}" dt="2025-10-29T23:04:22.130" v="220" actId="20577"/>
        <pc:sldMkLst>
          <pc:docMk/>
          <pc:sldMk cId="683993702" sldId="1112"/>
        </pc:sldMkLst>
        <pc:spChg chg="mod">
          <ac:chgData name="Jeny Gardner [WYOEA]" userId="S::jgardner_wyoea.org#ext#@neahq.onmicrosoft.com::d078d5fc-586f-49e3-86c1-d8bce1abae62" providerId="AD" clId="Web-{6BAAA616-D0B2-070A-2168-7FABC4E114F0}" dt="2025-10-29T23:04:14.724" v="218" actId="20577"/>
          <ac:spMkLst>
            <pc:docMk/>
            <pc:sldMk cId="683993702" sldId="1112"/>
            <ac:spMk id="2" creationId="{0EE0D1B1-8623-B8AC-99EF-CFBC7EDD2887}"/>
          </ac:spMkLst>
        </pc:spChg>
      </pc:sldChg>
      <pc:sldChg chg="modSp add replId">
        <pc:chgData name="Jeny Gardner [WYOEA]" userId="S::jgardner_wyoea.org#ext#@neahq.onmicrosoft.com::d078d5fc-586f-49e3-86c1-d8bce1abae62" providerId="AD" clId="Web-{6BAAA616-D0B2-070A-2168-7FABC4E114F0}" dt="2025-10-29T23:04:56.427" v="236" actId="20577"/>
        <pc:sldMkLst>
          <pc:docMk/>
          <pc:sldMk cId="2006961877" sldId="1113"/>
        </pc:sldMkLst>
        <pc:spChg chg="mod">
          <ac:chgData name="Jeny Gardner [WYOEA]" userId="S::jgardner_wyoea.org#ext#@neahq.onmicrosoft.com::d078d5fc-586f-49e3-86c1-d8bce1abae62" providerId="AD" clId="Web-{6BAAA616-D0B2-070A-2168-7FABC4E114F0}" dt="2025-10-29T23:04:50.442" v="234" actId="20577"/>
          <ac:spMkLst>
            <pc:docMk/>
            <pc:sldMk cId="2006961877" sldId="1113"/>
            <ac:spMk id="2" creationId="{0FA8ED7A-EA28-B6B3-B807-83CB76F56156}"/>
          </ac:spMkLst>
        </pc:spChg>
        <pc:spChg chg="mod">
          <ac:chgData name="Jeny Gardner [WYOEA]" userId="S::jgardner_wyoea.org#ext#@neahq.onmicrosoft.com::d078d5fc-586f-49e3-86c1-d8bce1abae62" providerId="AD" clId="Web-{6BAAA616-D0B2-070A-2168-7FABC4E114F0}" dt="2025-10-29T23:04:56.427" v="236" actId="20577"/>
          <ac:spMkLst>
            <pc:docMk/>
            <pc:sldMk cId="2006961877" sldId="1113"/>
            <ac:spMk id="3" creationId="{32ACE5DC-9D29-0B01-CE63-7B500EE93754}"/>
          </ac:spMkLst>
        </pc:spChg>
      </pc:sldChg>
      <pc:sldChg chg="modSp add replId">
        <pc:chgData name="Jeny Gardner [WYOEA]" userId="S::jgardner_wyoea.org#ext#@neahq.onmicrosoft.com::d078d5fc-586f-49e3-86c1-d8bce1abae62" providerId="AD" clId="Web-{6BAAA616-D0B2-070A-2168-7FABC4E114F0}" dt="2025-10-29T23:06:30.989" v="242" actId="20577"/>
        <pc:sldMkLst>
          <pc:docMk/>
          <pc:sldMk cId="1410299913" sldId="1114"/>
        </pc:sldMkLst>
        <pc:spChg chg="mod">
          <ac:chgData name="Jeny Gardner [WYOEA]" userId="S::jgardner_wyoea.org#ext#@neahq.onmicrosoft.com::d078d5fc-586f-49e3-86c1-d8bce1abae62" providerId="AD" clId="Web-{6BAAA616-D0B2-070A-2168-7FABC4E114F0}" dt="2025-10-29T23:06:05.223" v="238" actId="20577"/>
          <ac:spMkLst>
            <pc:docMk/>
            <pc:sldMk cId="1410299913" sldId="1114"/>
            <ac:spMk id="2" creationId="{B9815C5C-F7FD-8664-AEA1-9D924BB3A494}"/>
          </ac:spMkLst>
        </pc:spChg>
        <pc:spChg chg="mod">
          <ac:chgData name="Jeny Gardner [WYOEA]" userId="S::jgardner_wyoea.org#ext#@neahq.onmicrosoft.com::d078d5fc-586f-49e3-86c1-d8bce1abae62" providerId="AD" clId="Web-{6BAAA616-D0B2-070A-2168-7FABC4E114F0}" dt="2025-10-29T23:06:30.989" v="242" actId="20577"/>
          <ac:spMkLst>
            <pc:docMk/>
            <pc:sldMk cId="1410299913" sldId="1114"/>
            <ac:spMk id="3" creationId="{7B7AAA96-639D-8BC2-3CF5-0D9AD3A8B335}"/>
          </ac:spMkLst>
        </pc:spChg>
      </pc:sldChg>
      <pc:sldChg chg="modSp add replId">
        <pc:chgData name="Jeny Gardner [WYOEA]" userId="S::jgardner_wyoea.org#ext#@neahq.onmicrosoft.com::d078d5fc-586f-49e3-86c1-d8bce1abae62" providerId="AD" clId="Web-{6BAAA616-D0B2-070A-2168-7FABC4E114F0}" dt="2025-10-29T23:06:56.332" v="250" actId="20577"/>
        <pc:sldMkLst>
          <pc:docMk/>
          <pc:sldMk cId="2776173052" sldId="1115"/>
        </pc:sldMkLst>
        <pc:spChg chg="mod">
          <ac:chgData name="Jeny Gardner [WYOEA]" userId="S::jgardner_wyoea.org#ext#@neahq.onmicrosoft.com::d078d5fc-586f-49e3-86c1-d8bce1abae62" providerId="AD" clId="Web-{6BAAA616-D0B2-070A-2168-7FABC4E114F0}" dt="2025-10-29T23:06:52.598" v="248" actId="20577"/>
          <ac:spMkLst>
            <pc:docMk/>
            <pc:sldMk cId="2776173052" sldId="1115"/>
            <ac:spMk id="2" creationId="{3FBED0E7-228D-D1D0-F53C-C6834CC4C2A4}"/>
          </ac:spMkLst>
        </pc:spChg>
        <pc:spChg chg="mod">
          <ac:chgData name="Jeny Gardner [WYOEA]" userId="S::jgardner_wyoea.org#ext#@neahq.onmicrosoft.com::d078d5fc-586f-49e3-86c1-d8bce1abae62" providerId="AD" clId="Web-{6BAAA616-D0B2-070A-2168-7FABC4E114F0}" dt="2025-10-29T23:06:56.332" v="250" actId="20577"/>
          <ac:spMkLst>
            <pc:docMk/>
            <pc:sldMk cId="2776173052" sldId="1115"/>
            <ac:spMk id="3" creationId="{18B6635B-9A56-C7BE-B242-FBE26F3BF6DC}"/>
          </ac:spMkLst>
        </pc:spChg>
      </pc:sldChg>
      <pc:sldChg chg="modSp add ord replId">
        <pc:chgData name="Jeny Gardner [WYOEA]" userId="S::jgardner_wyoea.org#ext#@neahq.onmicrosoft.com::d078d5fc-586f-49e3-86c1-d8bce1abae62" providerId="AD" clId="Web-{6BAAA616-D0B2-070A-2168-7FABC4E114F0}" dt="2025-10-29T23:08:21.347" v="265" actId="20577"/>
        <pc:sldMkLst>
          <pc:docMk/>
          <pc:sldMk cId="1453582386" sldId="1116"/>
        </pc:sldMkLst>
        <pc:spChg chg="mod">
          <ac:chgData name="Jeny Gardner [WYOEA]" userId="S::jgardner_wyoea.org#ext#@neahq.onmicrosoft.com::d078d5fc-586f-49e3-86c1-d8bce1abae62" providerId="AD" clId="Web-{6BAAA616-D0B2-070A-2168-7FABC4E114F0}" dt="2025-10-29T23:08:09.410" v="257" actId="20577"/>
          <ac:spMkLst>
            <pc:docMk/>
            <pc:sldMk cId="1453582386" sldId="1116"/>
            <ac:spMk id="2" creationId="{08B7C3EF-CDED-6DE9-CEA3-8F3F9A87B901}"/>
          </ac:spMkLst>
        </pc:spChg>
        <pc:spChg chg="mod">
          <ac:chgData name="Jeny Gardner [WYOEA]" userId="S::jgardner_wyoea.org#ext#@neahq.onmicrosoft.com::d078d5fc-586f-49e3-86c1-d8bce1abae62" providerId="AD" clId="Web-{6BAAA616-D0B2-070A-2168-7FABC4E114F0}" dt="2025-10-29T23:08:21.347" v="265" actId="20577"/>
          <ac:spMkLst>
            <pc:docMk/>
            <pc:sldMk cId="1453582386" sldId="1116"/>
            <ac:spMk id="3" creationId="{C66965C7-65CF-4078-B318-4B916449458A}"/>
          </ac:spMkLst>
        </pc:spChg>
      </pc:sldChg>
    </pc:docChg>
  </pc:docChgLst>
  <pc:docChgLst>
    <pc:chgData name="Holmes, Ellen [NEA]" userId="8df78491-616d-4641-a13e-176bb27a1b7f" providerId="ADAL" clId="{99F31D30-34A9-42AF-B4CD-6C5952E75C32}"/>
    <pc:docChg chg="undo custSel addSld delSld modSld sldOrd">
      <pc:chgData name="Holmes, Ellen [NEA]" userId="8df78491-616d-4641-a13e-176bb27a1b7f" providerId="ADAL" clId="{99F31D30-34A9-42AF-B4CD-6C5952E75C32}" dt="2025-11-19T21:30:39.321" v="392" actId="20577"/>
      <pc:docMkLst>
        <pc:docMk/>
      </pc:docMkLst>
      <pc:sldChg chg="addSp modSp mod">
        <pc:chgData name="Holmes, Ellen [NEA]" userId="8df78491-616d-4641-a13e-176bb27a1b7f" providerId="ADAL" clId="{99F31D30-34A9-42AF-B4CD-6C5952E75C32}" dt="2025-11-17T17:11:15.415" v="144" actId="1076"/>
        <pc:sldMkLst>
          <pc:docMk/>
          <pc:sldMk cId="506761459" sldId="256"/>
        </pc:sldMkLst>
        <pc:spChg chg="mod">
          <ac:chgData name="Holmes, Ellen [NEA]" userId="8df78491-616d-4641-a13e-176bb27a1b7f" providerId="ADAL" clId="{99F31D30-34A9-42AF-B4CD-6C5952E75C32}" dt="2025-11-17T17:11:15.415" v="144" actId="1076"/>
          <ac:spMkLst>
            <pc:docMk/>
            <pc:sldMk cId="506761459" sldId="256"/>
            <ac:spMk id="2" creationId="{00000000-0000-0000-0000-000000000000}"/>
          </ac:spMkLst>
        </pc:spChg>
        <pc:spChg chg="mod">
          <ac:chgData name="Holmes, Ellen [NEA]" userId="8df78491-616d-4641-a13e-176bb27a1b7f" providerId="ADAL" clId="{99F31D30-34A9-42AF-B4CD-6C5952E75C32}" dt="2025-11-17T17:11:05.886" v="143" actId="1076"/>
          <ac:spMkLst>
            <pc:docMk/>
            <pc:sldMk cId="506761459" sldId="256"/>
            <ac:spMk id="3" creationId="{E847CAAE-EF65-B9F4-6C57-50DC568E5E43}"/>
          </ac:spMkLst>
        </pc:spChg>
        <pc:picChg chg="add mod">
          <ac:chgData name="Holmes, Ellen [NEA]" userId="8df78491-616d-4641-a13e-176bb27a1b7f" providerId="ADAL" clId="{99F31D30-34A9-42AF-B4CD-6C5952E75C32}" dt="2025-11-17T17:10:30.326" v="103" actId="1076"/>
          <ac:picMkLst>
            <pc:docMk/>
            <pc:sldMk cId="506761459" sldId="256"/>
            <ac:picMk id="4" creationId="{39BFBCD1-9F20-116E-4342-D302FD863422}"/>
          </ac:picMkLst>
        </pc:picChg>
      </pc:sldChg>
      <pc:sldChg chg="ord">
        <pc:chgData name="Holmes, Ellen [NEA]" userId="8df78491-616d-4641-a13e-176bb27a1b7f" providerId="ADAL" clId="{99F31D30-34A9-42AF-B4CD-6C5952E75C32}" dt="2025-11-17T17:11:50.774" v="149"/>
        <pc:sldMkLst>
          <pc:docMk/>
          <pc:sldMk cId="3149136562" sldId="268"/>
        </pc:sldMkLst>
      </pc:sldChg>
      <pc:sldChg chg="ord">
        <pc:chgData name="Holmes, Ellen [NEA]" userId="8df78491-616d-4641-a13e-176bb27a1b7f" providerId="ADAL" clId="{99F31D30-34A9-42AF-B4CD-6C5952E75C32}" dt="2025-11-17T17:15:52.644" v="306"/>
        <pc:sldMkLst>
          <pc:docMk/>
          <pc:sldMk cId="329827803" sldId="626"/>
        </pc:sldMkLst>
      </pc:sldChg>
      <pc:sldChg chg="ord">
        <pc:chgData name="Holmes, Ellen [NEA]" userId="8df78491-616d-4641-a13e-176bb27a1b7f" providerId="ADAL" clId="{99F31D30-34A9-42AF-B4CD-6C5952E75C32}" dt="2025-11-17T17:15:52.644" v="306"/>
        <pc:sldMkLst>
          <pc:docMk/>
          <pc:sldMk cId="3957540991" sldId="627"/>
        </pc:sldMkLst>
      </pc:sldChg>
      <pc:sldChg chg="addSp delSp modSp mod ord">
        <pc:chgData name="Holmes, Ellen [NEA]" userId="8df78491-616d-4641-a13e-176bb27a1b7f" providerId="ADAL" clId="{99F31D30-34A9-42AF-B4CD-6C5952E75C32}" dt="2025-11-17T17:12:04.819" v="158" actId="1036"/>
        <pc:sldMkLst>
          <pc:docMk/>
          <pc:sldMk cId="355039486" sldId="670"/>
        </pc:sldMkLst>
        <pc:picChg chg="add mod">
          <ac:chgData name="Holmes, Ellen [NEA]" userId="8df78491-616d-4641-a13e-176bb27a1b7f" providerId="ADAL" clId="{99F31D30-34A9-42AF-B4CD-6C5952E75C32}" dt="2025-11-17T17:12:04.819" v="158" actId="1036"/>
          <ac:picMkLst>
            <pc:docMk/>
            <pc:sldMk cId="355039486" sldId="670"/>
            <ac:picMk id="4" creationId="{33522203-A480-C3F8-CC4C-BD7B4F4E4B42}"/>
          </ac:picMkLst>
        </pc:picChg>
      </pc:sldChg>
      <pc:sldChg chg="modSp add mod">
        <pc:chgData name="Holmes, Ellen [NEA]" userId="8df78491-616d-4641-a13e-176bb27a1b7f" providerId="ADAL" clId="{99F31D30-34A9-42AF-B4CD-6C5952E75C32}" dt="2025-11-17T17:17:28.857" v="311" actId="122"/>
        <pc:sldMkLst>
          <pc:docMk/>
          <pc:sldMk cId="3128071745" sldId="735"/>
        </pc:sldMkLst>
        <pc:spChg chg="mod">
          <ac:chgData name="Holmes, Ellen [NEA]" userId="8df78491-616d-4641-a13e-176bb27a1b7f" providerId="ADAL" clId="{99F31D30-34A9-42AF-B4CD-6C5952E75C32}" dt="2025-11-17T17:17:28.857" v="311" actId="122"/>
          <ac:spMkLst>
            <pc:docMk/>
            <pc:sldMk cId="3128071745" sldId="735"/>
            <ac:spMk id="2" creationId="{2FC91F7E-2BC7-3534-C785-7F7F4D7D5D51}"/>
          </ac:spMkLst>
        </pc:spChg>
      </pc:sldChg>
      <pc:sldChg chg="modSp mod">
        <pc:chgData name="Holmes, Ellen [NEA]" userId="8df78491-616d-4641-a13e-176bb27a1b7f" providerId="ADAL" clId="{99F31D30-34A9-42AF-B4CD-6C5952E75C32}" dt="2025-11-17T16:58:09.905" v="43" actId="27636"/>
        <pc:sldMkLst>
          <pc:docMk/>
          <pc:sldMk cId="3327235245" sldId="803"/>
        </pc:sldMkLst>
        <pc:spChg chg="mod">
          <ac:chgData name="Holmes, Ellen [NEA]" userId="8df78491-616d-4641-a13e-176bb27a1b7f" providerId="ADAL" clId="{99F31D30-34A9-42AF-B4CD-6C5952E75C32}" dt="2025-11-17T16:58:09.905" v="43" actId="27636"/>
          <ac:spMkLst>
            <pc:docMk/>
            <pc:sldMk cId="3327235245" sldId="803"/>
            <ac:spMk id="3" creationId="{31A4C5F4-9CB1-6CDF-F707-54D8EEE26B6C}"/>
          </ac:spMkLst>
        </pc:spChg>
      </pc:sldChg>
      <pc:sldChg chg="modSp mod">
        <pc:chgData name="Holmes, Ellen [NEA]" userId="8df78491-616d-4641-a13e-176bb27a1b7f" providerId="ADAL" clId="{99F31D30-34A9-42AF-B4CD-6C5952E75C32}" dt="2025-11-17T16:58:09.949" v="44" actId="27636"/>
        <pc:sldMkLst>
          <pc:docMk/>
          <pc:sldMk cId="3659886204" sldId="1046"/>
        </pc:sldMkLst>
        <pc:spChg chg="mod">
          <ac:chgData name="Holmes, Ellen [NEA]" userId="8df78491-616d-4641-a13e-176bb27a1b7f" providerId="ADAL" clId="{99F31D30-34A9-42AF-B4CD-6C5952E75C32}" dt="2025-11-17T16:58:09.949" v="44" actId="27636"/>
          <ac:spMkLst>
            <pc:docMk/>
            <pc:sldMk cId="3659886204" sldId="1046"/>
            <ac:spMk id="3" creationId="{00000000-0000-0000-0000-000000000000}"/>
          </ac:spMkLst>
        </pc:spChg>
      </pc:sldChg>
      <pc:sldChg chg="modSp mod">
        <pc:chgData name="Holmes, Ellen [NEA]" userId="8df78491-616d-4641-a13e-176bb27a1b7f" providerId="ADAL" clId="{99F31D30-34A9-42AF-B4CD-6C5952E75C32}" dt="2025-11-19T21:30:39.321" v="392" actId="20577"/>
        <pc:sldMkLst>
          <pc:docMk/>
          <pc:sldMk cId="4119351824" sldId="1103"/>
        </pc:sldMkLst>
        <pc:spChg chg="mod">
          <ac:chgData name="Holmes, Ellen [NEA]" userId="8df78491-616d-4641-a13e-176bb27a1b7f" providerId="ADAL" clId="{99F31D30-34A9-42AF-B4CD-6C5952E75C32}" dt="2025-11-19T21:30:39.321" v="392" actId="20577"/>
          <ac:spMkLst>
            <pc:docMk/>
            <pc:sldMk cId="4119351824" sldId="1103"/>
            <ac:spMk id="249" creationId="{00000000-0000-0000-0000-000000000000}"/>
          </ac:spMkLst>
        </pc:spChg>
      </pc:sldChg>
      <pc:sldChg chg="addSp delSp modSp new mod modClrScheme chgLayout">
        <pc:chgData name="Holmes, Ellen [NEA]" userId="8df78491-616d-4641-a13e-176bb27a1b7f" providerId="ADAL" clId="{99F31D30-34A9-42AF-B4CD-6C5952E75C32}" dt="2025-11-19T17:04:11.328" v="329" actId="20577"/>
        <pc:sldMkLst>
          <pc:docMk/>
          <pc:sldMk cId="3082361009" sldId="1121"/>
        </pc:sldMkLst>
        <pc:spChg chg="mod">
          <ac:chgData name="Holmes, Ellen [NEA]" userId="8df78491-616d-4641-a13e-176bb27a1b7f" providerId="ADAL" clId="{99F31D30-34A9-42AF-B4CD-6C5952E75C32}" dt="2025-11-19T17:04:11.328" v="329" actId="20577"/>
          <ac:spMkLst>
            <pc:docMk/>
            <pc:sldMk cId="3082361009" sldId="1121"/>
            <ac:spMk id="2" creationId="{EAC28C74-3222-8479-C4C6-8D3B8F89A955}"/>
          </ac:spMkLst>
        </pc:spChg>
        <pc:picChg chg="add mod">
          <ac:chgData name="Holmes, Ellen [NEA]" userId="8df78491-616d-4641-a13e-176bb27a1b7f" providerId="ADAL" clId="{99F31D30-34A9-42AF-B4CD-6C5952E75C32}" dt="2025-11-17T16:56:33.507" v="36" actId="26606"/>
          <ac:picMkLst>
            <pc:docMk/>
            <pc:sldMk cId="3082361009" sldId="1121"/>
            <ac:picMk id="5" creationId="{2973DD6A-AD57-7518-399C-E0AC97570B95}"/>
          </ac:picMkLst>
        </pc:picChg>
      </pc:sldChg>
      <pc:sldChg chg="add">
        <pc:chgData name="Holmes, Ellen [NEA]" userId="8df78491-616d-4641-a13e-176bb27a1b7f" providerId="ADAL" clId="{99F31D30-34A9-42AF-B4CD-6C5952E75C32}" dt="2025-11-17T17:01:03.427" v="48"/>
        <pc:sldMkLst>
          <pc:docMk/>
          <pc:sldMk cId="2382051987" sldId="1850"/>
        </pc:sldMkLst>
      </pc:sldChg>
      <pc:sldChg chg="add del">
        <pc:chgData name="Holmes, Ellen [NEA]" userId="8df78491-616d-4641-a13e-176bb27a1b7f" providerId="ADAL" clId="{99F31D30-34A9-42AF-B4CD-6C5952E75C32}" dt="2025-11-19T17:04:06.705" v="328" actId="2696"/>
        <pc:sldMkLst>
          <pc:docMk/>
          <pc:sldMk cId="3060979580" sldId="1971"/>
        </pc:sldMkLst>
      </pc:sldChg>
      <pc:sldChg chg="add">
        <pc:chgData name="Holmes, Ellen [NEA]" userId="8df78491-616d-4641-a13e-176bb27a1b7f" providerId="ADAL" clId="{99F31D30-34A9-42AF-B4CD-6C5952E75C32}" dt="2025-11-17T16:58:09.818" v="42"/>
        <pc:sldMkLst>
          <pc:docMk/>
          <pc:sldMk cId="1791636796" sldId="2581"/>
        </pc:sldMkLst>
      </pc:sldChg>
      <pc:sldChg chg="add">
        <pc:chgData name="Holmes, Ellen [NEA]" userId="8df78491-616d-4641-a13e-176bb27a1b7f" providerId="ADAL" clId="{99F31D30-34A9-42AF-B4CD-6C5952E75C32}" dt="2025-11-17T16:58:09.818" v="42"/>
        <pc:sldMkLst>
          <pc:docMk/>
          <pc:sldMk cId="1709283278" sldId="2590"/>
        </pc:sldMkLst>
      </pc:sldChg>
      <pc:sldChg chg="add">
        <pc:chgData name="Holmes, Ellen [NEA]" userId="8df78491-616d-4641-a13e-176bb27a1b7f" providerId="ADAL" clId="{99F31D30-34A9-42AF-B4CD-6C5952E75C32}" dt="2025-11-17T16:58:09.818" v="42"/>
        <pc:sldMkLst>
          <pc:docMk/>
          <pc:sldMk cId="3838210173" sldId="2604"/>
        </pc:sldMkLst>
      </pc:sldChg>
      <pc:sldChg chg="addSp delSp modSp add mod modClrScheme chgLayout">
        <pc:chgData name="Holmes, Ellen [NEA]" userId="8df78491-616d-4641-a13e-176bb27a1b7f" providerId="ADAL" clId="{99F31D30-34A9-42AF-B4CD-6C5952E75C32}" dt="2025-11-17T17:08:45.948" v="74" actId="122"/>
        <pc:sldMkLst>
          <pc:docMk/>
          <pc:sldMk cId="346647374" sldId="2615"/>
        </pc:sldMkLst>
        <pc:spChg chg="mod">
          <ac:chgData name="Holmes, Ellen [NEA]" userId="8df78491-616d-4641-a13e-176bb27a1b7f" providerId="ADAL" clId="{99F31D30-34A9-42AF-B4CD-6C5952E75C32}" dt="2025-11-17T17:08:45.948" v="74" actId="122"/>
          <ac:spMkLst>
            <pc:docMk/>
            <pc:sldMk cId="346647374" sldId="2615"/>
            <ac:spMk id="2" creationId="{587FFE90-4375-347D-09B8-75158E51DECA}"/>
          </ac:spMkLst>
        </pc:spChg>
        <pc:spChg chg="mod ord">
          <ac:chgData name="Holmes, Ellen [NEA]" userId="8df78491-616d-4641-a13e-176bb27a1b7f" providerId="ADAL" clId="{99F31D30-34A9-42AF-B4CD-6C5952E75C32}" dt="2025-11-17T17:08:24.636" v="71" actId="255"/>
          <ac:spMkLst>
            <pc:docMk/>
            <pc:sldMk cId="346647374" sldId="2615"/>
            <ac:spMk id="5" creationId="{13FD5A41-EA14-9F8B-CF2B-6D6C33195134}"/>
          </ac:spMkLst>
        </pc:spChg>
        <pc:picChg chg="add mod">
          <ac:chgData name="Holmes, Ellen [NEA]" userId="8df78491-616d-4641-a13e-176bb27a1b7f" providerId="ADAL" clId="{99F31D30-34A9-42AF-B4CD-6C5952E75C32}" dt="2025-11-17T17:08:15.150" v="70" actId="26606"/>
          <ac:picMkLst>
            <pc:docMk/>
            <pc:sldMk cId="346647374" sldId="2615"/>
            <ac:picMk id="7" creationId="{A4B17B8E-0DC8-7BA6-268F-8F507D77CCC6}"/>
          </ac:picMkLst>
        </pc:picChg>
      </pc:sldChg>
      <pc:sldChg chg="add">
        <pc:chgData name="Holmes, Ellen [NEA]" userId="8df78491-616d-4641-a13e-176bb27a1b7f" providerId="ADAL" clId="{99F31D30-34A9-42AF-B4CD-6C5952E75C32}" dt="2025-11-17T17:16:23.937" v="308"/>
        <pc:sldMkLst>
          <pc:docMk/>
          <pc:sldMk cId="1813255963" sldId="2616"/>
        </pc:sldMkLst>
      </pc:sldChg>
      <pc:sldChg chg="add">
        <pc:chgData name="Holmes, Ellen [NEA]" userId="8df78491-616d-4641-a13e-176bb27a1b7f" providerId="ADAL" clId="{99F31D30-34A9-42AF-B4CD-6C5952E75C32}" dt="2025-11-17T17:16:23.937" v="308"/>
        <pc:sldMkLst>
          <pc:docMk/>
          <pc:sldMk cId="879796084" sldId="2617"/>
        </pc:sldMkLst>
      </pc:sldChg>
    </pc:docChg>
  </pc:docChgLst>
</pc:chgInfo>
</file>

<file path=ppt/comments/modernComment_29E_152978FE.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444759" y="825250"/>
          <a:ext cx="3141731" cy="2199212"/>
        </a:xfrm>
        <a:prstGeom prst="chevron">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rtl="0">
            <a:lnSpc>
              <a:spcPct val="90000"/>
            </a:lnSpc>
            <a:spcBef>
              <a:spcPct val="0"/>
            </a:spcBef>
            <a:spcAft>
              <a:spcPct val="35000"/>
            </a:spcAft>
            <a:buNone/>
          </a:pPr>
          <a:r>
            <a:rPr lang="en-US" sz="3000" b="1" kern="1200">
              <a:latin typeface="Euphemia"/>
            </a:rPr>
            <a:t>Campaign Coach</a:t>
          </a:r>
          <a:endParaRPr lang="en-US" sz="3000" b="1" kern="1200"/>
        </a:p>
      </dsp:txBody>
      <dsp:txXfrm rot="-5400000">
        <a:off x="26501" y="1453596"/>
        <a:ext cx="2199212" cy="942519"/>
      </dsp:txXfrm>
    </dsp:sp>
    <dsp:sp modelId="{EEA5BD63-6B63-44E9-A0ED-F32C25095090}">
      <dsp:nvSpPr>
        <dsp:cNvPr id="0" name=""/>
        <dsp:cNvSpPr/>
      </dsp:nvSpPr>
      <dsp:spPr>
        <a:xfrm rot="5400000">
          <a:off x="2959192" y="-759980"/>
          <a:ext cx="3698534" cy="5218495"/>
        </a:xfrm>
        <a:prstGeom prst="round2SameRect">
          <a:avLst/>
        </a:prstGeom>
        <a:solidFill>
          <a:schemeClr val="lt1">
            <a:alpha val="90000"/>
            <a:hueOff val="0"/>
            <a:satOff val="0"/>
            <a:lumOff val="0"/>
            <a:alphaOff val="0"/>
          </a:schemeClr>
        </a:solidFill>
        <a:ln w="6350" cap="flat" cmpd="sng" algn="ctr">
          <a:no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2199212" y="180548"/>
        <a:ext cx="5037947" cy="333743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11/19/2025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33.513"/>
    </inkml:context>
    <inkml:brush xml:id="br0">
      <inkml:brushProperty name="width" value="0.035" units="cm"/>
      <inkml:brushProperty name="height" value="0.035" units="cm"/>
      <inkml:brushProperty name="color" value="#E71224"/>
    </inkml:brush>
  </inkml:definitions>
  <inkml:trace contextRef="#ctx0" brushRef="#br0">3090 647 24575,'22'18'0,"-12"-11"0,0 1 0,-1 0 0,0 0 0,13 17 0,-21-24 0,-1-1 0,0 1 0,1-1 0,-1 1 0,0 0 0,1-1 0,-1 1 0,0-1 0,0 1 0,0 0 0,1-1 0,-1 1 0,0-1 0,0 1 0,0 0 0,0-1 0,0 1 0,0 0 0,0-1 0,0 1 0,-1-1 0,1 1 0,0 0 0,0-1 0,0 1 0,-1-1 0,1 1 0,0-1 0,-1 1 0,1-1 0,0 1 0,-1-1 0,1 1 0,-1-1 0,1 1 0,-1-1 0,1 1 0,-1-1 0,1 0 0,-1 1 0,1-1 0,-1 0 0,1 0 0,-1 1 0,0-1 0,1 0 0,-1 0 0,1 0 0,-1 0 0,-1 0 0,-37 6 0,34-6 0,-288 3 0,110-4 0,-555 43 0,608-25 0,1 6 0,1 5 0,-201 73 0,269-76 0,0 1 0,2 4 0,2 2 0,0 2 0,3 3 0,1 2 0,-81 79 0,101-85 0,2 1 0,1 1 0,2 2 0,2 0 0,1 2 0,2 1 0,2 1 0,1 0 0,2 1 0,3 1 0,-18 84 0,27-97 0,2 1 0,1-1 0,1 1 0,2 0 0,1 0 0,1-1 0,13 52 0,-5-44 0,2 0 0,1-1 0,2-1 0,1 0 0,31 47 0,-8-27 0,3-1 0,1-2 0,4-2 0,1-3 0,2-1 0,94 64 0,-53-49-26,4-4-1,171 76 1,-131-78-161,224 58-1,-121-60 107,3-11 1,315 17-1,-215-46 81,0-15 0,1-15 0,568-100 0,-398-2 0,-434 93 0,-1-2 0,-2-5 0,-1-2 0,94-59 0,-134 69-1,-1-1-1,-1-2 1,-1-1 0,-1-1 0,-2-2 0,-1-1 0,-2-1 0,28-46-1,-29 37 21,-3-1-1,-1-1 0,-3-1 0,-1 0 0,-2-2 0,16-91 0,-25 97 18,-2 0 0,-1 0 1,-2 0-1,-2-1 0,-2 1 0,-1 0 1,-3 0-1,-1 0 0,-2 1 1,-1 1-1,-2-1 0,-2 2 0,-2 0 1,-2 1-1,-32-51 0,9 30-36,-2 1 0,-3 2 0,-104-95 0,51 67 0,-144-93 0,119 99 3,-4 4-1,-3 7 0,-145-52 1,93 54-61,-349-73 0,243 85-57,-3 12 1,-381-2-1,468 43 78,1 10 0,0 8-1,2 10 1,-230 62 0,-127 89 37,411-119 0,-230 129 0,324-158-4,1 3-1,2 2 1,1 2 0,2 2-1,-56 62 1,84-78 8,1 0 1,2 1-1,0 1 0,2 1 1,-15 34-1,22-40 10,1 1-1,1 0 0,0 1 0,2 0 1,1 0-1,1 0 0,0 38 0,5-24 51,2-1 0,1 0 0,2 0 0,1 0 0,2-1 0,2 0 0,1-1 0,18 35 0,5-1-79,4-2-1,88 116 1,-54-91 25,5-3 1,3-4-1,4-3 0,155 113 0,-155-136-118,3-3 0,2-5 0,3-3 0,1-4 0,151 46 0,-89-48 95,1-7 0,1-7 0,181 9 0,490-38-1099,546-173 903,-892 65 127,-10-48-99,-359 108 90,211-125 1,-245 122 69,-3-4 0,-3-3 1,79-79-1,-112 96 48,-3-1 1,-1-2-1,-2-2 0,-3-1 0,-1-1 0,27-60 1,-46 79 1,-2 0 0,0 0 1,-2-1-1,-2 0 1,6-41-1,-11 47-7,-1 1 0,-1-1 0,-1 0 0,-1 1 1,-1 0-1,-1-1 0,-12-38 0,7 37 107,-1 1 1,-2 0 0,0 0 0,-2 1-1,-23-31 1,12 22-11,-2 2 0,-1 1 0,-34-29 0,-4 7-80,-2 2 0,-145-79-1,56 50-44,-4 6 0,-250-75 0,-357-45-13,497 140 19,-400-25 0,503 71 0,0 7 0,0 8 0,-275 48 0,249-14 0,3 8 0,2 9 0,3 7 0,2 9 0,-218 124 0,289-133 0,-167 128 0,223-148 0,1 3 0,3 3 0,3 1 0,-59 80 0,89-105-4,2 0 0,1 1 1,1 1-1,1 1 0,2 0 1,-16 59-1,25-72 13,0 1 0,1 0 1,1-1-1,1 1 0,1 0 0,1 0 0,0 0 1,1 0-1,1-1 0,1 1 0,0-1 1,2 0-1,12 29 0,-4-20 69,2 0-1,1-1 1,1 0 0,1-2-1,1 0 1,40 36-1,2-6-90,91 60 0,292 150 23,25-43-135,230 46-251,-517-213 275,364 58 0,-344-90-101,0-8 0,366-23 0,-387-8 51,-1-9-1,-2-7 1,236-76-1,-307 73 117,-1-5-1,-1-5 1,-3-4-1,-3-5 1,-1-4-1,103-82 1,-142 92-8,-3-3 0,-1-2 0,94-122 1,-113 125 29,-3-1 0,-3-2 0,-1-1 0,-3-2 0,28-87 0,-41 100 109,-3 0 0,-1-1 0,-3 0 0,-1-1 1,-2 0-1,-3-56 0,-4 66 12,-1-1 1,-1 1 0,-2 0-1,-2 0 1,-1 1 0,-2 0-1,-1 1 1,-22-42 0,3 23 31,-2 0 1,-2 2-1,-2 2 1,-78-77 0,21 38-117,-134-97 0,118 107-103,-2 5 0,-4 6 0,-2 4 0,-135-50 0,103 58 12,-3 7-1,-1 7 0,-175-24 1,126 39 67,-1 9 0,0 8 0,-268 25 0,229 9 0,1 11 0,-341 96 0,429-86 0,-236 103 0,307-109 0,1 3 0,3 4 0,2 4 0,-87 71 0,122-83 0,0 2 0,3 1 0,2 2 0,1 2 0,3 1 0,1 2 0,3 1 0,2 1 0,-36 93 0,48-99 0,2 0 0,2 0 0,2 1 0,2 1 0,2 0 0,2 0 0,2 0 0,2 0 0,2 1 0,2-1 0,3-1 0,16 65 0,-15-82 0,1-1 0,2 0 0,0 0 0,2-1 0,1-1 0,1 0 0,2-1 0,0-1 0,1-1 0,2 0 0,0-1 0,1-1 0,1-2 0,44 32 0,-31-31-418,0 0 0,48 17-1,68 16-5852</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48.446"/>
    </inkml:context>
    <inkml:brush xml:id="br0">
      <inkml:brushProperty name="width" value="0.035" units="cm"/>
      <inkml:brushProperty name="height" value="0.035" units="cm"/>
      <inkml:brushProperty name="color" value="#E71224"/>
    </inkml:brush>
  </inkml:definitions>
  <inkml:trace contextRef="#ctx0" brushRef="#br0">3515 0 24575,'0'0'0,"0"10"0,1-2 0,-1 1 0,-1-1 0,0 0 0,-2 9 0,3-13 0,-2-1 0,1 0 0,0 0 0,-1 0 0,0 0 0,1 0 0,-1 0 0,0 0 0,-1 0 0,1-1 0,0 1 0,-1-1 0,-3 3 0,-2 1 0,0-1 0,-1 1 0,0-2 0,0 1 0,0-1 0,-1-1 0,-14 5 0,-77 10 0,45-9 0,-214 63 0,3 23 0,135-46 0,-1758 645-760,1827-671 770,-476 193 106,526-210 52,3-2-75,0 1 0,0 0 1,0 1-1,-13 10 0,21-12-93,10-4 0,10-7 0,-13 3-45,0 0 0,0-1 0,0 0 0,-1 0 0,1 0 0,-1 0 0,-1-1 0,1 1 0,4-11 0,-1 5-870,11-20-5911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49.838"/>
    </inkml:context>
    <inkml:brush xml:id="br0">
      <inkml:brushProperty name="width" value="0.035" units="cm"/>
      <inkml:brushProperty name="height" value="0.035" units="cm"/>
      <inkml:brushProperty name="color" value="#E71224"/>
    </inkml:brush>
  </inkml:definitions>
  <inkml:trace contextRef="#ctx0" brushRef="#br0">743 0 24575,'-9'14'0,"-54"97"0,-44 67 0,-377 455 0,438-578-1365,12-18-5461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08T15:41:51.360"/>
    </inkml:context>
    <inkml:brush xml:id="br0">
      <inkml:brushProperty name="width" value="0.035" units="cm"/>
      <inkml:brushProperty name="height" value="0.035" units="cm"/>
      <inkml:brushProperty name="color" value="#E71224"/>
    </inkml:brush>
  </inkml:definitions>
  <inkml:trace contextRef="#ctx0" brushRef="#br0">1401 638 24575,'-1'-3'0,"-1"1"0,0 0 0,1-1 0,-1 1 0,0 0 0,0 0 0,0 0 0,-4-3 0,2 1 0,0 0 0,0 0 0,1 1 0,-1-1 0,-1 1 0,-7-5 0,10 7 0,0 0 0,-1 0 0,1 1 0,0-1 0,-1 1 0,1-1 0,0 1 0,-1 0 0,1 0 0,-1 0 0,1 0 0,0 0 0,-1 0 0,1 1 0,-3 0 0,-14 3 0,-1-1 0,1 0 0,0-2 0,0 0 0,-1-2 0,1 0 0,0-1 0,-37-8 0,1-5 0,-91-38 0,-215-127 0,170 78 0,142 77 0,-95-51 0,117 61 0,2-2 0,1-1 0,-29-25 0,36 20 120,14 13-321,4 10 163,-1-1 0,0 1 1,0 0-1,1 0 0,-1 0 0,0-1 1,0 1-1,1 0 0,-1 0 0,0 0 1,0 0-1,1 0 0,-1 0 0,0 0 1,1 0-1,-1-1 0,0 1 0,1 0 0,-1 0 1,0 0-1,0 0 0,1 1 0,-1-1 1,0 0-1,1 0 0,-1 0 0,0 0 1,1 0-1,-1 0 0,0 0 0,0 0 1,1 1-1,-1-1 0,9 4-6788</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11/19/2025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2"/>
        <p:cNvGrpSpPr/>
        <p:nvPr/>
      </p:nvGrpSpPr>
      <p:grpSpPr>
        <a:xfrm>
          <a:off x="0" y="0"/>
          <a:ext cx="0" cy="0"/>
          <a:chOff x="0" y="0"/>
          <a:chExt cx="0" cy="0"/>
        </a:xfrm>
      </p:grpSpPr>
      <p:sp>
        <p:nvSpPr>
          <p:cNvPr id="923" name="Google Shape;923;g1468bb3220c_0_142: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4" name="Google Shape;924;g1468bb3220c_0_1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g1468bb3220c_0_1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extLst>
      <p:ext uri="{BB962C8B-B14F-4D97-AF65-F5344CB8AC3E}">
        <p14:creationId xmlns:p14="http://schemas.microsoft.com/office/powerpoint/2010/main" val="4141519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9</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4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25D966-59C2-4D99-B1BA-BC0144E3C5AB}" type="slidenum">
              <a:rPr lang="en-US" altLang="en-US" sz="1200"/>
              <a:pPr/>
              <a:t>20</a:t>
            </a:fld>
            <a:endParaRPr lang="en-US" altLang="en-US" sz="1200"/>
          </a:p>
        </p:txBody>
      </p:sp>
    </p:spTree>
    <p:extLst>
      <p:ext uri="{BB962C8B-B14F-4D97-AF65-F5344CB8AC3E}">
        <p14:creationId xmlns:p14="http://schemas.microsoft.com/office/powerpoint/2010/main" val="3438918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Jariza</a:t>
            </a:r>
          </a:p>
        </p:txBody>
      </p:sp>
      <p:sp>
        <p:nvSpPr>
          <p:cNvPr id="4" name="Slide Number Placeholder 3"/>
          <p:cNvSpPr>
            <a:spLocks noGrp="1"/>
          </p:cNvSpPr>
          <p:nvPr>
            <p:ph type="sldNum" sz="quarter" idx="5"/>
          </p:nvPr>
        </p:nvSpPr>
        <p:spPr/>
        <p:txBody>
          <a:bodyPr/>
          <a:lstStyle/>
          <a:p>
            <a:fld id="{841221E5-7225-48EB-A4EE-420E7BFCF705}" type="slidenum">
              <a:rPr lang="en-US" smtClean="0"/>
              <a:pPr/>
              <a:t>31</a:t>
            </a:fld>
            <a:endParaRPr lang="en-US"/>
          </a:p>
        </p:txBody>
      </p:sp>
    </p:spTree>
    <p:extLst>
      <p:ext uri="{BB962C8B-B14F-4D97-AF65-F5344CB8AC3E}">
        <p14:creationId xmlns:p14="http://schemas.microsoft.com/office/powerpoint/2010/main" val="3387474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Jariza</a:t>
            </a:r>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32</a:t>
            </a:fld>
            <a:endParaRPr lang="en-US" altLang="en-US"/>
          </a:p>
        </p:txBody>
      </p:sp>
    </p:spTree>
    <p:extLst>
      <p:ext uri="{BB962C8B-B14F-4D97-AF65-F5344CB8AC3E}">
        <p14:creationId xmlns:p14="http://schemas.microsoft.com/office/powerpoint/2010/main" val="2777812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Placeholder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Placeholder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Natasha 15 minutes</a:t>
            </a:r>
          </a:p>
        </p:txBody>
      </p:sp>
    </p:spTree>
    <p:extLst>
      <p:ext uri="{BB962C8B-B14F-4D97-AF65-F5344CB8AC3E}">
        <p14:creationId xmlns:p14="http://schemas.microsoft.com/office/powerpoint/2010/main" val="1152651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3699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5150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65550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5955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Jariza</a:t>
            </a:r>
          </a:p>
        </p:txBody>
      </p:sp>
      <p:sp>
        <p:nvSpPr>
          <p:cNvPr id="4" name="Slide Number Placeholder 3"/>
          <p:cNvSpPr>
            <a:spLocks noGrp="1"/>
          </p:cNvSpPr>
          <p:nvPr>
            <p:ph type="sldNum" sz="quarter" idx="5"/>
          </p:nvPr>
        </p:nvSpPr>
        <p:spPr/>
        <p:txBody>
          <a:bodyPr/>
          <a:lstStyle/>
          <a:p>
            <a:fld id="{841221E5-7225-48EB-A4EE-420E7BFCF705}" type="slidenum">
              <a:rPr lang="en-US" smtClean="0"/>
              <a:pPr/>
              <a:t>39</a:t>
            </a:fld>
            <a:endParaRPr lang="en-US"/>
          </a:p>
        </p:txBody>
      </p:sp>
    </p:spTree>
    <p:extLst>
      <p:ext uri="{BB962C8B-B14F-4D97-AF65-F5344CB8AC3E}">
        <p14:creationId xmlns:p14="http://schemas.microsoft.com/office/powerpoint/2010/main" val="27379086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BD756AD4-3AF0-E2B9-4891-04CA36DB949A}"/>
            </a:ext>
          </a:extLst>
        </p:cNvPr>
        <p:cNvGrpSpPr/>
        <p:nvPr/>
      </p:nvGrpSpPr>
      <p:grpSpPr>
        <a:xfrm>
          <a:off x="0" y="0"/>
          <a:ext cx="0" cy="0"/>
          <a:chOff x="0" y="0"/>
          <a:chExt cx="0" cy="0"/>
        </a:xfrm>
      </p:grpSpPr>
      <p:sp>
        <p:nvSpPr>
          <p:cNvPr id="158" name="Google Shape;158;p5:notes">
            <a:extLst>
              <a:ext uri="{FF2B5EF4-FFF2-40B4-BE49-F238E27FC236}">
                <a16:creationId xmlns:a16="http://schemas.microsoft.com/office/drawing/2014/main" id="{59509DE9-368D-073B-1852-E15CE376F3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5:notes">
            <a:extLst>
              <a:ext uri="{FF2B5EF4-FFF2-40B4-BE49-F238E27FC236}">
                <a16:creationId xmlns:a16="http://schemas.microsoft.com/office/drawing/2014/main" id="{041A5229-EC45-8E56-A047-A65FE092C5C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30254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What are some “red flags” to look out for when identifying the issue? </a:t>
            </a:r>
            <a:endParaRPr/>
          </a:p>
        </p:txBody>
      </p:sp>
      <p:sp>
        <p:nvSpPr>
          <p:cNvPr id="200" name="Google Shape;200;p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55</a:t>
            </a:fld>
            <a:endParaRPr/>
          </a:p>
        </p:txBody>
      </p:sp>
    </p:spTree>
    <p:extLst>
      <p:ext uri="{BB962C8B-B14F-4D97-AF65-F5344CB8AC3E}">
        <p14:creationId xmlns:p14="http://schemas.microsoft.com/office/powerpoint/2010/main" val="1800978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3" name="Google Shape;19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56859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09" name="Google Shape;209;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57</a:t>
            </a:fld>
            <a:endParaRPr/>
          </a:p>
        </p:txBody>
      </p:sp>
    </p:spTree>
    <p:extLst>
      <p:ext uri="{BB962C8B-B14F-4D97-AF65-F5344CB8AC3E}">
        <p14:creationId xmlns:p14="http://schemas.microsoft.com/office/powerpoint/2010/main" val="24667816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6" name="Google Shape;216;p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61</a:t>
            </a:fld>
            <a:endParaRPr/>
          </a:p>
        </p:txBody>
      </p:sp>
    </p:spTree>
    <p:extLst>
      <p:ext uri="{BB962C8B-B14F-4D97-AF65-F5344CB8AC3E}">
        <p14:creationId xmlns:p14="http://schemas.microsoft.com/office/powerpoint/2010/main" val="4200565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1" name="Google Shape;231;p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67</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a:extLst>
            <a:ext uri="{FF2B5EF4-FFF2-40B4-BE49-F238E27FC236}">
              <a16:creationId xmlns:a16="http://schemas.microsoft.com/office/drawing/2014/main" id="{9FEAE701-E793-3DB5-C9F2-3A1AA9CA8D03}"/>
            </a:ext>
          </a:extLst>
        </p:cNvPr>
        <p:cNvGrpSpPr/>
        <p:nvPr/>
      </p:nvGrpSpPr>
      <p:grpSpPr>
        <a:xfrm>
          <a:off x="0" y="0"/>
          <a:ext cx="0" cy="0"/>
          <a:chOff x="0" y="0"/>
          <a:chExt cx="0" cy="0"/>
        </a:xfrm>
      </p:grpSpPr>
      <p:sp>
        <p:nvSpPr>
          <p:cNvPr id="251" name="Google Shape;251;p17:notes">
            <a:extLst>
              <a:ext uri="{FF2B5EF4-FFF2-40B4-BE49-F238E27FC236}">
                <a16:creationId xmlns:a16="http://schemas.microsoft.com/office/drawing/2014/main" id="{F7DFC0C8-4FB2-31F0-82E7-A3F88857C94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a:extLst>
              <a:ext uri="{FF2B5EF4-FFF2-40B4-BE49-F238E27FC236}">
                <a16:creationId xmlns:a16="http://schemas.microsoft.com/office/drawing/2014/main" id="{F6F6F135-20C3-CC97-F56E-94743390A1B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3" name="Google Shape;253;p17:notes">
            <a:extLst>
              <a:ext uri="{FF2B5EF4-FFF2-40B4-BE49-F238E27FC236}">
                <a16:creationId xmlns:a16="http://schemas.microsoft.com/office/drawing/2014/main" id="{574A26EE-E54B-1969-1885-586DC3380210}"/>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69</a:t>
            </a:fld>
            <a:endParaRPr/>
          </a:p>
        </p:txBody>
      </p:sp>
    </p:spTree>
    <p:extLst>
      <p:ext uri="{BB962C8B-B14F-4D97-AF65-F5344CB8AC3E}">
        <p14:creationId xmlns:p14="http://schemas.microsoft.com/office/powerpoint/2010/main" val="2765437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72" name="Google Shape;272;p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70</a:t>
            </a:fld>
            <a:endParaRPr/>
          </a:p>
        </p:txBody>
      </p:sp>
    </p:spTree>
    <p:extLst>
      <p:ext uri="{BB962C8B-B14F-4D97-AF65-F5344CB8AC3E}">
        <p14:creationId xmlns:p14="http://schemas.microsoft.com/office/powerpoint/2010/main" val="18410639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75</a:t>
            </a:fld>
            <a:endParaRPr/>
          </a:p>
        </p:txBody>
      </p:sp>
    </p:spTree>
    <p:extLst>
      <p:ext uri="{BB962C8B-B14F-4D97-AF65-F5344CB8AC3E}">
        <p14:creationId xmlns:p14="http://schemas.microsoft.com/office/powerpoint/2010/main" val="31810560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3" name="Google Shape;253;p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77</a:t>
            </a:fld>
            <a:endParaRPr/>
          </a:p>
        </p:txBody>
      </p:sp>
    </p:spTree>
    <p:extLst>
      <p:ext uri="{BB962C8B-B14F-4D97-AF65-F5344CB8AC3E}">
        <p14:creationId xmlns:p14="http://schemas.microsoft.com/office/powerpoint/2010/main" val="25745825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414b17fea8_0_3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414b17fea8_0_3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g2414b17fea8_0_3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78</a:t>
            </a:fld>
            <a:endParaRPr/>
          </a:p>
        </p:txBody>
      </p:sp>
    </p:spTree>
    <p:extLst>
      <p:ext uri="{BB962C8B-B14F-4D97-AF65-F5344CB8AC3E}">
        <p14:creationId xmlns:p14="http://schemas.microsoft.com/office/powerpoint/2010/main" val="3001723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59" name="Google Shape;259;p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79</a:t>
            </a:fld>
            <a:endParaRPr/>
          </a:p>
        </p:txBody>
      </p:sp>
    </p:spTree>
    <p:extLst>
      <p:ext uri="{BB962C8B-B14F-4D97-AF65-F5344CB8AC3E}">
        <p14:creationId xmlns:p14="http://schemas.microsoft.com/office/powerpoint/2010/main" val="21070903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93" name="Google Shape;293;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80</a:t>
            </a:fld>
            <a:endParaRPr/>
          </a:p>
        </p:txBody>
      </p:sp>
    </p:spTree>
    <p:extLst>
      <p:ext uri="{BB962C8B-B14F-4D97-AF65-F5344CB8AC3E}">
        <p14:creationId xmlns:p14="http://schemas.microsoft.com/office/powerpoint/2010/main" val="28738328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46" name="Google Shape;246;p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81</a:t>
            </a:fld>
            <a:endParaRPr/>
          </a:p>
        </p:txBody>
      </p:sp>
    </p:spTree>
    <p:extLst>
      <p:ext uri="{BB962C8B-B14F-4D97-AF65-F5344CB8AC3E}">
        <p14:creationId xmlns:p14="http://schemas.microsoft.com/office/powerpoint/2010/main" val="8145683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85</a:t>
            </a:fld>
            <a:endParaRPr lang="en-US"/>
          </a:p>
        </p:txBody>
      </p:sp>
    </p:spTree>
    <p:extLst>
      <p:ext uri="{BB962C8B-B14F-4D97-AF65-F5344CB8AC3E}">
        <p14:creationId xmlns:p14="http://schemas.microsoft.com/office/powerpoint/2010/main" val="30716816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86</a:t>
            </a:fld>
            <a:endParaRPr lang="en-US"/>
          </a:p>
        </p:txBody>
      </p:sp>
    </p:spTree>
    <p:extLst>
      <p:ext uri="{BB962C8B-B14F-4D97-AF65-F5344CB8AC3E}">
        <p14:creationId xmlns:p14="http://schemas.microsoft.com/office/powerpoint/2010/main" val="33441753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CC8B027-1C21-437D-86A8-7A2B68AE7117}" type="slidenum">
              <a:rPr lang="en-US" smtClean="0"/>
              <a:t>89</a:t>
            </a:fld>
            <a:endParaRPr lang="en-US"/>
          </a:p>
        </p:txBody>
      </p:sp>
    </p:spTree>
    <p:extLst>
      <p:ext uri="{BB962C8B-B14F-4D97-AF65-F5344CB8AC3E}">
        <p14:creationId xmlns:p14="http://schemas.microsoft.com/office/powerpoint/2010/main" val="17309127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94</a:t>
            </a:fld>
            <a:endParaRPr/>
          </a:p>
        </p:txBody>
      </p:sp>
    </p:spTree>
    <p:extLst>
      <p:ext uri="{BB962C8B-B14F-4D97-AF65-F5344CB8AC3E}">
        <p14:creationId xmlns:p14="http://schemas.microsoft.com/office/powerpoint/2010/main" val="14838282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13" name="Google Shape;313;p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95</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20" name="Google Shape;320;p2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97</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1" name="Google Shape;361;p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62" name="Google Shape;362;p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99</a:t>
            </a:fld>
            <a:endParaRPr/>
          </a:p>
        </p:txBody>
      </p:sp>
    </p:spTree>
    <p:extLst>
      <p:ext uri="{BB962C8B-B14F-4D97-AF65-F5344CB8AC3E}">
        <p14:creationId xmlns:p14="http://schemas.microsoft.com/office/powerpoint/2010/main" val="10972856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2414b17fea8_0_3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2414b17fea8_0_3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78" name="Google Shape;378;g2414b17fea8_0_3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100</a:t>
            </a:fld>
            <a:endParaRPr/>
          </a:p>
        </p:txBody>
      </p:sp>
    </p:spTree>
    <p:extLst>
      <p:ext uri="{BB962C8B-B14F-4D97-AF65-F5344CB8AC3E}">
        <p14:creationId xmlns:p14="http://schemas.microsoft.com/office/powerpoint/2010/main" val="33365968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buClr>
                <a:schemeClr val="dk1"/>
              </a:buClr>
              <a:buSzPts val="1200"/>
              <a:buFont typeface="Calibri"/>
            </a:pPr>
            <a:r>
              <a:rPr lang="en-US"/>
              <a:t>Chart paper around room with brief </a:t>
            </a:r>
            <a:r>
              <a:rPr lang="en-US" err="1"/>
              <a:t>dircetions</a:t>
            </a:r>
          </a:p>
        </p:txBody>
      </p:sp>
      <p:sp>
        <p:nvSpPr>
          <p:cNvPr id="370" name="Google Shape;370;p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101</a:t>
            </a:fld>
            <a:endParaRPr/>
          </a:p>
        </p:txBody>
      </p:sp>
    </p:spTree>
    <p:extLst>
      <p:ext uri="{BB962C8B-B14F-4D97-AF65-F5344CB8AC3E}">
        <p14:creationId xmlns:p14="http://schemas.microsoft.com/office/powerpoint/2010/main" val="34769562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00" name="Google Shape;300;p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104</a:t>
            </a:fld>
            <a:endParaRPr/>
          </a:p>
        </p:txBody>
      </p:sp>
    </p:spTree>
    <p:extLst>
      <p:ext uri="{BB962C8B-B14F-4D97-AF65-F5344CB8AC3E}">
        <p14:creationId xmlns:p14="http://schemas.microsoft.com/office/powerpoint/2010/main" val="18632532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2" name="Google Shape;392;p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105</a:t>
            </a:fld>
            <a:endParaRPr/>
          </a:p>
        </p:txBody>
      </p:sp>
    </p:spTree>
    <p:extLst>
      <p:ext uri="{BB962C8B-B14F-4D97-AF65-F5344CB8AC3E}">
        <p14:creationId xmlns:p14="http://schemas.microsoft.com/office/powerpoint/2010/main" val="20346465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399" name="Google Shape;399;p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106</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06" name="Google Shape;406;p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Calibri"/>
              <a:buNone/>
            </a:pPr>
            <a:fld id="{00000000-1234-1234-1234-123412341234}" type="slidenum">
              <a:rPr lang="en-US"/>
              <a:t>107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11/19/2025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11/19/2025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11/19/2025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11/19/2025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11/19/2025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11/19/2025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11/19/2025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11/19/2025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11/19/2025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11/19/2025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11/19/2025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1_Picture with Caption">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081" y="4960138"/>
            <a:ext cx="7770376"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49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5778" cy="4572000"/>
          </a:xfrm>
          <a:prstGeom prst="rect">
            <a:avLst/>
          </a:prstGeom>
          <a:solidFill>
            <a:srgbClr val="76CEEF"/>
          </a:solidFill>
          <a:ln>
            <a:noFill/>
          </a:ln>
        </p:spPr>
        <p:txBody>
          <a:bodyPr/>
          <a:lstStyle/>
          <a:p>
            <a:endParaRPr lang="en-US"/>
          </a:p>
        </p:txBody>
      </p:sp>
      <p:sp>
        <p:nvSpPr>
          <p:cNvPr id="71" name="Google Shape;71;p10"/>
          <p:cNvSpPr txBox="1">
            <a:spLocks noGrp="1"/>
          </p:cNvSpPr>
          <p:nvPr>
            <p:ph type="body" idx="1"/>
          </p:nvPr>
        </p:nvSpPr>
        <p:spPr>
          <a:xfrm>
            <a:off x="8608357" y="4960138"/>
            <a:ext cx="3199567" cy="1463040"/>
          </a:xfrm>
          <a:prstGeom prst="rect">
            <a:avLst/>
          </a:prstGeom>
          <a:noFill/>
          <a:ln>
            <a:noFill/>
          </a:ln>
        </p:spPr>
        <p:txBody>
          <a:bodyPr spcFirstLastPara="1" wrap="square" lIns="91425" tIns="45700" rIns="91425" bIns="45700" anchor="ctr" anchorCtr="0">
            <a:normAutofit/>
          </a:bodyPr>
          <a:lstStyle>
            <a:lvl1pPr marL="457063" lvl="0" indent="-228531" algn="l">
              <a:lnSpc>
                <a:spcPct val="100000"/>
              </a:lnSpc>
              <a:spcBef>
                <a:spcPts val="0"/>
              </a:spcBef>
              <a:spcAft>
                <a:spcPts val="0"/>
              </a:spcAft>
              <a:buSzPts val="1800"/>
              <a:buNone/>
              <a:defRPr sz="1799">
                <a:solidFill>
                  <a:srgbClr val="0C0C0C"/>
                </a:solidFill>
              </a:defRPr>
            </a:lvl1pPr>
            <a:lvl2pPr marL="914126" lvl="1" indent="-228531" algn="l">
              <a:lnSpc>
                <a:spcPct val="90000"/>
              </a:lnSpc>
              <a:spcBef>
                <a:spcPts val="200"/>
              </a:spcBef>
              <a:spcAft>
                <a:spcPts val="0"/>
              </a:spcAft>
              <a:buSzPts val="1400"/>
              <a:buNone/>
              <a:defRPr sz="1400"/>
            </a:lvl2pPr>
            <a:lvl3pPr marL="1371189" lvl="2" indent="-228531" algn="l">
              <a:lnSpc>
                <a:spcPct val="90000"/>
              </a:lnSpc>
              <a:spcBef>
                <a:spcPts val="400"/>
              </a:spcBef>
              <a:spcAft>
                <a:spcPts val="0"/>
              </a:spcAft>
              <a:buSzPts val="1200"/>
              <a:buNone/>
              <a:defRPr sz="1200"/>
            </a:lvl3pPr>
            <a:lvl4pPr marL="1828251" lvl="3" indent="-228531" algn="l">
              <a:lnSpc>
                <a:spcPct val="90000"/>
              </a:lnSpc>
              <a:spcBef>
                <a:spcPts val="400"/>
              </a:spcBef>
              <a:spcAft>
                <a:spcPts val="0"/>
              </a:spcAft>
              <a:buSzPts val="1000"/>
              <a:buNone/>
              <a:defRPr sz="1000"/>
            </a:lvl4pPr>
            <a:lvl5pPr marL="2285314" lvl="4" indent="-228531" algn="l">
              <a:lnSpc>
                <a:spcPct val="90000"/>
              </a:lnSpc>
              <a:spcBef>
                <a:spcPts val="400"/>
              </a:spcBef>
              <a:spcAft>
                <a:spcPts val="0"/>
              </a:spcAft>
              <a:buSzPts val="1000"/>
              <a:buNone/>
              <a:defRPr sz="1000"/>
            </a:lvl5pPr>
            <a:lvl6pPr marL="2742377" lvl="5" indent="-228531" algn="l">
              <a:lnSpc>
                <a:spcPct val="90000"/>
              </a:lnSpc>
              <a:spcBef>
                <a:spcPts val="400"/>
              </a:spcBef>
              <a:spcAft>
                <a:spcPts val="0"/>
              </a:spcAft>
              <a:buSzPts val="1000"/>
              <a:buNone/>
              <a:defRPr sz="1000"/>
            </a:lvl6pPr>
            <a:lvl7pPr marL="3199440" lvl="6" indent="-228531" algn="l">
              <a:lnSpc>
                <a:spcPct val="90000"/>
              </a:lnSpc>
              <a:spcBef>
                <a:spcPts val="400"/>
              </a:spcBef>
              <a:spcAft>
                <a:spcPts val="0"/>
              </a:spcAft>
              <a:buSzPts val="1000"/>
              <a:buNone/>
              <a:defRPr sz="1000"/>
            </a:lvl7pPr>
            <a:lvl8pPr marL="3656503" lvl="7" indent="-228531" algn="l">
              <a:lnSpc>
                <a:spcPct val="90000"/>
              </a:lnSpc>
              <a:spcBef>
                <a:spcPts val="400"/>
              </a:spcBef>
              <a:spcAft>
                <a:spcPts val="0"/>
              </a:spcAft>
              <a:buSzPts val="1000"/>
              <a:buNone/>
              <a:defRPr sz="1000"/>
            </a:lvl8pPr>
            <a:lvl9pPr marL="4113566" lvl="8" indent="-228531"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3863" y="6470704"/>
            <a:ext cx="2153582"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1671" y="6470704"/>
            <a:ext cx="5899922"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4511" y="6470704"/>
            <a:ext cx="973413"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fld id="{00000000-1234-1234-1234-123412341234}" type="slidenum">
              <a:rPr lang="en-US" smtClean="0"/>
              <a:pPr/>
              <a:t>‹#›</a:t>
            </a:fld>
            <a:endParaRPr lang="en-US"/>
          </a:p>
        </p:txBody>
      </p:sp>
      <p:cxnSp>
        <p:nvCxnSpPr>
          <p:cNvPr id="75" name="Google Shape;75;p10"/>
          <p:cNvCxnSpPr/>
          <p:nvPr/>
        </p:nvCxnSpPr>
        <p:spPr>
          <a:xfrm rot="10800000">
            <a:off x="8384659" y="5264106"/>
            <a:ext cx="0" cy="914400"/>
          </a:xfrm>
          <a:prstGeom prst="straightConnector1">
            <a:avLst/>
          </a:prstGeom>
          <a:noFill/>
          <a:ln w="190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2125122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11/19/2025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65" r:id="rId15"/>
    <p:sldLayoutId id="2147483681"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microsoft.com/office/2018/10/relationships/comments" Target="../comments/modernComment_29E_152978FE.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21.png"/><Relationship Id="rId5" Type="http://schemas.openxmlformats.org/officeDocument/2006/relationships/image" Target="../media/image18.png"/><Relationship Id="rId10" Type="http://schemas.openxmlformats.org/officeDocument/2006/relationships/customXml" Target="../ink/ink4.xml"/><Relationship Id="rId4" Type="http://schemas.openxmlformats.org/officeDocument/2006/relationships/customXml" Target="../ink/ink1.xml"/><Relationship Id="rId9"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gif"/></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0.gif"/></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1.gif"/></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2.png"/><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11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14867" y="73499"/>
            <a:ext cx="8378513" cy="1632537"/>
          </a:xfrm>
        </p:spPr>
        <p:txBody>
          <a:bodyPr/>
          <a:lstStyle/>
          <a:p>
            <a:r>
              <a:rPr lang="en-US"/>
              <a:t>Foundations of Organizing and Winning Campaigns</a:t>
            </a:r>
          </a:p>
        </p:txBody>
      </p:sp>
      <p:sp>
        <p:nvSpPr>
          <p:cNvPr id="3" name="TextBox 2">
            <a:extLst>
              <a:ext uri="{FF2B5EF4-FFF2-40B4-BE49-F238E27FC236}">
                <a16:creationId xmlns:a16="http://schemas.microsoft.com/office/drawing/2014/main" id="{E847CAAE-EF65-B9F4-6C57-50DC568E5E43}"/>
              </a:ext>
            </a:extLst>
          </p:cNvPr>
          <p:cNvSpPr txBox="1"/>
          <p:nvPr/>
        </p:nvSpPr>
        <p:spPr>
          <a:xfrm>
            <a:off x="2567237" y="1912339"/>
            <a:ext cx="4636887"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ea typeface="+mn-lt"/>
                <a:cs typeface="+mn-lt"/>
              </a:rPr>
              <a:t>NEA MEMBERS AND SUPPORTERS</a:t>
            </a:r>
            <a:br>
              <a:rPr lang="en-US" sz="1500">
                <a:ea typeface="+mn-lt"/>
                <a:cs typeface="+mn-lt"/>
              </a:rPr>
            </a:br>
            <a:r>
              <a:rPr lang="en-US" sz="1500">
                <a:ea typeface="+mn-lt"/>
                <a:cs typeface="+mn-lt"/>
              </a:rPr>
              <a:t>By attending this training, you confirm that you are a NEA affiliate staff member. The information you receive here is only for your use in your capacity as an NEA affiliate staff member. </a:t>
            </a:r>
          </a:p>
          <a:p>
            <a:endParaRPr lang="en-US" sz="1500"/>
          </a:p>
          <a:p>
            <a:r>
              <a:rPr lang="en-US" sz="1500">
                <a:ea typeface="+mn-lt"/>
                <a:cs typeface="+mn-lt"/>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 </a:t>
            </a:r>
          </a:p>
          <a:p>
            <a:endParaRPr lang="en-US" sz="1500"/>
          </a:p>
          <a:p>
            <a:endParaRPr lang="en-US" sz="1500"/>
          </a:p>
        </p:txBody>
      </p:sp>
      <p:pic>
        <p:nvPicPr>
          <p:cNvPr id="4" name="Picture 3" descr="A group of people holding megaphones&#10;&#10;AI-generated content may be incorrect.">
            <a:extLst>
              <a:ext uri="{FF2B5EF4-FFF2-40B4-BE49-F238E27FC236}">
                <a16:creationId xmlns:a16="http://schemas.microsoft.com/office/drawing/2014/main" id="{39BFBCD1-9F20-116E-4342-D302FD8634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124" y="1807661"/>
            <a:ext cx="4796048" cy="4160571"/>
          </a:xfrm>
          <a:prstGeom prst="rect">
            <a:avLst/>
          </a:prstGeom>
        </p:spPr>
      </p:pic>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11" y="259783"/>
            <a:ext cx="8419985" cy="918993"/>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dirty="0"/>
              <a:t> NEA Standards of Conduct</a:t>
            </a:r>
            <a:endParaRPr lang="en-US" sz="4799" dirty="0"/>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657255" y="2108112"/>
            <a:ext cx="2255733" cy="2641776"/>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3841" y="1143886"/>
            <a:ext cx="8961562" cy="5139588"/>
          </a:xfrm>
          <a:prstGeom prst="rect">
            <a:avLst/>
          </a:prstGeom>
          <a:ln>
            <a:noFill/>
          </a:ln>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750" dirty="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Thank you for your commitment to ensuring a positive event for all. </a:t>
            </a:r>
            <a:endParaRPr lang="en-US" sz="2750" dirty="0">
              <a:solidFill>
                <a:schemeClr val="tx1"/>
              </a:solidFill>
              <a:ea typeface="Calibri Light"/>
              <a:cs typeface="Calibri Light"/>
            </a:endParaRPr>
          </a:p>
          <a:p>
            <a:endParaRPr lang="en-US" sz="1999" dirty="0">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p:txBody>
          <a:bodyPr>
            <a:normAutofit/>
          </a:bodyPr>
          <a:lstStyle/>
          <a:p>
            <a:r>
              <a:rPr lang="en-US" sz="3600"/>
              <a:t>Session </a:t>
            </a:r>
            <a:r>
              <a:rPr lang="en-US" sz="3600" err="1"/>
              <a:t>OUtcomes</a:t>
            </a:r>
            <a:endParaRPr lang="en-US" sz="3600"/>
          </a:p>
        </p:txBody>
      </p:sp>
      <p:sp>
        <p:nvSpPr>
          <p:cNvPr id="3" name="Content Placeholder 2">
            <a:extLst>
              <a:ext uri="{FF2B5EF4-FFF2-40B4-BE49-F238E27FC236}">
                <a16:creationId xmlns:a16="http://schemas.microsoft.com/office/drawing/2014/main" id="{CDC167B7-E972-3A81-93EC-EC730AEC593A}"/>
              </a:ext>
            </a:extLst>
          </p:cNvPr>
          <p:cNvSpPr>
            <a:spLocks noGrp="1"/>
          </p:cNvSpPr>
          <p:nvPr>
            <p:ph idx="1"/>
          </p:nvPr>
        </p:nvSpPr>
        <p:spPr/>
        <p:txBody>
          <a:bodyPr vert="horz" lIns="91440" tIns="45720" rIns="91440" bIns="45720" rtlCol="0" anchor="t">
            <a:normAutofit/>
          </a:bodyPr>
          <a:lstStyle/>
          <a:p>
            <a:pPr marL="0" indent="0">
              <a:buNone/>
            </a:pPr>
            <a:r>
              <a:rPr lang="en-US"/>
              <a:t>We will leave this training with a campaign plan that works for you.  </a:t>
            </a:r>
          </a:p>
          <a:p>
            <a:pPr marL="0" indent="0">
              <a:buNone/>
            </a:pPr>
            <a:r>
              <a:rPr lang="en-US"/>
              <a:t>In the process we will discuss: </a:t>
            </a:r>
          </a:p>
          <a:p>
            <a:pPr marL="0" indent="0">
              <a:buNone/>
            </a:pPr>
            <a:endParaRPr lang="en-US"/>
          </a:p>
          <a:p>
            <a:pPr marL="246380" indent="-246380"/>
            <a:r>
              <a:rPr lang="en-US" sz="2200"/>
              <a:t>Key Issues and Problems </a:t>
            </a:r>
          </a:p>
          <a:p>
            <a:pPr marL="246380" indent="-246380"/>
            <a:r>
              <a:rPr lang="en-US" sz="2200"/>
              <a:t>Designing Strategic Actions</a:t>
            </a:r>
          </a:p>
          <a:p>
            <a:pPr marL="246380" indent="-246380"/>
            <a:r>
              <a:rPr lang="en-US" sz="2200"/>
              <a:t>Building Power through Organizing</a:t>
            </a:r>
          </a:p>
          <a:p>
            <a:pPr marL="246380" indent="-246380"/>
            <a:r>
              <a:rPr lang="en-US" sz="2200"/>
              <a:t>Developing Structures to Win </a:t>
            </a:r>
          </a:p>
          <a:p>
            <a:pPr marL="246380" indent="-246380"/>
            <a:endParaRPr lang="en-US"/>
          </a:p>
          <a:p>
            <a:pPr marL="246380" indent="-246380"/>
            <a:endParaRPr lang="en-US"/>
          </a:p>
          <a:p>
            <a:pPr marL="0" indent="0">
              <a:buNone/>
            </a:pPr>
            <a:endParaRPr lang="en-US"/>
          </a:p>
        </p:txBody>
      </p:sp>
      <p:pic>
        <p:nvPicPr>
          <p:cNvPr id="4" name="Picture 3" descr="A group of people holding megaphones&#10;&#10;AI-generated content may be incorrect.">
            <a:extLst>
              <a:ext uri="{FF2B5EF4-FFF2-40B4-BE49-F238E27FC236}">
                <a16:creationId xmlns:a16="http://schemas.microsoft.com/office/drawing/2014/main" id="{33522203-A480-C3F8-CC4C-BD7B4F4E4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588" y="2559386"/>
            <a:ext cx="3717797" cy="3225188"/>
          </a:xfrm>
          <a:prstGeom prst="rect">
            <a:avLst/>
          </a:prstGeom>
        </p:spPr>
      </p:pic>
    </p:spTree>
    <p:extLst>
      <p:ext uri="{BB962C8B-B14F-4D97-AF65-F5344CB8AC3E}">
        <p14:creationId xmlns:p14="http://schemas.microsoft.com/office/powerpoint/2010/main" val="35503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a:grpSpLocks/>
          </p:cNvGrpSpPr>
          <p:nvPr/>
        </p:nvGrpSpPr>
        <p:grpSpPr>
          <a:xfrm>
            <a:off x="6985280" y="4218710"/>
            <a:ext cx="4714240" cy="2525395"/>
            <a:chOff x="0" y="0"/>
            <a:chExt cx="4714240" cy="2525395"/>
          </a:xfrm>
        </p:grpSpPr>
        <p:pic>
          <p:nvPicPr>
            <p:cNvPr id="9" name="Image 7"/>
            <p:cNvPicPr/>
            <p:nvPr/>
          </p:nvPicPr>
          <p:blipFill>
            <a:blip r:embed="rId2" cstate="print"/>
            <a:stretch>
              <a:fillRect/>
            </a:stretch>
          </p:blipFill>
          <p:spPr>
            <a:xfrm>
              <a:off x="0" y="0"/>
              <a:ext cx="4714227" cy="2493573"/>
            </a:xfrm>
            <a:prstGeom prst="rect">
              <a:avLst/>
            </a:prstGeom>
          </p:spPr>
        </p:pic>
        <p:sp>
          <p:nvSpPr>
            <p:cNvPr id="10" name="Textbox 8"/>
            <p:cNvSpPr txBox="1"/>
            <p:nvPr/>
          </p:nvSpPr>
          <p:spPr>
            <a:xfrm>
              <a:off x="0" y="0"/>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grpSp>
      <p:sp>
        <p:nvSpPr>
          <p:cNvPr id="2" name="Title 1"/>
          <p:cNvSpPr>
            <a:spLocks noGrp="1"/>
          </p:cNvSpPr>
          <p:nvPr>
            <p:ph type="title"/>
          </p:nvPr>
        </p:nvSpPr>
        <p:spPr/>
        <p:txBody>
          <a:bodyPr/>
          <a:lstStyle/>
          <a:p>
            <a:r>
              <a:rPr lang="en-US"/>
              <a:t>Key Parts of an </a:t>
            </a:r>
            <a:r>
              <a:rPr lang="en-US" err="1"/>
              <a:t>IssuE</a:t>
            </a:r>
            <a:r>
              <a:rPr lang="en-US"/>
              <a:t> Campaign</a:t>
            </a:r>
          </a:p>
        </p:txBody>
      </p:sp>
      <p:sp>
        <p:nvSpPr>
          <p:cNvPr id="3" name="Content Placeholder 2"/>
          <p:cNvSpPr>
            <a:spLocks noGrp="1"/>
          </p:cNvSpPr>
          <p:nvPr>
            <p:ph idx="1"/>
          </p:nvPr>
        </p:nvSpPr>
        <p:spPr>
          <a:xfrm>
            <a:off x="4909938" y="168908"/>
            <a:ext cx="6204647" cy="5689600"/>
          </a:xfrm>
        </p:spPr>
        <p:txBody>
          <a:bodyPr>
            <a:normAutofit/>
          </a:bodyPr>
          <a:lstStyle/>
          <a:p>
            <a:pPr marL="717335" indent="-742727">
              <a:spcBef>
                <a:spcPts val="0"/>
              </a:spcBef>
              <a:buClr>
                <a:schemeClr val="dk1"/>
              </a:buClr>
              <a:buSzPts val="4000"/>
              <a:buAutoNum type="arabicPeriod"/>
            </a:pPr>
            <a:r>
              <a:rPr lang="en-US" sz="3999"/>
              <a:t>Centering Equity</a:t>
            </a:r>
          </a:p>
          <a:p>
            <a:pPr marL="717335" indent="-742727">
              <a:spcBef>
                <a:spcPts val="0"/>
              </a:spcBef>
              <a:buClr>
                <a:schemeClr val="dk1"/>
              </a:buClr>
              <a:buSzPts val="4000"/>
              <a:buAutoNum type="arabicPeriod"/>
            </a:pPr>
            <a:r>
              <a:rPr lang="en-US" sz="3999"/>
              <a:t>Problem and Issue</a:t>
            </a:r>
            <a:endParaRPr lang="en-US"/>
          </a:p>
          <a:p>
            <a:pPr marL="717335" indent="-742727">
              <a:spcBef>
                <a:spcPts val="1000"/>
              </a:spcBef>
              <a:buClr>
                <a:schemeClr val="dk1"/>
              </a:buClr>
              <a:buSzPts val="4000"/>
              <a:buAutoNum type="arabicPeriod"/>
            </a:pPr>
            <a:r>
              <a:rPr lang="en-US" sz="3999"/>
              <a:t>Power Analysis</a:t>
            </a:r>
          </a:p>
          <a:p>
            <a:pPr marL="717335" indent="-742727">
              <a:spcBef>
                <a:spcPts val="1000"/>
              </a:spcBef>
              <a:buClr>
                <a:schemeClr val="dk1"/>
              </a:buClr>
              <a:buSzPts val="4000"/>
              <a:buAutoNum type="arabicPeriod"/>
            </a:pPr>
            <a:r>
              <a:rPr lang="en-US" sz="3999"/>
              <a:t>Target</a:t>
            </a:r>
          </a:p>
          <a:p>
            <a:pPr marL="717335" indent="-742727">
              <a:spcBef>
                <a:spcPts val="1000"/>
              </a:spcBef>
              <a:buClr>
                <a:schemeClr val="dk1"/>
              </a:buClr>
              <a:buSzPts val="4000"/>
              <a:buAutoNum type="arabicPeriod"/>
            </a:pPr>
            <a:r>
              <a:rPr lang="en-US" sz="3999"/>
              <a:t>Demand</a:t>
            </a:r>
          </a:p>
          <a:p>
            <a:pPr marL="717335" indent="-742727">
              <a:spcBef>
                <a:spcPts val="1000"/>
              </a:spcBef>
              <a:buClr>
                <a:schemeClr val="dk1"/>
              </a:buClr>
              <a:buSzPts val="4000"/>
              <a:buAutoNum type="arabicPeriod"/>
            </a:pPr>
            <a:r>
              <a:rPr lang="en-US" sz="3999"/>
              <a:t>Strategy and Tactics</a:t>
            </a:r>
          </a:p>
          <a:p>
            <a:pPr marL="716915" indent="-742315">
              <a:spcBef>
                <a:spcPts val="1000"/>
              </a:spcBef>
              <a:buClr>
                <a:schemeClr val="dk1"/>
              </a:buClr>
              <a:buSzPts val="4000"/>
              <a:buAutoNum type="arabicPeriod"/>
            </a:pPr>
            <a:r>
              <a:rPr lang="en-US" sz="3950"/>
              <a:t>Escalation</a:t>
            </a:r>
          </a:p>
          <a:p>
            <a:pPr marL="365760" lvl="1" indent="0">
              <a:buNone/>
            </a:pPr>
            <a:endParaRPr lang="en-US"/>
          </a:p>
        </p:txBody>
      </p:sp>
      <p:sp>
        <p:nvSpPr>
          <p:cNvPr id="5" name="Text Placeholder 4"/>
          <p:cNvSpPr>
            <a:spLocks noGrp="1"/>
          </p:cNvSpPr>
          <p:nvPr>
            <p:ph type="body" sz="half" idx="2"/>
          </p:nvPr>
        </p:nvSpPr>
        <p:spPr/>
        <p:txBody>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
        <p:nvSpPr>
          <p:cNvPr id="7" name="Textbox 8"/>
          <p:cNvSpPr txBox="1"/>
          <p:nvPr/>
        </p:nvSpPr>
        <p:spPr>
          <a:xfrm>
            <a:off x="6661997" y="2956013"/>
            <a:ext cx="4714240" cy="2525395"/>
          </a:xfrm>
          <a:prstGeom prst="rect">
            <a:avLst/>
          </a:prstGeom>
        </p:spPr>
        <p:txBody>
          <a:bodyPr wrap="square" lIns="0" tIns="0" rIns="0" bIns="0" rtlCol="0">
            <a:noAutofit/>
          </a:bodyPr>
          <a:lstStyle/>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0" marR="0">
              <a:spcBef>
                <a:spcPts val="86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Timeline</a:t>
            </a:r>
            <a:endParaRPr lang="en-US" sz="1100">
              <a:effectLst/>
              <a:latin typeface="Arial" panose="020B0604020202020204" pitchFamily="34" charset="0"/>
              <a:ea typeface="Arial" panose="020B0604020202020204" pitchFamily="34" charset="0"/>
            </a:endParaRPr>
          </a:p>
          <a:p>
            <a:pPr marL="2016760" marR="0">
              <a:spcBef>
                <a:spcPts val="0"/>
              </a:spcBef>
              <a:spcAft>
                <a:spcPts val="0"/>
              </a:spcAft>
            </a:pPr>
            <a:r>
              <a:rPr lang="en-US" sz="1200" b="1" spc="-10">
                <a:effectLst/>
                <a:latin typeface="Calibri" panose="020F0502020204030204" pitchFamily="34" charset="0"/>
                <a:ea typeface="Arial" panose="020B0604020202020204" pitchFamily="34" charset="0"/>
                <a:cs typeface="Arial" panose="020B0604020202020204" pitchFamily="34" charset="0"/>
              </a:rPr>
              <a:t>Tactics</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(in</a:t>
            </a:r>
            <a:r>
              <a:rPr lang="en-US" sz="1200" b="1" spc="-7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order)</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of</a:t>
            </a:r>
            <a:r>
              <a:rPr lang="en-US" sz="1200" b="1" spc="-40">
                <a:effectLst/>
                <a:latin typeface="Calibri" panose="020F0502020204030204" pitchFamily="34" charset="0"/>
                <a:ea typeface="Arial" panose="020B0604020202020204" pitchFamily="34" charset="0"/>
                <a:cs typeface="Arial" panose="020B0604020202020204" pitchFamily="34" charset="0"/>
              </a:rPr>
              <a:t> </a:t>
            </a:r>
            <a:r>
              <a:rPr lang="en-US" sz="1200" b="1" spc="-10">
                <a:effectLst/>
                <a:latin typeface="Calibri" panose="020F0502020204030204" pitchFamily="34" charset="0"/>
                <a:ea typeface="Arial" panose="020B0604020202020204" pitchFamily="34" charset="0"/>
                <a:cs typeface="Arial" panose="020B0604020202020204" pitchFamily="34" charset="0"/>
              </a:rPr>
              <a:t>escalation</a:t>
            </a:r>
            <a:endParaRPr lang="en-US" sz="1100">
              <a:effectLst/>
              <a:latin typeface="Arial" panose="020B0604020202020204" pitchFamily="34" charset="0"/>
              <a:ea typeface="Arial" panose="020B0604020202020204" pitchFamily="34" charset="0"/>
            </a:endParaRPr>
          </a:p>
          <a:p>
            <a:pPr marL="0" marR="0">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 </a:t>
            </a:r>
            <a:endParaRPr lang="en-US" sz="1100">
              <a:effectLst/>
              <a:latin typeface="Arial" panose="020B0604020202020204" pitchFamily="34" charset="0"/>
              <a:ea typeface="Arial" panose="020B0604020202020204" pitchFamily="34" charset="0"/>
            </a:endParaRPr>
          </a:p>
          <a:p>
            <a:pPr marL="2016760" marR="0">
              <a:lnSpc>
                <a:spcPts val="1445"/>
              </a:lnSpc>
              <a:spcBef>
                <a:spcPts val="0"/>
              </a:spcBef>
              <a:spcAft>
                <a:spcPts val="0"/>
              </a:spcAft>
            </a:pPr>
            <a:r>
              <a:rPr lang="en-US" sz="1200" b="1">
                <a:effectLst/>
                <a:latin typeface="Calibri" panose="020F0502020204030204" pitchFamily="34" charset="0"/>
                <a:ea typeface="Arial" panose="020B0604020202020204" pitchFamily="34" charset="0"/>
                <a:cs typeface="Arial" panose="020B0604020202020204" pitchFamily="34" charset="0"/>
              </a:rPr>
              <a:t>Benchmarks</a:t>
            </a:r>
            <a:r>
              <a:rPr lang="en-US" sz="1200" b="1" spc="-2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for</a:t>
            </a:r>
            <a:r>
              <a:rPr lang="en-US" sz="1200" b="1" spc="-10">
                <a:effectLst/>
                <a:latin typeface="Calibri" panose="020F0502020204030204" pitchFamily="34" charset="0"/>
                <a:ea typeface="Arial" panose="020B0604020202020204" pitchFamily="34" charset="0"/>
                <a:cs typeface="Arial" panose="020B0604020202020204" pitchFamily="34" charset="0"/>
              </a:rPr>
              <a:t> </a:t>
            </a:r>
            <a:r>
              <a:rPr lang="en-US" sz="1200" b="1">
                <a:effectLst/>
                <a:latin typeface="Calibri" panose="020F0502020204030204" pitchFamily="34" charset="0"/>
                <a:ea typeface="Arial" panose="020B0604020202020204" pitchFamily="34" charset="0"/>
                <a:cs typeface="Arial" panose="020B0604020202020204" pitchFamily="34" charset="0"/>
              </a:rPr>
              <a:t>each</a:t>
            </a:r>
            <a:r>
              <a:rPr lang="en-US" sz="1200" b="1" spc="-10">
                <a:effectLst/>
                <a:latin typeface="Calibri" panose="020F0502020204030204" pitchFamily="34" charset="0"/>
                <a:ea typeface="Arial" panose="020B0604020202020204" pitchFamily="34" charset="0"/>
                <a:cs typeface="Arial" panose="020B0604020202020204" pitchFamily="34" charset="0"/>
              </a:rPr>
              <a:t> tactic</a:t>
            </a:r>
            <a:endParaRPr lang="en-US" sz="110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813255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g1468bb3220c_0_142"/>
          <p:cNvSpPr txBox="1">
            <a:spLocks noGrp="1"/>
          </p:cNvSpPr>
          <p:nvPr>
            <p:ph type="title"/>
          </p:nvPr>
        </p:nvSpPr>
        <p:spPr>
          <a:xfrm>
            <a:off x="803481" y="647700"/>
            <a:ext cx="10972800" cy="381000"/>
          </a:xfrm>
          <a:prstGeom prst="rect">
            <a:avLst/>
          </a:prstGeom>
        </p:spPr>
        <p:txBody>
          <a:bodyPr spcFirstLastPara="1" vert="horz" wrap="square" lIns="91425" tIns="45700" rIns="91425" bIns="45700" rtlCol="0" anchor="ctr" anchorCtr="0">
            <a:noAutofit/>
          </a:bodyPr>
          <a:lstStyle/>
          <a:p>
            <a:pPr>
              <a:spcBef>
                <a:spcPts val="0"/>
              </a:spcBef>
            </a:pPr>
            <a:r>
              <a:rPr lang="en-US" sz="4000" b="1">
                <a:solidFill>
                  <a:srgbClr val="465562"/>
                </a:solidFill>
              </a:rPr>
              <a:t>Key Practices of Campaign Planning</a:t>
            </a:r>
            <a:endParaRPr lang="en-US" sz="4000" b="1"/>
          </a:p>
        </p:txBody>
      </p:sp>
      <p:sp>
        <p:nvSpPr>
          <p:cNvPr id="928" name="Google Shape;928;g1468bb3220c_0_142"/>
          <p:cNvSpPr txBox="1">
            <a:spLocks noGrp="1"/>
          </p:cNvSpPr>
          <p:nvPr>
            <p:ph type="body" idx="1"/>
          </p:nvPr>
        </p:nvSpPr>
        <p:spPr>
          <a:xfrm>
            <a:off x="531812" y="1358348"/>
            <a:ext cx="11614467" cy="4813852"/>
          </a:xfrm>
          <a:prstGeom prst="rect">
            <a:avLst/>
          </a:prstGeom>
        </p:spPr>
        <p:txBody>
          <a:bodyPr spcFirstLastPara="1" vert="horz" wrap="square" lIns="91425" tIns="45700" rIns="91425" bIns="45700" rtlCol="0" anchor="t" anchorCtr="0">
            <a:noAutofit/>
          </a:bodyPr>
          <a:lstStyle/>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Involves a series of escalating actions (or tactics) that combine to solve a particular issue, that combine to win a demand</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Increases pressure on decision-makers to give what will solve that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rPr>
              <a:t>Builds power by increasing engagement, developing leaders, and  building capacity around the values and shared pain of the common issue.</a:t>
            </a:r>
            <a:endParaRPr sz="2800">
              <a:solidFill>
                <a:srgbClr val="404040"/>
              </a:solidFill>
            </a:endParaRPr>
          </a:p>
          <a:p>
            <a:pPr marL="365760" lvl="1" indent="0">
              <a:spcBef>
                <a:spcPts val="1200"/>
              </a:spcBef>
              <a:buClr>
                <a:schemeClr val="dk1"/>
              </a:buClr>
              <a:buSzPts val="1100"/>
              <a:buNone/>
            </a:pPr>
            <a:r>
              <a:rPr lang="en-US" sz="2800">
                <a:solidFill>
                  <a:srgbClr val="1CADE4"/>
                </a:solidFill>
                <a:latin typeface="Arial"/>
                <a:ea typeface="Arial"/>
                <a:cs typeface="Arial"/>
                <a:sym typeface="Arial"/>
              </a:rPr>
              <a:t>•</a:t>
            </a:r>
            <a:r>
              <a:rPr lang="en-US" sz="2800">
                <a:solidFill>
                  <a:srgbClr val="404040"/>
                </a:solidFill>
                <a:latin typeface="Euphemia"/>
                <a:cs typeface="Arial"/>
              </a:rPr>
              <a:t>Identifies</a:t>
            </a:r>
            <a:r>
              <a:rPr lang="en-US" sz="2800">
                <a:solidFill>
                  <a:srgbClr val="404040"/>
                </a:solidFill>
              </a:rPr>
              <a:t> milestones that indicate we have enough power to take on larger actions and win!</a:t>
            </a:r>
            <a:endParaRPr sz="2800">
              <a:solidFill>
                <a:srgbClr val="404040"/>
              </a:solidFill>
            </a:endParaRPr>
          </a:p>
          <a:p>
            <a:pPr marL="0" indent="0">
              <a:spcBef>
                <a:spcPts val="640"/>
              </a:spcBef>
              <a:buNone/>
            </a:pPr>
            <a:endParaRPr/>
          </a:p>
        </p:txBody>
      </p:sp>
    </p:spTree>
    <p:extLst>
      <p:ext uri="{BB962C8B-B14F-4D97-AF65-F5344CB8AC3E}">
        <p14:creationId xmlns:p14="http://schemas.microsoft.com/office/powerpoint/2010/main" val="879796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28C74-3222-8479-C4C6-8D3B8F89A955}"/>
              </a:ext>
            </a:extLst>
          </p:cNvPr>
          <p:cNvSpPr>
            <a:spLocks noGrp="1"/>
          </p:cNvSpPr>
          <p:nvPr>
            <p:ph type="title"/>
          </p:nvPr>
        </p:nvSpPr>
        <p:spPr>
          <a:xfrm>
            <a:off x="1074240" y="1347651"/>
            <a:ext cx="3293422" cy="1371600"/>
          </a:xfrm>
        </p:spPr>
        <p:txBody>
          <a:bodyPr anchor="b">
            <a:noAutofit/>
          </a:bodyPr>
          <a:lstStyle/>
          <a:p>
            <a:pPr algn="ctr"/>
            <a:r>
              <a:rPr lang="en-US" sz="4000" b="1" dirty="0"/>
              <a:t>Campaign Lab Courses</a:t>
            </a:r>
          </a:p>
        </p:txBody>
      </p:sp>
      <p:pic>
        <p:nvPicPr>
          <p:cNvPr id="5" name="Picture 4">
            <a:extLst>
              <a:ext uri="{FF2B5EF4-FFF2-40B4-BE49-F238E27FC236}">
                <a16:creationId xmlns:a16="http://schemas.microsoft.com/office/drawing/2014/main" id="{2973DD6A-AD57-7518-399C-E0AC97570B95}"/>
              </a:ext>
            </a:extLst>
          </p:cNvPr>
          <p:cNvPicPr>
            <a:picLocks noChangeAspect="1"/>
          </p:cNvPicPr>
          <p:nvPr/>
        </p:nvPicPr>
        <p:blipFill>
          <a:blip r:embed="rId2"/>
          <a:stretch>
            <a:fillRect/>
          </a:stretch>
        </p:blipFill>
        <p:spPr>
          <a:xfrm>
            <a:off x="5499602" y="482600"/>
            <a:ext cx="5557283" cy="5689600"/>
          </a:xfrm>
          <a:prstGeom prst="rect">
            <a:avLst/>
          </a:prstGeom>
          <a:noFill/>
        </p:spPr>
      </p:pic>
    </p:spTree>
    <p:extLst>
      <p:ext uri="{BB962C8B-B14F-4D97-AF65-F5344CB8AC3E}">
        <p14:creationId xmlns:p14="http://schemas.microsoft.com/office/powerpoint/2010/main" val="3082361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8307" y="1615413"/>
            <a:ext cx="4796048" cy="4160571"/>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7559040" y="1783080"/>
            <a:ext cx="4145280" cy="3825239"/>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1417320" y="182880"/>
            <a:ext cx="10607314" cy="951473"/>
          </a:xfrm>
        </p:spPr>
        <p:txBody>
          <a:bodyPr>
            <a:normAutofit/>
          </a:bodyPr>
          <a:lstStyle/>
          <a:p>
            <a:r>
              <a:rPr lang="en-US" b="1"/>
              <a:t>Information and Application</a:t>
            </a:r>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641730" y="-93870"/>
            <a:ext cx="7632498" cy="1239837"/>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nvGraphicFramePr>
        <p:xfrm>
          <a:off x="4565374" y="2027584"/>
          <a:ext cx="7417708" cy="39756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641730" y="1957142"/>
            <a:ext cx="3707105" cy="3739061"/>
          </a:xfrm>
          <a:prstGeom prst="rect">
            <a:avLst/>
          </a:prstGeom>
        </p:spPr>
      </p:pic>
    </p:spTree>
    <p:extLst>
      <p:ext uri="{BB962C8B-B14F-4D97-AF65-F5344CB8AC3E}">
        <p14:creationId xmlns:p14="http://schemas.microsoft.com/office/powerpoint/2010/main" val="17092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F50F8-46C2-8F41-E83A-D6B778FD4765}"/>
              </a:ext>
            </a:extLst>
          </p:cNvPr>
          <p:cNvSpPr>
            <a:spLocks noGrp="1"/>
          </p:cNvSpPr>
          <p:nvPr>
            <p:ph type="title"/>
          </p:nvPr>
        </p:nvSpPr>
        <p:spPr>
          <a:xfrm>
            <a:off x="675429" y="175584"/>
            <a:ext cx="5264996" cy="1135056"/>
          </a:xfrm>
        </p:spPr>
        <p:txBody>
          <a:bodyPr>
            <a:normAutofit/>
          </a:bodyPr>
          <a:lstStyle/>
          <a:p>
            <a:r>
              <a:rPr lang="en-US"/>
              <a:t>Online Learning Opportunities</a:t>
            </a:r>
          </a:p>
        </p:txBody>
      </p:sp>
      <p:sp>
        <p:nvSpPr>
          <p:cNvPr id="3" name="Content Placeholder 2">
            <a:extLst>
              <a:ext uri="{FF2B5EF4-FFF2-40B4-BE49-F238E27FC236}">
                <a16:creationId xmlns:a16="http://schemas.microsoft.com/office/drawing/2014/main" id="{AB964F59-B46E-77FB-A034-336096E2B6C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F235111-E2B7-75A9-8EA0-9AACC3DAB377}"/>
              </a:ext>
            </a:extLst>
          </p:cNvPr>
          <p:cNvPicPr>
            <a:picLocks noChangeAspect="1"/>
          </p:cNvPicPr>
          <p:nvPr/>
        </p:nvPicPr>
        <p:blipFill>
          <a:blip r:embed="rId2"/>
          <a:stretch>
            <a:fillRect/>
          </a:stretch>
        </p:blipFill>
        <p:spPr>
          <a:xfrm>
            <a:off x="980445" y="1562208"/>
            <a:ext cx="4654964" cy="4647984"/>
          </a:xfrm>
          <a:prstGeom prst="rect">
            <a:avLst/>
          </a:prstGeom>
        </p:spPr>
      </p:pic>
      <p:pic>
        <p:nvPicPr>
          <p:cNvPr id="7" name="Picture 6">
            <a:extLst>
              <a:ext uri="{FF2B5EF4-FFF2-40B4-BE49-F238E27FC236}">
                <a16:creationId xmlns:a16="http://schemas.microsoft.com/office/drawing/2014/main" id="{8B662A35-6825-9243-6726-EA22684ED7C7}"/>
              </a:ext>
            </a:extLst>
          </p:cNvPr>
          <p:cNvPicPr>
            <a:picLocks noChangeAspect="1"/>
          </p:cNvPicPr>
          <p:nvPr/>
        </p:nvPicPr>
        <p:blipFill>
          <a:blip r:embed="rId3"/>
          <a:stretch>
            <a:fillRect/>
          </a:stretch>
        </p:blipFill>
        <p:spPr>
          <a:xfrm>
            <a:off x="5646522" y="350520"/>
            <a:ext cx="5866874" cy="5531905"/>
          </a:xfrm>
          <a:prstGeom prst="rect">
            <a:avLst/>
          </a:prstGeom>
        </p:spPr>
      </p:pic>
    </p:spTree>
    <p:extLst>
      <p:ext uri="{BB962C8B-B14F-4D97-AF65-F5344CB8AC3E}">
        <p14:creationId xmlns:p14="http://schemas.microsoft.com/office/powerpoint/2010/main" val="3838210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CFDE3-C058-7D68-7338-086EB0D25A52}"/>
              </a:ext>
            </a:extLst>
          </p:cNvPr>
          <p:cNvSpPr>
            <a:spLocks noGrp="1"/>
          </p:cNvSpPr>
          <p:nvPr>
            <p:ph type="title"/>
          </p:nvPr>
        </p:nvSpPr>
        <p:spPr>
          <a:xfrm>
            <a:off x="586640" y="145335"/>
            <a:ext cx="9782801" cy="980440"/>
          </a:xfrm>
        </p:spPr>
        <p:txBody>
          <a:bodyPr/>
          <a:lstStyle/>
          <a:p>
            <a:r>
              <a:rPr lang="en-US"/>
              <a:t>In Person Opportunities</a:t>
            </a:r>
          </a:p>
        </p:txBody>
      </p:sp>
      <p:sp>
        <p:nvSpPr>
          <p:cNvPr id="3" name="Content Placeholder 2">
            <a:extLst>
              <a:ext uri="{FF2B5EF4-FFF2-40B4-BE49-F238E27FC236}">
                <a16:creationId xmlns:a16="http://schemas.microsoft.com/office/drawing/2014/main" id="{71ACD6E2-6964-AD80-0787-253091B64A8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E2EBE30-4C71-F5E3-9020-292601F58F1D}"/>
              </a:ext>
            </a:extLst>
          </p:cNvPr>
          <p:cNvPicPr>
            <a:picLocks noChangeAspect="1"/>
          </p:cNvPicPr>
          <p:nvPr/>
        </p:nvPicPr>
        <p:blipFill>
          <a:blip r:embed="rId2"/>
          <a:stretch>
            <a:fillRect/>
          </a:stretch>
        </p:blipFill>
        <p:spPr>
          <a:xfrm>
            <a:off x="812588" y="1549954"/>
            <a:ext cx="4665453" cy="4672491"/>
          </a:xfrm>
          <a:prstGeom prst="rect">
            <a:avLst/>
          </a:prstGeom>
        </p:spPr>
      </p:pic>
      <p:pic>
        <p:nvPicPr>
          <p:cNvPr id="7" name="Picture 6">
            <a:extLst>
              <a:ext uri="{FF2B5EF4-FFF2-40B4-BE49-F238E27FC236}">
                <a16:creationId xmlns:a16="http://schemas.microsoft.com/office/drawing/2014/main" id="{8569366B-C2B1-313C-1D54-E5A0847E7CD8}"/>
              </a:ext>
            </a:extLst>
          </p:cNvPr>
          <p:cNvPicPr>
            <a:picLocks noChangeAspect="1"/>
          </p:cNvPicPr>
          <p:nvPr/>
        </p:nvPicPr>
        <p:blipFill>
          <a:blip r:embed="rId3"/>
          <a:srcRect b="7498"/>
          <a:stretch>
            <a:fillRect/>
          </a:stretch>
        </p:blipFill>
        <p:spPr>
          <a:xfrm>
            <a:off x="5955828" y="142706"/>
            <a:ext cx="6007409" cy="6079739"/>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77F9EE92-A1C2-09A8-7066-C3927516D027}"/>
                  </a:ext>
                </a:extLst>
              </p14:cNvPr>
              <p14:cNvContentPartPr/>
              <p14:nvPr/>
            </p14:nvContentPartPr>
            <p14:xfrm>
              <a:off x="8080247" y="150730"/>
              <a:ext cx="2416680" cy="1236240"/>
            </p14:xfrm>
          </p:contentPart>
        </mc:Choice>
        <mc:Fallback xmlns="">
          <p:pic>
            <p:nvPicPr>
              <p:cNvPr id="6" name="Ink 5">
                <a:extLst>
                  <a:ext uri="{FF2B5EF4-FFF2-40B4-BE49-F238E27FC236}">
                    <a16:creationId xmlns:a16="http://schemas.microsoft.com/office/drawing/2014/main" id="{77F9EE92-A1C2-09A8-7066-C3927516D027}"/>
                  </a:ext>
                </a:extLst>
              </p:cNvPr>
              <p:cNvPicPr/>
              <p:nvPr/>
            </p:nvPicPr>
            <p:blipFill>
              <a:blip r:embed="rId5"/>
              <a:stretch>
                <a:fillRect/>
              </a:stretch>
            </p:blipFill>
            <p:spPr>
              <a:xfrm>
                <a:off x="8074127" y="144612"/>
                <a:ext cx="2428920" cy="1248476"/>
              </a:xfrm>
              <a:prstGeom prst="rect">
                <a:avLst/>
              </a:prstGeom>
            </p:spPr>
          </p:pic>
        </mc:Fallback>
      </mc:AlternateContent>
      <p:grpSp>
        <p:nvGrpSpPr>
          <p:cNvPr id="16" name="Group 15">
            <a:extLst>
              <a:ext uri="{FF2B5EF4-FFF2-40B4-BE49-F238E27FC236}">
                <a16:creationId xmlns:a16="http://schemas.microsoft.com/office/drawing/2014/main" id="{55E40780-EB92-AB77-83B5-E67D6E813E28}"/>
              </a:ext>
            </a:extLst>
          </p:cNvPr>
          <p:cNvGrpSpPr/>
          <p:nvPr/>
        </p:nvGrpSpPr>
        <p:grpSpPr>
          <a:xfrm>
            <a:off x="10660727" y="344410"/>
            <a:ext cx="1291680" cy="682200"/>
            <a:chOff x="10660727" y="344410"/>
            <a:chExt cx="1291680" cy="682200"/>
          </a:xfrm>
        </p:grpSpPr>
        <mc:AlternateContent xmlns:mc="http://schemas.openxmlformats.org/markup-compatibility/2006" xmlns:p14="http://schemas.microsoft.com/office/powerpoint/2010/main">
          <mc:Choice Requires="p14">
            <p:contentPart p14:bwMode="auto" r:id="rId6">
              <p14:nvContentPartPr>
                <p14:cNvPr id="12" name="Ink 11">
                  <a:extLst>
                    <a:ext uri="{FF2B5EF4-FFF2-40B4-BE49-F238E27FC236}">
                      <a16:creationId xmlns:a16="http://schemas.microsoft.com/office/drawing/2014/main" id="{3A3E2523-B35E-9733-81D1-D700D996DFE4}"/>
                    </a:ext>
                  </a:extLst>
                </p14:cNvPr>
                <p14:cNvContentPartPr/>
                <p14:nvPr/>
              </p14:nvContentPartPr>
              <p14:xfrm>
                <a:off x="10686647" y="344410"/>
                <a:ext cx="1265760" cy="492120"/>
              </p14:xfrm>
            </p:contentPart>
          </mc:Choice>
          <mc:Fallback xmlns="">
            <p:pic>
              <p:nvPicPr>
                <p:cNvPr id="12" name="Ink 11">
                  <a:extLst>
                    <a:ext uri="{FF2B5EF4-FFF2-40B4-BE49-F238E27FC236}">
                      <a16:creationId xmlns:a16="http://schemas.microsoft.com/office/drawing/2014/main" id="{3A3E2523-B35E-9733-81D1-D700D996DFE4}"/>
                    </a:ext>
                  </a:extLst>
                </p:cNvPr>
                <p:cNvPicPr/>
                <p:nvPr/>
              </p:nvPicPr>
              <p:blipFill>
                <a:blip r:embed="rId7"/>
                <a:stretch>
                  <a:fillRect/>
                </a:stretch>
              </p:blipFill>
              <p:spPr>
                <a:xfrm>
                  <a:off x="10680529" y="338290"/>
                  <a:ext cx="1277997" cy="504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3" name="Ink 12">
                  <a:extLst>
                    <a:ext uri="{FF2B5EF4-FFF2-40B4-BE49-F238E27FC236}">
                      <a16:creationId xmlns:a16="http://schemas.microsoft.com/office/drawing/2014/main" id="{E7FDC16B-3FC4-244B-822A-5ECC973033CB}"/>
                    </a:ext>
                  </a:extLst>
                </p14:cNvPr>
                <p14:cNvContentPartPr/>
                <p14:nvPr/>
              </p14:nvContentPartPr>
              <p14:xfrm>
                <a:off x="10696007" y="540970"/>
                <a:ext cx="267480" cy="370440"/>
              </p14:xfrm>
            </p:contentPart>
          </mc:Choice>
          <mc:Fallback xmlns="">
            <p:pic>
              <p:nvPicPr>
                <p:cNvPr id="13" name="Ink 12">
                  <a:extLst>
                    <a:ext uri="{FF2B5EF4-FFF2-40B4-BE49-F238E27FC236}">
                      <a16:creationId xmlns:a16="http://schemas.microsoft.com/office/drawing/2014/main" id="{E7FDC16B-3FC4-244B-822A-5ECC973033CB}"/>
                    </a:ext>
                  </a:extLst>
                </p:cNvPr>
                <p:cNvPicPr/>
                <p:nvPr/>
              </p:nvPicPr>
              <p:blipFill>
                <a:blip r:embed="rId9"/>
                <a:stretch>
                  <a:fillRect/>
                </a:stretch>
              </p:blipFill>
              <p:spPr>
                <a:xfrm>
                  <a:off x="10689895" y="534850"/>
                  <a:ext cx="279704" cy="382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12595492-12F7-C602-A2C0-C14AFC0C3602}"/>
                    </a:ext>
                  </a:extLst>
                </p14:cNvPr>
                <p14:cNvContentPartPr/>
                <p14:nvPr/>
              </p14:nvContentPartPr>
              <p14:xfrm>
                <a:off x="10660727" y="796570"/>
                <a:ext cx="504720" cy="230040"/>
              </p14:xfrm>
            </p:contentPart>
          </mc:Choice>
          <mc:Fallback xmlns="">
            <p:pic>
              <p:nvPicPr>
                <p:cNvPr id="15" name="Ink 14">
                  <a:extLst>
                    <a:ext uri="{FF2B5EF4-FFF2-40B4-BE49-F238E27FC236}">
                      <a16:creationId xmlns:a16="http://schemas.microsoft.com/office/drawing/2014/main" id="{12595492-12F7-C602-A2C0-C14AFC0C3602}"/>
                    </a:ext>
                  </a:extLst>
                </p:cNvPr>
                <p:cNvPicPr/>
                <p:nvPr/>
              </p:nvPicPr>
              <p:blipFill>
                <a:blip r:embed="rId11"/>
                <a:stretch>
                  <a:fillRect/>
                </a:stretch>
              </p:blipFill>
              <p:spPr>
                <a:xfrm>
                  <a:off x="10654607" y="790450"/>
                  <a:ext cx="516960" cy="242280"/>
                </a:xfrm>
                <a:prstGeom prst="rect">
                  <a:avLst/>
                </a:prstGeom>
              </p:spPr>
            </p:pic>
          </mc:Fallback>
        </mc:AlternateContent>
      </p:grpSp>
    </p:spTree>
    <p:extLst>
      <p:ext uri="{BB962C8B-B14F-4D97-AF65-F5344CB8AC3E}">
        <p14:creationId xmlns:p14="http://schemas.microsoft.com/office/powerpoint/2010/main" val="1791636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957540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1605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50"/>
              <a:t>Using Self-Awareness and Self-Knowledge </a:t>
            </a:r>
          </a:p>
          <a:p>
            <a:pPr marL="0" indent="0">
              <a:buNone/>
            </a:pPr>
            <a:r>
              <a:rPr lang="en-US" sz="2750"/>
              <a:t>Listening for Understanding</a:t>
            </a:r>
          </a:p>
          <a:p>
            <a:pPr marL="0" indent="0">
              <a:buNone/>
            </a:pPr>
            <a:r>
              <a:rPr lang="en-US" sz="2750"/>
              <a:t>Being Gracious</a:t>
            </a:r>
          </a:p>
          <a:p>
            <a:pPr marL="0" indent="0">
              <a:buNone/>
            </a:pPr>
            <a:r>
              <a:rPr lang="en-US" sz="2750"/>
              <a:t>Staying Engaged</a:t>
            </a:r>
          </a:p>
          <a:p>
            <a:pPr marL="0" indent="0">
              <a:buNone/>
            </a:pPr>
            <a:r>
              <a:rPr lang="en-US" sz="2750"/>
              <a:t>Being Open and Suspend Judgment</a:t>
            </a:r>
          </a:p>
          <a:p>
            <a:pPr marL="0" indent="0">
              <a:buNone/>
            </a:pPr>
            <a:r>
              <a:rPr lang="en-US" sz="2750"/>
              <a:t>Saying “I”- tell your truth</a:t>
            </a:r>
          </a:p>
          <a:p>
            <a:pPr marL="0" indent="0">
              <a:buNone/>
            </a:pPr>
            <a:r>
              <a:rPr lang="en-US" sz="2750"/>
              <a:t>Lean into Discomfort </a:t>
            </a:r>
          </a:p>
          <a:p>
            <a:pPr marL="0" indent="0">
              <a:buNone/>
            </a:pPr>
            <a:r>
              <a:rPr lang="en-US" sz="2750"/>
              <a:t>Reaching Empathy</a:t>
            </a:r>
          </a:p>
          <a:p>
            <a:pPr marL="0" indent="0">
              <a:buNone/>
            </a:pPr>
            <a:r>
              <a:rPr lang="en-US" sz="2750"/>
              <a:t>Expecting Non-Resolution and Non-Closure</a:t>
            </a:r>
          </a:p>
          <a:p>
            <a:pPr marL="0" indent="0">
              <a:buNone/>
            </a:pPr>
            <a:r>
              <a:rPr lang="en-US" sz="2750"/>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32982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a:bodyPr>
          <a:lstStyle/>
          <a:p>
            <a:r>
              <a:rPr lang="en-US" sz="6550">
                <a:solidFill>
                  <a:schemeClr val="tx1">
                    <a:lumMod val="85000"/>
                    <a:lumOff val="15000"/>
                  </a:schemeClr>
                </a:solidFill>
              </a:rPr>
              <a:t>Shout Out from Your Team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Pronoun</a:t>
            </a:r>
            <a:br>
              <a:rPr lang="en-US" sz="5250"/>
            </a:br>
            <a:r>
              <a:rPr lang="en-US" sz="5250">
                <a:solidFill>
                  <a:schemeClr val="tx1">
                    <a:lumMod val="85000"/>
                    <a:lumOff val="15000"/>
                  </a:schemeClr>
                </a:solidFill>
              </a:rPr>
              <a:t>Work Location</a:t>
            </a:r>
            <a:br>
              <a:rPr lang="en-US" sz="5250"/>
            </a:br>
            <a:endParaRPr lang="en-US" sz="6550"/>
          </a:p>
        </p:txBody>
      </p:sp>
      <p:sp>
        <p:nvSpPr>
          <p:cNvPr id="4" name="Slide Number Placeholder 3"/>
          <p:cNvSpPr>
            <a:spLocks noGrp="1"/>
          </p:cNvSpPr>
          <p:nvPr>
            <p:ph type="sldNum" sz="quarter" idx="12"/>
          </p:nvPr>
        </p:nvSpPr>
        <p:spPr/>
        <p:txBody>
          <a:bodyPr/>
          <a:lstStyle/>
          <a:p>
            <a:fld id="{5414DF46-E7D2-4146-95BA-57A23C39CF98}" type="slidenum">
              <a:rPr lang="en-US" smtClean="0"/>
              <a:t>14</a:t>
            </a:fld>
            <a:endParaRPr lang="en-US"/>
          </a:p>
        </p:txBody>
      </p:sp>
      <p:pic>
        <p:nvPicPr>
          <p:cNvPr id="1028" name="Picture 4" descr="Add your voice!"/>
          <p:cNvPicPr>
            <a:picLocks noChangeAspect="1" noChangeArrowheads="1"/>
          </p:cNvPicPr>
          <p:nvPr/>
        </p:nvPicPr>
        <p:blipFill rotWithShape="1">
          <a:blip r:embed="rId2">
            <a:extLst>
              <a:ext uri="{28A0092B-C50C-407E-A947-70E740481C1C}">
                <a14:useLocalDpi xmlns:a14="http://schemas.microsoft.com/office/drawing/2010/main" val="0"/>
              </a:ext>
            </a:extLst>
          </a:blip>
          <a:srcRect l="17177" t="1" r="13692" b="-2317"/>
          <a:stretch/>
        </p:blipFill>
        <p:spPr bwMode="auto">
          <a:xfrm>
            <a:off x="854765" y="1054203"/>
            <a:ext cx="4883426" cy="481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Highest Hopes</a:t>
            </a:r>
          </a:p>
        </p:txBody>
      </p:sp>
      <p:sp>
        <p:nvSpPr>
          <p:cNvPr id="3" name="Text Placeholder 2"/>
          <p:cNvSpPr>
            <a:spLocks noGrp="1"/>
          </p:cNvSpPr>
          <p:nvPr>
            <p:ph type="body" idx="1"/>
          </p:nvPr>
        </p:nvSpPr>
        <p:spPr/>
        <p:txBody>
          <a:bodyPr/>
          <a:lstStyle/>
          <a:p>
            <a:r>
              <a:rPr lang="en-US"/>
              <a:t>Ellen</a:t>
            </a:r>
          </a:p>
        </p:txBody>
      </p:sp>
    </p:spTree>
    <p:extLst>
      <p:ext uri="{BB962C8B-B14F-4D97-AF65-F5344CB8AC3E}">
        <p14:creationId xmlns:p14="http://schemas.microsoft.com/office/powerpoint/2010/main" val="1450928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8410A-2962-11BE-AB62-329CE8FAA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C91F7E-2BC7-3534-C785-7F7F4D7D5D51}"/>
              </a:ext>
            </a:extLst>
          </p:cNvPr>
          <p:cNvSpPr>
            <a:spLocks noGrp="1"/>
          </p:cNvSpPr>
          <p:nvPr>
            <p:ph type="title"/>
          </p:nvPr>
        </p:nvSpPr>
        <p:spPr>
          <a:xfrm>
            <a:off x="146919" y="4959739"/>
            <a:ext cx="11586293" cy="1462659"/>
          </a:xfrm>
          <a:solidFill>
            <a:schemeClr val="bg1"/>
          </a:solidFill>
        </p:spPr>
        <p:txBody>
          <a:bodyPr>
            <a:normAutofit fontScale="90000"/>
          </a:bodyPr>
          <a:lstStyle/>
          <a:p>
            <a:pPr algn="ctr"/>
            <a:r>
              <a:rPr lang="en-US" sz="5400"/>
              <a:t>If you had all the power you needed, what is the world you and your union would create? </a:t>
            </a:r>
          </a:p>
        </p:txBody>
      </p:sp>
      <p:pic>
        <p:nvPicPr>
          <p:cNvPr id="5" name="Picture Placeholder 4"/>
          <p:cNvPicPr>
            <a:picLocks noGrp="1" noChangeAspect="1"/>
          </p:cNvPicPr>
          <p:nvPr>
            <p:ph type="pic" idx="2"/>
          </p:nvPr>
        </p:nvPicPr>
        <p:blipFill>
          <a:blip r:embed="rId2">
            <a:extLst>
              <a:ext uri="{28A0092B-C50C-407E-A947-70E740481C1C}">
                <a14:useLocalDpi xmlns:a14="http://schemas.microsoft.com/office/drawing/2010/main" val="0"/>
              </a:ext>
            </a:extLst>
          </a:blip>
          <a:srcRect t="21850" b="21850"/>
          <a:stretch>
            <a:fillRect/>
          </a:stretch>
        </p:blipFill>
        <p:spPr/>
      </p:pic>
    </p:spTree>
    <p:extLst>
      <p:ext uri="{BB962C8B-B14F-4D97-AF65-F5344CB8AC3E}">
        <p14:creationId xmlns:p14="http://schemas.microsoft.com/office/powerpoint/2010/main" val="31280717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Three Theories of Change</a:t>
            </a:r>
          </a:p>
        </p:txBody>
      </p:sp>
      <p:sp>
        <p:nvSpPr>
          <p:cNvPr id="3" name="Text Placeholder 2"/>
          <p:cNvSpPr>
            <a:spLocks noGrp="1"/>
          </p:cNvSpPr>
          <p:nvPr>
            <p:ph type="body" idx="1"/>
          </p:nvPr>
        </p:nvSpPr>
        <p:spPr/>
        <p:txBody>
          <a:bodyPr/>
          <a:lstStyle/>
          <a:p>
            <a:r>
              <a:rPr lang="en-US"/>
              <a:t>Kathy</a:t>
            </a:r>
          </a:p>
        </p:txBody>
      </p:sp>
    </p:spTree>
    <p:extLst>
      <p:ext uri="{BB962C8B-B14F-4D97-AF65-F5344CB8AC3E}">
        <p14:creationId xmlns:p14="http://schemas.microsoft.com/office/powerpoint/2010/main" val="14483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272182"/>
            <a:ext cx="10087563" cy="672011"/>
          </a:xfrm>
        </p:spPr>
        <p:txBody>
          <a:bodyPr>
            <a:normAutofit/>
          </a:bodyPr>
          <a:lstStyle/>
          <a:p>
            <a:r>
              <a:rPr lang="en-US"/>
              <a:t>3 Theories of Change Pages 4-7</a:t>
            </a:r>
          </a:p>
        </p:txBody>
      </p:sp>
      <p:sp>
        <p:nvSpPr>
          <p:cNvPr id="3" name="Content Placeholder 2"/>
          <p:cNvSpPr>
            <a:spLocks noGrp="1"/>
          </p:cNvSpPr>
          <p:nvPr>
            <p:ph idx="1"/>
          </p:nvPr>
        </p:nvSpPr>
        <p:spPr>
          <a:xfrm>
            <a:off x="684212" y="959433"/>
            <a:ext cx="11120014" cy="5600350"/>
          </a:xfrm>
        </p:spPr>
        <p:txBody>
          <a:bodyPr>
            <a:normAutofit fontScale="77500" lnSpcReduction="20000"/>
          </a:bodyPr>
          <a:lstStyle/>
          <a:p>
            <a:r>
              <a:rPr lang="en-US" b="1"/>
              <a:t>Advocacy</a:t>
            </a:r>
          </a:p>
          <a:p>
            <a:r>
              <a:rPr lang="en-US" b="1"/>
              <a:t>“</a:t>
            </a:r>
            <a:r>
              <a:rPr lang="en-US"/>
              <a:t>Advocacy is the work of creating change through the actions of professionals  or technical experts—lobbyists, pollsters, lawyers, communication specialists, researchers. Advocacy relies on the expertise, status, and know-how of these groups of people to make change. Advocacy usually happens in a closed-door room; ordinary people play a small to nonexistent role in its efficacy. Advocacy has become a dominant strategy for unions and liberals.”</a:t>
            </a:r>
          </a:p>
          <a:p>
            <a:r>
              <a:rPr lang="en-US" b="1"/>
              <a:t>Mobilizing</a:t>
            </a:r>
          </a:p>
          <a:p>
            <a:r>
              <a:rPr lang="en-US"/>
              <a:t>“Mobilizing, by contrast, activates an already-convinced membership. Mobilizing encourages those who already support a cause or a mission to take action to defend their belief—for example, by attending a protest, wearing a button, or signing a petition.”</a:t>
            </a:r>
          </a:p>
          <a:p>
            <a:r>
              <a:rPr lang="en-US" b="1"/>
              <a:t>Organizing</a:t>
            </a:r>
          </a:p>
          <a:p>
            <a:r>
              <a:rPr lang="en-US"/>
              <a:t>“To organize is to build mass support and strength among ordinary people. Organizing draws its power from working people’s biggest strength: our numbers. The work of organizing is systematic and rigorous: It requires connecting with every single worker in a shop, every educator in a building, every building in a district. At its core, it asks people to understand their own agency and to make choices about how they will exercise it.”</a:t>
            </a:r>
          </a:p>
        </p:txBody>
      </p:sp>
      <p:sp>
        <p:nvSpPr>
          <p:cNvPr id="4" name="Slide Number Placeholder 3"/>
          <p:cNvSpPr>
            <a:spLocks noGrp="1"/>
          </p:cNvSpPr>
          <p:nvPr>
            <p:ph type="sldNum" sz="quarter" idx="12"/>
          </p:nvPr>
        </p:nvSpPr>
        <p:spPr/>
        <p:txBody>
          <a:bodyPr/>
          <a:lstStyle/>
          <a:p>
            <a:fld id="{5414DF46-E7D2-4146-95BA-57A23C39CF98}" type="slidenum">
              <a:rPr lang="en-US" smtClean="0"/>
              <a:t>18</a:t>
            </a:fld>
            <a:endParaRPr lang="en-US"/>
          </a:p>
        </p:txBody>
      </p:sp>
    </p:spTree>
    <p:extLst>
      <p:ext uri="{BB962C8B-B14F-4D97-AF65-F5344CB8AC3E}">
        <p14:creationId xmlns:p14="http://schemas.microsoft.com/office/powerpoint/2010/main" val="2471963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7200" b="1"/>
              <a:t>Team Talk Pg. 7 </a:t>
            </a:r>
          </a:p>
        </p:txBody>
      </p:sp>
      <p:sp>
        <p:nvSpPr>
          <p:cNvPr id="3" name="Content Placeholder 2"/>
          <p:cNvSpPr>
            <a:spLocks noGrp="1"/>
          </p:cNvSpPr>
          <p:nvPr>
            <p:ph idx="1"/>
          </p:nvPr>
        </p:nvSpPr>
        <p:spPr>
          <a:xfrm>
            <a:off x="1641562" y="1600200"/>
            <a:ext cx="9782801" cy="4572000"/>
          </a:xfrm>
        </p:spPr>
        <p:txBody>
          <a:bodyPr vert="horz" lIns="91440" tIns="45720" rIns="91440" bIns="45720" rtlCol="0" anchor="t">
            <a:normAutofit lnSpcReduction="10000"/>
          </a:bodyPr>
          <a:lstStyle/>
          <a:p>
            <a:pPr marL="246380" indent="-246380" fontAlgn="base"/>
            <a:r>
              <a:rPr lang="en-US" sz="5400"/>
              <a:t>Which of these theories do we mostly work in? </a:t>
            </a:r>
            <a:endParaRPr lang="en-US"/>
          </a:p>
          <a:p>
            <a:pPr marL="246380" indent="-246380" fontAlgn="base"/>
            <a:r>
              <a:rPr lang="en-US" sz="5400"/>
              <a:t>Which of these theories will build the power we need to achieve the BIG dreams we have?</a:t>
            </a:r>
          </a:p>
          <a:p>
            <a:pPr marL="0" indent="0">
              <a:buNone/>
            </a:pPr>
            <a:endParaRPr lang="en-US" sz="4400"/>
          </a:p>
        </p:txBody>
      </p:sp>
    </p:spTree>
    <p:extLst>
      <p:ext uri="{BB962C8B-B14F-4D97-AF65-F5344CB8AC3E}">
        <p14:creationId xmlns:p14="http://schemas.microsoft.com/office/powerpoint/2010/main" val="398712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65305"/>
          <a:stretch/>
        </p:blipFill>
        <p:spPr bwMode="auto">
          <a:xfrm>
            <a:off x="7864499" y="-111838"/>
            <a:ext cx="3170844" cy="6854429"/>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06032AA-6911-4ACA-A02C-E3672474849D}"/>
              </a:ext>
            </a:extLst>
          </p:cNvPr>
          <p:cNvSpPr/>
          <p:nvPr/>
        </p:nvSpPr>
        <p:spPr>
          <a:xfrm>
            <a:off x="912906" y="2185338"/>
            <a:ext cx="7183149" cy="225342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98" b="1"/>
              <a:t>Moving towards Organizing  Starts With YOU</a:t>
            </a:r>
          </a:p>
        </p:txBody>
      </p:sp>
    </p:spTree>
    <p:extLst>
      <p:ext uri="{BB962C8B-B14F-4D97-AF65-F5344CB8AC3E}">
        <p14:creationId xmlns:p14="http://schemas.microsoft.com/office/powerpoint/2010/main" val="1003332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7C3E7-7CC6-79A8-118F-CDDCC3EB51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57064-5047-5000-19A5-63F197ED609E}"/>
              </a:ext>
            </a:extLst>
          </p:cNvPr>
          <p:cNvSpPr>
            <a:spLocks noGrp="1"/>
          </p:cNvSpPr>
          <p:nvPr>
            <p:ph type="title"/>
          </p:nvPr>
        </p:nvSpPr>
        <p:spPr>
          <a:xfrm>
            <a:off x="491707" y="-315876"/>
            <a:ext cx="11504613" cy="1219214"/>
          </a:xfrm>
        </p:spPr>
        <p:txBody>
          <a:bodyPr>
            <a:normAutofit/>
          </a:bodyPr>
          <a:lstStyle/>
          <a:p>
            <a:r>
              <a:rPr lang="en-US"/>
              <a:t>Leaders Across these Theories </a:t>
            </a:r>
          </a:p>
        </p:txBody>
      </p:sp>
      <p:sp>
        <p:nvSpPr>
          <p:cNvPr id="3" name="Content Placeholder 2">
            <a:extLst>
              <a:ext uri="{FF2B5EF4-FFF2-40B4-BE49-F238E27FC236}">
                <a16:creationId xmlns:a16="http://schemas.microsoft.com/office/drawing/2014/main" id="{BF01F4C1-2361-CE55-16F2-973DD7A6BA64}"/>
              </a:ext>
            </a:extLst>
          </p:cNvPr>
          <p:cNvSpPr>
            <a:spLocks noGrp="1"/>
          </p:cNvSpPr>
          <p:nvPr>
            <p:ph idx="1"/>
          </p:nvPr>
        </p:nvSpPr>
        <p:spPr>
          <a:xfrm>
            <a:off x="1015708" y="1056746"/>
            <a:ext cx="10761037" cy="5102112"/>
          </a:xfrm>
        </p:spPr>
        <p:txBody>
          <a:bodyPr vert="horz" lIns="91440" tIns="45720" rIns="91440" bIns="45720" rtlCol="0" anchor="t">
            <a:normAutofit/>
          </a:bodyPr>
          <a:lstStyle/>
          <a:p>
            <a:pPr marL="0" indent="0">
              <a:lnSpc>
                <a:spcPct val="100000"/>
              </a:lnSpc>
              <a:spcBef>
                <a:spcPts val="1200"/>
              </a:spcBef>
              <a:spcAft>
                <a:spcPts val="2400"/>
              </a:spcAft>
              <a:buNone/>
            </a:pPr>
            <a:r>
              <a:rPr lang="en-US">
                <a:solidFill>
                  <a:srgbClr val="404040"/>
                </a:solidFill>
                <a:latin typeface="Calibri"/>
                <a:ea typeface="Calibri"/>
                <a:cs typeface="Calibri"/>
              </a:rPr>
              <a:t>In the next slide, you will see three illustrations of leadership structures.</a:t>
            </a:r>
            <a:endParaRPr lang="en-US">
              <a:solidFill>
                <a:srgbClr val="000000"/>
              </a:solidFill>
              <a:latin typeface="Calibri"/>
              <a:ea typeface="Calibri"/>
              <a:cs typeface="Calibri"/>
            </a:endParaRPr>
          </a:p>
          <a:p>
            <a:pPr marL="246380" indent="-246380">
              <a:lnSpc>
                <a:spcPct val="100000"/>
              </a:lnSpc>
              <a:spcBef>
                <a:spcPts val="1200"/>
              </a:spcBef>
              <a:spcAft>
                <a:spcPts val="2400"/>
              </a:spcAft>
            </a:pPr>
            <a:r>
              <a:rPr lang="en-US">
                <a:solidFill>
                  <a:srgbClr val="404040"/>
                </a:solidFill>
                <a:latin typeface="Calibri"/>
                <a:ea typeface="Calibri"/>
                <a:cs typeface="Calibri"/>
              </a:rPr>
              <a:t>The lines represent relationship, resources, communication, and connectivity.</a:t>
            </a:r>
            <a:endParaRPr lang="en-US">
              <a:solidFill>
                <a:srgbClr val="000000"/>
              </a:solidFill>
              <a:latin typeface="Calibri"/>
              <a:ea typeface="Calibri"/>
              <a:cs typeface="Calibri"/>
            </a:endParaRPr>
          </a:p>
          <a:p>
            <a:pPr marL="246380" indent="-246380">
              <a:lnSpc>
                <a:spcPct val="100000"/>
              </a:lnSpc>
              <a:spcBef>
                <a:spcPts val="1200"/>
              </a:spcBef>
              <a:spcAft>
                <a:spcPts val="2400"/>
              </a:spcAft>
            </a:pPr>
            <a:r>
              <a:rPr lang="en-US">
                <a:solidFill>
                  <a:srgbClr val="404040"/>
                </a:solidFill>
                <a:latin typeface="Calibri"/>
                <a:ea typeface="Calibri"/>
                <a:cs typeface="Calibri"/>
              </a:rPr>
              <a:t>The circles represent people with accountability, responsibility, and knowledge.</a:t>
            </a:r>
            <a:endParaRPr lang="en-US">
              <a:solidFill>
                <a:srgbClr val="000000"/>
              </a:solidFill>
              <a:latin typeface="Calibri"/>
              <a:ea typeface="Calibri"/>
              <a:cs typeface="Calibri"/>
            </a:endParaRPr>
          </a:p>
          <a:p>
            <a:pPr marL="246380" indent="-246380">
              <a:lnSpc>
                <a:spcPct val="100000"/>
              </a:lnSpc>
              <a:spcBef>
                <a:spcPts val="1200"/>
              </a:spcBef>
              <a:spcAft>
                <a:spcPts val="2400"/>
              </a:spcAft>
            </a:pPr>
            <a:r>
              <a:rPr lang="en-US">
                <a:solidFill>
                  <a:srgbClr val="404040"/>
                </a:solidFill>
                <a:latin typeface="Calibri"/>
                <a:ea typeface="Calibri"/>
                <a:cs typeface="Calibri"/>
              </a:rPr>
              <a:t>Pay attention to WHERE the connections flow and fail, and where it is critical.</a:t>
            </a:r>
            <a:endParaRPr lang="en-US"/>
          </a:p>
        </p:txBody>
      </p:sp>
    </p:spTree>
    <p:extLst>
      <p:ext uri="{BB962C8B-B14F-4D97-AF65-F5344CB8AC3E}">
        <p14:creationId xmlns:p14="http://schemas.microsoft.com/office/powerpoint/2010/main" val="2209649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707" y="-315876"/>
            <a:ext cx="11504613" cy="1219214"/>
          </a:xfrm>
        </p:spPr>
        <p:txBody>
          <a:bodyPr>
            <a:normAutofit/>
          </a:bodyPr>
          <a:lstStyle/>
          <a:p>
            <a:r>
              <a:rPr lang="en-US"/>
              <a:t>Leaders Across these Theories </a:t>
            </a:r>
          </a:p>
        </p:txBody>
      </p:sp>
      <p:pic>
        <p:nvPicPr>
          <p:cNvPr id="4" name="Content Placeholder 3" descr="A screenshot of a computer&#10;&#10;AI-generated content may be incorrect.">
            <a:extLst>
              <a:ext uri="{FF2B5EF4-FFF2-40B4-BE49-F238E27FC236}">
                <a16:creationId xmlns:a16="http://schemas.microsoft.com/office/drawing/2014/main" id="{86D60341-CF98-5035-C0A2-9890CD419C2F}"/>
              </a:ext>
            </a:extLst>
          </p:cNvPr>
          <p:cNvPicPr>
            <a:picLocks noGrp="1" noChangeAspect="1"/>
          </p:cNvPicPr>
          <p:nvPr>
            <p:ph idx="1"/>
          </p:nvPr>
        </p:nvPicPr>
        <p:blipFill>
          <a:blip r:embed="rId2"/>
          <a:stretch>
            <a:fillRect/>
          </a:stretch>
        </p:blipFill>
        <p:spPr>
          <a:xfrm>
            <a:off x="1389516" y="1278966"/>
            <a:ext cx="9719715" cy="4297425"/>
          </a:xfrm>
          <a:prstGeom prst="rect">
            <a:avLst/>
          </a:prstGeom>
        </p:spPr>
      </p:pic>
    </p:spTree>
    <p:extLst>
      <p:ext uri="{BB962C8B-B14F-4D97-AF65-F5344CB8AC3E}">
        <p14:creationId xmlns:p14="http://schemas.microsoft.com/office/powerpoint/2010/main" val="2470292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F367C-58AC-615C-916F-CFE26A490E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F0BB1-2A2C-3691-726D-8921C8639473}"/>
              </a:ext>
            </a:extLst>
          </p:cNvPr>
          <p:cNvSpPr>
            <a:spLocks noGrp="1"/>
          </p:cNvSpPr>
          <p:nvPr>
            <p:ph type="title"/>
          </p:nvPr>
        </p:nvSpPr>
        <p:spPr>
          <a:xfrm>
            <a:off x="491707" y="-315876"/>
            <a:ext cx="11504613" cy="1219214"/>
          </a:xfrm>
        </p:spPr>
        <p:txBody>
          <a:bodyPr>
            <a:normAutofit/>
          </a:bodyPr>
          <a:lstStyle/>
          <a:p>
            <a:r>
              <a:rPr lang="en-US"/>
              <a:t>Leaders Across these Theories </a:t>
            </a:r>
          </a:p>
        </p:txBody>
      </p:sp>
      <p:pic>
        <p:nvPicPr>
          <p:cNvPr id="6" name="Picture 5" descr="A screenshot of a computer&#10;&#10;AI-generated content may be incorrect.">
            <a:extLst>
              <a:ext uri="{FF2B5EF4-FFF2-40B4-BE49-F238E27FC236}">
                <a16:creationId xmlns:a16="http://schemas.microsoft.com/office/drawing/2014/main" id="{99FE87D6-CF50-05DE-3B1F-773C7DD4342A}"/>
              </a:ext>
            </a:extLst>
          </p:cNvPr>
          <p:cNvPicPr>
            <a:picLocks noChangeAspect="1"/>
          </p:cNvPicPr>
          <p:nvPr/>
        </p:nvPicPr>
        <p:blipFill>
          <a:blip r:embed="rId2"/>
          <a:srcRect l="19214" t="53799" r="59863" b="14590"/>
          <a:stretch/>
        </p:blipFill>
        <p:spPr>
          <a:xfrm>
            <a:off x="708852" y="1361901"/>
            <a:ext cx="5386806" cy="4511200"/>
          </a:xfrm>
          <a:prstGeom prst="rect">
            <a:avLst/>
          </a:prstGeom>
        </p:spPr>
      </p:pic>
      <p:sp>
        <p:nvSpPr>
          <p:cNvPr id="7" name="Title 1">
            <a:extLst>
              <a:ext uri="{FF2B5EF4-FFF2-40B4-BE49-F238E27FC236}">
                <a16:creationId xmlns:a16="http://schemas.microsoft.com/office/drawing/2014/main" id="{07A05B36-C2C1-4AE2-E743-F9A038D04BC2}"/>
              </a:ext>
            </a:extLst>
          </p:cNvPr>
          <p:cNvSpPr>
            <a:spLocks noGrp="1"/>
          </p:cNvSpPr>
          <p:nvPr/>
        </p:nvSpPr>
        <p:spPr>
          <a:xfrm>
            <a:off x="6416187" y="901331"/>
            <a:ext cx="4670282" cy="1547221"/>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altLang="en-US"/>
              <a:t>If you are the only leader…</a:t>
            </a:r>
          </a:p>
        </p:txBody>
      </p:sp>
      <p:pic>
        <p:nvPicPr>
          <p:cNvPr id="8" name="Picture 7" descr="A blue and white pin with a white circle and a white circle with a black background&#10;&#10;AI-generated content may be incorrect.">
            <a:extLst>
              <a:ext uri="{FF2B5EF4-FFF2-40B4-BE49-F238E27FC236}">
                <a16:creationId xmlns:a16="http://schemas.microsoft.com/office/drawing/2014/main" id="{B6C13024-37BD-E4D1-7402-6FECC2DFB776}"/>
              </a:ext>
            </a:extLst>
          </p:cNvPr>
          <p:cNvPicPr>
            <a:picLocks noChangeAspect="1"/>
          </p:cNvPicPr>
          <p:nvPr/>
        </p:nvPicPr>
        <p:blipFill>
          <a:blip r:embed="rId3"/>
          <a:stretch>
            <a:fillRect/>
          </a:stretch>
        </p:blipFill>
        <p:spPr>
          <a:xfrm rot="1680000">
            <a:off x="3017384" y="613682"/>
            <a:ext cx="1149804" cy="2000250"/>
          </a:xfrm>
          <a:prstGeom prst="rect">
            <a:avLst/>
          </a:prstGeom>
        </p:spPr>
      </p:pic>
      <p:pic>
        <p:nvPicPr>
          <p:cNvPr id="9" name="Picture 8" descr="A person throwing a ball&#10;&#10;AI-generated content may be incorrect.">
            <a:extLst>
              <a:ext uri="{FF2B5EF4-FFF2-40B4-BE49-F238E27FC236}">
                <a16:creationId xmlns:a16="http://schemas.microsoft.com/office/drawing/2014/main" id="{921B780F-B8B8-89C3-1BD8-368B395F0F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27184" y="2610167"/>
            <a:ext cx="4899672" cy="3266448"/>
          </a:xfrm>
          <a:prstGeom prst="rect">
            <a:avLst/>
          </a:prstGeom>
        </p:spPr>
      </p:pic>
    </p:spTree>
    <p:extLst>
      <p:ext uri="{BB962C8B-B14F-4D97-AF65-F5344CB8AC3E}">
        <p14:creationId xmlns:p14="http://schemas.microsoft.com/office/powerpoint/2010/main" val="2026908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9BAC1-44C3-F426-02A2-449058AE897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747A7C6-1DA9-942D-F163-7C94D9445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nvSpPr>
        <p:spPr>
          <a:xfrm>
            <a:off x="522732" y="521208"/>
            <a:ext cx="11146536" cy="581558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E24D0B25-4AC9-CE20-1352-35917DDA5AEE}"/>
              </a:ext>
            </a:extLst>
          </p:cNvPr>
          <p:cNvSpPr>
            <a:spLocks noGrp="1"/>
          </p:cNvSpPr>
          <p:nvPr>
            <p:ph type="title"/>
          </p:nvPr>
        </p:nvSpPr>
        <p:spPr>
          <a:xfrm>
            <a:off x="491707" y="-315876"/>
            <a:ext cx="11504613" cy="1219214"/>
          </a:xfrm>
        </p:spPr>
        <p:txBody>
          <a:bodyPr>
            <a:normAutofit/>
          </a:bodyPr>
          <a:lstStyle/>
          <a:p>
            <a:r>
              <a:rPr lang="en-US"/>
              <a:t>Leaders Across these Theories </a:t>
            </a:r>
          </a:p>
        </p:txBody>
      </p:sp>
      <p:pic>
        <p:nvPicPr>
          <p:cNvPr id="4" name="Picture 3" descr="A screenshot of a computer&#10;&#10;AI-generated content may be incorrect.">
            <a:extLst>
              <a:ext uri="{FF2B5EF4-FFF2-40B4-BE49-F238E27FC236}">
                <a16:creationId xmlns:a16="http://schemas.microsoft.com/office/drawing/2014/main" id="{59F19E74-881A-2301-B6D6-5F7A8A3F8AA0}"/>
              </a:ext>
            </a:extLst>
          </p:cNvPr>
          <p:cNvPicPr>
            <a:picLocks noChangeAspect="1"/>
          </p:cNvPicPr>
          <p:nvPr/>
        </p:nvPicPr>
        <p:blipFill>
          <a:blip r:embed="rId2"/>
          <a:srcRect l="41002" t="53030" r="38968" b="15960"/>
          <a:stretch/>
        </p:blipFill>
        <p:spPr>
          <a:xfrm>
            <a:off x="763350" y="2146595"/>
            <a:ext cx="4563512" cy="3969347"/>
          </a:xfrm>
          <a:prstGeom prst="rect">
            <a:avLst/>
          </a:prstGeom>
        </p:spPr>
      </p:pic>
      <p:sp>
        <p:nvSpPr>
          <p:cNvPr id="6" name="Title 1">
            <a:extLst>
              <a:ext uri="{FF2B5EF4-FFF2-40B4-BE49-F238E27FC236}">
                <a16:creationId xmlns:a16="http://schemas.microsoft.com/office/drawing/2014/main" id="{FC8B8BD6-DA25-9683-DAFF-153317958425}"/>
              </a:ext>
            </a:extLst>
          </p:cNvPr>
          <p:cNvSpPr>
            <a:spLocks noGrp="1"/>
          </p:cNvSpPr>
          <p:nvPr/>
        </p:nvSpPr>
        <p:spPr>
          <a:xfrm>
            <a:off x="767938" y="913514"/>
            <a:ext cx="4429977" cy="1227004"/>
          </a:xfrm>
          <a:prstGeom prst="rect">
            <a:avLst/>
          </a:prstGeom>
        </p:spPr>
        <p:txBody>
          <a:bodyPr vert="horz" lIns="91440" tIns="45720" rIns="91440" bIns="45720" rtlCol="0" anchor="b">
            <a:normAutofit fontScale="97500" lnSpcReduction="10000"/>
          </a:bodyPr>
          <a:lstStyle>
            <a:defPPr>
              <a:defRPr lang="en-US"/>
            </a:defPPr>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altLang="en-US"/>
              <a:t>If we are all leaders…</a:t>
            </a:r>
          </a:p>
        </p:txBody>
      </p:sp>
      <p:pic>
        <p:nvPicPr>
          <p:cNvPr id="7" name="Picture 6" descr="A blue and white pin with a white circle and a white circle with a black background&#10;&#10;AI-generated content may be incorrect.">
            <a:extLst>
              <a:ext uri="{FF2B5EF4-FFF2-40B4-BE49-F238E27FC236}">
                <a16:creationId xmlns:a16="http://schemas.microsoft.com/office/drawing/2014/main" id="{C0AB6234-9CB3-56E7-ACFE-AC7B8394870D}"/>
              </a:ext>
            </a:extLst>
          </p:cNvPr>
          <p:cNvPicPr>
            <a:picLocks noChangeAspect="1"/>
          </p:cNvPicPr>
          <p:nvPr/>
        </p:nvPicPr>
        <p:blipFill>
          <a:blip r:embed="rId3"/>
          <a:stretch>
            <a:fillRect/>
          </a:stretch>
        </p:blipFill>
        <p:spPr>
          <a:xfrm rot="2460000">
            <a:off x="3452813" y="2102303"/>
            <a:ext cx="945697" cy="1578428"/>
          </a:xfrm>
          <a:prstGeom prst="rect">
            <a:avLst/>
          </a:prstGeom>
        </p:spPr>
      </p:pic>
      <p:pic>
        <p:nvPicPr>
          <p:cNvPr id="8" name="Picture 7">
            <a:extLst>
              <a:ext uri="{FF2B5EF4-FFF2-40B4-BE49-F238E27FC236}">
                <a16:creationId xmlns:a16="http://schemas.microsoft.com/office/drawing/2014/main" id="{33F97A92-3277-E44F-EF5B-CBEA1D1328BC}"/>
              </a:ext>
            </a:extLst>
          </p:cNvPr>
          <p:cNvPicPr>
            <a:picLocks noChangeAspect="1"/>
          </p:cNvPicPr>
          <p:nvPr/>
        </p:nvPicPr>
        <p:blipFill>
          <a:blip r:embed="rId4"/>
          <a:stretch>
            <a:fillRect/>
          </a:stretch>
        </p:blipFill>
        <p:spPr>
          <a:xfrm>
            <a:off x="6095737" y="783921"/>
            <a:ext cx="5763016" cy="5304269"/>
          </a:xfrm>
          <a:prstGeom prst="rect">
            <a:avLst/>
          </a:prstGeom>
        </p:spPr>
      </p:pic>
    </p:spTree>
    <p:extLst>
      <p:ext uri="{BB962C8B-B14F-4D97-AF65-F5344CB8AC3E}">
        <p14:creationId xmlns:p14="http://schemas.microsoft.com/office/powerpoint/2010/main" val="1542400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70895-A10F-AE18-D226-E1DBDFFA84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4C321-110F-3807-B05B-4ED6D2A28C00}"/>
              </a:ext>
            </a:extLst>
          </p:cNvPr>
          <p:cNvSpPr>
            <a:spLocks noGrp="1"/>
          </p:cNvSpPr>
          <p:nvPr>
            <p:ph type="title"/>
          </p:nvPr>
        </p:nvSpPr>
        <p:spPr>
          <a:xfrm>
            <a:off x="491707" y="-315876"/>
            <a:ext cx="11504613" cy="1219214"/>
          </a:xfrm>
        </p:spPr>
        <p:txBody>
          <a:bodyPr>
            <a:normAutofit/>
          </a:bodyPr>
          <a:lstStyle/>
          <a:p>
            <a:r>
              <a:rPr lang="en-US"/>
              <a:t>Leaders Across these Theories </a:t>
            </a:r>
          </a:p>
        </p:txBody>
      </p:sp>
      <p:pic>
        <p:nvPicPr>
          <p:cNvPr id="8" name="Picture 7" descr="A screenshot of a computer&#10;&#10;AI-generated content may be incorrect.">
            <a:extLst>
              <a:ext uri="{FF2B5EF4-FFF2-40B4-BE49-F238E27FC236}">
                <a16:creationId xmlns:a16="http://schemas.microsoft.com/office/drawing/2014/main" id="{DC1990AD-1DBA-E51D-6692-D11311DAD756}"/>
              </a:ext>
            </a:extLst>
          </p:cNvPr>
          <p:cNvPicPr>
            <a:picLocks noChangeAspect="1"/>
          </p:cNvPicPr>
          <p:nvPr/>
        </p:nvPicPr>
        <p:blipFill>
          <a:blip r:embed="rId2"/>
          <a:srcRect l="41002" t="53030" r="38968" b="15960"/>
          <a:stretch/>
        </p:blipFill>
        <p:spPr>
          <a:xfrm>
            <a:off x="763350" y="2146595"/>
            <a:ext cx="4563512" cy="3969347"/>
          </a:xfrm>
          <a:prstGeom prst="rect">
            <a:avLst/>
          </a:prstGeom>
        </p:spPr>
      </p:pic>
      <p:sp>
        <p:nvSpPr>
          <p:cNvPr id="9" name="Title 1">
            <a:extLst>
              <a:ext uri="{FF2B5EF4-FFF2-40B4-BE49-F238E27FC236}">
                <a16:creationId xmlns:a16="http://schemas.microsoft.com/office/drawing/2014/main" id="{ADAF089D-45FB-27F6-1293-1E35D0535075}"/>
              </a:ext>
            </a:extLst>
          </p:cNvPr>
          <p:cNvSpPr>
            <a:spLocks noGrp="1"/>
          </p:cNvSpPr>
          <p:nvPr/>
        </p:nvSpPr>
        <p:spPr>
          <a:xfrm>
            <a:off x="767938" y="740063"/>
            <a:ext cx="4416626" cy="1400455"/>
          </a:xfrm>
          <a:prstGeom prst="rect">
            <a:avLst/>
          </a:prstGeom>
        </p:spPr>
        <p:txBody>
          <a:bodyPr vert="horz" lIns="91440" tIns="45720" rIns="91440" bIns="45720" rtlCol="0" anchor="b">
            <a:normAutofit fontScale="97500"/>
          </a:bodyPr>
          <a:lstStyle>
            <a:defPPr>
              <a:defRPr lang="en-US"/>
            </a:defPPr>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altLang="en-US"/>
              <a:t>If we are all leaders…</a:t>
            </a:r>
          </a:p>
        </p:txBody>
      </p:sp>
      <p:pic>
        <p:nvPicPr>
          <p:cNvPr id="10" name="Picture 9" descr="A blue and white pin with a white circle and a white circle with a black background&#10;&#10;AI-generated content may be incorrect.">
            <a:extLst>
              <a:ext uri="{FF2B5EF4-FFF2-40B4-BE49-F238E27FC236}">
                <a16:creationId xmlns:a16="http://schemas.microsoft.com/office/drawing/2014/main" id="{3ACBF30B-AE92-24B8-3464-183656C5726D}"/>
              </a:ext>
            </a:extLst>
          </p:cNvPr>
          <p:cNvPicPr>
            <a:picLocks noChangeAspect="1"/>
          </p:cNvPicPr>
          <p:nvPr/>
        </p:nvPicPr>
        <p:blipFill>
          <a:blip r:embed="rId3"/>
          <a:stretch>
            <a:fillRect/>
          </a:stretch>
        </p:blipFill>
        <p:spPr>
          <a:xfrm rot="2460000">
            <a:off x="3452813" y="2102303"/>
            <a:ext cx="945697" cy="1578428"/>
          </a:xfrm>
          <a:prstGeom prst="rect">
            <a:avLst/>
          </a:prstGeom>
        </p:spPr>
      </p:pic>
      <p:pic>
        <p:nvPicPr>
          <p:cNvPr id="11" name="Picture 10">
            <a:extLst>
              <a:ext uri="{FF2B5EF4-FFF2-40B4-BE49-F238E27FC236}">
                <a16:creationId xmlns:a16="http://schemas.microsoft.com/office/drawing/2014/main" id="{F24FEC17-95A2-E46C-591E-9E1E52E86585}"/>
              </a:ext>
            </a:extLst>
          </p:cNvPr>
          <p:cNvPicPr>
            <a:picLocks noChangeAspect="1"/>
          </p:cNvPicPr>
          <p:nvPr/>
        </p:nvPicPr>
        <p:blipFill>
          <a:blip r:embed="rId4"/>
          <a:stretch>
            <a:fillRect/>
          </a:stretch>
        </p:blipFill>
        <p:spPr>
          <a:xfrm>
            <a:off x="5815380" y="914838"/>
            <a:ext cx="5843118" cy="5416021"/>
          </a:xfrm>
          <a:prstGeom prst="rect">
            <a:avLst/>
          </a:prstGeom>
        </p:spPr>
      </p:pic>
    </p:spTree>
    <p:extLst>
      <p:ext uri="{BB962C8B-B14F-4D97-AF65-F5344CB8AC3E}">
        <p14:creationId xmlns:p14="http://schemas.microsoft.com/office/powerpoint/2010/main" val="3487217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7D012-BB5E-C4FD-D11F-543C3F54E13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2CD9420E-D07F-AAF7-3009-B64D7CCA45EF}"/>
              </a:ext>
            </a:extLst>
          </p:cNvPr>
          <p:cNvSpPr>
            <a:spLocks noGrp="1"/>
          </p:cNvSpPr>
          <p:nvPr/>
        </p:nvSpPr>
        <p:spPr>
          <a:xfrm>
            <a:off x="1059608" y="31231"/>
            <a:ext cx="11504613" cy="745886"/>
          </a:xfrm>
          <a:prstGeom prst="rect">
            <a:avLst/>
          </a:prstGeom>
        </p:spPr>
        <p:txBody>
          <a:bodyPr vert="horz" lIns="91440" tIns="45720" rIns="91440" bIns="45720" rtlCol="0" anchor="b">
            <a:normAutofit/>
          </a:bodyPr>
          <a:lstStyle>
            <a:defPPr>
              <a:defRPr lang="en-US"/>
            </a:defPPr>
            <a:lvl1pPr marL="0"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Leaders Across these Theories </a:t>
            </a:r>
          </a:p>
        </p:txBody>
      </p:sp>
      <p:sp>
        <p:nvSpPr>
          <p:cNvPr id="11" name="Title 1">
            <a:extLst>
              <a:ext uri="{FF2B5EF4-FFF2-40B4-BE49-F238E27FC236}">
                <a16:creationId xmlns:a16="http://schemas.microsoft.com/office/drawing/2014/main" id="{9FEA6E72-A41A-CD83-3BEA-8E4E39454467}"/>
              </a:ext>
            </a:extLst>
          </p:cNvPr>
          <p:cNvSpPr>
            <a:spLocks noGrp="1"/>
          </p:cNvSpPr>
          <p:nvPr/>
        </p:nvSpPr>
        <p:spPr>
          <a:xfrm>
            <a:off x="1059608" y="31231"/>
            <a:ext cx="11504613" cy="745886"/>
          </a:xfrm>
          <a:prstGeom prst="rect">
            <a:avLst/>
          </a:prstGeom>
        </p:spPr>
        <p:txBody>
          <a:bodyPr vert="horz" lIns="91440" tIns="45720" rIns="91440" bIns="45720" rtlCol="0" anchor="b">
            <a:normAutofit/>
          </a:bodyPr>
          <a:lstStyle>
            <a:defPPr>
              <a:defRPr lang="en-US"/>
            </a:defPPr>
            <a:lvl1pPr marL="0"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Leaders Across these Theories </a:t>
            </a:r>
          </a:p>
        </p:txBody>
      </p:sp>
      <p:pic>
        <p:nvPicPr>
          <p:cNvPr id="14" name="Picture 13" descr="A screenshot of a computer&#10;&#10;AI-generated content may be incorrect.">
            <a:extLst>
              <a:ext uri="{FF2B5EF4-FFF2-40B4-BE49-F238E27FC236}">
                <a16:creationId xmlns:a16="http://schemas.microsoft.com/office/drawing/2014/main" id="{4CDA9200-D2BC-BF25-8D3B-8F48D3CDDA07}"/>
              </a:ext>
            </a:extLst>
          </p:cNvPr>
          <p:cNvPicPr>
            <a:picLocks noChangeAspect="1"/>
          </p:cNvPicPr>
          <p:nvPr/>
        </p:nvPicPr>
        <p:blipFill>
          <a:blip r:embed="rId4"/>
          <a:srcRect l="62196" t="53626" r="16751" b="14027"/>
          <a:stretch/>
        </p:blipFill>
        <p:spPr>
          <a:xfrm>
            <a:off x="950231" y="1291816"/>
            <a:ext cx="5418836" cy="4615075"/>
          </a:xfrm>
          <a:prstGeom prst="rect">
            <a:avLst/>
          </a:prstGeom>
        </p:spPr>
      </p:pic>
      <p:pic>
        <p:nvPicPr>
          <p:cNvPr id="16" name="Picture 15" descr="A blue and white pin with a white circle and a white circle with a black background&#10;&#10;AI-generated content may be incorrect.">
            <a:extLst>
              <a:ext uri="{FF2B5EF4-FFF2-40B4-BE49-F238E27FC236}">
                <a16:creationId xmlns:a16="http://schemas.microsoft.com/office/drawing/2014/main" id="{A67F7E3F-4C9C-F6A4-933C-92C09B96CECB}"/>
              </a:ext>
            </a:extLst>
          </p:cNvPr>
          <p:cNvPicPr>
            <a:picLocks noChangeAspect="1"/>
          </p:cNvPicPr>
          <p:nvPr/>
        </p:nvPicPr>
        <p:blipFill>
          <a:blip r:embed="rId5"/>
          <a:stretch>
            <a:fillRect/>
          </a:stretch>
        </p:blipFill>
        <p:spPr>
          <a:xfrm rot="1680000">
            <a:off x="4349750" y="932739"/>
            <a:ext cx="1149505" cy="1999729"/>
          </a:xfrm>
          <a:prstGeom prst="rect">
            <a:avLst/>
          </a:prstGeom>
        </p:spPr>
      </p:pic>
      <p:pic>
        <p:nvPicPr>
          <p:cNvPr id="18" name="Diamond structure">
            <a:hlinkClick r:id="" action="ppaction://media"/>
            <a:extLst>
              <a:ext uri="{FF2B5EF4-FFF2-40B4-BE49-F238E27FC236}">
                <a16:creationId xmlns:a16="http://schemas.microsoft.com/office/drawing/2014/main" id="{A0ADA367-5296-4926-40B2-9143C248E89C}"/>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553838" y="1829740"/>
            <a:ext cx="4922410" cy="3609767"/>
          </a:xfrm>
          <a:prstGeom prst="rect">
            <a:avLst/>
          </a:prstGeom>
        </p:spPr>
      </p:pic>
    </p:spTree>
    <p:extLst>
      <p:ext uri="{BB962C8B-B14F-4D97-AF65-F5344CB8AC3E}">
        <p14:creationId xmlns:p14="http://schemas.microsoft.com/office/powerpoint/2010/main" val="2238922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429"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8"/>
                                        </p:tgtEl>
                                      </p:cBhvr>
                                    </p:cmd>
                                  </p:childTnLst>
                                </p:cTn>
                              </p:par>
                            </p:childTnLst>
                          </p:cTn>
                        </p:par>
                      </p:childTnLst>
                    </p:cTn>
                  </p:par>
                </p:childTnLst>
              </p:cTn>
              <p:nextCondLst>
                <p:cond evt="onClick" delay="0">
                  <p:tgtEl>
                    <p:spTgt spid="18"/>
                  </p:tgtEl>
                </p:cond>
              </p:nextCondLst>
            </p:seq>
            <p:video>
              <p:cMediaNode vol="80000">
                <p:cTn id="12" fill="hold" display="0">
                  <p:stCondLst>
                    <p:cond delay="indefinite"/>
                  </p:stCondLst>
                </p:cTn>
                <p:tgtEl>
                  <p:spTgt spid="18"/>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4585" y="550410"/>
            <a:ext cx="6476559" cy="5561353"/>
          </a:xfrm>
        </p:spPr>
        <p:txBody>
          <a:bodyPr>
            <a:noAutofit/>
          </a:bodyPr>
          <a:lstStyle/>
          <a:p>
            <a:r>
              <a:rPr lang="en-US" sz="2800">
                <a:solidFill>
                  <a:srgbClr val="000000"/>
                </a:solidFill>
                <a:latin typeface="Calibri"/>
                <a:cs typeface="Calibri"/>
              </a:rPr>
              <a:t>In each of these models, who holds the accountability and responsibility is different.  </a:t>
            </a:r>
            <a:br>
              <a:rPr lang="en-US" sz="2800">
                <a:solidFill>
                  <a:srgbClr val="000000"/>
                </a:solidFill>
                <a:latin typeface="Calibri"/>
                <a:cs typeface="Calibri"/>
              </a:rPr>
            </a:br>
            <a:br>
              <a:rPr lang="en-US" sz="2800">
                <a:latin typeface="Calibri"/>
                <a:cs typeface="Calibri"/>
              </a:rPr>
            </a:br>
            <a:r>
              <a:rPr lang="en-US" sz="2800">
                <a:solidFill>
                  <a:srgbClr val="000000"/>
                </a:solidFill>
                <a:latin typeface="Calibri"/>
                <a:cs typeface="Calibri"/>
              </a:rPr>
              <a:t>Remember, we build the most power when the </a:t>
            </a:r>
            <a:r>
              <a:rPr lang="en-US" sz="2800" b="1">
                <a:solidFill>
                  <a:srgbClr val="000000"/>
                </a:solidFill>
                <a:latin typeface="Calibri"/>
                <a:cs typeface="Calibri"/>
              </a:rPr>
              <a:t>members are accountable to one another</a:t>
            </a:r>
            <a:r>
              <a:rPr lang="en-US" sz="2800">
                <a:solidFill>
                  <a:srgbClr val="000000"/>
                </a:solidFill>
                <a:latin typeface="Calibri"/>
                <a:cs typeface="Calibri"/>
              </a:rPr>
              <a:t> and are </a:t>
            </a:r>
            <a:r>
              <a:rPr lang="en-US" sz="2800" b="1">
                <a:solidFill>
                  <a:srgbClr val="000000"/>
                </a:solidFill>
                <a:latin typeface="Calibri"/>
                <a:cs typeface="Calibri"/>
              </a:rPr>
              <a:t>responsible for the actions necessary to build that power</a:t>
            </a:r>
            <a:r>
              <a:rPr lang="en-US" sz="2800">
                <a:solidFill>
                  <a:srgbClr val="000000"/>
                </a:solidFill>
                <a:latin typeface="Calibri"/>
                <a:cs typeface="Calibri"/>
              </a:rPr>
              <a:t>. </a:t>
            </a:r>
            <a:br>
              <a:rPr lang="en-US" sz="2800">
                <a:solidFill>
                  <a:srgbClr val="000000"/>
                </a:solidFill>
                <a:latin typeface="Calibri"/>
                <a:cs typeface="Calibri"/>
              </a:rPr>
            </a:br>
            <a:r>
              <a:rPr lang="en-US" sz="2800">
                <a:solidFill>
                  <a:srgbClr val="000000"/>
                </a:solidFill>
                <a:latin typeface="Calibri"/>
                <a:cs typeface="Calibri"/>
              </a:rPr>
              <a:t> </a:t>
            </a:r>
            <a:br>
              <a:rPr lang="en-US" sz="2800">
                <a:solidFill>
                  <a:srgbClr val="000000"/>
                </a:solidFill>
                <a:latin typeface="Calibri"/>
                <a:cs typeface="Calibri"/>
              </a:rPr>
            </a:br>
            <a:r>
              <a:rPr lang="en-US" sz="2800" u="sng">
                <a:solidFill>
                  <a:srgbClr val="000000"/>
                </a:solidFill>
                <a:latin typeface="Calibri"/>
                <a:cs typeface="Calibri"/>
              </a:rPr>
              <a:t>If we hold the responsibility and are the only ones held accountable, the members are not building power to address the issues that are important.</a:t>
            </a:r>
            <a:endParaRPr lang="en-US" u="sng"/>
          </a:p>
        </p:txBody>
      </p:sp>
      <p:pic>
        <p:nvPicPr>
          <p:cNvPr id="5" name="Picture 4" descr="A screenshot of a computer&#10;&#10;AI-generated content may be incorrect.">
            <a:extLst>
              <a:ext uri="{FF2B5EF4-FFF2-40B4-BE49-F238E27FC236}">
                <a16:creationId xmlns:a16="http://schemas.microsoft.com/office/drawing/2014/main" id="{01F9C7AB-0FBE-9AF9-B0B1-3CF6A328B194}"/>
              </a:ext>
            </a:extLst>
          </p:cNvPr>
          <p:cNvPicPr>
            <a:picLocks noChangeAspect="1"/>
          </p:cNvPicPr>
          <p:nvPr/>
        </p:nvPicPr>
        <p:blipFill>
          <a:blip r:embed="rId2"/>
          <a:srcRect l="62196" t="53626" r="16751" b="14027"/>
          <a:stretch/>
        </p:blipFill>
        <p:spPr>
          <a:xfrm>
            <a:off x="7478527" y="1078337"/>
            <a:ext cx="4577768" cy="3867900"/>
          </a:xfrm>
          <a:prstGeom prst="rect">
            <a:avLst/>
          </a:prstGeom>
        </p:spPr>
      </p:pic>
    </p:spTree>
    <p:extLst>
      <p:ext uri="{BB962C8B-B14F-4D97-AF65-F5344CB8AC3E}">
        <p14:creationId xmlns:p14="http://schemas.microsoft.com/office/powerpoint/2010/main" val="7170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806" y="178647"/>
            <a:ext cx="11533999" cy="969810"/>
          </a:xfrm>
        </p:spPr>
        <p:txBody>
          <a:bodyPr>
            <a:normAutofit/>
          </a:bodyPr>
          <a:lstStyle/>
          <a:p>
            <a:r>
              <a:rPr lang="en-US"/>
              <a:t>The Organizing ESP’s Basic Skills</a:t>
            </a:r>
          </a:p>
        </p:txBody>
      </p:sp>
      <p:sp>
        <p:nvSpPr>
          <p:cNvPr id="4" name="Content Placeholder 2"/>
          <p:cNvSpPr txBox="1">
            <a:spLocks/>
          </p:cNvSpPr>
          <p:nvPr/>
        </p:nvSpPr>
        <p:spPr>
          <a:xfrm>
            <a:off x="5561152" y="1390918"/>
            <a:ext cx="6626087" cy="4213412"/>
          </a:xfrm>
          <a:prstGeom prst="rect">
            <a:avLst/>
          </a:prstGeom>
        </p:spPr>
        <p:txBody>
          <a:bodyPr vert="horz" lIns="91392" tIns="45696" rIns="91392" bIns="45696"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3550">
                <a:solidFill>
                  <a:schemeClr val="tx2">
                    <a:lumMod val="50000"/>
                  </a:schemeClr>
                </a:solidFill>
              </a:rPr>
              <a:t>Curious about others' issues</a:t>
            </a:r>
            <a:endParaRPr lang="en-US">
              <a:solidFill>
                <a:schemeClr val="tx2">
                  <a:lumMod val="50000"/>
                </a:schemeClr>
              </a:solidFill>
            </a:endParaRPr>
          </a:p>
          <a:p>
            <a:pPr marL="0" indent="0">
              <a:buNone/>
              <a:defRPr/>
            </a:pPr>
            <a:r>
              <a:rPr lang="en-US" sz="3550">
                <a:solidFill>
                  <a:schemeClr val="tx2">
                    <a:lumMod val="50000"/>
                  </a:schemeClr>
                </a:solidFill>
              </a:rPr>
              <a:t>Asks Good Questions does not Tell Solutions</a:t>
            </a:r>
          </a:p>
          <a:p>
            <a:pPr marL="0" indent="0">
              <a:buNone/>
              <a:defRPr/>
            </a:pPr>
            <a:r>
              <a:rPr lang="en-US" sz="3550">
                <a:solidFill>
                  <a:schemeClr val="tx2">
                    <a:lumMod val="50000"/>
                  </a:schemeClr>
                </a:solidFill>
              </a:rPr>
              <a:t>Listen 80%- Talk 20%</a:t>
            </a:r>
          </a:p>
          <a:p>
            <a:pPr marL="0" indent="0">
              <a:buNone/>
              <a:defRPr/>
            </a:pPr>
            <a:r>
              <a:rPr lang="en-US" sz="3550">
                <a:solidFill>
                  <a:schemeClr val="tx2">
                    <a:lumMod val="50000"/>
                  </a:schemeClr>
                </a:solidFill>
              </a:rPr>
              <a:t>Be in a positive, public relationship with 75% of the members in your unit</a:t>
            </a:r>
          </a:p>
          <a:p>
            <a:pPr marL="0" indent="0">
              <a:buNone/>
              <a:defRPr/>
            </a:pPr>
            <a:r>
              <a:rPr lang="en-US" sz="3550">
                <a:solidFill>
                  <a:schemeClr val="tx2">
                    <a:lumMod val="50000"/>
                  </a:schemeClr>
                </a:solidFill>
              </a:rPr>
              <a:t> </a:t>
            </a:r>
          </a:p>
        </p:txBody>
      </p:sp>
      <p:pic>
        <p:nvPicPr>
          <p:cNvPr id="5" name="Picture 2" descr="Premium AI Image | Chihuahua Dog In A Superhero Costume With A Cape And Mask  On Blue Background Generative AI"/>
          <p:cNvPicPr>
            <a:picLocks noChangeAspect="1" noChangeArrowheads="1"/>
          </p:cNvPicPr>
          <p:nvPr/>
        </p:nvPicPr>
        <p:blipFill rotWithShape="1">
          <a:blip r:embed="rId2">
            <a:extLst>
              <a:ext uri="{28A0092B-C50C-407E-A947-70E740481C1C}">
                <a14:useLocalDpi xmlns:a14="http://schemas.microsoft.com/office/drawing/2010/main" val="0"/>
              </a:ext>
            </a:extLst>
          </a:blip>
          <a:srcRect l="14281" r="24788" b="132"/>
          <a:stretch/>
        </p:blipFill>
        <p:spPr bwMode="auto">
          <a:xfrm>
            <a:off x="232870" y="1148458"/>
            <a:ext cx="5107093" cy="468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2363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512" y="-380007"/>
            <a:ext cx="10885058" cy="1450001"/>
          </a:xfrm>
        </p:spPr>
        <p:txBody>
          <a:bodyPr>
            <a:normAutofit/>
          </a:bodyPr>
          <a:lstStyle/>
          <a:p>
            <a:r>
              <a:rPr lang="en-US"/>
              <a:t>The Organizing ESP's Basic Methods</a:t>
            </a:r>
          </a:p>
        </p:txBody>
      </p:sp>
      <p:pic>
        <p:nvPicPr>
          <p:cNvPr id="2050" name="Picture 2" descr="http://www.vectorfreebie.com/wp-content/uploads/2014/08/GirlHeroFlying-AA-450x450-1419381748.jpg"/>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837981" y="1417844"/>
            <a:ext cx="4284018" cy="4284018"/>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p:cNvSpPr txBox="1">
            <a:spLocks/>
          </p:cNvSpPr>
          <p:nvPr/>
        </p:nvSpPr>
        <p:spPr>
          <a:xfrm>
            <a:off x="5561151" y="1448316"/>
            <a:ext cx="5984417" cy="3885188"/>
          </a:xfrm>
          <a:prstGeom prst="rect">
            <a:avLst/>
          </a:prstGeom>
        </p:spPr>
        <p:txBody>
          <a:bodyPr vert="horz" lIns="91392" tIns="45696" rIns="91392" bIns="45696"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4750">
                <a:solidFill>
                  <a:schemeClr val="tx2">
                    <a:lumMod val="50000"/>
                  </a:schemeClr>
                </a:solidFill>
              </a:rPr>
              <a:t>One on One’s</a:t>
            </a:r>
          </a:p>
          <a:p>
            <a:pPr marL="0" indent="0">
              <a:buNone/>
              <a:defRPr/>
            </a:pPr>
            <a:r>
              <a:rPr lang="en-US" sz="4750">
                <a:solidFill>
                  <a:schemeClr val="tx2">
                    <a:lumMod val="50000"/>
                  </a:schemeClr>
                </a:solidFill>
              </a:rPr>
              <a:t>Member Mapping</a:t>
            </a:r>
          </a:p>
          <a:p>
            <a:pPr marL="0" indent="0">
              <a:buNone/>
              <a:defRPr/>
            </a:pPr>
            <a:r>
              <a:rPr lang="en-US" sz="4750">
                <a:solidFill>
                  <a:schemeClr val="tx2">
                    <a:lumMod val="50000"/>
                  </a:schemeClr>
                </a:solidFill>
              </a:rPr>
              <a:t>Member Lists</a:t>
            </a:r>
          </a:p>
          <a:p>
            <a:pPr marL="0" indent="0">
              <a:buNone/>
              <a:defRPr/>
            </a:pPr>
            <a:r>
              <a:rPr lang="en-US" sz="4750">
                <a:solidFill>
                  <a:schemeClr val="tx2">
                    <a:lumMod val="50000"/>
                  </a:schemeClr>
                </a:solidFill>
              </a:rPr>
              <a:t>Data Collection</a:t>
            </a:r>
          </a:p>
          <a:p>
            <a:pPr marL="0" indent="0">
              <a:buNone/>
              <a:defRPr/>
            </a:pPr>
            <a:r>
              <a:rPr lang="en-US" sz="4750">
                <a:solidFill>
                  <a:schemeClr val="tx2">
                    <a:lumMod val="50000"/>
                  </a:schemeClr>
                </a:solidFill>
              </a:rPr>
              <a:t>Team Coaching</a:t>
            </a:r>
          </a:p>
          <a:p>
            <a:pPr marL="0" indent="0">
              <a:buNone/>
              <a:defRPr/>
            </a:pPr>
            <a:r>
              <a:rPr lang="en-US" sz="3550">
                <a:solidFill>
                  <a:schemeClr val="tx2">
                    <a:lumMod val="50000"/>
                  </a:schemeClr>
                </a:solidFill>
              </a:rPr>
              <a:t> </a:t>
            </a:r>
          </a:p>
        </p:txBody>
      </p:sp>
      <p:pic>
        <p:nvPicPr>
          <p:cNvPr id="5" name="Picture 2" descr="Premium AI Image | Chihuahua Dog In A Superhero Costume With A Cape And Mask  On Blue Background Generative AI"/>
          <p:cNvPicPr>
            <a:picLocks noChangeAspect="1" noChangeArrowheads="1"/>
          </p:cNvPicPr>
          <p:nvPr/>
        </p:nvPicPr>
        <p:blipFill rotWithShape="1">
          <a:blip r:embed="rId3">
            <a:extLst>
              <a:ext uri="{28A0092B-C50C-407E-A947-70E740481C1C}">
                <a14:useLocalDpi xmlns:a14="http://schemas.microsoft.com/office/drawing/2010/main" val="0"/>
              </a:ext>
            </a:extLst>
          </a:blip>
          <a:srcRect l="14281" r="24788" b="132"/>
          <a:stretch/>
        </p:blipFill>
        <p:spPr bwMode="auto">
          <a:xfrm>
            <a:off x="232870" y="1148458"/>
            <a:ext cx="5107093" cy="4687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411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vert="horz" lIns="91440" tIns="45720" rIns="91440" bIns="45720" rtlCol="0" anchor="t">
            <a:normAutofit fontScale="92500" lnSpcReduction="10000"/>
          </a:bodyPr>
          <a:lstStyle/>
          <a:p>
            <a:pPr marL="0" indent="0">
              <a:buNone/>
            </a:pPr>
            <a:r>
              <a:rPr lang="en-US" sz="4000"/>
              <a:t>The skills, methods, and dispositions of organizing are the foundation of an issue campaign.</a:t>
            </a:r>
          </a:p>
          <a:p>
            <a:pPr marL="0" indent="0">
              <a:buNone/>
            </a:pPr>
            <a:endParaRPr lang="en-US" sz="4000"/>
          </a:p>
          <a:p>
            <a:pPr marL="0" indent="0">
              <a:buNone/>
            </a:pPr>
            <a:r>
              <a:rPr lang="en-US" sz="4000"/>
              <a:t>To move across these theories of change requires a shift in your ownership and leadership of the work in their union. </a:t>
            </a:r>
            <a:r>
              <a:rPr lang="en-US" sz="3600"/>
              <a:t> </a:t>
            </a:r>
          </a:p>
          <a:p>
            <a:pPr marL="0" indent="0">
              <a:buNone/>
            </a:pPr>
            <a:r>
              <a:rPr lang="en-US" sz="3600"/>
              <a:t>  </a:t>
            </a:r>
          </a:p>
          <a:p>
            <a:pPr marL="246380" indent="-246380"/>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68027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Organizing, Power, and Campaigns</a:t>
            </a:r>
          </a:p>
        </p:txBody>
      </p:sp>
      <p:sp>
        <p:nvSpPr>
          <p:cNvPr id="3" name="Text Placeholder 2"/>
          <p:cNvSpPr>
            <a:spLocks noGrp="1"/>
          </p:cNvSpPr>
          <p:nvPr>
            <p:ph type="body" idx="1"/>
          </p:nvPr>
        </p:nvSpPr>
        <p:spPr/>
        <p:txBody>
          <a:bodyPr/>
          <a:lstStyle/>
          <a:p>
            <a:r>
              <a:rPr lang="en-US"/>
              <a:t>Natasha and </a:t>
            </a:r>
            <a:r>
              <a:rPr lang="en-US" err="1"/>
              <a:t>Jariza</a:t>
            </a:r>
          </a:p>
        </p:txBody>
      </p:sp>
    </p:spTree>
    <p:extLst>
      <p:ext uri="{BB962C8B-B14F-4D97-AF65-F5344CB8AC3E}">
        <p14:creationId xmlns:p14="http://schemas.microsoft.com/office/powerpoint/2010/main" val="3339471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14242" y="56725"/>
            <a:ext cx="10611896" cy="817365"/>
          </a:xfrm>
        </p:spPr>
        <p:txBody>
          <a:bodyPr>
            <a:normAutofit/>
          </a:bodyPr>
          <a:lstStyle/>
          <a:p>
            <a:pPr>
              <a:defRPr/>
            </a:pPr>
            <a:r>
              <a:rPr lang="en-US" altLang="en-US"/>
              <a:t>What is organizing?</a:t>
            </a:r>
          </a:p>
        </p:txBody>
      </p:sp>
      <p:sp>
        <p:nvSpPr>
          <p:cNvPr id="88067" name="Content Placeholder 2"/>
          <p:cNvSpPr>
            <a:spLocks noGrp="1"/>
          </p:cNvSpPr>
          <p:nvPr>
            <p:ph idx="1"/>
          </p:nvPr>
        </p:nvSpPr>
        <p:spPr>
          <a:xfrm>
            <a:off x="540879" y="1198316"/>
            <a:ext cx="11509528" cy="4866946"/>
          </a:xfrm>
          <a:solidFill>
            <a:schemeClr val="bg1">
              <a:lumMod val="95000"/>
            </a:schemeClr>
          </a:solidFill>
        </p:spPr>
        <p:txBody>
          <a:bodyPr vert="horz" lIns="91440" tIns="45720" rIns="91440" bIns="45720" rtlCol="0" anchor="t">
            <a:noAutofit/>
          </a:bodyPr>
          <a:lstStyle/>
          <a:p>
            <a:pPr marL="246380" indent="-246380">
              <a:defRPr/>
            </a:pPr>
            <a:r>
              <a:rPr lang="en-US" altLang="en-US" sz="3600"/>
              <a:t>Organizing is identifying leaders and coordinating them into leadership teams</a:t>
            </a:r>
            <a:r>
              <a:rPr lang="en-US" altLang="en-US" sz="3600" b="1"/>
              <a:t> </a:t>
            </a:r>
          </a:p>
          <a:p>
            <a:pPr marL="246380" indent="-246380">
              <a:defRPr/>
            </a:pPr>
            <a:r>
              <a:rPr lang="en-US" altLang="en-US" sz="3600"/>
              <a:t>Building community and commitment around common goals </a:t>
            </a:r>
          </a:p>
          <a:p>
            <a:pPr marL="246380" indent="-246380">
              <a:defRPr/>
            </a:pPr>
            <a:r>
              <a:rPr lang="en-US" altLang="en-US" sz="3600"/>
              <a:t>Building power from the resources of that community </a:t>
            </a:r>
            <a:endParaRPr lang="en-US" sz="3600"/>
          </a:p>
          <a:p>
            <a:pPr marL="246380" indent="-246380">
              <a:defRPr/>
            </a:pPr>
            <a:r>
              <a:rPr lang="en-US" altLang="en-US" sz="3600"/>
              <a:t>Using that power strategically to make concrete change in the world </a:t>
            </a:r>
            <a:endParaRPr lang="en-US" sz="3600"/>
          </a:p>
        </p:txBody>
      </p:sp>
    </p:spTree>
    <p:extLst>
      <p:ext uri="{BB962C8B-B14F-4D97-AF65-F5344CB8AC3E}">
        <p14:creationId xmlns:p14="http://schemas.microsoft.com/office/powerpoint/2010/main" val="910526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 picture containing text, red&#10;&#10;Description automatically generated">
            <a:extLst>
              <a:ext uri="{FF2B5EF4-FFF2-40B4-BE49-F238E27FC236}">
                <a16:creationId xmlns:a16="http://schemas.microsoft.com/office/drawing/2014/main" id="{E1DB921A-8F29-8581-F245-F8A100369C70}"/>
              </a:ext>
            </a:extLst>
          </p:cNvPr>
          <p:cNvPicPr>
            <a:picLocks noChangeAspect="1" noChangeArrowheads="1"/>
          </p:cNvPicPr>
          <p:nvPr/>
        </p:nvPicPr>
        <p:blipFill rotWithShape="1">
          <a:blip r:embed="rId3"/>
          <a:srcRect l="15931" t="-287" r="14971" b="-287"/>
          <a:stretch/>
        </p:blipFill>
        <p:spPr bwMode="auto">
          <a:xfrm>
            <a:off x="495433" y="1947880"/>
            <a:ext cx="3126557" cy="3027174"/>
          </a:xfrm>
          <a:prstGeom prst="rect">
            <a:avLst/>
          </a:prstGeom>
          <a:noFill/>
          <a:extLst>
            <a:ext uri="{909E8E84-426E-40DD-AFC4-6F175D3DCCD1}">
              <a14:hiddenFill xmlns:a14="http://schemas.microsoft.com/office/drawing/2010/main">
                <a:solidFill>
                  <a:srgbClr val="FFFFFF"/>
                </a:solidFill>
              </a14:hiddenFill>
            </a:ext>
          </a:extLst>
        </p:spPr>
      </p:pic>
      <p:pic>
        <p:nvPicPr>
          <p:cNvPr id="130050" name="Picture 3" descr="theChoice1130pm.pdf"/>
          <p:cNvPicPr>
            <a:picLocks noChangeAspect="1"/>
          </p:cNvPicPr>
          <p:nvPr/>
        </p:nvPicPr>
        <p:blipFill rotWithShape="1">
          <a:blip r:embed="rId4">
            <a:extLst>
              <a:ext uri="{28A0092B-C50C-407E-A947-70E740481C1C}">
                <a14:useLocalDpi xmlns:a14="http://schemas.microsoft.com/office/drawing/2010/main" val="0"/>
              </a:ext>
            </a:extLst>
          </a:blip>
          <a:srcRect l="10073" t="22466" r="9166" b="21203"/>
          <a:stretch/>
        </p:blipFill>
        <p:spPr bwMode="auto">
          <a:xfrm>
            <a:off x="3534009" y="1121330"/>
            <a:ext cx="8631584" cy="4709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1" name="TextBox 2"/>
          <p:cNvSpPr txBox="1">
            <a:spLocks noChangeArrowheads="1"/>
          </p:cNvSpPr>
          <p:nvPr/>
        </p:nvSpPr>
        <p:spPr bwMode="auto">
          <a:xfrm>
            <a:off x="9765345" y="6244491"/>
            <a:ext cx="1512493" cy="36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Ellen</a:t>
            </a:r>
          </a:p>
        </p:txBody>
      </p:sp>
    </p:spTree>
    <p:extLst>
      <p:ext uri="{BB962C8B-B14F-4D97-AF65-F5344CB8AC3E}">
        <p14:creationId xmlns:p14="http://schemas.microsoft.com/office/powerpoint/2010/main" val="320621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628" y="1233006"/>
            <a:ext cx="5753359" cy="4186430"/>
          </a:xfrm>
        </p:spPr>
        <p:txBody>
          <a:bodyPr>
            <a:noAutofit/>
          </a:bodyPr>
          <a:lstStyle/>
          <a:p>
            <a:r>
              <a:rPr lang="en-US" sz="6000">
                <a:solidFill>
                  <a:srgbClr val="465562"/>
                </a:solidFill>
                <a:ea typeface="+mj-lt"/>
                <a:cs typeface="+mj-lt"/>
              </a:rPr>
              <a:t>Who is powerful?</a:t>
            </a:r>
            <a:br>
              <a:rPr lang="en-US" sz="6000">
                <a:solidFill>
                  <a:srgbClr val="465562"/>
                </a:solidFill>
                <a:ea typeface="+mj-lt"/>
                <a:cs typeface="+mj-lt"/>
              </a:rPr>
            </a:br>
            <a:br>
              <a:rPr lang="en-US" sz="6000">
                <a:solidFill>
                  <a:srgbClr val="465562"/>
                </a:solidFill>
                <a:ea typeface="+mj-lt"/>
                <a:cs typeface="+mj-lt"/>
              </a:rPr>
            </a:br>
            <a:r>
              <a:rPr lang="en-US" sz="6000">
                <a:solidFill>
                  <a:srgbClr val="465562"/>
                </a:solidFill>
                <a:ea typeface="+mj-lt"/>
                <a:cs typeface="+mj-lt"/>
              </a:rPr>
              <a:t>What makes them powerful? </a:t>
            </a:r>
            <a:endParaRPr lang="en-US" sz="6000"/>
          </a:p>
        </p:txBody>
      </p:sp>
      <p:pic>
        <p:nvPicPr>
          <p:cNvPr id="4" name="Picture 3"/>
          <p:cNvPicPr>
            <a:picLocks noChangeAspect="1"/>
          </p:cNvPicPr>
          <p:nvPr/>
        </p:nvPicPr>
        <p:blipFill>
          <a:blip r:embed="rId2"/>
          <a:stretch>
            <a:fillRect/>
          </a:stretch>
        </p:blipFill>
        <p:spPr>
          <a:xfrm>
            <a:off x="716692" y="605507"/>
            <a:ext cx="5015804" cy="5015804"/>
          </a:xfrm>
          <a:prstGeom prst="rect">
            <a:avLst/>
          </a:prstGeom>
        </p:spPr>
      </p:pic>
    </p:spTree>
    <p:extLst>
      <p:ext uri="{BB962C8B-B14F-4D97-AF65-F5344CB8AC3E}">
        <p14:creationId xmlns:p14="http://schemas.microsoft.com/office/powerpoint/2010/main" val="206664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593436" y="177800"/>
            <a:ext cx="5974427" cy="652379"/>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r>
              <a:rPr lang="en-US" sz="4000" b="1"/>
              <a:t>DEFINING POWER</a:t>
            </a:r>
            <a:endParaRPr sz="4000" b="1"/>
          </a:p>
        </p:txBody>
      </p:sp>
      <p:sp>
        <p:nvSpPr>
          <p:cNvPr id="196" name="Google Shape;196;p9"/>
          <p:cNvSpPr txBox="1"/>
          <p:nvPr/>
        </p:nvSpPr>
        <p:spPr>
          <a:xfrm>
            <a:off x="840509" y="952029"/>
            <a:ext cx="7093527" cy="4081053"/>
          </a:xfrm>
          <a:prstGeom prst="rect">
            <a:avLst/>
          </a:prstGeom>
          <a:noFill/>
          <a:ln>
            <a:noFill/>
          </a:ln>
        </p:spPr>
        <p:txBody>
          <a:bodyPr spcFirstLastPara="1" wrap="square" lIns="91401" tIns="45688" rIns="91401" bIns="45688" anchor="t" anchorCtr="0">
            <a:spAutoFit/>
          </a:bodyPr>
          <a:lstStyle/>
          <a:p>
            <a:pPr marL="37465">
              <a:lnSpc>
                <a:spcPct val="90000"/>
              </a:lnSpc>
            </a:pPr>
            <a:r>
              <a:rPr lang="en-US" sz="3600">
                <a:solidFill>
                  <a:srgbClr val="404040"/>
                </a:solidFill>
                <a:latin typeface="Calibri"/>
                <a:ea typeface="Calibri"/>
                <a:cs typeface="Calibri"/>
                <a:sym typeface="Calibri"/>
              </a:rPr>
              <a:t>Power is the ability to control, create, and prevent change.</a:t>
            </a:r>
            <a:endParaRPr lang="en-US" sz="3600">
              <a:solidFill>
                <a:srgbClr val="404040"/>
              </a:solidFill>
              <a:latin typeface="Calibri"/>
              <a:ea typeface="Calibri"/>
              <a:cs typeface="Calibri"/>
            </a:endParaRP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organized people and organized resources (money).</a:t>
            </a:r>
          </a:p>
          <a:p>
            <a:pPr marL="37465">
              <a:lnSpc>
                <a:spcPct val="90000"/>
              </a:lnSpc>
            </a:pPr>
            <a:endParaRPr lang="en-US" sz="3600">
              <a:solidFill>
                <a:srgbClr val="404040"/>
              </a:solidFill>
              <a:latin typeface="Calibri"/>
              <a:cs typeface="Calibri"/>
            </a:endParaRPr>
          </a:p>
          <a:p>
            <a:pPr marL="37465">
              <a:lnSpc>
                <a:spcPct val="90000"/>
              </a:lnSpc>
            </a:pPr>
            <a:r>
              <a:rPr lang="en-US" sz="3600">
                <a:solidFill>
                  <a:srgbClr val="404040"/>
                </a:solidFill>
                <a:latin typeface="Calibri"/>
                <a:cs typeface="Calibri"/>
              </a:rPr>
              <a:t>Power is not static, it is either waning or growing.  </a:t>
            </a:r>
          </a:p>
        </p:txBody>
      </p:sp>
      <p:pic>
        <p:nvPicPr>
          <p:cNvPr id="3" name="Google Shape;177;p7" descr="72,370 Cartoon Dollar Sign Images, Stock Photos &amp; Vectors | Shutterstock">
            <a:extLst>
              <a:ext uri="{FF2B5EF4-FFF2-40B4-BE49-F238E27FC236}">
                <a16:creationId xmlns:a16="http://schemas.microsoft.com/office/drawing/2014/main" id="{5E3B8FD0-2701-8DB4-C999-D53458FBEC3B}"/>
              </a:ext>
            </a:extLst>
          </p:cNvPr>
          <p:cNvPicPr preferRelativeResize="0"/>
          <p:nvPr/>
        </p:nvPicPr>
        <p:blipFill rotWithShape="1">
          <a:blip r:embed="rId3">
            <a:alphaModFix/>
          </a:blip>
          <a:srcRect b="6103"/>
          <a:stretch/>
        </p:blipFill>
        <p:spPr>
          <a:xfrm>
            <a:off x="8405091" y="3568190"/>
            <a:ext cx="3380509" cy="2735435"/>
          </a:xfrm>
          <a:prstGeom prst="rect">
            <a:avLst/>
          </a:prstGeom>
          <a:noFill/>
          <a:ln>
            <a:noFill/>
          </a:ln>
        </p:spPr>
      </p:pic>
      <p:pic>
        <p:nvPicPr>
          <p:cNvPr id="5" name="Picture 5">
            <a:extLst>
              <a:ext uri="{FF2B5EF4-FFF2-40B4-BE49-F238E27FC236}">
                <a16:creationId xmlns:a16="http://schemas.microsoft.com/office/drawing/2014/main" id="{E0C0567B-E9AA-6882-B58F-5A0D0C91814E}"/>
              </a:ext>
            </a:extLst>
          </p:cNvPr>
          <p:cNvPicPr>
            <a:picLocks noChangeAspect="1"/>
          </p:cNvPicPr>
          <p:nvPr/>
        </p:nvPicPr>
        <p:blipFill>
          <a:blip r:embed="rId4"/>
          <a:stretch>
            <a:fillRect/>
          </a:stretch>
        </p:blipFill>
        <p:spPr>
          <a:xfrm>
            <a:off x="8405091" y="443455"/>
            <a:ext cx="3297382" cy="3124735"/>
          </a:xfrm>
          <a:prstGeom prst="rect">
            <a:avLst/>
          </a:prstGeom>
        </p:spPr>
      </p:pic>
    </p:spTree>
    <p:extLst>
      <p:ext uri="{BB962C8B-B14F-4D97-AF65-F5344CB8AC3E}">
        <p14:creationId xmlns:p14="http://schemas.microsoft.com/office/powerpoint/2010/main" val="2978200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UNDERSTANDING POWER</a:t>
            </a:r>
            <a:endParaRPr/>
          </a:p>
        </p:txBody>
      </p:sp>
      <p:sp>
        <p:nvSpPr>
          <p:cNvPr id="196" name="Google Shape;196;p9"/>
          <p:cNvSpPr txBox="1"/>
          <p:nvPr/>
        </p:nvSpPr>
        <p:spPr>
          <a:xfrm>
            <a:off x="867029" y="1927794"/>
            <a:ext cx="7344098" cy="3416255"/>
          </a:xfrm>
          <a:prstGeom prst="rect">
            <a:avLst/>
          </a:prstGeom>
          <a:noFill/>
          <a:ln>
            <a:noFill/>
          </a:ln>
        </p:spPr>
        <p:txBody>
          <a:bodyPr spcFirstLastPara="1" wrap="square" lIns="91401" tIns="45688" rIns="91401" bIns="45688" anchor="t" anchorCtr="0">
            <a:spAutoFit/>
          </a:bodyPr>
          <a:lstStyle/>
          <a:p>
            <a:pPr marL="37465">
              <a:lnSpc>
                <a:spcPct val="90000"/>
              </a:lnSpc>
            </a:pPr>
            <a:r>
              <a:rPr lang="en-US" sz="6000">
                <a:solidFill>
                  <a:srgbClr val="404040"/>
                </a:solidFill>
                <a:latin typeface="Calibri"/>
                <a:ea typeface="Calibri"/>
                <a:cs typeface="Calibri"/>
                <a:sym typeface="Calibri"/>
              </a:rPr>
              <a:t>Power is neutral</a:t>
            </a:r>
          </a:p>
          <a:p>
            <a:pPr marL="37465">
              <a:lnSpc>
                <a:spcPct val="90000"/>
              </a:lnSpc>
            </a:pPr>
            <a:endParaRPr lang="en-US" sz="6000">
              <a:solidFill>
                <a:srgbClr val="404040"/>
              </a:solidFill>
              <a:latin typeface="Calibri"/>
              <a:cs typeface="Calibri"/>
            </a:endParaRPr>
          </a:p>
          <a:p>
            <a:pPr marL="37465">
              <a:lnSpc>
                <a:spcPct val="90000"/>
              </a:lnSpc>
            </a:pPr>
            <a:r>
              <a:rPr lang="en-US" sz="6000">
                <a:solidFill>
                  <a:srgbClr val="404040"/>
                </a:solidFill>
                <a:latin typeface="Calibri"/>
                <a:cs typeface="Calibri"/>
              </a:rPr>
              <a:t>Our values affect the way we use power</a:t>
            </a:r>
          </a:p>
        </p:txBody>
      </p:sp>
      <p:pic>
        <p:nvPicPr>
          <p:cNvPr id="4" name="Picture 3"/>
          <p:cNvPicPr>
            <a:picLocks noChangeAspect="1"/>
          </p:cNvPicPr>
          <p:nvPr/>
        </p:nvPicPr>
        <p:blipFill>
          <a:blip r:embed="rId3"/>
          <a:stretch>
            <a:fillRect/>
          </a:stretch>
        </p:blipFill>
        <p:spPr>
          <a:xfrm>
            <a:off x="7629935" y="1597891"/>
            <a:ext cx="4057073" cy="4057073"/>
          </a:xfrm>
          <a:prstGeom prst="rect">
            <a:avLst/>
          </a:prstGeom>
        </p:spPr>
      </p:pic>
    </p:spTree>
    <p:extLst>
      <p:ext uri="{BB962C8B-B14F-4D97-AF65-F5344CB8AC3E}">
        <p14:creationId xmlns:p14="http://schemas.microsoft.com/office/powerpoint/2010/main" val="100625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TRUTHS  ABOUT BUILDING  POWER</a:t>
            </a:r>
            <a:endParaRPr/>
          </a:p>
        </p:txBody>
      </p:sp>
      <p:sp>
        <p:nvSpPr>
          <p:cNvPr id="196" name="Google Shape;196;p9"/>
          <p:cNvSpPr txBox="1"/>
          <p:nvPr/>
        </p:nvSpPr>
        <p:spPr>
          <a:xfrm>
            <a:off x="667485" y="1086482"/>
            <a:ext cx="11406394" cy="3600921"/>
          </a:xfrm>
          <a:prstGeom prst="rect">
            <a:avLst/>
          </a:prstGeom>
          <a:noFill/>
          <a:ln>
            <a:noFill/>
          </a:ln>
        </p:spPr>
        <p:txBody>
          <a:bodyPr spcFirstLastPara="1" wrap="square" lIns="91401" tIns="45688" rIns="91401" bIns="45688" anchor="t" anchorCtr="0">
            <a:spAutoFit/>
          </a:bodyPr>
          <a:lstStyle/>
          <a:p>
            <a:pPr marL="457200" indent="-457200">
              <a:buFont typeface="Arial" panose="020B0604020202020204" pitchFamily="34" charset="0"/>
              <a:buChar char="•"/>
            </a:pPr>
            <a:r>
              <a:rPr lang="en-US" sz="2800"/>
              <a:t>Power has to be consistently built or it is waning</a:t>
            </a:r>
          </a:p>
          <a:p>
            <a:pPr marL="457200" indent="-457200">
              <a:buFont typeface="Arial" panose="020B0604020202020204" pitchFamily="34" charset="0"/>
              <a:buChar char="•"/>
            </a:pPr>
            <a:r>
              <a:rPr lang="en-US" sz="2800"/>
              <a:t>Not everyone wants us to have power and actively work to take our power away  </a:t>
            </a:r>
          </a:p>
          <a:p>
            <a:pPr marL="457200" indent="-457200">
              <a:buFont typeface="Arial" panose="020B0604020202020204" pitchFamily="34" charset="0"/>
              <a:buChar char="•"/>
            </a:pPr>
            <a:r>
              <a:rPr lang="en-US" sz="2800"/>
              <a:t>Public actions through shared vision, shared purpose, shared resources, shared risk, and unity is how we build power</a:t>
            </a:r>
          </a:p>
          <a:p>
            <a:pPr marL="457200" indent="-457200">
              <a:buFont typeface="Arial" panose="020B0604020202020204" pitchFamily="34" charset="0"/>
              <a:buChar char="•"/>
            </a:pPr>
            <a:r>
              <a:rPr lang="en-US" sz="2800"/>
              <a:t>The bigger the win you want– the more power you need</a:t>
            </a:r>
          </a:p>
          <a:p>
            <a:pPr marL="457200" indent="-457200">
              <a:buFont typeface="Arial" panose="020B0604020202020204" pitchFamily="34" charset="0"/>
              <a:buChar char="•"/>
            </a:pPr>
            <a:r>
              <a:rPr lang="en-US" sz="2800">
                <a:solidFill>
                  <a:srgbClr val="465562"/>
                </a:solidFill>
                <a:latin typeface="Euphemia"/>
                <a:cs typeface="Calibri"/>
              </a:rPr>
              <a:t>Building power requires leadership</a:t>
            </a:r>
          </a:p>
          <a:p>
            <a:endParaRPr lang="en-US" sz="32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285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xfrm>
            <a:off x="1256552" y="-152976"/>
            <a:ext cx="9782801" cy="1052674"/>
          </a:xfrm>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MEASURING OUR POWER</a:t>
            </a:r>
            <a:endParaRPr/>
          </a:p>
        </p:txBody>
      </p:sp>
      <p:sp>
        <p:nvSpPr>
          <p:cNvPr id="196" name="Google Shape;196;p9"/>
          <p:cNvSpPr txBox="1"/>
          <p:nvPr/>
        </p:nvSpPr>
        <p:spPr>
          <a:xfrm>
            <a:off x="1365128" y="1479887"/>
            <a:ext cx="9674225" cy="2554481"/>
          </a:xfrm>
          <a:prstGeom prst="rect">
            <a:avLst/>
          </a:prstGeom>
          <a:noFill/>
          <a:ln>
            <a:noFill/>
          </a:ln>
        </p:spPr>
        <p:txBody>
          <a:bodyPr spcFirstLastPara="1" wrap="square" lIns="91401" tIns="45688" rIns="91401" bIns="45688" anchor="t" anchorCtr="0">
            <a:spAutoFit/>
          </a:bodyPr>
          <a:lstStyle/>
          <a:p>
            <a:pPr algn="ctr"/>
            <a:r>
              <a:rPr lang="en-US" sz="4000"/>
              <a:t>We measure power by our ability to wage and win campaigns that bring concrete improvements to people’s lives and lead to social, racial, and economic justice.  </a:t>
            </a:r>
            <a:endParaRPr lang="en-US" sz="4000">
              <a:solidFill>
                <a:srgbClr val="404040"/>
              </a:solidFill>
              <a:latin typeface="Calibri"/>
              <a:cs typeface="Calibri"/>
            </a:endParaRPr>
          </a:p>
        </p:txBody>
      </p:sp>
      <p:pic>
        <p:nvPicPr>
          <p:cNvPr id="4098" name="Picture 2" descr="Lightning Bolt Transparent Images – Browse 12,034 Stock Photos, Vectors,  and Video | Adobe Stock"/>
          <p:cNvPicPr>
            <a:picLocks noChangeAspect="1" noChangeArrowheads="1"/>
          </p:cNvPicPr>
          <p:nvPr/>
        </p:nvPicPr>
        <p:blipFill rotWithShape="1">
          <a:blip r:embed="rId3">
            <a:extLst>
              <a:ext uri="{28A0092B-C50C-407E-A947-70E740481C1C}">
                <a14:useLocalDpi xmlns:a14="http://schemas.microsoft.com/office/drawing/2010/main" val="0"/>
              </a:ext>
            </a:extLst>
          </a:blip>
          <a:srcRect t="27308" b="28131"/>
          <a:stretch/>
        </p:blipFill>
        <p:spPr bwMode="auto">
          <a:xfrm>
            <a:off x="1365128" y="4812632"/>
            <a:ext cx="10011109" cy="152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6618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2628" y="1233006"/>
            <a:ext cx="5753359" cy="4186430"/>
          </a:xfrm>
        </p:spPr>
        <p:txBody>
          <a:bodyPr>
            <a:noAutofit/>
          </a:bodyPr>
          <a:lstStyle/>
          <a:p>
            <a:r>
              <a:rPr lang="en-US" sz="6000">
                <a:solidFill>
                  <a:srgbClr val="465562"/>
                </a:solidFill>
                <a:ea typeface="+mj-lt"/>
                <a:cs typeface="+mj-lt"/>
              </a:rPr>
              <a:t>What do you think a campaign is? </a:t>
            </a:r>
            <a:endParaRPr lang="en-US" sz="6000"/>
          </a:p>
        </p:txBody>
      </p:sp>
      <p:pic>
        <p:nvPicPr>
          <p:cNvPr id="4" name="Picture 3"/>
          <p:cNvPicPr>
            <a:picLocks noChangeAspect="1"/>
          </p:cNvPicPr>
          <p:nvPr/>
        </p:nvPicPr>
        <p:blipFill>
          <a:blip r:embed="rId3"/>
          <a:stretch>
            <a:fillRect/>
          </a:stretch>
        </p:blipFill>
        <p:spPr>
          <a:xfrm>
            <a:off x="716692" y="605507"/>
            <a:ext cx="5015804" cy="5015804"/>
          </a:xfrm>
          <a:prstGeom prst="rect">
            <a:avLst/>
          </a:prstGeom>
        </p:spPr>
      </p:pic>
    </p:spTree>
    <p:extLst>
      <p:ext uri="{BB962C8B-B14F-4D97-AF65-F5344CB8AC3E}">
        <p14:creationId xmlns:p14="http://schemas.microsoft.com/office/powerpoint/2010/main" val="33117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526" y="225927"/>
            <a:ext cx="9782801" cy="736600"/>
          </a:xfrm>
        </p:spPr>
        <p:txBody>
          <a:bodyPr/>
          <a:lstStyle/>
          <a:p>
            <a:r>
              <a:rPr lang="en-US"/>
              <a:t>From Marshall Ganz</a:t>
            </a:r>
          </a:p>
        </p:txBody>
      </p:sp>
      <p:sp>
        <p:nvSpPr>
          <p:cNvPr id="3" name="Content Placeholder 2"/>
          <p:cNvSpPr>
            <a:spLocks noGrp="1"/>
          </p:cNvSpPr>
          <p:nvPr>
            <p:ph idx="1"/>
          </p:nvPr>
        </p:nvSpPr>
        <p:spPr>
          <a:xfrm>
            <a:off x="890714" y="1233326"/>
            <a:ext cx="10413711" cy="4872789"/>
          </a:xfrm>
        </p:spPr>
        <p:txBody>
          <a:bodyPr vert="horz" lIns="91440" tIns="45720" rIns="91440" bIns="45720" rtlCol="0" anchor="t">
            <a:noAutofit/>
          </a:bodyPr>
          <a:lstStyle/>
          <a:p>
            <a:pPr marL="0" lvl="0" indent="0">
              <a:buNone/>
            </a:pPr>
            <a:r>
              <a:rPr lang="en-US" sz="4400"/>
              <a:t>An issue </a:t>
            </a:r>
            <a:r>
              <a:rPr lang="en-US" sz="4400" i="1"/>
              <a:t>campaign </a:t>
            </a:r>
            <a:r>
              <a:rPr lang="en-US" sz="4400"/>
              <a:t>is the process through which the workers organize around leaders and structures to use their resources in accomplishing goals that achieve the change they need and want. It is public. It involves risk. It results in the story being about the workers.  </a:t>
            </a:r>
          </a:p>
        </p:txBody>
      </p:sp>
    </p:spTree>
    <p:extLst>
      <p:ext uri="{BB962C8B-B14F-4D97-AF65-F5344CB8AC3E}">
        <p14:creationId xmlns:p14="http://schemas.microsoft.com/office/powerpoint/2010/main" val="43714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9433" y="878305"/>
            <a:ext cx="9782801" cy="3387291"/>
          </a:xfrm>
        </p:spPr>
        <p:txBody>
          <a:bodyPr>
            <a:noAutofit/>
          </a:bodyPr>
          <a:lstStyle/>
          <a:p>
            <a:pPr algn="ctr"/>
            <a:r>
              <a:rPr lang="en-US" sz="7200"/>
              <a:t>So how do we assess if an issue campaign has built our power?</a:t>
            </a:r>
          </a:p>
        </p:txBody>
      </p:sp>
    </p:spTree>
    <p:extLst>
      <p:ext uri="{BB962C8B-B14F-4D97-AF65-F5344CB8AC3E}">
        <p14:creationId xmlns:p14="http://schemas.microsoft.com/office/powerpoint/2010/main" val="370931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a:p>
        </p:txBody>
      </p:sp>
      <p:sp>
        <p:nvSpPr>
          <p:cNvPr id="4" name="Title 1"/>
          <p:cNvSpPr txBox="1">
            <a:spLocks/>
          </p:cNvSpPr>
          <p:nvPr/>
        </p:nvSpPr>
        <p:spPr>
          <a:xfrm>
            <a:off x="1593435" y="2643338"/>
            <a:ext cx="9782801" cy="124286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7200"/>
              <a:t>Strength AND Growth </a:t>
            </a:r>
          </a:p>
        </p:txBody>
      </p:sp>
    </p:spTree>
    <p:extLst>
      <p:ext uri="{BB962C8B-B14F-4D97-AF65-F5344CB8AC3E}">
        <p14:creationId xmlns:p14="http://schemas.microsoft.com/office/powerpoint/2010/main" val="1804394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4CBC-B3E0-D79A-6E2F-2E21F2A4026E}"/>
              </a:ext>
            </a:extLst>
          </p:cNvPr>
          <p:cNvSpPr>
            <a:spLocks noGrp="1"/>
          </p:cNvSpPr>
          <p:nvPr>
            <p:ph type="title"/>
          </p:nvPr>
        </p:nvSpPr>
        <p:spPr>
          <a:xfrm>
            <a:off x="1593436" y="177800"/>
            <a:ext cx="9782801" cy="640347"/>
          </a:xfrm>
        </p:spPr>
        <p:txBody>
          <a:bodyPr>
            <a:normAutofit fontScale="90000"/>
          </a:bodyPr>
          <a:lstStyle/>
          <a:p>
            <a:pPr algn="ctr"/>
            <a:r>
              <a:rPr lang="en-US" sz="4800"/>
              <a:t>Strength AND Growth</a:t>
            </a:r>
            <a:r>
              <a:rPr lang="en-US"/>
              <a:t> </a:t>
            </a:r>
          </a:p>
        </p:txBody>
      </p:sp>
      <p:sp>
        <p:nvSpPr>
          <p:cNvPr id="3" name="Content Placeholder 2">
            <a:extLst>
              <a:ext uri="{FF2B5EF4-FFF2-40B4-BE49-F238E27FC236}">
                <a16:creationId xmlns:a16="http://schemas.microsoft.com/office/drawing/2014/main" id="{31A4C5F4-9CB1-6CDF-F707-54D8EEE26B6C}"/>
              </a:ext>
            </a:extLst>
          </p:cNvPr>
          <p:cNvSpPr>
            <a:spLocks noGrp="1"/>
          </p:cNvSpPr>
          <p:nvPr>
            <p:ph idx="1"/>
          </p:nvPr>
        </p:nvSpPr>
        <p:spPr>
          <a:xfrm>
            <a:off x="745958" y="1130968"/>
            <a:ext cx="11273589" cy="5089358"/>
          </a:xfrm>
        </p:spPr>
        <p:txBody>
          <a:bodyPr vert="horz" lIns="91440" tIns="45720" rIns="91440" bIns="45720" rtlCol="0" anchor="t">
            <a:normAutofit lnSpcReduction="10000"/>
          </a:bodyPr>
          <a:lstStyle/>
          <a:p>
            <a:pPr marL="246380" indent="-246380"/>
            <a:r>
              <a:rPr lang="en-US" sz="3600">
                <a:solidFill>
                  <a:srgbClr val="000000"/>
                </a:solidFill>
                <a:latin typeface="Futura Md BT"/>
                <a:cs typeface="Calibri"/>
              </a:rPr>
              <a:t>Achievement of public actions and campaign demands are a show of our strength. </a:t>
            </a:r>
          </a:p>
          <a:p>
            <a:pPr marL="246380" indent="-246380"/>
            <a:r>
              <a:rPr lang="en-US" sz="3600">
                <a:solidFill>
                  <a:srgbClr val="000000"/>
                </a:solidFill>
                <a:latin typeface="Futura Md BT"/>
                <a:cs typeface="Calibri"/>
              </a:rPr>
              <a:t>Issue campaigns ALSO grow </a:t>
            </a:r>
            <a:r>
              <a:rPr lang="en-US" sz="3600" b="1">
                <a:solidFill>
                  <a:srgbClr val="C00000"/>
                </a:solidFill>
                <a:latin typeface="Futura Md BT"/>
                <a:cs typeface="Calibri"/>
              </a:rPr>
              <a:t>membership, engagement, and leadership experience</a:t>
            </a:r>
            <a:r>
              <a:rPr lang="en-US" sz="3600">
                <a:solidFill>
                  <a:srgbClr val="000000"/>
                </a:solidFill>
                <a:latin typeface="Futura Md BT"/>
                <a:cs typeface="Calibri"/>
              </a:rPr>
              <a:t>. This is a measure of our growth</a:t>
            </a:r>
          </a:p>
          <a:p>
            <a:pPr marL="246380" indent="-246380"/>
            <a:r>
              <a:rPr lang="en-US" sz="3600">
                <a:solidFill>
                  <a:srgbClr val="000000"/>
                </a:solidFill>
                <a:latin typeface="Futura Md BT"/>
                <a:cs typeface="Calibri"/>
              </a:rPr>
              <a:t>We support local leader teams in making campaign plans to ensure these experiences are successful and </a:t>
            </a:r>
            <a:r>
              <a:rPr lang="en-US" sz="3600" u="sng">
                <a:solidFill>
                  <a:srgbClr val="000000"/>
                </a:solidFill>
                <a:latin typeface="Futura Md BT"/>
                <a:cs typeface="Calibri"/>
              </a:rPr>
              <a:t>grow unifying relationships through public, positive actions for members and leaders.</a:t>
            </a:r>
            <a:endParaRPr lang="en-US" sz="3600" u="sng">
              <a:latin typeface="Futura Md BT"/>
            </a:endParaRPr>
          </a:p>
          <a:p>
            <a:pPr marL="246380" indent="-246380"/>
            <a:endParaRPr lang="en-US"/>
          </a:p>
        </p:txBody>
      </p:sp>
    </p:spTree>
    <p:extLst>
      <p:ext uri="{BB962C8B-B14F-4D97-AF65-F5344CB8AC3E}">
        <p14:creationId xmlns:p14="http://schemas.microsoft.com/office/powerpoint/2010/main" val="332723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484" y="177800"/>
            <a:ext cx="10810753" cy="929105"/>
          </a:xfrm>
        </p:spPr>
        <p:txBody>
          <a:bodyPr>
            <a:normAutofit/>
          </a:bodyPr>
          <a:lstStyle/>
          <a:p>
            <a:pPr algn="ctr"/>
            <a:r>
              <a:rPr lang="en-US" sz="4400" b="1"/>
              <a:t>Is it an issue campaign? </a:t>
            </a:r>
          </a:p>
        </p:txBody>
      </p:sp>
      <p:pic>
        <p:nvPicPr>
          <p:cNvPr id="11266" name="Picture 2" descr="Family Feud on X: &quot;Being too early on the buzzer doesn't faze #RuPaul...  Instead he improvises his own crazy question and nails the #1 answer!  🤣🤣🤣 #CelebrityFamilyFeud #FamilyFeud #SteveHarvey  https://t.co/DbQDQMLw9G&quot; / X"/>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2074" y="1111465"/>
            <a:ext cx="9204158" cy="5177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5873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36695" y="819484"/>
            <a:ext cx="6845967" cy="5689600"/>
          </a:xfrm>
        </p:spPr>
        <p:txBody>
          <a:bodyPr vert="horz" lIns="91440" tIns="45720" rIns="91440" bIns="45720" rtlCol="0" anchor="t">
            <a:normAutofit/>
          </a:bodyPr>
          <a:lstStyle/>
          <a:p>
            <a:pPr marL="246380" indent="-246380"/>
            <a:r>
              <a:rPr lang="en-US"/>
              <a:t>Issue Campaigns, designed well, result in the ability to achieve wins that make a positive, concrete difference in the lives of workers.</a:t>
            </a:r>
          </a:p>
          <a:p>
            <a:pPr marL="246380" indent="-246380"/>
            <a:endParaRPr lang="en-US"/>
          </a:p>
          <a:p>
            <a:pPr marL="246380" indent="-246380"/>
            <a:r>
              <a:rPr lang="en-US"/>
              <a:t>Issue Campaigns, Designed well, result in the growth of members, leaders, engagement, trust, unity, and all the nice things we want in a labor movement.</a:t>
            </a:r>
          </a:p>
          <a:p>
            <a:pPr marL="246380" indent="-246380"/>
            <a:endParaRPr lang="en-US"/>
          </a:p>
          <a:p>
            <a:pPr marL="246380" indent="-246380"/>
            <a:r>
              <a:rPr lang="en-US"/>
              <a:t>We measure both Strength and Growth</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63510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5F048-53A3-E9D6-3A80-A08F6F168E8F}"/>
            </a:ext>
          </a:extLst>
        </p:cNvPr>
        <p:cNvGrpSpPr/>
        <p:nvPr/>
      </p:nvGrpSpPr>
      <p:grpSpPr>
        <a:xfrm>
          <a:off x="0" y="0"/>
          <a:ext cx="0" cy="0"/>
          <a:chOff x="0" y="0"/>
          <a:chExt cx="0" cy="0"/>
        </a:xfrm>
      </p:grpSpPr>
      <p:pic>
        <p:nvPicPr>
          <p:cNvPr id="4" name="Content Placeholder 3" descr="A white text with black text&#10;&#10;AI-generated content may be incorrect.">
            <a:extLst>
              <a:ext uri="{FF2B5EF4-FFF2-40B4-BE49-F238E27FC236}">
                <a16:creationId xmlns:a16="http://schemas.microsoft.com/office/drawing/2014/main" id="{718D84BC-C8FA-3529-0572-804F7AAC465F}"/>
              </a:ext>
            </a:extLst>
          </p:cNvPr>
          <p:cNvPicPr>
            <a:picLocks noGrp="1" noChangeAspect="1"/>
          </p:cNvPicPr>
          <p:nvPr>
            <p:ph idx="1"/>
          </p:nvPr>
        </p:nvPicPr>
        <p:blipFill>
          <a:blip r:embed="rId2"/>
          <a:stretch>
            <a:fillRect/>
          </a:stretch>
        </p:blipFill>
        <p:spPr>
          <a:xfrm>
            <a:off x="-963" y="-2136"/>
            <a:ext cx="12292308" cy="6879363"/>
          </a:xfrm>
          <a:prstGeom prst="rect">
            <a:avLst/>
          </a:prstGeom>
        </p:spPr>
      </p:pic>
    </p:spTree>
    <p:extLst>
      <p:ext uri="{BB962C8B-B14F-4D97-AF65-F5344CB8AC3E}">
        <p14:creationId xmlns:p14="http://schemas.microsoft.com/office/powerpoint/2010/main" val="350687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5549" y="1655348"/>
            <a:ext cx="8283272" cy="2654064"/>
          </a:xfrm>
        </p:spPr>
        <p:txBody>
          <a:bodyPr/>
          <a:lstStyle/>
          <a:p>
            <a:r>
              <a:rPr lang="en-US"/>
              <a:t>Building a Campaign</a:t>
            </a:r>
          </a:p>
        </p:txBody>
      </p:sp>
      <p:sp>
        <p:nvSpPr>
          <p:cNvPr id="3" name="Text Placeholder 2"/>
          <p:cNvSpPr>
            <a:spLocks noGrp="1"/>
          </p:cNvSpPr>
          <p:nvPr>
            <p:ph type="body" idx="1"/>
          </p:nvPr>
        </p:nvSpPr>
        <p:spPr/>
        <p:txBody>
          <a:bodyPr/>
          <a:lstStyle/>
          <a:p>
            <a:r>
              <a:rPr lang="en-US"/>
              <a:t>Ellen </a:t>
            </a:r>
          </a:p>
        </p:txBody>
      </p:sp>
    </p:spTree>
    <p:extLst>
      <p:ext uri="{BB962C8B-B14F-4D97-AF65-F5344CB8AC3E}">
        <p14:creationId xmlns:p14="http://schemas.microsoft.com/office/powerpoint/2010/main" val="345182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520643" y="1017007"/>
            <a:ext cx="11266464" cy="4380905"/>
          </a:xfrm>
          <a:prstGeom prst="rect">
            <a:avLst/>
          </a:prstGeom>
          <a:noFill/>
          <a:ln>
            <a:noFill/>
          </a:ln>
        </p:spPr>
      </p:pic>
    </p:spTree>
    <p:extLst>
      <p:ext uri="{BB962C8B-B14F-4D97-AF65-F5344CB8AC3E}">
        <p14:creationId xmlns:p14="http://schemas.microsoft.com/office/powerpoint/2010/main" val="1024548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0">
          <a:extLst>
            <a:ext uri="{FF2B5EF4-FFF2-40B4-BE49-F238E27FC236}">
              <a16:creationId xmlns:a16="http://schemas.microsoft.com/office/drawing/2014/main" id="{74F44A55-3EDC-04F8-DCA1-9AE6172DC839}"/>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09A9DFCB-C0A0-7D28-C39D-0FF7DCEBA7D7}"/>
              </a:ext>
            </a:extLst>
          </p:cNvPr>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buClr>
                <a:schemeClr val="dk1"/>
              </a:buClr>
              <a:buSzPts val="4400"/>
            </a:pPr>
            <a:r>
              <a:rPr lang="en-US"/>
              <a:t>Key Parts of an Issue Campaign p. 9</a:t>
            </a:r>
          </a:p>
        </p:txBody>
      </p:sp>
      <p:sp>
        <p:nvSpPr>
          <p:cNvPr id="162" name="Google Shape;162;p5">
            <a:extLst>
              <a:ext uri="{FF2B5EF4-FFF2-40B4-BE49-F238E27FC236}">
                <a16:creationId xmlns:a16="http://schemas.microsoft.com/office/drawing/2014/main" id="{3A4C507D-8725-737C-2DB8-66A2181168FF}"/>
              </a:ext>
            </a:extLst>
          </p:cNvPr>
          <p:cNvSpPr txBox="1">
            <a:spLocks noGrp="1"/>
          </p:cNvSpPr>
          <p:nvPr>
            <p:ph idx="1"/>
          </p:nvPr>
        </p:nvSpPr>
        <p:spPr>
          <a:prstGeom prst="rect">
            <a:avLst/>
          </a:prstGeom>
          <a:noFill/>
          <a:ln>
            <a:noFill/>
          </a:ln>
        </p:spPr>
        <p:txBody>
          <a:bodyPr spcFirstLastPara="1" wrap="square" lIns="0" tIns="45688" rIns="0" bIns="45688" anchor="t" anchorCtr="0">
            <a:normAutofit/>
          </a:bodyPr>
          <a:lstStyle/>
          <a:p>
            <a:pPr marL="717335" indent="-742727">
              <a:spcBef>
                <a:spcPts val="0"/>
              </a:spcBef>
              <a:buClr>
                <a:schemeClr val="dk1"/>
              </a:buClr>
              <a:buSzPts val="4000"/>
              <a:buAutoNum type="arabicPeriod"/>
            </a:pPr>
            <a:r>
              <a:rPr lang="en-US" sz="3999"/>
              <a:t>Problem and Issue</a:t>
            </a:r>
            <a:endParaRPr lang="en-US"/>
          </a:p>
          <a:p>
            <a:pPr marL="717335" indent="-742727">
              <a:spcBef>
                <a:spcPts val="1000"/>
              </a:spcBef>
              <a:buClr>
                <a:schemeClr val="dk1"/>
              </a:buClr>
              <a:buSzPts val="4000"/>
              <a:buAutoNum type="arabicPeriod"/>
            </a:pPr>
            <a:r>
              <a:rPr lang="en-US" sz="3999"/>
              <a:t>Power Analysis</a:t>
            </a:r>
            <a:endParaRPr sz="3999"/>
          </a:p>
          <a:p>
            <a:pPr marL="717335" indent="-742727">
              <a:spcBef>
                <a:spcPts val="1000"/>
              </a:spcBef>
              <a:buClr>
                <a:schemeClr val="dk1"/>
              </a:buClr>
              <a:buSzPts val="4000"/>
              <a:buAutoNum type="arabicPeriod"/>
            </a:pPr>
            <a:r>
              <a:rPr lang="en-US" sz="3999"/>
              <a:t>Target</a:t>
            </a:r>
          </a:p>
          <a:p>
            <a:pPr marL="717335" indent="-742727">
              <a:spcBef>
                <a:spcPts val="1000"/>
              </a:spcBef>
              <a:buClr>
                <a:schemeClr val="dk1"/>
              </a:buClr>
              <a:buSzPts val="4000"/>
              <a:buAutoNum type="arabicPeriod"/>
            </a:pPr>
            <a:r>
              <a:rPr lang="en-US" sz="3999"/>
              <a:t>Demand</a:t>
            </a:r>
            <a:endParaRPr sz="3999"/>
          </a:p>
          <a:p>
            <a:pPr marL="717335" indent="-742727">
              <a:spcBef>
                <a:spcPts val="1000"/>
              </a:spcBef>
              <a:buClr>
                <a:schemeClr val="dk1"/>
              </a:buClr>
              <a:buSzPts val="4000"/>
              <a:buAutoNum type="arabicPeriod"/>
            </a:pPr>
            <a:r>
              <a:rPr lang="en-US" sz="3999"/>
              <a:t>Strategy and Tactics</a:t>
            </a:r>
          </a:p>
          <a:p>
            <a:pPr marL="716915" indent="-742315">
              <a:spcBef>
                <a:spcPts val="1000"/>
              </a:spcBef>
              <a:buClr>
                <a:schemeClr val="dk1"/>
              </a:buClr>
              <a:buSzPts val="4000"/>
              <a:buAutoNum type="arabicPeriod"/>
            </a:pPr>
            <a:r>
              <a:rPr lang="en-US" sz="3950"/>
              <a:t>Escalation</a:t>
            </a:r>
            <a:endParaRPr sz="3950"/>
          </a:p>
        </p:txBody>
      </p:sp>
    </p:spTree>
    <p:extLst>
      <p:ext uri="{BB962C8B-B14F-4D97-AF65-F5344CB8AC3E}">
        <p14:creationId xmlns:p14="http://schemas.microsoft.com/office/powerpoint/2010/main" val="96574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07287-9A57-C368-9794-6CCF533CA40B}"/>
              </a:ext>
            </a:extLst>
          </p:cNvPr>
          <p:cNvSpPr>
            <a:spLocks noGrp="1"/>
          </p:cNvSpPr>
          <p:nvPr>
            <p:ph type="title"/>
          </p:nvPr>
        </p:nvSpPr>
        <p:spPr/>
        <p:txBody>
          <a:bodyPr>
            <a:normAutofit/>
          </a:bodyPr>
          <a:lstStyle/>
          <a:p>
            <a:r>
              <a:rPr lang="en-US" sz="4400" b="1"/>
              <a:t>How do you build a Campaign?</a:t>
            </a:r>
            <a:endParaRPr lang="en-US" sz="4400">
              <a:solidFill>
                <a:srgbClr val="000000"/>
              </a:solidFill>
            </a:endParaRPr>
          </a:p>
          <a:p>
            <a:endParaRPr lang="en-US"/>
          </a:p>
        </p:txBody>
      </p:sp>
      <p:sp>
        <p:nvSpPr>
          <p:cNvPr id="3" name="Content Placeholder 2">
            <a:extLst>
              <a:ext uri="{FF2B5EF4-FFF2-40B4-BE49-F238E27FC236}">
                <a16:creationId xmlns:a16="http://schemas.microsoft.com/office/drawing/2014/main" id="{6F46F45C-D9A5-5533-8712-06E01568903A}"/>
              </a:ext>
            </a:extLst>
          </p:cNvPr>
          <p:cNvSpPr>
            <a:spLocks noGrp="1"/>
          </p:cNvSpPr>
          <p:nvPr>
            <p:ph idx="1"/>
          </p:nvPr>
        </p:nvSpPr>
        <p:spPr>
          <a:xfrm>
            <a:off x="960997" y="1039484"/>
            <a:ext cx="10415240" cy="5132716"/>
          </a:xfrm>
        </p:spPr>
        <p:txBody>
          <a:bodyPr vert="horz" lIns="91440" tIns="45720" rIns="91440" bIns="45720" rtlCol="0" anchor="t">
            <a:normAutofit/>
          </a:bodyPr>
          <a:lstStyle/>
          <a:p>
            <a:pPr marL="246380" indent="-246380">
              <a:spcBef>
                <a:spcPts val="1200"/>
              </a:spcBef>
            </a:pPr>
            <a:r>
              <a:rPr lang="en-US">
                <a:solidFill>
                  <a:srgbClr val="404040"/>
                </a:solidFill>
              </a:rPr>
              <a:t>An action plan with a beginning, middle, and end, working towards a specific demand </a:t>
            </a:r>
            <a:endParaRPr lang="en-US"/>
          </a:p>
          <a:p>
            <a:pPr marL="246380" lvl="1" indent="-246380">
              <a:spcBef>
                <a:spcPts val="1200"/>
              </a:spcBef>
            </a:pPr>
            <a:r>
              <a:rPr lang="en-US">
                <a:solidFill>
                  <a:srgbClr val="404040"/>
                </a:solidFill>
              </a:rPr>
              <a:t>Involves a series of </a:t>
            </a:r>
            <a:r>
              <a:rPr lang="en-US" b="1">
                <a:solidFill>
                  <a:srgbClr val="404040"/>
                </a:solidFill>
              </a:rPr>
              <a:t>escalating actions</a:t>
            </a:r>
            <a:r>
              <a:rPr lang="en-US">
                <a:solidFill>
                  <a:srgbClr val="404040"/>
                </a:solidFill>
              </a:rPr>
              <a:t> (or tactics) that combine to solve a particular issue</a:t>
            </a:r>
            <a:endParaRPr lang="en-US"/>
          </a:p>
          <a:p>
            <a:pPr marL="246380" lvl="1" indent="-246380">
              <a:spcBef>
                <a:spcPts val="1200"/>
              </a:spcBef>
            </a:pPr>
            <a:r>
              <a:rPr lang="en-US" b="1">
                <a:solidFill>
                  <a:srgbClr val="404040"/>
                </a:solidFill>
              </a:rPr>
              <a:t>Increases pressure</a:t>
            </a:r>
            <a:r>
              <a:rPr lang="en-US">
                <a:solidFill>
                  <a:srgbClr val="404040"/>
                </a:solidFill>
              </a:rPr>
              <a:t> on decision-makers to give what will solve that issue</a:t>
            </a:r>
            <a:endParaRPr lang="en-US"/>
          </a:p>
          <a:p>
            <a:pPr marL="246380" lvl="1" indent="-246380">
              <a:spcBef>
                <a:spcPts val="1200"/>
              </a:spcBef>
            </a:pPr>
            <a:r>
              <a:rPr lang="en-US" b="1">
                <a:solidFill>
                  <a:srgbClr val="404040"/>
                </a:solidFill>
              </a:rPr>
              <a:t>Builds power</a:t>
            </a:r>
            <a:r>
              <a:rPr lang="en-US">
                <a:solidFill>
                  <a:srgbClr val="404040"/>
                </a:solidFill>
              </a:rPr>
              <a:t> by increasing engagement, developing leaders, and building capacity around the values and shared pain of the common issue.</a:t>
            </a:r>
            <a:endParaRPr lang="en-US"/>
          </a:p>
          <a:p>
            <a:pPr marL="246380" lvl="1" indent="-246380">
              <a:spcBef>
                <a:spcPts val="1200"/>
              </a:spcBef>
            </a:pPr>
            <a:r>
              <a:rPr lang="en-US">
                <a:solidFill>
                  <a:srgbClr val="404040"/>
                </a:solidFill>
              </a:rPr>
              <a:t>Throughout the campaign we </a:t>
            </a:r>
            <a:r>
              <a:rPr lang="en-US" b="1" i="1">
                <a:solidFill>
                  <a:srgbClr val="404040"/>
                </a:solidFill>
              </a:rPr>
              <a:t>identify milestones</a:t>
            </a:r>
            <a:r>
              <a:rPr lang="en-US">
                <a:solidFill>
                  <a:srgbClr val="404040"/>
                </a:solidFill>
              </a:rPr>
              <a:t> that indicate we have enough power to try something </a:t>
            </a:r>
            <a:r>
              <a:rPr lang="en-US" b="1">
                <a:solidFill>
                  <a:srgbClr val="404040"/>
                </a:solidFill>
              </a:rPr>
              <a:t>more</a:t>
            </a:r>
            <a:r>
              <a:rPr lang="en-US">
                <a:solidFill>
                  <a:srgbClr val="404040"/>
                </a:solidFill>
              </a:rPr>
              <a:t> and something </a:t>
            </a:r>
            <a:r>
              <a:rPr lang="en-US" b="1">
                <a:solidFill>
                  <a:srgbClr val="404040"/>
                </a:solidFill>
              </a:rPr>
              <a:t>bigger </a:t>
            </a:r>
            <a:r>
              <a:rPr lang="en-US">
                <a:solidFill>
                  <a:srgbClr val="404040"/>
                </a:solidFill>
              </a:rPr>
              <a:t>and </a:t>
            </a:r>
            <a:r>
              <a:rPr lang="en-US" b="1">
                <a:solidFill>
                  <a:srgbClr val="404040"/>
                </a:solidFill>
              </a:rPr>
              <a:t>win!</a:t>
            </a:r>
            <a:endParaRPr lang="en-US"/>
          </a:p>
          <a:p>
            <a:pPr marL="246380" indent="-246380">
              <a:spcBef>
                <a:spcPts val="640"/>
              </a:spcBef>
            </a:pPr>
            <a:endParaRPr lang="en-US"/>
          </a:p>
          <a:p>
            <a:pPr marL="246380" indent="-246380"/>
            <a:endParaRPr lang="en-US"/>
          </a:p>
        </p:txBody>
      </p:sp>
    </p:spTree>
    <p:extLst>
      <p:ext uri="{BB962C8B-B14F-4D97-AF65-F5344CB8AC3E}">
        <p14:creationId xmlns:p14="http://schemas.microsoft.com/office/powerpoint/2010/main" val="2017101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A808D-36E9-0D31-620C-4958ECE3EE69}"/>
              </a:ext>
            </a:extLst>
          </p:cNvPr>
          <p:cNvSpPr>
            <a:spLocks noGrp="1"/>
          </p:cNvSpPr>
          <p:nvPr>
            <p:ph type="title"/>
          </p:nvPr>
        </p:nvSpPr>
        <p:spPr/>
        <p:txBody>
          <a:bodyPr/>
          <a:lstStyle/>
          <a:p>
            <a:r>
              <a:rPr lang="en-US" sz="4300" b="1"/>
              <a:t>Campaigns are Strategic</a:t>
            </a:r>
            <a:endParaRPr lang="en-US" sz="4300">
              <a:solidFill>
                <a:srgbClr val="000000"/>
              </a:solidFill>
            </a:endParaRPr>
          </a:p>
        </p:txBody>
      </p:sp>
      <p:sp>
        <p:nvSpPr>
          <p:cNvPr id="3" name="Content Placeholder 2">
            <a:extLst>
              <a:ext uri="{FF2B5EF4-FFF2-40B4-BE49-F238E27FC236}">
                <a16:creationId xmlns:a16="http://schemas.microsoft.com/office/drawing/2014/main" id="{8A3160F9-BC62-B512-1DA9-26B7E6C9AE04}"/>
              </a:ext>
            </a:extLst>
          </p:cNvPr>
          <p:cNvSpPr>
            <a:spLocks noGrp="1"/>
          </p:cNvSpPr>
          <p:nvPr>
            <p:ph idx="1"/>
          </p:nvPr>
        </p:nvSpPr>
        <p:spPr/>
        <p:txBody>
          <a:bodyPr vert="horz" lIns="91440" tIns="45720" rIns="91440" bIns="45720" rtlCol="0" anchor="t">
            <a:normAutofit fontScale="92500" lnSpcReduction="10000"/>
          </a:bodyPr>
          <a:lstStyle/>
          <a:p>
            <a:pPr marL="246380" indent="-246380"/>
            <a:r>
              <a:rPr lang="en-US" sz="3600"/>
              <a:t>Strategy involves asking:</a:t>
            </a:r>
          </a:p>
          <a:p>
            <a:pPr marL="612140" lvl="1" indent="-246380"/>
            <a:r>
              <a:rPr lang="en-US" sz="3600"/>
              <a:t>Who are my people (constituency)? </a:t>
            </a:r>
          </a:p>
          <a:p>
            <a:pPr marL="612140" lvl="1" indent="-246380"/>
            <a:r>
              <a:rPr lang="en-US" sz="3600"/>
              <a:t>What change do they need?</a:t>
            </a:r>
          </a:p>
          <a:p>
            <a:pPr marL="612140" lvl="1" indent="-246380"/>
            <a:r>
              <a:rPr lang="en-US" sz="3600"/>
              <a:t>How could they use their resources to build the power they need to achieve that change ?</a:t>
            </a:r>
          </a:p>
          <a:p>
            <a:pPr marL="612140" indent="-246380">
              <a:buChar char="–"/>
            </a:pPr>
            <a:r>
              <a:rPr lang="en-US" sz="3600"/>
              <a:t>Strategy is how to turn what you have” into “what you need” to get “what you want” - how to turn resources into power.</a:t>
            </a:r>
          </a:p>
          <a:p>
            <a:pPr marL="612140" indent="-246380">
              <a:buChar char="–"/>
            </a:pPr>
            <a:r>
              <a:rPr lang="en-US" sz="3600"/>
              <a:t>Strategy is an intentional plan</a:t>
            </a:r>
          </a:p>
          <a:p>
            <a:pPr marL="612140" indent="-246380">
              <a:buChar char="–"/>
            </a:pPr>
            <a:endParaRPr lang="en-US" sz="3600"/>
          </a:p>
          <a:p>
            <a:pPr marL="246380" indent="-246380"/>
            <a:endParaRPr lang="en-US"/>
          </a:p>
        </p:txBody>
      </p:sp>
    </p:spTree>
    <p:extLst>
      <p:ext uri="{BB962C8B-B14F-4D97-AF65-F5344CB8AC3E}">
        <p14:creationId xmlns:p14="http://schemas.microsoft.com/office/powerpoint/2010/main" val="3374025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07A83-FF9F-D1BF-EF9C-9E09DE5E3C94}"/>
              </a:ext>
            </a:extLst>
          </p:cNvPr>
          <p:cNvSpPr>
            <a:spLocks noGrp="1"/>
          </p:cNvSpPr>
          <p:nvPr>
            <p:ph type="title"/>
          </p:nvPr>
        </p:nvSpPr>
        <p:spPr/>
        <p:txBody>
          <a:bodyPr/>
          <a:lstStyle/>
          <a:p>
            <a:r>
              <a:rPr lang="en-US"/>
              <a:t>Key Idea</a:t>
            </a:r>
          </a:p>
        </p:txBody>
      </p:sp>
      <p:sp>
        <p:nvSpPr>
          <p:cNvPr id="3" name="Content Placeholder 2">
            <a:extLst>
              <a:ext uri="{FF2B5EF4-FFF2-40B4-BE49-F238E27FC236}">
                <a16:creationId xmlns:a16="http://schemas.microsoft.com/office/drawing/2014/main" id="{2B4BA84B-99D8-DCFC-4283-0FC8605A1931}"/>
              </a:ext>
            </a:extLst>
          </p:cNvPr>
          <p:cNvSpPr>
            <a:spLocks noGrp="1"/>
          </p:cNvSpPr>
          <p:nvPr>
            <p:ph idx="1"/>
          </p:nvPr>
        </p:nvSpPr>
        <p:spPr>
          <a:xfrm>
            <a:off x="4835285" y="482600"/>
            <a:ext cx="6828424" cy="5732732"/>
          </a:xfrm>
        </p:spPr>
        <p:txBody>
          <a:bodyPr vert="horz" lIns="91440" tIns="45720" rIns="91440" bIns="45720" rtlCol="0" anchor="t">
            <a:normAutofit/>
          </a:bodyPr>
          <a:lstStyle/>
          <a:p>
            <a:pPr marL="0" indent="0" algn="ctr">
              <a:buNone/>
            </a:pPr>
            <a:r>
              <a:rPr lang="en-US" sz="5400"/>
              <a:t>Campaigns involve a large diverse group of people, are member led, and increase power and visibility of their union</a:t>
            </a:r>
            <a:endParaRPr lang="en-US" sz="5400" err="1">
              <a:solidFill>
                <a:srgbClr val="000000"/>
              </a:solidFill>
            </a:endParaRPr>
          </a:p>
          <a:p>
            <a:pPr marL="0" indent="0" algn="ctr">
              <a:buNone/>
            </a:pPr>
            <a:endParaRPr lang="en-US"/>
          </a:p>
        </p:txBody>
      </p:sp>
      <p:pic>
        <p:nvPicPr>
          <p:cNvPr id="5" name="Picture 4" descr="Light Bulb · Free Stock Photo">
            <a:extLst>
              <a:ext uri="{FF2B5EF4-FFF2-40B4-BE49-F238E27FC236}">
                <a16:creationId xmlns:a16="http://schemas.microsoft.com/office/drawing/2014/main" id="{21B88B45-652D-EF9E-5295-4F42DA3CEDB4}"/>
              </a:ext>
            </a:extLst>
          </p:cNvPr>
          <p:cNvPicPr>
            <a:picLocks noChangeAspect="1"/>
          </p:cNvPicPr>
          <p:nvPr/>
        </p:nvPicPr>
        <p:blipFill>
          <a:blip r:embed="rId2"/>
          <a:srcRect l="14554" r="15962" b="-472"/>
          <a:stretch>
            <a:fillRect/>
          </a:stretch>
        </p:blipFill>
        <p:spPr>
          <a:xfrm>
            <a:off x="1263289" y="1970260"/>
            <a:ext cx="2893216" cy="4346296"/>
          </a:xfrm>
          <a:prstGeom prst="rect">
            <a:avLst/>
          </a:prstGeom>
        </p:spPr>
      </p:pic>
    </p:spTree>
    <p:extLst>
      <p:ext uri="{BB962C8B-B14F-4D97-AF65-F5344CB8AC3E}">
        <p14:creationId xmlns:p14="http://schemas.microsoft.com/office/powerpoint/2010/main" val="1477379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A4232-DCA6-CAE4-97A8-14CDCA4F7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0D1B1-8623-B8AC-99EF-CFBC7EDD2887}"/>
              </a:ext>
            </a:extLst>
          </p:cNvPr>
          <p:cNvSpPr>
            <a:spLocks noGrp="1"/>
          </p:cNvSpPr>
          <p:nvPr>
            <p:ph type="title"/>
          </p:nvPr>
        </p:nvSpPr>
        <p:spPr>
          <a:xfrm>
            <a:off x="3515549" y="1655348"/>
            <a:ext cx="8283272" cy="2654064"/>
          </a:xfrm>
        </p:spPr>
        <p:txBody>
          <a:bodyPr vert="horz" lIns="91440" tIns="45720" rIns="91440" bIns="45720" rtlCol="0" anchor="ctr">
            <a:normAutofit/>
          </a:bodyPr>
          <a:lstStyle/>
          <a:p>
            <a:pPr algn="ctr"/>
            <a:r>
              <a:rPr lang="en-US"/>
              <a:t>BREAK</a:t>
            </a:r>
          </a:p>
        </p:txBody>
      </p:sp>
    </p:spTree>
    <p:extLst>
      <p:ext uri="{BB962C8B-B14F-4D97-AF65-F5344CB8AC3E}">
        <p14:creationId xmlns:p14="http://schemas.microsoft.com/office/powerpoint/2010/main" val="68399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D38E1-DEB5-264E-0EC0-24BA351C6B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9B851-9CA6-2F6B-C452-0312DD786D81}"/>
              </a:ext>
            </a:extLst>
          </p:cNvPr>
          <p:cNvSpPr>
            <a:spLocks noGrp="1"/>
          </p:cNvSpPr>
          <p:nvPr>
            <p:ph type="title"/>
          </p:nvPr>
        </p:nvSpPr>
        <p:spPr>
          <a:xfrm>
            <a:off x="3515549" y="1655348"/>
            <a:ext cx="8283272" cy="2654064"/>
          </a:xfrm>
        </p:spPr>
        <p:txBody>
          <a:bodyPr/>
          <a:lstStyle/>
          <a:p>
            <a:r>
              <a:rPr lang="en-US"/>
              <a:t>Problem and Issue</a:t>
            </a:r>
          </a:p>
        </p:txBody>
      </p:sp>
      <p:sp>
        <p:nvSpPr>
          <p:cNvPr id="3" name="Text Placeholder 2">
            <a:extLst>
              <a:ext uri="{FF2B5EF4-FFF2-40B4-BE49-F238E27FC236}">
                <a16:creationId xmlns:a16="http://schemas.microsoft.com/office/drawing/2014/main" id="{21F4E7BB-1D84-94E4-1824-0B4118CCCC89}"/>
              </a:ext>
            </a:extLst>
          </p:cNvPr>
          <p:cNvSpPr>
            <a:spLocks noGrp="1"/>
          </p:cNvSpPr>
          <p:nvPr>
            <p:ph type="body" idx="1"/>
          </p:nvPr>
        </p:nvSpPr>
        <p:spPr/>
        <p:txBody>
          <a:bodyPr/>
          <a:lstStyle/>
          <a:p>
            <a:r>
              <a:rPr lang="en-US"/>
              <a:t>Jeny and Kathy</a:t>
            </a:r>
          </a:p>
        </p:txBody>
      </p:sp>
    </p:spTree>
    <p:extLst>
      <p:ext uri="{BB962C8B-B14F-4D97-AF65-F5344CB8AC3E}">
        <p14:creationId xmlns:p14="http://schemas.microsoft.com/office/powerpoint/2010/main" val="1168432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0"/>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PROBLEM vs. ISSUE</a:t>
            </a:r>
            <a:endParaRPr/>
          </a:p>
        </p:txBody>
      </p:sp>
      <p:sp>
        <p:nvSpPr>
          <p:cNvPr id="203" name="Google Shape;203;p10"/>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marL="38089">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a:p>
            <a:pPr marL="457063" indent="-228531">
              <a:lnSpc>
                <a:spcPct val="90000"/>
              </a:lnSpc>
              <a:buClr>
                <a:srgbClr val="404040"/>
              </a:buClr>
              <a:buSzPts val="3000"/>
            </a:pPr>
            <a:endParaRPr sz="2999">
              <a:solidFill>
                <a:srgbClr val="404040"/>
              </a:solidFill>
            </a:endParaRPr>
          </a:p>
        </p:txBody>
      </p:sp>
      <p:pic>
        <p:nvPicPr>
          <p:cNvPr id="204" name="Google Shape;204;p10" descr="Trivial Pursuit: 10 facts about the game"/>
          <p:cNvPicPr preferRelativeResize="0"/>
          <p:nvPr/>
        </p:nvPicPr>
        <p:blipFill rotWithShape="1">
          <a:blip r:embed="rId3">
            <a:alphaModFix/>
          </a:blip>
          <a:srcRect l="6993" t="19092" r="45184"/>
          <a:stretch/>
        </p:blipFill>
        <p:spPr>
          <a:xfrm>
            <a:off x="555584" y="3266149"/>
            <a:ext cx="3078866" cy="3090202"/>
          </a:xfrm>
          <a:prstGeom prst="rect">
            <a:avLst/>
          </a:prstGeom>
          <a:noFill/>
          <a:ln>
            <a:noFill/>
          </a:ln>
        </p:spPr>
      </p:pic>
      <p:sp>
        <p:nvSpPr>
          <p:cNvPr id="205" name="Google Shape;205;p10"/>
          <p:cNvSpPr txBox="1"/>
          <p:nvPr/>
        </p:nvSpPr>
        <p:spPr>
          <a:xfrm>
            <a:off x="3819646" y="1145894"/>
            <a:ext cx="8229599" cy="4055307"/>
          </a:xfrm>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r>
              <a:rPr lang="en-US" sz="2800">
                <a:solidFill>
                  <a:schemeClr val="dk1"/>
                </a:solidFill>
                <a:latin typeface="Calibri"/>
                <a:ea typeface="Calibri"/>
                <a:cs typeface="Calibri"/>
                <a:sym typeface="Calibri"/>
              </a:rPr>
              <a:t>A problem is the whole pie. Problems are vast, complex, and entrenched.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When we try to tackle a problem, we reinforce the hopelessness of the situation. We are trying to take on the full pie all at once. </a:t>
            </a:r>
            <a:endParaRPr sz="2800"/>
          </a:p>
          <a:p>
            <a:pPr>
              <a:spcBef>
                <a:spcPts val="640"/>
              </a:spcBef>
              <a:buClr>
                <a:schemeClr val="dk1"/>
              </a:buClr>
              <a:buSzPts val="3200"/>
            </a:pPr>
            <a:endParaRPr sz="2800">
              <a:solidFill>
                <a:schemeClr val="dk1"/>
              </a:solidFill>
              <a:latin typeface="Calibri"/>
              <a:ea typeface="Calibri"/>
              <a:cs typeface="Calibri"/>
              <a:sym typeface="Calibri"/>
            </a:endParaRPr>
          </a:p>
          <a:p>
            <a:pPr>
              <a:spcBef>
                <a:spcPts val="640"/>
              </a:spcBef>
              <a:buClr>
                <a:schemeClr val="dk1"/>
              </a:buClr>
              <a:buSzPts val="3200"/>
            </a:pPr>
            <a:r>
              <a:rPr lang="en-US" sz="2800">
                <a:solidFill>
                  <a:schemeClr val="dk1"/>
                </a:solidFill>
                <a:latin typeface="Calibri"/>
                <a:ea typeface="Calibri"/>
                <a:cs typeface="Calibri"/>
                <a:sym typeface="Calibri"/>
              </a:rPr>
              <a:t>Issues are the pieces of the pie. It’s a small chunk of the larger problem that we can make progress on, and in turn we are slowly taking on the full problem over time. </a:t>
            </a:r>
            <a:endParaRPr sz="2800"/>
          </a:p>
        </p:txBody>
      </p:sp>
    </p:spTree>
    <p:extLst>
      <p:ext uri="{BB962C8B-B14F-4D97-AF65-F5344CB8AC3E}">
        <p14:creationId xmlns:p14="http://schemas.microsoft.com/office/powerpoint/2010/main" val="330791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9"/>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a:t>Issue</a:t>
            </a:r>
            <a:endParaRPr/>
          </a:p>
        </p:txBody>
      </p:sp>
      <p:sp>
        <p:nvSpPr>
          <p:cNvPr id="196" name="Google Shape;196;p9"/>
          <p:cNvSpPr txBox="1"/>
          <p:nvPr/>
        </p:nvSpPr>
        <p:spPr>
          <a:xfrm>
            <a:off x="1966308" y="1652298"/>
            <a:ext cx="8458831" cy="1200016"/>
          </a:xfrm>
          <a:prstGeom prst="rect">
            <a:avLst/>
          </a:prstGeom>
          <a:noFill/>
          <a:ln>
            <a:noFill/>
          </a:ln>
        </p:spPr>
        <p:txBody>
          <a:bodyPr spcFirstLastPara="1" wrap="square" lIns="91401" tIns="45688" rIns="91401" bIns="45688" anchor="t" anchorCtr="0">
            <a:spAutoFit/>
          </a:bodyPr>
          <a:lstStyle/>
          <a:p>
            <a:pPr marL="38089">
              <a:lnSpc>
                <a:spcPct val="90000"/>
              </a:lnSpc>
            </a:pPr>
            <a:r>
              <a:rPr lang="en-US" sz="3999">
                <a:solidFill>
                  <a:srgbClr val="404040"/>
                </a:solidFill>
                <a:latin typeface="Calibri"/>
                <a:ea typeface="Calibri"/>
                <a:cs typeface="Calibri"/>
                <a:sym typeface="Calibri"/>
              </a:rPr>
              <a:t>An </a:t>
            </a:r>
            <a:r>
              <a:rPr lang="en-US" sz="3999" b="1" i="1">
                <a:solidFill>
                  <a:srgbClr val="404040"/>
                </a:solidFill>
                <a:latin typeface="Calibri"/>
                <a:ea typeface="Calibri"/>
                <a:cs typeface="Calibri"/>
                <a:sym typeface="Calibri"/>
              </a:rPr>
              <a:t>issue</a:t>
            </a:r>
            <a:r>
              <a:rPr lang="en-US" sz="3999">
                <a:solidFill>
                  <a:srgbClr val="404040"/>
                </a:solidFill>
                <a:latin typeface="Calibri"/>
                <a:ea typeface="Calibri"/>
                <a:cs typeface="Calibri"/>
                <a:sym typeface="Calibri"/>
              </a:rPr>
              <a:t> is a slice of the larger problem that is manageable and solvable.</a:t>
            </a:r>
            <a:endParaRPr/>
          </a:p>
        </p:txBody>
      </p:sp>
      <p:pic>
        <p:nvPicPr>
          <p:cNvPr id="5" name="Google Shape;204;p10" descr="Trivial Pursuit: 10 facts about the game"/>
          <p:cNvPicPr preferRelativeResize="0"/>
          <p:nvPr/>
        </p:nvPicPr>
        <p:blipFill rotWithShape="1">
          <a:blip r:embed="rId3">
            <a:alphaModFix/>
          </a:blip>
          <a:srcRect l="55991" t="24622" r="10715"/>
          <a:stretch/>
        </p:blipFill>
        <p:spPr>
          <a:xfrm>
            <a:off x="9077954" y="2432531"/>
            <a:ext cx="2523964" cy="3450351"/>
          </a:xfrm>
          <a:prstGeom prst="rect">
            <a:avLst/>
          </a:prstGeom>
          <a:noFill/>
          <a:ln>
            <a:noFill/>
          </a:ln>
        </p:spPr>
      </p:pic>
    </p:spTree>
    <p:extLst>
      <p:ext uri="{BB962C8B-B14F-4D97-AF65-F5344CB8AC3E}">
        <p14:creationId xmlns:p14="http://schemas.microsoft.com/office/powerpoint/2010/main" val="129228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1"/>
          <p:cNvSpPr txBox="1">
            <a:spLocks noGrp="1"/>
          </p:cNvSpPr>
          <p:nvPr>
            <p:ph type="title"/>
          </p:nvPr>
        </p:nvSpPr>
        <p:spPr>
          <a:prstGeom prst="rect">
            <a:avLst/>
          </a:prstGeom>
          <a:noFill/>
          <a:ln>
            <a:noFill/>
          </a:ln>
        </p:spPr>
        <p:txBody>
          <a:bodyPr spcFirstLastPara="1" wrap="square" lIns="91401" tIns="45688" rIns="91401" bIns="45688" anchor="ctr" anchorCtr="0">
            <a:noAutofit/>
          </a:bodyPr>
          <a:lstStyle/>
          <a:p>
            <a:pPr algn="ctr">
              <a:lnSpc>
                <a:spcPct val="100000"/>
              </a:lnSpc>
              <a:buClr>
                <a:schemeClr val="dk2"/>
              </a:buClr>
              <a:buSzPts val="1400"/>
            </a:pPr>
            <a:r>
              <a:rPr lang="en-US"/>
              <a:t>PROBLEM        vs.         ISSUE</a:t>
            </a:r>
            <a:endParaRPr/>
          </a:p>
        </p:txBody>
      </p:sp>
      <p:sp>
        <p:nvSpPr>
          <p:cNvPr id="2" name="Content Placeholder 1"/>
          <p:cNvSpPr>
            <a:spLocks noGrp="1"/>
          </p:cNvSpPr>
          <p:nvPr>
            <p:ph idx="1"/>
          </p:nvPr>
        </p:nvSpPr>
        <p:spPr/>
        <p:txBody>
          <a:bodyPr/>
          <a:lstStyle/>
          <a:p>
            <a:endParaRPr lang="en-US"/>
          </a:p>
        </p:txBody>
      </p:sp>
      <p:pic>
        <p:nvPicPr>
          <p:cNvPr id="212" name="Google Shape;212;p11"/>
          <p:cNvPicPr preferRelativeResize="0"/>
          <p:nvPr/>
        </p:nvPicPr>
        <p:blipFill rotWithShape="1">
          <a:blip r:embed="rId3">
            <a:alphaModFix/>
          </a:blip>
          <a:srcRect l="1516" b="-5196"/>
          <a:stretch/>
        </p:blipFill>
        <p:spPr>
          <a:xfrm>
            <a:off x="1002890" y="1417637"/>
            <a:ext cx="10884310" cy="4751480"/>
          </a:xfrm>
          <a:prstGeom prst="rect">
            <a:avLst/>
          </a:prstGeom>
          <a:noFill/>
          <a:ln>
            <a:noFill/>
          </a:ln>
        </p:spPr>
      </p:pic>
    </p:spTree>
    <p:extLst>
      <p:ext uri="{BB962C8B-B14F-4D97-AF65-F5344CB8AC3E}">
        <p14:creationId xmlns:p14="http://schemas.microsoft.com/office/powerpoint/2010/main" val="370525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members.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members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6501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152400"/>
            <a:ext cx="9782801" cy="1239837"/>
          </a:xfrm>
        </p:spPr>
        <p:txBody>
          <a:bodyPr>
            <a:normAutofit/>
          </a:bodyPr>
          <a:lstStyle/>
          <a:p>
            <a:r>
              <a:rPr lang="en-US" sz="4800"/>
              <a:t>How to Link Issues and Values</a:t>
            </a:r>
          </a:p>
        </p:txBody>
      </p:sp>
      <p:sp>
        <p:nvSpPr>
          <p:cNvPr id="3" name="Content Placeholder 2"/>
          <p:cNvSpPr>
            <a:spLocks noGrp="1"/>
          </p:cNvSpPr>
          <p:nvPr>
            <p:ph idx="1"/>
          </p:nvPr>
        </p:nvSpPr>
        <p:spPr>
          <a:xfrm>
            <a:off x="413565" y="1087437"/>
            <a:ext cx="9782801" cy="4572000"/>
          </a:xfrm>
        </p:spPr>
        <p:txBody>
          <a:bodyPr>
            <a:normAutofit/>
          </a:bodyPr>
          <a:lstStyle/>
          <a:p>
            <a:pPr marL="0" indent="0">
              <a:lnSpc>
                <a:spcPct val="100000"/>
              </a:lnSpc>
              <a:spcBef>
                <a:spcPts val="0"/>
              </a:spcBef>
              <a:buClr>
                <a:srgbClr val="404040"/>
              </a:buClr>
              <a:buSzPts val="3000"/>
              <a:buNone/>
            </a:pPr>
            <a:r>
              <a:rPr lang="en-US" sz="4000">
                <a:solidFill>
                  <a:srgbClr val="404040"/>
                </a:solidFill>
              </a:rPr>
              <a:t>Investigating member issues is necessary but not sufficient – we also need to identify workers’ </a:t>
            </a:r>
            <a:r>
              <a:rPr lang="en-US" sz="4000" b="1">
                <a:solidFill>
                  <a:srgbClr val="404040"/>
                </a:solidFill>
              </a:rPr>
              <a:t>SHARED</a:t>
            </a:r>
            <a:r>
              <a:rPr lang="en-US" sz="4000">
                <a:solidFill>
                  <a:srgbClr val="404040"/>
                </a:solidFill>
              </a:rPr>
              <a:t> values – </a:t>
            </a:r>
          </a:p>
          <a:p>
            <a:pPr marL="0" indent="0">
              <a:lnSpc>
                <a:spcPct val="100000"/>
              </a:lnSpc>
              <a:spcBef>
                <a:spcPts val="0"/>
              </a:spcBef>
              <a:buClr>
                <a:srgbClr val="404040"/>
              </a:buClr>
              <a:buSzPts val="3000"/>
              <a:buNone/>
            </a:pPr>
            <a:endParaRPr lang="en-US" sz="4000" b="1">
              <a:solidFill>
                <a:srgbClr val="404040"/>
              </a:solidFill>
            </a:endParaRP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is this an issue?</a:t>
            </a:r>
          </a:p>
          <a:p>
            <a:pPr marL="0" indent="0">
              <a:lnSpc>
                <a:spcPct val="100000"/>
              </a:lnSpc>
              <a:spcBef>
                <a:spcPts val="0"/>
              </a:spcBef>
              <a:buClr>
                <a:srgbClr val="404040"/>
              </a:buClr>
              <a:buSzPts val="3000"/>
              <a:buNone/>
            </a:pPr>
            <a:r>
              <a:rPr lang="en-US" sz="4000" b="1">
                <a:solidFill>
                  <a:srgbClr val="404040"/>
                </a:solidFill>
              </a:rPr>
              <a:t>WHY</a:t>
            </a:r>
            <a:r>
              <a:rPr lang="en-US" sz="4000">
                <a:solidFill>
                  <a:srgbClr val="404040"/>
                </a:solidFill>
              </a:rPr>
              <a:t> do you want to fix this? </a:t>
            </a:r>
          </a:p>
        </p:txBody>
      </p:sp>
      <p:pic>
        <p:nvPicPr>
          <p:cNvPr id="4" name="Google Shape;212;p11"/>
          <p:cNvPicPr preferRelativeResize="0"/>
          <p:nvPr/>
        </p:nvPicPr>
        <p:blipFill rotWithShape="1">
          <a:blip r:embed="rId2">
            <a:alphaModFix/>
          </a:blip>
          <a:srcRect l="1516" b="-5196"/>
          <a:stretch/>
        </p:blipFill>
        <p:spPr>
          <a:xfrm>
            <a:off x="7492180" y="3413391"/>
            <a:ext cx="4395019" cy="2246046"/>
          </a:xfrm>
          <a:prstGeom prst="rect">
            <a:avLst/>
          </a:prstGeom>
          <a:noFill/>
          <a:ln>
            <a:noFill/>
          </a:ln>
        </p:spPr>
      </p:pic>
    </p:spTree>
    <p:extLst>
      <p:ext uri="{BB962C8B-B14F-4D97-AF65-F5344CB8AC3E}">
        <p14:creationId xmlns:p14="http://schemas.microsoft.com/office/powerpoint/2010/main" val="26989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3156540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EXAMPLES- Problems to  Issues + Values</a:t>
            </a:r>
            <a:endParaRPr/>
          </a:p>
        </p:txBody>
      </p:sp>
      <p:sp>
        <p:nvSpPr>
          <p:cNvPr id="219" name="Google Shape;219;p12"/>
          <p:cNvSpPr txBox="1">
            <a:spLocks noGrp="1"/>
          </p:cNvSpPr>
          <p:nvPr>
            <p:ph idx="1"/>
          </p:nvPr>
        </p:nvSpPr>
        <p:spPr>
          <a:xfrm>
            <a:off x="567159" y="1215342"/>
            <a:ext cx="11621666" cy="4956858"/>
          </a:xfrm>
          <a:prstGeom prst="rect">
            <a:avLst/>
          </a:prstGeom>
          <a:noFill/>
          <a:ln>
            <a:noFill/>
          </a:ln>
        </p:spPr>
        <p:txBody>
          <a:bodyPr spcFirstLastPara="1" wrap="square" lIns="91401" tIns="45688" rIns="91401" bIns="45688" anchor="t" anchorCtr="0">
            <a:noAutofit/>
          </a:bodyPr>
          <a:lstStyle/>
          <a:p>
            <a:pPr marL="0" indent="0">
              <a:lnSpc>
                <a:spcPct val="120000"/>
              </a:lnSpc>
              <a:spcBef>
                <a:spcPts val="800"/>
              </a:spcBef>
              <a:buClr>
                <a:schemeClr val="dk1"/>
              </a:buClr>
              <a:buSzPts val="1100"/>
              <a:buNone/>
            </a:pPr>
            <a:r>
              <a:rPr lang="en-US" sz="2650" b="1"/>
              <a:t>VALUES – </a:t>
            </a:r>
            <a:r>
              <a:rPr lang="en-US" sz="2650"/>
              <a:t>Public Schools should be safe, equitable, and inclusive learning and working environments for all people.  </a:t>
            </a:r>
            <a:r>
              <a:rPr lang="en-US" sz="2650" b="1"/>
              <a:t> </a:t>
            </a:r>
          </a:p>
          <a:p>
            <a:pPr marL="0" indent="0">
              <a:lnSpc>
                <a:spcPct val="120000"/>
              </a:lnSpc>
              <a:spcBef>
                <a:spcPts val="800"/>
              </a:spcBef>
              <a:buClr>
                <a:schemeClr val="dk1"/>
              </a:buClr>
              <a:buSzPts val="1100"/>
              <a:buNone/>
            </a:pPr>
            <a:endParaRPr lang="en-US" sz="2699" b="1"/>
          </a:p>
          <a:p>
            <a:pPr marL="0" indent="0">
              <a:lnSpc>
                <a:spcPct val="120000"/>
              </a:lnSpc>
              <a:spcBef>
                <a:spcPts val="800"/>
              </a:spcBef>
              <a:buClr>
                <a:schemeClr val="dk1"/>
              </a:buClr>
              <a:buSzPts val="1100"/>
              <a:buNone/>
            </a:pPr>
            <a:r>
              <a:rPr lang="en-US" sz="2650" b="1">
                <a:solidFill>
                  <a:srgbClr val="404040"/>
                </a:solidFill>
              </a:rPr>
              <a:t>PROBLEM</a:t>
            </a:r>
            <a:r>
              <a:rPr lang="en-US" sz="2650">
                <a:solidFill>
                  <a:srgbClr val="404040"/>
                </a:solidFill>
              </a:rPr>
              <a:t> -Our school is hostile to LGBTQ+ staff and students</a:t>
            </a:r>
          </a:p>
          <a:p>
            <a:pPr marL="456565" lvl="1" indent="0">
              <a:lnSpc>
                <a:spcPct val="120000"/>
              </a:lnSpc>
              <a:spcBef>
                <a:spcPts val="400"/>
              </a:spcBef>
              <a:buClr>
                <a:srgbClr val="1CADE4"/>
              </a:buClr>
              <a:buSzPts val="2000"/>
              <a:buNone/>
            </a:pPr>
            <a:r>
              <a:rPr lang="en-US" sz="2250">
                <a:solidFill>
                  <a:srgbClr val="1CADE4"/>
                </a:solidFill>
              </a:rPr>
              <a:t>◦ </a:t>
            </a:r>
            <a:r>
              <a:rPr lang="en-US" sz="2250" b="1">
                <a:solidFill>
                  <a:srgbClr val="404040"/>
                </a:solidFill>
              </a:rPr>
              <a:t>Issue Cut</a:t>
            </a:r>
            <a:r>
              <a:rPr lang="en-US" sz="2250">
                <a:solidFill>
                  <a:srgbClr val="404040"/>
                </a:solidFill>
              </a:rPr>
              <a:t> – There are no gender inclusive bathrooms and/or transgender students and staff are forced to use the wrong restroom. </a:t>
            </a:r>
          </a:p>
          <a:p>
            <a:pPr marL="0" indent="0">
              <a:lnSpc>
                <a:spcPct val="120000"/>
              </a:lnSpc>
              <a:spcBef>
                <a:spcPts val="400"/>
              </a:spcBef>
              <a:buClr>
                <a:srgbClr val="1CADE4"/>
              </a:buClr>
              <a:buSzPts val="2400"/>
              <a:buNone/>
            </a:pPr>
            <a:r>
              <a:rPr lang="en-US" sz="2650" b="1">
                <a:solidFill>
                  <a:srgbClr val="404040"/>
                </a:solidFill>
              </a:rPr>
              <a:t>PROBLEM</a:t>
            </a:r>
            <a:r>
              <a:rPr lang="en-US" sz="2650">
                <a:solidFill>
                  <a:srgbClr val="404040"/>
                </a:solidFill>
              </a:rPr>
              <a:t> - Our school reinforces racism and devalues the experiences of marginalized populations</a:t>
            </a:r>
            <a:endParaRPr lang="en-US" sz="2699">
              <a:solidFill>
                <a:srgbClr val="404040"/>
              </a:solidFill>
            </a:endParaRPr>
          </a:p>
          <a:p>
            <a:pPr marL="0" indent="0">
              <a:lnSpc>
                <a:spcPct val="120000"/>
              </a:lnSpc>
              <a:spcBef>
                <a:spcPts val="400"/>
              </a:spcBef>
              <a:buClr>
                <a:srgbClr val="1CADE4"/>
              </a:buClr>
              <a:buSzPts val="2400"/>
              <a:buNone/>
            </a:pPr>
            <a:r>
              <a:rPr lang="en-US" sz="2250">
                <a:solidFill>
                  <a:srgbClr val="1CADE4"/>
                </a:solidFill>
              </a:rPr>
              <a:t>◦ </a:t>
            </a:r>
            <a:r>
              <a:rPr lang="en-US" sz="2250" b="1">
                <a:solidFill>
                  <a:srgbClr val="404040"/>
                </a:solidFill>
              </a:rPr>
              <a:t>Issue</a:t>
            </a:r>
            <a:r>
              <a:rPr lang="en-US" sz="2250">
                <a:solidFill>
                  <a:srgbClr val="404040"/>
                </a:solidFill>
              </a:rPr>
              <a:t> </a:t>
            </a:r>
            <a:r>
              <a:rPr lang="en-US" sz="2250" b="1">
                <a:solidFill>
                  <a:srgbClr val="404040"/>
                </a:solidFill>
              </a:rPr>
              <a:t>Cut</a:t>
            </a:r>
            <a:r>
              <a:rPr lang="en-US" sz="2250">
                <a:solidFill>
                  <a:srgbClr val="404040"/>
                </a:solidFill>
              </a:rPr>
              <a:t>– Books are being banned. </a:t>
            </a:r>
            <a:endParaRPr sz="2250"/>
          </a:p>
        </p:txBody>
      </p:sp>
    </p:spTree>
    <p:extLst>
      <p:ext uri="{BB962C8B-B14F-4D97-AF65-F5344CB8AC3E}">
        <p14:creationId xmlns:p14="http://schemas.microsoft.com/office/powerpoint/2010/main" val="2377748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lstStyle/>
          <a:p>
            <a:r>
              <a:rPr lang="en-US"/>
              <a:t>Problems are big conditions of injustice</a:t>
            </a:r>
          </a:p>
          <a:p>
            <a:r>
              <a:rPr lang="en-US"/>
              <a:t>Issues are the smaller member identified components that make up the problem </a:t>
            </a:r>
          </a:p>
          <a:p>
            <a:r>
              <a:rPr lang="en-US"/>
              <a:t>Issues indicate a path to action</a:t>
            </a:r>
          </a:p>
          <a:p>
            <a:r>
              <a:rPr lang="en-US"/>
              <a:t>Values build a relatable why across people experiencing the pain of the problem </a:t>
            </a:r>
          </a:p>
          <a:p>
            <a:r>
              <a:rPr lang="en-US"/>
              <a:t>We intentionally work to connect members around issues and values to build Solidarity</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86099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The Problems Pg 12-13</a:t>
            </a:r>
          </a:p>
        </p:txBody>
      </p:sp>
      <p:sp>
        <p:nvSpPr>
          <p:cNvPr id="3" name="Content Placeholder 2"/>
          <p:cNvSpPr>
            <a:spLocks noGrp="1"/>
          </p:cNvSpPr>
          <p:nvPr>
            <p:ph idx="1"/>
          </p:nvPr>
        </p:nvSpPr>
        <p:spPr>
          <a:xfrm>
            <a:off x="764498" y="869431"/>
            <a:ext cx="10611739" cy="5302769"/>
          </a:xfrm>
        </p:spPr>
        <p:txBody>
          <a:bodyPr>
            <a:normAutofit/>
          </a:bodyPr>
          <a:lstStyle/>
          <a:p>
            <a:pPr marL="0" indent="0" fontAlgn="base">
              <a:buNone/>
            </a:pPr>
            <a:r>
              <a:rPr lang="en-US" sz="3200"/>
              <a:t>List the problems that you and your members want to improve – these are BIG </a:t>
            </a:r>
          </a:p>
          <a:p>
            <a:pPr marL="0" indent="0" fontAlgn="base">
              <a:buNone/>
            </a:pPr>
            <a:r>
              <a:rPr lang="en-US" sz="3200"/>
              <a:t>For each of the problems you identify – try to think what the values are that are behind WHY you see this as a problem.  </a:t>
            </a:r>
          </a:p>
          <a:p>
            <a:pPr marL="0" indent="0" fontAlgn="base">
              <a:buNone/>
            </a:pPr>
            <a:endParaRPr lang="en-US" b="1"/>
          </a:p>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sz="3900" b="1"/>
              <a:t>List your problems and values on your charts.</a:t>
            </a:r>
          </a:p>
        </p:txBody>
      </p:sp>
    </p:spTree>
    <p:extLst>
      <p:ext uri="{BB962C8B-B14F-4D97-AF65-F5344CB8AC3E}">
        <p14:creationId xmlns:p14="http://schemas.microsoft.com/office/powerpoint/2010/main" val="365988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1394086"/>
            <a:ext cx="6195986" cy="4778114"/>
          </a:xfrm>
        </p:spPr>
        <p:txBody>
          <a:bodyPr vert="horz" lIns="91440" tIns="45720" rIns="91440" bIns="45720" rtlCol="0" anchor="t">
            <a:normAutofit fontScale="92500" lnSpcReduction="10000"/>
          </a:bodyPr>
          <a:lstStyle/>
          <a:p>
            <a:pPr marL="0" indent="0">
              <a:buNone/>
            </a:pPr>
            <a:r>
              <a:rPr lang="en-US" sz="6000"/>
              <a:t>We listen for the values as we talk about problems.  </a:t>
            </a:r>
          </a:p>
          <a:p>
            <a:pPr marL="0" indent="0">
              <a:buNone/>
            </a:pPr>
            <a:endParaRPr lang="en-US" sz="6000"/>
          </a:p>
          <a:p>
            <a:pPr marL="0" indent="0">
              <a:buNone/>
            </a:pPr>
            <a:r>
              <a:rPr lang="en-US" sz="6000"/>
              <a:t>This is how we build solidarity.</a:t>
            </a:r>
          </a:p>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635288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498" y="177801"/>
            <a:ext cx="10611739" cy="691630"/>
          </a:xfrm>
        </p:spPr>
        <p:txBody>
          <a:bodyPr>
            <a:normAutofit fontScale="90000"/>
          </a:bodyPr>
          <a:lstStyle/>
          <a:p>
            <a:r>
              <a:rPr lang="en-US" sz="4400" b="1"/>
              <a:t>TEAM WORK – Problems into Issues </a:t>
            </a:r>
            <a:r>
              <a:rPr lang="en-US" sz="3200" b="1"/>
              <a:t>Pg 12-13</a:t>
            </a:r>
          </a:p>
        </p:txBody>
      </p:sp>
      <p:sp>
        <p:nvSpPr>
          <p:cNvPr id="3" name="Content Placeholder 2"/>
          <p:cNvSpPr>
            <a:spLocks noGrp="1"/>
          </p:cNvSpPr>
          <p:nvPr>
            <p:ph idx="1"/>
          </p:nvPr>
        </p:nvSpPr>
        <p:spPr>
          <a:xfrm>
            <a:off x="764498" y="869431"/>
            <a:ext cx="10611739" cy="5302769"/>
          </a:xfrm>
        </p:spPr>
        <p:txBody>
          <a:bodyPr>
            <a:normAutofit fontScale="92500" lnSpcReduction="20000"/>
          </a:bodyPr>
          <a:lstStyle/>
          <a:p>
            <a:pPr marL="0" indent="0" fontAlgn="base">
              <a:buNone/>
            </a:pPr>
            <a:r>
              <a:rPr lang="en-US" b="1"/>
              <a:t>Example Problem  </a:t>
            </a:r>
            <a:r>
              <a:rPr lang="en-US"/>
              <a:t>– We want quality health care for everyone </a:t>
            </a:r>
          </a:p>
          <a:p>
            <a:pPr marL="0" indent="0" fontAlgn="base">
              <a:buNone/>
            </a:pPr>
            <a:r>
              <a:rPr lang="en-US" b="1"/>
              <a:t>Values behind wanting to fix this </a:t>
            </a:r>
            <a:r>
              <a:rPr lang="en-US"/>
              <a:t>– equity, fairness, dignity </a:t>
            </a:r>
          </a:p>
          <a:p>
            <a:pPr marL="0" indent="0" fontAlgn="base">
              <a:buNone/>
            </a:pPr>
            <a:r>
              <a:rPr lang="en-US" b="1"/>
              <a:t>Possible Issues – </a:t>
            </a:r>
            <a:r>
              <a:rPr lang="en-US"/>
              <a:t> </a:t>
            </a:r>
          </a:p>
          <a:p>
            <a:pPr marL="0" indent="0" fontAlgn="base">
              <a:buNone/>
            </a:pPr>
            <a:r>
              <a:rPr lang="en-US" sz="3500"/>
              <a:t>Not enough providers in our rural system </a:t>
            </a:r>
          </a:p>
          <a:p>
            <a:pPr marL="0" indent="0" fontAlgn="base">
              <a:buNone/>
            </a:pPr>
            <a:r>
              <a:rPr lang="en-US" sz="3500"/>
              <a:t>	Values – access and equity </a:t>
            </a:r>
          </a:p>
          <a:p>
            <a:pPr marL="0" indent="0" fontAlgn="base">
              <a:buNone/>
            </a:pPr>
            <a:r>
              <a:rPr lang="en-US" sz="3500"/>
              <a:t>Drugs are not affordable </a:t>
            </a:r>
          </a:p>
          <a:p>
            <a:pPr marL="0" indent="0" fontAlgn="base">
              <a:buNone/>
            </a:pPr>
            <a:r>
              <a:rPr lang="en-US" sz="3500"/>
              <a:t>	Values – fairness and access</a:t>
            </a:r>
          </a:p>
          <a:p>
            <a:pPr marL="0" indent="0" fontAlgn="base">
              <a:buNone/>
            </a:pPr>
            <a:r>
              <a:rPr lang="en-US" sz="3500"/>
              <a:t>No coverage for home health options </a:t>
            </a:r>
          </a:p>
          <a:p>
            <a:pPr marL="0" indent="0" fontAlgn="base">
              <a:buNone/>
            </a:pPr>
            <a:r>
              <a:rPr lang="en-US" sz="3500"/>
              <a:t>	Values – equity and dignity</a:t>
            </a:r>
          </a:p>
          <a:p>
            <a:pPr marL="0" indent="0" fontAlgn="base">
              <a:buNone/>
            </a:pPr>
            <a:r>
              <a:rPr lang="en-US"/>
              <a:t> </a:t>
            </a:r>
            <a:r>
              <a:rPr lang="en-US" sz="3900" b="1"/>
              <a:t>Cut your problems into issues on your charts.</a:t>
            </a:r>
          </a:p>
        </p:txBody>
      </p:sp>
    </p:spTree>
    <p:extLst>
      <p:ext uri="{BB962C8B-B14F-4D97-AF65-F5344CB8AC3E}">
        <p14:creationId xmlns:p14="http://schemas.microsoft.com/office/powerpoint/2010/main" val="440732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4"/>
          <p:cNvSpPr txBox="1">
            <a:spLocks noGrp="1"/>
          </p:cNvSpPr>
          <p:nvPr>
            <p:ph type="title"/>
          </p:nvPr>
        </p:nvSpPr>
        <p:spPr>
          <a:xfrm>
            <a:off x="2049503" y="259112"/>
            <a:ext cx="8227457" cy="786695"/>
          </a:xfrm>
          <a:prstGeom prst="rect">
            <a:avLst/>
          </a:prstGeom>
          <a:noFill/>
          <a:ln>
            <a:noFill/>
          </a:ln>
        </p:spPr>
        <p:txBody>
          <a:bodyPr spcFirstLastPara="1" wrap="square" lIns="91401" tIns="45688" rIns="91401" bIns="45688" anchor="ctr" anchorCtr="0">
            <a:normAutofit/>
          </a:bodyPr>
          <a:lstStyle/>
          <a:p>
            <a:pPr algn="ctr">
              <a:lnSpc>
                <a:spcPct val="90000"/>
              </a:lnSpc>
              <a:buClr>
                <a:schemeClr val="dk1"/>
              </a:buClr>
              <a:buSzPts val="4400"/>
            </a:pPr>
            <a:r>
              <a:rPr lang="en-US"/>
              <a:t>Assessing Our Issues</a:t>
            </a:r>
            <a:endParaRPr sz="2799"/>
          </a:p>
        </p:txBody>
      </p:sp>
      <p:sp>
        <p:nvSpPr>
          <p:cNvPr id="234" name="Google Shape;234;p14"/>
          <p:cNvSpPr txBox="1">
            <a:spLocks noGrp="1"/>
          </p:cNvSpPr>
          <p:nvPr>
            <p:ph type="body" idx="1"/>
          </p:nvPr>
        </p:nvSpPr>
        <p:spPr>
          <a:xfrm>
            <a:off x="1664101" y="1489729"/>
            <a:ext cx="8130949" cy="2265310"/>
          </a:xfrm>
          <a:prstGeom prst="rect">
            <a:avLst/>
          </a:prstGeom>
          <a:noFill/>
          <a:ln>
            <a:noFill/>
          </a:ln>
        </p:spPr>
        <p:txBody>
          <a:bodyPr spcFirstLastPara="1" wrap="square" lIns="91401" tIns="45688" rIns="91401" bIns="45688" anchor="t" anchorCtr="0">
            <a:noAutofit/>
          </a:bodyPr>
          <a:lstStyle/>
          <a:p>
            <a:pPr marL="469759" indent="-457063">
              <a:buClr>
                <a:srgbClr val="404040"/>
              </a:buClr>
              <a:buSzPts val="3400"/>
              <a:buFont typeface="Noto Sans Symbols"/>
              <a:buChar char="❑"/>
            </a:pPr>
            <a:r>
              <a:rPr lang="en-US" sz="3399">
                <a:solidFill>
                  <a:srgbClr val="404040"/>
                </a:solidFill>
              </a:rPr>
              <a:t>Widely felt and/or deeply felt.</a:t>
            </a:r>
            <a:endParaRPr/>
          </a:p>
          <a:p>
            <a:pPr marL="685594" lvl="1" indent="-444367">
              <a:spcBef>
                <a:spcPts val="1200"/>
              </a:spcBef>
              <a:buClr>
                <a:srgbClr val="404040"/>
              </a:buClr>
              <a:buSzPts val="3400"/>
            </a:pPr>
            <a:r>
              <a:rPr lang="en-US" sz="2199">
                <a:solidFill>
                  <a:srgbClr val="404040"/>
                </a:solidFill>
              </a:rPr>
              <a:t>The pain can be felt by just one, but the injustice of that pain is shared by many.</a:t>
            </a:r>
            <a:endParaRPr/>
          </a:p>
          <a:p>
            <a:pPr marL="685594" lvl="1" indent="-444367">
              <a:spcBef>
                <a:spcPts val="1200"/>
              </a:spcBef>
              <a:buClr>
                <a:srgbClr val="404040"/>
              </a:buClr>
              <a:buSzPts val="3400"/>
            </a:pPr>
            <a:r>
              <a:rPr lang="en-US" sz="2199">
                <a:solidFill>
                  <a:srgbClr val="404040"/>
                </a:solidFill>
              </a:rPr>
              <a:t>The pain AND the injustice of that pain is felt by many. </a:t>
            </a:r>
            <a:endParaRPr sz="21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Winnable.</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Builds the union and builds leaders.</a:t>
            </a:r>
            <a:endParaRPr sz="3399">
              <a:solidFill>
                <a:srgbClr val="404040"/>
              </a:solidFill>
            </a:endParaRPr>
          </a:p>
          <a:p>
            <a:pPr marL="469759" indent="-457063">
              <a:spcBef>
                <a:spcPts val="0"/>
              </a:spcBef>
              <a:buClr>
                <a:srgbClr val="404040"/>
              </a:buClr>
              <a:buSzPts val="3400"/>
              <a:buFont typeface="Noto Sans Symbols"/>
              <a:buChar char="❑"/>
            </a:pPr>
            <a:r>
              <a:rPr lang="en-US" sz="3399">
                <a:solidFill>
                  <a:srgbClr val="404040"/>
                </a:solidFill>
              </a:rPr>
              <a:t>Has a connection to students and the public.</a:t>
            </a:r>
            <a:endParaRPr/>
          </a:p>
          <a:p>
            <a:pPr marL="469759" indent="-241228">
              <a:spcBef>
                <a:spcPts val="0"/>
              </a:spcBef>
              <a:buClr>
                <a:srgbClr val="404040"/>
              </a:buClr>
              <a:buSzPts val="3400"/>
              <a:buNone/>
            </a:pPr>
            <a:endParaRPr sz="3399">
              <a:solidFill>
                <a:srgbClr val="404040"/>
              </a:solidFill>
            </a:endParaRPr>
          </a:p>
          <a:p>
            <a:pPr marL="469759" indent="-241228">
              <a:spcBef>
                <a:spcPts val="0"/>
              </a:spcBef>
              <a:buClr>
                <a:srgbClr val="404040"/>
              </a:buClr>
              <a:buSzPts val="3400"/>
              <a:buNone/>
            </a:pPr>
            <a:endParaRPr sz="3399">
              <a:solidFill>
                <a:srgbClr val="404040"/>
              </a:solidFill>
            </a:endParaRPr>
          </a:p>
          <a:p>
            <a:pPr marL="12696" indent="0">
              <a:spcBef>
                <a:spcPts val="0"/>
              </a:spcBef>
              <a:spcAft>
                <a:spcPts val="200"/>
              </a:spcAft>
              <a:buClr>
                <a:srgbClr val="404040"/>
              </a:buClr>
              <a:buSzPts val="3400"/>
              <a:buNone/>
            </a:pPr>
            <a:r>
              <a:rPr lang="en-US" sz="1400">
                <a:solidFill>
                  <a:srgbClr val="404040"/>
                </a:solidFill>
              </a:rPr>
              <a:t>Secrets of a Successful Organizer “A Good Organizing Issue” handout</a:t>
            </a:r>
            <a:endParaRPr sz="1400"/>
          </a:p>
        </p:txBody>
      </p:sp>
    </p:spTree>
    <p:extLst>
      <p:ext uri="{BB962C8B-B14F-4D97-AF65-F5344CB8AC3E}">
        <p14:creationId xmlns:p14="http://schemas.microsoft.com/office/powerpoint/2010/main" val="8218534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1096989" y="1737840"/>
            <a:ext cx="9280483" cy="3846872"/>
          </a:xfrm>
          <a:prstGeom prst="rect">
            <a:avLst/>
          </a:prstGeom>
          <a:noFill/>
          <a:ln>
            <a:noFill/>
          </a:ln>
        </p:spPr>
        <p:txBody>
          <a:bodyPr spcFirstLastPara="1" wrap="square" lIns="91401" tIns="91401" rIns="91401" bIns="91401" anchor="t" anchorCtr="0">
            <a:spAutoFit/>
          </a:bodyPr>
          <a:lstStyle/>
          <a:p>
            <a:endParaRPr lang="en-US" sz="4150"/>
          </a:p>
          <a:p>
            <a:endParaRPr sz="4199"/>
          </a:p>
          <a:p>
            <a:r>
              <a:rPr lang="en-US" sz="4150"/>
              <a:t>In your group, spend a few minutes evaluating an issue you identified from the scenario</a:t>
            </a:r>
          </a:p>
          <a:p>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Problems into Issues</a:t>
            </a:r>
          </a:p>
        </p:txBody>
      </p:sp>
    </p:spTree>
    <p:extLst>
      <p:ext uri="{BB962C8B-B14F-4D97-AF65-F5344CB8AC3E}">
        <p14:creationId xmlns:p14="http://schemas.microsoft.com/office/powerpoint/2010/main" val="26740960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25724-72EA-472C-5F7B-3F3DC6C183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A8ED7A-EA28-B6B3-B807-83CB76F56156}"/>
              </a:ext>
            </a:extLst>
          </p:cNvPr>
          <p:cNvSpPr>
            <a:spLocks noGrp="1"/>
          </p:cNvSpPr>
          <p:nvPr>
            <p:ph type="title"/>
          </p:nvPr>
        </p:nvSpPr>
        <p:spPr>
          <a:xfrm>
            <a:off x="3515549" y="1655348"/>
            <a:ext cx="8283272" cy="2654064"/>
          </a:xfrm>
        </p:spPr>
        <p:txBody>
          <a:bodyPr/>
          <a:lstStyle/>
          <a:p>
            <a:r>
              <a:rPr lang="en-US"/>
              <a:t>Target and Demand</a:t>
            </a:r>
          </a:p>
        </p:txBody>
      </p:sp>
      <p:sp>
        <p:nvSpPr>
          <p:cNvPr id="3" name="Text Placeholder 2">
            <a:extLst>
              <a:ext uri="{FF2B5EF4-FFF2-40B4-BE49-F238E27FC236}">
                <a16:creationId xmlns:a16="http://schemas.microsoft.com/office/drawing/2014/main" id="{32ACE5DC-9D29-0B01-CE63-7B500EE93754}"/>
              </a:ext>
            </a:extLst>
          </p:cNvPr>
          <p:cNvSpPr>
            <a:spLocks noGrp="1"/>
          </p:cNvSpPr>
          <p:nvPr>
            <p:ph type="body" idx="1"/>
          </p:nvPr>
        </p:nvSpPr>
        <p:spPr/>
        <p:txBody>
          <a:bodyPr/>
          <a:lstStyle/>
          <a:p>
            <a:r>
              <a:rPr lang="en-US"/>
              <a:t>Natasha</a:t>
            </a:r>
          </a:p>
        </p:txBody>
      </p:sp>
    </p:spTree>
    <p:extLst>
      <p:ext uri="{BB962C8B-B14F-4D97-AF65-F5344CB8AC3E}">
        <p14:creationId xmlns:p14="http://schemas.microsoft.com/office/powerpoint/2010/main" val="200696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54">
          <a:extLst>
            <a:ext uri="{FF2B5EF4-FFF2-40B4-BE49-F238E27FC236}">
              <a16:creationId xmlns:a16="http://schemas.microsoft.com/office/drawing/2014/main" id="{23FC04A7-AA5C-CE0B-0315-98CA4182BE7C}"/>
            </a:ext>
          </a:extLst>
        </p:cNvPr>
        <p:cNvGrpSpPr/>
        <p:nvPr/>
      </p:nvGrpSpPr>
      <p:grpSpPr>
        <a:xfrm>
          <a:off x="0" y="0"/>
          <a:ext cx="0" cy="0"/>
          <a:chOff x="0" y="0"/>
          <a:chExt cx="0" cy="0"/>
        </a:xfrm>
      </p:grpSpPr>
      <p:sp>
        <p:nvSpPr>
          <p:cNvPr id="255" name="Google Shape;255;p17">
            <a:extLst>
              <a:ext uri="{FF2B5EF4-FFF2-40B4-BE49-F238E27FC236}">
                <a16:creationId xmlns:a16="http://schemas.microsoft.com/office/drawing/2014/main" id="{23D84C8A-5E21-EF8D-41AE-9A8F2A2DA033}"/>
              </a:ext>
            </a:extLst>
          </p:cNvPr>
          <p:cNvSpPr txBox="1">
            <a:spLocks noGrp="1"/>
          </p:cNvSpPr>
          <p:nvPr>
            <p:ph type="title"/>
          </p:nvPr>
        </p:nvSpPr>
        <p:spPr>
          <a:xfrm>
            <a:off x="1593436" y="2935515"/>
            <a:ext cx="9782801"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lt1"/>
              </a:buClr>
              <a:buSzPts val="1556"/>
            </a:pPr>
            <a:r>
              <a:rPr lang="en-US" sz="8000"/>
              <a:t>Target</a:t>
            </a:r>
          </a:p>
        </p:txBody>
      </p:sp>
    </p:spTree>
    <p:extLst>
      <p:ext uri="{BB962C8B-B14F-4D97-AF65-F5344CB8AC3E}">
        <p14:creationId xmlns:p14="http://schemas.microsoft.com/office/powerpoint/2010/main" val="172397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798286" y="360363"/>
            <a:ext cx="6371771" cy="1239837"/>
          </a:xfrm>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sz="6000" b="1"/>
              <a:t>A Target Is </a:t>
            </a:r>
            <a:endParaRPr sz="6000" b="1"/>
          </a:p>
        </p:txBody>
      </p:sp>
      <p:sp>
        <p:nvSpPr>
          <p:cNvPr id="2" name="Content Placeholder 1"/>
          <p:cNvSpPr>
            <a:spLocks noGrp="1"/>
          </p:cNvSpPr>
          <p:nvPr>
            <p:ph idx="1"/>
          </p:nvPr>
        </p:nvSpPr>
        <p:spPr>
          <a:xfrm>
            <a:off x="638629" y="1600200"/>
            <a:ext cx="6720114" cy="4572000"/>
          </a:xfrm>
        </p:spPr>
        <p:txBody>
          <a:bodyPr vert="horz" lIns="91440" tIns="45720" rIns="91440" bIns="45720" rtlCol="0" anchor="t">
            <a:normAutofit/>
          </a:bodyPr>
          <a:lstStyle/>
          <a:p>
            <a:pPr marL="0" indent="0">
              <a:spcBef>
                <a:spcPts val="1200"/>
              </a:spcBef>
              <a:buClr>
                <a:schemeClr val="dk1"/>
              </a:buClr>
              <a:buSzPts val="3200"/>
              <a:buNone/>
            </a:pPr>
            <a:r>
              <a:rPr lang="en-US" sz="4000">
                <a:solidFill>
                  <a:srgbClr val="404040"/>
                </a:solidFill>
              </a:rPr>
              <a:t>The person with the power to give you what you are demanding.</a:t>
            </a:r>
          </a:p>
          <a:p>
            <a:pPr marL="0" indent="0">
              <a:spcBef>
                <a:spcPts val="1200"/>
              </a:spcBef>
              <a:buClr>
                <a:schemeClr val="dk1"/>
              </a:buClr>
              <a:buSzPts val="3200"/>
              <a:buNone/>
            </a:pPr>
            <a:r>
              <a:rPr lang="en-US" sz="4000" b="1">
                <a:solidFill>
                  <a:srgbClr val="404040"/>
                </a:solidFill>
              </a:rPr>
              <a:t>This person</a:t>
            </a:r>
          </a:p>
          <a:p>
            <a:pPr marL="1231265" indent="-570865">
              <a:spcBef>
                <a:spcPts val="200"/>
              </a:spcBef>
              <a:buClr>
                <a:schemeClr val="dk1"/>
              </a:buClr>
              <a:buSzPts val="1100"/>
              <a:buFont typeface="Arial"/>
              <a:buChar char="-"/>
            </a:pPr>
            <a:r>
              <a:rPr lang="en-US" sz="4000">
                <a:solidFill>
                  <a:srgbClr val="404040"/>
                </a:solidFill>
              </a:rPr>
              <a:t>Has a name</a:t>
            </a:r>
          </a:p>
          <a:p>
            <a:pPr marL="1231265" indent="-570865">
              <a:spcBef>
                <a:spcPts val="200"/>
              </a:spcBef>
              <a:buClr>
                <a:schemeClr val="dk1"/>
              </a:buClr>
              <a:buSzPts val="1100"/>
              <a:buFont typeface="Arial"/>
              <a:buChar char="-"/>
            </a:pPr>
            <a:r>
              <a:rPr lang="en-US" sz="4000">
                <a:solidFill>
                  <a:srgbClr val="404040"/>
                </a:solidFill>
              </a:rPr>
              <a:t>Has a face</a:t>
            </a:r>
          </a:p>
          <a:p>
            <a:pPr marL="1231265" indent="-570865">
              <a:spcBef>
                <a:spcPts val="200"/>
              </a:spcBef>
              <a:buClr>
                <a:schemeClr val="dk1"/>
              </a:buClr>
              <a:buSzPts val="1100"/>
              <a:buFont typeface="Arial"/>
              <a:buChar char="-"/>
            </a:pPr>
            <a:r>
              <a:rPr lang="en-US" sz="4000">
                <a:solidFill>
                  <a:srgbClr val="404040"/>
                </a:solidFill>
              </a:rPr>
              <a:t>Has an address</a:t>
            </a:r>
          </a:p>
          <a:p>
            <a:pPr marL="1231265" indent="-570865">
              <a:spcBef>
                <a:spcPts val="200"/>
              </a:spcBef>
              <a:buClr>
                <a:schemeClr val="dk1"/>
              </a:buClr>
              <a:buSzPts val="1100"/>
              <a:buFont typeface="Arial"/>
              <a:buChar char="-"/>
            </a:pPr>
            <a:endParaRPr lang="en-US" sz="4000">
              <a:solidFill>
                <a:srgbClr val="404040"/>
              </a:solidFill>
            </a:endParaRPr>
          </a:p>
          <a:p>
            <a:pPr marL="246380" indent="-246380">
              <a:spcBef>
                <a:spcPts val="640"/>
              </a:spcBef>
              <a:buClr>
                <a:schemeClr val="dk1"/>
              </a:buClr>
              <a:buSzPts val="3200"/>
            </a:pPr>
            <a:endParaRPr lang="en-US" sz="1800" b="1">
              <a:solidFill>
                <a:srgbClr val="404040"/>
              </a:solidFill>
            </a:endParaRPr>
          </a:p>
        </p:txBody>
      </p:sp>
      <p:pic>
        <p:nvPicPr>
          <p:cNvPr id="1028" name="Picture 4" descr="3D target man with arms up isolated over a white background | Freestock  photo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855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Targets also have VALUES</a:t>
            </a:r>
          </a:p>
        </p:txBody>
      </p:sp>
      <p:sp>
        <p:nvSpPr>
          <p:cNvPr id="3" name="Content Placeholder 2"/>
          <p:cNvSpPr>
            <a:spLocks noGrp="1"/>
          </p:cNvSpPr>
          <p:nvPr>
            <p:ph idx="1"/>
          </p:nvPr>
        </p:nvSpPr>
        <p:spPr>
          <a:xfrm>
            <a:off x="1593436" y="1600200"/>
            <a:ext cx="5976597" cy="4572000"/>
          </a:xfrm>
        </p:spPr>
        <p:txBody>
          <a:bodyPr>
            <a:normAutofit/>
          </a:bodyPr>
          <a:lstStyle/>
          <a:p>
            <a:pPr marL="0" indent="0" fontAlgn="base">
              <a:buNone/>
            </a:pPr>
            <a:r>
              <a:rPr lang="en-US"/>
              <a:t>Values: </a:t>
            </a:r>
          </a:p>
          <a:p>
            <a:pPr marL="0" indent="0" fontAlgn="base">
              <a:buNone/>
            </a:pPr>
            <a:r>
              <a:rPr lang="en-US"/>
              <a:t>What are the target’s values? </a:t>
            </a:r>
          </a:p>
          <a:p>
            <a:pPr marL="0" indent="0" fontAlgn="base">
              <a:buNone/>
            </a:pPr>
            <a:r>
              <a:rPr lang="en-US"/>
              <a:t>What causes them to act?</a:t>
            </a:r>
          </a:p>
          <a:p>
            <a:pPr marL="0" indent="0" fontAlgn="base">
              <a:buNone/>
            </a:pPr>
            <a:r>
              <a:rPr lang="en-US"/>
              <a:t>What is behind their WHY? </a:t>
            </a:r>
          </a:p>
          <a:p>
            <a:pPr marL="0" indent="0" fontAlgn="base">
              <a:buNone/>
            </a:pPr>
            <a:r>
              <a:rPr lang="en-US"/>
              <a:t>  </a:t>
            </a:r>
          </a:p>
          <a:p>
            <a:endParaRPr lang="en-US"/>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6451" y="360363"/>
            <a:ext cx="4470854" cy="596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33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lstStyle/>
          <a:p>
            <a:r>
              <a:rPr lang="en-US"/>
              <a:t>Targets also have RELATIONSHIPS</a:t>
            </a:r>
          </a:p>
        </p:txBody>
      </p:sp>
      <p:sp>
        <p:nvSpPr>
          <p:cNvPr id="3" name="Content Placeholder 2"/>
          <p:cNvSpPr>
            <a:spLocks noGrp="1"/>
          </p:cNvSpPr>
          <p:nvPr>
            <p:ph idx="1"/>
          </p:nvPr>
        </p:nvSpPr>
        <p:spPr>
          <a:xfrm>
            <a:off x="764498" y="1514007"/>
            <a:ext cx="6805535" cy="4658193"/>
          </a:xfrm>
        </p:spPr>
        <p:txBody>
          <a:bodyPr>
            <a:normAutofit/>
          </a:bodyPr>
          <a:lstStyle/>
          <a:p>
            <a:pPr marL="0" indent="0" fontAlgn="base">
              <a:buNone/>
            </a:pPr>
            <a:r>
              <a:rPr lang="en-US" sz="3600"/>
              <a:t>Relationships:  </a:t>
            </a:r>
          </a:p>
          <a:p>
            <a:pPr marL="0" indent="0" fontAlgn="base">
              <a:buNone/>
            </a:pPr>
            <a:r>
              <a:rPr lang="en-US" sz="3600"/>
              <a:t>What relationships does the target have? </a:t>
            </a:r>
          </a:p>
          <a:p>
            <a:pPr marL="0" indent="0" fontAlgn="base">
              <a:buNone/>
            </a:pPr>
            <a:r>
              <a:rPr lang="en-US" sz="3600"/>
              <a:t>Who influences the target?  </a:t>
            </a:r>
          </a:p>
          <a:p>
            <a:pPr marL="0" indent="0" fontAlgn="base">
              <a:buNone/>
            </a:pPr>
            <a:r>
              <a:rPr lang="en-US" sz="3600"/>
              <a:t>Who are the target’s allies and opponents? </a:t>
            </a:r>
          </a:p>
          <a:p>
            <a:pPr marL="0" indent="0">
              <a:buNone/>
            </a:pPr>
            <a:endParaRPr lang="en-US"/>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39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lstStyle/>
          <a:p>
            <a:r>
              <a:rPr lang="en-US"/>
              <a:t>Targets also have SELF INTEREST</a:t>
            </a:r>
          </a:p>
        </p:txBody>
      </p:sp>
      <p:sp>
        <p:nvSpPr>
          <p:cNvPr id="3" name="Content Placeholder 2"/>
          <p:cNvSpPr>
            <a:spLocks noGrp="1"/>
          </p:cNvSpPr>
          <p:nvPr>
            <p:ph idx="1"/>
          </p:nvPr>
        </p:nvSpPr>
        <p:spPr>
          <a:xfrm>
            <a:off x="764498" y="1214203"/>
            <a:ext cx="7330191" cy="4957997"/>
          </a:xfrm>
        </p:spPr>
        <p:txBody>
          <a:bodyPr vert="horz" lIns="91440" tIns="45720" rIns="91440" bIns="45720" rtlCol="0" anchor="t">
            <a:normAutofit fontScale="85000" lnSpcReduction="20000"/>
          </a:bodyPr>
          <a:lstStyle/>
          <a:p>
            <a:pPr marL="0" indent="0" fontAlgn="base">
              <a:buNone/>
            </a:pPr>
            <a:r>
              <a:rPr lang="en-US" sz="3600" b="1"/>
              <a:t> Self Interest:  </a:t>
            </a:r>
          </a:p>
          <a:p>
            <a:pPr marL="0" indent="0" fontAlgn="base">
              <a:buNone/>
            </a:pPr>
            <a:r>
              <a:rPr lang="en-US" sz="3600"/>
              <a:t>Remember, self-interest is how the values look like in the world. What are the ways that the target wants to make their values real in the world? </a:t>
            </a:r>
          </a:p>
          <a:p>
            <a:pPr marL="0" indent="0" fontAlgn="base">
              <a:buNone/>
            </a:pPr>
            <a:r>
              <a:rPr lang="en-US" sz="3600"/>
              <a:t>What are the target’s goals?  </a:t>
            </a:r>
          </a:p>
          <a:p>
            <a:pPr marL="0" indent="0" fontAlgn="base">
              <a:buNone/>
            </a:pPr>
            <a:r>
              <a:rPr lang="en-US" sz="3600"/>
              <a:t>What does the target care about? </a:t>
            </a:r>
          </a:p>
          <a:p>
            <a:pPr marL="0" indent="0" fontAlgn="base">
              <a:buNone/>
            </a:pPr>
            <a:r>
              <a:rPr lang="en-US" sz="3600"/>
              <a:t>What motivates the target to act?  </a:t>
            </a:r>
          </a:p>
          <a:p>
            <a:pPr marL="0" indent="0" fontAlgn="base">
              <a:buNone/>
            </a:pPr>
            <a:r>
              <a:rPr lang="en-US" sz="3600"/>
              <a:t>Possible examples: maximize profits, cut costs, weaken unions, have good public image, get re-elected, etc. </a:t>
            </a:r>
          </a:p>
          <a:p>
            <a:pPr marL="246380" indent="-246380" fontAlgn="base"/>
            <a:endParaRPr lang="en-US"/>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334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646" y="-391826"/>
            <a:ext cx="10851581" cy="1239837"/>
          </a:xfrm>
        </p:spPr>
        <p:txBody>
          <a:bodyPr/>
          <a:lstStyle/>
          <a:p>
            <a:r>
              <a:rPr lang="en-US"/>
              <a:t>Targets also have POWER</a:t>
            </a:r>
          </a:p>
        </p:txBody>
      </p:sp>
      <p:sp>
        <p:nvSpPr>
          <p:cNvPr id="3" name="Content Placeholder 2"/>
          <p:cNvSpPr>
            <a:spLocks noGrp="1"/>
          </p:cNvSpPr>
          <p:nvPr>
            <p:ph idx="1"/>
          </p:nvPr>
        </p:nvSpPr>
        <p:spPr>
          <a:xfrm>
            <a:off x="764498" y="1514007"/>
            <a:ext cx="6805535" cy="4658193"/>
          </a:xfrm>
        </p:spPr>
        <p:txBody>
          <a:bodyPr>
            <a:normAutofit/>
          </a:bodyPr>
          <a:lstStyle/>
          <a:p>
            <a:pPr marL="0" indent="0" fontAlgn="base">
              <a:buNone/>
            </a:pPr>
            <a:r>
              <a:rPr lang="en-US" sz="3600"/>
              <a:t>Power:  </a:t>
            </a:r>
          </a:p>
          <a:p>
            <a:pPr marL="0" indent="0" fontAlgn="base">
              <a:buNone/>
            </a:pPr>
            <a:r>
              <a:rPr lang="en-US" sz="3600"/>
              <a:t>What power does the target have and where does their power derive from?  </a:t>
            </a:r>
          </a:p>
          <a:p>
            <a:pPr marL="0" indent="0" fontAlgn="base">
              <a:buNone/>
            </a:pPr>
            <a:r>
              <a:rPr lang="en-US" sz="3600"/>
              <a:t>How do they organize people?  </a:t>
            </a:r>
          </a:p>
          <a:p>
            <a:pPr marL="0" indent="0" fontAlgn="base">
              <a:buNone/>
            </a:pPr>
            <a:r>
              <a:rPr lang="en-US" sz="3600"/>
              <a:t>How do they organize money and resources?  </a:t>
            </a:r>
          </a:p>
          <a:p>
            <a:pPr marL="0" indent="0">
              <a:buNone/>
            </a:pPr>
            <a:endParaRPr lang="en-US"/>
          </a:p>
        </p:txBody>
      </p:sp>
      <p:pic>
        <p:nvPicPr>
          <p:cNvPr id="4" name="Picture 4" descr="3D target man with arms up isolated over a white background | Freestock  photo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94689" y="927633"/>
            <a:ext cx="3946198" cy="5261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88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4616570"/>
          </a:xfrm>
          <a:prstGeom prst="rect">
            <a:avLst/>
          </a:prstGeom>
          <a:noFill/>
          <a:ln>
            <a:noFill/>
          </a:ln>
        </p:spPr>
        <p:txBody>
          <a:bodyPr spcFirstLastPara="1" wrap="square" lIns="91401" tIns="91401" rIns="91401" bIns="91401" anchor="t" anchorCtr="0">
            <a:spAutoFit/>
          </a:bodyPr>
          <a:lstStyle/>
          <a:p>
            <a:pPr fontAlgn="base"/>
            <a:r>
              <a:rPr lang="en-US" sz="3200" dirty="0"/>
              <a:t>You identified an issue, now, identify the TARGET who has the power to fix this. </a:t>
            </a:r>
          </a:p>
          <a:p>
            <a:pPr fontAlgn="base"/>
            <a:endParaRPr lang="en-US" sz="3200" dirty="0"/>
          </a:p>
          <a:p>
            <a:pPr fontAlgn="base"/>
            <a:r>
              <a:rPr lang="en-US" sz="3200" dirty="0"/>
              <a:t>Name them and then build a chart that answers the following about the TARGET: </a:t>
            </a:r>
          </a:p>
          <a:p>
            <a:pPr lvl="1" fontAlgn="base"/>
            <a:r>
              <a:rPr lang="en-US" sz="3200" dirty="0"/>
              <a:t>Values </a:t>
            </a:r>
          </a:p>
          <a:p>
            <a:pPr lvl="1" fontAlgn="base"/>
            <a:r>
              <a:rPr lang="en-US" sz="3200" dirty="0"/>
              <a:t>Relationships </a:t>
            </a:r>
          </a:p>
          <a:p>
            <a:pPr lvl="1" fontAlgn="base"/>
            <a:r>
              <a:rPr lang="en-US" sz="3200" dirty="0"/>
              <a:t>Self Interests  </a:t>
            </a:r>
          </a:p>
          <a:p>
            <a:pPr lvl="1" fontAlgn="base"/>
            <a:r>
              <a:rPr lang="en-US" sz="3200" dirty="0"/>
              <a:t>Power </a:t>
            </a:r>
            <a:endParaRPr sz="2999" dirty="0"/>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Target and Analysis p.14</a:t>
            </a:r>
          </a:p>
        </p:txBody>
      </p:sp>
    </p:spTree>
    <p:extLst>
      <p:ext uri="{BB962C8B-B14F-4D97-AF65-F5344CB8AC3E}">
        <p14:creationId xmlns:p14="http://schemas.microsoft.com/office/powerpoint/2010/main" val="41193518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
        <p:nvSpPr>
          <p:cNvPr id="2" name="TextBox 1">
            <a:extLst>
              <a:ext uri="{FF2B5EF4-FFF2-40B4-BE49-F238E27FC236}">
                <a16:creationId xmlns:a16="http://schemas.microsoft.com/office/drawing/2014/main" id="{EBC56436-C9D7-446E-1D41-7D7C5F22FF65}"/>
              </a:ext>
            </a:extLst>
          </p:cNvPr>
          <p:cNvSpPr txBox="1"/>
          <p:nvPr/>
        </p:nvSpPr>
        <p:spPr>
          <a:xfrm>
            <a:off x="5180251" y="691296"/>
            <a:ext cx="565158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000000"/>
                </a:solidFill>
                <a:latin typeface="Calibri"/>
                <a:cs typeface="Calibri"/>
              </a:rPr>
              <a:t>Everyone has values, each one of us, our members, our organizations, our allies, our opponents, and </a:t>
            </a:r>
            <a:r>
              <a:rPr lang="en-US" sz="3200" b="1">
                <a:solidFill>
                  <a:srgbClr val="000000"/>
                </a:solidFill>
                <a:latin typeface="Calibri"/>
                <a:cs typeface="Calibri"/>
              </a:rPr>
              <a:t>our targets</a:t>
            </a:r>
            <a:r>
              <a:rPr lang="en-US" sz="3200">
                <a:solidFill>
                  <a:srgbClr val="000000"/>
                </a:solidFill>
                <a:latin typeface="Calibri"/>
                <a:cs typeface="Calibri"/>
              </a:rPr>
              <a:t>. </a:t>
            </a:r>
            <a:endParaRPr lang="en-US" sz="3200">
              <a:solidFill>
                <a:srgbClr val="000000"/>
              </a:solidFill>
              <a:latin typeface="Calibri"/>
              <a:ea typeface="Calibri"/>
              <a:cs typeface="Calibri"/>
            </a:endParaRPr>
          </a:p>
          <a:p>
            <a:endParaRPr lang="en-US" sz="3200">
              <a:solidFill>
                <a:srgbClr val="000000"/>
              </a:solidFill>
              <a:latin typeface="Calibri"/>
              <a:ea typeface="Calibri"/>
              <a:cs typeface="Calibri"/>
            </a:endParaRPr>
          </a:p>
          <a:p>
            <a:r>
              <a:rPr lang="en-US" sz="3200">
                <a:solidFill>
                  <a:srgbClr val="000000"/>
                </a:solidFill>
                <a:latin typeface="Calibri"/>
                <a:cs typeface="Calibri"/>
              </a:rPr>
              <a:t>Understanding the values of the members,</a:t>
            </a:r>
            <a:r>
              <a:rPr lang="en-US" sz="3200" b="1">
                <a:solidFill>
                  <a:srgbClr val="000000"/>
                </a:solidFill>
                <a:latin typeface="Calibri"/>
                <a:cs typeface="Calibri"/>
              </a:rPr>
              <a:t> of our Target</a:t>
            </a:r>
            <a:r>
              <a:rPr lang="en-US" sz="3200">
                <a:solidFill>
                  <a:srgbClr val="000000"/>
                </a:solidFill>
                <a:latin typeface="Calibri"/>
                <a:cs typeface="Calibri"/>
              </a:rPr>
              <a:t>, and our allies is critical in order to build an effective campaign.</a:t>
            </a:r>
            <a:endParaRPr lang="en-US" sz="3200">
              <a:solidFill>
                <a:srgbClr val="465562"/>
              </a:solidFill>
              <a:latin typeface="Euphemia"/>
              <a:cs typeface="Calibri"/>
            </a:endParaRPr>
          </a:p>
          <a:p>
            <a:pPr algn="l"/>
            <a:endParaRPr lang="en-US"/>
          </a:p>
        </p:txBody>
      </p:sp>
    </p:spTree>
    <p:extLst>
      <p:ext uri="{BB962C8B-B14F-4D97-AF65-F5344CB8AC3E}">
        <p14:creationId xmlns:p14="http://schemas.microsoft.com/office/powerpoint/2010/main" val="2691569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17"/>
          <p:cNvSpPr txBox="1">
            <a:spLocks noGrp="1"/>
          </p:cNvSpPr>
          <p:nvPr>
            <p:ph type="title"/>
          </p:nvPr>
        </p:nvSpPr>
        <p:spPr>
          <a:xfrm>
            <a:off x="1070921" y="2646363"/>
            <a:ext cx="9782801" cy="1239837"/>
          </a:xfrm>
          <a:prstGeom prst="rect">
            <a:avLst/>
          </a:prstGeom>
          <a:noFill/>
          <a:ln>
            <a:noFill/>
          </a:ln>
        </p:spPr>
        <p:txBody>
          <a:bodyPr spcFirstLastPara="1" wrap="square" lIns="91401" tIns="45688" rIns="91401" bIns="45688" anchor="ctr" anchorCtr="0">
            <a:noAutofit/>
          </a:bodyPr>
          <a:lstStyle/>
          <a:p>
            <a:pPr algn="ctr"/>
            <a:r>
              <a:rPr lang="en-US" sz="8000"/>
              <a:t>Demand</a:t>
            </a:r>
            <a:endParaRPr lang="en-US"/>
          </a:p>
        </p:txBody>
      </p:sp>
    </p:spTree>
    <p:extLst>
      <p:ext uri="{BB962C8B-B14F-4D97-AF65-F5344CB8AC3E}">
        <p14:creationId xmlns:p14="http://schemas.microsoft.com/office/powerpoint/2010/main" val="357047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g2414b17fea8_0_323"/>
          <p:cNvSpPr txBox="1">
            <a:spLocks noGrp="1"/>
          </p:cNvSpPr>
          <p:nvPr>
            <p:ph type="title"/>
          </p:nvPr>
        </p:nvSpPr>
        <p:spPr>
          <a:prstGeom prst="rect">
            <a:avLst/>
          </a:prstGeom>
        </p:spPr>
        <p:txBody>
          <a:bodyPr spcFirstLastPara="1" wrap="square" lIns="91401" tIns="45688" rIns="91401" bIns="45688" anchor="b" anchorCtr="0">
            <a:normAutofit/>
          </a:bodyPr>
          <a:lstStyle/>
          <a:p>
            <a:r>
              <a:rPr lang="en-US"/>
              <a:t>Demand:</a:t>
            </a:r>
            <a:endParaRPr/>
          </a:p>
        </p:txBody>
      </p:sp>
      <p:sp>
        <p:nvSpPr>
          <p:cNvPr id="2" name="Content Placeholder 1"/>
          <p:cNvSpPr>
            <a:spLocks noGrp="1"/>
          </p:cNvSpPr>
          <p:nvPr>
            <p:ph idx="1"/>
          </p:nvPr>
        </p:nvSpPr>
        <p:spPr/>
        <p:txBody>
          <a:bodyPr/>
          <a:lstStyle/>
          <a:p>
            <a:endParaRPr lang="en-US"/>
          </a:p>
        </p:txBody>
      </p:sp>
      <p:sp>
        <p:nvSpPr>
          <p:cNvPr id="289" name="Google Shape;289;g2414b17fea8_0_323"/>
          <p:cNvSpPr txBox="1"/>
          <p:nvPr/>
        </p:nvSpPr>
        <p:spPr>
          <a:xfrm>
            <a:off x="796747" y="1870764"/>
            <a:ext cx="10844140" cy="2953856"/>
          </a:xfrm>
          <a:prstGeom prst="rect">
            <a:avLst/>
          </a:prstGeom>
          <a:noFill/>
          <a:ln>
            <a:noFill/>
          </a:ln>
        </p:spPr>
        <p:txBody>
          <a:bodyPr spcFirstLastPara="1" wrap="square" lIns="91401" tIns="91401" rIns="91401" bIns="91401" anchor="t" anchorCtr="0">
            <a:spAutoFit/>
          </a:bodyPr>
          <a:lstStyle/>
          <a:p>
            <a:r>
              <a:rPr lang="en-US" sz="5998">
                <a:latin typeface="Calibri"/>
                <a:ea typeface="Calibri"/>
                <a:cs typeface="Calibri"/>
                <a:sym typeface="Calibri"/>
              </a:rPr>
              <a:t>“Hey </a:t>
            </a:r>
            <a:r>
              <a:rPr lang="en-US" sz="5998" b="1">
                <a:solidFill>
                  <a:srgbClr val="FF0000"/>
                </a:solidFill>
                <a:latin typeface="Calibri"/>
                <a:ea typeface="Calibri"/>
                <a:cs typeface="Calibri"/>
                <a:sym typeface="Calibri"/>
              </a:rPr>
              <a:t>TARGET</a:t>
            </a:r>
            <a:r>
              <a:rPr lang="en-US" sz="5998">
                <a:latin typeface="Calibri"/>
                <a:ea typeface="Calibri"/>
                <a:cs typeface="Calibri"/>
                <a:sym typeface="Calibri"/>
              </a:rPr>
              <a:t>, </a:t>
            </a:r>
          </a:p>
          <a:p>
            <a:r>
              <a:rPr lang="en-US" sz="5998">
                <a:latin typeface="Calibri"/>
                <a:ea typeface="Calibri"/>
                <a:cs typeface="Calibri"/>
                <a:sym typeface="Calibri"/>
              </a:rPr>
              <a:t>we demand </a:t>
            </a:r>
            <a:r>
              <a:rPr lang="en-US" sz="5998" b="1">
                <a:solidFill>
                  <a:srgbClr val="FF0000"/>
                </a:solidFill>
                <a:latin typeface="Calibri"/>
                <a:ea typeface="Calibri"/>
                <a:cs typeface="Calibri"/>
                <a:sym typeface="Calibri"/>
              </a:rPr>
              <a:t>ACTION </a:t>
            </a:r>
          </a:p>
          <a:p>
            <a:r>
              <a:rPr lang="en-US" sz="5998">
                <a:solidFill>
                  <a:schemeClr val="tx1"/>
                </a:solidFill>
                <a:latin typeface="Calibri"/>
                <a:ea typeface="Calibri"/>
                <a:cs typeface="Calibri"/>
                <a:sym typeface="Calibri"/>
              </a:rPr>
              <a:t>because</a:t>
            </a:r>
            <a:r>
              <a:rPr lang="en-US" sz="5998" b="1">
                <a:solidFill>
                  <a:schemeClr val="tx1"/>
                </a:solidFill>
                <a:latin typeface="Calibri"/>
                <a:ea typeface="Calibri"/>
                <a:cs typeface="Calibri"/>
                <a:sym typeface="Calibri"/>
              </a:rPr>
              <a:t> </a:t>
            </a:r>
            <a:r>
              <a:rPr lang="en-US" sz="5998" b="1">
                <a:solidFill>
                  <a:srgbClr val="FF0000"/>
                </a:solidFill>
                <a:latin typeface="Calibri"/>
                <a:ea typeface="Calibri"/>
                <a:cs typeface="Calibri"/>
                <a:sym typeface="Calibri"/>
              </a:rPr>
              <a:t>HARM or IMPACT</a:t>
            </a:r>
            <a:r>
              <a:rPr lang="en-US" sz="5998">
                <a:latin typeface="Calibri"/>
                <a:ea typeface="Calibri"/>
                <a:cs typeface="Calibri"/>
                <a:sym typeface="Calibri"/>
              </a:rPr>
              <a:t>!”</a:t>
            </a:r>
            <a:endParaRPr sz="5998">
              <a:latin typeface="Calibri"/>
              <a:ea typeface="Calibri"/>
              <a:cs typeface="Calibri"/>
              <a:sym typeface="Calibri"/>
            </a:endParaRPr>
          </a:p>
        </p:txBody>
      </p:sp>
    </p:spTree>
    <p:extLst>
      <p:ext uri="{BB962C8B-B14F-4D97-AF65-F5344CB8AC3E}">
        <p14:creationId xmlns:p14="http://schemas.microsoft.com/office/powerpoint/2010/main" val="3085618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ctr">
              <a:lnSpc>
                <a:spcPct val="100000"/>
              </a:lnSpc>
              <a:buClr>
                <a:schemeClr val="dk1"/>
              </a:buClr>
              <a:buSzPts val="1400"/>
            </a:pPr>
            <a:r>
              <a:rPr lang="en-US" sz="4299"/>
              <a:t>Demand:</a:t>
            </a:r>
            <a:endParaRPr sz="4299"/>
          </a:p>
        </p:txBody>
      </p:sp>
      <p:sp>
        <p:nvSpPr>
          <p:cNvPr id="2" name="Content Placeholder 1"/>
          <p:cNvSpPr>
            <a:spLocks noGrp="1"/>
          </p:cNvSpPr>
          <p:nvPr>
            <p:ph idx="1"/>
          </p:nvPr>
        </p:nvSpPr>
        <p:spPr/>
        <p:txBody>
          <a:bodyPr vert="horz" lIns="91440" tIns="45720" rIns="91440" bIns="45720" rtlCol="0" anchor="t">
            <a:normAutofit/>
          </a:bodyPr>
          <a:lstStyle/>
          <a:p>
            <a:pPr marL="0" indent="0">
              <a:spcBef>
                <a:spcPts val="640"/>
              </a:spcBef>
              <a:buClr>
                <a:schemeClr val="dk1"/>
              </a:buClr>
              <a:buSzPts val="3200"/>
              <a:buNone/>
            </a:pPr>
            <a:r>
              <a:rPr lang="en-US" sz="5400">
                <a:solidFill>
                  <a:schemeClr val="dk1"/>
                </a:solidFill>
              </a:rPr>
              <a:t>Hey Superintendent Sam: We demand gender affirming bathrooms in every school because all students and staff  need to feel safe and included in our schools. ”</a:t>
            </a:r>
          </a:p>
        </p:txBody>
      </p:sp>
      <p:sp>
        <p:nvSpPr>
          <p:cNvPr id="262" name="Google Shape;262;p18"/>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spcBef>
                <a:spcPts val="640"/>
              </a:spcBef>
              <a:buClr>
                <a:schemeClr val="dk1"/>
              </a:buClr>
              <a:buSzPts val="3200"/>
            </a:pPr>
            <a:endParaRPr sz="3199">
              <a:solidFill>
                <a:schemeClr val="dk1"/>
              </a:solidFill>
            </a:endParaRPr>
          </a:p>
          <a:p>
            <a:pPr>
              <a:spcBef>
                <a:spcPts val="640"/>
              </a:spcBef>
              <a:buClr>
                <a:schemeClr val="dk1"/>
              </a:buClr>
              <a:buSzPts val="3200"/>
            </a:pPr>
            <a:r>
              <a:rPr lang="en-US" sz="3199">
                <a:solidFill>
                  <a:schemeClr val="dk1"/>
                </a:solidFill>
              </a:rPr>
              <a:t>“</a:t>
            </a:r>
            <a:endParaRPr sz="3199">
              <a:solidFill>
                <a:schemeClr val="dk1"/>
              </a:solidFill>
            </a:endParaRPr>
          </a:p>
        </p:txBody>
      </p:sp>
    </p:spTree>
    <p:extLst>
      <p:ext uri="{BB962C8B-B14F-4D97-AF65-F5344CB8AC3E}">
        <p14:creationId xmlns:p14="http://schemas.microsoft.com/office/powerpoint/2010/main" val="4034317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22"/>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nSpc>
                <a:spcPct val="100000"/>
              </a:lnSpc>
              <a:buClr>
                <a:schemeClr val="dk1"/>
              </a:buClr>
              <a:buSzPts val="1400"/>
            </a:pPr>
            <a:r>
              <a:rPr lang="en-US"/>
              <a:t>REVIEW</a:t>
            </a:r>
            <a:endParaRPr/>
          </a:p>
        </p:txBody>
      </p:sp>
      <p:sp>
        <p:nvSpPr>
          <p:cNvPr id="2" name="Content Placeholder 1"/>
          <p:cNvSpPr>
            <a:spLocks noGrp="1"/>
          </p:cNvSpPr>
          <p:nvPr>
            <p:ph idx="1"/>
          </p:nvPr>
        </p:nvSpPr>
        <p:spPr/>
        <p:txBody>
          <a:bodyPr>
            <a:normAutofit fontScale="92500" lnSpcReduction="10000"/>
          </a:bodyPr>
          <a:lstStyle/>
          <a:p>
            <a:pPr>
              <a:spcBef>
                <a:spcPts val="1200"/>
              </a:spcBef>
              <a:buClr>
                <a:schemeClr val="dk1"/>
              </a:buClr>
              <a:buSzPts val="3200"/>
            </a:pPr>
            <a:r>
              <a:rPr lang="en-US" b="1">
                <a:solidFill>
                  <a:srgbClr val="404040"/>
                </a:solidFill>
              </a:rPr>
              <a:t>Issue: </a:t>
            </a:r>
            <a:r>
              <a:rPr lang="en-US">
                <a:solidFill>
                  <a:srgbClr val="404040"/>
                </a:solidFill>
              </a:rPr>
              <a:t>A slice of a workplace </a:t>
            </a:r>
            <a:r>
              <a:rPr lang="en-US" i="1">
                <a:solidFill>
                  <a:srgbClr val="404040"/>
                </a:solidFill>
              </a:rPr>
              <a:t>problem</a:t>
            </a:r>
            <a:r>
              <a:rPr lang="en-US">
                <a:solidFill>
                  <a:srgbClr val="404040"/>
                </a:solidFill>
              </a:rPr>
              <a:t> that is deeply/widely felt, winnable, and will build our power.</a:t>
            </a:r>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Power</a:t>
            </a:r>
            <a:r>
              <a:rPr lang="en-US">
                <a:solidFill>
                  <a:srgbClr val="404040"/>
                </a:solidFill>
              </a:rPr>
              <a:t>: </a:t>
            </a:r>
            <a:r>
              <a:rPr lang="en-US">
                <a:solidFill>
                  <a:schemeClr val="dk1"/>
                </a:solidFill>
              </a:rPr>
              <a:t>The ability to </a:t>
            </a:r>
            <a:r>
              <a:rPr lang="en-US" u="sng">
                <a:solidFill>
                  <a:schemeClr val="dk1"/>
                </a:solidFill>
              </a:rPr>
              <a:t>control</a:t>
            </a:r>
            <a:r>
              <a:rPr lang="en-US">
                <a:solidFill>
                  <a:schemeClr val="dk1"/>
                </a:solidFill>
              </a:rPr>
              <a:t>, </a:t>
            </a:r>
            <a:r>
              <a:rPr lang="en-US" u="sng">
                <a:solidFill>
                  <a:schemeClr val="dk1"/>
                </a:solidFill>
              </a:rPr>
              <a:t>create</a:t>
            </a:r>
            <a:r>
              <a:rPr lang="en-US">
                <a:solidFill>
                  <a:schemeClr val="dk1"/>
                </a:solidFill>
              </a:rPr>
              <a:t> and </a:t>
            </a:r>
            <a:r>
              <a:rPr lang="en-US" u="sng">
                <a:solidFill>
                  <a:schemeClr val="dk1"/>
                </a:solidFill>
              </a:rPr>
              <a:t>prevent</a:t>
            </a:r>
            <a:r>
              <a:rPr lang="en-US">
                <a:solidFill>
                  <a:schemeClr val="dk1"/>
                </a:solidFill>
              </a:rPr>
              <a:t> change. Power is organized people and organized resources (money).</a:t>
            </a:r>
            <a:endParaRPr lang="en-US"/>
          </a:p>
          <a:p>
            <a:pPr>
              <a:spcBef>
                <a:spcPts val="1200"/>
              </a:spcBef>
              <a:buClr>
                <a:schemeClr val="dk1"/>
              </a:buClr>
              <a:buSzPts val="3200"/>
            </a:pPr>
            <a:endParaRPr lang="en-US">
              <a:solidFill>
                <a:srgbClr val="404040"/>
              </a:solidFill>
            </a:endParaRPr>
          </a:p>
          <a:p>
            <a:pPr>
              <a:spcBef>
                <a:spcPts val="1200"/>
              </a:spcBef>
              <a:buClr>
                <a:schemeClr val="dk1"/>
              </a:buClr>
              <a:buSzPts val="3200"/>
            </a:pPr>
            <a:r>
              <a:rPr lang="en-US" b="1">
                <a:solidFill>
                  <a:srgbClr val="404040"/>
                </a:solidFill>
              </a:rPr>
              <a:t>Target:</a:t>
            </a:r>
            <a:r>
              <a:rPr lang="en-US">
                <a:solidFill>
                  <a:srgbClr val="404040"/>
                </a:solidFill>
              </a:rPr>
              <a:t> Is the person with the power to give you what you are demanding.</a:t>
            </a:r>
          </a:p>
          <a:p>
            <a:pPr>
              <a:spcBef>
                <a:spcPts val="1200"/>
              </a:spcBef>
              <a:buClr>
                <a:schemeClr val="dk1"/>
              </a:buClr>
              <a:buSzPts val="3200"/>
            </a:pPr>
            <a:endParaRPr lang="en-US">
              <a:solidFill>
                <a:srgbClr val="404040"/>
              </a:solidFill>
            </a:endParaRPr>
          </a:p>
          <a:p>
            <a:pPr>
              <a:spcBef>
                <a:spcPts val="1200"/>
              </a:spcBef>
              <a:buClr>
                <a:schemeClr val="dk1"/>
              </a:buClr>
              <a:buSzPts val="1100"/>
            </a:pPr>
            <a:r>
              <a:rPr lang="en-US" b="1">
                <a:solidFill>
                  <a:srgbClr val="404040"/>
                </a:solidFill>
              </a:rPr>
              <a:t>Demand: </a:t>
            </a:r>
            <a:r>
              <a:rPr lang="en-US">
                <a:solidFill>
                  <a:schemeClr val="dk1"/>
                </a:solidFill>
              </a:rPr>
              <a:t>the outcome that addresses the issue that you are making directed at a target.</a:t>
            </a:r>
          </a:p>
          <a:p>
            <a:pPr>
              <a:spcBef>
                <a:spcPts val="1200"/>
              </a:spcBef>
              <a:spcAft>
                <a:spcPts val="200"/>
              </a:spcAft>
              <a:buClr>
                <a:schemeClr val="dk1"/>
              </a:buClr>
              <a:buSzPts val="1100"/>
            </a:pPr>
            <a:endParaRPr lang="en-US">
              <a:solidFill>
                <a:schemeClr val="dk1"/>
              </a:solidFill>
            </a:endParaRPr>
          </a:p>
        </p:txBody>
      </p:sp>
      <p:sp>
        <p:nvSpPr>
          <p:cNvPr id="296" name="Google Shape;296;p22"/>
          <p:cNvSpPr>
            <a:spLocks noGrp="1"/>
          </p:cNvSpPr>
          <p:nvPr>
            <p:ph type="dt" sz="half" idx="10"/>
          </p:nvPr>
        </p:nvSpPr>
        <p:spPr>
          <a:prstGeom prst="rect">
            <a:avLst/>
          </a:prstGeom>
          <a:noFill/>
          <a:ln>
            <a:noFill/>
          </a:ln>
        </p:spPr>
        <p:txBody>
          <a:bodyPr spcFirstLastPara="1" wrap="square" lIns="91401" tIns="45688" rIns="91401" bIns="45688" anchor="t" anchorCtr="0">
            <a:noAutofit/>
          </a:bodyPr>
          <a:lstStyle/>
          <a:p>
            <a:pPr>
              <a:lnSpc>
                <a:spcPct val="90000"/>
              </a:lnSpc>
              <a:spcBef>
                <a:spcPts val="1200"/>
              </a:spcBef>
              <a:spcAft>
                <a:spcPts val="200"/>
              </a:spcAft>
              <a:buClr>
                <a:schemeClr val="dk1"/>
              </a:buClr>
              <a:buSzPts val="1100"/>
            </a:pPr>
            <a:endParaRPr sz="2599">
              <a:solidFill>
                <a:schemeClr val="dk1"/>
              </a:solidFill>
            </a:endParaRPr>
          </a:p>
        </p:txBody>
      </p:sp>
    </p:spTree>
    <p:extLst>
      <p:ext uri="{BB962C8B-B14F-4D97-AF65-F5344CB8AC3E}">
        <p14:creationId xmlns:p14="http://schemas.microsoft.com/office/powerpoint/2010/main" val="385322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9" name="Google Shape;249;p16"/>
          <p:cNvSpPr txBox="1"/>
          <p:nvPr/>
        </p:nvSpPr>
        <p:spPr>
          <a:xfrm>
            <a:off x="869430" y="1019331"/>
            <a:ext cx="10506807" cy="3570129"/>
          </a:xfrm>
          <a:prstGeom prst="rect">
            <a:avLst/>
          </a:prstGeom>
          <a:noFill/>
          <a:ln>
            <a:noFill/>
          </a:ln>
        </p:spPr>
        <p:txBody>
          <a:bodyPr spcFirstLastPara="1" wrap="square" lIns="91401" tIns="91401" rIns="91401" bIns="91401" anchor="t" anchorCtr="0">
            <a:spAutoFit/>
          </a:bodyPr>
          <a:lstStyle/>
          <a:p>
            <a:pPr fontAlgn="base"/>
            <a:r>
              <a:rPr lang="en-US" sz="4400"/>
              <a:t>Use your Issue and Target. </a:t>
            </a:r>
          </a:p>
          <a:p>
            <a:pPr fontAlgn="base"/>
            <a:endParaRPr lang="en-US" sz="4400"/>
          </a:p>
          <a:p>
            <a:pPr fontAlgn="base"/>
            <a:r>
              <a:rPr lang="en-US" sz="4400"/>
              <a:t>Draft at least one demand of your Target that resolves your issue and linked to YOUR VALUES</a:t>
            </a:r>
            <a:r>
              <a:rPr lang="en-US"/>
              <a:t> </a:t>
            </a:r>
            <a:endParaRPr sz="2999"/>
          </a:p>
        </p:txBody>
      </p:sp>
      <p:sp>
        <p:nvSpPr>
          <p:cNvPr id="5" name="Title 1"/>
          <p:cNvSpPr txBox="1">
            <a:spLocks/>
          </p:cNvSpPr>
          <p:nvPr/>
        </p:nvSpPr>
        <p:spPr>
          <a:xfrm>
            <a:off x="764498" y="177801"/>
            <a:ext cx="10611739" cy="691630"/>
          </a:xfrm>
          <a:prstGeom prst="rect">
            <a:avLst/>
          </a:prstGeom>
        </p:spPr>
        <p:txBody>
          <a:bodyPr vert="horz" lIns="91440" tIns="45720" rIns="91440" bIns="45720" rtlCol="0" anchor="b">
            <a:normAutofit fontScale="975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400" b="1"/>
              <a:t>TEAM WORK – Demand p.13</a:t>
            </a:r>
          </a:p>
        </p:txBody>
      </p:sp>
    </p:spTree>
    <p:extLst>
      <p:ext uri="{BB962C8B-B14F-4D97-AF65-F5344CB8AC3E}">
        <p14:creationId xmlns:p14="http://schemas.microsoft.com/office/powerpoint/2010/main" val="11219494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1" y="2153264"/>
            <a:ext cx="6195986" cy="4018935"/>
          </a:xfrm>
        </p:spPr>
        <p:txBody>
          <a:bodyPr/>
          <a:lstStyle/>
          <a:p>
            <a:pPr marL="0" indent="0">
              <a:buNone/>
            </a:pPr>
            <a:endParaRPr lang="en-US"/>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
        <p:nvSpPr>
          <p:cNvPr id="2" name="TextBox 1">
            <a:extLst>
              <a:ext uri="{FF2B5EF4-FFF2-40B4-BE49-F238E27FC236}">
                <a16:creationId xmlns:a16="http://schemas.microsoft.com/office/drawing/2014/main" id="{1AB74507-A425-A83F-8B61-4E004C8BAB2A}"/>
              </a:ext>
            </a:extLst>
          </p:cNvPr>
          <p:cNvSpPr txBox="1"/>
          <p:nvPr/>
        </p:nvSpPr>
        <p:spPr>
          <a:xfrm>
            <a:off x="5600853" y="133980"/>
            <a:ext cx="5142087" cy="70173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solidFill>
                  <a:srgbClr val="000000"/>
                </a:solidFill>
                <a:latin typeface="Calibri"/>
                <a:cs typeface="Calibri"/>
              </a:rPr>
              <a:t>A powerful demand makes clear who has the power to make the change that’s needed</a:t>
            </a:r>
            <a:endParaRPr lang="en-US" sz="3600">
              <a:solidFill>
                <a:srgbClr val="000000"/>
              </a:solidFill>
              <a:latin typeface="Calibri"/>
              <a:ea typeface="Calibri"/>
              <a:cs typeface="Calibri"/>
            </a:endParaRPr>
          </a:p>
          <a:p>
            <a:endParaRPr lang="en-US" sz="3600">
              <a:solidFill>
                <a:srgbClr val="000000"/>
              </a:solidFill>
              <a:latin typeface="Calibri"/>
              <a:ea typeface="Calibri"/>
              <a:cs typeface="Calibri"/>
            </a:endParaRPr>
          </a:p>
          <a:p>
            <a:r>
              <a:rPr lang="en-US" sz="3600">
                <a:solidFill>
                  <a:srgbClr val="000000"/>
                </a:solidFill>
                <a:latin typeface="Calibri"/>
                <a:cs typeface="Calibri"/>
              </a:rPr>
              <a:t>We can only build a powerful demand when we have taken the steps to accurately identify the issue and determine who has the power to create change</a:t>
            </a:r>
            <a:endParaRPr lang="en-US" sz="3600">
              <a:solidFill>
                <a:srgbClr val="000000"/>
              </a:solidFill>
              <a:latin typeface="Calibri"/>
              <a:ea typeface="Calibri"/>
              <a:cs typeface="Calibri"/>
            </a:endParaRPr>
          </a:p>
          <a:p>
            <a:pPr algn="l"/>
            <a:endParaRPr lang="en-US"/>
          </a:p>
        </p:txBody>
      </p:sp>
    </p:spTree>
    <p:extLst>
      <p:ext uri="{BB962C8B-B14F-4D97-AF65-F5344CB8AC3E}">
        <p14:creationId xmlns:p14="http://schemas.microsoft.com/office/powerpoint/2010/main" val="82586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A3B44-41F3-CFB6-3F3F-C864155ADF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815C5C-F7FD-8664-AEA1-9D924BB3A494}"/>
              </a:ext>
            </a:extLst>
          </p:cNvPr>
          <p:cNvSpPr>
            <a:spLocks noGrp="1"/>
          </p:cNvSpPr>
          <p:nvPr>
            <p:ph type="title"/>
          </p:nvPr>
        </p:nvSpPr>
        <p:spPr>
          <a:xfrm>
            <a:off x="3515549" y="1655348"/>
            <a:ext cx="8283272" cy="2654064"/>
          </a:xfrm>
        </p:spPr>
        <p:txBody>
          <a:bodyPr/>
          <a:lstStyle/>
          <a:p>
            <a:r>
              <a:rPr lang="en-US"/>
              <a:t>Spectrum of Allies</a:t>
            </a:r>
          </a:p>
        </p:txBody>
      </p:sp>
      <p:sp>
        <p:nvSpPr>
          <p:cNvPr id="3" name="Text Placeholder 2">
            <a:extLst>
              <a:ext uri="{FF2B5EF4-FFF2-40B4-BE49-F238E27FC236}">
                <a16:creationId xmlns:a16="http://schemas.microsoft.com/office/drawing/2014/main" id="{7B7AAA96-639D-8BC2-3CF5-0D9AD3A8B335}"/>
              </a:ext>
            </a:extLst>
          </p:cNvPr>
          <p:cNvSpPr>
            <a:spLocks noGrp="1"/>
          </p:cNvSpPr>
          <p:nvPr>
            <p:ph type="body" idx="1"/>
          </p:nvPr>
        </p:nvSpPr>
        <p:spPr/>
        <p:txBody>
          <a:bodyPr/>
          <a:lstStyle/>
          <a:p>
            <a:r>
              <a:rPr lang="en-US"/>
              <a:t>Ellen and </a:t>
            </a:r>
            <a:r>
              <a:rPr lang="en-US" err="1"/>
              <a:t>Jariza</a:t>
            </a:r>
            <a:endParaRPr lang="en-US"/>
          </a:p>
        </p:txBody>
      </p:sp>
    </p:spTree>
    <p:extLst>
      <p:ext uri="{BB962C8B-B14F-4D97-AF65-F5344CB8AC3E}">
        <p14:creationId xmlns:p14="http://schemas.microsoft.com/office/powerpoint/2010/main" val="1410299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9255" y="1726502"/>
            <a:ext cx="4147564" cy="25906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69626" y="119921"/>
            <a:ext cx="10568067" cy="794480"/>
          </a:xfrm>
        </p:spPr>
        <p:txBody>
          <a:bodyPr>
            <a:normAutofit/>
          </a:bodyPr>
          <a:lstStyle/>
          <a:p>
            <a:r>
              <a:rPr lang="en-US" b="1"/>
              <a:t>Spectrum of Allies Part 1</a:t>
            </a:r>
          </a:p>
        </p:txBody>
      </p:sp>
      <p:sp>
        <p:nvSpPr>
          <p:cNvPr id="3" name="Content Placeholder 2"/>
          <p:cNvSpPr>
            <a:spLocks noGrp="1"/>
          </p:cNvSpPr>
          <p:nvPr>
            <p:ph idx="1"/>
          </p:nvPr>
        </p:nvSpPr>
        <p:spPr>
          <a:xfrm>
            <a:off x="281722" y="1083404"/>
            <a:ext cx="7767996" cy="5062563"/>
          </a:xfrm>
        </p:spPr>
        <p:txBody>
          <a:bodyPr>
            <a:noAutofit/>
          </a:bodyPr>
          <a:lstStyle/>
          <a:p>
            <a:pPr marL="749583" lvl="1" indent="-457063">
              <a:buFont typeface="+mj-lt"/>
              <a:buAutoNum type="arabicPeriod"/>
            </a:pPr>
            <a:r>
              <a:rPr lang="en-US" sz="2799">
                <a:latin typeface="MyriadPro-Semibold"/>
              </a:rPr>
              <a:t>Active allies: </a:t>
            </a:r>
            <a:r>
              <a:rPr lang="en-US" sz="2799">
                <a:latin typeface="MyriadPro-Regular"/>
              </a:rPr>
              <a:t>people who agree with you &amp; are organizing alongside you</a:t>
            </a:r>
          </a:p>
          <a:p>
            <a:pPr marL="749583" lvl="1" indent="-457063">
              <a:buFont typeface="+mj-lt"/>
              <a:buAutoNum type="arabicPeriod"/>
            </a:pPr>
            <a:r>
              <a:rPr lang="en-US" sz="2799">
                <a:latin typeface="MyriadPro-Semibold"/>
              </a:rPr>
              <a:t>Passive allies: </a:t>
            </a:r>
            <a:r>
              <a:rPr lang="en-US" sz="2799">
                <a:latin typeface="MyriadPro-Regular"/>
              </a:rPr>
              <a:t>people who agree but aren't doing anything about it (yet!)</a:t>
            </a:r>
          </a:p>
          <a:p>
            <a:pPr marL="749583" lvl="1" indent="-457063">
              <a:buFont typeface="+mj-lt"/>
              <a:buAutoNum type="arabicPeriod"/>
            </a:pPr>
            <a:r>
              <a:rPr lang="en-US" sz="2799">
                <a:latin typeface="MyriadPro-Semibold"/>
              </a:rPr>
              <a:t>Neutrals: </a:t>
            </a:r>
            <a:r>
              <a:rPr lang="en-US" sz="2799">
                <a:latin typeface="MyriadPro-Regular"/>
              </a:rPr>
              <a:t>people who aren't sure, or are unengaged (they might just not know about you yet)</a:t>
            </a:r>
          </a:p>
          <a:p>
            <a:pPr marL="749583" lvl="1" indent="-457063">
              <a:buFont typeface="+mj-lt"/>
              <a:buAutoNum type="arabicPeriod"/>
            </a:pPr>
            <a:r>
              <a:rPr lang="en-US" sz="2799">
                <a:latin typeface="MyriadPro-Semibold"/>
              </a:rPr>
              <a:t>Passive opponents</a:t>
            </a:r>
            <a:r>
              <a:rPr lang="en-US" sz="2799">
                <a:latin typeface="MyriadPro-Regular"/>
              </a:rPr>
              <a:t>: people who disagree, but aren't trying to stop you</a:t>
            </a:r>
          </a:p>
          <a:p>
            <a:pPr marL="749583" lvl="1" indent="-457063">
              <a:buFont typeface="+mj-lt"/>
              <a:buAutoNum type="arabicPeriod"/>
            </a:pPr>
            <a:r>
              <a:rPr lang="en-US" sz="2799">
                <a:latin typeface="MyriadPro-Semibold"/>
              </a:rPr>
              <a:t>Active opponents</a:t>
            </a:r>
            <a:r>
              <a:rPr lang="en-US" sz="2799">
                <a:latin typeface="MyriadPro-Regular"/>
              </a:rPr>
              <a:t>: people who have done something to prevent you from reaching your goal</a:t>
            </a:r>
            <a:endParaRPr lang="en-US" sz="2799"/>
          </a:p>
        </p:txBody>
      </p:sp>
    </p:spTree>
    <p:extLst>
      <p:ext uri="{BB962C8B-B14F-4D97-AF65-F5344CB8AC3E}">
        <p14:creationId xmlns:p14="http://schemas.microsoft.com/office/powerpoint/2010/main" val="1588257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1130" y="-433912"/>
            <a:ext cx="9782801" cy="1239837"/>
          </a:xfrm>
        </p:spPr>
        <p:txBody>
          <a:bodyPr>
            <a:normAutofit/>
          </a:bodyPr>
          <a:lstStyle/>
          <a:p>
            <a:r>
              <a:rPr lang="en-US"/>
              <a:t>Share Out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521365" y="841119"/>
            <a:ext cx="10586345" cy="549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34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9705" y="-342740"/>
            <a:ext cx="10821601" cy="1239837"/>
          </a:xfrm>
        </p:spPr>
        <p:txBody>
          <a:bodyPr>
            <a:normAutofit/>
          </a:bodyPr>
          <a:lstStyle/>
          <a:p>
            <a:r>
              <a:rPr lang="en-US"/>
              <a:t>Focusing your tactics matters</a:t>
            </a:r>
          </a:p>
        </p:txBody>
      </p:sp>
      <p:sp>
        <p:nvSpPr>
          <p:cNvPr id="3" name="Content Placeholder 2"/>
          <p:cNvSpPr>
            <a:spLocks noGrp="1"/>
          </p:cNvSpPr>
          <p:nvPr>
            <p:ph idx="1"/>
          </p:nvPr>
        </p:nvSpPr>
        <p:spPr>
          <a:xfrm>
            <a:off x="449705" y="1239837"/>
            <a:ext cx="11212643" cy="5275707"/>
          </a:xfrm>
        </p:spPr>
        <p:txBody>
          <a:bodyPr>
            <a:normAutofit lnSpcReduction="10000"/>
          </a:bodyPr>
          <a:lstStyle/>
          <a:p>
            <a:pPr marL="0" indent="0">
              <a:buNone/>
            </a:pPr>
            <a:r>
              <a:rPr lang="en-US" sz="2799"/>
              <a:t>Only the Opposition – cynicism </a:t>
            </a:r>
          </a:p>
          <a:p>
            <a:pPr marL="0" indent="0">
              <a:buNone/>
            </a:pPr>
            <a:r>
              <a:rPr lang="en-US" sz="2799"/>
              <a:t>Only the Active Allies – stagnation </a:t>
            </a:r>
          </a:p>
          <a:p>
            <a:pPr marL="0" indent="0">
              <a:buNone/>
            </a:pPr>
            <a:r>
              <a:rPr lang="en-US" sz="2799"/>
              <a:t>Generalizations about Slices – missed opportunities</a:t>
            </a:r>
          </a:p>
          <a:p>
            <a:pPr marL="0" indent="0">
              <a:buNone/>
            </a:pPr>
            <a:endParaRPr lang="en-US" sz="2799"/>
          </a:p>
          <a:p>
            <a:pPr marL="0" indent="0">
              <a:buNone/>
            </a:pPr>
            <a:r>
              <a:rPr lang="en-US" sz="2799"/>
              <a:t>DO FOCUS ON THE PASSIVE ALLIES </a:t>
            </a:r>
          </a:p>
          <a:p>
            <a:pPr lvl="1">
              <a:buFont typeface="Arial" panose="020B0604020202020204" pitchFamily="34" charset="0"/>
              <a:buChar char="•"/>
            </a:pPr>
            <a:r>
              <a:rPr lang="en-US" sz="2599"/>
              <a:t>These are folks who know or care about what you’re up to, but aren’t doing anything about it! Give them a chance to participate and build power with you.</a:t>
            </a:r>
          </a:p>
          <a:p>
            <a:pPr marL="0" indent="0">
              <a:buNone/>
            </a:pPr>
            <a:r>
              <a:rPr lang="en-US" sz="2799"/>
              <a:t>THE GOOD NEWS </a:t>
            </a:r>
            <a:endParaRPr lang="en-US" sz="2599"/>
          </a:p>
          <a:p>
            <a:pPr lvl="1">
              <a:buFont typeface="Arial" panose="020B0604020202020204" pitchFamily="34" charset="0"/>
              <a:buChar char="•"/>
            </a:pPr>
            <a:r>
              <a:rPr lang="en-US" sz="2399"/>
              <a:t>It is only necessary to move some or all of the pie wedges one step in your direction. If we shift each wedge one step, we are likely to win, even if the hardliners on the opponent’s side don’t budge.</a:t>
            </a:r>
          </a:p>
          <a:p>
            <a:pPr marL="201108" lvl="1" indent="0">
              <a:buNone/>
            </a:pPr>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7561781" y="0"/>
            <a:ext cx="4462153" cy="2315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526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696" y="177800"/>
            <a:ext cx="11671757" cy="742205"/>
          </a:xfrm>
        </p:spPr>
        <p:txBody>
          <a:bodyPr>
            <a:normAutofit/>
          </a:bodyPr>
          <a:lstStyle/>
          <a:p>
            <a:r>
              <a:rPr lang="en-US"/>
              <a:t>Current example – Social Security Fairness Act Passes. </a:t>
            </a:r>
          </a:p>
        </p:txBody>
      </p:sp>
      <p:pic>
        <p:nvPicPr>
          <p:cNvPr id="8" name="Content Placeholder 7">
            <a:extLst>
              <a:ext uri="{FF2B5EF4-FFF2-40B4-BE49-F238E27FC236}">
                <a16:creationId xmlns:a16="http://schemas.microsoft.com/office/drawing/2014/main" id="{982D7D7D-DA26-C3B5-7A83-E47DA722DBED}"/>
              </a:ext>
            </a:extLst>
          </p:cNvPr>
          <p:cNvPicPr>
            <a:picLocks noGrp="1" noChangeAspect="1"/>
          </p:cNvPicPr>
          <p:nvPr>
            <p:ph idx="1"/>
          </p:nvPr>
        </p:nvPicPr>
        <p:blipFill>
          <a:blip r:embed="rId2"/>
          <a:stretch>
            <a:fillRect/>
          </a:stretch>
        </p:blipFill>
        <p:spPr>
          <a:xfrm>
            <a:off x="1176653" y="913406"/>
            <a:ext cx="9603266" cy="5385749"/>
          </a:xfrm>
        </p:spPr>
      </p:pic>
    </p:spTree>
    <p:extLst>
      <p:ext uri="{BB962C8B-B14F-4D97-AF65-F5344CB8AC3E}">
        <p14:creationId xmlns:p14="http://schemas.microsoft.com/office/powerpoint/2010/main" val="351507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085" y="-454802"/>
            <a:ext cx="9782801" cy="1239837"/>
          </a:xfrm>
        </p:spPr>
        <p:txBody>
          <a:bodyPr>
            <a:normAutofit/>
          </a:bodyPr>
          <a:lstStyle/>
          <a:p>
            <a:r>
              <a:rPr lang="en-US"/>
              <a:t>Spectrum of Allies Part 2</a:t>
            </a:r>
          </a:p>
        </p:txBody>
      </p:sp>
      <p:sp>
        <p:nvSpPr>
          <p:cNvPr id="3" name="Content Placeholder 2"/>
          <p:cNvSpPr>
            <a:spLocks noGrp="1"/>
          </p:cNvSpPr>
          <p:nvPr>
            <p:ph idx="1"/>
          </p:nvPr>
        </p:nvSpPr>
        <p:spPr>
          <a:xfrm>
            <a:off x="608770" y="1070820"/>
            <a:ext cx="7483518" cy="4723425"/>
          </a:xfrm>
        </p:spPr>
        <p:txBody>
          <a:bodyPr vert="horz" lIns="91440" tIns="45720" rIns="91440" bIns="45720" rtlCol="0" anchor="t">
            <a:noAutofit/>
          </a:bodyPr>
          <a:lstStyle/>
          <a:p>
            <a:pPr marL="513715" indent="-513715">
              <a:buFont typeface="+mj-lt"/>
              <a:buAutoNum type="arabicPeriod"/>
            </a:pPr>
            <a:r>
              <a:rPr lang="en-US" sz="3150"/>
              <a:t>Develop a convincing argument or values-based narrative that will appeal to each wedge. </a:t>
            </a:r>
          </a:p>
          <a:p>
            <a:pPr marL="0" indent="0">
              <a:buNone/>
            </a:pPr>
            <a:r>
              <a:rPr lang="en-US" sz="3150"/>
              <a:t> </a:t>
            </a:r>
          </a:p>
          <a:p>
            <a:pPr marL="0" indent="0">
              <a:buNone/>
            </a:pPr>
            <a:r>
              <a:rPr lang="en-US" sz="3150"/>
              <a:t>2. Design one small achievable ask to engage one individual from that wedge to move closer to you.</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086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967" y="-555624"/>
            <a:ext cx="9782801" cy="1239837"/>
          </a:xfrm>
        </p:spPr>
        <p:txBody>
          <a:bodyPr>
            <a:normAutofit/>
          </a:bodyPr>
          <a:lstStyle/>
          <a:p>
            <a:r>
              <a:rPr lang="en-US"/>
              <a:t>Team Pair Share of Spectrum of Allies</a:t>
            </a:r>
          </a:p>
        </p:txBody>
      </p:sp>
      <p:sp>
        <p:nvSpPr>
          <p:cNvPr id="3" name="Content Placeholder 2"/>
          <p:cNvSpPr>
            <a:spLocks noGrp="1"/>
          </p:cNvSpPr>
          <p:nvPr>
            <p:ph idx="1"/>
          </p:nvPr>
        </p:nvSpPr>
        <p:spPr/>
        <p:txBody>
          <a:bodyPr/>
          <a:lstStyle/>
          <a:p>
            <a:endParaRPr lang="en-US"/>
          </a:p>
        </p:txBody>
      </p:sp>
      <p:pic>
        <p:nvPicPr>
          <p:cNvPr id="1028" name="Picture 4" descr="Source: George Lakey, Training for Change"/>
          <p:cNvPicPr>
            <a:picLocks noChangeAspect="1" noChangeArrowheads="1"/>
          </p:cNvPicPr>
          <p:nvPr/>
        </p:nvPicPr>
        <p:blipFill rotWithShape="1">
          <a:blip r:embed="rId3">
            <a:extLst>
              <a:ext uri="{28A0092B-C50C-407E-A947-70E740481C1C}">
                <a14:useLocalDpi xmlns:a14="http://schemas.microsoft.com/office/drawing/2010/main" val="0"/>
              </a:ext>
            </a:extLst>
          </a:blip>
          <a:srcRect l="9609" t="9468" r="13092" b="11247"/>
          <a:stretch/>
        </p:blipFill>
        <p:spPr bwMode="auto">
          <a:xfrm>
            <a:off x="986062" y="989542"/>
            <a:ext cx="10271482" cy="5330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429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3869" y="-454802"/>
            <a:ext cx="9782801" cy="1239837"/>
          </a:xfrm>
        </p:spPr>
        <p:txBody>
          <a:bodyPr>
            <a:normAutofit/>
          </a:bodyPr>
          <a:lstStyle/>
          <a:p>
            <a:r>
              <a:rPr lang="en-US"/>
              <a:t>Spectrum of Allies Debrief – Whole Group</a:t>
            </a:r>
          </a:p>
        </p:txBody>
      </p:sp>
      <p:sp>
        <p:nvSpPr>
          <p:cNvPr id="3" name="Content Placeholder 2"/>
          <p:cNvSpPr>
            <a:spLocks noGrp="1"/>
          </p:cNvSpPr>
          <p:nvPr>
            <p:ph idx="1"/>
          </p:nvPr>
        </p:nvSpPr>
        <p:spPr>
          <a:xfrm>
            <a:off x="583612" y="1070820"/>
            <a:ext cx="7483518" cy="4723425"/>
          </a:xfrm>
        </p:spPr>
        <p:txBody>
          <a:bodyPr>
            <a:noAutofit/>
          </a:bodyPr>
          <a:lstStyle/>
          <a:p>
            <a:r>
              <a:rPr lang="en-US" sz="3999"/>
              <a:t>How did it feel to present your arguments for how to move your wedges? </a:t>
            </a:r>
          </a:p>
          <a:p>
            <a:r>
              <a:rPr lang="en-US" sz="3999"/>
              <a:t>What is something new you learned from this or from another team? </a:t>
            </a:r>
          </a:p>
          <a:p>
            <a:r>
              <a:rPr lang="en-US" sz="3999"/>
              <a:t>What do you think you could apply to your current work? </a:t>
            </a:r>
          </a:p>
        </p:txBody>
      </p:sp>
      <p:pic>
        <p:nvPicPr>
          <p:cNvPr id="2050" name="Picture 2" descr="Spectrum of All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63890" y="1726502"/>
            <a:ext cx="4322929" cy="2700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38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2">
            <a:extLst>
              <a:ext uri="{FF2B5EF4-FFF2-40B4-BE49-F238E27FC236}">
                <a16:creationId xmlns:a16="http://schemas.microsoft.com/office/drawing/2014/main" id="{2046E4E1-64A7-85BE-DE2D-B2BC5EE3353E}"/>
              </a:ext>
            </a:extLst>
          </p:cNvPr>
          <p:cNvSpPr>
            <a:spLocks noGrp="1"/>
          </p:cNvSpPr>
          <p:nvPr>
            <p:ph idx="1"/>
          </p:nvPr>
        </p:nvSpPr>
        <p:spPr>
          <a:xfrm>
            <a:off x="4946661" y="381000"/>
            <a:ext cx="6861419" cy="5273360"/>
          </a:xfrm>
        </p:spPr>
        <p:txBody>
          <a:bodyPr vert="horz" lIns="0" tIns="45708" rIns="0" bIns="45708" rtlCol="0" anchor="t">
            <a:noAutofit/>
          </a:bodyPr>
          <a:lstStyle/>
          <a:p>
            <a:pPr marL="246380" indent="-246380"/>
            <a:r>
              <a:rPr lang="en-US" sz="4000"/>
              <a:t>It is only necessary to move some or all of the pie wedges one step in your direction.</a:t>
            </a:r>
          </a:p>
          <a:p>
            <a:pPr marL="246380" indent="-246380"/>
            <a:endParaRPr lang="en-US" sz="4000"/>
          </a:p>
          <a:p>
            <a:pPr marL="246380" indent="-246380"/>
            <a:r>
              <a:rPr lang="en-US" sz="4000"/>
              <a:t>If we shift each wedge one step, we are likely to win, even if the hardliners on the opponent’s side don’t budge.  </a:t>
            </a:r>
          </a:p>
        </p:txBody>
      </p:sp>
      <p:sp>
        <p:nvSpPr>
          <p:cNvPr id="5" name="Title 2"/>
          <p:cNvSpPr txBox="1">
            <a:spLocks/>
          </p:cNvSpPr>
          <p:nvPr/>
        </p:nvSpPr>
        <p:spPr bwMode="white">
          <a:xfrm>
            <a:off x="1074240" y="381000"/>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4000" b="1"/>
              <a:t>Key Ideas</a:t>
            </a:r>
          </a:p>
        </p:txBody>
      </p:sp>
      <p:pic>
        <p:nvPicPr>
          <p:cNvPr id="8" name="Picture 7"/>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7845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E6C8E-E7D3-6698-0ED2-FD063CB58B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BED0E7-228D-D1D0-F53C-C6834CC4C2A4}"/>
              </a:ext>
            </a:extLst>
          </p:cNvPr>
          <p:cNvSpPr>
            <a:spLocks noGrp="1"/>
          </p:cNvSpPr>
          <p:nvPr>
            <p:ph type="title"/>
          </p:nvPr>
        </p:nvSpPr>
        <p:spPr>
          <a:xfrm>
            <a:off x="3515549" y="1655348"/>
            <a:ext cx="8283272" cy="2654064"/>
          </a:xfrm>
        </p:spPr>
        <p:txBody>
          <a:bodyPr/>
          <a:lstStyle/>
          <a:p>
            <a:r>
              <a:rPr lang="en-US"/>
              <a:t>Strategy and Tactics</a:t>
            </a:r>
          </a:p>
        </p:txBody>
      </p:sp>
      <p:sp>
        <p:nvSpPr>
          <p:cNvPr id="3" name="Text Placeholder 2">
            <a:extLst>
              <a:ext uri="{FF2B5EF4-FFF2-40B4-BE49-F238E27FC236}">
                <a16:creationId xmlns:a16="http://schemas.microsoft.com/office/drawing/2014/main" id="{18B6635B-9A56-C7BE-B242-FBE26F3BF6DC}"/>
              </a:ext>
            </a:extLst>
          </p:cNvPr>
          <p:cNvSpPr>
            <a:spLocks noGrp="1"/>
          </p:cNvSpPr>
          <p:nvPr>
            <p:ph type="body" idx="1"/>
          </p:nvPr>
        </p:nvSpPr>
        <p:spPr/>
        <p:txBody>
          <a:bodyPr/>
          <a:lstStyle/>
          <a:p>
            <a:r>
              <a:rPr lang="en-US"/>
              <a:t>Jeny</a:t>
            </a:r>
          </a:p>
        </p:txBody>
      </p:sp>
    </p:spTree>
    <p:extLst>
      <p:ext uri="{BB962C8B-B14F-4D97-AF65-F5344CB8AC3E}">
        <p14:creationId xmlns:p14="http://schemas.microsoft.com/office/powerpoint/2010/main" val="277617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7603" y="1319135"/>
            <a:ext cx="6454507" cy="4520026"/>
          </a:xfrm>
        </p:spPr>
        <p:txBody>
          <a:bodyPr>
            <a:noAutofit/>
          </a:bodyPr>
          <a:lstStyle/>
          <a:p>
            <a:r>
              <a:rPr lang="en-US" sz="6000">
                <a:solidFill>
                  <a:srgbClr val="465562"/>
                </a:solidFill>
                <a:ea typeface="+mj-lt"/>
                <a:cs typeface="+mj-lt"/>
              </a:rPr>
              <a:t>What do you think is the difference between a strategy and a tactic? </a:t>
            </a:r>
            <a:endParaRPr lang="en-US" sz="6000"/>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3888967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Strategy</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Strategy: </a:t>
            </a:r>
            <a:r>
              <a:rPr lang="en-US" sz="3999">
                <a:solidFill>
                  <a:schemeClr val="dk1"/>
                </a:solidFill>
              </a:rPr>
              <a:t>The way we use our power to win our demand. It is a series of tactics aimed at putting pressure on the target to meet our demand.</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210576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25"/>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ct val="91666"/>
            </a:pPr>
            <a:r>
              <a:rPr lang="en-US"/>
              <a:t>Tactics</a:t>
            </a:r>
            <a:endParaRPr/>
          </a:p>
        </p:txBody>
      </p:sp>
      <p:sp>
        <p:nvSpPr>
          <p:cNvPr id="316" name="Google Shape;316;p25"/>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marL="0" indent="0">
              <a:lnSpc>
                <a:spcPct val="115000"/>
              </a:lnSpc>
              <a:spcBef>
                <a:spcPts val="0"/>
              </a:spcBef>
              <a:buClr>
                <a:schemeClr val="dk1"/>
              </a:buClr>
              <a:buSzPts val="1100"/>
              <a:buNone/>
            </a:pPr>
            <a:r>
              <a:rPr lang="en-US" sz="3999" b="1">
                <a:solidFill>
                  <a:schemeClr val="dk1"/>
                </a:solidFill>
              </a:rPr>
              <a:t>Tactic</a:t>
            </a:r>
            <a:r>
              <a:rPr lang="en-US" sz="3999">
                <a:solidFill>
                  <a:schemeClr val="dk1"/>
                </a:solidFill>
              </a:rPr>
              <a:t>: Actions we take as a part of an escalation plan that increases pressure on the target to win our demand. </a:t>
            </a:r>
            <a:endParaRPr sz="3999">
              <a:solidFill>
                <a:schemeClr val="dk1"/>
              </a:solidFill>
            </a:endParaRPr>
          </a:p>
          <a:p>
            <a:pPr marL="0" indent="0">
              <a:spcBef>
                <a:spcPts val="640"/>
              </a:spcBef>
              <a:spcAft>
                <a:spcPts val="200"/>
              </a:spcAft>
              <a:buClr>
                <a:schemeClr val="dk1"/>
              </a:buClr>
              <a:buSzPts val="2800"/>
              <a:buNone/>
            </a:pPr>
            <a:endParaRPr/>
          </a:p>
        </p:txBody>
      </p:sp>
    </p:spTree>
    <p:extLst>
      <p:ext uri="{BB962C8B-B14F-4D97-AF65-F5344CB8AC3E}">
        <p14:creationId xmlns:p14="http://schemas.microsoft.com/office/powerpoint/2010/main" val="1948610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3BBB0-89FA-8127-9408-58381A7F133B}"/>
              </a:ext>
            </a:extLst>
          </p:cNvPr>
          <p:cNvSpPr>
            <a:spLocks noGrp="1"/>
          </p:cNvSpPr>
          <p:nvPr>
            <p:ph type="title"/>
          </p:nvPr>
        </p:nvSpPr>
        <p:spPr>
          <a:xfrm>
            <a:off x="5906124" y="1543987"/>
            <a:ext cx="5426440" cy="2606619"/>
          </a:xfrm>
        </p:spPr>
        <p:txBody>
          <a:bodyPr>
            <a:normAutofit/>
          </a:bodyPr>
          <a:lstStyle/>
          <a:p>
            <a:r>
              <a:rPr lang="en-US" sz="6000"/>
              <a:t>What makes good tactics?</a:t>
            </a:r>
          </a:p>
        </p:txBody>
      </p:sp>
      <p:pic>
        <p:nvPicPr>
          <p:cNvPr id="4" name="Picture 3"/>
          <p:cNvPicPr>
            <a:picLocks noChangeAspect="1"/>
          </p:cNvPicPr>
          <p:nvPr/>
        </p:nvPicPr>
        <p:blipFill>
          <a:blip r:embed="rId2"/>
          <a:stretch>
            <a:fillRect/>
          </a:stretch>
        </p:blipFill>
        <p:spPr>
          <a:xfrm>
            <a:off x="551800" y="651521"/>
            <a:ext cx="5015804" cy="5015804"/>
          </a:xfrm>
          <a:prstGeom prst="rect">
            <a:avLst/>
          </a:prstGeom>
        </p:spPr>
      </p:pic>
    </p:spTree>
    <p:extLst>
      <p:ext uri="{BB962C8B-B14F-4D97-AF65-F5344CB8AC3E}">
        <p14:creationId xmlns:p14="http://schemas.microsoft.com/office/powerpoint/2010/main" val="82057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6"/>
          <p:cNvSpPr txBox="1">
            <a:spLocks noGrp="1"/>
          </p:cNvSpPr>
          <p:nvPr>
            <p:ph type="title"/>
          </p:nvPr>
        </p:nvSpPr>
        <p:spPr>
          <a:prstGeom prst="rect">
            <a:avLst/>
          </a:prstGeom>
          <a:noFill/>
          <a:ln>
            <a:noFill/>
          </a:ln>
        </p:spPr>
        <p:txBody>
          <a:bodyPr spcFirstLastPara="1" wrap="square" lIns="91401" tIns="45688" rIns="91401" bIns="45688" anchor="ctr" anchorCtr="0">
            <a:normAutofit/>
          </a:bodyPr>
          <a:lstStyle/>
          <a:p>
            <a:pPr algn="r">
              <a:lnSpc>
                <a:spcPct val="90000"/>
              </a:lnSpc>
              <a:buClr>
                <a:schemeClr val="dk1"/>
              </a:buClr>
              <a:buSzPts val="4400"/>
            </a:pPr>
            <a:r>
              <a:rPr lang="en-US"/>
              <a:t>Tactics Must:</a:t>
            </a:r>
            <a:endParaRPr/>
          </a:p>
        </p:txBody>
      </p:sp>
      <p:sp>
        <p:nvSpPr>
          <p:cNvPr id="323" name="Google Shape;323;p26"/>
          <p:cNvSpPr txBox="1">
            <a:spLocks noGrp="1"/>
          </p:cNvSpPr>
          <p:nvPr>
            <p:ph idx="1"/>
          </p:nvPr>
        </p:nvSpPr>
        <p:spPr>
          <a:prstGeom prst="rect">
            <a:avLst/>
          </a:prstGeom>
          <a:noFill/>
          <a:ln>
            <a:noFill/>
          </a:ln>
        </p:spPr>
        <p:txBody>
          <a:bodyPr spcFirstLastPara="1" wrap="square" lIns="91401" tIns="45688" rIns="91401" bIns="45688" anchor="t" anchorCtr="0">
            <a:noAutofit/>
          </a:bodyPr>
          <a:lstStyle/>
          <a:p>
            <a:pPr indent="-431670">
              <a:lnSpc>
                <a:spcPct val="115000"/>
              </a:lnSpc>
              <a:spcBef>
                <a:spcPts val="0"/>
              </a:spcBef>
              <a:buClr>
                <a:schemeClr val="dk1"/>
              </a:buClr>
              <a:buSzPts val="3200"/>
              <a:buChar char="●"/>
            </a:pPr>
            <a:r>
              <a:rPr lang="en-US" sz="3599">
                <a:solidFill>
                  <a:schemeClr val="dk1"/>
                </a:solidFill>
              </a:rPr>
              <a:t>Put pressure on your Target</a:t>
            </a:r>
            <a:endParaRPr sz="3599">
              <a:solidFill>
                <a:schemeClr val="dk1"/>
              </a:solidFill>
            </a:endParaRPr>
          </a:p>
          <a:p>
            <a:pPr indent="0">
              <a:lnSpc>
                <a:spcPct val="115000"/>
              </a:lnSpc>
              <a:spcBef>
                <a:spcPts val="0"/>
              </a:spcBef>
              <a:buClr>
                <a:schemeClr val="dk1"/>
              </a:buClr>
              <a:buSzPts val="2400"/>
              <a:buNone/>
            </a:pPr>
            <a:r>
              <a:rPr lang="en-US" sz="2399">
                <a:solidFill>
                  <a:schemeClr val="dk1"/>
                </a:solidFill>
              </a:rPr>
              <a:t>(puts them out of their comfort zone)</a:t>
            </a:r>
            <a:endParaRPr sz="2399">
              <a:solidFill>
                <a:schemeClr val="dk1"/>
              </a:solidFill>
            </a:endParaRPr>
          </a:p>
          <a:p>
            <a:pPr indent="-431670">
              <a:lnSpc>
                <a:spcPct val="115000"/>
              </a:lnSpc>
              <a:spcBef>
                <a:spcPts val="0"/>
              </a:spcBef>
              <a:buClr>
                <a:schemeClr val="dk1"/>
              </a:buClr>
              <a:buSzPts val="3200"/>
              <a:buChar char="●"/>
            </a:pPr>
            <a:r>
              <a:rPr lang="en-US" sz="3599">
                <a:solidFill>
                  <a:schemeClr val="dk1"/>
                </a:solidFill>
              </a:rPr>
              <a:t>Build your Power</a:t>
            </a:r>
            <a:endParaRPr sz="3599">
              <a:solidFill>
                <a:schemeClr val="dk1"/>
              </a:solidFill>
            </a:endParaRPr>
          </a:p>
          <a:p>
            <a:pPr indent="0">
              <a:lnSpc>
                <a:spcPct val="115000"/>
              </a:lnSpc>
              <a:spcBef>
                <a:spcPts val="0"/>
              </a:spcBef>
              <a:buClr>
                <a:schemeClr val="dk1"/>
              </a:buClr>
              <a:buSzPts val="2000"/>
              <a:buNone/>
            </a:pPr>
            <a:r>
              <a:rPr lang="en-US" sz="1999">
                <a:solidFill>
                  <a:schemeClr val="dk1"/>
                </a:solidFill>
              </a:rPr>
              <a:t>(develops leaders, brings more people in, etc.)</a:t>
            </a:r>
            <a:endParaRPr sz="1999">
              <a:solidFill>
                <a:schemeClr val="dk1"/>
              </a:solidFill>
            </a:endParaRPr>
          </a:p>
          <a:p>
            <a:pPr indent="-431670">
              <a:lnSpc>
                <a:spcPct val="115000"/>
              </a:lnSpc>
              <a:spcBef>
                <a:spcPts val="0"/>
              </a:spcBef>
              <a:buClr>
                <a:schemeClr val="dk1"/>
              </a:buClr>
              <a:buSzPts val="3200"/>
              <a:buChar char="●"/>
            </a:pPr>
            <a:r>
              <a:rPr lang="en-US" sz="3599">
                <a:solidFill>
                  <a:schemeClr val="dk1"/>
                </a:solidFill>
              </a:rPr>
              <a:t>Be Strategic</a:t>
            </a:r>
            <a:endParaRPr sz="3599">
              <a:solidFill>
                <a:schemeClr val="dk1"/>
              </a:solidFill>
            </a:endParaRPr>
          </a:p>
          <a:p>
            <a:pPr indent="0">
              <a:spcBef>
                <a:spcPts val="640"/>
              </a:spcBef>
              <a:spcAft>
                <a:spcPts val="200"/>
              </a:spcAft>
              <a:buClr>
                <a:schemeClr val="dk1"/>
              </a:buClr>
              <a:buSzPts val="2800"/>
              <a:buNone/>
            </a:pPr>
            <a:endParaRPr/>
          </a:p>
        </p:txBody>
      </p:sp>
      <p:pic>
        <p:nvPicPr>
          <p:cNvPr id="324" name="Google Shape;324;p26"/>
          <p:cNvPicPr preferRelativeResize="0"/>
          <p:nvPr/>
        </p:nvPicPr>
        <p:blipFill rotWithShape="1">
          <a:blip r:embed="rId3">
            <a:alphaModFix/>
          </a:blip>
          <a:srcRect/>
          <a:stretch/>
        </p:blipFill>
        <p:spPr>
          <a:xfrm>
            <a:off x="-1" y="5548178"/>
            <a:ext cx="12188825" cy="1053825"/>
          </a:xfrm>
          <a:prstGeom prst="rect">
            <a:avLst/>
          </a:prstGeom>
          <a:noFill/>
          <a:ln>
            <a:noFill/>
          </a:ln>
        </p:spPr>
      </p:pic>
    </p:spTree>
    <p:extLst>
      <p:ext uri="{BB962C8B-B14F-4D97-AF65-F5344CB8AC3E}">
        <p14:creationId xmlns:p14="http://schemas.microsoft.com/office/powerpoint/2010/main" val="420135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pPr marL="0" indent="0">
              <a:buNone/>
            </a:pPr>
            <a:r>
              <a:rPr lang="en-US"/>
              <a:t>Tactics allow workers to:</a:t>
            </a:r>
          </a:p>
          <a:p>
            <a:pPr lvl="0"/>
            <a:r>
              <a:rPr lang="en-US"/>
              <a:t>Share Resources, Values, and Commitment </a:t>
            </a:r>
          </a:p>
          <a:p>
            <a:pPr lvl="0"/>
            <a:r>
              <a:rPr lang="en-US"/>
              <a:t>Take risks together and achieve shared wins </a:t>
            </a:r>
          </a:p>
          <a:p>
            <a:pPr lvl="0"/>
            <a:r>
              <a:rPr lang="en-US"/>
              <a:t>Build trust in their own agency and the collective effectiveness of their union </a:t>
            </a:r>
            <a:br>
              <a:rPr lang="en-US"/>
            </a:b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03862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1"/>
          <p:cNvSpPr txBox="1">
            <a:spLocks noGrp="1"/>
          </p:cNvSpPr>
          <p:nvPr>
            <p:ph type="title"/>
          </p:nvPr>
        </p:nvSpPr>
        <p:spPr>
          <a:xfrm>
            <a:off x="552892" y="177801"/>
            <a:ext cx="10823345" cy="671855"/>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 – Tactic Brainstorm</a:t>
            </a:r>
            <a:endParaRPr b="1"/>
          </a:p>
        </p:txBody>
      </p:sp>
      <p:sp>
        <p:nvSpPr>
          <p:cNvPr id="365" name="Google Shape;365;p31"/>
          <p:cNvSpPr txBox="1"/>
          <p:nvPr/>
        </p:nvSpPr>
        <p:spPr>
          <a:xfrm>
            <a:off x="552892" y="1119276"/>
            <a:ext cx="5890437" cy="4524237"/>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r>
              <a:rPr lang="en-US" sz="4000">
                <a:solidFill>
                  <a:schemeClr val="dk1"/>
                </a:solidFill>
                <a:latin typeface="Calibri"/>
                <a:ea typeface="Calibri"/>
                <a:cs typeface="Calibri"/>
                <a:sym typeface="Calibri"/>
              </a:rPr>
              <a:t>Brainstorm AS MANY tactics as you can on 1 chart.</a:t>
            </a:r>
            <a:endParaRPr lang="en-US" sz="4000" dirty="0">
              <a:solidFill>
                <a:schemeClr val="dk1"/>
              </a:solidFill>
              <a:latin typeface="Calibri"/>
              <a:ea typeface="Calibri"/>
              <a:cs typeface="Calibri"/>
            </a:endParaRPr>
          </a:p>
          <a:p>
            <a:pPr>
              <a:lnSpc>
                <a:spcPct val="90000"/>
              </a:lnSpc>
              <a:spcBef>
                <a:spcPts val="1200"/>
              </a:spcBef>
            </a:pPr>
            <a:r>
              <a:rPr lang="en-US" sz="4000">
                <a:solidFill>
                  <a:schemeClr val="dk1"/>
                </a:solidFill>
                <a:latin typeface="Calibri"/>
                <a:ea typeface="Calibri"/>
                <a:cs typeface="Calibri"/>
                <a:sym typeface="Calibri"/>
              </a:rPr>
              <a:t>•Be creative! </a:t>
            </a:r>
            <a:endParaRPr sz="4000">
              <a:solidFill>
                <a:schemeClr val="dk1"/>
              </a:solidFill>
              <a:latin typeface="Calibri"/>
              <a:ea typeface="Calibri"/>
              <a:cs typeface="Calibri"/>
              <a:sym typeface="Calibri"/>
            </a:endParaRPr>
          </a:p>
          <a:p>
            <a:pPr>
              <a:lnSpc>
                <a:spcPct val="90000"/>
              </a:lnSpc>
              <a:spcBef>
                <a:spcPts val="1200"/>
              </a:spcBef>
            </a:pPr>
            <a:r>
              <a:rPr lang="en-US" sz="4000">
                <a:solidFill>
                  <a:schemeClr val="dk1"/>
                </a:solidFill>
                <a:latin typeface="Calibri"/>
                <a:ea typeface="Calibri"/>
                <a:cs typeface="Calibri"/>
                <a:sym typeface="Calibri"/>
              </a:rPr>
              <a:t>•You are </a:t>
            </a:r>
            <a:r>
              <a:rPr lang="en-US" sz="4000" b="1">
                <a:solidFill>
                  <a:schemeClr val="dk1"/>
                </a:solidFill>
                <a:latin typeface="Calibri"/>
                <a:ea typeface="Calibri"/>
                <a:cs typeface="Calibri"/>
                <a:sym typeface="Calibri"/>
              </a:rPr>
              <a:t>NOT </a:t>
            </a:r>
            <a:r>
              <a:rPr lang="en-US" sz="4000">
                <a:solidFill>
                  <a:schemeClr val="dk1"/>
                </a:solidFill>
                <a:latin typeface="Calibri"/>
                <a:ea typeface="Calibri"/>
                <a:cs typeface="Calibri"/>
                <a:sym typeface="Calibri"/>
              </a:rPr>
              <a:t>evaluating right now! Everything goes on the board!</a:t>
            </a:r>
            <a:endParaRPr sz="4000" b="1">
              <a:solidFill>
                <a:schemeClr val="dk1"/>
              </a:solidFill>
              <a:latin typeface="Calibri"/>
              <a:ea typeface="Calibri"/>
              <a:cs typeface="Calibri"/>
              <a:sym typeface="Calibri"/>
            </a:endParaRPr>
          </a:p>
        </p:txBody>
      </p:sp>
      <p:pic>
        <p:nvPicPr>
          <p:cNvPr id="366" name="Google Shape;366;p31"/>
          <p:cNvPicPr preferRelativeResize="0"/>
          <p:nvPr/>
        </p:nvPicPr>
        <p:blipFill rotWithShape="1">
          <a:blip r:embed="rId3">
            <a:alphaModFix/>
          </a:blip>
          <a:srcRect l="3154" r="2948"/>
          <a:stretch/>
        </p:blipFill>
        <p:spPr>
          <a:xfrm>
            <a:off x="6443330" y="2020186"/>
            <a:ext cx="5526276" cy="3401470"/>
          </a:xfrm>
          <a:prstGeom prst="rect">
            <a:avLst/>
          </a:prstGeom>
          <a:noFill/>
          <a:ln>
            <a:noFill/>
          </a:ln>
        </p:spPr>
      </p:pic>
    </p:spTree>
    <p:extLst>
      <p:ext uri="{BB962C8B-B14F-4D97-AF65-F5344CB8AC3E}">
        <p14:creationId xmlns:p14="http://schemas.microsoft.com/office/powerpoint/2010/main" val="176500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g2414b17fea8_0_315"/>
          <p:cNvSpPr txBox="1">
            <a:spLocks noGrp="1"/>
          </p:cNvSpPr>
          <p:nvPr>
            <p:ph type="title"/>
          </p:nvPr>
        </p:nvSpPr>
        <p:spPr>
          <a:xfrm>
            <a:off x="811990" y="177801"/>
            <a:ext cx="10564248" cy="651539"/>
          </a:xfrm>
          <a:prstGeom prst="rect">
            <a:avLst/>
          </a:prstGeom>
          <a:noFill/>
          <a:ln>
            <a:noFill/>
          </a:ln>
        </p:spPr>
        <p:txBody>
          <a:bodyPr spcFirstLastPara="1" vert="horz" wrap="square" lIns="91401" tIns="45688" rIns="91401" bIns="45688" rtlCol="0" anchor="ctr" anchorCtr="0">
            <a:normAutofit/>
          </a:bodyPr>
          <a:lstStyle/>
          <a:p>
            <a:pPr>
              <a:lnSpc>
                <a:spcPct val="100000"/>
              </a:lnSpc>
              <a:spcBef>
                <a:spcPts val="0"/>
              </a:spcBef>
              <a:buClr>
                <a:schemeClr val="dk2"/>
              </a:buClr>
              <a:buSzPts val="1400"/>
            </a:pPr>
            <a:r>
              <a:rPr lang="en-US" b="1"/>
              <a:t>Team Work</a:t>
            </a:r>
            <a:endParaRPr b="1"/>
          </a:p>
        </p:txBody>
      </p:sp>
      <p:sp>
        <p:nvSpPr>
          <p:cNvPr id="381" name="Google Shape;381;g2414b17fea8_0_315"/>
          <p:cNvSpPr txBox="1"/>
          <p:nvPr/>
        </p:nvSpPr>
        <p:spPr>
          <a:xfrm>
            <a:off x="1084521" y="829340"/>
            <a:ext cx="10037135" cy="5777272"/>
          </a:xfrm>
          <a:prstGeom prst="rect">
            <a:avLst/>
          </a:prstGeom>
          <a:noFill/>
          <a:ln w="9525" cap="flat" cmpd="sng">
            <a:solidFill>
              <a:schemeClr val="lt1"/>
            </a:solidFill>
            <a:prstDash val="solid"/>
            <a:round/>
            <a:headEnd type="none" w="sm" len="sm"/>
            <a:tailEnd type="none" w="sm" len="sm"/>
          </a:ln>
        </p:spPr>
        <p:txBody>
          <a:bodyPr spcFirstLastPara="1" wrap="square" lIns="91401" tIns="91401" rIns="91401" bIns="91401" anchor="t" anchorCtr="0">
            <a:spAutoFit/>
          </a:bodyPr>
          <a:lstStyle/>
          <a:p>
            <a:pPr>
              <a:lnSpc>
                <a:spcPct val="90000"/>
              </a:lnSpc>
              <a:spcBef>
                <a:spcPts val="1200"/>
              </a:spcBef>
            </a:pPr>
            <a:endParaRPr lang="en-US" sz="3450" b="1">
              <a:solidFill>
                <a:schemeClr val="dk1"/>
              </a:solidFill>
              <a:latin typeface="Calibri"/>
              <a:ea typeface="Calibri"/>
              <a:cs typeface="Calibri"/>
            </a:endParaRPr>
          </a:p>
          <a:p>
            <a:pPr>
              <a:lnSpc>
                <a:spcPct val="90000"/>
              </a:lnSpc>
              <a:spcBef>
                <a:spcPts val="1200"/>
              </a:spcBef>
            </a:pPr>
            <a:r>
              <a:rPr lang="en-US" sz="3450" b="1">
                <a:solidFill>
                  <a:schemeClr val="dk1"/>
                </a:solidFill>
                <a:latin typeface="Calibri"/>
                <a:ea typeface="Calibri"/>
                <a:cs typeface="Calibri"/>
                <a:sym typeface="Calibri"/>
              </a:rPr>
              <a:t>Evaluate your tactics</a:t>
            </a:r>
            <a:endParaRPr sz="3450" b="1">
              <a:solidFill>
                <a:schemeClr val="dk1"/>
              </a:solidFill>
              <a:latin typeface="Calibri"/>
              <a:ea typeface="Calibri"/>
              <a:cs typeface="Calibri"/>
              <a:sym typeface="Calibri"/>
            </a:endParaRPr>
          </a:p>
          <a:p>
            <a:pPr>
              <a:lnSpc>
                <a:spcPct val="90000"/>
              </a:lnSpc>
              <a:spcBef>
                <a:spcPts val="1200"/>
              </a:spcBef>
            </a:pPr>
            <a:r>
              <a:rPr lang="en-US" sz="3450">
                <a:solidFill>
                  <a:schemeClr val="dk1"/>
                </a:solidFill>
                <a:latin typeface="Calibri"/>
                <a:ea typeface="Calibri"/>
                <a:cs typeface="Calibri"/>
                <a:sym typeface="Calibri"/>
              </a:rPr>
              <a:t>Decide which tactics that you came up with are strategic based on the evaluation criteria </a:t>
            </a:r>
            <a:endParaRPr lang="en-US" sz="3450">
              <a:solidFill>
                <a:schemeClr val="dk1"/>
              </a:solidFill>
              <a:latin typeface="Calibri"/>
              <a:ea typeface="Calibri"/>
              <a:cs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endParaRPr sz="3499">
              <a:solidFill>
                <a:schemeClr val="dk1"/>
              </a:solidFill>
              <a:latin typeface="Calibri"/>
              <a:ea typeface="Calibri"/>
              <a:cs typeface="Calibri"/>
              <a:sym typeface="Calibri"/>
            </a:endParaRPr>
          </a:p>
          <a:p>
            <a:pPr>
              <a:lnSpc>
                <a:spcPct val="90000"/>
              </a:lnSpc>
              <a:spcBef>
                <a:spcPts val="1200"/>
              </a:spcBef>
            </a:pPr>
            <a:r>
              <a:rPr lang="en-US" sz="3450">
                <a:solidFill>
                  <a:schemeClr val="dk1"/>
                </a:solidFill>
                <a:latin typeface="Calibri"/>
                <a:ea typeface="Calibri"/>
                <a:cs typeface="Calibri"/>
                <a:sym typeface="Calibri"/>
              </a:rPr>
              <a:t>CIRCLE the tactics you decide are strategic</a:t>
            </a:r>
            <a:endParaRPr sz="3450">
              <a:solidFill>
                <a:schemeClr val="dk1"/>
              </a:solidFill>
              <a:latin typeface="Calibri"/>
              <a:ea typeface="Calibri"/>
              <a:cs typeface="Calibri"/>
              <a:sym typeface="Calibri"/>
            </a:endParaRPr>
          </a:p>
          <a:p>
            <a:pPr>
              <a:lnSpc>
                <a:spcPct val="90000"/>
              </a:lnSpc>
              <a:spcBef>
                <a:spcPts val="1200"/>
              </a:spcBef>
            </a:pPr>
            <a:r>
              <a:rPr lang="en-US" sz="3450" strike="sngStrike">
                <a:solidFill>
                  <a:schemeClr val="dk1"/>
                </a:solidFill>
                <a:latin typeface="Calibri"/>
                <a:ea typeface="Calibri"/>
                <a:cs typeface="Calibri"/>
                <a:sym typeface="Calibri"/>
              </a:rPr>
              <a:t>CROSS OUT </a:t>
            </a:r>
            <a:r>
              <a:rPr lang="en-US" sz="3450">
                <a:solidFill>
                  <a:schemeClr val="dk1"/>
                </a:solidFill>
                <a:latin typeface="Calibri"/>
                <a:ea typeface="Calibri"/>
                <a:cs typeface="Calibri"/>
                <a:sym typeface="Calibri"/>
              </a:rPr>
              <a:t>the tactics you decide are not strategic</a:t>
            </a:r>
            <a:endParaRPr sz="3450">
              <a:solidFill>
                <a:schemeClr val="dk1"/>
              </a:solidFill>
              <a:latin typeface="Calibri"/>
              <a:ea typeface="Calibri"/>
              <a:cs typeface="Calibri"/>
              <a:sym typeface="Calibri"/>
            </a:endParaRPr>
          </a:p>
          <a:p>
            <a:pPr>
              <a:lnSpc>
                <a:spcPct val="90000"/>
              </a:lnSpc>
              <a:spcBef>
                <a:spcPts val="1200"/>
              </a:spcBef>
            </a:pPr>
            <a:endParaRPr sz="3499" b="1">
              <a:solidFill>
                <a:schemeClr val="dk1"/>
              </a:solidFill>
              <a:latin typeface="Calibri"/>
              <a:ea typeface="Calibri"/>
              <a:cs typeface="Calibri"/>
              <a:sym typeface="Calibri"/>
            </a:endParaRPr>
          </a:p>
        </p:txBody>
      </p:sp>
      <p:sp>
        <p:nvSpPr>
          <p:cNvPr id="382" name="Google Shape;382;g2414b17fea8_0_315"/>
          <p:cNvSpPr/>
          <p:nvPr/>
        </p:nvSpPr>
        <p:spPr>
          <a:xfrm>
            <a:off x="962468" y="4502835"/>
            <a:ext cx="1562893" cy="504169"/>
          </a:xfrm>
          <a:prstGeom prst="ellipse">
            <a:avLst/>
          </a:prstGeom>
          <a:noFill/>
          <a:ln w="9525" cap="flat" cmpd="sng">
            <a:solidFill>
              <a:schemeClr val="dk1"/>
            </a:solidFill>
            <a:prstDash val="solid"/>
            <a:round/>
            <a:headEnd type="none" w="sm" len="sm"/>
            <a:tailEnd type="none" w="sm" len="sm"/>
          </a:ln>
        </p:spPr>
        <p:txBody>
          <a:bodyPr spcFirstLastPara="1" wrap="square" lIns="91401" tIns="91401" rIns="91401" bIns="91401" anchor="ctr" anchorCtr="0">
            <a:noAutofit/>
          </a:bodyPr>
          <a:lstStyle/>
          <a:p>
            <a:endParaRPr sz="1799"/>
          </a:p>
        </p:txBody>
      </p:sp>
    </p:spTree>
    <p:extLst>
      <p:ext uri="{BB962C8B-B14F-4D97-AF65-F5344CB8AC3E}">
        <p14:creationId xmlns:p14="http://schemas.microsoft.com/office/powerpoint/2010/main" val="183560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32"/>
          <p:cNvSpPr txBox="1">
            <a:spLocks noGrp="1"/>
          </p:cNvSpPr>
          <p:nvPr>
            <p:ph type="title"/>
          </p:nvPr>
        </p:nvSpPr>
        <p:spPr>
          <a:xfrm>
            <a:off x="1980684" y="523964"/>
            <a:ext cx="8227457" cy="786695"/>
          </a:xfrm>
          <a:prstGeom prst="rect">
            <a:avLst/>
          </a:prstGeom>
          <a:noFill/>
          <a:ln>
            <a:noFill/>
          </a:ln>
        </p:spPr>
        <p:txBody>
          <a:bodyPr spcFirstLastPara="1" vert="horz" wrap="square" lIns="91401" tIns="45688" rIns="91401" bIns="45688" rtlCol="0" anchor="ctr" anchorCtr="0">
            <a:normAutofit/>
          </a:bodyPr>
          <a:lstStyle/>
          <a:p>
            <a:pPr algn="ctr">
              <a:spcBef>
                <a:spcPts val="0"/>
              </a:spcBef>
              <a:buClr>
                <a:srgbClr val="404040"/>
              </a:buClr>
              <a:buSzPts val="4800"/>
            </a:pPr>
            <a:r>
              <a:rPr lang="en-US" sz="4799">
                <a:solidFill>
                  <a:srgbClr val="404040"/>
                </a:solidFill>
                <a:latin typeface="Arial"/>
                <a:ea typeface="Arial"/>
                <a:cs typeface="Arial"/>
                <a:sym typeface="Arial"/>
              </a:rPr>
              <a:t>Evaluating Tactics</a:t>
            </a:r>
            <a:endParaRPr/>
          </a:p>
        </p:txBody>
      </p:sp>
      <p:sp>
        <p:nvSpPr>
          <p:cNvPr id="373" name="Google Shape;373;p32"/>
          <p:cNvSpPr txBox="1">
            <a:spLocks noGrp="1"/>
          </p:cNvSpPr>
          <p:nvPr>
            <p:ph type="body" idx="1"/>
          </p:nvPr>
        </p:nvSpPr>
        <p:spPr>
          <a:xfrm>
            <a:off x="462129" y="1629419"/>
            <a:ext cx="10085369" cy="3773917"/>
          </a:xfrm>
          <a:prstGeom prst="rect">
            <a:avLst/>
          </a:prstGeom>
          <a:noFill/>
          <a:ln>
            <a:noFill/>
          </a:ln>
        </p:spPr>
        <p:txBody>
          <a:bodyPr spcFirstLastPara="1" vert="horz" wrap="square" lIns="91401" tIns="45688" rIns="91401" bIns="45688" rtlCol="0" anchor="t" anchorCtr="0">
            <a:noAutofit/>
          </a:bodyPr>
          <a:lstStyle/>
          <a:p>
            <a:pPr fontAlgn="base"/>
            <a:r>
              <a:rPr lang="en-US" sz="4400"/>
              <a:t>Put pressure on your Target. </a:t>
            </a:r>
          </a:p>
          <a:p>
            <a:pPr fontAlgn="base"/>
            <a:r>
              <a:rPr lang="en-US" sz="4400"/>
              <a:t>Build your Power.  </a:t>
            </a:r>
          </a:p>
          <a:p>
            <a:pPr fontAlgn="base"/>
            <a:r>
              <a:rPr lang="en-US" sz="4400"/>
              <a:t>Be Strategic.</a:t>
            </a:r>
          </a:p>
          <a:p>
            <a:pPr marL="0" indent="0" fontAlgn="base">
              <a:buNone/>
            </a:pPr>
            <a:endParaRPr lang="en-US"/>
          </a:p>
        </p:txBody>
      </p:sp>
    </p:spTree>
    <p:extLst>
      <p:ext uri="{BB962C8B-B14F-4D97-AF65-F5344CB8AC3E}">
        <p14:creationId xmlns:p14="http://schemas.microsoft.com/office/powerpoint/2010/main" val="265788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0"/>
            <a:ext cx="10815098" cy="672805"/>
          </a:xfrm>
        </p:spPr>
        <p:txBody>
          <a:bodyPr/>
          <a:lstStyle/>
          <a:p>
            <a:r>
              <a:rPr lang="en-US" b="1"/>
              <a:t>Evaluating Tactics</a:t>
            </a:r>
          </a:p>
        </p:txBody>
      </p:sp>
      <p:sp>
        <p:nvSpPr>
          <p:cNvPr id="4" name="Content Placeholder 3"/>
          <p:cNvSpPr>
            <a:spLocks noGrp="1"/>
          </p:cNvSpPr>
          <p:nvPr>
            <p:ph sz="half" idx="1"/>
          </p:nvPr>
        </p:nvSpPr>
        <p:spPr>
          <a:xfrm>
            <a:off x="786809" y="1020726"/>
            <a:ext cx="5621213" cy="5151474"/>
          </a:xfrm>
        </p:spPr>
        <p:txBody>
          <a:bodyPr>
            <a:normAutofit/>
          </a:bodyPr>
          <a:lstStyle/>
          <a:p>
            <a:pPr fontAlgn="base">
              <a:buFont typeface="Arial" panose="020B0604020202020204" pitchFamily="34" charset="0"/>
              <a:buChar char="•"/>
            </a:pPr>
            <a:r>
              <a:rPr lang="en-US"/>
              <a:t>Does the action relate to your issue?  </a:t>
            </a:r>
          </a:p>
          <a:p>
            <a:pPr fontAlgn="base">
              <a:buFont typeface="Arial" panose="020B0604020202020204" pitchFamily="34" charset="0"/>
              <a:buChar char="•"/>
            </a:pPr>
            <a:r>
              <a:rPr lang="en-US"/>
              <a:t>Does it align with your values? </a:t>
            </a:r>
          </a:p>
          <a:p>
            <a:pPr fontAlgn="base">
              <a:buFont typeface="Arial" panose="020B0604020202020204" pitchFamily="34" charset="0"/>
              <a:buChar char="•"/>
            </a:pPr>
            <a:r>
              <a:rPr lang="en-US"/>
              <a:t>Will it increase the pressure on the decision-maker?  </a:t>
            </a:r>
          </a:p>
          <a:p>
            <a:pPr fontAlgn="base">
              <a:buFont typeface="Arial" panose="020B0604020202020204" pitchFamily="34" charset="0"/>
              <a:buChar char="•"/>
            </a:pPr>
            <a:r>
              <a:rPr lang="en-US"/>
              <a:t>Is it visible?  </a:t>
            </a:r>
          </a:p>
          <a:p>
            <a:pPr fontAlgn="base">
              <a:buFont typeface="Arial" panose="020B0604020202020204" pitchFamily="34" charset="0"/>
              <a:buChar char="•"/>
            </a:pPr>
            <a:r>
              <a:rPr lang="en-US"/>
              <a:t>Is it timed for effect?  </a:t>
            </a:r>
          </a:p>
          <a:p>
            <a:pPr fontAlgn="base">
              <a:buFont typeface="Arial" panose="020B0604020202020204" pitchFamily="34" charset="0"/>
              <a:buChar char="•"/>
            </a:pPr>
            <a:r>
              <a:rPr lang="en-US"/>
              <a:t> Is it new and different—or tried and true? </a:t>
            </a:r>
          </a:p>
          <a:p>
            <a:pPr fontAlgn="base"/>
            <a:endParaRPr lang="en-US"/>
          </a:p>
          <a:p>
            <a:endParaRPr lang="en-US"/>
          </a:p>
        </p:txBody>
      </p:sp>
      <p:sp>
        <p:nvSpPr>
          <p:cNvPr id="5" name="Content Placeholder 4"/>
          <p:cNvSpPr>
            <a:spLocks noGrp="1"/>
          </p:cNvSpPr>
          <p:nvPr>
            <p:ph sz="half" idx="2"/>
          </p:nvPr>
        </p:nvSpPr>
        <p:spPr>
          <a:xfrm>
            <a:off x="6561651" y="1020726"/>
            <a:ext cx="5304284" cy="5151474"/>
          </a:xfrm>
        </p:spPr>
        <p:txBody>
          <a:bodyPr>
            <a:normAutofit/>
          </a:bodyPr>
          <a:lstStyle/>
          <a:p>
            <a:pPr fontAlgn="base">
              <a:buFont typeface="Arial" panose="020B0604020202020204" pitchFamily="34" charset="0"/>
              <a:buChar char="•"/>
            </a:pPr>
            <a:r>
              <a:rPr lang="en-US"/>
              <a:t>Are enough people ready to do it?   </a:t>
            </a:r>
          </a:p>
          <a:p>
            <a:pPr fontAlgn="base">
              <a:buFont typeface="Arial" panose="020B0604020202020204" pitchFamily="34" charset="0"/>
              <a:buChar char="•"/>
            </a:pPr>
            <a:r>
              <a:rPr lang="en-US"/>
              <a:t>Will it unify people?   </a:t>
            </a:r>
          </a:p>
          <a:p>
            <a:pPr fontAlgn="base">
              <a:buFont typeface="Arial" panose="020B0604020202020204" pitchFamily="34" charset="0"/>
              <a:buChar char="•"/>
            </a:pPr>
            <a:r>
              <a:rPr lang="en-US"/>
              <a:t>How will management react?   </a:t>
            </a:r>
          </a:p>
          <a:p>
            <a:pPr fontAlgn="base">
              <a:buFont typeface="Arial" panose="020B0604020202020204" pitchFamily="34" charset="0"/>
              <a:buChar char="•"/>
            </a:pPr>
            <a:r>
              <a:rPr lang="en-US"/>
              <a:t>Does it violate the law? (If so, are we prepared for the consequences?)   </a:t>
            </a:r>
          </a:p>
          <a:p>
            <a:pPr fontAlgn="base">
              <a:buFont typeface="Arial" panose="020B0604020202020204" pitchFamily="34" charset="0"/>
              <a:buChar char="•"/>
            </a:pPr>
            <a:r>
              <a:rPr lang="en-US"/>
              <a:t>Will it be fun? </a:t>
            </a:r>
          </a:p>
        </p:txBody>
      </p:sp>
    </p:spTree>
    <p:extLst>
      <p:ext uri="{BB962C8B-B14F-4D97-AF65-F5344CB8AC3E}">
        <p14:creationId xmlns:p14="http://schemas.microsoft.com/office/powerpoint/2010/main" val="3127290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A0764-25C6-C566-D6CB-982A33F627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7C3EF-CDED-6DE9-CEA3-8F3F9A87B901}"/>
              </a:ext>
            </a:extLst>
          </p:cNvPr>
          <p:cNvSpPr>
            <a:spLocks noGrp="1"/>
          </p:cNvSpPr>
          <p:nvPr>
            <p:ph type="title"/>
          </p:nvPr>
        </p:nvSpPr>
        <p:spPr>
          <a:xfrm>
            <a:off x="3515549" y="1655348"/>
            <a:ext cx="8283272" cy="2654064"/>
          </a:xfrm>
        </p:spPr>
        <p:txBody>
          <a:bodyPr/>
          <a:lstStyle/>
          <a:p>
            <a:r>
              <a:rPr lang="en-US" sz="6000">
                <a:solidFill>
                  <a:srgbClr val="3F3F3F"/>
                </a:solidFill>
              </a:rPr>
              <a:t>Compression Points &amp;</a:t>
            </a:r>
            <a:br>
              <a:rPr lang="en-US" sz="6000">
                <a:solidFill>
                  <a:srgbClr val="3F3F3F"/>
                </a:solidFill>
              </a:rPr>
            </a:br>
            <a:r>
              <a:rPr lang="en-US" sz="6000">
                <a:solidFill>
                  <a:srgbClr val="3F3F3F"/>
                </a:solidFill>
              </a:rPr>
              <a:t>Escalation</a:t>
            </a:r>
            <a:endParaRPr lang="en-US"/>
          </a:p>
        </p:txBody>
      </p:sp>
      <p:sp>
        <p:nvSpPr>
          <p:cNvPr id="3" name="Text Placeholder 2">
            <a:extLst>
              <a:ext uri="{FF2B5EF4-FFF2-40B4-BE49-F238E27FC236}">
                <a16:creationId xmlns:a16="http://schemas.microsoft.com/office/drawing/2014/main" id="{C66965C7-65CF-4078-B318-4B916449458A}"/>
              </a:ext>
            </a:extLst>
          </p:cNvPr>
          <p:cNvSpPr>
            <a:spLocks noGrp="1"/>
          </p:cNvSpPr>
          <p:nvPr>
            <p:ph type="body" idx="1"/>
          </p:nvPr>
        </p:nvSpPr>
        <p:spPr/>
        <p:txBody>
          <a:bodyPr/>
          <a:lstStyle/>
          <a:p>
            <a:r>
              <a:rPr lang="en-US" err="1"/>
              <a:t>Jariza</a:t>
            </a:r>
            <a:r>
              <a:rPr lang="en-US"/>
              <a:t> and Kathy</a:t>
            </a:r>
          </a:p>
        </p:txBody>
      </p:sp>
    </p:spTree>
    <p:extLst>
      <p:ext uri="{BB962C8B-B14F-4D97-AF65-F5344CB8AC3E}">
        <p14:creationId xmlns:p14="http://schemas.microsoft.com/office/powerpoint/2010/main" val="145358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3" name="Google Shape;303;p23"/>
          <p:cNvPicPr preferRelativeResize="0"/>
          <p:nvPr/>
        </p:nvPicPr>
        <p:blipFill rotWithShape="1">
          <a:blip r:embed="rId3">
            <a:alphaModFix/>
          </a:blip>
          <a:srcRect/>
          <a:stretch/>
        </p:blipFill>
        <p:spPr>
          <a:xfrm>
            <a:off x="754743" y="177799"/>
            <a:ext cx="11434082" cy="6368143"/>
          </a:xfrm>
          <a:prstGeom prst="rect">
            <a:avLst/>
          </a:prstGeom>
          <a:noFill/>
          <a:ln>
            <a:noFill/>
          </a:ln>
        </p:spPr>
      </p:pic>
      <p:sp>
        <p:nvSpPr>
          <p:cNvPr id="302" name="Google Shape;302;p23"/>
          <p:cNvSpPr txBox="1">
            <a:spLocks noGrp="1"/>
          </p:cNvSpPr>
          <p:nvPr>
            <p:ph type="title"/>
          </p:nvPr>
        </p:nvSpPr>
        <p:spPr>
          <a:xfrm>
            <a:off x="548408" y="-193261"/>
            <a:ext cx="5286335" cy="1239837"/>
          </a:xfrm>
          <a:prstGeom prst="rect">
            <a:avLst/>
          </a:prstGeom>
          <a:noFill/>
          <a:ln>
            <a:noFill/>
          </a:ln>
        </p:spPr>
        <p:txBody>
          <a:bodyPr spcFirstLastPara="1" wrap="square" lIns="91401" tIns="45688" rIns="91401" bIns="45688" anchor="ctr" anchorCtr="0">
            <a:noAutofit/>
          </a:bodyPr>
          <a:lstStyle/>
          <a:p>
            <a:pPr algn="ctr">
              <a:lnSpc>
                <a:spcPct val="100000"/>
              </a:lnSpc>
              <a:buClr>
                <a:schemeClr val="dk1"/>
              </a:buClr>
              <a:buSzPts val="1400"/>
            </a:pPr>
            <a:endParaRPr lang="en-US"/>
          </a:p>
        </p:txBody>
      </p:sp>
    </p:spTree>
    <p:extLst>
      <p:ext uri="{BB962C8B-B14F-4D97-AF65-F5344CB8AC3E}">
        <p14:creationId xmlns:p14="http://schemas.microsoft.com/office/powerpoint/2010/main" val="3923608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34"/>
          <p:cNvSpPr txBox="1">
            <a:spLocks noGrp="1"/>
          </p:cNvSpPr>
          <p:nvPr>
            <p:ph type="title"/>
          </p:nvPr>
        </p:nvSpPr>
        <p:spPr>
          <a:xfrm>
            <a:off x="1980684" y="339451"/>
            <a:ext cx="8227457" cy="786695"/>
          </a:xfrm>
          <a:prstGeom prst="rect">
            <a:avLst/>
          </a:prstGeom>
          <a:noFill/>
          <a:ln>
            <a:noFill/>
          </a:ln>
        </p:spPr>
        <p:txBody>
          <a:bodyPr spcFirstLastPara="1" vert="horz" wrap="square" lIns="91401" tIns="45688" rIns="91401" bIns="45688" rtlCol="0" anchor="ctr" anchorCtr="0">
            <a:noAutofit/>
          </a:bodyPr>
          <a:lstStyle/>
          <a:p>
            <a:pPr algn="ctr">
              <a:spcBef>
                <a:spcPts val="0"/>
              </a:spcBef>
              <a:buClr>
                <a:schemeClr val="dk1"/>
              </a:buClr>
              <a:buSzPts val="4400"/>
            </a:pPr>
            <a:r>
              <a:rPr lang="en-US" sz="5998"/>
              <a:t>Compression Points</a:t>
            </a:r>
            <a:endParaRPr sz="5998"/>
          </a:p>
        </p:txBody>
      </p:sp>
      <p:sp>
        <p:nvSpPr>
          <p:cNvPr id="395" name="Google Shape;395;p34"/>
          <p:cNvSpPr txBox="1">
            <a:spLocks noGrp="1"/>
          </p:cNvSpPr>
          <p:nvPr>
            <p:ph type="body" idx="1"/>
          </p:nvPr>
        </p:nvSpPr>
        <p:spPr>
          <a:xfrm>
            <a:off x="764600" y="1470660"/>
            <a:ext cx="10612136" cy="3773917"/>
          </a:xfrm>
          <a:prstGeom prst="rect">
            <a:avLst/>
          </a:prstGeom>
          <a:noFill/>
          <a:ln>
            <a:noFill/>
          </a:ln>
        </p:spPr>
        <p:txBody>
          <a:bodyPr spcFirstLastPara="1" vert="horz" wrap="square" lIns="91401" tIns="45688" rIns="91401" bIns="45688" rtlCol="0" anchor="t" anchorCtr="0">
            <a:noAutofit/>
          </a:bodyPr>
          <a:lstStyle/>
          <a:p>
            <a:pPr marL="0" indent="0">
              <a:spcBef>
                <a:spcPts val="1200"/>
              </a:spcBef>
              <a:buClr>
                <a:schemeClr val="dk1"/>
              </a:buClr>
              <a:buSzPts val="1100"/>
              <a:buNone/>
            </a:pPr>
            <a:r>
              <a:rPr lang="en-US" sz="3799">
                <a:solidFill>
                  <a:srgbClr val="1CADE4"/>
                </a:solidFill>
              </a:rPr>
              <a:t> </a:t>
            </a:r>
            <a:r>
              <a:rPr lang="en-US" sz="3799">
                <a:solidFill>
                  <a:srgbClr val="404040"/>
                </a:solidFill>
              </a:rPr>
              <a:t>Points on the calendar where you celebrate short term wins or escalate your tactics.</a:t>
            </a:r>
            <a:endParaRPr sz="3799">
              <a:solidFill>
                <a:srgbClr val="404040"/>
              </a:solidFill>
            </a:endParaRPr>
          </a:p>
          <a:p>
            <a:pPr marL="0" indent="0">
              <a:spcBef>
                <a:spcPts val="1200"/>
              </a:spcBef>
              <a:buClr>
                <a:schemeClr val="dk1"/>
              </a:buClr>
              <a:buSzPts val="1100"/>
              <a:buNone/>
            </a:pPr>
            <a:r>
              <a:rPr lang="en-US" sz="2799">
                <a:solidFill>
                  <a:srgbClr val="1CADE4"/>
                </a:solidFill>
              </a:rPr>
              <a:t> </a:t>
            </a:r>
            <a:endParaRPr sz="2799">
              <a:solidFill>
                <a:srgbClr val="1CADE4"/>
              </a:solidFill>
            </a:endParaRPr>
          </a:p>
          <a:p>
            <a:pPr marL="457063" indent="0">
              <a:spcBef>
                <a:spcPts val="200"/>
              </a:spcBef>
              <a:buClr>
                <a:schemeClr val="dk1"/>
              </a:buClr>
              <a:buSzPts val="1100"/>
              <a:buNone/>
            </a:pPr>
            <a:r>
              <a:rPr lang="en-US" sz="3799">
                <a:solidFill>
                  <a:srgbClr val="1CADE4"/>
                </a:solidFill>
              </a:rPr>
              <a:t>◦</a:t>
            </a:r>
            <a:r>
              <a:rPr lang="en-US" sz="3799">
                <a:solidFill>
                  <a:srgbClr val="404040"/>
                </a:solidFill>
              </a:rPr>
              <a:t>Naturally occurring deadlines- </a:t>
            </a:r>
            <a:r>
              <a:rPr lang="en-US" sz="3199" i="1">
                <a:solidFill>
                  <a:srgbClr val="404040"/>
                </a:solidFill>
              </a:rPr>
              <a:t>Breaks, Board Meetings</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Artificial deadlines-</a:t>
            </a:r>
            <a:r>
              <a:rPr lang="en-US" sz="3199" i="1">
                <a:solidFill>
                  <a:srgbClr val="404040"/>
                </a:solidFill>
              </a:rPr>
              <a:t>target has till day X to act</a:t>
            </a:r>
            <a:endParaRPr sz="3199" i="1">
              <a:solidFill>
                <a:srgbClr val="404040"/>
              </a:solidFill>
            </a:endParaRPr>
          </a:p>
          <a:p>
            <a:pPr marL="457063" indent="0">
              <a:spcBef>
                <a:spcPts val="400"/>
              </a:spcBef>
              <a:buClr>
                <a:schemeClr val="dk1"/>
              </a:buClr>
              <a:buSzPts val="1100"/>
              <a:buNone/>
            </a:pPr>
            <a:r>
              <a:rPr lang="en-US" sz="3799">
                <a:solidFill>
                  <a:srgbClr val="1CADE4"/>
                </a:solidFill>
              </a:rPr>
              <a:t>◦</a:t>
            </a:r>
            <a:r>
              <a:rPr lang="en-US" sz="3799">
                <a:solidFill>
                  <a:srgbClr val="404040"/>
                </a:solidFill>
              </a:rPr>
              <a:t>Help us build urgency and crisis</a:t>
            </a:r>
            <a:endParaRPr sz="2799"/>
          </a:p>
        </p:txBody>
      </p:sp>
    </p:spTree>
    <p:extLst>
      <p:ext uri="{BB962C8B-B14F-4D97-AF65-F5344CB8AC3E}">
        <p14:creationId xmlns:p14="http://schemas.microsoft.com/office/powerpoint/2010/main" val="2409068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pic>
        <p:nvPicPr>
          <p:cNvPr id="401" name="Google Shape;401;p35"/>
          <p:cNvPicPr preferRelativeResize="0"/>
          <p:nvPr/>
        </p:nvPicPr>
        <p:blipFill rotWithShape="1">
          <a:blip r:embed="rId3">
            <a:alphaModFix/>
          </a:blip>
          <a:srcRect/>
          <a:stretch/>
        </p:blipFill>
        <p:spPr>
          <a:xfrm>
            <a:off x="3691355" y="1787"/>
            <a:ext cx="8497470" cy="6856213"/>
          </a:xfrm>
          <a:prstGeom prst="rect">
            <a:avLst/>
          </a:prstGeom>
          <a:noFill/>
          <a:ln>
            <a:noFill/>
          </a:ln>
        </p:spPr>
      </p:pic>
      <p:sp>
        <p:nvSpPr>
          <p:cNvPr id="2" name="Title 1"/>
          <p:cNvSpPr>
            <a:spLocks noGrp="1"/>
          </p:cNvSpPr>
          <p:nvPr>
            <p:ph type="title"/>
          </p:nvPr>
        </p:nvSpPr>
        <p:spPr/>
        <p:txBody>
          <a:bodyPr/>
          <a:lstStyle/>
          <a:p>
            <a:endParaRPr lang="en-US"/>
          </a:p>
        </p:txBody>
      </p:sp>
      <p:sp>
        <p:nvSpPr>
          <p:cNvPr id="402" name="Google Shape;402;p35"/>
          <p:cNvSpPr txBox="1">
            <a:spLocks noGrp="1"/>
          </p:cNvSpPr>
          <p:nvPr>
            <p:ph idx="1"/>
          </p:nvPr>
        </p:nvSpPr>
        <p:spPr>
          <a:xfrm>
            <a:off x="780848" y="1417637"/>
            <a:ext cx="9260074" cy="4572000"/>
          </a:xfrm>
          <a:prstGeom prst="rect">
            <a:avLst/>
          </a:prstGeom>
          <a:noFill/>
          <a:ln>
            <a:noFill/>
          </a:ln>
        </p:spPr>
        <p:txBody>
          <a:bodyPr spcFirstLastPara="1" wrap="square" lIns="91401" tIns="45688" rIns="91401" bIns="45688" anchor="t" anchorCtr="0">
            <a:noAutofit/>
          </a:bodyPr>
          <a:lstStyle/>
          <a:p>
            <a:pPr marL="0" indent="0">
              <a:lnSpc>
                <a:spcPct val="100000"/>
              </a:lnSpc>
              <a:spcBef>
                <a:spcPts val="0"/>
              </a:spcBef>
              <a:spcAft>
                <a:spcPts val="200"/>
              </a:spcAft>
              <a:buClr>
                <a:srgbClr val="262626"/>
              </a:buClr>
              <a:buSzPts val="5400"/>
              <a:buNone/>
            </a:pPr>
            <a:r>
              <a:rPr lang="en-US" sz="5398">
                <a:solidFill>
                  <a:srgbClr val="262626"/>
                </a:solidFill>
                <a:latin typeface="Arial"/>
                <a:ea typeface="Arial"/>
                <a:cs typeface="Arial"/>
                <a:sym typeface="Arial"/>
              </a:rPr>
              <a:t>Why do you think tactics escalate gradually?</a:t>
            </a:r>
            <a:endParaRPr/>
          </a:p>
        </p:txBody>
      </p:sp>
    </p:spTree>
    <p:extLst>
      <p:ext uri="{BB962C8B-B14F-4D97-AF65-F5344CB8AC3E}">
        <p14:creationId xmlns:p14="http://schemas.microsoft.com/office/powerpoint/2010/main" val="245583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408" name="Google Shape;408;p36"/>
          <p:cNvPicPr preferRelativeResize="0"/>
          <p:nvPr/>
        </p:nvPicPr>
        <p:blipFill rotWithShape="1">
          <a:blip r:embed="rId3">
            <a:alphaModFix/>
            <a:duotone>
              <a:schemeClr val="bg2">
                <a:shade val="45000"/>
                <a:satMod val="135000"/>
              </a:schemeClr>
              <a:prstClr val="white"/>
            </a:duotone>
            <a:extLst>
              <a:ext uri="{BEBA8EAE-BF5A-486C-A8C5-ECC9F3942E4B}">
                <a14:imgProps xmlns:a14="http://schemas.microsoft.com/office/drawing/2010/main">
                  <a14:imgLayer r:embed="rId4">
                    <a14:imgEffect>
                      <a14:brightnessContrast bright="20000" contrast="-40000"/>
                    </a14:imgEffect>
                  </a14:imgLayer>
                </a14:imgProps>
              </a:ext>
            </a:extLst>
          </a:blip>
          <a:srcRect/>
          <a:stretch/>
        </p:blipFill>
        <p:spPr>
          <a:xfrm>
            <a:off x="2723488" y="0"/>
            <a:ext cx="9465337" cy="7303272"/>
          </a:xfrm>
          <a:prstGeom prst="rect">
            <a:avLst/>
          </a:prstGeom>
          <a:noFill/>
          <a:ln>
            <a:noFill/>
          </a:ln>
        </p:spPr>
      </p:pic>
      <p:sp>
        <p:nvSpPr>
          <p:cNvPr id="2" name="Title 1"/>
          <p:cNvSpPr>
            <a:spLocks noGrp="1"/>
          </p:cNvSpPr>
          <p:nvPr>
            <p:ph type="title"/>
          </p:nvPr>
        </p:nvSpPr>
        <p:spPr/>
        <p:txBody>
          <a:bodyPr/>
          <a:lstStyle/>
          <a:p>
            <a:endParaRPr lang="en-US"/>
          </a:p>
        </p:txBody>
      </p:sp>
      <p:sp>
        <p:nvSpPr>
          <p:cNvPr id="409" name="Google Shape;409;p36"/>
          <p:cNvSpPr txBox="1">
            <a:spLocks noGrp="1"/>
          </p:cNvSpPr>
          <p:nvPr>
            <p:ph idx="1"/>
          </p:nvPr>
        </p:nvSpPr>
        <p:spPr>
          <a:xfrm>
            <a:off x="595085" y="1803400"/>
            <a:ext cx="9231087" cy="4572000"/>
          </a:xfrm>
          <a:prstGeom prst="rect">
            <a:avLst/>
          </a:prstGeom>
          <a:noFill/>
          <a:ln>
            <a:noFill/>
          </a:ln>
        </p:spPr>
        <p:txBody>
          <a:bodyPr spcFirstLastPara="1" wrap="square" lIns="91401" tIns="45688" rIns="91401" bIns="45688" anchor="t" anchorCtr="0">
            <a:noAutofit/>
          </a:bodyPr>
          <a:lstStyle/>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Less escalated actions prepare our people for more escalated actions</a:t>
            </a: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Gives us information about our readiness for the next step and how much pressure your target is able to sustain</a:t>
            </a:r>
            <a:endParaRPr sz="2599">
              <a:solidFill>
                <a:schemeClr val="dk1"/>
              </a:solidFill>
              <a:latin typeface="Arial"/>
              <a:ea typeface="Arial"/>
              <a:cs typeface="Arial"/>
              <a:sym typeface="Arial"/>
            </a:endParaRPr>
          </a:p>
          <a:p>
            <a:pPr indent="-457063">
              <a:lnSpc>
                <a:spcPct val="100000"/>
              </a:lnSpc>
              <a:spcBef>
                <a:spcPts val="0"/>
              </a:spcBef>
              <a:buClr>
                <a:schemeClr val="dk1"/>
              </a:buClr>
              <a:buSzPts val="3600"/>
              <a:buChar char="-"/>
            </a:pPr>
            <a:r>
              <a:rPr lang="en-US" sz="2599">
                <a:solidFill>
                  <a:schemeClr val="dk1"/>
                </a:solidFill>
                <a:latin typeface="Arial"/>
                <a:ea typeface="Arial"/>
                <a:cs typeface="Arial"/>
                <a:sym typeface="Arial"/>
              </a:rPr>
              <a:t>Give the target the opportunity to do the right thing before things escalate</a:t>
            </a:r>
            <a:endParaRPr sz="2599">
              <a:solidFill>
                <a:schemeClr val="dk1"/>
              </a:solidFill>
              <a:latin typeface="Arial"/>
              <a:ea typeface="Arial"/>
              <a:cs typeface="Arial"/>
              <a:sym typeface="Arial"/>
            </a:endParaRPr>
          </a:p>
          <a:p>
            <a:pPr indent="-457063">
              <a:lnSpc>
                <a:spcPct val="100000"/>
              </a:lnSpc>
              <a:spcBef>
                <a:spcPts val="0"/>
              </a:spcBef>
              <a:spcAft>
                <a:spcPts val="200"/>
              </a:spcAft>
              <a:buClr>
                <a:schemeClr val="dk1"/>
              </a:buClr>
              <a:buSzPts val="3600"/>
              <a:buChar char="-"/>
            </a:pPr>
            <a:r>
              <a:rPr lang="en-US" sz="2599">
                <a:solidFill>
                  <a:schemeClr val="dk1"/>
                </a:solidFill>
                <a:latin typeface="Arial"/>
                <a:ea typeface="Arial"/>
                <a:cs typeface="Arial"/>
                <a:sym typeface="Arial"/>
              </a:rPr>
              <a:t>The threat of escalation can be as powerful as actual escalation</a:t>
            </a:r>
            <a:endParaRPr sz="5798">
              <a:solidFill>
                <a:srgbClr val="262626"/>
              </a:solidFill>
              <a:latin typeface="Arial"/>
              <a:ea typeface="Arial"/>
              <a:cs typeface="Arial"/>
              <a:sym typeface="Arial"/>
            </a:endParaRPr>
          </a:p>
        </p:txBody>
      </p:sp>
    </p:spTree>
    <p:extLst>
      <p:ext uri="{BB962C8B-B14F-4D97-AF65-F5344CB8AC3E}">
        <p14:creationId xmlns:p14="http://schemas.microsoft.com/office/powerpoint/2010/main" val="145625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4" y="177801"/>
            <a:ext cx="10738284" cy="927986"/>
          </a:xfrm>
        </p:spPr>
        <p:txBody>
          <a:bodyPr/>
          <a:lstStyle/>
          <a:p>
            <a:r>
              <a:rPr lang="en-US" b="1"/>
              <a:t>TEAM WORK – Escalation of Tactics</a:t>
            </a:r>
          </a:p>
        </p:txBody>
      </p:sp>
      <p:sp>
        <p:nvSpPr>
          <p:cNvPr id="3" name="Content Placeholder 2"/>
          <p:cNvSpPr>
            <a:spLocks noGrp="1"/>
          </p:cNvSpPr>
          <p:nvPr>
            <p:ph idx="1"/>
          </p:nvPr>
        </p:nvSpPr>
        <p:spPr>
          <a:xfrm>
            <a:off x="850606" y="1403499"/>
            <a:ext cx="10525632" cy="4768702"/>
          </a:xfrm>
        </p:spPr>
        <p:txBody>
          <a:bodyPr vert="horz" lIns="91440" tIns="45720" rIns="91440" bIns="45720" rtlCol="0" anchor="t">
            <a:normAutofit/>
          </a:bodyPr>
          <a:lstStyle/>
          <a:p>
            <a:pPr marL="0" indent="0">
              <a:buNone/>
            </a:pPr>
            <a:r>
              <a:rPr lang="en-US" sz="4000"/>
              <a:t>Return to the tactics chart you just made</a:t>
            </a:r>
          </a:p>
          <a:p>
            <a:pPr marL="0" indent="0">
              <a:buNone/>
            </a:pPr>
            <a:r>
              <a:rPr lang="en-US" sz="4000"/>
              <a:t>Arrange them in an order that has the least visible, least risky tactic to highest visibility highest risk</a:t>
            </a:r>
          </a:p>
        </p:txBody>
      </p:sp>
      <p:pic>
        <p:nvPicPr>
          <p:cNvPr id="4" name="Google Shape;303;p23"/>
          <p:cNvPicPr preferRelativeResize="0"/>
          <p:nvPr/>
        </p:nvPicPr>
        <p:blipFill rotWithShape="1">
          <a:blip r:embed="rId2">
            <a:alphaModFix/>
          </a:blip>
          <a:srcRect/>
          <a:stretch/>
        </p:blipFill>
        <p:spPr>
          <a:xfrm>
            <a:off x="7719238" y="3976576"/>
            <a:ext cx="4469587" cy="2195625"/>
          </a:xfrm>
          <a:prstGeom prst="rect">
            <a:avLst/>
          </a:prstGeom>
          <a:noFill/>
          <a:ln>
            <a:noFill/>
          </a:ln>
        </p:spPr>
      </p:pic>
    </p:spTree>
    <p:extLst>
      <p:ext uri="{BB962C8B-B14F-4D97-AF65-F5344CB8AC3E}">
        <p14:creationId xmlns:p14="http://schemas.microsoft.com/office/powerpoint/2010/main" val="868777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899886"/>
            <a:ext cx="6489235" cy="5272313"/>
          </a:xfrm>
        </p:spPr>
        <p:txBody>
          <a:bodyPr>
            <a:normAutofit/>
          </a:bodyPr>
          <a:lstStyle/>
          <a:p>
            <a:r>
              <a:rPr lang="en-US"/>
              <a:t>An escalating campaign is held together by a set of values and shared commitment to a demand. </a:t>
            </a:r>
          </a:p>
          <a:p>
            <a:r>
              <a:rPr lang="en-US"/>
              <a:t>Escalating tactics are how we develop leaders, identify new leaders, move more people into our base.  </a:t>
            </a:r>
          </a:p>
          <a:p>
            <a:r>
              <a:rPr lang="en-US"/>
              <a:t>If we are organizing, we are always climbing campaign mountain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648107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Dog Meaning, Symbolism &amp; the Dog Spirit Animal | UniGuide"/>
          <p:cNvPicPr>
            <a:picLocks noChangeAspect="1" noChangeArrowheads="1"/>
          </p:cNvPicPr>
          <p:nvPr/>
        </p:nvPicPr>
        <p:blipFill>
          <a:blip r:embed="rId2">
            <a:lum bright="70000" contrast="-70000"/>
            <a:extLst>
              <a:ext uri="{28A0092B-C50C-407E-A947-70E740481C1C}">
                <a14:useLocalDpi xmlns:a14="http://schemas.microsoft.com/office/drawing/2010/main" val="0"/>
              </a:ext>
            </a:extLst>
          </a:blip>
          <a:srcRect/>
          <a:stretch>
            <a:fillRect/>
          </a:stretch>
        </p:blipFill>
        <p:spPr bwMode="auto">
          <a:xfrm>
            <a:off x="0" y="-1278425"/>
            <a:ext cx="12546419" cy="83490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7954" y="1823668"/>
            <a:ext cx="4881701" cy="1917082"/>
          </a:xfrm>
        </p:spPr>
        <p:txBody>
          <a:bodyPr>
            <a:normAutofit/>
          </a:bodyPr>
          <a:lstStyle/>
          <a:p>
            <a:r>
              <a:rPr lang="en-US"/>
              <a:t>What will you take with you into your future work? </a:t>
            </a:r>
          </a:p>
        </p:txBody>
      </p:sp>
      <p:sp>
        <p:nvSpPr>
          <p:cNvPr id="4" name="Title 1"/>
          <p:cNvSpPr txBox="1">
            <a:spLocks/>
          </p:cNvSpPr>
          <p:nvPr/>
        </p:nvSpPr>
        <p:spPr>
          <a:xfrm>
            <a:off x="637954" y="177801"/>
            <a:ext cx="10738284" cy="9279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b="1"/>
              <a:t>Closing our time together…</a:t>
            </a:r>
          </a:p>
        </p:txBody>
      </p:sp>
    </p:spTree>
    <p:extLst>
      <p:ext uri="{BB962C8B-B14F-4D97-AF65-F5344CB8AC3E}">
        <p14:creationId xmlns:p14="http://schemas.microsoft.com/office/powerpoint/2010/main" val="43078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FFE90-4375-347D-09B8-75158E51DECA}"/>
              </a:ext>
            </a:extLst>
          </p:cNvPr>
          <p:cNvSpPr>
            <a:spLocks noGrp="1"/>
          </p:cNvSpPr>
          <p:nvPr>
            <p:ph type="title"/>
          </p:nvPr>
        </p:nvSpPr>
        <p:spPr>
          <a:xfrm>
            <a:off x="1074240" y="381000"/>
            <a:ext cx="3293422" cy="1371600"/>
          </a:xfrm>
        </p:spPr>
        <p:txBody>
          <a:bodyPr vert="horz" lIns="91440" tIns="45720" rIns="91440" bIns="45720" rtlCol="0" anchor="b">
            <a:normAutofit/>
          </a:bodyPr>
          <a:lstStyle/>
          <a:p>
            <a:pPr algn="ctr"/>
            <a:r>
              <a:rPr lang="en-US" sz="4000" b="1"/>
              <a:t>Feedback time </a:t>
            </a:r>
          </a:p>
        </p:txBody>
      </p:sp>
      <p:pic>
        <p:nvPicPr>
          <p:cNvPr id="7" name="Content Placeholder 4">
            <a:extLst>
              <a:ext uri="{FF2B5EF4-FFF2-40B4-BE49-F238E27FC236}">
                <a16:creationId xmlns:a16="http://schemas.microsoft.com/office/drawing/2014/main" id="{A4B17B8E-0DC8-7BA6-268F-8F507D77CCC6}"/>
              </a:ext>
            </a:extLst>
          </p:cNvPr>
          <p:cNvPicPr>
            <a:picLocks noChangeAspect="1"/>
          </p:cNvPicPr>
          <p:nvPr/>
        </p:nvPicPr>
        <p:blipFill>
          <a:blip r:embed="rId2"/>
          <a:stretch>
            <a:fillRect/>
          </a:stretch>
        </p:blipFill>
        <p:spPr>
          <a:xfrm>
            <a:off x="5462548" y="482600"/>
            <a:ext cx="5631392" cy="5689600"/>
          </a:xfrm>
          <a:prstGeom prst="rect">
            <a:avLst/>
          </a:prstGeom>
          <a:noFill/>
        </p:spPr>
      </p:pic>
      <p:sp>
        <p:nvSpPr>
          <p:cNvPr id="5" name="TextBox 4">
            <a:extLst>
              <a:ext uri="{FF2B5EF4-FFF2-40B4-BE49-F238E27FC236}">
                <a16:creationId xmlns:a16="http://schemas.microsoft.com/office/drawing/2014/main" id="{13FD5A41-EA14-9F8B-CF2B-6D6C33195134}"/>
              </a:ext>
            </a:extLst>
          </p:cNvPr>
          <p:cNvSpPr txBox="1"/>
          <p:nvPr/>
        </p:nvSpPr>
        <p:spPr bwMode="white">
          <a:xfrm>
            <a:off x="1074240" y="1828800"/>
            <a:ext cx="3293422" cy="434340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Bef>
                <a:spcPts val="1400"/>
              </a:spcBef>
            </a:pPr>
            <a:r>
              <a:rPr lang="en-US" sz="3200" kern="1200" baseline="0">
                <a:solidFill>
                  <a:schemeClr val="bg1"/>
                </a:solidFill>
                <a:latin typeface="+mn-lt"/>
                <a:ea typeface="+mn-ea"/>
                <a:cs typeface="+mn-cs"/>
              </a:rPr>
              <a:t>Goal – 100%Participation</a:t>
            </a:r>
            <a:r>
              <a:rPr lang="en-US" sz="3200" kern="1200">
                <a:solidFill>
                  <a:schemeClr val="bg1"/>
                </a:solidFill>
                <a:latin typeface="+mn-lt"/>
                <a:ea typeface="+mn-ea"/>
                <a:cs typeface="+mn-cs"/>
              </a:rPr>
              <a:t>​</a:t>
            </a:r>
          </a:p>
          <a:p>
            <a:pPr>
              <a:lnSpc>
                <a:spcPct val="90000"/>
              </a:lnSpc>
              <a:spcBef>
                <a:spcPts val="1400"/>
              </a:spcBef>
            </a:pPr>
            <a:r>
              <a:rPr lang="en-US" sz="3200" kern="1200" baseline="0">
                <a:solidFill>
                  <a:schemeClr val="bg1"/>
                </a:solidFill>
                <a:latin typeface="+mn-lt"/>
                <a:ea typeface="+mn-ea"/>
                <a:cs typeface="+mn-cs"/>
              </a:rPr>
              <a:t>6 Short Questions</a:t>
            </a:r>
            <a:r>
              <a:rPr lang="en-US" sz="3200" kern="1200">
                <a:solidFill>
                  <a:schemeClr val="bg1"/>
                </a:solidFill>
                <a:latin typeface="+mn-lt"/>
                <a:ea typeface="+mn-ea"/>
                <a:cs typeface="+mn-cs"/>
              </a:rPr>
              <a:t>​</a:t>
            </a:r>
          </a:p>
          <a:p>
            <a:pPr>
              <a:lnSpc>
                <a:spcPct val="90000"/>
              </a:lnSpc>
              <a:spcBef>
                <a:spcPts val="1400"/>
              </a:spcBef>
            </a:pPr>
            <a:r>
              <a:rPr lang="en-US" sz="3200" kern="1200" baseline="0">
                <a:solidFill>
                  <a:schemeClr val="bg1"/>
                </a:solidFill>
                <a:latin typeface="+mn-lt"/>
                <a:ea typeface="+mn-ea"/>
                <a:cs typeface="+mn-cs"/>
              </a:rPr>
              <a:t>We use what you give us</a:t>
            </a:r>
          </a:p>
          <a:p>
            <a:pPr>
              <a:lnSpc>
                <a:spcPct val="90000"/>
              </a:lnSpc>
              <a:spcBef>
                <a:spcPts val="1400"/>
              </a:spcBef>
            </a:pPr>
            <a:endParaRPr lang="en-US" sz="2000" kern="1200">
              <a:solidFill>
                <a:schemeClr val="bg1"/>
              </a:solidFill>
              <a:latin typeface="+mn-lt"/>
              <a:ea typeface="+mn-ea"/>
              <a:cs typeface="+mn-cs"/>
            </a:endParaRPr>
          </a:p>
        </p:txBody>
      </p:sp>
    </p:spTree>
    <p:extLst>
      <p:ext uri="{BB962C8B-B14F-4D97-AF65-F5344CB8AC3E}">
        <p14:creationId xmlns:p14="http://schemas.microsoft.com/office/powerpoint/2010/main" val="346647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7BDFD-EDBE-5143-0118-BBAAD9D6C8B6}"/>
              </a:ext>
            </a:extLst>
          </p:cNvPr>
          <p:cNvSpPr>
            <a:spLocks noGrp="1"/>
          </p:cNvSpPr>
          <p:nvPr>
            <p:ph type="title"/>
          </p:nvPr>
        </p:nvSpPr>
        <p:spPr/>
        <p:txBody>
          <a:bodyPr/>
          <a:lstStyle/>
          <a:p>
            <a:endParaRPr lang="en-US"/>
          </a:p>
        </p:txBody>
      </p:sp>
      <p:pic>
        <p:nvPicPr>
          <p:cNvPr id="3" name="Picture 2" descr="A qr code with text&#10;&#10;AI-generated content may be incorrect.">
            <a:extLst>
              <a:ext uri="{FF2B5EF4-FFF2-40B4-BE49-F238E27FC236}">
                <a16:creationId xmlns:a16="http://schemas.microsoft.com/office/drawing/2014/main" id="{55156E97-3719-F86A-6E92-E8DE4399B6EA}"/>
              </a:ext>
            </a:extLst>
          </p:cNvPr>
          <p:cNvPicPr>
            <a:picLocks noChangeAspect="1"/>
          </p:cNvPicPr>
          <p:nvPr/>
        </p:nvPicPr>
        <p:blipFill>
          <a:blip r:embed="rId2"/>
          <a:stretch>
            <a:fillRect/>
          </a:stretch>
        </p:blipFill>
        <p:spPr>
          <a:xfrm>
            <a:off x="0" y="2679"/>
            <a:ext cx="12180725" cy="6852642"/>
          </a:xfrm>
          <a:prstGeom prst="rect">
            <a:avLst/>
          </a:prstGeom>
        </p:spPr>
      </p:pic>
    </p:spTree>
    <p:extLst>
      <p:ext uri="{BB962C8B-B14F-4D97-AF65-F5344CB8AC3E}">
        <p14:creationId xmlns:p14="http://schemas.microsoft.com/office/powerpoint/2010/main" val="2324081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6E90A-C982-17FC-CF85-DAF5C78952AE}"/>
            </a:ext>
          </a:extLst>
        </p:cNvPr>
        <p:cNvGrpSpPr/>
        <p:nvPr/>
      </p:nvGrpSpPr>
      <p:grpSpPr>
        <a:xfrm>
          <a:off x="0" y="0"/>
          <a:ext cx="0" cy="0"/>
          <a:chOff x="0" y="0"/>
          <a:chExt cx="0" cy="0"/>
        </a:xfrm>
      </p:grpSpPr>
      <p:pic>
        <p:nvPicPr>
          <p:cNvPr id="4" name="Content Placeholder 3" descr="A white text with black text&#10;&#10;AI-generated content may be incorrect.">
            <a:extLst>
              <a:ext uri="{FF2B5EF4-FFF2-40B4-BE49-F238E27FC236}">
                <a16:creationId xmlns:a16="http://schemas.microsoft.com/office/drawing/2014/main" id="{A855ADE5-D202-A74C-4378-14C0C3E0874C}"/>
              </a:ext>
            </a:extLst>
          </p:cNvPr>
          <p:cNvPicPr>
            <a:picLocks noGrp="1" noChangeAspect="1"/>
          </p:cNvPicPr>
          <p:nvPr>
            <p:ph idx="1"/>
          </p:nvPr>
        </p:nvPicPr>
        <p:blipFill>
          <a:blip r:embed="rId2"/>
          <a:stretch>
            <a:fillRect/>
          </a:stretch>
        </p:blipFill>
        <p:spPr>
          <a:xfrm>
            <a:off x="-963" y="-2136"/>
            <a:ext cx="12292308" cy="6879363"/>
          </a:xfrm>
          <a:prstGeom prst="rect">
            <a:avLst/>
          </a:prstGeom>
        </p:spPr>
      </p:pic>
    </p:spTree>
    <p:extLst>
      <p:ext uri="{BB962C8B-B14F-4D97-AF65-F5344CB8AC3E}">
        <p14:creationId xmlns:p14="http://schemas.microsoft.com/office/powerpoint/2010/main" val="3025809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00d272b130e2c3a2420522a302055d7f">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41381a998d04d9023369511c9781e803"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C011E1C-4830-4B36-B30C-2E260F991F7D}">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879D4DE-E235-4E9A-B860-4E1B4A2972E6}">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C1734BB-D366-45BA-BFF0-B51D6487F96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0</TotalTime>
  <Words>4718</Words>
  <Application>Microsoft Office PowerPoint</Application>
  <PresentationFormat>Custom</PresentationFormat>
  <Paragraphs>527</Paragraphs>
  <Slides>113</Slides>
  <Notes>45</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113</vt:i4>
      </vt:variant>
    </vt:vector>
  </HeadingPairs>
  <TitlesOfParts>
    <vt:vector size="123" baseType="lpstr">
      <vt:lpstr>Arial</vt:lpstr>
      <vt:lpstr>Calibri</vt:lpstr>
      <vt:lpstr>Calibri Light</vt:lpstr>
      <vt:lpstr>Euphemia</vt:lpstr>
      <vt:lpstr>Futura Md BT</vt:lpstr>
      <vt:lpstr>MyriadPro-Regular</vt:lpstr>
      <vt:lpstr>MyriadPro-Semibold</vt:lpstr>
      <vt:lpstr>Noto Sans Symbols</vt:lpstr>
      <vt:lpstr>Twentieth Century</vt:lpstr>
      <vt:lpstr>Math 16x9</vt:lpstr>
      <vt:lpstr>Foundations of Organizing and Winning Campaigns</vt:lpstr>
      <vt:lpstr>PowerPoint Presentation</vt:lpstr>
      <vt:lpstr>Honoring This Space</vt:lpstr>
      <vt:lpstr>Session OUtcomes</vt:lpstr>
      <vt:lpstr>Key Parts of an IssuE Campaign</vt:lpstr>
      <vt:lpstr>Key Practices of Campaign Planning</vt:lpstr>
      <vt:lpstr>Campaign Lab Courses</vt:lpstr>
      <vt:lpstr>Information and Application</vt:lpstr>
      <vt:lpstr>Apply to be a Campaign Lab Coach</vt:lpstr>
      <vt:lpstr>Online Learning Opportunities</vt:lpstr>
      <vt:lpstr>In Person Opportunities</vt:lpstr>
      <vt:lpstr>Logistics to Remember</vt:lpstr>
      <vt:lpstr>Community Agreements  </vt:lpstr>
      <vt:lpstr>Shout Out from Your Team  Name Pronoun Work Location </vt:lpstr>
      <vt:lpstr>Highest Hopes</vt:lpstr>
      <vt:lpstr>If you had all the power you needed, what is the world you and your union would create? </vt:lpstr>
      <vt:lpstr>Three Theories of Change</vt:lpstr>
      <vt:lpstr>3 Theories of Change Pages 4-7</vt:lpstr>
      <vt:lpstr>Team Talk Pg. 7 </vt:lpstr>
      <vt:lpstr>PowerPoint Presentation</vt:lpstr>
      <vt:lpstr>Leaders Across these Theories </vt:lpstr>
      <vt:lpstr>Leaders Across these Theories </vt:lpstr>
      <vt:lpstr>Leaders Across these Theories </vt:lpstr>
      <vt:lpstr>Leaders Across these Theories </vt:lpstr>
      <vt:lpstr>Leaders Across these Theories </vt:lpstr>
      <vt:lpstr>PowerPoint Presentation</vt:lpstr>
      <vt:lpstr>In each of these models, who holds the accountability and responsibility is different.    Remember, we build the most power when the members are accountable to one another and are responsible for the actions necessary to build that power.    If we hold the responsibility and are the only ones held accountable, the members are not building power to address the issues that are important.</vt:lpstr>
      <vt:lpstr>The Organizing ESP’s Basic Skills</vt:lpstr>
      <vt:lpstr>The Organizing ESP's Basic Methods</vt:lpstr>
      <vt:lpstr>Key Ideas</vt:lpstr>
      <vt:lpstr>Organizing, Power, and Campaigns</vt:lpstr>
      <vt:lpstr>What is organizing?</vt:lpstr>
      <vt:lpstr>PowerPoint Presentation</vt:lpstr>
      <vt:lpstr>Who is powerful?  What makes them powerful? </vt:lpstr>
      <vt:lpstr>DEFINING POWER</vt:lpstr>
      <vt:lpstr>UNDERSTANDING POWER</vt:lpstr>
      <vt:lpstr>TRUTHS  ABOUT BUILDING  POWER</vt:lpstr>
      <vt:lpstr>MEASURING OUR POWER</vt:lpstr>
      <vt:lpstr>What do you think a campaign is? </vt:lpstr>
      <vt:lpstr>From Marshall Ganz</vt:lpstr>
      <vt:lpstr>So how do we assess if an issue campaign has built our power?</vt:lpstr>
      <vt:lpstr>PowerPoint Presentation</vt:lpstr>
      <vt:lpstr>Strength AND Growth </vt:lpstr>
      <vt:lpstr>Is it an issue campaign? </vt:lpstr>
      <vt:lpstr>Key Ideas</vt:lpstr>
      <vt:lpstr>PowerPoint Presentation</vt:lpstr>
      <vt:lpstr>Building a Campaign</vt:lpstr>
      <vt:lpstr>PowerPoint Presentation</vt:lpstr>
      <vt:lpstr>Key Parts of an Issue Campaign p. 9</vt:lpstr>
      <vt:lpstr>How do you build a Campaign? </vt:lpstr>
      <vt:lpstr>Campaigns are Strategic</vt:lpstr>
      <vt:lpstr>Key Idea</vt:lpstr>
      <vt:lpstr>BREAK</vt:lpstr>
      <vt:lpstr>Problem and Issue</vt:lpstr>
      <vt:lpstr>PROBLEM vs. ISSUE</vt:lpstr>
      <vt:lpstr>Issue</vt:lpstr>
      <vt:lpstr>PROBLEM        vs.         ISSUE</vt:lpstr>
      <vt:lpstr>Values</vt:lpstr>
      <vt:lpstr>How to Link Issues and Values</vt:lpstr>
      <vt:lpstr>Some Union Values</vt:lpstr>
      <vt:lpstr>EXAMPLES- Problems to  Issues + Values</vt:lpstr>
      <vt:lpstr>Key Ideas</vt:lpstr>
      <vt:lpstr>TEAM WORK – The Problems Pg 12-13</vt:lpstr>
      <vt:lpstr>Key Ideas</vt:lpstr>
      <vt:lpstr>TEAM WORK – Problems into Issues Pg 12-13</vt:lpstr>
      <vt:lpstr>Assessing Our Issues</vt:lpstr>
      <vt:lpstr>PowerPoint Presentation</vt:lpstr>
      <vt:lpstr>Target and Demand</vt:lpstr>
      <vt:lpstr>Target</vt:lpstr>
      <vt:lpstr>A Target Is </vt:lpstr>
      <vt:lpstr>Targets also have VALUES</vt:lpstr>
      <vt:lpstr>Targets also have RELATIONSHIPS</vt:lpstr>
      <vt:lpstr>Targets also have SELF INTEREST</vt:lpstr>
      <vt:lpstr>Targets also have POWER</vt:lpstr>
      <vt:lpstr>PowerPoint Presentation</vt:lpstr>
      <vt:lpstr>Key Ideas</vt:lpstr>
      <vt:lpstr>Demand</vt:lpstr>
      <vt:lpstr>Demand:</vt:lpstr>
      <vt:lpstr>Demand:</vt:lpstr>
      <vt:lpstr>REVIEW</vt:lpstr>
      <vt:lpstr>PowerPoint Presentation</vt:lpstr>
      <vt:lpstr>Key Ideas</vt:lpstr>
      <vt:lpstr>Spectrum of Allies</vt:lpstr>
      <vt:lpstr>Spectrum of Allies Part 1</vt:lpstr>
      <vt:lpstr>Share Out Spectrum of Allies</vt:lpstr>
      <vt:lpstr>Focusing your tactics matters</vt:lpstr>
      <vt:lpstr>Current example – Social Security Fairness Act Passes. </vt:lpstr>
      <vt:lpstr>Spectrum of Allies Part 2</vt:lpstr>
      <vt:lpstr>Team Pair Share of Spectrum of Allies</vt:lpstr>
      <vt:lpstr>Spectrum of Allies Debrief – Whole Group</vt:lpstr>
      <vt:lpstr>PowerPoint Presentation</vt:lpstr>
      <vt:lpstr>Strategy and Tactics</vt:lpstr>
      <vt:lpstr>What do you think is the difference between a strategy and a tactic? </vt:lpstr>
      <vt:lpstr>Strategy</vt:lpstr>
      <vt:lpstr>Tactics</vt:lpstr>
      <vt:lpstr>What makes good tactics?</vt:lpstr>
      <vt:lpstr>Tactics Must:</vt:lpstr>
      <vt:lpstr>Key Ideas</vt:lpstr>
      <vt:lpstr>TEAM WORK – Tactic Brainstorm</vt:lpstr>
      <vt:lpstr>Team Work</vt:lpstr>
      <vt:lpstr>Evaluating Tactics</vt:lpstr>
      <vt:lpstr>Evaluating Tactics</vt:lpstr>
      <vt:lpstr>Compression Points &amp; Escalation</vt:lpstr>
      <vt:lpstr>PowerPoint Presentation</vt:lpstr>
      <vt:lpstr>Compression Points</vt:lpstr>
      <vt:lpstr>PowerPoint Presentation</vt:lpstr>
      <vt:lpstr>PowerPoint Presentation</vt:lpstr>
      <vt:lpstr>TEAM WORK – Escalation of Tactics</vt:lpstr>
      <vt:lpstr>Key Ideas</vt:lpstr>
      <vt:lpstr>What will you take with you into your future work? </vt:lpstr>
      <vt:lpstr>Feedback time </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cp:revision>
  <dcterms:created xsi:type="dcterms:W3CDTF">2022-09-14T20:21:53Z</dcterms:created>
  <dcterms:modified xsi:type="dcterms:W3CDTF">2025-11-20T04:33:56Z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