
<file path=[Content_Types].xml><?xml version="1.0" encoding="utf-8"?>
<Types xmlns="http://schemas.openxmlformats.org/package/2006/content-types">
  <Default Extension="emf" ContentType="image/x-emf"/>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vtt" ContentType="text/vt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145"/>
  </p:notesMasterIdLst>
  <p:handoutMasterIdLst>
    <p:handoutMasterId r:id="rId146"/>
  </p:handoutMasterIdLst>
  <p:sldIdLst>
    <p:sldId id="1273" r:id="rId5"/>
    <p:sldId id="258" r:id="rId6"/>
    <p:sldId id="261" r:id="rId7"/>
    <p:sldId id="1539" r:id="rId8"/>
    <p:sldId id="1847" r:id="rId9"/>
    <p:sldId id="1820" r:id="rId10"/>
    <p:sldId id="1738" r:id="rId11"/>
    <p:sldId id="1737" r:id="rId12"/>
    <p:sldId id="1736" r:id="rId13"/>
    <p:sldId id="1797" r:id="rId14"/>
    <p:sldId id="1631" r:id="rId15"/>
    <p:sldId id="1637" r:id="rId16"/>
    <p:sldId id="1638" r:id="rId17"/>
    <p:sldId id="1639" r:id="rId18"/>
    <p:sldId id="1640" r:id="rId19"/>
    <p:sldId id="1641" r:id="rId20"/>
    <p:sldId id="1642" r:id="rId21"/>
    <p:sldId id="1806" r:id="rId22"/>
    <p:sldId id="1644" r:id="rId23"/>
    <p:sldId id="1743" r:id="rId24"/>
    <p:sldId id="1740" r:id="rId25"/>
    <p:sldId id="1799" r:id="rId26"/>
    <p:sldId id="1633" r:id="rId27"/>
    <p:sldId id="1635" r:id="rId28"/>
    <p:sldId id="1732" r:id="rId29"/>
    <p:sldId id="1821" r:id="rId30"/>
    <p:sldId id="1741" r:id="rId31"/>
    <p:sldId id="1636" r:id="rId32"/>
    <p:sldId id="1742" r:id="rId33"/>
    <p:sldId id="1744" r:id="rId34"/>
    <p:sldId id="1748" r:id="rId35"/>
    <p:sldId id="1766" r:id="rId36"/>
    <p:sldId id="1745" r:id="rId37"/>
    <p:sldId id="1647" r:id="rId38"/>
    <p:sldId id="1649" r:id="rId39"/>
    <p:sldId id="1747" r:id="rId40"/>
    <p:sldId id="1648" r:id="rId41"/>
    <p:sldId id="1824" r:id="rId42"/>
    <p:sldId id="1650" r:id="rId43"/>
    <p:sldId id="1800" r:id="rId44"/>
    <p:sldId id="1651" r:id="rId45"/>
    <p:sldId id="1825" r:id="rId46"/>
    <p:sldId id="1826" r:id="rId47"/>
    <p:sldId id="1652" r:id="rId48"/>
    <p:sldId id="1770" r:id="rId49"/>
    <p:sldId id="1749" r:id="rId50"/>
    <p:sldId id="1792" r:id="rId51"/>
    <p:sldId id="1791" r:id="rId52"/>
    <p:sldId id="1790" r:id="rId53"/>
    <p:sldId id="1656" r:id="rId54"/>
    <p:sldId id="1827" r:id="rId55"/>
    <p:sldId id="1793" r:id="rId56"/>
    <p:sldId id="1794" r:id="rId57"/>
    <p:sldId id="1795" r:id="rId58"/>
    <p:sldId id="1796" r:id="rId59"/>
    <p:sldId id="1684" r:id="rId60"/>
    <p:sldId id="1773" r:id="rId61"/>
    <p:sldId id="1664" r:id="rId62"/>
    <p:sldId id="1665" r:id="rId63"/>
    <p:sldId id="1666" r:id="rId64"/>
    <p:sldId id="1667" r:id="rId65"/>
    <p:sldId id="1668" r:id="rId66"/>
    <p:sldId id="1669" r:id="rId67"/>
    <p:sldId id="1670" r:id="rId68"/>
    <p:sldId id="1671" r:id="rId69"/>
    <p:sldId id="1672" r:id="rId70"/>
    <p:sldId id="1673" r:id="rId71"/>
    <p:sldId id="1674" r:id="rId72"/>
    <p:sldId id="1675" r:id="rId73"/>
    <p:sldId id="1676" r:id="rId74"/>
    <p:sldId id="1677" r:id="rId75"/>
    <p:sldId id="1678" r:id="rId76"/>
    <p:sldId id="1679" r:id="rId77"/>
    <p:sldId id="1680" r:id="rId78"/>
    <p:sldId id="1681" r:id="rId79"/>
    <p:sldId id="1752" r:id="rId80"/>
    <p:sldId id="1774" r:id="rId81"/>
    <p:sldId id="1685" r:id="rId82"/>
    <p:sldId id="1755" r:id="rId83"/>
    <p:sldId id="1757" r:id="rId84"/>
    <p:sldId id="1775" r:id="rId85"/>
    <p:sldId id="1754" r:id="rId86"/>
    <p:sldId id="1686" r:id="rId87"/>
    <p:sldId id="1687" r:id="rId88"/>
    <p:sldId id="1838" r:id="rId89"/>
    <p:sldId id="1807" r:id="rId90"/>
    <p:sldId id="1840" r:id="rId91"/>
    <p:sldId id="1839" r:id="rId92"/>
    <p:sldId id="1851" r:id="rId93"/>
    <p:sldId id="1841" r:id="rId94"/>
    <p:sldId id="1689" r:id="rId95"/>
    <p:sldId id="1694" r:id="rId96"/>
    <p:sldId id="1688" r:id="rId97"/>
    <p:sldId id="1843" r:id="rId98"/>
    <p:sldId id="1690" r:id="rId99"/>
    <p:sldId id="1692" r:id="rId100"/>
    <p:sldId id="1814" r:id="rId101"/>
    <p:sldId id="1817" r:id="rId102"/>
    <p:sldId id="1852" r:id="rId103"/>
    <p:sldId id="1758" r:id="rId104"/>
    <p:sldId id="1853" r:id="rId105"/>
    <p:sldId id="1695" r:id="rId106"/>
    <p:sldId id="1818" r:id="rId107"/>
    <p:sldId id="1848" r:id="rId108"/>
    <p:sldId id="1845" r:id="rId109"/>
    <p:sldId id="1856" r:id="rId110"/>
    <p:sldId id="1696" r:id="rId111"/>
    <p:sldId id="1776" r:id="rId112"/>
    <p:sldId id="1702" r:id="rId113"/>
    <p:sldId id="1703" r:id="rId114"/>
    <p:sldId id="1704" r:id="rId115"/>
    <p:sldId id="1705" r:id="rId116"/>
    <p:sldId id="1785" r:id="rId117"/>
    <p:sldId id="1706" r:id="rId118"/>
    <p:sldId id="1760" r:id="rId119"/>
    <p:sldId id="1782" r:id="rId120"/>
    <p:sldId id="1707" r:id="rId121"/>
    <p:sldId id="1834" r:id="rId122"/>
    <p:sldId id="1761" r:id="rId123"/>
    <p:sldId id="1803" r:id="rId124"/>
    <p:sldId id="1713" r:id="rId125"/>
    <p:sldId id="1708" r:id="rId126"/>
    <p:sldId id="1762" r:id="rId127"/>
    <p:sldId id="1714" r:id="rId128"/>
    <p:sldId id="1715" r:id="rId129"/>
    <p:sldId id="1801" r:id="rId130"/>
    <p:sldId id="1854" r:id="rId131"/>
    <p:sldId id="1716" r:id="rId132"/>
    <p:sldId id="1805" r:id="rId133"/>
    <p:sldId id="1835" r:id="rId134"/>
    <p:sldId id="1836" r:id="rId135"/>
    <p:sldId id="1717" r:id="rId136"/>
    <p:sldId id="1718" r:id="rId137"/>
    <p:sldId id="1719" r:id="rId138"/>
    <p:sldId id="1802" r:id="rId139"/>
    <p:sldId id="1720" r:id="rId140"/>
    <p:sldId id="1722" r:id="rId141"/>
    <p:sldId id="1784" r:id="rId142"/>
    <p:sldId id="1726" r:id="rId143"/>
    <p:sldId id="1728" r:id="rId1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elly Clements" initials="SC" lastIdx="1" clrIdx="0">
    <p:extLst>
      <p:ext uri="{19B8F6BF-5375-455C-9EA6-DF929625EA0E}">
        <p15:presenceInfo xmlns:p15="http://schemas.microsoft.com/office/powerpoint/2012/main" userId="S::Shelly.Clements@nysut.org::255a43e5-2a25-4791-9999-ff763e4b3b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0F6481-9F5A-AD76-8A7C-092E7DCC9F6D}" v="11" dt="2026-07-17T19:56:02.65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viewProps" Target="viewProps.xml"/><Relationship Id="rId5" Type="http://schemas.openxmlformats.org/officeDocument/2006/relationships/slide" Target="slides/slide1.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slide" Target="slides/slide130.xml"/><Relationship Id="rId139" Type="http://schemas.openxmlformats.org/officeDocument/2006/relationships/slide" Target="slides/slide135.xml"/><Relationship Id="rId80" Type="http://schemas.openxmlformats.org/officeDocument/2006/relationships/slide" Target="slides/slide76.xml"/><Relationship Id="rId85" Type="http://schemas.openxmlformats.org/officeDocument/2006/relationships/slide" Target="slides/slide81.xml"/><Relationship Id="rId150" Type="http://schemas.openxmlformats.org/officeDocument/2006/relationships/theme" Target="theme/theme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slide" Target="slides/slide136.xml"/><Relationship Id="rId145"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51" Type="http://schemas.openxmlformats.org/officeDocument/2006/relationships/tableStyles" Target="tableStyles.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handoutMaster" Target="handoutMasters/handoutMaster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61" Type="http://schemas.openxmlformats.org/officeDocument/2006/relationships/slide" Target="slides/slide57.xml"/><Relationship Id="rId82" Type="http://schemas.openxmlformats.org/officeDocument/2006/relationships/slide" Target="slides/slide78.xml"/><Relationship Id="rId152" Type="http://schemas.microsoft.com/office/2016/11/relationships/changesInfo" Target="changesInfos/changesInfo1.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microsoft.com/office/2015/10/relationships/revisionInfo" Target="revisionInfo.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rres, Linda [PA]" userId="S::ltorres_psea.org#ext#@neahq.onmicrosoft.com::5c259870-4402-4b59-9040-47f794e8fff6" providerId="AD" clId="Web-{7C0F6481-9F5A-AD76-8A7C-092E7DCC9F6D}"/>
    <pc:docChg chg="sldOrd">
      <pc:chgData name="Torres, Linda [PA]" userId="S::ltorres_psea.org#ext#@neahq.onmicrosoft.com::5c259870-4402-4b59-9040-47f794e8fff6" providerId="AD" clId="Web-{7C0F6481-9F5A-AD76-8A7C-092E7DCC9F6D}" dt="2026-07-17T19:56:02.655" v="10"/>
      <pc:docMkLst>
        <pc:docMk/>
      </pc:docMkLst>
      <pc:sldChg chg="ord">
        <pc:chgData name="Torres, Linda [PA]" userId="S::ltorres_psea.org#ext#@neahq.onmicrosoft.com::5c259870-4402-4b59-9040-47f794e8fff6" providerId="AD" clId="Web-{7C0F6481-9F5A-AD76-8A7C-092E7DCC9F6D}" dt="2026-07-17T19:56:02.655" v="9"/>
        <pc:sldMkLst>
          <pc:docMk/>
          <pc:sldMk cId="3104342145" sldId="1716"/>
        </pc:sldMkLst>
      </pc:sldChg>
      <pc:sldChg chg="ord">
        <pc:chgData name="Torres, Linda [PA]" userId="S::ltorres_psea.org#ext#@neahq.onmicrosoft.com::5c259870-4402-4b59-9040-47f794e8fff6" providerId="AD" clId="Web-{7C0F6481-9F5A-AD76-8A7C-092E7DCC9F6D}" dt="2026-07-17T19:56:02.655" v="5"/>
        <pc:sldMkLst>
          <pc:docMk/>
          <pc:sldMk cId="2180092147" sldId="1717"/>
        </pc:sldMkLst>
      </pc:sldChg>
      <pc:sldChg chg="ord">
        <pc:chgData name="Torres, Linda [PA]" userId="S::ltorres_psea.org#ext#@neahq.onmicrosoft.com::5c259870-4402-4b59-9040-47f794e8fff6" providerId="AD" clId="Web-{7C0F6481-9F5A-AD76-8A7C-092E7DCC9F6D}" dt="2026-07-17T19:56:02.655" v="4"/>
        <pc:sldMkLst>
          <pc:docMk/>
          <pc:sldMk cId="3362733104" sldId="1718"/>
        </pc:sldMkLst>
      </pc:sldChg>
      <pc:sldChg chg="ord">
        <pc:chgData name="Torres, Linda [PA]" userId="S::ltorres_psea.org#ext#@neahq.onmicrosoft.com::5c259870-4402-4b59-9040-47f794e8fff6" providerId="AD" clId="Web-{7C0F6481-9F5A-AD76-8A7C-092E7DCC9F6D}" dt="2026-07-17T19:56:02.655" v="3"/>
        <pc:sldMkLst>
          <pc:docMk/>
          <pc:sldMk cId="2315040252" sldId="1719"/>
        </pc:sldMkLst>
      </pc:sldChg>
      <pc:sldChg chg="ord">
        <pc:chgData name="Torres, Linda [PA]" userId="S::ltorres_psea.org#ext#@neahq.onmicrosoft.com::5c259870-4402-4b59-9040-47f794e8fff6" providerId="AD" clId="Web-{7C0F6481-9F5A-AD76-8A7C-092E7DCC9F6D}" dt="2026-07-17T19:56:02.655" v="1"/>
        <pc:sldMkLst>
          <pc:docMk/>
          <pc:sldMk cId="3600935036" sldId="1720"/>
        </pc:sldMkLst>
      </pc:sldChg>
      <pc:sldChg chg="ord">
        <pc:chgData name="Torres, Linda [PA]" userId="S::ltorres_psea.org#ext#@neahq.onmicrosoft.com::5c259870-4402-4b59-9040-47f794e8fff6" providerId="AD" clId="Web-{7C0F6481-9F5A-AD76-8A7C-092E7DCC9F6D}" dt="2026-07-17T19:56:02.655" v="0"/>
        <pc:sldMkLst>
          <pc:docMk/>
          <pc:sldMk cId="3903320258" sldId="1722"/>
        </pc:sldMkLst>
      </pc:sldChg>
      <pc:sldChg chg="ord">
        <pc:chgData name="Torres, Linda [PA]" userId="S::ltorres_psea.org#ext#@neahq.onmicrosoft.com::5c259870-4402-4b59-9040-47f794e8fff6" providerId="AD" clId="Web-{7C0F6481-9F5A-AD76-8A7C-092E7DCC9F6D}" dt="2026-07-17T19:56:02.655" v="2"/>
        <pc:sldMkLst>
          <pc:docMk/>
          <pc:sldMk cId="1734415935" sldId="1802"/>
        </pc:sldMkLst>
      </pc:sldChg>
      <pc:sldChg chg="ord">
        <pc:chgData name="Torres, Linda [PA]" userId="S::ltorres_psea.org#ext#@neahq.onmicrosoft.com::5c259870-4402-4b59-9040-47f794e8fff6" providerId="AD" clId="Web-{7C0F6481-9F5A-AD76-8A7C-092E7DCC9F6D}" dt="2026-07-17T19:56:02.655" v="8"/>
        <pc:sldMkLst>
          <pc:docMk/>
          <pc:sldMk cId="2590345450" sldId="1805"/>
        </pc:sldMkLst>
      </pc:sldChg>
      <pc:sldChg chg="ord">
        <pc:chgData name="Torres, Linda [PA]" userId="S::ltorres_psea.org#ext#@neahq.onmicrosoft.com::5c259870-4402-4b59-9040-47f794e8fff6" providerId="AD" clId="Web-{7C0F6481-9F5A-AD76-8A7C-092E7DCC9F6D}" dt="2026-07-17T19:56:02.655" v="7"/>
        <pc:sldMkLst>
          <pc:docMk/>
          <pc:sldMk cId="493623658" sldId="1835"/>
        </pc:sldMkLst>
      </pc:sldChg>
      <pc:sldChg chg="ord">
        <pc:chgData name="Torres, Linda [PA]" userId="S::ltorres_psea.org#ext#@neahq.onmicrosoft.com::5c259870-4402-4b59-9040-47f794e8fff6" providerId="AD" clId="Web-{7C0F6481-9F5A-AD76-8A7C-092E7DCC9F6D}" dt="2026-07-17T19:56:02.655" v="6"/>
        <pc:sldMkLst>
          <pc:docMk/>
          <pc:sldMk cId="223325184" sldId="1836"/>
        </pc:sldMkLst>
      </pc:sldChg>
      <pc:sldChg chg="ord">
        <pc:chgData name="Torres, Linda [PA]" userId="S::ltorres_psea.org#ext#@neahq.onmicrosoft.com::5c259870-4402-4b59-9040-47f794e8fff6" providerId="AD" clId="Web-{7C0F6481-9F5A-AD76-8A7C-092E7DCC9F6D}" dt="2026-07-17T19:56:02.655" v="10"/>
        <pc:sldMkLst>
          <pc:docMk/>
          <pc:sldMk cId="1813882405" sldId="1854"/>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png"/></Relationships>
</file>

<file path=ppt/diagrams/_rels/data5.xml.rels><?xml version="1.0" encoding="UTF-8" standalone="yes"?>
<Relationships xmlns="http://schemas.openxmlformats.org/package/2006/relationships"><Relationship Id="rId1" Type="http://schemas.openxmlformats.org/officeDocument/2006/relationships/image" Target="../media/image56.svg"/></Relationships>
</file>

<file path=ppt/diagrams/_rels/data6.xml.rels><?xml version="1.0" encoding="UTF-8" standalone="yes"?>
<Relationships xmlns="http://schemas.openxmlformats.org/package/2006/relationships"><Relationship Id="rId1" Type="http://schemas.openxmlformats.org/officeDocument/2006/relationships/image" Target="../media/image5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png"/></Relationships>
</file>

<file path=ppt/diagrams/_rels/drawing5.xml.rels><?xml version="1.0" encoding="UTF-8" standalone="yes"?>
<Relationships xmlns="http://schemas.openxmlformats.org/package/2006/relationships"><Relationship Id="rId1" Type="http://schemas.openxmlformats.org/officeDocument/2006/relationships/image" Target="../media/image56.svg"/></Relationships>
</file>

<file path=ppt/diagrams/_rels/drawing6.xml.rels><?xml version="1.0" encoding="UTF-8" standalone="yes"?>
<Relationships xmlns="http://schemas.openxmlformats.org/package/2006/relationships"><Relationship Id="rId1" Type="http://schemas.openxmlformats.org/officeDocument/2006/relationships/image" Target="../media/image58.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B65C7A-C4C7-4CF5-AFC7-87FC7B4FC0E9}" type="doc">
      <dgm:prSet loTypeId="urn:microsoft.com/office/officeart/2005/8/layout/hList7#1" loCatId="list" qsTypeId="urn:microsoft.com/office/officeart/2005/8/quickstyle/simple1" qsCatId="simple" csTypeId="urn:microsoft.com/office/officeart/2005/8/colors/colorful2" csCatId="colorful" phldr="1"/>
      <dgm:spPr/>
    </dgm:pt>
    <dgm:pt modelId="{B33661B5-9AB9-4899-9AC8-40B8D1BFD87E}">
      <dgm:prSet phldrT="[Text]"/>
      <dgm:spPr>
        <a:xfrm>
          <a:off x="2111" y="0"/>
          <a:ext cx="3285678" cy="4022725"/>
        </a:xfrm>
        <a:prstGeom prst="roundRect">
          <a:avLst>
            <a:gd name="adj" fmla="val 10000"/>
          </a:avLst>
        </a:prstGeom>
      </dgm:spPr>
      <dgm:t>
        <a:bodyPr/>
        <a:lstStyle/>
        <a:p>
          <a:r>
            <a:rPr lang="en-US" b="1" i="0">
              <a:latin typeface="Calibri"/>
              <a:ea typeface="+mn-ea"/>
              <a:cs typeface="Arial"/>
            </a:rPr>
            <a:t>Awareness</a:t>
          </a:r>
        </a:p>
      </dgm:t>
    </dgm:pt>
    <dgm:pt modelId="{BF2A345C-66CA-4DB3-AB7C-9C532BE5A805}" type="parTrans" cxnId="{47FD6B22-A77D-4DC9-B413-EDD0A784B1B7}">
      <dgm:prSet/>
      <dgm:spPr/>
      <dgm:t>
        <a:bodyPr/>
        <a:lstStyle/>
        <a:p>
          <a:endParaRPr lang="en-US"/>
        </a:p>
      </dgm:t>
    </dgm:pt>
    <dgm:pt modelId="{3F024348-9A4F-493E-A970-3362D3966E77}" type="sibTrans" cxnId="{47FD6B22-A77D-4DC9-B413-EDD0A784B1B7}">
      <dgm:prSet/>
      <dgm:spPr/>
      <dgm:t>
        <a:bodyPr/>
        <a:lstStyle/>
        <a:p>
          <a:endParaRPr lang="en-US"/>
        </a:p>
      </dgm:t>
    </dgm:pt>
    <dgm:pt modelId="{F10BE7B5-6241-4392-8D34-E934A2AD4478}">
      <dgm:prSet phldrT="[Text]" custT="1"/>
      <dgm:spPr>
        <a:xfrm>
          <a:off x="3386360" y="0"/>
          <a:ext cx="3285678" cy="4022725"/>
        </a:xfrm>
        <a:prstGeom prst="roundRect">
          <a:avLst>
            <a:gd name="adj" fmla="val 10000"/>
          </a:avLst>
        </a:prstGeom>
      </dgm:spPr>
      <dgm:t>
        <a:bodyPr/>
        <a:lstStyle/>
        <a:p>
          <a:r>
            <a:rPr lang="en-US" sz="3200" b="1">
              <a:latin typeface="Calibri"/>
              <a:ea typeface="+mn-ea"/>
              <a:cs typeface="Arial"/>
            </a:rPr>
            <a:t>Capacity Building</a:t>
          </a:r>
        </a:p>
      </dgm:t>
    </dgm:pt>
    <dgm:pt modelId="{86407D9F-8E2C-4C89-8FA4-697746AE84E3}" type="parTrans" cxnId="{85DE7E1F-1102-4F42-A2EB-1B98026D361B}">
      <dgm:prSet/>
      <dgm:spPr/>
      <dgm:t>
        <a:bodyPr/>
        <a:lstStyle/>
        <a:p>
          <a:endParaRPr lang="en-US"/>
        </a:p>
      </dgm:t>
    </dgm:pt>
    <dgm:pt modelId="{668A404F-8733-44F4-916B-9C0B207D380E}" type="sibTrans" cxnId="{85DE7E1F-1102-4F42-A2EB-1B98026D361B}">
      <dgm:prSet/>
      <dgm:spPr/>
      <dgm:t>
        <a:bodyPr/>
        <a:lstStyle/>
        <a:p>
          <a:endParaRPr lang="en-US"/>
        </a:p>
      </dgm:t>
    </dgm:pt>
    <dgm:pt modelId="{3DBD9BB9-6F98-4278-8783-128212D69B7A}">
      <dgm:prSet phldrT="[Text]"/>
      <dgm:spPr>
        <a:xfrm>
          <a:off x="6770609" y="0"/>
          <a:ext cx="3285678" cy="4022725"/>
        </a:xfrm>
        <a:prstGeom prst="roundRect">
          <a:avLst>
            <a:gd name="adj" fmla="val 10000"/>
          </a:avLst>
        </a:prstGeom>
      </dgm:spPr>
      <dgm:t>
        <a:bodyPr/>
        <a:lstStyle/>
        <a:p>
          <a:r>
            <a:rPr lang="en-US" b="1">
              <a:latin typeface="Calibri"/>
              <a:ea typeface="+mn-ea"/>
              <a:cs typeface="Arial"/>
            </a:rPr>
            <a:t>Action</a:t>
          </a:r>
        </a:p>
      </dgm:t>
    </dgm:pt>
    <dgm:pt modelId="{8CA45D95-0AC6-45E6-A85D-26DAF7B69F04}" type="parTrans" cxnId="{16DFB0CA-C21F-4005-B5A1-5759B45F503D}">
      <dgm:prSet/>
      <dgm:spPr/>
      <dgm:t>
        <a:bodyPr/>
        <a:lstStyle/>
        <a:p>
          <a:endParaRPr lang="en-US"/>
        </a:p>
      </dgm:t>
    </dgm:pt>
    <dgm:pt modelId="{E255996A-0849-4539-ABE9-DE342B1EC523}" type="sibTrans" cxnId="{16DFB0CA-C21F-4005-B5A1-5759B45F503D}">
      <dgm:prSet/>
      <dgm:spPr/>
      <dgm:t>
        <a:bodyPr/>
        <a:lstStyle/>
        <a:p>
          <a:endParaRPr lang="en-US"/>
        </a:p>
      </dgm:t>
    </dgm:pt>
    <dgm:pt modelId="{C3849AB7-B295-497B-8225-63CE5C61ECE3}" type="pres">
      <dgm:prSet presAssocID="{99B65C7A-C4C7-4CF5-AFC7-87FC7B4FC0E9}" presName="Name0" presStyleCnt="0">
        <dgm:presLayoutVars>
          <dgm:dir/>
          <dgm:resizeHandles val="exact"/>
        </dgm:presLayoutVars>
      </dgm:prSet>
      <dgm:spPr/>
    </dgm:pt>
    <dgm:pt modelId="{B6732118-BF86-41DD-9854-3D82A341F02A}" type="pres">
      <dgm:prSet presAssocID="{99B65C7A-C4C7-4CF5-AFC7-87FC7B4FC0E9}" presName="fgShape" presStyleLbl="fgShp" presStyleIdx="0" presStyleCnt="1"/>
      <dgm:spPr>
        <a:xfrm>
          <a:off x="402335" y="3218180"/>
          <a:ext cx="9253728" cy="603408"/>
        </a:xfrm>
        <a:prstGeom prst="leftRightArrow">
          <a:avLst/>
        </a:prstGeom>
      </dgm:spPr>
    </dgm:pt>
    <dgm:pt modelId="{AFD71B12-12D3-41EA-B36C-221502F3C116}" type="pres">
      <dgm:prSet presAssocID="{99B65C7A-C4C7-4CF5-AFC7-87FC7B4FC0E9}" presName="linComp" presStyleCnt="0"/>
      <dgm:spPr/>
    </dgm:pt>
    <dgm:pt modelId="{BFB3841A-8995-45F5-BD00-306F74B58715}" type="pres">
      <dgm:prSet presAssocID="{B33661B5-9AB9-4899-9AC8-40B8D1BFD87E}" presName="compNode" presStyleCnt="0"/>
      <dgm:spPr/>
    </dgm:pt>
    <dgm:pt modelId="{085F19B7-39BC-4F7A-A952-6EB8AD03F95D}" type="pres">
      <dgm:prSet presAssocID="{B33661B5-9AB9-4899-9AC8-40B8D1BFD87E}" presName="bkgdShape" presStyleLbl="node1" presStyleIdx="0" presStyleCnt="3"/>
      <dgm:spPr/>
    </dgm:pt>
    <dgm:pt modelId="{3B7774BE-3611-44BD-A2EB-D999FAE34F89}" type="pres">
      <dgm:prSet presAssocID="{B33661B5-9AB9-4899-9AC8-40B8D1BFD87E}" presName="nodeTx" presStyleLbl="node1" presStyleIdx="0" presStyleCnt="3">
        <dgm:presLayoutVars>
          <dgm:bulletEnabled val="1"/>
        </dgm:presLayoutVars>
      </dgm:prSet>
      <dgm:spPr/>
    </dgm:pt>
    <dgm:pt modelId="{986A0B3A-F156-40EF-A252-891F4CEC99DC}" type="pres">
      <dgm:prSet presAssocID="{B33661B5-9AB9-4899-9AC8-40B8D1BFD87E}" presName="invisiNode" presStyleLbl="node1" presStyleIdx="0" presStyleCnt="3"/>
      <dgm:spPr/>
    </dgm:pt>
    <dgm:pt modelId="{EF2D24CE-AC1D-44C2-9C31-95316DD0233F}" type="pres">
      <dgm:prSet presAssocID="{B33661B5-9AB9-4899-9AC8-40B8D1BFD87E}" presName="imagNode" presStyleLbl="fgImgPlace1" presStyleIdx="0" presStyleCnt="3"/>
      <dgm:spPr>
        <a:xfrm>
          <a:off x="975167" y="241363"/>
          <a:ext cx="1339567" cy="1339567"/>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pt>
    <dgm:pt modelId="{BC77D563-9860-4E3C-B978-F1F306FCE35A}" type="pres">
      <dgm:prSet presAssocID="{3F024348-9A4F-493E-A970-3362D3966E77}" presName="sibTrans" presStyleLbl="sibTrans2D1" presStyleIdx="0" presStyleCnt="0"/>
      <dgm:spPr/>
    </dgm:pt>
    <dgm:pt modelId="{04A1E9AA-1876-4472-A599-35BEA918F9E4}" type="pres">
      <dgm:prSet presAssocID="{F10BE7B5-6241-4392-8D34-E934A2AD4478}" presName="compNode" presStyleCnt="0"/>
      <dgm:spPr/>
    </dgm:pt>
    <dgm:pt modelId="{8A8175D7-8FFD-4461-8C0A-56CE8FBA32EE}" type="pres">
      <dgm:prSet presAssocID="{F10BE7B5-6241-4392-8D34-E934A2AD4478}" presName="bkgdShape" presStyleLbl="node1" presStyleIdx="1" presStyleCnt="3"/>
      <dgm:spPr/>
    </dgm:pt>
    <dgm:pt modelId="{2653146B-0872-4924-8C6D-FB14DF179982}" type="pres">
      <dgm:prSet presAssocID="{F10BE7B5-6241-4392-8D34-E934A2AD4478}" presName="nodeTx" presStyleLbl="node1" presStyleIdx="1" presStyleCnt="3">
        <dgm:presLayoutVars>
          <dgm:bulletEnabled val="1"/>
        </dgm:presLayoutVars>
      </dgm:prSet>
      <dgm:spPr/>
    </dgm:pt>
    <dgm:pt modelId="{1BBF5150-2E48-49B5-91A5-305E831C084F}" type="pres">
      <dgm:prSet presAssocID="{F10BE7B5-6241-4392-8D34-E934A2AD4478}" presName="invisiNode" presStyleLbl="node1" presStyleIdx="1" presStyleCnt="3"/>
      <dgm:spPr/>
    </dgm:pt>
    <dgm:pt modelId="{E8FBA569-FA16-41C6-B8F2-69ED77295B61}" type="pres">
      <dgm:prSet presAssocID="{F10BE7B5-6241-4392-8D34-E934A2AD4478}" presName="imagNode" presStyleLbl="fgImgPlace1" presStyleIdx="1" presStyleCnt="3"/>
      <dgm:spPr>
        <a:xfrm>
          <a:off x="4359416" y="241363"/>
          <a:ext cx="1339567" cy="1339567"/>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1000" b="-1000"/>
          </a:stretch>
        </a:blipFill>
      </dgm:spPr>
    </dgm:pt>
    <dgm:pt modelId="{91C62DCA-AFBB-41AB-B2A7-2177AF3A7C3D}" type="pres">
      <dgm:prSet presAssocID="{668A404F-8733-44F4-916B-9C0B207D380E}" presName="sibTrans" presStyleLbl="sibTrans2D1" presStyleIdx="0" presStyleCnt="0"/>
      <dgm:spPr/>
    </dgm:pt>
    <dgm:pt modelId="{4722E7E3-8879-426B-9322-4B89FE1E4BBC}" type="pres">
      <dgm:prSet presAssocID="{3DBD9BB9-6F98-4278-8783-128212D69B7A}" presName="compNode" presStyleCnt="0"/>
      <dgm:spPr/>
    </dgm:pt>
    <dgm:pt modelId="{8C0CF515-ADD4-4F76-AC3D-B203D3787AE7}" type="pres">
      <dgm:prSet presAssocID="{3DBD9BB9-6F98-4278-8783-128212D69B7A}" presName="bkgdShape" presStyleLbl="node1" presStyleIdx="2" presStyleCnt="3"/>
      <dgm:spPr/>
    </dgm:pt>
    <dgm:pt modelId="{C25ACF71-B549-4324-974A-05617F1842FE}" type="pres">
      <dgm:prSet presAssocID="{3DBD9BB9-6F98-4278-8783-128212D69B7A}" presName="nodeTx" presStyleLbl="node1" presStyleIdx="2" presStyleCnt="3">
        <dgm:presLayoutVars>
          <dgm:bulletEnabled val="1"/>
        </dgm:presLayoutVars>
      </dgm:prSet>
      <dgm:spPr/>
    </dgm:pt>
    <dgm:pt modelId="{B4145A95-E412-4627-AD20-667FA70EC986}" type="pres">
      <dgm:prSet presAssocID="{3DBD9BB9-6F98-4278-8783-128212D69B7A}" presName="invisiNode" presStyleLbl="node1" presStyleIdx="2" presStyleCnt="3"/>
      <dgm:spPr/>
    </dgm:pt>
    <dgm:pt modelId="{6939CB46-F826-4592-8DFC-878172A35D5C}" type="pres">
      <dgm:prSet presAssocID="{3DBD9BB9-6F98-4278-8783-128212D69B7A}" presName="imagNode" presStyleLbl="fgImgPlace1" presStyleIdx="2" presStyleCnt="3"/>
      <dgm:spPr>
        <a:xfrm>
          <a:off x="7743665" y="241363"/>
          <a:ext cx="1339567" cy="1339567"/>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5000" b="-5000"/>
          </a:stretch>
        </a:blipFill>
      </dgm:spPr>
    </dgm:pt>
  </dgm:ptLst>
  <dgm:cxnLst>
    <dgm:cxn modelId="{9096A206-91F0-3A43-B909-B726D30335EA}" type="presOf" srcId="{3DBD9BB9-6F98-4278-8783-128212D69B7A}" destId="{C25ACF71-B549-4324-974A-05617F1842FE}" srcOrd="1" destOrd="0" presId="urn:microsoft.com/office/officeart/2005/8/layout/hList7#1"/>
    <dgm:cxn modelId="{6E882F1C-DB14-3D4C-9283-7BE7F1CAFED0}" type="presOf" srcId="{3F024348-9A4F-493E-A970-3362D3966E77}" destId="{BC77D563-9860-4E3C-B978-F1F306FCE35A}" srcOrd="0" destOrd="0" presId="urn:microsoft.com/office/officeart/2005/8/layout/hList7#1"/>
    <dgm:cxn modelId="{85DE7E1F-1102-4F42-A2EB-1B98026D361B}" srcId="{99B65C7A-C4C7-4CF5-AFC7-87FC7B4FC0E9}" destId="{F10BE7B5-6241-4392-8D34-E934A2AD4478}" srcOrd="1" destOrd="0" parTransId="{86407D9F-8E2C-4C89-8FA4-697746AE84E3}" sibTransId="{668A404F-8733-44F4-916B-9C0B207D380E}"/>
    <dgm:cxn modelId="{47FD6B22-A77D-4DC9-B413-EDD0A784B1B7}" srcId="{99B65C7A-C4C7-4CF5-AFC7-87FC7B4FC0E9}" destId="{B33661B5-9AB9-4899-9AC8-40B8D1BFD87E}" srcOrd="0" destOrd="0" parTransId="{BF2A345C-66CA-4DB3-AB7C-9C532BE5A805}" sibTransId="{3F024348-9A4F-493E-A970-3362D3966E77}"/>
    <dgm:cxn modelId="{2CBDD026-B0E9-3245-8516-2C59B3CC681F}" type="presOf" srcId="{99B65C7A-C4C7-4CF5-AFC7-87FC7B4FC0E9}" destId="{C3849AB7-B295-497B-8225-63CE5C61ECE3}" srcOrd="0" destOrd="0" presId="urn:microsoft.com/office/officeart/2005/8/layout/hList7#1"/>
    <dgm:cxn modelId="{EB833E4D-75C8-5A40-B17C-3EE6CF1CC86E}" type="presOf" srcId="{668A404F-8733-44F4-916B-9C0B207D380E}" destId="{91C62DCA-AFBB-41AB-B2A7-2177AF3A7C3D}" srcOrd="0" destOrd="0" presId="urn:microsoft.com/office/officeart/2005/8/layout/hList7#1"/>
    <dgm:cxn modelId="{23CC0870-1B7D-064F-BB51-6EDD980E0300}" type="presOf" srcId="{3DBD9BB9-6F98-4278-8783-128212D69B7A}" destId="{8C0CF515-ADD4-4F76-AC3D-B203D3787AE7}" srcOrd="0" destOrd="0" presId="urn:microsoft.com/office/officeart/2005/8/layout/hList7#1"/>
    <dgm:cxn modelId="{2DDBFD57-8E07-1E46-BC17-901DB535CD5C}" type="presOf" srcId="{F10BE7B5-6241-4392-8D34-E934A2AD4478}" destId="{2653146B-0872-4924-8C6D-FB14DF179982}" srcOrd="1" destOrd="0" presId="urn:microsoft.com/office/officeart/2005/8/layout/hList7#1"/>
    <dgm:cxn modelId="{9D7EEFB7-2967-3B4B-A5DF-2EFE7CFB8074}" type="presOf" srcId="{B33661B5-9AB9-4899-9AC8-40B8D1BFD87E}" destId="{3B7774BE-3611-44BD-A2EB-D999FAE34F89}" srcOrd="1" destOrd="0" presId="urn:microsoft.com/office/officeart/2005/8/layout/hList7#1"/>
    <dgm:cxn modelId="{16DFB0CA-C21F-4005-B5A1-5759B45F503D}" srcId="{99B65C7A-C4C7-4CF5-AFC7-87FC7B4FC0E9}" destId="{3DBD9BB9-6F98-4278-8783-128212D69B7A}" srcOrd="2" destOrd="0" parTransId="{8CA45D95-0AC6-45E6-A85D-26DAF7B69F04}" sibTransId="{E255996A-0849-4539-ABE9-DE342B1EC523}"/>
    <dgm:cxn modelId="{357366F3-E603-7C4D-8C49-556C6359490C}" type="presOf" srcId="{F10BE7B5-6241-4392-8D34-E934A2AD4478}" destId="{8A8175D7-8FFD-4461-8C0A-56CE8FBA32EE}" srcOrd="0" destOrd="0" presId="urn:microsoft.com/office/officeart/2005/8/layout/hList7#1"/>
    <dgm:cxn modelId="{6F950DF4-C8C2-EE43-8EE5-CC801AFE6B60}" type="presOf" srcId="{B33661B5-9AB9-4899-9AC8-40B8D1BFD87E}" destId="{085F19B7-39BC-4F7A-A952-6EB8AD03F95D}" srcOrd="0" destOrd="0" presId="urn:microsoft.com/office/officeart/2005/8/layout/hList7#1"/>
    <dgm:cxn modelId="{2830B4DA-9C82-064B-B945-07A4D2EB8405}" type="presParOf" srcId="{C3849AB7-B295-497B-8225-63CE5C61ECE3}" destId="{B6732118-BF86-41DD-9854-3D82A341F02A}" srcOrd="0" destOrd="0" presId="urn:microsoft.com/office/officeart/2005/8/layout/hList7#1"/>
    <dgm:cxn modelId="{7F000304-F5A3-C54A-B772-7EBBFDCCDE6F}" type="presParOf" srcId="{C3849AB7-B295-497B-8225-63CE5C61ECE3}" destId="{AFD71B12-12D3-41EA-B36C-221502F3C116}" srcOrd="1" destOrd="0" presId="urn:microsoft.com/office/officeart/2005/8/layout/hList7#1"/>
    <dgm:cxn modelId="{32F38FD3-B7A1-3644-AD05-B32F7E8CF6C4}" type="presParOf" srcId="{AFD71B12-12D3-41EA-B36C-221502F3C116}" destId="{BFB3841A-8995-45F5-BD00-306F74B58715}" srcOrd="0" destOrd="0" presId="urn:microsoft.com/office/officeart/2005/8/layout/hList7#1"/>
    <dgm:cxn modelId="{EE3C53F1-826B-6C4F-88A1-3A693C1EDCB4}" type="presParOf" srcId="{BFB3841A-8995-45F5-BD00-306F74B58715}" destId="{085F19B7-39BC-4F7A-A952-6EB8AD03F95D}" srcOrd="0" destOrd="0" presId="urn:microsoft.com/office/officeart/2005/8/layout/hList7#1"/>
    <dgm:cxn modelId="{BED64622-DE09-AB43-8C08-71CF18048AB5}" type="presParOf" srcId="{BFB3841A-8995-45F5-BD00-306F74B58715}" destId="{3B7774BE-3611-44BD-A2EB-D999FAE34F89}" srcOrd="1" destOrd="0" presId="urn:microsoft.com/office/officeart/2005/8/layout/hList7#1"/>
    <dgm:cxn modelId="{CE607D34-10F1-6941-B7FB-D4D663E1780F}" type="presParOf" srcId="{BFB3841A-8995-45F5-BD00-306F74B58715}" destId="{986A0B3A-F156-40EF-A252-891F4CEC99DC}" srcOrd="2" destOrd="0" presId="urn:microsoft.com/office/officeart/2005/8/layout/hList7#1"/>
    <dgm:cxn modelId="{024B45F0-34E6-1245-ABE7-6559FF24FFC1}" type="presParOf" srcId="{BFB3841A-8995-45F5-BD00-306F74B58715}" destId="{EF2D24CE-AC1D-44C2-9C31-95316DD0233F}" srcOrd="3" destOrd="0" presId="urn:microsoft.com/office/officeart/2005/8/layout/hList7#1"/>
    <dgm:cxn modelId="{E5A2C387-9E2E-ED4F-8C7E-B7DBA7129F0D}" type="presParOf" srcId="{AFD71B12-12D3-41EA-B36C-221502F3C116}" destId="{BC77D563-9860-4E3C-B978-F1F306FCE35A}" srcOrd="1" destOrd="0" presId="urn:microsoft.com/office/officeart/2005/8/layout/hList7#1"/>
    <dgm:cxn modelId="{4290C4AB-D462-2444-92D1-477253FDCBEA}" type="presParOf" srcId="{AFD71B12-12D3-41EA-B36C-221502F3C116}" destId="{04A1E9AA-1876-4472-A599-35BEA918F9E4}" srcOrd="2" destOrd="0" presId="urn:microsoft.com/office/officeart/2005/8/layout/hList7#1"/>
    <dgm:cxn modelId="{06BE70AB-7C03-ED4D-800C-A86B9E37BB97}" type="presParOf" srcId="{04A1E9AA-1876-4472-A599-35BEA918F9E4}" destId="{8A8175D7-8FFD-4461-8C0A-56CE8FBA32EE}" srcOrd="0" destOrd="0" presId="urn:microsoft.com/office/officeart/2005/8/layout/hList7#1"/>
    <dgm:cxn modelId="{70EB3307-C59C-474B-AA5F-0A1954AE24C1}" type="presParOf" srcId="{04A1E9AA-1876-4472-A599-35BEA918F9E4}" destId="{2653146B-0872-4924-8C6D-FB14DF179982}" srcOrd="1" destOrd="0" presId="urn:microsoft.com/office/officeart/2005/8/layout/hList7#1"/>
    <dgm:cxn modelId="{D2E9A22F-18F6-A846-B47D-FE0497062F6A}" type="presParOf" srcId="{04A1E9AA-1876-4472-A599-35BEA918F9E4}" destId="{1BBF5150-2E48-49B5-91A5-305E831C084F}" srcOrd="2" destOrd="0" presId="urn:microsoft.com/office/officeart/2005/8/layout/hList7#1"/>
    <dgm:cxn modelId="{C4C1DD44-36A8-D445-9AFE-38324A3DA7EC}" type="presParOf" srcId="{04A1E9AA-1876-4472-A599-35BEA918F9E4}" destId="{E8FBA569-FA16-41C6-B8F2-69ED77295B61}" srcOrd="3" destOrd="0" presId="urn:microsoft.com/office/officeart/2005/8/layout/hList7#1"/>
    <dgm:cxn modelId="{4E42C77F-3F36-7440-B91C-701015FA9241}" type="presParOf" srcId="{AFD71B12-12D3-41EA-B36C-221502F3C116}" destId="{91C62DCA-AFBB-41AB-B2A7-2177AF3A7C3D}" srcOrd="3" destOrd="0" presId="urn:microsoft.com/office/officeart/2005/8/layout/hList7#1"/>
    <dgm:cxn modelId="{7CC008FE-183A-4F40-A8C8-11B34DA98E4A}" type="presParOf" srcId="{AFD71B12-12D3-41EA-B36C-221502F3C116}" destId="{4722E7E3-8879-426B-9322-4B89FE1E4BBC}" srcOrd="4" destOrd="0" presId="urn:microsoft.com/office/officeart/2005/8/layout/hList7#1"/>
    <dgm:cxn modelId="{B5DCF356-8FDD-AA4B-8A0F-FAA2B04674B1}" type="presParOf" srcId="{4722E7E3-8879-426B-9322-4B89FE1E4BBC}" destId="{8C0CF515-ADD4-4F76-AC3D-B203D3787AE7}" srcOrd="0" destOrd="0" presId="urn:microsoft.com/office/officeart/2005/8/layout/hList7#1"/>
    <dgm:cxn modelId="{23EC5DB5-5E14-B342-A267-D078C85D969B}" type="presParOf" srcId="{4722E7E3-8879-426B-9322-4B89FE1E4BBC}" destId="{C25ACF71-B549-4324-974A-05617F1842FE}" srcOrd="1" destOrd="0" presId="urn:microsoft.com/office/officeart/2005/8/layout/hList7#1"/>
    <dgm:cxn modelId="{7DE8E707-EF74-5141-A30A-6488F9A01D5C}" type="presParOf" srcId="{4722E7E3-8879-426B-9322-4B89FE1E4BBC}" destId="{B4145A95-E412-4627-AD20-667FA70EC986}" srcOrd="2" destOrd="0" presId="urn:microsoft.com/office/officeart/2005/8/layout/hList7#1"/>
    <dgm:cxn modelId="{F5D8628D-23F2-7441-B445-00874E27E488}" type="presParOf" srcId="{4722E7E3-8879-426B-9322-4B89FE1E4BBC}" destId="{6939CB46-F826-4592-8DFC-878172A35D5C}" srcOrd="3" destOrd="0" presId="urn:microsoft.com/office/officeart/2005/8/layout/hList7#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52CE4C6-787D-46CD-AB80-5E43F82265C8}" type="doc">
      <dgm:prSet loTypeId="urn:microsoft.com/office/officeart/2016/7/layout/VerticalDownArrowProcess" loCatId="process" qsTypeId="urn:microsoft.com/office/officeart/2005/8/quickstyle/simple1" qsCatId="simple" csTypeId="urn:microsoft.com/office/officeart/2005/8/colors/colorful1" csCatId="colorful"/>
      <dgm:spPr/>
      <dgm:t>
        <a:bodyPr/>
        <a:lstStyle/>
        <a:p>
          <a:endParaRPr lang="en-US"/>
        </a:p>
      </dgm:t>
    </dgm:pt>
    <dgm:pt modelId="{F3DC59C3-F8DA-412C-AC6D-4398B6550C36}">
      <dgm:prSet/>
      <dgm:spPr/>
      <dgm:t>
        <a:bodyPr/>
        <a:lstStyle/>
        <a:p>
          <a:r>
            <a:rPr lang="en-US">
              <a:latin typeface="Calibri"/>
              <a:ea typeface="Calibri"/>
              <a:cs typeface="Calibri"/>
            </a:rPr>
            <a:t>Listen</a:t>
          </a:r>
        </a:p>
      </dgm:t>
    </dgm:pt>
    <dgm:pt modelId="{D3D48114-8607-4523-B079-AD9D5DA327DF}" type="parTrans" cxnId="{A8137455-39CC-4BAE-A532-C76DBF216BE9}">
      <dgm:prSet/>
      <dgm:spPr/>
      <dgm:t>
        <a:bodyPr/>
        <a:lstStyle/>
        <a:p>
          <a:endParaRPr lang="en-US"/>
        </a:p>
      </dgm:t>
    </dgm:pt>
    <dgm:pt modelId="{E595C8DC-C6DD-41CF-8F32-19BC41763F73}" type="sibTrans" cxnId="{A8137455-39CC-4BAE-A532-C76DBF216BE9}">
      <dgm:prSet/>
      <dgm:spPr/>
      <dgm:t>
        <a:bodyPr/>
        <a:lstStyle/>
        <a:p>
          <a:endParaRPr lang="en-US"/>
        </a:p>
      </dgm:t>
    </dgm:pt>
    <dgm:pt modelId="{7B4E53B5-9941-4F3E-B600-FC1751223D97}">
      <dgm:prSet/>
      <dgm:spPr/>
      <dgm:t>
        <a:bodyPr/>
        <a:lstStyle/>
        <a:p>
          <a:r>
            <a:rPr lang="en-US">
              <a:latin typeface="Calibri"/>
              <a:ea typeface="Calibri"/>
              <a:cs typeface="Calibri"/>
            </a:rPr>
            <a:t>Listen to the following statements.</a:t>
          </a:r>
        </a:p>
      </dgm:t>
    </dgm:pt>
    <dgm:pt modelId="{39C8F283-357D-4950-8E5B-62D96A302905}" type="parTrans" cxnId="{3B826E22-111F-4294-904D-FEEE9B631D38}">
      <dgm:prSet/>
      <dgm:spPr/>
      <dgm:t>
        <a:bodyPr/>
        <a:lstStyle/>
        <a:p>
          <a:endParaRPr lang="en-US"/>
        </a:p>
      </dgm:t>
    </dgm:pt>
    <dgm:pt modelId="{83143E54-58CB-4076-8A85-1923D573C09C}" type="sibTrans" cxnId="{3B826E22-111F-4294-904D-FEEE9B631D38}">
      <dgm:prSet/>
      <dgm:spPr/>
      <dgm:t>
        <a:bodyPr/>
        <a:lstStyle/>
        <a:p>
          <a:endParaRPr lang="en-US"/>
        </a:p>
      </dgm:t>
    </dgm:pt>
    <dgm:pt modelId="{F412892E-29B6-434A-9C0C-1C9B79329C70}">
      <dgm:prSet/>
      <dgm:spPr/>
      <dgm:t>
        <a:bodyPr/>
        <a:lstStyle/>
        <a:p>
          <a:r>
            <a:rPr lang="en-US">
              <a:latin typeface="Calibri"/>
              <a:ea typeface="Calibri"/>
              <a:cs typeface="Calibri"/>
            </a:rPr>
            <a:t>Move up</a:t>
          </a:r>
        </a:p>
      </dgm:t>
    </dgm:pt>
    <dgm:pt modelId="{8FCDEB9D-D05C-4988-8C8E-5AB5B4C8FAC8}" type="parTrans" cxnId="{D44E7996-7CFA-485B-8FE9-063051EDC24B}">
      <dgm:prSet/>
      <dgm:spPr/>
      <dgm:t>
        <a:bodyPr/>
        <a:lstStyle/>
        <a:p>
          <a:endParaRPr lang="en-US"/>
        </a:p>
      </dgm:t>
    </dgm:pt>
    <dgm:pt modelId="{FBF9FA09-63DA-459D-B6A3-FF8CA4FCD4AC}" type="sibTrans" cxnId="{D44E7996-7CFA-485B-8FE9-063051EDC24B}">
      <dgm:prSet/>
      <dgm:spPr/>
      <dgm:t>
        <a:bodyPr/>
        <a:lstStyle/>
        <a:p>
          <a:endParaRPr lang="en-US"/>
        </a:p>
      </dgm:t>
    </dgm:pt>
    <dgm:pt modelId="{0E36FF56-6196-4F1B-ABBD-90F31F1DEBA1}">
      <dgm:prSet/>
      <dgm:spPr/>
      <dgm:t>
        <a:bodyPr/>
        <a:lstStyle/>
        <a:p>
          <a:pPr rtl="0"/>
          <a:r>
            <a:rPr lang="en-US">
              <a:latin typeface="Calibri"/>
              <a:ea typeface="Calibri"/>
              <a:cs typeface="Calibri"/>
            </a:rPr>
            <a:t>Move up (or remain up) if the statement describes you. </a:t>
          </a:r>
        </a:p>
      </dgm:t>
    </dgm:pt>
    <dgm:pt modelId="{704F3D40-F95D-4DAC-8780-57676ECF200A}" type="parTrans" cxnId="{6DAB5ABF-E6FF-406D-8158-F04B4931591A}">
      <dgm:prSet/>
      <dgm:spPr/>
      <dgm:t>
        <a:bodyPr/>
        <a:lstStyle/>
        <a:p>
          <a:endParaRPr lang="en-US"/>
        </a:p>
      </dgm:t>
    </dgm:pt>
    <dgm:pt modelId="{C30A9705-5980-44C9-9747-6307141A6A9E}" type="sibTrans" cxnId="{6DAB5ABF-E6FF-406D-8158-F04B4931591A}">
      <dgm:prSet/>
      <dgm:spPr/>
      <dgm:t>
        <a:bodyPr/>
        <a:lstStyle/>
        <a:p>
          <a:endParaRPr lang="en-US"/>
        </a:p>
      </dgm:t>
    </dgm:pt>
    <dgm:pt modelId="{7A30CD35-86C7-470F-AE17-F97F63C6768C}">
      <dgm:prSet/>
      <dgm:spPr/>
      <dgm:t>
        <a:bodyPr/>
        <a:lstStyle/>
        <a:p>
          <a:r>
            <a:rPr lang="en-US">
              <a:latin typeface="Calibri"/>
              <a:ea typeface="Calibri"/>
              <a:cs typeface="Calibri"/>
            </a:rPr>
            <a:t>Move down</a:t>
          </a:r>
        </a:p>
      </dgm:t>
    </dgm:pt>
    <dgm:pt modelId="{44564A3A-8558-42B1-AD5A-AA5A4EF33D61}" type="parTrans" cxnId="{FF29B043-BE8A-474F-92EA-973D9D4B34EB}">
      <dgm:prSet/>
      <dgm:spPr/>
      <dgm:t>
        <a:bodyPr/>
        <a:lstStyle/>
        <a:p>
          <a:endParaRPr lang="en-US"/>
        </a:p>
      </dgm:t>
    </dgm:pt>
    <dgm:pt modelId="{C556F021-CEEC-4D75-8A05-D802C1B2EA95}" type="sibTrans" cxnId="{FF29B043-BE8A-474F-92EA-973D9D4B34EB}">
      <dgm:prSet/>
      <dgm:spPr/>
      <dgm:t>
        <a:bodyPr/>
        <a:lstStyle/>
        <a:p>
          <a:endParaRPr lang="en-US"/>
        </a:p>
      </dgm:t>
    </dgm:pt>
    <dgm:pt modelId="{E28B855F-2099-4CFB-BD45-1DB737A98E06}">
      <dgm:prSet/>
      <dgm:spPr/>
      <dgm:t>
        <a:bodyPr/>
        <a:lstStyle/>
        <a:p>
          <a:r>
            <a:rPr lang="en-US">
              <a:latin typeface="Calibri"/>
              <a:ea typeface="Calibri"/>
              <a:cs typeface="Calibri"/>
            </a:rPr>
            <a:t>Move down(or remain down) if the statement does not describe you.</a:t>
          </a:r>
        </a:p>
      </dgm:t>
    </dgm:pt>
    <dgm:pt modelId="{77AAA693-72AA-4900-B7A1-CF6F1881969D}" type="parTrans" cxnId="{0874B8A8-C393-4AFD-BA25-B88BA6A590B6}">
      <dgm:prSet/>
      <dgm:spPr/>
      <dgm:t>
        <a:bodyPr/>
        <a:lstStyle/>
        <a:p>
          <a:endParaRPr lang="en-US"/>
        </a:p>
      </dgm:t>
    </dgm:pt>
    <dgm:pt modelId="{89DC8EC5-FC50-44D1-9968-503C8938BA2E}" type="sibTrans" cxnId="{0874B8A8-C393-4AFD-BA25-B88BA6A590B6}">
      <dgm:prSet/>
      <dgm:spPr/>
      <dgm:t>
        <a:bodyPr/>
        <a:lstStyle/>
        <a:p>
          <a:endParaRPr lang="en-US"/>
        </a:p>
      </dgm:t>
    </dgm:pt>
    <dgm:pt modelId="{6896284A-6BA5-4167-82C3-B177D3B034DE}" type="pres">
      <dgm:prSet presAssocID="{652CE4C6-787D-46CD-AB80-5E43F82265C8}" presName="Name0" presStyleCnt="0">
        <dgm:presLayoutVars>
          <dgm:dir/>
          <dgm:animLvl val="lvl"/>
          <dgm:resizeHandles val="exact"/>
        </dgm:presLayoutVars>
      </dgm:prSet>
      <dgm:spPr/>
    </dgm:pt>
    <dgm:pt modelId="{E079119E-6EBD-4C25-BB63-F2FE0590EC06}" type="pres">
      <dgm:prSet presAssocID="{7A30CD35-86C7-470F-AE17-F97F63C6768C}" presName="boxAndChildren" presStyleCnt="0"/>
      <dgm:spPr/>
    </dgm:pt>
    <dgm:pt modelId="{177E75B9-8A91-4742-9558-CC5F7A9B2A9F}" type="pres">
      <dgm:prSet presAssocID="{7A30CD35-86C7-470F-AE17-F97F63C6768C}" presName="parentTextBox" presStyleLbl="alignNode1" presStyleIdx="0" presStyleCnt="3"/>
      <dgm:spPr/>
    </dgm:pt>
    <dgm:pt modelId="{7BF22066-FB83-4699-ADBB-4DC450B15B01}" type="pres">
      <dgm:prSet presAssocID="{7A30CD35-86C7-470F-AE17-F97F63C6768C}" presName="descendantBox" presStyleLbl="bgAccFollowNode1" presStyleIdx="0" presStyleCnt="3"/>
      <dgm:spPr/>
    </dgm:pt>
    <dgm:pt modelId="{231A2B67-16E0-403F-A12C-79BC5D56A13A}" type="pres">
      <dgm:prSet presAssocID="{FBF9FA09-63DA-459D-B6A3-FF8CA4FCD4AC}" presName="sp" presStyleCnt="0"/>
      <dgm:spPr/>
    </dgm:pt>
    <dgm:pt modelId="{F587CC89-3797-40E6-9FD4-2730D44040F5}" type="pres">
      <dgm:prSet presAssocID="{F412892E-29B6-434A-9C0C-1C9B79329C70}" presName="arrowAndChildren" presStyleCnt="0"/>
      <dgm:spPr/>
    </dgm:pt>
    <dgm:pt modelId="{21306C05-4666-4FC7-BF21-DD68580DB082}" type="pres">
      <dgm:prSet presAssocID="{F412892E-29B6-434A-9C0C-1C9B79329C70}" presName="parentTextArrow" presStyleLbl="node1" presStyleIdx="0" presStyleCnt="0"/>
      <dgm:spPr/>
    </dgm:pt>
    <dgm:pt modelId="{59B6328C-7293-44D0-94BC-F67EE7BF6510}" type="pres">
      <dgm:prSet presAssocID="{F412892E-29B6-434A-9C0C-1C9B79329C70}" presName="arrow" presStyleLbl="alignNode1" presStyleIdx="1" presStyleCnt="3"/>
      <dgm:spPr/>
    </dgm:pt>
    <dgm:pt modelId="{7AC88C5F-8E91-41CA-8719-B401F483661B}" type="pres">
      <dgm:prSet presAssocID="{F412892E-29B6-434A-9C0C-1C9B79329C70}" presName="descendantArrow" presStyleLbl="bgAccFollowNode1" presStyleIdx="1" presStyleCnt="3"/>
      <dgm:spPr/>
    </dgm:pt>
    <dgm:pt modelId="{E097A360-CFBE-4B00-81CD-B4DEFD0813A6}" type="pres">
      <dgm:prSet presAssocID="{E595C8DC-C6DD-41CF-8F32-19BC41763F73}" presName="sp" presStyleCnt="0"/>
      <dgm:spPr/>
    </dgm:pt>
    <dgm:pt modelId="{E195EED7-E3EC-4F99-8976-677D8EF7CE29}" type="pres">
      <dgm:prSet presAssocID="{F3DC59C3-F8DA-412C-AC6D-4398B6550C36}" presName="arrowAndChildren" presStyleCnt="0"/>
      <dgm:spPr/>
    </dgm:pt>
    <dgm:pt modelId="{9A325B3F-B2CF-47B8-A6A7-6B807892094E}" type="pres">
      <dgm:prSet presAssocID="{F3DC59C3-F8DA-412C-AC6D-4398B6550C36}" presName="parentTextArrow" presStyleLbl="node1" presStyleIdx="0" presStyleCnt="0"/>
      <dgm:spPr/>
    </dgm:pt>
    <dgm:pt modelId="{5DF7AC65-04EC-4152-865D-DD4E943AC8D3}" type="pres">
      <dgm:prSet presAssocID="{F3DC59C3-F8DA-412C-AC6D-4398B6550C36}" presName="arrow" presStyleLbl="alignNode1" presStyleIdx="2" presStyleCnt="3"/>
      <dgm:spPr/>
    </dgm:pt>
    <dgm:pt modelId="{D95D9A83-3906-49CA-A84B-C06665909471}" type="pres">
      <dgm:prSet presAssocID="{F3DC59C3-F8DA-412C-AC6D-4398B6550C36}" presName="descendantArrow" presStyleLbl="bgAccFollowNode1" presStyleIdx="2" presStyleCnt="3"/>
      <dgm:spPr/>
    </dgm:pt>
  </dgm:ptLst>
  <dgm:cxnLst>
    <dgm:cxn modelId="{3B826E22-111F-4294-904D-FEEE9B631D38}" srcId="{F3DC59C3-F8DA-412C-AC6D-4398B6550C36}" destId="{7B4E53B5-9941-4F3E-B600-FC1751223D97}" srcOrd="0" destOrd="0" parTransId="{39C8F283-357D-4950-8E5B-62D96A302905}" sibTransId="{83143E54-58CB-4076-8A85-1923D573C09C}"/>
    <dgm:cxn modelId="{B5887C2E-AD5B-4400-893F-E15A3841A6DD}" type="presOf" srcId="{F3DC59C3-F8DA-412C-AC6D-4398B6550C36}" destId="{5DF7AC65-04EC-4152-865D-DD4E943AC8D3}" srcOrd="1" destOrd="0" presId="urn:microsoft.com/office/officeart/2016/7/layout/VerticalDownArrowProcess"/>
    <dgm:cxn modelId="{EAB0F83A-8066-4113-9B3D-2981ABE289E9}" type="presOf" srcId="{F412892E-29B6-434A-9C0C-1C9B79329C70}" destId="{59B6328C-7293-44D0-94BC-F67EE7BF6510}" srcOrd="1" destOrd="0" presId="urn:microsoft.com/office/officeart/2016/7/layout/VerticalDownArrowProcess"/>
    <dgm:cxn modelId="{343C025B-971A-4149-BCC7-3095775795FB}" type="presOf" srcId="{652CE4C6-787D-46CD-AB80-5E43F82265C8}" destId="{6896284A-6BA5-4167-82C3-B177D3B034DE}" srcOrd="0" destOrd="0" presId="urn:microsoft.com/office/officeart/2016/7/layout/VerticalDownArrowProcess"/>
    <dgm:cxn modelId="{FF29B043-BE8A-474F-92EA-973D9D4B34EB}" srcId="{652CE4C6-787D-46CD-AB80-5E43F82265C8}" destId="{7A30CD35-86C7-470F-AE17-F97F63C6768C}" srcOrd="2" destOrd="0" parTransId="{44564A3A-8558-42B1-AD5A-AA5A4EF33D61}" sibTransId="{C556F021-CEEC-4D75-8A05-D802C1B2EA95}"/>
    <dgm:cxn modelId="{A8137455-39CC-4BAE-A532-C76DBF216BE9}" srcId="{652CE4C6-787D-46CD-AB80-5E43F82265C8}" destId="{F3DC59C3-F8DA-412C-AC6D-4398B6550C36}" srcOrd="0" destOrd="0" parTransId="{D3D48114-8607-4523-B079-AD9D5DA327DF}" sibTransId="{E595C8DC-C6DD-41CF-8F32-19BC41763F73}"/>
    <dgm:cxn modelId="{D44E7996-7CFA-485B-8FE9-063051EDC24B}" srcId="{652CE4C6-787D-46CD-AB80-5E43F82265C8}" destId="{F412892E-29B6-434A-9C0C-1C9B79329C70}" srcOrd="1" destOrd="0" parTransId="{8FCDEB9D-D05C-4988-8C8E-5AB5B4C8FAC8}" sibTransId="{FBF9FA09-63DA-459D-B6A3-FF8CA4FCD4AC}"/>
    <dgm:cxn modelId="{E646BDA0-CF64-45B5-B892-F142121C59F3}" type="presOf" srcId="{F412892E-29B6-434A-9C0C-1C9B79329C70}" destId="{21306C05-4666-4FC7-BF21-DD68580DB082}" srcOrd="0" destOrd="0" presId="urn:microsoft.com/office/officeart/2016/7/layout/VerticalDownArrowProcess"/>
    <dgm:cxn modelId="{0874B8A8-C393-4AFD-BA25-B88BA6A590B6}" srcId="{7A30CD35-86C7-470F-AE17-F97F63C6768C}" destId="{E28B855F-2099-4CFB-BD45-1DB737A98E06}" srcOrd="0" destOrd="0" parTransId="{77AAA693-72AA-4900-B7A1-CF6F1881969D}" sibTransId="{89DC8EC5-FC50-44D1-9968-503C8938BA2E}"/>
    <dgm:cxn modelId="{255838B0-6AEF-46E6-8CD1-4A73C9699063}" type="presOf" srcId="{0E36FF56-6196-4F1B-ABBD-90F31F1DEBA1}" destId="{7AC88C5F-8E91-41CA-8719-B401F483661B}" srcOrd="0" destOrd="0" presId="urn:microsoft.com/office/officeart/2016/7/layout/VerticalDownArrowProcess"/>
    <dgm:cxn modelId="{1A3D25B1-189F-49F1-BAFE-DFED015847B0}" type="presOf" srcId="{7B4E53B5-9941-4F3E-B600-FC1751223D97}" destId="{D95D9A83-3906-49CA-A84B-C06665909471}" srcOrd="0" destOrd="0" presId="urn:microsoft.com/office/officeart/2016/7/layout/VerticalDownArrowProcess"/>
    <dgm:cxn modelId="{6DAB5ABF-E6FF-406D-8158-F04B4931591A}" srcId="{F412892E-29B6-434A-9C0C-1C9B79329C70}" destId="{0E36FF56-6196-4F1B-ABBD-90F31F1DEBA1}" srcOrd="0" destOrd="0" parTransId="{704F3D40-F95D-4DAC-8780-57676ECF200A}" sibTransId="{C30A9705-5980-44C9-9747-6307141A6A9E}"/>
    <dgm:cxn modelId="{FAABB0E7-E96B-443B-BE12-CB792136201C}" type="presOf" srcId="{F3DC59C3-F8DA-412C-AC6D-4398B6550C36}" destId="{9A325B3F-B2CF-47B8-A6A7-6B807892094E}" srcOrd="0" destOrd="0" presId="urn:microsoft.com/office/officeart/2016/7/layout/VerticalDownArrowProcess"/>
    <dgm:cxn modelId="{9E81C5EA-43D8-4E69-978F-25166169951D}" type="presOf" srcId="{E28B855F-2099-4CFB-BD45-1DB737A98E06}" destId="{7BF22066-FB83-4699-ADBB-4DC450B15B01}" srcOrd="0" destOrd="0" presId="urn:microsoft.com/office/officeart/2016/7/layout/VerticalDownArrowProcess"/>
    <dgm:cxn modelId="{DB1966ED-CC11-438E-887E-20BD913AA9D5}" type="presOf" srcId="{7A30CD35-86C7-470F-AE17-F97F63C6768C}" destId="{177E75B9-8A91-4742-9558-CC5F7A9B2A9F}" srcOrd="0" destOrd="0" presId="urn:microsoft.com/office/officeart/2016/7/layout/VerticalDownArrowProcess"/>
    <dgm:cxn modelId="{BD12B213-3206-4612-ABB0-B71F1A53EC95}" type="presParOf" srcId="{6896284A-6BA5-4167-82C3-B177D3B034DE}" destId="{E079119E-6EBD-4C25-BB63-F2FE0590EC06}" srcOrd="0" destOrd="0" presId="urn:microsoft.com/office/officeart/2016/7/layout/VerticalDownArrowProcess"/>
    <dgm:cxn modelId="{76340546-CC28-487B-BD83-0FF3820D7317}" type="presParOf" srcId="{E079119E-6EBD-4C25-BB63-F2FE0590EC06}" destId="{177E75B9-8A91-4742-9558-CC5F7A9B2A9F}" srcOrd="0" destOrd="0" presId="urn:microsoft.com/office/officeart/2016/7/layout/VerticalDownArrowProcess"/>
    <dgm:cxn modelId="{75B21CA5-9B36-43AE-B46A-5E140BD3B342}" type="presParOf" srcId="{E079119E-6EBD-4C25-BB63-F2FE0590EC06}" destId="{7BF22066-FB83-4699-ADBB-4DC450B15B01}" srcOrd="1" destOrd="0" presId="urn:microsoft.com/office/officeart/2016/7/layout/VerticalDownArrowProcess"/>
    <dgm:cxn modelId="{13A9897C-9D84-42C4-A4D7-217AD1F07C3E}" type="presParOf" srcId="{6896284A-6BA5-4167-82C3-B177D3B034DE}" destId="{231A2B67-16E0-403F-A12C-79BC5D56A13A}" srcOrd="1" destOrd="0" presId="urn:microsoft.com/office/officeart/2016/7/layout/VerticalDownArrowProcess"/>
    <dgm:cxn modelId="{A42F2EE4-1016-443C-99C1-BE672EAD94BC}" type="presParOf" srcId="{6896284A-6BA5-4167-82C3-B177D3B034DE}" destId="{F587CC89-3797-40E6-9FD4-2730D44040F5}" srcOrd="2" destOrd="0" presId="urn:microsoft.com/office/officeart/2016/7/layout/VerticalDownArrowProcess"/>
    <dgm:cxn modelId="{69FEC6A6-212D-4198-AE53-DCD2298E89DB}" type="presParOf" srcId="{F587CC89-3797-40E6-9FD4-2730D44040F5}" destId="{21306C05-4666-4FC7-BF21-DD68580DB082}" srcOrd="0" destOrd="0" presId="urn:microsoft.com/office/officeart/2016/7/layout/VerticalDownArrowProcess"/>
    <dgm:cxn modelId="{1D9E132E-14FD-4E34-B469-FEC65A139F82}" type="presParOf" srcId="{F587CC89-3797-40E6-9FD4-2730D44040F5}" destId="{59B6328C-7293-44D0-94BC-F67EE7BF6510}" srcOrd="1" destOrd="0" presId="urn:microsoft.com/office/officeart/2016/7/layout/VerticalDownArrowProcess"/>
    <dgm:cxn modelId="{D4230804-4E41-43F1-AB9E-9C46ECC448E5}" type="presParOf" srcId="{F587CC89-3797-40E6-9FD4-2730D44040F5}" destId="{7AC88C5F-8E91-41CA-8719-B401F483661B}" srcOrd="2" destOrd="0" presId="urn:microsoft.com/office/officeart/2016/7/layout/VerticalDownArrowProcess"/>
    <dgm:cxn modelId="{14FF4AED-032C-414B-BC00-9FD3221A450F}" type="presParOf" srcId="{6896284A-6BA5-4167-82C3-B177D3B034DE}" destId="{E097A360-CFBE-4B00-81CD-B4DEFD0813A6}" srcOrd="3" destOrd="0" presId="urn:microsoft.com/office/officeart/2016/7/layout/VerticalDownArrowProcess"/>
    <dgm:cxn modelId="{9B390AB6-8CDF-4F2D-AF1E-4EE0504EB55A}" type="presParOf" srcId="{6896284A-6BA5-4167-82C3-B177D3B034DE}" destId="{E195EED7-E3EC-4F99-8976-677D8EF7CE29}" srcOrd="4" destOrd="0" presId="urn:microsoft.com/office/officeart/2016/7/layout/VerticalDownArrowProcess"/>
    <dgm:cxn modelId="{59D67888-EE48-4B0A-AA74-660EF33D6F0A}" type="presParOf" srcId="{E195EED7-E3EC-4F99-8976-677D8EF7CE29}" destId="{9A325B3F-B2CF-47B8-A6A7-6B807892094E}" srcOrd="0" destOrd="0" presId="urn:microsoft.com/office/officeart/2016/7/layout/VerticalDownArrowProcess"/>
    <dgm:cxn modelId="{4F6BDB82-E09A-4537-BE60-11B76757C57F}" type="presParOf" srcId="{E195EED7-E3EC-4F99-8976-677D8EF7CE29}" destId="{5DF7AC65-04EC-4152-865D-DD4E943AC8D3}" srcOrd="1" destOrd="0" presId="urn:microsoft.com/office/officeart/2016/7/layout/VerticalDownArrowProcess"/>
    <dgm:cxn modelId="{FC3B075C-AA06-44AC-BE2E-78974F912BEB}" type="presParOf" srcId="{E195EED7-E3EC-4F99-8976-677D8EF7CE29}" destId="{D95D9A83-3906-49CA-A84B-C06665909471}" srcOrd="2" destOrd="0" presId="urn:microsoft.com/office/officeart/2016/7/layout/VerticalDown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7889659-3545-49F4-A10C-975B34646A6A}" type="doc">
      <dgm:prSet loTypeId="urn:microsoft.com/office/officeart/2005/8/layout/hList9" loCatId="list" qsTypeId="urn:microsoft.com/office/officeart/2005/8/quickstyle/simple1" qsCatId="simple" csTypeId="urn:microsoft.com/office/officeart/2005/8/colors/colorful3" csCatId="colorful" phldr="1"/>
      <dgm:spPr/>
      <dgm:t>
        <a:bodyPr/>
        <a:lstStyle/>
        <a:p>
          <a:endParaRPr lang="en-US"/>
        </a:p>
      </dgm:t>
    </dgm:pt>
    <dgm:pt modelId="{FBAE2706-C13A-45AB-AED9-D12110534848}">
      <dgm:prSet phldrT="[Text]"/>
      <dgm:spPr/>
      <dgm:t>
        <a:bodyPr/>
        <a:lstStyle/>
        <a:p>
          <a:r>
            <a:rPr lang="en-US" b="1">
              <a:latin typeface="Arial" panose="020B0604020202020204" pitchFamily="34" charset="0"/>
              <a:cs typeface="Arial" panose="020B0604020202020204" pitchFamily="34" charset="0"/>
            </a:rPr>
            <a:t>Individual</a:t>
          </a:r>
        </a:p>
      </dgm:t>
    </dgm:pt>
    <dgm:pt modelId="{741403A3-03F2-41DB-9B8F-549B7B90D39F}" type="parTrans" cxnId="{ABF3F246-822C-412A-AFCB-2E76EFA7A848}">
      <dgm:prSet/>
      <dgm:spPr/>
      <dgm:t>
        <a:bodyPr/>
        <a:lstStyle/>
        <a:p>
          <a:endParaRPr lang="en-US"/>
        </a:p>
      </dgm:t>
    </dgm:pt>
    <dgm:pt modelId="{24CBE597-C23B-41B5-9996-2BE7E4B7BFA2}" type="sibTrans" cxnId="{ABF3F246-822C-412A-AFCB-2E76EFA7A848}">
      <dgm:prSet/>
      <dgm:spPr/>
      <dgm:t>
        <a:bodyPr/>
        <a:lstStyle/>
        <a:p>
          <a:endParaRPr lang="en-US"/>
        </a:p>
      </dgm:t>
    </dgm:pt>
    <dgm:pt modelId="{9076C7DB-B6AA-49AC-A5BA-7A906DBE610E}">
      <dgm:prSet phldrT="[Text]" custT="1"/>
      <dgm:spPr/>
      <dgm:t>
        <a:bodyPr/>
        <a:lstStyle/>
        <a:p>
          <a:pPr algn="ctr"/>
          <a:r>
            <a:rPr lang="en-US" sz="3200" b="1">
              <a:latin typeface="Arial" panose="020B0604020202020204" pitchFamily="34" charset="0"/>
              <a:cs typeface="Arial" panose="020B0604020202020204" pitchFamily="34" charset="0"/>
            </a:rPr>
            <a:t>Internalized</a:t>
          </a:r>
        </a:p>
      </dgm:t>
    </dgm:pt>
    <dgm:pt modelId="{EC2052DC-1E50-4F54-97DE-8269FC2EE1DF}" type="parTrans" cxnId="{4E00A574-0750-41B3-AF49-C4B7B152E51F}">
      <dgm:prSet/>
      <dgm:spPr/>
      <dgm:t>
        <a:bodyPr/>
        <a:lstStyle/>
        <a:p>
          <a:endParaRPr lang="en-US"/>
        </a:p>
      </dgm:t>
    </dgm:pt>
    <dgm:pt modelId="{B0808C45-780C-4450-A87A-09A9BE6735BD}" type="sibTrans" cxnId="{4E00A574-0750-41B3-AF49-C4B7B152E51F}">
      <dgm:prSet/>
      <dgm:spPr/>
      <dgm:t>
        <a:bodyPr/>
        <a:lstStyle/>
        <a:p>
          <a:endParaRPr lang="en-US"/>
        </a:p>
      </dgm:t>
    </dgm:pt>
    <dgm:pt modelId="{69B9700D-3ABF-4628-A61A-D4BC2DDE7219}">
      <dgm:prSet phldrT="[Text]" custT="1"/>
      <dgm:spPr/>
      <dgm:t>
        <a:bodyPr/>
        <a:lstStyle/>
        <a:p>
          <a:pPr algn="ctr"/>
          <a:r>
            <a:rPr lang="en-US" sz="3100" b="1">
              <a:latin typeface="Arial" panose="020B0604020202020204" pitchFamily="34" charset="0"/>
              <a:cs typeface="Arial" panose="020B0604020202020204" pitchFamily="34" charset="0"/>
            </a:rPr>
            <a:t>Interpersonal</a:t>
          </a:r>
        </a:p>
      </dgm:t>
    </dgm:pt>
    <dgm:pt modelId="{F25D31AE-A4F3-4998-AE40-E54A92C33BD9}" type="parTrans" cxnId="{8B0E2D1F-0A48-41B6-9B46-297BD736D71D}">
      <dgm:prSet/>
      <dgm:spPr/>
      <dgm:t>
        <a:bodyPr/>
        <a:lstStyle/>
        <a:p>
          <a:endParaRPr lang="en-US"/>
        </a:p>
      </dgm:t>
    </dgm:pt>
    <dgm:pt modelId="{C65CB759-F627-4F18-A9BB-C72ADBE56749}" type="sibTrans" cxnId="{8B0E2D1F-0A48-41B6-9B46-297BD736D71D}">
      <dgm:prSet/>
      <dgm:spPr/>
      <dgm:t>
        <a:bodyPr/>
        <a:lstStyle/>
        <a:p>
          <a:endParaRPr lang="en-US"/>
        </a:p>
      </dgm:t>
    </dgm:pt>
    <dgm:pt modelId="{A0574181-486D-4F73-8E05-3AE92C56013E}">
      <dgm:prSet phldrT="[Text]"/>
      <dgm:spPr/>
      <dgm:t>
        <a:bodyPr/>
        <a:lstStyle/>
        <a:p>
          <a:r>
            <a:rPr lang="en-US" b="1">
              <a:latin typeface="Arial" panose="020B0604020202020204" pitchFamily="34" charset="0"/>
              <a:cs typeface="Arial" panose="020B0604020202020204" pitchFamily="34" charset="0"/>
            </a:rPr>
            <a:t>Systemic</a:t>
          </a:r>
        </a:p>
      </dgm:t>
    </dgm:pt>
    <dgm:pt modelId="{17D88CCB-0F60-4428-972F-6A6D2EF4C27C}" type="parTrans" cxnId="{DDD5DB69-36E0-4A22-8B2B-0756A79BD378}">
      <dgm:prSet/>
      <dgm:spPr/>
      <dgm:t>
        <a:bodyPr/>
        <a:lstStyle/>
        <a:p>
          <a:endParaRPr lang="en-US"/>
        </a:p>
      </dgm:t>
    </dgm:pt>
    <dgm:pt modelId="{8944A29E-85CA-4305-ADA5-A091F710D195}" type="sibTrans" cxnId="{DDD5DB69-36E0-4A22-8B2B-0756A79BD378}">
      <dgm:prSet/>
      <dgm:spPr/>
      <dgm:t>
        <a:bodyPr/>
        <a:lstStyle/>
        <a:p>
          <a:endParaRPr lang="en-US"/>
        </a:p>
      </dgm:t>
    </dgm:pt>
    <dgm:pt modelId="{5217EF89-0A12-4FA6-BFD1-1EF4B450DEF5}">
      <dgm:prSet phldrT="[Text]" custT="1"/>
      <dgm:spPr/>
      <dgm:t>
        <a:bodyPr/>
        <a:lstStyle/>
        <a:p>
          <a:pPr algn="ctr"/>
          <a:r>
            <a:rPr lang="en-US" sz="3200" b="1">
              <a:latin typeface="Arial" panose="020B0604020202020204" pitchFamily="34" charset="0"/>
              <a:cs typeface="Arial" panose="020B0604020202020204" pitchFamily="34" charset="0"/>
            </a:rPr>
            <a:t>Institutional</a:t>
          </a:r>
        </a:p>
      </dgm:t>
    </dgm:pt>
    <dgm:pt modelId="{8970AC69-A8CE-44D8-ACD7-E71C2F270B0F}" type="parTrans" cxnId="{84A65475-ADDF-4715-AD17-DAB4A2692F90}">
      <dgm:prSet/>
      <dgm:spPr/>
      <dgm:t>
        <a:bodyPr/>
        <a:lstStyle/>
        <a:p>
          <a:endParaRPr lang="en-US"/>
        </a:p>
      </dgm:t>
    </dgm:pt>
    <dgm:pt modelId="{60D60DB6-E7F1-457B-A4F0-8E59E13A1BDB}" type="sibTrans" cxnId="{84A65475-ADDF-4715-AD17-DAB4A2692F90}">
      <dgm:prSet/>
      <dgm:spPr/>
      <dgm:t>
        <a:bodyPr/>
        <a:lstStyle/>
        <a:p>
          <a:endParaRPr lang="en-US"/>
        </a:p>
      </dgm:t>
    </dgm:pt>
    <dgm:pt modelId="{AB76D5D4-C8F0-4276-BEE0-F9B02DE53398}">
      <dgm:prSet phldrT="[Text]" custT="1"/>
      <dgm:spPr/>
      <dgm:t>
        <a:bodyPr/>
        <a:lstStyle/>
        <a:p>
          <a:pPr algn="ctr"/>
          <a:r>
            <a:rPr lang="en-US" sz="3200" b="1">
              <a:latin typeface="Arial" panose="020B0604020202020204" pitchFamily="34" charset="0"/>
              <a:cs typeface="Arial" panose="020B0604020202020204" pitchFamily="34" charset="0"/>
            </a:rPr>
            <a:t>Structural</a:t>
          </a:r>
        </a:p>
      </dgm:t>
    </dgm:pt>
    <dgm:pt modelId="{D55A7248-B298-4FFE-AC28-C2C0BAF0C6C4}" type="parTrans" cxnId="{BAD2E341-C7FC-4BEF-828D-E7BA95A9BDA4}">
      <dgm:prSet/>
      <dgm:spPr/>
      <dgm:t>
        <a:bodyPr/>
        <a:lstStyle/>
        <a:p>
          <a:endParaRPr lang="en-US"/>
        </a:p>
      </dgm:t>
    </dgm:pt>
    <dgm:pt modelId="{C6AA97B8-ACE9-4B1F-AF03-5850585495C7}" type="sibTrans" cxnId="{BAD2E341-C7FC-4BEF-828D-E7BA95A9BDA4}">
      <dgm:prSet/>
      <dgm:spPr/>
      <dgm:t>
        <a:bodyPr/>
        <a:lstStyle/>
        <a:p>
          <a:endParaRPr lang="en-US"/>
        </a:p>
      </dgm:t>
    </dgm:pt>
    <dgm:pt modelId="{2EDECC86-1171-4D43-8421-10C61F06D3E2}" type="pres">
      <dgm:prSet presAssocID="{17889659-3545-49F4-A10C-975B34646A6A}" presName="list" presStyleCnt="0">
        <dgm:presLayoutVars>
          <dgm:dir/>
          <dgm:animLvl val="lvl"/>
        </dgm:presLayoutVars>
      </dgm:prSet>
      <dgm:spPr/>
    </dgm:pt>
    <dgm:pt modelId="{7740AF71-92F7-43F9-8D35-B8E192E7B315}" type="pres">
      <dgm:prSet presAssocID="{FBAE2706-C13A-45AB-AED9-D12110534848}" presName="posSpace" presStyleCnt="0"/>
      <dgm:spPr/>
    </dgm:pt>
    <dgm:pt modelId="{9B1C7B90-2699-4A52-A789-7E05ADB9162D}" type="pres">
      <dgm:prSet presAssocID="{FBAE2706-C13A-45AB-AED9-D12110534848}" presName="vertFlow" presStyleCnt="0"/>
      <dgm:spPr/>
    </dgm:pt>
    <dgm:pt modelId="{2D0D8C5A-1B4C-44B2-9CEF-478F99C304C6}" type="pres">
      <dgm:prSet presAssocID="{FBAE2706-C13A-45AB-AED9-D12110534848}" presName="topSpace" presStyleCnt="0"/>
      <dgm:spPr/>
    </dgm:pt>
    <dgm:pt modelId="{A6458334-B249-4046-81AA-5FE7D5918065}" type="pres">
      <dgm:prSet presAssocID="{FBAE2706-C13A-45AB-AED9-D12110534848}" presName="firstComp" presStyleCnt="0"/>
      <dgm:spPr/>
    </dgm:pt>
    <dgm:pt modelId="{A626B80B-AE2E-45C0-98EF-4229048FD418}" type="pres">
      <dgm:prSet presAssocID="{FBAE2706-C13A-45AB-AED9-D12110534848}" presName="firstChild" presStyleLbl="bgAccFollowNode1" presStyleIdx="0" presStyleCnt="4" custScaleX="102339"/>
      <dgm:spPr/>
    </dgm:pt>
    <dgm:pt modelId="{C95700B5-2CA8-44C6-B248-A1696A6655E0}" type="pres">
      <dgm:prSet presAssocID="{FBAE2706-C13A-45AB-AED9-D12110534848}" presName="firstChildTx" presStyleLbl="bgAccFollowNode1" presStyleIdx="0" presStyleCnt="4">
        <dgm:presLayoutVars>
          <dgm:bulletEnabled val="1"/>
        </dgm:presLayoutVars>
      </dgm:prSet>
      <dgm:spPr/>
    </dgm:pt>
    <dgm:pt modelId="{C22E090B-390B-4ED6-B889-7CD6295186F0}" type="pres">
      <dgm:prSet presAssocID="{69B9700D-3ABF-4628-A61A-D4BC2DDE7219}" presName="comp" presStyleCnt="0"/>
      <dgm:spPr/>
    </dgm:pt>
    <dgm:pt modelId="{86A005B6-4656-4169-864A-09D5DB994CD9}" type="pres">
      <dgm:prSet presAssocID="{69B9700D-3ABF-4628-A61A-D4BC2DDE7219}" presName="child" presStyleLbl="bgAccFollowNode1" presStyleIdx="1" presStyleCnt="4" custScaleX="102183"/>
      <dgm:spPr/>
    </dgm:pt>
    <dgm:pt modelId="{1DAC27E2-8FF8-46EC-BEF2-3F554C042184}" type="pres">
      <dgm:prSet presAssocID="{69B9700D-3ABF-4628-A61A-D4BC2DDE7219}" presName="childTx" presStyleLbl="bgAccFollowNode1" presStyleIdx="1" presStyleCnt="4">
        <dgm:presLayoutVars>
          <dgm:bulletEnabled val="1"/>
        </dgm:presLayoutVars>
      </dgm:prSet>
      <dgm:spPr/>
    </dgm:pt>
    <dgm:pt modelId="{BFACCA8A-E5FD-4E12-BE80-5AFA63B00C45}" type="pres">
      <dgm:prSet presAssocID="{FBAE2706-C13A-45AB-AED9-D12110534848}" presName="negSpace" presStyleCnt="0"/>
      <dgm:spPr/>
    </dgm:pt>
    <dgm:pt modelId="{1DFFB38E-054E-4052-84F2-CC9171A41B17}" type="pres">
      <dgm:prSet presAssocID="{FBAE2706-C13A-45AB-AED9-D12110534848}" presName="circle" presStyleLbl="node1" presStyleIdx="0" presStyleCnt="2"/>
      <dgm:spPr/>
    </dgm:pt>
    <dgm:pt modelId="{AB0289D8-C089-4015-8244-38D7B828A651}" type="pres">
      <dgm:prSet presAssocID="{24CBE597-C23B-41B5-9996-2BE7E4B7BFA2}" presName="transSpace" presStyleCnt="0"/>
      <dgm:spPr/>
    </dgm:pt>
    <dgm:pt modelId="{6360B64E-EB91-4792-8263-B2F0E60D92E5}" type="pres">
      <dgm:prSet presAssocID="{A0574181-486D-4F73-8E05-3AE92C56013E}" presName="posSpace" presStyleCnt="0"/>
      <dgm:spPr/>
    </dgm:pt>
    <dgm:pt modelId="{4FE90574-D2A0-4BFE-915B-841079BA583B}" type="pres">
      <dgm:prSet presAssocID="{A0574181-486D-4F73-8E05-3AE92C56013E}" presName="vertFlow" presStyleCnt="0"/>
      <dgm:spPr/>
    </dgm:pt>
    <dgm:pt modelId="{080A012B-EAB4-4726-8F22-7C5CE40E3616}" type="pres">
      <dgm:prSet presAssocID="{A0574181-486D-4F73-8E05-3AE92C56013E}" presName="topSpace" presStyleCnt="0"/>
      <dgm:spPr/>
    </dgm:pt>
    <dgm:pt modelId="{ABAAF633-C866-4ADB-ABB3-CE3B71E0DA15}" type="pres">
      <dgm:prSet presAssocID="{A0574181-486D-4F73-8E05-3AE92C56013E}" presName="firstComp" presStyleCnt="0"/>
      <dgm:spPr/>
    </dgm:pt>
    <dgm:pt modelId="{FC9CE17E-CCBA-4E81-A9AA-320B17B84076}" type="pres">
      <dgm:prSet presAssocID="{A0574181-486D-4F73-8E05-3AE92C56013E}" presName="firstChild" presStyleLbl="bgAccFollowNode1" presStyleIdx="2" presStyleCnt="4"/>
      <dgm:spPr/>
    </dgm:pt>
    <dgm:pt modelId="{A2CC6626-8EDF-4D91-BBC7-C99F39FAB1A8}" type="pres">
      <dgm:prSet presAssocID="{A0574181-486D-4F73-8E05-3AE92C56013E}" presName="firstChildTx" presStyleLbl="bgAccFollowNode1" presStyleIdx="2" presStyleCnt="4">
        <dgm:presLayoutVars>
          <dgm:bulletEnabled val="1"/>
        </dgm:presLayoutVars>
      </dgm:prSet>
      <dgm:spPr/>
    </dgm:pt>
    <dgm:pt modelId="{659195C7-3A38-4824-8BD0-5953AD2FC476}" type="pres">
      <dgm:prSet presAssocID="{AB76D5D4-C8F0-4276-BEE0-F9B02DE53398}" presName="comp" presStyleCnt="0"/>
      <dgm:spPr/>
    </dgm:pt>
    <dgm:pt modelId="{2041C6CF-9A80-4EB9-951D-2E068EAFFE4E}" type="pres">
      <dgm:prSet presAssocID="{AB76D5D4-C8F0-4276-BEE0-F9B02DE53398}" presName="child" presStyleLbl="bgAccFollowNode1" presStyleIdx="3" presStyleCnt="4"/>
      <dgm:spPr/>
    </dgm:pt>
    <dgm:pt modelId="{27C98EF5-F0E0-4D08-8B67-09DC04E398EB}" type="pres">
      <dgm:prSet presAssocID="{AB76D5D4-C8F0-4276-BEE0-F9B02DE53398}" presName="childTx" presStyleLbl="bgAccFollowNode1" presStyleIdx="3" presStyleCnt="4">
        <dgm:presLayoutVars>
          <dgm:bulletEnabled val="1"/>
        </dgm:presLayoutVars>
      </dgm:prSet>
      <dgm:spPr/>
    </dgm:pt>
    <dgm:pt modelId="{DCAA4062-E915-4115-A7E2-B329F018F97E}" type="pres">
      <dgm:prSet presAssocID="{A0574181-486D-4F73-8E05-3AE92C56013E}" presName="negSpace" presStyleCnt="0"/>
      <dgm:spPr/>
    </dgm:pt>
    <dgm:pt modelId="{62B9F204-76F2-4555-AA04-39046E45B33C}" type="pres">
      <dgm:prSet presAssocID="{A0574181-486D-4F73-8E05-3AE92C56013E}" presName="circle" presStyleLbl="node1" presStyleIdx="1" presStyleCnt="2" custLinFactNeighborX="655" custLinFactNeighborY="-4808"/>
      <dgm:spPr/>
    </dgm:pt>
  </dgm:ptLst>
  <dgm:cxnLst>
    <dgm:cxn modelId="{D6E33313-9C0C-954C-987F-4A6504AE3D67}" type="presOf" srcId="{AB76D5D4-C8F0-4276-BEE0-F9B02DE53398}" destId="{2041C6CF-9A80-4EB9-951D-2E068EAFFE4E}" srcOrd="0" destOrd="0" presId="urn:microsoft.com/office/officeart/2005/8/layout/hList9"/>
    <dgm:cxn modelId="{E6EE671A-B68C-B844-A309-30DF96597553}" type="presOf" srcId="{9076C7DB-B6AA-49AC-A5BA-7A906DBE610E}" destId="{C95700B5-2CA8-44C6-B248-A1696A6655E0}" srcOrd="1" destOrd="0" presId="urn:microsoft.com/office/officeart/2005/8/layout/hList9"/>
    <dgm:cxn modelId="{8B0E2D1F-0A48-41B6-9B46-297BD736D71D}" srcId="{FBAE2706-C13A-45AB-AED9-D12110534848}" destId="{69B9700D-3ABF-4628-A61A-D4BC2DDE7219}" srcOrd="1" destOrd="0" parTransId="{F25D31AE-A4F3-4998-AE40-E54A92C33BD9}" sibTransId="{C65CB759-F627-4F18-A9BB-C72ADBE56749}"/>
    <dgm:cxn modelId="{2D033723-60F2-1341-8459-C070A96FE031}" type="presOf" srcId="{17889659-3545-49F4-A10C-975B34646A6A}" destId="{2EDECC86-1171-4D43-8421-10C61F06D3E2}" srcOrd="0" destOrd="0" presId="urn:microsoft.com/office/officeart/2005/8/layout/hList9"/>
    <dgm:cxn modelId="{65A80937-042A-3346-8E42-814CFF3D44F5}" type="presOf" srcId="{FBAE2706-C13A-45AB-AED9-D12110534848}" destId="{1DFFB38E-054E-4052-84F2-CC9171A41B17}" srcOrd="0" destOrd="0" presId="urn:microsoft.com/office/officeart/2005/8/layout/hList9"/>
    <dgm:cxn modelId="{BAD2E341-C7FC-4BEF-828D-E7BA95A9BDA4}" srcId="{A0574181-486D-4F73-8E05-3AE92C56013E}" destId="{AB76D5D4-C8F0-4276-BEE0-F9B02DE53398}" srcOrd="1" destOrd="0" parTransId="{D55A7248-B298-4FFE-AC28-C2C0BAF0C6C4}" sibTransId="{C6AA97B8-ACE9-4B1F-AF03-5850585495C7}"/>
    <dgm:cxn modelId="{EC79EC45-2703-694E-889B-4190A4F2BE36}" type="presOf" srcId="{69B9700D-3ABF-4628-A61A-D4BC2DDE7219}" destId="{86A005B6-4656-4169-864A-09D5DB994CD9}" srcOrd="0" destOrd="0" presId="urn:microsoft.com/office/officeart/2005/8/layout/hList9"/>
    <dgm:cxn modelId="{26539C66-0B8F-1F47-8284-03811E7407F1}" type="presOf" srcId="{A0574181-486D-4F73-8E05-3AE92C56013E}" destId="{62B9F204-76F2-4555-AA04-39046E45B33C}" srcOrd="0" destOrd="0" presId="urn:microsoft.com/office/officeart/2005/8/layout/hList9"/>
    <dgm:cxn modelId="{ABF3F246-822C-412A-AFCB-2E76EFA7A848}" srcId="{17889659-3545-49F4-A10C-975B34646A6A}" destId="{FBAE2706-C13A-45AB-AED9-D12110534848}" srcOrd="0" destOrd="0" parTransId="{741403A3-03F2-41DB-9B8F-549B7B90D39F}" sibTransId="{24CBE597-C23B-41B5-9996-2BE7E4B7BFA2}"/>
    <dgm:cxn modelId="{DDD5DB69-36E0-4A22-8B2B-0756A79BD378}" srcId="{17889659-3545-49F4-A10C-975B34646A6A}" destId="{A0574181-486D-4F73-8E05-3AE92C56013E}" srcOrd="1" destOrd="0" parTransId="{17D88CCB-0F60-4428-972F-6A6D2EF4C27C}" sibTransId="{8944A29E-85CA-4305-ADA5-A091F710D195}"/>
    <dgm:cxn modelId="{4E00A574-0750-41B3-AF49-C4B7B152E51F}" srcId="{FBAE2706-C13A-45AB-AED9-D12110534848}" destId="{9076C7DB-B6AA-49AC-A5BA-7A906DBE610E}" srcOrd="0" destOrd="0" parTransId="{EC2052DC-1E50-4F54-97DE-8269FC2EE1DF}" sibTransId="{B0808C45-780C-4450-A87A-09A9BE6735BD}"/>
    <dgm:cxn modelId="{84A65475-ADDF-4715-AD17-DAB4A2692F90}" srcId="{A0574181-486D-4F73-8E05-3AE92C56013E}" destId="{5217EF89-0A12-4FA6-BFD1-1EF4B450DEF5}" srcOrd="0" destOrd="0" parTransId="{8970AC69-A8CE-44D8-ACD7-E71C2F270B0F}" sibTransId="{60D60DB6-E7F1-457B-A4F0-8E59E13A1BDB}"/>
    <dgm:cxn modelId="{A93CAE59-0C03-234A-A8F5-B8E03078C75A}" type="presOf" srcId="{AB76D5D4-C8F0-4276-BEE0-F9B02DE53398}" destId="{27C98EF5-F0E0-4D08-8B67-09DC04E398EB}" srcOrd="1" destOrd="0" presId="urn:microsoft.com/office/officeart/2005/8/layout/hList9"/>
    <dgm:cxn modelId="{0796F27A-A9E9-E943-A23B-91C5E5733F33}" type="presOf" srcId="{5217EF89-0A12-4FA6-BFD1-1EF4B450DEF5}" destId="{FC9CE17E-CCBA-4E81-A9AA-320B17B84076}" srcOrd="0" destOrd="0" presId="urn:microsoft.com/office/officeart/2005/8/layout/hList9"/>
    <dgm:cxn modelId="{4294F39B-DAB4-0F4A-9C20-5EF02EDAD9F2}" type="presOf" srcId="{9076C7DB-B6AA-49AC-A5BA-7A906DBE610E}" destId="{A626B80B-AE2E-45C0-98EF-4229048FD418}" srcOrd="0" destOrd="0" presId="urn:microsoft.com/office/officeart/2005/8/layout/hList9"/>
    <dgm:cxn modelId="{0AD001CC-FE67-5C41-85F3-9C4F4B5577D6}" type="presOf" srcId="{69B9700D-3ABF-4628-A61A-D4BC2DDE7219}" destId="{1DAC27E2-8FF8-46EC-BEF2-3F554C042184}" srcOrd="1" destOrd="0" presId="urn:microsoft.com/office/officeart/2005/8/layout/hList9"/>
    <dgm:cxn modelId="{D65D40FF-A595-C144-88B8-72120FE301A7}" type="presOf" srcId="{5217EF89-0A12-4FA6-BFD1-1EF4B450DEF5}" destId="{A2CC6626-8EDF-4D91-BBC7-C99F39FAB1A8}" srcOrd="1" destOrd="0" presId="urn:microsoft.com/office/officeart/2005/8/layout/hList9"/>
    <dgm:cxn modelId="{8E4A164E-4602-DC48-90F8-7F98E6CBDAFC}" type="presParOf" srcId="{2EDECC86-1171-4D43-8421-10C61F06D3E2}" destId="{7740AF71-92F7-43F9-8D35-B8E192E7B315}" srcOrd="0" destOrd="0" presId="urn:microsoft.com/office/officeart/2005/8/layout/hList9"/>
    <dgm:cxn modelId="{8F77888E-9CD9-DC46-93F8-B45484731BD0}" type="presParOf" srcId="{2EDECC86-1171-4D43-8421-10C61F06D3E2}" destId="{9B1C7B90-2699-4A52-A789-7E05ADB9162D}" srcOrd="1" destOrd="0" presId="urn:microsoft.com/office/officeart/2005/8/layout/hList9"/>
    <dgm:cxn modelId="{8BA3313D-110F-A64B-A009-5ED2910DF845}" type="presParOf" srcId="{9B1C7B90-2699-4A52-A789-7E05ADB9162D}" destId="{2D0D8C5A-1B4C-44B2-9CEF-478F99C304C6}" srcOrd="0" destOrd="0" presId="urn:microsoft.com/office/officeart/2005/8/layout/hList9"/>
    <dgm:cxn modelId="{BB241917-FCE2-5340-9DFE-6BDD88E50A93}" type="presParOf" srcId="{9B1C7B90-2699-4A52-A789-7E05ADB9162D}" destId="{A6458334-B249-4046-81AA-5FE7D5918065}" srcOrd="1" destOrd="0" presId="urn:microsoft.com/office/officeart/2005/8/layout/hList9"/>
    <dgm:cxn modelId="{A62CC04B-9415-8D41-92EC-AA7B7F219445}" type="presParOf" srcId="{A6458334-B249-4046-81AA-5FE7D5918065}" destId="{A626B80B-AE2E-45C0-98EF-4229048FD418}" srcOrd="0" destOrd="0" presId="urn:microsoft.com/office/officeart/2005/8/layout/hList9"/>
    <dgm:cxn modelId="{5643D8E2-1DBD-AF41-902C-8176BCD478BA}" type="presParOf" srcId="{A6458334-B249-4046-81AA-5FE7D5918065}" destId="{C95700B5-2CA8-44C6-B248-A1696A6655E0}" srcOrd="1" destOrd="0" presId="urn:microsoft.com/office/officeart/2005/8/layout/hList9"/>
    <dgm:cxn modelId="{A486048F-D80D-1E45-8B0D-B78D41D93AA7}" type="presParOf" srcId="{9B1C7B90-2699-4A52-A789-7E05ADB9162D}" destId="{C22E090B-390B-4ED6-B889-7CD6295186F0}" srcOrd="2" destOrd="0" presId="urn:microsoft.com/office/officeart/2005/8/layout/hList9"/>
    <dgm:cxn modelId="{A4727B4C-5F48-DD4A-947E-815828CCEF06}" type="presParOf" srcId="{C22E090B-390B-4ED6-B889-7CD6295186F0}" destId="{86A005B6-4656-4169-864A-09D5DB994CD9}" srcOrd="0" destOrd="0" presId="urn:microsoft.com/office/officeart/2005/8/layout/hList9"/>
    <dgm:cxn modelId="{36E81963-2994-E84B-B081-170817AFC873}" type="presParOf" srcId="{C22E090B-390B-4ED6-B889-7CD6295186F0}" destId="{1DAC27E2-8FF8-46EC-BEF2-3F554C042184}" srcOrd="1" destOrd="0" presId="urn:microsoft.com/office/officeart/2005/8/layout/hList9"/>
    <dgm:cxn modelId="{9E33D652-5E5B-0044-AEED-ECF4A7CA1781}" type="presParOf" srcId="{2EDECC86-1171-4D43-8421-10C61F06D3E2}" destId="{BFACCA8A-E5FD-4E12-BE80-5AFA63B00C45}" srcOrd="2" destOrd="0" presId="urn:microsoft.com/office/officeart/2005/8/layout/hList9"/>
    <dgm:cxn modelId="{8969B2DE-41EF-894C-8AE7-9DB7B3C6598F}" type="presParOf" srcId="{2EDECC86-1171-4D43-8421-10C61F06D3E2}" destId="{1DFFB38E-054E-4052-84F2-CC9171A41B17}" srcOrd="3" destOrd="0" presId="urn:microsoft.com/office/officeart/2005/8/layout/hList9"/>
    <dgm:cxn modelId="{9CAC761D-EE84-4D44-9A50-ED0ABABDC965}" type="presParOf" srcId="{2EDECC86-1171-4D43-8421-10C61F06D3E2}" destId="{AB0289D8-C089-4015-8244-38D7B828A651}" srcOrd="4" destOrd="0" presId="urn:microsoft.com/office/officeart/2005/8/layout/hList9"/>
    <dgm:cxn modelId="{6122B016-B391-1E40-931C-10268776EC53}" type="presParOf" srcId="{2EDECC86-1171-4D43-8421-10C61F06D3E2}" destId="{6360B64E-EB91-4792-8263-B2F0E60D92E5}" srcOrd="5" destOrd="0" presId="urn:microsoft.com/office/officeart/2005/8/layout/hList9"/>
    <dgm:cxn modelId="{55DFF057-707C-9842-BB99-5457740A6FC5}" type="presParOf" srcId="{2EDECC86-1171-4D43-8421-10C61F06D3E2}" destId="{4FE90574-D2A0-4BFE-915B-841079BA583B}" srcOrd="6" destOrd="0" presId="urn:microsoft.com/office/officeart/2005/8/layout/hList9"/>
    <dgm:cxn modelId="{39C9FA8E-2ED3-3548-A7E0-2FE04908D395}" type="presParOf" srcId="{4FE90574-D2A0-4BFE-915B-841079BA583B}" destId="{080A012B-EAB4-4726-8F22-7C5CE40E3616}" srcOrd="0" destOrd="0" presId="urn:microsoft.com/office/officeart/2005/8/layout/hList9"/>
    <dgm:cxn modelId="{589111DA-0780-1449-A0D9-1898174AEF08}" type="presParOf" srcId="{4FE90574-D2A0-4BFE-915B-841079BA583B}" destId="{ABAAF633-C866-4ADB-ABB3-CE3B71E0DA15}" srcOrd="1" destOrd="0" presId="urn:microsoft.com/office/officeart/2005/8/layout/hList9"/>
    <dgm:cxn modelId="{2F4CD342-C079-224E-96C5-0F5D30546D52}" type="presParOf" srcId="{ABAAF633-C866-4ADB-ABB3-CE3B71E0DA15}" destId="{FC9CE17E-CCBA-4E81-A9AA-320B17B84076}" srcOrd="0" destOrd="0" presId="urn:microsoft.com/office/officeart/2005/8/layout/hList9"/>
    <dgm:cxn modelId="{1FCFD7B8-42E8-6748-AFC2-5A6218694EB0}" type="presParOf" srcId="{ABAAF633-C866-4ADB-ABB3-CE3B71E0DA15}" destId="{A2CC6626-8EDF-4D91-BBC7-C99F39FAB1A8}" srcOrd="1" destOrd="0" presId="urn:microsoft.com/office/officeart/2005/8/layout/hList9"/>
    <dgm:cxn modelId="{DCD33E7D-4ED3-7B41-8E04-6F7B2B29064F}" type="presParOf" srcId="{4FE90574-D2A0-4BFE-915B-841079BA583B}" destId="{659195C7-3A38-4824-8BD0-5953AD2FC476}" srcOrd="2" destOrd="0" presId="urn:microsoft.com/office/officeart/2005/8/layout/hList9"/>
    <dgm:cxn modelId="{F732F695-59B7-8A45-9DAA-0CA2938F6251}" type="presParOf" srcId="{659195C7-3A38-4824-8BD0-5953AD2FC476}" destId="{2041C6CF-9A80-4EB9-951D-2E068EAFFE4E}" srcOrd="0" destOrd="0" presId="urn:microsoft.com/office/officeart/2005/8/layout/hList9"/>
    <dgm:cxn modelId="{D0139B55-7769-434F-B847-118F96CCFC71}" type="presParOf" srcId="{659195C7-3A38-4824-8BD0-5953AD2FC476}" destId="{27C98EF5-F0E0-4D08-8B67-09DC04E398EB}" srcOrd="1" destOrd="0" presId="urn:microsoft.com/office/officeart/2005/8/layout/hList9"/>
    <dgm:cxn modelId="{4DF1DC1D-9E77-6746-BFD4-146CB0B9A337}" type="presParOf" srcId="{2EDECC86-1171-4D43-8421-10C61F06D3E2}" destId="{DCAA4062-E915-4115-A7E2-B329F018F97E}" srcOrd="7" destOrd="0" presId="urn:microsoft.com/office/officeart/2005/8/layout/hList9"/>
    <dgm:cxn modelId="{97117B72-596C-E647-94BE-46D1A05E22F1}" type="presParOf" srcId="{2EDECC86-1171-4D43-8421-10C61F06D3E2}" destId="{62B9F204-76F2-4555-AA04-39046E45B33C}" srcOrd="8" destOrd="0" presId="urn:microsoft.com/office/officeart/2005/8/layout/hList9"/>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B524621-D896-4825-A7FD-9A75B64E08F2}" type="doc">
      <dgm:prSet loTypeId="urn:microsoft.com/office/officeart/2008/layout/LinedList" loCatId="list" qsTypeId="urn:microsoft.com/office/officeart/2005/8/quickstyle/simple4" qsCatId="simple" csTypeId="urn:microsoft.com/office/officeart/2005/8/colors/colorful2" csCatId="colorful" phldr="1"/>
      <dgm:spPr/>
      <dgm:t>
        <a:bodyPr/>
        <a:lstStyle/>
        <a:p>
          <a:endParaRPr lang="en-US"/>
        </a:p>
      </dgm:t>
    </dgm:pt>
    <dgm:pt modelId="{F99D624D-C78D-4CD2-8CE1-44AD7F7FF89F}">
      <dgm:prSet/>
      <dgm:spPr/>
      <dgm:t>
        <a:bodyPr/>
        <a:lstStyle/>
        <a:p>
          <a:r>
            <a:rPr lang="en-US" sz="1100" b="0">
              <a:solidFill>
                <a:srgbClr val="444444"/>
              </a:solidFill>
              <a:latin typeface="Calibri"/>
              <a:ea typeface="Calibri"/>
              <a:cs typeface="Calibri"/>
            </a:rPr>
            <a:t>Two guiding questions:</a:t>
          </a:r>
        </a:p>
      </dgm:t>
    </dgm:pt>
    <dgm:pt modelId="{C6EB030A-FF46-4A5A-9462-35B363E79647}" type="parTrans" cxnId="{E4048359-DFD5-4247-8977-A2873C40EC52}">
      <dgm:prSet/>
      <dgm:spPr/>
      <dgm:t>
        <a:bodyPr/>
        <a:lstStyle/>
        <a:p>
          <a:endParaRPr lang="en-US"/>
        </a:p>
      </dgm:t>
    </dgm:pt>
    <dgm:pt modelId="{AF202AB9-A361-4FC5-B832-0E3CE11F0D4D}" type="sibTrans" cxnId="{E4048359-DFD5-4247-8977-A2873C40EC52}">
      <dgm:prSet/>
      <dgm:spPr/>
      <dgm:t>
        <a:bodyPr/>
        <a:lstStyle/>
        <a:p>
          <a:endParaRPr lang="en-US"/>
        </a:p>
      </dgm:t>
    </dgm:pt>
    <dgm:pt modelId="{892F850C-1BDE-4260-B2EF-36C745A8E7F9}">
      <dgm:prSet/>
      <dgm:spPr/>
      <dgm:t>
        <a:bodyPr/>
        <a:lstStyle/>
        <a:p>
          <a:r>
            <a:rPr lang="en-US" sz="1100">
              <a:solidFill>
                <a:srgbClr val="444444"/>
              </a:solidFill>
              <a:latin typeface="Calibri"/>
              <a:ea typeface="Calibri"/>
              <a:cs typeface="Calibri"/>
            </a:rPr>
            <a:t>Are your members doing better financially than they were 10 years ago? What “signs” would you see that support your answer? </a:t>
          </a:r>
        </a:p>
      </dgm:t>
    </dgm:pt>
    <dgm:pt modelId="{8E2B5249-51B9-49E3-9207-C1EE917C4CD0}" type="parTrans" cxnId="{7C3F4D2A-C8F1-406D-95F5-1732137CBBC2}">
      <dgm:prSet/>
      <dgm:spPr/>
      <dgm:t>
        <a:bodyPr/>
        <a:lstStyle/>
        <a:p>
          <a:endParaRPr lang="en-US"/>
        </a:p>
      </dgm:t>
    </dgm:pt>
    <dgm:pt modelId="{2843C2F8-F053-4C11-BBF2-6919A95E1BB4}" type="sibTrans" cxnId="{7C3F4D2A-C8F1-406D-95F5-1732137CBBC2}">
      <dgm:prSet/>
      <dgm:spPr/>
      <dgm:t>
        <a:bodyPr/>
        <a:lstStyle/>
        <a:p>
          <a:endParaRPr lang="en-US"/>
        </a:p>
      </dgm:t>
    </dgm:pt>
    <dgm:pt modelId="{5E2D33CA-A04A-4669-90F3-242E711C5E09}">
      <dgm:prSet/>
      <dgm:spPr/>
      <dgm:t>
        <a:bodyPr/>
        <a:lstStyle/>
        <a:p>
          <a:r>
            <a:rPr lang="en-US" sz="1100">
              <a:solidFill>
                <a:srgbClr val="444444"/>
              </a:solidFill>
              <a:latin typeface="Calibri"/>
              <a:ea typeface="Calibri"/>
              <a:cs typeface="Calibri"/>
            </a:rPr>
            <a:t>What is the difference between income and wealth? </a:t>
          </a:r>
        </a:p>
      </dgm:t>
    </dgm:pt>
    <dgm:pt modelId="{69217272-3782-4D80-A93C-E265A173BA95}" type="parTrans" cxnId="{FB1E1662-0D53-4BD4-88CB-C704FB142444}">
      <dgm:prSet/>
      <dgm:spPr/>
      <dgm:t>
        <a:bodyPr/>
        <a:lstStyle/>
        <a:p>
          <a:endParaRPr lang="en-US"/>
        </a:p>
      </dgm:t>
    </dgm:pt>
    <dgm:pt modelId="{60CFC175-3A19-4309-8545-E647297A1F36}" type="sibTrans" cxnId="{FB1E1662-0D53-4BD4-88CB-C704FB142444}">
      <dgm:prSet/>
      <dgm:spPr/>
      <dgm:t>
        <a:bodyPr/>
        <a:lstStyle/>
        <a:p>
          <a:endParaRPr lang="en-US"/>
        </a:p>
      </dgm:t>
    </dgm:pt>
    <dgm:pt modelId="{09C9371C-FC56-4C15-9693-487B8EDFA872}" type="pres">
      <dgm:prSet presAssocID="{BB524621-D896-4825-A7FD-9A75B64E08F2}" presName="vert0" presStyleCnt="0">
        <dgm:presLayoutVars>
          <dgm:dir/>
          <dgm:animOne val="branch"/>
          <dgm:animLvl val="lvl"/>
        </dgm:presLayoutVars>
      </dgm:prSet>
      <dgm:spPr/>
    </dgm:pt>
    <dgm:pt modelId="{B887A3FC-84B5-4202-8A39-47E5588490A6}" type="pres">
      <dgm:prSet presAssocID="{F99D624D-C78D-4CD2-8CE1-44AD7F7FF89F}" presName="thickLine" presStyleLbl="alignNode1" presStyleIdx="0" presStyleCnt="3"/>
      <dgm:spPr/>
    </dgm:pt>
    <dgm:pt modelId="{5DE72B79-73C0-4F40-A307-62AE75926C17}" type="pres">
      <dgm:prSet presAssocID="{F99D624D-C78D-4CD2-8CE1-44AD7F7FF89F}" presName="horz1" presStyleCnt="0"/>
      <dgm:spPr/>
    </dgm:pt>
    <dgm:pt modelId="{FC4C3236-CD12-4AE5-A1CE-78CAD64CD45B}" type="pres">
      <dgm:prSet presAssocID="{F99D624D-C78D-4CD2-8CE1-44AD7F7FF89F}" presName="tx1" presStyleLbl="revTx" presStyleIdx="0" presStyleCnt="3"/>
      <dgm:spPr/>
    </dgm:pt>
    <dgm:pt modelId="{69B04F89-AE08-46EE-A992-4B1ED90E4554}" type="pres">
      <dgm:prSet presAssocID="{F99D624D-C78D-4CD2-8CE1-44AD7F7FF89F}" presName="vert1" presStyleCnt="0"/>
      <dgm:spPr/>
    </dgm:pt>
    <dgm:pt modelId="{EFB53180-C3A1-437E-BE62-93163D5E3848}" type="pres">
      <dgm:prSet presAssocID="{892F850C-1BDE-4260-B2EF-36C745A8E7F9}" presName="thickLine" presStyleLbl="alignNode1" presStyleIdx="1" presStyleCnt="3"/>
      <dgm:spPr/>
    </dgm:pt>
    <dgm:pt modelId="{B94B1EF0-54FA-4AEA-9E70-5BE443A9A5C8}" type="pres">
      <dgm:prSet presAssocID="{892F850C-1BDE-4260-B2EF-36C745A8E7F9}" presName="horz1" presStyleCnt="0"/>
      <dgm:spPr/>
    </dgm:pt>
    <dgm:pt modelId="{0E4EF395-1015-4859-A2F3-051CD2B9AD32}" type="pres">
      <dgm:prSet presAssocID="{892F850C-1BDE-4260-B2EF-36C745A8E7F9}" presName="tx1" presStyleLbl="revTx" presStyleIdx="1" presStyleCnt="3"/>
      <dgm:spPr/>
    </dgm:pt>
    <dgm:pt modelId="{5F97D13F-4E5F-408D-8CAA-7509E4C0B100}" type="pres">
      <dgm:prSet presAssocID="{892F850C-1BDE-4260-B2EF-36C745A8E7F9}" presName="vert1" presStyleCnt="0"/>
      <dgm:spPr/>
    </dgm:pt>
    <dgm:pt modelId="{7DDB716D-A42D-406B-96B0-E804DF1F2523}" type="pres">
      <dgm:prSet presAssocID="{5E2D33CA-A04A-4669-90F3-242E711C5E09}" presName="thickLine" presStyleLbl="alignNode1" presStyleIdx="2" presStyleCnt="3"/>
      <dgm:spPr/>
    </dgm:pt>
    <dgm:pt modelId="{B407F9C0-F41A-40DF-8960-08D66F8A0E2B}" type="pres">
      <dgm:prSet presAssocID="{5E2D33CA-A04A-4669-90F3-242E711C5E09}" presName="horz1" presStyleCnt="0"/>
      <dgm:spPr/>
    </dgm:pt>
    <dgm:pt modelId="{E2751C6B-EED7-42C2-BA5D-743CC7EA0D9B}" type="pres">
      <dgm:prSet presAssocID="{5E2D33CA-A04A-4669-90F3-242E711C5E09}" presName="tx1" presStyleLbl="revTx" presStyleIdx="2" presStyleCnt="3"/>
      <dgm:spPr/>
    </dgm:pt>
    <dgm:pt modelId="{0A196DB0-050F-421E-BD43-83EBBFC83AF8}" type="pres">
      <dgm:prSet presAssocID="{5E2D33CA-A04A-4669-90F3-242E711C5E09}" presName="vert1" presStyleCnt="0"/>
      <dgm:spPr/>
    </dgm:pt>
  </dgm:ptLst>
  <dgm:cxnLst>
    <dgm:cxn modelId="{7C3F4D2A-C8F1-406D-95F5-1732137CBBC2}" srcId="{BB524621-D896-4825-A7FD-9A75B64E08F2}" destId="{892F850C-1BDE-4260-B2EF-36C745A8E7F9}" srcOrd="1" destOrd="0" parTransId="{8E2B5249-51B9-49E3-9207-C1EE917C4CD0}" sibTransId="{2843C2F8-F053-4C11-BBF2-6919A95E1BB4}"/>
    <dgm:cxn modelId="{B759EA5E-55A8-40A4-8922-DC36C69F732F}" type="presOf" srcId="{5E2D33CA-A04A-4669-90F3-242E711C5E09}" destId="{E2751C6B-EED7-42C2-BA5D-743CC7EA0D9B}" srcOrd="0" destOrd="0" presId="urn:microsoft.com/office/officeart/2008/layout/LinedList"/>
    <dgm:cxn modelId="{FB1E1662-0D53-4BD4-88CB-C704FB142444}" srcId="{BB524621-D896-4825-A7FD-9A75B64E08F2}" destId="{5E2D33CA-A04A-4669-90F3-242E711C5E09}" srcOrd="2" destOrd="0" parTransId="{69217272-3782-4D80-A93C-E265A173BA95}" sibTransId="{60CFC175-3A19-4309-8545-E647297A1F36}"/>
    <dgm:cxn modelId="{E4048359-DFD5-4247-8977-A2873C40EC52}" srcId="{BB524621-D896-4825-A7FD-9A75B64E08F2}" destId="{F99D624D-C78D-4CD2-8CE1-44AD7F7FF89F}" srcOrd="0" destOrd="0" parTransId="{C6EB030A-FF46-4A5A-9462-35B363E79647}" sibTransId="{AF202AB9-A361-4FC5-B832-0E3CE11F0D4D}"/>
    <dgm:cxn modelId="{EF1E9AC2-5A28-45E2-ABBB-8796857825F0}" type="presOf" srcId="{F99D624D-C78D-4CD2-8CE1-44AD7F7FF89F}" destId="{FC4C3236-CD12-4AE5-A1CE-78CAD64CD45B}" srcOrd="0" destOrd="0" presId="urn:microsoft.com/office/officeart/2008/layout/LinedList"/>
    <dgm:cxn modelId="{E5E6F9C2-1274-4B5F-A5B9-79CA2CB2E48A}" type="presOf" srcId="{892F850C-1BDE-4260-B2EF-36C745A8E7F9}" destId="{0E4EF395-1015-4859-A2F3-051CD2B9AD32}" srcOrd="0" destOrd="0" presId="urn:microsoft.com/office/officeart/2008/layout/LinedList"/>
    <dgm:cxn modelId="{4BB563E8-87BA-42C0-AA89-B9B820340A97}" type="presOf" srcId="{BB524621-D896-4825-A7FD-9A75B64E08F2}" destId="{09C9371C-FC56-4C15-9693-487B8EDFA872}" srcOrd="0" destOrd="0" presId="urn:microsoft.com/office/officeart/2008/layout/LinedList"/>
    <dgm:cxn modelId="{4D41DBDB-0689-4E10-9D01-BC5BF8954362}" type="presParOf" srcId="{09C9371C-FC56-4C15-9693-487B8EDFA872}" destId="{B887A3FC-84B5-4202-8A39-47E5588490A6}" srcOrd="0" destOrd="0" presId="urn:microsoft.com/office/officeart/2008/layout/LinedList"/>
    <dgm:cxn modelId="{F557AB1C-76F3-4C4B-90DB-AA895C9468FA}" type="presParOf" srcId="{09C9371C-FC56-4C15-9693-487B8EDFA872}" destId="{5DE72B79-73C0-4F40-A307-62AE75926C17}" srcOrd="1" destOrd="0" presId="urn:microsoft.com/office/officeart/2008/layout/LinedList"/>
    <dgm:cxn modelId="{8C5C4CE7-CDE5-4B56-BE23-FE5445ED3FC9}" type="presParOf" srcId="{5DE72B79-73C0-4F40-A307-62AE75926C17}" destId="{FC4C3236-CD12-4AE5-A1CE-78CAD64CD45B}" srcOrd="0" destOrd="0" presId="urn:microsoft.com/office/officeart/2008/layout/LinedList"/>
    <dgm:cxn modelId="{B2AD8D8A-7084-42A4-92B1-9F5C1657BC71}" type="presParOf" srcId="{5DE72B79-73C0-4F40-A307-62AE75926C17}" destId="{69B04F89-AE08-46EE-A992-4B1ED90E4554}" srcOrd="1" destOrd="0" presId="urn:microsoft.com/office/officeart/2008/layout/LinedList"/>
    <dgm:cxn modelId="{74F33B47-44EC-4FD8-8CD6-C7B59D2745BD}" type="presParOf" srcId="{09C9371C-FC56-4C15-9693-487B8EDFA872}" destId="{EFB53180-C3A1-437E-BE62-93163D5E3848}" srcOrd="2" destOrd="0" presId="urn:microsoft.com/office/officeart/2008/layout/LinedList"/>
    <dgm:cxn modelId="{043B8C4D-3EE9-4AC3-A99B-85F656E0E83D}" type="presParOf" srcId="{09C9371C-FC56-4C15-9693-487B8EDFA872}" destId="{B94B1EF0-54FA-4AEA-9E70-5BE443A9A5C8}" srcOrd="3" destOrd="0" presId="urn:microsoft.com/office/officeart/2008/layout/LinedList"/>
    <dgm:cxn modelId="{FB70105E-058C-4C66-A19D-D00E265E2AA9}" type="presParOf" srcId="{B94B1EF0-54FA-4AEA-9E70-5BE443A9A5C8}" destId="{0E4EF395-1015-4859-A2F3-051CD2B9AD32}" srcOrd="0" destOrd="0" presId="urn:microsoft.com/office/officeart/2008/layout/LinedList"/>
    <dgm:cxn modelId="{527EB32C-4C65-4F3C-A8BF-85ABCB0F04F9}" type="presParOf" srcId="{B94B1EF0-54FA-4AEA-9E70-5BE443A9A5C8}" destId="{5F97D13F-4E5F-408D-8CAA-7509E4C0B100}" srcOrd="1" destOrd="0" presId="urn:microsoft.com/office/officeart/2008/layout/LinedList"/>
    <dgm:cxn modelId="{0B32C96D-0E69-4D87-BB33-9F48818C95FF}" type="presParOf" srcId="{09C9371C-FC56-4C15-9693-487B8EDFA872}" destId="{7DDB716D-A42D-406B-96B0-E804DF1F2523}" srcOrd="4" destOrd="0" presId="urn:microsoft.com/office/officeart/2008/layout/LinedList"/>
    <dgm:cxn modelId="{D7B0B4C1-3A38-4E9B-8066-0EBFBBB30155}" type="presParOf" srcId="{09C9371C-FC56-4C15-9693-487B8EDFA872}" destId="{B407F9C0-F41A-40DF-8960-08D66F8A0E2B}" srcOrd="5" destOrd="0" presId="urn:microsoft.com/office/officeart/2008/layout/LinedList"/>
    <dgm:cxn modelId="{0403A599-43B9-458F-8001-C595F520069C}" type="presParOf" srcId="{B407F9C0-F41A-40DF-8960-08D66F8A0E2B}" destId="{E2751C6B-EED7-42C2-BA5D-743CC7EA0D9B}" srcOrd="0" destOrd="0" presId="urn:microsoft.com/office/officeart/2008/layout/LinedList"/>
    <dgm:cxn modelId="{9593E0A8-05DB-49D9-A4CF-548E0A0E73CE}" type="presParOf" srcId="{B407F9C0-F41A-40DF-8960-08D66F8A0E2B}" destId="{0A196DB0-050F-421E-BD43-83EBBFC83AF8}"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4E6EC31-62F5-4865-8472-9597C786B357}"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F04F0159-B6D7-43C8-9402-4D48DE2E2941}">
      <dgm:prSet/>
      <dgm:spPr/>
      <dgm:t>
        <a:bodyPr/>
        <a:lstStyle/>
        <a:p>
          <a:pPr>
            <a:lnSpc>
              <a:spcPct val="100000"/>
            </a:lnSpc>
          </a:pPr>
          <a:r>
            <a:rPr lang="en-US">
              <a:latin typeface="Calibri"/>
              <a:ea typeface="Calibri"/>
              <a:cs typeface="Calibri"/>
            </a:rPr>
            <a:t>Income is the revenue that a person can bring into their household.  </a:t>
          </a:r>
        </a:p>
      </dgm:t>
    </dgm:pt>
    <dgm:pt modelId="{DB456B0B-DD2B-4293-934A-A8447FC00392}" type="parTrans" cxnId="{B9682F84-7BFB-450D-AD3F-F9DB92671E6D}">
      <dgm:prSet/>
      <dgm:spPr/>
      <dgm:t>
        <a:bodyPr/>
        <a:lstStyle/>
        <a:p>
          <a:endParaRPr lang="en-US"/>
        </a:p>
      </dgm:t>
    </dgm:pt>
    <dgm:pt modelId="{7101FD5B-6805-42FA-ABDA-FA605ECDEEFC}" type="sibTrans" cxnId="{B9682F84-7BFB-450D-AD3F-F9DB92671E6D}">
      <dgm:prSet/>
      <dgm:spPr/>
      <dgm:t>
        <a:bodyPr/>
        <a:lstStyle/>
        <a:p>
          <a:endParaRPr lang="en-US"/>
        </a:p>
      </dgm:t>
    </dgm:pt>
    <dgm:pt modelId="{5F8AA894-4FB2-4CAA-8EC6-C6996942E4E3}" type="pres">
      <dgm:prSet presAssocID="{04E6EC31-62F5-4865-8472-9597C786B357}" presName="root" presStyleCnt="0">
        <dgm:presLayoutVars>
          <dgm:dir/>
          <dgm:resizeHandles val="exact"/>
        </dgm:presLayoutVars>
      </dgm:prSet>
      <dgm:spPr/>
    </dgm:pt>
    <dgm:pt modelId="{387F654F-ED65-4010-BBC6-5D6C51D80998}" type="pres">
      <dgm:prSet presAssocID="{F04F0159-B6D7-43C8-9402-4D48DE2E2941}" presName="compNode" presStyleCnt="0"/>
      <dgm:spPr/>
    </dgm:pt>
    <dgm:pt modelId="{4968CC87-182B-4417-BDCB-3B12617993AC}" type="pres">
      <dgm:prSet presAssocID="{F04F0159-B6D7-43C8-9402-4D48DE2E2941}" presName="bgRect" presStyleLbl="bgShp" presStyleIdx="0" presStyleCnt="1"/>
      <dgm:spPr/>
    </dgm:pt>
    <dgm:pt modelId="{154A6E63-4661-4B4E-A5A1-A3FD9E2A72DE}" type="pres">
      <dgm:prSet presAssocID="{F04F0159-B6D7-43C8-9402-4D48DE2E2941}" presName="iconRect" presStyleLbl="node1" presStyleIdx="0" presStyleCnt="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Money"/>
        </a:ext>
      </dgm:extLst>
    </dgm:pt>
    <dgm:pt modelId="{62B208AB-1CB7-4724-B7C1-DE3A7C40A8C3}" type="pres">
      <dgm:prSet presAssocID="{F04F0159-B6D7-43C8-9402-4D48DE2E2941}" presName="spaceRect" presStyleCnt="0"/>
      <dgm:spPr/>
    </dgm:pt>
    <dgm:pt modelId="{B5E6684D-A552-4235-8C30-C2A0EE255B59}" type="pres">
      <dgm:prSet presAssocID="{F04F0159-B6D7-43C8-9402-4D48DE2E2941}" presName="parTx" presStyleLbl="revTx" presStyleIdx="0" presStyleCnt="1">
        <dgm:presLayoutVars>
          <dgm:chMax val="0"/>
          <dgm:chPref val="0"/>
        </dgm:presLayoutVars>
      </dgm:prSet>
      <dgm:spPr/>
    </dgm:pt>
  </dgm:ptLst>
  <dgm:cxnLst>
    <dgm:cxn modelId="{947FDB51-3ABE-4115-A1E0-FDC9E115B5C0}" type="presOf" srcId="{04E6EC31-62F5-4865-8472-9597C786B357}" destId="{5F8AA894-4FB2-4CAA-8EC6-C6996942E4E3}" srcOrd="0" destOrd="0" presId="urn:microsoft.com/office/officeart/2018/2/layout/IconVerticalSolidList"/>
    <dgm:cxn modelId="{B9682F84-7BFB-450D-AD3F-F9DB92671E6D}" srcId="{04E6EC31-62F5-4865-8472-9597C786B357}" destId="{F04F0159-B6D7-43C8-9402-4D48DE2E2941}" srcOrd="0" destOrd="0" parTransId="{DB456B0B-DD2B-4293-934A-A8447FC00392}" sibTransId="{7101FD5B-6805-42FA-ABDA-FA605ECDEEFC}"/>
    <dgm:cxn modelId="{22BC5ACF-ED7F-4ABF-BF5D-7FAE6F1ACDDC}" type="presOf" srcId="{F04F0159-B6D7-43C8-9402-4D48DE2E2941}" destId="{B5E6684D-A552-4235-8C30-C2A0EE255B59}" srcOrd="0" destOrd="0" presId="urn:microsoft.com/office/officeart/2018/2/layout/IconVerticalSolidList"/>
    <dgm:cxn modelId="{83BA5A0F-BF2F-4B8A-A159-16B8E368F1BB}" type="presParOf" srcId="{5F8AA894-4FB2-4CAA-8EC6-C6996942E4E3}" destId="{387F654F-ED65-4010-BBC6-5D6C51D80998}" srcOrd="0" destOrd="0" presId="urn:microsoft.com/office/officeart/2018/2/layout/IconVerticalSolidList"/>
    <dgm:cxn modelId="{C1C8BF78-4908-4499-AC59-069EC08951A0}" type="presParOf" srcId="{387F654F-ED65-4010-BBC6-5D6C51D80998}" destId="{4968CC87-182B-4417-BDCB-3B12617993AC}" srcOrd="0" destOrd="0" presId="urn:microsoft.com/office/officeart/2018/2/layout/IconVerticalSolidList"/>
    <dgm:cxn modelId="{BB9DEB62-94FE-44E3-AAE5-CCAD1690DE0B}" type="presParOf" srcId="{387F654F-ED65-4010-BBC6-5D6C51D80998}" destId="{154A6E63-4661-4B4E-A5A1-A3FD9E2A72DE}" srcOrd="1" destOrd="0" presId="urn:microsoft.com/office/officeart/2018/2/layout/IconVerticalSolidList"/>
    <dgm:cxn modelId="{BB2C4F0B-17E6-48D6-A9AD-C9311D9C1398}" type="presParOf" srcId="{387F654F-ED65-4010-BBC6-5D6C51D80998}" destId="{62B208AB-1CB7-4724-B7C1-DE3A7C40A8C3}" srcOrd="2" destOrd="0" presId="urn:microsoft.com/office/officeart/2018/2/layout/IconVerticalSolidList"/>
    <dgm:cxn modelId="{BAED7D60-C4B5-4368-A4AB-A44D9F554D54}" type="presParOf" srcId="{387F654F-ED65-4010-BBC6-5D6C51D80998}" destId="{B5E6684D-A552-4235-8C30-C2A0EE255B59}"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4E6EC31-62F5-4865-8472-9597C786B357}"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F04F0159-B6D7-43C8-9402-4D48DE2E2941}">
      <dgm:prSet/>
      <dgm:spPr/>
      <dgm:t>
        <a:bodyPr/>
        <a:lstStyle/>
        <a:p>
          <a:pPr>
            <a:lnSpc>
              <a:spcPct val="100000"/>
            </a:lnSpc>
          </a:pPr>
          <a:r>
            <a:rPr lang="en-US">
              <a:latin typeface="Calibri"/>
              <a:ea typeface="Calibri"/>
              <a:cs typeface="Calibri"/>
            </a:rPr>
            <a:t>Wealth is anything that can be liquidated and/or passed from generation to generation -  minus debt.</a:t>
          </a:r>
        </a:p>
      </dgm:t>
    </dgm:pt>
    <dgm:pt modelId="{DB456B0B-DD2B-4293-934A-A8447FC00392}" type="parTrans" cxnId="{B9682F84-7BFB-450D-AD3F-F9DB92671E6D}">
      <dgm:prSet/>
      <dgm:spPr/>
      <dgm:t>
        <a:bodyPr/>
        <a:lstStyle/>
        <a:p>
          <a:endParaRPr lang="en-US"/>
        </a:p>
      </dgm:t>
    </dgm:pt>
    <dgm:pt modelId="{7101FD5B-6805-42FA-ABDA-FA605ECDEEFC}" type="sibTrans" cxnId="{B9682F84-7BFB-450D-AD3F-F9DB92671E6D}">
      <dgm:prSet/>
      <dgm:spPr/>
      <dgm:t>
        <a:bodyPr/>
        <a:lstStyle/>
        <a:p>
          <a:endParaRPr lang="en-US"/>
        </a:p>
      </dgm:t>
    </dgm:pt>
    <dgm:pt modelId="{5F8AA894-4FB2-4CAA-8EC6-C6996942E4E3}" type="pres">
      <dgm:prSet presAssocID="{04E6EC31-62F5-4865-8472-9597C786B357}" presName="root" presStyleCnt="0">
        <dgm:presLayoutVars>
          <dgm:dir/>
          <dgm:resizeHandles val="exact"/>
        </dgm:presLayoutVars>
      </dgm:prSet>
      <dgm:spPr/>
    </dgm:pt>
    <dgm:pt modelId="{387F654F-ED65-4010-BBC6-5D6C51D80998}" type="pres">
      <dgm:prSet presAssocID="{F04F0159-B6D7-43C8-9402-4D48DE2E2941}" presName="compNode" presStyleCnt="0"/>
      <dgm:spPr/>
    </dgm:pt>
    <dgm:pt modelId="{4968CC87-182B-4417-BDCB-3B12617993AC}" type="pres">
      <dgm:prSet presAssocID="{F04F0159-B6D7-43C8-9402-4D48DE2E2941}" presName="bgRect" presStyleLbl="bgShp" presStyleIdx="0" presStyleCnt="1"/>
      <dgm:spPr/>
    </dgm:pt>
    <dgm:pt modelId="{154A6E63-4661-4B4E-A5A1-A3FD9E2A72DE}" type="pres">
      <dgm:prSet presAssocID="{F04F0159-B6D7-43C8-9402-4D48DE2E2941}" presName="iconRect" presStyleLbl="node1" presStyleIdx="0" presStyleCnt="1"/>
      <dgm:spPr>
        <a:blipFill>
          <a:blip xmlns:r="http://schemas.openxmlformats.org/officeDocument/2006/relationships">
            <a:extLs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Diamond with solid fill"/>
        </a:ext>
      </dgm:extLst>
    </dgm:pt>
    <dgm:pt modelId="{62B208AB-1CB7-4724-B7C1-DE3A7C40A8C3}" type="pres">
      <dgm:prSet presAssocID="{F04F0159-B6D7-43C8-9402-4D48DE2E2941}" presName="spaceRect" presStyleCnt="0"/>
      <dgm:spPr/>
    </dgm:pt>
    <dgm:pt modelId="{B5E6684D-A552-4235-8C30-C2A0EE255B59}" type="pres">
      <dgm:prSet presAssocID="{F04F0159-B6D7-43C8-9402-4D48DE2E2941}" presName="parTx" presStyleLbl="revTx" presStyleIdx="0" presStyleCnt="1">
        <dgm:presLayoutVars>
          <dgm:chMax val="0"/>
          <dgm:chPref val="0"/>
        </dgm:presLayoutVars>
      </dgm:prSet>
      <dgm:spPr/>
    </dgm:pt>
  </dgm:ptLst>
  <dgm:cxnLst>
    <dgm:cxn modelId="{947FDB51-3ABE-4115-A1E0-FDC9E115B5C0}" type="presOf" srcId="{04E6EC31-62F5-4865-8472-9597C786B357}" destId="{5F8AA894-4FB2-4CAA-8EC6-C6996942E4E3}" srcOrd="0" destOrd="0" presId="urn:microsoft.com/office/officeart/2018/2/layout/IconVerticalSolidList"/>
    <dgm:cxn modelId="{B9682F84-7BFB-450D-AD3F-F9DB92671E6D}" srcId="{04E6EC31-62F5-4865-8472-9597C786B357}" destId="{F04F0159-B6D7-43C8-9402-4D48DE2E2941}" srcOrd="0" destOrd="0" parTransId="{DB456B0B-DD2B-4293-934A-A8447FC00392}" sibTransId="{7101FD5B-6805-42FA-ABDA-FA605ECDEEFC}"/>
    <dgm:cxn modelId="{8B563EAF-0989-49F1-A065-F3C1ABCFA4ED}" type="presOf" srcId="{F04F0159-B6D7-43C8-9402-4D48DE2E2941}" destId="{B5E6684D-A552-4235-8C30-C2A0EE255B59}" srcOrd="0" destOrd="0" presId="urn:microsoft.com/office/officeart/2018/2/layout/IconVerticalSolidList"/>
    <dgm:cxn modelId="{8085ED12-E18E-41A4-910C-4EC3F2379294}" type="presParOf" srcId="{5F8AA894-4FB2-4CAA-8EC6-C6996942E4E3}" destId="{387F654F-ED65-4010-BBC6-5D6C51D80998}" srcOrd="0" destOrd="0" presId="urn:microsoft.com/office/officeart/2018/2/layout/IconVerticalSolidList"/>
    <dgm:cxn modelId="{65ABCB02-F513-48A7-B600-5C8FFCBE1B77}" type="presParOf" srcId="{387F654F-ED65-4010-BBC6-5D6C51D80998}" destId="{4968CC87-182B-4417-BDCB-3B12617993AC}" srcOrd="0" destOrd="0" presId="urn:microsoft.com/office/officeart/2018/2/layout/IconVerticalSolidList"/>
    <dgm:cxn modelId="{600445F8-F9CC-4E0C-BB77-953BD9B99F7E}" type="presParOf" srcId="{387F654F-ED65-4010-BBC6-5D6C51D80998}" destId="{154A6E63-4661-4B4E-A5A1-A3FD9E2A72DE}" srcOrd="1" destOrd="0" presId="urn:microsoft.com/office/officeart/2018/2/layout/IconVerticalSolidList"/>
    <dgm:cxn modelId="{DC7BBE87-6479-438B-B33E-00F78970AA81}" type="presParOf" srcId="{387F654F-ED65-4010-BBC6-5D6C51D80998}" destId="{62B208AB-1CB7-4724-B7C1-DE3A7C40A8C3}" srcOrd="2" destOrd="0" presId="urn:microsoft.com/office/officeart/2018/2/layout/IconVerticalSolidList"/>
    <dgm:cxn modelId="{90BE68BD-201A-4B50-A169-AE2BDB3F90D8}" type="presParOf" srcId="{387F654F-ED65-4010-BBC6-5D6C51D80998}" destId="{B5E6684D-A552-4235-8C30-C2A0EE255B59}"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B524621-D896-4825-A7FD-9A75B64E08F2}" type="doc">
      <dgm:prSet loTypeId="urn:microsoft.com/office/officeart/2008/layout/LinedList" loCatId="list" qsTypeId="urn:microsoft.com/office/officeart/2005/8/quickstyle/simple4" qsCatId="simple" csTypeId="urn:microsoft.com/office/officeart/2005/8/colors/colorful2" csCatId="colorful" phldr="1"/>
      <dgm:spPr/>
      <dgm:t>
        <a:bodyPr/>
        <a:lstStyle/>
        <a:p>
          <a:endParaRPr lang="en-US"/>
        </a:p>
      </dgm:t>
    </dgm:pt>
    <dgm:pt modelId="{F99D624D-C78D-4CD2-8CE1-44AD7F7FF89F}">
      <dgm:prSet/>
      <dgm:spPr/>
      <dgm:t>
        <a:bodyPr/>
        <a:lstStyle/>
        <a:p>
          <a:pPr rtl="0"/>
          <a:r>
            <a:rPr lang="en-US" sz="1100" b="0">
              <a:solidFill>
                <a:srgbClr val="444444"/>
              </a:solidFill>
              <a:latin typeface="Calibri"/>
              <a:ea typeface="Calibri"/>
              <a:cs typeface="Calibri"/>
            </a:rPr>
            <a:t>Need </a:t>
          </a:r>
          <a:r>
            <a:rPr lang="en-US" sz="1100" b="1">
              <a:solidFill>
                <a:srgbClr val="444444"/>
              </a:solidFill>
              <a:latin typeface="Calibri"/>
              <a:ea typeface="Calibri"/>
              <a:cs typeface="Calibri"/>
            </a:rPr>
            <a:t>7 </a:t>
          </a:r>
          <a:r>
            <a:rPr lang="en-US" sz="1100" b="0">
              <a:solidFill>
                <a:srgbClr val="444444"/>
              </a:solidFill>
              <a:latin typeface="Calibri"/>
              <a:ea typeface="Calibri"/>
              <a:cs typeface="Calibri"/>
            </a:rPr>
            <a:t>Volunteers </a:t>
          </a:r>
          <a:endParaRPr lang="en-US" sz="1800" b="0">
            <a:solidFill>
              <a:srgbClr val="000000"/>
            </a:solidFill>
            <a:latin typeface="Calibri Light"/>
            <a:ea typeface="Calibri Light"/>
            <a:cs typeface="Calibri Light"/>
          </a:endParaRPr>
        </a:p>
      </dgm:t>
    </dgm:pt>
    <dgm:pt modelId="{C6EB030A-FF46-4A5A-9462-35B363E79647}" type="parTrans" cxnId="{E4048359-DFD5-4247-8977-A2873C40EC52}">
      <dgm:prSet/>
      <dgm:spPr/>
      <dgm:t>
        <a:bodyPr/>
        <a:lstStyle/>
        <a:p>
          <a:endParaRPr lang="en-US"/>
        </a:p>
      </dgm:t>
    </dgm:pt>
    <dgm:pt modelId="{AF202AB9-A361-4FC5-B832-0E3CE11F0D4D}" type="sibTrans" cxnId="{E4048359-DFD5-4247-8977-A2873C40EC52}">
      <dgm:prSet/>
      <dgm:spPr/>
      <dgm:t>
        <a:bodyPr/>
        <a:lstStyle/>
        <a:p>
          <a:endParaRPr lang="en-US"/>
        </a:p>
      </dgm:t>
    </dgm:pt>
    <dgm:pt modelId="{D286D205-58D5-4A72-ADBB-3FA03E313396}">
      <dgm:prSet phldr="0"/>
      <dgm:spPr/>
      <dgm:t>
        <a:bodyPr/>
        <a:lstStyle/>
        <a:p>
          <a:pPr rtl="0"/>
          <a:r>
            <a:rPr lang="en-US" sz="1100" b="1">
              <a:latin typeface="Calibri"/>
              <a:ea typeface="Calibri"/>
              <a:cs typeface="Calibri"/>
            </a:rPr>
            <a:t>Two Periods</a:t>
          </a:r>
          <a:r>
            <a:rPr lang="en-US" sz="1100">
              <a:latin typeface="Calibri"/>
              <a:ea typeface="Calibri"/>
              <a:cs typeface="Calibri"/>
            </a:rPr>
            <a:t> of Economic Growth (1947-1979) and (1979-2014)</a:t>
          </a:r>
        </a:p>
      </dgm:t>
    </dgm:pt>
    <dgm:pt modelId="{03096C62-A066-43EB-8D2D-26362A720164}" type="parTrans" cxnId="{6CFC393B-2AA3-4CC2-AF12-45689A5BF6AB}">
      <dgm:prSet/>
      <dgm:spPr/>
    </dgm:pt>
    <dgm:pt modelId="{80B67D72-172D-4EEF-A9F2-E5F73105FB44}" type="sibTrans" cxnId="{6CFC393B-2AA3-4CC2-AF12-45689A5BF6AB}">
      <dgm:prSet/>
      <dgm:spPr/>
    </dgm:pt>
    <dgm:pt modelId="{C28CE4AD-5DF2-43BB-B48B-836A6B2592A6}">
      <dgm:prSet phldr="0"/>
      <dgm:spPr/>
      <dgm:t>
        <a:bodyPr/>
        <a:lstStyle/>
        <a:p>
          <a:r>
            <a:rPr lang="en-US" sz="1100" b="0">
              <a:solidFill>
                <a:srgbClr val="444444"/>
              </a:solidFill>
              <a:latin typeface="Calibri"/>
              <a:ea typeface="Calibri"/>
              <a:cs typeface="Calibri"/>
            </a:rPr>
            <a:t>5</a:t>
          </a:r>
          <a:r>
            <a:rPr lang="en-US" sz="1100">
              <a:solidFill>
                <a:srgbClr val="444444"/>
              </a:solidFill>
              <a:latin typeface="Calibri"/>
              <a:ea typeface="Calibri"/>
              <a:cs typeface="Calibri"/>
            </a:rPr>
            <a:t> will represent </a:t>
          </a:r>
          <a:r>
            <a:rPr lang="en-US" sz="1100" b="1">
              <a:solidFill>
                <a:srgbClr val="444444"/>
              </a:solidFill>
              <a:latin typeface="Calibri"/>
              <a:ea typeface="Calibri"/>
              <a:cs typeface="Calibri"/>
            </a:rPr>
            <a:t>each Income Quintile a</a:t>
          </a:r>
          <a:r>
            <a:rPr lang="en-US" sz="1100">
              <a:solidFill>
                <a:srgbClr val="444444"/>
              </a:solidFill>
              <a:latin typeface="Calibri"/>
              <a:ea typeface="Calibri"/>
              <a:cs typeface="Calibri"/>
            </a:rPr>
            <a:t>nd 2 will </a:t>
          </a:r>
          <a:r>
            <a:rPr lang="en-US" sz="1100">
              <a:latin typeface="Calibri"/>
              <a:ea typeface="Calibri"/>
              <a:cs typeface="Calibri"/>
            </a:rPr>
            <a:t>represent the </a:t>
          </a:r>
          <a:r>
            <a:rPr lang="en-US" sz="1100" b="1">
              <a:latin typeface="Calibri"/>
              <a:ea typeface="Calibri"/>
              <a:cs typeface="Calibri"/>
            </a:rPr>
            <a:t>top 5% and 1%</a:t>
          </a:r>
          <a:endParaRPr lang="en-US" sz="1100"/>
        </a:p>
      </dgm:t>
    </dgm:pt>
    <dgm:pt modelId="{9E4D3F7D-B041-4C1E-A32A-76DA55C44892}" type="parTrans" cxnId="{2D01123C-7E11-44C0-9692-9FA5781830EF}">
      <dgm:prSet/>
      <dgm:spPr/>
    </dgm:pt>
    <dgm:pt modelId="{53EB9324-6812-4E96-89BC-2A9D8B0C64F5}" type="sibTrans" cxnId="{2D01123C-7E11-44C0-9692-9FA5781830EF}">
      <dgm:prSet/>
      <dgm:spPr/>
    </dgm:pt>
    <dgm:pt modelId="{09C9371C-FC56-4C15-9693-487B8EDFA872}" type="pres">
      <dgm:prSet presAssocID="{BB524621-D896-4825-A7FD-9A75B64E08F2}" presName="vert0" presStyleCnt="0">
        <dgm:presLayoutVars>
          <dgm:dir val="rev"/>
          <dgm:animOne val="branch"/>
          <dgm:animLvl val="lvl"/>
        </dgm:presLayoutVars>
      </dgm:prSet>
      <dgm:spPr/>
    </dgm:pt>
    <dgm:pt modelId="{B887A3FC-84B5-4202-8A39-47E5588490A6}" type="pres">
      <dgm:prSet presAssocID="{F99D624D-C78D-4CD2-8CE1-44AD7F7FF89F}" presName="thickLine" presStyleLbl="alignNode1" presStyleIdx="0" presStyleCnt="3"/>
      <dgm:spPr/>
    </dgm:pt>
    <dgm:pt modelId="{5DE72B79-73C0-4F40-A307-62AE75926C17}" type="pres">
      <dgm:prSet presAssocID="{F99D624D-C78D-4CD2-8CE1-44AD7F7FF89F}" presName="horz1" presStyleCnt="0"/>
      <dgm:spPr/>
    </dgm:pt>
    <dgm:pt modelId="{FC4C3236-CD12-4AE5-A1CE-78CAD64CD45B}" type="pres">
      <dgm:prSet presAssocID="{F99D624D-C78D-4CD2-8CE1-44AD7F7FF89F}" presName="tx1" presStyleLbl="revTx" presStyleIdx="0" presStyleCnt="3"/>
      <dgm:spPr/>
    </dgm:pt>
    <dgm:pt modelId="{69B04F89-AE08-46EE-A992-4B1ED90E4554}" type="pres">
      <dgm:prSet presAssocID="{F99D624D-C78D-4CD2-8CE1-44AD7F7FF89F}" presName="vert1" presStyleCnt="0"/>
      <dgm:spPr/>
    </dgm:pt>
    <dgm:pt modelId="{CD82F3EE-0522-4DD8-9EC0-47982C39365E}" type="pres">
      <dgm:prSet presAssocID="{C28CE4AD-5DF2-43BB-B48B-836A6B2592A6}" presName="thickLine" presStyleLbl="alignNode1" presStyleIdx="1" presStyleCnt="3"/>
      <dgm:spPr/>
    </dgm:pt>
    <dgm:pt modelId="{4FBEB710-B0BD-4D09-A418-7A674C12F650}" type="pres">
      <dgm:prSet presAssocID="{C28CE4AD-5DF2-43BB-B48B-836A6B2592A6}" presName="horz1" presStyleCnt="0"/>
      <dgm:spPr/>
    </dgm:pt>
    <dgm:pt modelId="{F88BA105-586E-45FB-8E9B-BA011006845D}" type="pres">
      <dgm:prSet presAssocID="{C28CE4AD-5DF2-43BB-B48B-836A6B2592A6}" presName="tx1" presStyleLbl="revTx" presStyleIdx="1" presStyleCnt="3"/>
      <dgm:spPr/>
    </dgm:pt>
    <dgm:pt modelId="{9A952F25-2D92-4178-91BC-39EFA64F4482}" type="pres">
      <dgm:prSet presAssocID="{C28CE4AD-5DF2-43BB-B48B-836A6B2592A6}" presName="vert1" presStyleCnt="0"/>
      <dgm:spPr/>
    </dgm:pt>
    <dgm:pt modelId="{D7B7F0BF-2911-4329-A7E8-CE39902CA186}" type="pres">
      <dgm:prSet presAssocID="{D286D205-58D5-4A72-ADBB-3FA03E313396}" presName="thickLine" presStyleLbl="alignNode1" presStyleIdx="2" presStyleCnt="3"/>
      <dgm:spPr/>
    </dgm:pt>
    <dgm:pt modelId="{28FA3A84-EC62-4431-8F38-19F7C1CD7A09}" type="pres">
      <dgm:prSet presAssocID="{D286D205-58D5-4A72-ADBB-3FA03E313396}" presName="horz1" presStyleCnt="0"/>
      <dgm:spPr/>
    </dgm:pt>
    <dgm:pt modelId="{9499A918-0C04-4D9D-920D-79D2D4DD837F}" type="pres">
      <dgm:prSet presAssocID="{D286D205-58D5-4A72-ADBB-3FA03E313396}" presName="tx1" presStyleLbl="revTx" presStyleIdx="2" presStyleCnt="3"/>
      <dgm:spPr/>
    </dgm:pt>
    <dgm:pt modelId="{710DA983-AFF4-4833-AE4F-AD30F353C2BB}" type="pres">
      <dgm:prSet presAssocID="{D286D205-58D5-4A72-ADBB-3FA03E313396}" presName="vert1" presStyleCnt="0"/>
      <dgm:spPr/>
    </dgm:pt>
  </dgm:ptLst>
  <dgm:cxnLst>
    <dgm:cxn modelId="{6CFC393B-2AA3-4CC2-AF12-45689A5BF6AB}" srcId="{BB524621-D896-4825-A7FD-9A75B64E08F2}" destId="{D286D205-58D5-4A72-ADBB-3FA03E313396}" srcOrd="2" destOrd="0" parTransId="{03096C62-A066-43EB-8D2D-26362A720164}" sibTransId="{80B67D72-172D-4EEF-A9F2-E5F73105FB44}"/>
    <dgm:cxn modelId="{2D01123C-7E11-44C0-9692-9FA5781830EF}" srcId="{BB524621-D896-4825-A7FD-9A75B64E08F2}" destId="{C28CE4AD-5DF2-43BB-B48B-836A6B2592A6}" srcOrd="1" destOrd="0" parTransId="{9E4D3F7D-B041-4C1E-A32A-76DA55C44892}" sibTransId="{53EB9324-6812-4E96-89BC-2A9D8B0C64F5}"/>
    <dgm:cxn modelId="{E4048359-DFD5-4247-8977-A2873C40EC52}" srcId="{BB524621-D896-4825-A7FD-9A75B64E08F2}" destId="{F99D624D-C78D-4CD2-8CE1-44AD7F7FF89F}" srcOrd="0" destOrd="0" parTransId="{C6EB030A-FF46-4A5A-9462-35B363E79647}" sibTransId="{AF202AB9-A361-4FC5-B832-0E3CE11F0D4D}"/>
    <dgm:cxn modelId="{B6158F8A-5B38-4E9D-BC24-7CA115194032}" type="presOf" srcId="{C28CE4AD-5DF2-43BB-B48B-836A6B2592A6}" destId="{F88BA105-586E-45FB-8E9B-BA011006845D}" srcOrd="0" destOrd="0" presId="urn:microsoft.com/office/officeart/2008/layout/LinedList"/>
    <dgm:cxn modelId="{EB6F96C4-3903-406E-8361-C6046FAC3F0C}" type="presOf" srcId="{F99D624D-C78D-4CD2-8CE1-44AD7F7FF89F}" destId="{FC4C3236-CD12-4AE5-A1CE-78CAD64CD45B}" srcOrd="0" destOrd="0" presId="urn:microsoft.com/office/officeart/2008/layout/LinedList"/>
    <dgm:cxn modelId="{BC8AF4E5-AF05-4C44-9A0F-AFA57130627D}" type="presOf" srcId="{D286D205-58D5-4A72-ADBB-3FA03E313396}" destId="{9499A918-0C04-4D9D-920D-79D2D4DD837F}" srcOrd="0" destOrd="0" presId="urn:microsoft.com/office/officeart/2008/layout/LinedList"/>
    <dgm:cxn modelId="{4BB563E8-87BA-42C0-AA89-B9B820340A97}" type="presOf" srcId="{BB524621-D896-4825-A7FD-9A75B64E08F2}" destId="{09C9371C-FC56-4C15-9693-487B8EDFA872}" srcOrd="0" destOrd="0" presId="urn:microsoft.com/office/officeart/2008/layout/LinedList"/>
    <dgm:cxn modelId="{6C64A412-2A6D-4A3F-9499-8FC6CB1C5E79}" type="presParOf" srcId="{09C9371C-FC56-4C15-9693-487B8EDFA872}" destId="{B887A3FC-84B5-4202-8A39-47E5588490A6}" srcOrd="0" destOrd="0" presId="urn:microsoft.com/office/officeart/2008/layout/LinedList"/>
    <dgm:cxn modelId="{6C43537A-946C-4FDC-B385-D36351CF56FB}" type="presParOf" srcId="{09C9371C-FC56-4C15-9693-487B8EDFA872}" destId="{5DE72B79-73C0-4F40-A307-62AE75926C17}" srcOrd="1" destOrd="0" presId="urn:microsoft.com/office/officeart/2008/layout/LinedList"/>
    <dgm:cxn modelId="{51FBEEEE-769C-4640-BAE2-17A6D49D3AA5}" type="presParOf" srcId="{5DE72B79-73C0-4F40-A307-62AE75926C17}" destId="{FC4C3236-CD12-4AE5-A1CE-78CAD64CD45B}" srcOrd="0" destOrd="0" presId="urn:microsoft.com/office/officeart/2008/layout/LinedList"/>
    <dgm:cxn modelId="{8493FE2D-BB62-4BE3-86A5-56295D8369E3}" type="presParOf" srcId="{5DE72B79-73C0-4F40-A307-62AE75926C17}" destId="{69B04F89-AE08-46EE-A992-4B1ED90E4554}" srcOrd="1" destOrd="0" presId="urn:microsoft.com/office/officeart/2008/layout/LinedList"/>
    <dgm:cxn modelId="{88313047-14C5-430E-99A3-A0FB5ADE2FFB}" type="presParOf" srcId="{09C9371C-FC56-4C15-9693-487B8EDFA872}" destId="{CD82F3EE-0522-4DD8-9EC0-47982C39365E}" srcOrd="2" destOrd="0" presId="urn:microsoft.com/office/officeart/2008/layout/LinedList"/>
    <dgm:cxn modelId="{ABDDE049-987B-4EB6-A29C-B91E494B8664}" type="presParOf" srcId="{09C9371C-FC56-4C15-9693-487B8EDFA872}" destId="{4FBEB710-B0BD-4D09-A418-7A674C12F650}" srcOrd="3" destOrd="0" presId="urn:microsoft.com/office/officeart/2008/layout/LinedList"/>
    <dgm:cxn modelId="{11BDBA02-0DE3-4F6F-B43C-80926C731F6A}" type="presParOf" srcId="{4FBEB710-B0BD-4D09-A418-7A674C12F650}" destId="{F88BA105-586E-45FB-8E9B-BA011006845D}" srcOrd="0" destOrd="0" presId="urn:microsoft.com/office/officeart/2008/layout/LinedList"/>
    <dgm:cxn modelId="{EC5D93EC-29E4-4962-9BD3-0E427618F3DE}" type="presParOf" srcId="{4FBEB710-B0BD-4D09-A418-7A674C12F650}" destId="{9A952F25-2D92-4178-91BC-39EFA64F4482}" srcOrd="1" destOrd="0" presId="urn:microsoft.com/office/officeart/2008/layout/LinedList"/>
    <dgm:cxn modelId="{DCA7BF37-D1AD-4921-A885-854B74DF2D5F}" type="presParOf" srcId="{09C9371C-FC56-4C15-9693-487B8EDFA872}" destId="{D7B7F0BF-2911-4329-A7E8-CE39902CA186}" srcOrd="4" destOrd="0" presId="urn:microsoft.com/office/officeart/2008/layout/LinedList"/>
    <dgm:cxn modelId="{E272A76C-825D-4AF3-9AFD-1D0642BFF3BE}" type="presParOf" srcId="{09C9371C-FC56-4C15-9693-487B8EDFA872}" destId="{28FA3A84-EC62-4431-8F38-19F7C1CD7A09}" srcOrd="5" destOrd="0" presId="urn:microsoft.com/office/officeart/2008/layout/LinedList"/>
    <dgm:cxn modelId="{12D36FE8-1F18-4368-A584-835F1041B78D}" type="presParOf" srcId="{28FA3A84-EC62-4431-8F38-19F7C1CD7A09}" destId="{9499A918-0C04-4D9D-920D-79D2D4DD837F}" srcOrd="0" destOrd="0" presId="urn:microsoft.com/office/officeart/2008/layout/LinedList"/>
    <dgm:cxn modelId="{FF794111-1BCE-4F14-A6F7-4D49DDB18EDD}" type="presParOf" srcId="{28FA3A84-EC62-4431-8F38-19F7C1CD7A09}" destId="{710DA983-AFF4-4833-AE4F-AD30F353C2BB}"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B524621-D896-4825-A7FD-9A75B64E08F2}" type="doc">
      <dgm:prSet loTypeId="urn:microsoft.com/office/officeart/2008/layout/LinedList" loCatId="list" qsTypeId="urn:microsoft.com/office/officeart/2005/8/quickstyle/simple4" qsCatId="simple" csTypeId="urn:microsoft.com/office/officeart/2005/8/colors/colorful2" csCatId="colorful" phldr="1"/>
      <dgm:spPr/>
      <dgm:t>
        <a:bodyPr/>
        <a:lstStyle/>
        <a:p>
          <a:endParaRPr lang="en-US"/>
        </a:p>
      </dgm:t>
    </dgm:pt>
    <dgm:pt modelId="{F99D624D-C78D-4CD2-8CE1-44AD7F7FF89F}">
      <dgm:prSet/>
      <dgm:spPr/>
      <dgm:t>
        <a:bodyPr/>
        <a:lstStyle/>
        <a:p>
          <a:pPr rtl="0"/>
          <a:r>
            <a:rPr lang="en-US" sz="1100" b="0">
              <a:solidFill>
                <a:srgbClr val="444444"/>
              </a:solidFill>
              <a:latin typeface="Calibri"/>
              <a:ea typeface="Calibri"/>
              <a:cs typeface="Calibri"/>
            </a:rPr>
            <a:t>What do expect to see?</a:t>
          </a:r>
        </a:p>
      </dgm:t>
    </dgm:pt>
    <dgm:pt modelId="{C6EB030A-FF46-4A5A-9462-35B363E79647}" type="parTrans" cxnId="{E4048359-DFD5-4247-8977-A2873C40EC52}">
      <dgm:prSet/>
      <dgm:spPr/>
      <dgm:t>
        <a:bodyPr/>
        <a:lstStyle/>
        <a:p>
          <a:endParaRPr lang="en-US"/>
        </a:p>
      </dgm:t>
    </dgm:pt>
    <dgm:pt modelId="{AF202AB9-A361-4FC5-B832-0E3CE11F0D4D}" type="sibTrans" cxnId="{E4048359-DFD5-4247-8977-A2873C40EC52}">
      <dgm:prSet/>
      <dgm:spPr/>
      <dgm:t>
        <a:bodyPr/>
        <a:lstStyle/>
        <a:p>
          <a:endParaRPr lang="en-US"/>
        </a:p>
      </dgm:t>
    </dgm:pt>
    <dgm:pt modelId="{D286D205-58D5-4A72-ADBB-3FA03E313396}">
      <dgm:prSet phldr="0"/>
      <dgm:spPr/>
      <dgm:t>
        <a:bodyPr/>
        <a:lstStyle/>
        <a:p>
          <a:pPr rtl="0"/>
          <a:endParaRPr lang="en-US" sz="1100" b="1">
            <a:latin typeface="Calibri"/>
            <a:ea typeface="Calibri"/>
            <a:cs typeface="Calibri"/>
          </a:endParaRPr>
        </a:p>
      </dgm:t>
    </dgm:pt>
    <dgm:pt modelId="{03096C62-A066-43EB-8D2D-26362A720164}" type="parTrans" cxnId="{6CFC393B-2AA3-4CC2-AF12-45689A5BF6AB}">
      <dgm:prSet/>
      <dgm:spPr/>
    </dgm:pt>
    <dgm:pt modelId="{80B67D72-172D-4EEF-A9F2-E5F73105FB44}" type="sibTrans" cxnId="{6CFC393B-2AA3-4CC2-AF12-45689A5BF6AB}">
      <dgm:prSet/>
      <dgm:spPr/>
    </dgm:pt>
    <dgm:pt modelId="{E10FC874-4D96-4BEE-B27B-87837D7FD6F1}">
      <dgm:prSet phldr="0"/>
      <dgm:spPr/>
      <dgm:t>
        <a:bodyPr/>
        <a:lstStyle/>
        <a:p>
          <a:pPr rtl="0"/>
          <a:r>
            <a:rPr lang="en-US" sz="1100" b="0">
              <a:latin typeface="Calibri"/>
              <a:ea typeface="Calibri"/>
              <a:cs typeface="Calibri"/>
            </a:rPr>
            <a:t>Examine the following data regarding income and wealth by Race and Gender</a:t>
          </a:r>
        </a:p>
      </dgm:t>
    </dgm:pt>
    <dgm:pt modelId="{A9BE5254-60FB-4C42-99D6-BC7C93F917DB}" type="parTrans" cxnId="{9F2FAD0C-73B7-4D04-A56C-7E21823F0696}">
      <dgm:prSet/>
      <dgm:spPr/>
    </dgm:pt>
    <dgm:pt modelId="{5576F249-8002-4051-B1CC-F337DE5D3513}" type="sibTrans" cxnId="{9F2FAD0C-73B7-4D04-A56C-7E21823F0696}">
      <dgm:prSet/>
      <dgm:spPr/>
    </dgm:pt>
    <dgm:pt modelId="{09C9371C-FC56-4C15-9693-487B8EDFA872}" type="pres">
      <dgm:prSet presAssocID="{BB524621-D896-4825-A7FD-9A75B64E08F2}" presName="vert0" presStyleCnt="0">
        <dgm:presLayoutVars>
          <dgm:dir val="rev"/>
          <dgm:animOne val="branch"/>
          <dgm:animLvl val="lvl"/>
        </dgm:presLayoutVars>
      </dgm:prSet>
      <dgm:spPr/>
    </dgm:pt>
    <dgm:pt modelId="{0389CD90-6798-4D34-BCDD-1A53114528CB}" type="pres">
      <dgm:prSet presAssocID="{E10FC874-4D96-4BEE-B27B-87837D7FD6F1}" presName="thickLine" presStyleLbl="alignNode1" presStyleIdx="0" presStyleCnt="3"/>
      <dgm:spPr/>
    </dgm:pt>
    <dgm:pt modelId="{7D336FD0-40C3-4B9F-9781-C1DDF2C82437}" type="pres">
      <dgm:prSet presAssocID="{E10FC874-4D96-4BEE-B27B-87837D7FD6F1}" presName="horz1" presStyleCnt="0"/>
      <dgm:spPr/>
    </dgm:pt>
    <dgm:pt modelId="{DE66F80B-BD3C-4458-BCD2-D8EE47124BA9}" type="pres">
      <dgm:prSet presAssocID="{E10FC874-4D96-4BEE-B27B-87837D7FD6F1}" presName="tx1" presStyleLbl="revTx" presStyleIdx="0" presStyleCnt="3"/>
      <dgm:spPr/>
    </dgm:pt>
    <dgm:pt modelId="{F1365A60-B93A-47E1-AEB1-495F673F9237}" type="pres">
      <dgm:prSet presAssocID="{E10FC874-4D96-4BEE-B27B-87837D7FD6F1}" presName="vert1" presStyleCnt="0"/>
      <dgm:spPr/>
    </dgm:pt>
    <dgm:pt modelId="{B887A3FC-84B5-4202-8A39-47E5588490A6}" type="pres">
      <dgm:prSet presAssocID="{F99D624D-C78D-4CD2-8CE1-44AD7F7FF89F}" presName="thickLine" presStyleLbl="alignNode1" presStyleIdx="1" presStyleCnt="3"/>
      <dgm:spPr/>
    </dgm:pt>
    <dgm:pt modelId="{5DE72B79-73C0-4F40-A307-62AE75926C17}" type="pres">
      <dgm:prSet presAssocID="{F99D624D-C78D-4CD2-8CE1-44AD7F7FF89F}" presName="horz1" presStyleCnt="0"/>
      <dgm:spPr/>
    </dgm:pt>
    <dgm:pt modelId="{FC4C3236-CD12-4AE5-A1CE-78CAD64CD45B}" type="pres">
      <dgm:prSet presAssocID="{F99D624D-C78D-4CD2-8CE1-44AD7F7FF89F}" presName="tx1" presStyleLbl="revTx" presStyleIdx="1" presStyleCnt="3"/>
      <dgm:spPr/>
    </dgm:pt>
    <dgm:pt modelId="{69B04F89-AE08-46EE-A992-4B1ED90E4554}" type="pres">
      <dgm:prSet presAssocID="{F99D624D-C78D-4CD2-8CE1-44AD7F7FF89F}" presName="vert1" presStyleCnt="0"/>
      <dgm:spPr/>
    </dgm:pt>
    <dgm:pt modelId="{D7B7F0BF-2911-4329-A7E8-CE39902CA186}" type="pres">
      <dgm:prSet presAssocID="{D286D205-58D5-4A72-ADBB-3FA03E313396}" presName="thickLine" presStyleLbl="alignNode1" presStyleIdx="2" presStyleCnt="3"/>
      <dgm:spPr/>
    </dgm:pt>
    <dgm:pt modelId="{28FA3A84-EC62-4431-8F38-19F7C1CD7A09}" type="pres">
      <dgm:prSet presAssocID="{D286D205-58D5-4A72-ADBB-3FA03E313396}" presName="horz1" presStyleCnt="0"/>
      <dgm:spPr/>
    </dgm:pt>
    <dgm:pt modelId="{9499A918-0C04-4D9D-920D-79D2D4DD837F}" type="pres">
      <dgm:prSet presAssocID="{D286D205-58D5-4A72-ADBB-3FA03E313396}" presName="tx1" presStyleLbl="revTx" presStyleIdx="2" presStyleCnt="3"/>
      <dgm:spPr/>
    </dgm:pt>
    <dgm:pt modelId="{710DA983-AFF4-4833-AE4F-AD30F353C2BB}" type="pres">
      <dgm:prSet presAssocID="{D286D205-58D5-4A72-ADBB-3FA03E313396}" presName="vert1" presStyleCnt="0"/>
      <dgm:spPr/>
    </dgm:pt>
  </dgm:ptLst>
  <dgm:cxnLst>
    <dgm:cxn modelId="{9F2FAD0C-73B7-4D04-A56C-7E21823F0696}" srcId="{BB524621-D896-4825-A7FD-9A75B64E08F2}" destId="{E10FC874-4D96-4BEE-B27B-87837D7FD6F1}" srcOrd="0" destOrd="0" parTransId="{A9BE5254-60FB-4C42-99D6-BC7C93F917DB}" sibTransId="{5576F249-8002-4051-B1CC-F337DE5D3513}"/>
    <dgm:cxn modelId="{C6A87D11-BEFD-4205-A02B-6B19AFDDCCB3}" type="presOf" srcId="{E10FC874-4D96-4BEE-B27B-87837D7FD6F1}" destId="{DE66F80B-BD3C-4458-BCD2-D8EE47124BA9}" srcOrd="0" destOrd="0" presId="urn:microsoft.com/office/officeart/2008/layout/LinedList"/>
    <dgm:cxn modelId="{6CFC393B-2AA3-4CC2-AF12-45689A5BF6AB}" srcId="{BB524621-D896-4825-A7FD-9A75B64E08F2}" destId="{D286D205-58D5-4A72-ADBB-3FA03E313396}" srcOrd="2" destOrd="0" parTransId="{03096C62-A066-43EB-8D2D-26362A720164}" sibTransId="{80B67D72-172D-4EEF-A9F2-E5F73105FB44}"/>
    <dgm:cxn modelId="{7FEBB550-7705-4F16-9D49-2A190FADAC0D}" type="presOf" srcId="{D286D205-58D5-4A72-ADBB-3FA03E313396}" destId="{9499A918-0C04-4D9D-920D-79D2D4DD837F}" srcOrd="0" destOrd="0" presId="urn:microsoft.com/office/officeart/2008/layout/LinedList"/>
    <dgm:cxn modelId="{E4048359-DFD5-4247-8977-A2873C40EC52}" srcId="{BB524621-D896-4825-A7FD-9A75B64E08F2}" destId="{F99D624D-C78D-4CD2-8CE1-44AD7F7FF89F}" srcOrd="1" destOrd="0" parTransId="{C6EB030A-FF46-4A5A-9462-35B363E79647}" sibTransId="{AF202AB9-A361-4FC5-B832-0E3CE11F0D4D}"/>
    <dgm:cxn modelId="{3489087D-BAA1-4615-ABFA-29C70541C230}" type="presOf" srcId="{F99D624D-C78D-4CD2-8CE1-44AD7F7FF89F}" destId="{FC4C3236-CD12-4AE5-A1CE-78CAD64CD45B}" srcOrd="0" destOrd="0" presId="urn:microsoft.com/office/officeart/2008/layout/LinedList"/>
    <dgm:cxn modelId="{4BB563E8-87BA-42C0-AA89-B9B820340A97}" type="presOf" srcId="{BB524621-D896-4825-A7FD-9A75B64E08F2}" destId="{09C9371C-FC56-4C15-9693-487B8EDFA872}" srcOrd="0" destOrd="0" presId="urn:microsoft.com/office/officeart/2008/layout/LinedList"/>
    <dgm:cxn modelId="{3B04F83A-D966-4746-BAEE-8373E9D07545}" type="presParOf" srcId="{09C9371C-FC56-4C15-9693-487B8EDFA872}" destId="{0389CD90-6798-4D34-BCDD-1A53114528CB}" srcOrd="0" destOrd="0" presId="urn:microsoft.com/office/officeart/2008/layout/LinedList"/>
    <dgm:cxn modelId="{92FD14BB-B4D8-4D6D-80EB-F34EF465E1AF}" type="presParOf" srcId="{09C9371C-FC56-4C15-9693-487B8EDFA872}" destId="{7D336FD0-40C3-4B9F-9781-C1DDF2C82437}" srcOrd="1" destOrd="0" presId="urn:microsoft.com/office/officeart/2008/layout/LinedList"/>
    <dgm:cxn modelId="{C9F2C164-A5EB-4D0E-BFEC-F1C070553C46}" type="presParOf" srcId="{7D336FD0-40C3-4B9F-9781-C1DDF2C82437}" destId="{DE66F80B-BD3C-4458-BCD2-D8EE47124BA9}" srcOrd="0" destOrd="0" presId="urn:microsoft.com/office/officeart/2008/layout/LinedList"/>
    <dgm:cxn modelId="{BDF501D5-8716-4924-943A-198B1AF21017}" type="presParOf" srcId="{7D336FD0-40C3-4B9F-9781-C1DDF2C82437}" destId="{F1365A60-B93A-47E1-AEB1-495F673F9237}" srcOrd="1" destOrd="0" presId="urn:microsoft.com/office/officeart/2008/layout/LinedList"/>
    <dgm:cxn modelId="{4341FF9A-1BB5-46F1-AC35-AB4B96B6B58A}" type="presParOf" srcId="{09C9371C-FC56-4C15-9693-487B8EDFA872}" destId="{B887A3FC-84B5-4202-8A39-47E5588490A6}" srcOrd="2" destOrd="0" presId="urn:microsoft.com/office/officeart/2008/layout/LinedList"/>
    <dgm:cxn modelId="{2C599775-1A24-48FD-8261-97F96E6A74B6}" type="presParOf" srcId="{09C9371C-FC56-4C15-9693-487B8EDFA872}" destId="{5DE72B79-73C0-4F40-A307-62AE75926C17}" srcOrd="3" destOrd="0" presId="urn:microsoft.com/office/officeart/2008/layout/LinedList"/>
    <dgm:cxn modelId="{B656F8B5-17E4-44B1-97A3-09F68E7E57EC}" type="presParOf" srcId="{5DE72B79-73C0-4F40-A307-62AE75926C17}" destId="{FC4C3236-CD12-4AE5-A1CE-78CAD64CD45B}" srcOrd="0" destOrd="0" presId="urn:microsoft.com/office/officeart/2008/layout/LinedList"/>
    <dgm:cxn modelId="{76A2B207-F093-41A5-9F41-7A6B1FBDC52C}" type="presParOf" srcId="{5DE72B79-73C0-4F40-A307-62AE75926C17}" destId="{69B04F89-AE08-46EE-A992-4B1ED90E4554}" srcOrd="1" destOrd="0" presId="urn:microsoft.com/office/officeart/2008/layout/LinedList"/>
    <dgm:cxn modelId="{9043B72D-909F-4552-8638-BF0FF7C1A79C}" type="presParOf" srcId="{09C9371C-FC56-4C15-9693-487B8EDFA872}" destId="{D7B7F0BF-2911-4329-A7E8-CE39902CA186}" srcOrd="4" destOrd="0" presId="urn:microsoft.com/office/officeart/2008/layout/LinedList"/>
    <dgm:cxn modelId="{0CF59E49-C3E5-45D9-A19A-CB05E9878B7C}" type="presParOf" srcId="{09C9371C-FC56-4C15-9693-487B8EDFA872}" destId="{28FA3A84-EC62-4431-8F38-19F7C1CD7A09}" srcOrd="5" destOrd="0" presId="urn:microsoft.com/office/officeart/2008/layout/LinedList"/>
    <dgm:cxn modelId="{418F10C7-5E61-49F0-A89D-FCD56231C75E}" type="presParOf" srcId="{28FA3A84-EC62-4431-8F38-19F7C1CD7A09}" destId="{9499A918-0C04-4D9D-920D-79D2D4DD837F}" srcOrd="0" destOrd="0" presId="urn:microsoft.com/office/officeart/2008/layout/LinedList"/>
    <dgm:cxn modelId="{09324D08-DEED-4562-A723-9361A13ABEA1}" type="presParOf" srcId="{28FA3A84-EC62-4431-8F38-19F7C1CD7A09}" destId="{710DA983-AFF4-4833-AE4F-AD30F353C2BB}"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5F19B7-39BC-4F7A-A952-6EB8AD03F95D}">
      <dsp:nvSpPr>
        <dsp:cNvPr id="0" name=""/>
        <dsp:cNvSpPr/>
      </dsp:nvSpPr>
      <dsp:spPr>
        <a:xfrm>
          <a:off x="2089" y="0"/>
          <a:ext cx="3251537" cy="3599070"/>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2928" tIns="312928" rIns="312928" bIns="312928" numCol="1" spcCol="1270" anchor="ctr" anchorCtr="0">
          <a:noAutofit/>
        </a:bodyPr>
        <a:lstStyle/>
        <a:p>
          <a:pPr marL="0" lvl="0" indent="0" algn="ctr" defTabSz="1955800">
            <a:lnSpc>
              <a:spcPct val="90000"/>
            </a:lnSpc>
            <a:spcBef>
              <a:spcPct val="0"/>
            </a:spcBef>
            <a:spcAft>
              <a:spcPct val="35000"/>
            </a:spcAft>
            <a:buNone/>
          </a:pPr>
          <a:r>
            <a:rPr lang="en-US" sz="4400" b="1" i="0" kern="1200">
              <a:latin typeface="Calibri"/>
              <a:ea typeface="+mn-ea"/>
              <a:cs typeface="Arial"/>
            </a:rPr>
            <a:t>Awareness</a:t>
          </a:r>
        </a:p>
      </dsp:txBody>
      <dsp:txXfrm>
        <a:off x="44254" y="1481793"/>
        <a:ext cx="3167207" cy="1355298"/>
      </dsp:txXfrm>
    </dsp:sp>
    <dsp:sp modelId="{EF2D24CE-AC1D-44C2-9C31-95316DD0233F}">
      <dsp:nvSpPr>
        <dsp:cNvPr id="0" name=""/>
        <dsp:cNvSpPr/>
      </dsp:nvSpPr>
      <dsp:spPr>
        <a:xfrm>
          <a:off x="1028613" y="215944"/>
          <a:ext cx="1198490" cy="1198490"/>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A8175D7-8FFD-4461-8C0A-56CE8FBA32EE}">
      <dsp:nvSpPr>
        <dsp:cNvPr id="0" name=""/>
        <dsp:cNvSpPr/>
      </dsp:nvSpPr>
      <dsp:spPr>
        <a:xfrm>
          <a:off x="3351173" y="0"/>
          <a:ext cx="3251537" cy="3599070"/>
        </a:xfrm>
        <a:prstGeom prst="roundRect">
          <a:avLst>
            <a:gd name="adj" fmla="val 10000"/>
          </a:avLst>
        </a:prstGeom>
        <a:solidFill>
          <a:schemeClr val="accent2">
            <a:hueOff val="953895"/>
            <a:satOff val="-21764"/>
            <a:lumOff val="803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b="1" kern="1200">
              <a:latin typeface="Calibri"/>
              <a:ea typeface="+mn-ea"/>
              <a:cs typeface="Arial"/>
            </a:rPr>
            <a:t>Capacity Building</a:t>
          </a:r>
        </a:p>
      </dsp:txBody>
      <dsp:txXfrm>
        <a:off x="3393338" y="1481793"/>
        <a:ext cx="3167207" cy="1355298"/>
      </dsp:txXfrm>
    </dsp:sp>
    <dsp:sp modelId="{E8FBA569-FA16-41C6-B8F2-69ED77295B61}">
      <dsp:nvSpPr>
        <dsp:cNvPr id="0" name=""/>
        <dsp:cNvSpPr/>
      </dsp:nvSpPr>
      <dsp:spPr>
        <a:xfrm>
          <a:off x="4377696" y="215944"/>
          <a:ext cx="1198490" cy="1198490"/>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1000" b="-1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C0CF515-ADD4-4F76-AC3D-B203D3787AE7}">
      <dsp:nvSpPr>
        <dsp:cNvPr id="0" name=""/>
        <dsp:cNvSpPr/>
      </dsp:nvSpPr>
      <dsp:spPr>
        <a:xfrm>
          <a:off x="6700256" y="0"/>
          <a:ext cx="3251537" cy="3599070"/>
        </a:xfrm>
        <a:prstGeom prst="roundRect">
          <a:avLst>
            <a:gd name="adj" fmla="val 10000"/>
          </a:avLst>
        </a:prstGeom>
        <a:solidFill>
          <a:schemeClr val="accent2">
            <a:hueOff val="1907789"/>
            <a:satOff val="-43528"/>
            <a:lumOff val="1607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2928" tIns="312928" rIns="312928" bIns="312928" numCol="1" spcCol="1270" anchor="ctr" anchorCtr="0">
          <a:noAutofit/>
        </a:bodyPr>
        <a:lstStyle/>
        <a:p>
          <a:pPr marL="0" lvl="0" indent="0" algn="ctr" defTabSz="1955800">
            <a:lnSpc>
              <a:spcPct val="90000"/>
            </a:lnSpc>
            <a:spcBef>
              <a:spcPct val="0"/>
            </a:spcBef>
            <a:spcAft>
              <a:spcPct val="35000"/>
            </a:spcAft>
            <a:buNone/>
          </a:pPr>
          <a:r>
            <a:rPr lang="en-US" sz="4400" b="1" kern="1200">
              <a:latin typeface="Calibri"/>
              <a:ea typeface="+mn-ea"/>
              <a:cs typeface="Arial"/>
            </a:rPr>
            <a:t>Action</a:t>
          </a:r>
        </a:p>
      </dsp:txBody>
      <dsp:txXfrm>
        <a:off x="6742421" y="1481793"/>
        <a:ext cx="3167207" cy="1355298"/>
      </dsp:txXfrm>
    </dsp:sp>
    <dsp:sp modelId="{6939CB46-F826-4592-8DFC-878172A35D5C}">
      <dsp:nvSpPr>
        <dsp:cNvPr id="0" name=""/>
        <dsp:cNvSpPr/>
      </dsp:nvSpPr>
      <dsp:spPr>
        <a:xfrm>
          <a:off x="7726780" y="215944"/>
          <a:ext cx="1198490" cy="1198490"/>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5000" b="-5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6732118-BF86-41DD-9854-3D82A341F02A}">
      <dsp:nvSpPr>
        <dsp:cNvPr id="0" name=""/>
        <dsp:cNvSpPr/>
      </dsp:nvSpPr>
      <dsp:spPr>
        <a:xfrm>
          <a:off x="398155" y="2879256"/>
          <a:ext cx="9157573" cy="539860"/>
        </a:xfrm>
        <a:prstGeom prst="leftRightArrow">
          <a:avLst/>
        </a:prstGeom>
        <a:solidFill>
          <a:schemeClr val="accent2">
            <a:tint val="4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7E75B9-8A91-4742-9558-CC5F7A9B2A9F}">
      <dsp:nvSpPr>
        <dsp:cNvPr id="0" name=""/>
        <dsp:cNvSpPr/>
      </dsp:nvSpPr>
      <dsp:spPr>
        <a:xfrm>
          <a:off x="0" y="3441586"/>
          <a:ext cx="1701437" cy="1129605"/>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006" tIns="184912" rIns="121006" bIns="184912" numCol="1" spcCol="1270" anchor="ctr" anchorCtr="0">
          <a:noAutofit/>
        </a:bodyPr>
        <a:lstStyle/>
        <a:p>
          <a:pPr marL="0" lvl="0" indent="0" algn="ctr" defTabSz="1155700">
            <a:lnSpc>
              <a:spcPct val="90000"/>
            </a:lnSpc>
            <a:spcBef>
              <a:spcPct val="0"/>
            </a:spcBef>
            <a:spcAft>
              <a:spcPct val="35000"/>
            </a:spcAft>
            <a:buNone/>
          </a:pPr>
          <a:r>
            <a:rPr lang="en-US" sz="2600" kern="1200">
              <a:latin typeface="Calibri"/>
              <a:ea typeface="Calibri"/>
              <a:cs typeface="Calibri"/>
            </a:rPr>
            <a:t>Move down</a:t>
          </a:r>
        </a:p>
      </dsp:txBody>
      <dsp:txXfrm>
        <a:off x="0" y="3441586"/>
        <a:ext cx="1701437" cy="1129605"/>
      </dsp:txXfrm>
    </dsp:sp>
    <dsp:sp modelId="{7BF22066-FB83-4699-ADBB-4DC450B15B01}">
      <dsp:nvSpPr>
        <dsp:cNvPr id="0" name=""/>
        <dsp:cNvSpPr/>
      </dsp:nvSpPr>
      <dsp:spPr>
        <a:xfrm>
          <a:off x="1701437" y="3441586"/>
          <a:ext cx="5104311" cy="1129605"/>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3540" tIns="266700" rIns="103540" bIns="266700" numCol="1" spcCol="1270" anchor="ctr" anchorCtr="0">
          <a:noAutofit/>
        </a:bodyPr>
        <a:lstStyle/>
        <a:p>
          <a:pPr marL="0" lvl="0" indent="0" algn="l" defTabSz="933450">
            <a:lnSpc>
              <a:spcPct val="90000"/>
            </a:lnSpc>
            <a:spcBef>
              <a:spcPct val="0"/>
            </a:spcBef>
            <a:spcAft>
              <a:spcPct val="35000"/>
            </a:spcAft>
            <a:buNone/>
          </a:pPr>
          <a:r>
            <a:rPr lang="en-US" sz="2100" kern="1200">
              <a:latin typeface="Calibri"/>
              <a:ea typeface="Calibri"/>
              <a:cs typeface="Calibri"/>
            </a:rPr>
            <a:t>Move down(or remain down) if the statement does not describe you.</a:t>
          </a:r>
        </a:p>
      </dsp:txBody>
      <dsp:txXfrm>
        <a:off x="1701437" y="3441586"/>
        <a:ext cx="5104311" cy="1129605"/>
      </dsp:txXfrm>
    </dsp:sp>
    <dsp:sp modelId="{59B6328C-7293-44D0-94BC-F67EE7BF6510}">
      <dsp:nvSpPr>
        <dsp:cNvPr id="0" name=""/>
        <dsp:cNvSpPr/>
      </dsp:nvSpPr>
      <dsp:spPr>
        <a:xfrm rot="10800000">
          <a:off x="0" y="1721197"/>
          <a:ext cx="1701437" cy="1737333"/>
        </a:xfrm>
        <a:prstGeom prst="upArrowCallout">
          <a:avLst>
            <a:gd name="adj1" fmla="val 5000"/>
            <a:gd name="adj2" fmla="val 10000"/>
            <a:gd name="adj3" fmla="val 15000"/>
            <a:gd name="adj4" fmla="val 64977"/>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006" tIns="184912" rIns="121006" bIns="184912" numCol="1" spcCol="1270" anchor="ctr" anchorCtr="0">
          <a:noAutofit/>
        </a:bodyPr>
        <a:lstStyle/>
        <a:p>
          <a:pPr marL="0" lvl="0" indent="0" algn="ctr" defTabSz="1155700">
            <a:lnSpc>
              <a:spcPct val="90000"/>
            </a:lnSpc>
            <a:spcBef>
              <a:spcPct val="0"/>
            </a:spcBef>
            <a:spcAft>
              <a:spcPct val="35000"/>
            </a:spcAft>
            <a:buNone/>
          </a:pPr>
          <a:r>
            <a:rPr lang="en-US" sz="2600" kern="1200">
              <a:latin typeface="Calibri"/>
              <a:ea typeface="Calibri"/>
              <a:cs typeface="Calibri"/>
            </a:rPr>
            <a:t>Move up</a:t>
          </a:r>
        </a:p>
      </dsp:txBody>
      <dsp:txXfrm rot="-10800000">
        <a:off x="0" y="1721197"/>
        <a:ext cx="1701437" cy="1129266"/>
      </dsp:txXfrm>
    </dsp:sp>
    <dsp:sp modelId="{7AC88C5F-8E91-41CA-8719-B401F483661B}">
      <dsp:nvSpPr>
        <dsp:cNvPr id="0" name=""/>
        <dsp:cNvSpPr/>
      </dsp:nvSpPr>
      <dsp:spPr>
        <a:xfrm>
          <a:off x="1701437" y="1721197"/>
          <a:ext cx="5104311" cy="1129266"/>
        </a:xfrm>
        <a:prstGeom prst="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3540" tIns="266700" rIns="103540" bIns="266700" numCol="1" spcCol="1270" anchor="ctr" anchorCtr="0">
          <a:noAutofit/>
        </a:bodyPr>
        <a:lstStyle/>
        <a:p>
          <a:pPr marL="0" lvl="0" indent="0" algn="l" defTabSz="933450" rtl="0">
            <a:lnSpc>
              <a:spcPct val="90000"/>
            </a:lnSpc>
            <a:spcBef>
              <a:spcPct val="0"/>
            </a:spcBef>
            <a:spcAft>
              <a:spcPct val="35000"/>
            </a:spcAft>
            <a:buNone/>
          </a:pPr>
          <a:r>
            <a:rPr lang="en-US" sz="2100" kern="1200">
              <a:latin typeface="Calibri"/>
              <a:ea typeface="Calibri"/>
              <a:cs typeface="Calibri"/>
            </a:rPr>
            <a:t>Move up (or remain up) if the statement describes you. </a:t>
          </a:r>
        </a:p>
      </dsp:txBody>
      <dsp:txXfrm>
        <a:off x="1701437" y="1721197"/>
        <a:ext cx="5104311" cy="1129266"/>
      </dsp:txXfrm>
    </dsp:sp>
    <dsp:sp modelId="{5DF7AC65-04EC-4152-865D-DD4E943AC8D3}">
      <dsp:nvSpPr>
        <dsp:cNvPr id="0" name=""/>
        <dsp:cNvSpPr/>
      </dsp:nvSpPr>
      <dsp:spPr>
        <a:xfrm rot="10800000">
          <a:off x="0" y="808"/>
          <a:ext cx="1701437" cy="1737333"/>
        </a:xfrm>
        <a:prstGeom prst="upArrowCallout">
          <a:avLst>
            <a:gd name="adj1" fmla="val 5000"/>
            <a:gd name="adj2" fmla="val 10000"/>
            <a:gd name="adj3" fmla="val 15000"/>
            <a:gd name="adj4" fmla="val 64977"/>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006" tIns="184912" rIns="121006" bIns="184912" numCol="1" spcCol="1270" anchor="ctr" anchorCtr="0">
          <a:noAutofit/>
        </a:bodyPr>
        <a:lstStyle/>
        <a:p>
          <a:pPr marL="0" lvl="0" indent="0" algn="ctr" defTabSz="1155700">
            <a:lnSpc>
              <a:spcPct val="90000"/>
            </a:lnSpc>
            <a:spcBef>
              <a:spcPct val="0"/>
            </a:spcBef>
            <a:spcAft>
              <a:spcPct val="35000"/>
            </a:spcAft>
            <a:buNone/>
          </a:pPr>
          <a:r>
            <a:rPr lang="en-US" sz="2600" kern="1200">
              <a:latin typeface="Calibri"/>
              <a:ea typeface="Calibri"/>
              <a:cs typeface="Calibri"/>
            </a:rPr>
            <a:t>Listen</a:t>
          </a:r>
        </a:p>
      </dsp:txBody>
      <dsp:txXfrm rot="-10800000">
        <a:off x="0" y="808"/>
        <a:ext cx="1701437" cy="1129266"/>
      </dsp:txXfrm>
    </dsp:sp>
    <dsp:sp modelId="{D95D9A83-3906-49CA-A84B-C06665909471}">
      <dsp:nvSpPr>
        <dsp:cNvPr id="0" name=""/>
        <dsp:cNvSpPr/>
      </dsp:nvSpPr>
      <dsp:spPr>
        <a:xfrm>
          <a:off x="1701437" y="808"/>
          <a:ext cx="5104311" cy="1129266"/>
        </a:xfrm>
        <a:prstGeom prst="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3540" tIns="266700" rIns="103540" bIns="266700" numCol="1" spcCol="1270" anchor="ctr" anchorCtr="0">
          <a:noAutofit/>
        </a:bodyPr>
        <a:lstStyle/>
        <a:p>
          <a:pPr marL="0" lvl="0" indent="0" algn="l" defTabSz="933450">
            <a:lnSpc>
              <a:spcPct val="90000"/>
            </a:lnSpc>
            <a:spcBef>
              <a:spcPct val="0"/>
            </a:spcBef>
            <a:spcAft>
              <a:spcPct val="35000"/>
            </a:spcAft>
            <a:buNone/>
          </a:pPr>
          <a:r>
            <a:rPr lang="en-US" sz="2100" kern="1200">
              <a:latin typeface="Calibri"/>
              <a:ea typeface="Calibri"/>
              <a:cs typeface="Calibri"/>
            </a:rPr>
            <a:t>Listen to the following statements.</a:t>
          </a:r>
        </a:p>
      </dsp:txBody>
      <dsp:txXfrm>
        <a:off x="1701437" y="808"/>
        <a:ext cx="5104311" cy="11292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26B80B-AE2E-45C0-98EF-4229048FD418}">
      <dsp:nvSpPr>
        <dsp:cNvPr id="0" name=""/>
        <dsp:cNvSpPr/>
      </dsp:nvSpPr>
      <dsp:spPr>
        <a:xfrm>
          <a:off x="2869006" y="834284"/>
          <a:ext cx="3264406" cy="2078967"/>
        </a:xfrm>
        <a:prstGeom prst="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b="1" kern="1200">
              <a:latin typeface="Arial" panose="020B0604020202020204" pitchFamily="34" charset="0"/>
              <a:cs typeface="Arial" panose="020B0604020202020204" pitchFamily="34" charset="0"/>
            </a:rPr>
            <a:t>Internalized</a:t>
          </a:r>
        </a:p>
      </dsp:txBody>
      <dsp:txXfrm>
        <a:off x="3391311" y="834284"/>
        <a:ext cx="2742101" cy="2078967"/>
      </dsp:txXfrm>
    </dsp:sp>
    <dsp:sp modelId="{86A005B6-4656-4169-864A-09D5DB994CD9}">
      <dsp:nvSpPr>
        <dsp:cNvPr id="0" name=""/>
        <dsp:cNvSpPr/>
      </dsp:nvSpPr>
      <dsp:spPr>
        <a:xfrm>
          <a:off x="2871494" y="2913252"/>
          <a:ext cx="3259430" cy="2078967"/>
        </a:xfrm>
        <a:prstGeom prst="rect">
          <a:avLst/>
        </a:prstGeom>
        <a:solidFill>
          <a:schemeClr val="accent3">
            <a:tint val="40000"/>
            <a:alpha val="90000"/>
            <a:hueOff val="-482671"/>
            <a:satOff val="-326"/>
            <a:lumOff val="-448"/>
            <a:alphaOff val="0"/>
          </a:schemeClr>
        </a:solidFill>
        <a:ln w="15875" cap="flat" cmpd="sng" algn="ctr">
          <a:solidFill>
            <a:schemeClr val="accent3">
              <a:tint val="40000"/>
              <a:alpha val="90000"/>
              <a:hueOff val="-482671"/>
              <a:satOff val="-326"/>
              <a:lumOff val="-44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220472" rIns="220472" bIns="220472" numCol="1" spcCol="1270" anchor="ctr" anchorCtr="0">
          <a:noAutofit/>
        </a:bodyPr>
        <a:lstStyle/>
        <a:p>
          <a:pPr marL="0" lvl="0" indent="0" algn="ctr" defTabSz="1377950">
            <a:lnSpc>
              <a:spcPct val="90000"/>
            </a:lnSpc>
            <a:spcBef>
              <a:spcPct val="0"/>
            </a:spcBef>
            <a:spcAft>
              <a:spcPct val="35000"/>
            </a:spcAft>
            <a:buNone/>
          </a:pPr>
          <a:r>
            <a:rPr lang="en-US" sz="3100" b="1" kern="1200">
              <a:latin typeface="Arial" panose="020B0604020202020204" pitchFamily="34" charset="0"/>
              <a:cs typeface="Arial" panose="020B0604020202020204" pitchFamily="34" charset="0"/>
            </a:rPr>
            <a:t>Interpersonal</a:t>
          </a:r>
        </a:p>
      </dsp:txBody>
      <dsp:txXfrm>
        <a:off x="3393003" y="2913252"/>
        <a:ext cx="2737921" cy="2078967"/>
      </dsp:txXfrm>
    </dsp:sp>
    <dsp:sp modelId="{1DFFB38E-054E-4052-84F2-CC9171A41B17}">
      <dsp:nvSpPr>
        <dsp:cNvPr id="0" name=""/>
        <dsp:cNvSpPr/>
      </dsp:nvSpPr>
      <dsp:spPr>
        <a:xfrm>
          <a:off x="1354177" y="3113"/>
          <a:ext cx="2077928" cy="2077928"/>
        </a:xfrm>
        <a:prstGeom prst="ellipse">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b="1" kern="1200">
              <a:latin typeface="Arial" panose="020B0604020202020204" pitchFamily="34" charset="0"/>
              <a:cs typeface="Arial" panose="020B0604020202020204" pitchFamily="34" charset="0"/>
            </a:rPr>
            <a:t>Individual</a:t>
          </a:r>
        </a:p>
      </dsp:txBody>
      <dsp:txXfrm>
        <a:off x="1658483" y="307419"/>
        <a:ext cx="1469316" cy="1469316"/>
      </dsp:txXfrm>
    </dsp:sp>
    <dsp:sp modelId="{FC9CE17E-CCBA-4E81-A9AA-320B17B84076}">
      <dsp:nvSpPr>
        <dsp:cNvPr id="0" name=""/>
        <dsp:cNvSpPr/>
      </dsp:nvSpPr>
      <dsp:spPr>
        <a:xfrm>
          <a:off x="8211342" y="834284"/>
          <a:ext cx="3116893" cy="2078967"/>
        </a:xfrm>
        <a:prstGeom prst="rect">
          <a:avLst/>
        </a:prstGeom>
        <a:solidFill>
          <a:schemeClr val="accent3">
            <a:tint val="40000"/>
            <a:alpha val="90000"/>
            <a:hueOff val="-965343"/>
            <a:satOff val="-651"/>
            <a:lumOff val="-895"/>
            <a:alphaOff val="0"/>
          </a:schemeClr>
        </a:solidFill>
        <a:ln w="15875" cap="flat" cmpd="sng" algn="ctr">
          <a:solidFill>
            <a:schemeClr val="accent3">
              <a:tint val="40000"/>
              <a:alpha val="90000"/>
              <a:hueOff val="-965343"/>
              <a:satOff val="-651"/>
              <a:lumOff val="-89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b="1" kern="1200">
              <a:latin typeface="Arial" panose="020B0604020202020204" pitchFamily="34" charset="0"/>
              <a:cs typeface="Arial" panose="020B0604020202020204" pitchFamily="34" charset="0"/>
            </a:rPr>
            <a:t>Institutional</a:t>
          </a:r>
        </a:p>
      </dsp:txBody>
      <dsp:txXfrm>
        <a:off x="8710045" y="834284"/>
        <a:ext cx="2618190" cy="2078967"/>
      </dsp:txXfrm>
    </dsp:sp>
    <dsp:sp modelId="{2041C6CF-9A80-4EB9-951D-2E068EAFFE4E}">
      <dsp:nvSpPr>
        <dsp:cNvPr id="0" name=""/>
        <dsp:cNvSpPr/>
      </dsp:nvSpPr>
      <dsp:spPr>
        <a:xfrm>
          <a:off x="8211342" y="2913252"/>
          <a:ext cx="3116893" cy="2078967"/>
        </a:xfrm>
        <a:prstGeom prst="rect">
          <a:avLst/>
        </a:prstGeom>
        <a:solidFill>
          <a:schemeClr val="accent3">
            <a:tint val="40000"/>
            <a:alpha val="90000"/>
            <a:hueOff val="-1448014"/>
            <a:satOff val="-977"/>
            <a:lumOff val="-1343"/>
            <a:alphaOff val="0"/>
          </a:schemeClr>
        </a:solidFill>
        <a:ln w="15875" cap="flat" cmpd="sng" algn="ctr">
          <a:solidFill>
            <a:schemeClr val="accent3">
              <a:tint val="40000"/>
              <a:alpha val="90000"/>
              <a:hueOff val="-1448014"/>
              <a:satOff val="-977"/>
              <a:lumOff val="-134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b="1" kern="1200">
              <a:latin typeface="Arial" panose="020B0604020202020204" pitchFamily="34" charset="0"/>
              <a:cs typeface="Arial" panose="020B0604020202020204" pitchFamily="34" charset="0"/>
            </a:rPr>
            <a:t>Structural</a:t>
          </a:r>
        </a:p>
      </dsp:txBody>
      <dsp:txXfrm>
        <a:off x="8710045" y="2913252"/>
        <a:ext cx="2618190" cy="2078967"/>
      </dsp:txXfrm>
    </dsp:sp>
    <dsp:sp modelId="{62B9F204-76F2-4555-AA04-39046E45B33C}">
      <dsp:nvSpPr>
        <dsp:cNvPr id="0" name=""/>
        <dsp:cNvSpPr/>
      </dsp:nvSpPr>
      <dsp:spPr>
        <a:xfrm>
          <a:off x="6580303" y="0"/>
          <a:ext cx="2077928" cy="2077928"/>
        </a:xfrm>
        <a:prstGeom prst="ellipse">
          <a:avLst/>
        </a:prstGeom>
        <a:solidFill>
          <a:schemeClr val="accent3">
            <a:hueOff val="-1414192"/>
            <a:satOff val="6425"/>
            <a:lumOff val="-745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b="1" kern="1200">
              <a:latin typeface="Arial" panose="020B0604020202020204" pitchFamily="34" charset="0"/>
              <a:cs typeface="Arial" panose="020B0604020202020204" pitchFamily="34" charset="0"/>
            </a:rPr>
            <a:t>Systemic</a:t>
          </a:r>
        </a:p>
      </dsp:txBody>
      <dsp:txXfrm>
        <a:off x="6884609" y="304306"/>
        <a:ext cx="1469316" cy="14693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87A3FC-84B5-4202-8A39-47E5588490A6}">
      <dsp:nvSpPr>
        <dsp:cNvPr id="0" name=""/>
        <dsp:cNvSpPr/>
      </dsp:nvSpPr>
      <dsp:spPr>
        <a:xfrm>
          <a:off x="0" y="2758"/>
          <a:ext cx="6797675" cy="0"/>
        </a:xfrm>
        <a:prstGeom prst="line">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w="12700" cap="flat" cmpd="sng" algn="ctr">
          <a:solidFill>
            <a:schemeClr val="accent2">
              <a:hueOff val="0"/>
              <a:satOff val="0"/>
              <a:lumOff val="0"/>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FC4C3236-CD12-4AE5-A1CE-78CAD64CD45B}">
      <dsp:nvSpPr>
        <dsp:cNvPr id="0" name=""/>
        <dsp:cNvSpPr/>
      </dsp:nvSpPr>
      <dsp:spPr>
        <a:xfrm>
          <a:off x="0" y="2758"/>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b="0" kern="1200">
              <a:solidFill>
                <a:srgbClr val="444444"/>
              </a:solidFill>
              <a:latin typeface="Calibri"/>
              <a:ea typeface="Calibri"/>
              <a:cs typeface="Calibri"/>
            </a:rPr>
            <a:t>Two guiding questions:</a:t>
          </a:r>
        </a:p>
      </dsp:txBody>
      <dsp:txXfrm>
        <a:off x="0" y="2758"/>
        <a:ext cx="6797675" cy="1881464"/>
      </dsp:txXfrm>
    </dsp:sp>
    <dsp:sp modelId="{EFB53180-C3A1-437E-BE62-93163D5E3848}">
      <dsp:nvSpPr>
        <dsp:cNvPr id="0" name=""/>
        <dsp:cNvSpPr/>
      </dsp:nvSpPr>
      <dsp:spPr>
        <a:xfrm>
          <a:off x="0" y="1884223"/>
          <a:ext cx="6797675" cy="0"/>
        </a:xfrm>
        <a:prstGeom prst="line">
          <a:avLst/>
        </a:prstGeom>
        <a:gradFill rotWithShape="0">
          <a:gsLst>
            <a:gs pos="0">
              <a:schemeClr val="accent2">
                <a:hueOff val="953895"/>
                <a:satOff val="-21764"/>
                <a:lumOff val="8039"/>
                <a:alphaOff val="0"/>
                <a:shade val="85000"/>
                <a:satMod val="130000"/>
              </a:schemeClr>
            </a:gs>
            <a:gs pos="34000">
              <a:schemeClr val="accent2">
                <a:hueOff val="953895"/>
                <a:satOff val="-21764"/>
                <a:lumOff val="8039"/>
                <a:alphaOff val="0"/>
                <a:shade val="87000"/>
                <a:satMod val="125000"/>
              </a:schemeClr>
            </a:gs>
            <a:gs pos="70000">
              <a:schemeClr val="accent2">
                <a:hueOff val="953895"/>
                <a:satOff val="-21764"/>
                <a:lumOff val="8039"/>
                <a:alphaOff val="0"/>
                <a:tint val="100000"/>
                <a:shade val="90000"/>
                <a:satMod val="130000"/>
              </a:schemeClr>
            </a:gs>
            <a:gs pos="100000">
              <a:schemeClr val="accent2">
                <a:hueOff val="953895"/>
                <a:satOff val="-21764"/>
                <a:lumOff val="8039"/>
                <a:alphaOff val="0"/>
                <a:tint val="100000"/>
                <a:shade val="100000"/>
                <a:satMod val="110000"/>
              </a:schemeClr>
            </a:gs>
          </a:gsLst>
          <a:path path="circle">
            <a:fillToRect l="100000" t="100000" r="100000" b="100000"/>
          </a:path>
        </a:gradFill>
        <a:ln w="12700" cap="flat" cmpd="sng" algn="ctr">
          <a:solidFill>
            <a:schemeClr val="accent2">
              <a:hueOff val="953895"/>
              <a:satOff val="-21764"/>
              <a:lumOff val="8039"/>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0E4EF395-1015-4859-A2F3-051CD2B9AD32}">
      <dsp:nvSpPr>
        <dsp:cNvPr id="0" name=""/>
        <dsp:cNvSpPr/>
      </dsp:nvSpPr>
      <dsp:spPr>
        <a:xfrm>
          <a:off x="0" y="1884223"/>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solidFill>
                <a:srgbClr val="444444"/>
              </a:solidFill>
              <a:latin typeface="Calibri"/>
              <a:ea typeface="Calibri"/>
              <a:cs typeface="Calibri"/>
            </a:rPr>
            <a:t>Are your members doing better financially than they were 10 years ago? What “signs” would you see that support your answer? </a:t>
          </a:r>
        </a:p>
      </dsp:txBody>
      <dsp:txXfrm>
        <a:off x="0" y="1884223"/>
        <a:ext cx="6797675" cy="1881464"/>
      </dsp:txXfrm>
    </dsp:sp>
    <dsp:sp modelId="{7DDB716D-A42D-406B-96B0-E804DF1F2523}">
      <dsp:nvSpPr>
        <dsp:cNvPr id="0" name=""/>
        <dsp:cNvSpPr/>
      </dsp:nvSpPr>
      <dsp:spPr>
        <a:xfrm>
          <a:off x="0" y="3765688"/>
          <a:ext cx="6797675" cy="0"/>
        </a:xfrm>
        <a:prstGeom prst="line">
          <a:avLst/>
        </a:prstGeom>
        <a:gradFill rotWithShape="0">
          <a:gsLst>
            <a:gs pos="0">
              <a:schemeClr val="accent2">
                <a:hueOff val="1907789"/>
                <a:satOff val="-43528"/>
                <a:lumOff val="16079"/>
                <a:alphaOff val="0"/>
                <a:shade val="85000"/>
                <a:satMod val="130000"/>
              </a:schemeClr>
            </a:gs>
            <a:gs pos="34000">
              <a:schemeClr val="accent2">
                <a:hueOff val="1907789"/>
                <a:satOff val="-43528"/>
                <a:lumOff val="16079"/>
                <a:alphaOff val="0"/>
                <a:shade val="87000"/>
                <a:satMod val="125000"/>
              </a:schemeClr>
            </a:gs>
            <a:gs pos="70000">
              <a:schemeClr val="accent2">
                <a:hueOff val="1907789"/>
                <a:satOff val="-43528"/>
                <a:lumOff val="16079"/>
                <a:alphaOff val="0"/>
                <a:tint val="100000"/>
                <a:shade val="90000"/>
                <a:satMod val="130000"/>
              </a:schemeClr>
            </a:gs>
            <a:gs pos="100000">
              <a:schemeClr val="accent2">
                <a:hueOff val="1907789"/>
                <a:satOff val="-43528"/>
                <a:lumOff val="16079"/>
                <a:alphaOff val="0"/>
                <a:tint val="100000"/>
                <a:shade val="100000"/>
                <a:satMod val="110000"/>
              </a:schemeClr>
            </a:gs>
          </a:gsLst>
          <a:path path="circle">
            <a:fillToRect l="100000" t="100000" r="100000" b="100000"/>
          </a:path>
        </a:gradFill>
        <a:ln w="12700" cap="flat" cmpd="sng" algn="ctr">
          <a:solidFill>
            <a:schemeClr val="accent2">
              <a:hueOff val="1907789"/>
              <a:satOff val="-43528"/>
              <a:lumOff val="16079"/>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E2751C6B-EED7-42C2-BA5D-743CC7EA0D9B}">
      <dsp:nvSpPr>
        <dsp:cNvPr id="0" name=""/>
        <dsp:cNvSpPr/>
      </dsp:nvSpPr>
      <dsp:spPr>
        <a:xfrm>
          <a:off x="0" y="3765688"/>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solidFill>
                <a:srgbClr val="444444"/>
              </a:solidFill>
              <a:latin typeface="Calibri"/>
              <a:ea typeface="Calibri"/>
              <a:cs typeface="Calibri"/>
            </a:rPr>
            <a:t>What is the difference between income and wealth? </a:t>
          </a:r>
        </a:p>
      </dsp:txBody>
      <dsp:txXfrm>
        <a:off x="0" y="3765688"/>
        <a:ext cx="6797675" cy="188146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68CC87-182B-4417-BDCB-3B12617993AC}">
      <dsp:nvSpPr>
        <dsp:cNvPr id="0" name=""/>
        <dsp:cNvSpPr/>
      </dsp:nvSpPr>
      <dsp:spPr>
        <a:xfrm>
          <a:off x="0" y="1780096"/>
          <a:ext cx="5197850" cy="152579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4A6E63-4661-4B4E-A5A1-A3FD9E2A72DE}">
      <dsp:nvSpPr>
        <dsp:cNvPr id="0" name=""/>
        <dsp:cNvSpPr/>
      </dsp:nvSpPr>
      <dsp:spPr>
        <a:xfrm>
          <a:off x="461553" y="2123401"/>
          <a:ext cx="839188" cy="83918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E6684D-A552-4235-8C30-C2A0EE255B59}">
      <dsp:nvSpPr>
        <dsp:cNvPr id="0" name=""/>
        <dsp:cNvSpPr/>
      </dsp:nvSpPr>
      <dsp:spPr>
        <a:xfrm>
          <a:off x="1762295" y="1780096"/>
          <a:ext cx="3435554" cy="1525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1480" tIns="161480" rIns="161480" bIns="161480" numCol="1" spcCol="1270" anchor="ctr" anchorCtr="0">
          <a:noAutofit/>
        </a:bodyPr>
        <a:lstStyle/>
        <a:p>
          <a:pPr marL="0" lvl="0" indent="0" algn="l" defTabSz="1111250">
            <a:lnSpc>
              <a:spcPct val="100000"/>
            </a:lnSpc>
            <a:spcBef>
              <a:spcPct val="0"/>
            </a:spcBef>
            <a:spcAft>
              <a:spcPct val="35000"/>
            </a:spcAft>
            <a:buNone/>
          </a:pPr>
          <a:r>
            <a:rPr lang="en-US" sz="2500" kern="1200">
              <a:latin typeface="Calibri"/>
              <a:ea typeface="Calibri"/>
              <a:cs typeface="Calibri"/>
            </a:rPr>
            <a:t>Income is the revenue that a person can bring into their household.  </a:t>
          </a:r>
        </a:p>
      </dsp:txBody>
      <dsp:txXfrm>
        <a:off x="1762295" y="1780096"/>
        <a:ext cx="3435554" cy="152579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68CC87-182B-4417-BDCB-3B12617993AC}">
      <dsp:nvSpPr>
        <dsp:cNvPr id="0" name=""/>
        <dsp:cNvSpPr/>
      </dsp:nvSpPr>
      <dsp:spPr>
        <a:xfrm>
          <a:off x="0" y="1776286"/>
          <a:ext cx="5296592" cy="152253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4A6E63-4661-4B4E-A5A1-A3FD9E2A72DE}">
      <dsp:nvSpPr>
        <dsp:cNvPr id="0" name=""/>
        <dsp:cNvSpPr/>
      </dsp:nvSpPr>
      <dsp:spPr>
        <a:xfrm>
          <a:off x="460565" y="2118856"/>
          <a:ext cx="837392" cy="837392"/>
        </a:xfrm>
        <a:prstGeom prst="rect">
          <a:avLst/>
        </a:prstGeom>
        <a:blipFill>
          <a:blip xmlns:r="http://schemas.openxmlformats.org/officeDocument/2006/relationships">
            <a:extLst>
              <a:ext uri="{96DAC541-7B7A-43D3-8B79-37D633B846F1}">
                <asvg:svgBlip xmlns:asvg="http://schemas.microsoft.com/office/drawing/2016/SVG/main" r:embed="rId1"/>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E6684D-A552-4235-8C30-C2A0EE255B59}">
      <dsp:nvSpPr>
        <dsp:cNvPr id="0" name=""/>
        <dsp:cNvSpPr/>
      </dsp:nvSpPr>
      <dsp:spPr>
        <a:xfrm>
          <a:off x="1758523" y="1776286"/>
          <a:ext cx="3538069" cy="15225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1135" tIns="161135" rIns="161135" bIns="161135" numCol="1" spcCol="1270" anchor="ctr" anchorCtr="0">
          <a:noAutofit/>
        </a:bodyPr>
        <a:lstStyle/>
        <a:p>
          <a:pPr marL="0" lvl="0" indent="0" algn="l" defTabSz="844550">
            <a:lnSpc>
              <a:spcPct val="100000"/>
            </a:lnSpc>
            <a:spcBef>
              <a:spcPct val="0"/>
            </a:spcBef>
            <a:spcAft>
              <a:spcPct val="35000"/>
            </a:spcAft>
            <a:buNone/>
          </a:pPr>
          <a:r>
            <a:rPr lang="en-US" sz="1900" kern="1200">
              <a:latin typeface="Calibri"/>
              <a:ea typeface="Calibri"/>
              <a:cs typeface="Calibri"/>
            </a:rPr>
            <a:t>Wealth is anything that can be liquidated and/or passed from generation to generation -  minus debt.</a:t>
          </a:r>
        </a:p>
      </dsp:txBody>
      <dsp:txXfrm>
        <a:off x="1758523" y="1776286"/>
        <a:ext cx="3538069" cy="152253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87A3FC-84B5-4202-8A39-47E5588490A6}">
      <dsp:nvSpPr>
        <dsp:cNvPr id="0" name=""/>
        <dsp:cNvSpPr/>
      </dsp:nvSpPr>
      <dsp:spPr>
        <a:xfrm>
          <a:off x="0" y="2758"/>
          <a:ext cx="6797675" cy="0"/>
        </a:xfrm>
        <a:prstGeom prst="line">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w="12700" cap="flat" cmpd="sng" algn="ctr">
          <a:solidFill>
            <a:schemeClr val="accent2">
              <a:hueOff val="0"/>
              <a:satOff val="0"/>
              <a:lumOff val="0"/>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FC4C3236-CD12-4AE5-A1CE-78CAD64CD45B}">
      <dsp:nvSpPr>
        <dsp:cNvPr id="0" name=""/>
        <dsp:cNvSpPr/>
      </dsp:nvSpPr>
      <dsp:spPr>
        <a:xfrm>
          <a:off x="0" y="2758"/>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rtl="0">
            <a:lnSpc>
              <a:spcPct val="90000"/>
            </a:lnSpc>
            <a:spcBef>
              <a:spcPct val="0"/>
            </a:spcBef>
            <a:spcAft>
              <a:spcPct val="35000"/>
            </a:spcAft>
            <a:buNone/>
          </a:pPr>
          <a:r>
            <a:rPr lang="en-US" sz="3800" b="0" kern="1200">
              <a:solidFill>
                <a:srgbClr val="444444"/>
              </a:solidFill>
              <a:latin typeface="Calibri"/>
              <a:ea typeface="Calibri"/>
              <a:cs typeface="Calibri"/>
            </a:rPr>
            <a:t>Need </a:t>
          </a:r>
          <a:r>
            <a:rPr lang="en-US" sz="3800" b="1" kern="1200">
              <a:solidFill>
                <a:srgbClr val="444444"/>
              </a:solidFill>
              <a:latin typeface="Calibri"/>
              <a:ea typeface="Calibri"/>
              <a:cs typeface="Calibri"/>
            </a:rPr>
            <a:t>7 </a:t>
          </a:r>
          <a:r>
            <a:rPr lang="en-US" sz="3800" b="0" kern="1200">
              <a:solidFill>
                <a:srgbClr val="444444"/>
              </a:solidFill>
              <a:latin typeface="Calibri"/>
              <a:ea typeface="Calibri"/>
              <a:cs typeface="Calibri"/>
            </a:rPr>
            <a:t>Volunteers </a:t>
          </a:r>
          <a:endParaRPr lang="en-US" sz="3800" b="0" kern="1200">
            <a:solidFill>
              <a:srgbClr val="000000"/>
            </a:solidFill>
            <a:latin typeface="Calibri Light"/>
            <a:ea typeface="Calibri Light"/>
            <a:cs typeface="Calibri Light"/>
          </a:endParaRPr>
        </a:p>
      </dsp:txBody>
      <dsp:txXfrm>
        <a:off x="0" y="2758"/>
        <a:ext cx="6797675" cy="1881464"/>
      </dsp:txXfrm>
    </dsp:sp>
    <dsp:sp modelId="{CD82F3EE-0522-4DD8-9EC0-47982C39365E}">
      <dsp:nvSpPr>
        <dsp:cNvPr id="0" name=""/>
        <dsp:cNvSpPr/>
      </dsp:nvSpPr>
      <dsp:spPr>
        <a:xfrm>
          <a:off x="0" y="1884223"/>
          <a:ext cx="6797675" cy="0"/>
        </a:xfrm>
        <a:prstGeom prst="line">
          <a:avLst/>
        </a:prstGeom>
        <a:gradFill rotWithShape="0">
          <a:gsLst>
            <a:gs pos="0">
              <a:schemeClr val="accent2">
                <a:hueOff val="953895"/>
                <a:satOff val="-21764"/>
                <a:lumOff val="8039"/>
                <a:alphaOff val="0"/>
                <a:shade val="85000"/>
                <a:satMod val="130000"/>
              </a:schemeClr>
            </a:gs>
            <a:gs pos="34000">
              <a:schemeClr val="accent2">
                <a:hueOff val="953895"/>
                <a:satOff val="-21764"/>
                <a:lumOff val="8039"/>
                <a:alphaOff val="0"/>
                <a:shade val="87000"/>
                <a:satMod val="125000"/>
              </a:schemeClr>
            </a:gs>
            <a:gs pos="70000">
              <a:schemeClr val="accent2">
                <a:hueOff val="953895"/>
                <a:satOff val="-21764"/>
                <a:lumOff val="8039"/>
                <a:alphaOff val="0"/>
                <a:tint val="100000"/>
                <a:shade val="90000"/>
                <a:satMod val="130000"/>
              </a:schemeClr>
            </a:gs>
            <a:gs pos="100000">
              <a:schemeClr val="accent2">
                <a:hueOff val="953895"/>
                <a:satOff val="-21764"/>
                <a:lumOff val="8039"/>
                <a:alphaOff val="0"/>
                <a:tint val="100000"/>
                <a:shade val="100000"/>
                <a:satMod val="110000"/>
              </a:schemeClr>
            </a:gs>
          </a:gsLst>
          <a:path path="circle">
            <a:fillToRect l="100000" t="100000" r="100000" b="100000"/>
          </a:path>
        </a:gradFill>
        <a:ln w="12700" cap="flat" cmpd="sng" algn="ctr">
          <a:solidFill>
            <a:schemeClr val="accent2">
              <a:hueOff val="953895"/>
              <a:satOff val="-21764"/>
              <a:lumOff val="8039"/>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F88BA105-586E-45FB-8E9B-BA011006845D}">
      <dsp:nvSpPr>
        <dsp:cNvPr id="0" name=""/>
        <dsp:cNvSpPr/>
      </dsp:nvSpPr>
      <dsp:spPr>
        <a:xfrm>
          <a:off x="0" y="1884223"/>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b="0" kern="1200">
              <a:solidFill>
                <a:srgbClr val="444444"/>
              </a:solidFill>
              <a:latin typeface="Calibri"/>
              <a:ea typeface="Calibri"/>
              <a:cs typeface="Calibri"/>
            </a:rPr>
            <a:t>5</a:t>
          </a:r>
          <a:r>
            <a:rPr lang="en-US" sz="3800" kern="1200">
              <a:solidFill>
                <a:srgbClr val="444444"/>
              </a:solidFill>
              <a:latin typeface="Calibri"/>
              <a:ea typeface="Calibri"/>
              <a:cs typeface="Calibri"/>
            </a:rPr>
            <a:t> will represent </a:t>
          </a:r>
          <a:r>
            <a:rPr lang="en-US" sz="3800" b="1" kern="1200">
              <a:solidFill>
                <a:srgbClr val="444444"/>
              </a:solidFill>
              <a:latin typeface="Calibri"/>
              <a:ea typeface="Calibri"/>
              <a:cs typeface="Calibri"/>
            </a:rPr>
            <a:t>each Income Quintile a</a:t>
          </a:r>
          <a:r>
            <a:rPr lang="en-US" sz="3800" kern="1200">
              <a:solidFill>
                <a:srgbClr val="444444"/>
              </a:solidFill>
              <a:latin typeface="Calibri"/>
              <a:ea typeface="Calibri"/>
              <a:cs typeface="Calibri"/>
            </a:rPr>
            <a:t>nd 2 will </a:t>
          </a:r>
          <a:r>
            <a:rPr lang="en-US" sz="3800" kern="1200">
              <a:latin typeface="Calibri"/>
              <a:ea typeface="Calibri"/>
              <a:cs typeface="Calibri"/>
            </a:rPr>
            <a:t>represent the </a:t>
          </a:r>
          <a:r>
            <a:rPr lang="en-US" sz="3800" b="1" kern="1200">
              <a:latin typeface="Calibri"/>
              <a:ea typeface="Calibri"/>
              <a:cs typeface="Calibri"/>
            </a:rPr>
            <a:t>top 5% and 1%</a:t>
          </a:r>
          <a:endParaRPr lang="en-US" sz="3800" kern="1200"/>
        </a:p>
      </dsp:txBody>
      <dsp:txXfrm>
        <a:off x="0" y="1884223"/>
        <a:ext cx="6797675" cy="1881464"/>
      </dsp:txXfrm>
    </dsp:sp>
    <dsp:sp modelId="{D7B7F0BF-2911-4329-A7E8-CE39902CA186}">
      <dsp:nvSpPr>
        <dsp:cNvPr id="0" name=""/>
        <dsp:cNvSpPr/>
      </dsp:nvSpPr>
      <dsp:spPr>
        <a:xfrm>
          <a:off x="0" y="3765688"/>
          <a:ext cx="6797675" cy="0"/>
        </a:xfrm>
        <a:prstGeom prst="line">
          <a:avLst/>
        </a:prstGeom>
        <a:gradFill rotWithShape="0">
          <a:gsLst>
            <a:gs pos="0">
              <a:schemeClr val="accent2">
                <a:hueOff val="1907789"/>
                <a:satOff val="-43528"/>
                <a:lumOff val="16079"/>
                <a:alphaOff val="0"/>
                <a:shade val="85000"/>
                <a:satMod val="130000"/>
              </a:schemeClr>
            </a:gs>
            <a:gs pos="34000">
              <a:schemeClr val="accent2">
                <a:hueOff val="1907789"/>
                <a:satOff val="-43528"/>
                <a:lumOff val="16079"/>
                <a:alphaOff val="0"/>
                <a:shade val="87000"/>
                <a:satMod val="125000"/>
              </a:schemeClr>
            </a:gs>
            <a:gs pos="70000">
              <a:schemeClr val="accent2">
                <a:hueOff val="1907789"/>
                <a:satOff val="-43528"/>
                <a:lumOff val="16079"/>
                <a:alphaOff val="0"/>
                <a:tint val="100000"/>
                <a:shade val="90000"/>
                <a:satMod val="130000"/>
              </a:schemeClr>
            </a:gs>
            <a:gs pos="100000">
              <a:schemeClr val="accent2">
                <a:hueOff val="1907789"/>
                <a:satOff val="-43528"/>
                <a:lumOff val="16079"/>
                <a:alphaOff val="0"/>
                <a:tint val="100000"/>
                <a:shade val="100000"/>
                <a:satMod val="110000"/>
              </a:schemeClr>
            </a:gs>
          </a:gsLst>
          <a:path path="circle">
            <a:fillToRect l="100000" t="100000" r="100000" b="100000"/>
          </a:path>
        </a:gradFill>
        <a:ln w="12700" cap="flat" cmpd="sng" algn="ctr">
          <a:solidFill>
            <a:schemeClr val="accent2">
              <a:hueOff val="1907789"/>
              <a:satOff val="-43528"/>
              <a:lumOff val="16079"/>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9499A918-0C04-4D9D-920D-79D2D4DD837F}">
      <dsp:nvSpPr>
        <dsp:cNvPr id="0" name=""/>
        <dsp:cNvSpPr/>
      </dsp:nvSpPr>
      <dsp:spPr>
        <a:xfrm>
          <a:off x="0" y="3765688"/>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rtl="0">
            <a:lnSpc>
              <a:spcPct val="90000"/>
            </a:lnSpc>
            <a:spcBef>
              <a:spcPct val="0"/>
            </a:spcBef>
            <a:spcAft>
              <a:spcPct val="35000"/>
            </a:spcAft>
            <a:buNone/>
          </a:pPr>
          <a:r>
            <a:rPr lang="en-US" sz="3800" b="1" kern="1200">
              <a:latin typeface="Calibri"/>
              <a:ea typeface="Calibri"/>
              <a:cs typeface="Calibri"/>
            </a:rPr>
            <a:t>Two Periods</a:t>
          </a:r>
          <a:r>
            <a:rPr lang="en-US" sz="3800" kern="1200">
              <a:latin typeface="Calibri"/>
              <a:ea typeface="Calibri"/>
              <a:cs typeface="Calibri"/>
            </a:rPr>
            <a:t> of Economic Growth (1947-1979) and (1979-2014)</a:t>
          </a:r>
        </a:p>
      </dsp:txBody>
      <dsp:txXfrm>
        <a:off x="0" y="3765688"/>
        <a:ext cx="6797675" cy="188146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89CD90-6798-4D34-BCDD-1A53114528CB}">
      <dsp:nvSpPr>
        <dsp:cNvPr id="0" name=""/>
        <dsp:cNvSpPr/>
      </dsp:nvSpPr>
      <dsp:spPr>
        <a:xfrm>
          <a:off x="0" y="2758"/>
          <a:ext cx="6797675" cy="0"/>
        </a:xfrm>
        <a:prstGeom prst="line">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w="12700" cap="flat" cmpd="sng" algn="ctr">
          <a:solidFill>
            <a:schemeClr val="accent2">
              <a:hueOff val="0"/>
              <a:satOff val="0"/>
              <a:lumOff val="0"/>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DE66F80B-BD3C-4458-BCD2-D8EE47124BA9}">
      <dsp:nvSpPr>
        <dsp:cNvPr id="0" name=""/>
        <dsp:cNvSpPr/>
      </dsp:nvSpPr>
      <dsp:spPr>
        <a:xfrm>
          <a:off x="0" y="2758"/>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rtl="0">
            <a:lnSpc>
              <a:spcPct val="90000"/>
            </a:lnSpc>
            <a:spcBef>
              <a:spcPct val="0"/>
            </a:spcBef>
            <a:spcAft>
              <a:spcPct val="35000"/>
            </a:spcAft>
            <a:buNone/>
          </a:pPr>
          <a:r>
            <a:rPr lang="en-US" sz="3800" b="0" kern="1200">
              <a:latin typeface="Calibri"/>
              <a:ea typeface="Calibri"/>
              <a:cs typeface="Calibri"/>
            </a:rPr>
            <a:t>Examine the following data regarding income and wealth by Race and Gender</a:t>
          </a:r>
        </a:p>
      </dsp:txBody>
      <dsp:txXfrm>
        <a:off x="0" y="2758"/>
        <a:ext cx="6797675" cy="1881464"/>
      </dsp:txXfrm>
    </dsp:sp>
    <dsp:sp modelId="{B887A3FC-84B5-4202-8A39-47E5588490A6}">
      <dsp:nvSpPr>
        <dsp:cNvPr id="0" name=""/>
        <dsp:cNvSpPr/>
      </dsp:nvSpPr>
      <dsp:spPr>
        <a:xfrm>
          <a:off x="0" y="1884223"/>
          <a:ext cx="6797675" cy="0"/>
        </a:xfrm>
        <a:prstGeom prst="line">
          <a:avLst/>
        </a:prstGeom>
        <a:gradFill rotWithShape="0">
          <a:gsLst>
            <a:gs pos="0">
              <a:schemeClr val="accent2">
                <a:hueOff val="953895"/>
                <a:satOff val="-21764"/>
                <a:lumOff val="8039"/>
                <a:alphaOff val="0"/>
                <a:shade val="85000"/>
                <a:satMod val="130000"/>
              </a:schemeClr>
            </a:gs>
            <a:gs pos="34000">
              <a:schemeClr val="accent2">
                <a:hueOff val="953895"/>
                <a:satOff val="-21764"/>
                <a:lumOff val="8039"/>
                <a:alphaOff val="0"/>
                <a:shade val="87000"/>
                <a:satMod val="125000"/>
              </a:schemeClr>
            </a:gs>
            <a:gs pos="70000">
              <a:schemeClr val="accent2">
                <a:hueOff val="953895"/>
                <a:satOff val="-21764"/>
                <a:lumOff val="8039"/>
                <a:alphaOff val="0"/>
                <a:tint val="100000"/>
                <a:shade val="90000"/>
                <a:satMod val="130000"/>
              </a:schemeClr>
            </a:gs>
            <a:gs pos="100000">
              <a:schemeClr val="accent2">
                <a:hueOff val="953895"/>
                <a:satOff val="-21764"/>
                <a:lumOff val="8039"/>
                <a:alphaOff val="0"/>
                <a:tint val="100000"/>
                <a:shade val="100000"/>
                <a:satMod val="110000"/>
              </a:schemeClr>
            </a:gs>
          </a:gsLst>
          <a:path path="circle">
            <a:fillToRect l="100000" t="100000" r="100000" b="100000"/>
          </a:path>
        </a:gradFill>
        <a:ln w="12700" cap="flat" cmpd="sng" algn="ctr">
          <a:solidFill>
            <a:schemeClr val="accent2">
              <a:hueOff val="953895"/>
              <a:satOff val="-21764"/>
              <a:lumOff val="8039"/>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FC4C3236-CD12-4AE5-A1CE-78CAD64CD45B}">
      <dsp:nvSpPr>
        <dsp:cNvPr id="0" name=""/>
        <dsp:cNvSpPr/>
      </dsp:nvSpPr>
      <dsp:spPr>
        <a:xfrm>
          <a:off x="0" y="1884223"/>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rtl="0">
            <a:lnSpc>
              <a:spcPct val="90000"/>
            </a:lnSpc>
            <a:spcBef>
              <a:spcPct val="0"/>
            </a:spcBef>
            <a:spcAft>
              <a:spcPct val="35000"/>
            </a:spcAft>
            <a:buNone/>
          </a:pPr>
          <a:r>
            <a:rPr lang="en-US" sz="3800" b="0" kern="1200">
              <a:solidFill>
                <a:srgbClr val="444444"/>
              </a:solidFill>
              <a:latin typeface="Calibri"/>
              <a:ea typeface="Calibri"/>
              <a:cs typeface="Calibri"/>
            </a:rPr>
            <a:t>What do expect to see?</a:t>
          </a:r>
        </a:p>
      </dsp:txBody>
      <dsp:txXfrm>
        <a:off x="0" y="1884223"/>
        <a:ext cx="6797675" cy="1881464"/>
      </dsp:txXfrm>
    </dsp:sp>
    <dsp:sp modelId="{D7B7F0BF-2911-4329-A7E8-CE39902CA186}">
      <dsp:nvSpPr>
        <dsp:cNvPr id="0" name=""/>
        <dsp:cNvSpPr/>
      </dsp:nvSpPr>
      <dsp:spPr>
        <a:xfrm>
          <a:off x="0" y="3765688"/>
          <a:ext cx="6797675" cy="0"/>
        </a:xfrm>
        <a:prstGeom prst="line">
          <a:avLst/>
        </a:prstGeom>
        <a:gradFill rotWithShape="0">
          <a:gsLst>
            <a:gs pos="0">
              <a:schemeClr val="accent2">
                <a:hueOff val="1907789"/>
                <a:satOff val="-43528"/>
                <a:lumOff val="16079"/>
                <a:alphaOff val="0"/>
                <a:shade val="85000"/>
                <a:satMod val="130000"/>
              </a:schemeClr>
            </a:gs>
            <a:gs pos="34000">
              <a:schemeClr val="accent2">
                <a:hueOff val="1907789"/>
                <a:satOff val="-43528"/>
                <a:lumOff val="16079"/>
                <a:alphaOff val="0"/>
                <a:shade val="87000"/>
                <a:satMod val="125000"/>
              </a:schemeClr>
            </a:gs>
            <a:gs pos="70000">
              <a:schemeClr val="accent2">
                <a:hueOff val="1907789"/>
                <a:satOff val="-43528"/>
                <a:lumOff val="16079"/>
                <a:alphaOff val="0"/>
                <a:tint val="100000"/>
                <a:shade val="90000"/>
                <a:satMod val="130000"/>
              </a:schemeClr>
            </a:gs>
            <a:gs pos="100000">
              <a:schemeClr val="accent2">
                <a:hueOff val="1907789"/>
                <a:satOff val="-43528"/>
                <a:lumOff val="16079"/>
                <a:alphaOff val="0"/>
                <a:tint val="100000"/>
                <a:shade val="100000"/>
                <a:satMod val="110000"/>
              </a:schemeClr>
            </a:gs>
          </a:gsLst>
          <a:path path="circle">
            <a:fillToRect l="100000" t="100000" r="100000" b="100000"/>
          </a:path>
        </a:gradFill>
        <a:ln w="12700" cap="flat" cmpd="sng" algn="ctr">
          <a:solidFill>
            <a:schemeClr val="accent2">
              <a:hueOff val="1907789"/>
              <a:satOff val="-43528"/>
              <a:lumOff val="16079"/>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9499A918-0C04-4D9D-920D-79D2D4DD837F}">
      <dsp:nvSpPr>
        <dsp:cNvPr id="0" name=""/>
        <dsp:cNvSpPr/>
      </dsp:nvSpPr>
      <dsp:spPr>
        <a:xfrm>
          <a:off x="0" y="3765688"/>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rtl="0">
            <a:lnSpc>
              <a:spcPct val="90000"/>
            </a:lnSpc>
            <a:spcBef>
              <a:spcPct val="0"/>
            </a:spcBef>
            <a:spcAft>
              <a:spcPct val="35000"/>
            </a:spcAft>
            <a:buNone/>
          </a:pPr>
          <a:endParaRPr lang="en-US" sz="3800" b="1" kern="1200">
            <a:latin typeface="Calibri"/>
            <a:ea typeface="Calibri"/>
            <a:cs typeface="Calibri"/>
          </a:endParaRPr>
        </a:p>
      </dsp:txBody>
      <dsp:txXfrm>
        <a:off x="0" y="3765688"/>
        <a:ext cx="6797675" cy="1881464"/>
      </dsp:txXfrm>
    </dsp:sp>
  </dsp:spTree>
</dsp:drawing>
</file>

<file path=ppt/diagrams/layout1.xml><?xml version="1.0" encoding="utf-8"?>
<dgm:layoutDef xmlns:dgm="http://schemas.openxmlformats.org/drawingml/2006/diagram" xmlns:a="http://schemas.openxmlformats.org/drawingml/2006/main" uniqueId="urn:microsoft.com/office/officeart/2005/8/layout/hList7#1">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6546F80-99BC-4597-B51D-A7970AE12E0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3EDF7B0-EE3D-4BBB-BE4A-8ADD83AF08E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9C24F34-0F1D-424A-B299-A81561A0FCCD}" type="datetimeFigureOut">
              <a:rPr lang="en-US" smtClean="0"/>
              <a:t>7/17/2026</a:t>
            </a:fld>
            <a:endParaRPr lang="en-US"/>
          </a:p>
        </p:txBody>
      </p:sp>
      <p:sp>
        <p:nvSpPr>
          <p:cNvPr id="4" name="Footer Placeholder 3">
            <a:extLst>
              <a:ext uri="{FF2B5EF4-FFF2-40B4-BE49-F238E27FC236}">
                <a16:creationId xmlns:a16="http://schemas.microsoft.com/office/drawing/2014/main" id="{7BD1F771-023F-4866-A274-782E4EA2C75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DE37A48-7002-4FDE-84EE-E82DC570FA6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1D39C1C-89F7-40CC-849A-6B1FDCC63036}" type="slidenum">
              <a:rPr lang="en-US" smtClean="0"/>
              <a:t>‹#›</a:t>
            </a:fld>
            <a:endParaRPr lang="en-US"/>
          </a:p>
        </p:txBody>
      </p:sp>
    </p:spTree>
    <p:extLst>
      <p:ext uri="{BB962C8B-B14F-4D97-AF65-F5344CB8AC3E}">
        <p14:creationId xmlns:p14="http://schemas.microsoft.com/office/powerpoint/2010/main" val="32785718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20C567-8D17-4AA5-AB0C-23351C1B7950}" type="datetimeFigureOut">
              <a:rPr lang="en-US" smtClean="0"/>
              <a:t>7/17/2026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C8B027-1C21-437D-86A8-7A2B68AE7117}" type="slidenum">
              <a:rPr lang="en-US" smtClean="0"/>
              <a:t>‹#›</a:t>
            </a:fld>
            <a:endParaRPr lang="en-US"/>
          </a:p>
        </p:txBody>
      </p:sp>
    </p:spTree>
    <p:extLst>
      <p:ext uri="{BB962C8B-B14F-4D97-AF65-F5344CB8AC3E}">
        <p14:creationId xmlns:p14="http://schemas.microsoft.com/office/powerpoint/2010/main" val="15146763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3" Type="http://schemas.openxmlformats.org/officeDocument/2006/relationships/hyperlink" Target="https://doi.org/10.1111/j.1600-0668.2010.00686.x" TargetMode="External"/><Relationship Id="rId2" Type="http://schemas.openxmlformats.org/officeDocument/2006/relationships/slide" Target="../slides/slide126.xml"/><Relationship Id="rId1" Type="http://schemas.openxmlformats.org/officeDocument/2006/relationships/notesMaster" Target="../notesMasters/notesMaster1.xml"/><Relationship Id="rId6" Type="http://schemas.openxmlformats.org/officeDocument/2006/relationships/hyperlink" Target="https://pubmed.ncbi.nlm.nih.gov/25201791/" TargetMode="External"/><Relationship Id="rId5" Type="http://schemas.openxmlformats.org/officeDocument/2006/relationships/hyperlink" Target="https://www.epa.gov/iaq-schools/evidence-scientific-literature-about-improved-academic-performance" TargetMode="External"/><Relationship Id="rId4" Type="http://schemas.openxmlformats.org/officeDocument/2006/relationships/hyperlink" Target="https://pubsonline.informs.org/doi/10.1287/mnsc.2022.4643" TargetMode="External"/></Relationships>
</file>

<file path=ppt/notesSlides/_rels/notesSlide66.xml.rels><?xml version="1.0" encoding="UTF-8" standalone="yes"?>
<Relationships xmlns="http://schemas.openxmlformats.org/package/2006/relationships"><Relationship Id="rId3" Type="http://schemas.openxmlformats.org/officeDocument/2006/relationships/hyperlink" Target="https://doi.org/10.1111/j.1600-0668.2010.00686.x" TargetMode="External"/><Relationship Id="rId2" Type="http://schemas.openxmlformats.org/officeDocument/2006/relationships/slide" Target="../slides/slide127.xml"/><Relationship Id="rId1" Type="http://schemas.openxmlformats.org/officeDocument/2006/relationships/notesMaster" Target="../notesMasters/notesMaster1.xml"/><Relationship Id="rId6" Type="http://schemas.openxmlformats.org/officeDocument/2006/relationships/hyperlink" Target="https://pubmed.ncbi.nlm.nih.gov/25201791/" TargetMode="External"/><Relationship Id="rId5" Type="http://schemas.openxmlformats.org/officeDocument/2006/relationships/hyperlink" Target="https://www.epa.gov/iaq-schools/evidence-scientific-literature-about-improved-academic-performance" TargetMode="External"/><Relationship Id="rId4" Type="http://schemas.openxmlformats.org/officeDocument/2006/relationships/hyperlink" Target="https://pubsonline.informs.org/doi/10.1287/mnsc.2022.4643" TargetMode="Externa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Arial" pitchFamily="34" charset="0"/>
            </a:endParaRPr>
          </a:p>
        </p:txBody>
      </p:sp>
      <p:sp>
        <p:nvSpPr>
          <p:cNvPr id="4" name="Slide Number Placeholder 3"/>
          <p:cNvSpPr>
            <a:spLocks noGrp="1"/>
          </p:cNvSpPr>
          <p:nvPr>
            <p:ph type="sldNum" sz="quarter" idx="10"/>
          </p:nvPr>
        </p:nvSpPr>
        <p:spPr/>
        <p:txBody>
          <a:bodyPr/>
          <a:lstStyle/>
          <a:p>
            <a:fld id="{0A3C37BE-C303-496D-B5CD-85F2937540FC}" type="slidenum">
              <a:rPr lang="en-US" smtClean="0"/>
              <a:t>1</a:t>
            </a:fld>
            <a:endParaRPr lang="en-US"/>
          </a:p>
        </p:txBody>
      </p:sp>
    </p:spTree>
    <p:extLst>
      <p:ext uri="{BB962C8B-B14F-4D97-AF65-F5344CB8AC3E}">
        <p14:creationId xmlns:p14="http://schemas.microsoft.com/office/powerpoint/2010/main" val="2715249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Gina </a:t>
            </a:r>
          </a:p>
        </p:txBody>
      </p:sp>
      <p:sp>
        <p:nvSpPr>
          <p:cNvPr id="4" name="Slide Number Placeholder 3"/>
          <p:cNvSpPr>
            <a:spLocks noGrp="1"/>
          </p:cNvSpPr>
          <p:nvPr>
            <p:ph type="sldNum" sz="quarter" idx="10"/>
          </p:nvPr>
        </p:nvSpPr>
        <p:spPr/>
        <p:txBody>
          <a:bodyPr/>
          <a:lstStyle/>
          <a:p>
            <a:fld id="{1CC8B027-1C21-437D-86A8-7A2B68AE7117}" type="slidenum">
              <a:rPr lang="en-US" smtClean="0"/>
              <a:t>4</a:t>
            </a:fld>
            <a:endParaRPr lang="en-US"/>
          </a:p>
        </p:txBody>
      </p:sp>
    </p:spTree>
    <p:extLst>
      <p:ext uri="{BB962C8B-B14F-4D97-AF65-F5344CB8AC3E}">
        <p14:creationId xmlns:p14="http://schemas.microsoft.com/office/powerpoint/2010/main" val="64806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85" name="Shape 185"/>
          <p:cNvSpPr txBox="1">
            <a:spLocks noGrp="1"/>
          </p:cNvSpPr>
          <p:nvPr>
            <p:ph type="body" idx="1"/>
          </p:nvPr>
        </p:nvSpPr>
        <p:spPr>
          <a:xfrm>
            <a:off x="702311" y="4421825"/>
            <a:ext cx="5618360" cy="4189215"/>
          </a:xfrm>
          <a:prstGeom prst="rect">
            <a:avLst/>
          </a:prstGeom>
          <a:noFill/>
          <a:ln>
            <a:noFill/>
          </a:ln>
        </p:spPr>
        <p:txBody>
          <a:bodyPr lIns="93997" tIns="93997" rIns="93997" bIns="93997" anchor="t" anchorCtr="0">
            <a:noAutofit/>
          </a:bodyPr>
          <a:lstStyle/>
          <a:p>
            <a:r>
              <a:rPr lang="en-US" b="1"/>
              <a:t>Framework for Change: </a:t>
            </a:r>
            <a:endParaRPr lang="en-US"/>
          </a:p>
          <a:p>
            <a:r>
              <a:rPr lang="en-US"/>
              <a:t> </a:t>
            </a:r>
          </a:p>
          <a:p>
            <a:r>
              <a:rPr lang="en-US"/>
              <a:t>The National Education Association is uniquely positioned to impact racial justice in education by focusing the work on awareness, capacity building, and action. We will build a union of members who, through their organization, are more aware of racial justice, receive and use racial justice tools, and who, together with other educators and key stakeholders, take action to address racial injustice in schools and related institutions:</a:t>
            </a:r>
          </a:p>
          <a:p>
            <a:r>
              <a:rPr lang="en-US" b="1"/>
              <a:t> </a:t>
            </a:r>
            <a:endParaRPr lang="en-US"/>
          </a:p>
          <a:p>
            <a:r>
              <a:rPr lang="en-US"/>
              <a:t>If we build </a:t>
            </a:r>
            <a:r>
              <a:rPr lang="en-US" b="1"/>
              <a:t>awareness</a:t>
            </a:r>
            <a:r>
              <a:rPr lang="en-US"/>
              <a:t> about institutional racism and work towards creating racial justice in education, the National Education Association can provide shared knowledge and conceptual clarity in racially aware work; </a:t>
            </a:r>
            <a:endParaRPr lang="en-US">
              <a:effectLst/>
            </a:endParaRPr>
          </a:p>
          <a:p>
            <a:r>
              <a:rPr lang="en-US"/>
              <a:t> </a:t>
            </a:r>
            <a:endParaRPr lang="en-US">
              <a:effectLst/>
            </a:endParaRPr>
          </a:p>
          <a:p>
            <a:r>
              <a:rPr lang="en-US"/>
              <a:t>If we continuously create and disseminate </a:t>
            </a:r>
            <a:r>
              <a:rPr lang="en-US" b="1"/>
              <a:t>capacity building</a:t>
            </a:r>
            <a:r>
              <a:rPr lang="en-US"/>
              <a:t> tools, skills, strategies, and resources to our members, leaders, staff, students and partners, a more racially aware National Education Association can be the leader in </a:t>
            </a:r>
            <a:r>
              <a:rPr lang="en-US" err="1"/>
              <a:t>publically</a:t>
            </a:r>
            <a:r>
              <a:rPr lang="en-US"/>
              <a:t> demanding  racial justice in education in more powerful and meaningful ways;</a:t>
            </a:r>
          </a:p>
          <a:p>
            <a:r>
              <a:rPr lang="en-US"/>
              <a:t> </a:t>
            </a:r>
          </a:p>
          <a:p>
            <a:r>
              <a:rPr lang="en-US"/>
              <a:t>If we support, lift, connect and take </a:t>
            </a:r>
            <a:r>
              <a:rPr lang="en-US" b="1"/>
              <a:t>action</a:t>
            </a:r>
            <a:r>
              <a:rPr lang="en-US"/>
              <a:t> with an intentional focus on movement building, we will create racial equity in our classrooms, worksites, and in our communities.  </a:t>
            </a:r>
          </a:p>
          <a:p>
            <a:endParaRPr lang="en-US"/>
          </a:p>
          <a:p>
            <a:pPr lvl="0"/>
            <a:endParaRPr lang="en-US">
              <a:solidFill>
                <a:schemeClr val="dk1"/>
              </a:solidFill>
            </a:endParaRPr>
          </a:p>
        </p:txBody>
      </p:sp>
    </p:spTree>
    <p:extLst>
      <p:ext uri="{BB962C8B-B14F-4D97-AF65-F5344CB8AC3E}">
        <p14:creationId xmlns:p14="http://schemas.microsoft.com/office/powerpoint/2010/main" val="455513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spTree>
    <p:extLst>
      <p:ext uri="{BB962C8B-B14F-4D97-AF65-F5344CB8AC3E}">
        <p14:creationId xmlns:p14="http://schemas.microsoft.com/office/powerpoint/2010/main" val="4162866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Shape 50"/>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1" name="Shape 51"/>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r>
              <a:rPr lang="en" b="1" baseline="0"/>
              <a:t>Lisa</a:t>
            </a:r>
          </a:p>
        </p:txBody>
      </p:sp>
    </p:spTree>
    <p:extLst>
      <p:ext uri="{BB962C8B-B14F-4D97-AF65-F5344CB8AC3E}">
        <p14:creationId xmlns:p14="http://schemas.microsoft.com/office/powerpoint/2010/main" val="36853552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12</a:t>
            </a:fld>
            <a:endParaRPr lang="en-US"/>
          </a:p>
        </p:txBody>
      </p:sp>
    </p:spTree>
    <p:extLst>
      <p:ext uri="{BB962C8B-B14F-4D97-AF65-F5344CB8AC3E}">
        <p14:creationId xmlns:p14="http://schemas.microsoft.com/office/powerpoint/2010/main" val="2528356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85" name="Shape 185"/>
          <p:cNvSpPr txBox="1">
            <a:spLocks noGrp="1"/>
          </p:cNvSpPr>
          <p:nvPr>
            <p:ph type="body" idx="1"/>
          </p:nvPr>
        </p:nvSpPr>
        <p:spPr>
          <a:xfrm>
            <a:off x="702311" y="4421825"/>
            <a:ext cx="5618360" cy="4189215"/>
          </a:xfrm>
          <a:prstGeom prst="rect">
            <a:avLst/>
          </a:prstGeom>
          <a:noFill/>
          <a:ln>
            <a:noFill/>
          </a:ln>
        </p:spPr>
        <p:txBody>
          <a:bodyPr lIns="93997" tIns="93997" rIns="93997" bIns="93997" anchor="t" anchorCtr="0">
            <a:noAutofit/>
          </a:bodyPr>
          <a:lstStyle/>
          <a:p>
            <a:pPr lvl="0"/>
            <a:endParaRPr lang="en-US">
              <a:solidFill>
                <a:schemeClr val="dk1"/>
              </a:solidFill>
            </a:endParaRPr>
          </a:p>
        </p:txBody>
      </p:sp>
    </p:spTree>
    <p:extLst>
      <p:ext uri="{BB962C8B-B14F-4D97-AF65-F5344CB8AC3E}">
        <p14:creationId xmlns:p14="http://schemas.microsoft.com/office/powerpoint/2010/main" val="380405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85" name="Shape 185"/>
          <p:cNvSpPr txBox="1">
            <a:spLocks noGrp="1"/>
          </p:cNvSpPr>
          <p:nvPr>
            <p:ph type="body" idx="1"/>
          </p:nvPr>
        </p:nvSpPr>
        <p:spPr>
          <a:xfrm>
            <a:off x="702311" y="4421825"/>
            <a:ext cx="5618360" cy="4189215"/>
          </a:xfrm>
          <a:prstGeom prst="rect">
            <a:avLst/>
          </a:prstGeom>
          <a:noFill/>
          <a:ln>
            <a:noFill/>
          </a:ln>
        </p:spPr>
        <p:txBody>
          <a:bodyPr lIns="93997" tIns="93997" rIns="93997" bIns="93997" anchor="t" anchorCtr="0">
            <a:noAutofit/>
          </a:bodyPr>
          <a:lstStyle/>
          <a:p>
            <a:pPr lvl="0"/>
            <a:endParaRPr lang="en-US">
              <a:solidFill>
                <a:schemeClr val="dk1"/>
              </a:solidFill>
            </a:endParaRPr>
          </a:p>
        </p:txBody>
      </p:sp>
    </p:spTree>
    <p:extLst>
      <p:ext uri="{BB962C8B-B14F-4D97-AF65-F5344CB8AC3E}">
        <p14:creationId xmlns:p14="http://schemas.microsoft.com/office/powerpoint/2010/main" val="37618780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85" name="Shape 185"/>
          <p:cNvSpPr txBox="1">
            <a:spLocks noGrp="1"/>
          </p:cNvSpPr>
          <p:nvPr>
            <p:ph type="body" idx="1"/>
          </p:nvPr>
        </p:nvSpPr>
        <p:spPr>
          <a:xfrm>
            <a:off x="702311" y="4421825"/>
            <a:ext cx="5618360" cy="4189215"/>
          </a:xfrm>
          <a:prstGeom prst="rect">
            <a:avLst/>
          </a:prstGeom>
          <a:noFill/>
          <a:ln>
            <a:noFill/>
          </a:ln>
        </p:spPr>
        <p:txBody>
          <a:bodyPr lIns="93997" tIns="93997" rIns="93997" bIns="93997" anchor="t" anchorCtr="0">
            <a:noAutofit/>
          </a:bodyPr>
          <a:lstStyle/>
          <a:p>
            <a:pPr lvl="0"/>
            <a:endParaRPr lang="en-US">
              <a:solidFill>
                <a:schemeClr val="dk1"/>
              </a:solidFill>
            </a:endParaRPr>
          </a:p>
        </p:txBody>
      </p:sp>
    </p:spTree>
    <p:extLst>
      <p:ext uri="{BB962C8B-B14F-4D97-AF65-F5344CB8AC3E}">
        <p14:creationId xmlns:p14="http://schemas.microsoft.com/office/powerpoint/2010/main" val="7706897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24e3186eed6_0_10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24e3186eed6_0_10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85" name="Shape 185"/>
          <p:cNvSpPr txBox="1">
            <a:spLocks noGrp="1"/>
          </p:cNvSpPr>
          <p:nvPr>
            <p:ph type="body" idx="1"/>
          </p:nvPr>
        </p:nvSpPr>
        <p:spPr>
          <a:xfrm>
            <a:off x="702311" y="4421825"/>
            <a:ext cx="5618360" cy="4189215"/>
          </a:xfrm>
          <a:prstGeom prst="rect">
            <a:avLst/>
          </a:prstGeom>
          <a:noFill/>
          <a:ln>
            <a:noFill/>
          </a:ln>
        </p:spPr>
        <p:txBody>
          <a:bodyPr lIns="93997" tIns="93997" rIns="93997" bIns="93997" anchor="t" anchorCtr="0">
            <a:noAutofit/>
          </a:bodyPr>
          <a:lstStyle/>
          <a:p>
            <a:pPr lvl="0"/>
            <a:endParaRPr lang="en-US">
              <a:solidFill>
                <a:schemeClr val="dk1"/>
              </a:solidFill>
            </a:endParaRPr>
          </a:p>
        </p:txBody>
      </p:sp>
    </p:spTree>
    <p:extLst>
      <p:ext uri="{BB962C8B-B14F-4D97-AF65-F5344CB8AC3E}">
        <p14:creationId xmlns:p14="http://schemas.microsoft.com/office/powerpoint/2010/main" val="15648811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21</a:t>
            </a:fld>
            <a:endParaRPr lang="en-US"/>
          </a:p>
        </p:txBody>
      </p:sp>
    </p:spTree>
    <p:extLst>
      <p:ext uri="{BB962C8B-B14F-4D97-AF65-F5344CB8AC3E}">
        <p14:creationId xmlns:p14="http://schemas.microsoft.com/office/powerpoint/2010/main" val="11951848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Lisa</a:t>
            </a:r>
          </a:p>
        </p:txBody>
      </p:sp>
    </p:spTree>
    <p:extLst>
      <p:ext uri="{BB962C8B-B14F-4D97-AF65-F5344CB8AC3E}">
        <p14:creationId xmlns:p14="http://schemas.microsoft.com/office/powerpoint/2010/main" val="22692427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53501599d_0_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1353501599d_0_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g1353501599d_0_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25</a:t>
            </a:fld>
            <a:endParaRPr/>
          </a:p>
        </p:txBody>
      </p:sp>
    </p:spTree>
    <p:extLst>
      <p:ext uri="{BB962C8B-B14F-4D97-AF65-F5344CB8AC3E}">
        <p14:creationId xmlns:p14="http://schemas.microsoft.com/office/powerpoint/2010/main" val="3260033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27</a:t>
            </a:fld>
            <a:endParaRPr lang="en-US"/>
          </a:p>
        </p:txBody>
      </p:sp>
    </p:spTree>
    <p:extLst>
      <p:ext uri="{BB962C8B-B14F-4D97-AF65-F5344CB8AC3E}">
        <p14:creationId xmlns:p14="http://schemas.microsoft.com/office/powerpoint/2010/main" val="12658669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p>
        </p:txBody>
      </p:sp>
    </p:spTree>
    <p:extLst>
      <p:ext uri="{BB962C8B-B14F-4D97-AF65-F5344CB8AC3E}">
        <p14:creationId xmlns:p14="http://schemas.microsoft.com/office/powerpoint/2010/main" val="1386394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p>
        </p:txBody>
      </p:sp>
    </p:spTree>
    <p:extLst>
      <p:ext uri="{BB962C8B-B14F-4D97-AF65-F5344CB8AC3E}">
        <p14:creationId xmlns:p14="http://schemas.microsoft.com/office/powerpoint/2010/main" val="38562847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33</a:t>
            </a:fld>
            <a:endParaRPr lang="en-US"/>
          </a:p>
        </p:txBody>
      </p:sp>
    </p:spTree>
    <p:extLst>
      <p:ext uri="{BB962C8B-B14F-4D97-AF65-F5344CB8AC3E}">
        <p14:creationId xmlns:p14="http://schemas.microsoft.com/office/powerpoint/2010/main" val="13396514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46</a:t>
            </a:fld>
            <a:endParaRPr lang="en-US"/>
          </a:p>
        </p:txBody>
      </p:sp>
    </p:spTree>
    <p:extLst>
      <p:ext uri="{BB962C8B-B14F-4D97-AF65-F5344CB8AC3E}">
        <p14:creationId xmlns:p14="http://schemas.microsoft.com/office/powerpoint/2010/main" val="21429891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58</a:t>
            </a:fld>
            <a:endParaRPr lang="en-US"/>
          </a:p>
        </p:txBody>
      </p:sp>
    </p:spTree>
    <p:extLst>
      <p:ext uri="{BB962C8B-B14F-4D97-AF65-F5344CB8AC3E}">
        <p14:creationId xmlns:p14="http://schemas.microsoft.com/office/powerpoint/2010/main" val="16965377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a:p>
        </p:txBody>
      </p:sp>
      <p:sp>
        <p:nvSpPr>
          <p:cNvPr id="4" name="Slide Number Placeholder 3"/>
          <p:cNvSpPr>
            <a:spLocks noGrp="1"/>
          </p:cNvSpPr>
          <p:nvPr>
            <p:ph type="sldNum" sz="quarter" idx="10"/>
          </p:nvPr>
        </p:nvSpPr>
        <p:spPr/>
        <p:txBody>
          <a:bodyPr/>
          <a:lstStyle/>
          <a:p>
            <a:fld id="{4D75AEAD-D6E4-426C-9B99-EBE8B6CF2CFE}" type="slidenum">
              <a:rPr lang="en-US" smtClean="0"/>
              <a:pPr/>
              <a:t>59</a:t>
            </a:fld>
            <a:endParaRPr lang="en-US"/>
          </a:p>
        </p:txBody>
      </p:sp>
    </p:spTree>
    <p:extLst>
      <p:ext uri="{BB962C8B-B14F-4D97-AF65-F5344CB8AC3E}">
        <p14:creationId xmlns:p14="http://schemas.microsoft.com/office/powerpoint/2010/main" val="13327141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a:t>INDIVIDUAL-LEVEL RACISM</a:t>
            </a:r>
            <a:endParaRPr lang="en-US"/>
          </a:p>
          <a:p>
            <a:r>
              <a:rPr lang="en-US" b="1"/>
              <a:t>INTERNALIZED RACISM</a:t>
            </a:r>
            <a:r>
              <a:rPr lang="en-US"/>
              <a:t> lies within individuals. These are our private beliefs and biases about race and racism, influenced by our culture. Forms: </a:t>
            </a:r>
            <a:r>
              <a:rPr lang="en-US" b="1"/>
              <a:t>racial prejudice</a:t>
            </a:r>
            <a:r>
              <a:rPr lang="en-US"/>
              <a:t> toward other people of a different race; </a:t>
            </a:r>
            <a:r>
              <a:rPr lang="en-US" b="1"/>
              <a:t>internalized oppression</a:t>
            </a:r>
            <a:r>
              <a:rPr lang="en-US"/>
              <a:t>, the negative beliefs about oneself by people of color; or </a:t>
            </a:r>
            <a:r>
              <a:rPr lang="en-US" b="1"/>
              <a:t>internalized privilege</a:t>
            </a:r>
            <a:r>
              <a:rPr lang="en-US"/>
              <a:t>, beliefs about superiority or entitlement by white people. </a:t>
            </a:r>
          </a:p>
          <a:p>
            <a:r>
              <a:rPr lang="en-US" b="1"/>
              <a:t>INTERPERSONAL RACISM</a:t>
            </a:r>
            <a:r>
              <a:rPr lang="en-US"/>
              <a:t> occurs between individuals. These are biases that occur when individuals interact with others and their private racial beliefs affect their public interactions. </a:t>
            </a:r>
          </a:p>
          <a:p>
            <a:r>
              <a:rPr lang="en-US" b="1" u="sng"/>
              <a:t>SYSTEMIC-LEVEL RACISM</a:t>
            </a:r>
            <a:endParaRPr lang="en-US" u="sng"/>
          </a:p>
          <a:p>
            <a:r>
              <a:rPr lang="en-US" b="1"/>
              <a:t>INSTITUTIONAL RACISM</a:t>
            </a:r>
            <a:r>
              <a:rPr lang="en-US"/>
              <a:t> occurs within institutions and systems of power. It is the unfair policies and discriminatory practices of particular institutions (schools, workplaces, etc.) that routinely produce racially inequitable outcomes for people of color and advantages for white people. Individuals within institutions take on the power of the institution when they reinforce racial inequities. </a:t>
            </a:r>
          </a:p>
          <a:p>
            <a:r>
              <a:rPr lang="en-US" b="1"/>
              <a:t>STRUCTURAL RACISM</a:t>
            </a:r>
            <a:r>
              <a:rPr lang="en-US"/>
              <a:t> is racial bias among institutions and across society. It involves the cumulative and compounding effects of the interactions of institutions and policies that systematically privilege white people and disadvantage people of color. </a:t>
            </a:r>
          </a:p>
        </p:txBody>
      </p:sp>
      <p:sp>
        <p:nvSpPr>
          <p:cNvPr id="4" name="Slide Number Placeholder 3"/>
          <p:cNvSpPr>
            <a:spLocks noGrp="1"/>
          </p:cNvSpPr>
          <p:nvPr>
            <p:ph type="sldNum" sz="quarter" idx="10"/>
          </p:nvPr>
        </p:nvSpPr>
        <p:spPr/>
        <p:txBody>
          <a:bodyPr/>
          <a:lstStyle/>
          <a:p>
            <a:fld id="{4D75AEAD-D6E4-426C-9B99-EBE8B6CF2CFE}" type="slidenum">
              <a:rPr lang="en-US" smtClean="0"/>
              <a:pPr/>
              <a:t>60</a:t>
            </a:fld>
            <a:endParaRPr lang="en-US"/>
          </a:p>
        </p:txBody>
      </p:sp>
    </p:spTree>
    <p:extLst>
      <p:ext uri="{BB962C8B-B14F-4D97-AF65-F5344CB8AC3E}">
        <p14:creationId xmlns:p14="http://schemas.microsoft.com/office/powerpoint/2010/main" val="37749802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Internalized racism</a:t>
            </a:r>
          </a:p>
          <a:p>
            <a:r>
              <a:rPr lang="en-US"/>
              <a:t>All the prejudice, bias and blind spots you have within yourself as an individual</a:t>
            </a:r>
          </a:p>
          <a:p>
            <a:endParaRPr lang="en-US"/>
          </a:p>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61</a:t>
            </a:fld>
            <a:endParaRPr lang="en-US"/>
          </a:p>
        </p:txBody>
      </p:sp>
    </p:spTree>
    <p:extLst>
      <p:ext uri="{BB962C8B-B14F-4D97-AF65-F5344CB8AC3E}">
        <p14:creationId xmlns:p14="http://schemas.microsoft.com/office/powerpoint/2010/main" val="18309386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Interpersonal Racism</a:t>
            </a:r>
          </a:p>
          <a:p>
            <a:r>
              <a:rPr lang="en-US"/>
              <a:t>What happens when you act out those blind spots and bias on each other</a:t>
            </a:r>
          </a:p>
          <a:p>
            <a:endParaRPr lang="en-US"/>
          </a:p>
          <a:p>
            <a:r>
              <a:rPr lang="en-US"/>
              <a:t>This symptoms are recognized day to day, we talk about them most, and it’s easy to focus here</a:t>
            </a:r>
          </a:p>
          <a:p>
            <a:endParaRPr lang="en-US"/>
          </a:p>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62</a:t>
            </a:fld>
            <a:endParaRPr lang="en-US"/>
          </a:p>
        </p:txBody>
      </p:sp>
    </p:spTree>
    <p:extLst>
      <p:ext uri="{BB962C8B-B14F-4D97-AF65-F5344CB8AC3E}">
        <p14:creationId xmlns:p14="http://schemas.microsoft.com/office/powerpoint/2010/main" val="35517077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1">
                <a:solidFill>
                  <a:srgbClr val="000000"/>
                </a:solidFill>
                <a:effectLst/>
                <a:latin typeface="Calibri" panose="020F0502020204030204" pitchFamily="34" charset="0"/>
                <a:ea typeface="Calibri" panose="020F0502020204030204" pitchFamily="34" charset="0"/>
                <a:cs typeface="Calibri" panose="020F0502020204030204" pitchFamily="34" charset="0"/>
              </a:rPr>
              <a:t>Institutional Racism</a:t>
            </a:r>
            <a:r>
              <a:rPr lang="en-US" sz="1800" b="1">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800">
                <a:solidFill>
                  <a:srgbClr val="000000"/>
                </a:solidFill>
                <a:effectLst/>
                <a:latin typeface="Calibri" panose="020F0502020204030204" pitchFamily="34" charset="0"/>
                <a:ea typeface="Calibri" panose="020F0502020204030204" pitchFamily="34" charset="0"/>
                <a:cs typeface="Calibri" panose="020F0502020204030204" pitchFamily="34" charset="0"/>
              </a:rPr>
              <a:t>occurs within institutions and systems of power. It is the norms, policies and practices that are structured into political, societal and economic institutions that have the net effect of imposing oppressive conditions and denying rights, opportunity, and equality to identifiable groups based upon race or ethnicity. </a:t>
            </a:r>
            <a:endParaRPr lang="en-US" sz="1800">
              <a:solidFill>
                <a:srgbClr val="000000"/>
              </a:solidFill>
              <a:effectLst/>
              <a:latin typeface="Calibri" panose="020F0502020204030204" pitchFamily="34" charset="0"/>
              <a:ea typeface="Calibri" panose="020F050202020403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Resolution I new business item refers to the institutional racism </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 (white supremacy is structural)</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We have worked on this, however,  we focused on the personal and interpersonal versus focusing on the structural/institutional- make point.</a:t>
            </a:r>
            <a:endParaRPr lang="en-US" sz="1800">
              <a:effectLst/>
              <a:latin typeface="Cambria" panose="02040503050406030204" pitchFamily="18" charset="0"/>
              <a:ea typeface="Calibri" panose="020F0502020204030204" pitchFamily="34" charset="0"/>
              <a:cs typeface="Arial" panose="020B0604020202020204" pitchFamily="34" charset="0"/>
            </a:endParaRPr>
          </a:p>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63</a:t>
            </a:fld>
            <a:endParaRPr lang="en-US"/>
          </a:p>
        </p:txBody>
      </p:sp>
    </p:spTree>
    <p:extLst>
      <p:ext uri="{BB962C8B-B14F-4D97-AF65-F5344CB8AC3E}">
        <p14:creationId xmlns:p14="http://schemas.microsoft.com/office/powerpoint/2010/main" val="13142489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1">
                <a:solidFill>
                  <a:srgbClr val="000000"/>
                </a:solidFill>
                <a:effectLst/>
                <a:latin typeface="Calibri" panose="020F0502020204030204" pitchFamily="34" charset="0"/>
                <a:ea typeface="Calibri" panose="020F0502020204030204" pitchFamily="34" charset="0"/>
                <a:cs typeface="Calibri" panose="020F0502020204030204" pitchFamily="34" charset="0"/>
              </a:rPr>
              <a:t>Structural</a:t>
            </a:r>
            <a:r>
              <a:rPr lang="en-US" sz="1800" b="1">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800" i="1">
                <a:solidFill>
                  <a:srgbClr val="000000"/>
                </a:solidFill>
                <a:effectLst/>
                <a:latin typeface="Calibri" panose="020F0502020204030204" pitchFamily="34" charset="0"/>
                <a:ea typeface="Calibri" panose="020F0502020204030204" pitchFamily="34" charset="0"/>
                <a:cs typeface="Calibri" panose="020F0502020204030204" pitchFamily="34" charset="0"/>
              </a:rPr>
              <a:t>Racism</a:t>
            </a:r>
            <a:r>
              <a:rPr lang="en-US" sz="1800" b="1">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800">
                <a:solidFill>
                  <a:srgbClr val="000000"/>
                </a:solidFill>
                <a:effectLst/>
                <a:latin typeface="Calibri" panose="020F0502020204030204" pitchFamily="34" charset="0"/>
                <a:ea typeface="Calibri" panose="020F0502020204030204" pitchFamily="34" charset="0"/>
                <a:cs typeface="Calibri" panose="020F0502020204030204" pitchFamily="34" charset="0"/>
              </a:rPr>
              <a:t>is racial bias across institutions and society. It’s the cumulative and compounded effects of an array of factors that systematically privilege white people and disadvantage people of color.</a:t>
            </a:r>
            <a:endParaRPr lang="en-US" sz="1800">
              <a:solidFill>
                <a:srgbClr val="000000"/>
              </a:solidFill>
              <a:effectLst/>
              <a:latin typeface="Calibri" panose="020F0502020204030204" pitchFamily="34" charset="0"/>
              <a:ea typeface="Calibri" panose="020F0502020204030204" pitchFamily="34" charset="0"/>
            </a:endParaRPr>
          </a:p>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64</a:t>
            </a:fld>
            <a:endParaRPr lang="en-US"/>
          </a:p>
        </p:txBody>
      </p:sp>
    </p:spTree>
    <p:extLst>
      <p:ext uri="{BB962C8B-B14F-4D97-AF65-F5344CB8AC3E}">
        <p14:creationId xmlns:p14="http://schemas.microsoft.com/office/powerpoint/2010/main" val="3306279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a:solidFill>
                  <a:srgbClr val="000000"/>
                </a:solidFill>
                <a:effectLst/>
                <a:latin typeface="Calibri" panose="020F0502020204030204" pitchFamily="34" charset="0"/>
                <a:ea typeface="Calibri" panose="020F0502020204030204" pitchFamily="34" charset="0"/>
                <a:cs typeface="Arial" panose="020B0604020202020204" pitchFamily="34" charset="0"/>
              </a:rPr>
              <a:t>There are 8 Scenarios. You will work in small groups to identify the level of racism in your scenario. Count off by 8.  Find your new groups.  Take your booklet along with a pen/pencil.</a:t>
            </a:r>
            <a:endParaRPr lang="en-US" sz="1800">
              <a:solidFill>
                <a:srgbClr val="000000"/>
              </a:solidFill>
              <a:effectLst/>
              <a:latin typeface="Calibri" panose="020F0502020204030204" pitchFamily="34" charset="0"/>
              <a:ea typeface="Calibri" panose="020F0502020204030204" pitchFamily="34" charset="0"/>
            </a:endParaRPr>
          </a:p>
          <a:p>
            <a:pPr marL="0" marR="0">
              <a:lnSpc>
                <a:spcPct val="107000"/>
              </a:lnSpc>
              <a:spcBef>
                <a:spcPts val="0"/>
              </a:spcBef>
              <a:spcAft>
                <a:spcPts val="800"/>
              </a:spcAft>
            </a:pPr>
            <a:r>
              <a:rPr lang="en-US" sz="1800">
                <a:solidFill>
                  <a:srgbClr val="000000"/>
                </a:solidFill>
                <a:effectLst/>
                <a:latin typeface="Calibri" panose="020F0502020204030204" pitchFamily="34" charset="0"/>
                <a:ea typeface="Calibri" panose="020F0502020204030204" pitchFamily="34" charset="0"/>
                <a:cs typeface="Arial" panose="020B0604020202020204" pitchFamily="34" charset="0"/>
              </a:rPr>
              <a:t>Assign group their Scenario</a:t>
            </a:r>
            <a:endParaRPr lang="en-US" sz="1800">
              <a:solidFill>
                <a:srgbClr val="000000"/>
              </a:solidFill>
              <a:effectLst/>
              <a:latin typeface="Calibri" panose="020F0502020204030204" pitchFamily="34" charset="0"/>
              <a:ea typeface="Calibri" panose="020F0502020204030204" pitchFamily="34" charset="0"/>
            </a:endParaRPr>
          </a:p>
          <a:p>
            <a:pPr marL="0" marR="0">
              <a:lnSpc>
                <a:spcPct val="107000"/>
              </a:lnSpc>
              <a:spcBef>
                <a:spcPts val="0"/>
              </a:spcBef>
              <a:spcAft>
                <a:spcPts val="800"/>
              </a:spcAft>
            </a:pPr>
            <a:r>
              <a:rPr lang="en-US" sz="1800">
                <a:solidFill>
                  <a:srgbClr val="000000"/>
                </a:solidFill>
                <a:effectLst/>
                <a:latin typeface="Calibri" panose="020F0502020204030204" pitchFamily="34" charset="0"/>
                <a:ea typeface="Calibri" panose="020F0502020204030204" pitchFamily="34" charset="0"/>
                <a:cs typeface="Arial" panose="020B0604020202020204" pitchFamily="34" charset="0"/>
              </a:rPr>
              <a:t>Each group will discuss and identify the level of racism in your scenario</a:t>
            </a:r>
            <a:endParaRPr lang="en-US" sz="1800">
              <a:solidFill>
                <a:srgbClr val="000000"/>
              </a:solidFill>
              <a:effectLst/>
              <a:latin typeface="Calibri" panose="020F0502020204030204" pitchFamily="34" charset="0"/>
              <a:ea typeface="Calibri" panose="020F0502020204030204" pitchFamily="34" charset="0"/>
            </a:endParaRPr>
          </a:p>
          <a:p>
            <a:pPr defTabSz="914276">
              <a:defRPr/>
            </a:pPr>
            <a:endParaRPr lang="en-US"/>
          </a:p>
        </p:txBody>
      </p:sp>
      <p:sp>
        <p:nvSpPr>
          <p:cNvPr id="4" name="Slide Number Placeholder 3"/>
          <p:cNvSpPr>
            <a:spLocks noGrp="1"/>
          </p:cNvSpPr>
          <p:nvPr>
            <p:ph type="sldNum" sz="quarter" idx="10"/>
          </p:nvPr>
        </p:nvSpPr>
        <p:spPr/>
        <p:txBody>
          <a:bodyPr/>
          <a:lstStyle/>
          <a:p>
            <a:fld id="{4D75AEAD-D6E4-426C-9B99-EBE8B6CF2CFE}" type="slidenum">
              <a:rPr lang="en-US" smtClean="0"/>
              <a:pPr/>
              <a:t>66</a:t>
            </a:fld>
            <a:endParaRPr lang="en-US"/>
          </a:p>
        </p:txBody>
      </p:sp>
    </p:spTree>
    <p:extLst>
      <p:ext uri="{BB962C8B-B14F-4D97-AF65-F5344CB8AC3E}">
        <p14:creationId xmlns:p14="http://schemas.microsoft.com/office/powerpoint/2010/main" val="9601116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Briefly describe the scenario to the larger group, we don’t have time to read them all.  What level did your group determine your scenario was at and why? What did you struggle with? What was Clear to You? Let’s revisit our key point - there are not hard and fast lines between the levels – and changing one can affect another. While we believe that the individual is responsible for exploring personal bias – the way to effect change is by addressing institutionalized and structural racism – this is where injustice lives.  </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Remind them that they will return to this group again, so remember their assigned group number.</a:t>
            </a:r>
            <a:endParaRPr lang="en-US" sz="1800">
              <a:effectLst/>
              <a:latin typeface="Cambria" panose="02040503050406030204" pitchFamily="18" charset="0"/>
              <a:ea typeface="Calibri" panose="020F0502020204030204" pitchFamily="34" charset="0"/>
              <a:cs typeface="Arial" panose="020B0604020202020204" pitchFamily="34" charset="0"/>
            </a:endParaRPr>
          </a:p>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67</a:t>
            </a:fld>
            <a:endParaRPr lang="en-US"/>
          </a:p>
        </p:txBody>
      </p:sp>
    </p:spTree>
    <p:extLst>
      <p:ext uri="{BB962C8B-B14F-4D97-AF65-F5344CB8AC3E}">
        <p14:creationId xmlns:p14="http://schemas.microsoft.com/office/powerpoint/2010/main" val="11234434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68</a:t>
            </a:fld>
            <a:endParaRPr lang="en-US"/>
          </a:p>
        </p:txBody>
      </p:sp>
    </p:spTree>
    <p:extLst>
      <p:ext uri="{BB962C8B-B14F-4D97-AF65-F5344CB8AC3E}">
        <p14:creationId xmlns:p14="http://schemas.microsoft.com/office/powerpoint/2010/main" val="28337089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69</a:t>
            </a:fld>
            <a:endParaRPr lang="en-US"/>
          </a:p>
        </p:txBody>
      </p:sp>
    </p:spTree>
    <p:extLst>
      <p:ext uri="{BB962C8B-B14F-4D97-AF65-F5344CB8AC3E}">
        <p14:creationId xmlns:p14="http://schemas.microsoft.com/office/powerpoint/2010/main" val="4583763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70</a:t>
            </a:fld>
            <a:endParaRPr lang="en-US"/>
          </a:p>
        </p:txBody>
      </p:sp>
    </p:spTree>
    <p:extLst>
      <p:ext uri="{BB962C8B-B14F-4D97-AF65-F5344CB8AC3E}">
        <p14:creationId xmlns:p14="http://schemas.microsoft.com/office/powerpoint/2010/main" val="7462482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71</a:t>
            </a:fld>
            <a:endParaRPr lang="en-US"/>
          </a:p>
        </p:txBody>
      </p:sp>
    </p:spTree>
    <p:extLst>
      <p:ext uri="{BB962C8B-B14F-4D97-AF65-F5344CB8AC3E}">
        <p14:creationId xmlns:p14="http://schemas.microsoft.com/office/powerpoint/2010/main" val="5708167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72</a:t>
            </a:fld>
            <a:endParaRPr lang="en-US"/>
          </a:p>
        </p:txBody>
      </p:sp>
    </p:spTree>
    <p:extLst>
      <p:ext uri="{BB962C8B-B14F-4D97-AF65-F5344CB8AC3E}">
        <p14:creationId xmlns:p14="http://schemas.microsoft.com/office/powerpoint/2010/main" val="22333777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73</a:t>
            </a:fld>
            <a:endParaRPr lang="en-US"/>
          </a:p>
        </p:txBody>
      </p:sp>
    </p:spTree>
    <p:extLst>
      <p:ext uri="{BB962C8B-B14F-4D97-AF65-F5344CB8AC3E}">
        <p14:creationId xmlns:p14="http://schemas.microsoft.com/office/powerpoint/2010/main" val="21490403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74</a:t>
            </a:fld>
            <a:endParaRPr lang="en-US"/>
          </a:p>
        </p:txBody>
      </p:sp>
    </p:spTree>
    <p:extLst>
      <p:ext uri="{BB962C8B-B14F-4D97-AF65-F5344CB8AC3E}">
        <p14:creationId xmlns:p14="http://schemas.microsoft.com/office/powerpoint/2010/main" val="3268907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75</a:t>
            </a:fld>
            <a:endParaRPr lang="en-US"/>
          </a:p>
        </p:txBody>
      </p:sp>
    </p:spTree>
    <p:extLst>
      <p:ext uri="{BB962C8B-B14F-4D97-AF65-F5344CB8AC3E}">
        <p14:creationId xmlns:p14="http://schemas.microsoft.com/office/powerpoint/2010/main" val="35121840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78</a:t>
            </a:fld>
            <a:endParaRPr lang="en-US"/>
          </a:p>
        </p:txBody>
      </p:sp>
    </p:spTree>
    <p:extLst>
      <p:ext uri="{BB962C8B-B14F-4D97-AF65-F5344CB8AC3E}">
        <p14:creationId xmlns:p14="http://schemas.microsoft.com/office/powerpoint/2010/main" val="416047460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82</a:t>
            </a:fld>
            <a:endParaRPr lang="en-US"/>
          </a:p>
        </p:txBody>
      </p:sp>
    </p:spTree>
    <p:extLst>
      <p:ext uri="{BB962C8B-B14F-4D97-AF65-F5344CB8AC3E}">
        <p14:creationId xmlns:p14="http://schemas.microsoft.com/office/powerpoint/2010/main" val="34091049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800" b="0" kern="0">
                <a:solidFill>
                  <a:srgbClr val="000000"/>
                </a:solidFill>
                <a:effectLst/>
                <a:latin typeface="Calibri" panose="020F0502020204030204" pitchFamily="34" charset="0"/>
                <a:ea typeface="Calibri" panose="020F0502020204030204" pitchFamily="34" charset="0"/>
                <a:cs typeface="Arial" panose="020B0604020202020204" pitchFamily="34" charset="0"/>
              </a:rPr>
              <a:t>We are going to look at one example of systemic racism that impacts our members and their jobs – income. Take just a moment in your mind and consider the following question – in the last decade, has the income that your members receive been improving? How do you know? We are going to look at the changes in </a:t>
            </a:r>
            <a:r>
              <a:rPr lang="en-US" sz="1800" b="0" i="1" kern="0">
                <a:solidFill>
                  <a:srgbClr val="000000"/>
                </a:solidFill>
                <a:effectLst/>
                <a:latin typeface="Calibri" panose="020F0502020204030204" pitchFamily="34" charset="0"/>
                <a:ea typeface="Calibri" panose="020F0502020204030204" pitchFamily="34" charset="0"/>
                <a:cs typeface="Arial" panose="020B0604020202020204" pitchFamily="34" charset="0"/>
              </a:rPr>
              <a:t>family </a:t>
            </a:r>
            <a:r>
              <a:rPr lang="en-US" sz="1800" b="0" kern="0">
                <a:solidFill>
                  <a:srgbClr val="000000"/>
                </a:solidFill>
                <a:effectLst/>
                <a:latin typeface="Calibri" panose="020F0502020204030204" pitchFamily="34" charset="0"/>
                <a:ea typeface="Calibri" panose="020F0502020204030204" pitchFamily="34" charset="0"/>
                <a:cs typeface="Arial" panose="020B0604020202020204" pitchFamily="34" charset="0"/>
              </a:rPr>
              <a:t>income during two recent periods of economic growth. First, let’s talk a little about income. What are some examples of income? (wages, salary, savings account interest, social security check, rent from owning real estate, capital gains from selling investments, dividends from stocks, gifts, etc.) Now let’s have five volunteers come to the front of the room. Please stand should to shoulder. Each gets a sign showing the income range — in pre-tax, year 2014 dollars — of the quintile they represent.</a:t>
            </a:r>
            <a:endParaRPr lang="en-US" sz="1800" b="1" kern="0">
              <a:solidFill>
                <a:srgbClr val="000000"/>
              </a:solidFill>
              <a:effectLst/>
              <a:latin typeface="Calibri" panose="020F0502020204030204" pitchFamily="34" charset="0"/>
              <a:ea typeface="Calibri" panose="020F0502020204030204" pitchFamily="34" charset="0"/>
            </a:endParaRPr>
          </a:p>
          <a:p>
            <a:pPr marL="0" marR="0">
              <a:lnSpc>
                <a:spcPct val="107000"/>
              </a:lnSpc>
              <a:spcBef>
                <a:spcPts val="0"/>
              </a:spcBef>
              <a:spcAft>
                <a:spcPts val="800"/>
              </a:spcAft>
            </a:pPr>
            <a:r>
              <a:rPr lang="en-US" sz="18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800">
              <a:solidFill>
                <a:srgbClr val="000000"/>
              </a:solidFill>
              <a:effectLst/>
              <a:latin typeface="Calibri" panose="020F0502020204030204" pitchFamily="34" charset="0"/>
              <a:ea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83</a:t>
            </a:fld>
            <a:endParaRPr lang="en-US"/>
          </a:p>
        </p:txBody>
      </p:sp>
    </p:spTree>
    <p:extLst>
      <p:ext uri="{BB962C8B-B14F-4D97-AF65-F5344CB8AC3E}">
        <p14:creationId xmlns:p14="http://schemas.microsoft.com/office/powerpoint/2010/main" val="31862954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effectLst/>
                <a:latin typeface="Calibri" panose="020F0502020204030204" pitchFamily="34" charset="0"/>
                <a:ea typeface="Calibri" panose="020F0502020204030204" pitchFamily="34" charset="0"/>
                <a:cs typeface="Calibri" panose="020F0502020204030204" pitchFamily="34" charset="0"/>
              </a:rPr>
              <a:t>We are going to watch how income has changed over quintiles in the population – Economists talk about the U.S. population in “quintiles” or “fifths”. They imagine the entire population of the U.S. lined up in order, from the lowest income to the highest. They then divide that line into five equal parts. This activity looks at what happened to the incomes during two periods of economic growth: 1947-1979 and 1979-2014.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effectLst/>
                <a:latin typeface="Calibri" panose="020F0502020204030204" pitchFamily="34" charset="0"/>
                <a:ea typeface="Calibri" panose="020F0502020204030204" pitchFamily="34" charset="0"/>
                <a:cs typeface="Arial" panose="020B0604020202020204" pitchFamily="34" charset="0"/>
              </a:rPr>
              <a:t>Look at the signs the volunteers are holding – this number represents median Family Income. What jobs would be under each of these categories? What economic challenges would each have? Where are our members (pay attention to job classes and state differences.) Each volunteer, representing a quintile or fifth (20 percent) of the U.S. population, will step forward or back according to whether their income gained or declined. Each step equals a five percent change, so, for example, two steps forward would indicate an income gain of 10%. </a:t>
            </a:r>
            <a:endParaRPr lang="en-US" sz="1800">
              <a:solidFill>
                <a:srgbClr val="000000"/>
              </a:solidFill>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solidFill>
                <a:srgbClr val="000000"/>
              </a:solidFill>
              <a:effectLst/>
              <a:latin typeface="Calibri" panose="020F0502020204030204" pitchFamily="34" charset="0"/>
              <a:ea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84</a:t>
            </a:fld>
            <a:endParaRPr lang="en-US"/>
          </a:p>
        </p:txBody>
      </p:sp>
    </p:spTree>
    <p:extLst>
      <p:ext uri="{BB962C8B-B14F-4D97-AF65-F5344CB8AC3E}">
        <p14:creationId xmlns:p14="http://schemas.microsoft.com/office/powerpoint/2010/main" val="88961534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D759A-A2AE-78A0-706B-5FBBED8E47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CC182F-58D1-494F-771F-9FECFA4061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157A32-F8DD-01CC-0DFB-73A5525FEAE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effectLst/>
                <a:latin typeface="Calibri" panose="020F0502020204030204" pitchFamily="34" charset="0"/>
                <a:ea typeface="Calibri" panose="020F0502020204030204" pitchFamily="34" charset="0"/>
                <a:cs typeface="Calibri" panose="020F0502020204030204" pitchFamily="34" charset="0"/>
              </a:rPr>
              <a:t>We are going to watch how income has changed over quintiles in the population – Economists talk about the U.S. population in “quintiles” or “fifths”. They imagine the entire population of the U.S. lined up in order, from the lowest income to the highest. They then divide that line into five equal parts. This activity looks at what happened to the incomes during two periods of economic growth: 1947-1979 and 1979-2014.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effectLst/>
                <a:latin typeface="Calibri" panose="020F0502020204030204" pitchFamily="34" charset="0"/>
                <a:ea typeface="Calibri" panose="020F0502020204030204" pitchFamily="34" charset="0"/>
                <a:cs typeface="Arial" panose="020B0604020202020204" pitchFamily="34" charset="0"/>
              </a:rPr>
              <a:t>Look at the signs the volunteers are holding – this number represents median Family Income. What jobs would be under each of these categories? What economic challenges would each have? Where are our members (pay attention to job classes and state differences.) Each volunteer, representing a quintile or fifth (20 percent) of the U.S. population, will step forward or back according to whether their income gained or declined. Each step equals a five percent change, so, for example, two steps forward would indicate an income gain of 10%. </a:t>
            </a:r>
            <a:endParaRPr lang="en-US" sz="1800">
              <a:solidFill>
                <a:srgbClr val="000000"/>
              </a:solidFill>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solidFill>
                <a:srgbClr val="000000"/>
              </a:solidFill>
              <a:effectLst/>
              <a:latin typeface="Calibri" panose="020F0502020204030204" pitchFamily="34" charset="0"/>
              <a:ea typeface="Calibri" panose="020F0502020204030204" pitchFamily="34" charset="0"/>
            </a:endParaRPr>
          </a:p>
          <a:p>
            <a:endParaRPr lang="en-US"/>
          </a:p>
        </p:txBody>
      </p:sp>
      <p:sp>
        <p:nvSpPr>
          <p:cNvPr id="4" name="Slide Number Placeholder 3">
            <a:extLst>
              <a:ext uri="{FF2B5EF4-FFF2-40B4-BE49-F238E27FC236}">
                <a16:creationId xmlns:a16="http://schemas.microsoft.com/office/drawing/2014/main" id="{C57C8459-B6B0-37A3-7056-B8620F66E699}"/>
              </a:ext>
            </a:extLst>
          </p:cNvPr>
          <p:cNvSpPr>
            <a:spLocks noGrp="1"/>
          </p:cNvSpPr>
          <p:nvPr>
            <p:ph type="sldNum" sz="quarter" idx="5"/>
          </p:nvPr>
        </p:nvSpPr>
        <p:spPr/>
        <p:txBody>
          <a:bodyPr/>
          <a:lstStyle/>
          <a:p>
            <a:fld id="{0A3C37BE-C303-496D-B5CD-85F2937540FC}" type="slidenum">
              <a:rPr lang="en-US" smtClean="0"/>
              <a:t>85</a:t>
            </a:fld>
            <a:endParaRPr lang="en-US"/>
          </a:p>
        </p:txBody>
      </p:sp>
    </p:spTree>
    <p:extLst>
      <p:ext uri="{BB962C8B-B14F-4D97-AF65-F5344CB8AC3E}">
        <p14:creationId xmlns:p14="http://schemas.microsoft.com/office/powerpoint/2010/main" val="275812729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298955-6560-41E7-15A9-0D25C37D8C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679A50-3A09-7A31-2FBF-40646148CA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945C52-54E2-BEA4-46DB-F56E852374D0}"/>
              </a:ext>
            </a:extLst>
          </p:cNvPr>
          <p:cNvSpPr>
            <a:spLocks noGrp="1"/>
          </p:cNvSpPr>
          <p:nvPr>
            <p:ph type="body" idx="1"/>
          </p:nvPr>
        </p:nvSpPr>
        <p:spPr/>
        <p:txBody>
          <a:bodyPr/>
          <a:lstStyle/>
          <a:p>
            <a:pPr marL="0" marR="0">
              <a:lnSpc>
                <a:spcPct val="107000"/>
              </a:lnSpc>
              <a:spcBef>
                <a:spcPts val="0"/>
              </a:spcBef>
              <a:spcAft>
                <a:spcPts val="0"/>
              </a:spcAft>
            </a:pPr>
            <a:r>
              <a:rPr lang="en-US" sz="1800" b="0" kern="0">
                <a:solidFill>
                  <a:srgbClr val="000000"/>
                </a:solidFill>
                <a:effectLst/>
                <a:latin typeface="Calibri" panose="020F0502020204030204" pitchFamily="34" charset="0"/>
                <a:ea typeface="Calibri" panose="020F0502020204030204" pitchFamily="34" charset="0"/>
                <a:cs typeface="Arial" panose="020B0604020202020204" pitchFamily="34" charset="0"/>
              </a:rPr>
              <a:t>We are going to look at one example of systemic racism that impacts our members and their jobs – income. Take just a moment in your mind and consider the following question – in the last decade, has the income that your members receive been improving? How do you know? We are going to look at the changes in </a:t>
            </a:r>
            <a:r>
              <a:rPr lang="en-US" sz="1800" b="0" i="1" kern="0">
                <a:solidFill>
                  <a:srgbClr val="000000"/>
                </a:solidFill>
                <a:effectLst/>
                <a:latin typeface="Calibri" panose="020F0502020204030204" pitchFamily="34" charset="0"/>
                <a:ea typeface="Calibri" panose="020F0502020204030204" pitchFamily="34" charset="0"/>
                <a:cs typeface="Arial" panose="020B0604020202020204" pitchFamily="34" charset="0"/>
              </a:rPr>
              <a:t>family </a:t>
            </a:r>
            <a:r>
              <a:rPr lang="en-US" sz="1800" b="0" kern="0">
                <a:solidFill>
                  <a:srgbClr val="000000"/>
                </a:solidFill>
                <a:effectLst/>
                <a:latin typeface="Calibri" panose="020F0502020204030204" pitchFamily="34" charset="0"/>
                <a:ea typeface="Calibri" panose="020F0502020204030204" pitchFamily="34" charset="0"/>
                <a:cs typeface="Arial" panose="020B0604020202020204" pitchFamily="34" charset="0"/>
              </a:rPr>
              <a:t>income during two recent periods of economic growth. First, let’s talk a little about income. What are some examples of income? (wages, salary, savings account interest, social security check, rent from owning real estate, capital gains from selling investments, dividends from stocks, gifts, etc.) Now let’s have five volunteers come to the front of the room. Please stand should to shoulder. Each gets a sign showing the income range — in pre-tax, year 2014 dollars — of the quintile they represent.</a:t>
            </a:r>
            <a:endParaRPr lang="en-US" sz="1800" b="1" kern="0">
              <a:solidFill>
                <a:srgbClr val="000000"/>
              </a:solidFill>
              <a:effectLst/>
              <a:latin typeface="Calibri" panose="020F0502020204030204" pitchFamily="34" charset="0"/>
              <a:ea typeface="Calibri" panose="020F0502020204030204" pitchFamily="34" charset="0"/>
            </a:endParaRPr>
          </a:p>
          <a:p>
            <a:pPr marL="0" marR="0">
              <a:lnSpc>
                <a:spcPct val="107000"/>
              </a:lnSpc>
              <a:spcBef>
                <a:spcPts val="0"/>
              </a:spcBef>
              <a:spcAft>
                <a:spcPts val="800"/>
              </a:spcAft>
            </a:pPr>
            <a:r>
              <a:rPr lang="en-US" sz="18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800">
              <a:solidFill>
                <a:srgbClr val="000000"/>
              </a:solidFill>
              <a:effectLst/>
              <a:latin typeface="Calibri" panose="020F0502020204030204" pitchFamily="34" charset="0"/>
              <a:ea typeface="Calibri" panose="020F0502020204030204" pitchFamily="34" charset="0"/>
            </a:endParaRPr>
          </a:p>
          <a:p>
            <a:endParaRPr lang="en-US"/>
          </a:p>
        </p:txBody>
      </p:sp>
      <p:sp>
        <p:nvSpPr>
          <p:cNvPr id="4" name="Slide Number Placeholder 3">
            <a:extLst>
              <a:ext uri="{FF2B5EF4-FFF2-40B4-BE49-F238E27FC236}">
                <a16:creationId xmlns:a16="http://schemas.microsoft.com/office/drawing/2014/main" id="{672F610B-AE98-C136-882B-49344710AB6A}"/>
              </a:ext>
            </a:extLst>
          </p:cNvPr>
          <p:cNvSpPr>
            <a:spLocks noGrp="1"/>
          </p:cNvSpPr>
          <p:nvPr>
            <p:ph type="sldNum" sz="quarter" idx="5"/>
          </p:nvPr>
        </p:nvSpPr>
        <p:spPr/>
        <p:txBody>
          <a:bodyPr/>
          <a:lstStyle/>
          <a:p>
            <a:fld id="{0A3C37BE-C303-496D-B5CD-85F2937540FC}" type="slidenum">
              <a:rPr lang="en-US" smtClean="0"/>
              <a:t>89</a:t>
            </a:fld>
            <a:endParaRPr lang="en-US"/>
          </a:p>
        </p:txBody>
      </p:sp>
    </p:spTree>
    <p:extLst>
      <p:ext uri="{BB962C8B-B14F-4D97-AF65-F5344CB8AC3E}">
        <p14:creationId xmlns:p14="http://schemas.microsoft.com/office/powerpoint/2010/main" val="18327214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RESET…now let’s look at 1980-2014</a:t>
            </a:r>
          </a:p>
        </p:txBody>
      </p:sp>
      <p:sp>
        <p:nvSpPr>
          <p:cNvPr id="4" name="Slide Number Placeholder 3"/>
          <p:cNvSpPr>
            <a:spLocks noGrp="1"/>
          </p:cNvSpPr>
          <p:nvPr>
            <p:ph type="sldNum" sz="quarter" idx="5"/>
          </p:nvPr>
        </p:nvSpPr>
        <p:spPr/>
        <p:txBody>
          <a:bodyPr/>
          <a:lstStyle/>
          <a:p>
            <a:fld id="{0A3C37BE-C303-496D-B5CD-85F2937540FC}" type="slidenum">
              <a:rPr lang="en-US" smtClean="0"/>
              <a:t>91</a:t>
            </a:fld>
            <a:endParaRPr lang="en-US"/>
          </a:p>
        </p:txBody>
      </p:sp>
    </p:spTree>
    <p:extLst>
      <p:ext uri="{BB962C8B-B14F-4D97-AF65-F5344CB8AC3E}">
        <p14:creationId xmlns:p14="http://schemas.microsoft.com/office/powerpoint/2010/main" val="86691676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During this period, the divide between the top and bottom in America actually narrowed during a period of substantial income growth.  </a:t>
            </a:r>
          </a:p>
          <a:p>
            <a:r>
              <a:rPr lang="en-US"/>
              <a:t>One of the explicit goals of the federal government during early post was period was to build a middle class, people and families who could consume the output of the rapidly growing manufacturing capacity of the U.S programs such as the GI Bill of rights – which enabled hundreds of thousands of returned veterans to go to college and purchase homes – were funded in large part by relatively high taxes on the wealthy.  It is important to acknowledge that these programs disproportionately favored white men.  For example, the VA and FHA loan programs for housing, both of which utilized racially-restricted underwriting criteria, assured that hardly any of the $120 billion in housing equity loaned from the late 1940s to the early 1960s would go to families of color.  These loans helped finance over half of all suburban housing construction in the country during this period, however less than 2% of this housing ended up being lived in by people of color.</a:t>
            </a:r>
          </a:p>
          <a:p>
            <a:endParaRPr lang="en-US"/>
          </a:p>
          <a:p>
            <a:r>
              <a:rPr lang="en-US"/>
              <a:t>In contrast to the post WWII period, the primary goal of economic policy since the 1980s was to let the rich accumulate great capital in the belief that it would trickle down.</a:t>
            </a:r>
          </a:p>
        </p:txBody>
      </p:sp>
      <p:sp>
        <p:nvSpPr>
          <p:cNvPr id="4" name="Slide Number Placeholder 3"/>
          <p:cNvSpPr>
            <a:spLocks noGrp="1"/>
          </p:cNvSpPr>
          <p:nvPr>
            <p:ph type="sldNum" sz="quarter" idx="5"/>
          </p:nvPr>
        </p:nvSpPr>
        <p:spPr/>
        <p:txBody>
          <a:bodyPr/>
          <a:lstStyle/>
          <a:p>
            <a:fld id="{0A3C37BE-C303-496D-B5CD-85F2937540FC}" type="slidenum">
              <a:rPr lang="en-US" smtClean="0"/>
              <a:t>92</a:t>
            </a:fld>
            <a:endParaRPr lang="en-US"/>
          </a:p>
        </p:txBody>
      </p:sp>
    </p:spTree>
    <p:extLst>
      <p:ext uri="{BB962C8B-B14F-4D97-AF65-F5344CB8AC3E}">
        <p14:creationId xmlns:p14="http://schemas.microsoft.com/office/powerpoint/2010/main" val="308598389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445BC7F-458E-45F7-A6B4-7C108DDEA11B}" type="slidenum">
              <a:rPr lang="en-US" smtClean="0"/>
              <a:t>93</a:t>
            </a:fld>
            <a:endParaRPr lang="en-US"/>
          </a:p>
        </p:txBody>
      </p:sp>
    </p:spTree>
    <p:extLst>
      <p:ext uri="{BB962C8B-B14F-4D97-AF65-F5344CB8AC3E}">
        <p14:creationId xmlns:p14="http://schemas.microsoft.com/office/powerpoint/2010/main" val="259356384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D66ACB-BC1E-A5D4-F6E3-D8C7B63ED7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EBEC12-EA80-D16A-1D73-356FF02B48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8C5484-3879-9D1B-8746-5B39B3B5BFA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97CA454-28CC-534A-8234-95D1081A7556}"/>
              </a:ext>
            </a:extLst>
          </p:cNvPr>
          <p:cNvSpPr>
            <a:spLocks noGrp="1"/>
          </p:cNvSpPr>
          <p:nvPr>
            <p:ph type="sldNum" sz="quarter" idx="5"/>
          </p:nvPr>
        </p:nvSpPr>
        <p:spPr/>
        <p:txBody>
          <a:bodyPr/>
          <a:lstStyle/>
          <a:p>
            <a:fld id="{5445BC7F-458E-45F7-A6B4-7C108DDEA11B}" type="slidenum">
              <a:rPr lang="en-US" smtClean="0"/>
              <a:t>94</a:t>
            </a:fld>
            <a:endParaRPr lang="en-US"/>
          </a:p>
        </p:txBody>
      </p:sp>
    </p:spTree>
    <p:extLst>
      <p:ext uri="{BB962C8B-B14F-4D97-AF65-F5344CB8AC3E}">
        <p14:creationId xmlns:p14="http://schemas.microsoft.com/office/powerpoint/2010/main" val="32094342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Between 1980 and 2014, here’s what happened</a:t>
            </a:r>
          </a:p>
        </p:txBody>
      </p:sp>
      <p:sp>
        <p:nvSpPr>
          <p:cNvPr id="4" name="Slide Number Placeholder 3"/>
          <p:cNvSpPr>
            <a:spLocks noGrp="1"/>
          </p:cNvSpPr>
          <p:nvPr>
            <p:ph type="sldNum" sz="quarter" idx="5"/>
          </p:nvPr>
        </p:nvSpPr>
        <p:spPr/>
        <p:txBody>
          <a:bodyPr/>
          <a:lstStyle/>
          <a:p>
            <a:fld id="{0A3C37BE-C303-496D-B5CD-85F2937540FC}" type="slidenum">
              <a:rPr lang="en-US" smtClean="0"/>
              <a:t>95</a:t>
            </a:fld>
            <a:endParaRPr lang="en-US"/>
          </a:p>
        </p:txBody>
      </p:sp>
    </p:spTree>
    <p:extLst>
      <p:ext uri="{BB962C8B-B14F-4D97-AF65-F5344CB8AC3E}">
        <p14:creationId xmlns:p14="http://schemas.microsoft.com/office/powerpoint/2010/main" val="214408305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And if we break down the top quintile even further and look at just the top 1%, we see exactly where the greatest income growth went.  This small group gained 185%, 37 steps from the starting line.  </a:t>
            </a:r>
          </a:p>
        </p:txBody>
      </p:sp>
      <p:sp>
        <p:nvSpPr>
          <p:cNvPr id="4" name="Slide Number Placeholder 3"/>
          <p:cNvSpPr>
            <a:spLocks noGrp="1"/>
          </p:cNvSpPr>
          <p:nvPr>
            <p:ph type="sldNum" sz="quarter" idx="5"/>
          </p:nvPr>
        </p:nvSpPr>
        <p:spPr/>
        <p:txBody>
          <a:bodyPr/>
          <a:lstStyle/>
          <a:p>
            <a:fld id="{0A3C37BE-C303-496D-B5CD-85F2937540FC}" type="slidenum">
              <a:rPr lang="en-US" smtClean="0"/>
              <a:t>96</a:t>
            </a:fld>
            <a:endParaRPr lang="en-US"/>
          </a:p>
        </p:txBody>
      </p:sp>
    </p:spTree>
    <p:extLst>
      <p:ext uri="{BB962C8B-B14F-4D97-AF65-F5344CB8AC3E}">
        <p14:creationId xmlns:p14="http://schemas.microsoft.com/office/powerpoint/2010/main" val="167818206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During this period, the divide between the top and bottom in America actually narrowed during a period of substantial income growth.  </a:t>
            </a:r>
          </a:p>
          <a:p>
            <a:r>
              <a:rPr lang="en-US"/>
              <a:t>One of the explicit goals of the federal government during early post was period was to build a middle class, people and families who could consume the output of the rapidly growing manufacturing capacity of the U.S programs such as the GI Bill of rights – which enabled hundreds of thousands of returned veterans to go to college and purchase homes – were funded in large part by relatively high taxes on the wealthy.  It is important to acknowledge that these programs disproportionately favored white men.  For example, the VA and FHA loan programs for housing, both of which utilized racially-restricted underwriting criteria, assured that hardly any of the $120 billion in housing equity loaned from the late 1940s to the early 1960s would go to families of color.  These loans helped finance over half of all suburban housing construction in the country during this period, however less than 2% of this housing ended up being lived in by people of color.</a:t>
            </a:r>
          </a:p>
          <a:p>
            <a:endParaRPr lang="en-US"/>
          </a:p>
          <a:p>
            <a:r>
              <a:rPr lang="en-US"/>
              <a:t>In contrast to the post WWII period, the primary goal of economic policy since the 1980s was to let the rich accumulate great capital in the belief that it would trickle down.</a:t>
            </a:r>
          </a:p>
        </p:txBody>
      </p:sp>
      <p:sp>
        <p:nvSpPr>
          <p:cNvPr id="4" name="Slide Number Placeholder 3"/>
          <p:cNvSpPr>
            <a:spLocks noGrp="1"/>
          </p:cNvSpPr>
          <p:nvPr>
            <p:ph type="sldNum" sz="quarter" idx="5"/>
          </p:nvPr>
        </p:nvSpPr>
        <p:spPr/>
        <p:txBody>
          <a:bodyPr/>
          <a:lstStyle/>
          <a:p>
            <a:fld id="{0A3C37BE-C303-496D-B5CD-85F2937540FC}" type="slidenum">
              <a:rPr lang="en-US" smtClean="0"/>
              <a:t>97</a:t>
            </a:fld>
            <a:endParaRPr lang="en-US"/>
          </a:p>
        </p:txBody>
      </p:sp>
    </p:spTree>
    <p:extLst>
      <p:ext uri="{BB962C8B-B14F-4D97-AF65-F5344CB8AC3E}">
        <p14:creationId xmlns:p14="http://schemas.microsoft.com/office/powerpoint/2010/main" val="425586410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During this period, the divide between the top and bottom in America actually narrowed during a period of substantial income growth.  </a:t>
            </a:r>
          </a:p>
          <a:p>
            <a:r>
              <a:rPr lang="en-US"/>
              <a:t>One of the explicit goals of the federal government during early post was period was to build a middle class, people and families who could consume the output of the rapidly growing manufacturing capacity of the U.S programs such as the GI Bill of rights – which enabled hundreds of thousands of returned veterans to go to college and purchase homes – were funded in large part by relatively high taxes on the wealthy.  It is important to acknowledge that these programs disproportionately favored white men.  For example, the VA and FHA loan programs for housing, both of which utilized racially-restricted underwriting criteria, assured that hardly any of the $120 billion in housing equity loaned from the late 1940s to the early 1960s would go to families of color.  These loans helped finance over half of all suburban housing construction in the country during this period, however less than 2% of this housing ended up being lived in by people of color.</a:t>
            </a:r>
          </a:p>
          <a:p>
            <a:endParaRPr lang="en-US"/>
          </a:p>
          <a:p>
            <a:r>
              <a:rPr lang="en-US"/>
              <a:t>In contrast to the post WWII period, the primary goal of economic policy since the 1980s was to let the rich accumulate great capital in the belief that it would trickle down.</a:t>
            </a:r>
          </a:p>
        </p:txBody>
      </p:sp>
      <p:sp>
        <p:nvSpPr>
          <p:cNvPr id="4" name="Slide Number Placeholder 3"/>
          <p:cNvSpPr>
            <a:spLocks noGrp="1"/>
          </p:cNvSpPr>
          <p:nvPr>
            <p:ph type="sldNum" sz="quarter" idx="5"/>
          </p:nvPr>
        </p:nvSpPr>
        <p:spPr/>
        <p:txBody>
          <a:bodyPr/>
          <a:lstStyle/>
          <a:p>
            <a:fld id="{0A3C37BE-C303-496D-B5CD-85F2937540FC}" type="slidenum">
              <a:rPr lang="en-US" smtClean="0"/>
              <a:t>98</a:t>
            </a:fld>
            <a:endParaRPr lang="en-US"/>
          </a:p>
        </p:txBody>
      </p:sp>
    </p:spTree>
    <p:extLst>
      <p:ext uri="{BB962C8B-B14F-4D97-AF65-F5344CB8AC3E}">
        <p14:creationId xmlns:p14="http://schemas.microsoft.com/office/powerpoint/2010/main" val="127059115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797DD-3643-4AC4-FDAE-850DBCE381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82740D-A6FC-CA0F-73F0-903143998A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870BAF-F7D2-5BBA-245D-6CAE8C77BE61}"/>
              </a:ext>
            </a:extLst>
          </p:cNvPr>
          <p:cNvSpPr>
            <a:spLocks noGrp="1"/>
          </p:cNvSpPr>
          <p:nvPr>
            <p:ph type="body" idx="1"/>
          </p:nvPr>
        </p:nvSpPr>
        <p:spPr/>
        <p:txBody>
          <a:bodyPr/>
          <a:lstStyle/>
          <a:p>
            <a:pPr marL="0" marR="0">
              <a:lnSpc>
                <a:spcPct val="107000"/>
              </a:lnSpc>
              <a:spcBef>
                <a:spcPts val="0"/>
              </a:spcBef>
              <a:spcAft>
                <a:spcPts val="0"/>
              </a:spcAft>
            </a:pPr>
            <a:r>
              <a:rPr lang="en-US" sz="1800" b="0" kern="0">
                <a:solidFill>
                  <a:srgbClr val="000000"/>
                </a:solidFill>
                <a:effectLst/>
                <a:latin typeface="Calibri" panose="020F0502020204030204" pitchFamily="34" charset="0"/>
                <a:ea typeface="Calibri" panose="020F0502020204030204" pitchFamily="34" charset="0"/>
                <a:cs typeface="Arial" panose="020B0604020202020204" pitchFamily="34" charset="0"/>
              </a:rPr>
              <a:t>We are going to look at one example of systemic racism that impacts our members and their jobs – income. Take just a moment in your mind and consider the following question – in the last decade, has the income that your members receive been improving? How do you know? We are going to look at the changes in </a:t>
            </a:r>
            <a:r>
              <a:rPr lang="en-US" sz="1800" b="0" i="1" kern="0">
                <a:solidFill>
                  <a:srgbClr val="000000"/>
                </a:solidFill>
                <a:effectLst/>
                <a:latin typeface="Calibri" panose="020F0502020204030204" pitchFamily="34" charset="0"/>
                <a:ea typeface="Calibri" panose="020F0502020204030204" pitchFamily="34" charset="0"/>
                <a:cs typeface="Arial" panose="020B0604020202020204" pitchFamily="34" charset="0"/>
              </a:rPr>
              <a:t>family </a:t>
            </a:r>
            <a:r>
              <a:rPr lang="en-US" sz="1800" b="0" kern="0">
                <a:solidFill>
                  <a:srgbClr val="000000"/>
                </a:solidFill>
                <a:effectLst/>
                <a:latin typeface="Calibri" panose="020F0502020204030204" pitchFamily="34" charset="0"/>
                <a:ea typeface="Calibri" panose="020F0502020204030204" pitchFamily="34" charset="0"/>
                <a:cs typeface="Arial" panose="020B0604020202020204" pitchFamily="34" charset="0"/>
              </a:rPr>
              <a:t>income during two recent periods of economic growth. First, let’s talk a little about income. What are some examples of income? (wages, salary, savings account interest, social security check, rent from owning real estate, capital gains from selling investments, dividends from stocks, gifts, etc.) Now let’s have five volunteers come to the front of the room. Please stand should to shoulder. Each gets a sign showing the income range — in pre-tax, year 2014 dollars — of the quintile they represent.</a:t>
            </a:r>
            <a:endParaRPr lang="en-US" sz="1800" b="1" kern="0">
              <a:solidFill>
                <a:srgbClr val="000000"/>
              </a:solidFill>
              <a:effectLst/>
              <a:latin typeface="Calibri" panose="020F0502020204030204" pitchFamily="34" charset="0"/>
              <a:ea typeface="Calibri" panose="020F0502020204030204" pitchFamily="34" charset="0"/>
            </a:endParaRPr>
          </a:p>
          <a:p>
            <a:pPr marL="0" marR="0">
              <a:lnSpc>
                <a:spcPct val="107000"/>
              </a:lnSpc>
              <a:spcBef>
                <a:spcPts val="0"/>
              </a:spcBef>
              <a:spcAft>
                <a:spcPts val="800"/>
              </a:spcAft>
            </a:pPr>
            <a:r>
              <a:rPr lang="en-US" sz="18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800">
              <a:solidFill>
                <a:srgbClr val="000000"/>
              </a:solidFill>
              <a:effectLst/>
              <a:latin typeface="Calibri" panose="020F0502020204030204" pitchFamily="34" charset="0"/>
              <a:ea typeface="Calibri" panose="020F0502020204030204" pitchFamily="34" charset="0"/>
            </a:endParaRPr>
          </a:p>
          <a:p>
            <a:endParaRPr lang="en-US"/>
          </a:p>
        </p:txBody>
      </p:sp>
      <p:sp>
        <p:nvSpPr>
          <p:cNvPr id="4" name="Slide Number Placeholder 3">
            <a:extLst>
              <a:ext uri="{FF2B5EF4-FFF2-40B4-BE49-F238E27FC236}">
                <a16:creationId xmlns:a16="http://schemas.microsoft.com/office/drawing/2014/main" id="{EDE08F74-DE3B-E5A3-584B-43AF8823B8C5}"/>
              </a:ext>
            </a:extLst>
          </p:cNvPr>
          <p:cNvSpPr>
            <a:spLocks noGrp="1"/>
          </p:cNvSpPr>
          <p:nvPr>
            <p:ph type="sldNum" sz="quarter" idx="5"/>
          </p:nvPr>
        </p:nvSpPr>
        <p:spPr/>
        <p:txBody>
          <a:bodyPr/>
          <a:lstStyle/>
          <a:p>
            <a:fld id="{0A3C37BE-C303-496D-B5CD-85F2937540FC}" type="slidenum">
              <a:rPr lang="en-US" smtClean="0"/>
              <a:t>101</a:t>
            </a:fld>
            <a:endParaRPr lang="en-US"/>
          </a:p>
        </p:txBody>
      </p:sp>
    </p:spTree>
    <p:extLst>
      <p:ext uri="{BB962C8B-B14F-4D97-AF65-F5344CB8AC3E}">
        <p14:creationId xmlns:p14="http://schemas.microsoft.com/office/powerpoint/2010/main" val="334328675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spite of claims made by opponents of affirmative action, there remains a huge chasm among racial groups in terms of income.  For example, the income gap between White people one hand and African Americans on the other has actually increased since 1947. Neither of the two periods we looked at in the income quintiles activity were times of increasing racial income equality.</a:t>
            </a:r>
          </a:p>
        </p:txBody>
      </p:sp>
      <p:sp>
        <p:nvSpPr>
          <p:cNvPr id="4" name="Slide Number Placeholder 3"/>
          <p:cNvSpPr>
            <a:spLocks noGrp="1"/>
          </p:cNvSpPr>
          <p:nvPr>
            <p:ph type="sldNum" sz="quarter" idx="5"/>
          </p:nvPr>
        </p:nvSpPr>
        <p:spPr/>
        <p:txBody>
          <a:bodyPr/>
          <a:lstStyle/>
          <a:p>
            <a:fld id="{0A3C37BE-C303-496D-B5CD-85F2937540FC}" type="slidenum">
              <a:rPr lang="en-US" smtClean="0"/>
              <a:t>102</a:t>
            </a:fld>
            <a:endParaRPr lang="en-US"/>
          </a:p>
        </p:txBody>
      </p:sp>
    </p:spTree>
    <p:extLst>
      <p:ext uri="{BB962C8B-B14F-4D97-AF65-F5344CB8AC3E}">
        <p14:creationId xmlns:p14="http://schemas.microsoft.com/office/powerpoint/2010/main" val="338868536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During this period, the divide between the top and bottom in America actually narrowed during a period of substantial income growth.  </a:t>
            </a:r>
          </a:p>
          <a:p>
            <a:r>
              <a:rPr lang="en-US"/>
              <a:t>One of the explicit goals of the federal government during early post was period was to build a middle class, people and families who could consume the output of the rapidly growing manufacturing capacity of the U.S programs such as the GI Bill of rights – which enabled hundreds of thousands of returned veterans to go to college and purchase homes – were funded in large part by relatively high taxes on the wealthy.  It is important to acknowledge that these programs disproportionately favored white men.  For example, the VA and FHA loan programs for housing, both of which utilized racially-restricted underwriting criteria, assured that hardly any of the $120 billion in housing equity loaned from the late 1940s to the early 1960s would go to families of color.  These loans helped finance over half of all suburban housing construction in the country during this period, however less than 2% of this housing ended up being lived in by people of color.</a:t>
            </a:r>
          </a:p>
          <a:p>
            <a:endParaRPr lang="en-US"/>
          </a:p>
          <a:p>
            <a:r>
              <a:rPr lang="en-US"/>
              <a:t>In contrast to the post WWII period, the primary goal of economic policy since the 1980s was to let the rich accumulate great capital in the belief that it would trickle down.</a:t>
            </a:r>
          </a:p>
        </p:txBody>
      </p:sp>
      <p:sp>
        <p:nvSpPr>
          <p:cNvPr id="4" name="Slide Number Placeholder 3"/>
          <p:cNvSpPr>
            <a:spLocks noGrp="1"/>
          </p:cNvSpPr>
          <p:nvPr>
            <p:ph type="sldNum" sz="quarter" idx="5"/>
          </p:nvPr>
        </p:nvSpPr>
        <p:spPr/>
        <p:txBody>
          <a:bodyPr/>
          <a:lstStyle/>
          <a:p>
            <a:fld id="{0A3C37BE-C303-496D-B5CD-85F2937540FC}" type="slidenum">
              <a:rPr lang="en-US" smtClean="0"/>
              <a:t>103</a:t>
            </a:fld>
            <a:endParaRPr lang="en-US"/>
          </a:p>
        </p:txBody>
      </p:sp>
    </p:spTree>
    <p:extLst>
      <p:ext uri="{BB962C8B-B14F-4D97-AF65-F5344CB8AC3E}">
        <p14:creationId xmlns:p14="http://schemas.microsoft.com/office/powerpoint/2010/main" val="417953039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79A92-8C71-6202-F85D-0DDEE843DB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EAD1F7-D2D8-30F5-0BE6-2A452F9926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599103-A85F-09A7-7D7D-2012E83B0072}"/>
              </a:ext>
            </a:extLst>
          </p:cNvPr>
          <p:cNvSpPr>
            <a:spLocks noGrp="1"/>
          </p:cNvSpPr>
          <p:nvPr>
            <p:ph type="body" idx="1"/>
          </p:nvPr>
        </p:nvSpPr>
        <p:spPr/>
        <p:txBody>
          <a:bodyPr/>
          <a:lstStyle/>
          <a:p>
            <a:r>
              <a:rPr lang="en-US"/>
              <a:t>In spite of claims made by opponents of affirmative action, there remains a huge chasm among racial groups in terms of income.  For example, the income gap between White people one hand and African Americans on the other has actually increased since 1947. Neither of the two periods we looked at in the income quintiles activity were times of increasing racial income equality.</a:t>
            </a:r>
          </a:p>
        </p:txBody>
      </p:sp>
      <p:sp>
        <p:nvSpPr>
          <p:cNvPr id="4" name="Slide Number Placeholder 3">
            <a:extLst>
              <a:ext uri="{FF2B5EF4-FFF2-40B4-BE49-F238E27FC236}">
                <a16:creationId xmlns:a16="http://schemas.microsoft.com/office/drawing/2014/main" id="{30397676-ABF8-C02C-92C0-B808732CD914}"/>
              </a:ext>
            </a:extLst>
          </p:cNvPr>
          <p:cNvSpPr>
            <a:spLocks noGrp="1"/>
          </p:cNvSpPr>
          <p:nvPr>
            <p:ph type="sldNum" sz="quarter" idx="5"/>
          </p:nvPr>
        </p:nvSpPr>
        <p:spPr/>
        <p:txBody>
          <a:bodyPr/>
          <a:lstStyle/>
          <a:p>
            <a:fld id="{0A3C37BE-C303-496D-B5CD-85F2937540FC}" type="slidenum">
              <a:rPr lang="en-US" smtClean="0"/>
              <a:t>104</a:t>
            </a:fld>
            <a:endParaRPr lang="en-US"/>
          </a:p>
        </p:txBody>
      </p:sp>
    </p:spTree>
    <p:extLst>
      <p:ext uri="{BB962C8B-B14F-4D97-AF65-F5344CB8AC3E}">
        <p14:creationId xmlns:p14="http://schemas.microsoft.com/office/powerpoint/2010/main" val="413092274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BD4C9-A3EB-060B-D678-4EB3EA399D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EA2216-F964-AA2D-EB7E-C5EE69F5E8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F407BA-5006-A11E-1725-0F67C19CBF72}"/>
              </a:ext>
            </a:extLst>
          </p:cNvPr>
          <p:cNvSpPr>
            <a:spLocks noGrp="1"/>
          </p:cNvSpPr>
          <p:nvPr>
            <p:ph type="body" idx="1"/>
          </p:nvPr>
        </p:nvSpPr>
        <p:spPr/>
        <p:txBody>
          <a:bodyPr/>
          <a:lstStyle/>
          <a:p>
            <a:r>
              <a:rPr lang="en-US"/>
              <a:t>During this period, the divide between the top and bottom in America actually narrowed during a period of substantial income growth.  </a:t>
            </a:r>
          </a:p>
          <a:p>
            <a:r>
              <a:rPr lang="en-US"/>
              <a:t>One of the explicit goals of the federal government during early post was period was to build a middle class, people and families who could consume the output of the rapidly growing manufacturing capacity of the U.S programs such as the GI Bill of rights – which enabled hundreds of thousands of returned veterans to go to college and purchase homes – were funded in large part by relatively high taxes on the wealthy.  It is important to acknowledge that these programs disproportionately favored white men.  For example, the VA and FHA loan programs for housing, both of which utilized racially-restricted underwriting criteria, assured that hardly any of the $120 billion in housing equity loaned from the late 1940s to the early 1960s would go to families of color.  These loans helped finance over half of all suburban housing construction in the country during this period, however less than 2% of this housing ended up being lived in by people of color.</a:t>
            </a:r>
          </a:p>
          <a:p>
            <a:endParaRPr lang="en-US"/>
          </a:p>
          <a:p>
            <a:r>
              <a:rPr lang="en-US"/>
              <a:t>In contrast to the post WWII period, the primary goal of economic policy since the 1980s was to let the rich accumulate great capital in the belief that it would trickle down.</a:t>
            </a:r>
          </a:p>
        </p:txBody>
      </p:sp>
      <p:sp>
        <p:nvSpPr>
          <p:cNvPr id="4" name="Slide Number Placeholder 3">
            <a:extLst>
              <a:ext uri="{FF2B5EF4-FFF2-40B4-BE49-F238E27FC236}">
                <a16:creationId xmlns:a16="http://schemas.microsoft.com/office/drawing/2014/main" id="{57C3E972-BD8D-7E3D-1CCE-63846C434C74}"/>
              </a:ext>
            </a:extLst>
          </p:cNvPr>
          <p:cNvSpPr>
            <a:spLocks noGrp="1"/>
          </p:cNvSpPr>
          <p:nvPr>
            <p:ph type="sldNum" sz="quarter" idx="5"/>
          </p:nvPr>
        </p:nvSpPr>
        <p:spPr/>
        <p:txBody>
          <a:bodyPr/>
          <a:lstStyle/>
          <a:p>
            <a:fld id="{0A3C37BE-C303-496D-B5CD-85F2937540FC}" type="slidenum">
              <a:rPr lang="en-US" smtClean="0"/>
              <a:t>105</a:t>
            </a:fld>
            <a:endParaRPr lang="en-US"/>
          </a:p>
        </p:txBody>
      </p:sp>
    </p:spTree>
    <p:extLst>
      <p:ext uri="{BB962C8B-B14F-4D97-AF65-F5344CB8AC3E}">
        <p14:creationId xmlns:p14="http://schemas.microsoft.com/office/powerpoint/2010/main" val="183503903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strikes you about this information? What do you feel is the most significant takeaway?</a:t>
            </a:r>
          </a:p>
        </p:txBody>
      </p:sp>
      <p:sp>
        <p:nvSpPr>
          <p:cNvPr id="4" name="Slide Number Placeholder 3"/>
          <p:cNvSpPr>
            <a:spLocks noGrp="1"/>
          </p:cNvSpPr>
          <p:nvPr>
            <p:ph type="sldNum" sz="quarter" idx="5"/>
          </p:nvPr>
        </p:nvSpPr>
        <p:spPr/>
        <p:txBody>
          <a:bodyPr/>
          <a:lstStyle/>
          <a:p>
            <a:fld id="{0A3C37BE-C303-496D-B5CD-85F2937540FC}" type="slidenum">
              <a:rPr lang="en-US" smtClean="0"/>
              <a:t>107</a:t>
            </a:fld>
            <a:endParaRPr lang="en-US"/>
          </a:p>
        </p:txBody>
      </p:sp>
    </p:spTree>
    <p:extLst>
      <p:ext uri="{BB962C8B-B14F-4D97-AF65-F5344CB8AC3E}">
        <p14:creationId xmlns:p14="http://schemas.microsoft.com/office/powerpoint/2010/main" val="155211252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109</a:t>
            </a:fld>
            <a:endParaRPr lang="en-US"/>
          </a:p>
        </p:txBody>
      </p:sp>
    </p:spTree>
    <p:extLst>
      <p:ext uri="{BB962C8B-B14F-4D97-AF65-F5344CB8AC3E}">
        <p14:creationId xmlns:p14="http://schemas.microsoft.com/office/powerpoint/2010/main" val="267402584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5 Mins – Dandelion analogy</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endParaRPr lang="en-US" sz="1800">
              <a:effectLst/>
              <a:latin typeface="Calibri" panose="020F050202020403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Asking Different Questions</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We can begin our work on planning to address racial justice by asking different questions that refocus our analysis at the systems level:</a:t>
            </a:r>
            <a:br>
              <a:rPr lang="en-US" sz="1800">
                <a:effectLst/>
                <a:latin typeface="Cambria" panose="02040503050406030204" pitchFamily="18" charset="0"/>
                <a:ea typeface="Calibri" panose="020F0502020204030204" pitchFamily="34" charset="0"/>
                <a:cs typeface="Arial" panose="020B0604020202020204" pitchFamily="34" charset="0"/>
              </a:rPr>
            </a:br>
            <a:r>
              <a:rPr lang="en-US" sz="1800" b="1">
                <a:effectLst/>
                <a:latin typeface="Calibri" panose="020F0502020204030204" pitchFamily="34" charset="0"/>
                <a:ea typeface="Calibri" panose="020F0502020204030204" pitchFamily="34" charset="0"/>
                <a:cs typeface="Arial" panose="020B0604020202020204" pitchFamily="34" charset="0"/>
              </a:rPr>
              <a:t>FROM:</a:t>
            </a:r>
            <a:r>
              <a:rPr lang="en-US" sz="1800">
                <a:effectLst/>
                <a:latin typeface="Calibri" panose="020F0502020204030204" pitchFamily="34" charset="0"/>
                <a:ea typeface="Calibri" panose="020F0502020204030204" pitchFamily="34" charset="0"/>
                <a:cs typeface="Arial" panose="020B0604020202020204" pitchFamily="34" charset="0"/>
              </a:rPr>
              <a:t>                                                              </a:t>
            </a:r>
            <a:r>
              <a:rPr lang="en-US" sz="1800" b="1">
                <a:effectLst/>
                <a:latin typeface="Calibri" panose="020F0502020204030204" pitchFamily="34" charset="0"/>
                <a:ea typeface="Calibri" panose="020F0502020204030204" pitchFamily="34" charset="0"/>
                <a:cs typeface="Arial" panose="020B0604020202020204" pitchFamily="34" charset="0"/>
              </a:rPr>
              <a:t>TO:</a:t>
            </a:r>
            <a:r>
              <a:rPr lang="en-US" sz="1800">
                <a:effectLst/>
                <a:latin typeface="Calibri" panose="020F0502020204030204" pitchFamily="34" charset="0"/>
                <a:ea typeface="Calibri" panose="020F0502020204030204" pitchFamily="34" charset="0"/>
                <a:cs typeface="Arial" panose="020B0604020202020204" pitchFamily="34" charset="0"/>
              </a:rPr>
              <a:t> </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Blame – Who’s a racist?                               Causes – What is causing the                                                                                   racial inequity</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 </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Intentions – What did they mean?           Effects - What were the                                      What was their attitude?                             actions?                                                 What are the impacts?                  </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                                             </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Prejudice- What beliefs made them           Systems – What institutions</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                      do it?                                                               are responsible? </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                                                                                                                 </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                                                                              </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lgn="ctr">
              <a:spcBef>
                <a:spcPts val="0"/>
              </a:spcBef>
              <a:spcAft>
                <a:spcPts val="0"/>
              </a:spcAft>
            </a:pPr>
            <a:r>
              <a:rPr lang="en-US" sz="1800" b="1">
                <a:effectLst/>
                <a:latin typeface="Calibri" panose="020F0502020204030204" pitchFamily="34" charset="0"/>
                <a:ea typeface="Calibri" panose="020F0502020204030204" pitchFamily="34" charset="0"/>
                <a:cs typeface="Arial" panose="020B0604020202020204" pitchFamily="34" charset="0"/>
              </a:rPr>
              <a:t>Grievances</a:t>
            </a:r>
            <a:r>
              <a:rPr lang="en-US" sz="1800">
                <a:effectLst/>
                <a:latin typeface="Calibri" panose="020F0502020204030204" pitchFamily="34" charset="0"/>
                <a:ea typeface="Calibri" panose="020F0502020204030204" pitchFamily="34" charset="0"/>
                <a:cs typeface="Arial" panose="020B0604020202020204" pitchFamily="34" charset="0"/>
              </a:rPr>
              <a:t>- How can we fix what happened?  </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lgn="ctr">
              <a:spcBef>
                <a:spcPts val="0"/>
              </a:spcBef>
              <a:spcAft>
                <a:spcPts val="0"/>
              </a:spcAft>
            </a:pPr>
            <a:r>
              <a:rPr lang="en-US" sz="1800" b="1">
                <a:effectLst/>
                <a:latin typeface="Calibri" panose="020F0502020204030204" pitchFamily="34" charset="0"/>
                <a:ea typeface="Calibri" panose="020F0502020204030204" pitchFamily="34" charset="0"/>
                <a:cs typeface="Arial" panose="020B0604020202020204" pitchFamily="34" charset="0"/>
              </a:rPr>
              <a:t>Solutions</a:t>
            </a:r>
            <a:r>
              <a:rPr lang="en-US" sz="1800">
                <a:effectLst/>
                <a:latin typeface="Calibri" panose="020F0502020204030204" pitchFamily="34" charset="0"/>
                <a:ea typeface="Calibri" panose="020F0502020204030204" pitchFamily="34" charset="0"/>
                <a:cs typeface="Arial" panose="020B0604020202020204" pitchFamily="34" charset="0"/>
              </a:rPr>
              <a:t>- What are proactive strategies? </a:t>
            </a:r>
            <a:endParaRPr lang="en-US" sz="1800">
              <a:effectLst/>
              <a:latin typeface="Cambria" panose="02040503050406030204" pitchFamily="18" charset="0"/>
              <a:ea typeface="Calibri" panose="020F0502020204030204" pitchFamily="34" charset="0"/>
              <a:cs typeface="Arial" panose="020B0604020202020204" pitchFamily="34" charset="0"/>
            </a:endParaRPr>
          </a:p>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110</a:t>
            </a:fld>
            <a:endParaRPr lang="en-US"/>
          </a:p>
        </p:txBody>
      </p:sp>
    </p:spTree>
    <p:extLst>
      <p:ext uri="{BB962C8B-B14F-4D97-AF65-F5344CB8AC3E}">
        <p14:creationId xmlns:p14="http://schemas.microsoft.com/office/powerpoint/2010/main" val="137108286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Gucci </a:t>
            </a:r>
          </a:p>
          <a:p>
            <a:r>
              <a:rPr lang="en-US"/>
              <a:t>1 – issued an apology</a:t>
            </a:r>
          </a:p>
          <a:p>
            <a:r>
              <a:rPr lang="en-US"/>
              <a:t>2 – sit down with Dapper Dan (African American designer in Harlem), members of community and other industry leaders</a:t>
            </a:r>
          </a:p>
          <a:p>
            <a:r>
              <a:rPr lang="en-US"/>
              <a:t>3 – full program of scholarships in major cities (NYC, Nairobi, Tokyo, Beijing, Seoul) to facilitate an increase of different communities within the creative offices</a:t>
            </a:r>
          </a:p>
          <a:p>
            <a:r>
              <a:rPr lang="en-US"/>
              <a:t>4 – set aside $5 million to invest in community programs in 10 NA cities </a:t>
            </a:r>
          </a:p>
          <a:p>
            <a:r>
              <a:rPr lang="en-US"/>
              <a:t>5 – formal policy that allows employees to spend company time volunteering in their communities</a:t>
            </a:r>
          </a:p>
          <a:p>
            <a:r>
              <a:rPr lang="en-US"/>
              <a:t>6 – hired a global director for diversity and inclusion</a:t>
            </a:r>
          </a:p>
          <a:p>
            <a:r>
              <a:rPr lang="en-US"/>
              <a:t>7 – formed an advisory council that includes Naomi Campbell, racial justice activists, academics and a sprinkling of </a:t>
            </a:r>
            <a:r>
              <a:rPr lang="en-US" err="1"/>
              <a:t>celebritie</a:t>
            </a:r>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111</a:t>
            </a:fld>
            <a:endParaRPr lang="en-US"/>
          </a:p>
        </p:txBody>
      </p:sp>
    </p:spTree>
    <p:extLst>
      <p:ext uri="{BB962C8B-B14F-4D97-AF65-F5344CB8AC3E}">
        <p14:creationId xmlns:p14="http://schemas.microsoft.com/office/powerpoint/2010/main" val="322362186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Validate Individual Racism – do not dismiss or ignore</a:t>
            </a:r>
            <a:r>
              <a:rPr lang="en-US" baseline="0"/>
              <a:t> these issues, but pivot to why we need to focus on the systems.  Systems give rise to situations that allow for racism and other inequities to flourish.</a:t>
            </a:r>
            <a:endParaRPr lang="en-US"/>
          </a:p>
        </p:txBody>
      </p:sp>
      <p:sp>
        <p:nvSpPr>
          <p:cNvPr id="4" name="Slide Number Placeholder 3"/>
          <p:cNvSpPr>
            <a:spLocks noGrp="1"/>
          </p:cNvSpPr>
          <p:nvPr>
            <p:ph type="sldNum" sz="quarter" idx="10"/>
          </p:nvPr>
        </p:nvSpPr>
        <p:spPr/>
        <p:txBody>
          <a:bodyPr/>
          <a:lstStyle/>
          <a:p>
            <a:fld id="{4D75AEAD-D6E4-426C-9B99-EBE8B6CF2CFE}" type="slidenum">
              <a:rPr lang="en-US" smtClean="0"/>
              <a:pPr/>
              <a:t>112</a:t>
            </a:fld>
            <a:endParaRPr lang="en-US"/>
          </a:p>
        </p:txBody>
      </p:sp>
    </p:spTree>
    <p:extLst>
      <p:ext uri="{BB962C8B-B14F-4D97-AF65-F5344CB8AC3E}">
        <p14:creationId xmlns:p14="http://schemas.microsoft.com/office/powerpoint/2010/main" val="23180471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75AEAD-D6E4-426C-9B99-EBE8B6CF2CFE}" type="slidenum">
              <a:rPr lang="en-US" smtClean="0"/>
              <a:pPr/>
              <a:t>114</a:t>
            </a:fld>
            <a:endParaRPr lang="en-US"/>
          </a:p>
        </p:txBody>
      </p:sp>
    </p:spTree>
    <p:extLst>
      <p:ext uri="{BB962C8B-B14F-4D97-AF65-F5344CB8AC3E}">
        <p14:creationId xmlns:p14="http://schemas.microsoft.com/office/powerpoint/2010/main" val="319369418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strikes you about this information? What do you feel is the most significant takeaway?</a:t>
            </a:r>
          </a:p>
        </p:txBody>
      </p:sp>
      <p:sp>
        <p:nvSpPr>
          <p:cNvPr id="4" name="Slide Number Placeholder 3"/>
          <p:cNvSpPr>
            <a:spLocks noGrp="1"/>
          </p:cNvSpPr>
          <p:nvPr>
            <p:ph type="sldNum" sz="quarter" idx="5"/>
          </p:nvPr>
        </p:nvSpPr>
        <p:spPr/>
        <p:txBody>
          <a:bodyPr/>
          <a:lstStyle/>
          <a:p>
            <a:fld id="{0A3C37BE-C303-496D-B5CD-85F2937540FC}" type="slidenum">
              <a:rPr lang="en-US" smtClean="0"/>
              <a:t>115</a:t>
            </a:fld>
            <a:endParaRPr lang="en-US"/>
          </a:p>
        </p:txBody>
      </p:sp>
    </p:spTree>
    <p:extLst>
      <p:ext uri="{BB962C8B-B14F-4D97-AF65-F5344CB8AC3E}">
        <p14:creationId xmlns:p14="http://schemas.microsoft.com/office/powerpoint/2010/main" val="151650497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Arial" pitchFamily="34" charset="0"/>
              </a:rPr>
              <a:t>Page 99</a:t>
            </a:r>
          </a:p>
          <a:p>
            <a:endParaRPr lang="en-US" b="1">
              <a:cs typeface="Arial" pitchFamily="34" charset="0"/>
            </a:endParaRPr>
          </a:p>
          <a:p>
            <a:r>
              <a:rPr lang="en-US" b="1">
                <a:cs typeface="Arial" pitchFamily="34" charset="0"/>
              </a:rPr>
              <a:t>Previous pages take a look at other examples of structuralized racism – economy and housing</a:t>
            </a:r>
          </a:p>
        </p:txBody>
      </p:sp>
      <p:sp>
        <p:nvSpPr>
          <p:cNvPr id="4" name="Slide Number Placeholder 3"/>
          <p:cNvSpPr>
            <a:spLocks noGrp="1"/>
          </p:cNvSpPr>
          <p:nvPr>
            <p:ph type="sldNum" sz="quarter" idx="10"/>
          </p:nvPr>
        </p:nvSpPr>
        <p:spPr/>
        <p:txBody>
          <a:bodyPr/>
          <a:lstStyle/>
          <a:p>
            <a:fld id="{0A3C37BE-C303-496D-B5CD-85F2937540FC}" type="slidenum">
              <a:rPr lang="en-US" smtClean="0"/>
              <a:t>117</a:t>
            </a:fld>
            <a:endParaRPr lang="en-US"/>
          </a:p>
        </p:txBody>
      </p:sp>
    </p:spTree>
    <p:extLst>
      <p:ext uri="{BB962C8B-B14F-4D97-AF65-F5344CB8AC3E}">
        <p14:creationId xmlns:p14="http://schemas.microsoft.com/office/powerpoint/2010/main" val="146515164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PG 23 – types of environmental racism </a:t>
            </a:r>
            <a:endParaRPr lang="en-US"/>
          </a:p>
          <a:p>
            <a:r>
              <a:rPr lang="en-US"/>
              <a:t>3 pictures at each table</a:t>
            </a:r>
            <a:endParaRPr lang="en-US">
              <a:ea typeface="Calibri"/>
              <a:cs typeface="Calibri"/>
            </a:endParaRPr>
          </a:p>
          <a:p>
            <a:r>
              <a:rPr lang="en-US"/>
              <a:t>Ask tables to identify the type of environmental racism pictured and answer the question on butcher paper.</a:t>
            </a:r>
            <a:endParaRPr lang="en-US">
              <a:ea typeface="Calibri"/>
              <a:cs typeface="Calibri"/>
            </a:endParaRPr>
          </a:p>
        </p:txBody>
      </p:sp>
      <p:sp>
        <p:nvSpPr>
          <p:cNvPr id="4" name="Slide Number Placeholder 3"/>
          <p:cNvSpPr>
            <a:spLocks noGrp="1"/>
          </p:cNvSpPr>
          <p:nvPr>
            <p:ph type="sldNum" sz="quarter" idx="5"/>
          </p:nvPr>
        </p:nvSpPr>
        <p:spPr/>
        <p:txBody>
          <a:bodyPr/>
          <a:lstStyle/>
          <a:p>
            <a:fld id="{5EA38C6C-C279-4DE4-A4CB-C69C892D1828}" type="slidenum">
              <a:rPr lang="en-US" smtClean="0"/>
              <a:t>124</a:t>
            </a:fld>
            <a:endParaRPr lang="en-US"/>
          </a:p>
        </p:txBody>
      </p:sp>
    </p:spTree>
    <p:extLst>
      <p:ext uri="{BB962C8B-B14F-4D97-AF65-F5344CB8AC3E}">
        <p14:creationId xmlns:p14="http://schemas.microsoft.com/office/powerpoint/2010/main" val="43611821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Poor indoor air quality impacts learning conditions and working conditions. </a:t>
            </a:r>
          </a:p>
          <a:p>
            <a:r>
              <a:rPr lang="en-US"/>
              <a:t>1.A </a:t>
            </a:r>
            <a:r>
              <a:rPr lang="en-US" u="sng">
                <a:hlinkClick r:id="rId3"/>
              </a:rPr>
              <a:t>study of 100 U.S. schools</a:t>
            </a:r>
            <a:r>
              <a:rPr lang="en-US"/>
              <a:t> found a direct association between student academic achievement and classroom ventilation rates, and that measurable progress in math and reading scores were observed when school indoor air quality was improved.</a:t>
            </a:r>
            <a:endParaRPr lang="en-US">
              <a:cs typeface="Calibri"/>
            </a:endParaRPr>
          </a:p>
          <a:p>
            <a:r>
              <a:rPr lang="en-US"/>
              <a:t>2.Poor IAQ in schools has been linked to </a:t>
            </a:r>
            <a:r>
              <a:rPr lang="en-US" u="sng">
                <a:hlinkClick r:id="rId4"/>
              </a:rPr>
              <a:t>cognitive deficits</a:t>
            </a:r>
            <a:r>
              <a:rPr lang="en-US"/>
              <a:t> and negative economic impacts in the workplace, including impacts on the number of</a:t>
            </a:r>
            <a:r>
              <a:rPr lang="en-US" u="sng">
                <a:hlinkClick r:id="rId5"/>
              </a:rPr>
              <a:t> employee sick days and job retention</a:t>
            </a:r>
            <a:r>
              <a:rPr lang="en-US"/>
              <a:t>.</a:t>
            </a:r>
            <a:endParaRPr lang="en-US">
              <a:cs typeface="Calibri"/>
            </a:endParaRPr>
          </a:p>
          <a:p>
            <a:endParaRPr lang="en-US" b="1">
              <a:cs typeface="Calibri"/>
            </a:endParaRPr>
          </a:p>
          <a:p>
            <a:r>
              <a:rPr lang="en-US"/>
              <a:t>Poor IAQ can trigger asthma attacks and absences. Asthma is a leading cause of school absence, leading to nearly 10.5 million missed school days per year. Research indicates that many students lack an </a:t>
            </a:r>
            <a:r>
              <a:rPr lang="en-US" b="1" u="sng">
                <a:hlinkClick r:id="rId6"/>
              </a:rPr>
              <a:t>asthma action plan</a:t>
            </a:r>
            <a:r>
              <a:rPr lang="en-US"/>
              <a:t> and, particularly in low-income areas, do not have a </a:t>
            </a:r>
            <a:r>
              <a:rPr lang="en-US" b="1" u="sng">
                <a:hlinkClick r:id="rId6"/>
              </a:rPr>
              <a:t>quick-relief inhaler</a:t>
            </a:r>
            <a:r>
              <a:rPr lang="en-US"/>
              <a:t> at school. This leads to unplanned emergency room visits, hospital stays, and missed work and school days putting the greatest financial burden on people with asthma and their families. </a:t>
            </a:r>
            <a:endParaRPr lang="en-US">
              <a:cs typeface="Calibri"/>
            </a:endParaRPr>
          </a:p>
          <a:p>
            <a:r>
              <a:rPr lang="en-US"/>
              <a:t>Historical policies that resulted in the racial segregation of neighborhoods, workplaces, schools, and health care facilities continue to exacerbate asthma disparities today. Segregation limits resources and opportunities available to certain populations, affects access to health care, increases risk for exposure to environmental triggers, and increases chronic stress in certain populations.</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1CC8B027-1C21-437D-86A8-7A2B68AE7117}" type="slidenum">
              <a:rPr lang="en-US" smtClean="0"/>
              <a:t>126</a:t>
            </a:fld>
            <a:endParaRPr lang="en-US"/>
          </a:p>
        </p:txBody>
      </p:sp>
    </p:spTree>
    <p:extLst>
      <p:ext uri="{BB962C8B-B14F-4D97-AF65-F5344CB8AC3E}">
        <p14:creationId xmlns:p14="http://schemas.microsoft.com/office/powerpoint/2010/main" val="52445290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2B7B4-C146-AB86-8D93-F54CCF95C1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5B1C24-6620-DE94-77AF-5DB4C482C4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8A174E-7680-FDBF-787F-1F42B322F657}"/>
              </a:ext>
            </a:extLst>
          </p:cNvPr>
          <p:cNvSpPr>
            <a:spLocks noGrp="1"/>
          </p:cNvSpPr>
          <p:nvPr>
            <p:ph type="body" idx="1"/>
          </p:nvPr>
        </p:nvSpPr>
        <p:spPr/>
        <p:txBody>
          <a:bodyPr/>
          <a:lstStyle/>
          <a:p>
            <a:r>
              <a:rPr lang="en-US"/>
              <a:t>Poor indoor air quality impacts learning conditions and working conditions. </a:t>
            </a:r>
          </a:p>
          <a:p>
            <a:r>
              <a:rPr lang="en-US"/>
              <a:t>1.A </a:t>
            </a:r>
            <a:r>
              <a:rPr lang="en-US" u="sng">
                <a:hlinkClick r:id="rId3"/>
              </a:rPr>
              <a:t>study of 100 U.S. schools</a:t>
            </a:r>
            <a:r>
              <a:rPr lang="en-US"/>
              <a:t> found a direct association between student academic achievement and classroom ventilation rates, and that measurable progress in math and reading scores were observed when school indoor air quality was improved.</a:t>
            </a:r>
            <a:endParaRPr lang="en-US">
              <a:cs typeface="Calibri"/>
            </a:endParaRPr>
          </a:p>
          <a:p>
            <a:r>
              <a:rPr lang="en-US"/>
              <a:t>2.Poor IAQ in schools has been linked to </a:t>
            </a:r>
            <a:r>
              <a:rPr lang="en-US" u="sng">
                <a:hlinkClick r:id="rId4"/>
              </a:rPr>
              <a:t>cognitive deficits</a:t>
            </a:r>
            <a:r>
              <a:rPr lang="en-US"/>
              <a:t> and negative economic impacts in the workplace, including impacts on the number of</a:t>
            </a:r>
            <a:r>
              <a:rPr lang="en-US" u="sng">
                <a:hlinkClick r:id="rId5"/>
              </a:rPr>
              <a:t> employee sick days and job retention</a:t>
            </a:r>
            <a:r>
              <a:rPr lang="en-US"/>
              <a:t>.</a:t>
            </a:r>
            <a:endParaRPr lang="en-US">
              <a:cs typeface="Calibri"/>
            </a:endParaRPr>
          </a:p>
          <a:p>
            <a:endParaRPr lang="en-US" b="1">
              <a:cs typeface="Calibri"/>
            </a:endParaRPr>
          </a:p>
          <a:p>
            <a:r>
              <a:rPr lang="en-US"/>
              <a:t>Poor IAQ can trigger asthma attacks and absences. Asthma is a leading cause of school absence, leading to nearly 10.5 million missed school days per year. Research indicates that many students lack an </a:t>
            </a:r>
            <a:r>
              <a:rPr lang="en-US" b="1" u="sng">
                <a:hlinkClick r:id="rId6"/>
              </a:rPr>
              <a:t>asthma action plan</a:t>
            </a:r>
            <a:r>
              <a:rPr lang="en-US"/>
              <a:t> and, particularly in low-income areas, do not have a </a:t>
            </a:r>
            <a:r>
              <a:rPr lang="en-US" b="1" u="sng">
                <a:hlinkClick r:id="rId6"/>
              </a:rPr>
              <a:t>quick-relief inhaler</a:t>
            </a:r>
            <a:r>
              <a:rPr lang="en-US"/>
              <a:t> at school. This leads to unplanned emergency room visits, hospital stays, and missed work and school days putting the greatest financial burden on people with asthma and their families. </a:t>
            </a:r>
            <a:endParaRPr lang="en-US">
              <a:cs typeface="Calibri"/>
            </a:endParaRPr>
          </a:p>
          <a:p>
            <a:r>
              <a:rPr lang="en-US"/>
              <a:t>Historical policies that resulted in the racial segregation of neighborhoods, workplaces, schools, and health care facilities continue to exacerbate asthma disparities today. Segregation limits resources and opportunities available to certain populations, affects access to health care, increases risk for exposure to environmental triggers, and increases chronic stress in certain populations.</a:t>
            </a:r>
            <a:endParaRPr lang="en-US">
              <a:cs typeface="Calibri"/>
            </a:endParaRPr>
          </a:p>
          <a:p>
            <a:endParaRPr lang="en-US">
              <a:cs typeface="Calibri"/>
            </a:endParaRPr>
          </a:p>
        </p:txBody>
      </p:sp>
      <p:sp>
        <p:nvSpPr>
          <p:cNvPr id="4" name="Slide Number Placeholder 3">
            <a:extLst>
              <a:ext uri="{FF2B5EF4-FFF2-40B4-BE49-F238E27FC236}">
                <a16:creationId xmlns:a16="http://schemas.microsoft.com/office/drawing/2014/main" id="{8786FAFB-BD99-13B5-CD4C-414B5D738DEF}"/>
              </a:ext>
            </a:extLst>
          </p:cNvPr>
          <p:cNvSpPr>
            <a:spLocks noGrp="1"/>
          </p:cNvSpPr>
          <p:nvPr>
            <p:ph type="sldNum" sz="quarter" idx="5"/>
          </p:nvPr>
        </p:nvSpPr>
        <p:spPr/>
        <p:txBody>
          <a:bodyPr/>
          <a:lstStyle/>
          <a:p>
            <a:fld id="{1CC8B027-1C21-437D-86A8-7A2B68AE7117}" type="slidenum">
              <a:rPr lang="en-US" smtClean="0"/>
              <a:t>127</a:t>
            </a:fld>
            <a:endParaRPr lang="en-US"/>
          </a:p>
        </p:txBody>
      </p:sp>
    </p:spTree>
    <p:extLst>
      <p:ext uri="{BB962C8B-B14F-4D97-AF65-F5344CB8AC3E}">
        <p14:creationId xmlns:p14="http://schemas.microsoft.com/office/powerpoint/2010/main" val="350268368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Without an intentional focus on understanding how race and other social factors play into exacerbating the poor conditions of public schools, we could see a continuation of negative outcomes in school districts that primarily serve students of color. That is because it is more common for school districts serving primarily Native students or students of color to receive less funding than districts serving a majority white student population.</a:t>
            </a:r>
          </a:p>
          <a:p>
            <a:endParaRPr lang="en-US"/>
          </a:p>
          <a:p>
            <a:r>
              <a:rPr lang="en-US"/>
              <a:t>Districts serving white students living in poverty also tend to receive greater funding than districts serving students of color living in poverty. Those trends hold even when controlling for socioeconomic status. Inequitable financial resources contribute not only to inequitable academic resources such as educators, instructional materials, and technology but also to poor school facilities and critical infrastructure that directly affect student health. Aging infrastructure is one of the root causes of poor indoor air quality (IAQ) in schools, which is critically important for children’s health and academic performance.</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1CC8B027-1C21-437D-86A8-7A2B68AE7117}" type="slidenum">
              <a:rPr lang="en-US" smtClean="0"/>
              <a:t>135</a:t>
            </a:fld>
            <a:endParaRPr lang="en-US"/>
          </a:p>
        </p:txBody>
      </p:sp>
    </p:spTree>
    <p:extLst>
      <p:ext uri="{BB962C8B-B14F-4D97-AF65-F5344CB8AC3E}">
        <p14:creationId xmlns:p14="http://schemas.microsoft.com/office/powerpoint/2010/main" val="105393381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139</a:t>
            </a:fld>
            <a:endParaRPr lang="en-US"/>
          </a:p>
        </p:txBody>
      </p:sp>
    </p:spTree>
    <p:extLst>
      <p:ext uri="{BB962C8B-B14F-4D97-AF65-F5344CB8AC3E}">
        <p14:creationId xmlns:p14="http://schemas.microsoft.com/office/powerpoint/2010/main" val="23702947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Shape 44"/>
          <p:cNvSpPr>
            <a:spLocks noGrp="1" noRot="1" noChangeAspect="1"/>
          </p:cNvSpPr>
          <p:nvPr>
            <p:ph type="sldImg" idx="2"/>
          </p:nvPr>
        </p:nvSpPr>
        <p:spPr>
          <a:xfrm>
            <a:off x="331788" y="696913"/>
            <a:ext cx="6196012"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5" name="Shape 45"/>
          <p:cNvSpPr txBox="1">
            <a:spLocks noGrp="1"/>
          </p:cNvSpPr>
          <p:nvPr>
            <p:ph type="body" idx="1"/>
          </p:nvPr>
        </p:nvSpPr>
        <p:spPr>
          <a:xfrm>
            <a:off x="685806" y="4415791"/>
            <a:ext cx="5486399" cy="4183380"/>
          </a:xfrm>
          <a:prstGeom prst="rect">
            <a:avLst/>
          </a:prstGeom>
        </p:spPr>
        <p:txBody>
          <a:bodyPr lIns="93853" tIns="93853" rIns="93853" bIns="93853" anchor="t" anchorCtr="0">
            <a:noAutofit/>
          </a:bodyPr>
          <a:lstStyle/>
          <a:p>
            <a:endParaRPr/>
          </a:p>
        </p:txBody>
      </p:sp>
    </p:spTree>
    <p:extLst>
      <p:ext uri="{BB962C8B-B14F-4D97-AF65-F5344CB8AC3E}">
        <p14:creationId xmlns:p14="http://schemas.microsoft.com/office/powerpoint/2010/main" val="12815931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b="1" spc="-50" baseline="0">
                <a:solidFill>
                  <a:schemeClr val="tx1">
                    <a:lumMod val="85000"/>
                    <a:lumOff val="15000"/>
                  </a:schemeClr>
                </a:solidFill>
                <a:latin typeface="+mn-lt"/>
              </a:defRPr>
            </a:lvl1pPr>
          </a:lstStyle>
          <a:p>
            <a:r>
              <a:rPr lang="en-US"/>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D689CD99-75A8-48EC-8ADF-B5A235CDBDC1}" type="datetimeFigureOut">
              <a:rPr lang="en-US" smtClean="0"/>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pic>
        <p:nvPicPr>
          <p:cNvPr id="11" name="Picture 10"/>
          <p:cNvPicPr/>
          <p:nvPr userDrawn="1"/>
        </p:nvPicPr>
        <p:blipFill rotWithShape="1">
          <a:blip r:embed="rId2">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3866027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2785" y="286603"/>
            <a:ext cx="11484633" cy="702303"/>
          </a:xfrm>
        </p:spPr>
        <p:txBody>
          <a:bodyPr/>
          <a:lstStyle>
            <a:lvl1pPr>
              <a:defRPr b="1">
                <a:latin typeface="+mn-lt"/>
              </a:defRPr>
            </a:lvl1pPr>
          </a:lstStyle>
          <a:p>
            <a:r>
              <a:rPr lang="en-US"/>
              <a:t>Click to edit Master title style</a:t>
            </a:r>
          </a:p>
        </p:txBody>
      </p:sp>
      <p:sp>
        <p:nvSpPr>
          <p:cNvPr id="4" name="Date Placeholder 3"/>
          <p:cNvSpPr>
            <a:spLocks noGrp="1"/>
          </p:cNvSpPr>
          <p:nvPr>
            <p:ph type="dt" sz="half" idx="10"/>
          </p:nvPr>
        </p:nvSpPr>
        <p:spPr/>
        <p:txBody>
          <a:bodyPr/>
          <a:lstStyle/>
          <a:p>
            <a:fld id="{D689CD99-75A8-48EC-8ADF-B5A235CDBDC1}" type="datetimeFigureOut">
              <a:rPr lang="en-US" smtClean="0"/>
              <a:t>7/17/2026</a:t>
            </a:fld>
            <a:endParaRPr lang="en-US"/>
          </a:p>
        </p:txBody>
      </p:sp>
      <p:sp>
        <p:nvSpPr>
          <p:cNvPr id="5" name="Footer Placeholder 4"/>
          <p:cNvSpPr>
            <a:spLocks noGrp="1"/>
          </p:cNvSpPr>
          <p:nvPr>
            <p:ph type="ftr" sz="quarter" idx="11"/>
          </p:nvPr>
        </p:nvSpPr>
        <p:spPr/>
        <p:txBody>
          <a:bodyPr/>
          <a:lstStyle/>
          <a:p>
            <a:endParaRPr lang="en-US"/>
          </a:p>
        </p:txBody>
      </p:sp>
      <p:sp>
        <p:nvSpPr>
          <p:cNvPr id="7" name="Rectangle 6">
            <a:extLst>
              <a:ext uri="{FF2B5EF4-FFF2-40B4-BE49-F238E27FC236}">
                <a16:creationId xmlns:a16="http://schemas.microsoft.com/office/drawing/2014/main" id="{3EE4995F-7B1B-4E7F-B8C7-6C3F8ECCE65A}"/>
              </a:ext>
            </a:extLst>
          </p:cNvPr>
          <p:cNvSpPr/>
          <p:nvPr userDrawn="1"/>
        </p:nvSpPr>
        <p:spPr>
          <a:xfrm>
            <a:off x="874143" y="1535502"/>
            <a:ext cx="10518476" cy="365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281795" y="1144438"/>
            <a:ext cx="11415623" cy="4724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1906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89CD99-75A8-48EC-8ADF-B5A235CDBDC1}" type="datetimeFigureOut">
              <a:rPr lang="en-US" smtClean="0"/>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p:nvPr userDrawn="1"/>
        </p:nvPicPr>
        <p:blipFill rotWithShape="1">
          <a:blip r:embed="rId2">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3047355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689CD99-75A8-48EC-8ADF-B5A235CDBDC1}" type="datetimeFigureOut">
              <a:rPr lang="en-US" smtClean="0"/>
              <a:t>7/17/2026</a:t>
            </a:fld>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2725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689CD99-75A8-48EC-8ADF-B5A235CDBDC1}" type="datetimeFigureOut">
              <a:rPr lang="en-US" smtClean="0"/>
              <a:t>7/17/2026</a:t>
            </a:fld>
            <a:endParaRPr lang="en-US"/>
          </a:p>
        </p:txBody>
      </p:sp>
      <p:sp>
        <p:nvSpPr>
          <p:cNvPr id="8" name="Footer Placeholder 7"/>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11399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689CD99-75A8-48EC-8ADF-B5A235CDBDC1}" type="datetimeFigureOut">
              <a:rPr lang="en-US" smtClean="0"/>
              <a:t>7/17/2026</a:t>
            </a:fld>
            <a:endParaRPr lang="en-US"/>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10672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Date Placeholder 6"/>
          <p:cNvSpPr>
            <a:spLocks noGrp="1"/>
          </p:cNvSpPr>
          <p:nvPr>
            <p:ph type="dt" sz="half" idx="10"/>
          </p:nvPr>
        </p:nvSpPr>
        <p:spPr/>
        <p:txBody>
          <a:bodyPr/>
          <a:lstStyle/>
          <a:p>
            <a:fld id="{D689CD99-75A8-48EC-8ADF-B5A235CDBDC1}" type="datetimeFigureOut">
              <a:rPr lang="en-US" smtClean="0"/>
              <a:t>7/17/2026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27036DF4-03BF-4E4B-945D-503E2D420861}" type="slidenum">
              <a:rPr lang="en-US" smtClean="0"/>
              <a:t>‹#›</a:t>
            </a:fld>
            <a:endParaRPr lang="en-US"/>
          </a:p>
        </p:txBody>
      </p:sp>
      <p:pic>
        <p:nvPicPr>
          <p:cNvPr id="11" name="Picture 10"/>
          <p:cNvPicPr/>
          <p:nvPr userDrawn="1"/>
        </p:nvPicPr>
        <p:blipFill rotWithShape="1">
          <a:blip r:embed="rId2">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2024912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689CD99-75A8-48EC-8ADF-B5A235CDBDC1}" type="datetimeFigureOut">
              <a:rPr lang="en-US" smtClean="0"/>
              <a:t>7/17/2026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7036DF4-03BF-4E4B-945D-503E2D420861}" type="slidenum">
              <a:rPr lang="en-US" smtClean="0"/>
              <a:t>‹#›</a:t>
            </a:fld>
            <a:endParaRPr lang="en-US"/>
          </a:p>
        </p:txBody>
      </p:sp>
      <p:pic>
        <p:nvPicPr>
          <p:cNvPr id="12" name="Picture 11"/>
          <p:cNvPicPr/>
          <p:nvPr userDrawn="1"/>
        </p:nvPicPr>
        <p:blipFill rotWithShape="1">
          <a:blip r:embed="rId2">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3704519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89CD99-75A8-48EC-8ADF-B5A235CDBDC1}" type="datetimeFigureOut">
              <a:rPr lang="en-US" smtClean="0"/>
              <a:t>7/17/2026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036DF4-03BF-4E4B-945D-503E2D420861}" type="slidenum">
              <a:rPr lang="en-US" smtClean="0"/>
              <a:t>‹#›</a:t>
            </a:fld>
            <a:endParaRPr lang="en-US"/>
          </a:p>
        </p:txBody>
      </p:sp>
      <p:pic>
        <p:nvPicPr>
          <p:cNvPr id="13" name="Picture 12"/>
          <p:cNvPicPr/>
          <p:nvPr userDrawn="1"/>
        </p:nvPicPr>
        <p:blipFill rotWithShape="1">
          <a:blip r:embed="rId2">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1468469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89CD99-75A8-48EC-8ADF-B5A235CDBDC1}" type="datetimeFigureOut">
              <a:rPr lang="en-US" smtClean="0"/>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spTree>
    <p:extLst>
      <p:ext uri="{BB962C8B-B14F-4D97-AF65-F5344CB8AC3E}">
        <p14:creationId xmlns:p14="http://schemas.microsoft.com/office/powerpoint/2010/main" val="34349927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0"/>
        <p:cNvGrpSpPr/>
        <p:nvPr/>
      </p:nvGrpSpPr>
      <p:grpSpPr>
        <a:xfrm>
          <a:off x="0" y="0"/>
          <a:ext cx="0" cy="0"/>
          <a:chOff x="0" y="0"/>
          <a:chExt cx="0" cy="0"/>
        </a:xfrm>
      </p:grpSpPr>
      <p:sp>
        <p:nvSpPr>
          <p:cNvPr id="2" name="Rectangle 1"/>
          <p:cNvSpPr/>
          <p:nvPr userDrawn="1"/>
        </p:nvSpPr>
        <p:spPr>
          <a:xfrm>
            <a:off x="759125" y="1587260"/>
            <a:ext cx="10679501" cy="3536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hape 11"/>
          <p:cNvSpPr txBox="1">
            <a:spLocks noGrp="1"/>
          </p:cNvSpPr>
          <p:nvPr>
            <p:ph type="title"/>
          </p:nvPr>
        </p:nvSpPr>
        <p:spPr>
          <a:xfrm>
            <a:off x="609600" y="274637"/>
            <a:ext cx="10972800" cy="1143000"/>
          </a:xfrm>
          <a:prstGeom prst="rect">
            <a:avLst/>
          </a:prstGeom>
        </p:spPr>
        <p:txBody>
          <a:bodyPr lIns="121897" tIns="121897" rIns="121897" bIns="121897"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2" name="Shape 12"/>
          <p:cNvSpPr txBox="1">
            <a:spLocks noGrp="1"/>
          </p:cNvSpPr>
          <p:nvPr>
            <p:ph type="body" idx="1"/>
          </p:nvPr>
        </p:nvSpPr>
        <p:spPr>
          <a:xfrm>
            <a:off x="609600" y="1587260"/>
            <a:ext cx="10972800" cy="4967573"/>
          </a:xfrm>
          <a:prstGeom prst="rect">
            <a:avLst/>
          </a:prstGeom>
        </p:spPr>
        <p:txBody>
          <a:bodyPr lIns="121897" tIns="121897" rIns="121897" bIns="121897"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extLst>
      <p:ext uri="{BB962C8B-B14F-4D97-AF65-F5344CB8AC3E}">
        <p14:creationId xmlns:p14="http://schemas.microsoft.com/office/powerpoint/2010/main" val="2921245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and photo" type="obj">
  <p:cSld name="Title and Content and photo">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8" name="Google Shape;18;p112"/>
          <p:cNvSpPr txBox="1">
            <a:spLocks noGrp="1"/>
          </p:cNvSpPr>
          <p:nvPr>
            <p:ph type="title"/>
          </p:nvPr>
        </p:nvSpPr>
        <p:spPr>
          <a:xfrm>
            <a:off x="1219200" y="36096"/>
            <a:ext cx="109728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609600" y="2351164"/>
            <a:ext cx="109728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2601227" cy="1560736"/>
          </a:xfrm>
          <a:prstGeom prst="rect">
            <a:avLst/>
          </a:prstGeom>
          <a:noFill/>
          <a:ln>
            <a:noFill/>
          </a:ln>
        </p:spPr>
      </p:pic>
    </p:spTree>
    <p:extLst>
      <p:ext uri="{BB962C8B-B14F-4D97-AF65-F5344CB8AC3E}">
        <p14:creationId xmlns:p14="http://schemas.microsoft.com/office/powerpoint/2010/main" val="602322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D689CD99-75A8-48EC-8ADF-B5A235CDBDC1}" type="datetimeFigureOut">
              <a:rPr lang="en-US" smtClean="0"/>
              <a:t>7/17/2026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7036DF4-03BF-4E4B-945D-503E2D420861}"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2" name="Picture 11"/>
          <p:cNvPicPr/>
          <p:nvPr userDrawn="1"/>
        </p:nvPicPr>
        <p:blipFill rotWithShape="1">
          <a:blip r:embed="rId14">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37990334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8.png"/><Relationship Id="rId4" Type="http://schemas.microsoft.com/office/2017/04/relationships/track" Target="../media/track1.vtt"/></Relationships>
</file>

<file path=ppt/slides/_rels/slide3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www.merriam-webster.com/dictionary/detriment" TargetMode="External"/><Relationship Id="rId2" Type="http://schemas.openxmlformats.org/officeDocument/2006/relationships/hyperlink" Target="https://www.merriam-webster.com/dictionary/judgment" TargetMode="Externa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4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microsoft.com/office/2017/04/relationships/track" Target="../media/track5.vtt"/><Relationship Id="rId3" Type="http://schemas.openxmlformats.org/officeDocument/2006/relationships/slideLayout" Target="../slideLayouts/slideLayout2.xml"/><Relationship Id="rId7" Type="http://schemas.openxmlformats.org/officeDocument/2006/relationships/image" Target="../media/image36.png"/><Relationship Id="rId2" Type="http://schemas.openxmlformats.org/officeDocument/2006/relationships/video" Target="../media/media2.mp4"/><Relationship Id="rId1" Type="http://schemas.microsoft.com/office/2007/relationships/media" Target="../media/media2.mp4"/><Relationship Id="rId6" Type="http://schemas.microsoft.com/office/2017/04/relationships/track" Target="../media/track4.vtt"/><Relationship Id="rId5" Type="http://schemas.microsoft.com/office/2017/04/relationships/track" Target="../media/track3.vtt"/><Relationship Id="rId4" Type="http://schemas.microsoft.com/office/2017/04/relationships/track" Target="../media/track2.vtt"/></Relationships>
</file>

<file path=ppt/slides/_rels/slide5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8" Type="http://schemas.openxmlformats.org/officeDocument/2006/relationships/image" Target="../media/image41.emf"/><Relationship Id="rId3" Type="http://schemas.openxmlformats.org/officeDocument/2006/relationships/diagramData" Target="../diagrams/data3.xml"/><Relationship Id="rId7" Type="http://schemas.microsoft.com/office/2007/relationships/diagramDrawing" Target="../diagrams/drawing3.xml"/><Relationship Id="rId12" Type="http://schemas.openxmlformats.org/officeDocument/2006/relationships/image" Target="../media/image45.emf"/><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diagramColors" Target="../diagrams/colors3.xml"/><Relationship Id="rId11" Type="http://schemas.openxmlformats.org/officeDocument/2006/relationships/image" Target="../media/image44.emf"/><Relationship Id="rId5" Type="http://schemas.openxmlformats.org/officeDocument/2006/relationships/diagramQuickStyle" Target="../diagrams/quickStyle3.xml"/><Relationship Id="rId10" Type="http://schemas.openxmlformats.org/officeDocument/2006/relationships/image" Target="../media/image43.emf"/><Relationship Id="rId4" Type="http://schemas.openxmlformats.org/officeDocument/2006/relationships/diagramLayout" Target="../diagrams/layout3.xml"/><Relationship Id="rId9" Type="http://schemas.openxmlformats.org/officeDocument/2006/relationships/image" Target="../media/image42.emf"/></Relationships>
</file>

<file path=ppt/slides/_rels/slide6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hyperlink" Target="http://bit.ly/2wkX70X"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 Id="rId4" Type="http://schemas.openxmlformats.org/officeDocument/2006/relationships/image" Target="../media/image51.png"/></Relationships>
</file>

<file path=ppt/slides/_rels/slide73.xml.rels><?xml version="1.0" encoding="UTF-8" standalone="yes"?>
<Relationships xmlns="http://schemas.openxmlformats.org/package/2006/relationships"><Relationship Id="rId3" Type="http://schemas.openxmlformats.org/officeDocument/2006/relationships/hyperlink" Target="http://www.suspensionstories.com/wp-content/uploads/2010/10/School-to-Prison-Illustration.jpg"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 Id="rId4" Type="http://schemas.openxmlformats.org/officeDocument/2006/relationships/image" Target="../media/image52.jpeg"/></Relationships>
</file>

<file path=ppt/slides/_rels/slide7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4.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5.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8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hyperlink" Target="https://www.worldeconomics.com/GrossDomesticProduct/Current-GDP-Per-Capita/United%20States.aspx" TargetMode="Externa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8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hyperlink" Target="https://www.youtube.com/watch?v=QPKKQnijnsM&amp;t=8s&amp;themeRefresh=1" TargetMode="Externa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8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68.jpeg"/><Relationship Id="rId5" Type="http://schemas.openxmlformats.org/officeDocument/2006/relationships/image" Target="../media/image67.gif"/><Relationship Id="rId4" Type="http://schemas.openxmlformats.org/officeDocument/2006/relationships/image" Target="../media/image66.jpeg"/></Relationships>
</file>

<file path=ppt/slides/_rels/slide94.xml.rels><?xml version="1.0" encoding="UTF-8" standalone="yes"?>
<Relationships xmlns="http://schemas.openxmlformats.org/package/2006/relationships"><Relationship Id="rId3" Type="http://schemas.openxmlformats.org/officeDocument/2006/relationships/image" Target="../media/image71.jpeg"/><Relationship Id="rId7" Type="http://schemas.openxmlformats.org/officeDocument/2006/relationships/image" Target="../media/image75.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9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78.jpeg"/><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0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81.png"/></Relationships>
</file>

<file path=ppt/slides/_rels/slide10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10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87.jpeg"/></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91.png"/><Relationship Id="rId4" Type="http://schemas.microsoft.com/office/2017/04/relationships/track" Target="../media/track6.vtt"/></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2.xml"/><Relationship Id="rId4" Type="http://schemas.openxmlformats.org/officeDocument/2006/relationships/image" Target="../media/image94.jpeg"/></Relationships>
</file>

<file path=ppt/slides/_rels/slide123.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97.png"/></Relationships>
</file>

<file path=ppt/slides/_rels/slide127.xml.rels><?xml version="1.0" encoding="UTF-8" standalone="yes"?>
<Relationships xmlns="http://schemas.openxmlformats.org/package/2006/relationships"><Relationship Id="rId3" Type="http://schemas.openxmlformats.org/officeDocument/2006/relationships/hyperlink" Target="https://pubmed.ncbi.nlm.nih.gov/25201791/" TargetMode="External"/><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98.png"/><Relationship Id="rId4" Type="http://schemas.microsoft.com/office/2017/04/relationships/track" Target="../media/track7.vtt"/></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01690" y="1978238"/>
            <a:ext cx="5600248" cy="2231404"/>
          </a:xfrm>
        </p:spPr>
        <p:txBody>
          <a:bodyPr anchor="ctr">
            <a:noAutofit/>
          </a:bodyPr>
          <a:lstStyle/>
          <a:p>
            <a:r>
              <a:rPr lang="en-US" sz="6600" b="1">
                <a:solidFill>
                  <a:schemeClr val="tx1">
                    <a:lumMod val="75000"/>
                    <a:lumOff val="25000"/>
                  </a:schemeClr>
                </a:solidFill>
                <a:latin typeface="Calibri"/>
                <a:ea typeface="Calibri"/>
                <a:cs typeface="Calibri"/>
              </a:rPr>
              <a:t>Advancing </a:t>
            </a:r>
            <a:br>
              <a:rPr lang="en-US" sz="6600" b="1">
                <a:solidFill>
                  <a:schemeClr val="tx1">
                    <a:lumMod val="75000"/>
                    <a:lumOff val="25000"/>
                  </a:schemeClr>
                </a:solidFill>
                <a:latin typeface="Calibri"/>
                <a:ea typeface="Calibri"/>
                <a:cs typeface="Calibri"/>
              </a:rPr>
            </a:br>
            <a:r>
              <a:rPr lang="en-US" sz="6600" b="1">
                <a:solidFill>
                  <a:schemeClr val="tx1">
                    <a:lumMod val="75000"/>
                    <a:lumOff val="25000"/>
                  </a:schemeClr>
                </a:solidFill>
                <a:latin typeface="Calibri"/>
                <a:ea typeface="Calibri"/>
                <a:cs typeface="Calibri"/>
              </a:rPr>
              <a:t>Racial Justice</a:t>
            </a:r>
            <a:br>
              <a:rPr lang="en-US" sz="6600" b="1">
                <a:solidFill>
                  <a:schemeClr val="tx1">
                    <a:lumMod val="75000"/>
                    <a:lumOff val="25000"/>
                  </a:schemeClr>
                </a:solidFill>
                <a:latin typeface="Calibri"/>
                <a:ea typeface="Calibri"/>
                <a:cs typeface="Calibri"/>
              </a:rPr>
            </a:br>
            <a:r>
              <a:rPr lang="en-US" sz="6600" b="1">
                <a:solidFill>
                  <a:schemeClr val="tx1">
                    <a:lumMod val="75000"/>
                    <a:lumOff val="25000"/>
                  </a:schemeClr>
                </a:solidFill>
                <a:latin typeface="Calibri"/>
                <a:ea typeface="Calibri"/>
                <a:cs typeface="Calibri"/>
              </a:rPr>
              <a:t>Day 1</a:t>
            </a:r>
          </a:p>
        </p:txBody>
      </p:sp>
      <p:pic>
        <p:nvPicPr>
          <p:cNvPr id="2" name="Picture 1"/>
          <p:cNvPicPr>
            <a:picLocks noChangeAspect="1"/>
          </p:cNvPicPr>
          <p:nvPr/>
        </p:nvPicPr>
        <p:blipFill>
          <a:blip r:embed="rId3"/>
          <a:stretch>
            <a:fillRect/>
          </a:stretch>
        </p:blipFill>
        <p:spPr>
          <a:xfrm>
            <a:off x="6175161" y="668602"/>
            <a:ext cx="5703676" cy="407954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368686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EFAA05-9B70-A3D7-E989-8E7B5E708CAE}"/>
              </a:ext>
            </a:extLst>
          </p:cNvPr>
          <p:cNvSpPr>
            <a:spLocks noGrp="1"/>
          </p:cNvSpPr>
          <p:nvPr>
            <p:ph idx="1"/>
          </p:nvPr>
        </p:nvSpPr>
        <p:spPr/>
        <p:txBody>
          <a:bodyPr vert="horz" lIns="91440" tIns="45720" rIns="91440" bIns="45720" rtlCol="0" anchor="t">
            <a:noAutofit/>
          </a:bodyPr>
          <a:lstStyle/>
          <a:p>
            <a:pPr marL="0" indent="0">
              <a:buNone/>
            </a:pPr>
            <a:r>
              <a:rPr lang="en-US" sz="3500">
                <a:ea typeface="+mn-lt"/>
                <a:cs typeface="+mn-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have experience any discriminatory or harassing behavior, please report the incident. Thank you for your commitment to ensuring a positive event for all. </a:t>
            </a:r>
            <a:endParaRPr lang="en-US" sz="3500"/>
          </a:p>
        </p:txBody>
      </p:sp>
    </p:spTree>
    <p:extLst>
      <p:ext uri="{BB962C8B-B14F-4D97-AF65-F5344CB8AC3E}">
        <p14:creationId xmlns:p14="http://schemas.microsoft.com/office/powerpoint/2010/main" val="20108830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A619F-6BF2-1166-7F7E-B0DEEC0D677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3B1E31-63C1-5F98-24B4-16A15B63321A}"/>
              </a:ext>
            </a:extLst>
          </p:cNvPr>
          <p:cNvSpPr>
            <a:spLocks noGrp="1"/>
          </p:cNvSpPr>
          <p:nvPr>
            <p:ph idx="1"/>
          </p:nvPr>
        </p:nvSpPr>
        <p:spPr>
          <a:xfrm>
            <a:off x="383395" y="445938"/>
            <a:ext cx="11415623" cy="4724655"/>
          </a:xfrm>
        </p:spPr>
        <p:txBody>
          <a:bodyPr vert="horz" lIns="91440" tIns="45720" rIns="91440" bIns="45720" rtlCol="0" anchor="t">
            <a:noAutofit/>
          </a:bodyPr>
          <a:lstStyle/>
          <a:p>
            <a:pPr marL="0" indent="0">
              <a:buNone/>
            </a:pPr>
            <a:r>
              <a:rPr lang="en-US" sz="3000">
                <a:ea typeface="+mn-lt"/>
                <a:cs typeface="+mn-lt"/>
              </a:rPr>
              <a:t>By attending this training, you confirm that you are either an NEA affiliate staff person or NEA member in good standing. The information you receive here is only for your use in your capacity as an NEA affiliate staff person or NEA member.</a:t>
            </a:r>
            <a:endParaRPr lang="en-US" sz="3000"/>
          </a:p>
          <a:p>
            <a:pPr marL="0" indent="0">
              <a:buNone/>
            </a:pPr>
            <a:endParaRPr lang="en-US" sz="3000">
              <a:ea typeface="+mn-lt"/>
              <a:cs typeface="+mn-lt"/>
            </a:endParaRPr>
          </a:p>
          <a:p>
            <a:pPr marL="0" indent="0">
              <a:buNone/>
            </a:pPr>
            <a:r>
              <a:rPr lang="en-US" sz="3000">
                <a:ea typeface="+mn-lt"/>
                <a:cs typeface="+mn-lt"/>
              </a:rPr>
              <a:t>This presentation and its contents are confidential and may not be further distributed or passed on to any other person or published or reproduced, in whole or in part, by any medium or in any form, for any purpose unless written consent has been provided by Ellen Holmes.  Audio/video recording, copying of slides, and the use of AI note--taking tools are prohibited without written consent. Violation of these terms may result in legal action.</a:t>
            </a:r>
          </a:p>
        </p:txBody>
      </p:sp>
    </p:spTree>
    <p:extLst>
      <p:ext uri="{BB962C8B-B14F-4D97-AF65-F5344CB8AC3E}">
        <p14:creationId xmlns:p14="http://schemas.microsoft.com/office/powerpoint/2010/main" val="7802299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pennacook tribe">
            <a:extLst>
              <a:ext uri="{FF2B5EF4-FFF2-40B4-BE49-F238E27FC236}">
                <a16:creationId xmlns:a16="http://schemas.microsoft.com/office/drawing/2014/main" id="{DB0C0EF0-B4B0-48BE-8130-C23667936EE2}"/>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0" y="-617287"/>
            <a:ext cx="12192000" cy="809257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p:txBody>
          <a:bodyPr>
            <a:noAutofit/>
          </a:bodyPr>
          <a:lstStyle/>
          <a:p>
            <a:r>
              <a:rPr lang="en-US" sz="6600"/>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293298" y="1052423"/>
            <a:ext cx="10832815" cy="5463362"/>
          </a:xfrm>
        </p:spPr>
        <p:txBody>
          <a:bodyPr vert="horz" lIns="0" tIns="45720" rIns="0" bIns="45720" rtlCol="0" anchor="t">
            <a:normAutofit lnSpcReduction="10000"/>
          </a:bodyPr>
          <a:lstStyle/>
          <a:p>
            <a:r>
              <a:rPr lang="en-US" sz="3600"/>
              <a:t>We begin by acknowledging that through a history of colonization and brutality, we currently reside on  Choctaw, Chickasaw, and Quapaw land and are connecting from the traditional lands stewarded by generations of indigenous people.</a:t>
            </a:r>
          </a:p>
          <a:p>
            <a:r>
              <a:rPr lang="en-US" sz="3600"/>
              <a:t>We honor these indigenous people, all elders, past, present, and emerging. We are called to learn and share these learnings about this tribal history, culture, and contributions that have been suppressed in the telling of the story of what we now call the United States of America. </a:t>
            </a:r>
            <a:endParaRPr lang="en-US" sz="3600">
              <a:cs typeface="Calibri"/>
            </a:endParaRPr>
          </a:p>
        </p:txBody>
      </p:sp>
    </p:spTree>
    <p:extLst>
      <p:ext uri="{BB962C8B-B14F-4D97-AF65-F5344CB8AC3E}">
        <p14:creationId xmlns:p14="http://schemas.microsoft.com/office/powerpoint/2010/main" val="312962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39CB84D-8047-78BD-372C-7AA2C8323E62}"/>
            </a:ext>
          </a:extLst>
        </p:cNvPr>
        <p:cNvGrpSpPr/>
        <p:nvPr/>
      </p:nvGrpSpPr>
      <p:grpSpPr>
        <a:xfrm>
          <a:off x="0" y="0"/>
          <a:ext cx="0" cy="0"/>
          <a:chOff x="0" y="0"/>
          <a:chExt cx="0" cy="0"/>
        </a:xfrm>
      </p:grpSpPr>
      <p:sp>
        <p:nvSpPr>
          <p:cNvPr id="50" name="Rectangle 49">
            <a:extLst>
              <a:ext uri="{FF2B5EF4-FFF2-40B4-BE49-F238E27FC236}">
                <a16:creationId xmlns:a16="http://schemas.microsoft.com/office/drawing/2014/main" id="{7016D4CF-94E6-9F5B-BD89-4E6CF0026E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1" name="Rectangle 50">
            <a:extLst>
              <a:ext uri="{FF2B5EF4-FFF2-40B4-BE49-F238E27FC236}">
                <a16:creationId xmlns:a16="http://schemas.microsoft.com/office/drawing/2014/main" id="{A6494BA0-7868-DCC9-9719-4BDC808CC1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52" name="Straight Connector 51">
            <a:extLst>
              <a:ext uri="{FF2B5EF4-FFF2-40B4-BE49-F238E27FC236}">
                <a16:creationId xmlns:a16="http://schemas.microsoft.com/office/drawing/2014/main" id="{56A418CE-D859-795F-7A72-FA92E57401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94C2DBF-3916-CA6B-ECDE-DB32BDC4546B}"/>
              </a:ext>
            </a:extLst>
          </p:cNvPr>
          <p:cNvSpPr>
            <a:spLocks noGrp="1"/>
          </p:cNvSpPr>
          <p:nvPr>
            <p:ph type="title"/>
          </p:nvPr>
        </p:nvSpPr>
        <p:spPr>
          <a:xfrm>
            <a:off x="1097280" y="286603"/>
            <a:ext cx="10058400" cy="1450757"/>
          </a:xfrm>
        </p:spPr>
        <p:txBody>
          <a:bodyPr vert="horz" lIns="91440" tIns="45720" rIns="91440" bIns="45720" rtlCol="0" anchor="b">
            <a:normAutofit/>
          </a:bodyPr>
          <a:lstStyle/>
          <a:p>
            <a:r>
              <a:rPr lang="en-US" sz="6000">
                <a:latin typeface="Calibri"/>
                <a:ea typeface="Calibri"/>
                <a:cs typeface="Calibri"/>
              </a:rPr>
              <a:t>Acknowledgement </a:t>
            </a:r>
          </a:p>
        </p:txBody>
      </p:sp>
      <p:sp>
        <p:nvSpPr>
          <p:cNvPr id="3" name="Content Placeholder 2">
            <a:extLst>
              <a:ext uri="{FF2B5EF4-FFF2-40B4-BE49-F238E27FC236}">
                <a16:creationId xmlns:a16="http://schemas.microsoft.com/office/drawing/2014/main" id="{CF18B422-850D-ADCF-61B7-7E8310039FA1}"/>
              </a:ext>
            </a:extLst>
          </p:cNvPr>
          <p:cNvSpPr>
            <a:spLocks noGrp="1"/>
          </p:cNvSpPr>
          <p:nvPr>
            <p:ph idx="1"/>
          </p:nvPr>
        </p:nvSpPr>
        <p:spPr>
          <a:xfrm>
            <a:off x="690391" y="1849794"/>
            <a:ext cx="6207867" cy="4067791"/>
          </a:xfrm>
        </p:spPr>
        <p:txBody>
          <a:bodyPr vert="horz" lIns="0" tIns="45720" rIns="0" bIns="45720" rtlCol="0" anchor="t">
            <a:noAutofit/>
          </a:bodyPr>
          <a:lstStyle/>
          <a:p>
            <a:pPr>
              <a:buNone/>
            </a:pPr>
            <a:r>
              <a:rPr lang="en-US" sz="1600">
                <a:solidFill>
                  <a:schemeClr val="tx1"/>
                </a:solidFill>
                <a:latin typeface="Bahnschrift"/>
              </a:rPr>
              <a:t> </a:t>
            </a:r>
            <a:r>
              <a:rPr lang="en-US" sz="1800">
                <a:solidFill>
                  <a:schemeClr val="tx1"/>
                </a:solidFill>
                <a:latin typeface="Bahnschrift"/>
              </a:rPr>
              <a:t>The content we are going to explore may bring up strong feelings. Throughout our time together, we will explore examples of racism, ableism, heterosexism, and sexism. By exploring these together, we can begin the process of unlearning our own internal oppression.</a:t>
            </a:r>
            <a:endParaRPr lang="en-US" sz="1800" strike="sngStrike">
              <a:solidFill>
                <a:schemeClr val="tx1"/>
              </a:solidFill>
              <a:latin typeface="Bahnschrift"/>
              <a:ea typeface="Calibri"/>
              <a:cs typeface="Calibri"/>
            </a:endParaRPr>
          </a:p>
          <a:p>
            <a:pPr>
              <a:buNone/>
            </a:pPr>
            <a:r>
              <a:rPr lang="en-US" sz="1800">
                <a:solidFill>
                  <a:schemeClr val="tx1"/>
                </a:solidFill>
                <a:latin typeface="Bahnschrift"/>
              </a:rPr>
              <a:t> The purpose of unlearning isn’t about forgetting what we know or about being wrong; it’s a conscious act which requires critically examining the ideas and assumptions that influence our expectations, behaviors and beliefs about ourselves and other people.  By doing this, we can challenge the cultural and structural norms that perpetuate racism and oppression.</a:t>
            </a:r>
            <a:endParaRPr lang="en-US" sz="1800">
              <a:solidFill>
                <a:schemeClr val="tx1"/>
              </a:solidFill>
              <a:latin typeface="Calibri" panose="020F0502020204030204"/>
              <a:ea typeface="Calibri"/>
              <a:cs typeface="Calibri"/>
            </a:endParaRPr>
          </a:p>
          <a:p>
            <a:pPr>
              <a:buNone/>
            </a:pPr>
            <a:r>
              <a:rPr lang="en-US" sz="1800">
                <a:solidFill>
                  <a:schemeClr val="tx1"/>
                </a:solidFill>
                <a:latin typeface="Bahnschrift"/>
              </a:rPr>
              <a:t> Unlearning is something we can all be committed to because we all have a part to play in dismantling everything that helps </a:t>
            </a:r>
            <a:r>
              <a:rPr lang="en-US" sz="1800">
                <a:solidFill>
                  <a:schemeClr val="tx1"/>
                </a:solidFill>
                <a:latin typeface="Bahnschrift"/>
                <a:ea typeface="Calibri"/>
                <a:cs typeface="Calibri"/>
              </a:rPr>
              <a:t>maintain racism within society</a:t>
            </a:r>
            <a:r>
              <a:rPr lang="en-US" sz="1800">
                <a:solidFill>
                  <a:schemeClr val="tx1"/>
                </a:solidFill>
                <a:latin typeface="Bahnschrift"/>
              </a:rPr>
              <a:t>.</a:t>
            </a:r>
            <a:r>
              <a:rPr lang="en-US" sz="1800">
                <a:solidFill>
                  <a:schemeClr val="tx1"/>
                </a:solidFill>
                <a:latin typeface="Bahnschrift"/>
                <a:ea typeface="Calibri"/>
                <a:cs typeface="Calibri"/>
              </a:rPr>
              <a:t> </a:t>
            </a:r>
            <a:r>
              <a:rPr lang="en-US" sz="1600">
                <a:solidFill>
                  <a:srgbClr val="0F4761"/>
                </a:solidFill>
                <a:latin typeface="Bahnschrift"/>
                <a:ea typeface="Calibri"/>
                <a:cs typeface="Calibri"/>
              </a:rPr>
              <a:t>  </a:t>
            </a:r>
            <a:endParaRPr lang="en-US" sz="1600">
              <a:ea typeface="Calibri"/>
              <a:cs typeface="Calibri"/>
            </a:endParaRPr>
          </a:p>
          <a:p>
            <a:pPr marL="0" indent="0">
              <a:buNone/>
            </a:pPr>
            <a:endParaRPr lang="en-US" sz="2400">
              <a:solidFill>
                <a:srgbClr val="404040"/>
              </a:solidFill>
              <a:ea typeface="Calibri"/>
              <a:cs typeface="Calibri"/>
            </a:endParaRPr>
          </a:p>
          <a:p>
            <a:pPr marL="0" indent="0">
              <a:buFont typeface="Calibri" panose="020F0502020204030204" pitchFamily="34" charset="0"/>
              <a:buNone/>
            </a:pPr>
            <a:endParaRPr lang="en-US" sz="2400">
              <a:ea typeface="Calibri"/>
              <a:cs typeface="Calibri"/>
            </a:endParaRPr>
          </a:p>
          <a:p>
            <a:pPr marL="0" indent="0">
              <a:buNone/>
            </a:pPr>
            <a:endParaRPr lang="en-US" sz="2400">
              <a:ea typeface="Calibri"/>
              <a:cs typeface="Calibri"/>
            </a:endParaRPr>
          </a:p>
          <a:p>
            <a:pPr marL="0" indent="0">
              <a:buNone/>
            </a:pPr>
            <a:endParaRPr lang="en-US" sz="2400"/>
          </a:p>
          <a:p>
            <a:pPr marL="0" indent="0">
              <a:buNone/>
            </a:pPr>
            <a:r>
              <a:rPr lang="en-US" sz="2400"/>
              <a:t>       </a:t>
            </a:r>
            <a:endParaRPr lang="en-US" sz="2400">
              <a:ea typeface="Calibri"/>
              <a:cs typeface="Calibri"/>
            </a:endParaRPr>
          </a:p>
        </p:txBody>
      </p:sp>
      <p:pic>
        <p:nvPicPr>
          <p:cNvPr id="4" name="Picture 3">
            <a:extLst>
              <a:ext uri="{FF2B5EF4-FFF2-40B4-BE49-F238E27FC236}">
                <a16:creationId xmlns:a16="http://schemas.microsoft.com/office/drawing/2014/main" id="{F43F6E61-2A55-C839-B698-4B83AE1CD74D}"/>
              </a:ext>
            </a:extLst>
          </p:cNvPr>
          <p:cNvPicPr>
            <a:picLocks noChangeAspect="1"/>
          </p:cNvPicPr>
          <p:nvPr/>
        </p:nvPicPr>
        <p:blipFill>
          <a:blip r:embed="rId2"/>
          <a:stretch>
            <a:fillRect/>
          </a:stretch>
        </p:blipFill>
        <p:spPr>
          <a:xfrm>
            <a:off x="7297831" y="2240615"/>
            <a:ext cx="4476750" cy="2825003"/>
          </a:xfrm>
          <a:prstGeom prst="rect">
            <a:avLst/>
          </a:prstGeom>
        </p:spPr>
      </p:pic>
      <p:sp>
        <p:nvSpPr>
          <p:cNvPr id="5" name="TextBox 4">
            <a:extLst>
              <a:ext uri="{FF2B5EF4-FFF2-40B4-BE49-F238E27FC236}">
                <a16:creationId xmlns:a16="http://schemas.microsoft.com/office/drawing/2014/main" id="{58510A22-0047-9BA3-6E0C-F18A61D4F9E2}"/>
              </a:ext>
            </a:extLst>
          </p:cNvPr>
          <p:cNvSpPr txBox="1"/>
          <p:nvPr/>
        </p:nvSpPr>
        <p:spPr>
          <a:xfrm>
            <a:off x="7684850" y="5415063"/>
            <a:ext cx="4004553" cy="6647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Adapted from Transatlantic Notes</a:t>
            </a:r>
            <a:endParaRPr lang="en-US"/>
          </a:p>
          <a:p>
            <a:pPr algn="l"/>
            <a:endParaRPr lang="en-US">
              <a:ea typeface="Calibri"/>
              <a:cs typeface="Calibri"/>
            </a:endParaRPr>
          </a:p>
        </p:txBody>
      </p:sp>
    </p:spTree>
    <p:extLst>
      <p:ext uri="{BB962C8B-B14F-4D97-AF65-F5344CB8AC3E}">
        <p14:creationId xmlns:p14="http://schemas.microsoft.com/office/powerpoint/2010/main" val="2783663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EBE52E4-159F-D9F5-532D-98587C4AA1D9}"/>
              </a:ext>
            </a:extLst>
          </p:cNvPr>
          <p:cNvSpPr>
            <a:spLocks noGrp="1"/>
          </p:cNvSpPr>
          <p:nvPr>
            <p:ph type="body" idx="1"/>
          </p:nvPr>
        </p:nvSpPr>
        <p:spPr>
          <a:xfrm>
            <a:off x="5323115" y="408700"/>
            <a:ext cx="6706325" cy="5770213"/>
          </a:xfrm>
        </p:spPr>
        <p:txBody>
          <a:bodyPr>
            <a:normAutofit fontScale="92500"/>
          </a:bodyPr>
          <a:lstStyle/>
          <a:p>
            <a:pPr>
              <a:buFont typeface="Wingdings" panose="020F0502020204030204" pitchFamily="34" charset="0"/>
              <a:buChar char="Ø"/>
            </a:pPr>
            <a:r>
              <a:rPr lang="en-US" sz="3600" b="1">
                <a:ea typeface="Calibri" panose="020F0502020204030204"/>
                <a:cs typeface="Calibri" panose="020F0502020204030204"/>
              </a:rPr>
              <a:t> </a:t>
            </a:r>
            <a:r>
              <a:rPr lang="en-US" sz="2800" b="1">
                <a:ea typeface="Calibri" panose="020F0502020204030204"/>
                <a:cs typeface="Calibri" panose="020F0502020204030204"/>
              </a:rPr>
              <a:t> </a:t>
            </a:r>
            <a:r>
              <a:rPr lang="en-US" sz="3600" b="1">
                <a:ea typeface="Calibri" panose="020F0502020204030204"/>
                <a:cs typeface="Calibri" panose="020F0502020204030204"/>
              </a:rPr>
              <a:t>Staff and Members in Same </a:t>
            </a:r>
            <a:endParaRPr lang="en-US"/>
          </a:p>
          <a:p>
            <a:pPr marL="0" indent="0">
              <a:buNone/>
            </a:pPr>
            <a:r>
              <a:rPr lang="en-US" sz="3600" b="1">
                <a:ea typeface="Calibri" panose="020F0502020204030204"/>
                <a:cs typeface="Calibri" panose="020F0502020204030204"/>
              </a:rPr>
              <a:t>     Training</a:t>
            </a:r>
            <a:endParaRPr lang="en-US">
              <a:ea typeface="Calibri" panose="020F0502020204030204"/>
              <a:cs typeface="Calibri" panose="020F0502020204030204"/>
            </a:endParaRPr>
          </a:p>
          <a:p>
            <a:pPr>
              <a:buFont typeface="Wingdings" panose="020F0502020204030204" pitchFamily="34" charset="0"/>
              <a:buChar char="Ø"/>
            </a:pPr>
            <a:endParaRPr lang="en-US" sz="3600" b="1">
              <a:ea typeface="Calibri" panose="020F0502020204030204"/>
              <a:cs typeface="Calibri" panose="020F0502020204030204"/>
            </a:endParaRPr>
          </a:p>
          <a:p>
            <a:pPr>
              <a:buFont typeface="Wingdings" panose="020F0502020204030204" pitchFamily="34" charset="0"/>
              <a:buChar char="Ø"/>
            </a:pPr>
            <a:r>
              <a:rPr lang="en-US" sz="3600" b="1">
                <a:ea typeface="Calibri" panose="020F0502020204030204"/>
                <a:cs typeface="Calibri" panose="020F0502020204030204"/>
              </a:rPr>
              <a:t>  Race Forward Training</a:t>
            </a:r>
          </a:p>
          <a:p>
            <a:pPr>
              <a:buFont typeface="Wingdings" panose="020F0502020204030204" pitchFamily="34" charset="0"/>
              <a:buChar char="Ø"/>
            </a:pPr>
            <a:endParaRPr lang="en-US" sz="3600" b="1">
              <a:ea typeface="Calibri" panose="020F0502020204030204"/>
              <a:cs typeface="Calibri" panose="020F0502020204030204"/>
            </a:endParaRPr>
          </a:p>
          <a:p>
            <a:pPr>
              <a:buFont typeface="Wingdings" panose="020F0502020204030204" pitchFamily="34" charset="0"/>
              <a:buChar char="Ø"/>
            </a:pPr>
            <a:r>
              <a:rPr lang="en-US" sz="3600" b="1">
                <a:ea typeface="Calibri" panose="020F0502020204030204"/>
                <a:cs typeface="Calibri" panose="020F0502020204030204"/>
              </a:rPr>
              <a:t>  All coming from a Different  </a:t>
            </a:r>
            <a:endParaRPr lang="en-US" sz="3600">
              <a:ea typeface="Calibri" panose="020F0502020204030204"/>
              <a:cs typeface="Calibri" panose="020F0502020204030204"/>
            </a:endParaRPr>
          </a:p>
          <a:p>
            <a:pPr marL="0" indent="0">
              <a:buNone/>
            </a:pPr>
            <a:r>
              <a:rPr lang="en-US" sz="3600" b="1">
                <a:ea typeface="Calibri" panose="020F0502020204030204"/>
                <a:cs typeface="Calibri" panose="020F0502020204030204"/>
              </a:rPr>
              <a:t>     Space of Privilege and Oppression </a:t>
            </a:r>
            <a:endParaRPr lang="en-US" sz="3600">
              <a:ea typeface="Calibri" panose="020F0502020204030204"/>
              <a:cs typeface="Calibri" panose="020F0502020204030204"/>
            </a:endParaRPr>
          </a:p>
          <a:p>
            <a:pPr marL="0" indent="0">
              <a:buNone/>
            </a:pPr>
            <a:endParaRPr lang="en-US" sz="3600" b="1">
              <a:ea typeface="Calibri" panose="020F0502020204030204"/>
              <a:cs typeface="Calibri" panose="020F0502020204030204"/>
            </a:endParaRPr>
          </a:p>
          <a:p>
            <a:pPr>
              <a:buFont typeface="Wingdings" panose="020F0502020204030204" pitchFamily="34" charset="0"/>
              <a:buChar char="Ø"/>
            </a:pPr>
            <a:r>
              <a:rPr lang="en-US" sz="3600" b="1">
                <a:ea typeface="Calibri" panose="020F0502020204030204"/>
                <a:cs typeface="Calibri" panose="020F0502020204030204"/>
              </a:rPr>
              <a:t>  How do we Talk about this Space</a:t>
            </a:r>
          </a:p>
          <a:p>
            <a:pPr>
              <a:buFont typeface="Wingdings" panose="020F0502020204030204" pitchFamily="34" charset="0"/>
              <a:buChar char="Ø"/>
            </a:pPr>
            <a:endParaRPr lang="en-US" sz="3600" b="1">
              <a:ea typeface="Calibri" panose="020F0502020204030204"/>
              <a:cs typeface="Calibri" panose="020F0502020204030204"/>
            </a:endParaRPr>
          </a:p>
          <a:p>
            <a:pPr>
              <a:buFont typeface="Wingdings" panose="020F0502020204030204" pitchFamily="34" charset="0"/>
              <a:buChar char="Ø"/>
            </a:pPr>
            <a:r>
              <a:rPr lang="en-US" sz="3600" b="1">
                <a:ea typeface="Calibri" panose="020F0502020204030204"/>
                <a:cs typeface="Calibri" panose="020F0502020204030204"/>
              </a:rPr>
              <a:t>Additional Info</a:t>
            </a:r>
          </a:p>
          <a:p>
            <a:pPr marL="0" indent="0">
              <a:buNone/>
            </a:pPr>
            <a:endParaRPr lang="en-US" sz="3600" b="1">
              <a:ea typeface="Calibri" panose="020F0502020204030204"/>
              <a:cs typeface="Calibri" panose="020F0502020204030204"/>
            </a:endParaRPr>
          </a:p>
          <a:p>
            <a:pPr>
              <a:buFont typeface="Wingdings" panose="020F0502020204030204" pitchFamily="34" charset="0"/>
              <a:buChar char="Ø"/>
            </a:pPr>
            <a:endParaRPr lang="en-US" sz="3600" b="1">
              <a:ea typeface="Calibri" panose="020F0502020204030204"/>
              <a:cs typeface="Calibri" panose="020F0502020204030204"/>
            </a:endParaRPr>
          </a:p>
        </p:txBody>
      </p:sp>
      <p:pic>
        <p:nvPicPr>
          <p:cNvPr id="6" name="Picture 5" descr="A close up of a blue background&#10;&#10;Description automatically generated">
            <a:extLst>
              <a:ext uri="{FF2B5EF4-FFF2-40B4-BE49-F238E27FC236}">
                <a16:creationId xmlns:a16="http://schemas.microsoft.com/office/drawing/2014/main" id="{3DBBA09A-AF48-158E-88A3-41C4AEF60603}"/>
              </a:ext>
            </a:extLst>
          </p:cNvPr>
          <p:cNvPicPr>
            <a:picLocks noChangeAspect="1"/>
          </p:cNvPicPr>
          <p:nvPr/>
        </p:nvPicPr>
        <p:blipFill>
          <a:blip r:embed="rId2"/>
          <a:stretch>
            <a:fillRect/>
          </a:stretch>
        </p:blipFill>
        <p:spPr>
          <a:xfrm>
            <a:off x="487363" y="512900"/>
            <a:ext cx="4623435" cy="4694281"/>
          </a:xfrm>
          <a:prstGeom prst="rect">
            <a:avLst/>
          </a:prstGeom>
        </p:spPr>
      </p:pic>
    </p:spTree>
    <p:extLst>
      <p:ext uri="{BB962C8B-B14F-4D97-AF65-F5344CB8AC3E}">
        <p14:creationId xmlns:p14="http://schemas.microsoft.com/office/powerpoint/2010/main" val="1188950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Shape 178"/>
          <p:cNvSpPr txBox="1">
            <a:spLocks noGrp="1"/>
          </p:cNvSpPr>
          <p:nvPr>
            <p:ph type="title"/>
          </p:nvPr>
        </p:nvSpPr>
        <p:spPr>
          <a:xfrm>
            <a:off x="689347" y="330366"/>
            <a:ext cx="11324506" cy="1795273"/>
          </a:xfrm>
          <a:prstGeom prst="rect">
            <a:avLst/>
          </a:prstGeom>
          <a:noFill/>
          <a:ln>
            <a:noFill/>
          </a:ln>
        </p:spPr>
        <p:txBody>
          <a:bodyPr lIns="121875" tIns="121875" rIns="121875" bIns="121875" anchor="b" anchorCtr="0">
            <a:noAutofit/>
          </a:bodyPr>
          <a:lstStyle/>
          <a:p>
            <a:pPr>
              <a:lnSpc>
                <a:spcPct val="90000"/>
              </a:lnSpc>
              <a:buClr>
                <a:schemeClr val="dk1"/>
              </a:buClr>
              <a:buSzPct val="25000"/>
            </a:pPr>
            <a:r>
              <a:rPr lang="en-US" sz="5400" b="1">
                <a:latin typeface="Calibri"/>
                <a:ea typeface="Arial"/>
                <a:cs typeface="Arial"/>
                <a:sym typeface="Arial"/>
              </a:rPr>
              <a:t>Why we are here:</a:t>
            </a:r>
            <a:br>
              <a:rPr lang="en-US" sz="5400" b="1">
                <a:latin typeface="Calibri"/>
                <a:ea typeface="Arial"/>
                <a:cs typeface="Arial"/>
              </a:rPr>
            </a:br>
            <a:r>
              <a:rPr lang="en-US" sz="5400" b="1">
                <a:latin typeface="Calibri"/>
                <a:ea typeface="Calibri"/>
                <a:cs typeface="Calibri"/>
                <a:sym typeface="Arial"/>
              </a:rPr>
              <a:t>NEA’s Framework For Change p. </a:t>
            </a:r>
            <a:r>
              <a:rPr lang="en-US" sz="5400" b="1">
                <a:solidFill>
                  <a:schemeClr val="tx1"/>
                </a:solidFill>
                <a:latin typeface="Calibri"/>
                <a:ea typeface="Calibri"/>
                <a:cs typeface="Calibri"/>
                <a:sym typeface="Arial"/>
              </a:rPr>
              <a:t>112</a:t>
            </a:r>
            <a:endParaRPr lang="en-US" sz="5400" b="1">
              <a:solidFill>
                <a:schemeClr val="tx1"/>
              </a:solidFill>
              <a:latin typeface="Calibri"/>
              <a:ea typeface="Calibri"/>
              <a:cs typeface="Calibri"/>
            </a:endParaRPr>
          </a:p>
        </p:txBody>
      </p:sp>
      <p:graphicFrame>
        <p:nvGraphicFramePr>
          <p:cNvPr id="6" name="Content Placeholder 6"/>
          <p:cNvGraphicFramePr>
            <a:graphicFrameLocks/>
          </p:cNvGraphicFramePr>
          <p:nvPr>
            <p:extLst>
              <p:ext uri="{D42A27DB-BD31-4B8C-83A1-F6EECF244321}">
                <p14:modId xmlns:p14="http://schemas.microsoft.com/office/powerpoint/2010/main" val="4207749966"/>
              </p:ext>
            </p:extLst>
          </p:nvPr>
        </p:nvGraphicFramePr>
        <p:xfrm>
          <a:off x="1157158" y="2317843"/>
          <a:ext cx="9953884" cy="35990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91819886"/>
      </p:ext>
    </p:extLst>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1702130" y="102400"/>
            <a:ext cx="8229600" cy="1139467"/>
          </a:xfrm>
          <a:prstGeom prst="rect">
            <a:avLst/>
          </a:prstGeom>
        </p:spPr>
        <p:txBody>
          <a:bodyPr spcFirstLastPara="1" vert="horz" wrap="square" lIns="91425" tIns="45700" rIns="91425" bIns="45700" rtlCol="0" anchor="ctr" anchorCtr="0">
            <a:noAutofit/>
          </a:bodyPr>
          <a:lstStyle/>
          <a:p>
            <a:pPr algn="r">
              <a:spcBef>
                <a:spcPts val="0"/>
              </a:spcBef>
            </a:pPr>
            <a:r>
              <a:rPr lang="en-US" sz="6600">
                <a:solidFill>
                  <a:srgbClr val="404040"/>
                </a:solidFill>
              </a:rPr>
              <a:t>Logistics to Remember</a:t>
            </a:r>
            <a:endParaRPr sz="660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5839" y="1047763"/>
            <a:ext cx="7284130" cy="5165302"/>
          </a:xfrm>
          <a:prstGeom prst="rect">
            <a:avLst/>
          </a:prstGeom>
        </p:spPr>
      </p:pic>
      <p:sp>
        <p:nvSpPr>
          <p:cNvPr id="2" name="TextBox 1">
            <a:extLst>
              <a:ext uri="{FF2B5EF4-FFF2-40B4-BE49-F238E27FC236}">
                <a16:creationId xmlns:a16="http://schemas.microsoft.com/office/drawing/2014/main" id="{5771AD0F-C828-0433-2DC8-7BFEFB3EABD5}"/>
              </a:ext>
            </a:extLst>
          </p:cNvPr>
          <p:cNvSpPr txBox="1"/>
          <p:nvPr/>
        </p:nvSpPr>
        <p:spPr>
          <a:xfrm>
            <a:off x="707906" y="1390649"/>
            <a:ext cx="4286105" cy="46884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lnSpc>
                <a:spcPct val="90000"/>
              </a:lnSpc>
              <a:spcBef>
                <a:spcPts val="640"/>
              </a:spcBef>
              <a:spcAft>
                <a:spcPts val="200"/>
              </a:spcAft>
              <a:buFont typeface="Wingdings"/>
              <a:buChar char="Ø"/>
            </a:pPr>
            <a:r>
              <a:rPr lang="en-US" sz="2800">
                <a:solidFill>
                  <a:schemeClr val="dk1"/>
                </a:solidFill>
                <a:ea typeface="Calibri"/>
                <a:cs typeface="Calibri"/>
              </a:rPr>
              <a:t>Questions to Ask</a:t>
            </a:r>
            <a:endParaRPr lang="en-US">
              <a:solidFill>
                <a:schemeClr val="dk1"/>
              </a:solidFill>
              <a:cs typeface="Calibri" panose="020F0502020204030204"/>
            </a:endParaRPr>
          </a:p>
          <a:p>
            <a:pPr marL="457200" indent="-457200">
              <a:lnSpc>
                <a:spcPct val="90000"/>
              </a:lnSpc>
              <a:spcBef>
                <a:spcPts val="640"/>
              </a:spcBef>
              <a:spcAft>
                <a:spcPts val="200"/>
              </a:spcAft>
              <a:buFont typeface="Wingdings"/>
              <a:buChar char="Ø"/>
            </a:pPr>
            <a:r>
              <a:rPr lang="en-US" sz="2800">
                <a:solidFill>
                  <a:schemeClr val="dk1"/>
                </a:solidFill>
                <a:ea typeface="Calibri"/>
                <a:cs typeface="Calibri"/>
              </a:rPr>
              <a:t>Bathroom</a:t>
            </a:r>
          </a:p>
          <a:p>
            <a:pPr marL="457200" indent="-457200">
              <a:lnSpc>
                <a:spcPct val="90000"/>
              </a:lnSpc>
              <a:spcBef>
                <a:spcPts val="640"/>
              </a:spcBef>
              <a:spcAft>
                <a:spcPts val="200"/>
              </a:spcAft>
              <a:buFont typeface="Wingdings"/>
              <a:buChar char="Ø"/>
            </a:pPr>
            <a:r>
              <a:rPr lang="en-US" sz="2800">
                <a:solidFill>
                  <a:schemeClr val="dk1"/>
                </a:solidFill>
                <a:ea typeface="Calibri"/>
                <a:cs typeface="Calibri"/>
              </a:rPr>
              <a:t>Materials (Not just for here)</a:t>
            </a:r>
          </a:p>
          <a:p>
            <a:pPr marL="457200" indent="-457200">
              <a:lnSpc>
                <a:spcPct val="90000"/>
              </a:lnSpc>
              <a:spcBef>
                <a:spcPts val="640"/>
              </a:spcBef>
              <a:spcAft>
                <a:spcPts val="200"/>
              </a:spcAft>
              <a:buFont typeface="Wingdings"/>
              <a:buChar char="Ø"/>
            </a:pPr>
            <a:r>
              <a:rPr lang="en-US" sz="2800">
                <a:solidFill>
                  <a:schemeClr val="dk1"/>
                </a:solidFill>
                <a:ea typeface="Calibri"/>
                <a:cs typeface="Calibri"/>
              </a:rPr>
              <a:t>Food</a:t>
            </a:r>
          </a:p>
          <a:p>
            <a:pPr marL="457200" indent="-457200">
              <a:lnSpc>
                <a:spcPct val="90000"/>
              </a:lnSpc>
              <a:spcBef>
                <a:spcPts val="640"/>
              </a:spcBef>
              <a:spcAft>
                <a:spcPts val="200"/>
              </a:spcAft>
              <a:buFont typeface="Wingdings"/>
              <a:buChar char="Ø"/>
            </a:pPr>
            <a:r>
              <a:rPr lang="en-US" sz="2800">
                <a:solidFill>
                  <a:schemeClr val="dk1"/>
                </a:solidFill>
                <a:ea typeface="Calibri"/>
                <a:cs typeface="Calibri"/>
              </a:rPr>
              <a:t>Room Temperature</a:t>
            </a:r>
          </a:p>
          <a:p>
            <a:pPr marL="457200" indent="-457200">
              <a:lnSpc>
                <a:spcPct val="90000"/>
              </a:lnSpc>
              <a:spcBef>
                <a:spcPts val="640"/>
              </a:spcBef>
              <a:spcAft>
                <a:spcPts val="200"/>
              </a:spcAft>
              <a:buFont typeface="Wingdings"/>
              <a:buChar char="Ø"/>
            </a:pPr>
            <a:r>
              <a:rPr lang="en-US" sz="2800">
                <a:solidFill>
                  <a:schemeClr val="tx1">
                    <a:lumMod val="75000"/>
                    <a:lumOff val="25000"/>
                  </a:schemeClr>
                </a:solidFill>
                <a:ea typeface="Calibri"/>
                <a:cs typeface="Calibri"/>
              </a:rPr>
              <a:t>Karla Medina </a:t>
            </a:r>
            <a:r>
              <a:rPr lang="en-US" sz="2800">
                <a:solidFill>
                  <a:schemeClr val="dk1"/>
                </a:solidFill>
                <a:ea typeface="Calibri" panose="020F0502020204030204"/>
                <a:cs typeface="Calibri" panose="020F0502020204030204"/>
              </a:rPr>
              <a:t>as a Resource</a:t>
            </a:r>
          </a:p>
          <a:p>
            <a:pPr marL="457200" indent="-457200">
              <a:lnSpc>
                <a:spcPct val="90000"/>
              </a:lnSpc>
              <a:spcBef>
                <a:spcPts val="640"/>
              </a:spcBef>
              <a:spcAft>
                <a:spcPts val="200"/>
              </a:spcAft>
              <a:buFont typeface="Wingdings"/>
              <a:buChar char="Ø"/>
            </a:pPr>
            <a:r>
              <a:rPr lang="en-US" sz="2800">
                <a:solidFill>
                  <a:schemeClr val="dk1"/>
                </a:solidFill>
                <a:ea typeface="Calibri" panose="020F0502020204030204"/>
                <a:cs typeface="Calibri" panose="020F0502020204030204"/>
              </a:rPr>
              <a:t>Travel</a:t>
            </a:r>
          </a:p>
          <a:p>
            <a:pPr marL="457200" indent="-457200" algn="l">
              <a:lnSpc>
                <a:spcPct val="90000"/>
              </a:lnSpc>
              <a:spcBef>
                <a:spcPts val="640"/>
              </a:spcBef>
              <a:spcAft>
                <a:spcPts val="200"/>
              </a:spcAft>
              <a:buFont typeface="Wingdings"/>
              <a:buChar char="Ø"/>
            </a:pPr>
            <a:endParaRPr lang="en-US" sz="2800">
              <a:solidFill>
                <a:schemeClr val="dk1"/>
              </a:solidFill>
              <a:ea typeface="Calibri" panose="020F0502020204030204"/>
              <a:cs typeface="Calibri" panose="020F0502020204030204"/>
            </a:endParaRPr>
          </a:p>
        </p:txBody>
      </p:sp>
    </p:spTree>
    <p:extLst>
      <p:ext uri="{BB962C8B-B14F-4D97-AF65-F5344CB8AC3E}">
        <p14:creationId xmlns:p14="http://schemas.microsoft.com/office/powerpoint/2010/main" val="813986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a:xfrm>
            <a:off x="0" y="587431"/>
            <a:ext cx="4003962" cy="1330037"/>
          </a:xfrm>
        </p:spPr>
        <p:txBody>
          <a:bodyPr>
            <a:normAutofit/>
          </a:bodyPr>
          <a:lstStyle/>
          <a:p>
            <a:pPr algn="ctr"/>
            <a:r>
              <a:rPr lang="en-US" sz="5400" b="1">
                <a:latin typeface="Calibri"/>
                <a:ea typeface="Calibri"/>
                <a:cs typeface="Calibri"/>
              </a:rPr>
              <a:t>Agenda</a:t>
            </a:r>
            <a:endParaRPr lang="en-US"/>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500864" y="2284793"/>
            <a:ext cx="3115172" cy="2891391"/>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fld id="{5414DF46-E7D2-4146-95BA-57A23C39CF98}" type="slidenum">
              <a:rPr lang="en-US" smtClean="0"/>
              <a:t>9</a:t>
            </a:fld>
            <a:endParaRPr lang="en-US"/>
          </a:p>
        </p:txBody>
      </p:sp>
      <p:sp>
        <p:nvSpPr>
          <p:cNvPr id="9" name="TextBox 8">
            <a:extLst>
              <a:ext uri="{FF2B5EF4-FFF2-40B4-BE49-F238E27FC236}">
                <a16:creationId xmlns:a16="http://schemas.microsoft.com/office/drawing/2014/main" id="{9CEC6FAB-340D-544F-7EB5-A8944DC2228C}"/>
              </a:ext>
            </a:extLst>
          </p:cNvPr>
          <p:cNvSpPr txBox="1"/>
          <p:nvPr/>
        </p:nvSpPr>
        <p:spPr>
          <a:xfrm>
            <a:off x="4961442" y="372328"/>
            <a:ext cx="5849816" cy="61103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90000"/>
              </a:lnSpc>
              <a:spcBef>
                <a:spcPts val="1200"/>
              </a:spcBef>
              <a:spcAft>
                <a:spcPts val="200"/>
              </a:spcAft>
            </a:pPr>
            <a:r>
              <a:rPr lang="en-US" sz="4400" b="1">
                <a:solidFill>
                  <a:schemeClr val="tx2"/>
                </a:solidFill>
                <a:ea typeface="Calibri"/>
                <a:cs typeface="Calibri"/>
              </a:rPr>
              <a:t>Days 1 &amp; 2</a:t>
            </a:r>
            <a:endParaRPr lang="en-US" sz="4400">
              <a:solidFill>
                <a:schemeClr val="tx2"/>
              </a:solidFill>
              <a:ea typeface="Calibri"/>
              <a:cs typeface="Calibri"/>
            </a:endParaRPr>
          </a:p>
          <a:p>
            <a:pPr>
              <a:lnSpc>
                <a:spcPct val="90000"/>
              </a:lnSpc>
              <a:spcBef>
                <a:spcPts val="1200"/>
              </a:spcBef>
              <a:spcAft>
                <a:spcPts val="200"/>
              </a:spcAft>
            </a:pPr>
            <a:r>
              <a:rPr lang="en-US" sz="2800">
                <a:solidFill>
                  <a:schemeClr val="tx2"/>
                </a:solidFill>
                <a:ea typeface="Calibri"/>
                <a:cs typeface="Calibri"/>
              </a:rPr>
              <a:t>7:30-8:30 AM        Breakfast</a:t>
            </a:r>
          </a:p>
          <a:p>
            <a:pPr>
              <a:lnSpc>
                <a:spcPct val="90000"/>
              </a:lnSpc>
              <a:spcBef>
                <a:spcPts val="1200"/>
              </a:spcBef>
              <a:spcAft>
                <a:spcPts val="200"/>
              </a:spcAft>
            </a:pPr>
            <a:r>
              <a:rPr lang="en-US" sz="2800">
                <a:solidFill>
                  <a:schemeClr val="tx2"/>
                </a:solidFill>
                <a:ea typeface="Calibri"/>
                <a:cs typeface="Calibri"/>
              </a:rPr>
              <a:t>8:30 AM                 Convene</a:t>
            </a:r>
          </a:p>
          <a:p>
            <a:pPr>
              <a:lnSpc>
                <a:spcPct val="90000"/>
              </a:lnSpc>
              <a:spcBef>
                <a:spcPts val="1200"/>
              </a:spcBef>
              <a:spcAft>
                <a:spcPts val="200"/>
              </a:spcAft>
            </a:pPr>
            <a:r>
              <a:rPr lang="en-US" sz="2800">
                <a:solidFill>
                  <a:schemeClr val="tx2"/>
                </a:solidFill>
                <a:ea typeface="Calibri"/>
                <a:cs typeface="Calibri"/>
              </a:rPr>
              <a:t>10:15-10:30 AM    Break</a:t>
            </a:r>
          </a:p>
          <a:p>
            <a:pPr>
              <a:lnSpc>
                <a:spcPct val="90000"/>
              </a:lnSpc>
              <a:spcBef>
                <a:spcPts val="1200"/>
              </a:spcBef>
              <a:spcAft>
                <a:spcPts val="200"/>
              </a:spcAft>
            </a:pPr>
            <a:r>
              <a:rPr lang="en-US" sz="2800">
                <a:solidFill>
                  <a:schemeClr val="tx2"/>
                </a:solidFill>
                <a:ea typeface="Calibri"/>
                <a:cs typeface="Calibri"/>
              </a:rPr>
              <a:t>12:00- 1:00 PM      LUNCH</a:t>
            </a:r>
          </a:p>
          <a:p>
            <a:pPr>
              <a:lnSpc>
                <a:spcPct val="90000"/>
              </a:lnSpc>
              <a:spcBef>
                <a:spcPts val="1200"/>
              </a:spcBef>
              <a:spcAft>
                <a:spcPts val="200"/>
              </a:spcAft>
            </a:pPr>
            <a:r>
              <a:rPr lang="en-US" sz="2800">
                <a:solidFill>
                  <a:schemeClr val="tx2"/>
                </a:solidFill>
                <a:ea typeface="Calibri"/>
                <a:cs typeface="Calibri"/>
              </a:rPr>
              <a:t>2:15-2:30 PM         Break</a:t>
            </a:r>
          </a:p>
          <a:p>
            <a:pPr>
              <a:lnSpc>
                <a:spcPct val="90000"/>
              </a:lnSpc>
              <a:spcBef>
                <a:spcPts val="1200"/>
              </a:spcBef>
              <a:spcAft>
                <a:spcPts val="200"/>
              </a:spcAft>
            </a:pPr>
            <a:r>
              <a:rPr lang="en-US" sz="2800">
                <a:solidFill>
                  <a:schemeClr val="tx2"/>
                </a:solidFill>
                <a:ea typeface="Calibri"/>
                <a:cs typeface="Calibri"/>
              </a:rPr>
              <a:t>4:30-5:00 PM     Choice Networking</a:t>
            </a:r>
          </a:p>
          <a:p>
            <a:pPr>
              <a:lnSpc>
                <a:spcPct val="90000"/>
              </a:lnSpc>
              <a:spcBef>
                <a:spcPts val="1200"/>
              </a:spcBef>
              <a:spcAft>
                <a:spcPts val="200"/>
              </a:spcAft>
            </a:pPr>
            <a:r>
              <a:rPr lang="en-US" sz="2800">
                <a:solidFill>
                  <a:schemeClr val="tx2"/>
                </a:solidFill>
                <a:ea typeface="Calibri"/>
                <a:cs typeface="Calibri"/>
              </a:rPr>
              <a:t>5:00 PM                  Adjourn</a:t>
            </a:r>
          </a:p>
          <a:p>
            <a:pPr algn="l">
              <a:lnSpc>
                <a:spcPct val="90000"/>
              </a:lnSpc>
              <a:spcBef>
                <a:spcPts val="1200"/>
              </a:spcBef>
              <a:spcAft>
                <a:spcPts val="200"/>
              </a:spcAft>
            </a:pPr>
            <a:endParaRPr lang="en-US" sz="2800">
              <a:solidFill>
                <a:schemeClr val="tx2"/>
              </a:solidFill>
              <a:ea typeface="Calibri"/>
              <a:cs typeface="Calibri"/>
            </a:endParaRPr>
          </a:p>
          <a:p>
            <a:pPr>
              <a:lnSpc>
                <a:spcPct val="90000"/>
              </a:lnSpc>
              <a:spcBef>
                <a:spcPts val="1200"/>
              </a:spcBef>
              <a:spcAft>
                <a:spcPts val="200"/>
              </a:spcAft>
            </a:pPr>
            <a:r>
              <a:rPr lang="en-US" sz="2800">
                <a:solidFill>
                  <a:schemeClr val="tx2"/>
                </a:solidFill>
                <a:ea typeface="Calibri"/>
                <a:cs typeface="Calibri"/>
              </a:rPr>
              <a:t>2:30 PM        Day 2 to Museum</a:t>
            </a:r>
          </a:p>
          <a:p>
            <a:endParaRPr lang="en-US">
              <a:ea typeface="Calibri"/>
              <a:cs typeface="Calibri"/>
            </a:endParaRPr>
          </a:p>
        </p:txBody>
      </p:sp>
    </p:spTree>
    <p:extLst>
      <p:ext uri="{BB962C8B-B14F-4D97-AF65-F5344CB8AC3E}">
        <p14:creationId xmlns:p14="http://schemas.microsoft.com/office/powerpoint/2010/main" val="2354456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a:xfrm>
            <a:off x="0" y="587431"/>
            <a:ext cx="4003962" cy="1330037"/>
          </a:xfrm>
        </p:spPr>
        <p:txBody>
          <a:bodyPr>
            <a:normAutofit/>
          </a:bodyPr>
          <a:lstStyle/>
          <a:p>
            <a:pPr algn="ctr"/>
            <a:r>
              <a:rPr lang="en-US" sz="5400" b="1">
                <a:latin typeface="Calibri"/>
                <a:ea typeface="Calibri"/>
                <a:cs typeface="Calibri"/>
              </a:rPr>
              <a:t>Agenda</a:t>
            </a:r>
            <a:endParaRPr lang="en-US"/>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500864" y="2284793"/>
            <a:ext cx="3115172" cy="2891391"/>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fld id="{5414DF46-E7D2-4146-95BA-57A23C39CF98}" type="slidenum">
              <a:rPr lang="en-US" smtClean="0"/>
              <a:t>10</a:t>
            </a:fld>
            <a:endParaRPr lang="en-US"/>
          </a:p>
        </p:txBody>
      </p:sp>
      <p:sp>
        <p:nvSpPr>
          <p:cNvPr id="13" name="TextBox 12">
            <a:extLst>
              <a:ext uri="{FF2B5EF4-FFF2-40B4-BE49-F238E27FC236}">
                <a16:creationId xmlns:a16="http://schemas.microsoft.com/office/drawing/2014/main" id="{CEC7CBC1-9928-00C7-D158-6C65350AAF68}"/>
              </a:ext>
            </a:extLst>
          </p:cNvPr>
          <p:cNvSpPr txBox="1"/>
          <p:nvPr/>
        </p:nvSpPr>
        <p:spPr>
          <a:xfrm>
            <a:off x="5144374" y="804337"/>
            <a:ext cx="5598791" cy="59308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90000"/>
              </a:lnSpc>
              <a:spcBef>
                <a:spcPts val="1200"/>
              </a:spcBef>
              <a:spcAft>
                <a:spcPts val="200"/>
              </a:spcAft>
            </a:pPr>
            <a:r>
              <a:rPr lang="en-US" sz="4400" b="1">
                <a:solidFill>
                  <a:schemeClr val="tx2"/>
                </a:solidFill>
                <a:ea typeface="Calibri"/>
                <a:cs typeface="Calibri"/>
              </a:rPr>
              <a:t>Day 3</a:t>
            </a:r>
            <a:endParaRPr lang="en-US" sz="4400">
              <a:solidFill>
                <a:schemeClr val="tx2"/>
              </a:solidFill>
              <a:ea typeface="Calibri"/>
              <a:cs typeface="Calibri"/>
            </a:endParaRPr>
          </a:p>
          <a:p>
            <a:pPr>
              <a:lnSpc>
                <a:spcPct val="90000"/>
              </a:lnSpc>
              <a:spcBef>
                <a:spcPts val="1200"/>
              </a:spcBef>
              <a:spcAft>
                <a:spcPts val="200"/>
              </a:spcAft>
            </a:pPr>
            <a:r>
              <a:rPr lang="en-US" sz="2800">
                <a:solidFill>
                  <a:schemeClr val="tx2"/>
                </a:solidFill>
                <a:ea typeface="Calibri"/>
                <a:cs typeface="Calibri"/>
              </a:rPr>
              <a:t>7:30-8:30 AM        Breakfast</a:t>
            </a:r>
          </a:p>
          <a:p>
            <a:pPr>
              <a:lnSpc>
                <a:spcPct val="90000"/>
              </a:lnSpc>
              <a:spcBef>
                <a:spcPts val="1200"/>
              </a:spcBef>
              <a:spcAft>
                <a:spcPts val="200"/>
              </a:spcAft>
            </a:pPr>
            <a:r>
              <a:rPr lang="en-US" sz="2800">
                <a:solidFill>
                  <a:schemeClr val="tx2"/>
                </a:solidFill>
                <a:ea typeface="Calibri"/>
                <a:cs typeface="Calibri"/>
              </a:rPr>
              <a:t>8:30 AM                  Convene</a:t>
            </a:r>
          </a:p>
          <a:p>
            <a:pPr>
              <a:lnSpc>
                <a:spcPct val="90000"/>
              </a:lnSpc>
              <a:spcBef>
                <a:spcPts val="1200"/>
              </a:spcBef>
              <a:spcAft>
                <a:spcPts val="200"/>
              </a:spcAft>
            </a:pPr>
            <a:r>
              <a:rPr lang="en-US" sz="2800">
                <a:solidFill>
                  <a:schemeClr val="tx2"/>
                </a:solidFill>
                <a:ea typeface="Calibri"/>
                <a:cs typeface="Calibri"/>
              </a:rPr>
              <a:t>11:00-11:15 AM    Break</a:t>
            </a:r>
          </a:p>
          <a:p>
            <a:pPr>
              <a:lnSpc>
                <a:spcPct val="90000"/>
              </a:lnSpc>
              <a:spcBef>
                <a:spcPts val="1200"/>
              </a:spcBef>
              <a:spcAft>
                <a:spcPts val="200"/>
              </a:spcAft>
            </a:pPr>
            <a:r>
              <a:rPr lang="en-US" sz="2800">
                <a:solidFill>
                  <a:schemeClr val="tx2"/>
                </a:solidFill>
                <a:ea typeface="Calibri"/>
                <a:cs typeface="Calibri"/>
              </a:rPr>
              <a:t>1:00 PM                  Boxed LUNCH</a:t>
            </a:r>
          </a:p>
          <a:p>
            <a:pPr>
              <a:lnSpc>
                <a:spcPct val="90000"/>
              </a:lnSpc>
              <a:spcBef>
                <a:spcPts val="1200"/>
              </a:spcBef>
              <a:spcAft>
                <a:spcPts val="200"/>
              </a:spcAft>
            </a:pPr>
            <a:r>
              <a:rPr lang="en-US" sz="2800">
                <a:solidFill>
                  <a:schemeClr val="tx2"/>
                </a:solidFill>
                <a:ea typeface="Calibri"/>
                <a:cs typeface="Calibri"/>
              </a:rPr>
              <a:t>1:00-2:00 PM         Choice Networking</a:t>
            </a:r>
          </a:p>
          <a:p>
            <a:pPr>
              <a:lnSpc>
                <a:spcPct val="90000"/>
              </a:lnSpc>
              <a:spcBef>
                <a:spcPts val="1200"/>
              </a:spcBef>
              <a:spcAft>
                <a:spcPts val="200"/>
              </a:spcAft>
            </a:pPr>
            <a:r>
              <a:rPr lang="en-US" sz="2800">
                <a:solidFill>
                  <a:schemeClr val="tx2"/>
                </a:solidFill>
                <a:ea typeface="Calibri"/>
                <a:cs typeface="Calibri"/>
              </a:rPr>
              <a:t>2:00 PM                  Adjourn</a:t>
            </a:r>
          </a:p>
          <a:p>
            <a:pPr marL="457200" indent="-457200">
              <a:lnSpc>
                <a:spcPct val="90000"/>
              </a:lnSpc>
              <a:spcBef>
                <a:spcPts val="1200"/>
              </a:spcBef>
              <a:spcAft>
                <a:spcPts val="200"/>
              </a:spcAft>
              <a:buFont typeface="Arial"/>
              <a:buChar char="•"/>
            </a:pPr>
            <a:endParaRPr lang="en-US" sz="2800">
              <a:solidFill>
                <a:schemeClr val="tx2"/>
              </a:solidFill>
              <a:ea typeface="Calibri"/>
              <a:cs typeface="Calibri"/>
            </a:endParaRPr>
          </a:p>
          <a:p>
            <a:pPr marL="457200" indent="-457200">
              <a:lnSpc>
                <a:spcPct val="90000"/>
              </a:lnSpc>
              <a:spcBef>
                <a:spcPts val="1200"/>
              </a:spcBef>
              <a:spcAft>
                <a:spcPts val="200"/>
              </a:spcAft>
              <a:buFont typeface="Arial"/>
              <a:buChar char="•"/>
            </a:pPr>
            <a:endParaRPr lang="en-US" sz="2800">
              <a:solidFill>
                <a:schemeClr val="tx2"/>
              </a:solidFill>
              <a:ea typeface="Calibri"/>
              <a:cs typeface="Calibri"/>
            </a:endParaRPr>
          </a:p>
          <a:p>
            <a:pPr algn="l"/>
            <a:endParaRPr lang="en-US">
              <a:ea typeface="Calibri"/>
              <a:cs typeface="Calibri"/>
            </a:endParaRPr>
          </a:p>
        </p:txBody>
      </p:sp>
    </p:spTree>
    <p:extLst>
      <p:ext uri="{BB962C8B-B14F-4D97-AF65-F5344CB8AC3E}">
        <p14:creationId xmlns:p14="http://schemas.microsoft.com/office/powerpoint/2010/main" val="603685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609600" y="274637"/>
            <a:ext cx="10972800" cy="1049196"/>
          </a:xfrm>
          <a:prstGeom prst="rect">
            <a:avLst/>
          </a:prstGeom>
        </p:spPr>
        <p:txBody>
          <a:bodyPr lIns="121897" tIns="121897" rIns="121897" bIns="121897" anchor="b" anchorCtr="0">
            <a:noAutofit/>
          </a:bodyPr>
          <a:lstStyle/>
          <a:p>
            <a:r>
              <a:rPr lang="en" sz="6600" b="1">
                <a:solidFill>
                  <a:schemeClr val="tx1">
                    <a:lumMod val="65000"/>
                    <a:lumOff val="35000"/>
                  </a:schemeClr>
                </a:solidFill>
                <a:latin typeface="Calibri"/>
                <a:ea typeface="Calibri"/>
                <a:cs typeface="Arial"/>
              </a:rPr>
              <a:t>Overview Of Today’s Learning</a:t>
            </a:r>
          </a:p>
        </p:txBody>
      </p:sp>
      <p:pic>
        <p:nvPicPr>
          <p:cNvPr id="5" name="Picture 4" descr="Image result for agenda">
            <a:extLst>
              <a:ext uri="{FF2B5EF4-FFF2-40B4-BE49-F238E27FC236}">
                <a16:creationId xmlns:a16="http://schemas.microsoft.com/office/drawing/2014/main" id="{36E82690-D155-4BAE-88C4-D3617C304C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28406" y="1518149"/>
            <a:ext cx="3659040" cy="427474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E3B5E2A-9940-979B-902E-495F40BFA0E1}"/>
              </a:ext>
            </a:extLst>
          </p:cNvPr>
          <p:cNvSpPr txBox="1"/>
          <p:nvPr/>
        </p:nvSpPr>
        <p:spPr>
          <a:xfrm>
            <a:off x="608863" y="1395136"/>
            <a:ext cx="7552710" cy="4946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lnSpc>
                <a:spcPct val="90000"/>
              </a:lnSpc>
              <a:spcAft>
                <a:spcPts val="200"/>
              </a:spcAft>
              <a:buFont typeface="Arial"/>
              <a:buChar char="•"/>
            </a:pPr>
            <a:r>
              <a:rPr lang="en-US" sz="3200">
                <a:solidFill>
                  <a:schemeClr val="tx1">
                    <a:lumMod val="65000"/>
                    <a:lumOff val="35000"/>
                  </a:schemeClr>
                </a:solidFill>
                <a:ea typeface="Calibri"/>
                <a:cs typeface="Calibri"/>
              </a:rPr>
              <a:t>Welcome &amp; Introductions</a:t>
            </a:r>
          </a:p>
          <a:p>
            <a:pPr marL="457200" indent="-457200">
              <a:lnSpc>
                <a:spcPct val="90000"/>
              </a:lnSpc>
              <a:spcAft>
                <a:spcPts val="200"/>
              </a:spcAft>
              <a:buFont typeface="Arial"/>
              <a:buChar char="•"/>
            </a:pPr>
            <a:r>
              <a:rPr lang="en-US" sz="3200">
                <a:solidFill>
                  <a:schemeClr val="tx1">
                    <a:lumMod val="65000"/>
                    <a:lumOff val="35000"/>
                  </a:schemeClr>
                </a:solidFill>
                <a:ea typeface="Calibri"/>
                <a:cs typeface="Calibri"/>
              </a:rPr>
              <a:t>Community Building</a:t>
            </a:r>
          </a:p>
          <a:p>
            <a:pPr marL="457200" indent="-457200">
              <a:lnSpc>
                <a:spcPct val="90000"/>
              </a:lnSpc>
              <a:spcAft>
                <a:spcPts val="200"/>
              </a:spcAft>
              <a:buFont typeface="Arial"/>
              <a:buChar char="•"/>
            </a:pPr>
            <a:r>
              <a:rPr lang="en-US" sz="3200">
                <a:solidFill>
                  <a:schemeClr val="tx1">
                    <a:lumMod val="65000"/>
                    <a:lumOff val="35000"/>
                  </a:schemeClr>
                </a:solidFill>
                <a:ea typeface="Calibri"/>
                <a:cs typeface="Calibri"/>
              </a:rPr>
              <a:t>Setting the Stage </a:t>
            </a:r>
          </a:p>
          <a:p>
            <a:pPr marL="457200" indent="-457200">
              <a:lnSpc>
                <a:spcPct val="90000"/>
              </a:lnSpc>
              <a:spcAft>
                <a:spcPts val="200"/>
              </a:spcAft>
              <a:buFont typeface="Arial"/>
              <a:buChar char="•"/>
            </a:pPr>
            <a:r>
              <a:rPr lang="en-US" sz="3200">
                <a:solidFill>
                  <a:schemeClr val="tx1">
                    <a:lumMod val="65000"/>
                    <a:lumOff val="35000"/>
                  </a:schemeClr>
                </a:solidFill>
                <a:ea typeface="Calibri"/>
                <a:cs typeface="Calibri"/>
              </a:rPr>
              <a:t>Talking Race</a:t>
            </a:r>
          </a:p>
          <a:p>
            <a:pPr marL="1371600" lvl="1" indent="-457200">
              <a:lnSpc>
                <a:spcPct val="90000"/>
              </a:lnSpc>
              <a:spcAft>
                <a:spcPts val="200"/>
              </a:spcAft>
              <a:buFont typeface="Courier New"/>
              <a:buChar char="o"/>
            </a:pPr>
            <a:r>
              <a:rPr lang="en-US" sz="2800">
                <a:solidFill>
                  <a:schemeClr val="tx1">
                    <a:lumMod val="65000"/>
                    <a:lumOff val="35000"/>
                  </a:schemeClr>
                </a:solidFill>
                <a:ea typeface="Calibri"/>
                <a:cs typeface="Calibri"/>
              </a:rPr>
              <a:t>Defining Race</a:t>
            </a:r>
          </a:p>
          <a:p>
            <a:pPr marL="1371600" lvl="1" indent="-457200">
              <a:lnSpc>
                <a:spcPct val="90000"/>
              </a:lnSpc>
              <a:spcAft>
                <a:spcPts val="200"/>
              </a:spcAft>
              <a:buFont typeface="Courier New"/>
              <a:buChar char="o"/>
            </a:pPr>
            <a:r>
              <a:rPr lang="en-US" sz="2800">
                <a:solidFill>
                  <a:schemeClr val="tx1">
                    <a:lumMod val="65000"/>
                    <a:lumOff val="35000"/>
                  </a:schemeClr>
                </a:solidFill>
                <a:ea typeface="Calibri"/>
                <a:cs typeface="Calibri"/>
              </a:rPr>
              <a:t>Systems Analysis of Racism</a:t>
            </a:r>
          </a:p>
          <a:p>
            <a:pPr marL="1371600" lvl="1" indent="-457200">
              <a:lnSpc>
                <a:spcPct val="90000"/>
              </a:lnSpc>
              <a:spcAft>
                <a:spcPts val="200"/>
              </a:spcAft>
              <a:buFont typeface="Courier New"/>
              <a:buChar char="o"/>
            </a:pPr>
            <a:r>
              <a:rPr lang="en-US" sz="2800">
                <a:solidFill>
                  <a:schemeClr val="tx1">
                    <a:lumMod val="65000"/>
                    <a:lumOff val="35000"/>
                  </a:schemeClr>
                </a:solidFill>
                <a:ea typeface="Calibri"/>
                <a:cs typeface="Calibri"/>
              </a:rPr>
              <a:t>Shifting Perspectives</a:t>
            </a:r>
          </a:p>
          <a:p>
            <a:pPr marL="1371600" lvl="1" indent="-457200">
              <a:lnSpc>
                <a:spcPct val="90000"/>
              </a:lnSpc>
              <a:spcAft>
                <a:spcPts val="200"/>
              </a:spcAft>
              <a:buFont typeface="Courier New"/>
              <a:buChar char="o"/>
            </a:pPr>
            <a:r>
              <a:rPr lang="en-US" sz="2800">
                <a:solidFill>
                  <a:schemeClr val="tx1">
                    <a:lumMod val="65000"/>
                    <a:lumOff val="35000"/>
                  </a:schemeClr>
                </a:solidFill>
                <a:ea typeface="Calibri"/>
                <a:cs typeface="Calibri"/>
              </a:rPr>
              <a:t>Identifying Racism Types</a:t>
            </a:r>
          </a:p>
          <a:p>
            <a:pPr marL="1371600" lvl="1" indent="-457200">
              <a:lnSpc>
                <a:spcPct val="90000"/>
              </a:lnSpc>
              <a:spcAft>
                <a:spcPts val="200"/>
              </a:spcAft>
              <a:buFont typeface="Courier New"/>
              <a:buChar char="o"/>
            </a:pPr>
            <a:r>
              <a:rPr lang="en-US" sz="2800">
                <a:solidFill>
                  <a:schemeClr val="tx1">
                    <a:lumMod val="65000"/>
                    <a:lumOff val="35000"/>
                  </a:schemeClr>
                </a:solidFill>
                <a:ea typeface="Calibri"/>
                <a:cs typeface="Calibri"/>
              </a:rPr>
              <a:t>Defining Racial Justice</a:t>
            </a:r>
          </a:p>
          <a:p>
            <a:pPr marL="457200" indent="-457200">
              <a:lnSpc>
                <a:spcPct val="90000"/>
              </a:lnSpc>
              <a:spcAft>
                <a:spcPts val="200"/>
              </a:spcAft>
              <a:buFont typeface="Arial"/>
              <a:buChar char="•"/>
            </a:pPr>
            <a:r>
              <a:rPr lang="en-US" sz="3200">
                <a:solidFill>
                  <a:schemeClr val="tx1">
                    <a:lumMod val="65000"/>
                    <a:lumOff val="35000"/>
                  </a:schemeClr>
                </a:solidFill>
                <a:ea typeface="Calibri"/>
                <a:cs typeface="Calibri"/>
              </a:rPr>
              <a:t>Moving Forward </a:t>
            </a:r>
          </a:p>
          <a:p>
            <a:pPr marL="457200" indent="-457200" algn="l">
              <a:lnSpc>
                <a:spcPct val="90000"/>
              </a:lnSpc>
              <a:spcAft>
                <a:spcPts val="200"/>
              </a:spcAft>
              <a:buFont typeface="Arial"/>
              <a:buChar char="•"/>
            </a:pPr>
            <a:r>
              <a:rPr lang="en-US" sz="3200">
                <a:solidFill>
                  <a:schemeClr val="tx1">
                    <a:lumMod val="65000"/>
                    <a:lumOff val="35000"/>
                  </a:schemeClr>
                </a:solidFill>
                <a:ea typeface="Calibri"/>
                <a:cs typeface="Calibri"/>
              </a:rPr>
              <a:t>Closing</a:t>
            </a:r>
            <a:endParaRPr lang="en-US">
              <a:solidFill>
                <a:schemeClr val="tx1">
                  <a:lumMod val="65000"/>
                  <a:lumOff val="35000"/>
                </a:schemeClr>
              </a:solidFill>
              <a:ea typeface="Calibri" panose="020F0502020204030204"/>
              <a:cs typeface="Calibri" panose="020F0502020204030204"/>
            </a:endParaRPr>
          </a:p>
        </p:txBody>
      </p:sp>
    </p:spTree>
    <p:extLst>
      <p:ext uri="{BB962C8B-B14F-4D97-AF65-F5344CB8AC3E}">
        <p14:creationId xmlns:p14="http://schemas.microsoft.com/office/powerpoint/2010/main" val="3674834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 name="Rectangle 66">
            <a:extLst>
              <a:ext uri="{FF2B5EF4-FFF2-40B4-BE49-F238E27FC236}">
                <a16:creationId xmlns:a16="http://schemas.microsoft.com/office/drawing/2014/main" id="{329F45E3-C125-49F5-863F-3F771273B7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9" name="Rectangle 68">
            <a:extLst>
              <a:ext uri="{FF2B5EF4-FFF2-40B4-BE49-F238E27FC236}">
                <a16:creationId xmlns:a16="http://schemas.microsoft.com/office/drawing/2014/main" id="{F23C6175-7110-4DB0-BEA4-FC1D29302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71" name="Straight Connector 70">
            <a:extLst>
              <a:ext uri="{FF2B5EF4-FFF2-40B4-BE49-F238E27FC236}">
                <a16:creationId xmlns:a16="http://schemas.microsoft.com/office/drawing/2014/main" id="{044DF19B-511F-4F07-A7AD-1A010C6BFCB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3" name="Rectangle 72">
            <a:extLst>
              <a:ext uri="{FF2B5EF4-FFF2-40B4-BE49-F238E27FC236}">
                <a16:creationId xmlns:a16="http://schemas.microsoft.com/office/drawing/2014/main" id="{10E39F61-0304-47E3-BFDC-35A73E207C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6"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457200" y="640080"/>
            <a:ext cx="3659246" cy="2926080"/>
          </a:xfrm>
        </p:spPr>
        <p:txBody>
          <a:bodyPr vert="horz" lIns="91440" tIns="45720" rIns="91440" bIns="45720" rtlCol="0" anchor="b">
            <a:normAutofit/>
          </a:bodyPr>
          <a:lstStyle/>
          <a:p>
            <a:r>
              <a:rPr lang="en-US" sz="4400" b="1" cap="none">
                <a:solidFill>
                  <a:srgbClr val="FFFFFF"/>
                </a:solidFill>
              </a:rPr>
              <a:t>Why </a:t>
            </a:r>
            <a:r>
              <a:rPr lang="en-US" sz="4400" b="1">
                <a:solidFill>
                  <a:srgbClr val="FFFFFF"/>
                </a:solidFill>
              </a:rPr>
              <a:t>is this Our Work?</a:t>
            </a:r>
            <a:endParaRPr lang="en-US" sz="4400" cap="none">
              <a:solidFill>
                <a:srgbClr val="FFFFFF"/>
              </a:solidFill>
            </a:endParaRPr>
          </a:p>
        </p:txBody>
      </p:sp>
      <p:pic>
        <p:nvPicPr>
          <p:cNvPr id="5" name="Picture 4" descr="A large crowd of people in a convention hall&#10;&#10;AI-generated content may be incorrect.">
            <a:extLst>
              <a:ext uri="{FF2B5EF4-FFF2-40B4-BE49-F238E27FC236}">
                <a16:creationId xmlns:a16="http://schemas.microsoft.com/office/drawing/2014/main" id="{0654B22E-DBD1-DEBE-913C-D619679B3261}"/>
              </a:ext>
            </a:extLst>
          </p:cNvPr>
          <p:cNvPicPr>
            <a:picLocks noChangeAspect="1"/>
          </p:cNvPicPr>
          <p:nvPr/>
        </p:nvPicPr>
        <p:blipFill>
          <a:blip r:embed="rId3"/>
          <a:srcRect l="17880" r="19076" b="1"/>
          <a:stretch/>
        </p:blipFill>
        <p:spPr>
          <a:xfrm>
            <a:off x="4639733" y="10"/>
            <a:ext cx="7552266" cy="6857990"/>
          </a:xfrm>
          <a:prstGeom prst="rect">
            <a:avLst/>
          </a:prstGeom>
        </p:spPr>
      </p:pic>
      <p:sp>
        <p:nvSpPr>
          <p:cNvPr id="75" name="Rectangle 74">
            <a:extLst>
              <a:ext uri="{FF2B5EF4-FFF2-40B4-BE49-F238E27FC236}">
                <a16:creationId xmlns:a16="http://schemas.microsoft.com/office/drawing/2014/main" id="{7B9E7B3B-A156-4356-BF35-7825C428E0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475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119471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78">
            <a:extLst>
              <a:ext uri="{FF2B5EF4-FFF2-40B4-BE49-F238E27FC236}">
                <a16:creationId xmlns:a16="http://schemas.microsoft.com/office/drawing/2014/main" id="{3748E930-3DA0-42C1-905B-998B7584D2B8}"/>
              </a:ext>
            </a:extLst>
          </p:cNvPr>
          <p:cNvSpPr txBox="1">
            <a:spLocks/>
          </p:cNvSpPr>
          <p:nvPr/>
        </p:nvSpPr>
        <p:spPr>
          <a:xfrm>
            <a:off x="-51116" y="221357"/>
            <a:ext cx="12294231"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lgn="ctr"/>
            <a:r>
              <a:rPr lang="en-US" sz="4000" b="1">
                <a:solidFill>
                  <a:schemeClr val="tx1">
                    <a:lumMod val="75000"/>
                    <a:lumOff val="25000"/>
                  </a:schemeClr>
                </a:solidFill>
                <a:latin typeface="Calibri"/>
                <a:ea typeface="Calibri"/>
                <a:cs typeface="Arial"/>
              </a:rPr>
              <a:t>Bylaw 3-1(g) and Leadership Diversity (2006) </a:t>
            </a:r>
            <a:endParaRPr lang="en-US">
              <a:solidFill>
                <a:schemeClr val="tx1">
                  <a:lumMod val="75000"/>
                  <a:lumOff val="25000"/>
                </a:schemeClr>
              </a:solidFill>
              <a:ea typeface="Calibri Light" panose="020F0302020204030204"/>
              <a:cs typeface="Calibri Light" panose="020F0302020204030204"/>
            </a:endParaRPr>
          </a:p>
          <a:p>
            <a:pPr algn="ctr"/>
            <a:r>
              <a:rPr lang="en-US" sz="2400" b="1">
                <a:solidFill>
                  <a:schemeClr val="tx1">
                    <a:lumMod val="75000"/>
                    <a:lumOff val="25000"/>
                  </a:schemeClr>
                </a:solidFill>
                <a:latin typeface="Calibri"/>
                <a:ea typeface="Calibri"/>
                <a:cs typeface="Arial"/>
              </a:rPr>
              <a:t>Additional Resources</a:t>
            </a:r>
            <a:endParaRPr lang="en-US">
              <a:solidFill>
                <a:schemeClr val="tx1">
                  <a:lumMod val="75000"/>
                  <a:lumOff val="25000"/>
                </a:schemeClr>
              </a:solidFill>
              <a:ea typeface="Calibri Light" panose="020F0302020204030204"/>
              <a:cs typeface="Calibri Light" panose="020F0302020204030204"/>
            </a:endParaRPr>
          </a:p>
        </p:txBody>
      </p:sp>
      <p:sp>
        <p:nvSpPr>
          <p:cNvPr id="3" name="Shape 179">
            <a:extLst>
              <a:ext uri="{FF2B5EF4-FFF2-40B4-BE49-F238E27FC236}">
                <a16:creationId xmlns:a16="http://schemas.microsoft.com/office/drawing/2014/main" id="{F52D1A80-E20D-4D05-A1E0-AD489853B390}"/>
              </a:ext>
            </a:extLst>
          </p:cNvPr>
          <p:cNvSpPr txBox="1">
            <a:spLocks/>
          </p:cNvSpPr>
          <p:nvPr/>
        </p:nvSpPr>
        <p:spPr>
          <a:xfrm>
            <a:off x="394137" y="1585736"/>
            <a:ext cx="11206924" cy="5132056"/>
          </a:xfrm>
          <a:prstGeom prst="rect">
            <a:avLst/>
          </a:prstGeom>
          <a:noFill/>
          <a:ln>
            <a:noFill/>
          </a:ln>
        </p:spPr>
        <p:txBody>
          <a:bodyPr lIns="121875" tIns="121875" rIns="121875" bIns="121875" anchor="t" anchorCtr="0">
            <a:noAutofit/>
          </a:bodyPr>
          <a:lst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a:lstStyle>
          <a:p>
            <a:pPr marL="457200" indent="-457200"/>
            <a:r>
              <a:rPr lang="en-US" sz="3200">
                <a:solidFill>
                  <a:schemeClr val="tx1">
                    <a:lumMod val="65000"/>
                    <a:lumOff val="35000"/>
                  </a:schemeClr>
                </a:solidFill>
                <a:latin typeface="Calibri"/>
                <a:ea typeface="Calibri"/>
                <a:cs typeface="Arial"/>
              </a:rPr>
              <a:t>What do you know about Bylaw 3-1(g)?</a:t>
            </a:r>
          </a:p>
          <a:p>
            <a:pPr marL="457200" indent="-457200"/>
            <a:r>
              <a:rPr lang="en-US" sz="3200">
                <a:solidFill>
                  <a:schemeClr val="tx1">
                    <a:lumMod val="65000"/>
                    <a:lumOff val="35000"/>
                  </a:schemeClr>
                </a:solidFill>
                <a:latin typeface="Calibri"/>
                <a:ea typeface="Calibri"/>
                <a:cs typeface="Arial"/>
              </a:rPr>
              <a:t>Most often thought about in relation to RA membership</a:t>
            </a:r>
          </a:p>
          <a:p>
            <a:pPr marL="457200" indent="-457200"/>
            <a:r>
              <a:rPr lang="en-US" sz="3200">
                <a:solidFill>
                  <a:schemeClr val="tx1">
                    <a:lumMod val="65000"/>
                    <a:lumOff val="35000"/>
                  </a:schemeClr>
                </a:solidFill>
                <a:latin typeface="Calibri"/>
                <a:ea typeface="Calibri"/>
                <a:cs typeface="Arial"/>
              </a:rPr>
              <a:t>Comprehensive measure for encouraging racial/ethnic diversity in leadership</a:t>
            </a:r>
          </a:p>
          <a:p>
            <a:pPr marL="457200" indent="-457200"/>
            <a:r>
              <a:rPr lang="en-US" sz="3200">
                <a:solidFill>
                  <a:schemeClr val="tx1">
                    <a:lumMod val="65000"/>
                    <a:lumOff val="35000"/>
                  </a:schemeClr>
                </a:solidFill>
                <a:latin typeface="Calibri"/>
                <a:ea typeface="Calibri"/>
                <a:cs typeface="Arial"/>
              </a:rPr>
              <a:t>Always intended to be more that meeting an RA quota – to encourage diverse leaders in all aspects of the affiliate’s work.</a:t>
            </a:r>
            <a:r>
              <a:rPr lang="en-US" sz="3200" b="1">
                <a:solidFill>
                  <a:schemeClr val="tx1">
                    <a:lumMod val="65000"/>
                    <a:lumOff val="35000"/>
                  </a:schemeClr>
                </a:solidFill>
                <a:latin typeface="Arial"/>
                <a:cs typeface="Arial"/>
              </a:rPr>
              <a:t> </a:t>
            </a:r>
            <a:endParaRPr lang="en-US" sz="3200" b="1">
              <a:solidFill>
                <a:schemeClr val="tx1">
                  <a:lumMod val="65000"/>
                  <a:lumOff val="3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90881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Shape 178"/>
          <p:cNvSpPr txBox="1">
            <a:spLocks noGrp="1"/>
          </p:cNvSpPr>
          <p:nvPr>
            <p:ph type="title"/>
          </p:nvPr>
        </p:nvSpPr>
        <p:spPr>
          <a:xfrm>
            <a:off x="0" y="140208"/>
            <a:ext cx="13068536" cy="1021900"/>
          </a:xfrm>
          <a:prstGeom prst="rect">
            <a:avLst/>
          </a:prstGeom>
          <a:noFill/>
          <a:ln>
            <a:noFill/>
          </a:ln>
        </p:spPr>
        <p:txBody>
          <a:bodyPr lIns="121875" tIns="121875" rIns="121875" bIns="121875" anchor="b" anchorCtr="0">
            <a:noAutofit/>
          </a:bodyPr>
          <a:lstStyle/>
          <a:p>
            <a:pPr algn="ctr">
              <a:lnSpc>
                <a:spcPct val="90000"/>
              </a:lnSpc>
              <a:buClr>
                <a:schemeClr val="dk1"/>
              </a:buClr>
              <a:buSzPct val="25000"/>
            </a:pPr>
            <a:r>
              <a:rPr lang="en-US" b="1">
                <a:latin typeface="Calibri"/>
                <a:ea typeface="Arial"/>
                <a:cs typeface="Arial"/>
                <a:sym typeface="Arial"/>
              </a:rPr>
              <a:t>Resolution I: White Supremacy Culture</a:t>
            </a:r>
            <a:br>
              <a:rPr lang="en-US" b="1">
                <a:latin typeface="Calibri"/>
                <a:ea typeface="Arial"/>
                <a:cs typeface="Arial"/>
                <a:sym typeface="Arial"/>
              </a:rPr>
            </a:br>
            <a:r>
              <a:rPr lang="en-US" sz="2400" b="1">
                <a:solidFill>
                  <a:srgbClr val="404040"/>
                </a:solidFill>
                <a:latin typeface="Calibri"/>
                <a:ea typeface="Arial"/>
                <a:cs typeface="Arial"/>
              </a:rPr>
              <a:t>Additional Resources</a:t>
            </a:r>
            <a:endParaRPr lang="en-US" sz="2400" b="1" i="0" u="none" strike="noStrike" cap="none" baseline="0">
              <a:solidFill>
                <a:srgbClr val="FF0000"/>
              </a:solidFill>
              <a:latin typeface="Calibri"/>
              <a:ea typeface="Arial"/>
              <a:cs typeface="Arial"/>
            </a:endParaRPr>
          </a:p>
        </p:txBody>
      </p:sp>
      <p:sp>
        <p:nvSpPr>
          <p:cNvPr id="179" name="Shape 179"/>
          <p:cNvSpPr txBox="1">
            <a:spLocks noGrp="1"/>
          </p:cNvSpPr>
          <p:nvPr>
            <p:ph type="body" idx="1"/>
          </p:nvPr>
        </p:nvSpPr>
        <p:spPr>
          <a:xfrm>
            <a:off x="394137" y="1337481"/>
            <a:ext cx="11527353" cy="5380311"/>
          </a:xfrm>
          <a:prstGeom prst="rect">
            <a:avLst/>
          </a:prstGeom>
          <a:noFill/>
          <a:ln>
            <a:noFill/>
          </a:ln>
        </p:spPr>
        <p:txBody>
          <a:bodyPr lIns="121875" tIns="121875" rIns="121875" bIns="121875" anchor="t" anchorCtr="0">
            <a:noAutofit/>
          </a:bodyPr>
          <a:lstStyle/>
          <a:p>
            <a:pPr marL="0" indent="0">
              <a:buNone/>
            </a:pPr>
            <a:r>
              <a:rPr lang="en-US" altLang="en-US" sz="3600">
                <a:latin typeface="Calibri"/>
                <a:ea typeface="Calibri"/>
                <a:cs typeface="Calibri"/>
              </a:rPr>
              <a:t>The National Education Association believes that, in order to achieve racial and social justice, educators must acknowledge the existence of White supremacy culture as a primary root cause of institutional racism, structural racism, and White privilege. Additionally, the Association believes that the norms, standards, and organizational structures manifested in White supremacy culture perpetually exploit and oppress people of color and serve as detriments to racial justice.</a:t>
            </a:r>
            <a:endParaRPr lang="en-US" sz="3600">
              <a:solidFill>
                <a:srgbClr val="6600CC"/>
              </a:solidFill>
              <a:latin typeface="Calibri"/>
              <a:ea typeface="Calibri"/>
              <a:cs typeface="Calibri"/>
            </a:endParaRPr>
          </a:p>
        </p:txBody>
      </p:sp>
    </p:spTree>
    <p:extLst>
      <p:ext uri="{BB962C8B-B14F-4D97-AF65-F5344CB8AC3E}">
        <p14:creationId xmlns:p14="http://schemas.microsoft.com/office/powerpoint/2010/main" val="1851034852"/>
      </p:ext>
    </p:extLst>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9" name="Shape 179"/>
          <p:cNvSpPr txBox="1">
            <a:spLocks noGrp="1"/>
          </p:cNvSpPr>
          <p:nvPr>
            <p:ph type="body" idx="1"/>
          </p:nvPr>
        </p:nvSpPr>
        <p:spPr>
          <a:xfrm>
            <a:off x="394137" y="1337481"/>
            <a:ext cx="11527353" cy="5380311"/>
          </a:xfrm>
          <a:prstGeom prst="rect">
            <a:avLst/>
          </a:prstGeom>
          <a:noFill/>
          <a:ln>
            <a:noFill/>
          </a:ln>
        </p:spPr>
        <p:txBody>
          <a:bodyPr lIns="121875" tIns="121875" rIns="121875" bIns="121875" anchor="t" anchorCtr="0">
            <a:noAutofit/>
          </a:bodyPr>
          <a:lstStyle/>
          <a:p>
            <a:pPr marL="0" indent="0" eaLnBrk="0" fontAlgn="base" hangingPunct="0">
              <a:lnSpc>
                <a:spcPct val="100000"/>
              </a:lnSpc>
              <a:spcBef>
                <a:spcPct val="0"/>
              </a:spcBef>
              <a:spcAft>
                <a:spcPct val="0"/>
              </a:spcAft>
              <a:buClrTx/>
              <a:buSzTx/>
              <a:buNone/>
            </a:pPr>
            <a:r>
              <a:rPr lang="en-US" altLang="en-US" sz="3600">
                <a:latin typeface="Calibri"/>
                <a:ea typeface="Calibri"/>
                <a:cs typeface="Calibri"/>
              </a:rPr>
              <a:t>Further, the invisible racial benefits of White privilege, which are automatically conferred irrespective of wealth, gender, and other factors, severely limit opportunities for people of color and impede full achievement of racial and social justice. Therefore, the Association will actively advocate for social and educational strategies fostering the eradication of institutional racism and White privilege perpetuated by White supremacy culture. </a:t>
            </a:r>
            <a:endParaRPr lang="en-US" altLang="en-US" sz="3600" b="1">
              <a:latin typeface="Calibri" panose="020F0502020204030204" pitchFamily="34" charset="0"/>
              <a:cs typeface="Calibri" panose="020F0502020204030204" pitchFamily="34" charset="0"/>
            </a:endParaRPr>
          </a:p>
        </p:txBody>
      </p:sp>
      <p:sp>
        <p:nvSpPr>
          <p:cNvPr id="6" name="Shape 178">
            <a:extLst>
              <a:ext uri="{FF2B5EF4-FFF2-40B4-BE49-F238E27FC236}">
                <a16:creationId xmlns:a16="http://schemas.microsoft.com/office/drawing/2014/main" id="{E738C05A-B789-440D-A6E3-422BC3498A78}"/>
              </a:ext>
            </a:extLst>
          </p:cNvPr>
          <p:cNvSpPr txBox="1">
            <a:spLocks/>
          </p:cNvSpPr>
          <p:nvPr/>
        </p:nvSpPr>
        <p:spPr>
          <a:xfrm>
            <a:off x="602026" y="140208"/>
            <a:ext cx="11081056"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ts val="0"/>
              </a:spcBef>
              <a:buNone/>
              <a:defRPr sz="4000" b="1" kern="1200">
                <a:solidFill>
                  <a:srgbClr val="302B63"/>
                </a:solidFill>
                <a:latin typeface="Arial" panose="020B0604020202020204" pitchFamily="34" charset="0"/>
                <a:ea typeface="+mj-ea"/>
                <a:cs typeface="Arial" panose="020B0604020202020204" pitchFamily="34" charset="0"/>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pPr algn="ctr">
              <a:buClr>
                <a:schemeClr val="dk1"/>
              </a:buClr>
              <a:buSzPct val="25000"/>
              <a:buFont typeface="Arial"/>
              <a:buNone/>
            </a:pPr>
            <a:r>
              <a:rPr lang="en-US">
                <a:solidFill>
                  <a:schemeClr val="tx1">
                    <a:lumMod val="75000"/>
                    <a:lumOff val="25000"/>
                  </a:schemeClr>
                </a:solidFill>
                <a:effectLst>
                  <a:outerShdw blurRad="38100" dist="38100" dir="2700000" algn="tl">
                    <a:srgbClr val="000000">
                      <a:alpha val="43137"/>
                    </a:srgbClr>
                  </a:outerShdw>
                </a:effectLst>
                <a:latin typeface="Calibri"/>
                <a:ea typeface="Arial"/>
                <a:cs typeface="Arial"/>
                <a:sym typeface="Arial"/>
              </a:rPr>
              <a:t>Resolution I: White Supremacy Culture</a:t>
            </a:r>
            <a:endParaRPr lang="en-US"/>
          </a:p>
        </p:txBody>
      </p:sp>
    </p:spTree>
    <p:extLst>
      <p:ext uri="{BB962C8B-B14F-4D97-AF65-F5344CB8AC3E}">
        <p14:creationId xmlns:p14="http://schemas.microsoft.com/office/powerpoint/2010/main" val="2489661190"/>
      </p:ext>
    </p:extLst>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5999F-EBB9-4586-A637-4856719F7341}"/>
              </a:ext>
            </a:extLst>
          </p:cNvPr>
          <p:cNvSpPr>
            <a:spLocks noGrp="1"/>
          </p:cNvSpPr>
          <p:nvPr>
            <p:ph type="title"/>
          </p:nvPr>
        </p:nvSpPr>
        <p:spPr>
          <a:xfrm>
            <a:off x="1105659" y="2034462"/>
            <a:ext cx="9980682" cy="4439928"/>
          </a:xfrm>
        </p:spPr>
        <p:txBody>
          <a:bodyPr>
            <a:normAutofit fontScale="90000"/>
          </a:bodyPr>
          <a:lstStyle/>
          <a:p>
            <a:pPr fontAlgn="base"/>
            <a:r>
              <a:rPr lang="en-US" sz="6600"/>
              <a:t>Honoring Native Lands NBI 64 </a:t>
            </a:r>
            <a:br>
              <a:rPr lang="en-US"/>
            </a:br>
            <a:br>
              <a:rPr lang="en-US"/>
            </a:br>
            <a:r>
              <a:rPr lang="en-US" b="0"/>
              <a:t>New Business Item (NBI) 64 proposed:</a:t>
            </a:r>
            <a:br>
              <a:rPr lang="en-US" b="0"/>
            </a:br>
            <a:br>
              <a:rPr lang="en-US" b="0"/>
            </a:br>
            <a:r>
              <a:rPr lang="en-US" b="0"/>
              <a:t> "At the beginning of all NEA convenings, NEA will acknowledge the native people of whom this land originated."</a:t>
            </a:r>
            <a:br>
              <a:rPr lang="en-US" b="0"/>
            </a:br>
            <a:br>
              <a:rPr lang="en-US" b="0"/>
            </a:br>
            <a:r>
              <a:rPr lang="en-US" b="0"/>
              <a:t>It passed without opposition.</a:t>
            </a:r>
            <a:br>
              <a:rPr lang="en-US" b="0"/>
            </a:br>
            <a:endParaRPr lang="en-US"/>
          </a:p>
        </p:txBody>
      </p:sp>
    </p:spTree>
    <p:extLst>
      <p:ext uri="{BB962C8B-B14F-4D97-AF65-F5344CB8AC3E}">
        <p14:creationId xmlns:p14="http://schemas.microsoft.com/office/powerpoint/2010/main" val="1300190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Shape 178"/>
          <p:cNvSpPr txBox="1">
            <a:spLocks noGrp="1"/>
          </p:cNvSpPr>
          <p:nvPr>
            <p:ph type="title"/>
          </p:nvPr>
        </p:nvSpPr>
        <p:spPr>
          <a:xfrm>
            <a:off x="-147782" y="321240"/>
            <a:ext cx="12339781" cy="820066"/>
          </a:xfrm>
          <a:prstGeom prst="rect">
            <a:avLst/>
          </a:prstGeom>
          <a:noFill/>
          <a:ln>
            <a:noFill/>
          </a:ln>
        </p:spPr>
        <p:txBody>
          <a:bodyPr lIns="121875" tIns="121875" rIns="121875" bIns="121875" anchor="b" anchorCtr="0">
            <a:noAutofit/>
          </a:bodyPr>
          <a:lstStyle/>
          <a:p>
            <a:pPr>
              <a:lnSpc>
                <a:spcPct val="90000"/>
              </a:lnSpc>
              <a:spcBef>
                <a:spcPts val="0"/>
              </a:spcBef>
              <a:buClr>
                <a:schemeClr val="dk1"/>
              </a:buClr>
              <a:buSzPct val="25000"/>
            </a:pPr>
            <a:br>
              <a:rPr lang="en-US" sz="6000">
                <a:solidFill>
                  <a:schemeClr val="tx1">
                    <a:lumMod val="65000"/>
                    <a:lumOff val="35000"/>
                  </a:schemeClr>
                </a:solidFill>
                <a:ea typeface="Arial"/>
                <a:cs typeface="Arial"/>
                <a:sym typeface="Arial"/>
              </a:rPr>
            </a:br>
            <a:endParaRPr lang="en-US" sz="6000" b="1" i="0" u="none" strike="noStrike" cap="none" baseline="0">
              <a:solidFill>
                <a:schemeClr val="tx1">
                  <a:lumMod val="65000"/>
                  <a:lumOff val="35000"/>
                </a:schemeClr>
              </a:solidFill>
              <a:latin typeface="+mn-lt"/>
              <a:ea typeface="Arial"/>
              <a:cs typeface="Arial"/>
            </a:endParaRPr>
          </a:p>
        </p:txBody>
      </p:sp>
      <p:sp>
        <p:nvSpPr>
          <p:cNvPr id="8" name="Content Placeholder 2"/>
          <p:cNvSpPr txBox="1">
            <a:spLocks/>
          </p:cNvSpPr>
          <p:nvPr/>
        </p:nvSpPr>
        <p:spPr>
          <a:xfrm>
            <a:off x="2057400" y="1256059"/>
            <a:ext cx="8852262" cy="653502"/>
          </a:xfrm>
          <a:prstGeom prst="rect">
            <a:avLst/>
          </a:prstGeom>
        </p:spPr>
        <p:txBody>
          <a:bodyPr vert="horz" lIns="0" tIns="45720" rIns="0" bIns="45720" numCol="1"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sz="3600">
                <a:solidFill>
                  <a:schemeClr val="tx1">
                    <a:lumMod val="65000"/>
                    <a:lumOff val="35000"/>
                  </a:schemeClr>
                </a:solidFill>
                <a:latin typeface="Calibri"/>
                <a:ea typeface="Calibri"/>
                <a:cs typeface="Arial"/>
              </a:rPr>
              <a:t>Vision…a great public school for every student.</a:t>
            </a:r>
          </a:p>
          <a:p>
            <a:endParaRPr lang="en-US" sz="3600" b="1">
              <a:solidFill>
                <a:schemeClr val="tx1"/>
              </a:solidFill>
              <a:latin typeface="Arial" panose="020B0604020202020204" pitchFamily="34" charset="0"/>
              <a:cs typeface="Arial" panose="020B0604020202020204" pitchFamily="34" charset="0"/>
            </a:endParaRPr>
          </a:p>
        </p:txBody>
      </p:sp>
      <p:pic>
        <p:nvPicPr>
          <p:cNvPr id="9" name="Picture 8"/>
          <p:cNvPicPr>
            <a:picLocks noChangeAspect="1"/>
          </p:cNvPicPr>
          <p:nvPr/>
        </p:nvPicPr>
        <p:blipFill>
          <a:blip r:embed="rId3"/>
          <a:stretch>
            <a:fillRect/>
          </a:stretch>
        </p:blipFill>
        <p:spPr>
          <a:xfrm>
            <a:off x="643518" y="2227897"/>
            <a:ext cx="2519052" cy="3230305"/>
          </a:xfrm>
          <a:prstGeom prst="roundRect">
            <a:avLst>
              <a:gd name="adj" fmla="val 4167"/>
            </a:avLst>
          </a:prstGeom>
          <a:solidFill>
            <a:srgbClr val="FFFFFF"/>
          </a:solidFill>
          <a:ln w="7620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sp>
        <p:nvSpPr>
          <p:cNvPr id="5" name="Content Placeholder 2"/>
          <p:cNvSpPr txBox="1">
            <a:spLocks/>
          </p:cNvSpPr>
          <p:nvPr/>
        </p:nvSpPr>
        <p:spPr>
          <a:xfrm>
            <a:off x="3874236" y="2137801"/>
            <a:ext cx="7518446" cy="1259474"/>
          </a:xfrm>
          <a:prstGeom prst="rect">
            <a:avLst/>
          </a:prstGeom>
        </p:spPr>
        <p:txBody>
          <a:bodyPr vert="horz" lIns="0" tIns="45720" rIns="0" bIns="45720" numCol="1"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2400" b="1">
                <a:solidFill>
                  <a:srgbClr val="514843"/>
                </a:solidFill>
                <a:latin typeface="Calibri"/>
                <a:ea typeface="Calibri"/>
                <a:cs typeface="Arial"/>
              </a:rPr>
              <a:t>Mission…advocate for education professionals and to unite our members and the nation to fulfill the promise of public education</a:t>
            </a:r>
          </a:p>
          <a:p>
            <a:endParaRPr lang="en-US" sz="3200" b="1">
              <a:solidFill>
                <a:schemeClr val="tx1"/>
              </a:solidFill>
              <a:latin typeface="Arial" panose="020B0604020202020204" pitchFamily="34" charset="0"/>
              <a:cs typeface="Arial" panose="020B0604020202020204" pitchFamily="34" charset="0"/>
            </a:endParaRPr>
          </a:p>
          <a:p>
            <a:endParaRPr lang="en-US" sz="3600" b="1">
              <a:solidFill>
                <a:schemeClr val="tx1"/>
              </a:solidFill>
              <a:latin typeface="Arial" panose="020B0604020202020204" pitchFamily="34" charset="0"/>
              <a:cs typeface="Arial" panose="020B0604020202020204" pitchFamily="34" charset="0"/>
            </a:endParaRPr>
          </a:p>
        </p:txBody>
      </p:sp>
      <p:sp>
        <p:nvSpPr>
          <p:cNvPr id="6" name="Rectangle 5"/>
          <p:cNvSpPr/>
          <p:nvPr/>
        </p:nvSpPr>
        <p:spPr>
          <a:xfrm>
            <a:off x="6834336" y="3095602"/>
            <a:ext cx="3788230" cy="2985433"/>
          </a:xfrm>
          <a:prstGeom prst="rect">
            <a:avLst/>
          </a:prstGeom>
        </p:spPr>
        <p:txBody>
          <a:bodyPr wrap="square" lIns="91440" tIns="45720" rIns="91440" bIns="45720" anchor="t">
            <a:spAutoFit/>
          </a:bodyPr>
          <a:lstStyle/>
          <a:p>
            <a:r>
              <a:rPr lang="en-US" sz="2400" b="1">
                <a:solidFill>
                  <a:srgbClr val="002060"/>
                </a:solidFill>
                <a:latin typeface="Calibri"/>
                <a:ea typeface="Calibri"/>
                <a:cs typeface="Arial"/>
              </a:rPr>
              <a:t>Core Values:</a:t>
            </a:r>
            <a:endParaRPr lang="en-US" sz="2400">
              <a:solidFill>
                <a:srgbClr val="002060"/>
              </a:solidFill>
              <a:latin typeface="Calibri"/>
              <a:ea typeface="Calibri"/>
              <a:cs typeface="Arial"/>
            </a:endParaRPr>
          </a:p>
          <a:p>
            <a:pPr marL="800100" lvl="1" indent="-342900">
              <a:spcAft>
                <a:spcPts val="600"/>
              </a:spcAft>
              <a:buFont typeface="Courier New" panose="05000000000000000000" pitchFamily="2" charset="2"/>
              <a:buChar char="o"/>
            </a:pPr>
            <a:r>
              <a:rPr lang="en-US" sz="2400" b="1">
                <a:solidFill>
                  <a:srgbClr val="002060"/>
                </a:solidFill>
                <a:latin typeface="Calibri"/>
                <a:ea typeface="Calibri"/>
                <a:cs typeface="Arial"/>
              </a:rPr>
              <a:t>Equal Opportunity      </a:t>
            </a:r>
            <a:endParaRPr lang="en-US" sz="2400" b="1">
              <a:solidFill>
                <a:srgbClr val="002060"/>
              </a:solidFill>
              <a:latin typeface="Calibri"/>
              <a:ea typeface="Calibri"/>
              <a:cs typeface="Arial" panose="020B0604020202020204" pitchFamily="34" charset="0"/>
            </a:endParaRPr>
          </a:p>
          <a:p>
            <a:pPr marL="800100" lvl="1" indent="-342900">
              <a:spcAft>
                <a:spcPts val="600"/>
              </a:spcAft>
              <a:buFont typeface="Courier New" panose="05000000000000000000" pitchFamily="2" charset="2"/>
              <a:buChar char="o"/>
            </a:pPr>
            <a:r>
              <a:rPr lang="en-US" sz="2400" b="1">
                <a:solidFill>
                  <a:srgbClr val="002060"/>
                </a:solidFill>
                <a:latin typeface="Calibri"/>
                <a:ea typeface="Calibri"/>
                <a:cs typeface="Arial"/>
              </a:rPr>
              <a:t>A Just Society Democracy               </a:t>
            </a:r>
            <a:endParaRPr lang="en-US" sz="2400" b="1">
              <a:solidFill>
                <a:srgbClr val="002060"/>
              </a:solidFill>
              <a:latin typeface="Calibri"/>
              <a:ea typeface="Calibri"/>
              <a:cs typeface="Arial" panose="020B0604020202020204" pitchFamily="34" charset="0"/>
            </a:endParaRPr>
          </a:p>
          <a:p>
            <a:pPr marL="800100" lvl="1" indent="-342900">
              <a:spcAft>
                <a:spcPts val="600"/>
              </a:spcAft>
              <a:buFont typeface="Courier New" panose="05000000000000000000" pitchFamily="2" charset="2"/>
              <a:buChar char="o"/>
            </a:pPr>
            <a:r>
              <a:rPr lang="en-US" sz="2400" b="1">
                <a:solidFill>
                  <a:srgbClr val="002060"/>
                </a:solidFill>
                <a:latin typeface="Calibri"/>
                <a:ea typeface="Calibri"/>
                <a:cs typeface="Arial"/>
              </a:rPr>
              <a:t>Professionalism </a:t>
            </a:r>
            <a:endParaRPr lang="en-US" sz="2400" b="1">
              <a:solidFill>
                <a:srgbClr val="002060"/>
              </a:solidFill>
              <a:latin typeface="Calibri"/>
              <a:ea typeface="Calibri"/>
              <a:cs typeface="Arial" panose="020B0604020202020204" pitchFamily="34" charset="0"/>
            </a:endParaRPr>
          </a:p>
          <a:p>
            <a:pPr marL="800100" lvl="1" indent="-342900">
              <a:spcAft>
                <a:spcPts val="600"/>
              </a:spcAft>
              <a:buFont typeface="Courier New" panose="05000000000000000000" pitchFamily="2" charset="2"/>
              <a:buChar char="o"/>
            </a:pPr>
            <a:r>
              <a:rPr lang="en-US" sz="2400" b="1">
                <a:solidFill>
                  <a:srgbClr val="002060"/>
                </a:solidFill>
                <a:latin typeface="Calibri"/>
                <a:ea typeface="Calibri"/>
                <a:cs typeface="Arial"/>
              </a:rPr>
              <a:t>Partnership           </a:t>
            </a:r>
            <a:endParaRPr lang="en-US" sz="2400" b="1">
              <a:solidFill>
                <a:srgbClr val="002060"/>
              </a:solidFill>
              <a:latin typeface="Calibri"/>
              <a:ea typeface="Calibri"/>
              <a:cs typeface="Arial" panose="020B0604020202020204" pitchFamily="34" charset="0"/>
            </a:endParaRPr>
          </a:p>
          <a:p>
            <a:pPr marL="800100" lvl="1" indent="-342900">
              <a:spcAft>
                <a:spcPts val="600"/>
              </a:spcAft>
              <a:buFont typeface="Courier New" panose="05000000000000000000" pitchFamily="2" charset="2"/>
              <a:buChar char="o"/>
            </a:pPr>
            <a:r>
              <a:rPr lang="en-US" sz="2400" b="1">
                <a:solidFill>
                  <a:srgbClr val="002060"/>
                </a:solidFill>
                <a:latin typeface="Calibri"/>
                <a:ea typeface="Calibri"/>
                <a:cs typeface="Arial"/>
              </a:rPr>
              <a:t>Collective Action </a:t>
            </a:r>
            <a:endParaRPr lang="en-US" sz="2400" b="1">
              <a:solidFill>
                <a:srgbClr val="002060"/>
              </a:solidFill>
              <a:latin typeface="Calibri"/>
              <a:ea typeface="Calibri"/>
              <a:cs typeface="Arial" panose="020B0604020202020204" pitchFamily="34" charset="0"/>
            </a:endParaRPr>
          </a:p>
        </p:txBody>
      </p:sp>
      <p:sp>
        <p:nvSpPr>
          <p:cNvPr id="3" name="TextBox 2">
            <a:extLst>
              <a:ext uri="{FF2B5EF4-FFF2-40B4-BE49-F238E27FC236}">
                <a16:creationId xmlns:a16="http://schemas.microsoft.com/office/drawing/2014/main" id="{430BD6EB-646E-36A4-56CE-62C9D285C468}"/>
              </a:ext>
            </a:extLst>
          </p:cNvPr>
          <p:cNvSpPr txBox="1"/>
          <p:nvPr/>
        </p:nvSpPr>
        <p:spPr>
          <a:xfrm>
            <a:off x="284018" y="62345"/>
            <a:ext cx="10626436"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800" b="1">
                <a:solidFill>
                  <a:schemeClr val="tx1">
                    <a:lumMod val="65000"/>
                    <a:lumOff val="35000"/>
                  </a:schemeClr>
                </a:solidFill>
                <a:ea typeface="Calibri"/>
                <a:cs typeface="Calibri"/>
              </a:rPr>
              <a:t>NEA Mission and Vision</a:t>
            </a:r>
            <a:br>
              <a:rPr lang="en-US" sz="4000" b="1">
                <a:solidFill>
                  <a:schemeClr val="tx1">
                    <a:lumMod val="65000"/>
                    <a:lumOff val="35000"/>
                  </a:schemeClr>
                </a:solidFill>
                <a:ea typeface="Calibri"/>
                <a:cs typeface="Calibri"/>
              </a:rPr>
            </a:br>
            <a:r>
              <a:rPr lang="en-US" sz="2400" b="1">
                <a:solidFill>
                  <a:schemeClr val="tx1">
                    <a:lumMod val="65000"/>
                    <a:lumOff val="35000"/>
                  </a:schemeClr>
                </a:solidFill>
                <a:ea typeface="Calibri"/>
                <a:cs typeface="Calibri"/>
              </a:rPr>
              <a:t>Additional Resources </a:t>
            </a:r>
            <a:endParaRPr lang="en-US" sz="2400">
              <a:solidFill>
                <a:schemeClr val="tx1">
                  <a:lumMod val="65000"/>
                  <a:lumOff val="35000"/>
                </a:schemeClr>
              </a:solidFill>
              <a:ea typeface="Calibri" panose="020F0502020204030204"/>
              <a:cs typeface="Calibri" panose="020F0502020204030204"/>
            </a:endParaRPr>
          </a:p>
        </p:txBody>
      </p:sp>
    </p:spTree>
    <p:extLst>
      <p:ext uri="{BB962C8B-B14F-4D97-AF65-F5344CB8AC3E}">
        <p14:creationId xmlns:p14="http://schemas.microsoft.com/office/powerpoint/2010/main" val="495829456"/>
      </p:ext>
    </p:extLst>
  </p:cSld>
  <p:clrMapOvr>
    <a:masterClrMapping/>
  </p:clrMapOvr>
  <p:transitio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26"/>
          <p:cNvSpPr txBox="1">
            <a:spLocks noGrp="1"/>
          </p:cNvSpPr>
          <p:nvPr>
            <p:ph type="title"/>
          </p:nvPr>
        </p:nvSpPr>
        <p:spPr>
          <a:xfrm>
            <a:off x="-345237" y="297367"/>
            <a:ext cx="10959019" cy="763600"/>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3656965" lvl="0" indent="0" algn="l" rtl="0">
              <a:spcBef>
                <a:spcPts val="0"/>
              </a:spcBef>
              <a:spcAft>
                <a:spcPts val="0"/>
              </a:spcAft>
              <a:buNone/>
            </a:pPr>
            <a:r>
              <a:rPr lang="en" sz="4400" b="1"/>
              <a:t>Why it matters to me</a:t>
            </a:r>
            <a:r>
              <a:rPr lang="en" sz="3450" b="1"/>
              <a:t> </a:t>
            </a:r>
            <a:endParaRPr lang="en-US" sz="3450" b="1"/>
          </a:p>
        </p:txBody>
      </p:sp>
      <p:sp>
        <p:nvSpPr>
          <p:cNvPr id="179" name="Google Shape;179;p26"/>
          <p:cNvSpPr txBox="1">
            <a:spLocks noGrp="1"/>
          </p:cNvSpPr>
          <p:nvPr>
            <p:ph type="body" idx="1"/>
          </p:nvPr>
        </p:nvSpPr>
        <p:spPr>
          <a:xfrm>
            <a:off x="424333" y="1137167"/>
            <a:ext cx="6564000" cy="5429200"/>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ctr" rtl="0">
              <a:lnSpc>
                <a:spcPct val="100000"/>
              </a:lnSpc>
              <a:spcBef>
                <a:spcPts val="0"/>
              </a:spcBef>
              <a:spcAft>
                <a:spcPts val="0"/>
              </a:spcAft>
              <a:buNone/>
            </a:pPr>
            <a:r>
              <a:rPr lang="en" sz="2650">
                <a:solidFill>
                  <a:srgbClr val="333333"/>
                </a:solidFill>
                <a:highlight>
                  <a:srgbClr val="FFFFFF"/>
                </a:highlight>
                <a:latin typeface="Georgia"/>
                <a:ea typeface="Georgia"/>
                <a:cs typeface="Georgia"/>
                <a:sym typeface="Georgia"/>
              </a:rPr>
              <a:t>“In our glorious fight for civil rights, we must guard against being fooled by false slogans, such as ‘right to work.’ It is a law to rob us of our civil rights and job rights.</a:t>
            </a:r>
            <a:endParaRPr sz="2650">
              <a:solidFill>
                <a:srgbClr val="333333"/>
              </a:solidFill>
              <a:highlight>
                <a:srgbClr val="FFFFFF"/>
              </a:highlight>
              <a:latin typeface="Georgia"/>
              <a:ea typeface="Georgia"/>
              <a:cs typeface="Georgia"/>
              <a:sym typeface="Georgia"/>
            </a:endParaRPr>
          </a:p>
          <a:p>
            <a:pPr marL="0" lvl="0" indent="0" algn="ctr" rtl="0">
              <a:lnSpc>
                <a:spcPct val="100000"/>
              </a:lnSpc>
              <a:spcBef>
                <a:spcPts val="0"/>
              </a:spcBef>
              <a:spcAft>
                <a:spcPts val="0"/>
              </a:spcAft>
              <a:buNone/>
            </a:pPr>
            <a:r>
              <a:rPr lang="en" sz="2650">
                <a:solidFill>
                  <a:srgbClr val="333333"/>
                </a:solidFill>
                <a:highlight>
                  <a:srgbClr val="FFFFFF"/>
                </a:highlight>
                <a:latin typeface="Georgia"/>
                <a:ea typeface="Georgia"/>
                <a:cs typeface="Georgia"/>
                <a:sym typeface="Georgia"/>
              </a:rPr>
              <a:t>Its purpose is to destroy labor unions and the freedom of collective bargaining by which unions have improved wages and working conditions of everyone…Wherever these laws have been passed, wages are lower, job opportunities are fewer and there are no civil rights.”</a:t>
            </a:r>
            <a:endParaRPr sz="2650">
              <a:solidFill>
                <a:srgbClr val="333333"/>
              </a:solidFill>
              <a:highlight>
                <a:srgbClr val="FFFFFF"/>
              </a:highlight>
              <a:latin typeface="Georgia"/>
              <a:ea typeface="Georgia"/>
              <a:cs typeface="Georgia"/>
              <a:sym typeface="Georgia"/>
            </a:endParaRPr>
          </a:p>
          <a:p>
            <a:pPr marL="0" lvl="0" indent="0" algn="r" rtl="0">
              <a:lnSpc>
                <a:spcPct val="100000"/>
              </a:lnSpc>
              <a:spcBef>
                <a:spcPts val="0"/>
              </a:spcBef>
              <a:spcAft>
                <a:spcPts val="0"/>
              </a:spcAft>
              <a:buNone/>
            </a:pPr>
            <a:r>
              <a:rPr lang="en" sz="2650" b="1">
                <a:solidFill>
                  <a:srgbClr val="333333"/>
                </a:solidFill>
                <a:highlight>
                  <a:srgbClr val="FFFFFF"/>
                </a:highlight>
                <a:latin typeface="Georgia"/>
                <a:ea typeface="Georgia"/>
                <a:cs typeface="Georgia"/>
                <a:sym typeface="Georgia"/>
              </a:rPr>
              <a:t>Martin Luther King</a:t>
            </a:r>
            <a:endParaRPr sz="2650" b="1">
              <a:solidFill>
                <a:srgbClr val="333333"/>
              </a:solidFill>
              <a:highlight>
                <a:srgbClr val="FFFFFF"/>
              </a:highlight>
              <a:latin typeface="Georgia"/>
              <a:ea typeface="Georgia"/>
              <a:cs typeface="Georgia"/>
            </a:endParaRPr>
          </a:p>
          <a:p>
            <a:pPr marL="0" lvl="0" indent="0" algn="l" rtl="0">
              <a:spcBef>
                <a:spcPts val="0"/>
              </a:spcBef>
              <a:spcAft>
                <a:spcPts val="0"/>
              </a:spcAft>
              <a:buNone/>
            </a:pPr>
            <a:endParaRPr sz="2933" b="1"/>
          </a:p>
          <a:p>
            <a:pPr marL="0" lvl="0" indent="0" algn="l" rtl="0">
              <a:spcBef>
                <a:spcPts val="1600"/>
              </a:spcBef>
              <a:spcAft>
                <a:spcPts val="1600"/>
              </a:spcAft>
              <a:buNone/>
            </a:pPr>
            <a:endParaRPr sz="2933" b="1"/>
          </a:p>
        </p:txBody>
      </p:sp>
      <p:pic>
        <p:nvPicPr>
          <p:cNvPr id="180" name="Google Shape;180;p26"/>
          <p:cNvPicPr preferRelativeResize="0"/>
          <p:nvPr/>
        </p:nvPicPr>
        <p:blipFill>
          <a:blip r:embed="rId3">
            <a:alphaModFix/>
          </a:blip>
          <a:srcRect t="54" r="5777" b="-221"/>
          <a:stretch>
            <a:fillRect/>
          </a:stretch>
        </p:blipFill>
        <p:spPr>
          <a:xfrm>
            <a:off x="7113734" y="1714287"/>
            <a:ext cx="4654641" cy="4220685"/>
          </a:xfrm>
          <a:prstGeom prst="rect">
            <a:avLst/>
          </a:prstGeom>
          <a:noFill/>
          <a:ln>
            <a:noFill/>
          </a:ln>
        </p:spPr>
      </p:pic>
    </p:spTree>
    <p:extLst>
      <p:ext uri="{BB962C8B-B14F-4D97-AF65-F5344CB8AC3E}">
        <p14:creationId xmlns:p14="http://schemas.microsoft.com/office/powerpoint/2010/main" val="28101689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31C5A-F73C-4991-A92F-B9BAA4A80D01}"/>
              </a:ext>
            </a:extLst>
          </p:cNvPr>
          <p:cNvSpPr>
            <a:spLocks noGrp="1"/>
          </p:cNvSpPr>
          <p:nvPr>
            <p:ph type="title"/>
          </p:nvPr>
        </p:nvSpPr>
        <p:spPr>
          <a:xfrm>
            <a:off x="308811" y="346463"/>
            <a:ext cx="10515600" cy="726276"/>
          </a:xfrm>
        </p:spPr>
        <p:txBody>
          <a:bodyPr>
            <a:noAutofit/>
          </a:bodyPr>
          <a:lstStyle/>
          <a:p>
            <a:pPr algn="ctr"/>
            <a:r>
              <a:rPr lang="en-US" sz="5400" b="1">
                <a:effectLst>
                  <a:outerShdw blurRad="38100" dist="38100" dir="2700000" algn="tl">
                    <a:srgbClr val="000000">
                      <a:alpha val="43137"/>
                    </a:srgbClr>
                  </a:outerShdw>
                </a:effectLst>
              </a:rPr>
              <a:t>How our work with you is framed</a:t>
            </a:r>
            <a:endParaRPr lang="en-US" sz="5400"/>
          </a:p>
        </p:txBody>
      </p:sp>
      <p:sp>
        <p:nvSpPr>
          <p:cNvPr id="3" name="Content Placeholder 2">
            <a:extLst>
              <a:ext uri="{FF2B5EF4-FFF2-40B4-BE49-F238E27FC236}">
                <a16:creationId xmlns:a16="http://schemas.microsoft.com/office/drawing/2014/main" id="{0B6F77DE-37C9-43B1-AAA6-239344D5CB90}"/>
              </a:ext>
            </a:extLst>
          </p:cNvPr>
          <p:cNvSpPr>
            <a:spLocks noGrp="1"/>
          </p:cNvSpPr>
          <p:nvPr>
            <p:ph idx="1"/>
          </p:nvPr>
        </p:nvSpPr>
        <p:spPr>
          <a:xfrm>
            <a:off x="397042" y="1491916"/>
            <a:ext cx="8025063" cy="5955631"/>
          </a:xfrm>
        </p:spPr>
        <p:txBody>
          <a:bodyPr vert="horz" lIns="0" tIns="45720" rIns="0" bIns="45720" rtlCol="0" anchor="t">
            <a:normAutofit/>
          </a:bodyPr>
          <a:lstStyle/>
          <a:p>
            <a:r>
              <a:rPr lang="en-US" sz="3200">
                <a:latin typeface="Calibri"/>
                <a:ea typeface="Calibri"/>
                <a:cs typeface="Arial"/>
              </a:rPr>
              <a:t>Racial justice is the systematic fair treatment of people of all races, resulting in equitable opportunities and outcomes for all.</a:t>
            </a:r>
          </a:p>
          <a:p>
            <a:r>
              <a:rPr lang="en-US" sz="3200">
                <a:latin typeface="Calibri"/>
                <a:ea typeface="Calibri"/>
                <a:cs typeface="Arial"/>
              </a:rPr>
              <a:t>To achieve this requires an explicit, though not exclusive, examination of race and ethnicity and a “race and ...” approach that examines how race compounds and intersects with other societal issues.</a:t>
            </a:r>
            <a:r>
              <a:rPr lang="en-US" sz="3200"/>
              <a:t> </a:t>
            </a:r>
            <a:endParaRPr lang="en-US" sz="3200">
              <a:ea typeface="Calibri"/>
              <a:cs typeface="Calibri"/>
            </a:endParaRPr>
          </a:p>
          <a:p>
            <a:endParaRPr lang="en-US"/>
          </a:p>
          <a:p>
            <a:pPr marL="0" indent="0">
              <a:buNone/>
            </a:pPr>
            <a:endParaRPr lang="en-US"/>
          </a:p>
        </p:txBody>
      </p:sp>
      <p:pic>
        <p:nvPicPr>
          <p:cNvPr id="6146" name="Picture 2" descr="Image result for picture frames">
            <a:extLst>
              <a:ext uri="{FF2B5EF4-FFF2-40B4-BE49-F238E27FC236}">
                <a16:creationId xmlns:a16="http://schemas.microsoft.com/office/drawing/2014/main" id="{46FB4E20-4461-49D6-A354-D70D6B1328E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193" t="5078" r="18208" b="10709"/>
          <a:stretch/>
        </p:blipFill>
        <p:spPr bwMode="auto">
          <a:xfrm>
            <a:off x="8554453" y="1070811"/>
            <a:ext cx="3463143" cy="4812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3805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Shape 178"/>
          <p:cNvSpPr txBox="1">
            <a:spLocks noGrp="1"/>
          </p:cNvSpPr>
          <p:nvPr>
            <p:ph type="title"/>
          </p:nvPr>
        </p:nvSpPr>
        <p:spPr>
          <a:xfrm>
            <a:off x="457200" y="296486"/>
            <a:ext cx="3200400" cy="2286000"/>
          </a:xfrm>
          <a:prstGeom prst="rect">
            <a:avLst/>
          </a:prstGeom>
          <a:noFill/>
          <a:ln>
            <a:noFill/>
          </a:ln>
        </p:spPr>
        <p:txBody>
          <a:bodyPr lIns="121875" tIns="121875" rIns="121875" bIns="121875" anchor="b" anchorCtr="0">
            <a:noAutofit/>
          </a:bodyPr>
          <a:lstStyle/>
          <a:p>
            <a:pPr marL="0" marR="0" lvl="0" indent="0" algn="l" rtl="0">
              <a:lnSpc>
                <a:spcPct val="90000"/>
              </a:lnSpc>
              <a:spcBef>
                <a:spcPts val="0"/>
              </a:spcBef>
              <a:buClr>
                <a:schemeClr val="dk1"/>
              </a:buClr>
              <a:buSzPct val="25000"/>
              <a:buFont typeface="Arial"/>
              <a:buNone/>
            </a:pPr>
            <a:r>
              <a:rPr lang="en-US" sz="5400" b="1">
                <a:solidFill>
                  <a:schemeClr val="bg1"/>
                </a:solidFill>
                <a:effectLst>
                  <a:outerShdw blurRad="38100" dist="38100" dir="2700000" algn="tl">
                    <a:srgbClr val="000000">
                      <a:alpha val="43137"/>
                    </a:srgbClr>
                  </a:outerShdw>
                </a:effectLst>
                <a:latin typeface="Calibri"/>
                <a:ea typeface="Arial"/>
                <a:cs typeface="Arial"/>
                <a:sym typeface="Arial"/>
              </a:rPr>
              <a:t>Guiding Question</a:t>
            </a:r>
            <a:endParaRPr lang="en-US" sz="5400" b="1" i="0" u="none" strike="noStrike" cap="none" baseline="0">
              <a:solidFill>
                <a:schemeClr val="bg1"/>
              </a:solidFill>
              <a:effectLst>
                <a:outerShdw blurRad="38100" dist="38100" dir="2700000" algn="tl">
                  <a:srgbClr val="000000">
                    <a:alpha val="43137"/>
                  </a:srgbClr>
                </a:outerShdw>
              </a:effectLst>
              <a:latin typeface="Calibri"/>
              <a:ea typeface="Arial"/>
              <a:cs typeface="Arial"/>
              <a:sym typeface="Arial"/>
            </a:endParaRPr>
          </a:p>
        </p:txBody>
      </p:sp>
      <p:sp>
        <p:nvSpPr>
          <p:cNvPr id="179" name="Shape 179"/>
          <p:cNvSpPr txBox="1">
            <a:spLocks noGrp="1"/>
          </p:cNvSpPr>
          <p:nvPr>
            <p:ph idx="1"/>
          </p:nvPr>
        </p:nvSpPr>
        <p:spPr>
          <a:xfrm>
            <a:off x="4779819" y="773083"/>
            <a:ext cx="6755475" cy="4821382"/>
          </a:xfrm>
          <a:prstGeom prst="rect">
            <a:avLst/>
          </a:prstGeom>
          <a:noFill/>
          <a:ln>
            <a:noFill/>
          </a:ln>
        </p:spPr>
        <p:txBody>
          <a:bodyPr lIns="121875" tIns="121875" rIns="121875" bIns="121875" anchor="t" anchorCtr="0">
            <a:noAutofit/>
          </a:bodyPr>
          <a:lstStyle/>
          <a:p>
            <a:pPr marL="0" indent="0">
              <a:buNone/>
            </a:pPr>
            <a:r>
              <a:rPr lang="en-US" sz="3600" b="1">
                <a:latin typeface="Calibri"/>
                <a:ea typeface="Calibri"/>
                <a:cs typeface="Arial"/>
              </a:rPr>
              <a:t>As participants in this room, what does this mean in your work? </a:t>
            </a:r>
            <a:endParaRPr lang="en-US" sz="3600" b="1">
              <a:latin typeface="Arial" panose="020B0604020202020204" pitchFamily="34" charset="0"/>
              <a:cs typeface="Arial" panose="020B0604020202020204" pitchFamily="34" charset="0"/>
            </a:endParaRPr>
          </a:p>
          <a:p>
            <a:pPr marL="0" indent="0">
              <a:buNone/>
            </a:pPr>
            <a:endParaRPr lang="en-US" sz="3600" b="1">
              <a:solidFill>
                <a:srgbClr val="514843"/>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54854" y="2304871"/>
            <a:ext cx="6205403" cy="3723242"/>
          </a:xfrm>
          <a:prstGeom prst="roundRect">
            <a:avLst>
              <a:gd name="adj" fmla="val 4167"/>
            </a:avLst>
          </a:prstGeom>
          <a:solidFill>
            <a:srgbClr val="FFFFFF"/>
          </a:solidFill>
          <a:ln w="76200" cap="sq">
            <a:solidFill>
              <a:srgbClr val="514843"/>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027401072"/>
      </p:ext>
    </p:extLst>
  </p:cSld>
  <p:clrMapOvr>
    <a:masterClrMapping/>
  </p:clrMapOvr>
  <p:transition spd="slow">
    <p:cu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0412" y="1537124"/>
            <a:ext cx="4032648" cy="2819400"/>
          </a:xfrm>
        </p:spPr>
        <p:txBody>
          <a:bodyPr/>
          <a:lstStyle/>
          <a:p>
            <a:r>
              <a:rPr lang="en-US" sz="5400" b="1">
                <a:solidFill>
                  <a:schemeClr val="tx2">
                    <a:lumMod val="75000"/>
                  </a:schemeClr>
                </a:solidFill>
                <a:latin typeface="Arial"/>
                <a:cs typeface="Arial"/>
              </a:rPr>
              <a:t> </a:t>
            </a:r>
            <a:r>
              <a:rPr lang="en-US" sz="5400" b="1" cap="none">
                <a:solidFill>
                  <a:schemeClr val="tx2">
                    <a:lumMod val="75000"/>
                  </a:schemeClr>
                </a:solidFill>
                <a:latin typeface="Calibri"/>
                <a:ea typeface="Calibri"/>
                <a:cs typeface="Arial"/>
              </a:rPr>
              <a:t>Introductions</a:t>
            </a:r>
            <a:endParaRPr lang="en-US" sz="5400" cap="none">
              <a:solidFill>
                <a:schemeClr val="tx2">
                  <a:lumMod val="75000"/>
                </a:schemeClr>
              </a:solidFill>
              <a:latin typeface="Calibri"/>
              <a:ea typeface="Calibri"/>
              <a:cs typeface="Arial"/>
            </a:endParaRPr>
          </a:p>
        </p:txBody>
      </p:sp>
      <p:pic>
        <p:nvPicPr>
          <p:cNvPr id="4" name="Picture 3"/>
          <p:cNvPicPr>
            <a:picLocks noChangeAspect="1"/>
          </p:cNvPicPr>
          <p:nvPr/>
        </p:nvPicPr>
        <p:blipFill>
          <a:blip r:embed="rId3"/>
          <a:stretch>
            <a:fillRect/>
          </a:stretch>
        </p:blipFill>
        <p:spPr>
          <a:xfrm>
            <a:off x="6574971" y="487211"/>
            <a:ext cx="5138609" cy="377925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244117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056" y="130629"/>
            <a:ext cx="9980682" cy="1096962"/>
          </a:xfrm>
        </p:spPr>
        <p:txBody>
          <a:bodyPr>
            <a:normAutofit/>
          </a:bodyPr>
          <a:lstStyle/>
          <a:p>
            <a:r>
              <a:rPr lang="en-US" sz="6000">
                <a:solidFill>
                  <a:schemeClr val="tx1">
                    <a:lumMod val="65000"/>
                    <a:lumOff val="35000"/>
                  </a:schemeClr>
                </a:solidFill>
                <a:latin typeface="Calibri"/>
                <a:ea typeface="Calibri"/>
                <a:cs typeface="Arial"/>
              </a:rPr>
              <a:t>Introductions</a:t>
            </a:r>
          </a:p>
        </p:txBody>
      </p:sp>
      <p:sp>
        <p:nvSpPr>
          <p:cNvPr id="8" name="Content Placeholder 7"/>
          <p:cNvSpPr>
            <a:spLocks noGrp="1"/>
          </p:cNvSpPr>
          <p:nvPr>
            <p:ph idx="1"/>
          </p:nvPr>
        </p:nvSpPr>
        <p:spPr>
          <a:xfrm>
            <a:off x="470263" y="1227591"/>
            <a:ext cx="7683137" cy="4944609"/>
          </a:xfrm>
        </p:spPr>
        <p:txBody>
          <a:bodyPr vert="horz" lIns="0" tIns="45720" rIns="0" bIns="45720" rtlCol="0" anchor="t">
            <a:normAutofit/>
          </a:bodyPr>
          <a:lstStyle/>
          <a:p>
            <a:pPr marL="0" indent="0">
              <a:buClrTx/>
              <a:buNone/>
            </a:pPr>
            <a:r>
              <a:rPr lang="en-US" sz="2800" b="1" i="1">
                <a:solidFill>
                  <a:srgbClr val="002060"/>
                </a:solidFill>
                <a:latin typeface="Arial"/>
                <a:cs typeface="Arial"/>
              </a:rPr>
              <a:t>Community and relationships are important. </a:t>
            </a:r>
            <a:endParaRPr lang="en-US" sz="2800" b="1" i="1">
              <a:solidFill>
                <a:srgbClr val="002060"/>
              </a:solidFill>
              <a:latin typeface="Arial" pitchFamily="34" charset="0"/>
              <a:cs typeface="Arial" pitchFamily="34" charset="0"/>
            </a:endParaRPr>
          </a:p>
          <a:p>
            <a:pPr marL="0" indent="0">
              <a:buClrTx/>
              <a:buNone/>
            </a:pPr>
            <a:r>
              <a:rPr lang="en-US" sz="2800" b="1" i="1">
                <a:solidFill>
                  <a:srgbClr val="002060"/>
                </a:solidFill>
                <a:latin typeface="Arial"/>
                <a:cs typeface="Arial"/>
              </a:rPr>
              <a:t>Please share</a:t>
            </a:r>
          </a:p>
          <a:p>
            <a:pPr marL="0" indent="0">
              <a:lnSpc>
                <a:spcPct val="100000"/>
              </a:lnSpc>
              <a:buNone/>
            </a:pPr>
            <a:r>
              <a:rPr lang="en-US" sz="3200" b="1">
                <a:solidFill>
                  <a:schemeClr val="tx1">
                    <a:lumMod val="65000"/>
                    <a:lumOff val="35000"/>
                  </a:schemeClr>
                </a:solidFill>
                <a:latin typeface="Arial"/>
                <a:cs typeface="Arial"/>
              </a:rPr>
              <a:t>  Name</a:t>
            </a:r>
          </a:p>
          <a:p>
            <a:pPr marL="0" indent="0">
              <a:lnSpc>
                <a:spcPct val="100000"/>
              </a:lnSpc>
              <a:buNone/>
            </a:pPr>
            <a:r>
              <a:rPr lang="en-US" sz="3200" b="1">
                <a:solidFill>
                  <a:schemeClr val="tx1">
                    <a:lumMod val="65000"/>
                    <a:lumOff val="35000"/>
                  </a:schemeClr>
                </a:solidFill>
                <a:latin typeface="Arial"/>
                <a:cs typeface="Arial"/>
              </a:rPr>
              <a:t>  Pronouns</a:t>
            </a:r>
          </a:p>
          <a:p>
            <a:pPr marL="0" indent="0">
              <a:lnSpc>
                <a:spcPct val="100000"/>
              </a:lnSpc>
              <a:buNone/>
            </a:pPr>
            <a:r>
              <a:rPr lang="en-US" sz="3200" b="1">
                <a:solidFill>
                  <a:schemeClr val="tx1">
                    <a:lumMod val="65000"/>
                    <a:lumOff val="35000"/>
                  </a:schemeClr>
                </a:solidFill>
                <a:latin typeface="Arial"/>
                <a:cs typeface="Arial"/>
              </a:rPr>
              <a:t>  State You Work In</a:t>
            </a:r>
          </a:p>
          <a:p>
            <a:pPr marL="0" indent="0">
              <a:lnSpc>
                <a:spcPct val="100000"/>
              </a:lnSpc>
              <a:buNone/>
            </a:pPr>
            <a:r>
              <a:rPr lang="en-US" sz="3200" b="1">
                <a:solidFill>
                  <a:schemeClr val="tx1">
                    <a:lumMod val="65000"/>
                    <a:lumOff val="35000"/>
                  </a:schemeClr>
                </a:solidFill>
                <a:latin typeface="Arial"/>
                <a:cs typeface="Arial"/>
              </a:rPr>
              <a:t>  Core Value Leading Your Work</a:t>
            </a:r>
          </a:p>
        </p:txBody>
      </p:sp>
      <p:pic>
        <p:nvPicPr>
          <p:cNvPr id="3" name="Picture 2"/>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8475516" y="1715077"/>
            <a:ext cx="2833255" cy="3305464"/>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744771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ECF84-D353-4933-8C64-6BC4F8240E5E}"/>
              </a:ext>
            </a:extLst>
          </p:cNvPr>
          <p:cNvSpPr>
            <a:spLocks noGrp="1"/>
          </p:cNvSpPr>
          <p:nvPr>
            <p:ph type="title"/>
          </p:nvPr>
        </p:nvSpPr>
        <p:spPr>
          <a:xfrm>
            <a:off x="356839" y="-142531"/>
            <a:ext cx="10515600" cy="1325563"/>
          </a:xfrm>
        </p:spPr>
        <p:txBody>
          <a:bodyPr>
            <a:normAutofit/>
          </a:bodyPr>
          <a:lstStyle/>
          <a:p>
            <a:r>
              <a:rPr lang="en-US" sz="5400">
                <a:effectLst>
                  <a:outerShdw blurRad="38100" dist="38100" dir="2700000" algn="tl">
                    <a:srgbClr val="000000">
                      <a:alpha val="43137"/>
                    </a:srgbClr>
                  </a:outerShdw>
                </a:effectLst>
                <a:latin typeface="Calibri"/>
                <a:ea typeface="Calibri"/>
                <a:cs typeface="Arial"/>
              </a:rPr>
              <a:t>Why share your pronouns?</a:t>
            </a:r>
          </a:p>
        </p:txBody>
      </p:sp>
      <p:sp>
        <p:nvSpPr>
          <p:cNvPr id="3" name="Content Placeholder 2">
            <a:extLst>
              <a:ext uri="{FF2B5EF4-FFF2-40B4-BE49-F238E27FC236}">
                <a16:creationId xmlns:a16="http://schemas.microsoft.com/office/drawing/2014/main" id="{60C7B7B6-CC48-49DA-9367-E8C99F9FBCD7}"/>
              </a:ext>
            </a:extLst>
          </p:cNvPr>
          <p:cNvSpPr>
            <a:spLocks noGrp="1"/>
          </p:cNvSpPr>
          <p:nvPr>
            <p:ph idx="1"/>
          </p:nvPr>
        </p:nvSpPr>
        <p:spPr>
          <a:xfrm>
            <a:off x="356839" y="1552074"/>
            <a:ext cx="7979395" cy="5118183"/>
          </a:xfrm>
        </p:spPr>
        <p:txBody>
          <a:bodyPr vert="horz" lIns="0" tIns="45720" rIns="0" bIns="45720" rtlCol="0" anchor="t">
            <a:noAutofit/>
          </a:bodyPr>
          <a:lstStyle/>
          <a:p>
            <a:r>
              <a:rPr lang="en-US" sz="2800"/>
              <a:t>You can’t just assume by looking. </a:t>
            </a:r>
          </a:p>
          <a:p>
            <a:r>
              <a:rPr lang="en-US" sz="2800"/>
              <a:t>Asking and correctly using someone's pronouns is the easiest way to show your respect for their gender identity. </a:t>
            </a:r>
            <a:endParaRPr lang="en-US" sz="2800">
              <a:ea typeface="Calibri"/>
              <a:cs typeface="Calibri"/>
            </a:endParaRPr>
          </a:p>
          <a:p>
            <a:r>
              <a:rPr lang="en-US" sz="2800"/>
              <a:t>Wrong pronoun use can make a person feel disrespected, invalidated, dismissed, alienated, or dysphoric (or, often, all of the above.) </a:t>
            </a:r>
            <a:endParaRPr lang="en-US" sz="2800">
              <a:ea typeface="Calibri"/>
              <a:cs typeface="Calibri"/>
            </a:endParaRPr>
          </a:p>
          <a:p>
            <a:r>
              <a:rPr lang="en-US" sz="2800"/>
              <a:t> It is a privilege to not have to worry about which pronoun someone is going to use for you.</a:t>
            </a:r>
            <a:endParaRPr lang="en-US" sz="2800">
              <a:ea typeface="Calibri"/>
              <a:cs typeface="Calibri"/>
            </a:endParaRPr>
          </a:p>
        </p:txBody>
      </p:sp>
      <p:pic>
        <p:nvPicPr>
          <p:cNvPr id="1026" name="Picture 2" descr="Image result for preferred pronouns">
            <a:extLst>
              <a:ext uri="{FF2B5EF4-FFF2-40B4-BE49-F238E27FC236}">
                <a16:creationId xmlns:a16="http://schemas.microsoft.com/office/drawing/2014/main" id="{03B37D5F-3072-4834-92DC-D325D27C63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29307" y="744937"/>
            <a:ext cx="3695345" cy="5364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3218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3894A3-04FE-4FE2-982C-D050BC0A97CA}"/>
              </a:ext>
            </a:extLst>
          </p:cNvPr>
          <p:cNvSpPr>
            <a:spLocks noGrp="1"/>
          </p:cNvSpPr>
          <p:nvPr>
            <p:ph idx="1"/>
          </p:nvPr>
        </p:nvSpPr>
        <p:spPr>
          <a:xfrm>
            <a:off x="249528" y="133306"/>
            <a:ext cx="11692944" cy="6825803"/>
          </a:xfrm>
        </p:spPr>
        <p:txBody>
          <a:bodyPr>
            <a:normAutofit/>
          </a:bodyPr>
          <a:lstStyle/>
          <a:p>
            <a:pPr marL="0" indent="0">
              <a:buNone/>
            </a:pPr>
            <a:r>
              <a:rPr lang="en-US" sz="5400" b="1" i="1"/>
              <a:t>Core values</a:t>
            </a:r>
            <a:r>
              <a:rPr lang="en-US" sz="5400" i="1"/>
              <a:t> are the </a:t>
            </a:r>
            <a:br>
              <a:rPr lang="en-US" sz="5400" i="1"/>
            </a:br>
            <a:r>
              <a:rPr lang="en-US" sz="5400" i="1"/>
              <a:t>fundamental beliefs of </a:t>
            </a:r>
            <a:br>
              <a:rPr lang="en-US" sz="5400" i="1"/>
            </a:br>
            <a:r>
              <a:rPr lang="en-US" sz="5400" i="1"/>
              <a:t>a person. These guiding</a:t>
            </a:r>
            <a:br>
              <a:rPr lang="en-US" sz="5400" i="1"/>
            </a:br>
            <a:r>
              <a:rPr lang="en-US" sz="5400" i="1"/>
              <a:t>principles dictate </a:t>
            </a:r>
            <a:br>
              <a:rPr lang="en-US" sz="5400" i="1"/>
            </a:br>
            <a:r>
              <a:rPr lang="en-US" sz="5400" i="1"/>
              <a:t>behavior, choices, and </a:t>
            </a:r>
            <a:br>
              <a:rPr lang="en-US" sz="5400" i="1"/>
            </a:br>
            <a:r>
              <a:rPr lang="en-US" sz="5400" i="1"/>
              <a:t>attitudes. </a:t>
            </a:r>
          </a:p>
          <a:p>
            <a:pPr marL="0" indent="0">
              <a:buNone/>
            </a:pPr>
            <a:r>
              <a:rPr lang="en-US" sz="5400" i="1"/>
              <a:t>Our actions may not always reflect our stated core values.</a:t>
            </a:r>
          </a:p>
        </p:txBody>
      </p:sp>
      <p:pic>
        <p:nvPicPr>
          <p:cNvPr id="4" name="Picture 2" descr="Image result for core value">
            <a:extLst>
              <a:ext uri="{FF2B5EF4-FFF2-40B4-BE49-F238E27FC236}">
                <a16:creationId xmlns:a16="http://schemas.microsoft.com/office/drawing/2014/main" id="{1BDF1EFF-9AEA-4B95-BBAB-ADB0E08EA0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6050" y="133306"/>
            <a:ext cx="5340352" cy="38977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5440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pic>
        <p:nvPicPr>
          <p:cNvPr id="192" name="Google Shape;192;g1353501599d_0_66"/>
          <p:cNvPicPr preferRelativeResize="0"/>
          <p:nvPr/>
        </p:nvPicPr>
        <p:blipFill>
          <a:blip r:embed="rId3">
            <a:alphaModFix amt="20000"/>
          </a:blip>
          <a:stretch>
            <a:fillRect/>
          </a:stretch>
        </p:blipFill>
        <p:spPr>
          <a:xfrm>
            <a:off x="0" y="161591"/>
            <a:ext cx="12420600" cy="6184779"/>
          </a:xfrm>
          <a:prstGeom prst="rect">
            <a:avLst/>
          </a:prstGeom>
          <a:noFill/>
          <a:ln>
            <a:noFill/>
          </a:ln>
        </p:spPr>
      </p:pic>
      <p:sp>
        <p:nvSpPr>
          <p:cNvPr id="190" name="Google Shape;190;g1353501599d_0_66"/>
          <p:cNvSpPr txBox="1">
            <a:spLocks noGrp="1"/>
          </p:cNvSpPr>
          <p:nvPr>
            <p:ph type="title"/>
          </p:nvPr>
        </p:nvSpPr>
        <p:spPr>
          <a:xfrm>
            <a:off x="224158" y="286603"/>
            <a:ext cx="11473260" cy="975258"/>
          </a:xfrm>
          <a:prstGeom prst="rect">
            <a:avLst/>
          </a:prstGeom>
        </p:spPr>
        <p:txBody>
          <a:bodyPr spcFirstLastPara="1" vert="horz" wrap="square" lIns="91425" tIns="45700" rIns="91425" bIns="45700" rtlCol="0" anchor="ctr" anchorCtr="0">
            <a:noAutofit/>
          </a:bodyPr>
          <a:lstStyle/>
          <a:p>
            <a:pPr algn="ctr">
              <a:buSzPts val="990"/>
            </a:pPr>
            <a:r>
              <a:rPr lang="en-US"/>
              <a:t>Community Agreements p. 2-3 </a:t>
            </a:r>
            <a:endParaRPr lang="en-US">
              <a:ea typeface="Calibri" panose="020F0502020204030204"/>
              <a:cs typeface="Calibri" panose="020F0502020204030204"/>
            </a:endParaRPr>
          </a:p>
        </p:txBody>
      </p:sp>
      <p:sp>
        <p:nvSpPr>
          <p:cNvPr id="191" name="Google Shape;191;g1353501599d_0_66"/>
          <p:cNvSpPr txBox="1">
            <a:spLocks noGrp="1"/>
          </p:cNvSpPr>
          <p:nvPr>
            <p:ph idx="1"/>
          </p:nvPr>
        </p:nvSpPr>
        <p:spPr>
          <a:xfrm>
            <a:off x="236303" y="1297024"/>
            <a:ext cx="11461115" cy="4572069"/>
          </a:xfrm>
          <a:prstGeom prst="rect">
            <a:avLst/>
          </a:prstGeom>
        </p:spPr>
        <p:txBody>
          <a:bodyPr spcFirstLastPara="1" vert="horz" wrap="square" lIns="91425" tIns="45700" rIns="91425" bIns="45700" rtlCol="0" anchor="t" anchorCtr="0">
            <a:noAutofit/>
          </a:bodyPr>
          <a:lstStyle/>
          <a:p>
            <a:pPr marL="457200" indent="-457200" algn="ctr">
              <a:lnSpc>
                <a:spcPct val="115000"/>
              </a:lnSpc>
              <a:buClr>
                <a:schemeClr val="dk1"/>
              </a:buClr>
              <a:buSzPts val="2400"/>
            </a:pPr>
            <a:r>
              <a:rPr lang="en-US" sz="2800" b="1">
                <a:sym typeface="Arial"/>
              </a:rPr>
              <a:t>Awareness &amp; Self-Knowledge</a:t>
            </a:r>
            <a:endParaRPr lang="en-US" sz="2800" b="1">
              <a:ea typeface="Calibri" panose="020F0502020204030204"/>
              <a:cs typeface="Calibri" panose="020F0502020204030204"/>
            </a:endParaRPr>
          </a:p>
          <a:p>
            <a:pPr marL="457200" indent="-457200" algn="ctr">
              <a:lnSpc>
                <a:spcPct val="115000"/>
              </a:lnSpc>
              <a:spcBef>
                <a:spcPts val="0"/>
              </a:spcBef>
              <a:buClr>
                <a:schemeClr val="dk1"/>
              </a:buClr>
              <a:buSzPts val="2400"/>
            </a:pPr>
            <a:r>
              <a:rPr lang="en-US" sz="2800" b="1">
                <a:sym typeface="Arial"/>
              </a:rPr>
              <a:t>Listen for Understanding</a:t>
            </a:r>
            <a:endParaRPr sz="2800" b="1">
              <a:ea typeface="Calibri" panose="020F0502020204030204"/>
              <a:cs typeface="Calibri" panose="020F0502020204030204"/>
            </a:endParaRPr>
          </a:p>
          <a:p>
            <a:pPr marL="457200" indent="-457200" algn="ctr">
              <a:lnSpc>
                <a:spcPct val="115000"/>
              </a:lnSpc>
              <a:spcBef>
                <a:spcPts val="0"/>
              </a:spcBef>
              <a:buClr>
                <a:schemeClr val="dk1"/>
              </a:buClr>
              <a:buSzPts val="1600"/>
            </a:pPr>
            <a:r>
              <a:rPr lang="en-US" sz="2800" b="1">
                <a:sym typeface="Arial"/>
              </a:rPr>
              <a:t>Be  Gracious </a:t>
            </a:r>
            <a:endParaRPr sz="2800" b="1">
              <a:ea typeface="Calibri" panose="020F0502020204030204"/>
              <a:cs typeface="Calibri" panose="020F0502020204030204"/>
            </a:endParaRPr>
          </a:p>
          <a:p>
            <a:pPr marL="457200" indent="-457200" algn="ctr">
              <a:lnSpc>
                <a:spcPct val="115000"/>
              </a:lnSpc>
              <a:spcBef>
                <a:spcPts val="0"/>
              </a:spcBef>
              <a:buClr>
                <a:schemeClr val="dk1"/>
              </a:buClr>
              <a:buSzPts val="2400"/>
            </a:pPr>
            <a:r>
              <a:rPr lang="en-US" sz="2800" b="1">
                <a:sym typeface="Arial"/>
              </a:rPr>
              <a:t>Stay Engaged</a:t>
            </a:r>
            <a:endParaRPr sz="2800" b="1">
              <a:ea typeface="Calibri" panose="020F0502020204030204"/>
              <a:cs typeface="Calibri" panose="020F0502020204030204"/>
            </a:endParaRPr>
          </a:p>
          <a:p>
            <a:pPr marL="457200" indent="-457200" algn="ctr">
              <a:lnSpc>
                <a:spcPct val="115000"/>
              </a:lnSpc>
              <a:spcBef>
                <a:spcPts val="0"/>
              </a:spcBef>
              <a:buClr>
                <a:schemeClr val="dk1"/>
              </a:buClr>
              <a:buSzPts val="2400"/>
            </a:pPr>
            <a:r>
              <a:rPr lang="en-US" sz="2800" b="1">
                <a:sym typeface="Arial"/>
              </a:rPr>
              <a:t>Be Open &amp; Suspend Judgment</a:t>
            </a:r>
            <a:endParaRPr sz="2800" b="1">
              <a:ea typeface="Calibri" panose="020F0502020204030204"/>
              <a:cs typeface="Calibri" panose="020F0502020204030204"/>
            </a:endParaRPr>
          </a:p>
          <a:p>
            <a:pPr marL="457200" indent="-457200" algn="ctr">
              <a:lnSpc>
                <a:spcPct val="115000"/>
              </a:lnSpc>
              <a:spcBef>
                <a:spcPts val="0"/>
              </a:spcBef>
              <a:buClr>
                <a:schemeClr val="dk1"/>
              </a:buClr>
              <a:buSzPts val="2400"/>
            </a:pPr>
            <a:r>
              <a:rPr lang="en-US" sz="2800" b="1">
                <a:sym typeface="Arial"/>
              </a:rPr>
              <a:t>Say “I”- tell your truth</a:t>
            </a:r>
            <a:endParaRPr sz="2800" b="1">
              <a:ea typeface="Calibri" panose="020F0502020204030204"/>
              <a:cs typeface="Calibri" panose="020F0502020204030204"/>
            </a:endParaRPr>
          </a:p>
          <a:p>
            <a:pPr marL="0" indent="0" algn="ctr">
              <a:lnSpc>
                <a:spcPct val="115000"/>
              </a:lnSpc>
              <a:spcBef>
                <a:spcPts val="0"/>
              </a:spcBef>
              <a:buClr>
                <a:schemeClr val="dk1"/>
              </a:buClr>
              <a:buSzPts val="2400"/>
              <a:buNone/>
            </a:pPr>
            <a:r>
              <a:rPr lang="en-US" sz="2800" b="1">
                <a:sym typeface="Arial"/>
              </a:rPr>
              <a:t> Lean into Discomfort</a:t>
            </a:r>
            <a:endParaRPr sz="2800" b="1">
              <a:ea typeface="Calibri" panose="020F0502020204030204"/>
              <a:cs typeface="Calibri" panose="020F0502020204030204"/>
            </a:endParaRPr>
          </a:p>
          <a:p>
            <a:pPr marL="457200" indent="-457200" algn="ctr">
              <a:lnSpc>
                <a:spcPct val="115000"/>
              </a:lnSpc>
              <a:spcBef>
                <a:spcPts val="0"/>
              </a:spcBef>
              <a:buClr>
                <a:schemeClr val="dk1"/>
              </a:buClr>
              <a:buSzPts val="2400"/>
            </a:pPr>
            <a:r>
              <a:rPr lang="en-US" sz="2800" b="1">
                <a:sym typeface="Arial"/>
              </a:rPr>
              <a:t>Reach for Empathy</a:t>
            </a:r>
            <a:endParaRPr sz="2800" b="1">
              <a:ea typeface="Calibri" panose="020F0502020204030204"/>
              <a:cs typeface="Calibri" panose="020F0502020204030204"/>
            </a:endParaRPr>
          </a:p>
          <a:p>
            <a:pPr marL="457200" indent="-457200" algn="ctr">
              <a:lnSpc>
                <a:spcPct val="115000"/>
              </a:lnSpc>
              <a:spcBef>
                <a:spcPts val="0"/>
              </a:spcBef>
              <a:buClr>
                <a:schemeClr val="dk1"/>
              </a:buClr>
              <a:buSzPts val="2400"/>
            </a:pPr>
            <a:r>
              <a:rPr lang="en-US" sz="2800" b="1">
                <a:sym typeface="Arial"/>
              </a:rPr>
              <a:t>Expect Non-Resolution &amp; Non-Closure</a:t>
            </a:r>
            <a:endParaRPr sz="2800" b="1">
              <a:ea typeface="Calibri" panose="020F0502020204030204"/>
              <a:cs typeface="Calibri" panose="020F0502020204030204"/>
            </a:endParaRPr>
          </a:p>
          <a:p>
            <a:pPr marL="0" indent="0">
              <a:spcBef>
                <a:spcPts val="1200"/>
              </a:spcBef>
              <a:buNone/>
            </a:pPr>
            <a:endParaRPr sz="2800"/>
          </a:p>
        </p:txBody>
      </p:sp>
    </p:spTree>
    <p:extLst>
      <p:ext uri="{BB962C8B-B14F-4D97-AF65-F5344CB8AC3E}">
        <p14:creationId xmlns:p14="http://schemas.microsoft.com/office/powerpoint/2010/main" val="9760206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73F6-DA6F-4707-70B3-53F460EAE62A}"/>
              </a:ext>
            </a:extLst>
          </p:cNvPr>
          <p:cNvSpPr>
            <a:spLocks noGrp="1"/>
          </p:cNvSpPr>
          <p:nvPr>
            <p:ph type="title"/>
          </p:nvPr>
        </p:nvSpPr>
        <p:spPr/>
        <p:txBody>
          <a:bodyPr/>
          <a:lstStyle/>
          <a:p>
            <a:r>
              <a:rPr lang="en-US" b="1">
                <a:solidFill>
                  <a:schemeClr val="tx1">
                    <a:lumMod val="75000"/>
                    <a:lumOff val="25000"/>
                  </a:schemeClr>
                </a:solidFill>
                <a:latin typeface="Calibri"/>
                <a:ea typeface="Calibri Light"/>
                <a:cs typeface="Calibri Light"/>
              </a:rPr>
              <a:t>Bekah and </a:t>
            </a:r>
            <a:r>
              <a:rPr lang="en-US" b="1" err="1">
                <a:solidFill>
                  <a:schemeClr val="tx1">
                    <a:lumMod val="75000"/>
                    <a:lumOff val="25000"/>
                  </a:schemeClr>
                </a:solidFill>
                <a:latin typeface="Calibri"/>
                <a:ea typeface="Calibri Light"/>
                <a:cs typeface="Calibri Light"/>
              </a:rPr>
              <a:t>Greylor</a:t>
            </a:r>
          </a:p>
        </p:txBody>
      </p:sp>
      <p:sp>
        <p:nvSpPr>
          <p:cNvPr id="3" name="Text Placeholder 2">
            <a:extLst>
              <a:ext uri="{FF2B5EF4-FFF2-40B4-BE49-F238E27FC236}">
                <a16:creationId xmlns:a16="http://schemas.microsoft.com/office/drawing/2014/main" id="{CA089172-279E-6AA5-3D80-A2604FCB703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6604944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8848" y="1447069"/>
            <a:ext cx="5141011" cy="2819400"/>
          </a:xfrm>
        </p:spPr>
        <p:txBody>
          <a:bodyPr>
            <a:normAutofit/>
          </a:bodyPr>
          <a:lstStyle/>
          <a:p>
            <a:r>
              <a:rPr lang="en-US" b="1" cap="none">
                <a:solidFill>
                  <a:schemeClr val="tx1">
                    <a:lumMod val="75000"/>
                    <a:lumOff val="25000"/>
                  </a:schemeClr>
                </a:solidFill>
                <a:latin typeface="Calibri"/>
                <a:ea typeface="Calibri"/>
                <a:cs typeface="Arial"/>
              </a:rPr>
              <a:t>Move Up</a:t>
            </a:r>
            <a:endParaRPr lang="en-US" b="1" cap="none">
              <a:solidFill>
                <a:schemeClr val="tx1">
                  <a:lumMod val="75000"/>
                  <a:lumOff val="25000"/>
                </a:schemeClr>
              </a:solidFill>
              <a:latin typeface="Calibri"/>
              <a:ea typeface="Calibri"/>
              <a:cs typeface="Arial" pitchFamily="34" charset="0"/>
            </a:endParaRPr>
          </a:p>
        </p:txBody>
      </p:sp>
      <p:pic>
        <p:nvPicPr>
          <p:cNvPr id="4" name="Picture 3"/>
          <p:cNvPicPr>
            <a:picLocks noChangeAspect="1"/>
          </p:cNvPicPr>
          <p:nvPr/>
        </p:nvPicPr>
        <p:blipFill>
          <a:blip r:embed="rId3"/>
          <a:stretch>
            <a:fillRect/>
          </a:stretch>
        </p:blipFill>
        <p:spPr>
          <a:xfrm>
            <a:off x="6574971" y="487211"/>
            <a:ext cx="5138609" cy="377925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4237265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7">
            <a:extLst>
              <a:ext uri="{FF2B5EF4-FFF2-40B4-BE49-F238E27FC236}">
                <a16:creationId xmlns:a16="http://schemas.microsoft.com/office/drawing/2014/main" id="{96860BDC-BB56-32DD-5258-F7FC77C576EC}"/>
              </a:ext>
            </a:extLst>
          </p:cNvPr>
          <p:cNvGraphicFramePr>
            <a:graphicFrameLocks noGrp="1"/>
          </p:cNvGraphicFramePr>
          <p:nvPr>
            <p:ph idx="1"/>
            <p:extLst>
              <p:ext uri="{D42A27DB-BD31-4B8C-83A1-F6EECF244321}">
                <p14:modId xmlns:p14="http://schemas.microsoft.com/office/powerpoint/2010/main" val="3701932604"/>
              </p:ext>
            </p:extLst>
          </p:nvPr>
        </p:nvGraphicFramePr>
        <p:xfrm>
          <a:off x="823554" y="1454727"/>
          <a:ext cx="6805748"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p:cNvSpPr/>
          <p:nvPr/>
        </p:nvSpPr>
        <p:spPr>
          <a:xfrm>
            <a:off x="8076482" y="5282028"/>
            <a:ext cx="3748768" cy="646331"/>
          </a:xfrm>
          <a:prstGeom prst="rect">
            <a:avLst/>
          </a:prstGeom>
        </p:spPr>
        <p:txBody>
          <a:bodyPr wrap="square">
            <a:spAutoFit/>
          </a:bodyPr>
          <a:lstStyle/>
          <a:p>
            <a:pPr>
              <a:defRPr/>
            </a:pPr>
            <a:r>
              <a:rPr lang="en-US" sz="1200" b="1">
                <a:solidFill>
                  <a:srgbClr val="002060"/>
                </a:solidFill>
                <a:latin typeface="Arial" pitchFamily="34" charset="0"/>
                <a:cs typeface="Arial" pitchFamily="34" charset="0"/>
              </a:rPr>
              <a:t>(Adapted from “Stand Up Activity A4.” Lindsey, R., Nuri Robins, K., &amp; Terrell, R. (2009). </a:t>
            </a:r>
            <a:r>
              <a:rPr lang="en-US" sz="1200" b="1" i="1">
                <a:solidFill>
                  <a:srgbClr val="002060"/>
                </a:solidFill>
                <a:latin typeface="Arial" panose="020B0604020202020204" pitchFamily="34" charset="0"/>
                <a:cs typeface="Arial" panose="020B0604020202020204" pitchFamily="34" charset="0"/>
              </a:rPr>
              <a:t>Cultural proficiency: A manual for school leaders.)</a:t>
            </a:r>
            <a:endParaRPr lang="en-US" sz="1200" b="1">
              <a:solidFill>
                <a:srgbClr val="002060"/>
              </a:solidFill>
              <a:latin typeface="Arial" pitchFamily="34" charset="0"/>
              <a:cs typeface="Arial" pitchFamily="34" charset="0"/>
            </a:endParaRPr>
          </a:p>
        </p:txBody>
      </p:sp>
      <p:sp>
        <p:nvSpPr>
          <p:cNvPr id="3" name="AutoShape 2" descr="Image result for seated person wheelchair with arms in the air">
            <a:extLst>
              <a:ext uri="{FF2B5EF4-FFF2-40B4-BE49-F238E27FC236}">
                <a16:creationId xmlns:a16="http://schemas.microsoft.com/office/drawing/2014/main" id="{4C7F6D59-6F97-42F4-AE36-452E2892459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id="{86C78B58-40F4-483F-86E7-34651944B459}"/>
              </a:ext>
            </a:extLst>
          </p:cNvPr>
          <p:cNvPicPr>
            <a:picLocks noChangeAspect="1"/>
          </p:cNvPicPr>
          <p:nvPr/>
        </p:nvPicPr>
        <p:blipFill>
          <a:blip r:embed="rId8"/>
          <a:stretch>
            <a:fillRect/>
          </a:stretch>
        </p:blipFill>
        <p:spPr>
          <a:xfrm>
            <a:off x="7972177" y="679110"/>
            <a:ext cx="3278505" cy="4393873"/>
          </a:xfrm>
          <a:prstGeom prst="rect">
            <a:avLst/>
          </a:prstGeom>
        </p:spPr>
      </p:pic>
      <p:sp>
        <p:nvSpPr>
          <p:cNvPr id="45" name="Title 1">
            <a:extLst>
              <a:ext uri="{FF2B5EF4-FFF2-40B4-BE49-F238E27FC236}">
                <a16:creationId xmlns:a16="http://schemas.microsoft.com/office/drawing/2014/main" id="{55ACC714-FCA1-F131-FC04-4CE54684761B}"/>
              </a:ext>
            </a:extLst>
          </p:cNvPr>
          <p:cNvSpPr txBox="1">
            <a:spLocks/>
          </p:cNvSpPr>
          <p:nvPr/>
        </p:nvSpPr>
        <p:spPr>
          <a:xfrm>
            <a:off x="732330" y="535985"/>
            <a:ext cx="10965088" cy="702303"/>
          </a:xfrm>
          <a:prstGeom prst="rect">
            <a:avLst/>
          </a:prstGeom>
        </p:spPr>
        <p:txBody>
          <a:bodyPr vert="horz" lIns="91440" tIns="45720" rIns="91440" bIns="45720" rtlCol="0" anchor="b">
            <a:noAutofit/>
          </a:bodyPr>
          <a:lst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n-lt"/>
                <a:ea typeface="+mj-ea"/>
                <a:cs typeface="+mj-cs"/>
              </a:defRPr>
            </a:lvl1pPr>
          </a:lstStyle>
          <a:p>
            <a:r>
              <a:rPr lang="en-US" sz="6600">
                <a:cs typeface="Calibri Light"/>
              </a:rPr>
              <a:t>Move Up!</a:t>
            </a:r>
          </a:p>
        </p:txBody>
      </p:sp>
    </p:spTree>
    <p:extLst>
      <p:ext uri="{BB962C8B-B14F-4D97-AF65-F5344CB8AC3E}">
        <p14:creationId xmlns:p14="http://schemas.microsoft.com/office/powerpoint/2010/main" val="2240083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2329" y="324593"/>
            <a:ext cx="9980682" cy="802244"/>
          </a:xfrm>
        </p:spPr>
        <p:txBody>
          <a:bodyPr>
            <a:noAutofit/>
          </a:bodyPr>
          <a:lstStyle/>
          <a:p>
            <a:r>
              <a:rPr lang="en-US" sz="6600" b="1">
                <a:latin typeface="Calibri"/>
                <a:ea typeface="Calibri"/>
                <a:cs typeface="Arial"/>
              </a:rPr>
              <a:t>Move Up!</a:t>
            </a:r>
            <a:endParaRPr lang="en-US" sz="6600">
              <a:ea typeface="Calibri" panose="020F0502020204030204"/>
              <a:cs typeface="Calibri" panose="020F0502020204030204"/>
            </a:endParaRPr>
          </a:p>
        </p:txBody>
      </p:sp>
      <p:sp>
        <p:nvSpPr>
          <p:cNvPr id="5" name="Rectangle 4"/>
          <p:cNvSpPr/>
          <p:nvPr/>
        </p:nvSpPr>
        <p:spPr>
          <a:xfrm>
            <a:off x="8568318" y="4720919"/>
            <a:ext cx="3748768" cy="646331"/>
          </a:xfrm>
          <a:prstGeom prst="rect">
            <a:avLst/>
          </a:prstGeom>
        </p:spPr>
        <p:txBody>
          <a:bodyPr wrap="square">
            <a:spAutoFit/>
          </a:bodyPr>
          <a:lstStyle/>
          <a:p>
            <a:pPr>
              <a:defRPr/>
            </a:pPr>
            <a:r>
              <a:rPr lang="en-US" sz="1200" b="1">
                <a:solidFill>
                  <a:srgbClr val="002060"/>
                </a:solidFill>
                <a:latin typeface="Arial" pitchFamily="34" charset="0"/>
                <a:cs typeface="Arial" pitchFamily="34" charset="0"/>
              </a:rPr>
              <a:t>(Adapted from “Stand Up Activity A4.” Lindsey, R., Nuri Robins, K., &amp; Terrell, R. (2009). </a:t>
            </a:r>
            <a:r>
              <a:rPr lang="en-US" sz="1200" b="1" i="1">
                <a:solidFill>
                  <a:srgbClr val="002060"/>
                </a:solidFill>
                <a:latin typeface="Arial" panose="020B0604020202020204" pitchFamily="34" charset="0"/>
                <a:cs typeface="Arial" panose="020B0604020202020204" pitchFamily="34" charset="0"/>
              </a:rPr>
              <a:t>Cultural proficiency: A manual for school leaders.)</a:t>
            </a:r>
            <a:endParaRPr lang="en-US" sz="1200" b="1">
              <a:solidFill>
                <a:srgbClr val="002060"/>
              </a:solidFill>
              <a:latin typeface="Arial" pitchFamily="34" charset="0"/>
              <a:cs typeface="Arial" pitchFamily="34" charset="0"/>
            </a:endParaRPr>
          </a:p>
        </p:txBody>
      </p:sp>
      <p:sp>
        <p:nvSpPr>
          <p:cNvPr id="3" name="AutoShape 2" descr="Image result for seated person wheelchair with arms in the air">
            <a:extLst>
              <a:ext uri="{FF2B5EF4-FFF2-40B4-BE49-F238E27FC236}">
                <a16:creationId xmlns:a16="http://schemas.microsoft.com/office/drawing/2014/main" id="{4C7F6D59-6F97-42F4-AE36-452E2892459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id="{86C78B58-40F4-483F-86E7-34651944B459}"/>
              </a:ext>
            </a:extLst>
          </p:cNvPr>
          <p:cNvPicPr>
            <a:picLocks noChangeAspect="1"/>
          </p:cNvPicPr>
          <p:nvPr/>
        </p:nvPicPr>
        <p:blipFill>
          <a:blip r:embed="rId3"/>
          <a:stretch>
            <a:fillRect/>
          </a:stretch>
        </p:blipFill>
        <p:spPr>
          <a:xfrm>
            <a:off x="8706468" y="325819"/>
            <a:ext cx="3278505" cy="4393873"/>
          </a:xfrm>
          <a:prstGeom prst="rect">
            <a:avLst/>
          </a:prstGeom>
        </p:spPr>
      </p:pic>
      <p:sp>
        <p:nvSpPr>
          <p:cNvPr id="4" name="Content Placeholder 3"/>
          <p:cNvSpPr>
            <a:spLocks noGrp="1"/>
          </p:cNvSpPr>
          <p:nvPr>
            <p:ph idx="1"/>
          </p:nvPr>
        </p:nvSpPr>
        <p:spPr>
          <a:xfrm>
            <a:off x="170960" y="1483874"/>
            <a:ext cx="8538932" cy="4724655"/>
          </a:xfrm>
        </p:spPr>
        <p:txBody>
          <a:bodyPr vert="horz" lIns="0" tIns="45720" rIns="0" bIns="45720" rtlCol="0" anchor="t">
            <a:normAutofit/>
          </a:bodyPr>
          <a:lstStyle/>
          <a:p>
            <a:pPr marL="383540" lvl="1">
              <a:buAutoNum type="arabicPeriod"/>
            </a:pPr>
            <a:r>
              <a:rPr lang="en-US" sz="3200"/>
              <a:t>How did you feel when you heard the statements? </a:t>
            </a:r>
            <a:endParaRPr lang="en-US">
              <a:ea typeface="Calibri" panose="020F0502020204030204"/>
              <a:cs typeface="Calibri" panose="020F0502020204030204"/>
            </a:endParaRPr>
          </a:p>
          <a:p>
            <a:pPr marL="383540" lvl="1">
              <a:buAutoNum type="arabicPeriod"/>
            </a:pPr>
            <a:r>
              <a:rPr lang="en-US" sz="3200"/>
              <a:t>How did it feel to move into the circle, and how did it feel to be left on the outside?</a:t>
            </a:r>
            <a:endParaRPr lang="en-US" sz="3200">
              <a:ea typeface="Calibri"/>
              <a:cs typeface="Calibri"/>
            </a:endParaRPr>
          </a:p>
          <a:p>
            <a:pPr marL="383540" lvl="1">
              <a:buAutoNum type="arabicPeriod"/>
            </a:pPr>
            <a:r>
              <a:rPr lang="en-US" sz="3200"/>
              <a:t>Did anything surprise you? Did you notice anything new or different about yourself or the group?</a:t>
            </a:r>
            <a:endParaRPr lang="en-US" sz="3200">
              <a:ea typeface="Calibri"/>
              <a:cs typeface="Calibri"/>
            </a:endParaRPr>
          </a:p>
          <a:p>
            <a:pPr marL="383540" lvl="1">
              <a:buAutoNum type="arabicPeriod"/>
            </a:pPr>
            <a:r>
              <a:rPr lang="en-US" sz="3200"/>
              <a:t>What have you learned from this activity? </a:t>
            </a:r>
            <a:endParaRPr lang="en-US" sz="3200">
              <a:ea typeface="Calibri"/>
              <a:cs typeface="Calibri"/>
            </a:endParaRPr>
          </a:p>
          <a:p>
            <a:pPr marL="383540" lvl="1">
              <a:buAutoNum type="arabicPeriod"/>
            </a:pPr>
            <a:r>
              <a:rPr lang="en-US" sz="3200"/>
              <a:t>How does this relate to your work back home?</a:t>
            </a:r>
            <a:endParaRPr lang="en-US" sz="3200">
              <a:ea typeface="Calibri"/>
              <a:cs typeface="Calibri"/>
            </a:endParaRPr>
          </a:p>
        </p:txBody>
      </p:sp>
    </p:spTree>
    <p:extLst>
      <p:ext uri="{BB962C8B-B14F-4D97-AF65-F5344CB8AC3E}">
        <p14:creationId xmlns:p14="http://schemas.microsoft.com/office/powerpoint/2010/main" val="538657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93917-DB4B-3F84-3864-AAF8C67345C1}"/>
              </a:ext>
            </a:extLst>
          </p:cNvPr>
          <p:cNvSpPr>
            <a:spLocks noGrp="1"/>
          </p:cNvSpPr>
          <p:nvPr>
            <p:ph type="title"/>
          </p:nvPr>
        </p:nvSpPr>
        <p:spPr>
          <a:xfrm>
            <a:off x="212785" y="535985"/>
            <a:ext cx="11484633" cy="702303"/>
          </a:xfrm>
        </p:spPr>
        <p:txBody>
          <a:bodyPr>
            <a:noAutofit/>
          </a:bodyPr>
          <a:lstStyle/>
          <a:p>
            <a:r>
              <a:rPr lang="en-US" sz="6600">
                <a:cs typeface="Calibri Light"/>
              </a:rPr>
              <a:t>Key Points</a:t>
            </a:r>
          </a:p>
        </p:txBody>
      </p:sp>
      <p:sp>
        <p:nvSpPr>
          <p:cNvPr id="3" name="Content Placeholder 2">
            <a:extLst>
              <a:ext uri="{FF2B5EF4-FFF2-40B4-BE49-F238E27FC236}">
                <a16:creationId xmlns:a16="http://schemas.microsoft.com/office/drawing/2014/main" id="{32BF2A16-7952-6813-9FD6-218B43B70472}"/>
              </a:ext>
            </a:extLst>
          </p:cNvPr>
          <p:cNvSpPr>
            <a:spLocks noGrp="1"/>
          </p:cNvSpPr>
          <p:nvPr>
            <p:ph idx="1"/>
          </p:nvPr>
        </p:nvSpPr>
        <p:spPr>
          <a:xfrm>
            <a:off x="5236031" y="1269129"/>
            <a:ext cx="6689987" cy="4724655"/>
          </a:xfrm>
        </p:spPr>
        <p:txBody>
          <a:bodyPr vert="horz" lIns="91440" tIns="45720" rIns="91440" bIns="45720" rtlCol="0" anchor="t">
            <a:noAutofit/>
          </a:bodyPr>
          <a:lstStyle/>
          <a:p>
            <a:pPr marL="0" indent="0">
              <a:buNone/>
            </a:pPr>
            <a:r>
              <a:rPr lang="en-US" sz="4000"/>
              <a:t>We all have a unique relationship to power and privilege.</a:t>
            </a:r>
            <a:endParaRPr lang="en-US">
              <a:ea typeface="Calibri" panose="020F0502020204030204"/>
              <a:cs typeface="Calibri" panose="020F0502020204030204"/>
            </a:endParaRPr>
          </a:p>
          <a:p>
            <a:pPr marL="0" indent="0">
              <a:buNone/>
            </a:pPr>
            <a:r>
              <a:rPr lang="en-US" sz="4000"/>
              <a:t>Each relationship to power and privilege and the truths associated with that are valid.</a:t>
            </a:r>
            <a:endParaRPr lang="en-US" sz="4000">
              <a:cs typeface="Calibri" panose="020F0502020204030204"/>
            </a:endParaRPr>
          </a:p>
        </p:txBody>
      </p:sp>
      <p:pic>
        <p:nvPicPr>
          <p:cNvPr id="4" name="Picture 2" descr="Image result for key point">
            <a:extLst>
              <a:ext uri="{FF2B5EF4-FFF2-40B4-BE49-F238E27FC236}">
                <a16:creationId xmlns:a16="http://schemas.microsoft.com/office/drawing/2014/main" id="{268FE501-055B-41CB-B25E-A45925883C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657268">
            <a:off x="385836" y="1815777"/>
            <a:ext cx="4532163" cy="3485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5390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17602-72C4-4F4E-B0B8-2B1BF8548ED8}"/>
              </a:ext>
            </a:extLst>
          </p:cNvPr>
          <p:cNvSpPr>
            <a:spLocks noGrp="1"/>
          </p:cNvSpPr>
          <p:nvPr>
            <p:ph type="ctrTitle" idx="4294967295"/>
          </p:nvPr>
        </p:nvSpPr>
        <p:spPr>
          <a:xfrm>
            <a:off x="1369412" y="1505649"/>
            <a:ext cx="2625437" cy="2387600"/>
          </a:xfrm>
        </p:spPr>
        <p:txBody>
          <a:bodyPr>
            <a:normAutofit/>
          </a:bodyPr>
          <a:lstStyle/>
          <a:p>
            <a:r>
              <a:rPr lang="en-US" sz="7200" b="1">
                <a:latin typeface="+mn-lt"/>
              </a:rPr>
              <a:t>Break</a:t>
            </a:r>
          </a:p>
        </p:txBody>
      </p:sp>
      <p:pic>
        <p:nvPicPr>
          <p:cNvPr id="3" name="Picture 2" descr="Ð¡offee Break. Orange Cup with Coffee and a Plate from Donats Stock ...">
            <a:extLst>
              <a:ext uri="{FF2B5EF4-FFF2-40B4-BE49-F238E27FC236}">
                <a16:creationId xmlns:a16="http://schemas.microsoft.com/office/drawing/2014/main" id="{C1D1A008-C704-F31E-B35B-89C2FDEB2538}"/>
              </a:ext>
            </a:extLst>
          </p:cNvPr>
          <p:cNvPicPr>
            <a:picLocks noChangeAspect="1"/>
          </p:cNvPicPr>
          <p:nvPr/>
        </p:nvPicPr>
        <p:blipFill>
          <a:blip r:embed="rId2"/>
          <a:stretch>
            <a:fillRect/>
          </a:stretch>
        </p:blipFill>
        <p:spPr>
          <a:xfrm>
            <a:off x="5099536" y="999758"/>
            <a:ext cx="6418387" cy="4221042"/>
          </a:xfrm>
          <a:prstGeom prst="rect">
            <a:avLst/>
          </a:prstGeom>
        </p:spPr>
      </p:pic>
    </p:spTree>
    <p:extLst>
      <p:ext uri="{BB962C8B-B14F-4D97-AF65-F5344CB8AC3E}">
        <p14:creationId xmlns:p14="http://schemas.microsoft.com/office/powerpoint/2010/main" val="3544839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73F6-DA6F-4707-70B3-53F460EAE62A}"/>
              </a:ext>
            </a:extLst>
          </p:cNvPr>
          <p:cNvSpPr>
            <a:spLocks noGrp="1"/>
          </p:cNvSpPr>
          <p:nvPr>
            <p:ph type="title"/>
          </p:nvPr>
        </p:nvSpPr>
        <p:spPr/>
        <p:txBody>
          <a:bodyPr/>
          <a:lstStyle/>
          <a:p>
            <a:r>
              <a:rPr lang="en-US" b="1">
                <a:solidFill>
                  <a:schemeClr val="tx1">
                    <a:lumMod val="75000"/>
                    <a:lumOff val="25000"/>
                  </a:schemeClr>
                </a:solidFill>
                <a:latin typeface="Calibri"/>
                <a:ea typeface="Calibri Light"/>
                <a:cs typeface="Calibri Light"/>
              </a:rPr>
              <a:t>Linda and Matt</a:t>
            </a:r>
          </a:p>
        </p:txBody>
      </p:sp>
      <p:sp>
        <p:nvSpPr>
          <p:cNvPr id="3" name="Text Placeholder 2">
            <a:extLst>
              <a:ext uri="{FF2B5EF4-FFF2-40B4-BE49-F238E27FC236}">
                <a16:creationId xmlns:a16="http://schemas.microsoft.com/office/drawing/2014/main" id="{CA089172-279E-6AA5-3D80-A2604FCB703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0229987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5775" y="1447069"/>
            <a:ext cx="5411174" cy="2819400"/>
          </a:xfrm>
        </p:spPr>
        <p:txBody>
          <a:bodyPr/>
          <a:lstStyle/>
          <a:p>
            <a:r>
              <a:rPr lang="en-US" sz="6600" b="1" cap="none">
                <a:solidFill>
                  <a:schemeClr val="tx1">
                    <a:lumMod val="75000"/>
                    <a:lumOff val="25000"/>
                  </a:schemeClr>
                </a:solidFill>
                <a:latin typeface="Calibri"/>
                <a:ea typeface="Calibri"/>
                <a:cs typeface="Arial"/>
              </a:rPr>
              <a:t>What is Oppression?</a:t>
            </a:r>
            <a:r>
              <a:rPr lang="en-US" sz="6000" b="1">
                <a:solidFill>
                  <a:schemeClr val="tx1">
                    <a:lumMod val="65000"/>
                    <a:lumOff val="35000"/>
                  </a:schemeClr>
                </a:solidFill>
                <a:latin typeface="Arial"/>
                <a:cs typeface="Arial"/>
              </a:rPr>
              <a:t> </a:t>
            </a:r>
            <a:endParaRPr lang="en-US" sz="6000" b="1" cap="none">
              <a:solidFill>
                <a:schemeClr val="tx1">
                  <a:lumMod val="65000"/>
                  <a:lumOff val="35000"/>
                </a:schemeClr>
              </a:solidFill>
              <a:latin typeface="Arial" pitchFamily="34" charset="0"/>
              <a:cs typeface="Arial" pitchFamily="34" charset="0"/>
            </a:endParaRPr>
          </a:p>
        </p:txBody>
      </p:sp>
      <p:pic>
        <p:nvPicPr>
          <p:cNvPr id="4" name="Picture 3"/>
          <p:cNvPicPr>
            <a:picLocks noChangeAspect="1"/>
          </p:cNvPicPr>
          <p:nvPr/>
        </p:nvPicPr>
        <p:blipFill>
          <a:blip r:embed="rId3"/>
          <a:stretch>
            <a:fillRect/>
          </a:stretch>
        </p:blipFill>
        <p:spPr>
          <a:xfrm>
            <a:off x="6574971" y="487211"/>
            <a:ext cx="5138609" cy="377925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498294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D379150-F6B4-45C8-BE10-6B278AD40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Rectangle 10">
            <a:extLst>
              <a:ext uri="{FF2B5EF4-FFF2-40B4-BE49-F238E27FC236}">
                <a16:creationId xmlns:a16="http://schemas.microsoft.com/office/drawing/2014/main" id="{5FFCF544-A370-4A5D-A95F-CA6E0E719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3" name="Straight Connector 12">
            <a:extLst>
              <a:ext uri="{FF2B5EF4-FFF2-40B4-BE49-F238E27FC236}">
                <a16:creationId xmlns:a16="http://schemas.microsoft.com/office/drawing/2014/main" id="{6EEB3B97-A638-498B-8083-54191CE71E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44CC594A-A820-450F-B363-C19201FCFE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9FAB3DA-E9ED-4574-ABCC-378BC0FF1B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B35312C8-FF38-4684-3DEB-B49BD49B59F0}"/>
              </a:ext>
            </a:extLst>
          </p:cNvPr>
          <p:cNvSpPr>
            <a:spLocks noGrp="1"/>
          </p:cNvSpPr>
          <p:nvPr>
            <p:ph type="title"/>
          </p:nvPr>
        </p:nvSpPr>
        <p:spPr>
          <a:xfrm>
            <a:off x="492370" y="516835"/>
            <a:ext cx="3323679" cy="1478353"/>
          </a:xfrm>
        </p:spPr>
        <p:txBody>
          <a:bodyPr vert="horz" lIns="91440" tIns="45720" rIns="91440" bIns="45720" rtlCol="0" anchor="b">
            <a:noAutofit/>
          </a:bodyPr>
          <a:lstStyle/>
          <a:p>
            <a:r>
              <a:rPr lang="en-US">
                <a:solidFill>
                  <a:srgbClr val="FFFFFF"/>
                </a:solidFill>
                <a:latin typeface="+mj-lt"/>
              </a:rPr>
              <a:t>What is Oppression?</a:t>
            </a:r>
            <a:r>
              <a:rPr lang="en-US" sz="2800">
                <a:solidFill>
                  <a:srgbClr val="FFFFFF"/>
                </a:solidFill>
                <a:latin typeface="+mj-lt"/>
              </a:rPr>
              <a:t> </a:t>
            </a:r>
          </a:p>
        </p:txBody>
      </p:sp>
      <p:sp>
        <p:nvSpPr>
          <p:cNvPr id="3" name="Content Placeholder 2">
            <a:extLst>
              <a:ext uri="{FF2B5EF4-FFF2-40B4-BE49-F238E27FC236}">
                <a16:creationId xmlns:a16="http://schemas.microsoft.com/office/drawing/2014/main" id="{747E45A1-999D-6C85-1E2D-3DAFC4131961}"/>
              </a:ext>
            </a:extLst>
          </p:cNvPr>
          <p:cNvSpPr>
            <a:spLocks noGrp="1"/>
          </p:cNvSpPr>
          <p:nvPr>
            <p:ph idx="1"/>
          </p:nvPr>
        </p:nvSpPr>
        <p:spPr>
          <a:xfrm>
            <a:off x="492371" y="1994159"/>
            <a:ext cx="3084844" cy="4597936"/>
          </a:xfrm>
        </p:spPr>
        <p:txBody>
          <a:bodyPr vert="horz" lIns="0" tIns="45720" rIns="0" bIns="45720" rtlCol="0" anchor="t">
            <a:noAutofit/>
          </a:bodyPr>
          <a:lstStyle/>
          <a:p>
            <a:r>
              <a:rPr lang="en-US" sz="1800">
                <a:solidFill>
                  <a:srgbClr val="FFFFFF"/>
                </a:solidFill>
              </a:rPr>
              <a:t>Oppression is the experience of repeated, widespread, systemic injustice.</a:t>
            </a:r>
            <a:endParaRPr lang="en-US" sz="1800">
              <a:solidFill>
                <a:srgbClr val="FFFFFF"/>
              </a:solidFill>
              <a:cs typeface="Calibri"/>
            </a:endParaRPr>
          </a:p>
          <a:p>
            <a:r>
              <a:rPr lang="en-US" sz="1800">
                <a:solidFill>
                  <a:srgbClr val="FFFFFF"/>
                </a:solidFill>
              </a:rPr>
              <a:t>Oppression may be extreme and violent or...</a:t>
            </a:r>
            <a:endParaRPr lang="en-US" sz="1800">
              <a:solidFill>
                <a:srgbClr val="FFFFFF"/>
              </a:solidFill>
              <a:cs typeface="Calibri"/>
            </a:endParaRPr>
          </a:p>
          <a:p>
            <a:r>
              <a:rPr lang="en-US" sz="1800">
                <a:solidFill>
                  <a:srgbClr val="FFFFFF"/>
                </a:solidFill>
              </a:rPr>
              <a:t>It may be "civilized" or "structural" that is...oppression which is a part of everyday life and built into the laws of society</a:t>
            </a:r>
            <a:endParaRPr lang="en-US" sz="1800">
              <a:solidFill>
                <a:srgbClr val="FFFFFF"/>
              </a:solidFill>
              <a:cs typeface="Calibri"/>
            </a:endParaRPr>
          </a:p>
          <a:p>
            <a:r>
              <a:rPr lang="en-US" sz="1800">
                <a:solidFill>
                  <a:srgbClr val="FFFFFF"/>
                </a:solidFill>
              </a:rPr>
              <a:t>A group that shares similar characteristics may be oppressed by a more powerful group that does not share those characteristics (race, gender, sexual orientation, ability)</a:t>
            </a:r>
            <a:endParaRPr lang="en-US" sz="1800">
              <a:solidFill>
                <a:srgbClr val="FFFFFF"/>
              </a:solidFill>
              <a:cs typeface="Calibri"/>
            </a:endParaRPr>
          </a:p>
        </p:txBody>
      </p:sp>
      <p:sp>
        <p:nvSpPr>
          <p:cNvPr id="19" name="Rectangle 18">
            <a:extLst>
              <a:ext uri="{FF2B5EF4-FFF2-40B4-BE49-F238E27FC236}">
                <a16:creationId xmlns:a16="http://schemas.microsoft.com/office/drawing/2014/main" id="{53B8D6B0-55D6-48DC-86D8-FD95D5F11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4" name="Picture 3" descr="A diagram of a cycle of oppression&#10;&#10;Description automatically generated">
            <a:extLst>
              <a:ext uri="{FF2B5EF4-FFF2-40B4-BE49-F238E27FC236}">
                <a16:creationId xmlns:a16="http://schemas.microsoft.com/office/drawing/2014/main" id="{CA682736-D942-7C19-E763-C59D3E4E6CE4}"/>
              </a:ext>
            </a:extLst>
          </p:cNvPr>
          <p:cNvPicPr>
            <a:picLocks noChangeAspect="1"/>
          </p:cNvPicPr>
          <p:nvPr/>
        </p:nvPicPr>
        <p:blipFill>
          <a:blip r:embed="rId2"/>
          <a:stretch>
            <a:fillRect/>
          </a:stretch>
        </p:blipFill>
        <p:spPr>
          <a:xfrm>
            <a:off x="4742017" y="879719"/>
            <a:ext cx="6798082" cy="5098561"/>
          </a:xfrm>
          <a:prstGeom prst="rect">
            <a:avLst/>
          </a:prstGeom>
        </p:spPr>
      </p:pic>
    </p:spTree>
    <p:extLst>
      <p:ext uri="{BB962C8B-B14F-4D97-AF65-F5344CB8AC3E}">
        <p14:creationId xmlns:p14="http://schemas.microsoft.com/office/powerpoint/2010/main" val="317444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960870" y="1144438"/>
            <a:ext cx="5040629" cy="4724655"/>
          </a:xfrm>
        </p:spPr>
        <p:txBody>
          <a:bodyPr>
            <a:normAutofit/>
          </a:bodyPr>
          <a:lstStyle/>
          <a:p>
            <a:endParaRPr lang="en-US" sz="4400"/>
          </a:p>
          <a:p>
            <a:pPr marL="0" indent="0">
              <a:buNone/>
            </a:pPr>
            <a:r>
              <a:rPr lang="en-US" sz="4400"/>
              <a:t>There is no hierarchy of oppressions.</a:t>
            </a:r>
          </a:p>
          <a:p>
            <a:endParaRPr lang="en-US" sz="4400"/>
          </a:p>
          <a:p>
            <a:pPr marL="201168" lvl="1" indent="0">
              <a:buNone/>
            </a:pPr>
            <a:r>
              <a:rPr lang="en-US" sz="4200"/>
              <a:t>              - Audre Lorde</a:t>
            </a:r>
          </a:p>
        </p:txBody>
      </p:sp>
      <p:pic>
        <p:nvPicPr>
          <p:cNvPr id="1026" name="Picture 2" descr="Image result for oppression">
            <a:extLst>
              <a:ext uri="{FF2B5EF4-FFF2-40B4-BE49-F238E27FC236}">
                <a16:creationId xmlns:a16="http://schemas.microsoft.com/office/drawing/2014/main" id="{2940B2AA-76A1-412E-BC7C-8FC429C0B3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840954" cy="6840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8584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How The US Suppressed Native American Identity">
            <a:hlinkClick r:id="" action="ppaction://media"/>
          </p:cNvPr>
          <p:cNvPicPr>
            <a:picLocks noGrp="1" noChangeAspect="1"/>
          </p:cNvPicPr>
          <p:nvPr>
            <p:ph idx="1"/>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5D52FCD3-B6EE-6740-B3D9-74E54A91927E}" label="" lang="en" r:embed="rId4"/>
                        </p173:trackLst>
                      </p173:tracksInfo>
                    </p:ext>
                  </p14:extLst>
                </p14:media>
              </p:ext>
            </p:extLst>
          </p:nvPr>
        </p:nvPicPr>
        <p:blipFill>
          <a:blip r:embed="rId5"/>
          <a:stretch>
            <a:fillRect/>
          </a:stretch>
        </p:blipFill>
        <p:spPr>
          <a:xfrm>
            <a:off x="858411" y="285082"/>
            <a:ext cx="10195536" cy="5862377"/>
          </a:xfrm>
        </p:spPr>
      </p:pic>
    </p:spTree>
    <p:extLst>
      <p:ext uri="{BB962C8B-B14F-4D97-AF65-F5344CB8AC3E}">
        <p14:creationId xmlns:p14="http://schemas.microsoft.com/office/powerpoint/2010/main" val="320375067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08055-EFAD-4E45-9654-642A5B1D3784}"/>
              </a:ext>
            </a:extLst>
          </p:cNvPr>
          <p:cNvSpPr>
            <a:spLocks noGrp="1"/>
          </p:cNvSpPr>
          <p:nvPr>
            <p:ph type="title"/>
          </p:nvPr>
        </p:nvSpPr>
        <p:spPr>
          <a:xfrm>
            <a:off x="179832" y="430019"/>
            <a:ext cx="5617027" cy="1510621"/>
          </a:xfrm>
        </p:spPr>
        <p:txBody>
          <a:bodyPr>
            <a:normAutofit/>
          </a:bodyPr>
          <a:lstStyle/>
          <a:p>
            <a:r>
              <a:rPr lang="en-US" sz="8800" b="1"/>
              <a:t>Table Talk</a:t>
            </a:r>
            <a:r>
              <a:rPr lang="en-US" sz="7200"/>
              <a:t> </a:t>
            </a:r>
            <a:r>
              <a:rPr lang="en-US" sz="5400"/>
              <a:t> </a:t>
            </a:r>
            <a:endParaRPr lang="en-US" b="1"/>
          </a:p>
        </p:txBody>
      </p:sp>
      <p:sp>
        <p:nvSpPr>
          <p:cNvPr id="4" name="Content Placeholder 3"/>
          <p:cNvSpPr>
            <a:spLocks noGrp="1"/>
          </p:cNvSpPr>
          <p:nvPr>
            <p:ph idx="1"/>
          </p:nvPr>
        </p:nvSpPr>
        <p:spPr>
          <a:xfrm>
            <a:off x="281795" y="1505645"/>
            <a:ext cx="11415623" cy="4668248"/>
          </a:xfrm>
        </p:spPr>
        <p:txBody>
          <a:bodyPr vert="horz" lIns="0" tIns="45720" rIns="0" bIns="45720" rtlCol="0" anchor="t">
            <a:normAutofit lnSpcReduction="10000"/>
          </a:bodyPr>
          <a:lstStyle/>
          <a:p>
            <a:endParaRPr lang="en-US" sz="3200"/>
          </a:p>
          <a:p>
            <a:endParaRPr lang="en-US" sz="3200"/>
          </a:p>
          <a:p>
            <a:r>
              <a:rPr lang="en-US" sz="3200"/>
              <a:t>Take the next 10 minutes and discuss your answers to the following questions:</a:t>
            </a:r>
            <a:endParaRPr lang="en-US">
              <a:ea typeface="Calibri"/>
              <a:cs typeface="Calibri"/>
            </a:endParaRPr>
          </a:p>
          <a:p>
            <a:pPr marL="200660" lvl="1" indent="0">
              <a:buNone/>
            </a:pPr>
            <a:r>
              <a:rPr lang="en-US" sz="3000"/>
              <a:t>1. How  do you  think individuals, institutions and the dominant   American society justified this cruel and inhumane treatment?</a:t>
            </a:r>
            <a:endParaRPr lang="en-US" sz="3000">
              <a:ea typeface="Calibri"/>
              <a:cs typeface="Calibri"/>
            </a:endParaRPr>
          </a:p>
          <a:p>
            <a:pPr marL="200660" lvl="1" indent="0">
              <a:buNone/>
            </a:pPr>
            <a:r>
              <a:rPr lang="en-US" sz="3000"/>
              <a:t>2. What kept those who had power and voice (government officials, priests &amp; nuns, teachers, civic leaders, regular citizens) from acknowledging the humanity of these children and preventing this atrocity?</a:t>
            </a:r>
            <a:endParaRPr lang="en-US" sz="3000">
              <a:ea typeface="Calibri"/>
              <a:cs typeface="Calibri"/>
            </a:endParaRPr>
          </a:p>
        </p:txBody>
      </p:sp>
      <p:pic>
        <p:nvPicPr>
          <p:cNvPr id="8194" name="Picture 2" descr="Image result for clapping hands diverse people">
            <a:extLst>
              <a:ext uri="{FF2B5EF4-FFF2-40B4-BE49-F238E27FC236}">
                <a16:creationId xmlns:a16="http://schemas.microsoft.com/office/drawing/2014/main" id="{4933BCE3-F986-4B1C-8870-DC0CBE79AAD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1833"/>
          <a:stretch/>
        </p:blipFill>
        <p:spPr bwMode="auto">
          <a:xfrm>
            <a:off x="6915661" y="163275"/>
            <a:ext cx="4371448" cy="2328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5402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 name="Rectangle 65">
            <a:extLst>
              <a:ext uri="{FF2B5EF4-FFF2-40B4-BE49-F238E27FC236}">
                <a16:creationId xmlns:a16="http://schemas.microsoft.com/office/drawing/2014/main" id="{3F89FC01-D0CF-4899-A184-1F00703630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7" name="Rectangle 66">
            <a:extLst>
              <a:ext uri="{FF2B5EF4-FFF2-40B4-BE49-F238E27FC236}">
                <a16:creationId xmlns:a16="http://schemas.microsoft.com/office/drawing/2014/main" id="{F4E5A9FF-C93F-4A6D-ABDE-2533C3017B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68" name="Straight Connector 67">
            <a:extLst>
              <a:ext uri="{FF2B5EF4-FFF2-40B4-BE49-F238E27FC236}">
                <a16:creationId xmlns:a16="http://schemas.microsoft.com/office/drawing/2014/main" id="{890A4124-979D-4376-AA58-6501D58B67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69" name="Rectangle 68">
            <a:extLst>
              <a:ext uri="{FF2B5EF4-FFF2-40B4-BE49-F238E27FC236}">
                <a16:creationId xmlns:a16="http://schemas.microsoft.com/office/drawing/2014/main" id="{35A52B12-0826-4A26-ABA2-386F721113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3DD0DA68-F652-496F-B8B5-9A66255CA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A9C31BF0-395F-8380-A2D5-5304AE0C0D3B}"/>
              </a:ext>
            </a:extLst>
          </p:cNvPr>
          <p:cNvSpPr>
            <a:spLocks noGrp="1"/>
          </p:cNvSpPr>
          <p:nvPr>
            <p:ph type="title"/>
          </p:nvPr>
        </p:nvSpPr>
        <p:spPr>
          <a:xfrm>
            <a:off x="492370" y="516835"/>
            <a:ext cx="3084844" cy="917333"/>
          </a:xfrm>
        </p:spPr>
        <p:txBody>
          <a:bodyPr vert="horz" lIns="91440" tIns="45720" rIns="91440" bIns="45720" rtlCol="0" anchor="b">
            <a:normAutofit/>
          </a:bodyPr>
          <a:lstStyle/>
          <a:p>
            <a:r>
              <a:rPr lang="en-US" sz="3600">
                <a:solidFill>
                  <a:srgbClr val="FFFFFF"/>
                </a:solidFill>
                <a:latin typeface="+mj-lt"/>
              </a:rPr>
              <a:t>Privilege is...</a:t>
            </a:r>
          </a:p>
        </p:txBody>
      </p:sp>
      <p:sp>
        <p:nvSpPr>
          <p:cNvPr id="3" name="Content Placeholder 2">
            <a:extLst>
              <a:ext uri="{FF2B5EF4-FFF2-40B4-BE49-F238E27FC236}">
                <a16:creationId xmlns:a16="http://schemas.microsoft.com/office/drawing/2014/main" id="{1135AD20-E86B-B025-CBF6-568C3FED22C7}"/>
              </a:ext>
            </a:extLst>
          </p:cNvPr>
          <p:cNvSpPr>
            <a:spLocks noGrp="1"/>
          </p:cNvSpPr>
          <p:nvPr>
            <p:ph idx="1"/>
          </p:nvPr>
        </p:nvSpPr>
        <p:spPr>
          <a:xfrm>
            <a:off x="492371" y="1717629"/>
            <a:ext cx="3084844" cy="4075747"/>
          </a:xfrm>
        </p:spPr>
        <p:txBody>
          <a:bodyPr vert="horz" lIns="0" tIns="45720" rIns="0" bIns="45720" rtlCol="0" anchor="t">
            <a:noAutofit/>
          </a:bodyPr>
          <a:lstStyle/>
          <a:p>
            <a:pPr>
              <a:buFont typeface="Calibri" panose="020F0502020204030204" pitchFamily="34" charset="0"/>
              <a:buChar char="Ø"/>
            </a:pPr>
            <a:endParaRPr lang="en-US" sz="1500">
              <a:solidFill>
                <a:srgbClr val="FFFFFF"/>
              </a:solidFill>
            </a:endParaRPr>
          </a:p>
          <a:p>
            <a:pPr marL="200660" lvl="1" indent="0">
              <a:buNone/>
            </a:pPr>
            <a:r>
              <a:rPr lang="en-US" sz="2400" b="1">
                <a:solidFill>
                  <a:srgbClr val="FFFFFF"/>
                </a:solidFill>
              </a:rPr>
              <a:t>An unearned right, favor, or immunity granted to particular individuals or groups and withheld from others</a:t>
            </a:r>
            <a:endParaRPr lang="en-US" sz="2400" b="1">
              <a:solidFill>
                <a:srgbClr val="FFFFFF"/>
              </a:solidFill>
              <a:ea typeface="Calibri"/>
              <a:cs typeface="Calibri"/>
            </a:endParaRPr>
          </a:p>
          <a:p>
            <a:pPr marL="383540" lvl="1">
              <a:buFont typeface="Calibri" panose="020F0502020204030204" pitchFamily="34" charset="0"/>
              <a:buChar char="Ø"/>
            </a:pPr>
            <a:endParaRPr lang="en-US" sz="2400">
              <a:solidFill>
                <a:srgbClr val="FFFFFF"/>
              </a:solidFill>
              <a:ea typeface="Calibri"/>
              <a:cs typeface="Calibri"/>
            </a:endParaRPr>
          </a:p>
          <a:p>
            <a:pPr marL="200660" lvl="1" indent="0">
              <a:buNone/>
            </a:pPr>
            <a:r>
              <a:rPr lang="en-US" sz="2400" b="1">
                <a:solidFill>
                  <a:srgbClr val="FFFFFF"/>
                </a:solidFill>
              </a:rPr>
              <a:t>A key element in perpetuating the power in oppressive systems</a:t>
            </a:r>
            <a:endParaRPr lang="en-US" sz="2400">
              <a:solidFill>
                <a:srgbClr val="FFFFFF"/>
              </a:solidFill>
              <a:ea typeface="Calibri"/>
              <a:cs typeface="Calibri"/>
            </a:endParaRPr>
          </a:p>
          <a:p>
            <a:pPr>
              <a:buFont typeface="Calibri" panose="020F0502020204030204" pitchFamily="34" charset="0"/>
              <a:buChar char="Ø"/>
            </a:pPr>
            <a:endParaRPr lang="en-US" sz="1800">
              <a:solidFill>
                <a:srgbClr val="FFFFFF"/>
              </a:solidFill>
              <a:ea typeface="Calibri"/>
              <a:cs typeface="Calibri"/>
            </a:endParaRPr>
          </a:p>
        </p:txBody>
      </p:sp>
      <p:sp>
        <p:nvSpPr>
          <p:cNvPr id="71" name="Rectangle 70">
            <a:extLst>
              <a:ext uri="{FF2B5EF4-FFF2-40B4-BE49-F238E27FC236}">
                <a16:creationId xmlns:a16="http://schemas.microsoft.com/office/drawing/2014/main" id="{DDF50AF6-4E23-4BD9-92C7-45A3E16E41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4" name="Picture 3" descr="Two cartoon of two men sitting on a couch&#10;&#10;AI-generated content may be incorrect.">
            <a:extLst>
              <a:ext uri="{FF2B5EF4-FFF2-40B4-BE49-F238E27FC236}">
                <a16:creationId xmlns:a16="http://schemas.microsoft.com/office/drawing/2014/main" id="{1BB22D7E-39AC-EA8D-F32A-82075D83F436}"/>
              </a:ext>
            </a:extLst>
          </p:cNvPr>
          <p:cNvPicPr>
            <a:picLocks noChangeAspect="1"/>
          </p:cNvPicPr>
          <p:nvPr/>
        </p:nvPicPr>
        <p:blipFill>
          <a:blip r:embed="rId2"/>
          <a:stretch>
            <a:fillRect/>
          </a:stretch>
        </p:blipFill>
        <p:spPr>
          <a:xfrm>
            <a:off x="4742017" y="905212"/>
            <a:ext cx="6798082" cy="5047575"/>
          </a:xfrm>
          <a:prstGeom prst="rect">
            <a:avLst/>
          </a:prstGeom>
        </p:spPr>
      </p:pic>
    </p:spTree>
    <p:extLst>
      <p:ext uri="{BB962C8B-B14F-4D97-AF65-F5344CB8AC3E}">
        <p14:creationId xmlns:p14="http://schemas.microsoft.com/office/powerpoint/2010/main" val="2234636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 name="Rectangle 53">
            <a:extLst>
              <a:ext uri="{FF2B5EF4-FFF2-40B4-BE49-F238E27FC236}">
                <a16:creationId xmlns:a16="http://schemas.microsoft.com/office/drawing/2014/main" id="{600B5AE2-C5CC-499C-8F2D-249888BE2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6" name="Rectangle 55">
            <a:extLst>
              <a:ext uri="{FF2B5EF4-FFF2-40B4-BE49-F238E27FC236}">
                <a16:creationId xmlns:a16="http://schemas.microsoft.com/office/drawing/2014/main" id="{BA7A3698-B350-40E5-8475-9BCC41A089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58" name="Straight Connector 57">
            <a:extLst>
              <a:ext uri="{FF2B5EF4-FFF2-40B4-BE49-F238E27FC236}">
                <a16:creationId xmlns:a16="http://schemas.microsoft.com/office/drawing/2014/main" id="{0AC655C7-EC94-4BE6-84C8-2F9EFBBB27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60" name="Rectangle 59">
            <a:extLst>
              <a:ext uri="{FF2B5EF4-FFF2-40B4-BE49-F238E27FC236}">
                <a16:creationId xmlns:a16="http://schemas.microsoft.com/office/drawing/2014/main" id="{990D0034-F768-41E7-85D4-F38C4DE85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C4F7E42D-8B5A-4FC8-81CD-9E60171F7F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492370" y="516835"/>
            <a:ext cx="3084844" cy="2103875"/>
          </a:xfrm>
        </p:spPr>
        <p:txBody>
          <a:bodyPr vert="horz" lIns="91440" tIns="45720" rIns="91440" bIns="45720" rtlCol="0" anchor="b">
            <a:normAutofit/>
          </a:bodyPr>
          <a:lstStyle/>
          <a:p>
            <a:r>
              <a:rPr lang="en-US" sz="4000" i="1" kern="1200" spc="-50" baseline="0">
                <a:solidFill>
                  <a:srgbClr val="FFFFFF"/>
                </a:solidFill>
                <a:latin typeface="+mj-lt"/>
                <a:ea typeface="+mj-ea"/>
                <a:cs typeface="+mj-cs"/>
              </a:rPr>
              <a:t>Think About Your Life as a Ladder</a:t>
            </a:r>
            <a:endParaRPr lang="en-US" sz="4000" b="1" i="1" kern="1200" spc="-50" baseline="0">
              <a:solidFill>
                <a:srgbClr val="FFFFFF"/>
              </a:solidFill>
              <a:latin typeface="+mj-lt"/>
              <a:ea typeface="Calibri Light"/>
              <a:cs typeface="Calibri Light"/>
            </a:endParaRPr>
          </a:p>
        </p:txBody>
      </p:sp>
      <p:sp>
        <p:nvSpPr>
          <p:cNvPr id="3" name="Content Placeholder 2"/>
          <p:cNvSpPr>
            <a:spLocks noGrp="1"/>
          </p:cNvSpPr>
          <p:nvPr>
            <p:ph idx="1"/>
          </p:nvPr>
        </p:nvSpPr>
        <p:spPr>
          <a:xfrm>
            <a:off x="488188" y="3151126"/>
            <a:ext cx="3084844" cy="3335519"/>
          </a:xfrm>
        </p:spPr>
        <p:txBody>
          <a:bodyPr vert="horz" lIns="0" tIns="45720" rIns="0" bIns="45720" rtlCol="0" anchor="t">
            <a:noAutofit/>
          </a:bodyPr>
          <a:lstStyle/>
          <a:p>
            <a:pPr marL="0" indent="0">
              <a:buFont typeface="Calibri" panose="020F0502020204030204" pitchFamily="34" charset="0"/>
              <a:buNone/>
            </a:pPr>
            <a:r>
              <a:rPr lang="en-US" sz="3200" b="1">
                <a:solidFill>
                  <a:schemeClr val="bg1"/>
                </a:solidFill>
              </a:rPr>
              <a:t>Reflect on three opportunities you have received that were crucial to your climb.</a:t>
            </a:r>
            <a:endParaRPr lang="en-US" sz="3200" b="1">
              <a:solidFill>
                <a:schemeClr val="bg1"/>
              </a:solidFill>
              <a:ea typeface="Calibri"/>
              <a:cs typeface="Calibri"/>
            </a:endParaRPr>
          </a:p>
          <a:p>
            <a:pPr marL="0" indent="0">
              <a:buFont typeface="Calibri" panose="020F0502020204030204" pitchFamily="34" charset="0"/>
              <a:buNone/>
            </a:pPr>
            <a:endParaRPr lang="en-US" sz="1500">
              <a:solidFill>
                <a:srgbClr val="FFFFFF"/>
              </a:solidFill>
            </a:endParaRPr>
          </a:p>
          <a:p>
            <a:pPr marL="0" indent="0">
              <a:buFont typeface="Calibri" panose="020F0502020204030204" pitchFamily="34" charset="0"/>
              <a:buNone/>
            </a:pPr>
            <a:endParaRPr lang="en-US" sz="1500">
              <a:solidFill>
                <a:srgbClr val="FFFFFF"/>
              </a:solidFill>
            </a:endParaRPr>
          </a:p>
          <a:p>
            <a:pPr marL="0" indent="0">
              <a:buFont typeface="Calibri" panose="020F0502020204030204" pitchFamily="34" charset="0"/>
              <a:buNone/>
            </a:pPr>
            <a:endParaRPr lang="en-US" sz="1500">
              <a:solidFill>
                <a:srgbClr val="FFFFFF"/>
              </a:solidFill>
            </a:endParaRPr>
          </a:p>
          <a:p>
            <a:pPr marL="0" indent="0">
              <a:buFont typeface="Calibri" panose="020F0502020204030204" pitchFamily="34" charset="0"/>
              <a:buNone/>
            </a:pPr>
            <a:endParaRPr lang="en-US" sz="1500">
              <a:solidFill>
                <a:srgbClr val="FFFFFF"/>
              </a:solidFill>
            </a:endParaRPr>
          </a:p>
        </p:txBody>
      </p:sp>
      <p:pic>
        <p:nvPicPr>
          <p:cNvPr id="4" name="Picture 3" descr="Bright ladder against dull ladders">
            <a:extLst>
              <a:ext uri="{FF2B5EF4-FFF2-40B4-BE49-F238E27FC236}">
                <a16:creationId xmlns:a16="http://schemas.microsoft.com/office/drawing/2014/main" id="{F6BDB591-0CE2-9FBC-9D92-96E9A6912C8A}"/>
              </a:ext>
            </a:extLst>
          </p:cNvPr>
          <p:cNvPicPr>
            <a:picLocks noChangeAspect="1"/>
          </p:cNvPicPr>
          <p:nvPr/>
        </p:nvPicPr>
        <p:blipFill rotWithShape="1">
          <a:blip r:embed="rId2"/>
          <a:srcRect l="11294"/>
          <a:stretch/>
        </p:blipFill>
        <p:spPr>
          <a:xfrm>
            <a:off x="4075043" y="10"/>
            <a:ext cx="8111272" cy="6857990"/>
          </a:xfrm>
          <a:prstGeom prst="rect">
            <a:avLst/>
          </a:prstGeom>
        </p:spPr>
      </p:pic>
      <p:sp>
        <p:nvSpPr>
          <p:cNvPr id="64" name="Rectangle 63">
            <a:extLst>
              <a:ext uri="{FF2B5EF4-FFF2-40B4-BE49-F238E27FC236}">
                <a16:creationId xmlns:a16="http://schemas.microsoft.com/office/drawing/2014/main" id="{8C04651D-B9F4-4935-A02D-364153FBDF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801567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2DF7C36B-2A95-4DB1-A402-5367DFD51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2" name="Rectangle 41">
            <a:extLst>
              <a:ext uri="{FF2B5EF4-FFF2-40B4-BE49-F238E27FC236}">
                <a16:creationId xmlns:a16="http://schemas.microsoft.com/office/drawing/2014/main" id="{9FCA75FA-F681-4B5D-93C7-49F3DDA1D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43" name="Straight Connector 42">
            <a:extLst>
              <a:ext uri="{FF2B5EF4-FFF2-40B4-BE49-F238E27FC236}">
                <a16:creationId xmlns:a16="http://schemas.microsoft.com/office/drawing/2014/main" id="{834E074C-27C4-4E38-B099-012123B754E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44" name="Rectangle 43">
            <a:extLst>
              <a:ext uri="{FF2B5EF4-FFF2-40B4-BE49-F238E27FC236}">
                <a16:creationId xmlns:a16="http://schemas.microsoft.com/office/drawing/2014/main" id="{311973C2-EB8B-452A-A698-4A252FD3A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5" name="Rectangle 44">
            <a:extLst>
              <a:ext uri="{FF2B5EF4-FFF2-40B4-BE49-F238E27FC236}">
                <a16:creationId xmlns:a16="http://schemas.microsoft.com/office/drawing/2014/main" id="{10162E77-11AD-44A7-84EC-40C59EEFB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F5FFAD-0155-2062-E5DC-BACA8668C78A}"/>
              </a:ext>
            </a:extLst>
          </p:cNvPr>
          <p:cNvSpPr>
            <a:spLocks noGrp="1"/>
          </p:cNvSpPr>
          <p:nvPr>
            <p:ph type="title"/>
          </p:nvPr>
        </p:nvSpPr>
        <p:spPr>
          <a:xfrm>
            <a:off x="5181600" y="1440488"/>
            <a:ext cx="6281057" cy="797615"/>
          </a:xfrm>
        </p:spPr>
        <p:txBody>
          <a:bodyPr vert="horz" lIns="91440" tIns="45720" rIns="91440" bIns="45720" rtlCol="0" anchor="b">
            <a:normAutofit fontScale="90000"/>
          </a:bodyPr>
          <a:lstStyle/>
          <a:p>
            <a:r>
              <a:rPr lang="en-US">
                <a:latin typeface="+mj-lt"/>
              </a:rPr>
              <a:t>We have reflected...                                     </a:t>
            </a:r>
            <a:br>
              <a:rPr lang="en-US">
                <a:latin typeface="+mj-lt"/>
              </a:rPr>
            </a:br>
            <a:r>
              <a:rPr lang="en-US">
                <a:latin typeface="+mj-lt"/>
              </a:rPr>
              <a:t>Now: Share</a:t>
            </a:r>
          </a:p>
        </p:txBody>
      </p:sp>
      <p:pic>
        <p:nvPicPr>
          <p:cNvPr id="4" name="Picture 3" descr="A person sitting at a desk writing on a book&#10;&#10;AI-generated content may be incorrect.">
            <a:extLst>
              <a:ext uri="{FF2B5EF4-FFF2-40B4-BE49-F238E27FC236}">
                <a16:creationId xmlns:a16="http://schemas.microsoft.com/office/drawing/2014/main" id="{CDCDA84B-91C8-BDA5-039A-62AE82030E68}"/>
              </a:ext>
            </a:extLst>
          </p:cNvPr>
          <p:cNvPicPr>
            <a:picLocks noChangeAspect="1"/>
          </p:cNvPicPr>
          <p:nvPr/>
        </p:nvPicPr>
        <p:blipFill>
          <a:blip r:embed="rId2"/>
          <a:srcRect l="20135" r="31100" b="-1"/>
          <a:stretch/>
        </p:blipFill>
        <p:spPr>
          <a:xfrm>
            <a:off x="20" y="-12128"/>
            <a:ext cx="4654276" cy="6870127"/>
          </a:xfrm>
          <a:prstGeom prst="rect">
            <a:avLst/>
          </a:prstGeom>
        </p:spPr>
      </p:pic>
      <p:cxnSp>
        <p:nvCxnSpPr>
          <p:cNvPr id="46" name="Straight Connector 45">
            <a:extLst>
              <a:ext uri="{FF2B5EF4-FFF2-40B4-BE49-F238E27FC236}">
                <a16:creationId xmlns:a16="http://schemas.microsoft.com/office/drawing/2014/main" id="{5AB158E9-1B40-4CD6-95F0-95CA11DF7B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617" y="2085703"/>
            <a:ext cx="617068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0A36E37-80CE-E974-9101-9A221B899C52}"/>
              </a:ext>
            </a:extLst>
          </p:cNvPr>
          <p:cNvSpPr>
            <a:spLocks noGrp="1"/>
          </p:cNvSpPr>
          <p:nvPr>
            <p:ph idx="1"/>
          </p:nvPr>
        </p:nvSpPr>
        <p:spPr>
          <a:xfrm>
            <a:off x="5181601" y="2198914"/>
            <a:ext cx="6368142" cy="3670180"/>
          </a:xfrm>
        </p:spPr>
        <p:txBody>
          <a:bodyPr vert="horz" lIns="0" tIns="45720" rIns="0" bIns="45720" rtlCol="0" anchor="t">
            <a:normAutofit/>
          </a:bodyPr>
          <a:lstStyle/>
          <a:p>
            <a:pPr marL="457200" indent="-457200">
              <a:buFont typeface="Calibri" panose="020F0502020204030204" pitchFamily="34" charset="0"/>
              <a:buChar char="Ø"/>
            </a:pPr>
            <a:endParaRPr lang="en-US" b="1"/>
          </a:p>
          <a:p>
            <a:pPr marL="0" indent="0">
              <a:buNone/>
            </a:pPr>
            <a:r>
              <a:rPr lang="en-US" sz="3200" b="1"/>
              <a:t>At your table share one of the opportunities that allowed you to climb your ladder. </a:t>
            </a:r>
            <a:endParaRPr lang="en-US" sz="3200">
              <a:ea typeface="Calibri" panose="020F0502020204030204"/>
              <a:cs typeface="Calibri" panose="020F0502020204030204"/>
            </a:endParaRPr>
          </a:p>
          <a:p>
            <a:pPr marL="0" indent="0">
              <a:buFont typeface="Calibri" panose="020F0502020204030204" pitchFamily="34" charset="0"/>
              <a:buNone/>
            </a:pPr>
            <a:endParaRPr lang="en-US" sz="3200" b="1">
              <a:ea typeface="Calibri"/>
              <a:cs typeface="Calibri"/>
            </a:endParaRPr>
          </a:p>
          <a:p>
            <a:pPr marL="0" indent="0">
              <a:buNone/>
            </a:pPr>
            <a:r>
              <a:rPr lang="en-US" sz="3200" b="1"/>
              <a:t>Include how that opportunity relates to one of your privileges.</a:t>
            </a:r>
            <a:endParaRPr lang="en-US" sz="3200">
              <a:ea typeface="Calibri" panose="020F0502020204030204"/>
              <a:cs typeface="Calibri" panose="020F0502020204030204"/>
            </a:endParaRPr>
          </a:p>
        </p:txBody>
      </p:sp>
    </p:spTree>
    <p:extLst>
      <p:ext uri="{BB962C8B-B14F-4D97-AF65-F5344CB8AC3E}">
        <p14:creationId xmlns:p14="http://schemas.microsoft.com/office/powerpoint/2010/main" val="8218983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7D379150-F6B4-45C8-BE10-6B278AD40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9" name="Rectangle 28">
            <a:extLst>
              <a:ext uri="{FF2B5EF4-FFF2-40B4-BE49-F238E27FC236}">
                <a16:creationId xmlns:a16="http://schemas.microsoft.com/office/drawing/2014/main" id="{5FFCF544-A370-4A5D-A95F-CA6E0E719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31" name="Straight Connector 30">
            <a:extLst>
              <a:ext uri="{FF2B5EF4-FFF2-40B4-BE49-F238E27FC236}">
                <a16:creationId xmlns:a16="http://schemas.microsoft.com/office/drawing/2014/main" id="{6EEB3B97-A638-498B-8083-54191CE71E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33" name="Rectangle 32">
            <a:extLst>
              <a:ext uri="{FF2B5EF4-FFF2-40B4-BE49-F238E27FC236}">
                <a16:creationId xmlns:a16="http://schemas.microsoft.com/office/drawing/2014/main" id="{52ABB703-2B0E-4C3B-B4A2-F3973548E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5046910" y="9425"/>
            <a:ext cx="7003737" cy="207627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85000"/>
              </a:lnSpc>
              <a:spcAft>
                <a:spcPts val="600"/>
              </a:spcAft>
            </a:pPr>
            <a:r>
              <a:rPr lang="en-US" sz="4800" b="1" spc="-50"/>
              <a:t>Privilege: Turn to p. 108 of BCG –</a:t>
            </a:r>
            <a:r>
              <a:rPr lang="en-US" sz="4800" b="1" i="1" spc="-50"/>
              <a:t>Racial Justice Guide</a:t>
            </a:r>
            <a:endParaRPr lang="en-US" sz="4800" b="1" i="1" spc="-50">
              <a:cs typeface="Calibri Light"/>
            </a:endParaRPr>
          </a:p>
        </p:txBody>
      </p:sp>
      <p:pic>
        <p:nvPicPr>
          <p:cNvPr id="2" name="Picture 1" descr="A group of hands together&#10;&#10;Description automatically generated">
            <a:extLst>
              <a:ext uri="{FF2B5EF4-FFF2-40B4-BE49-F238E27FC236}">
                <a16:creationId xmlns:a16="http://schemas.microsoft.com/office/drawing/2014/main" id="{E902A398-0C55-BBCB-631F-561A28E802E1}"/>
              </a:ext>
            </a:extLst>
          </p:cNvPr>
          <p:cNvPicPr>
            <a:picLocks noChangeAspect="1"/>
          </p:cNvPicPr>
          <p:nvPr/>
        </p:nvPicPr>
        <p:blipFill>
          <a:blip r:embed="rId2"/>
          <a:stretch>
            <a:fillRect/>
          </a:stretch>
        </p:blipFill>
        <p:spPr>
          <a:xfrm>
            <a:off x="-4308" y="-3161"/>
            <a:ext cx="5052031" cy="6339566"/>
          </a:xfrm>
          <a:prstGeom prst="rect">
            <a:avLst/>
          </a:prstGeom>
        </p:spPr>
      </p:pic>
      <p:cxnSp>
        <p:nvCxnSpPr>
          <p:cNvPr id="35" name="Straight Connector 34">
            <a:extLst>
              <a:ext uri="{FF2B5EF4-FFF2-40B4-BE49-F238E27FC236}">
                <a16:creationId xmlns:a16="http://schemas.microsoft.com/office/drawing/2014/main" id="{9C21570E-E159-49A6-9891-FA397B7A92D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5046910" y="2085184"/>
            <a:ext cx="6742154" cy="4238835"/>
          </a:xfrm>
        </p:spPr>
        <p:txBody>
          <a:bodyPr vert="horz" lIns="0" tIns="45720" rIns="0" bIns="45720" rtlCol="0" anchor="t">
            <a:noAutofit/>
          </a:bodyPr>
          <a:lstStyle/>
          <a:p>
            <a:pPr indent="91440">
              <a:lnSpc>
                <a:spcPct val="100000"/>
              </a:lnSpc>
              <a:spcBef>
                <a:spcPts val="0"/>
              </a:spcBef>
              <a:spcAft>
                <a:spcPts val="0"/>
              </a:spcAft>
              <a:buFont typeface="Wingdings" panose="020F0502020204030204" pitchFamily="34" charset="0"/>
              <a:buChar char="Ø"/>
            </a:pPr>
            <a:endParaRPr lang="en-US" sz="2200">
              <a:solidFill>
                <a:schemeClr val="tx1"/>
              </a:solidFill>
              <a:ea typeface="+mn-lt"/>
              <a:cs typeface="+mn-lt"/>
            </a:endParaRPr>
          </a:p>
          <a:p>
            <a:pPr marL="548640" indent="-457200">
              <a:lnSpc>
                <a:spcPct val="100000"/>
              </a:lnSpc>
              <a:spcBef>
                <a:spcPts val="0"/>
              </a:spcBef>
              <a:spcAft>
                <a:spcPts val="0"/>
              </a:spcAft>
              <a:buFont typeface="Wingdings" panose="020F0502020204030204" pitchFamily="34" charset="0"/>
              <a:buChar char="Ø"/>
            </a:pPr>
            <a:r>
              <a:rPr lang="en-US" sz="3200">
                <a:solidFill>
                  <a:schemeClr val="tx1"/>
                </a:solidFill>
                <a:ea typeface="+mn-lt"/>
                <a:cs typeface="+mn-lt"/>
              </a:rPr>
              <a:t>A set of advantages systemically conferred on a particular person or group of people. </a:t>
            </a:r>
          </a:p>
          <a:p>
            <a:pPr marL="548640" indent="-457200">
              <a:lnSpc>
                <a:spcPct val="100000"/>
              </a:lnSpc>
              <a:spcBef>
                <a:spcPts val="0"/>
              </a:spcBef>
              <a:spcAft>
                <a:spcPts val="0"/>
              </a:spcAft>
              <a:buFont typeface="Wingdings" panose="020F0502020204030204" pitchFamily="34" charset="0"/>
              <a:buChar char="Ø"/>
            </a:pPr>
            <a:endParaRPr lang="en-US" sz="3200">
              <a:solidFill>
                <a:schemeClr val="tx1"/>
              </a:solidFill>
              <a:ea typeface="+mn-lt"/>
              <a:cs typeface="+mn-lt"/>
            </a:endParaRPr>
          </a:p>
          <a:p>
            <a:pPr marL="548640" indent="-457200">
              <a:lnSpc>
                <a:spcPct val="100000"/>
              </a:lnSpc>
              <a:spcBef>
                <a:spcPts val="0"/>
              </a:spcBef>
              <a:spcAft>
                <a:spcPts val="0"/>
              </a:spcAft>
              <a:buFont typeface="Wingdings" panose="020F0502020204030204" pitchFamily="34" charset="0"/>
              <a:buChar char="Ø"/>
            </a:pPr>
            <a:r>
              <a:rPr lang="en-US" sz="3200">
                <a:solidFill>
                  <a:schemeClr val="tx1"/>
                </a:solidFill>
                <a:ea typeface="+mn-lt"/>
                <a:cs typeface="+mn-lt"/>
              </a:rPr>
              <a:t>White people are racially privileged, even when they are economically underprivileged. </a:t>
            </a:r>
            <a:endParaRPr lang="en-US" sz="3200">
              <a:solidFill>
                <a:schemeClr val="tx1"/>
              </a:solidFill>
              <a:cs typeface="Calibri"/>
            </a:endParaRPr>
          </a:p>
        </p:txBody>
      </p:sp>
      <p:sp>
        <p:nvSpPr>
          <p:cNvPr id="37" name="Rectangle 36">
            <a:extLst>
              <a:ext uri="{FF2B5EF4-FFF2-40B4-BE49-F238E27FC236}">
                <a16:creationId xmlns:a16="http://schemas.microsoft.com/office/drawing/2014/main" id="{E95DA498-D9A2-4DA9-B9DA-B3776E08CF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9" name="Rectangle 38">
            <a:extLst>
              <a:ext uri="{FF2B5EF4-FFF2-40B4-BE49-F238E27FC236}">
                <a16:creationId xmlns:a16="http://schemas.microsoft.com/office/drawing/2014/main" id="{82A73093-4B9D-420D-B17E-52293703A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518700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3DA6B-2383-48FE-9288-EDEDFF5167FA}"/>
              </a:ext>
            </a:extLst>
          </p:cNvPr>
          <p:cNvSpPr>
            <a:spLocks noGrp="1"/>
          </p:cNvSpPr>
          <p:nvPr>
            <p:ph type="title"/>
          </p:nvPr>
        </p:nvSpPr>
        <p:spPr>
          <a:xfrm>
            <a:off x="158104" y="286604"/>
            <a:ext cx="11419571" cy="2016216"/>
          </a:xfrm>
        </p:spPr>
        <p:txBody>
          <a:bodyPr>
            <a:noAutofit/>
          </a:bodyPr>
          <a:lstStyle/>
          <a:p>
            <a:r>
              <a:rPr lang="en-US" sz="6000" u="sng">
                <a:ea typeface="Calibri"/>
                <a:cs typeface="Calibri"/>
              </a:rPr>
              <a:t>Types of Oppression</a:t>
            </a:r>
            <a:br>
              <a:rPr lang="en-US" sz="4000">
                <a:ea typeface="Calibri"/>
                <a:cs typeface="Calibri"/>
              </a:rPr>
            </a:br>
            <a:br>
              <a:rPr lang="en-US" sz="4000">
                <a:ea typeface="Calibri"/>
                <a:cs typeface="Calibri"/>
              </a:rPr>
            </a:br>
            <a:r>
              <a:rPr lang="en-US" sz="4000">
                <a:ea typeface="Calibri"/>
                <a:cs typeface="Calibri"/>
              </a:rPr>
              <a:t>Matrix of Oppression (pg. 22)</a:t>
            </a:r>
          </a:p>
        </p:txBody>
      </p:sp>
      <p:sp>
        <p:nvSpPr>
          <p:cNvPr id="3" name="Content Placeholder 2">
            <a:extLst>
              <a:ext uri="{FF2B5EF4-FFF2-40B4-BE49-F238E27FC236}">
                <a16:creationId xmlns:a16="http://schemas.microsoft.com/office/drawing/2014/main" id="{DAD0775A-D7B8-7FBB-7C6D-CD1CB8EF3207}"/>
              </a:ext>
            </a:extLst>
          </p:cNvPr>
          <p:cNvSpPr>
            <a:spLocks noGrp="1"/>
          </p:cNvSpPr>
          <p:nvPr>
            <p:ph idx="1"/>
          </p:nvPr>
        </p:nvSpPr>
        <p:spPr>
          <a:xfrm>
            <a:off x="274868" y="2637275"/>
            <a:ext cx="11411665" cy="3159521"/>
          </a:xfrm>
        </p:spPr>
        <p:txBody>
          <a:bodyPr vert="horz" lIns="0" tIns="45720" rIns="0" bIns="45720" rtlCol="0" anchor="t">
            <a:normAutofit/>
          </a:bodyPr>
          <a:lstStyle/>
          <a:p>
            <a:pPr>
              <a:buFont typeface="Wingdings" panose="020F0502020204030204" pitchFamily="34" charset="0"/>
              <a:buChar char="Ø"/>
            </a:pPr>
            <a:r>
              <a:rPr lang="en-US" sz="2800" b="1">
                <a:ea typeface="Calibri"/>
                <a:cs typeface="Calibri"/>
              </a:rPr>
              <a:t>Table Talk  </a:t>
            </a:r>
            <a:endParaRPr lang="en-US" sz="2800" b="1" err="1">
              <a:ea typeface="Calibri"/>
              <a:cs typeface="Calibri"/>
            </a:endParaRPr>
          </a:p>
          <a:p>
            <a:pPr>
              <a:buFont typeface="Wingdings" panose="020F0502020204030204" pitchFamily="34" charset="0"/>
              <a:buChar char="Ø"/>
            </a:pPr>
            <a:r>
              <a:rPr lang="en-US" sz="2800" b="1">
                <a:ea typeface="Calibri"/>
                <a:cs typeface="Calibri"/>
              </a:rPr>
              <a:t>We will assign Oppression Categories for each table.  </a:t>
            </a:r>
          </a:p>
          <a:p>
            <a:pPr>
              <a:buFont typeface="Wingdings" panose="020F0502020204030204" pitchFamily="34" charset="0"/>
              <a:buChar char="Ø"/>
            </a:pPr>
            <a:r>
              <a:rPr lang="en-US" sz="2800" b="1">
                <a:ea typeface="Calibri"/>
                <a:cs typeface="Calibri"/>
              </a:rPr>
              <a:t>At your table, discuss how individuals in our organization may (or do) use privilege and power to perpetuate oppression against members in your assigned category </a:t>
            </a:r>
          </a:p>
          <a:p>
            <a:pPr>
              <a:buFont typeface="Wingdings" panose="020F0502020204030204" pitchFamily="34" charset="0"/>
              <a:buChar char="Ø"/>
            </a:pPr>
            <a:r>
              <a:rPr lang="en-US" sz="2800" b="1">
                <a:ea typeface="Calibri"/>
                <a:cs typeface="Calibri"/>
              </a:rPr>
              <a:t>AND how these same individuals might instead intercept that oppression.</a:t>
            </a:r>
            <a:endParaRPr lang="en-US">
              <a:ea typeface="Calibri" panose="020F0502020204030204"/>
              <a:cs typeface="Calibri" panose="020F0502020204030204"/>
            </a:endParaRPr>
          </a:p>
          <a:p>
            <a:pPr>
              <a:buFont typeface="Wingdings" panose="020F0502020204030204" pitchFamily="34" charset="0"/>
              <a:buChar char="Ø"/>
            </a:pPr>
            <a:endParaRPr lang="en-US" sz="2800">
              <a:ea typeface="Calibri"/>
              <a:cs typeface="Calibri"/>
            </a:endParaRPr>
          </a:p>
        </p:txBody>
      </p:sp>
    </p:spTree>
    <p:extLst>
      <p:ext uri="{BB962C8B-B14F-4D97-AF65-F5344CB8AC3E}">
        <p14:creationId xmlns:p14="http://schemas.microsoft.com/office/powerpoint/2010/main" val="38894393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DF7C36B-2A95-4DB1-A402-5367DFD51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Rectangle 10">
            <a:extLst>
              <a:ext uri="{FF2B5EF4-FFF2-40B4-BE49-F238E27FC236}">
                <a16:creationId xmlns:a16="http://schemas.microsoft.com/office/drawing/2014/main" id="{9FCA75FA-F681-4B5D-93C7-49F3DDA1D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3" name="Straight Connector 12">
            <a:extLst>
              <a:ext uri="{FF2B5EF4-FFF2-40B4-BE49-F238E27FC236}">
                <a16:creationId xmlns:a16="http://schemas.microsoft.com/office/drawing/2014/main" id="{834E074C-27C4-4E38-B099-012123B754E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E1F60A3A-08DA-445D-B74A-BEE0735899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53DA6B-2383-48FE-9288-EDEDFF5167FA}"/>
              </a:ext>
            </a:extLst>
          </p:cNvPr>
          <p:cNvSpPr>
            <a:spLocks noGrp="1"/>
          </p:cNvSpPr>
          <p:nvPr>
            <p:ph type="title"/>
          </p:nvPr>
        </p:nvSpPr>
        <p:spPr>
          <a:xfrm>
            <a:off x="3646715" y="308375"/>
            <a:ext cx="8545080" cy="1530242"/>
          </a:xfrm>
        </p:spPr>
        <p:txBody>
          <a:bodyPr vert="horz" lIns="91440" tIns="45720" rIns="91440" bIns="45720" rtlCol="0" anchor="b">
            <a:normAutofit/>
          </a:bodyPr>
          <a:lstStyle/>
          <a:p>
            <a:r>
              <a:rPr lang="en-US" sz="3600">
                <a:latin typeface="+mj-lt"/>
              </a:rPr>
              <a:t>Types of Oppression-Activity Debrief</a:t>
            </a:r>
            <a:br>
              <a:rPr lang="en-US" sz="3400">
                <a:latin typeface="+mj-lt"/>
              </a:rPr>
            </a:br>
            <a:r>
              <a:rPr lang="en-US" sz="3400">
                <a:latin typeface="+mj-lt"/>
              </a:rPr>
              <a:t>Matrix of Oppression (pg. 21)</a:t>
            </a:r>
            <a:endParaRPr lang="en-US" sz="3400">
              <a:highlight>
                <a:srgbClr val="FFFF00"/>
              </a:highlight>
              <a:latin typeface="+mj-lt"/>
              <a:ea typeface="Calibri Light"/>
              <a:cs typeface="Calibri Light"/>
            </a:endParaRPr>
          </a:p>
        </p:txBody>
      </p:sp>
      <p:pic>
        <p:nvPicPr>
          <p:cNvPr id="4" name="Picture 3" descr="Question mark against red wall">
            <a:extLst>
              <a:ext uri="{FF2B5EF4-FFF2-40B4-BE49-F238E27FC236}">
                <a16:creationId xmlns:a16="http://schemas.microsoft.com/office/drawing/2014/main" id="{2343F795-3F48-BD07-3DB5-E9079B7D047D}"/>
              </a:ext>
            </a:extLst>
          </p:cNvPr>
          <p:cNvPicPr>
            <a:picLocks noChangeAspect="1"/>
          </p:cNvPicPr>
          <p:nvPr/>
        </p:nvPicPr>
        <p:blipFill>
          <a:blip r:embed="rId2"/>
          <a:srcRect l="54449" r="-2" b="-2"/>
          <a:stretch/>
        </p:blipFill>
        <p:spPr>
          <a:xfrm>
            <a:off x="2628" y="-2175"/>
            <a:ext cx="3652972" cy="6359434"/>
          </a:xfrm>
          <a:prstGeom prst="rect">
            <a:avLst/>
          </a:prstGeom>
        </p:spPr>
      </p:pic>
      <p:cxnSp>
        <p:nvCxnSpPr>
          <p:cNvPr id="17" name="Straight Connector 16">
            <a:extLst>
              <a:ext uri="{FF2B5EF4-FFF2-40B4-BE49-F238E27FC236}">
                <a16:creationId xmlns:a16="http://schemas.microsoft.com/office/drawing/2014/main" id="{296E6EFB-D2CB-44B2-BE0D-9C6DCCCED2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AD0775A-D7B8-7FBB-7C6D-CD1CB8EF3207}"/>
              </a:ext>
            </a:extLst>
          </p:cNvPr>
          <p:cNvSpPr>
            <a:spLocks noGrp="1"/>
          </p:cNvSpPr>
          <p:nvPr>
            <p:ph idx="1"/>
          </p:nvPr>
        </p:nvSpPr>
        <p:spPr>
          <a:xfrm>
            <a:off x="4974769" y="2079172"/>
            <a:ext cx="6574973" cy="3855236"/>
          </a:xfrm>
        </p:spPr>
        <p:txBody>
          <a:bodyPr vert="horz" lIns="0" tIns="45720" rIns="0" bIns="45720" rtlCol="0" anchor="t">
            <a:noAutofit/>
          </a:bodyPr>
          <a:lstStyle/>
          <a:p>
            <a:pPr marL="0" indent="0">
              <a:buFont typeface="Calibri" panose="020F0502020204030204" pitchFamily="34" charset="0"/>
              <a:buNone/>
            </a:pPr>
            <a:endParaRPr lang="en-US"/>
          </a:p>
          <a:p>
            <a:pPr>
              <a:buFont typeface="Wingdings" panose="020F0502020204030204" pitchFamily="34" charset="0"/>
              <a:buChar char="Ø"/>
            </a:pPr>
            <a:r>
              <a:rPr lang="en-US" sz="3000"/>
              <a:t>What was challenging?</a:t>
            </a:r>
            <a:endParaRPr lang="en-US" sz="3000">
              <a:ea typeface="Calibri"/>
              <a:cs typeface="Calibri"/>
            </a:endParaRPr>
          </a:p>
          <a:p>
            <a:pPr>
              <a:buFont typeface="Wingdings" panose="020F0502020204030204" pitchFamily="34" charset="0"/>
              <a:buChar char="Ø"/>
            </a:pPr>
            <a:endParaRPr lang="en-US" sz="3000">
              <a:ea typeface="Calibri"/>
              <a:cs typeface="Calibri"/>
            </a:endParaRPr>
          </a:p>
          <a:p>
            <a:pPr>
              <a:buFont typeface="Wingdings" panose="020F0502020204030204" pitchFamily="34" charset="0"/>
              <a:buChar char="Ø"/>
            </a:pPr>
            <a:r>
              <a:rPr lang="en-US" sz="3000"/>
              <a:t>What was easy? </a:t>
            </a:r>
            <a:endParaRPr lang="en-US" sz="3000">
              <a:ea typeface="Calibri"/>
              <a:cs typeface="Calibri"/>
            </a:endParaRPr>
          </a:p>
          <a:p>
            <a:pPr>
              <a:buFont typeface="Wingdings" panose="020F0502020204030204" pitchFamily="34" charset="0"/>
              <a:buChar char="Ø"/>
            </a:pPr>
            <a:endParaRPr lang="en-US" sz="3000">
              <a:ea typeface="Calibri"/>
              <a:cs typeface="Calibri"/>
            </a:endParaRPr>
          </a:p>
          <a:p>
            <a:pPr>
              <a:buFont typeface="Wingdings" panose="020F0502020204030204" pitchFamily="34" charset="0"/>
              <a:buChar char="Ø"/>
            </a:pPr>
            <a:r>
              <a:rPr lang="en-US" sz="3000"/>
              <a:t>What is going to keep you up at night? </a:t>
            </a:r>
            <a:endParaRPr lang="en-US" sz="3000">
              <a:ea typeface="Calibri"/>
              <a:cs typeface="Calibri"/>
            </a:endParaRPr>
          </a:p>
          <a:p>
            <a:pPr>
              <a:buFont typeface="Wingdings" panose="020F0502020204030204" pitchFamily="34" charset="0"/>
              <a:buChar char="Ø"/>
            </a:pPr>
            <a:endParaRPr lang="en-US">
              <a:ea typeface="Calibri" panose="020F0502020204030204"/>
              <a:cs typeface="Calibri" panose="020F0502020204030204"/>
            </a:endParaRPr>
          </a:p>
          <a:p>
            <a:pPr>
              <a:buFont typeface="Wingdings" panose="020F0502020204030204" pitchFamily="34" charset="0"/>
              <a:buChar char="Ø"/>
            </a:pPr>
            <a:endParaRPr lang="en-US">
              <a:ea typeface="Calibri" panose="020F0502020204030204"/>
              <a:cs typeface="Calibri" panose="020F0502020204030204"/>
            </a:endParaRPr>
          </a:p>
        </p:txBody>
      </p:sp>
      <p:sp>
        <p:nvSpPr>
          <p:cNvPr id="19" name="Rectangle 18">
            <a:extLst>
              <a:ext uri="{FF2B5EF4-FFF2-40B4-BE49-F238E27FC236}">
                <a16:creationId xmlns:a16="http://schemas.microsoft.com/office/drawing/2014/main" id="{62BA066C-D259-4F6D-9F83-124F73636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1" name="Rectangle 20">
            <a:extLst>
              <a:ext uri="{FF2B5EF4-FFF2-40B4-BE49-F238E27FC236}">
                <a16:creationId xmlns:a16="http://schemas.microsoft.com/office/drawing/2014/main" id="{39179F48-E825-4803-806A-7029F8537F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5323454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Image result for key point">
            <a:extLst>
              <a:ext uri="{FF2B5EF4-FFF2-40B4-BE49-F238E27FC236}">
                <a16:creationId xmlns:a16="http://schemas.microsoft.com/office/drawing/2014/main" id="{268FE501-055B-41CB-B25E-A45925883C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657268">
            <a:off x="87963" y="1961250"/>
            <a:ext cx="4532163" cy="348573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937330B-7751-4DA2-8517-60B3703209D6}"/>
              </a:ext>
            </a:extLst>
          </p:cNvPr>
          <p:cNvSpPr>
            <a:spLocks noGrp="1"/>
          </p:cNvSpPr>
          <p:nvPr>
            <p:ph type="title"/>
          </p:nvPr>
        </p:nvSpPr>
        <p:spPr>
          <a:xfrm>
            <a:off x="258277" y="286603"/>
            <a:ext cx="11439141" cy="1111735"/>
          </a:xfrm>
        </p:spPr>
        <p:txBody>
          <a:bodyPr>
            <a:normAutofit fontScale="90000"/>
          </a:bodyPr>
          <a:lstStyle/>
          <a:p>
            <a:r>
              <a:rPr lang="en-US" sz="8000"/>
              <a:t>Key Points</a:t>
            </a:r>
            <a:endParaRPr lang="en-US" sz="8000" b="1">
              <a:latin typeface="+mn-lt"/>
            </a:endParaRPr>
          </a:p>
        </p:txBody>
      </p:sp>
      <p:sp>
        <p:nvSpPr>
          <p:cNvPr id="6" name="Content Placeholder 5">
            <a:extLst>
              <a:ext uri="{FF2B5EF4-FFF2-40B4-BE49-F238E27FC236}">
                <a16:creationId xmlns:a16="http://schemas.microsoft.com/office/drawing/2014/main" id="{F352FA93-486F-AE82-4E61-284AD67DBE66}"/>
              </a:ext>
            </a:extLst>
          </p:cNvPr>
          <p:cNvSpPr>
            <a:spLocks noGrp="1"/>
          </p:cNvSpPr>
          <p:nvPr>
            <p:ph idx="1"/>
          </p:nvPr>
        </p:nvSpPr>
        <p:spPr>
          <a:xfrm>
            <a:off x="4802133" y="1417200"/>
            <a:ext cx="6895285" cy="4884072"/>
          </a:xfrm>
        </p:spPr>
        <p:txBody>
          <a:bodyPr vert="horz" lIns="0" tIns="45720" rIns="0" bIns="45720" rtlCol="0" anchor="t">
            <a:noAutofit/>
          </a:bodyPr>
          <a:lstStyle/>
          <a:p>
            <a:r>
              <a:rPr lang="en-US" sz="3200">
                <a:ea typeface="+mn-lt"/>
                <a:cs typeface="+mn-lt"/>
              </a:rPr>
              <a:t>Most people do not question why things are considered morally good or evil, rather uncritically, and largely unconsciously, they adopt the "value judgments of good and evil" dominant within their society.</a:t>
            </a:r>
          </a:p>
          <a:p>
            <a:pPr algn="r"/>
            <a:r>
              <a:rPr lang="en-US" sz="3200">
                <a:ea typeface="+mn-lt"/>
                <a:cs typeface="+mn-lt"/>
              </a:rPr>
              <a:t>-Nietzsche</a:t>
            </a:r>
            <a:r>
              <a:rPr lang="en-US" sz="2800">
                <a:ea typeface="+mn-lt"/>
                <a:cs typeface="+mn-lt"/>
              </a:rPr>
              <a:t>   </a:t>
            </a:r>
          </a:p>
          <a:p>
            <a:endParaRPr lang="en-US" sz="3200">
              <a:ea typeface="+mn-lt"/>
              <a:cs typeface="+mn-lt"/>
            </a:endParaRPr>
          </a:p>
          <a:p>
            <a:r>
              <a:rPr lang="en-US" sz="3200">
                <a:ea typeface="+mn-lt"/>
                <a:cs typeface="+mn-lt"/>
              </a:rPr>
              <a:t>Please question. Do not just accept.</a:t>
            </a:r>
            <a:endParaRPr lang="en-US" sz="3200">
              <a:ea typeface="Calibri"/>
              <a:cs typeface="Calibri"/>
            </a:endParaRPr>
          </a:p>
        </p:txBody>
      </p:sp>
    </p:spTree>
    <p:extLst>
      <p:ext uri="{BB962C8B-B14F-4D97-AF65-F5344CB8AC3E}">
        <p14:creationId xmlns:p14="http://schemas.microsoft.com/office/powerpoint/2010/main" val="1825310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73F6-DA6F-4707-70B3-53F460EAE62A}"/>
              </a:ext>
            </a:extLst>
          </p:cNvPr>
          <p:cNvSpPr>
            <a:spLocks noGrp="1"/>
          </p:cNvSpPr>
          <p:nvPr>
            <p:ph type="title"/>
          </p:nvPr>
        </p:nvSpPr>
        <p:spPr/>
        <p:txBody>
          <a:bodyPr/>
          <a:lstStyle/>
          <a:p>
            <a:r>
              <a:rPr lang="en-US" b="1">
                <a:solidFill>
                  <a:schemeClr val="tx1">
                    <a:lumMod val="75000"/>
                    <a:lumOff val="25000"/>
                  </a:schemeClr>
                </a:solidFill>
                <a:latin typeface="Calibri"/>
                <a:ea typeface="Calibri Light"/>
                <a:cs typeface="Calibri Light"/>
              </a:rPr>
              <a:t>Adia and Albert</a:t>
            </a:r>
          </a:p>
        </p:txBody>
      </p:sp>
      <p:sp>
        <p:nvSpPr>
          <p:cNvPr id="3" name="Text Placeholder 2">
            <a:extLst>
              <a:ext uri="{FF2B5EF4-FFF2-40B4-BE49-F238E27FC236}">
                <a16:creationId xmlns:a16="http://schemas.microsoft.com/office/drawing/2014/main" id="{CA089172-279E-6AA5-3D80-A2604FCB703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9297185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0412" y="1447069"/>
            <a:ext cx="4649175" cy="2819400"/>
          </a:xfrm>
        </p:spPr>
        <p:txBody>
          <a:bodyPr>
            <a:normAutofit/>
          </a:bodyPr>
          <a:lstStyle/>
          <a:p>
            <a:r>
              <a:rPr lang="en-US" sz="6600" b="1" cap="none">
                <a:solidFill>
                  <a:schemeClr val="tx1">
                    <a:lumMod val="75000"/>
                    <a:lumOff val="25000"/>
                  </a:schemeClr>
                </a:solidFill>
                <a:latin typeface="Calibri"/>
                <a:ea typeface="Calibri"/>
                <a:cs typeface="Arial"/>
              </a:rPr>
              <a:t>What words matter?</a:t>
            </a:r>
          </a:p>
        </p:txBody>
      </p:sp>
      <p:pic>
        <p:nvPicPr>
          <p:cNvPr id="4" name="Picture 3"/>
          <p:cNvPicPr>
            <a:picLocks noChangeAspect="1"/>
          </p:cNvPicPr>
          <p:nvPr/>
        </p:nvPicPr>
        <p:blipFill>
          <a:blip r:embed="rId3"/>
          <a:stretch>
            <a:fillRect/>
          </a:stretch>
        </p:blipFill>
        <p:spPr>
          <a:xfrm>
            <a:off x="6574971" y="487211"/>
            <a:ext cx="5138609" cy="377925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725925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4CD3F4-E2C9-4CAA-A48D-84F0067A927B}"/>
              </a:ext>
            </a:extLst>
          </p:cNvPr>
          <p:cNvSpPr>
            <a:spLocks noGrp="1"/>
          </p:cNvSpPr>
          <p:nvPr>
            <p:ph idx="1"/>
          </p:nvPr>
        </p:nvSpPr>
        <p:spPr>
          <a:xfrm>
            <a:off x="385704" y="1213710"/>
            <a:ext cx="11415623" cy="4724655"/>
          </a:xfrm>
        </p:spPr>
        <p:txBody>
          <a:bodyPr vert="horz" lIns="91440" tIns="45720" rIns="91440" bIns="45720" rtlCol="0" anchor="t">
            <a:normAutofit/>
          </a:bodyPr>
          <a:lstStyle/>
          <a:p>
            <a:pPr>
              <a:buNone/>
            </a:pPr>
            <a:r>
              <a:rPr lang="en-US" sz="4800">
                <a:ea typeface="+mn-lt"/>
                <a:cs typeface="+mn-lt"/>
              </a:rPr>
              <a:t>Race is not biological. Race is a powerful social construct that gives certain people more opportunity and advantages.</a:t>
            </a:r>
          </a:p>
          <a:p>
            <a:pPr marL="0" indent="0">
              <a:buNone/>
            </a:pPr>
            <a:endParaRPr lang="en-US" sz="4400" b="1">
              <a:solidFill>
                <a:srgbClr val="7030A0"/>
              </a:solidFill>
              <a:cs typeface="Calibri"/>
            </a:endParaRPr>
          </a:p>
          <a:p>
            <a:pPr marL="0" indent="0">
              <a:buNone/>
            </a:pPr>
            <a:endParaRPr lang="en-US" sz="4400" b="1">
              <a:cs typeface="Calibri"/>
            </a:endParaRPr>
          </a:p>
        </p:txBody>
      </p:sp>
      <p:pic>
        <p:nvPicPr>
          <p:cNvPr id="1026" name="Picture 2" descr="Image result for definition">
            <a:extLst>
              <a:ext uri="{FF2B5EF4-FFF2-40B4-BE49-F238E27FC236}">
                <a16:creationId xmlns:a16="http://schemas.microsoft.com/office/drawing/2014/main" id="{F3B79E0E-C68F-44F8-922E-51AF04A81C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1733" y="3574224"/>
            <a:ext cx="3843338" cy="255756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9445FF0-BE78-F8EB-BAD6-1328F0FA5650}"/>
              </a:ext>
            </a:extLst>
          </p:cNvPr>
          <p:cNvSpPr txBox="1"/>
          <p:nvPr/>
        </p:nvSpPr>
        <p:spPr>
          <a:xfrm>
            <a:off x="385840" y="196536"/>
            <a:ext cx="10805491"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6600" b="1">
                <a:solidFill>
                  <a:srgbClr val="404040"/>
                </a:solidFill>
                <a:ea typeface="Calibri"/>
                <a:cs typeface="Calibri"/>
              </a:rPr>
              <a:t>Defining Race</a:t>
            </a:r>
            <a:endParaRPr lang="en-US" sz="6600">
              <a:ea typeface="Calibri" panose="020F0502020204030204"/>
              <a:cs typeface="Calibri" panose="020F0502020204030204"/>
            </a:endParaRPr>
          </a:p>
        </p:txBody>
      </p:sp>
    </p:spTree>
    <p:extLst>
      <p:ext uri="{BB962C8B-B14F-4D97-AF65-F5344CB8AC3E}">
        <p14:creationId xmlns:p14="http://schemas.microsoft.com/office/powerpoint/2010/main" val="335670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556B3E-C21B-48F7-89FC-2D953C820046}"/>
              </a:ext>
            </a:extLst>
          </p:cNvPr>
          <p:cNvSpPr>
            <a:spLocks noGrp="1"/>
          </p:cNvSpPr>
          <p:nvPr>
            <p:ph idx="1"/>
          </p:nvPr>
        </p:nvSpPr>
        <p:spPr>
          <a:xfrm>
            <a:off x="519545" y="1212638"/>
            <a:ext cx="10860656" cy="4183054"/>
          </a:xfrm>
        </p:spPr>
        <p:txBody>
          <a:bodyPr vert="horz" lIns="91440" tIns="45720" rIns="91440" bIns="45720" rtlCol="0" anchor="t">
            <a:normAutofit/>
          </a:bodyPr>
          <a:lstStyle/>
          <a:p>
            <a:pPr marL="0" indent="0">
              <a:buNone/>
            </a:pPr>
            <a:endParaRPr lang="en-US" sz="4000" b="1">
              <a:solidFill>
                <a:schemeClr val="tx1">
                  <a:lumMod val="65000"/>
                  <a:lumOff val="35000"/>
                </a:schemeClr>
              </a:solidFill>
              <a:ea typeface="+mn-lt"/>
              <a:cs typeface="+mn-lt"/>
            </a:endParaRPr>
          </a:p>
          <a:p>
            <a:pPr marL="0" indent="0">
              <a:buNone/>
            </a:pPr>
            <a:r>
              <a:rPr lang="en-US" sz="4000" b="1">
                <a:solidFill>
                  <a:schemeClr val="tx1">
                    <a:lumMod val="65000"/>
                    <a:lumOff val="35000"/>
                  </a:schemeClr>
                </a:solidFill>
                <a:ea typeface="+mn-lt"/>
                <a:cs typeface="+mn-lt"/>
              </a:rPr>
              <a:t>According to Merriam-Webster: </a:t>
            </a:r>
            <a:endParaRPr lang="en-US" sz="4000">
              <a:solidFill>
                <a:schemeClr val="tx1">
                  <a:lumMod val="65000"/>
                  <a:lumOff val="35000"/>
                </a:schemeClr>
              </a:solidFill>
              <a:ea typeface="+mn-lt"/>
              <a:cs typeface="+mn-lt"/>
            </a:endParaRPr>
          </a:p>
          <a:p>
            <a:pPr marL="0" indent="0">
              <a:buNone/>
            </a:pPr>
            <a:r>
              <a:rPr lang="en-US" sz="4000" b="1">
                <a:solidFill>
                  <a:schemeClr val="tx1">
                    <a:lumMod val="65000"/>
                    <a:lumOff val="35000"/>
                  </a:schemeClr>
                </a:solidFill>
                <a:ea typeface="+mn-lt"/>
                <a:cs typeface="+mn-lt"/>
              </a:rPr>
              <a:t>Prejudice</a:t>
            </a:r>
            <a:r>
              <a:rPr lang="en-US" sz="4000">
                <a:solidFill>
                  <a:schemeClr val="tx1">
                    <a:lumMod val="65000"/>
                    <a:lumOff val="35000"/>
                  </a:schemeClr>
                </a:solidFill>
                <a:ea typeface="+mn-lt"/>
                <a:cs typeface="+mn-lt"/>
              </a:rPr>
              <a:t> </a:t>
            </a:r>
            <a:r>
              <a:rPr lang="en-US" sz="4000">
                <a:ea typeface="+mn-lt"/>
                <a:cs typeface="+mn-lt"/>
              </a:rPr>
              <a:t>is injury or damage resulting from some </a:t>
            </a:r>
            <a:r>
              <a:rPr lang="en-US" sz="4000">
                <a:ea typeface="+mn-lt"/>
                <a:cs typeface="+mn-lt"/>
                <a:hlinkClick r:id="rId2"/>
              </a:rPr>
              <a:t>judgment</a:t>
            </a:r>
            <a:r>
              <a:rPr lang="en-US" sz="4000">
                <a:ea typeface="+mn-lt"/>
                <a:cs typeface="+mn-lt"/>
              </a:rPr>
              <a:t> or action of another in disregard of one's rights </a:t>
            </a:r>
            <a:r>
              <a:rPr lang="en-US" sz="4000" i="1">
                <a:ea typeface="+mn-lt"/>
                <a:cs typeface="+mn-lt"/>
              </a:rPr>
              <a:t>especially</a:t>
            </a:r>
            <a:r>
              <a:rPr lang="en-US" sz="4000">
                <a:ea typeface="+mn-lt"/>
                <a:cs typeface="+mn-lt"/>
              </a:rPr>
              <a:t>: </a:t>
            </a:r>
            <a:r>
              <a:rPr lang="en-US" sz="4000">
                <a:ea typeface="+mn-lt"/>
                <a:cs typeface="+mn-lt"/>
                <a:hlinkClick r:id="rId3"/>
              </a:rPr>
              <a:t>detriment</a:t>
            </a:r>
            <a:r>
              <a:rPr lang="en-US" sz="4000">
                <a:ea typeface="+mn-lt"/>
                <a:cs typeface="+mn-lt"/>
              </a:rPr>
              <a:t> to one's legal rights or claims.</a:t>
            </a:r>
            <a:endParaRPr lang="en-US" sz="4000">
              <a:cs typeface="Calibri"/>
            </a:endParaRPr>
          </a:p>
          <a:p>
            <a:pPr marL="0" indent="0">
              <a:buNone/>
            </a:pPr>
            <a:endParaRPr lang="en-US" sz="3600" b="1">
              <a:solidFill>
                <a:srgbClr val="7030A0"/>
              </a:solidFill>
              <a:cs typeface="Calibri" panose="020F0502020204030204"/>
            </a:endParaRPr>
          </a:p>
          <a:p>
            <a:pPr marL="0" indent="0">
              <a:buNone/>
            </a:pPr>
            <a:endParaRPr lang="en-US">
              <a:cs typeface="Calibri"/>
            </a:endParaRPr>
          </a:p>
          <a:p>
            <a:pPr marL="0" indent="0">
              <a:buNone/>
            </a:pPr>
            <a:endParaRPr lang="en-US">
              <a:cs typeface="Calibri"/>
            </a:endParaRPr>
          </a:p>
          <a:p>
            <a:pPr marL="0" indent="0">
              <a:buNone/>
            </a:pPr>
            <a:endParaRPr lang="en-US">
              <a:cs typeface="Calibri"/>
            </a:endParaRPr>
          </a:p>
        </p:txBody>
      </p:sp>
      <p:pic>
        <p:nvPicPr>
          <p:cNvPr id="3076" name="Picture 4" descr="Image result for definition">
            <a:extLst>
              <a:ext uri="{FF2B5EF4-FFF2-40B4-BE49-F238E27FC236}">
                <a16:creationId xmlns:a16="http://schemas.microsoft.com/office/drawing/2014/main" id="{381A8CE3-89E8-4806-82E7-FEBEC4B890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6108" y="4527021"/>
            <a:ext cx="2619375" cy="1743075"/>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7C479848-D8F7-A08C-C8A4-4734C8B8AB2F}"/>
              </a:ext>
            </a:extLst>
          </p:cNvPr>
          <p:cNvSpPr>
            <a:spLocks noGrp="1"/>
          </p:cNvSpPr>
          <p:nvPr>
            <p:ph type="title"/>
          </p:nvPr>
        </p:nvSpPr>
        <p:spPr>
          <a:xfrm>
            <a:off x="226640" y="508276"/>
            <a:ext cx="11484633" cy="907019"/>
          </a:xfrm>
        </p:spPr>
        <p:txBody>
          <a:bodyPr>
            <a:noAutofit/>
          </a:bodyPr>
          <a:lstStyle/>
          <a:p>
            <a:pPr algn="ctr"/>
            <a:r>
              <a:rPr lang="en-US" sz="6600">
                <a:ea typeface="Calibri"/>
                <a:cs typeface="Calibri"/>
              </a:rPr>
              <a:t>Defining Prejudice</a:t>
            </a:r>
            <a:r>
              <a:rPr lang="en-US" sz="5400">
                <a:ea typeface="Calibri"/>
                <a:cs typeface="Calibri"/>
              </a:rPr>
              <a:t> </a:t>
            </a:r>
          </a:p>
        </p:txBody>
      </p:sp>
    </p:spTree>
    <p:extLst>
      <p:ext uri="{BB962C8B-B14F-4D97-AF65-F5344CB8AC3E}">
        <p14:creationId xmlns:p14="http://schemas.microsoft.com/office/powerpoint/2010/main" val="2366122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03C038-EECF-45AF-96C4-DBFABC63E355}"/>
              </a:ext>
            </a:extLst>
          </p:cNvPr>
          <p:cNvSpPr>
            <a:spLocks noGrp="1"/>
          </p:cNvSpPr>
          <p:nvPr>
            <p:ph idx="1"/>
          </p:nvPr>
        </p:nvSpPr>
        <p:spPr>
          <a:xfrm>
            <a:off x="125392" y="1291579"/>
            <a:ext cx="12192000" cy="3997327"/>
          </a:xfrm>
        </p:spPr>
        <p:txBody>
          <a:bodyPr vert="horz" lIns="91440" tIns="45720" rIns="91440" bIns="45720" rtlCol="0" anchor="t">
            <a:noAutofit/>
          </a:bodyPr>
          <a:lstStyle/>
          <a:p>
            <a:pPr marL="0" indent="0" algn="ctr">
              <a:buNone/>
            </a:pPr>
            <a:r>
              <a:rPr lang="en-US" sz="5400" b="1">
                <a:ea typeface="+mn-lt"/>
                <a:cs typeface="+mn-lt"/>
              </a:rPr>
              <a:t>RACISM  =</a:t>
            </a:r>
            <a:endParaRPr lang="en-US" sz="5400">
              <a:ea typeface="+mn-lt"/>
              <a:cs typeface="+mn-lt"/>
            </a:endParaRPr>
          </a:p>
          <a:p>
            <a:pPr marL="0" indent="0" algn="ctr">
              <a:buNone/>
            </a:pPr>
            <a:r>
              <a:rPr lang="en-US" sz="5400" b="1">
                <a:ea typeface="+mn-lt"/>
                <a:cs typeface="+mn-lt"/>
              </a:rPr>
              <a:t>PREJUDICE  +  INSTITUTIONAL POWER</a:t>
            </a:r>
            <a:endParaRPr lang="en-US" sz="3200" b="1">
              <a:solidFill>
                <a:srgbClr val="FF0000"/>
              </a:solidFill>
              <a:ea typeface="+mn-lt"/>
              <a:cs typeface="+mn-lt"/>
            </a:endParaRPr>
          </a:p>
          <a:p>
            <a:pPr marL="0" indent="0" algn="ctr">
              <a:buNone/>
            </a:pPr>
            <a:endParaRPr lang="en-US" sz="3200" b="1">
              <a:ea typeface="+mn-lt"/>
              <a:cs typeface="+mn-lt"/>
            </a:endParaRPr>
          </a:p>
          <a:p>
            <a:pPr marL="0" indent="0">
              <a:buNone/>
            </a:pPr>
            <a:r>
              <a:rPr lang="en-US" sz="3200" b="1">
                <a:ea typeface="+mn-lt"/>
                <a:cs typeface="+mn-lt"/>
              </a:rPr>
              <a:t>Terms</a:t>
            </a:r>
            <a:r>
              <a:rPr lang="en-US" sz="3200" b="1">
                <a:cs typeface="Calibri"/>
              </a:rPr>
              <a:t> on page 23-24 in Participant Handout and</a:t>
            </a:r>
            <a:endParaRPr lang="en-US" sz="3200" b="1">
              <a:solidFill>
                <a:srgbClr val="FF0000"/>
              </a:solidFill>
              <a:ea typeface="Calibri"/>
              <a:cs typeface="Calibri"/>
            </a:endParaRPr>
          </a:p>
          <a:p>
            <a:pPr marL="0" indent="0">
              <a:buNone/>
            </a:pPr>
            <a:r>
              <a:rPr lang="en-US" sz="3200" b="1">
                <a:cs typeface="Calibri"/>
              </a:rPr>
              <a:t> in the "Additional Participant Resources"</a:t>
            </a:r>
            <a:endParaRPr lang="en-US" sz="3200" b="1">
              <a:solidFill>
                <a:srgbClr val="FF0000"/>
              </a:solidFill>
              <a:ea typeface="Calibri"/>
              <a:cs typeface="Calibri"/>
            </a:endParaRPr>
          </a:p>
        </p:txBody>
      </p:sp>
      <p:pic>
        <p:nvPicPr>
          <p:cNvPr id="2050" name="Picture 2" descr="Image result for definition">
            <a:extLst>
              <a:ext uri="{FF2B5EF4-FFF2-40B4-BE49-F238E27FC236}">
                <a16:creationId xmlns:a16="http://schemas.microsoft.com/office/drawing/2014/main" id="{491FA467-2863-449C-9838-7405B6E48A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30368" y="4609214"/>
            <a:ext cx="2619375" cy="17430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870E0AC-E3FA-AA2B-0764-9A5696AF407A}"/>
              </a:ext>
            </a:extLst>
          </p:cNvPr>
          <p:cNvSpPr txBox="1"/>
          <p:nvPr/>
        </p:nvSpPr>
        <p:spPr>
          <a:xfrm>
            <a:off x="912475" y="395772"/>
            <a:ext cx="10169156"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6600" b="1">
                <a:solidFill>
                  <a:schemeClr val="tx1">
                    <a:lumMod val="75000"/>
                    <a:lumOff val="25000"/>
                  </a:schemeClr>
                </a:solidFill>
                <a:ea typeface="Calibri"/>
                <a:cs typeface="Calibri"/>
              </a:rPr>
              <a:t>Defining Racism </a:t>
            </a:r>
          </a:p>
        </p:txBody>
      </p:sp>
    </p:spTree>
    <p:extLst>
      <p:ext uri="{BB962C8B-B14F-4D97-AF65-F5344CB8AC3E}">
        <p14:creationId xmlns:p14="http://schemas.microsoft.com/office/powerpoint/2010/main" val="630635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ace, Ethnicity, Nationality and Jellybeans">
            <a:hlinkClick r:id="" action="ppaction://media"/>
            <a:extLst>
              <a:ext uri="{FF2B5EF4-FFF2-40B4-BE49-F238E27FC236}">
                <a16:creationId xmlns:a16="http://schemas.microsoft.com/office/drawing/2014/main" id="{837EA5B2-2CD4-4CFF-950A-D4113410127E}"/>
              </a:ext>
            </a:extLst>
          </p:cNvPr>
          <p:cNvPicPr>
            <a:picLocks noGrp="1" noChangeAspect="1"/>
          </p:cNvPicPr>
          <p:nvPr>
            <p:ph idx="1"/>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95DDD953-28F6-D04C-8552-349F117BEFD3}" label="" lang="en" r:embed="rId4"/>
                          <p173:track id="{2A04B6D8-0B0A-3247-882F-7900B372B675}" label="" lang="en" r:embed="rId5"/>
                          <p173:track id="{39FE5BD1-0B6B-4842-80CA-A8BFCFCCBBD2}" label="" lang="en" r:embed="rId6"/>
                        </p173:trackLst>
                      </p173:tracksInfo>
                    </p:ext>
                  </p14:extLst>
                </p14:media>
              </p:ext>
            </p:extLst>
          </p:nvPr>
        </p:nvPicPr>
        <p:blipFill>
          <a:blip r:embed="rId7"/>
          <a:stretch>
            <a:fillRect/>
          </a:stretch>
        </p:blipFill>
        <p:spPr>
          <a:xfrm>
            <a:off x="5279" y="-1714"/>
            <a:ext cx="12175309" cy="6864121"/>
          </a:xfrm>
        </p:spPr>
      </p:pic>
      <p:pic>
        <p:nvPicPr>
          <p:cNvPr id="2" name="Race, Ethnicity, Nationality and Jellybeans">
            <a:hlinkClick r:id="" action="ppaction://media"/>
            <a:extLst>
              <a:ext uri="{FF2B5EF4-FFF2-40B4-BE49-F238E27FC236}">
                <a16:creationId xmlns:a16="http://schemas.microsoft.com/office/drawing/2014/main" id="{B120B854-ECB9-F42F-580F-CE5FDA5BBD05}"/>
              </a:ext>
            </a:extLst>
          </p:cNvPr>
          <p:cNvPicPr>
            <a:picLocks noChangeAspect="1"/>
          </p:cNvPicPr>
          <p:nvPr>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7D505A0D-0C00-2740-B7FA-A2A7E7DCC33A}" label="" lang="en" r:embed="rId8"/>
                        </p173:trackLst>
                      </p173:tracksInfo>
                    </p:ext>
                  </p14:extLst>
                </p14:media>
              </p:ext>
            </p:extLst>
          </p:nvPr>
        </p:nvPicPr>
        <p:blipFill>
          <a:blip r:embed="rId7"/>
          <a:stretch>
            <a:fillRect/>
          </a:stretch>
        </p:blipFill>
        <p:spPr>
          <a:xfrm>
            <a:off x="8345" y="0"/>
            <a:ext cx="12175309" cy="6864121"/>
          </a:xfrm>
          <a:prstGeom prst="rect">
            <a:avLst/>
          </a:prstGeom>
        </p:spPr>
      </p:pic>
    </p:spTree>
    <p:extLst>
      <p:ext uri="{BB962C8B-B14F-4D97-AF65-F5344CB8AC3E}">
        <p14:creationId xmlns:p14="http://schemas.microsoft.com/office/powerpoint/2010/main" val="3143734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2430"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7243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seq concurrent="1" nextAc="seek">
              <p:cTn id="17" restart="whenNotActive" fill="hold" evtFilter="cancelBubble" nodeType="interactiveSeq">
                <p:stCondLst>
                  <p:cond evt="onClick" delay="0">
                    <p:tgtEl>
                      <p:spTgt spid="2"/>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2"/>
                                        </p:tgtEl>
                                      </p:cBhvr>
                                    </p:cmd>
                                  </p:childTnLst>
                                </p:cTn>
                              </p:par>
                            </p:childTnLst>
                          </p:cTn>
                        </p:par>
                      </p:childTnLst>
                    </p:cTn>
                  </p:par>
                </p:childTnLst>
              </p:cTn>
              <p:nextCondLst>
                <p:cond evt="onClick" delay="0">
                  <p:tgtEl>
                    <p:spTgt spid="2"/>
                  </p:tgtEl>
                </p:cond>
              </p:nextCondLst>
            </p:seq>
            <p:video>
              <p:cMediaNode vol="80000">
                <p:cTn id="22" fill="hold" display="0">
                  <p:stCondLst>
                    <p:cond delay="indefinite"/>
                  </p:stCondLst>
                </p:cTn>
                <p:tgtEl>
                  <p:spTgt spid="2"/>
                </p:tgtEl>
              </p:cMediaNode>
            </p:vide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C966D-56EB-D051-7AF3-8498084DC3A6}"/>
              </a:ext>
            </a:extLst>
          </p:cNvPr>
          <p:cNvSpPr>
            <a:spLocks noGrp="1"/>
          </p:cNvSpPr>
          <p:nvPr>
            <p:ph type="title"/>
          </p:nvPr>
        </p:nvSpPr>
        <p:spPr>
          <a:xfrm>
            <a:off x="223670" y="134203"/>
            <a:ext cx="11473748" cy="854703"/>
          </a:xfrm>
        </p:spPr>
        <p:txBody>
          <a:bodyPr>
            <a:normAutofit/>
          </a:bodyPr>
          <a:lstStyle/>
          <a:p>
            <a:r>
              <a:rPr lang="en-US">
                <a:ea typeface="Calibri"/>
                <a:cs typeface="Calibri"/>
              </a:rPr>
              <a:t>Key Points: Race, Nationality, Ethnicity</a:t>
            </a:r>
            <a:endParaRPr lang="en-US"/>
          </a:p>
        </p:txBody>
      </p:sp>
      <p:sp>
        <p:nvSpPr>
          <p:cNvPr id="3" name="Content Placeholder 2">
            <a:extLst>
              <a:ext uri="{FF2B5EF4-FFF2-40B4-BE49-F238E27FC236}">
                <a16:creationId xmlns:a16="http://schemas.microsoft.com/office/drawing/2014/main" id="{A7E3F774-DC76-F5B4-DB24-9590A1EC6333}"/>
              </a:ext>
            </a:extLst>
          </p:cNvPr>
          <p:cNvSpPr>
            <a:spLocks noGrp="1"/>
          </p:cNvSpPr>
          <p:nvPr>
            <p:ph idx="1"/>
          </p:nvPr>
        </p:nvSpPr>
        <p:spPr>
          <a:xfrm>
            <a:off x="219919" y="996432"/>
            <a:ext cx="7203232" cy="5126661"/>
          </a:xfrm>
        </p:spPr>
        <p:txBody>
          <a:bodyPr vert="horz" lIns="0" tIns="45720" rIns="0" bIns="45720" rtlCol="0" anchor="t">
            <a:normAutofit fontScale="92500"/>
          </a:bodyPr>
          <a:lstStyle/>
          <a:p>
            <a:pPr>
              <a:buFont typeface="Arial" panose="020F0502020204030204" pitchFamily="34" charset="0"/>
              <a:buChar char="•"/>
            </a:pPr>
            <a:r>
              <a:rPr lang="en-US" sz="2800" b="1">
                <a:ea typeface="Calibri" panose="020F0502020204030204"/>
                <a:cs typeface="Calibri" panose="020F0502020204030204"/>
              </a:rPr>
              <a:t>Race:</a:t>
            </a:r>
            <a:r>
              <a:rPr lang="en-US" sz="2800">
                <a:ea typeface="Calibri" panose="020F0502020204030204"/>
                <a:cs typeface="Calibri" panose="020F0502020204030204"/>
              </a:rPr>
              <a:t> A social construct that artificially divides people into distinct groups based on certain characteristics such as physical appearance (particularly skin color) ancestral heritage, cultural affiliation, cultural history, ethnic classification</a:t>
            </a:r>
          </a:p>
          <a:p>
            <a:pPr>
              <a:buFont typeface="Arial" panose="020F0502020204030204" pitchFamily="34" charset="0"/>
              <a:buChar char="•"/>
            </a:pPr>
            <a:r>
              <a:rPr lang="en-US" sz="2800" b="1">
                <a:ea typeface="Calibri" panose="020F0502020204030204"/>
                <a:cs typeface="Calibri" panose="020F0502020204030204"/>
              </a:rPr>
              <a:t>Nationality</a:t>
            </a:r>
            <a:r>
              <a:rPr lang="en-US" sz="2800">
                <a:ea typeface="Calibri" panose="020F0502020204030204"/>
                <a:cs typeface="Calibri" panose="020F0502020204030204"/>
              </a:rPr>
              <a:t>: </a:t>
            </a:r>
            <a:r>
              <a:rPr lang="en-US" sz="2800">
                <a:ea typeface="+mn-lt"/>
                <a:cs typeface="+mn-lt"/>
              </a:rPr>
              <a:t>The status of belonging to a particular nation by origin, birth or naturalization</a:t>
            </a:r>
            <a:endParaRPr lang="en-US" sz="2800">
              <a:ea typeface="Calibri" panose="020F0502020204030204"/>
              <a:cs typeface="Calibri" panose="020F0502020204030204"/>
            </a:endParaRPr>
          </a:p>
          <a:p>
            <a:pPr>
              <a:buFont typeface="Arial" panose="020F0502020204030204" pitchFamily="34" charset="0"/>
              <a:buChar char="•"/>
            </a:pPr>
            <a:r>
              <a:rPr lang="en-US" sz="2800" b="1">
                <a:ea typeface="Calibri" panose="020F0502020204030204"/>
                <a:cs typeface="Calibri" panose="020F0502020204030204"/>
              </a:rPr>
              <a:t>Ethnicity</a:t>
            </a:r>
            <a:r>
              <a:rPr lang="en-US" sz="2800">
                <a:ea typeface="Calibri" panose="020F0502020204030204"/>
                <a:cs typeface="Calibri" panose="020F0502020204030204"/>
              </a:rPr>
              <a:t>: </a:t>
            </a:r>
            <a:r>
              <a:rPr lang="en-US" sz="2800">
                <a:ea typeface="+mn-lt"/>
                <a:cs typeface="+mn-lt"/>
              </a:rPr>
              <a:t>A social construct that artificially divides people into smaller social groups based on characteristics such as shared sense of group membership, values, behavioral patterns, language, political and economic interests, history, and ancestral geographical base</a:t>
            </a:r>
            <a:endParaRPr lang="en-US" sz="2800">
              <a:ea typeface="Calibri"/>
              <a:cs typeface="Calibri"/>
            </a:endParaRPr>
          </a:p>
        </p:txBody>
      </p:sp>
      <p:pic>
        <p:nvPicPr>
          <p:cNvPr id="5" name="Picture 2" descr="Image result for key point">
            <a:extLst>
              <a:ext uri="{FF2B5EF4-FFF2-40B4-BE49-F238E27FC236}">
                <a16:creationId xmlns:a16="http://schemas.microsoft.com/office/drawing/2014/main" id="{7C8C1003-1AAE-8233-1F54-C789E3D75EF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657268">
            <a:off x="7415882" y="998440"/>
            <a:ext cx="4488623" cy="364902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57050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EC3853C-A1C4-6EA1-67CF-6AB00955FA6D}"/>
            </a:ext>
          </a:extLst>
        </p:cNvPr>
        <p:cNvGrpSpPr/>
        <p:nvPr/>
      </p:nvGrpSpPr>
      <p:grpSpPr>
        <a:xfrm>
          <a:off x="0" y="0"/>
          <a:ext cx="0" cy="0"/>
          <a:chOff x="0" y="0"/>
          <a:chExt cx="0" cy="0"/>
        </a:xfrm>
      </p:grpSpPr>
      <p:sp>
        <p:nvSpPr>
          <p:cNvPr id="53" name="Rectangle 52">
            <a:extLst>
              <a:ext uri="{FF2B5EF4-FFF2-40B4-BE49-F238E27FC236}">
                <a16:creationId xmlns:a16="http://schemas.microsoft.com/office/drawing/2014/main" id="{2DF7C36B-2A95-4DB1-A402-5367DFD51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4" name="Rectangle 53">
            <a:extLst>
              <a:ext uri="{FF2B5EF4-FFF2-40B4-BE49-F238E27FC236}">
                <a16:creationId xmlns:a16="http://schemas.microsoft.com/office/drawing/2014/main" id="{9FCA75FA-F681-4B5D-93C7-49F3DDA1D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55" name="Straight Connector 54">
            <a:extLst>
              <a:ext uri="{FF2B5EF4-FFF2-40B4-BE49-F238E27FC236}">
                <a16:creationId xmlns:a16="http://schemas.microsoft.com/office/drawing/2014/main" id="{834E074C-27C4-4E38-B099-012123B754E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56" name="Rectangle 55">
            <a:extLst>
              <a:ext uri="{FF2B5EF4-FFF2-40B4-BE49-F238E27FC236}">
                <a16:creationId xmlns:a16="http://schemas.microsoft.com/office/drawing/2014/main" id="{311973C2-EB8B-452A-A698-4A252FD3A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7" name="Rectangle 56">
            <a:extLst>
              <a:ext uri="{FF2B5EF4-FFF2-40B4-BE49-F238E27FC236}">
                <a16:creationId xmlns:a16="http://schemas.microsoft.com/office/drawing/2014/main" id="{10162E77-11AD-44A7-84EC-40C59EEFB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5280CBB4-E23D-D5FA-7B8D-F91F416E7444}"/>
              </a:ext>
            </a:extLst>
          </p:cNvPr>
          <p:cNvSpPr txBox="1"/>
          <p:nvPr/>
        </p:nvSpPr>
        <p:spPr>
          <a:xfrm>
            <a:off x="5061858" y="526088"/>
            <a:ext cx="6291942" cy="960901"/>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Autofit/>
          </a:bodyPr>
          <a:lstStyle/>
          <a:p>
            <a:pPr defTabSz="914400">
              <a:lnSpc>
                <a:spcPct val="85000"/>
              </a:lnSpc>
              <a:spcBef>
                <a:spcPct val="0"/>
              </a:spcBef>
              <a:spcAft>
                <a:spcPts val="600"/>
              </a:spcAft>
            </a:pPr>
            <a:r>
              <a:rPr lang="en-US" sz="6600" b="1" spc="-50">
                <a:solidFill>
                  <a:schemeClr val="tx1">
                    <a:lumMod val="75000"/>
                    <a:lumOff val="25000"/>
                  </a:schemeClr>
                </a:solidFill>
                <a:latin typeface="+mj-lt"/>
                <a:ea typeface="+mj-ea"/>
                <a:cs typeface="+mj-cs"/>
              </a:rPr>
              <a:t>"Race Science" </a:t>
            </a:r>
          </a:p>
        </p:txBody>
      </p:sp>
      <p:pic>
        <p:nvPicPr>
          <p:cNvPr id="2" name="Picture 1" descr="A close-up of a skull&#10;&#10;AI-generated content may be incorrect.">
            <a:extLst>
              <a:ext uri="{FF2B5EF4-FFF2-40B4-BE49-F238E27FC236}">
                <a16:creationId xmlns:a16="http://schemas.microsoft.com/office/drawing/2014/main" id="{F86B3DBE-19AA-DA59-4038-BC34B10960D2}"/>
              </a:ext>
            </a:extLst>
          </p:cNvPr>
          <p:cNvPicPr>
            <a:picLocks noChangeAspect="1"/>
          </p:cNvPicPr>
          <p:nvPr/>
        </p:nvPicPr>
        <p:blipFill>
          <a:blip r:embed="rId2"/>
          <a:srcRect l="35913" r="28689" b="-1"/>
          <a:stretch/>
        </p:blipFill>
        <p:spPr>
          <a:xfrm>
            <a:off x="20" y="-12128"/>
            <a:ext cx="4654276" cy="6870127"/>
          </a:xfrm>
          <a:prstGeom prst="rect">
            <a:avLst/>
          </a:prstGeom>
        </p:spPr>
      </p:pic>
      <p:cxnSp>
        <p:nvCxnSpPr>
          <p:cNvPr id="58" name="Straight Connector 57">
            <a:extLst>
              <a:ext uri="{FF2B5EF4-FFF2-40B4-BE49-F238E27FC236}">
                <a16:creationId xmlns:a16="http://schemas.microsoft.com/office/drawing/2014/main" id="{5AB158E9-1B40-4CD6-95F0-95CA11DF7B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617" y="2085703"/>
            <a:ext cx="617068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A405712-5F2B-137C-8F47-AA75B24A4664}"/>
              </a:ext>
            </a:extLst>
          </p:cNvPr>
          <p:cNvSpPr>
            <a:spLocks noGrp="1"/>
          </p:cNvSpPr>
          <p:nvPr>
            <p:ph idx="1"/>
          </p:nvPr>
        </p:nvSpPr>
        <p:spPr>
          <a:xfrm>
            <a:off x="5181601" y="2198914"/>
            <a:ext cx="6291942" cy="4334208"/>
          </a:xfrm>
        </p:spPr>
        <p:txBody>
          <a:bodyPr vert="horz" lIns="0" tIns="45720" rIns="0" bIns="45720" rtlCol="0" anchor="t">
            <a:noAutofit/>
          </a:bodyPr>
          <a:lstStyle/>
          <a:p>
            <a:pPr>
              <a:buFont typeface="Calibri" panose="020F0502020204030204" pitchFamily="34" charset="0"/>
              <a:buNone/>
            </a:pPr>
            <a:r>
              <a:rPr lang="en-US" sz="3200"/>
              <a:t>In the late 1800s the pseudoscience called “race science” developed arguing that race is a biological category. It linked capability to race.</a:t>
            </a:r>
            <a:endParaRPr lang="en-US" sz="3200">
              <a:ea typeface="Calibri"/>
              <a:cs typeface="Calibri"/>
            </a:endParaRPr>
          </a:p>
          <a:p>
            <a:pPr>
              <a:buFont typeface="Calibri" panose="020F0502020204030204" pitchFamily="34" charset="0"/>
              <a:buNone/>
            </a:pPr>
            <a:endParaRPr lang="en-US" sz="3200">
              <a:ea typeface="Calibri"/>
              <a:cs typeface="Calibri"/>
            </a:endParaRPr>
          </a:p>
          <a:p>
            <a:pPr>
              <a:buFont typeface="Calibri" panose="020F0502020204030204" pitchFamily="34" charset="0"/>
              <a:buNone/>
            </a:pPr>
            <a:r>
              <a:rPr lang="en-US" sz="3200"/>
              <a:t>In 1925, using this as the basis, the Central Tube Company (Pittsburgh) created a table claiming to connect race to adaptability to plant work.</a:t>
            </a:r>
            <a:endParaRPr lang="en-US" sz="3200">
              <a:ea typeface="Calibri"/>
              <a:cs typeface="Calibri"/>
            </a:endParaRPr>
          </a:p>
        </p:txBody>
      </p:sp>
    </p:spTree>
    <p:extLst>
      <p:ext uri="{BB962C8B-B14F-4D97-AF65-F5344CB8AC3E}">
        <p14:creationId xmlns:p14="http://schemas.microsoft.com/office/powerpoint/2010/main" val="3028581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3B2B1-4939-278C-3233-97A11806A8AC}"/>
            </a:ext>
          </a:extLst>
        </p:cNvPr>
        <p:cNvGrpSpPr/>
        <p:nvPr/>
      </p:nvGrpSpPr>
      <p:grpSpPr>
        <a:xfrm>
          <a:off x="0" y="0"/>
          <a:ext cx="0" cy="0"/>
          <a:chOff x="0" y="0"/>
          <a:chExt cx="0" cy="0"/>
        </a:xfrm>
      </p:grpSpPr>
      <p:pic>
        <p:nvPicPr>
          <p:cNvPr id="5" name="Picture 4" descr="A black and white image of a graph&#10;&#10;Description automatically generated">
            <a:extLst>
              <a:ext uri="{FF2B5EF4-FFF2-40B4-BE49-F238E27FC236}">
                <a16:creationId xmlns:a16="http://schemas.microsoft.com/office/drawing/2014/main" id="{0273B0C7-D39E-C198-14EB-604C29BCD6A1}"/>
              </a:ext>
            </a:extLst>
          </p:cNvPr>
          <p:cNvPicPr>
            <a:picLocks noChangeAspect="1"/>
          </p:cNvPicPr>
          <p:nvPr/>
        </p:nvPicPr>
        <p:blipFill rotWithShape="1">
          <a:blip r:embed="rId2"/>
          <a:srcRect l="6713" t="3168" r="8467" b="3041"/>
          <a:stretch/>
        </p:blipFill>
        <p:spPr>
          <a:xfrm>
            <a:off x="7783720" y="286603"/>
            <a:ext cx="4210784" cy="5966096"/>
          </a:xfrm>
          <a:prstGeom prst="rect">
            <a:avLst/>
          </a:prstGeom>
        </p:spPr>
      </p:pic>
      <p:sp>
        <p:nvSpPr>
          <p:cNvPr id="3" name="Content Placeholder 2">
            <a:extLst>
              <a:ext uri="{FF2B5EF4-FFF2-40B4-BE49-F238E27FC236}">
                <a16:creationId xmlns:a16="http://schemas.microsoft.com/office/drawing/2014/main" id="{51DFD899-AC33-90D6-B214-AC47281753D4}"/>
              </a:ext>
            </a:extLst>
          </p:cNvPr>
          <p:cNvSpPr>
            <a:spLocks noGrp="1"/>
          </p:cNvSpPr>
          <p:nvPr>
            <p:ph idx="1"/>
          </p:nvPr>
        </p:nvSpPr>
        <p:spPr>
          <a:xfrm>
            <a:off x="215855" y="1144438"/>
            <a:ext cx="7765738" cy="5186250"/>
          </a:xfrm>
        </p:spPr>
        <p:txBody>
          <a:bodyPr vert="horz" lIns="91440" tIns="45720" rIns="91440" bIns="45720" rtlCol="0" anchor="t">
            <a:normAutofit fontScale="77500" lnSpcReduction="20000"/>
          </a:bodyPr>
          <a:lstStyle/>
          <a:p>
            <a:pPr marL="914400" indent="-914400">
              <a:buAutoNum type="arabicPeriod"/>
            </a:pPr>
            <a:r>
              <a:rPr lang="en-US" sz="4800">
                <a:ea typeface="+mn-lt"/>
                <a:cs typeface="+mn-lt"/>
              </a:rPr>
              <a:t>Look for “White Americans” on the chart. What does this category tell us about who was white in 1925? Who is white today?</a:t>
            </a:r>
          </a:p>
          <a:p>
            <a:pPr marL="914400" indent="-914400">
              <a:buAutoNum type="arabicPeriod"/>
            </a:pPr>
            <a:r>
              <a:rPr lang="en-US" sz="4800">
                <a:ea typeface="+mn-lt"/>
                <a:cs typeface="+mn-lt"/>
              </a:rPr>
              <a:t>Do you see any legacies of this thinking in your work today? If so, how?</a:t>
            </a:r>
          </a:p>
          <a:p>
            <a:pPr marL="914400" indent="-914400">
              <a:buAutoNum type="arabicPeriod"/>
            </a:pPr>
            <a:r>
              <a:rPr lang="en-US" sz="4800">
                <a:ea typeface="+mn-lt"/>
                <a:cs typeface="+mn-lt"/>
              </a:rPr>
              <a:t>Bonus: If you were an organizer during this time, how would you use this data to organize your worksite?</a:t>
            </a:r>
            <a:endParaRPr lang="en-US" sz="4800">
              <a:ea typeface="Calibri" panose="020F0502020204030204"/>
              <a:cs typeface="Calibri" panose="020F0502020204030204"/>
            </a:endParaRPr>
          </a:p>
        </p:txBody>
      </p:sp>
      <p:sp>
        <p:nvSpPr>
          <p:cNvPr id="6" name="Title 5">
            <a:extLst>
              <a:ext uri="{FF2B5EF4-FFF2-40B4-BE49-F238E27FC236}">
                <a16:creationId xmlns:a16="http://schemas.microsoft.com/office/drawing/2014/main" id="{79125BAD-E9DC-A585-85EF-98D69D0A1E19}"/>
              </a:ext>
            </a:extLst>
          </p:cNvPr>
          <p:cNvSpPr>
            <a:spLocks noGrp="1"/>
          </p:cNvSpPr>
          <p:nvPr>
            <p:ph type="title"/>
          </p:nvPr>
        </p:nvSpPr>
        <p:spPr/>
        <p:txBody>
          <a:bodyPr>
            <a:noAutofit/>
          </a:bodyPr>
          <a:lstStyle/>
          <a:p>
            <a:r>
              <a:rPr lang="en-US" sz="5400">
                <a:ea typeface="Calibri"/>
                <a:cs typeface="Calibri"/>
              </a:rPr>
              <a:t>Table Talking</a:t>
            </a:r>
            <a:endParaRPr lang="en-US" sz="5400"/>
          </a:p>
        </p:txBody>
      </p:sp>
      <p:sp>
        <p:nvSpPr>
          <p:cNvPr id="2" name="TextBox 1">
            <a:extLst>
              <a:ext uri="{FF2B5EF4-FFF2-40B4-BE49-F238E27FC236}">
                <a16:creationId xmlns:a16="http://schemas.microsoft.com/office/drawing/2014/main" id="{42E3B2C1-7EF9-8310-2064-390E4A1078AE}"/>
              </a:ext>
            </a:extLst>
          </p:cNvPr>
          <p:cNvSpPr txBox="1"/>
          <p:nvPr/>
        </p:nvSpPr>
        <p:spPr>
          <a:xfrm>
            <a:off x="4119114" y="430843"/>
            <a:ext cx="415553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ea typeface="Calibri"/>
                <a:cs typeface="Calibri"/>
              </a:rPr>
              <a:t>Page 25 of Participant Handout</a:t>
            </a:r>
          </a:p>
        </p:txBody>
      </p:sp>
    </p:spTree>
    <p:extLst>
      <p:ext uri="{BB962C8B-B14F-4D97-AF65-F5344CB8AC3E}">
        <p14:creationId xmlns:p14="http://schemas.microsoft.com/office/powerpoint/2010/main" val="2884436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8B6B1-2234-C728-14C5-620352C87D37}"/>
            </a:ext>
          </a:extLst>
        </p:cNvPr>
        <p:cNvGrpSpPr/>
        <p:nvPr/>
      </p:nvGrpSpPr>
      <p:grpSpPr>
        <a:xfrm>
          <a:off x="0" y="0"/>
          <a:ext cx="0" cy="0"/>
          <a:chOff x="0" y="0"/>
          <a:chExt cx="0" cy="0"/>
        </a:xfrm>
      </p:grpSpPr>
      <p:pic>
        <p:nvPicPr>
          <p:cNvPr id="5" name="Picture 4" descr="A black and white image of a graph&#10;&#10;Description automatically generated">
            <a:extLst>
              <a:ext uri="{FF2B5EF4-FFF2-40B4-BE49-F238E27FC236}">
                <a16:creationId xmlns:a16="http://schemas.microsoft.com/office/drawing/2014/main" id="{CFC8DF41-9F14-3C2C-9E5D-5BA9E42E592C}"/>
              </a:ext>
            </a:extLst>
          </p:cNvPr>
          <p:cNvPicPr>
            <a:picLocks noChangeAspect="1"/>
          </p:cNvPicPr>
          <p:nvPr/>
        </p:nvPicPr>
        <p:blipFill rotWithShape="1">
          <a:blip r:embed="rId2"/>
          <a:srcRect l="6713" t="3168" r="8467" b="3041"/>
          <a:stretch/>
        </p:blipFill>
        <p:spPr>
          <a:xfrm>
            <a:off x="7838037" y="479643"/>
            <a:ext cx="4068544" cy="5773056"/>
          </a:xfrm>
          <a:prstGeom prst="rect">
            <a:avLst/>
          </a:prstGeom>
        </p:spPr>
      </p:pic>
      <p:sp>
        <p:nvSpPr>
          <p:cNvPr id="3" name="Content Placeholder 2">
            <a:extLst>
              <a:ext uri="{FF2B5EF4-FFF2-40B4-BE49-F238E27FC236}">
                <a16:creationId xmlns:a16="http://schemas.microsoft.com/office/drawing/2014/main" id="{E4138E49-E4B1-950F-4B62-88362D6B0D32}"/>
              </a:ext>
            </a:extLst>
          </p:cNvPr>
          <p:cNvSpPr>
            <a:spLocks noGrp="1"/>
          </p:cNvSpPr>
          <p:nvPr>
            <p:ph idx="1"/>
          </p:nvPr>
        </p:nvSpPr>
        <p:spPr>
          <a:xfrm>
            <a:off x="458491" y="1950612"/>
            <a:ext cx="7260183" cy="3289003"/>
          </a:xfrm>
        </p:spPr>
        <p:txBody>
          <a:bodyPr vert="horz" lIns="91440" tIns="45720" rIns="91440" bIns="45720" rtlCol="0" anchor="t">
            <a:normAutofit/>
          </a:bodyPr>
          <a:lstStyle/>
          <a:p>
            <a:pPr marL="0" indent="0">
              <a:buNone/>
            </a:pPr>
            <a:r>
              <a:rPr lang="en-US" sz="4800">
                <a:ea typeface="+mn-lt"/>
                <a:cs typeface="+mn-lt"/>
              </a:rPr>
              <a:t>What did you hear or say that you think needs to be shared out to the larger group?</a:t>
            </a:r>
            <a:endParaRPr lang="en-US">
              <a:ea typeface="Calibri" panose="020F0502020204030204"/>
              <a:cs typeface="Calibri" panose="020F0502020204030204"/>
            </a:endParaRPr>
          </a:p>
        </p:txBody>
      </p:sp>
      <p:sp>
        <p:nvSpPr>
          <p:cNvPr id="8" name="Title 5">
            <a:extLst>
              <a:ext uri="{FF2B5EF4-FFF2-40B4-BE49-F238E27FC236}">
                <a16:creationId xmlns:a16="http://schemas.microsoft.com/office/drawing/2014/main" id="{AAF41FD4-07B7-0FF6-78DC-03DCBCC30B32}"/>
              </a:ext>
            </a:extLst>
          </p:cNvPr>
          <p:cNvSpPr txBox="1">
            <a:spLocks/>
          </p:cNvSpPr>
          <p:nvPr/>
        </p:nvSpPr>
        <p:spPr>
          <a:xfrm>
            <a:off x="306675" y="752892"/>
            <a:ext cx="7553155" cy="702303"/>
          </a:xfrm>
          <a:prstGeom prst="rect">
            <a:avLst/>
          </a:prstGeom>
        </p:spPr>
        <p:txBody>
          <a:bodyPr vert="horz" lIns="91440" tIns="45720" rIns="91440" bIns="45720" rtlCol="0" anchor="b">
            <a:noAutofit/>
          </a:bodyPr>
          <a:lst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n-lt"/>
                <a:ea typeface="+mj-ea"/>
                <a:cs typeface="+mj-cs"/>
              </a:defRPr>
            </a:lvl1pPr>
          </a:lstStyle>
          <a:p>
            <a:r>
              <a:rPr lang="en-US" sz="5400">
                <a:ea typeface="Calibri"/>
                <a:cs typeface="Calibri"/>
              </a:rPr>
              <a:t>Tell us about your Talking </a:t>
            </a:r>
            <a:endParaRPr lang="en-US" sz="5400"/>
          </a:p>
        </p:txBody>
      </p:sp>
    </p:spTree>
    <p:extLst>
      <p:ext uri="{BB962C8B-B14F-4D97-AF65-F5344CB8AC3E}">
        <p14:creationId xmlns:p14="http://schemas.microsoft.com/office/powerpoint/2010/main" val="2637221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93917-DB4B-3F84-3864-AAF8C67345C1}"/>
              </a:ext>
            </a:extLst>
          </p:cNvPr>
          <p:cNvSpPr>
            <a:spLocks noGrp="1"/>
          </p:cNvSpPr>
          <p:nvPr>
            <p:ph type="title"/>
          </p:nvPr>
        </p:nvSpPr>
        <p:spPr>
          <a:xfrm>
            <a:off x="212785" y="572353"/>
            <a:ext cx="11484633" cy="702303"/>
          </a:xfrm>
        </p:spPr>
        <p:txBody>
          <a:bodyPr>
            <a:noAutofit/>
          </a:bodyPr>
          <a:lstStyle/>
          <a:p>
            <a:r>
              <a:rPr lang="en-US" sz="6000">
                <a:cs typeface="Calibri Light"/>
              </a:rPr>
              <a:t>Key Points</a:t>
            </a:r>
          </a:p>
        </p:txBody>
      </p:sp>
      <p:sp>
        <p:nvSpPr>
          <p:cNvPr id="3" name="Content Placeholder 2">
            <a:extLst>
              <a:ext uri="{FF2B5EF4-FFF2-40B4-BE49-F238E27FC236}">
                <a16:creationId xmlns:a16="http://schemas.microsoft.com/office/drawing/2014/main" id="{32BF2A16-7952-6813-9FD6-218B43B70472}"/>
              </a:ext>
            </a:extLst>
          </p:cNvPr>
          <p:cNvSpPr>
            <a:spLocks noGrp="1"/>
          </p:cNvSpPr>
          <p:nvPr>
            <p:ph idx="1"/>
          </p:nvPr>
        </p:nvSpPr>
        <p:spPr>
          <a:xfrm>
            <a:off x="4869455" y="286603"/>
            <a:ext cx="6827963" cy="4724655"/>
          </a:xfrm>
        </p:spPr>
        <p:txBody>
          <a:bodyPr vert="horz" lIns="91440" tIns="45720" rIns="91440" bIns="45720" rtlCol="0" anchor="t">
            <a:noAutofit/>
          </a:bodyPr>
          <a:lstStyle/>
          <a:p>
            <a:pPr marL="0" indent="0">
              <a:buNone/>
            </a:pPr>
            <a:r>
              <a:rPr lang="en-US" sz="3600">
                <a:cs typeface="Calibri" panose="020F0502020204030204"/>
              </a:rPr>
              <a:t>In our society, people have been taught that we should not say the word, “race.”</a:t>
            </a:r>
          </a:p>
          <a:p>
            <a:pPr marL="0" indent="0">
              <a:buNone/>
            </a:pPr>
            <a:r>
              <a:rPr lang="en-US" sz="3600">
                <a:cs typeface="Calibri" panose="020F0502020204030204"/>
              </a:rPr>
              <a:t>Race is a construct developed to support oppression within a system of white supremacy.</a:t>
            </a:r>
            <a:endParaRPr lang="en-US" sz="3600">
              <a:ea typeface="Calibri"/>
              <a:cs typeface="Calibri" panose="020F0502020204030204"/>
            </a:endParaRPr>
          </a:p>
          <a:p>
            <a:pPr marL="0" indent="0">
              <a:buNone/>
            </a:pPr>
            <a:r>
              <a:rPr lang="en-US" sz="3600">
                <a:cs typeface="Calibri" panose="020F0502020204030204"/>
              </a:rPr>
              <a:t>Once you recognize the existence of oppression and understand how it operates, you can learn how to resist and challenge oppression in all forms.</a:t>
            </a:r>
            <a:endParaRPr lang="en-US" sz="3600">
              <a:ea typeface="Calibri"/>
              <a:cs typeface="Calibri" panose="020F0502020204030204"/>
            </a:endParaRPr>
          </a:p>
        </p:txBody>
      </p:sp>
      <p:pic>
        <p:nvPicPr>
          <p:cNvPr id="4" name="Picture 2" descr="Image result for key point">
            <a:extLst>
              <a:ext uri="{FF2B5EF4-FFF2-40B4-BE49-F238E27FC236}">
                <a16:creationId xmlns:a16="http://schemas.microsoft.com/office/drawing/2014/main" id="{268FE501-055B-41CB-B25E-A45925883C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657268">
            <a:off x="-53551" y="1580250"/>
            <a:ext cx="4532163" cy="3485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8517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F071B-56BB-4907-9CF2-4A27E19A8AA9}"/>
              </a:ext>
            </a:extLst>
          </p:cNvPr>
          <p:cNvSpPr>
            <a:spLocks noGrp="1"/>
          </p:cNvSpPr>
          <p:nvPr>
            <p:ph type="title"/>
          </p:nvPr>
        </p:nvSpPr>
        <p:spPr>
          <a:xfrm>
            <a:off x="1042737" y="2766218"/>
            <a:ext cx="10515600" cy="1325563"/>
          </a:xfrm>
        </p:spPr>
        <p:txBody>
          <a:bodyPr>
            <a:normAutofit/>
          </a:bodyPr>
          <a:lstStyle/>
          <a:p>
            <a:r>
              <a:rPr lang="en-US" sz="7200" b="1">
                <a:latin typeface="+mn-lt"/>
              </a:rPr>
              <a:t>Lunch</a:t>
            </a:r>
          </a:p>
        </p:txBody>
      </p:sp>
      <p:sp>
        <p:nvSpPr>
          <p:cNvPr id="3" name="Content Placeholder 2">
            <a:extLst>
              <a:ext uri="{FF2B5EF4-FFF2-40B4-BE49-F238E27FC236}">
                <a16:creationId xmlns:a16="http://schemas.microsoft.com/office/drawing/2014/main" id="{3C2BADE8-AC2D-409A-AD03-5378597CF146}"/>
              </a:ext>
            </a:extLst>
          </p:cNvPr>
          <p:cNvSpPr>
            <a:spLocks noGrp="1"/>
          </p:cNvSpPr>
          <p:nvPr>
            <p:ph idx="1"/>
          </p:nvPr>
        </p:nvSpPr>
        <p:spPr/>
        <p:txBody>
          <a:bodyPr/>
          <a:lstStyle/>
          <a:p>
            <a:endParaRPr lang="en-US"/>
          </a:p>
        </p:txBody>
      </p:sp>
      <p:pic>
        <p:nvPicPr>
          <p:cNvPr id="1028" name="Picture 4" descr="Image result for time to eat">
            <a:extLst>
              <a:ext uri="{FF2B5EF4-FFF2-40B4-BE49-F238E27FC236}">
                <a16:creationId xmlns:a16="http://schemas.microsoft.com/office/drawing/2014/main" id="{24E8628C-112F-4D53-9E4B-D16D1330FB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73718">
            <a:off x="4464124" y="557234"/>
            <a:ext cx="8023844" cy="6178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0694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73F6-DA6F-4707-70B3-53F460EAE62A}"/>
              </a:ext>
            </a:extLst>
          </p:cNvPr>
          <p:cNvSpPr>
            <a:spLocks noGrp="1"/>
          </p:cNvSpPr>
          <p:nvPr>
            <p:ph type="title"/>
          </p:nvPr>
        </p:nvSpPr>
        <p:spPr/>
        <p:txBody>
          <a:bodyPr/>
          <a:lstStyle/>
          <a:p>
            <a:r>
              <a:rPr lang="en-US" b="1">
                <a:solidFill>
                  <a:schemeClr val="tx1">
                    <a:lumMod val="75000"/>
                    <a:lumOff val="25000"/>
                  </a:schemeClr>
                </a:solidFill>
                <a:latin typeface="Calibri"/>
                <a:ea typeface="Calibri"/>
                <a:cs typeface="Calibri Light"/>
              </a:rPr>
              <a:t>Matt and </a:t>
            </a:r>
            <a:r>
              <a:rPr lang="en-US" b="1" err="1">
                <a:solidFill>
                  <a:schemeClr val="tx1">
                    <a:lumMod val="75000"/>
                    <a:lumOff val="25000"/>
                  </a:schemeClr>
                </a:solidFill>
                <a:latin typeface="Calibri"/>
                <a:ea typeface="Calibri"/>
                <a:cs typeface="Calibri Light"/>
              </a:rPr>
              <a:t>Greylor</a:t>
            </a:r>
            <a:endParaRPr lang="en-US" b="1" err="1">
              <a:solidFill>
                <a:schemeClr val="tx1">
                  <a:lumMod val="75000"/>
                  <a:lumOff val="25000"/>
                </a:schemeClr>
              </a:solidFill>
              <a:latin typeface="Calibri"/>
              <a:ea typeface="Calibri"/>
            </a:endParaRPr>
          </a:p>
        </p:txBody>
      </p:sp>
      <p:sp>
        <p:nvSpPr>
          <p:cNvPr id="3" name="Text Placeholder 2">
            <a:extLst>
              <a:ext uri="{FF2B5EF4-FFF2-40B4-BE49-F238E27FC236}">
                <a16:creationId xmlns:a16="http://schemas.microsoft.com/office/drawing/2014/main" id="{CA089172-279E-6AA5-3D80-A2604FCB703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7063275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759" y="1729888"/>
            <a:ext cx="6270742" cy="2841380"/>
          </a:xfrm>
        </p:spPr>
        <p:txBody>
          <a:bodyPr>
            <a:normAutofit/>
          </a:bodyPr>
          <a:lstStyle/>
          <a:p>
            <a:r>
              <a:rPr lang="en-US" sz="6600" b="1" cap="none">
                <a:solidFill>
                  <a:schemeClr val="tx2">
                    <a:lumMod val="75000"/>
                  </a:schemeClr>
                </a:solidFill>
                <a:latin typeface="Calibri"/>
                <a:ea typeface="Calibri"/>
                <a:cs typeface="Arial"/>
              </a:rPr>
              <a:t>Expressions of </a:t>
            </a:r>
            <a:r>
              <a:rPr lang="en-US" sz="6600" b="1">
                <a:solidFill>
                  <a:schemeClr val="tx2">
                    <a:lumMod val="75000"/>
                  </a:schemeClr>
                </a:solidFill>
                <a:latin typeface="Calibri"/>
                <a:ea typeface="Calibri"/>
                <a:cs typeface="Arial"/>
              </a:rPr>
              <a:t>Racism</a:t>
            </a:r>
            <a:br>
              <a:rPr lang="en-US" sz="5400" b="1" cap="none">
                <a:latin typeface="Arial" pitchFamily="34" charset="0"/>
                <a:cs typeface="Arial" pitchFamily="34" charset="0"/>
              </a:rPr>
            </a:br>
            <a:endParaRPr lang="en-US" sz="5400" cap="none">
              <a:solidFill>
                <a:srgbClr val="FFFFCC"/>
              </a:solidFill>
              <a:latin typeface="Arial" pitchFamily="34" charset="0"/>
              <a:cs typeface="Arial" pitchFamily="34" charset="0"/>
            </a:endParaRPr>
          </a:p>
        </p:txBody>
      </p:sp>
      <p:pic>
        <p:nvPicPr>
          <p:cNvPr id="4" name="Picture 3"/>
          <p:cNvPicPr>
            <a:picLocks noChangeAspect="1"/>
          </p:cNvPicPr>
          <p:nvPr/>
        </p:nvPicPr>
        <p:blipFill>
          <a:blip r:embed="rId3"/>
          <a:stretch>
            <a:fillRect/>
          </a:stretch>
        </p:blipFill>
        <p:spPr>
          <a:xfrm>
            <a:off x="6509659" y="205368"/>
            <a:ext cx="5519056" cy="4365900"/>
          </a:xfrm>
          <a:prstGeom prst="roundRect">
            <a:avLst>
              <a:gd name="adj" fmla="val 4167"/>
            </a:avLst>
          </a:prstGeom>
          <a:solidFill>
            <a:srgbClr val="FFFFFF"/>
          </a:solidFill>
          <a:ln w="76200" cap="sq">
            <a:solidFill>
              <a:srgbClr val="514843"/>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253460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7D379150-F6B4-45C8-BE10-6B278AD40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8" name="Rectangle 17">
            <a:extLst>
              <a:ext uri="{FF2B5EF4-FFF2-40B4-BE49-F238E27FC236}">
                <a16:creationId xmlns:a16="http://schemas.microsoft.com/office/drawing/2014/main" id="{5FFCF544-A370-4A5D-A95F-CA6E0E719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9" name="Straight Connector 18">
            <a:extLst>
              <a:ext uri="{FF2B5EF4-FFF2-40B4-BE49-F238E27FC236}">
                <a16:creationId xmlns:a16="http://schemas.microsoft.com/office/drawing/2014/main" id="{6EEB3B97-A638-498B-8083-54191CE71E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 name="Shape 178"/>
          <p:cNvSpPr txBox="1">
            <a:spLocks/>
          </p:cNvSpPr>
          <p:nvPr/>
        </p:nvSpPr>
        <p:spPr>
          <a:xfrm>
            <a:off x="574117" y="286603"/>
            <a:ext cx="10126638" cy="1450757"/>
          </a:xfrm>
          <a:prstGeom prst="rect">
            <a:avLst/>
          </a:prstGeom>
        </p:spPr>
        <p:txBody>
          <a:bodyPr vert="horz" lIns="91440" tIns="45720" rIns="91440" bIns="45720" rtlCol="0" anchor="b" anchorCtr="0">
            <a:norm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lnSpc>
                <a:spcPct val="85000"/>
              </a:lnSpc>
              <a:spcAft>
                <a:spcPts val="600"/>
              </a:spcAft>
              <a:buClr>
                <a:schemeClr val="dk1"/>
              </a:buClr>
              <a:buSzPct val="25000"/>
            </a:pPr>
            <a:r>
              <a:rPr lang="en-US" sz="4400" b="1" spc="-50">
                <a:solidFill>
                  <a:schemeClr val="tx1">
                    <a:lumMod val="75000"/>
                    <a:lumOff val="25000"/>
                  </a:schemeClr>
                </a:solidFill>
                <a:sym typeface="Arial"/>
              </a:rPr>
              <a:t>Let’s Add to Our Definition of Racis</a:t>
            </a:r>
            <a:r>
              <a:rPr lang="en-US" sz="4800" b="1" spc="-50">
                <a:solidFill>
                  <a:schemeClr val="tx1">
                    <a:lumMod val="75000"/>
                    <a:lumOff val="25000"/>
                  </a:schemeClr>
                </a:solidFill>
                <a:sym typeface="Arial"/>
              </a:rPr>
              <a:t>m</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1178" y="4024"/>
            <a:ext cx="2446729" cy="2154942"/>
          </a:xfrm>
          <a:prstGeom prst="rect">
            <a:avLst/>
          </a:prstGeom>
          <a:solidFill>
            <a:srgbClr val="FFFFFF"/>
          </a:solidFill>
          <a:scene3d>
            <a:camera prst="orthographicFront"/>
            <a:lightRig rig="threePt" dir="t">
              <a:rot lat="0" lon="0" rev="2700000"/>
            </a:lightRig>
          </a:scene3d>
          <a:sp3d contourW="6350">
            <a:bevelT h="38100"/>
            <a:contourClr>
              <a:srgbClr val="C0C0C0"/>
            </a:contourClr>
          </a:sp3d>
        </p:spPr>
      </p:pic>
      <p:sp>
        <p:nvSpPr>
          <p:cNvPr id="4" name="TextBox 3"/>
          <p:cNvSpPr txBox="1"/>
          <p:nvPr/>
        </p:nvSpPr>
        <p:spPr>
          <a:xfrm>
            <a:off x="716003" y="1743376"/>
            <a:ext cx="10883229" cy="4614762"/>
          </a:xfrm>
          <a:prstGeom prst="rect">
            <a:avLst/>
          </a:prstGeom>
        </p:spPr>
        <p:txBody>
          <a:bodyPr vert="horz" lIns="0" tIns="45720" rIns="0" bIns="45720" rtlCol="0" anchor="t">
            <a:noAutofit/>
          </a:bodyPr>
          <a:lstStyle/>
          <a:p>
            <a:pPr defTabSz="914400">
              <a:spcAft>
                <a:spcPts val="300"/>
              </a:spcAft>
              <a:buClr>
                <a:schemeClr val="accent1"/>
              </a:buClr>
              <a:buFont typeface="Calibri" panose="020F0502020204030204" pitchFamily="34" charset="0"/>
            </a:pPr>
            <a:r>
              <a:rPr lang="en-US" sz="2400">
                <a:solidFill>
                  <a:schemeClr val="tx1">
                    <a:lumMod val="75000"/>
                    <a:lumOff val="25000"/>
                  </a:schemeClr>
                </a:solidFill>
              </a:rPr>
              <a:t>An historically-rooted system of power hierarchies based on race</a:t>
            </a:r>
            <a:endParaRPr lang="en-US">
              <a:solidFill>
                <a:schemeClr val="tx1">
                  <a:lumMod val="75000"/>
                  <a:lumOff val="25000"/>
                </a:schemeClr>
              </a:solidFill>
              <a:cs typeface="Calibri" panose="020F0502020204030204"/>
            </a:endParaRPr>
          </a:p>
          <a:p>
            <a:pPr defTabSz="914400">
              <a:spcAft>
                <a:spcPts val="300"/>
              </a:spcAft>
              <a:buFont typeface="Calibri" panose="020F0502020204030204" pitchFamily="34" charset="0"/>
            </a:pPr>
            <a:r>
              <a:rPr lang="en-US" sz="2400">
                <a:solidFill>
                  <a:schemeClr val="tx1">
                    <a:lumMod val="75000"/>
                    <a:lumOff val="25000"/>
                  </a:schemeClr>
                </a:solidFill>
              </a:rPr>
              <a:t>—infused in our institutions, policies, and culture—that benefits white people and hurts people of color. </a:t>
            </a:r>
            <a:endParaRPr lang="en-US" sz="2400">
              <a:solidFill>
                <a:schemeClr val="tx1">
                  <a:lumMod val="75000"/>
                  <a:lumOff val="25000"/>
                </a:schemeClr>
              </a:solidFill>
              <a:cs typeface="Calibri"/>
            </a:endParaRPr>
          </a:p>
          <a:p>
            <a:pPr defTabSz="914400">
              <a:spcAft>
                <a:spcPts val="300"/>
              </a:spcAft>
              <a:buFont typeface="Calibri" panose="020F0502020204030204" pitchFamily="34" charset="0"/>
            </a:pPr>
            <a:endParaRPr lang="en-US" sz="2400">
              <a:solidFill>
                <a:schemeClr val="tx1">
                  <a:lumMod val="75000"/>
                  <a:lumOff val="25000"/>
                </a:schemeClr>
              </a:solidFill>
            </a:endParaRPr>
          </a:p>
          <a:p>
            <a:pPr defTabSz="914400">
              <a:spcAft>
                <a:spcPts val="300"/>
              </a:spcAft>
              <a:buFont typeface="Calibri" panose="020F0502020204030204" pitchFamily="34" charset="0"/>
            </a:pPr>
            <a:r>
              <a:rPr lang="en-US" sz="2400">
                <a:solidFill>
                  <a:schemeClr val="tx1">
                    <a:lumMod val="75000"/>
                    <a:lumOff val="25000"/>
                  </a:schemeClr>
                </a:solidFill>
              </a:rPr>
              <a:t>Racism isn’t limited to individual acts of prejudice. Rather, the most damaging racism is built into systems and institutions that shape our lives. </a:t>
            </a:r>
            <a:endParaRPr lang="en-US" sz="2400">
              <a:solidFill>
                <a:schemeClr val="tx1">
                  <a:lumMod val="75000"/>
                  <a:lumOff val="25000"/>
                </a:schemeClr>
              </a:solidFill>
              <a:cs typeface="Calibri"/>
            </a:endParaRPr>
          </a:p>
          <a:p>
            <a:pPr defTabSz="914400">
              <a:spcAft>
                <a:spcPts val="300"/>
              </a:spcAft>
              <a:buFont typeface="Calibri" panose="020F0502020204030204" pitchFamily="34" charset="0"/>
            </a:pPr>
            <a:endParaRPr lang="en-US" sz="2400">
              <a:solidFill>
                <a:schemeClr val="tx1">
                  <a:lumMod val="75000"/>
                  <a:lumOff val="25000"/>
                </a:schemeClr>
              </a:solidFill>
            </a:endParaRPr>
          </a:p>
          <a:p>
            <a:pPr defTabSz="914400">
              <a:spcAft>
                <a:spcPts val="300"/>
              </a:spcAft>
              <a:buFont typeface="Calibri" panose="020F0502020204030204" pitchFamily="34" charset="0"/>
            </a:pPr>
            <a:r>
              <a:rPr lang="en-US" sz="2400">
                <a:solidFill>
                  <a:schemeClr val="tx1">
                    <a:lumMod val="75000"/>
                    <a:lumOff val="25000"/>
                  </a:schemeClr>
                </a:solidFill>
              </a:rPr>
              <a:t>Most coverage of race and racism is not “systemically aware,” meaning that it either focuses on racism at the level of an individuals’ speech or actions (Central Park birdwatcher incident May 25, 2020), dismisses systemic racism, or refers to racism in the past tense.</a:t>
            </a:r>
            <a:endParaRPr lang="en-US" sz="2000">
              <a:solidFill>
                <a:schemeClr val="tx1">
                  <a:lumMod val="75000"/>
                  <a:lumOff val="25000"/>
                </a:schemeClr>
              </a:solidFill>
              <a:cs typeface="Calibri"/>
            </a:endParaRPr>
          </a:p>
          <a:p>
            <a:pPr defTabSz="914400">
              <a:spcAft>
                <a:spcPts val="300"/>
              </a:spcAft>
              <a:buClr>
                <a:schemeClr val="accent1"/>
              </a:buClr>
              <a:buFont typeface="Calibri" panose="020F0502020204030204" pitchFamily="34" charset="0"/>
            </a:pPr>
            <a:r>
              <a:rPr lang="en-US" sz="2000">
                <a:solidFill>
                  <a:schemeClr val="tx1">
                    <a:lumMod val="75000"/>
                    <a:lumOff val="25000"/>
                  </a:schemeClr>
                </a:solidFill>
              </a:rPr>
              <a:t>                 *Source: Bargaining for the Common Good Racial Justice Guide</a:t>
            </a:r>
            <a:endParaRPr lang="en-US" sz="2000">
              <a:solidFill>
                <a:schemeClr val="tx1">
                  <a:lumMod val="75000"/>
                  <a:lumOff val="25000"/>
                </a:schemeClr>
              </a:solidFill>
              <a:cs typeface="Calibri"/>
            </a:endParaRPr>
          </a:p>
          <a:p>
            <a:pPr defTabSz="914400">
              <a:lnSpc>
                <a:spcPct val="90000"/>
              </a:lnSpc>
              <a:spcAft>
                <a:spcPts val="600"/>
              </a:spcAft>
              <a:buClr>
                <a:schemeClr val="accent1"/>
              </a:buClr>
              <a:buFont typeface="Calibri" panose="020F0502020204030204" pitchFamily="34" charset="0"/>
            </a:pPr>
            <a:endParaRPr lang="en-US" b="1">
              <a:solidFill>
                <a:schemeClr val="tx1">
                  <a:lumMod val="75000"/>
                  <a:lumOff val="25000"/>
                </a:schemeClr>
              </a:solidFill>
            </a:endParaRPr>
          </a:p>
          <a:p>
            <a:pPr defTabSz="914400">
              <a:lnSpc>
                <a:spcPct val="90000"/>
              </a:lnSpc>
              <a:spcAft>
                <a:spcPts val="600"/>
              </a:spcAft>
              <a:buClr>
                <a:schemeClr val="accent1"/>
              </a:buClr>
              <a:buFont typeface="Calibri" panose="020F0502020204030204" pitchFamily="34" charset="0"/>
            </a:pPr>
            <a:endParaRPr lang="en-US" b="1">
              <a:solidFill>
                <a:schemeClr val="tx1">
                  <a:lumMod val="75000"/>
                  <a:lumOff val="25000"/>
                </a:schemeClr>
              </a:solidFill>
            </a:endParaRPr>
          </a:p>
          <a:p>
            <a:pPr defTabSz="914400">
              <a:lnSpc>
                <a:spcPct val="90000"/>
              </a:lnSpc>
              <a:spcAft>
                <a:spcPts val="600"/>
              </a:spcAft>
              <a:buClr>
                <a:schemeClr val="accent1"/>
              </a:buClr>
              <a:buFont typeface="Calibri" panose="020F0502020204030204" pitchFamily="34" charset="0"/>
            </a:pPr>
            <a:endParaRPr lang="en-US" b="1">
              <a:solidFill>
                <a:schemeClr val="tx1">
                  <a:lumMod val="75000"/>
                  <a:lumOff val="25000"/>
                </a:schemeClr>
              </a:solidFill>
            </a:endParaRPr>
          </a:p>
          <a:p>
            <a:pPr defTabSz="914400">
              <a:lnSpc>
                <a:spcPct val="90000"/>
              </a:lnSpc>
              <a:spcAft>
                <a:spcPts val="600"/>
              </a:spcAft>
              <a:buClr>
                <a:schemeClr val="accent1"/>
              </a:buClr>
              <a:buFont typeface="Calibri" panose="020F0502020204030204" pitchFamily="34" charset="0"/>
            </a:pPr>
            <a:endParaRPr lang="en-US">
              <a:solidFill>
                <a:schemeClr val="tx1">
                  <a:lumMod val="75000"/>
                  <a:lumOff val="25000"/>
                </a:schemeClr>
              </a:solidFill>
            </a:endParaRPr>
          </a:p>
        </p:txBody>
      </p:sp>
    </p:spTree>
    <p:extLst>
      <p:ext uri="{BB962C8B-B14F-4D97-AF65-F5344CB8AC3E}">
        <p14:creationId xmlns:p14="http://schemas.microsoft.com/office/powerpoint/2010/main" val="1784789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31800" y="3124200"/>
            <a:ext cx="11391900" cy="2362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Diagram 3"/>
          <p:cNvGraphicFramePr/>
          <p:nvPr>
            <p:extLst>
              <p:ext uri="{D42A27DB-BD31-4B8C-83A1-F6EECF244321}">
                <p14:modId xmlns:p14="http://schemas.microsoft.com/office/powerpoint/2010/main" val="4029914541"/>
              </p:ext>
            </p:extLst>
          </p:nvPr>
        </p:nvGraphicFramePr>
        <p:xfrm>
          <a:off x="-356163" y="1217283"/>
          <a:ext cx="12534900" cy="49953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p:cNvSpPr/>
          <p:nvPr/>
        </p:nvSpPr>
        <p:spPr>
          <a:xfrm>
            <a:off x="6090082" y="1111826"/>
            <a:ext cx="5894772" cy="5561331"/>
          </a:xfrm>
          <a:prstGeom prst="rect">
            <a:avLst/>
          </a:prstGeom>
          <a:noFill/>
          <a:ln w="571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hape 178"/>
          <p:cNvSpPr txBox="1">
            <a:spLocks/>
          </p:cNvSpPr>
          <p:nvPr/>
        </p:nvSpPr>
        <p:spPr>
          <a:xfrm>
            <a:off x="-154632" y="199489"/>
            <a:ext cx="12464181"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lgn="ctr">
              <a:spcBef>
                <a:spcPts val="0"/>
              </a:spcBef>
              <a:buClr>
                <a:schemeClr val="dk1"/>
              </a:buClr>
              <a:buSzPct val="25000"/>
            </a:pPr>
            <a:r>
              <a:rPr lang="en-US" sz="5400" b="1">
                <a:solidFill>
                  <a:schemeClr val="tx1">
                    <a:lumMod val="75000"/>
                    <a:lumOff val="25000"/>
                  </a:schemeClr>
                </a:solidFill>
                <a:latin typeface="Calibri"/>
                <a:ea typeface="Arial"/>
                <a:cs typeface="Arial"/>
                <a:sym typeface="Arial"/>
              </a:rPr>
              <a:t>Levels of Racism </a:t>
            </a:r>
            <a:r>
              <a:rPr lang="en-US" sz="5400" b="1">
                <a:latin typeface="Calibri"/>
                <a:ea typeface="Arial"/>
                <a:cs typeface="Arial"/>
                <a:sym typeface="Arial"/>
              </a:rPr>
              <a:t>Participant Handouts </a:t>
            </a:r>
            <a:r>
              <a:rPr lang="en-US" sz="5400" b="1">
                <a:latin typeface="Calibri"/>
                <a:ea typeface="Calibri"/>
                <a:cs typeface="Calibri"/>
                <a:sym typeface="Arial"/>
              </a:rPr>
              <a:t>p. 6</a:t>
            </a:r>
            <a:endParaRPr lang="en-US" sz="5400" b="1">
              <a:latin typeface="Calibri"/>
              <a:ea typeface="Calibri"/>
              <a:cs typeface="Arial"/>
            </a:endParaRPr>
          </a:p>
        </p:txBody>
      </p:sp>
      <p:pic>
        <p:nvPicPr>
          <p:cNvPr id="2" name="Picture 1"/>
          <p:cNvPicPr>
            <a:picLocks noChangeAspect="1"/>
          </p:cNvPicPr>
          <p:nvPr/>
        </p:nvPicPr>
        <p:blipFill>
          <a:blip r:embed="rId8"/>
          <a:stretch>
            <a:fillRect/>
          </a:stretch>
        </p:blipFill>
        <p:spPr>
          <a:xfrm>
            <a:off x="3673924" y="1471226"/>
            <a:ext cx="1150395" cy="1188227"/>
          </a:xfrm>
          <a:prstGeom prst="rect">
            <a:avLst/>
          </a:prstGeom>
        </p:spPr>
      </p:pic>
      <p:pic>
        <p:nvPicPr>
          <p:cNvPr id="3" name="Picture 2"/>
          <p:cNvPicPr>
            <a:picLocks noChangeAspect="1"/>
          </p:cNvPicPr>
          <p:nvPr/>
        </p:nvPicPr>
        <p:blipFill>
          <a:blip r:embed="rId9"/>
          <a:stretch>
            <a:fillRect/>
          </a:stretch>
        </p:blipFill>
        <p:spPr>
          <a:xfrm>
            <a:off x="4815525" y="1471226"/>
            <a:ext cx="1080674" cy="1188227"/>
          </a:xfrm>
          <a:prstGeom prst="rect">
            <a:avLst/>
          </a:prstGeom>
        </p:spPr>
      </p:pic>
      <p:pic>
        <p:nvPicPr>
          <p:cNvPr id="8" name="Picture 7"/>
          <p:cNvPicPr>
            <a:picLocks noChangeAspect="1"/>
          </p:cNvPicPr>
          <p:nvPr/>
        </p:nvPicPr>
        <p:blipFill>
          <a:blip r:embed="rId10"/>
          <a:stretch>
            <a:fillRect/>
          </a:stretch>
        </p:blipFill>
        <p:spPr>
          <a:xfrm>
            <a:off x="3673924" y="5603099"/>
            <a:ext cx="2209012" cy="1188227"/>
          </a:xfrm>
          <a:prstGeom prst="rect">
            <a:avLst/>
          </a:prstGeom>
        </p:spPr>
      </p:pic>
      <p:pic>
        <p:nvPicPr>
          <p:cNvPr id="9" name="Picture 8"/>
          <p:cNvPicPr>
            <a:picLocks noChangeAspect="1"/>
          </p:cNvPicPr>
          <p:nvPr/>
        </p:nvPicPr>
        <p:blipFill>
          <a:blip r:embed="rId11"/>
          <a:stretch>
            <a:fillRect/>
          </a:stretch>
        </p:blipFill>
        <p:spPr>
          <a:xfrm>
            <a:off x="9733471" y="1471225"/>
            <a:ext cx="1989596" cy="1188227"/>
          </a:xfrm>
          <a:prstGeom prst="rect">
            <a:avLst/>
          </a:prstGeom>
        </p:spPr>
      </p:pic>
      <p:pic>
        <p:nvPicPr>
          <p:cNvPr id="10" name="Picture 9"/>
          <p:cNvPicPr>
            <a:picLocks noChangeAspect="1"/>
          </p:cNvPicPr>
          <p:nvPr/>
        </p:nvPicPr>
        <p:blipFill>
          <a:blip r:embed="rId12"/>
          <a:stretch>
            <a:fillRect/>
          </a:stretch>
        </p:blipFill>
        <p:spPr>
          <a:xfrm>
            <a:off x="10199574" y="5595138"/>
            <a:ext cx="1979163" cy="1188227"/>
          </a:xfrm>
          <a:prstGeom prst="rect">
            <a:avLst/>
          </a:prstGeom>
        </p:spPr>
      </p:pic>
      <p:sp>
        <p:nvSpPr>
          <p:cNvPr id="11" name="Rectangle 10"/>
          <p:cNvSpPr/>
          <p:nvPr/>
        </p:nvSpPr>
        <p:spPr>
          <a:xfrm>
            <a:off x="511810" y="1100584"/>
            <a:ext cx="5481217" cy="5561331"/>
          </a:xfrm>
          <a:prstGeom prst="rect">
            <a:avLst/>
          </a:prstGeom>
          <a:noFill/>
          <a:ln w="571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4322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463618" y="-40944"/>
            <a:ext cx="4762501" cy="6883299"/>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225700" y="460835"/>
            <a:ext cx="11471718" cy="1231828"/>
          </a:xfrm>
        </p:spPr>
        <p:txBody>
          <a:bodyPr vert="horz" lIns="91440" tIns="45720" rIns="91440" bIns="45720" rtlCol="0" anchor="b">
            <a:noAutofit/>
          </a:bodyPr>
          <a:lstStyle/>
          <a:p>
            <a:r>
              <a:rPr lang="en-US" sz="6600">
                <a:ea typeface="Calibri"/>
                <a:cs typeface="Calibri"/>
              </a:rPr>
              <a:t>Internalized Racism</a:t>
            </a:r>
            <a:r>
              <a:rPr lang="en-US" sz="4900">
                <a:ea typeface="Calibri"/>
                <a:cs typeface="Calibri"/>
              </a:rPr>
              <a:t> </a:t>
            </a:r>
            <a:endParaRPr lang="en-US" sz="4900"/>
          </a:p>
        </p:txBody>
      </p:sp>
      <p:sp>
        <p:nvSpPr>
          <p:cNvPr id="3" name="Content Placeholder 2"/>
          <p:cNvSpPr>
            <a:spLocks noGrp="1"/>
          </p:cNvSpPr>
          <p:nvPr>
            <p:ph sz="half" idx="4294967295"/>
          </p:nvPr>
        </p:nvSpPr>
        <p:spPr>
          <a:xfrm>
            <a:off x="231157" y="1711906"/>
            <a:ext cx="7224422" cy="4648227"/>
          </a:xfrm>
        </p:spPr>
        <p:txBody>
          <a:bodyPr vert="horz" lIns="0" tIns="45720" rIns="0" bIns="45720" rtlCol="0" anchor="t">
            <a:noAutofit/>
          </a:bodyPr>
          <a:lstStyle/>
          <a:p>
            <a:pPr marL="0" indent="0">
              <a:buNone/>
            </a:pPr>
            <a:r>
              <a:rPr lang="en-US" sz="3200">
                <a:solidFill>
                  <a:schemeClr val="tx1">
                    <a:lumMod val="65000"/>
                    <a:lumOff val="35000"/>
                  </a:schemeClr>
                </a:solidFill>
                <a:latin typeface="Calibri"/>
                <a:cs typeface="Arial"/>
              </a:rPr>
              <a:t>Internalized racism lies within individuals. These are private beliefs about race that reside </a:t>
            </a:r>
            <a:r>
              <a:rPr lang="en-US" sz="3200" i="1">
                <a:solidFill>
                  <a:schemeClr val="tx1">
                    <a:lumMod val="65000"/>
                    <a:lumOff val="35000"/>
                  </a:schemeClr>
                </a:solidFill>
                <a:latin typeface="Calibri"/>
                <a:cs typeface="Arial"/>
              </a:rPr>
              <a:t>inside our minds</a:t>
            </a:r>
            <a:r>
              <a:rPr lang="en-US" sz="3200">
                <a:solidFill>
                  <a:schemeClr val="tx1">
                    <a:lumMod val="65000"/>
                    <a:lumOff val="35000"/>
                  </a:schemeClr>
                </a:solidFill>
                <a:latin typeface="Calibri"/>
                <a:cs typeface="Arial"/>
              </a:rPr>
              <a:t>. </a:t>
            </a:r>
            <a:endParaRPr lang="en-US" sz="3200">
              <a:solidFill>
                <a:schemeClr val="tx1">
                  <a:lumMod val="65000"/>
                  <a:lumOff val="35000"/>
                </a:schemeClr>
              </a:solidFill>
              <a:latin typeface="Calibri"/>
              <a:cs typeface="Arial" panose="020B0604020202020204" pitchFamily="34" charset="0"/>
            </a:endParaRPr>
          </a:p>
          <a:p>
            <a:pPr marL="0" indent="0">
              <a:buNone/>
            </a:pPr>
            <a:endParaRPr lang="en-US" sz="3200" i="1">
              <a:solidFill>
                <a:schemeClr val="tx1">
                  <a:lumMod val="65000"/>
                  <a:lumOff val="35000"/>
                </a:schemeClr>
              </a:solidFill>
              <a:latin typeface="Calibri"/>
              <a:cs typeface="Arial" panose="020B0604020202020204" pitchFamily="34" charset="0"/>
            </a:endParaRPr>
          </a:p>
          <a:p>
            <a:pPr marL="0" indent="0">
              <a:buNone/>
            </a:pPr>
            <a:r>
              <a:rPr lang="en-US" sz="3200" i="1">
                <a:solidFill>
                  <a:schemeClr val="tx1">
                    <a:lumMod val="65000"/>
                    <a:lumOff val="35000"/>
                  </a:schemeClr>
                </a:solidFill>
                <a:latin typeface="Calibri"/>
                <a:cs typeface="Arial"/>
              </a:rPr>
              <a:t>Examples: prejudice, xenophobia, internalized oppression and privilege, and biases (conscious and unconscious) about race influenced by the dominant culture</a:t>
            </a:r>
            <a:r>
              <a:rPr lang="en-US" sz="3200" i="1">
                <a:solidFill>
                  <a:srgbClr val="6600CC"/>
                </a:solidFill>
                <a:latin typeface="Calibri"/>
                <a:cs typeface="Arial"/>
              </a:rPr>
              <a:t>. </a:t>
            </a:r>
            <a:endParaRPr lang="en-US" sz="3200" i="1">
              <a:solidFill>
                <a:srgbClr val="6600CC"/>
              </a:solidFill>
              <a:latin typeface="Calibri"/>
              <a:cs typeface="Arial" panose="020B0604020202020204" pitchFamily="34" charset="0"/>
            </a:endParaRPr>
          </a:p>
        </p:txBody>
      </p:sp>
      <p:pic>
        <p:nvPicPr>
          <p:cNvPr id="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7210" t="50593" r="52910" b="30932"/>
          <a:stretch/>
        </p:blipFill>
        <p:spPr bwMode="auto">
          <a:xfrm>
            <a:off x="7474990" y="937509"/>
            <a:ext cx="4755679" cy="233574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266525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7431041" y="-35006"/>
            <a:ext cx="4760959" cy="689670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111" y="5193"/>
            <a:ext cx="9195428" cy="1355855"/>
          </a:xfrm>
        </p:spPr>
        <p:txBody>
          <a:bodyPr>
            <a:noAutofit/>
          </a:bodyPr>
          <a:lstStyle/>
          <a:p>
            <a:r>
              <a:rPr lang="en-US" sz="6600">
                <a:solidFill>
                  <a:schemeClr val="tx2"/>
                </a:solidFill>
                <a:ea typeface="Calibri"/>
                <a:cs typeface="Calibri"/>
              </a:rPr>
              <a:t>Interpersonal Racism</a:t>
            </a:r>
            <a:r>
              <a:rPr lang="en-US" sz="5400">
                <a:solidFill>
                  <a:schemeClr val="tx2"/>
                </a:solidFill>
                <a:ea typeface="Calibri"/>
                <a:cs typeface="Calibri"/>
              </a:rPr>
              <a:t> </a:t>
            </a:r>
            <a:endParaRPr lang="en-US" sz="5400">
              <a:solidFill>
                <a:schemeClr val="tx2"/>
              </a:solidFill>
              <a:cs typeface="Calibri"/>
            </a:endParaRPr>
          </a:p>
        </p:txBody>
      </p:sp>
      <p:sp>
        <p:nvSpPr>
          <p:cNvPr id="3" name="Content Placeholder 2"/>
          <p:cNvSpPr>
            <a:spLocks noGrp="1"/>
          </p:cNvSpPr>
          <p:nvPr>
            <p:ph sz="half" idx="4294967295"/>
          </p:nvPr>
        </p:nvSpPr>
        <p:spPr>
          <a:xfrm>
            <a:off x="238699" y="1248957"/>
            <a:ext cx="7198897" cy="5061763"/>
          </a:xfrm>
        </p:spPr>
        <p:txBody>
          <a:bodyPr vert="horz" lIns="0" tIns="45720" rIns="0" bIns="45720" rtlCol="0" anchor="t">
            <a:noAutofit/>
          </a:bodyPr>
          <a:lstStyle/>
          <a:p>
            <a:pPr marL="0" indent="0">
              <a:buNone/>
            </a:pPr>
            <a:r>
              <a:rPr lang="en-US" sz="3200">
                <a:solidFill>
                  <a:schemeClr val="tx1">
                    <a:lumMod val="95000"/>
                    <a:lumOff val="5000"/>
                  </a:schemeClr>
                </a:solidFill>
                <a:latin typeface="Calibri"/>
                <a:cs typeface="Arial"/>
              </a:rPr>
              <a:t>Interpersonal racism occurs </a:t>
            </a:r>
            <a:r>
              <a:rPr lang="en-US" sz="3200" i="1">
                <a:solidFill>
                  <a:schemeClr val="tx1">
                    <a:lumMod val="95000"/>
                    <a:lumOff val="5000"/>
                  </a:schemeClr>
                </a:solidFill>
                <a:latin typeface="Calibri"/>
                <a:cs typeface="Arial"/>
              </a:rPr>
              <a:t>between individuals</a:t>
            </a:r>
            <a:r>
              <a:rPr lang="en-US" sz="3200">
                <a:solidFill>
                  <a:schemeClr val="tx1">
                    <a:lumMod val="95000"/>
                    <a:lumOff val="5000"/>
                  </a:schemeClr>
                </a:solidFill>
                <a:latin typeface="Calibri"/>
                <a:cs typeface="Arial"/>
              </a:rPr>
              <a:t>. Once we bring our private beliefs about race into our interactions with others, we are now in the interpersonal realm. </a:t>
            </a:r>
            <a:endParaRPr lang="en-US" sz="3200">
              <a:solidFill>
                <a:schemeClr val="tx1">
                  <a:lumMod val="95000"/>
                  <a:lumOff val="5000"/>
                </a:schemeClr>
              </a:solidFill>
              <a:latin typeface="Calibri"/>
              <a:cs typeface="Arial" panose="020B0604020202020204" pitchFamily="34" charset="0"/>
            </a:endParaRPr>
          </a:p>
          <a:p>
            <a:pPr marL="0" indent="0">
              <a:buNone/>
            </a:pPr>
            <a:endParaRPr lang="en-US" sz="3200">
              <a:solidFill>
                <a:schemeClr val="tx1">
                  <a:lumMod val="95000"/>
                  <a:lumOff val="5000"/>
                </a:schemeClr>
              </a:solidFill>
              <a:latin typeface="Calibri"/>
              <a:cs typeface="Arial" panose="020B0604020202020204" pitchFamily="34" charset="0"/>
            </a:endParaRPr>
          </a:p>
          <a:p>
            <a:pPr marL="0" indent="0">
              <a:buNone/>
            </a:pPr>
            <a:r>
              <a:rPr lang="en-US" sz="3200" i="1">
                <a:solidFill>
                  <a:schemeClr val="tx1">
                    <a:lumMod val="95000"/>
                    <a:lumOff val="5000"/>
                  </a:schemeClr>
                </a:solidFill>
                <a:latin typeface="Calibri"/>
                <a:cs typeface="Arial"/>
              </a:rPr>
              <a:t>Examples: public expressions of prejudice, hate, bias and bigotry between individuals. </a:t>
            </a:r>
          </a:p>
          <a:p>
            <a:pPr marL="0" indent="0">
              <a:buNone/>
            </a:pPr>
            <a:r>
              <a:rPr lang="en-US" sz="3200">
                <a:solidFill>
                  <a:schemeClr val="tx1">
                    <a:lumMod val="95000"/>
                    <a:lumOff val="5000"/>
                  </a:schemeClr>
                </a:solidFill>
                <a:latin typeface="Calibri"/>
                <a:cs typeface="Arial"/>
              </a:rPr>
              <a:t>     Source: Race Forward 2018</a:t>
            </a:r>
            <a:endParaRPr lang="en-US">
              <a:solidFill>
                <a:schemeClr val="tx1">
                  <a:lumMod val="95000"/>
                  <a:lumOff val="5000"/>
                </a:schemeClr>
              </a:solidFill>
              <a:cs typeface="Calibri"/>
            </a:endParaRPr>
          </a:p>
        </p:txBody>
      </p:sp>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7622" t="76881" r="52793" b="6012"/>
          <a:stretch/>
        </p:blipFill>
        <p:spPr bwMode="auto">
          <a:xfrm>
            <a:off x="7429498" y="2298927"/>
            <a:ext cx="4762501" cy="253546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9" name="Rectangle 8"/>
          <p:cNvSpPr/>
          <p:nvPr/>
        </p:nvSpPr>
        <p:spPr>
          <a:xfrm>
            <a:off x="2409570" y="6401693"/>
            <a:ext cx="4889155" cy="276999"/>
          </a:xfrm>
          <a:prstGeom prst="rect">
            <a:avLst/>
          </a:prstGeom>
        </p:spPr>
        <p:txBody>
          <a:bodyPr wrap="square" lIns="91440" tIns="45720" rIns="91440" bIns="45720" anchor="t">
            <a:spAutoFit/>
          </a:bodyPr>
          <a:lstStyle/>
          <a:p>
            <a:pPr>
              <a:defRPr/>
            </a:pPr>
            <a:endParaRPr lang="en-US" sz="1200" b="1">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2423442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429499" y="-101172"/>
            <a:ext cx="4762501" cy="695917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 name="Content Placeholder 2"/>
          <p:cNvSpPr>
            <a:spLocks noGrp="1"/>
          </p:cNvSpPr>
          <p:nvPr>
            <p:ph sz="half" idx="2"/>
          </p:nvPr>
        </p:nvSpPr>
        <p:spPr>
          <a:xfrm>
            <a:off x="596074" y="1726472"/>
            <a:ext cx="6748027" cy="4678698"/>
          </a:xfrm>
        </p:spPr>
        <p:txBody>
          <a:bodyPr vert="horz" lIns="0" tIns="45720" rIns="0" bIns="45720" rtlCol="0" anchor="t">
            <a:noAutofit/>
          </a:bodyPr>
          <a:lstStyle/>
          <a:p>
            <a:pPr marL="0" indent="0">
              <a:buNone/>
            </a:pPr>
            <a:r>
              <a:rPr lang="en-US" sz="2800">
                <a:solidFill>
                  <a:schemeClr val="tx1"/>
                </a:solidFill>
                <a:latin typeface="Calibri"/>
                <a:cs typeface="Arial"/>
              </a:rPr>
              <a:t>Institutional racism occurs </a:t>
            </a:r>
            <a:r>
              <a:rPr lang="en-US" sz="2800" i="1">
                <a:solidFill>
                  <a:schemeClr val="tx1"/>
                </a:solidFill>
                <a:latin typeface="Calibri"/>
                <a:cs typeface="Arial"/>
              </a:rPr>
              <a:t>within institutions</a:t>
            </a:r>
            <a:r>
              <a:rPr lang="en-US" sz="2800">
                <a:solidFill>
                  <a:schemeClr val="tx1"/>
                </a:solidFill>
                <a:latin typeface="Calibri"/>
                <a:cs typeface="Arial"/>
              </a:rPr>
              <a:t>. It involves discriminatory treatment, unfair policies and practices, and inequitable opportunities and impacts, based on race.</a:t>
            </a:r>
          </a:p>
          <a:p>
            <a:pPr marL="0" indent="0">
              <a:buNone/>
            </a:pPr>
            <a:endParaRPr lang="en-US" sz="2800">
              <a:solidFill>
                <a:schemeClr val="tx1"/>
              </a:solidFill>
              <a:latin typeface="Calibri"/>
              <a:cs typeface="Arial" panose="020B0604020202020204" pitchFamily="34" charset="0"/>
            </a:endParaRPr>
          </a:p>
          <a:p>
            <a:pPr marL="0" indent="0">
              <a:buNone/>
            </a:pPr>
            <a:r>
              <a:rPr lang="en-US" sz="2800" i="1">
                <a:solidFill>
                  <a:schemeClr val="tx1"/>
                </a:solidFill>
                <a:latin typeface="Calibri"/>
                <a:cs typeface="Arial"/>
              </a:rPr>
              <a:t>Examples: A school system that concentrates people of color in the most overcrowded, under-funded schools with the least experienced teachers.</a:t>
            </a:r>
          </a:p>
          <a:p>
            <a:pPr marL="342900" indent="-342900" algn="r"/>
            <a:r>
              <a:rPr lang="en-US" sz="2400">
                <a:solidFill>
                  <a:schemeClr val="tx1"/>
                </a:solidFill>
                <a:latin typeface="Calibri"/>
                <a:cs typeface="Arial"/>
              </a:rPr>
              <a:t>Source: Race Forward 2018</a:t>
            </a:r>
            <a:endParaRPr lang="en-US" sz="2400">
              <a:solidFill>
                <a:schemeClr val="tx1"/>
              </a:solidFill>
              <a:latin typeface="Calibri"/>
              <a:cs typeface="Calibri"/>
            </a:endParaRPr>
          </a:p>
          <a:p>
            <a:pPr marL="0" indent="0">
              <a:buNone/>
            </a:pPr>
            <a:endParaRPr lang="en-US" sz="2400">
              <a:solidFill>
                <a:schemeClr val="tx1"/>
              </a:solidFill>
              <a:latin typeface="Calibri"/>
              <a:cs typeface="Arial"/>
            </a:endParaRPr>
          </a:p>
        </p:txBody>
      </p:sp>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1134" t="50000" r="29702" b="30626"/>
          <a:stretch/>
        </p:blipFill>
        <p:spPr bwMode="auto">
          <a:xfrm>
            <a:off x="7429499" y="2298927"/>
            <a:ext cx="4750524" cy="272629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Rectangle 7"/>
          <p:cNvSpPr/>
          <p:nvPr/>
        </p:nvSpPr>
        <p:spPr>
          <a:xfrm>
            <a:off x="2409570" y="6401693"/>
            <a:ext cx="4889155" cy="276999"/>
          </a:xfrm>
          <a:prstGeom prst="rect">
            <a:avLst/>
          </a:prstGeom>
        </p:spPr>
        <p:txBody>
          <a:bodyPr wrap="square" lIns="91440" tIns="45720" rIns="91440" bIns="45720" anchor="t">
            <a:spAutoFit/>
          </a:bodyPr>
          <a:lstStyle/>
          <a:p>
            <a:pPr>
              <a:defRPr/>
            </a:pPr>
            <a:endParaRPr lang="en-US" sz="1200" b="1">
              <a:solidFill>
                <a:srgbClr val="002060"/>
              </a:solidFill>
              <a:latin typeface="Arial" pitchFamily="34" charset="0"/>
              <a:cs typeface="Arial" pitchFamily="34" charset="0"/>
            </a:endParaRPr>
          </a:p>
        </p:txBody>
      </p:sp>
      <p:sp>
        <p:nvSpPr>
          <p:cNvPr id="2" name="TextBox 1">
            <a:extLst>
              <a:ext uri="{FF2B5EF4-FFF2-40B4-BE49-F238E27FC236}">
                <a16:creationId xmlns:a16="http://schemas.microsoft.com/office/drawing/2014/main" id="{784DF70D-0C88-418D-1A3C-257B640742DC}"/>
              </a:ext>
            </a:extLst>
          </p:cNvPr>
          <p:cNvSpPr txBox="1"/>
          <p:nvPr/>
        </p:nvSpPr>
        <p:spPr>
          <a:xfrm>
            <a:off x="518221" y="794591"/>
            <a:ext cx="6837485"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5400" b="1">
                <a:solidFill>
                  <a:schemeClr val="tx1">
                    <a:lumMod val="75000"/>
                    <a:lumOff val="25000"/>
                  </a:schemeClr>
                </a:solidFill>
                <a:latin typeface="Calibri"/>
                <a:cs typeface="Arial"/>
              </a:rPr>
              <a:t>Institutional Racism</a:t>
            </a:r>
            <a:endParaRPr lang="en-US">
              <a:solidFill>
                <a:schemeClr val="tx1">
                  <a:lumMod val="75000"/>
                  <a:lumOff val="25000"/>
                </a:schemeClr>
              </a:solidFill>
              <a:latin typeface="Calibri"/>
            </a:endParaRPr>
          </a:p>
        </p:txBody>
      </p:sp>
    </p:spTree>
    <p:extLst>
      <p:ext uri="{BB962C8B-B14F-4D97-AF65-F5344CB8AC3E}">
        <p14:creationId xmlns:p14="http://schemas.microsoft.com/office/powerpoint/2010/main" val="2062392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429499" y="-23681"/>
            <a:ext cx="4801246" cy="688168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 name="Content Placeholder 2"/>
          <p:cNvSpPr>
            <a:spLocks noGrp="1"/>
          </p:cNvSpPr>
          <p:nvPr>
            <p:ph sz="half" idx="2"/>
          </p:nvPr>
        </p:nvSpPr>
        <p:spPr>
          <a:xfrm>
            <a:off x="258736" y="1691774"/>
            <a:ext cx="7167696" cy="4676770"/>
          </a:xfrm>
        </p:spPr>
        <p:txBody>
          <a:bodyPr vert="horz" lIns="0" tIns="45720" rIns="0" bIns="45720" rtlCol="0" anchor="t">
            <a:noAutofit/>
          </a:bodyPr>
          <a:lstStyle/>
          <a:p>
            <a:pPr marL="0" indent="0">
              <a:buNone/>
            </a:pPr>
            <a:r>
              <a:rPr lang="en-US" sz="3200">
                <a:solidFill>
                  <a:schemeClr val="tx1">
                    <a:lumMod val="65000"/>
                    <a:lumOff val="35000"/>
                  </a:schemeClr>
                </a:solidFill>
                <a:latin typeface="Calibri"/>
                <a:cs typeface="Arial"/>
              </a:rPr>
              <a:t>Structural racism is racial bias </a:t>
            </a:r>
            <a:r>
              <a:rPr lang="en-US" sz="3200" i="1">
                <a:solidFill>
                  <a:schemeClr val="tx1">
                    <a:lumMod val="65000"/>
                    <a:lumOff val="35000"/>
                  </a:schemeClr>
                </a:solidFill>
                <a:latin typeface="Calibri"/>
                <a:cs typeface="Arial"/>
              </a:rPr>
              <a:t>across institutions and society</a:t>
            </a:r>
            <a:r>
              <a:rPr lang="en-US" sz="3200">
                <a:solidFill>
                  <a:schemeClr val="tx1">
                    <a:lumMod val="65000"/>
                    <a:lumOff val="35000"/>
                  </a:schemeClr>
                </a:solidFill>
                <a:latin typeface="Calibri"/>
                <a:cs typeface="Arial"/>
              </a:rPr>
              <a:t>. It’s the cumulative and compounded effects of an array of factors that systematically privilege white people and disadvantage people of color.</a:t>
            </a:r>
          </a:p>
          <a:p>
            <a:pPr marL="0" indent="0">
              <a:buNone/>
            </a:pPr>
            <a:r>
              <a:rPr lang="en-US" sz="2800" i="1">
                <a:solidFill>
                  <a:schemeClr val="tx1">
                    <a:lumMod val="65000"/>
                    <a:lumOff val="35000"/>
                  </a:schemeClr>
                </a:solidFill>
                <a:latin typeface="Calibri"/>
                <a:cs typeface="Arial"/>
              </a:rPr>
              <a:t>Examples: The “racial wealth divide”(where whites have many times the wealth of people of color) results from generations of discrimination and racial inequality. </a:t>
            </a:r>
          </a:p>
          <a:p>
            <a:pPr marL="0" indent="0">
              <a:buNone/>
            </a:pPr>
            <a:r>
              <a:rPr lang="en-US" sz="2400">
                <a:solidFill>
                  <a:schemeClr val="tx1"/>
                </a:solidFill>
                <a:latin typeface="Calibri"/>
                <a:cs typeface="Arial"/>
              </a:rPr>
              <a:t>            Source: Race Forward 2018</a:t>
            </a:r>
            <a:endParaRPr lang="en-US" sz="2400">
              <a:solidFill>
                <a:schemeClr val="tx1"/>
              </a:solidFill>
              <a:latin typeface="Calibri"/>
            </a:endParaRPr>
          </a:p>
        </p:txBody>
      </p:sp>
      <p:pic>
        <p:nvPicPr>
          <p:cNvPr id="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1134" t="76895" r="29702" b="5274"/>
          <a:stretch/>
        </p:blipFill>
        <p:spPr bwMode="auto">
          <a:xfrm>
            <a:off x="7429499" y="2298927"/>
            <a:ext cx="4829176" cy="272629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ectangle 6"/>
          <p:cNvSpPr/>
          <p:nvPr/>
        </p:nvSpPr>
        <p:spPr>
          <a:xfrm>
            <a:off x="2409570" y="6401693"/>
            <a:ext cx="4889155" cy="276999"/>
          </a:xfrm>
          <a:prstGeom prst="rect">
            <a:avLst/>
          </a:prstGeom>
        </p:spPr>
        <p:txBody>
          <a:bodyPr wrap="square" lIns="91440" tIns="45720" rIns="91440" bIns="45720" anchor="t">
            <a:spAutoFit/>
          </a:bodyPr>
          <a:lstStyle/>
          <a:p>
            <a:pPr>
              <a:defRPr/>
            </a:pPr>
            <a:endParaRPr lang="en-US" sz="1200" b="1">
              <a:solidFill>
                <a:srgbClr val="002060"/>
              </a:solidFill>
              <a:latin typeface="Arial" pitchFamily="34" charset="0"/>
              <a:cs typeface="Arial" pitchFamily="34" charset="0"/>
            </a:endParaRPr>
          </a:p>
        </p:txBody>
      </p:sp>
      <p:sp>
        <p:nvSpPr>
          <p:cNvPr id="4" name="TextBox 3">
            <a:extLst>
              <a:ext uri="{FF2B5EF4-FFF2-40B4-BE49-F238E27FC236}">
                <a16:creationId xmlns:a16="http://schemas.microsoft.com/office/drawing/2014/main" id="{F463FB7E-2E64-7586-E3B5-544E7AB3256C}"/>
              </a:ext>
            </a:extLst>
          </p:cNvPr>
          <p:cNvSpPr txBox="1"/>
          <p:nvPr/>
        </p:nvSpPr>
        <p:spPr>
          <a:xfrm>
            <a:off x="519546" y="464127"/>
            <a:ext cx="6643254"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6600" b="1">
                <a:solidFill>
                  <a:srgbClr val="404040"/>
                </a:solidFill>
              </a:rPr>
              <a:t>Structural Racism</a:t>
            </a:r>
            <a:endParaRPr lang="en-US"/>
          </a:p>
        </p:txBody>
      </p:sp>
    </p:spTree>
    <p:extLst>
      <p:ext uri="{BB962C8B-B14F-4D97-AF65-F5344CB8AC3E}">
        <p14:creationId xmlns:p14="http://schemas.microsoft.com/office/powerpoint/2010/main" val="3071402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key point">
            <a:extLst>
              <a:ext uri="{FF2B5EF4-FFF2-40B4-BE49-F238E27FC236}">
                <a16:creationId xmlns:a16="http://schemas.microsoft.com/office/drawing/2014/main" id="{268FE501-055B-41CB-B25E-A45925883C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657268">
            <a:off x="-200985" y="2261574"/>
            <a:ext cx="3490837" cy="268484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939A576-71E7-4B8B-9EC8-A91EB7F4E46E}"/>
              </a:ext>
            </a:extLst>
          </p:cNvPr>
          <p:cNvSpPr>
            <a:spLocks noGrp="1"/>
          </p:cNvSpPr>
          <p:nvPr>
            <p:ph type="title"/>
          </p:nvPr>
        </p:nvSpPr>
        <p:spPr>
          <a:xfrm>
            <a:off x="1104900" y="31776"/>
            <a:ext cx="9980682" cy="1449528"/>
          </a:xfrm>
        </p:spPr>
        <p:txBody>
          <a:bodyPr>
            <a:normAutofit/>
          </a:bodyPr>
          <a:lstStyle/>
          <a:p>
            <a:r>
              <a:rPr lang="en-US" sz="6600" b="1">
                <a:latin typeface="Calibri"/>
                <a:ea typeface="Calibri"/>
                <a:cs typeface="Arial"/>
              </a:rPr>
              <a:t>Key Points</a:t>
            </a:r>
          </a:p>
        </p:txBody>
      </p:sp>
      <p:sp>
        <p:nvSpPr>
          <p:cNvPr id="3" name="Content Placeholder 2">
            <a:extLst>
              <a:ext uri="{FF2B5EF4-FFF2-40B4-BE49-F238E27FC236}">
                <a16:creationId xmlns:a16="http://schemas.microsoft.com/office/drawing/2014/main" id="{4D2D3D14-F049-4AC4-80F9-AB3292229920}"/>
              </a:ext>
            </a:extLst>
          </p:cNvPr>
          <p:cNvSpPr>
            <a:spLocks noGrp="1"/>
          </p:cNvSpPr>
          <p:nvPr>
            <p:ph idx="1"/>
          </p:nvPr>
        </p:nvSpPr>
        <p:spPr>
          <a:xfrm>
            <a:off x="3072082" y="1481280"/>
            <a:ext cx="8820322" cy="4572000"/>
          </a:xfrm>
        </p:spPr>
        <p:txBody>
          <a:bodyPr vert="horz" lIns="0" tIns="45720" rIns="0" bIns="45720" rtlCol="0" anchor="t">
            <a:normAutofit lnSpcReduction="10000"/>
          </a:bodyPr>
          <a:lstStyle/>
          <a:p>
            <a:pPr marL="0" indent="0">
              <a:buNone/>
            </a:pPr>
            <a:r>
              <a:rPr lang="en-US" sz="3200" b="1">
                <a:latin typeface="Calibri"/>
                <a:cs typeface="Arial"/>
              </a:rPr>
              <a:t>There are no hard and fast lines between the levels – and changing one can affect another. </a:t>
            </a:r>
            <a:endParaRPr lang="en-US" sz="3200" b="1">
              <a:latin typeface="Calibri"/>
              <a:cs typeface="Arial" panose="020B0604020202020204" pitchFamily="34" charset="0"/>
            </a:endParaRPr>
          </a:p>
          <a:p>
            <a:pPr marL="514350" indent="-514350">
              <a:buAutoNum type="arabicPeriod"/>
            </a:pPr>
            <a:endParaRPr lang="en-US" sz="3200">
              <a:solidFill>
                <a:srgbClr val="404040"/>
              </a:solidFill>
              <a:latin typeface="Calibri"/>
              <a:cs typeface="Arial"/>
            </a:endParaRPr>
          </a:p>
          <a:p>
            <a:pPr marL="0" indent="0" algn="ctr">
              <a:buNone/>
            </a:pPr>
            <a:r>
              <a:rPr lang="en-US" sz="3200">
                <a:solidFill>
                  <a:schemeClr val="tx1">
                    <a:lumMod val="65000"/>
                    <a:lumOff val="35000"/>
                  </a:schemeClr>
                </a:solidFill>
                <a:latin typeface="Calibri"/>
                <a:cs typeface="Arial"/>
              </a:rPr>
              <a:t>While we believe that the individual is responsible for exploring personal bias …</a:t>
            </a:r>
            <a:endParaRPr lang="en-US" sz="3200">
              <a:solidFill>
                <a:schemeClr val="tx1">
                  <a:lumMod val="65000"/>
                  <a:lumOff val="35000"/>
                </a:schemeClr>
              </a:solidFill>
              <a:latin typeface="Calibri"/>
              <a:cs typeface="Arial" panose="020B0604020202020204" pitchFamily="34" charset="0"/>
            </a:endParaRPr>
          </a:p>
          <a:p>
            <a:pPr marL="514350" indent="-514350">
              <a:buAutoNum type="arabicPeriod"/>
            </a:pPr>
            <a:endParaRPr lang="en-US" sz="3200">
              <a:solidFill>
                <a:schemeClr val="tx1">
                  <a:lumMod val="65000"/>
                  <a:lumOff val="35000"/>
                </a:schemeClr>
              </a:solidFill>
              <a:latin typeface="Calibri"/>
              <a:cs typeface="Arial" panose="020B0604020202020204" pitchFamily="34" charset="0"/>
            </a:endParaRPr>
          </a:p>
          <a:p>
            <a:pPr marL="0" indent="0">
              <a:buNone/>
            </a:pPr>
            <a:r>
              <a:rPr lang="en-US" sz="3200" b="1">
                <a:latin typeface="Calibri"/>
                <a:cs typeface="Arial"/>
              </a:rPr>
              <a:t>The way to effect change is by addressing institutionalized and structural racism – this is where injustice lives.  </a:t>
            </a:r>
            <a:endParaRPr lang="en-US" sz="3200" b="1">
              <a:latin typeface="Calibri"/>
              <a:cs typeface="Arial" panose="020B0604020202020204" pitchFamily="34" charset="0"/>
            </a:endParaRPr>
          </a:p>
          <a:p>
            <a:pPr>
              <a:buAutoNum type="arabicPeriod"/>
            </a:pPr>
            <a:endParaRPr lang="en-US">
              <a:cs typeface="Calibri" panose="020F0502020204030204"/>
            </a:endParaRPr>
          </a:p>
        </p:txBody>
      </p:sp>
    </p:spTree>
    <p:extLst>
      <p:ext uri="{BB962C8B-B14F-4D97-AF65-F5344CB8AC3E}">
        <p14:creationId xmlns:p14="http://schemas.microsoft.com/office/powerpoint/2010/main" val="229356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178"/>
          <p:cNvSpPr txBox="1">
            <a:spLocks/>
          </p:cNvSpPr>
          <p:nvPr/>
        </p:nvSpPr>
        <p:spPr>
          <a:xfrm>
            <a:off x="204835" y="532411"/>
            <a:ext cx="11437637" cy="825145"/>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pPr>
            <a:r>
              <a:rPr lang="en-US" sz="4400" b="1">
                <a:solidFill>
                  <a:schemeClr val="tx1">
                    <a:lumMod val="75000"/>
                    <a:lumOff val="25000"/>
                  </a:schemeClr>
                </a:solidFill>
                <a:latin typeface="Calibri"/>
                <a:ea typeface="Arial"/>
                <a:cs typeface="Arial"/>
                <a:sym typeface="Arial"/>
              </a:rPr>
              <a:t>Expressions of Racism Exercise </a:t>
            </a:r>
            <a:r>
              <a:rPr lang="en-US" sz="4400" b="1">
                <a:latin typeface="Calibri"/>
                <a:ea typeface="Arial"/>
                <a:cs typeface="Arial"/>
                <a:sym typeface="Arial"/>
              </a:rPr>
              <a:t>p. 6-10 of PH</a:t>
            </a:r>
          </a:p>
        </p:txBody>
      </p:sp>
      <p:sp>
        <p:nvSpPr>
          <p:cNvPr id="6" name="Rectangle 5"/>
          <p:cNvSpPr/>
          <p:nvPr/>
        </p:nvSpPr>
        <p:spPr>
          <a:xfrm>
            <a:off x="478970" y="1715422"/>
            <a:ext cx="10837819" cy="3600986"/>
          </a:xfrm>
          <a:prstGeom prst="rect">
            <a:avLst/>
          </a:prstGeom>
        </p:spPr>
        <p:txBody>
          <a:bodyPr wrap="square" lIns="91440" tIns="45720" rIns="91440" bIns="45720" anchor="t">
            <a:spAutoFit/>
          </a:bodyPr>
          <a:lstStyle/>
          <a:p>
            <a:r>
              <a:rPr lang="en-US" sz="3600" b="1" i="1">
                <a:solidFill>
                  <a:srgbClr val="002060"/>
                </a:solidFill>
                <a:latin typeface="Arial"/>
                <a:cs typeface="Arial"/>
              </a:rPr>
              <a:t>Applying your new knowledge: </a:t>
            </a:r>
            <a:endParaRPr lang="en-US" sz="3600" b="1" i="1">
              <a:solidFill>
                <a:srgbClr val="002060"/>
              </a:solidFill>
              <a:latin typeface="Arial" panose="020B0604020202020204" pitchFamily="34" charset="0"/>
              <a:cs typeface="Arial" panose="020B0604020202020204" pitchFamily="34" charset="0"/>
            </a:endParaRPr>
          </a:p>
          <a:p>
            <a:pPr marL="571500" indent="-571500">
              <a:buAutoNum type="arabicPeriod"/>
            </a:pPr>
            <a:r>
              <a:rPr lang="en-US" sz="3200" b="1">
                <a:latin typeface="Arial"/>
                <a:cs typeface="Arial"/>
              </a:rPr>
              <a:t>We are going count off by 8’s</a:t>
            </a:r>
          </a:p>
          <a:p>
            <a:pPr marL="571500" indent="-571500">
              <a:buAutoNum type="arabicPeriod"/>
            </a:pPr>
            <a:r>
              <a:rPr lang="en-US" sz="3200" b="1">
                <a:latin typeface="Arial"/>
                <a:cs typeface="Arial"/>
              </a:rPr>
              <a:t>There are 8 Scenarios</a:t>
            </a:r>
          </a:p>
          <a:p>
            <a:pPr marL="571500" indent="-571500">
              <a:buAutoNum type="arabicPeriod"/>
            </a:pPr>
            <a:r>
              <a:rPr lang="en-US" sz="3200" b="1">
                <a:latin typeface="Arial"/>
                <a:cs typeface="Arial"/>
              </a:rPr>
              <a:t>Your team will be responsible for providing a two-sentence summary of the scenario, identifying the level of expression of racism – and providing “why” you came to this conclusion (total of one minute).</a:t>
            </a:r>
            <a:endParaRPr lang="en-US" sz="3200">
              <a:latin typeface="Arial"/>
              <a:cs typeface="Arial"/>
            </a:endParaRPr>
          </a:p>
        </p:txBody>
      </p:sp>
    </p:spTree>
    <p:extLst>
      <p:ext uri="{BB962C8B-B14F-4D97-AF65-F5344CB8AC3E}">
        <p14:creationId xmlns:p14="http://schemas.microsoft.com/office/powerpoint/2010/main" val="2045483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051E7-21D6-410C-B473-7AFC34096BFF}"/>
              </a:ext>
            </a:extLst>
          </p:cNvPr>
          <p:cNvSpPr>
            <a:spLocks noGrp="1"/>
          </p:cNvSpPr>
          <p:nvPr>
            <p:ph type="title"/>
          </p:nvPr>
        </p:nvSpPr>
        <p:spPr>
          <a:xfrm>
            <a:off x="255714" y="286603"/>
            <a:ext cx="11441704" cy="1088669"/>
          </a:xfrm>
        </p:spPr>
        <p:txBody>
          <a:bodyPr>
            <a:noAutofit/>
          </a:bodyPr>
          <a:lstStyle/>
          <a:p>
            <a:r>
              <a:rPr lang="en-US" sz="5400"/>
              <a:t>Report and Debrief</a:t>
            </a:r>
          </a:p>
        </p:txBody>
      </p:sp>
      <p:sp>
        <p:nvSpPr>
          <p:cNvPr id="3" name="Content Placeholder 2">
            <a:extLst>
              <a:ext uri="{FF2B5EF4-FFF2-40B4-BE49-F238E27FC236}">
                <a16:creationId xmlns:a16="http://schemas.microsoft.com/office/drawing/2014/main" id="{8348F3CD-5725-452A-B7DB-D782E750FCFD}"/>
              </a:ext>
            </a:extLst>
          </p:cNvPr>
          <p:cNvSpPr>
            <a:spLocks noGrp="1"/>
          </p:cNvSpPr>
          <p:nvPr>
            <p:ph idx="1"/>
          </p:nvPr>
        </p:nvSpPr>
        <p:spPr>
          <a:xfrm>
            <a:off x="509257" y="1349154"/>
            <a:ext cx="11188161" cy="4519939"/>
          </a:xfrm>
        </p:spPr>
        <p:txBody>
          <a:bodyPr vert="horz" lIns="0" tIns="45720" rIns="0" bIns="45720" rtlCol="0" anchor="t">
            <a:normAutofit/>
          </a:bodyPr>
          <a:lstStyle/>
          <a:p>
            <a:pPr marL="0" indent="0" algn="ctr">
              <a:buNone/>
            </a:pPr>
            <a:endParaRPr lang="en-US" sz="4800" b="1"/>
          </a:p>
          <a:p>
            <a:pPr marL="0" indent="0" algn="ctr">
              <a:buNone/>
            </a:pPr>
            <a:r>
              <a:rPr lang="en-US" sz="4800" b="1"/>
              <a:t>1 Minute Report Outs </a:t>
            </a:r>
            <a:endParaRPr lang="en-US" sz="4400" b="1">
              <a:cs typeface="Calibri" panose="020F0502020204030204"/>
            </a:endParaRPr>
          </a:p>
          <a:p>
            <a:pPr marL="0" indent="0">
              <a:buNone/>
            </a:pPr>
            <a:r>
              <a:rPr lang="en-US" sz="4400"/>
              <a:t>Please share…</a:t>
            </a:r>
            <a:endParaRPr lang="en-US" sz="4400">
              <a:ea typeface="Calibri"/>
              <a:cs typeface="Calibri"/>
            </a:endParaRPr>
          </a:p>
          <a:p>
            <a:pPr marL="1046480" lvl="2" indent="-571500">
              <a:buFont typeface="Wingdings" panose="020F0502020204030204" pitchFamily="34" charset="0"/>
              <a:buChar char="Ø"/>
            </a:pPr>
            <a:r>
              <a:rPr lang="en-US" sz="3800"/>
              <a:t>Two sentence summary </a:t>
            </a:r>
            <a:endParaRPr lang="en-US" sz="3800">
              <a:cs typeface="Calibri" panose="020F0502020204030204"/>
            </a:endParaRPr>
          </a:p>
          <a:p>
            <a:pPr marL="1046480" lvl="2" indent="-571500">
              <a:buFont typeface="Wingdings" panose="020F0502020204030204" pitchFamily="34" charset="0"/>
              <a:buChar char="Ø"/>
            </a:pPr>
            <a:r>
              <a:rPr lang="en-US" sz="3800"/>
              <a:t>What level did your group determine your scenario was at and why? </a:t>
            </a:r>
            <a:endParaRPr lang="en-US" sz="3800">
              <a:ea typeface="Calibri"/>
              <a:cs typeface="Calibri"/>
            </a:endParaRPr>
          </a:p>
        </p:txBody>
      </p:sp>
    </p:spTree>
    <p:extLst>
      <p:ext uri="{BB962C8B-B14F-4D97-AF65-F5344CB8AC3E}">
        <p14:creationId xmlns:p14="http://schemas.microsoft.com/office/powerpoint/2010/main" val="2009915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68639" y="2428"/>
            <a:ext cx="4123361" cy="6856119"/>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Content Placeholder 2"/>
          <p:cNvSpPr>
            <a:spLocks noGrp="1"/>
          </p:cNvSpPr>
          <p:nvPr>
            <p:ph sz="half" idx="2"/>
          </p:nvPr>
        </p:nvSpPr>
        <p:spPr>
          <a:xfrm>
            <a:off x="294543" y="1719914"/>
            <a:ext cx="7764589" cy="4646831"/>
          </a:xfrm>
        </p:spPr>
        <p:txBody>
          <a:bodyPr vert="horz" lIns="0" tIns="45720" rIns="0" bIns="45720" rtlCol="0" anchor="t">
            <a:noAutofit/>
          </a:bodyPr>
          <a:lstStyle/>
          <a:p>
            <a:pPr>
              <a:spcBef>
                <a:spcPts val="0"/>
              </a:spcBef>
              <a:buClr>
                <a:schemeClr val="dk1"/>
              </a:buClr>
              <a:buSzPct val="25000"/>
              <a:buFont typeface="Arial"/>
              <a:buNone/>
            </a:pPr>
            <a:r>
              <a:rPr lang="en-US" sz="2600">
                <a:solidFill>
                  <a:srgbClr val="002060"/>
                </a:solidFill>
                <a:effectLst>
                  <a:outerShdw blurRad="38100" dist="38100" dir="2700000" algn="tl">
                    <a:srgbClr val="000000">
                      <a:alpha val="43137"/>
                    </a:srgbClr>
                  </a:outerShdw>
                </a:effectLst>
                <a:latin typeface="Calibri"/>
                <a:ea typeface="Arial"/>
                <a:cs typeface="Arial"/>
                <a:sym typeface="Arial"/>
              </a:rPr>
              <a:t>Scenario #1: Racism in Medicine</a:t>
            </a:r>
            <a:endParaRPr lang="en-US" sz="2600">
              <a:solidFill>
                <a:srgbClr val="002060"/>
              </a:solidFill>
              <a:effectLst>
                <a:outerShdw blurRad="38100" dist="38100" dir="2700000" algn="tl">
                  <a:srgbClr val="000000">
                    <a:alpha val="43137"/>
                  </a:srgbClr>
                </a:outerShdw>
              </a:effectLst>
              <a:latin typeface="Calibri"/>
              <a:ea typeface="Arial"/>
              <a:cs typeface="Arial"/>
            </a:endParaRPr>
          </a:p>
          <a:p>
            <a:pPr marL="0" indent="0">
              <a:buNone/>
            </a:pPr>
            <a:r>
              <a:rPr lang="en-US" sz="2600">
                <a:latin typeface="Calibri"/>
                <a:cs typeface="Arial"/>
              </a:rPr>
              <a:t>Racism has influenced U.S. health care in the past and continues to do so today. The most shameful chapters in American history involve the U.S. government funding studies that allowed poor black men in Alabama to succumb to syphilis or Guatemalan prison inmates, mental health patients and soldiers to be afflicted with the disease and other sexually transmitted infections.</a:t>
            </a:r>
          </a:p>
          <a:p>
            <a:pPr marL="0" indent="0">
              <a:buNone/>
            </a:pPr>
            <a:r>
              <a:rPr lang="en-US" sz="2600">
                <a:latin typeface="Calibri"/>
                <a:cs typeface="Arial"/>
              </a:rPr>
              <a:t>Government agencies also played a role in sterilizing black women in North Carolina, Puerto Rican women and Native American women. </a:t>
            </a:r>
            <a:endParaRPr lang="en-US" sz="2600">
              <a:latin typeface="Calibri"/>
              <a:cs typeface="Arial" panose="020B0604020202020204" pitchFamily="34" charset="0"/>
            </a:endParaRPr>
          </a:p>
        </p:txBody>
      </p:sp>
      <p:sp>
        <p:nvSpPr>
          <p:cNvPr id="10" name="Shape 178"/>
          <p:cNvSpPr txBox="1">
            <a:spLocks/>
          </p:cNvSpPr>
          <p:nvPr/>
        </p:nvSpPr>
        <p:spPr>
          <a:xfrm>
            <a:off x="294543" y="313346"/>
            <a:ext cx="7533707" cy="1413791"/>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pPr>
            <a:r>
              <a:rPr lang="en-US" sz="4400" b="1">
                <a:solidFill>
                  <a:srgbClr val="002060"/>
                </a:solidFill>
                <a:effectLst>
                  <a:outerShdw blurRad="38100" dist="38100" dir="2700000" algn="tl">
                    <a:srgbClr val="000000">
                      <a:alpha val="43137"/>
                    </a:srgbClr>
                  </a:outerShdw>
                </a:effectLst>
                <a:latin typeface="Calibri"/>
                <a:ea typeface="Arial"/>
                <a:cs typeface="Calibri"/>
                <a:sym typeface="Arial"/>
              </a:rPr>
              <a:t>Understanding Expressions of Racism</a:t>
            </a:r>
            <a:endParaRPr lang="en-US" sz="4400" b="1">
              <a:solidFill>
                <a:srgbClr val="002060"/>
              </a:solidFill>
              <a:effectLst>
                <a:outerShdw blurRad="38100" dist="38100" dir="2700000" algn="tl">
                  <a:srgbClr val="000000">
                    <a:alpha val="43137"/>
                  </a:srgbClr>
                </a:outerShdw>
              </a:effectLst>
              <a:latin typeface="Calibri"/>
              <a:ea typeface="Arial"/>
              <a:cs typeface="Arial"/>
            </a:endParaRPr>
          </a:p>
        </p:txBody>
      </p:sp>
      <p:sp>
        <p:nvSpPr>
          <p:cNvPr id="7" name="TextBox 6"/>
          <p:cNvSpPr txBox="1"/>
          <p:nvPr/>
        </p:nvSpPr>
        <p:spPr>
          <a:xfrm>
            <a:off x="8479427" y="4608267"/>
            <a:ext cx="3418022" cy="1569660"/>
          </a:xfrm>
          <a:prstGeom prst="rect">
            <a:avLst/>
          </a:prstGeom>
          <a:noFill/>
        </p:spPr>
        <p:txBody>
          <a:bodyPr wrap="square" lIns="91440" tIns="45720" rIns="91440" bIns="45720" rtlCol="0" anchor="t">
            <a:spAutoFit/>
          </a:bodyPr>
          <a:lstStyle/>
          <a:p>
            <a:pPr algn="ctr"/>
            <a:r>
              <a:rPr lang="en-US" sz="3200" b="1">
                <a:solidFill>
                  <a:schemeClr val="bg2"/>
                </a:solidFill>
                <a:latin typeface="Calibri Light"/>
                <a:cs typeface="Arial"/>
              </a:rPr>
              <a:t>What is the expression of racism?</a:t>
            </a:r>
          </a:p>
        </p:txBody>
      </p:sp>
      <p:pic>
        <p:nvPicPr>
          <p:cNvPr id="11" name="Picture 10" descr="Operating room"/>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19833" y="311694"/>
            <a:ext cx="3833889" cy="4112019"/>
          </a:xfrm>
          <a:prstGeom prst="rect">
            <a:avLst/>
          </a:prstGeom>
          <a:ln>
            <a:noFill/>
          </a:ln>
          <a:effectLst>
            <a:softEdge rad="112500"/>
          </a:effectLst>
        </p:spPr>
      </p:pic>
    </p:spTree>
    <p:extLst>
      <p:ext uri="{BB962C8B-B14F-4D97-AF65-F5344CB8AC3E}">
        <p14:creationId xmlns:p14="http://schemas.microsoft.com/office/powerpoint/2010/main" val="3385413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46720" y="4549"/>
            <a:ext cx="4145280" cy="6849179"/>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0" name="Shape 178"/>
          <p:cNvSpPr txBox="1">
            <a:spLocks/>
          </p:cNvSpPr>
          <p:nvPr/>
        </p:nvSpPr>
        <p:spPr>
          <a:xfrm>
            <a:off x="294543" y="313346"/>
            <a:ext cx="7766181" cy="1574942"/>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pPr>
            <a:r>
              <a:rPr lang="en-US" sz="4400" b="1">
                <a:solidFill>
                  <a:srgbClr val="002060"/>
                </a:solidFill>
                <a:effectLst>
                  <a:outerShdw blurRad="38100" dist="38100" dir="2700000" algn="tl">
                    <a:srgbClr val="000000">
                      <a:alpha val="43137"/>
                    </a:srgbClr>
                  </a:outerShdw>
                </a:effectLst>
                <a:latin typeface="Calibri"/>
                <a:ea typeface="Arial"/>
                <a:cs typeface="Calibri"/>
                <a:sym typeface="Arial"/>
              </a:rPr>
              <a:t>Understanding Expressions of Racism</a:t>
            </a:r>
          </a:p>
        </p:txBody>
      </p:sp>
      <p:sp>
        <p:nvSpPr>
          <p:cNvPr id="7" name="TextBox 6"/>
          <p:cNvSpPr txBox="1"/>
          <p:nvPr/>
        </p:nvSpPr>
        <p:spPr>
          <a:xfrm>
            <a:off x="8462010" y="3218283"/>
            <a:ext cx="3314700" cy="1569660"/>
          </a:xfrm>
          <a:prstGeom prst="rect">
            <a:avLst/>
          </a:prstGeom>
          <a:noFill/>
        </p:spPr>
        <p:txBody>
          <a:bodyPr wrap="square" rtlCol="0">
            <a:spAutoFit/>
          </a:bodyPr>
          <a:lstStyle/>
          <a:p>
            <a:pPr algn="ctr"/>
            <a:r>
              <a:rPr lang="en-US" sz="3200" b="1">
                <a:solidFill>
                  <a:schemeClr val="bg2"/>
                </a:solidFill>
                <a:latin typeface="Arial" panose="020B0604020202020204" pitchFamily="34" charset="0"/>
                <a:cs typeface="Arial" panose="020B0604020202020204" pitchFamily="34" charset="0"/>
              </a:rPr>
              <a:t>What is the expression of racism?</a:t>
            </a:r>
          </a:p>
        </p:txBody>
      </p:sp>
      <p:pic>
        <p:nvPicPr>
          <p:cNvPr id="8" name="Picture 7"/>
          <p:cNvPicPr/>
          <p:nvPr/>
        </p:nvPicPr>
        <p:blipFill rotWithShape="1">
          <a:blip r:embed="rId3">
            <a:extLst>
              <a:ext uri="{28A0092B-C50C-407E-A947-70E740481C1C}">
                <a14:useLocalDpi xmlns:a14="http://schemas.microsoft.com/office/drawing/2010/main" val="0"/>
              </a:ext>
            </a:extLst>
          </a:blip>
          <a:srcRect l="32599" t="42699" r="50472" b="15347"/>
          <a:stretch/>
        </p:blipFill>
        <p:spPr bwMode="auto">
          <a:xfrm>
            <a:off x="1370430" y="1883298"/>
            <a:ext cx="5034952" cy="43159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53640926-AAD7-44D8-BBD7-CCE9431645EC}">
              <a14:shadowObscured xmlns:a14="http://schemas.microsoft.com/office/drawing/2010/main"/>
            </a:ext>
          </a:extLst>
        </p:spPr>
      </p:pic>
      <p:sp>
        <p:nvSpPr>
          <p:cNvPr id="6" name="Content Placeholder 2">
            <a:extLst>
              <a:ext uri="{FF2B5EF4-FFF2-40B4-BE49-F238E27FC236}">
                <a16:creationId xmlns:a16="http://schemas.microsoft.com/office/drawing/2014/main" id="{62CC1329-D1E2-9A35-2684-C746C508586D}"/>
              </a:ext>
            </a:extLst>
          </p:cNvPr>
          <p:cNvSpPr>
            <a:spLocks noGrp="1"/>
          </p:cNvSpPr>
          <p:nvPr/>
        </p:nvSpPr>
        <p:spPr>
          <a:xfrm>
            <a:off x="294543" y="1458332"/>
            <a:ext cx="6811652" cy="788479"/>
          </a:xfrm>
          <a:prstGeom prst="rect">
            <a:avLst/>
          </a:prstGeom>
        </p:spPr>
        <p:txBody>
          <a:bodyPr vert="horz" lIns="0" tIns="45720" rIns="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0"/>
              </a:spcBef>
              <a:buClr>
                <a:schemeClr val="dk1"/>
              </a:buClr>
              <a:buSzPct val="25000"/>
              <a:buFont typeface="Arial"/>
              <a:buNone/>
            </a:pPr>
            <a:endParaRPr lang="en-US" sz="2400" b="1">
              <a:solidFill>
                <a:srgbClr val="002060"/>
              </a:solidFill>
              <a:effectLst>
                <a:outerShdw blurRad="38100" dist="38100" dir="2700000" algn="tl">
                  <a:srgbClr val="000000">
                    <a:alpha val="43137"/>
                  </a:srgbClr>
                </a:outerShdw>
              </a:effectLst>
              <a:latin typeface="Arial"/>
              <a:ea typeface="Arial"/>
              <a:cs typeface="Arial"/>
            </a:endParaRPr>
          </a:p>
        </p:txBody>
      </p:sp>
      <p:sp>
        <p:nvSpPr>
          <p:cNvPr id="9" name="TextBox 8">
            <a:extLst>
              <a:ext uri="{FF2B5EF4-FFF2-40B4-BE49-F238E27FC236}">
                <a16:creationId xmlns:a16="http://schemas.microsoft.com/office/drawing/2014/main" id="{95B6C96A-D177-2195-4A07-28F3A18A2CE3}"/>
              </a:ext>
            </a:extLst>
          </p:cNvPr>
          <p:cNvSpPr txBox="1"/>
          <p:nvPr/>
        </p:nvSpPr>
        <p:spPr>
          <a:xfrm>
            <a:off x="8632208" y="898477"/>
            <a:ext cx="3138985"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600" b="1" baseline="0">
                <a:solidFill>
                  <a:srgbClr val="002060"/>
                </a:solidFill>
                <a:latin typeface="Calibri"/>
                <a:cs typeface="Calibri"/>
              </a:rPr>
              <a:t>Scenario #2: Assault in Charlottesville</a:t>
            </a:r>
            <a:endParaRPr lang="en-US" sz="3600">
              <a:latin typeface="Calibri"/>
              <a:cs typeface="Calibri"/>
            </a:endParaRPr>
          </a:p>
        </p:txBody>
      </p:sp>
    </p:spTree>
    <p:extLst>
      <p:ext uri="{BB962C8B-B14F-4D97-AF65-F5344CB8AC3E}">
        <p14:creationId xmlns:p14="http://schemas.microsoft.com/office/powerpoint/2010/main" val="1514765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11886" y="-44788"/>
            <a:ext cx="4180114" cy="6901239"/>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Content Placeholder 2"/>
          <p:cNvSpPr>
            <a:spLocks noGrp="1"/>
          </p:cNvSpPr>
          <p:nvPr>
            <p:ph sz="half" idx="2"/>
          </p:nvPr>
        </p:nvSpPr>
        <p:spPr>
          <a:xfrm>
            <a:off x="283169" y="1731287"/>
            <a:ext cx="7747173" cy="4567221"/>
          </a:xfrm>
        </p:spPr>
        <p:txBody>
          <a:bodyPr vert="horz" lIns="0" tIns="45720" rIns="0" bIns="45720" rtlCol="0" anchor="t">
            <a:noAutofit/>
          </a:bodyPr>
          <a:lstStyle/>
          <a:p>
            <a:pPr>
              <a:spcBef>
                <a:spcPts val="0"/>
              </a:spcBef>
              <a:buClr>
                <a:schemeClr val="dk1"/>
              </a:buClr>
              <a:buSzPct val="25000"/>
              <a:buFont typeface="Arial"/>
              <a:buNone/>
            </a:pPr>
            <a:r>
              <a:rPr lang="en-US" sz="2400">
                <a:solidFill>
                  <a:srgbClr val="002060"/>
                </a:solidFill>
                <a:effectLst>
                  <a:outerShdw blurRad="38100" dist="38100" dir="2700000" algn="tl">
                    <a:srgbClr val="000000">
                      <a:alpha val="43137"/>
                    </a:srgbClr>
                  </a:outerShdw>
                </a:effectLst>
                <a:latin typeface="Calibri"/>
                <a:ea typeface="Arial"/>
                <a:cs typeface="Arial"/>
                <a:sym typeface="Arial"/>
              </a:rPr>
              <a:t>Scenario #3: The Doll Test</a:t>
            </a:r>
            <a:endParaRPr lang="en-US" sz="2400">
              <a:solidFill>
                <a:srgbClr val="002060"/>
              </a:solidFill>
              <a:effectLst>
                <a:outerShdw blurRad="38100" dist="38100" dir="2700000" algn="tl">
                  <a:srgbClr val="000000">
                    <a:alpha val="43137"/>
                  </a:srgbClr>
                </a:outerShdw>
              </a:effectLst>
              <a:latin typeface="Calibri"/>
              <a:ea typeface="Arial"/>
              <a:cs typeface="Arial"/>
            </a:endParaRPr>
          </a:p>
          <a:p>
            <a:pPr marL="0" indent="0">
              <a:buNone/>
            </a:pPr>
            <a:r>
              <a:rPr lang="en-US" sz="2300">
                <a:latin typeface="Calibri"/>
                <a:cs typeface="Arial"/>
              </a:rPr>
              <a:t>In the 1940s, psychologists Kenneth and Mamie Clark designed and conducted a series of experiments known colloquially as “the doll tests” to study the psychological effects of segregation on African-American children.</a:t>
            </a:r>
          </a:p>
          <a:p>
            <a:pPr marL="0" indent="0">
              <a:buNone/>
            </a:pPr>
            <a:r>
              <a:rPr lang="en-US" sz="2300">
                <a:latin typeface="Calibri"/>
                <a:cs typeface="Arial"/>
              </a:rPr>
              <a:t>Drs. Clark used four dolls, identical except for color, to test children’s racial perceptions. Their subjects, children between the ages of three to seven, were asked to identify both the race of the dolls and which color doll they prefer. Most of the children preferred the white doll and assigned positive characteristics to it. The Clarks concluded that “prejudice, discrimination, and segregation” created a feeling of inferiority among African-American children and damaged their self-esteem. </a:t>
            </a:r>
          </a:p>
        </p:txBody>
      </p:sp>
      <p:sp>
        <p:nvSpPr>
          <p:cNvPr id="10" name="Shape 178"/>
          <p:cNvSpPr txBox="1">
            <a:spLocks/>
          </p:cNvSpPr>
          <p:nvPr/>
        </p:nvSpPr>
        <p:spPr>
          <a:xfrm>
            <a:off x="277949" y="424481"/>
            <a:ext cx="7736547" cy="1338904"/>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pPr>
            <a:r>
              <a:rPr lang="en-US" sz="4400" b="1">
                <a:solidFill>
                  <a:srgbClr val="002060"/>
                </a:solidFill>
                <a:effectLst>
                  <a:outerShdw blurRad="38100" dist="38100" dir="2700000" algn="tl">
                    <a:srgbClr val="000000">
                      <a:alpha val="43137"/>
                    </a:srgbClr>
                  </a:outerShdw>
                </a:effectLst>
                <a:latin typeface="Calibri"/>
                <a:ea typeface="Arial"/>
                <a:cs typeface="Arial"/>
                <a:sym typeface="Arial"/>
              </a:rPr>
              <a:t>Understanding Expressions </a:t>
            </a:r>
            <a:endParaRPr lang="en-US" sz="4400">
              <a:cs typeface="Calibri Light"/>
            </a:endParaRPr>
          </a:p>
          <a:p>
            <a:pPr>
              <a:spcBef>
                <a:spcPts val="0"/>
              </a:spcBef>
            </a:pPr>
            <a:r>
              <a:rPr lang="en-US" sz="4400" b="1">
                <a:solidFill>
                  <a:srgbClr val="002060"/>
                </a:solidFill>
                <a:effectLst>
                  <a:outerShdw blurRad="38100" dist="38100" dir="2700000" algn="tl">
                    <a:srgbClr val="000000">
                      <a:alpha val="43137"/>
                    </a:srgbClr>
                  </a:outerShdw>
                </a:effectLst>
                <a:latin typeface="Calibri"/>
                <a:ea typeface="Arial"/>
                <a:cs typeface="Arial"/>
                <a:sym typeface="Arial"/>
              </a:rPr>
              <a:t>of Racism</a:t>
            </a:r>
            <a:endParaRPr lang="en-US" sz="4400"/>
          </a:p>
        </p:txBody>
      </p:sp>
      <p:sp>
        <p:nvSpPr>
          <p:cNvPr id="7" name="TextBox 6"/>
          <p:cNvSpPr txBox="1"/>
          <p:nvPr/>
        </p:nvSpPr>
        <p:spPr>
          <a:xfrm>
            <a:off x="8649747" y="4291145"/>
            <a:ext cx="3314700" cy="1569660"/>
          </a:xfrm>
          <a:prstGeom prst="rect">
            <a:avLst/>
          </a:prstGeom>
          <a:noFill/>
        </p:spPr>
        <p:txBody>
          <a:bodyPr wrap="square" lIns="91440" tIns="45720" rIns="91440" bIns="45720" rtlCol="0" anchor="t">
            <a:spAutoFit/>
          </a:bodyPr>
          <a:lstStyle/>
          <a:p>
            <a:pPr algn="ctr"/>
            <a:r>
              <a:rPr lang="en-US" sz="3200" b="1">
                <a:solidFill>
                  <a:schemeClr val="bg2"/>
                </a:solidFill>
                <a:latin typeface="Calibri"/>
                <a:ea typeface="Calibri"/>
                <a:cs typeface="Calibri"/>
              </a:rPr>
              <a:t>What is the expression of racism?</a:t>
            </a:r>
          </a:p>
        </p:txBody>
      </p:sp>
      <p:pic>
        <p:nvPicPr>
          <p:cNvPr id="12" name="Picture 11" descr="Black boy choosing white doll over black doll"/>
          <p:cNvPicPr/>
          <p:nvPr/>
        </p:nvPicPr>
        <p:blipFill>
          <a:blip r:embed="rId3">
            <a:extLst>
              <a:ext uri="{28A0092B-C50C-407E-A947-70E740481C1C}">
                <a14:useLocalDpi xmlns:a14="http://schemas.microsoft.com/office/drawing/2010/main" val="0"/>
              </a:ext>
            </a:extLst>
          </a:blip>
          <a:srcRect/>
          <a:stretch>
            <a:fillRect/>
          </a:stretch>
        </p:blipFill>
        <p:spPr bwMode="auto">
          <a:xfrm>
            <a:off x="8650726" y="565021"/>
            <a:ext cx="2900552" cy="3271913"/>
          </a:xfrm>
          <a:prstGeom prst="rect">
            <a:avLst/>
          </a:prstGeom>
          <a:ln>
            <a:noFill/>
          </a:ln>
          <a:effectLst>
            <a:softEdge rad="112500"/>
          </a:effectLst>
        </p:spPr>
      </p:pic>
    </p:spTree>
    <p:extLst>
      <p:ext uri="{BB962C8B-B14F-4D97-AF65-F5344CB8AC3E}">
        <p14:creationId xmlns:p14="http://schemas.microsoft.com/office/powerpoint/2010/main" val="4251770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25255" y="-29395"/>
            <a:ext cx="4166744" cy="687977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Content Placeholder 2"/>
          <p:cNvSpPr>
            <a:spLocks noGrp="1"/>
          </p:cNvSpPr>
          <p:nvPr>
            <p:ph sz="half" idx="2"/>
          </p:nvPr>
        </p:nvSpPr>
        <p:spPr>
          <a:xfrm>
            <a:off x="294543" y="1850400"/>
            <a:ext cx="7721573" cy="4523169"/>
          </a:xfrm>
        </p:spPr>
        <p:txBody>
          <a:bodyPr vert="horz" lIns="0" tIns="45720" rIns="0" bIns="45720" rtlCol="0" anchor="t">
            <a:noAutofit/>
          </a:bodyPr>
          <a:lstStyle/>
          <a:p>
            <a:pPr>
              <a:spcBef>
                <a:spcPts val="0"/>
              </a:spcBef>
              <a:buClr>
                <a:schemeClr val="dk1"/>
              </a:buClr>
              <a:buSzPct val="25000"/>
              <a:buFont typeface="Arial"/>
              <a:buNone/>
            </a:pPr>
            <a:r>
              <a:rPr lang="en-US" sz="2400">
                <a:solidFill>
                  <a:srgbClr val="002060"/>
                </a:solidFill>
                <a:effectLst>
                  <a:outerShdw blurRad="38100" dist="38100" dir="2700000" algn="tl">
                    <a:srgbClr val="000000">
                      <a:alpha val="43137"/>
                    </a:srgbClr>
                  </a:outerShdw>
                </a:effectLst>
                <a:latin typeface="Calibri"/>
                <a:ea typeface="Arial"/>
                <a:cs typeface="Arial"/>
                <a:sym typeface="Arial"/>
              </a:rPr>
              <a:t>Scenario #4: Looking Death Worthy</a:t>
            </a:r>
            <a:endParaRPr lang="en-US" sz="2400">
              <a:solidFill>
                <a:srgbClr val="002060"/>
              </a:solidFill>
              <a:effectLst>
                <a:outerShdw blurRad="38100" dist="38100" dir="2700000" algn="tl">
                  <a:srgbClr val="000000">
                    <a:alpha val="43137"/>
                  </a:srgbClr>
                </a:outerShdw>
              </a:effectLst>
              <a:latin typeface="Calibri"/>
              <a:ea typeface="Arial"/>
              <a:cs typeface="Arial"/>
            </a:endParaRPr>
          </a:p>
          <a:p>
            <a:pPr marL="0" indent="0">
              <a:buNone/>
            </a:pPr>
            <a:r>
              <a:rPr lang="en-US" sz="2400">
                <a:latin typeface="Calibri"/>
                <a:cs typeface="Arial"/>
              </a:rPr>
              <a:t>According to a 2006 report, </a:t>
            </a:r>
            <a:r>
              <a:rPr lang="en-US" sz="2400" i="1">
                <a:latin typeface="Calibri"/>
                <a:cs typeface="Arial"/>
              </a:rPr>
              <a:t>Looking Death Worthy</a:t>
            </a:r>
            <a:r>
              <a:rPr lang="en-US" sz="2400">
                <a:latin typeface="Calibri"/>
                <a:cs typeface="Arial"/>
              </a:rPr>
              <a:t>, defendants with the most stereotypically Black facial features (i.e. dark skin, large/full lips, etc.) served up to 8 months longer in prison for felonies than defendants who possessed the least stereotypical features.</a:t>
            </a:r>
          </a:p>
          <a:p>
            <a:pPr marL="0" indent="0">
              <a:buNone/>
            </a:pPr>
            <a:r>
              <a:rPr lang="en-US" sz="2400">
                <a:latin typeface="Calibri"/>
                <a:cs typeface="Arial"/>
              </a:rPr>
              <a:t>In this same study, researchers investigated the role of race in capital sentencing, and in particular, whether the race of the defendant or victim influences the likelihood of a death sentence. The study concludes that in cases involving a White victim, the more stereotypically Black a defendant is perceived to be, the more likely that person is to be sentenced to death.</a:t>
            </a:r>
          </a:p>
        </p:txBody>
      </p:sp>
      <p:sp>
        <p:nvSpPr>
          <p:cNvPr id="10" name="Shape 178"/>
          <p:cNvSpPr txBox="1">
            <a:spLocks/>
          </p:cNvSpPr>
          <p:nvPr/>
        </p:nvSpPr>
        <p:spPr>
          <a:xfrm>
            <a:off x="294543" y="313346"/>
            <a:ext cx="7004182" cy="1537054"/>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pPr>
            <a:r>
              <a:rPr lang="en-US" sz="4400" b="1">
                <a:solidFill>
                  <a:srgbClr val="002060"/>
                </a:solidFill>
                <a:effectLst>
                  <a:outerShdw blurRad="38100" dist="38100" dir="2700000" algn="tl">
                    <a:srgbClr val="000000">
                      <a:alpha val="43137"/>
                    </a:srgbClr>
                  </a:outerShdw>
                </a:effectLst>
                <a:latin typeface="Calibri"/>
                <a:ea typeface="Arial"/>
                <a:cs typeface="Arial"/>
                <a:sym typeface="Arial"/>
              </a:rPr>
              <a:t>Understanding Expressions of Racism</a:t>
            </a:r>
          </a:p>
        </p:txBody>
      </p:sp>
      <p:sp>
        <p:nvSpPr>
          <p:cNvPr id="7" name="TextBox 6"/>
          <p:cNvSpPr txBox="1"/>
          <p:nvPr/>
        </p:nvSpPr>
        <p:spPr>
          <a:xfrm>
            <a:off x="8630529" y="3731612"/>
            <a:ext cx="3314700" cy="1754326"/>
          </a:xfrm>
          <a:prstGeom prst="rect">
            <a:avLst/>
          </a:prstGeom>
          <a:noFill/>
        </p:spPr>
        <p:txBody>
          <a:bodyPr wrap="square" lIns="91440" tIns="45720" rIns="91440" bIns="45720" rtlCol="0" anchor="t">
            <a:spAutoFit/>
          </a:bodyPr>
          <a:lstStyle/>
          <a:p>
            <a:pPr algn="ctr"/>
            <a:r>
              <a:rPr lang="en-US" sz="3600" b="1">
                <a:solidFill>
                  <a:schemeClr val="bg2"/>
                </a:solidFill>
                <a:latin typeface="Calibri"/>
                <a:ea typeface="Calibri"/>
                <a:cs typeface="Arial"/>
              </a:rPr>
              <a:t>What is the expression of racism?</a:t>
            </a:r>
          </a:p>
        </p:txBody>
      </p:sp>
      <p:pic>
        <p:nvPicPr>
          <p:cNvPr id="8" name="Picture 7"/>
          <p:cNvPicPr/>
          <p:nvPr/>
        </p:nvPicPr>
        <p:blipFill>
          <a:blip r:embed="rId3">
            <a:extLst>
              <a:ext uri="{28A0092B-C50C-407E-A947-70E740481C1C}">
                <a14:useLocalDpi xmlns:a14="http://schemas.microsoft.com/office/drawing/2010/main" val="0"/>
              </a:ext>
            </a:extLst>
          </a:blip>
          <a:stretch>
            <a:fillRect/>
          </a:stretch>
        </p:blipFill>
        <p:spPr>
          <a:xfrm>
            <a:off x="8087633" y="307916"/>
            <a:ext cx="4100856" cy="3080814"/>
          </a:xfrm>
          <a:prstGeom prst="rect">
            <a:avLst/>
          </a:prstGeom>
          <a:ln>
            <a:noFill/>
          </a:ln>
          <a:effectLst>
            <a:softEdge rad="112500"/>
          </a:effectLst>
        </p:spPr>
      </p:pic>
    </p:spTree>
    <p:extLst>
      <p:ext uri="{BB962C8B-B14F-4D97-AF65-F5344CB8AC3E}">
        <p14:creationId xmlns:p14="http://schemas.microsoft.com/office/powerpoint/2010/main" val="3568684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56811" y="8048"/>
            <a:ext cx="4135189" cy="6850053"/>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Content Placeholder 2"/>
          <p:cNvSpPr>
            <a:spLocks noGrp="1"/>
          </p:cNvSpPr>
          <p:nvPr>
            <p:ph sz="half" idx="2"/>
          </p:nvPr>
        </p:nvSpPr>
        <p:spPr>
          <a:xfrm>
            <a:off x="302783" y="1721932"/>
            <a:ext cx="7751736" cy="4703698"/>
          </a:xfrm>
        </p:spPr>
        <p:txBody>
          <a:bodyPr vert="horz" lIns="0" tIns="45720" rIns="0" bIns="45720" rtlCol="0" anchor="t">
            <a:noAutofit/>
          </a:bodyPr>
          <a:lstStyle/>
          <a:p>
            <a:pPr>
              <a:spcBef>
                <a:spcPts val="0"/>
              </a:spcBef>
              <a:buClr>
                <a:schemeClr val="dk1"/>
              </a:buClr>
              <a:buSzPct val="25000"/>
              <a:buFont typeface="Arial"/>
              <a:buNone/>
            </a:pPr>
            <a:r>
              <a:rPr lang="en-US" sz="2300">
                <a:solidFill>
                  <a:srgbClr val="002060"/>
                </a:solidFill>
                <a:effectLst>
                  <a:outerShdw blurRad="38100" dist="38100" dir="2700000" algn="tl">
                    <a:srgbClr val="000000">
                      <a:alpha val="43137"/>
                    </a:srgbClr>
                  </a:outerShdw>
                </a:effectLst>
                <a:latin typeface="Calibri"/>
                <a:ea typeface="Arial"/>
                <a:cs typeface="Arial"/>
                <a:sym typeface="Arial"/>
              </a:rPr>
              <a:t>Scenario #5: Biracial Boy Pushed Off Tape</a:t>
            </a:r>
            <a:endParaRPr lang="en-US" sz="2300">
              <a:solidFill>
                <a:srgbClr val="002060"/>
              </a:solidFill>
              <a:effectLst>
                <a:outerShdw blurRad="38100" dist="38100" dir="2700000" algn="tl">
                  <a:srgbClr val="000000">
                    <a:alpha val="43137"/>
                  </a:srgbClr>
                </a:outerShdw>
              </a:effectLst>
              <a:latin typeface="Calibri"/>
              <a:ea typeface="Arial"/>
              <a:cs typeface="Arial"/>
            </a:endParaRPr>
          </a:p>
          <a:p>
            <a:pPr marL="0" indent="0">
              <a:buNone/>
            </a:pPr>
            <a:r>
              <a:rPr lang="en-US" sz="2300">
                <a:latin typeface="Calibri"/>
                <a:cs typeface="Arial"/>
              </a:rPr>
              <a:t>Teenagers in New Hampshire taunted an 8-year-old biracial boy with racial slurs and then pushed him off a picnic table with a rope around his neck, injuring him, the boy’s family said.</a:t>
            </a:r>
          </a:p>
          <a:p>
            <a:pPr marL="0" indent="0">
              <a:buNone/>
            </a:pPr>
            <a:r>
              <a:rPr lang="en-US" sz="2300">
                <a:latin typeface="Calibri"/>
                <a:cs typeface="Arial"/>
              </a:rPr>
              <a:t>The child was treated at a hospital for cuts to his neck following the near-hanging Aug. 28 in Claremont, the boy’s grandmother, Lorrie Slattery, </a:t>
            </a:r>
            <a:r>
              <a:rPr lang="en-US" sz="2300">
                <a:latin typeface="Calibri"/>
                <a:cs typeface="Arial"/>
                <a:hlinkClick r:id="rId3"/>
              </a:rPr>
              <a:t>told the Valley News of West Lebanon, N.H.</a:t>
            </a:r>
            <a:r>
              <a:rPr lang="en-US" sz="2300">
                <a:latin typeface="Calibri"/>
                <a:cs typeface="Arial"/>
              </a:rPr>
              <a:t> He has since been released and has returned to school in Claremont…</a:t>
            </a:r>
          </a:p>
          <a:p>
            <a:pPr marL="0" indent="0">
              <a:buNone/>
            </a:pPr>
            <a:r>
              <a:rPr lang="en-US" sz="2300">
                <a:latin typeface="Calibri"/>
                <a:cs typeface="Arial"/>
              </a:rPr>
              <a:t>… An expert on abuse who spoke to the boy at the hospital said he swung from his neck three times before being able to remove the rope, Slattery said. None of the teens came to his aid, she said.</a:t>
            </a:r>
          </a:p>
        </p:txBody>
      </p:sp>
      <p:sp>
        <p:nvSpPr>
          <p:cNvPr id="10" name="Shape 178"/>
          <p:cNvSpPr txBox="1">
            <a:spLocks/>
          </p:cNvSpPr>
          <p:nvPr/>
        </p:nvSpPr>
        <p:spPr>
          <a:xfrm>
            <a:off x="294543" y="313346"/>
            <a:ext cx="7891286" cy="1431332"/>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pPr>
            <a:r>
              <a:rPr lang="en-US" sz="4400" b="1">
                <a:solidFill>
                  <a:srgbClr val="002060"/>
                </a:solidFill>
                <a:effectLst>
                  <a:outerShdw blurRad="38100" dist="38100" dir="2700000" algn="tl">
                    <a:srgbClr val="000000">
                      <a:alpha val="43137"/>
                    </a:srgbClr>
                  </a:outerShdw>
                </a:effectLst>
                <a:latin typeface="Calibri"/>
                <a:ea typeface="Arial"/>
                <a:cs typeface="Arial"/>
                <a:sym typeface="Arial"/>
              </a:rPr>
              <a:t>Understanding Expressions of Racism</a:t>
            </a:r>
            <a:endParaRPr lang="en-US" sz="4400" b="1">
              <a:solidFill>
                <a:srgbClr val="002060"/>
              </a:solidFill>
              <a:effectLst>
                <a:outerShdw blurRad="38100" dist="38100" dir="2700000" algn="tl">
                  <a:srgbClr val="000000">
                    <a:alpha val="43137"/>
                  </a:srgbClr>
                </a:outerShdw>
              </a:effectLst>
              <a:latin typeface="Calibri"/>
              <a:ea typeface="Arial"/>
              <a:cs typeface="Arial"/>
            </a:endParaRPr>
          </a:p>
        </p:txBody>
      </p:sp>
      <p:sp>
        <p:nvSpPr>
          <p:cNvPr id="7" name="TextBox 6"/>
          <p:cNvSpPr txBox="1"/>
          <p:nvPr/>
        </p:nvSpPr>
        <p:spPr>
          <a:xfrm>
            <a:off x="8558641" y="3863688"/>
            <a:ext cx="3417058" cy="1569660"/>
          </a:xfrm>
          <a:prstGeom prst="rect">
            <a:avLst/>
          </a:prstGeom>
          <a:noFill/>
        </p:spPr>
        <p:txBody>
          <a:bodyPr wrap="square" lIns="91440" tIns="45720" rIns="91440" bIns="45720" rtlCol="0" anchor="t">
            <a:spAutoFit/>
          </a:bodyPr>
          <a:lstStyle/>
          <a:p>
            <a:pPr algn="ctr"/>
            <a:r>
              <a:rPr lang="en-US" sz="3200" b="1">
                <a:solidFill>
                  <a:schemeClr val="bg2"/>
                </a:solidFill>
                <a:latin typeface="Calibri"/>
                <a:cs typeface="Arial"/>
              </a:rPr>
              <a:t>What is the expression of racism?</a:t>
            </a:r>
          </a:p>
        </p:txBody>
      </p:sp>
      <p:pic>
        <p:nvPicPr>
          <p:cNvPr id="9" name="Picture 8" descr="Image result for lynching kid"/>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47302" y="715450"/>
            <a:ext cx="3043181" cy="2537076"/>
          </a:xfrm>
          <a:prstGeom prst="roundRect">
            <a:avLst>
              <a:gd name="adj" fmla="val 4167"/>
            </a:avLst>
          </a:prstGeom>
          <a:solidFill>
            <a:srgbClr val="FFFFFF"/>
          </a:solidFill>
          <a:ln w="76200" cap="sq">
            <a:solidFill>
              <a:srgbClr val="514843"/>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617230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99391" y="-343644"/>
            <a:ext cx="4136571" cy="720174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Content Placeholder 2"/>
          <p:cNvSpPr>
            <a:spLocks noGrp="1"/>
          </p:cNvSpPr>
          <p:nvPr>
            <p:ph sz="half" idx="2"/>
          </p:nvPr>
        </p:nvSpPr>
        <p:spPr>
          <a:xfrm>
            <a:off x="177679" y="1335246"/>
            <a:ext cx="7703578" cy="4786880"/>
          </a:xfrm>
        </p:spPr>
        <p:txBody>
          <a:bodyPr vert="horz" lIns="0" tIns="45720" rIns="0" bIns="45720" rtlCol="0" anchor="t">
            <a:noAutofit/>
          </a:bodyPr>
          <a:lstStyle/>
          <a:p>
            <a:pPr>
              <a:spcBef>
                <a:spcPts val="0"/>
              </a:spcBef>
              <a:buClr>
                <a:schemeClr val="dk1"/>
              </a:buClr>
              <a:buSzPct val="25000"/>
              <a:buFont typeface="Arial"/>
              <a:buNone/>
            </a:pPr>
            <a:r>
              <a:rPr lang="en-US" sz="2400" b="1">
                <a:solidFill>
                  <a:srgbClr val="002060"/>
                </a:solidFill>
                <a:effectLst>
                  <a:outerShdw blurRad="38100" dist="38100" dir="2700000" algn="tl">
                    <a:srgbClr val="000000">
                      <a:alpha val="43137"/>
                    </a:srgbClr>
                  </a:outerShdw>
                </a:effectLst>
                <a:latin typeface="Calibri"/>
                <a:ea typeface="Arial"/>
                <a:cs typeface="Arial"/>
                <a:sym typeface="Arial"/>
              </a:rPr>
              <a:t>Scenario #6: The School-To-Prison Pipeline</a:t>
            </a:r>
            <a:endParaRPr lang="en-US" sz="2400" b="1">
              <a:solidFill>
                <a:srgbClr val="002060"/>
              </a:solidFill>
              <a:effectLst>
                <a:outerShdw blurRad="38100" dist="38100" dir="2700000" algn="tl">
                  <a:srgbClr val="000000">
                    <a:alpha val="43137"/>
                  </a:srgbClr>
                </a:outerShdw>
              </a:effectLst>
              <a:latin typeface="Calibri"/>
              <a:ea typeface="Arial"/>
              <a:cs typeface="Arial"/>
            </a:endParaRPr>
          </a:p>
          <a:p>
            <a:pPr marL="0" indent="0">
              <a:buNone/>
            </a:pPr>
            <a:r>
              <a:rPr lang="en-US" sz="2300">
                <a:latin typeface="Calibri"/>
                <a:ea typeface="Calibri"/>
                <a:cs typeface="Arial"/>
              </a:rPr>
              <a:t>A significant number of Chicago students are pushed into the path of juvenile and adult prisons as a result of harsh disciplinary policies and high stakes testing.  By harsh disciplinary policies, we mean excessive security procedures and police involvement as well as the overuse of suspensions and expulsion for minor infractions.  These policies feed the “School to Prison Pipeline”, sometimes also called the “Schoolhouse to Jailhouse Track”. </a:t>
            </a:r>
            <a:endParaRPr lang="en-US" sz="2100" b="1">
              <a:latin typeface="Arial" panose="020B0604020202020204" pitchFamily="34" charset="0"/>
              <a:ea typeface="Calibri"/>
              <a:cs typeface="Arial" panose="020B0604020202020204" pitchFamily="34" charset="0"/>
            </a:endParaRPr>
          </a:p>
          <a:p>
            <a:pPr marL="0" indent="0">
              <a:buNone/>
            </a:pPr>
            <a:r>
              <a:rPr lang="en-US" sz="2300">
                <a:latin typeface="Calibri"/>
                <a:ea typeface="Calibri"/>
                <a:cs typeface="Arial"/>
              </a:rPr>
              <a:t>Research suggests that students of color, in particular African American students, are disproportionately impacted by these punitive policies…These zero tolerance policies involve the police in minor incidents and often lead to arrests, juvenile detention referrals, and even criminal charges and incarceration</a:t>
            </a:r>
            <a:r>
              <a:rPr lang="en-US" sz="2300">
                <a:latin typeface="Arial"/>
                <a:cs typeface="Arial"/>
              </a:rPr>
              <a:t>.</a:t>
            </a:r>
            <a:r>
              <a:rPr lang="en-US" sz="2100" b="1">
                <a:latin typeface="Arial"/>
                <a:cs typeface="Arial"/>
              </a:rPr>
              <a:t> </a:t>
            </a:r>
            <a:endParaRPr lang="en-US" sz="2100" b="1">
              <a:latin typeface="Arial" panose="020B0604020202020204" pitchFamily="34" charset="0"/>
              <a:cs typeface="Arial" panose="020B0604020202020204" pitchFamily="34" charset="0"/>
            </a:endParaRPr>
          </a:p>
        </p:txBody>
      </p:sp>
      <p:sp>
        <p:nvSpPr>
          <p:cNvPr id="10" name="Shape 178"/>
          <p:cNvSpPr txBox="1">
            <a:spLocks/>
          </p:cNvSpPr>
          <p:nvPr/>
        </p:nvSpPr>
        <p:spPr>
          <a:xfrm>
            <a:off x="294543" y="313346"/>
            <a:ext cx="7004182"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pPr>
            <a:r>
              <a:rPr lang="en-US" sz="4400" b="1">
                <a:solidFill>
                  <a:srgbClr val="002060"/>
                </a:solidFill>
                <a:effectLst>
                  <a:outerShdw blurRad="38100" dist="38100" dir="2700000" algn="tl">
                    <a:srgbClr val="000000">
                      <a:alpha val="43137"/>
                    </a:srgbClr>
                  </a:outerShdw>
                </a:effectLst>
                <a:latin typeface="Arial"/>
                <a:ea typeface="Arial"/>
                <a:cs typeface="Arial"/>
                <a:sym typeface="Arial"/>
              </a:rPr>
              <a:t>Understanding Expressions of Racism</a:t>
            </a:r>
          </a:p>
        </p:txBody>
      </p:sp>
      <p:sp>
        <p:nvSpPr>
          <p:cNvPr id="7" name="TextBox 6"/>
          <p:cNvSpPr txBox="1"/>
          <p:nvPr/>
        </p:nvSpPr>
        <p:spPr>
          <a:xfrm>
            <a:off x="8505553" y="3425557"/>
            <a:ext cx="3314700" cy="1569660"/>
          </a:xfrm>
          <a:prstGeom prst="rect">
            <a:avLst/>
          </a:prstGeom>
          <a:noFill/>
        </p:spPr>
        <p:txBody>
          <a:bodyPr wrap="square" rtlCol="0">
            <a:spAutoFit/>
          </a:bodyPr>
          <a:lstStyle/>
          <a:p>
            <a:pPr algn="ctr"/>
            <a:r>
              <a:rPr lang="en-US" sz="3200" b="1">
                <a:solidFill>
                  <a:schemeClr val="bg2"/>
                </a:solidFill>
                <a:latin typeface="Arial" panose="020B0604020202020204" pitchFamily="34" charset="0"/>
                <a:cs typeface="Arial" panose="020B0604020202020204" pitchFamily="34" charset="0"/>
              </a:rPr>
              <a:t>What is the expression of racism?</a:t>
            </a:r>
          </a:p>
        </p:txBody>
      </p:sp>
      <p:pic>
        <p:nvPicPr>
          <p:cNvPr id="8" name="Picture 7" descr="http://www.suspensionstories.com/wp-content/uploads/2010/10/School-to-Prison-Illustration-300x178.jpg">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8507928" y="672963"/>
            <a:ext cx="3314700" cy="2075818"/>
          </a:xfrm>
          <a:prstGeom prst="roundRect">
            <a:avLst>
              <a:gd name="adj" fmla="val 4167"/>
            </a:avLst>
          </a:prstGeom>
          <a:solidFill>
            <a:srgbClr val="FFFFFF"/>
          </a:solidFill>
          <a:ln w="76200" cap="sq">
            <a:solidFill>
              <a:srgbClr val="514843"/>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70099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84547" y="-109182"/>
            <a:ext cx="4107453" cy="720174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Content Placeholder 2"/>
          <p:cNvSpPr>
            <a:spLocks noGrp="1"/>
          </p:cNvSpPr>
          <p:nvPr>
            <p:ph sz="half" idx="2"/>
          </p:nvPr>
        </p:nvSpPr>
        <p:spPr>
          <a:xfrm>
            <a:off x="177679" y="1335246"/>
            <a:ext cx="7747121" cy="3975817"/>
          </a:xfrm>
        </p:spPr>
        <p:txBody>
          <a:bodyPr vert="horz" lIns="0" tIns="45720" rIns="0" bIns="45720" rtlCol="0" anchor="t">
            <a:noAutofit/>
          </a:bodyPr>
          <a:lstStyle/>
          <a:p>
            <a:pPr>
              <a:spcBef>
                <a:spcPts val="0"/>
              </a:spcBef>
              <a:buClr>
                <a:schemeClr val="dk1"/>
              </a:buClr>
              <a:buSzPct val="25000"/>
              <a:buFont typeface="Arial"/>
              <a:buNone/>
            </a:pPr>
            <a:r>
              <a:rPr lang="en-US" sz="2400" b="1">
                <a:solidFill>
                  <a:srgbClr val="002060"/>
                </a:solidFill>
                <a:effectLst>
                  <a:outerShdw blurRad="38100" dist="38100" dir="2700000" algn="tl">
                    <a:srgbClr val="000000">
                      <a:alpha val="43137"/>
                    </a:srgbClr>
                  </a:outerShdw>
                </a:effectLst>
                <a:latin typeface="Arial"/>
                <a:ea typeface="Arial"/>
                <a:cs typeface="Arial"/>
                <a:sym typeface="Arial"/>
              </a:rPr>
              <a:t>Scenario #7: Woke Girls</a:t>
            </a:r>
          </a:p>
          <a:p>
            <a:pPr marL="0" indent="0">
              <a:buNone/>
            </a:pPr>
            <a:r>
              <a:rPr lang="en-US" sz="2100">
                <a:latin typeface="Arial"/>
                <a:cs typeface="Arial"/>
              </a:rPr>
              <a:t>Before school started every morning a 1st-grader student in my class, with very dark skin would visit me so I could apply cocoa butter lotion to his skin. I assumed it was just about the lotion, but when I tried to give him a bottle he could keep in his classroom, he cried and told me I was the only one who thought his skin was beautiful.</a:t>
            </a:r>
          </a:p>
          <a:p>
            <a:pPr marL="0" indent="0">
              <a:buNone/>
            </a:pPr>
            <a:r>
              <a:rPr lang="en-US" sz="2100">
                <a:latin typeface="Arial"/>
                <a:cs typeface="Arial"/>
              </a:rPr>
              <a:t>Just down the hall in the 3rd-grade ESL class, two Mexican American girls got into a fight. The cause? One girl called the other a “little Mexican girl.”…</a:t>
            </a:r>
          </a:p>
          <a:p>
            <a:pPr marL="0" indent="0">
              <a:buNone/>
            </a:pPr>
            <a:r>
              <a:rPr lang="en-US" sz="2100">
                <a:latin typeface="Arial"/>
                <a:cs typeface="Arial"/>
              </a:rPr>
              <a:t>…Besides modeling self-love and loving my students, I made an effort to fill my classroom library with books that would support my students to be who they already were. That was quite the challenge.</a:t>
            </a:r>
          </a:p>
        </p:txBody>
      </p:sp>
      <p:sp>
        <p:nvSpPr>
          <p:cNvPr id="10" name="Shape 178"/>
          <p:cNvSpPr txBox="1">
            <a:spLocks/>
          </p:cNvSpPr>
          <p:nvPr/>
        </p:nvSpPr>
        <p:spPr>
          <a:xfrm>
            <a:off x="294543" y="313346"/>
            <a:ext cx="7004182"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pPr>
            <a:r>
              <a:rPr lang="en-US" sz="4400" b="1">
                <a:solidFill>
                  <a:srgbClr val="002060"/>
                </a:solidFill>
                <a:effectLst>
                  <a:outerShdw blurRad="38100" dist="38100" dir="2700000" algn="tl">
                    <a:srgbClr val="000000">
                      <a:alpha val="43137"/>
                    </a:srgbClr>
                  </a:outerShdw>
                </a:effectLst>
                <a:latin typeface="Arial"/>
                <a:ea typeface="Arial"/>
                <a:cs typeface="Arial"/>
                <a:sym typeface="Arial"/>
              </a:rPr>
              <a:t>Understanding Expressions of Racism</a:t>
            </a:r>
          </a:p>
        </p:txBody>
      </p:sp>
      <p:sp>
        <p:nvSpPr>
          <p:cNvPr id="7" name="TextBox 6"/>
          <p:cNvSpPr txBox="1"/>
          <p:nvPr/>
        </p:nvSpPr>
        <p:spPr>
          <a:xfrm>
            <a:off x="8588828" y="4733942"/>
            <a:ext cx="3314700" cy="1569660"/>
          </a:xfrm>
          <a:prstGeom prst="rect">
            <a:avLst/>
          </a:prstGeom>
          <a:noFill/>
        </p:spPr>
        <p:txBody>
          <a:bodyPr wrap="square" rtlCol="0">
            <a:spAutoFit/>
          </a:bodyPr>
          <a:lstStyle/>
          <a:p>
            <a:pPr algn="ctr"/>
            <a:r>
              <a:rPr lang="en-US" sz="3200" b="1">
                <a:solidFill>
                  <a:schemeClr val="bg2"/>
                </a:solidFill>
                <a:latin typeface="Arial" panose="020B0604020202020204" pitchFamily="34" charset="0"/>
                <a:cs typeface="Arial" panose="020B0604020202020204" pitchFamily="34" charset="0"/>
              </a:rPr>
              <a:t>What is the expression of racism?</a:t>
            </a:r>
          </a:p>
        </p:txBody>
      </p:sp>
      <p:pic>
        <p:nvPicPr>
          <p:cNvPr id="8" name="Picture 7" descr="https://cdn-images-1.medium.com/max/1200/1*bzW-DvxLH1QVyEKRV2QnSg.jpeg"/>
          <p:cNvPicPr/>
          <p:nvPr/>
        </p:nvPicPr>
        <p:blipFill>
          <a:blip r:embed="rId3">
            <a:extLst>
              <a:ext uri="{28A0092B-C50C-407E-A947-70E740481C1C}">
                <a14:useLocalDpi xmlns:a14="http://schemas.microsoft.com/office/drawing/2010/main" val="0"/>
              </a:ext>
            </a:extLst>
          </a:blip>
          <a:srcRect/>
          <a:stretch>
            <a:fillRect/>
          </a:stretch>
        </p:blipFill>
        <p:spPr bwMode="auto">
          <a:xfrm>
            <a:off x="8446497" y="2037806"/>
            <a:ext cx="3383552" cy="1907175"/>
          </a:xfrm>
          <a:prstGeom prst="roundRect">
            <a:avLst>
              <a:gd name="adj" fmla="val 4167"/>
            </a:avLst>
          </a:prstGeom>
          <a:solidFill>
            <a:srgbClr val="FFFFFF"/>
          </a:solidFill>
          <a:ln w="76200" cap="sq">
            <a:solidFill>
              <a:srgbClr val="514843"/>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100220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407279" y="-343644"/>
            <a:ext cx="3784721" cy="720174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0" name="Shape 178"/>
          <p:cNvSpPr txBox="1">
            <a:spLocks/>
          </p:cNvSpPr>
          <p:nvPr/>
        </p:nvSpPr>
        <p:spPr>
          <a:xfrm>
            <a:off x="294543" y="313346"/>
            <a:ext cx="7004182"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pPr>
            <a:r>
              <a:rPr lang="en-US" sz="4400" b="1">
                <a:solidFill>
                  <a:srgbClr val="002060"/>
                </a:solidFill>
                <a:effectLst>
                  <a:outerShdw blurRad="38100" dist="38100" dir="2700000" algn="tl">
                    <a:srgbClr val="000000">
                      <a:alpha val="43137"/>
                    </a:srgbClr>
                  </a:outerShdw>
                </a:effectLst>
                <a:latin typeface="Arial"/>
                <a:ea typeface="Arial"/>
                <a:cs typeface="Arial"/>
                <a:sym typeface="Arial"/>
              </a:rPr>
              <a:t>Understanding Expressions of Racism</a:t>
            </a:r>
          </a:p>
        </p:txBody>
      </p:sp>
      <p:sp>
        <p:nvSpPr>
          <p:cNvPr id="7" name="TextBox 6"/>
          <p:cNvSpPr txBox="1"/>
          <p:nvPr/>
        </p:nvSpPr>
        <p:spPr>
          <a:xfrm>
            <a:off x="8640116" y="3151327"/>
            <a:ext cx="3314700" cy="1569660"/>
          </a:xfrm>
          <a:prstGeom prst="rect">
            <a:avLst/>
          </a:prstGeom>
          <a:noFill/>
        </p:spPr>
        <p:txBody>
          <a:bodyPr wrap="square" rtlCol="0">
            <a:spAutoFit/>
          </a:bodyPr>
          <a:lstStyle/>
          <a:p>
            <a:pPr algn="ctr"/>
            <a:r>
              <a:rPr lang="en-US" sz="3200" b="1">
                <a:solidFill>
                  <a:schemeClr val="bg2"/>
                </a:solidFill>
                <a:latin typeface="Arial" panose="020B0604020202020204" pitchFamily="34" charset="0"/>
                <a:cs typeface="Arial" panose="020B0604020202020204" pitchFamily="34" charset="0"/>
              </a:rPr>
              <a:t>What is the expression of racism?</a:t>
            </a:r>
          </a:p>
        </p:txBody>
      </p:sp>
      <p:pic>
        <p:nvPicPr>
          <p:cNvPr id="9" name="Picture 8">
            <a:extLst>
              <a:ext uri="{FF2B5EF4-FFF2-40B4-BE49-F238E27FC236}">
                <a16:creationId xmlns:a16="http://schemas.microsoft.com/office/drawing/2014/main" id="{A776656C-9452-4E69-BCFD-CC0F519406AE}"/>
              </a:ext>
            </a:extLst>
          </p:cNvPr>
          <p:cNvPicPr/>
          <p:nvPr/>
        </p:nvPicPr>
        <p:blipFill rotWithShape="1">
          <a:blip r:embed="rId3" cstate="print">
            <a:extLst>
              <a:ext uri="{28A0092B-C50C-407E-A947-70E740481C1C}">
                <a14:useLocalDpi xmlns:a14="http://schemas.microsoft.com/office/drawing/2010/main" val="0"/>
              </a:ext>
            </a:extLst>
          </a:blip>
          <a:srcRect l="16250" t="18765" r="11944" b="45926"/>
          <a:stretch/>
        </p:blipFill>
        <p:spPr bwMode="auto">
          <a:xfrm>
            <a:off x="8405147" y="929770"/>
            <a:ext cx="3784721" cy="156965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53640926-AAD7-44D8-BBD7-CCE9431645EC}">
              <a14:shadowObscured xmlns:a14="http://schemas.microsoft.com/office/drawing/2010/main"/>
            </a:ext>
          </a:extLst>
        </p:spPr>
      </p:pic>
      <p:sp>
        <p:nvSpPr>
          <p:cNvPr id="13" name="Content Placeholder 12">
            <a:extLst>
              <a:ext uri="{FF2B5EF4-FFF2-40B4-BE49-F238E27FC236}">
                <a16:creationId xmlns:a16="http://schemas.microsoft.com/office/drawing/2014/main" id="{05A6558C-1A9F-4C57-B14B-6AF90CF4B0F4}"/>
              </a:ext>
            </a:extLst>
          </p:cNvPr>
          <p:cNvSpPr>
            <a:spLocks noGrp="1"/>
          </p:cNvSpPr>
          <p:nvPr>
            <p:ph sz="half" idx="2"/>
          </p:nvPr>
        </p:nvSpPr>
        <p:spPr>
          <a:xfrm>
            <a:off x="288472" y="1287625"/>
            <a:ext cx="8047669" cy="4884576"/>
          </a:xfrm>
        </p:spPr>
        <p:txBody>
          <a:bodyPr vert="horz" lIns="0" tIns="45720" rIns="0" bIns="45720" rtlCol="0" anchor="t">
            <a:normAutofit fontScale="85000" lnSpcReduction="10000"/>
          </a:bodyPr>
          <a:lstStyle/>
          <a:p>
            <a:pPr marL="0" indent="0">
              <a:buNone/>
            </a:pPr>
            <a:r>
              <a:rPr lang="en-US" b="1">
                <a:solidFill>
                  <a:srgbClr val="002060"/>
                </a:solidFill>
                <a:effectLst>
                  <a:outerShdw blurRad="38100" dist="38100" dir="2700000" algn="tl">
                    <a:srgbClr val="000000">
                      <a:alpha val="43137"/>
                    </a:srgbClr>
                  </a:outerShdw>
                </a:effectLst>
                <a:latin typeface="Arial"/>
                <a:ea typeface="Arial"/>
                <a:cs typeface="Arial"/>
                <a:sym typeface="Arial"/>
              </a:rPr>
              <a:t>Scenario #8: Doorway to a Better Life</a:t>
            </a:r>
          </a:p>
          <a:p>
            <a:pPr marL="0" indent="0">
              <a:buNone/>
            </a:pPr>
            <a:r>
              <a:rPr lang="en-US"/>
              <a:t>A state government agency decides that low-income housing must be built, which will house low-income Blacks and Latinos. The agency fails to look for locations near jobs and important infrastructures, like schools, decent public transportation, and other services. In fact, it is built in a poor, mostly Black and Latino part of town. Often times the government locates the housing where it will have the least opposition. White neighborhoods tend to oppose public and affordable housing. Resources, whether public or private, often follow whites who flee urban problems for white suburbs</a:t>
            </a:r>
            <a:endParaRPr lang="en-US">
              <a:ea typeface="Calibri"/>
              <a:cs typeface="Calibri"/>
            </a:endParaRPr>
          </a:p>
          <a:p>
            <a:pPr marL="0" indent="0">
              <a:buNone/>
            </a:pPr>
            <a:r>
              <a:rPr lang="en-US"/>
              <a:t>When the housing is built, the school district, already under-funded, has new residents too poor to contribute to its tax base. The local government spends its limited resources on transportation to connect largely white, well-to-do suburban commuters to their downtown jobs. </a:t>
            </a:r>
            <a:endParaRPr lang="en-US">
              <a:ea typeface="Calibri"/>
              <a:cs typeface="Calibri"/>
            </a:endParaRPr>
          </a:p>
          <a:p>
            <a:pPr marL="0" indent="0">
              <a:buNone/>
            </a:pPr>
            <a:r>
              <a:rPr lang="en-US"/>
              <a:t>The public housing residents are left isolated, in under-funded schools, with no transportation to job centers. Whole communities of people of color lose opportunities for a good education, quality housing, living wage jobs, services and support-systems.</a:t>
            </a:r>
            <a:endParaRPr lang="en-US">
              <a:ea typeface="Calibri"/>
              <a:cs typeface="Calibri"/>
            </a:endParaRPr>
          </a:p>
          <a:p>
            <a:pPr marL="0" indent="0">
              <a:buNone/>
            </a:pPr>
            <a:r>
              <a:rPr lang="en-US"/>
              <a:t>In this town, no one individual stands in front of the doorway to a better life and says, “No Blacks/Latinos/ Native Americans/Asians allowed.” Race, however, is the unspoken motivator behind a series of actions which lead to decisions about where to place the walls. </a:t>
            </a:r>
            <a:endParaRPr lang="en-US">
              <a:ea typeface="Calibri"/>
              <a:cs typeface="Calibri"/>
            </a:endParaRPr>
          </a:p>
          <a:p>
            <a:pPr marL="0" indent="0">
              <a:buNone/>
            </a:pPr>
            <a:endParaRPr lang="en-US"/>
          </a:p>
        </p:txBody>
      </p:sp>
    </p:spTree>
    <p:extLst>
      <p:ext uri="{BB962C8B-B14F-4D97-AF65-F5344CB8AC3E}">
        <p14:creationId xmlns:p14="http://schemas.microsoft.com/office/powerpoint/2010/main" val="2610309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key point">
            <a:extLst>
              <a:ext uri="{FF2B5EF4-FFF2-40B4-BE49-F238E27FC236}">
                <a16:creationId xmlns:a16="http://schemas.microsoft.com/office/drawing/2014/main" id="{268FE501-055B-41CB-B25E-A45925883C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657268">
            <a:off x="-380104" y="2196260"/>
            <a:ext cx="3490837" cy="268484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939A576-71E7-4B8B-9EC8-A91EB7F4E46E}"/>
              </a:ext>
            </a:extLst>
          </p:cNvPr>
          <p:cNvSpPr>
            <a:spLocks noGrp="1"/>
          </p:cNvSpPr>
          <p:nvPr>
            <p:ph type="title"/>
          </p:nvPr>
        </p:nvSpPr>
        <p:spPr>
          <a:xfrm>
            <a:off x="1104900" y="88641"/>
            <a:ext cx="9980682" cy="1096962"/>
          </a:xfrm>
        </p:spPr>
        <p:txBody>
          <a:bodyPr>
            <a:normAutofit/>
          </a:bodyPr>
          <a:lstStyle/>
          <a:p>
            <a:r>
              <a:rPr lang="en-US" sz="5400" b="1">
                <a:solidFill>
                  <a:srgbClr val="302B63"/>
                </a:solidFill>
                <a:latin typeface="Arial" panose="020B0604020202020204" pitchFamily="34" charset="0"/>
                <a:cs typeface="Arial" panose="020B0604020202020204" pitchFamily="34" charset="0"/>
              </a:rPr>
              <a:t>Key Points</a:t>
            </a:r>
          </a:p>
        </p:txBody>
      </p:sp>
      <p:sp>
        <p:nvSpPr>
          <p:cNvPr id="3" name="Content Placeholder 2">
            <a:extLst>
              <a:ext uri="{FF2B5EF4-FFF2-40B4-BE49-F238E27FC236}">
                <a16:creationId xmlns:a16="http://schemas.microsoft.com/office/drawing/2014/main" id="{4D2D3D14-F049-4AC4-80F9-AB3292229920}"/>
              </a:ext>
            </a:extLst>
          </p:cNvPr>
          <p:cNvSpPr>
            <a:spLocks noGrp="1"/>
          </p:cNvSpPr>
          <p:nvPr>
            <p:ph idx="1"/>
          </p:nvPr>
        </p:nvSpPr>
        <p:spPr>
          <a:xfrm>
            <a:off x="2958351" y="1481280"/>
            <a:ext cx="8934053" cy="4572000"/>
          </a:xfrm>
        </p:spPr>
        <p:txBody>
          <a:bodyPr>
            <a:normAutofit fontScale="92500" lnSpcReduction="20000"/>
          </a:bodyPr>
          <a:lstStyle/>
          <a:p>
            <a:pPr marL="0" indent="0">
              <a:buNone/>
            </a:pPr>
            <a:r>
              <a:rPr lang="en-US" sz="3600" b="1">
                <a:latin typeface="Arial" panose="020B0604020202020204" pitchFamily="34" charset="0"/>
                <a:cs typeface="Arial" panose="020B0604020202020204" pitchFamily="34" charset="0"/>
              </a:rPr>
              <a:t>1. There are no hard and fast lines between the levels – and changing one can affect another. </a:t>
            </a:r>
          </a:p>
          <a:p>
            <a:pPr marL="0" indent="0">
              <a:buNone/>
            </a:pPr>
            <a:endParaRPr lang="en-US" sz="3600">
              <a:latin typeface="Arial" panose="020B0604020202020204" pitchFamily="34" charset="0"/>
              <a:cs typeface="Arial" panose="020B0604020202020204" pitchFamily="34" charset="0"/>
            </a:endParaRPr>
          </a:p>
          <a:p>
            <a:pPr marL="0" indent="0" algn="ctr">
              <a:buNone/>
            </a:pPr>
            <a:r>
              <a:rPr lang="en-US" sz="3600">
                <a:solidFill>
                  <a:schemeClr val="tx1">
                    <a:lumMod val="65000"/>
                    <a:lumOff val="35000"/>
                  </a:schemeClr>
                </a:solidFill>
                <a:latin typeface="Arial" panose="020B0604020202020204" pitchFamily="34" charset="0"/>
                <a:cs typeface="Arial" panose="020B0604020202020204" pitchFamily="34" charset="0"/>
              </a:rPr>
              <a:t>While we believe that the individual is </a:t>
            </a:r>
          </a:p>
          <a:p>
            <a:pPr marL="0" indent="0" algn="ctr">
              <a:buNone/>
            </a:pPr>
            <a:r>
              <a:rPr lang="en-US" sz="3600">
                <a:solidFill>
                  <a:schemeClr val="tx1">
                    <a:lumMod val="65000"/>
                    <a:lumOff val="35000"/>
                  </a:schemeClr>
                </a:solidFill>
                <a:latin typeface="Arial" panose="020B0604020202020204" pitchFamily="34" charset="0"/>
                <a:cs typeface="Arial" panose="020B0604020202020204" pitchFamily="34" charset="0"/>
              </a:rPr>
              <a:t>responsible for exploring personal bias …</a:t>
            </a:r>
          </a:p>
          <a:p>
            <a:pPr marL="0" indent="0">
              <a:buNone/>
            </a:pPr>
            <a:endParaRPr lang="en-US" sz="3600">
              <a:solidFill>
                <a:schemeClr val="tx1">
                  <a:lumMod val="65000"/>
                  <a:lumOff val="35000"/>
                </a:schemeClr>
              </a:solidFill>
              <a:latin typeface="Arial" panose="020B0604020202020204" pitchFamily="34" charset="0"/>
              <a:cs typeface="Arial" panose="020B0604020202020204" pitchFamily="34" charset="0"/>
            </a:endParaRPr>
          </a:p>
          <a:p>
            <a:pPr marL="0" indent="0">
              <a:buNone/>
            </a:pPr>
            <a:r>
              <a:rPr lang="en-US" sz="3600" b="1">
                <a:latin typeface="Arial" panose="020B0604020202020204" pitchFamily="34" charset="0"/>
                <a:cs typeface="Arial" panose="020B0604020202020204" pitchFamily="34" charset="0"/>
              </a:rPr>
              <a:t>2. The way to effect change is by addressing institutionalized and structural racism – this is where injustice lives.  </a:t>
            </a:r>
          </a:p>
          <a:p>
            <a:endParaRPr lang="en-US"/>
          </a:p>
        </p:txBody>
      </p:sp>
    </p:spTree>
    <p:extLst>
      <p:ext uri="{BB962C8B-B14F-4D97-AF65-F5344CB8AC3E}">
        <p14:creationId xmlns:p14="http://schemas.microsoft.com/office/powerpoint/2010/main" val="831992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73F6-DA6F-4707-70B3-53F460EAE62A}"/>
              </a:ext>
            </a:extLst>
          </p:cNvPr>
          <p:cNvSpPr>
            <a:spLocks noGrp="1"/>
          </p:cNvSpPr>
          <p:nvPr>
            <p:ph type="title"/>
          </p:nvPr>
        </p:nvSpPr>
        <p:spPr/>
        <p:txBody>
          <a:bodyPr/>
          <a:lstStyle/>
          <a:p>
            <a:r>
              <a:rPr lang="en-US" b="1">
                <a:solidFill>
                  <a:schemeClr val="tx1">
                    <a:lumMod val="75000"/>
                    <a:lumOff val="25000"/>
                  </a:schemeClr>
                </a:solidFill>
                <a:latin typeface="Calibri"/>
                <a:ea typeface="Calibri"/>
                <a:cs typeface="Calibri"/>
              </a:rPr>
              <a:t>Adia and Scott</a:t>
            </a:r>
          </a:p>
        </p:txBody>
      </p:sp>
      <p:sp>
        <p:nvSpPr>
          <p:cNvPr id="3" name="Text Placeholder 2">
            <a:extLst>
              <a:ext uri="{FF2B5EF4-FFF2-40B4-BE49-F238E27FC236}">
                <a16:creationId xmlns:a16="http://schemas.microsoft.com/office/drawing/2014/main" id="{CA089172-279E-6AA5-3D80-A2604FCB703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54719333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1584815"/>
            <a:ext cx="5656921" cy="3215053"/>
          </a:xfrm>
        </p:spPr>
        <p:txBody>
          <a:bodyPr>
            <a:normAutofit/>
          </a:bodyPr>
          <a:lstStyle/>
          <a:p>
            <a:r>
              <a:rPr lang="en-US" sz="5400" b="1" cap="none">
                <a:solidFill>
                  <a:schemeClr val="tx1">
                    <a:lumMod val="75000"/>
                    <a:lumOff val="25000"/>
                  </a:schemeClr>
                </a:solidFill>
                <a:latin typeface="Calibri"/>
                <a:ea typeface="Calibri"/>
                <a:cs typeface="Arial"/>
              </a:rPr>
              <a:t>Looking for Expressions of Racism</a:t>
            </a:r>
            <a:br>
              <a:rPr lang="en-US" sz="5400" b="1" cap="none">
                <a:latin typeface="Arial" pitchFamily="34" charset="0"/>
                <a:cs typeface="Arial" pitchFamily="34" charset="0"/>
              </a:rPr>
            </a:br>
            <a:endParaRPr lang="en-US" sz="5400" cap="none">
              <a:solidFill>
                <a:srgbClr val="FFFFCC"/>
              </a:solidFill>
              <a:latin typeface="Arial" pitchFamily="34" charset="0"/>
              <a:cs typeface="Arial" pitchFamily="34" charset="0"/>
            </a:endParaRPr>
          </a:p>
        </p:txBody>
      </p:sp>
      <p:pic>
        <p:nvPicPr>
          <p:cNvPr id="4" name="Picture 3"/>
          <p:cNvPicPr>
            <a:picLocks noChangeAspect="1"/>
          </p:cNvPicPr>
          <p:nvPr/>
        </p:nvPicPr>
        <p:blipFill>
          <a:blip r:embed="rId3"/>
          <a:stretch>
            <a:fillRect/>
          </a:stretch>
        </p:blipFill>
        <p:spPr>
          <a:xfrm>
            <a:off x="6063343" y="250032"/>
            <a:ext cx="5791199" cy="4767856"/>
          </a:xfrm>
          <a:prstGeom prst="roundRect">
            <a:avLst>
              <a:gd name="adj" fmla="val 4167"/>
            </a:avLst>
          </a:prstGeom>
          <a:solidFill>
            <a:srgbClr val="FFFFFF"/>
          </a:solidFill>
          <a:ln w="76200" cap="sq">
            <a:solidFill>
              <a:srgbClr val="514843"/>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952743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785" y="286603"/>
            <a:ext cx="11484633" cy="973399"/>
          </a:xfrm>
        </p:spPr>
        <p:txBody>
          <a:bodyPr>
            <a:normAutofit/>
          </a:bodyPr>
          <a:lstStyle/>
          <a:p>
            <a:pPr algn="ctr"/>
            <a:r>
              <a:rPr lang="en-US" sz="5400"/>
              <a:t>Everyday Racism in Union Work</a:t>
            </a:r>
          </a:p>
        </p:txBody>
      </p:sp>
      <p:sp>
        <p:nvSpPr>
          <p:cNvPr id="3" name="Content Placeholder 2"/>
          <p:cNvSpPr>
            <a:spLocks noGrp="1"/>
          </p:cNvSpPr>
          <p:nvPr>
            <p:ph idx="1"/>
          </p:nvPr>
        </p:nvSpPr>
        <p:spPr>
          <a:xfrm>
            <a:off x="390788" y="1474105"/>
            <a:ext cx="5340811" cy="4633812"/>
          </a:xfrm>
        </p:spPr>
        <p:txBody>
          <a:bodyPr vert="horz" lIns="0" tIns="45720" rIns="0" bIns="45720" rtlCol="0" anchor="t">
            <a:noAutofit/>
          </a:bodyPr>
          <a:lstStyle/>
          <a:p>
            <a:pPr marL="0" indent="0" algn="ctr">
              <a:lnSpc>
                <a:spcPct val="100000"/>
              </a:lnSpc>
              <a:spcBef>
                <a:spcPts val="0"/>
              </a:spcBef>
              <a:spcAft>
                <a:spcPts val="0"/>
              </a:spcAft>
              <a:buNone/>
            </a:pPr>
            <a:r>
              <a:rPr lang="en-US" sz="3200" b="1" u="sng"/>
              <a:t>Angel’s Story (</a:t>
            </a:r>
            <a:r>
              <a:rPr lang="en-US" sz="3200" b="1" u="sng" err="1"/>
              <a:t>pg</a:t>
            </a:r>
            <a:r>
              <a:rPr lang="en-US" sz="3200" b="1" u="sng"/>
              <a:t> 11-12)</a:t>
            </a:r>
            <a:endParaRPr lang="en-US" sz="3200" b="1" u="sng">
              <a:ea typeface="Calibri"/>
              <a:cs typeface="Calibri"/>
            </a:endParaRPr>
          </a:p>
          <a:p>
            <a:pPr marL="0" indent="0">
              <a:lnSpc>
                <a:spcPct val="100000"/>
              </a:lnSpc>
              <a:spcBef>
                <a:spcPts val="0"/>
              </a:spcBef>
              <a:spcAft>
                <a:spcPts val="0"/>
              </a:spcAft>
              <a:buNone/>
            </a:pPr>
            <a:endParaRPr lang="en-US" sz="2400">
              <a:ea typeface="Calibri" panose="020F0502020204030204"/>
              <a:cs typeface="Calibri" panose="020F0502020204030204"/>
            </a:endParaRPr>
          </a:p>
          <a:p>
            <a:pPr marL="0" indent="0">
              <a:lnSpc>
                <a:spcPct val="100000"/>
              </a:lnSpc>
              <a:spcBef>
                <a:spcPts val="0"/>
              </a:spcBef>
              <a:spcAft>
                <a:spcPts val="0"/>
              </a:spcAft>
              <a:buNone/>
            </a:pPr>
            <a:r>
              <a:rPr lang="en-US" sz="2400"/>
              <a:t>Remain in your current group</a:t>
            </a:r>
            <a:endParaRPr lang="en-US" sz="2400">
              <a:ea typeface="Calibri" panose="020F0502020204030204"/>
              <a:cs typeface="Calibri" panose="020F0502020204030204"/>
            </a:endParaRPr>
          </a:p>
          <a:p>
            <a:pPr marL="0" indent="0">
              <a:lnSpc>
                <a:spcPct val="100000"/>
              </a:lnSpc>
              <a:spcBef>
                <a:spcPts val="0"/>
              </a:spcBef>
              <a:spcAft>
                <a:spcPts val="0"/>
              </a:spcAft>
              <a:buNone/>
            </a:pPr>
            <a:r>
              <a:rPr lang="en-US" sz="2400" b="1"/>
              <a:t>Work: (15 minutes)</a:t>
            </a:r>
            <a:endParaRPr lang="en-US" sz="2400" b="1">
              <a:ea typeface="Calibri" panose="020F0502020204030204"/>
              <a:cs typeface="Calibri" panose="020F0502020204030204"/>
            </a:endParaRPr>
          </a:p>
          <a:p>
            <a:pPr marL="228600" indent="-228600" algn="just">
              <a:buFont typeface="Arial" panose="020F0502020204030204" pitchFamily="34" charset="0"/>
              <a:buChar char="•"/>
            </a:pPr>
            <a:r>
              <a:rPr lang="en-US">
                <a:ea typeface="Calibri"/>
                <a:cs typeface="Calibri"/>
              </a:rPr>
              <a:t>As you read and discuss, consider whether</a:t>
            </a:r>
            <a:r>
              <a:rPr lang="en-US" b="1">
                <a:ea typeface="Calibri"/>
                <a:cs typeface="Calibri"/>
              </a:rPr>
              <a:t> Angel   is thriving in their institutions (school/union). </a:t>
            </a:r>
            <a:endParaRPr lang="en-US">
              <a:ea typeface="Calibri" panose="020F0502020204030204"/>
              <a:cs typeface="Calibri" panose="020F0502020204030204"/>
            </a:endParaRPr>
          </a:p>
          <a:p>
            <a:pPr marL="228600" indent="-228600">
              <a:lnSpc>
                <a:spcPct val="100000"/>
              </a:lnSpc>
              <a:spcBef>
                <a:spcPts val="0"/>
              </a:spcBef>
              <a:spcAft>
                <a:spcPts val="0"/>
              </a:spcAft>
              <a:buFont typeface="Arial" panose="020F0502020204030204" pitchFamily="34" charset="0"/>
              <a:buChar char="•"/>
            </a:pPr>
            <a:r>
              <a:rPr lang="en-US"/>
              <a:t>Each Group will </a:t>
            </a:r>
            <a:r>
              <a:rPr lang="en-US" b="1"/>
              <a:t>focus</a:t>
            </a:r>
            <a:r>
              <a:rPr lang="en-US" b="1">
                <a:ea typeface="Calibri"/>
                <a:cs typeface="Calibri"/>
              </a:rPr>
              <a:t> on one question</a:t>
            </a:r>
            <a:r>
              <a:rPr lang="en-US">
                <a:ea typeface="Calibri"/>
                <a:cs typeface="Calibri"/>
              </a:rPr>
              <a:t> from the chart</a:t>
            </a:r>
          </a:p>
          <a:p>
            <a:pPr marL="228600" indent="-228600">
              <a:lnSpc>
                <a:spcPct val="100000"/>
              </a:lnSpc>
              <a:spcBef>
                <a:spcPts val="0"/>
              </a:spcBef>
              <a:spcAft>
                <a:spcPts val="0"/>
              </a:spcAft>
              <a:buFont typeface="Arial" panose="020F0502020204030204" pitchFamily="34" charset="0"/>
              <a:buChar char="•"/>
            </a:pPr>
            <a:r>
              <a:rPr lang="en-US">
                <a:ea typeface="Calibri"/>
                <a:cs typeface="Calibri"/>
              </a:rPr>
              <a:t>All Groups will discuss the following: </a:t>
            </a:r>
          </a:p>
          <a:p>
            <a:pPr marL="520700" lvl="1">
              <a:lnSpc>
                <a:spcPct val="100000"/>
              </a:lnSpc>
              <a:spcBef>
                <a:spcPts val="0"/>
              </a:spcBef>
              <a:spcAft>
                <a:spcPts val="0"/>
              </a:spcAft>
              <a:buFont typeface="Courier New" panose="020F0502020204030204" pitchFamily="34" charset="0"/>
              <a:buChar char="o"/>
            </a:pPr>
            <a:r>
              <a:rPr lang="en-US" i="1">
                <a:ea typeface="Calibri"/>
                <a:cs typeface="Calibri"/>
              </a:rPr>
              <a:t> As union leaders, what is our role in interrupting the instances of racism that you recognize?</a:t>
            </a:r>
            <a:r>
              <a:rPr lang="en-US">
                <a:ea typeface="Calibri"/>
                <a:cs typeface="Calibri"/>
              </a:rPr>
              <a:t> </a:t>
            </a:r>
          </a:p>
          <a:p>
            <a:pPr marL="45720">
              <a:lnSpc>
                <a:spcPct val="100000"/>
              </a:lnSpc>
              <a:spcBef>
                <a:spcPts val="0"/>
              </a:spcBef>
              <a:spcAft>
                <a:spcPts val="0"/>
              </a:spcAft>
              <a:buNone/>
            </a:pPr>
            <a:r>
              <a:rPr lang="en-US" sz="2600" b="1">
                <a:ea typeface="Calibri"/>
                <a:cs typeface="Calibri"/>
              </a:rPr>
              <a:t>Report out (10 minutes)</a:t>
            </a:r>
          </a:p>
          <a:p>
            <a:pPr>
              <a:buFont typeface="Arial" panose="020F0502020204030204" pitchFamily="34" charset="0"/>
              <a:buChar char="•"/>
            </a:pPr>
            <a:endParaRPr lang="en-US" sz="3200">
              <a:ea typeface="Calibri"/>
              <a:cs typeface="Calibri"/>
            </a:endParaRPr>
          </a:p>
          <a:p>
            <a:pPr>
              <a:buFont typeface="Arial" panose="020F0502020204030204" pitchFamily="34" charset="0"/>
              <a:buChar char="•"/>
            </a:pPr>
            <a:endParaRPr lang="en-US" sz="3200">
              <a:ea typeface="Calibri"/>
              <a:cs typeface="Calibri"/>
            </a:endParaRPr>
          </a:p>
          <a:p>
            <a:pPr>
              <a:buFont typeface="Arial" panose="020F0502020204030204" pitchFamily="34" charset="0"/>
              <a:buChar char="•"/>
            </a:pPr>
            <a:endParaRPr lang="en-US" sz="3200">
              <a:ea typeface="Calibri"/>
              <a:cs typeface="Calibri"/>
            </a:endParaRPr>
          </a:p>
        </p:txBody>
      </p:sp>
      <p:graphicFrame>
        <p:nvGraphicFramePr>
          <p:cNvPr id="5" name="Table 4">
            <a:extLst>
              <a:ext uri="{FF2B5EF4-FFF2-40B4-BE49-F238E27FC236}">
                <a16:creationId xmlns:a16="http://schemas.microsoft.com/office/drawing/2014/main" id="{5B00A1C7-4AAF-E772-7E92-38FABFA09CCE}"/>
              </a:ext>
            </a:extLst>
          </p:cNvPr>
          <p:cNvGraphicFramePr>
            <a:graphicFrameLocks noGrp="1"/>
          </p:cNvGraphicFramePr>
          <p:nvPr>
            <p:extLst>
              <p:ext uri="{D42A27DB-BD31-4B8C-83A1-F6EECF244321}">
                <p14:modId xmlns:p14="http://schemas.microsoft.com/office/powerpoint/2010/main" val="2285666470"/>
              </p:ext>
            </p:extLst>
          </p:nvPr>
        </p:nvGraphicFramePr>
        <p:xfrm>
          <a:off x="6068290" y="1482436"/>
          <a:ext cx="5844244" cy="4627572"/>
        </p:xfrm>
        <a:graphic>
          <a:graphicData uri="http://schemas.openxmlformats.org/drawingml/2006/table">
            <a:tbl>
              <a:tblPr bandRow="1">
                <a:tableStyleId>{5C22544A-7EE6-4342-B048-85BDC9FD1C3A}</a:tableStyleId>
              </a:tblPr>
              <a:tblGrid>
                <a:gridCol w="2895502">
                  <a:extLst>
                    <a:ext uri="{9D8B030D-6E8A-4147-A177-3AD203B41FA5}">
                      <a16:colId xmlns:a16="http://schemas.microsoft.com/office/drawing/2014/main" val="4289096023"/>
                    </a:ext>
                  </a:extLst>
                </a:gridCol>
                <a:gridCol w="2948742">
                  <a:extLst>
                    <a:ext uri="{9D8B030D-6E8A-4147-A177-3AD203B41FA5}">
                      <a16:colId xmlns:a16="http://schemas.microsoft.com/office/drawing/2014/main" val="315627463"/>
                    </a:ext>
                  </a:extLst>
                </a:gridCol>
              </a:tblGrid>
              <a:tr h="2229787">
                <a:tc>
                  <a:txBody>
                    <a:bodyPr/>
                    <a:lstStyle/>
                    <a:p>
                      <a:pPr marL="641350" marR="68580" indent="-342900">
                        <a:spcBef>
                          <a:spcPts val="5"/>
                        </a:spcBef>
                        <a:buAutoNum type="arabicPeriod"/>
                      </a:pPr>
                      <a:r>
                        <a:rPr lang="en-US" sz="1600" b="0" i="0" u="none" strike="noStrike" noProof="0">
                          <a:effectLst/>
                        </a:rPr>
                        <a:t>What are some examples of </a:t>
                      </a:r>
                      <a:r>
                        <a:rPr lang="en-US" sz="1600" b="1" i="0" u="none" strike="noStrike" noProof="0">
                          <a:effectLst/>
                        </a:rPr>
                        <a:t>Internal</a:t>
                      </a:r>
                      <a:r>
                        <a:rPr lang="en-US" sz="1600" b="0" i="0" u="none" strike="noStrike" noProof="0">
                          <a:effectLst/>
                        </a:rPr>
                        <a:t> Racism? (private beliefs and opinions)?</a:t>
                      </a:r>
                      <a:endParaRPr lang="en-US" sz="1600" b="1">
                        <a:effectLst/>
                        <a:latin typeface="Calibri"/>
                      </a:endParaRPr>
                    </a:p>
                    <a:p>
                      <a:pPr marL="641350" marR="68580" lvl="0" indent="-342900">
                        <a:spcBef>
                          <a:spcPts val="5"/>
                        </a:spcBef>
                        <a:buAutoNum type="arabicPeriod"/>
                      </a:pPr>
                      <a:endParaRPr lang="en-US" sz="1600" b="1">
                        <a:effectLst/>
                        <a:latin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28650" marR="0" lvl="1" indent="-342900" algn="l">
                        <a:lnSpc>
                          <a:spcPct val="100000"/>
                        </a:lnSpc>
                        <a:spcBef>
                          <a:spcPts val="0"/>
                        </a:spcBef>
                        <a:spcAft>
                          <a:spcPts val="0"/>
                        </a:spcAft>
                        <a:buNone/>
                      </a:pPr>
                      <a:r>
                        <a:rPr lang="en-US" sz="1600" b="0" i="0" u="none" strike="noStrike" noProof="0">
                          <a:effectLst/>
                          <a:latin typeface="Calibri"/>
                        </a:rPr>
                        <a:t>3. What are some examples of </a:t>
                      </a:r>
                      <a:r>
                        <a:rPr lang="en-US" sz="1600" b="1" i="0" u="none" strike="noStrike" noProof="0">
                          <a:effectLst/>
                          <a:latin typeface="Calibri"/>
                        </a:rPr>
                        <a:t>Institutional</a:t>
                      </a:r>
                      <a:r>
                        <a:rPr lang="en-US" sz="1600" b="0" i="0" u="none" strike="noStrike" noProof="0">
                          <a:effectLst/>
                          <a:latin typeface="Calibri"/>
                        </a:rPr>
                        <a:t> Racism (within systems of power)?</a:t>
                      </a:r>
                      <a:endParaRPr lang="en-US" sz="1600" b="0" i="0" u="none" strike="noStrike" noProof="0"/>
                    </a:p>
                    <a:p>
                      <a:pPr marL="523875" marR="71755" lvl="0" indent="-228600">
                        <a:spcBef>
                          <a:spcPts val="5"/>
                        </a:spcBef>
                        <a:buNone/>
                      </a:pPr>
                      <a:endParaRPr lang="en-US" sz="2400" b="1">
                        <a:effectLst/>
                        <a:latin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D04BBC"/>
                      </a:solidFill>
                      <a:prstDash val="solid"/>
                      <a:round/>
                      <a:headEnd type="none" w="med" len="med"/>
                      <a:tailEnd type="none" w="med" len="med"/>
                    </a:lnR>
                    <a:lnT w="12700" cap="flat" cmpd="sng" algn="ctr">
                      <a:solidFill>
                        <a:srgbClr val="D04BBC"/>
                      </a:solidFill>
                      <a:prstDash val="solid"/>
                      <a:round/>
                      <a:headEnd type="none" w="med" len="med"/>
                      <a:tailEnd type="none" w="med" len="med"/>
                    </a:lnT>
                    <a:lnB w="12700" cap="flat" cmpd="sng" algn="ctr">
                      <a:solidFill>
                        <a:srgbClr val="D04BBC"/>
                      </a:solidFill>
                      <a:prstDash val="solid"/>
                      <a:round/>
                      <a:headEnd type="none" w="med" len="med"/>
                      <a:tailEnd type="none" w="med" len="med"/>
                    </a:lnB>
                    <a:noFill/>
                  </a:tcPr>
                </a:tc>
                <a:extLst>
                  <a:ext uri="{0D108BD9-81ED-4DB2-BD59-A6C34878D82A}">
                    <a16:rowId xmlns:a16="http://schemas.microsoft.com/office/drawing/2014/main" val="2021823671"/>
                  </a:ext>
                </a:extLst>
              </a:tr>
              <a:tr h="2397785">
                <a:tc>
                  <a:txBody>
                    <a:bodyPr/>
                    <a:lstStyle/>
                    <a:p>
                      <a:pPr marL="527050" marR="68580" indent="-228600">
                        <a:lnSpc>
                          <a:spcPct val="100000"/>
                        </a:lnSpc>
                        <a:spcBef>
                          <a:spcPts val="5"/>
                        </a:spcBef>
                      </a:pPr>
                      <a:r>
                        <a:rPr lang="en-US" sz="1600" b="0" i="0" u="none" strike="noStrike" noProof="0">
                          <a:effectLst/>
                          <a:latin typeface="Calibri"/>
                        </a:rPr>
                        <a:t>2.  What are some examples of </a:t>
                      </a:r>
                      <a:r>
                        <a:rPr lang="en-US" sz="1600" b="1" i="0" u="none" strike="noStrike" noProof="0">
                          <a:effectLst/>
                          <a:latin typeface="Calibri"/>
                        </a:rPr>
                        <a:t>Interpersonal </a:t>
                      </a:r>
                      <a:r>
                        <a:rPr lang="en-US" sz="1600" b="0" i="0" u="none" strike="noStrike" noProof="0">
                          <a:effectLst/>
                          <a:latin typeface="Calibri"/>
                        </a:rPr>
                        <a:t>Racism (between individuals)?</a:t>
                      </a:r>
                      <a:endParaRPr lang="en-US" sz="1600"/>
                    </a:p>
                    <a:p>
                      <a:pPr marL="527050" marR="68580" lvl="0" indent="-228600">
                        <a:lnSpc>
                          <a:spcPts val="1166"/>
                        </a:lnSpc>
                        <a:spcBef>
                          <a:spcPts val="5"/>
                        </a:spcBef>
                        <a:buNone/>
                      </a:pPr>
                      <a:endParaRPr lang="en-US"/>
                    </a:p>
                    <a:p>
                      <a:pPr marL="527050" marR="68580" lvl="0" indent="-228600">
                        <a:lnSpc>
                          <a:spcPts val="1166"/>
                        </a:lnSpc>
                        <a:spcBef>
                          <a:spcPts val="5"/>
                        </a:spcBef>
                        <a:buNone/>
                      </a:pPr>
                      <a:endParaRPr lang="en-US" sz="1600" b="1">
                        <a:effectLst/>
                        <a:latin typeface="Calibri"/>
                      </a:endParaRPr>
                    </a:p>
                    <a:p>
                      <a:pPr marL="527050" marR="68580" lvl="0" indent="-228600">
                        <a:lnSpc>
                          <a:spcPts val="1166"/>
                        </a:lnSpc>
                        <a:spcBef>
                          <a:spcPts val="5"/>
                        </a:spcBef>
                        <a:buNone/>
                      </a:pPr>
                      <a:endParaRPr lang="en-US" sz="1600" b="1">
                        <a:effectLst/>
                        <a:latin typeface="Calibri"/>
                      </a:endParaRPr>
                    </a:p>
                    <a:p>
                      <a:pPr marL="527050" marR="68580" lvl="0" indent="-228600">
                        <a:lnSpc>
                          <a:spcPts val="1166"/>
                        </a:lnSpc>
                        <a:spcBef>
                          <a:spcPts val="5"/>
                        </a:spcBef>
                        <a:buNone/>
                      </a:pPr>
                      <a:endParaRPr lang="en-US" sz="1600" b="1">
                        <a:effectLst/>
                        <a:latin typeface="Calibri"/>
                      </a:endParaRPr>
                    </a:p>
                  </a:txBody>
                  <a:tcPr marL="0" marR="0" marT="0" marB="0">
                    <a:lnL w="12700" cap="flat" cmpd="sng" algn="ctr">
                      <a:solidFill>
                        <a:srgbClr val="0064E1"/>
                      </a:solidFill>
                      <a:prstDash val="solid"/>
                      <a:round/>
                      <a:headEnd type="none" w="med" len="med"/>
                      <a:tailEnd type="none" w="med" len="med"/>
                    </a:lnL>
                    <a:lnR w="12700" cap="flat" cmpd="sng" algn="ctr">
                      <a:solidFill>
                        <a:srgbClr val="0064E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64E1"/>
                      </a:solidFill>
                      <a:prstDash val="solid"/>
                      <a:round/>
                      <a:headEnd type="none" w="med" len="med"/>
                      <a:tailEnd type="none" w="med" len="med"/>
                    </a:lnB>
                    <a:noFill/>
                  </a:tcPr>
                </a:tc>
                <a:tc>
                  <a:txBody>
                    <a:bodyPr/>
                    <a:lstStyle/>
                    <a:p>
                      <a:pPr marL="523875" marR="71755" indent="-228600">
                        <a:spcBef>
                          <a:spcPts val="5"/>
                        </a:spcBef>
                      </a:pPr>
                      <a:r>
                        <a:rPr lang="en-US" sz="1600" b="0">
                          <a:effectLst/>
                          <a:latin typeface="Calibri"/>
                        </a:rPr>
                        <a:t>4.</a:t>
                      </a:r>
                      <a:r>
                        <a:rPr lang="en-US" sz="1600" b="1">
                          <a:effectLst/>
                          <a:latin typeface="Calibri"/>
                        </a:rPr>
                        <a:t>  </a:t>
                      </a:r>
                      <a:r>
                        <a:rPr lang="en-US" sz="1600" b="0" i="0" u="none" strike="noStrike" noProof="0">
                          <a:effectLst/>
                          <a:latin typeface="Calibri"/>
                        </a:rPr>
                        <a:t>What are some examples of </a:t>
                      </a:r>
                      <a:r>
                        <a:rPr lang="en-US" sz="1600" b="1" i="0" u="none" strike="noStrike" noProof="0">
                          <a:effectLst/>
                          <a:latin typeface="Calibri"/>
                        </a:rPr>
                        <a:t>Structural </a:t>
                      </a:r>
                      <a:r>
                        <a:rPr lang="en-US" sz="1600" b="0" i="0" u="none" strike="noStrike" noProof="0">
                          <a:effectLst/>
                          <a:latin typeface="Calibri"/>
                        </a:rPr>
                        <a:t>Racism (across systems of power)?</a:t>
                      </a:r>
                      <a:endParaRPr lang="en-US" sz="1600" b="1" spc="-10">
                        <a:effectLst/>
                        <a:latin typeface="Calibri"/>
                      </a:endParaRPr>
                    </a:p>
                  </a:txBody>
                  <a:tcPr marL="0" marR="0" marT="0" marB="0">
                    <a:lnL w="12700" cap="flat" cmpd="sng" algn="ctr">
                      <a:solidFill>
                        <a:srgbClr val="0064E1"/>
                      </a:solidFill>
                      <a:prstDash val="solid"/>
                      <a:round/>
                      <a:headEnd type="none" w="med" len="med"/>
                      <a:tailEnd type="none" w="med" len="med"/>
                    </a:lnL>
                    <a:lnR w="12700" cap="flat" cmpd="sng" algn="ctr">
                      <a:solidFill>
                        <a:srgbClr val="809AC6"/>
                      </a:solidFill>
                      <a:prstDash val="solid"/>
                      <a:round/>
                      <a:headEnd type="none" w="med" len="med"/>
                      <a:tailEnd type="none" w="med" len="med"/>
                    </a:lnR>
                    <a:lnT w="12700" cap="flat" cmpd="sng" algn="ctr">
                      <a:solidFill>
                        <a:srgbClr val="D04BBC"/>
                      </a:solidFill>
                      <a:prstDash val="solid"/>
                      <a:round/>
                      <a:headEnd type="none" w="med" len="med"/>
                      <a:tailEnd type="none" w="med" len="med"/>
                    </a:lnT>
                    <a:lnB w="12700" cap="flat" cmpd="sng" algn="ctr">
                      <a:solidFill>
                        <a:srgbClr val="809AC6"/>
                      </a:solidFill>
                      <a:prstDash val="solid"/>
                      <a:round/>
                      <a:headEnd type="none" w="med" len="med"/>
                      <a:tailEnd type="none" w="med" len="med"/>
                    </a:lnB>
                    <a:noFill/>
                  </a:tcPr>
                </a:tc>
                <a:extLst>
                  <a:ext uri="{0D108BD9-81ED-4DB2-BD59-A6C34878D82A}">
                    <a16:rowId xmlns:a16="http://schemas.microsoft.com/office/drawing/2014/main" val="615060087"/>
                  </a:ext>
                </a:extLst>
              </a:tr>
            </a:tbl>
          </a:graphicData>
        </a:graphic>
      </p:graphicFrame>
    </p:spTree>
    <p:extLst>
      <p:ext uri="{BB962C8B-B14F-4D97-AF65-F5344CB8AC3E}">
        <p14:creationId xmlns:p14="http://schemas.microsoft.com/office/powerpoint/2010/main" val="355111211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93917-DB4B-3F84-3864-AAF8C67345C1}"/>
              </a:ext>
            </a:extLst>
          </p:cNvPr>
          <p:cNvSpPr>
            <a:spLocks noGrp="1"/>
          </p:cNvSpPr>
          <p:nvPr>
            <p:ph type="title"/>
          </p:nvPr>
        </p:nvSpPr>
        <p:spPr>
          <a:xfrm>
            <a:off x="278727" y="491757"/>
            <a:ext cx="11484633" cy="702303"/>
          </a:xfrm>
        </p:spPr>
        <p:txBody>
          <a:bodyPr>
            <a:noAutofit/>
          </a:bodyPr>
          <a:lstStyle/>
          <a:p>
            <a:r>
              <a:rPr lang="en-US" sz="5400">
                <a:cs typeface="Calibri Light"/>
              </a:rPr>
              <a:t>Key Points</a:t>
            </a:r>
          </a:p>
        </p:txBody>
      </p:sp>
      <p:sp>
        <p:nvSpPr>
          <p:cNvPr id="3" name="Content Placeholder 2">
            <a:extLst>
              <a:ext uri="{FF2B5EF4-FFF2-40B4-BE49-F238E27FC236}">
                <a16:creationId xmlns:a16="http://schemas.microsoft.com/office/drawing/2014/main" id="{32BF2A16-7952-6813-9FD6-218B43B70472}"/>
              </a:ext>
            </a:extLst>
          </p:cNvPr>
          <p:cNvSpPr>
            <a:spLocks noGrp="1"/>
          </p:cNvSpPr>
          <p:nvPr>
            <p:ph idx="1"/>
          </p:nvPr>
        </p:nvSpPr>
        <p:spPr>
          <a:xfrm>
            <a:off x="4781532" y="660276"/>
            <a:ext cx="7157212" cy="5344267"/>
          </a:xfrm>
        </p:spPr>
        <p:txBody>
          <a:bodyPr vert="horz" lIns="91440" tIns="45720" rIns="91440" bIns="45720" rtlCol="0" anchor="t">
            <a:noAutofit/>
          </a:bodyPr>
          <a:lstStyle/>
          <a:p>
            <a:pPr marL="571500" indent="-571500">
              <a:buFont typeface="Arial" panose="020F0502020204030204" pitchFamily="34" charset="0"/>
              <a:buChar char="•"/>
            </a:pPr>
            <a:r>
              <a:rPr lang="en-US" sz="3600"/>
              <a:t>Racial Oppression is always there. </a:t>
            </a:r>
          </a:p>
          <a:p>
            <a:pPr marL="571500" indent="-571500">
              <a:buFont typeface="Arial" panose="020F0502020204030204" pitchFamily="34" charset="0"/>
              <a:buChar char="•"/>
            </a:pPr>
            <a:r>
              <a:rPr lang="en-US" sz="3600"/>
              <a:t>We have to be intentional in looking for expressions of racism if we are going to redress them.  </a:t>
            </a:r>
            <a:endParaRPr lang="en-US" sz="4000"/>
          </a:p>
          <a:p>
            <a:pPr marL="571500" indent="-571500">
              <a:buFont typeface="Arial" panose="020F0502020204030204" pitchFamily="34" charset="0"/>
              <a:buChar char="•"/>
            </a:pPr>
            <a:r>
              <a:rPr lang="en-US" sz="3600"/>
              <a:t>We have to recognize that we are likely </a:t>
            </a:r>
            <a:r>
              <a:rPr lang="en-US" sz="3600" b="1"/>
              <a:t>unintentional</a:t>
            </a:r>
            <a:r>
              <a:rPr lang="en-US" sz="3600"/>
              <a:t> contributors to the problem – and we have to choose to be </a:t>
            </a:r>
            <a:r>
              <a:rPr lang="en-US" sz="3600" b="1"/>
              <a:t>intentional</a:t>
            </a:r>
            <a:r>
              <a:rPr lang="en-US" sz="3600"/>
              <a:t> participants in the solution.</a:t>
            </a:r>
            <a:r>
              <a:rPr lang="en-US" sz="4000"/>
              <a:t>  </a:t>
            </a:r>
            <a:endParaRPr lang="en-US" sz="4000">
              <a:ea typeface="Calibri" panose="020F0502020204030204"/>
              <a:cs typeface="Calibri" panose="020F0502020204030204"/>
            </a:endParaRPr>
          </a:p>
        </p:txBody>
      </p:sp>
      <p:pic>
        <p:nvPicPr>
          <p:cNvPr id="4" name="Picture 2" descr="Image result for key point">
            <a:extLst>
              <a:ext uri="{FF2B5EF4-FFF2-40B4-BE49-F238E27FC236}">
                <a16:creationId xmlns:a16="http://schemas.microsoft.com/office/drawing/2014/main" id="{268FE501-055B-41CB-B25E-A45925883C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657268">
            <a:off x="87963" y="1961250"/>
            <a:ext cx="4532163" cy="3485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4587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73F6-DA6F-4707-70B3-53F460EAE62A}"/>
              </a:ext>
            </a:extLst>
          </p:cNvPr>
          <p:cNvSpPr>
            <a:spLocks noGrp="1"/>
          </p:cNvSpPr>
          <p:nvPr>
            <p:ph type="title"/>
          </p:nvPr>
        </p:nvSpPr>
        <p:spPr/>
        <p:txBody>
          <a:bodyPr/>
          <a:lstStyle/>
          <a:p>
            <a:r>
              <a:rPr lang="en-US" b="1">
                <a:solidFill>
                  <a:schemeClr val="tx1">
                    <a:lumMod val="75000"/>
                    <a:lumOff val="25000"/>
                  </a:schemeClr>
                </a:solidFill>
                <a:latin typeface="Calibri"/>
                <a:ea typeface="Calibri"/>
                <a:cs typeface="Calibri Light"/>
              </a:rPr>
              <a:t>Bekah and Scott</a:t>
            </a:r>
            <a:endParaRPr lang="en-US" b="1">
              <a:solidFill>
                <a:schemeClr val="tx1">
                  <a:lumMod val="75000"/>
                  <a:lumOff val="25000"/>
                </a:schemeClr>
              </a:solidFill>
              <a:latin typeface="Calibri"/>
              <a:ea typeface="Calibri"/>
            </a:endParaRPr>
          </a:p>
        </p:txBody>
      </p:sp>
      <p:sp>
        <p:nvSpPr>
          <p:cNvPr id="3" name="Text Placeholder 2">
            <a:extLst>
              <a:ext uri="{FF2B5EF4-FFF2-40B4-BE49-F238E27FC236}">
                <a16:creationId xmlns:a16="http://schemas.microsoft.com/office/drawing/2014/main" id="{CA089172-279E-6AA5-3D80-A2604FCB703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44627351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1584815"/>
            <a:ext cx="5656921" cy="3215053"/>
          </a:xfrm>
        </p:spPr>
        <p:txBody>
          <a:bodyPr>
            <a:normAutofit/>
          </a:bodyPr>
          <a:lstStyle/>
          <a:p>
            <a:r>
              <a:rPr lang="en-US" sz="6000" b="1" cap="none">
                <a:solidFill>
                  <a:schemeClr val="tx1">
                    <a:lumMod val="75000"/>
                    <a:lumOff val="25000"/>
                  </a:schemeClr>
                </a:solidFill>
                <a:latin typeface="Calibri"/>
                <a:ea typeface="Calibri"/>
                <a:cs typeface="Arial"/>
              </a:rPr>
              <a:t>Systems of Oppression</a:t>
            </a:r>
            <a:br>
              <a:rPr lang="en-US" sz="5400" b="1" cap="none">
                <a:latin typeface="Arial" pitchFamily="34" charset="0"/>
                <a:cs typeface="Arial" pitchFamily="34" charset="0"/>
              </a:rPr>
            </a:br>
            <a:endParaRPr lang="en-US" sz="5400" cap="none">
              <a:solidFill>
                <a:srgbClr val="FFFFCC"/>
              </a:solidFill>
              <a:latin typeface="Arial" pitchFamily="34" charset="0"/>
              <a:cs typeface="Arial" pitchFamily="34" charset="0"/>
            </a:endParaRPr>
          </a:p>
        </p:txBody>
      </p:sp>
      <p:pic>
        <p:nvPicPr>
          <p:cNvPr id="4" name="Picture 3"/>
          <p:cNvPicPr>
            <a:picLocks noChangeAspect="1"/>
          </p:cNvPicPr>
          <p:nvPr/>
        </p:nvPicPr>
        <p:blipFill>
          <a:blip r:embed="rId3"/>
          <a:stretch>
            <a:fillRect/>
          </a:stretch>
        </p:blipFill>
        <p:spPr>
          <a:xfrm>
            <a:off x="6063343" y="250032"/>
            <a:ext cx="5791199" cy="4767856"/>
          </a:xfrm>
          <a:prstGeom prst="roundRect">
            <a:avLst>
              <a:gd name="adj" fmla="val 4167"/>
            </a:avLst>
          </a:prstGeom>
          <a:solidFill>
            <a:srgbClr val="FFFFFF"/>
          </a:solidFill>
          <a:ln w="76200" cap="sq">
            <a:solidFill>
              <a:srgbClr val="514843"/>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36964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CA7C4115-E603-447D-A1A5-7AF1E972C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5" name="Rectangle 44">
            <a:extLst>
              <a:ext uri="{FF2B5EF4-FFF2-40B4-BE49-F238E27FC236}">
                <a16:creationId xmlns:a16="http://schemas.microsoft.com/office/drawing/2014/main" id="{21C38396-85C5-4DE1-BA50-52540B40AF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4193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46" name="Straight Connector 45">
            <a:extLst>
              <a:ext uri="{FF2B5EF4-FFF2-40B4-BE49-F238E27FC236}">
                <a16:creationId xmlns:a16="http://schemas.microsoft.com/office/drawing/2014/main" id="{A67651E0-918D-4FEE-AA56-F9008358E9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47" name="Rectangle 46">
            <a:extLst>
              <a:ext uri="{FF2B5EF4-FFF2-40B4-BE49-F238E27FC236}">
                <a16:creationId xmlns:a16="http://schemas.microsoft.com/office/drawing/2014/main" id="{83529AFD-5A84-4419-9390-0E9584F35D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D1FFD9C4-5E6D-4E44-8CCD-24EF7B6FF1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9744614C-E329-4730-8DF6-596CCD394F73}"/>
              </a:ext>
            </a:extLst>
          </p:cNvPr>
          <p:cNvSpPr>
            <a:spLocks noGrp="1"/>
          </p:cNvSpPr>
          <p:nvPr>
            <p:ph type="title"/>
          </p:nvPr>
        </p:nvSpPr>
        <p:spPr>
          <a:xfrm>
            <a:off x="118697" y="516835"/>
            <a:ext cx="3458517" cy="5780166"/>
          </a:xfrm>
        </p:spPr>
        <p:txBody>
          <a:bodyPr vert="horz" lIns="91440" tIns="45720" rIns="91440" bIns="45720" rtlCol="0" anchor="ctr">
            <a:normAutofit/>
          </a:bodyPr>
          <a:lstStyle/>
          <a:p>
            <a:r>
              <a:rPr lang="en-US" sz="5400">
                <a:solidFill>
                  <a:srgbClr val="FFFFFF"/>
                </a:solidFill>
                <a:latin typeface="Calibri"/>
                <a:ea typeface="Calibri"/>
                <a:cs typeface="Calibri"/>
              </a:rPr>
              <a:t>Systems of Income and Wealth</a:t>
            </a:r>
          </a:p>
        </p:txBody>
      </p:sp>
      <p:sp>
        <p:nvSpPr>
          <p:cNvPr id="49" name="Rectangle 48">
            <a:extLst>
              <a:ext uri="{FF2B5EF4-FFF2-40B4-BE49-F238E27FC236}">
                <a16:creationId xmlns:a16="http://schemas.microsoft.com/office/drawing/2014/main" id="{6B3B2DB5-1B01-4A7A-B79B-E180757E61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50" name="Content Placeholder 2">
            <a:extLst>
              <a:ext uri="{FF2B5EF4-FFF2-40B4-BE49-F238E27FC236}">
                <a16:creationId xmlns:a16="http://schemas.microsoft.com/office/drawing/2014/main" id="{B4AD7B07-AD74-1DA7-1399-D6B1C7EFF9E6}"/>
              </a:ext>
            </a:extLst>
          </p:cNvPr>
          <p:cNvGraphicFramePr>
            <a:graphicFrameLocks noGrp="1"/>
          </p:cNvGraphicFramePr>
          <p:nvPr>
            <p:ph idx="1"/>
            <p:extLst>
              <p:ext uri="{D42A27DB-BD31-4B8C-83A1-F6EECF244321}">
                <p14:modId xmlns:p14="http://schemas.microsoft.com/office/powerpoint/2010/main" val="2998302792"/>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icture 9" descr="A blue and white logo&#10;&#10;Description automatically generated">
            <a:extLst>
              <a:ext uri="{FF2B5EF4-FFF2-40B4-BE49-F238E27FC236}">
                <a16:creationId xmlns:a16="http://schemas.microsoft.com/office/drawing/2014/main" id="{A5B791F8-AEEC-CD6A-3FB9-88D5456D0185}"/>
              </a:ext>
            </a:extLst>
          </p:cNvPr>
          <p:cNvPicPr>
            <a:picLocks noChangeAspect="1"/>
          </p:cNvPicPr>
          <p:nvPr/>
        </p:nvPicPr>
        <p:blipFill>
          <a:blip r:embed="rId8"/>
          <a:srcRect l="4878" r="-2439" b="1051"/>
          <a:stretch/>
        </p:blipFill>
        <p:spPr>
          <a:xfrm>
            <a:off x="11618793" y="6177232"/>
            <a:ext cx="585439" cy="678590"/>
          </a:xfrm>
          <a:prstGeom prst="rect">
            <a:avLst/>
          </a:prstGeom>
        </p:spPr>
      </p:pic>
    </p:spTree>
    <p:extLst>
      <p:ext uri="{BB962C8B-B14F-4D97-AF65-F5344CB8AC3E}">
        <p14:creationId xmlns:p14="http://schemas.microsoft.com/office/powerpoint/2010/main" val="1106183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35202-47E5-400D-A00A-52D993704A0C}"/>
              </a:ext>
            </a:extLst>
          </p:cNvPr>
          <p:cNvSpPr>
            <a:spLocks noGrp="1"/>
          </p:cNvSpPr>
          <p:nvPr>
            <p:ph type="title"/>
          </p:nvPr>
        </p:nvSpPr>
        <p:spPr>
          <a:xfrm>
            <a:off x="138038" y="286604"/>
            <a:ext cx="3114614" cy="1301500"/>
          </a:xfrm>
        </p:spPr>
        <p:txBody>
          <a:bodyPr>
            <a:normAutofit/>
          </a:bodyPr>
          <a:lstStyle/>
          <a:p>
            <a:r>
              <a:rPr lang="en-US" sz="5400" b="1">
                <a:latin typeface="+mn-lt"/>
              </a:rPr>
              <a:t>Income</a:t>
            </a:r>
            <a:endParaRPr lang="en-US" sz="1800" b="1">
              <a:latin typeface="+mn-lt"/>
              <a:ea typeface="Calibri"/>
              <a:cs typeface="Calibri"/>
            </a:endParaRPr>
          </a:p>
        </p:txBody>
      </p:sp>
      <p:graphicFrame>
        <p:nvGraphicFramePr>
          <p:cNvPr id="8" name="Content Placeholder 2">
            <a:extLst>
              <a:ext uri="{FF2B5EF4-FFF2-40B4-BE49-F238E27FC236}">
                <a16:creationId xmlns:a16="http://schemas.microsoft.com/office/drawing/2014/main" id="{FF8AF1D1-7415-481D-8149-8E12E2889FAF}"/>
              </a:ext>
            </a:extLst>
          </p:cNvPr>
          <p:cNvGraphicFramePr>
            <a:graphicFrameLocks noGrp="1"/>
          </p:cNvGraphicFramePr>
          <p:nvPr>
            <p:ph idx="1"/>
            <p:extLst>
              <p:ext uri="{D42A27DB-BD31-4B8C-83A1-F6EECF244321}">
                <p14:modId xmlns:p14="http://schemas.microsoft.com/office/powerpoint/2010/main" val="1249432987"/>
              </p:ext>
            </p:extLst>
          </p:nvPr>
        </p:nvGraphicFramePr>
        <p:xfrm>
          <a:off x="135496" y="188697"/>
          <a:ext cx="5197850" cy="50859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16" name="Picture 115" descr="A diagram of a stack of money&#10;&#10;AI-generated content may be incorrect.">
            <a:extLst>
              <a:ext uri="{FF2B5EF4-FFF2-40B4-BE49-F238E27FC236}">
                <a16:creationId xmlns:a16="http://schemas.microsoft.com/office/drawing/2014/main" id="{3815FDF4-FDFE-3F1B-4D65-E8A06DEA4FB3}"/>
              </a:ext>
            </a:extLst>
          </p:cNvPr>
          <p:cNvPicPr>
            <a:picLocks noChangeAspect="1"/>
          </p:cNvPicPr>
          <p:nvPr/>
        </p:nvPicPr>
        <p:blipFill>
          <a:blip r:embed="rId8"/>
          <a:stretch>
            <a:fillRect/>
          </a:stretch>
        </p:blipFill>
        <p:spPr>
          <a:xfrm>
            <a:off x="5348220" y="350"/>
            <a:ext cx="6845752" cy="6322193"/>
          </a:xfrm>
          <a:prstGeom prst="rect">
            <a:avLst/>
          </a:prstGeom>
        </p:spPr>
      </p:pic>
    </p:spTree>
    <p:extLst>
      <p:ext uri="{BB962C8B-B14F-4D97-AF65-F5344CB8AC3E}">
        <p14:creationId xmlns:p14="http://schemas.microsoft.com/office/powerpoint/2010/main" val="1146042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23646-6DEB-9203-7634-6D7C93D13F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E26CB9-0CB0-D377-4CD1-F4BF1EFD1F9B}"/>
              </a:ext>
            </a:extLst>
          </p:cNvPr>
          <p:cNvSpPr>
            <a:spLocks noGrp="1"/>
          </p:cNvSpPr>
          <p:nvPr>
            <p:ph type="title"/>
          </p:nvPr>
        </p:nvSpPr>
        <p:spPr>
          <a:xfrm>
            <a:off x="7409" y="286604"/>
            <a:ext cx="2341728" cy="1301500"/>
          </a:xfrm>
        </p:spPr>
        <p:txBody>
          <a:bodyPr>
            <a:normAutofit/>
          </a:bodyPr>
          <a:lstStyle/>
          <a:p>
            <a:r>
              <a:rPr lang="en-US" sz="5400"/>
              <a:t>Wealth</a:t>
            </a:r>
            <a:r>
              <a:rPr lang="en-US" sz="5400" b="1">
                <a:latin typeface="+mn-lt"/>
              </a:rPr>
              <a:t> </a:t>
            </a:r>
            <a:endParaRPr lang="en-US" sz="1800" b="1">
              <a:latin typeface="+mn-lt"/>
              <a:ea typeface="Calibri"/>
              <a:cs typeface="Calibri"/>
            </a:endParaRPr>
          </a:p>
        </p:txBody>
      </p:sp>
      <p:graphicFrame>
        <p:nvGraphicFramePr>
          <p:cNvPr id="8" name="Content Placeholder 2">
            <a:extLst>
              <a:ext uri="{FF2B5EF4-FFF2-40B4-BE49-F238E27FC236}">
                <a16:creationId xmlns:a16="http://schemas.microsoft.com/office/drawing/2014/main" id="{4EE16CC9-1C65-A128-905A-FEEA3B055552}"/>
              </a:ext>
            </a:extLst>
          </p:cNvPr>
          <p:cNvGraphicFramePr>
            <a:graphicFrameLocks noGrp="1"/>
          </p:cNvGraphicFramePr>
          <p:nvPr>
            <p:ph idx="1"/>
            <p:extLst>
              <p:ext uri="{D42A27DB-BD31-4B8C-83A1-F6EECF244321}">
                <p14:modId xmlns:p14="http://schemas.microsoft.com/office/powerpoint/2010/main" val="2221112799"/>
              </p:ext>
            </p:extLst>
          </p:nvPr>
        </p:nvGraphicFramePr>
        <p:xfrm>
          <a:off x="4653" y="88617"/>
          <a:ext cx="5296593" cy="50751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8" name="Picture 77" descr="A large white boat on water&#10;&#10;AI-generated content may be incorrect.">
            <a:extLst>
              <a:ext uri="{FF2B5EF4-FFF2-40B4-BE49-F238E27FC236}">
                <a16:creationId xmlns:a16="http://schemas.microsoft.com/office/drawing/2014/main" id="{B7D6F7F3-2F6B-08A8-724E-7D4B0D655C00}"/>
              </a:ext>
            </a:extLst>
          </p:cNvPr>
          <p:cNvPicPr>
            <a:picLocks noChangeAspect="1"/>
          </p:cNvPicPr>
          <p:nvPr/>
        </p:nvPicPr>
        <p:blipFill>
          <a:blip r:embed="rId8"/>
          <a:stretch>
            <a:fillRect/>
          </a:stretch>
        </p:blipFill>
        <p:spPr>
          <a:xfrm>
            <a:off x="5321945" y="67475"/>
            <a:ext cx="6864837" cy="6185063"/>
          </a:xfrm>
          <a:prstGeom prst="rect">
            <a:avLst/>
          </a:prstGeom>
        </p:spPr>
      </p:pic>
    </p:spTree>
    <p:extLst>
      <p:ext uri="{BB962C8B-B14F-4D97-AF65-F5344CB8AC3E}">
        <p14:creationId xmlns:p14="http://schemas.microsoft.com/office/powerpoint/2010/main" val="3366502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DF7C36B-2A95-4DB1-A402-5367DFD51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9FCA75FA-F681-4B5D-93C7-49F3DDA1D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4" name="Straight Connector 13">
            <a:extLst>
              <a:ext uri="{FF2B5EF4-FFF2-40B4-BE49-F238E27FC236}">
                <a16:creationId xmlns:a16="http://schemas.microsoft.com/office/drawing/2014/main" id="{834E074C-27C4-4E38-B099-012123B754E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0953D38-84FB-33DC-8E9A-2BCC63513257}"/>
              </a:ext>
            </a:extLst>
          </p:cNvPr>
          <p:cNvSpPr>
            <a:spLocks noGrp="1"/>
          </p:cNvSpPr>
          <p:nvPr>
            <p:ph type="title"/>
          </p:nvPr>
        </p:nvSpPr>
        <p:spPr>
          <a:xfrm>
            <a:off x="89157" y="101635"/>
            <a:ext cx="5807131" cy="1250036"/>
          </a:xfrm>
        </p:spPr>
        <p:txBody>
          <a:bodyPr vert="horz" lIns="91440" tIns="45720" rIns="91440" bIns="45720" rtlCol="0" anchor="b">
            <a:normAutofit/>
          </a:bodyPr>
          <a:lstStyle/>
          <a:p>
            <a:r>
              <a:rPr lang="en-US" sz="5400">
                <a:latin typeface="Cambria"/>
                <a:ea typeface="Cambria"/>
              </a:rPr>
              <a:t>Per Capita Income</a:t>
            </a:r>
            <a:r>
              <a:rPr lang="en-US" sz="5400">
                <a:latin typeface="+mj-lt"/>
              </a:rPr>
              <a:t> </a:t>
            </a:r>
            <a:endParaRPr lang="en-US" sz="5400">
              <a:latin typeface="+mj-lt"/>
              <a:ea typeface="Calibri Light"/>
              <a:cs typeface="Calibri Light"/>
            </a:endParaRPr>
          </a:p>
        </p:txBody>
      </p:sp>
      <p:sp>
        <p:nvSpPr>
          <p:cNvPr id="3" name="Content Placeholder 2">
            <a:extLst>
              <a:ext uri="{FF2B5EF4-FFF2-40B4-BE49-F238E27FC236}">
                <a16:creationId xmlns:a16="http://schemas.microsoft.com/office/drawing/2014/main" id="{756EC97E-78E7-E174-7EA0-EB730CA84767}"/>
              </a:ext>
            </a:extLst>
          </p:cNvPr>
          <p:cNvSpPr>
            <a:spLocks noGrp="1"/>
          </p:cNvSpPr>
          <p:nvPr>
            <p:ph idx="1"/>
          </p:nvPr>
        </p:nvSpPr>
        <p:spPr>
          <a:xfrm>
            <a:off x="91014" y="1940342"/>
            <a:ext cx="6205855" cy="3731039"/>
          </a:xfrm>
        </p:spPr>
        <p:txBody>
          <a:bodyPr vert="horz" lIns="0" tIns="45720" rIns="0" bIns="45720" rtlCol="0" anchor="t">
            <a:normAutofit/>
          </a:bodyPr>
          <a:lstStyle/>
          <a:p>
            <a:pPr>
              <a:buFont typeface="Wingdings" panose="020F0502020204030204" pitchFamily="34" charset="0"/>
              <a:buChar char="Ø"/>
            </a:pPr>
            <a:endParaRPr lang="en-US" b="1">
              <a:ea typeface="Calibri" panose="020F0502020204030204"/>
              <a:cs typeface="Calibri" panose="020F0502020204030204"/>
            </a:endParaRPr>
          </a:p>
          <a:p>
            <a:pPr marL="0" indent="0">
              <a:buNone/>
            </a:pPr>
            <a:endParaRPr lang="en-US" sz="2800" b="1">
              <a:ea typeface="Calibri" panose="020F0502020204030204"/>
              <a:cs typeface="Calibri" panose="020F0502020204030204"/>
            </a:endParaRPr>
          </a:p>
          <a:p>
            <a:pPr marL="457200" indent="-457200">
              <a:buFont typeface="Wingdings" panose="020F0502020204030204" pitchFamily="34" charset="0"/>
              <a:buChar char="Ø"/>
            </a:pPr>
            <a:r>
              <a:rPr lang="en-US" sz="2800" b="1">
                <a:ea typeface="+mn-lt"/>
                <a:cs typeface="+mn-lt"/>
              </a:rPr>
              <a:t>Per Capita Income</a:t>
            </a:r>
            <a:r>
              <a:rPr lang="en-US" sz="2800">
                <a:ea typeface="+mn-lt"/>
                <a:cs typeface="+mn-lt"/>
              </a:rPr>
              <a:t> is the average      income earned by each person in a specific area, like a country</a:t>
            </a:r>
            <a:r>
              <a:rPr lang="en-US" sz="2800">
                <a:ea typeface="Calibri" panose="020F0502020204030204"/>
                <a:cs typeface="Calibri" panose="020F0502020204030204"/>
              </a:rPr>
              <a:t>.</a:t>
            </a:r>
            <a:r>
              <a:rPr lang="en-US" sz="2800" b="1">
                <a:ea typeface="Calibri" panose="020F0502020204030204"/>
                <a:cs typeface="Calibri" panose="020F0502020204030204"/>
              </a:rPr>
              <a:t> </a:t>
            </a:r>
            <a:endParaRPr lang="en-US">
              <a:ea typeface="Calibri" panose="020F0502020204030204"/>
              <a:cs typeface="Calibri" panose="020F0502020204030204"/>
            </a:endParaRPr>
          </a:p>
          <a:p>
            <a:pPr marL="457200" indent="-457200">
              <a:buFont typeface="Wingdings" panose="020F0502020204030204" pitchFamily="34" charset="0"/>
              <a:buChar char="Ø"/>
            </a:pPr>
            <a:r>
              <a:rPr lang="en-US" sz="2800" b="1">
                <a:ea typeface="Calibri" panose="020F0502020204030204"/>
                <a:cs typeface="Calibri" panose="020F0502020204030204"/>
              </a:rPr>
              <a:t>What do you think the Per Capita Income is in the US?</a:t>
            </a:r>
            <a:endParaRPr lang="en-US">
              <a:ea typeface="Calibri" panose="020F0502020204030204"/>
              <a:cs typeface="Calibri" panose="020F0502020204030204"/>
            </a:endParaRPr>
          </a:p>
          <a:p>
            <a:pPr marL="292100" lvl="1" indent="0">
              <a:buNone/>
            </a:pPr>
            <a:r>
              <a:rPr lang="en-US" sz="2000" b="1"/>
              <a:t>   </a:t>
            </a:r>
            <a:r>
              <a:rPr lang="en-US" sz="2000" b="1">
                <a:hlinkClick r:id="rId2"/>
              </a:rPr>
              <a:t>US Per Capita Income 2025</a:t>
            </a:r>
            <a:endParaRPr lang="en-US" sz="2000" b="1">
              <a:ea typeface="Calibri"/>
              <a:cs typeface="Calibri"/>
              <a:hlinkClick r:id="" action="ppaction://noaction"/>
            </a:endParaRPr>
          </a:p>
          <a:p>
            <a:pPr marL="0" indent="0">
              <a:buNone/>
            </a:pPr>
            <a:endParaRPr lang="en-US" sz="1600" b="1" u="sng">
              <a:ea typeface="Calibri"/>
              <a:cs typeface="Calibri"/>
            </a:endParaRPr>
          </a:p>
        </p:txBody>
      </p:sp>
      <p:pic>
        <p:nvPicPr>
          <p:cNvPr id="6" name="Picture 5" descr="A blue and white logo&#10;&#10;Description automatically generated">
            <a:extLst>
              <a:ext uri="{FF2B5EF4-FFF2-40B4-BE49-F238E27FC236}">
                <a16:creationId xmlns:a16="http://schemas.microsoft.com/office/drawing/2014/main" id="{0FAC9DD3-5436-40FF-C0F3-64A4DD6EA6DF}"/>
              </a:ext>
            </a:extLst>
          </p:cNvPr>
          <p:cNvPicPr>
            <a:picLocks noChangeAspect="1"/>
          </p:cNvPicPr>
          <p:nvPr/>
        </p:nvPicPr>
        <p:blipFill>
          <a:blip r:embed="rId3"/>
          <a:srcRect l="4878" r="-2439" b="1051"/>
          <a:stretch/>
        </p:blipFill>
        <p:spPr>
          <a:xfrm>
            <a:off x="11618793" y="6177232"/>
            <a:ext cx="585439" cy="678590"/>
          </a:xfrm>
          <a:prstGeom prst="rect">
            <a:avLst/>
          </a:prstGeom>
        </p:spPr>
      </p:pic>
      <p:pic>
        <p:nvPicPr>
          <p:cNvPr id="4" name="Picture 3" descr="A map of the world&#10;&#10;AI-generated content may be incorrect.">
            <a:extLst>
              <a:ext uri="{FF2B5EF4-FFF2-40B4-BE49-F238E27FC236}">
                <a16:creationId xmlns:a16="http://schemas.microsoft.com/office/drawing/2014/main" id="{E638491A-BF45-0C02-6AA3-3ADDDF17CF4A}"/>
              </a:ext>
            </a:extLst>
          </p:cNvPr>
          <p:cNvPicPr>
            <a:picLocks noChangeAspect="1"/>
          </p:cNvPicPr>
          <p:nvPr/>
        </p:nvPicPr>
        <p:blipFill>
          <a:blip r:embed="rId4"/>
          <a:stretch>
            <a:fillRect/>
          </a:stretch>
        </p:blipFill>
        <p:spPr>
          <a:xfrm>
            <a:off x="6102018" y="363317"/>
            <a:ext cx="5814652" cy="5304229"/>
          </a:xfrm>
          <a:prstGeom prst="rect">
            <a:avLst/>
          </a:prstGeom>
        </p:spPr>
      </p:pic>
    </p:spTree>
    <p:extLst>
      <p:ext uri="{BB962C8B-B14F-4D97-AF65-F5344CB8AC3E}">
        <p14:creationId xmlns:p14="http://schemas.microsoft.com/office/powerpoint/2010/main" val="23013217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D536795-2F30-7FE6-911E-2DCC31314BBC}"/>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95533C54-EA82-B67C-85A1-B518681526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BE231CA5-3A4A-8620-E461-0C808780B6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4" name="Straight Connector 13">
            <a:extLst>
              <a:ext uri="{FF2B5EF4-FFF2-40B4-BE49-F238E27FC236}">
                <a16:creationId xmlns:a16="http://schemas.microsoft.com/office/drawing/2014/main" id="{6979A855-0427-9FA9-BE5D-D74F3EEABE7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8B7FF39-CEED-307C-C157-0D97ACBAF7E0}"/>
              </a:ext>
            </a:extLst>
          </p:cNvPr>
          <p:cNvSpPr>
            <a:spLocks noGrp="1"/>
          </p:cNvSpPr>
          <p:nvPr>
            <p:ph type="title"/>
          </p:nvPr>
        </p:nvSpPr>
        <p:spPr>
          <a:xfrm>
            <a:off x="198014" y="362892"/>
            <a:ext cx="5687388" cy="1250036"/>
          </a:xfrm>
        </p:spPr>
        <p:txBody>
          <a:bodyPr vert="horz" lIns="91440" tIns="45720" rIns="91440" bIns="45720" rtlCol="0" anchor="b">
            <a:normAutofit fontScale="90000"/>
          </a:bodyPr>
          <a:lstStyle/>
          <a:p>
            <a:r>
              <a:rPr lang="en-US" sz="5400">
                <a:latin typeface="Cambria"/>
                <a:ea typeface="Cambria"/>
              </a:rPr>
              <a:t>Actual</a:t>
            </a:r>
            <a:r>
              <a:rPr lang="en-US" sz="5400">
                <a:latin typeface="Cambria"/>
                <a:ea typeface="Cambria"/>
                <a:cs typeface="Calibri Light"/>
              </a:rPr>
              <a:t> v Perceived Wealth </a:t>
            </a:r>
            <a:endParaRPr lang="en-US" sz="5400">
              <a:latin typeface="Calibri Light"/>
              <a:ea typeface="Calibri Light"/>
              <a:cs typeface="Calibri Light"/>
            </a:endParaRPr>
          </a:p>
        </p:txBody>
      </p:sp>
      <p:sp>
        <p:nvSpPr>
          <p:cNvPr id="3" name="Content Placeholder 2">
            <a:extLst>
              <a:ext uri="{FF2B5EF4-FFF2-40B4-BE49-F238E27FC236}">
                <a16:creationId xmlns:a16="http://schemas.microsoft.com/office/drawing/2014/main" id="{22CAB25C-0695-660A-042E-BF3E677A24FB}"/>
              </a:ext>
            </a:extLst>
          </p:cNvPr>
          <p:cNvSpPr>
            <a:spLocks noGrp="1"/>
          </p:cNvSpPr>
          <p:nvPr>
            <p:ph idx="1"/>
          </p:nvPr>
        </p:nvSpPr>
        <p:spPr>
          <a:xfrm>
            <a:off x="97652" y="1827972"/>
            <a:ext cx="5993843" cy="3291424"/>
          </a:xfrm>
        </p:spPr>
        <p:txBody>
          <a:bodyPr vert="horz" lIns="0" tIns="45720" rIns="0" bIns="45720" rtlCol="0" anchor="t">
            <a:normAutofit lnSpcReduction="10000"/>
          </a:bodyPr>
          <a:lstStyle/>
          <a:p>
            <a:pPr>
              <a:buFont typeface="Wingdings" panose="020F0502020204030204" pitchFamily="34" charset="0"/>
              <a:buChar char="Ø"/>
            </a:pPr>
            <a:endParaRPr lang="en-US" b="1">
              <a:ea typeface="Calibri" panose="020F0502020204030204"/>
              <a:cs typeface="Calibri" panose="020F0502020204030204"/>
            </a:endParaRPr>
          </a:p>
          <a:p>
            <a:pPr marL="0" indent="0">
              <a:buNone/>
            </a:pPr>
            <a:endParaRPr lang="en-US" sz="2800" b="1">
              <a:ea typeface="Calibri" panose="020F0502020204030204"/>
              <a:cs typeface="Calibri" panose="020F0502020204030204"/>
            </a:endParaRPr>
          </a:p>
          <a:p>
            <a:pPr marL="457200" indent="-457200">
              <a:buFont typeface="Wingdings" panose="020F0502020204030204" pitchFamily="34" charset="0"/>
              <a:buChar char="Ø"/>
            </a:pPr>
            <a:r>
              <a:rPr lang="en-US" sz="2800" b="1">
                <a:ea typeface="+mn-lt"/>
                <a:cs typeface="+mn-lt"/>
              </a:rPr>
              <a:t>Actual v Perceived Wealth</a:t>
            </a:r>
            <a:r>
              <a:rPr lang="en-US" sz="2800">
                <a:ea typeface="+mn-lt"/>
                <a:cs typeface="+mn-lt"/>
              </a:rPr>
              <a:t> is a study of what most Americans believe about inequities and wealth, what they actually are, and what they it should be</a:t>
            </a:r>
            <a:endParaRPr lang="en-US" sz="2800">
              <a:ea typeface="Calibri"/>
              <a:cs typeface="Calibri"/>
            </a:endParaRPr>
          </a:p>
          <a:p>
            <a:pPr marL="0" indent="0">
              <a:buNone/>
            </a:pPr>
            <a:r>
              <a:rPr lang="en-US" sz="2800">
                <a:ea typeface="Calibri"/>
                <a:cs typeface="Calibri"/>
              </a:rPr>
              <a:t>      </a:t>
            </a:r>
            <a:r>
              <a:rPr lang="en-US" sz="1800">
                <a:ea typeface="Calibri"/>
                <a:cs typeface="Calibri"/>
                <a:hlinkClick r:id="rId2"/>
              </a:rPr>
              <a:t>Wealth Distribution Perceived v Actual</a:t>
            </a:r>
            <a:r>
              <a:rPr lang="en-US" sz="2800">
                <a:ea typeface="Calibri"/>
                <a:cs typeface="Calibri"/>
              </a:rPr>
              <a:t> </a:t>
            </a:r>
          </a:p>
          <a:p>
            <a:pPr marL="0" indent="0">
              <a:buNone/>
            </a:pPr>
            <a:endParaRPr lang="en-US" sz="1600" b="1" u="sng">
              <a:ea typeface="Calibri"/>
              <a:cs typeface="Calibri"/>
            </a:endParaRPr>
          </a:p>
        </p:txBody>
      </p:sp>
      <p:pic>
        <p:nvPicPr>
          <p:cNvPr id="6" name="Picture 5" descr="A blue and white logo&#10;&#10;Description automatically generated">
            <a:extLst>
              <a:ext uri="{FF2B5EF4-FFF2-40B4-BE49-F238E27FC236}">
                <a16:creationId xmlns:a16="http://schemas.microsoft.com/office/drawing/2014/main" id="{57C04E85-8889-0C7A-4E6A-22AEB862AECA}"/>
              </a:ext>
            </a:extLst>
          </p:cNvPr>
          <p:cNvPicPr>
            <a:picLocks noChangeAspect="1"/>
          </p:cNvPicPr>
          <p:nvPr/>
        </p:nvPicPr>
        <p:blipFill>
          <a:blip r:embed="rId3"/>
          <a:srcRect l="4878" r="-2439" b="1051"/>
          <a:stretch/>
        </p:blipFill>
        <p:spPr>
          <a:xfrm>
            <a:off x="11618793" y="6177232"/>
            <a:ext cx="585439" cy="678590"/>
          </a:xfrm>
          <a:prstGeom prst="rect">
            <a:avLst/>
          </a:prstGeom>
        </p:spPr>
      </p:pic>
      <p:pic>
        <p:nvPicPr>
          <p:cNvPr id="4" name="Picture 3" descr="A chart with different colored squares&#10;&#10;AI-generated content may be incorrect.">
            <a:extLst>
              <a:ext uri="{FF2B5EF4-FFF2-40B4-BE49-F238E27FC236}">
                <a16:creationId xmlns:a16="http://schemas.microsoft.com/office/drawing/2014/main" id="{81DF8EB1-9E55-473A-C035-DC437352E943}"/>
              </a:ext>
            </a:extLst>
          </p:cNvPr>
          <p:cNvPicPr>
            <a:picLocks noChangeAspect="1"/>
          </p:cNvPicPr>
          <p:nvPr/>
        </p:nvPicPr>
        <p:blipFill>
          <a:blip r:embed="rId4"/>
          <a:stretch>
            <a:fillRect/>
          </a:stretch>
        </p:blipFill>
        <p:spPr>
          <a:xfrm>
            <a:off x="5880357" y="362736"/>
            <a:ext cx="6320889" cy="5812736"/>
          </a:xfrm>
          <a:prstGeom prst="rect">
            <a:avLst/>
          </a:prstGeom>
        </p:spPr>
      </p:pic>
    </p:spTree>
    <p:extLst>
      <p:ext uri="{BB962C8B-B14F-4D97-AF65-F5344CB8AC3E}">
        <p14:creationId xmlns:p14="http://schemas.microsoft.com/office/powerpoint/2010/main" val="270964900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DBF4ACA-8BF0-E54F-9EF6-8768D9F67D8C}"/>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2E909F9E-FF11-4A23-587B-555A603EA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7646536A-D3DE-437D-ED2C-7F3E618AF7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4" name="Straight Connector 13">
            <a:extLst>
              <a:ext uri="{FF2B5EF4-FFF2-40B4-BE49-F238E27FC236}">
                <a16:creationId xmlns:a16="http://schemas.microsoft.com/office/drawing/2014/main" id="{A4649E9B-9AE7-94EE-7AC3-E07D3515B6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269EBAB-D271-91C6-374A-98761D9A7070}"/>
              </a:ext>
            </a:extLst>
          </p:cNvPr>
          <p:cNvSpPr>
            <a:spLocks noGrp="1"/>
          </p:cNvSpPr>
          <p:nvPr>
            <p:ph type="title"/>
          </p:nvPr>
        </p:nvSpPr>
        <p:spPr>
          <a:xfrm>
            <a:off x="208900" y="232263"/>
            <a:ext cx="5197531" cy="1195607"/>
          </a:xfrm>
        </p:spPr>
        <p:txBody>
          <a:bodyPr vert="horz" lIns="91440" tIns="45720" rIns="91440" bIns="45720" rtlCol="0" anchor="b">
            <a:normAutofit/>
          </a:bodyPr>
          <a:lstStyle/>
          <a:p>
            <a:r>
              <a:rPr lang="en-US" sz="5400">
                <a:latin typeface="Cambria"/>
                <a:ea typeface="Cambria"/>
              </a:rPr>
              <a:t>Negative </a:t>
            </a:r>
            <a:r>
              <a:rPr lang="en-US" sz="5400">
                <a:latin typeface="Cambria"/>
                <a:ea typeface="Cambria"/>
                <a:cs typeface="Calibri Light"/>
              </a:rPr>
              <a:t>Wealth</a:t>
            </a:r>
            <a:r>
              <a:rPr lang="en-US" sz="5400">
                <a:latin typeface="Calibri Light"/>
                <a:ea typeface="Calibri Light"/>
                <a:cs typeface="Calibri Light"/>
              </a:rPr>
              <a:t> </a:t>
            </a:r>
          </a:p>
        </p:txBody>
      </p:sp>
      <p:sp>
        <p:nvSpPr>
          <p:cNvPr id="3" name="Content Placeholder 2">
            <a:extLst>
              <a:ext uri="{FF2B5EF4-FFF2-40B4-BE49-F238E27FC236}">
                <a16:creationId xmlns:a16="http://schemas.microsoft.com/office/drawing/2014/main" id="{A63EE7DF-52DE-AA80-BB88-F236CD382A65}"/>
              </a:ext>
            </a:extLst>
          </p:cNvPr>
          <p:cNvSpPr>
            <a:spLocks noGrp="1"/>
          </p:cNvSpPr>
          <p:nvPr>
            <p:ph idx="1"/>
          </p:nvPr>
        </p:nvSpPr>
        <p:spPr>
          <a:xfrm>
            <a:off x="580871" y="1567716"/>
            <a:ext cx="5690040" cy="4274207"/>
          </a:xfrm>
        </p:spPr>
        <p:txBody>
          <a:bodyPr vert="horz" lIns="0" tIns="45720" rIns="0" bIns="45720" rtlCol="0" anchor="t">
            <a:normAutofit/>
          </a:bodyPr>
          <a:lstStyle/>
          <a:p>
            <a:pPr>
              <a:buFont typeface="Wingdings" panose="020F0502020204030204" pitchFamily="34" charset="0"/>
              <a:buChar char="Ø"/>
            </a:pPr>
            <a:endParaRPr lang="en-US" b="1">
              <a:ea typeface="Calibri" panose="020F0502020204030204"/>
              <a:cs typeface="Calibri" panose="020F0502020204030204"/>
            </a:endParaRPr>
          </a:p>
          <a:p>
            <a:pPr marL="457200" indent="-457200">
              <a:buFont typeface="Wingdings" panose="020F0502020204030204" pitchFamily="34" charset="0"/>
              <a:buChar char="Ø"/>
            </a:pPr>
            <a:r>
              <a:rPr lang="en-US" sz="2800" b="1">
                <a:ea typeface="+mn-lt"/>
                <a:cs typeface="+mn-lt"/>
              </a:rPr>
              <a:t>Negative Wealth</a:t>
            </a:r>
            <a:r>
              <a:rPr lang="en-US" sz="2800">
                <a:ea typeface="+mn-lt"/>
                <a:cs typeface="+mn-lt"/>
              </a:rPr>
              <a:t> is when you owe more than you own. It is created when your expenses are greater than your income (aka-Debt)</a:t>
            </a:r>
            <a:endParaRPr lang="en-US" sz="2000">
              <a:ea typeface="Calibri"/>
              <a:cs typeface="Calibri"/>
            </a:endParaRPr>
          </a:p>
          <a:p>
            <a:pPr marL="566420" lvl="2">
              <a:buFont typeface="Wingdings" pitchFamily="34" charset="0"/>
              <a:buChar char="§"/>
            </a:pPr>
            <a:r>
              <a:rPr lang="en-US" sz="1600" b="1">
                <a:solidFill>
                  <a:srgbClr val="000000"/>
                </a:solidFill>
                <a:ea typeface="Calibri"/>
                <a:cs typeface="Calibri"/>
              </a:rPr>
              <a:t>In 2019</a:t>
            </a:r>
            <a:r>
              <a:rPr lang="en-US" sz="1600">
                <a:solidFill>
                  <a:srgbClr val="000000"/>
                </a:solidFill>
                <a:ea typeface="Calibri"/>
                <a:cs typeface="Calibri"/>
              </a:rPr>
              <a:t>: 10% of American have negative net  worth. </a:t>
            </a:r>
          </a:p>
          <a:p>
            <a:pPr marL="566420" lvl="2">
              <a:buFont typeface="Wingdings" pitchFamily="34" charset="0"/>
              <a:buChar char="§"/>
            </a:pPr>
            <a:r>
              <a:rPr lang="en-US" sz="1600" b="1">
                <a:solidFill>
                  <a:srgbClr val="000000"/>
                </a:solidFill>
                <a:ea typeface="Calibri"/>
                <a:cs typeface="Calibri"/>
              </a:rPr>
              <a:t>In 2024</a:t>
            </a:r>
            <a:r>
              <a:rPr lang="en-US" sz="1600">
                <a:solidFill>
                  <a:srgbClr val="000000"/>
                </a:solidFill>
                <a:ea typeface="Calibri"/>
                <a:cs typeface="Calibri"/>
              </a:rPr>
              <a:t>: 31% of Americans have a net worth of $0 or less</a:t>
            </a:r>
            <a:endParaRPr lang="en-US"/>
          </a:p>
          <a:p>
            <a:pPr marL="749300" lvl="3">
              <a:buFont typeface="Wingdings" pitchFamily="34" charset="0"/>
              <a:buChar char="Ø"/>
            </a:pPr>
            <a:r>
              <a:rPr lang="en-US" sz="1600" b="1">
                <a:solidFill>
                  <a:srgbClr val="000000"/>
                </a:solidFill>
                <a:ea typeface="Calibri"/>
                <a:cs typeface="Calibri"/>
              </a:rPr>
              <a:t>Black/Brown America</a:t>
            </a:r>
            <a:r>
              <a:rPr lang="en-US" sz="1600">
                <a:solidFill>
                  <a:srgbClr val="000000"/>
                </a:solidFill>
                <a:ea typeface="Calibri"/>
                <a:cs typeface="Calibri"/>
              </a:rPr>
              <a:t>-1 in 4 have negative wealth</a:t>
            </a:r>
          </a:p>
          <a:p>
            <a:pPr marL="749300" lvl="3">
              <a:buFont typeface="Wingdings" pitchFamily="34" charset="0"/>
              <a:buChar char="Ø"/>
            </a:pPr>
            <a:r>
              <a:rPr lang="en-US" sz="1600" b="1">
                <a:solidFill>
                  <a:srgbClr val="000000"/>
                </a:solidFill>
                <a:ea typeface="Calibri"/>
                <a:cs typeface="Calibri"/>
              </a:rPr>
              <a:t>White America</a:t>
            </a:r>
            <a:r>
              <a:rPr lang="en-US" sz="1600">
                <a:solidFill>
                  <a:srgbClr val="000000"/>
                </a:solidFill>
                <a:ea typeface="Calibri"/>
                <a:cs typeface="Calibri"/>
              </a:rPr>
              <a:t>- 1 in 12 have negative wealth</a:t>
            </a:r>
          </a:p>
          <a:p>
            <a:pPr marL="457200" indent="-457200">
              <a:buFont typeface="Wingdings" panose="020F0502020204030204" pitchFamily="34" charset="0"/>
              <a:buChar char="Ø"/>
            </a:pPr>
            <a:endParaRPr lang="en-US" sz="2800">
              <a:ea typeface="Calibri"/>
              <a:cs typeface="Calibri"/>
            </a:endParaRPr>
          </a:p>
          <a:p>
            <a:pPr marL="0" indent="0">
              <a:buNone/>
            </a:pPr>
            <a:endParaRPr lang="en-US" sz="1600" b="1" u="sng">
              <a:ea typeface="Calibri"/>
              <a:cs typeface="Calibri"/>
            </a:endParaRPr>
          </a:p>
        </p:txBody>
      </p:sp>
      <p:pic>
        <p:nvPicPr>
          <p:cNvPr id="6" name="Picture 5" descr="A blue and white logo&#10;&#10;Description automatically generated">
            <a:extLst>
              <a:ext uri="{FF2B5EF4-FFF2-40B4-BE49-F238E27FC236}">
                <a16:creationId xmlns:a16="http://schemas.microsoft.com/office/drawing/2014/main" id="{EF80C442-A78D-E1EB-100F-61046BACB59F}"/>
              </a:ext>
            </a:extLst>
          </p:cNvPr>
          <p:cNvPicPr>
            <a:picLocks noChangeAspect="1"/>
          </p:cNvPicPr>
          <p:nvPr/>
        </p:nvPicPr>
        <p:blipFill>
          <a:blip r:embed="rId2"/>
          <a:srcRect l="4878" r="-2439" b="1051"/>
          <a:stretch/>
        </p:blipFill>
        <p:spPr>
          <a:xfrm>
            <a:off x="11618793" y="6177232"/>
            <a:ext cx="585439" cy="678590"/>
          </a:xfrm>
          <a:prstGeom prst="rect">
            <a:avLst/>
          </a:prstGeom>
        </p:spPr>
      </p:pic>
      <p:pic>
        <p:nvPicPr>
          <p:cNvPr id="7" name="Picture 6">
            <a:extLst>
              <a:ext uri="{FF2B5EF4-FFF2-40B4-BE49-F238E27FC236}">
                <a16:creationId xmlns:a16="http://schemas.microsoft.com/office/drawing/2014/main" id="{9D5F9213-31FB-7458-8CE5-CCB3E76D4FEA}"/>
              </a:ext>
            </a:extLst>
          </p:cNvPr>
          <p:cNvPicPr>
            <a:picLocks noChangeAspect="1"/>
          </p:cNvPicPr>
          <p:nvPr/>
        </p:nvPicPr>
        <p:blipFill>
          <a:blip r:embed="rId3"/>
          <a:stretch>
            <a:fillRect/>
          </a:stretch>
        </p:blipFill>
        <p:spPr>
          <a:xfrm>
            <a:off x="6166686" y="20698"/>
            <a:ext cx="6029323" cy="6163992"/>
          </a:xfrm>
          <a:prstGeom prst="rect">
            <a:avLst/>
          </a:prstGeom>
        </p:spPr>
      </p:pic>
    </p:spTree>
    <p:extLst>
      <p:ext uri="{BB962C8B-B14F-4D97-AF65-F5344CB8AC3E}">
        <p14:creationId xmlns:p14="http://schemas.microsoft.com/office/powerpoint/2010/main" val="356971517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A1E162E-D825-B223-1C29-4936EC56785E}"/>
            </a:ext>
          </a:extLst>
        </p:cNvPr>
        <p:cNvGrpSpPr/>
        <p:nvPr/>
      </p:nvGrpSpPr>
      <p:grpSpPr>
        <a:xfrm>
          <a:off x="0" y="0"/>
          <a:ext cx="0" cy="0"/>
          <a:chOff x="0" y="0"/>
          <a:chExt cx="0" cy="0"/>
        </a:xfrm>
      </p:grpSpPr>
      <p:sp>
        <p:nvSpPr>
          <p:cNvPr id="44" name="Rectangle 43">
            <a:extLst>
              <a:ext uri="{FF2B5EF4-FFF2-40B4-BE49-F238E27FC236}">
                <a16:creationId xmlns:a16="http://schemas.microsoft.com/office/drawing/2014/main" id="{2E83FB3B-EB5B-0933-B331-DA3ECB9473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5" name="Rectangle 44">
            <a:extLst>
              <a:ext uri="{FF2B5EF4-FFF2-40B4-BE49-F238E27FC236}">
                <a16:creationId xmlns:a16="http://schemas.microsoft.com/office/drawing/2014/main" id="{1F5A3B42-6968-B4AB-11E1-62689C70FA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4193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46" name="Straight Connector 45">
            <a:extLst>
              <a:ext uri="{FF2B5EF4-FFF2-40B4-BE49-F238E27FC236}">
                <a16:creationId xmlns:a16="http://schemas.microsoft.com/office/drawing/2014/main" id="{BDE18086-CBAF-83AA-DECE-6F5E421FE0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47" name="Rectangle 46">
            <a:extLst>
              <a:ext uri="{FF2B5EF4-FFF2-40B4-BE49-F238E27FC236}">
                <a16:creationId xmlns:a16="http://schemas.microsoft.com/office/drawing/2014/main" id="{C6362F9E-F9EA-FB00-E879-CC2613E6E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8F46E3CA-A7F8-9282-776D-E068C1693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AE86C36E-B2ED-8FD5-0933-01099EED87A9}"/>
              </a:ext>
            </a:extLst>
          </p:cNvPr>
          <p:cNvSpPr>
            <a:spLocks noGrp="1"/>
          </p:cNvSpPr>
          <p:nvPr>
            <p:ph type="title"/>
          </p:nvPr>
        </p:nvSpPr>
        <p:spPr>
          <a:xfrm>
            <a:off x="118697" y="516835"/>
            <a:ext cx="3458517" cy="5780166"/>
          </a:xfrm>
        </p:spPr>
        <p:txBody>
          <a:bodyPr vert="horz" lIns="91440" tIns="45720" rIns="91440" bIns="45720" rtlCol="0" anchor="ctr">
            <a:normAutofit/>
          </a:bodyPr>
          <a:lstStyle/>
          <a:p>
            <a:r>
              <a:rPr lang="en-US" sz="5400">
                <a:solidFill>
                  <a:srgbClr val="FFFFFF"/>
                </a:solidFill>
                <a:latin typeface="Calibri"/>
                <a:ea typeface="Calibri"/>
                <a:cs typeface="Calibri"/>
              </a:rPr>
              <a:t>Income Steps Activity</a:t>
            </a:r>
          </a:p>
        </p:txBody>
      </p:sp>
      <p:sp>
        <p:nvSpPr>
          <p:cNvPr id="49" name="Rectangle 48">
            <a:extLst>
              <a:ext uri="{FF2B5EF4-FFF2-40B4-BE49-F238E27FC236}">
                <a16:creationId xmlns:a16="http://schemas.microsoft.com/office/drawing/2014/main" id="{EF36CAD0-44C0-1084-1814-785CA7BFAB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50" name="Content Placeholder 2">
            <a:extLst>
              <a:ext uri="{FF2B5EF4-FFF2-40B4-BE49-F238E27FC236}">
                <a16:creationId xmlns:a16="http://schemas.microsoft.com/office/drawing/2014/main" id="{E3987D40-4048-9703-8754-F41284E14EC7}"/>
              </a:ext>
            </a:extLst>
          </p:cNvPr>
          <p:cNvGraphicFramePr>
            <a:graphicFrameLocks noGrp="1"/>
          </p:cNvGraphicFramePr>
          <p:nvPr>
            <p:ph idx="1"/>
            <p:extLst>
              <p:ext uri="{D42A27DB-BD31-4B8C-83A1-F6EECF244321}">
                <p14:modId xmlns:p14="http://schemas.microsoft.com/office/powerpoint/2010/main" val="507037079"/>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icture 9" descr="A blue and white logo&#10;&#10;Description automatically generated">
            <a:extLst>
              <a:ext uri="{FF2B5EF4-FFF2-40B4-BE49-F238E27FC236}">
                <a16:creationId xmlns:a16="http://schemas.microsoft.com/office/drawing/2014/main" id="{DC2348D8-1382-8D95-9CD8-B949F5410013}"/>
              </a:ext>
            </a:extLst>
          </p:cNvPr>
          <p:cNvPicPr>
            <a:picLocks noChangeAspect="1"/>
          </p:cNvPicPr>
          <p:nvPr/>
        </p:nvPicPr>
        <p:blipFill>
          <a:blip r:embed="rId8"/>
          <a:srcRect l="4878" r="-2439" b="1051"/>
          <a:stretch/>
        </p:blipFill>
        <p:spPr>
          <a:xfrm>
            <a:off x="11618793" y="6177232"/>
            <a:ext cx="585439" cy="678590"/>
          </a:xfrm>
          <a:prstGeom prst="rect">
            <a:avLst/>
          </a:prstGeom>
        </p:spPr>
      </p:pic>
    </p:spTree>
    <p:extLst>
      <p:ext uri="{BB962C8B-B14F-4D97-AF65-F5344CB8AC3E}">
        <p14:creationId xmlns:p14="http://schemas.microsoft.com/office/powerpoint/2010/main" val="3308523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10AA7E8-F752-7DAE-C3A7-9D9253E5B4FE}"/>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B219971E-9E9F-95E9-A5CB-CED97CB092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896C452D-0057-2C70-69B1-C93F9E2932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4" name="Straight Connector 13">
            <a:extLst>
              <a:ext uri="{FF2B5EF4-FFF2-40B4-BE49-F238E27FC236}">
                <a16:creationId xmlns:a16="http://schemas.microsoft.com/office/drawing/2014/main" id="{291DF996-500E-B581-72CD-7CA2243A65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80A8568-A445-C62D-6315-444CB1BE9993}"/>
              </a:ext>
            </a:extLst>
          </p:cNvPr>
          <p:cNvSpPr>
            <a:spLocks noGrp="1"/>
          </p:cNvSpPr>
          <p:nvPr>
            <p:ph type="title"/>
          </p:nvPr>
        </p:nvSpPr>
        <p:spPr>
          <a:xfrm>
            <a:off x="201288" y="240374"/>
            <a:ext cx="8068014" cy="1173836"/>
          </a:xfrm>
        </p:spPr>
        <p:txBody>
          <a:bodyPr vert="horz" lIns="91440" tIns="45720" rIns="91440" bIns="45720" rtlCol="0" anchor="b">
            <a:normAutofit/>
          </a:bodyPr>
          <a:lstStyle/>
          <a:p>
            <a:r>
              <a:rPr lang="en-US" sz="5400">
                <a:latin typeface="Cambria"/>
                <a:ea typeface="Cambria"/>
                <a:cs typeface="Calibri Light"/>
              </a:rPr>
              <a:t>Income Quintiles: </a:t>
            </a:r>
            <a:r>
              <a:rPr lang="en-US" sz="5400">
                <a:solidFill>
                  <a:srgbClr val="C00000"/>
                </a:solidFill>
                <a:latin typeface="Cambria"/>
                <a:ea typeface="Cambria"/>
                <a:cs typeface="Calibri Light"/>
              </a:rPr>
              <a:t>2014</a:t>
            </a:r>
          </a:p>
        </p:txBody>
      </p:sp>
      <p:sp>
        <p:nvSpPr>
          <p:cNvPr id="3" name="Content Placeholder 2">
            <a:extLst>
              <a:ext uri="{FF2B5EF4-FFF2-40B4-BE49-F238E27FC236}">
                <a16:creationId xmlns:a16="http://schemas.microsoft.com/office/drawing/2014/main" id="{98A9D243-7853-9A27-28F7-0626402B7040}"/>
              </a:ext>
            </a:extLst>
          </p:cNvPr>
          <p:cNvSpPr>
            <a:spLocks noGrp="1"/>
          </p:cNvSpPr>
          <p:nvPr>
            <p:ph idx="1"/>
          </p:nvPr>
        </p:nvSpPr>
        <p:spPr>
          <a:xfrm>
            <a:off x="199871" y="1706526"/>
            <a:ext cx="5690040" cy="4391602"/>
          </a:xfrm>
        </p:spPr>
        <p:txBody>
          <a:bodyPr vert="horz" lIns="0" tIns="45720" rIns="0" bIns="45720" rtlCol="0" anchor="t">
            <a:normAutofit fontScale="85000" lnSpcReduction="20000"/>
          </a:bodyPr>
          <a:lstStyle/>
          <a:p>
            <a:pPr marL="0" indent="0">
              <a:buNone/>
            </a:pPr>
            <a:endParaRPr lang="en-US" b="1">
              <a:ea typeface="Calibri" panose="020F0502020204030204"/>
              <a:cs typeface="Calibri" panose="020F0502020204030204"/>
            </a:endParaRPr>
          </a:p>
          <a:p>
            <a:pPr marL="457200" indent="-457200">
              <a:buFont typeface="Wingdings" panose="020F0502020204030204" pitchFamily="34" charset="0"/>
              <a:buChar char="Ø"/>
            </a:pPr>
            <a:r>
              <a:rPr lang="en-US" sz="2800">
                <a:ea typeface="+mn-lt"/>
                <a:cs typeface="+mn-lt"/>
              </a:rPr>
              <a:t>Income Divided into </a:t>
            </a:r>
            <a:r>
              <a:rPr lang="en-US" sz="2800" b="1">
                <a:ea typeface="+mn-lt"/>
                <a:cs typeface="+mn-lt"/>
              </a:rPr>
              <a:t>"fifths"</a:t>
            </a:r>
            <a:r>
              <a:rPr lang="en-US" sz="2800">
                <a:ea typeface="+mn-lt"/>
                <a:cs typeface="+mn-lt"/>
              </a:rPr>
              <a:t> of a population from the l</a:t>
            </a:r>
            <a:r>
              <a:rPr lang="en-US" sz="2800" b="1">
                <a:ea typeface="+mn-lt"/>
                <a:cs typeface="+mn-lt"/>
              </a:rPr>
              <a:t>owest income to the highest income.</a:t>
            </a:r>
            <a:endParaRPr lang="en-US">
              <a:ea typeface="+mn-lt"/>
              <a:cs typeface="+mn-lt"/>
            </a:endParaRPr>
          </a:p>
          <a:p>
            <a:pPr marL="457200" indent="-457200">
              <a:buFont typeface="Wingdings" panose="020F0502020204030204" pitchFamily="34" charset="0"/>
              <a:buChar char="Ø"/>
            </a:pPr>
            <a:r>
              <a:rPr lang="en-US" sz="2800">
                <a:ea typeface="+mn-lt"/>
                <a:cs typeface="+mn-lt"/>
              </a:rPr>
              <a:t>Take a look at the signs the volunteers are holding – this number represents median Family Income. </a:t>
            </a:r>
            <a:endParaRPr lang="en-US">
              <a:ea typeface="+mn-lt"/>
              <a:cs typeface="+mn-lt"/>
            </a:endParaRPr>
          </a:p>
          <a:p>
            <a:pPr marL="749300" lvl="1">
              <a:buFont typeface="Courier New" panose="020F0502020204030204" pitchFamily="34" charset="0"/>
              <a:buChar char="o"/>
            </a:pPr>
            <a:r>
              <a:rPr lang="en-US" sz="2600" b="1">
                <a:ea typeface="+mn-lt"/>
                <a:cs typeface="+mn-lt"/>
              </a:rPr>
              <a:t>What jobs would be in each of these? </a:t>
            </a:r>
            <a:endParaRPr lang="en-US" b="1">
              <a:ea typeface="+mn-lt"/>
              <a:cs typeface="+mn-lt"/>
            </a:endParaRPr>
          </a:p>
          <a:p>
            <a:pPr marL="749300" lvl="1">
              <a:buFont typeface="Courier New" panose="020F0502020204030204" pitchFamily="34" charset="0"/>
              <a:buChar char="o"/>
            </a:pPr>
            <a:endParaRPr lang="en-US" b="1">
              <a:ea typeface="+mn-lt"/>
              <a:cs typeface="+mn-lt"/>
            </a:endParaRPr>
          </a:p>
          <a:p>
            <a:pPr marL="749300" lvl="1">
              <a:buFont typeface="Courier New" panose="020F0502020204030204" pitchFamily="34" charset="0"/>
              <a:buChar char="o"/>
            </a:pPr>
            <a:r>
              <a:rPr lang="en-US" sz="2800" b="1">
                <a:ea typeface="+mn-lt"/>
                <a:cs typeface="+mn-lt"/>
              </a:rPr>
              <a:t>What economic challenges would each have?  </a:t>
            </a:r>
            <a:endParaRPr lang="en-US" b="1">
              <a:ea typeface="+mn-lt"/>
              <a:cs typeface="+mn-lt"/>
            </a:endParaRPr>
          </a:p>
          <a:p>
            <a:pPr marL="749300" lvl="1">
              <a:buFont typeface="Courier New" panose="020F0502020204030204" pitchFamily="34" charset="0"/>
              <a:buChar char="o"/>
            </a:pPr>
            <a:endParaRPr lang="en-US" sz="2800" b="1">
              <a:ea typeface="+mn-lt"/>
              <a:cs typeface="+mn-lt"/>
            </a:endParaRPr>
          </a:p>
          <a:p>
            <a:pPr marL="749300" lvl="1">
              <a:buFont typeface="Courier New" panose="020F0502020204030204" pitchFamily="34" charset="0"/>
              <a:buChar char="o"/>
            </a:pPr>
            <a:r>
              <a:rPr lang="en-US" sz="2800" b="1">
                <a:ea typeface="+mn-lt"/>
                <a:cs typeface="+mn-lt"/>
              </a:rPr>
              <a:t>Where are our members?    </a:t>
            </a:r>
            <a:endParaRPr lang="en-US" b="1">
              <a:ea typeface="Calibri" panose="020F0502020204030204"/>
              <a:cs typeface="Calibri" panose="020F0502020204030204"/>
            </a:endParaRPr>
          </a:p>
        </p:txBody>
      </p:sp>
      <p:pic>
        <p:nvPicPr>
          <p:cNvPr id="6" name="Picture 5" descr="A blue and white logo&#10;&#10;Description automatically generated">
            <a:extLst>
              <a:ext uri="{FF2B5EF4-FFF2-40B4-BE49-F238E27FC236}">
                <a16:creationId xmlns:a16="http://schemas.microsoft.com/office/drawing/2014/main" id="{9280FE74-B837-530B-04DD-B9F32E825FD3}"/>
              </a:ext>
            </a:extLst>
          </p:cNvPr>
          <p:cNvPicPr>
            <a:picLocks noChangeAspect="1"/>
          </p:cNvPicPr>
          <p:nvPr/>
        </p:nvPicPr>
        <p:blipFill>
          <a:blip r:embed="rId2"/>
          <a:srcRect l="4878" r="-2439" b="1051"/>
          <a:stretch/>
        </p:blipFill>
        <p:spPr>
          <a:xfrm>
            <a:off x="11618793" y="6177232"/>
            <a:ext cx="585439" cy="678590"/>
          </a:xfrm>
          <a:prstGeom prst="rect">
            <a:avLst/>
          </a:prstGeom>
        </p:spPr>
      </p:pic>
      <p:sp>
        <p:nvSpPr>
          <p:cNvPr id="5" name="TextBox 4">
            <a:extLst>
              <a:ext uri="{FF2B5EF4-FFF2-40B4-BE49-F238E27FC236}">
                <a16:creationId xmlns:a16="http://schemas.microsoft.com/office/drawing/2014/main" id="{E8CAC6B7-A63A-5C70-5A50-215D3BC843DE}"/>
              </a:ext>
            </a:extLst>
          </p:cNvPr>
          <p:cNvSpPr txBox="1"/>
          <p:nvPr/>
        </p:nvSpPr>
        <p:spPr>
          <a:xfrm>
            <a:off x="6364940" y="1917450"/>
            <a:ext cx="5129803" cy="32316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a:ea typeface="Calibri"/>
                <a:cs typeface="Calibri"/>
              </a:rPr>
              <a:t>2014 Income Quintiles</a:t>
            </a:r>
          </a:p>
          <a:p>
            <a:pPr marL="285750" indent="-285750">
              <a:buFont typeface="Arial"/>
              <a:buChar char="•"/>
            </a:pPr>
            <a:r>
              <a:rPr lang="en-US" b="1">
                <a:ea typeface="Calibri"/>
                <a:cs typeface="Calibri"/>
              </a:rPr>
              <a:t>Lowest Quintile:</a:t>
            </a:r>
            <a:r>
              <a:rPr lang="en-US">
                <a:ea typeface="Calibri"/>
                <a:cs typeface="Calibri"/>
              </a:rPr>
              <a:t>    $0-$29,100</a:t>
            </a:r>
          </a:p>
          <a:p>
            <a:endParaRPr lang="en-US">
              <a:ea typeface="Calibri"/>
              <a:cs typeface="Calibri"/>
            </a:endParaRPr>
          </a:p>
          <a:p>
            <a:pPr marL="285750" indent="-285750">
              <a:buFont typeface="Arial"/>
              <a:buChar char="•"/>
            </a:pPr>
            <a:r>
              <a:rPr lang="en-US" b="1">
                <a:ea typeface="Calibri"/>
                <a:cs typeface="Calibri"/>
              </a:rPr>
              <a:t>2nd Quintile:</a:t>
            </a:r>
            <a:r>
              <a:rPr lang="en-US">
                <a:ea typeface="Calibri"/>
                <a:cs typeface="Calibri"/>
              </a:rPr>
              <a:t>           $29,101-$52,697</a:t>
            </a:r>
          </a:p>
          <a:p>
            <a:pPr marL="285750" indent="-285750">
              <a:buFont typeface="Arial"/>
              <a:buChar char="•"/>
            </a:pPr>
            <a:endParaRPr lang="en-US">
              <a:ea typeface="Calibri"/>
              <a:cs typeface="Calibri"/>
            </a:endParaRPr>
          </a:p>
          <a:p>
            <a:pPr marL="285750" indent="-285750">
              <a:buFont typeface="Arial"/>
              <a:buChar char="•"/>
            </a:pPr>
            <a:r>
              <a:rPr lang="en-US" b="1">
                <a:ea typeface="Calibri"/>
                <a:cs typeface="Calibri"/>
              </a:rPr>
              <a:t>3rd Quintile:</a:t>
            </a:r>
            <a:r>
              <a:rPr lang="en-US">
                <a:ea typeface="Calibri"/>
                <a:cs typeface="Calibri"/>
              </a:rPr>
              <a:t>            $52,698-$82,032</a:t>
            </a:r>
          </a:p>
          <a:p>
            <a:pPr marL="285750" indent="-285750">
              <a:buFont typeface="Arial"/>
              <a:buChar char="•"/>
            </a:pPr>
            <a:endParaRPr lang="en-US">
              <a:ea typeface="Calibri"/>
              <a:cs typeface="Calibri"/>
            </a:endParaRPr>
          </a:p>
          <a:p>
            <a:pPr marL="285750" indent="-285750">
              <a:buFont typeface="Arial"/>
              <a:buChar char="•"/>
            </a:pPr>
            <a:r>
              <a:rPr lang="en-US" b="1">
                <a:ea typeface="Calibri"/>
                <a:cs typeface="Calibri"/>
              </a:rPr>
              <a:t>4th Quintile: </a:t>
            </a:r>
            <a:r>
              <a:rPr lang="en-US">
                <a:ea typeface="Calibri"/>
                <a:cs typeface="Calibri"/>
              </a:rPr>
              <a:t>           $82,033-129,006</a:t>
            </a:r>
          </a:p>
          <a:p>
            <a:pPr marL="285750" indent="-285750">
              <a:buFont typeface="Arial"/>
              <a:buChar char="•"/>
            </a:pPr>
            <a:endParaRPr lang="en-US">
              <a:ea typeface="Calibri"/>
              <a:cs typeface="Calibri"/>
            </a:endParaRPr>
          </a:p>
          <a:p>
            <a:pPr marL="285750" indent="-285750">
              <a:buFont typeface="Arial"/>
              <a:buChar char="•"/>
            </a:pPr>
            <a:r>
              <a:rPr lang="en-US" b="1" err="1">
                <a:ea typeface="Calibri"/>
                <a:cs typeface="Calibri"/>
              </a:rPr>
              <a:t>Highes</a:t>
            </a:r>
            <a:r>
              <a:rPr lang="en-US" b="1">
                <a:ea typeface="Calibri"/>
                <a:cs typeface="Calibri"/>
              </a:rPr>
              <a:t> Quintile:</a:t>
            </a:r>
            <a:r>
              <a:rPr lang="en-US">
                <a:ea typeface="Calibri"/>
                <a:cs typeface="Calibri"/>
              </a:rPr>
              <a:t>       $129,007 and Higher</a:t>
            </a:r>
          </a:p>
          <a:p>
            <a:pPr marL="285750" indent="-285750">
              <a:buFont typeface="Arial"/>
              <a:buChar char="•"/>
            </a:pPr>
            <a:endParaRPr lang="en-US">
              <a:ea typeface="Calibri"/>
              <a:cs typeface="Calibri"/>
            </a:endParaRPr>
          </a:p>
        </p:txBody>
      </p:sp>
    </p:spTree>
    <p:extLst>
      <p:ext uri="{BB962C8B-B14F-4D97-AF65-F5344CB8AC3E}">
        <p14:creationId xmlns:p14="http://schemas.microsoft.com/office/powerpoint/2010/main" val="18348171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6B251-85FC-4ACB-A069-0292964EA86E}"/>
              </a:ext>
            </a:extLst>
          </p:cNvPr>
          <p:cNvSpPr>
            <a:spLocks noGrp="1"/>
          </p:cNvSpPr>
          <p:nvPr>
            <p:ph type="title"/>
          </p:nvPr>
        </p:nvSpPr>
        <p:spPr>
          <a:xfrm>
            <a:off x="451620" y="286603"/>
            <a:ext cx="11245798" cy="1407437"/>
          </a:xfrm>
        </p:spPr>
        <p:txBody>
          <a:bodyPr>
            <a:normAutofit/>
          </a:bodyPr>
          <a:lstStyle/>
          <a:p>
            <a:r>
              <a:rPr lang="en-US" sz="6000"/>
              <a:t>Directions for 1947-1979 </a:t>
            </a:r>
            <a:endParaRPr lang="en-US" sz="6000">
              <a:ea typeface="Calibri" panose="020F0502020204030204"/>
              <a:cs typeface="Calibri" panose="020F0502020204030204"/>
            </a:endParaRPr>
          </a:p>
        </p:txBody>
      </p:sp>
      <p:sp>
        <p:nvSpPr>
          <p:cNvPr id="3" name="Content Placeholder 2">
            <a:extLst>
              <a:ext uri="{FF2B5EF4-FFF2-40B4-BE49-F238E27FC236}">
                <a16:creationId xmlns:a16="http://schemas.microsoft.com/office/drawing/2014/main" id="{6AAE62E4-CCCF-4CCE-B0A4-34C859708B68}"/>
              </a:ext>
            </a:extLst>
          </p:cNvPr>
          <p:cNvSpPr>
            <a:spLocks noGrp="1"/>
          </p:cNvSpPr>
          <p:nvPr>
            <p:ph idx="1"/>
          </p:nvPr>
        </p:nvSpPr>
        <p:spPr>
          <a:xfrm>
            <a:off x="657108" y="1875028"/>
            <a:ext cx="7109740" cy="4101201"/>
          </a:xfrm>
        </p:spPr>
        <p:txBody>
          <a:bodyPr vert="horz" lIns="0" tIns="45720" rIns="0" bIns="45720" rtlCol="0" anchor="t">
            <a:noAutofit/>
          </a:bodyPr>
          <a:lstStyle/>
          <a:p>
            <a:pPr>
              <a:buFont typeface="Wingdings" panose="020F0502020204030204" pitchFamily="34" charset="0"/>
              <a:buChar char="Ø"/>
            </a:pPr>
            <a:r>
              <a:rPr lang="en-US" sz="2800" b="1"/>
              <a:t>  Lowest:</a:t>
            </a:r>
            <a:r>
              <a:rPr lang="en-US" sz="2800"/>
              <a:t>   23 Steps/Pace Forward </a:t>
            </a:r>
            <a:r>
              <a:rPr lang="en-US" sz="2800" b="1">
                <a:solidFill>
                  <a:schemeClr val="accent1"/>
                </a:solidFill>
              </a:rPr>
              <a:t>(+116%)</a:t>
            </a:r>
            <a:endParaRPr lang="en-US" sz="2800">
              <a:solidFill>
                <a:schemeClr val="accent1"/>
              </a:solidFill>
              <a:ea typeface="Calibri"/>
              <a:cs typeface="Calibri"/>
            </a:endParaRPr>
          </a:p>
          <a:p>
            <a:pPr>
              <a:buFont typeface="Wingdings" panose="020F0502020204030204" pitchFamily="34" charset="0"/>
              <a:buChar char="Ø"/>
            </a:pPr>
            <a:r>
              <a:rPr lang="en-US" sz="2800" b="1"/>
              <a:t>  Second:</a:t>
            </a:r>
            <a:r>
              <a:rPr lang="en-US" sz="2800"/>
              <a:t>   20 Steps/Pace Forward </a:t>
            </a:r>
            <a:r>
              <a:rPr lang="en-US" sz="2800" b="1">
                <a:solidFill>
                  <a:schemeClr val="accent1"/>
                </a:solidFill>
              </a:rPr>
              <a:t>(+100%)</a:t>
            </a:r>
            <a:endParaRPr lang="en-US" sz="2800" b="1">
              <a:solidFill>
                <a:schemeClr val="accent1"/>
              </a:solidFill>
              <a:ea typeface="Calibri" panose="020F0502020204030204"/>
              <a:cs typeface="Calibri"/>
            </a:endParaRPr>
          </a:p>
          <a:p>
            <a:pPr>
              <a:buFont typeface="Wingdings" panose="020F0502020204030204" pitchFamily="34" charset="0"/>
              <a:buChar char="Ø"/>
            </a:pPr>
            <a:r>
              <a:rPr lang="en-US" sz="2800" b="1"/>
              <a:t>  Middle:</a:t>
            </a:r>
            <a:r>
              <a:rPr lang="en-US" sz="2800"/>
              <a:t>   22 Steps/Pace Forward </a:t>
            </a:r>
            <a:r>
              <a:rPr lang="en-US" sz="2800" b="1">
                <a:solidFill>
                  <a:schemeClr val="accent1"/>
                </a:solidFill>
              </a:rPr>
              <a:t>(+111%)</a:t>
            </a:r>
            <a:endParaRPr lang="en-US" sz="2800" b="1">
              <a:solidFill>
                <a:schemeClr val="accent1"/>
              </a:solidFill>
              <a:ea typeface="Calibri" panose="020F0502020204030204"/>
              <a:cs typeface="Calibri"/>
            </a:endParaRPr>
          </a:p>
          <a:p>
            <a:pPr>
              <a:buFont typeface="Wingdings"/>
              <a:buChar char="Ø"/>
            </a:pPr>
            <a:r>
              <a:rPr lang="en-US" sz="2800" b="1">
                <a:cs typeface="Calibri"/>
              </a:rPr>
              <a:t>  Fourth:</a:t>
            </a:r>
            <a:r>
              <a:rPr lang="en-US" sz="2800">
                <a:cs typeface="Calibri"/>
              </a:rPr>
              <a:t>   22.5 Steps/Pace Forward </a:t>
            </a:r>
            <a:r>
              <a:rPr lang="en-US" sz="2800" b="1">
                <a:solidFill>
                  <a:schemeClr val="accent1"/>
                </a:solidFill>
                <a:cs typeface="Calibri"/>
              </a:rPr>
              <a:t>(+114%)</a:t>
            </a:r>
            <a:endParaRPr lang="en-US" sz="2800" b="1">
              <a:solidFill>
                <a:schemeClr val="accent1"/>
              </a:solidFill>
              <a:ea typeface="Calibri"/>
              <a:cs typeface="Calibri"/>
            </a:endParaRPr>
          </a:p>
          <a:p>
            <a:pPr>
              <a:buFont typeface="Wingdings"/>
              <a:buChar char="Ø"/>
            </a:pPr>
            <a:r>
              <a:rPr lang="en-US" sz="2800" b="1">
                <a:cs typeface="Calibri"/>
              </a:rPr>
              <a:t>  Highest:</a:t>
            </a:r>
            <a:r>
              <a:rPr lang="en-US" sz="2800">
                <a:cs typeface="Calibri"/>
              </a:rPr>
              <a:t>  20 Steps/Pace Forward</a:t>
            </a:r>
            <a:r>
              <a:rPr lang="en-US" sz="2800" b="1">
                <a:solidFill>
                  <a:schemeClr val="accent1"/>
                </a:solidFill>
                <a:cs typeface="Calibri"/>
              </a:rPr>
              <a:t> (+99%)</a:t>
            </a:r>
            <a:endParaRPr lang="en-US" sz="2800" b="1">
              <a:solidFill>
                <a:schemeClr val="accent1"/>
              </a:solidFill>
              <a:ea typeface="Calibri"/>
              <a:cs typeface="Calibri"/>
            </a:endParaRPr>
          </a:p>
          <a:p>
            <a:pPr marL="383540" lvl="1">
              <a:buFont typeface="Courier New"/>
              <a:buChar char="o"/>
            </a:pPr>
            <a:r>
              <a:rPr lang="en-US" sz="3000" b="1">
                <a:cs typeface="Calibri"/>
              </a:rPr>
              <a:t>  Top 5%: </a:t>
            </a:r>
            <a:r>
              <a:rPr lang="en-US" sz="3000">
                <a:cs typeface="Calibri"/>
              </a:rPr>
              <a:t>  17.5 Steps/Pace Forward </a:t>
            </a:r>
            <a:r>
              <a:rPr lang="en-US" sz="3000" b="1">
                <a:solidFill>
                  <a:schemeClr val="accent1"/>
                </a:solidFill>
                <a:cs typeface="Calibri"/>
              </a:rPr>
              <a:t>(+86%)</a:t>
            </a:r>
            <a:endParaRPr lang="en-US" sz="3000">
              <a:solidFill>
                <a:schemeClr val="accent1"/>
              </a:solidFill>
              <a:ea typeface="Calibri"/>
              <a:cs typeface="Calibri"/>
            </a:endParaRPr>
          </a:p>
          <a:p>
            <a:pPr marL="0" indent="0">
              <a:buNone/>
            </a:pPr>
            <a:endParaRPr lang="en-US" sz="3200">
              <a:cs typeface="Calibri"/>
            </a:endParaRPr>
          </a:p>
        </p:txBody>
      </p:sp>
      <p:pic>
        <p:nvPicPr>
          <p:cNvPr id="6" name="Picture 6" descr="Graphical user interface&#10;&#10;Description automatically generated">
            <a:extLst>
              <a:ext uri="{FF2B5EF4-FFF2-40B4-BE49-F238E27FC236}">
                <a16:creationId xmlns:a16="http://schemas.microsoft.com/office/drawing/2014/main" id="{83205AA2-D394-81EE-171A-434C5DD36E01}"/>
              </a:ext>
            </a:extLst>
          </p:cNvPr>
          <p:cNvPicPr>
            <a:picLocks noChangeAspect="1"/>
          </p:cNvPicPr>
          <p:nvPr/>
        </p:nvPicPr>
        <p:blipFill rotWithShape="1">
          <a:blip r:embed="rId3"/>
          <a:srcRect r="-398" b="5300"/>
          <a:stretch/>
        </p:blipFill>
        <p:spPr>
          <a:xfrm>
            <a:off x="7939957" y="2135582"/>
            <a:ext cx="3243175" cy="3438002"/>
          </a:xfrm>
          <a:prstGeom prst="rect">
            <a:avLst/>
          </a:prstGeom>
        </p:spPr>
      </p:pic>
    </p:spTree>
    <p:extLst>
      <p:ext uri="{BB962C8B-B14F-4D97-AF65-F5344CB8AC3E}">
        <p14:creationId xmlns:p14="http://schemas.microsoft.com/office/powerpoint/2010/main" val="3226398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AEFFF97-6AE9-4823-9006-9BD513EFFC32}"/>
              </a:ext>
            </a:extLst>
          </p:cNvPr>
          <p:cNvPicPr/>
          <p:nvPr/>
        </p:nvPicPr>
        <p:blipFill rotWithShape="1">
          <a:blip r:embed="rId3"/>
          <a:srcRect l="11109" t="14184" r="25704" b="9015"/>
          <a:stretch/>
        </p:blipFill>
        <p:spPr bwMode="auto">
          <a:xfrm>
            <a:off x="518" y="609314"/>
            <a:ext cx="11877372" cy="5643269"/>
          </a:xfrm>
          <a:prstGeom prst="rect">
            <a:avLst/>
          </a:prstGeom>
          <a:ln>
            <a:noFill/>
          </a:ln>
          <a:extLst>
            <a:ext uri="{53640926-AAD7-44D8-BBD7-CCE9431645EC}">
              <a14:shadowObscured xmlns:a14="http://schemas.microsoft.com/office/drawing/2010/main"/>
            </a:ext>
          </a:extLst>
        </p:spPr>
      </p:pic>
      <p:sp>
        <p:nvSpPr>
          <p:cNvPr id="2" name="TextBox 1">
            <a:extLst>
              <a:ext uri="{FF2B5EF4-FFF2-40B4-BE49-F238E27FC236}">
                <a16:creationId xmlns:a16="http://schemas.microsoft.com/office/drawing/2014/main" id="{3BE0537B-EBE0-717E-EA3E-5179FAB89EE4}"/>
              </a:ext>
            </a:extLst>
          </p:cNvPr>
          <p:cNvSpPr txBox="1"/>
          <p:nvPr/>
        </p:nvSpPr>
        <p:spPr>
          <a:xfrm>
            <a:off x="1139041" y="2968"/>
            <a:ext cx="9905999"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solidFill>
                  <a:srgbClr val="404040"/>
                </a:solidFill>
                <a:latin typeface="Calibri Light"/>
                <a:ea typeface="Calibri Light"/>
                <a:cs typeface="Calibri Light"/>
              </a:rPr>
              <a:t>Income: </a:t>
            </a:r>
            <a:r>
              <a:rPr lang="en-US" sz="4400" b="1">
                <a:solidFill>
                  <a:schemeClr val="accent1"/>
                </a:solidFill>
                <a:latin typeface="Calibri Light"/>
                <a:ea typeface="Calibri Light"/>
                <a:cs typeface="Calibri Light"/>
              </a:rPr>
              <a:t>Growth by Quintile 1947-1979</a:t>
            </a:r>
            <a:endParaRPr lang="en-US" sz="4400">
              <a:solidFill>
                <a:schemeClr val="accent1"/>
              </a:solidFill>
              <a:ea typeface="Calibri"/>
              <a:cs typeface="Calibri"/>
            </a:endParaRPr>
          </a:p>
        </p:txBody>
      </p:sp>
    </p:spTree>
    <p:extLst>
      <p:ext uri="{BB962C8B-B14F-4D97-AF65-F5344CB8AC3E}">
        <p14:creationId xmlns:p14="http://schemas.microsoft.com/office/powerpoint/2010/main" val="3345550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09924-F86C-464F-89C0-4978282CCF03}"/>
              </a:ext>
            </a:extLst>
          </p:cNvPr>
          <p:cNvSpPr>
            <a:spLocks noGrp="1"/>
          </p:cNvSpPr>
          <p:nvPr>
            <p:ph type="title"/>
          </p:nvPr>
        </p:nvSpPr>
        <p:spPr>
          <a:xfrm>
            <a:off x="421566" y="264831"/>
            <a:ext cx="10132400" cy="965240"/>
          </a:xfrm>
        </p:spPr>
        <p:txBody>
          <a:bodyPr>
            <a:normAutofit/>
          </a:bodyPr>
          <a:lstStyle/>
          <a:p>
            <a:r>
              <a:rPr lang="en-US" sz="5400">
                <a:latin typeface="Cambria"/>
                <a:ea typeface="Cambria"/>
                <a:cs typeface="Calibri"/>
              </a:rPr>
              <a:t>Income and Wealth Exploration</a:t>
            </a:r>
            <a:endParaRPr lang="en-US" sz="5400">
              <a:latin typeface="Cambria"/>
              <a:ea typeface="Cambria"/>
            </a:endParaRPr>
          </a:p>
        </p:txBody>
      </p:sp>
      <p:sp>
        <p:nvSpPr>
          <p:cNvPr id="3" name="Content Placeholder 2">
            <a:extLst>
              <a:ext uri="{FF2B5EF4-FFF2-40B4-BE49-F238E27FC236}">
                <a16:creationId xmlns:a16="http://schemas.microsoft.com/office/drawing/2014/main" id="{09ED5FFA-4EDE-422F-A5BD-B9BE5989B09C}"/>
              </a:ext>
            </a:extLst>
          </p:cNvPr>
          <p:cNvSpPr>
            <a:spLocks noGrp="1"/>
          </p:cNvSpPr>
          <p:nvPr>
            <p:ph idx="1"/>
          </p:nvPr>
        </p:nvSpPr>
        <p:spPr>
          <a:xfrm>
            <a:off x="422367" y="1234836"/>
            <a:ext cx="11114313" cy="5047914"/>
          </a:xfrm>
        </p:spPr>
        <p:txBody>
          <a:bodyPr vert="horz" lIns="0" tIns="45720" rIns="0" bIns="45720" rtlCol="0" anchor="t">
            <a:normAutofit/>
          </a:bodyPr>
          <a:lstStyle/>
          <a:p>
            <a:pPr marL="457200" indent="-457200">
              <a:buFont typeface="Wingdings" panose="020F0502020204030204" pitchFamily="34" charset="0"/>
              <a:buChar char="Ø"/>
            </a:pPr>
            <a:r>
              <a:rPr lang="en-US" sz="2800" b="1">
                <a:latin typeface="Calibri"/>
                <a:ea typeface="Calibri"/>
                <a:cs typeface="Arial"/>
              </a:rPr>
              <a:t>What characterizes this time period in America?</a:t>
            </a:r>
            <a:endParaRPr lang="en-US" sz="2800" b="1">
              <a:solidFill>
                <a:srgbClr val="FF0000"/>
              </a:solidFill>
              <a:latin typeface="Calibri"/>
              <a:ea typeface="Calibri"/>
              <a:cs typeface="Arial" panose="020B0604020202020204" pitchFamily="34" charset="0"/>
            </a:endParaRPr>
          </a:p>
          <a:p>
            <a:pPr>
              <a:buFont typeface="Wingdings" panose="020F0502020204030204" pitchFamily="34" charset="0"/>
              <a:buChar char="Ø"/>
            </a:pPr>
            <a:r>
              <a:rPr lang="en-US" sz="2800" b="1">
                <a:solidFill>
                  <a:schemeClr val="tx2"/>
                </a:solidFill>
                <a:latin typeface="Calibri"/>
                <a:ea typeface="Calibri"/>
                <a:cs typeface="Arial"/>
              </a:rPr>
              <a:t> </a:t>
            </a:r>
            <a:r>
              <a:rPr lang="en-US" sz="2800" b="1">
                <a:solidFill>
                  <a:schemeClr val="tx1"/>
                </a:solidFill>
                <a:latin typeface="Calibri"/>
                <a:ea typeface="Calibri"/>
                <a:cs typeface="Arial"/>
              </a:rPr>
              <a:t> </a:t>
            </a:r>
            <a:r>
              <a:rPr lang="en-US" sz="2800" u="sng">
                <a:solidFill>
                  <a:schemeClr val="tx1"/>
                </a:solidFill>
                <a:latin typeface="Calibri"/>
                <a:ea typeface="Calibri"/>
                <a:cs typeface="Arial"/>
              </a:rPr>
              <a:t>Politics/Historic Events/Unionism</a:t>
            </a:r>
            <a:endParaRPr lang="en-US" u="sng">
              <a:solidFill>
                <a:schemeClr val="tx1"/>
              </a:solidFill>
              <a:latin typeface="Calibri"/>
              <a:ea typeface="Calibri"/>
              <a:cs typeface="Calibri"/>
            </a:endParaRPr>
          </a:p>
          <a:p>
            <a:pPr marL="0" indent="457200">
              <a:buNone/>
            </a:pPr>
            <a:r>
              <a:rPr lang="en-US" sz="3200" b="1">
                <a:solidFill>
                  <a:srgbClr val="404040"/>
                </a:solidFill>
                <a:latin typeface="Calibri"/>
                <a:ea typeface="Calibri"/>
                <a:cs typeface="Arial"/>
              </a:rPr>
              <a:t>1947-1979</a:t>
            </a:r>
            <a:endParaRPr lang="en-US" sz="3200" b="1">
              <a:solidFill>
                <a:srgbClr val="404040"/>
              </a:solidFill>
              <a:latin typeface="Calibri"/>
              <a:ea typeface="Calibri"/>
              <a:cs typeface="Calibri"/>
            </a:endParaRPr>
          </a:p>
          <a:p>
            <a:pPr>
              <a:buFont typeface="Wingdings" panose="020F0502020204030204" pitchFamily="34" charset="0"/>
              <a:buChar char="Ø"/>
            </a:pPr>
            <a:r>
              <a:rPr lang="en-US" sz="3200" b="1">
                <a:latin typeface="Calibri"/>
                <a:ea typeface="Calibri"/>
                <a:cs typeface="Arial"/>
              </a:rPr>
              <a:t> </a:t>
            </a:r>
            <a:r>
              <a:rPr lang="en-US" sz="2800" b="1">
                <a:latin typeface="Calibri"/>
                <a:ea typeface="Calibri"/>
                <a:cs typeface="Arial"/>
              </a:rPr>
              <a:t>Who was excluded?</a:t>
            </a:r>
          </a:p>
          <a:p>
            <a:pPr marL="0" indent="457200">
              <a:buNone/>
            </a:pPr>
            <a:endParaRPr lang="en-US" sz="3200" b="1">
              <a:latin typeface="Calibri"/>
              <a:ea typeface="Calibri"/>
              <a:cs typeface="Arial"/>
            </a:endParaRPr>
          </a:p>
        </p:txBody>
      </p:sp>
      <p:pic>
        <p:nvPicPr>
          <p:cNvPr id="5" name="Picture 4" descr="A group of people sitting on the floor watching television&#10;&#10;AI-generated content may be incorrect.">
            <a:extLst>
              <a:ext uri="{FF2B5EF4-FFF2-40B4-BE49-F238E27FC236}">
                <a16:creationId xmlns:a16="http://schemas.microsoft.com/office/drawing/2014/main" id="{6D56A2E5-0DF3-5791-0A6E-299C8EBDEE1D}"/>
              </a:ext>
            </a:extLst>
          </p:cNvPr>
          <p:cNvPicPr>
            <a:picLocks noChangeAspect="1"/>
          </p:cNvPicPr>
          <p:nvPr/>
        </p:nvPicPr>
        <p:blipFill>
          <a:blip r:embed="rId3"/>
          <a:stretch>
            <a:fillRect/>
          </a:stretch>
        </p:blipFill>
        <p:spPr>
          <a:xfrm>
            <a:off x="7626670" y="3089220"/>
            <a:ext cx="2087666" cy="1623648"/>
          </a:xfrm>
          <a:prstGeom prst="rect">
            <a:avLst/>
          </a:prstGeom>
        </p:spPr>
      </p:pic>
      <p:pic>
        <p:nvPicPr>
          <p:cNvPr id="11" name="Picture 10" descr="A group of people standing in a line&#10;&#10;AI-generated content may be incorrect.">
            <a:extLst>
              <a:ext uri="{FF2B5EF4-FFF2-40B4-BE49-F238E27FC236}">
                <a16:creationId xmlns:a16="http://schemas.microsoft.com/office/drawing/2014/main" id="{486CD761-78BA-3588-74FF-604F5DB1B1E6}"/>
              </a:ext>
            </a:extLst>
          </p:cNvPr>
          <p:cNvPicPr>
            <a:picLocks noChangeAspect="1"/>
          </p:cNvPicPr>
          <p:nvPr/>
        </p:nvPicPr>
        <p:blipFill>
          <a:blip r:embed="rId4"/>
          <a:stretch>
            <a:fillRect/>
          </a:stretch>
        </p:blipFill>
        <p:spPr>
          <a:xfrm>
            <a:off x="5928922" y="1920773"/>
            <a:ext cx="2098432" cy="1535724"/>
          </a:xfrm>
          <a:prstGeom prst="rect">
            <a:avLst/>
          </a:prstGeom>
        </p:spPr>
      </p:pic>
      <p:pic>
        <p:nvPicPr>
          <p:cNvPr id="12" name="Picture 11" descr="A poster of a person shaking hands with a person&#10;&#10;AI-generated content may be incorrect.">
            <a:extLst>
              <a:ext uri="{FF2B5EF4-FFF2-40B4-BE49-F238E27FC236}">
                <a16:creationId xmlns:a16="http://schemas.microsoft.com/office/drawing/2014/main" id="{5AB2B527-C7C7-C106-915B-1F462CE6A5A6}"/>
              </a:ext>
            </a:extLst>
          </p:cNvPr>
          <p:cNvPicPr>
            <a:picLocks noChangeAspect="1"/>
          </p:cNvPicPr>
          <p:nvPr/>
        </p:nvPicPr>
        <p:blipFill>
          <a:blip r:embed="rId5"/>
          <a:stretch>
            <a:fillRect/>
          </a:stretch>
        </p:blipFill>
        <p:spPr>
          <a:xfrm>
            <a:off x="5661351" y="3671614"/>
            <a:ext cx="2048609" cy="1826602"/>
          </a:xfrm>
          <a:prstGeom prst="rect">
            <a:avLst/>
          </a:prstGeom>
        </p:spPr>
      </p:pic>
      <p:pic>
        <p:nvPicPr>
          <p:cNvPr id="13" name="Picture 12" descr="An aerial view of a housing complex&#10;&#10;AI-generated content may be incorrect.">
            <a:extLst>
              <a:ext uri="{FF2B5EF4-FFF2-40B4-BE49-F238E27FC236}">
                <a16:creationId xmlns:a16="http://schemas.microsoft.com/office/drawing/2014/main" id="{E3E43846-DC89-9EA3-68F7-7560E9332824}"/>
              </a:ext>
            </a:extLst>
          </p:cNvPr>
          <p:cNvPicPr>
            <a:picLocks noChangeAspect="1"/>
          </p:cNvPicPr>
          <p:nvPr/>
        </p:nvPicPr>
        <p:blipFill>
          <a:blip r:embed="rId6"/>
          <a:stretch>
            <a:fillRect/>
          </a:stretch>
        </p:blipFill>
        <p:spPr>
          <a:xfrm>
            <a:off x="9190891" y="1917822"/>
            <a:ext cx="1711570" cy="1363541"/>
          </a:xfrm>
          <a:prstGeom prst="rect">
            <a:avLst/>
          </a:prstGeom>
        </p:spPr>
      </p:pic>
      <p:pic>
        <p:nvPicPr>
          <p:cNvPr id="14" name="Picture 13" descr="A group of people holding signs&#10;&#10;AI-generated content may be incorrect.">
            <a:extLst>
              <a:ext uri="{FF2B5EF4-FFF2-40B4-BE49-F238E27FC236}">
                <a16:creationId xmlns:a16="http://schemas.microsoft.com/office/drawing/2014/main" id="{B1A3FE53-4DDA-9241-7E2D-E9F8DD03E34E}"/>
              </a:ext>
            </a:extLst>
          </p:cNvPr>
          <p:cNvPicPr>
            <a:picLocks noChangeAspect="1"/>
          </p:cNvPicPr>
          <p:nvPr/>
        </p:nvPicPr>
        <p:blipFill>
          <a:blip r:embed="rId7"/>
          <a:stretch>
            <a:fillRect/>
          </a:stretch>
        </p:blipFill>
        <p:spPr>
          <a:xfrm>
            <a:off x="7407292" y="4932542"/>
            <a:ext cx="2520462" cy="1140071"/>
          </a:xfrm>
          <a:prstGeom prst="rect">
            <a:avLst/>
          </a:prstGeom>
        </p:spPr>
      </p:pic>
      <p:pic>
        <p:nvPicPr>
          <p:cNvPr id="15" name="Picture 14" descr="A group of people marching in a protest&#10;&#10;AI-generated content may be incorrect.">
            <a:extLst>
              <a:ext uri="{FF2B5EF4-FFF2-40B4-BE49-F238E27FC236}">
                <a16:creationId xmlns:a16="http://schemas.microsoft.com/office/drawing/2014/main" id="{ACCF0C6A-A8E7-5599-9418-4D4EB8B0846A}"/>
              </a:ext>
            </a:extLst>
          </p:cNvPr>
          <p:cNvPicPr>
            <a:picLocks noChangeAspect="1"/>
          </p:cNvPicPr>
          <p:nvPr/>
        </p:nvPicPr>
        <p:blipFill>
          <a:blip r:embed="rId8"/>
          <a:stretch>
            <a:fillRect/>
          </a:stretch>
        </p:blipFill>
        <p:spPr>
          <a:xfrm>
            <a:off x="9890403" y="4051609"/>
            <a:ext cx="2013632" cy="1319561"/>
          </a:xfrm>
          <a:prstGeom prst="rect">
            <a:avLst/>
          </a:prstGeom>
        </p:spPr>
      </p:pic>
    </p:spTree>
    <p:extLst>
      <p:ext uri="{BB962C8B-B14F-4D97-AF65-F5344CB8AC3E}">
        <p14:creationId xmlns:p14="http://schemas.microsoft.com/office/powerpoint/2010/main" val="1584340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0CB6A-5985-D617-8861-6AD565C668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AB9661-D406-2BD8-87E1-5E3972C19F37}"/>
              </a:ext>
            </a:extLst>
          </p:cNvPr>
          <p:cNvSpPr>
            <a:spLocks noGrp="1"/>
          </p:cNvSpPr>
          <p:nvPr>
            <p:ph type="title"/>
          </p:nvPr>
        </p:nvSpPr>
        <p:spPr>
          <a:xfrm>
            <a:off x="421566" y="264831"/>
            <a:ext cx="10132400" cy="965240"/>
          </a:xfrm>
        </p:spPr>
        <p:txBody>
          <a:bodyPr>
            <a:normAutofit/>
          </a:bodyPr>
          <a:lstStyle/>
          <a:p>
            <a:r>
              <a:rPr lang="en-US" sz="5400">
                <a:latin typeface="Cambria"/>
                <a:ea typeface="Cambria"/>
                <a:cs typeface="Calibri"/>
              </a:rPr>
              <a:t>Income and Wealth Exploration</a:t>
            </a:r>
            <a:endParaRPr lang="en-US" sz="5400">
              <a:latin typeface="Cambria"/>
              <a:ea typeface="Cambria"/>
            </a:endParaRPr>
          </a:p>
        </p:txBody>
      </p:sp>
      <p:sp>
        <p:nvSpPr>
          <p:cNvPr id="3" name="Content Placeholder 2">
            <a:extLst>
              <a:ext uri="{FF2B5EF4-FFF2-40B4-BE49-F238E27FC236}">
                <a16:creationId xmlns:a16="http://schemas.microsoft.com/office/drawing/2014/main" id="{CF78832F-3469-E3FF-527D-55EAB496DEE5}"/>
              </a:ext>
            </a:extLst>
          </p:cNvPr>
          <p:cNvSpPr>
            <a:spLocks noGrp="1"/>
          </p:cNvSpPr>
          <p:nvPr>
            <p:ph idx="1"/>
          </p:nvPr>
        </p:nvSpPr>
        <p:spPr>
          <a:xfrm>
            <a:off x="422367" y="1234836"/>
            <a:ext cx="11114313" cy="5047914"/>
          </a:xfrm>
        </p:spPr>
        <p:txBody>
          <a:bodyPr vert="horz" lIns="0" tIns="45720" rIns="0" bIns="45720" rtlCol="0" anchor="t">
            <a:normAutofit/>
          </a:bodyPr>
          <a:lstStyle/>
          <a:p>
            <a:pPr marL="457200" indent="-457200">
              <a:buFont typeface="Wingdings" panose="020F0502020204030204" pitchFamily="34" charset="0"/>
              <a:buChar char="Ø"/>
            </a:pPr>
            <a:r>
              <a:rPr lang="en-US" sz="2800" b="1">
                <a:latin typeface="Calibri"/>
                <a:ea typeface="Calibri"/>
                <a:cs typeface="Arial"/>
              </a:rPr>
              <a:t>What characterizes this time period in America?</a:t>
            </a:r>
            <a:endParaRPr lang="en-US" sz="2800" b="1">
              <a:solidFill>
                <a:srgbClr val="FF0000"/>
              </a:solidFill>
              <a:latin typeface="Calibri"/>
              <a:ea typeface="Calibri"/>
              <a:cs typeface="Arial" panose="020B0604020202020204" pitchFamily="34" charset="0"/>
            </a:endParaRPr>
          </a:p>
          <a:p>
            <a:pPr>
              <a:buFont typeface="Wingdings" panose="020F0502020204030204" pitchFamily="34" charset="0"/>
              <a:buChar char="Ø"/>
            </a:pPr>
            <a:r>
              <a:rPr lang="en-US" sz="2800" b="1">
                <a:solidFill>
                  <a:schemeClr val="tx2"/>
                </a:solidFill>
                <a:latin typeface="Calibri"/>
                <a:ea typeface="Calibri"/>
                <a:cs typeface="Arial"/>
              </a:rPr>
              <a:t> </a:t>
            </a:r>
            <a:r>
              <a:rPr lang="en-US" sz="2800" b="1">
                <a:solidFill>
                  <a:schemeClr val="tx1"/>
                </a:solidFill>
                <a:latin typeface="Calibri"/>
                <a:ea typeface="Calibri"/>
                <a:cs typeface="Arial"/>
              </a:rPr>
              <a:t> </a:t>
            </a:r>
            <a:r>
              <a:rPr lang="en-US" sz="2800" u="sng">
                <a:solidFill>
                  <a:schemeClr val="tx1"/>
                </a:solidFill>
                <a:latin typeface="Calibri"/>
                <a:ea typeface="Calibri"/>
                <a:cs typeface="Arial"/>
              </a:rPr>
              <a:t>Politics/Historic Events/Unionism</a:t>
            </a:r>
            <a:endParaRPr lang="en-US" u="sng">
              <a:solidFill>
                <a:schemeClr val="tx1"/>
              </a:solidFill>
              <a:latin typeface="Calibri"/>
              <a:ea typeface="Calibri"/>
              <a:cs typeface="Calibri"/>
            </a:endParaRPr>
          </a:p>
          <a:p>
            <a:pPr marL="0" indent="457200">
              <a:buNone/>
            </a:pPr>
            <a:r>
              <a:rPr lang="en-US" sz="3200" b="1">
                <a:solidFill>
                  <a:srgbClr val="404040"/>
                </a:solidFill>
                <a:latin typeface="Calibri"/>
                <a:ea typeface="Calibri"/>
                <a:cs typeface="Arial"/>
              </a:rPr>
              <a:t>1980-2014</a:t>
            </a:r>
            <a:endParaRPr lang="en-US" sz="3200" b="1">
              <a:solidFill>
                <a:srgbClr val="404040"/>
              </a:solidFill>
              <a:latin typeface="Calibri"/>
              <a:ea typeface="Calibri"/>
              <a:cs typeface="Calibri"/>
            </a:endParaRPr>
          </a:p>
          <a:p>
            <a:pPr marL="0" indent="0">
              <a:buNone/>
            </a:pPr>
            <a:endParaRPr lang="en-US" sz="2800" b="1">
              <a:latin typeface="Calibri"/>
              <a:ea typeface="Calibri"/>
              <a:cs typeface="Arial"/>
            </a:endParaRPr>
          </a:p>
          <a:p>
            <a:pPr marL="0" indent="457200">
              <a:buNone/>
            </a:pPr>
            <a:endParaRPr lang="en-US" sz="3200" b="1">
              <a:latin typeface="Calibri"/>
              <a:ea typeface="Calibri"/>
              <a:cs typeface="Arial"/>
            </a:endParaRPr>
          </a:p>
        </p:txBody>
      </p:sp>
      <p:pic>
        <p:nvPicPr>
          <p:cNvPr id="4" name="Picture 3" descr="A couple of men in suits&#10;&#10;AI-generated content may be incorrect.">
            <a:extLst>
              <a:ext uri="{FF2B5EF4-FFF2-40B4-BE49-F238E27FC236}">
                <a16:creationId xmlns:a16="http://schemas.microsoft.com/office/drawing/2014/main" id="{B326F207-3AD8-2803-6756-7AE20592AF50}"/>
              </a:ext>
            </a:extLst>
          </p:cNvPr>
          <p:cNvPicPr>
            <a:picLocks noChangeAspect="1"/>
          </p:cNvPicPr>
          <p:nvPr/>
        </p:nvPicPr>
        <p:blipFill>
          <a:blip r:embed="rId3"/>
          <a:stretch>
            <a:fillRect/>
          </a:stretch>
        </p:blipFill>
        <p:spPr>
          <a:xfrm>
            <a:off x="6882284" y="2211323"/>
            <a:ext cx="3131759" cy="1948916"/>
          </a:xfrm>
          <a:prstGeom prst="rect">
            <a:avLst/>
          </a:prstGeom>
        </p:spPr>
      </p:pic>
      <p:pic>
        <p:nvPicPr>
          <p:cNvPr id="6" name="Picture 5" descr="A group of people holding a banner&#10;&#10;AI-generated content may be incorrect.">
            <a:extLst>
              <a:ext uri="{FF2B5EF4-FFF2-40B4-BE49-F238E27FC236}">
                <a16:creationId xmlns:a16="http://schemas.microsoft.com/office/drawing/2014/main" id="{F946D7BB-D9D9-4AC4-D6AF-303FB9D13A2A}"/>
              </a:ext>
            </a:extLst>
          </p:cNvPr>
          <p:cNvPicPr>
            <a:picLocks noChangeAspect="1"/>
          </p:cNvPicPr>
          <p:nvPr/>
        </p:nvPicPr>
        <p:blipFill>
          <a:blip r:embed="rId4"/>
          <a:stretch>
            <a:fillRect/>
          </a:stretch>
        </p:blipFill>
        <p:spPr>
          <a:xfrm>
            <a:off x="8856236" y="4153124"/>
            <a:ext cx="2990385" cy="2008629"/>
          </a:xfrm>
          <a:prstGeom prst="rect">
            <a:avLst/>
          </a:prstGeom>
        </p:spPr>
      </p:pic>
      <p:pic>
        <p:nvPicPr>
          <p:cNvPr id="7" name="Picture 6" descr="A newspaper with text on it&#10;&#10;AI-generated content may be incorrect.">
            <a:extLst>
              <a:ext uri="{FF2B5EF4-FFF2-40B4-BE49-F238E27FC236}">
                <a16:creationId xmlns:a16="http://schemas.microsoft.com/office/drawing/2014/main" id="{13A1B3C4-FF6B-66D4-46FC-8BC1E1B5DB94}"/>
              </a:ext>
            </a:extLst>
          </p:cNvPr>
          <p:cNvPicPr>
            <a:picLocks noChangeAspect="1"/>
          </p:cNvPicPr>
          <p:nvPr/>
        </p:nvPicPr>
        <p:blipFill>
          <a:blip r:embed="rId5"/>
          <a:srcRect t="3214" b="17857"/>
          <a:stretch>
            <a:fillRect/>
          </a:stretch>
        </p:blipFill>
        <p:spPr>
          <a:xfrm>
            <a:off x="3234287" y="2639423"/>
            <a:ext cx="3553646" cy="2240975"/>
          </a:xfrm>
          <a:prstGeom prst="rect">
            <a:avLst/>
          </a:prstGeom>
        </p:spPr>
      </p:pic>
      <p:pic>
        <p:nvPicPr>
          <p:cNvPr id="8" name="Picture 7" descr="A person in a suit and tie&#10;&#10;AI-generated content may be incorrect.">
            <a:extLst>
              <a:ext uri="{FF2B5EF4-FFF2-40B4-BE49-F238E27FC236}">
                <a16:creationId xmlns:a16="http://schemas.microsoft.com/office/drawing/2014/main" id="{B5654543-0D26-A2CE-EBC6-F6ABE6203C0B}"/>
              </a:ext>
            </a:extLst>
          </p:cNvPr>
          <p:cNvPicPr>
            <a:picLocks noChangeAspect="1"/>
          </p:cNvPicPr>
          <p:nvPr/>
        </p:nvPicPr>
        <p:blipFill>
          <a:blip r:embed="rId6"/>
          <a:srcRect l="18000" r="16800" b="621"/>
          <a:stretch>
            <a:fillRect/>
          </a:stretch>
        </p:blipFill>
        <p:spPr>
          <a:xfrm>
            <a:off x="9651473" y="1238762"/>
            <a:ext cx="2080579" cy="1955002"/>
          </a:xfrm>
          <a:prstGeom prst="rect">
            <a:avLst/>
          </a:prstGeom>
        </p:spPr>
      </p:pic>
      <p:pic>
        <p:nvPicPr>
          <p:cNvPr id="9" name="Picture 8" descr="A graph with a line going up&#10;&#10;AI-generated content may be incorrect.">
            <a:extLst>
              <a:ext uri="{FF2B5EF4-FFF2-40B4-BE49-F238E27FC236}">
                <a16:creationId xmlns:a16="http://schemas.microsoft.com/office/drawing/2014/main" id="{16F997FF-ED88-3542-DA94-2055D8C66CCA}"/>
              </a:ext>
            </a:extLst>
          </p:cNvPr>
          <p:cNvPicPr>
            <a:picLocks noChangeAspect="1"/>
          </p:cNvPicPr>
          <p:nvPr/>
        </p:nvPicPr>
        <p:blipFill>
          <a:blip r:embed="rId7"/>
          <a:stretch>
            <a:fillRect/>
          </a:stretch>
        </p:blipFill>
        <p:spPr>
          <a:xfrm>
            <a:off x="6684907" y="4262987"/>
            <a:ext cx="2007468" cy="2013167"/>
          </a:xfrm>
          <a:prstGeom prst="rect">
            <a:avLst/>
          </a:prstGeom>
        </p:spPr>
      </p:pic>
    </p:spTree>
    <p:extLst>
      <p:ext uri="{BB962C8B-B14F-4D97-AF65-F5344CB8AC3E}">
        <p14:creationId xmlns:p14="http://schemas.microsoft.com/office/powerpoint/2010/main" val="4080216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Graphical user interface&#10;&#10;Description automatically generated">
            <a:extLst>
              <a:ext uri="{FF2B5EF4-FFF2-40B4-BE49-F238E27FC236}">
                <a16:creationId xmlns:a16="http://schemas.microsoft.com/office/drawing/2014/main" id="{BC1A3EF8-8AA6-DFFD-1F48-48BE63328E02}"/>
              </a:ext>
            </a:extLst>
          </p:cNvPr>
          <p:cNvPicPr>
            <a:picLocks noChangeAspect="1"/>
          </p:cNvPicPr>
          <p:nvPr/>
        </p:nvPicPr>
        <p:blipFill rotWithShape="1">
          <a:blip r:embed="rId3"/>
          <a:srcRect r="-398" b="5300"/>
          <a:stretch/>
        </p:blipFill>
        <p:spPr>
          <a:xfrm>
            <a:off x="221206" y="1672742"/>
            <a:ext cx="2981939" cy="3506628"/>
          </a:xfrm>
          <a:prstGeom prst="rect">
            <a:avLst/>
          </a:prstGeom>
        </p:spPr>
      </p:pic>
      <p:sp>
        <p:nvSpPr>
          <p:cNvPr id="2" name="Title 1">
            <a:extLst>
              <a:ext uri="{FF2B5EF4-FFF2-40B4-BE49-F238E27FC236}">
                <a16:creationId xmlns:a16="http://schemas.microsoft.com/office/drawing/2014/main" id="{EF35839E-35D3-4B3E-BCA6-0814F931AE5F}"/>
              </a:ext>
            </a:extLst>
          </p:cNvPr>
          <p:cNvSpPr>
            <a:spLocks noGrp="1"/>
          </p:cNvSpPr>
          <p:nvPr>
            <p:ph type="title"/>
          </p:nvPr>
        </p:nvSpPr>
        <p:spPr>
          <a:xfrm>
            <a:off x="665101" y="286604"/>
            <a:ext cx="10490579" cy="910430"/>
          </a:xfrm>
        </p:spPr>
        <p:txBody>
          <a:bodyPr>
            <a:normAutofit/>
          </a:bodyPr>
          <a:lstStyle/>
          <a:p>
            <a:r>
              <a:rPr lang="en-US"/>
              <a:t>Directions for 1979-2014 </a:t>
            </a:r>
          </a:p>
        </p:txBody>
      </p:sp>
      <p:sp>
        <p:nvSpPr>
          <p:cNvPr id="3" name="Content Placeholder 2">
            <a:extLst>
              <a:ext uri="{FF2B5EF4-FFF2-40B4-BE49-F238E27FC236}">
                <a16:creationId xmlns:a16="http://schemas.microsoft.com/office/drawing/2014/main" id="{50004231-3CD2-4956-A8FD-DCFBE72E363B}"/>
              </a:ext>
            </a:extLst>
          </p:cNvPr>
          <p:cNvSpPr>
            <a:spLocks noGrp="1"/>
          </p:cNvSpPr>
          <p:nvPr>
            <p:ph idx="1"/>
          </p:nvPr>
        </p:nvSpPr>
        <p:spPr>
          <a:xfrm>
            <a:off x="3354988" y="1703348"/>
            <a:ext cx="9418199" cy="3489257"/>
          </a:xfrm>
        </p:spPr>
        <p:txBody>
          <a:bodyPr vert="horz" lIns="0" tIns="45720" rIns="0" bIns="45720" rtlCol="0" anchor="t">
            <a:normAutofit/>
          </a:bodyPr>
          <a:lstStyle/>
          <a:p>
            <a:pPr>
              <a:buFont typeface="Wingdings" panose="020F0502020204030204" pitchFamily="34" charset="0"/>
              <a:buChar char="Ø"/>
            </a:pPr>
            <a:r>
              <a:rPr lang="en-US" sz="2800"/>
              <a:t>  </a:t>
            </a:r>
            <a:r>
              <a:rPr lang="en-US" sz="2800" b="1"/>
              <a:t>Lowest:  </a:t>
            </a:r>
            <a:r>
              <a:rPr lang="en-US" sz="2800"/>
              <a:t>2 </a:t>
            </a:r>
            <a:r>
              <a:rPr lang="en-US" sz="2400"/>
              <a:t>1/2</a:t>
            </a:r>
            <a:r>
              <a:rPr lang="en-US" sz="2800"/>
              <a:t> steps/paces</a:t>
            </a:r>
            <a:r>
              <a:rPr lang="en-US" sz="2800" b="1"/>
              <a:t> backward</a:t>
            </a:r>
            <a:r>
              <a:rPr lang="en-US" sz="2800"/>
              <a:t> </a:t>
            </a:r>
            <a:r>
              <a:rPr lang="en-US" sz="2800">
                <a:solidFill>
                  <a:srgbClr val="404040"/>
                </a:solidFill>
              </a:rPr>
              <a:t>(</a:t>
            </a:r>
            <a:r>
              <a:rPr lang="en-US" sz="2800">
                <a:solidFill>
                  <a:schemeClr val="accent1"/>
                </a:solidFill>
              </a:rPr>
              <a:t>-12%; </a:t>
            </a:r>
            <a:r>
              <a:rPr lang="en-US" sz="2800">
                <a:solidFill>
                  <a:schemeClr val="tx1"/>
                </a:solidFill>
              </a:rPr>
              <a:t>$0 - 29,100)</a:t>
            </a:r>
            <a:endParaRPr lang="en-US" sz="2800">
              <a:solidFill>
                <a:schemeClr val="tx1"/>
              </a:solidFill>
              <a:ea typeface="Calibri" panose="020F0502020204030204"/>
              <a:cs typeface="Calibri"/>
            </a:endParaRPr>
          </a:p>
          <a:p>
            <a:pPr>
              <a:buFont typeface="Wingdings" panose="020F0502020204030204" pitchFamily="34" charset="0"/>
              <a:buChar char="Ø"/>
            </a:pPr>
            <a:r>
              <a:rPr lang="en-US" sz="2800"/>
              <a:t> </a:t>
            </a:r>
            <a:r>
              <a:rPr lang="en-US" sz="2800" b="1"/>
              <a:t> Second:</a:t>
            </a:r>
            <a:r>
              <a:rPr lang="en-US" sz="2800"/>
              <a:t>  1/2 step/pace forward (</a:t>
            </a:r>
            <a:r>
              <a:rPr lang="en-US" sz="2800">
                <a:solidFill>
                  <a:schemeClr val="accent1"/>
                </a:solidFill>
              </a:rPr>
              <a:t>+3%</a:t>
            </a:r>
            <a:r>
              <a:rPr lang="en-US" sz="2800"/>
              <a:t>; $29,101 - 52,697)</a:t>
            </a:r>
            <a:endParaRPr lang="en-US" sz="2800">
              <a:ea typeface="Calibri"/>
              <a:cs typeface="Calibri"/>
            </a:endParaRPr>
          </a:p>
          <a:p>
            <a:pPr>
              <a:buFont typeface="Wingdings" panose="020F0502020204030204" pitchFamily="34" charset="0"/>
              <a:buChar char="Ø"/>
            </a:pPr>
            <a:r>
              <a:rPr lang="en-US" sz="2800"/>
              <a:t>  </a:t>
            </a:r>
            <a:r>
              <a:rPr lang="en-US" sz="2800" b="1"/>
              <a:t>Middle:  </a:t>
            </a:r>
            <a:r>
              <a:rPr lang="en-US" sz="2800"/>
              <a:t>2 steps/paces forward (</a:t>
            </a:r>
            <a:r>
              <a:rPr lang="en-US" sz="2800">
                <a:solidFill>
                  <a:schemeClr val="accent1"/>
                </a:solidFill>
              </a:rPr>
              <a:t>+12%; </a:t>
            </a:r>
            <a:r>
              <a:rPr lang="en-US" sz="2800"/>
              <a:t>$52,698 - 82,032</a:t>
            </a:r>
            <a:endParaRPr lang="en-US" sz="2800">
              <a:ea typeface="Calibri"/>
              <a:cs typeface="Calibri"/>
            </a:endParaRPr>
          </a:p>
          <a:p>
            <a:pPr>
              <a:buFont typeface="Wingdings" panose="020F0502020204030204" pitchFamily="34" charset="0"/>
              <a:buChar char="Ø"/>
            </a:pPr>
            <a:r>
              <a:rPr lang="en-US" sz="2800"/>
              <a:t>  </a:t>
            </a:r>
            <a:r>
              <a:rPr lang="en-US" sz="2800" b="1"/>
              <a:t>Fourth: </a:t>
            </a:r>
            <a:r>
              <a:rPr lang="en-US" sz="2800"/>
              <a:t>  5 steps/paces forward (</a:t>
            </a:r>
            <a:r>
              <a:rPr lang="en-US" sz="2800">
                <a:solidFill>
                  <a:schemeClr val="accent1"/>
                </a:solidFill>
              </a:rPr>
              <a:t>+26%</a:t>
            </a:r>
            <a:r>
              <a:rPr lang="en-US" sz="2800"/>
              <a:t>; $82,033 - 129,006)</a:t>
            </a:r>
            <a:endParaRPr lang="en-US" sz="2800">
              <a:ea typeface="Calibri"/>
              <a:cs typeface="Calibri"/>
            </a:endParaRPr>
          </a:p>
          <a:p>
            <a:pPr>
              <a:buFont typeface="Wingdings" panose="020F0502020204030204" pitchFamily="34" charset="0"/>
              <a:buChar char="Ø"/>
            </a:pPr>
            <a:r>
              <a:rPr lang="en-US" sz="2800"/>
              <a:t>  </a:t>
            </a:r>
            <a:r>
              <a:rPr lang="en-US" sz="2800" b="1"/>
              <a:t>Highest:  </a:t>
            </a:r>
            <a:r>
              <a:rPr lang="en-US" sz="2800"/>
              <a:t>10 </a:t>
            </a:r>
            <a:r>
              <a:rPr lang="en-US" sz="2400"/>
              <a:t>1/2</a:t>
            </a:r>
            <a:r>
              <a:rPr lang="en-US" sz="2800"/>
              <a:t> steps/paces forward (</a:t>
            </a:r>
            <a:r>
              <a:rPr lang="en-US" sz="2800">
                <a:solidFill>
                  <a:schemeClr val="accent1"/>
                </a:solidFill>
              </a:rPr>
              <a:t>+54%</a:t>
            </a:r>
            <a:r>
              <a:rPr lang="en-US" sz="2800"/>
              <a:t>; $129,007+)</a:t>
            </a:r>
            <a:endParaRPr lang="en-US" sz="2800">
              <a:ea typeface="Calibri" panose="020F0502020204030204"/>
              <a:cs typeface="Calibri"/>
            </a:endParaRPr>
          </a:p>
        </p:txBody>
      </p:sp>
    </p:spTree>
    <p:extLst>
      <p:ext uri="{BB962C8B-B14F-4D97-AF65-F5344CB8AC3E}">
        <p14:creationId xmlns:p14="http://schemas.microsoft.com/office/powerpoint/2010/main" val="1377817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5C2F9-45BA-40D5-9505-062A72C47DFE}"/>
              </a:ext>
            </a:extLst>
          </p:cNvPr>
          <p:cNvSpPr>
            <a:spLocks noGrp="1"/>
          </p:cNvSpPr>
          <p:nvPr>
            <p:ph type="title"/>
          </p:nvPr>
        </p:nvSpPr>
        <p:spPr>
          <a:xfrm>
            <a:off x="642355" y="286604"/>
            <a:ext cx="10513325" cy="1212251"/>
          </a:xfrm>
        </p:spPr>
        <p:txBody>
          <a:bodyPr/>
          <a:lstStyle/>
          <a:p>
            <a:r>
              <a:rPr lang="en-US"/>
              <a:t>Top 5% and Top 1%</a:t>
            </a:r>
          </a:p>
        </p:txBody>
      </p:sp>
      <p:sp>
        <p:nvSpPr>
          <p:cNvPr id="3" name="Content Placeholder 2">
            <a:extLst>
              <a:ext uri="{FF2B5EF4-FFF2-40B4-BE49-F238E27FC236}">
                <a16:creationId xmlns:a16="http://schemas.microsoft.com/office/drawing/2014/main" id="{AE45DC75-125E-401F-BCC7-4CB8BB404F60}"/>
              </a:ext>
            </a:extLst>
          </p:cNvPr>
          <p:cNvSpPr>
            <a:spLocks noGrp="1"/>
          </p:cNvSpPr>
          <p:nvPr>
            <p:ph idx="1"/>
          </p:nvPr>
        </p:nvSpPr>
        <p:spPr>
          <a:xfrm>
            <a:off x="640080" y="1200093"/>
            <a:ext cx="10855966" cy="4798861"/>
          </a:xfrm>
        </p:spPr>
        <p:txBody>
          <a:bodyPr vert="horz" lIns="0" tIns="45720" rIns="0" bIns="45720" rtlCol="0" anchor="t">
            <a:normAutofit/>
          </a:bodyPr>
          <a:lstStyle/>
          <a:p>
            <a:pPr>
              <a:buFont typeface="Wingdings" panose="020F0502020204030204" pitchFamily="34" charset="0"/>
              <a:buChar char="Ø"/>
            </a:pPr>
            <a:endParaRPr lang="en-US" sz="3600">
              <a:ea typeface="Calibri"/>
              <a:cs typeface="Calibri"/>
            </a:endParaRPr>
          </a:p>
          <a:p>
            <a:pPr>
              <a:buFont typeface="Wingdings" panose="020F0502020204030204" pitchFamily="34" charset="0"/>
              <a:buChar char="Ø"/>
            </a:pPr>
            <a:r>
              <a:rPr lang="en-US" sz="3200" b="1"/>
              <a:t>  Top 5%:</a:t>
            </a:r>
            <a:r>
              <a:rPr lang="en-US" sz="3200"/>
              <a:t> 15 </a:t>
            </a:r>
            <a:r>
              <a:rPr lang="en-US" sz="2800"/>
              <a:t>1/2</a:t>
            </a:r>
            <a:r>
              <a:rPr lang="en-US" sz="3200"/>
              <a:t> steps/paces forward </a:t>
            </a:r>
            <a:r>
              <a:rPr lang="en-US" sz="3200">
                <a:solidFill>
                  <a:schemeClr val="accent1"/>
                </a:solidFill>
              </a:rPr>
              <a:t>(+78%)</a:t>
            </a:r>
            <a:r>
              <a:rPr lang="en-US" sz="3200"/>
              <a:t> $230,030 and up</a:t>
            </a:r>
            <a:endParaRPr lang="en-US" sz="3200">
              <a:ea typeface="Calibri"/>
              <a:cs typeface="Calibri"/>
            </a:endParaRPr>
          </a:p>
          <a:p>
            <a:pPr>
              <a:buFont typeface="Wingdings" panose="020F0502020204030204" pitchFamily="34" charset="0"/>
              <a:buChar char="Ø"/>
            </a:pPr>
            <a:r>
              <a:rPr lang="en-US" sz="3200" b="1"/>
              <a:t>  Top 1%</a:t>
            </a:r>
            <a:r>
              <a:rPr lang="en-US" sz="3200"/>
              <a:t>:  37 steps/paces forward </a:t>
            </a:r>
            <a:r>
              <a:rPr lang="en-US" sz="3200">
                <a:solidFill>
                  <a:schemeClr val="accent1"/>
                </a:solidFill>
              </a:rPr>
              <a:t>(+185%)</a:t>
            </a:r>
            <a:r>
              <a:rPr lang="en-US" sz="3200"/>
              <a:t> $423,090 and up</a:t>
            </a:r>
            <a:endParaRPr lang="en-US" sz="3200">
              <a:ea typeface="Calibri"/>
              <a:cs typeface="Calibri"/>
            </a:endParaRPr>
          </a:p>
        </p:txBody>
      </p:sp>
      <p:pic>
        <p:nvPicPr>
          <p:cNvPr id="6" name="Picture 6" descr="Graphical user interface&#10;&#10;Description automatically generated">
            <a:extLst>
              <a:ext uri="{FF2B5EF4-FFF2-40B4-BE49-F238E27FC236}">
                <a16:creationId xmlns:a16="http://schemas.microsoft.com/office/drawing/2014/main" id="{083F9801-D93E-5E9E-37FA-3321DA98163D}"/>
              </a:ext>
            </a:extLst>
          </p:cNvPr>
          <p:cNvPicPr>
            <a:picLocks noChangeAspect="1"/>
          </p:cNvPicPr>
          <p:nvPr/>
        </p:nvPicPr>
        <p:blipFill rotWithShape="1">
          <a:blip r:embed="rId3"/>
          <a:srcRect r="-398" b="5300"/>
          <a:stretch/>
        </p:blipFill>
        <p:spPr>
          <a:xfrm>
            <a:off x="3469526" y="3087203"/>
            <a:ext cx="4865958" cy="2549184"/>
          </a:xfrm>
          <a:prstGeom prst="rect">
            <a:avLst/>
          </a:prstGeom>
        </p:spPr>
      </p:pic>
    </p:spTree>
    <p:extLst>
      <p:ext uri="{BB962C8B-B14F-4D97-AF65-F5344CB8AC3E}">
        <p14:creationId xmlns:p14="http://schemas.microsoft.com/office/powerpoint/2010/main" val="1827911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BE0537B-EBE0-717E-EA3E-5179FAB89EE4}"/>
              </a:ext>
            </a:extLst>
          </p:cNvPr>
          <p:cNvSpPr txBox="1"/>
          <p:nvPr/>
        </p:nvSpPr>
        <p:spPr>
          <a:xfrm>
            <a:off x="1091312" y="-2894"/>
            <a:ext cx="9689122"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solidFill>
                  <a:srgbClr val="404040"/>
                </a:solidFill>
                <a:latin typeface="Calibri Light"/>
                <a:ea typeface="Calibri Light"/>
                <a:cs typeface="Calibri Light"/>
              </a:rPr>
              <a:t>Income: </a:t>
            </a:r>
            <a:r>
              <a:rPr lang="en-US" sz="4400" b="1">
                <a:solidFill>
                  <a:schemeClr val="accent1"/>
                </a:solidFill>
                <a:latin typeface="Calibri Light"/>
                <a:ea typeface="Calibri Light"/>
                <a:cs typeface="Calibri Light"/>
              </a:rPr>
              <a:t>Growth by Quintile 1979-2014</a:t>
            </a:r>
            <a:endParaRPr lang="en-US" sz="4400">
              <a:solidFill>
                <a:schemeClr val="accent1"/>
              </a:solidFill>
              <a:ea typeface="Calibri"/>
              <a:cs typeface="Calibri"/>
            </a:endParaRPr>
          </a:p>
        </p:txBody>
      </p:sp>
      <p:pic>
        <p:nvPicPr>
          <p:cNvPr id="6" name="Picture 5">
            <a:extLst>
              <a:ext uri="{FF2B5EF4-FFF2-40B4-BE49-F238E27FC236}">
                <a16:creationId xmlns:a16="http://schemas.microsoft.com/office/drawing/2014/main" id="{B2B52C11-356A-C6AD-DA31-125A82FEBDCE}"/>
              </a:ext>
            </a:extLst>
          </p:cNvPr>
          <p:cNvPicPr/>
          <p:nvPr/>
        </p:nvPicPr>
        <p:blipFill rotWithShape="1">
          <a:blip r:embed="rId3"/>
          <a:srcRect l="13585" t="15197" r="22928" b="6998"/>
          <a:stretch/>
        </p:blipFill>
        <p:spPr bwMode="auto">
          <a:xfrm>
            <a:off x="162601" y="762822"/>
            <a:ext cx="11873754" cy="576139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99832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aph showing the growth of the total income&#10;&#10;Description automatically generated">
            <a:extLst>
              <a:ext uri="{FF2B5EF4-FFF2-40B4-BE49-F238E27FC236}">
                <a16:creationId xmlns:a16="http://schemas.microsoft.com/office/drawing/2014/main" id="{72513D26-14B7-DA48-56F7-30CF2AE4BF70}"/>
              </a:ext>
            </a:extLst>
          </p:cNvPr>
          <p:cNvPicPr>
            <a:picLocks noChangeAspect="1"/>
          </p:cNvPicPr>
          <p:nvPr/>
        </p:nvPicPr>
        <p:blipFill>
          <a:blip r:embed="rId3"/>
          <a:stretch>
            <a:fillRect/>
          </a:stretch>
        </p:blipFill>
        <p:spPr>
          <a:xfrm>
            <a:off x="461399" y="267174"/>
            <a:ext cx="10957459" cy="5791372"/>
          </a:xfrm>
          <a:prstGeom prst="rect">
            <a:avLst/>
          </a:prstGeom>
        </p:spPr>
      </p:pic>
    </p:spTree>
    <p:extLst>
      <p:ext uri="{BB962C8B-B14F-4D97-AF65-F5344CB8AC3E}">
        <p14:creationId xmlns:p14="http://schemas.microsoft.com/office/powerpoint/2010/main" val="2667811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F6BB70C-B4CD-3EDC-F27F-BE199EBFDD1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FC5C4CA-02AF-9447-A3C7-0B1D7BD93977}"/>
              </a:ext>
            </a:extLst>
          </p:cNvPr>
          <p:cNvPicPr>
            <a:picLocks noChangeAspect="1"/>
          </p:cNvPicPr>
          <p:nvPr/>
        </p:nvPicPr>
        <p:blipFill>
          <a:blip r:embed="rId2"/>
          <a:srcRect t="-53" r="-198" b="3800"/>
          <a:stretch>
            <a:fillRect/>
          </a:stretch>
        </p:blipFill>
        <p:spPr>
          <a:xfrm>
            <a:off x="5083163" y="1714500"/>
            <a:ext cx="6538433" cy="4153747"/>
          </a:xfrm>
          <a:prstGeom prst="rect">
            <a:avLst/>
          </a:prstGeom>
        </p:spPr>
      </p:pic>
      <p:sp>
        <p:nvSpPr>
          <p:cNvPr id="2" name="Title 1">
            <a:extLst>
              <a:ext uri="{FF2B5EF4-FFF2-40B4-BE49-F238E27FC236}">
                <a16:creationId xmlns:a16="http://schemas.microsoft.com/office/drawing/2014/main" id="{BC82CE24-0879-8567-16BD-06234EED83B3}"/>
              </a:ext>
            </a:extLst>
          </p:cNvPr>
          <p:cNvSpPr>
            <a:spLocks noGrp="1"/>
          </p:cNvSpPr>
          <p:nvPr>
            <p:ph type="title"/>
          </p:nvPr>
        </p:nvSpPr>
        <p:spPr>
          <a:xfrm>
            <a:off x="529515" y="266681"/>
            <a:ext cx="10058400" cy="1450757"/>
          </a:xfrm>
        </p:spPr>
        <p:txBody>
          <a:bodyPr vert="horz" lIns="91440" tIns="45720" rIns="91440" bIns="45720" rtlCol="0" anchor="b">
            <a:normAutofit/>
          </a:bodyPr>
          <a:lstStyle/>
          <a:p>
            <a:pPr algn="ctr"/>
            <a:r>
              <a:rPr lang="en-US" sz="5400">
                <a:latin typeface="Cambria"/>
                <a:ea typeface="Cambria"/>
                <a:cs typeface="Calibri Light"/>
              </a:rPr>
              <a:t>Income Quintiles: </a:t>
            </a:r>
            <a:r>
              <a:rPr lang="en-US" sz="5400">
                <a:solidFill>
                  <a:srgbClr val="C00000"/>
                </a:solidFill>
                <a:latin typeface="Cambria"/>
                <a:ea typeface="Cambria"/>
                <a:cs typeface="Calibri Light"/>
              </a:rPr>
              <a:t>2014 </a:t>
            </a:r>
            <a:r>
              <a:rPr lang="en-US" sz="5400">
                <a:solidFill>
                  <a:srgbClr val="404040"/>
                </a:solidFill>
                <a:latin typeface="Cambria"/>
                <a:ea typeface="Cambria"/>
                <a:cs typeface="Calibri Light"/>
              </a:rPr>
              <a:t>v. </a:t>
            </a:r>
            <a:r>
              <a:rPr lang="en-US" sz="5400">
                <a:solidFill>
                  <a:srgbClr val="C00000"/>
                </a:solidFill>
                <a:latin typeface="Cambria"/>
                <a:ea typeface="Cambria"/>
                <a:cs typeface="Calibri Light"/>
              </a:rPr>
              <a:t>2022</a:t>
            </a:r>
            <a:br>
              <a:rPr lang="en-US" sz="5400">
                <a:solidFill>
                  <a:srgbClr val="C00000"/>
                </a:solidFill>
                <a:latin typeface="Cambria"/>
                <a:ea typeface="Cambria"/>
                <a:cs typeface="Calibri Light"/>
              </a:rPr>
            </a:br>
            <a:r>
              <a:rPr lang="en-US" sz="2400">
                <a:solidFill>
                  <a:srgbClr val="C00000"/>
                </a:solidFill>
                <a:latin typeface="Cambria"/>
                <a:ea typeface="Cambria"/>
                <a:cs typeface="Calibri Light"/>
              </a:rPr>
              <a:t>What do you notice? </a:t>
            </a:r>
            <a:endParaRPr lang="en-US"/>
          </a:p>
        </p:txBody>
      </p:sp>
      <p:sp>
        <p:nvSpPr>
          <p:cNvPr id="13" name="Content Placeholder 12">
            <a:extLst>
              <a:ext uri="{FF2B5EF4-FFF2-40B4-BE49-F238E27FC236}">
                <a16:creationId xmlns:a16="http://schemas.microsoft.com/office/drawing/2014/main" id="{26A51B30-3B5F-3F2D-2248-2EE07AD5DC73}"/>
              </a:ext>
            </a:extLst>
          </p:cNvPr>
          <p:cNvSpPr>
            <a:spLocks noGrp="1"/>
          </p:cNvSpPr>
          <p:nvPr>
            <p:ph sz="half" idx="1"/>
          </p:nvPr>
        </p:nvSpPr>
        <p:spPr>
          <a:xfrm>
            <a:off x="619160" y="1845734"/>
            <a:ext cx="4937760" cy="4023360"/>
          </a:xfrm>
        </p:spPr>
        <p:txBody>
          <a:bodyPr vert="horz" lIns="0" tIns="45720" rIns="0" bIns="45720" rtlCol="0" anchor="t">
            <a:normAutofit/>
          </a:bodyPr>
          <a:lstStyle/>
          <a:p>
            <a:pPr algn="ctr">
              <a:lnSpc>
                <a:spcPct val="100000"/>
              </a:lnSpc>
              <a:spcBef>
                <a:spcPts val="0"/>
              </a:spcBef>
              <a:spcAft>
                <a:spcPts val="0"/>
              </a:spcAft>
            </a:pPr>
            <a:r>
              <a:rPr lang="en-US" sz="2400" b="1">
                <a:solidFill>
                  <a:srgbClr val="000000"/>
                </a:solidFill>
                <a:ea typeface="Calibri"/>
                <a:cs typeface="Calibri"/>
              </a:rPr>
              <a:t>2014 Income Quintiles</a:t>
            </a:r>
            <a:endParaRPr lang="en-US" sz="2400">
              <a:ea typeface="Calibri"/>
              <a:cs typeface="Calibri"/>
            </a:endParaRPr>
          </a:p>
          <a:p>
            <a:pPr algn="ctr">
              <a:lnSpc>
                <a:spcPct val="100000"/>
              </a:lnSpc>
              <a:spcBef>
                <a:spcPts val="0"/>
              </a:spcBef>
              <a:spcAft>
                <a:spcPts val="0"/>
              </a:spcAft>
            </a:pPr>
            <a:endParaRPr lang="en-US" sz="2400" b="1">
              <a:solidFill>
                <a:srgbClr val="000000"/>
              </a:solidFill>
              <a:ea typeface="Calibri"/>
              <a:cs typeface="Calibri"/>
            </a:endParaRPr>
          </a:p>
          <a:p>
            <a:pPr marL="285750" indent="-285750">
              <a:lnSpc>
                <a:spcPct val="100000"/>
              </a:lnSpc>
              <a:spcBef>
                <a:spcPts val="0"/>
              </a:spcBef>
              <a:spcAft>
                <a:spcPts val="0"/>
              </a:spcAft>
              <a:buFont typeface="Arial,Sans-Serif" panose="020F0502020204030204" pitchFamily="34" charset="0"/>
              <a:buChar char="•"/>
            </a:pPr>
            <a:r>
              <a:rPr lang="en-US" sz="1800" b="1">
                <a:solidFill>
                  <a:srgbClr val="000000"/>
                </a:solidFill>
                <a:ea typeface="Calibri"/>
                <a:cs typeface="Calibri"/>
              </a:rPr>
              <a:t>Lowest Quintile:</a:t>
            </a:r>
            <a:r>
              <a:rPr lang="en-US" sz="1800">
                <a:solidFill>
                  <a:srgbClr val="000000"/>
                </a:solidFill>
                <a:ea typeface="Calibri"/>
                <a:cs typeface="Calibri"/>
              </a:rPr>
              <a:t>    $0-$29,100</a:t>
            </a:r>
            <a:endParaRPr lang="en-US" sz="1800">
              <a:ea typeface="Calibri"/>
              <a:cs typeface="Calibri"/>
            </a:endParaRPr>
          </a:p>
          <a:p>
            <a:pPr>
              <a:lnSpc>
                <a:spcPct val="100000"/>
              </a:lnSpc>
              <a:spcBef>
                <a:spcPts val="0"/>
              </a:spcBef>
              <a:spcAft>
                <a:spcPts val="0"/>
              </a:spcAft>
            </a:pPr>
            <a:endParaRPr lang="en-US" sz="1800">
              <a:ea typeface="Calibri"/>
              <a:cs typeface="Calibri"/>
            </a:endParaRPr>
          </a:p>
          <a:p>
            <a:pPr marL="285750" indent="-285750">
              <a:lnSpc>
                <a:spcPct val="100000"/>
              </a:lnSpc>
              <a:spcBef>
                <a:spcPts val="0"/>
              </a:spcBef>
              <a:spcAft>
                <a:spcPts val="0"/>
              </a:spcAft>
              <a:buFont typeface="Arial,Sans-Serif" panose="020F0502020204030204" pitchFamily="34" charset="0"/>
              <a:buChar char="•"/>
            </a:pPr>
            <a:r>
              <a:rPr lang="en-US" sz="1800" b="1">
                <a:solidFill>
                  <a:srgbClr val="000000"/>
                </a:solidFill>
                <a:ea typeface="Calibri"/>
                <a:cs typeface="Calibri"/>
              </a:rPr>
              <a:t>2nd Quintile:</a:t>
            </a:r>
            <a:r>
              <a:rPr lang="en-US" sz="1800">
                <a:solidFill>
                  <a:srgbClr val="000000"/>
                </a:solidFill>
                <a:ea typeface="Calibri"/>
                <a:cs typeface="Calibri"/>
              </a:rPr>
              <a:t>           $29,101-$52,697</a:t>
            </a:r>
            <a:endParaRPr lang="en-US" sz="1800">
              <a:ea typeface="Calibri"/>
              <a:cs typeface="Calibri"/>
            </a:endParaRPr>
          </a:p>
          <a:p>
            <a:pPr marL="285750" indent="-285750">
              <a:lnSpc>
                <a:spcPct val="100000"/>
              </a:lnSpc>
              <a:spcBef>
                <a:spcPts val="0"/>
              </a:spcBef>
              <a:spcAft>
                <a:spcPts val="0"/>
              </a:spcAft>
              <a:buFont typeface="Arial,Sans-Serif" panose="020F0502020204030204" pitchFamily="34" charset="0"/>
              <a:buChar char="•"/>
            </a:pPr>
            <a:endParaRPr lang="en-US" sz="1800">
              <a:ea typeface="Calibri"/>
              <a:cs typeface="Calibri"/>
            </a:endParaRPr>
          </a:p>
          <a:p>
            <a:pPr marL="285750" indent="-285750">
              <a:lnSpc>
                <a:spcPct val="100000"/>
              </a:lnSpc>
              <a:spcBef>
                <a:spcPts val="0"/>
              </a:spcBef>
              <a:spcAft>
                <a:spcPts val="0"/>
              </a:spcAft>
              <a:buFont typeface="Arial,Sans-Serif" panose="020F0502020204030204" pitchFamily="34" charset="0"/>
              <a:buChar char="•"/>
            </a:pPr>
            <a:r>
              <a:rPr lang="en-US" sz="1800" b="1">
                <a:solidFill>
                  <a:srgbClr val="000000"/>
                </a:solidFill>
                <a:ea typeface="Calibri"/>
                <a:cs typeface="Calibri"/>
              </a:rPr>
              <a:t>3rd Quintile:</a:t>
            </a:r>
            <a:r>
              <a:rPr lang="en-US" sz="1800">
                <a:solidFill>
                  <a:srgbClr val="000000"/>
                </a:solidFill>
                <a:ea typeface="Calibri"/>
                <a:cs typeface="Calibri"/>
              </a:rPr>
              <a:t>            $52,698-$82,032</a:t>
            </a:r>
            <a:endParaRPr lang="en-US" sz="1800">
              <a:ea typeface="Calibri"/>
              <a:cs typeface="Calibri"/>
            </a:endParaRPr>
          </a:p>
          <a:p>
            <a:pPr marL="285750" indent="-285750">
              <a:lnSpc>
                <a:spcPct val="100000"/>
              </a:lnSpc>
              <a:spcBef>
                <a:spcPts val="0"/>
              </a:spcBef>
              <a:spcAft>
                <a:spcPts val="0"/>
              </a:spcAft>
              <a:buFont typeface="Arial,Sans-Serif" panose="020F0502020204030204" pitchFamily="34" charset="0"/>
              <a:buChar char="•"/>
            </a:pPr>
            <a:endParaRPr lang="en-US" sz="1800">
              <a:ea typeface="Calibri"/>
              <a:cs typeface="Calibri"/>
            </a:endParaRPr>
          </a:p>
          <a:p>
            <a:pPr marL="285750" indent="-285750">
              <a:lnSpc>
                <a:spcPct val="100000"/>
              </a:lnSpc>
              <a:spcBef>
                <a:spcPts val="0"/>
              </a:spcBef>
              <a:spcAft>
                <a:spcPts val="0"/>
              </a:spcAft>
              <a:buFont typeface="Arial,Sans-Serif" panose="020F0502020204030204" pitchFamily="34" charset="0"/>
              <a:buChar char="•"/>
            </a:pPr>
            <a:r>
              <a:rPr lang="en-US" sz="1800" b="1">
                <a:solidFill>
                  <a:srgbClr val="000000"/>
                </a:solidFill>
                <a:ea typeface="Calibri"/>
                <a:cs typeface="Calibri"/>
              </a:rPr>
              <a:t>4th Quintile: </a:t>
            </a:r>
            <a:r>
              <a:rPr lang="en-US" sz="1800">
                <a:solidFill>
                  <a:srgbClr val="000000"/>
                </a:solidFill>
                <a:ea typeface="Calibri"/>
                <a:cs typeface="Calibri"/>
              </a:rPr>
              <a:t>           $82,033-129,006</a:t>
            </a:r>
            <a:endParaRPr lang="en-US" sz="1800">
              <a:ea typeface="Calibri"/>
              <a:cs typeface="Calibri"/>
            </a:endParaRPr>
          </a:p>
          <a:p>
            <a:pPr marL="285750" indent="-285750">
              <a:lnSpc>
                <a:spcPct val="100000"/>
              </a:lnSpc>
              <a:spcBef>
                <a:spcPts val="0"/>
              </a:spcBef>
              <a:spcAft>
                <a:spcPts val="0"/>
              </a:spcAft>
              <a:buFont typeface="Arial,Sans-Serif" panose="020F0502020204030204" pitchFamily="34" charset="0"/>
              <a:buChar char="•"/>
            </a:pPr>
            <a:endParaRPr lang="en-US" sz="1800">
              <a:ea typeface="Calibri"/>
              <a:cs typeface="Calibri"/>
            </a:endParaRPr>
          </a:p>
          <a:p>
            <a:pPr marL="285750" indent="-285750">
              <a:lnSpc>
                <a:spcPct val="100000"/>
              </a:lnSpc>
              <a:spcBef>
                <a:spcPts val="0"/>
              </a:spcBef>
              <a:spcAft>
                <a:spcPts val="0"/>
              </a:spcAft>
              <a:buFont typeface="Arial,Sans-Serif" panose="020F0502020204030204" pitchFamily="34" charset="0"/>
              <a:buChar char="•"/>
            </a:pPr>
            <a:r>
              <a:rPr lang="en-US" sz="1800" b="1">
                <a:solidFill>
                  <a:srgbClr val="000000"/>
                </a:solidFill>
                <a:ea typeface="Calibri"/>
                <a:cs typeface="Calibri"/>
              </a:rPr>
              <a:t>Highest Quintile:</a:t>
            </a:r>
            <a:r>
              <a:rPr lang="en-US" sz="1800">
                <a:solidFill>
                  <a:srgbClr val="000000"/>
                </a:solidFill>
                <a:ea typeface="Calibri"/>
                <a:cs typeface="Calibri"/>
              </a:rPr>
              <a:t>       $129,007 and Higher</a:t>
            </a:r>
            <a:endParaRPr lang="en-US" sz="1800">
              <a:ea typeface="Calibri"/>
              <a:cs typeface="Calibri"/>
            </a:endParaRPr>
          </a:p>
          <a:p>
            <a:pPr marL="285750" indent="-285750">
              <a:lnSpc>
                <a:spcPct val="100000"/>
              </a:lnSpc>
              <a:spcBef>
                <a:spcPts val="0"/>
              </a:spcBef>
              <a:spcAft>
                <a:spcPts val="0"/>
              </a:spcAft>
              <a:buFont typeface="Arial,Sans-Serif" panose="020F0502020204030204" pitchFamily="34" charset="0"/>
              <a:buChar char="•"/>
            </a:pPr>
            <a:endParaRPr lang="en-US" b="1">
              <a:solidFill>
                <a:srgbClr val="C00000"/>
              </a:solidFill>
              <a:ea typeface="Calibri"/>
              <a:cs typeface="Calibri"/>
            </a:endParaRPr>
          </a:p>
          <a:p>
            <a:pPr marL="0" indent="0" algn="ctr">
              <a:lnSpc>
                <a:spcPct val="100000"/>
              </a:lnSpc>
              <a:spcBef>
                <a:spcPts val="0"/>
              </a:spcBef>
              <a:spcAft>
                <a:spcPts val="0"/>
              </a:spcAft>
              <a:buNone/>
            </a:pPr>
            <a:endParaRPr lang="en-US" b="1">
              <a:solidFill>
                <a:srgbClr val="C00000"/>
              </a:solidFill>
              <a:ea typeface="Calibri"/>
              <a:cs typeface="Calibri"/>
            </a:endParaRPr>
          </a:p>
          <a:p>
            <a:pPr marL="285750" indent="-285750">
              <a:lnSpc>
                <a:spcPct val="100000"/>
              </a:lnSpc>
              <a:spcBef>
                <a:spcPts val="0"/>
              </a:spcBef>
              <a:spcAft>
                <a:spcPts val="0"/>
              </a:spcAft>
              <a:buFont typeface="Arial,Sans-Serif" panose="020F0502020204030204" pitchFamily="34" charset="0"/>
              <a:buChar char="•"/>
            </a:pPr>
            <a:endParaRPr lang="en-US" sz="1800">
              <a:ea typeface="Calibri"/>
              <a:cs typeface="Calibri"/>
            </a:endParaRPr>
          </a:p>
          <a:p>
            <a:endParaRPr lang="en-US">
              <a:ea typeface="Calibri"/>
              <a:cs typeface="Calibri"/>
            </a:endParaRPr>
          </a:p>
        </p:txBody>
      </p:sp>
      <p:pic>
        <p:nvPicPr>
          <p:cNvPr id="6" name="Picture 5" descr="A blue and white logo&#10;&#10;Description automatically generated">
            <a:extLst>
              <a:ext uri="{FF2B5EF4-FFF2-40B4-BE49-F238E27FC236}">
                <a16:creationId xmlns:a16="http://schemas.microsoft.com/office/drawing/2014/main" id="{C693B06B-2C90-2F73-4294-4805DC6C840D}"/>
              </a:ext>
            </a:extLst>
          </p:cNvPr>
          <p:cNvPicPr>
            <a:picLocks noChangeAspect="1"/>
          </p:cNvPicPr>
          <p:nvPr/>
        </p:nvPicPr>
        <p:blipFill>
          <a:blip r:embed="rId3"/>
          <a:srcRect l="4878" r="-2439" b="1051"/>
          <a:stretch/>
        </p:blipFill>
        <p:spPr>
          <a:xfrm>
            <a:off x="11618793" y="6177232"/>
            <a:ext cx="585439" cy="678590"/>
          </a:xfrm>
          <a:prstGeom prst="rect">
            <a:avLst/>
          </a:prstGeom>
        </p:spPr>
      </p:pic>
      <p:sp>
        <p:nvSpPr>
          <p:cNvPr id="3" name="TextBox 2">
            <a:extLst>
              <a:ext uri="{FF2B5EF4-FFF2-40B4-BE49-F238E27FC236}">
                <a16:creationId xmlns:a16="http://schemas.microsoft.com/office/drawing/2014/main" id="{F8CE2EE9-E6D0-7EF7-4F28-27C7E570BD9B}"/>
              </a:ext>
            </a:extLst>
          </p:cNvPr>
          <p:cNvSpPr txBox="1"/>
          <p:nvPr/>
        </p:nvSpPr>
        <p:spPr>
          <a:xfrm>
            <a:off x="5388146" y="5870685"/>
            <a:ext cx="6365209"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r>
              <a:rPr lang="en-US" sz="1600" b="0" i="0" u="none" strike="noStrike">
                <a:solidFill>
                  <a:srgbClr val="000000"/>
                </a:solidFill>
                <a:latin typeface="inherit"/>
                <a:ea typeface="inherit"/>
                <a:cs typeface="inherit"/>
              </a:rPr>
              <a:t>The </a:t>
            </a:r>
            <a:r>
              <a:rPr lang="en-US" sz="1600" b="1" i="0" u="none" strike="noStrike">
                <a:solidFill>
                  <a:srgbClr val="000000"/>
                </a:solidFill>
                <a:latin typeface="inherit"/>
                <a:ea typeface="inherit"/>
                <a:cs typeface="inherit"/>
              </a:rPr>
              <a:t>top 1%</a:t>
            </a:r>
            <a:r>
              <a:rPr lang="en-US" sz="1600" b="0" i="0" u="none" strike="noStrike">
                <a:solidFill>
                  <a:srgbClr val="000000"/>
                </a:solidFill>
                <a:latin typeface="inherit"/>
                <a:ea typeface="inherit"/>
                <a:cs typeface="inherit"/>
              </a:rPr>
              <a:t> of household have </a:t>
            </a:r>
            <a:r>
              <a:rPr lang="en-US" sz="1600">
                <a:solidFill>
                  <a:srgbClr val="000000"/>
                </a:solidFill>
                <a:latin typeface="inherit"/>
                <a:ea typeface="inherit"/>
                <a:cs typeface="inherit"/>
              </a:rPr>
              <a:t>a medium income</a:t>
            </a:r>
            <a:r>
              <a:rPr lang="en-US" sz="1600" b="0" i="0" u="none" strike="noStrike">
                <a:solidFill>
                  <a:srgbClr val="000000"/>
                </a:solidFill>
                <a:latin typeface="inherit"/>
                <a:ea typeface="inherit"/>
                <a:cs typeface="inherit"/>
              </a:rPr>
              <a:t> of</a:t>
            </a:r>
            <a:r>
              <a:rPr lang="en-US" sz="1600">
                <a:solidFill>
                  <a:srgbClr val="000000"/>
                </a:solidFill>
                <a:latin typeface="inherit"/>
                <a:ea typeface="inherit"/>
                <a:cs typeface="inherit"/>
              </a:rPr>
              <a:t> </a:t>
            </a:r>
            <a:r>
              <a:rPr lang="en-US" sz="1600" b="1" i="0" u="none" strike="noStrike">
                <a:solidFill>
                  <a:srgbClr val="000000"/>
                </a:solidFill>
                <a:latin typeface="inherit"/>
                <a:ea typeface="inherit"/>
                <a:cs typeface="inherit"/>
              </a:rPr>
              <a:t>$787,712</a:t>
            </a:r>
            <a:endParaRPr lang="en-US" sz="1600"/>
          </a:p>
        </p:txBody>
      </p:sp>
    </p:spTree>
    <p:extLst>
      <p:ext uri="{BB962C8B-B14F-4D97-AF65-F5344CB8AC3E}">
        <p14:creationId xmlns:p14="http://schemas.microsoft.com/office/powerpoint/2010/main" val="338511961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7710" y="286603"/>
            <a:ext cx="11029708" cy="1145855"/>
          </a:xfrm>
        </p:spPr>
        <p:txBody>
          <a:bodyPr>
            <a:normAutofit/>
          </a:bodyPr>
          <a:lstStyle/>
          <a:p>
            <a:r>
              <a:rPr lang="en-US" sz="5400"/>
              <a:t>Questions for Consideration</a:t>
            </a:r>
          </a:p>
        </p:txBody>
      </p:sp>
      <p:sp>
        <p:nvSpPr>
          <p:cNvPr id="3" name="Content Placeholder 2"/>
          <p:cNvSpPr>
            <a:spLocks noGrp="1"/>
          </p:cNvSpPr>
          <p:nvPr>
            <p:ph idx="1"/>
          </p:nvPr>
        </p:nvSpPr>
        <p:spPr>
          <a:xfrm>
            <a:off x="668481" y="1713095"/>
            <a:ext cx="11028937" cy="4359060"/>
          </a:xfrm>
        </p:spPr>
        <p:txBody>
          <a:bodyPr vert="horz" lIns="0" tIns="45720" rIns="0" bIns="45720" rtlCol="0" anchor="t">
            <a:normAutofit/>
          </a:bodyPr>
          <a:lstStyle/>
          <a:p>
            <a:pPr>
              <a:buFont typeface="Wingdings" panose="020F0502020204030204" pitchFamily="34" charset="0"/>
              <a:buChar char="Ø"/>
            </a:pPr>
            <a:r>
              <a:rPr lang="en-US" sz="3200" b="1"/>
              <a:t>  In which quintile do most of our members live?</a:t>
            </a:r>
            <a:endParaRPr lang="en-US" sz="3200" b="1">
              <a:ea typeface="Calibri" panose="020F0502020204030204"/>
              <a:cs typeface="Calibri" panose="020F0502020204030204"/>
            </a:endParaRPr>
          </a:p>
          <a:p>
            <a:pPr>
              <a:buFont typeface="Wingdings" panose="020F0502020204030204" pitchFamily="34" charset="0"/>
              <a:buChar char="Ø"/>
            </a:pPr>
            <a:r>
              <a:rPr lang="en-US" sz="3200" b="1"/>
              <a:t>  In which quintile do you live?</a:t>
            </a:r>
            <a:endParaRPr lang="en-US" sz="3200" b="1">
              <a:ea typeface="Calibri" panose="020F0502020204030204"/>
              <a:cs typeface="Calibri" panose="020F0502020204030204"/>
            </a:endParaRPr>
          </a:p>
          <a:p>
            <a:pPr>
              <a:buFont typeface="Wingdings" panose="020F0502020204030204" pitchFamily="34" charset="0"/>
              <a:buChar char="Ø"/>
            </a:pPr>
            <a:r>
              <a:rPr lang="en-US" sz="3200" b="1"/>
              <a:t>  In which quintile do the policy makers live? </a:t>
            </a:r>
          </a:p>
          <a:p>
            <a:pPr>
              <a:buFont typeface="Wingdings" panose="020F0502020204030204" pitchFamily="34" charset="0"/>
              <a:buChar char="Ø"/>
            </a:pPr>
            <a:r>
              <a:rPr lang="en-US" sz="3200" b="1"/>
              <a:t>And the business owners?</a:t>
            </a:r>
            <a:endParaRPr lang="en-US" sz="3200" b="1">
              <a:ea typeface="Calibri" panose="020F0502020204030204"/>
              <a:cs typeface="Calibri"/>
            </a:endParaRPr>
          </a:p>
          <a:p>
            <a:pPr marL="0" indent="0">
              <a:buNone/>
            </a:pPr>
            <a:endParaRPr lang="en-US" sz="1400" b="1">
              <a:solidFill>
                <a:schemeClr val="accent1"/>
              </a:solidFill>
              <a:ea typeface="Calibri" panose="020F0502020204030204"/>
              <a:cs typeface="Calibri" panose="020F0502020204030204"/>
            </a:endParaRPr>
          </a:p>
          <a:p>
            <a:pPr>
              <a:buFont typeface="Wingdings" panose="020F0502020204030204" pitchFamily="34" charset="0"/>
              <a:buChar char="Ø"/>
            </a:pPr>
            <a:endParaRPr lang="en-US">
              <a:ea typeface="Calibri" panose="020F0502020204030204"/>
              <a:cs typeface="Calibri" panose="020F0502020204030204"/>
            </a:endParaRPr>
          </a:p>
        </p:txBody>
      </p:sp>
    </p:spTree>
    <p:extLst>
      <p:ext uri="{BB962C8B-B14F-4D97-AF65-F5344CB8AC3E}">
        <p14:creationId xmlns:p14="http://schemas.microsoft.com/office/powerpoint/2010/main" val="138092457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26486C9-E52D-22C8-C58F-F9A39E7F6F2E}"/>
            </a:ext>
          </a:extLst>
        </p:cNvPr>
        <p:cNvGrpSpPr/>
        <p:nvPr/>
      </p:nvGrpSpPr>
      <p:grpSpPr>
        <a:xfrm>
          <a:off x="0" y="0"/>
          <a:ext cx="0" cy="0"/>
          <a:chOff x="0" y="0"/>
          <a:chExt cx="0" cy="0"/>
        </a:xfrm>
      </p:grpSpPr>
      <p:sp>
        <p:nvSpPr>
          <p:cNvPr id="44" name="Rectangle 43">
            <a:extLst>
              <a:ext uri="{FF2B5EF4-FFF2-40B4-BE49-F238E27FC236}">
                <a16:creationId xmlns:a16="http://schemas.microsoft.com/office/drawing/2014/main" id="{A348E213-BDE3-8DE6-46A6-0D5E713EA6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5" name="Rectangle 44">
            <a:extLst>
              <a:ext uri="{FF2B5EF4-FFF2-40B4-BE49-F238E27FC236}">
                <a16:creationId xmlns:a16="http://schemas.microsoft.com/office/drawing/2014/main" id="{931C4273-A939-9E81-1CC9-866F06A903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4193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46" name="Straight Connector 45">
            <a:extLst>
              <a:ext uri="{FF2B5EF4-FFF2-40B4-BE49-F238E27FC236}">
                <a16:creationId xmlns:a16="http://schemas.microsoft.com/office/drawing/2014/main" id="{A2C43E40-6E2E-6E12-DF6A-2212A4C507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47" name="Rectangle 46">
            <a:extLst>
              <a:ext uri="{FF2B5EF4-FFF2-40B4-BE49-F238E27FC236}">
                <a16:creationId xmlns:a16="http://schemas.microsoft.com/office/drawing/2014/main" id="{DF8325A6-0460-8AF0-F587-33BC43EC6A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AB1249C4-5A97-619B-1BAA-D313AE9AD0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826E94E0-30E8-9FF4-438F-4B3F7E79DB1A}"/>
              </a:ext>
            </a:extLst>
          </p:cNvPr>
          <p:cNvSpPr>
            <a:spLocks noGrp="1"/>
          </p:cNvSpPr>
          <p:nvPr>
            <p:ph type="title"/>
          </p:nvPr>
        </p:nvSpPr>
        <p:spPr>
          <a:xfrm>
            <a:off x="118697" y="516835"/>
            <a:ext cx="3458517" cy="5780166"/>
          </a:xfrm>
        </p:spPr>
        <p:txBody>
          <a:bodyPr vert="horz" lIns="91440" tIns="45720" rIns="91440" bIns="45720" rtlCol="0" anchor="ctr">
            <a:normAutofit/>
          </a:bodyPr>
          <a:lstStyle/>
          <a:p>
            <a:r>
              <a:rPr lang="en-US" sz="5400">
                <a:solidFill>
                  <a:srgbClr val="FFFFFF"/>
                </a:solidFill>
                <a:latin typeface="Calibri"/>
                <a:ea typeface="Calibri"/>
                <a:cs typeface="Calibri"/>
              </a:rPr>
              <a:t>Income </a:t>
            </a:r>
            <a:r>
              <a:rPr lang="en-US" sz="5400" err="1">
                <a:solidFill>
                  <a:srgbClr val="FFFFFF"/>
                </a:solidFill>
                <a:latin typeface="Calibri"/>
                <a:ea typeface="Calibri"/>
                <a:cs typeface="Calibri"/>
              </a:rPr>
              <a:t>andWealth</a:t>
            </a:r>
            <a:r>
              <a:rPr lang="en-US" sz="5400">
                <a:solidFill>
                  <a:srgbClr val="FFFFFF"/>
                </a:solidFill>
                <a:latin typeface="Calibri"/>
                <a:ea typeface="Calibri"/>
                <a:cs typeface="Calibri"/>
              </a:rPr>
              <a:t> by Race and Gender </a:t>
            </a:r>
          </a:p>
        </p:txBody>
      </p:sp>
      <p:sp>
        <p:nvSpPr>
          <p:cNvPr id="49" name="Rectangle 48">
            <a:extLst>
              <a:ext uri="{FF2B5EF4-FFF2-40B4-BE49-F238E27FC236}">
                <a16:creationId xmlns:a16="http://schemas.microsoft.com/office/drawing/2014/main" id="{4CC28C02-7487-FF9B-94F7-B908E2F0B6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50" name="Content Placeholder 2">
            <a:extLst>
              <a:ext uri="{FF2B5EF4-FFF2-40B4-BE49-F238E27FC236}">
                <a16:creationId xmlns:a16="http://schemas.microsoft.com/office/drawing/2014/main" id="{8A132C69-D061-FC21-7EAD-DCC66310077D}"/>
              </a:ext>
            </a:extLst>
          </p:cNvPr>
          <p:cNvGraphicFramePr>
            <a:graphicFrameLocks noGrp="1"/>
          </p:cNvGraphicFramePr>
          <p:nvPr>
            <p:ph idx="1"/>
            <p:extLst>
              <p:ext uri="{D42A27DB-BD31-4B8C-83A1-F6EECF244321}">
                <p14:modId xmlns:p14="http://schemas.microsoft.com/office/powerpoint/2010/main" val="4255856420"/>
              </p:ext>
            </p:extLst>
          </p:nvPr>
        </p:nvGraphicFramePr>
        <p:xfrm>
          <a:off x="4490904" y="516565"/>
          <a:ext cx="6797675" cy="5649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icture 9" descr="A blue and white logo&#10;&#10;Description automatically generated">
            <a:extLst>
              <a:ext uri="{FF2B5EF4-FFF2-40B4-BE49-F238E27FC236}">
                <a16:creationId xmlns:a16="http://schemas.microsoft.com/office/drawing/2014/main" id="{D9E4BF83-18F8-5378-E81B-7CA2843DCA3D}"/>
              </a:ext>
            </a:extLst>
          </p:cNvPr>
          <p:cNvPicPr>
            <a:picLocks noChangeAspect="1"/>
          </p:cNvPicPr>
          <p:nvPr/>
        </p:nvPicPr>
        <p:blipFill>
          <a:blip r:embed="rId8"/>
          <a:srcRect l="4878" r="-2439" b="1051"/>
          <a:stretch/>
        </p:blipFill>
        <p:spPr>
          <a:xfrm>
            <a:off x="11618793" y="6177232"/>
            <a:ext cx="585439" cy="678590"/>
          </a:xfrm>
          <a:prstGeom prst="rect">
            <a:avLst/>
          </a:prstGeom>
        </p:spPr>
      </p:pic>
    </p:spTree>
    <p:extLst>
      <p:ext uri="{BB962C8B-B14F-4D97-AF65-F5344CB8AC3E}">
        <p14:creationId xmlns:p14="http://schemas.microsoft.com/office/powerpoint/2010/main" val="1810946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of the number of people in the united states&#10;&#10;AI-generated content may be incorrect.">
            <a:extLst>
              <a:ext uri="{FF2B5EF4-FFF2-40B4-BE49-F238E27FC236}">
                <a16:creationId xmlns:a16="http://schemas.microsoft.com/office/drawing/2014/main" id="{3D5ED462-D242-725B-60B8-55057954C862}"/>
              </a:ext>
            </a:extLst>
          </p:cNvPr>
          <p:cNvPicPr>
            <a:picLocks noChangeAspect="1"/>
          </p:cNvPicPr>
          <p:nvPr/>
        </p:nvPicPr>
        <p:blipFill>
          <a:blip r:embed="rId3"/>
          <a:stretch>
            <a:fillRect/>
          </a:stretch>
        </p:blipFill>
        <p:spPr>
          <a:xfrm>
            <a:off x="1145549" y="225098"/>
            <a:ext cx="9308844" cy="5831633"/>
          </a:xfrm>
          <a:prstGeom prst="rect">
            <a:avLst/>
          </a:prstGeom>
        </p:spPr>
      </p:pic>
    </p:spTree>
    <p:extLst>
      <p:ext uri="{BB962C8B-B14F-4D97-AF65-F5344CB8AC3E}">
        <p14:creationId xmlns:p14="http://schemas.microsoft.com/office/powerpoint/2010/main" val="2890964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of a number of people in the united states&#10;&#10;AI-generated content may be incorrect.">
            <a:extLst>
              <a:ext uri="{FF2B5EF4-FFF2-40B4-BE49-F238E27FC236}">
                <a16:creationId xmlns:a16="http://schemas.microsoft.com/office/drawing/2014/main" id="{DD97A3DD-08BD-57A5-A189-406818D58EE3}"/>
              </a:ext>
            </a:extLst>
          </p:cNvPr>
          <p:cNvPicPr>
            <a:picLocks noChangeAspect="1"/>
          </p:cNvPicPr>
          <p:nvPr/>
        </p:nvPicPr>
        <p:blipFill>
          <a:blip r:embed="rId3"/>
          <a:srcRect t="13205" r="248" b="11573"/>
          <a:stretch>
            <a:fillRect/>
          </a:stretch>
        </p:blipFill>
        <p:spPr>
          <a:xfrm>
            <a:off x="372975" y="843280"/>
            <a:ext cx="8519969" cy="5392428"/>
          </a:xfrm>
          <a:prstGeom prst="rect">
            <a:avLst/>
          </a:prstGeom>
        </p:spPr>
      </p:pic>
      <p:sp>
        <p:nvSpPr>
          <p:cNvPr id="4" name="TextBox 3">
            <a:extLst>
              <a:ext uri="{FF2B5EF4-FFF2-40B4-BE49-F238E27FC236}">
                <a16:creationId xmlns:a16="http://schemas.microsoft.com/office/drawing/2014/main" id="{9D466D05-539D-FB73-0FB5-94729DB0D950}"/>
              </a:ext>
            </a:extLst>
          </p:cNvPr>
          <p:cNvSpPr txBox="1"/>
          <p:nvPr/>
        </p:nvSpPr>
        <p:spPr>
          <a:xfrm>
            <a:off x="375920" y="355600"/>
            <a:ext cx="900176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ea typeface="Calibri"/>
                <a:cs typeface="Calibri"/>
              </a:rPr>
              <a:t>Total household wealth grew in 2022, but white households still hold the vast majority</a:t>
            </a:r>
            <a:endParaRPr lang="en-US" b="1"/>
          </a:p>
        </p:txBody>
      </p:sp>
      <p:sp>
        <p:nvSpPr>
          <p:cNvPr id="7" name="TextBox 6">
            <a:extLst>
              <a:ext uri="{FF2B5EF4-FFF2-40B4-BE49-F238E27FC236}">
                <a16:creationId xmlns:a16="http://schemas.microsoft.com/office/drawing/2014/main" id="{AF4D86F7-0CA2-E95E-91B9-A6360D5B89E0}"/>
              </a:ext>
            </a:extLst>
          </p:cNvPr>
          <p:cNvSpPr txBox="1"/>
          <p:nvPr/>
        </p:nvSpPr>
        <p:spPr>
          <a:xfrm>
            <a:off x="8615680" y="4836160"/>
            <a:ext cx="346456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Source: Brookings Analysis of the Distributional Financial Accounts, 1989-2022</a:t>
            </a:r>
            <a:endParaRPr lang="en-US"/>
          </a:p>
        </p:txBody>
      </p:sp>
      <p:pic>
        <p:nvPicPr>
          <p:cNvPr id="8" name="Picture 7" descr="A blue text on a white background&#10;&#10;AI-generated content may be incorrect.">
            <a:extLst>
              <a:ext uri="{FF2B5EF4-FFF2-40B4-BE49-F238E27FC236}">
                <a16:creationId xmlns:a16="http://schemas.microsoft.com/office/drawing/2014/main" id="{F343D2B2-7070-1E0B-E268-9D27D7E33ADB}"/>
              </a:ext>
            </a:extLst>
          </p:cNvPr>
          <p:cNvPicPr>
            <a:picLocks noChangeAspect="1"/>
          </p:cNvPicPr>
          <p:nvPr/>
        </p:nvPicPr>
        <p:blipFill>
          <a:blip r:embed="rId4"/>
          <a:stretch>
            <a:fillRect/>
          </a:stretch>
        </p:blipFill>
        <p:spPr>
          <a:xfrm>
            <a:off x="9687560" y="5669915"/>
            <a:ext cx="2286000" cy="476250"/>
          </a:xfrm>
          <a:prstGeom prst="rect">
            <a:avLst/>
          </a:prstGeom>
        </p:spPr>
      </p:pic>
    </p:spTree>
    <p:extLst>
      <p:ext uri="{BB962C8B-B14F-4D97-AF65-F5344CB8AC3E}">
        <p14:creationId xmlns:p14="http://schemas.microsoft.com/office/powerpoint/2010/main" val="3653418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7AF84A-4ECE-4FE1-08C5-95E02C322B15}"/>
            </a:ext>
          </a:extLst>
        </p:cNvPr>
        <p:cNvGrpSpPr/>
        <p:nvPr/>
      </p:nvGrpSpPr>
      <p:grpSpPr>
        <a:xfrm>
          <a:off x="0" y="0"/>
          <a:ext cx="0" cy="0"/>
          <a:chOff x="0" y="0"/>
          <a:chExt cx="0" cy="0"/>
        </a:xfrm>
      </p:grpSpPr>
      <p:pic>
        <p:nvPicPr>
          <p:cNvPr id="4" name="Picture 3" descr="A screenshot of a graph&#10;&#10;AI-generated content may be incorrect.">
            <a:extLst>
              <a:ext uri="{FF2B5EF4-FFF2-40B4-BE49-F238E27FC236}">
                <a16:creationId xmlns:a16="http://schemas.microsoft.com/office/drawing/2014/main" id="{0D251C94-5092-BF73-5EBA-EC4CA3AC4DE6}"/>
              </a:ext>
            </a:extLst>
          </p:cNvPr>
          <p:cNvPicPr>
            <a:picLocks noChangeAspect="1"/>
          </p:cNvPicPr>
          <p:nvPr/>
        </p:nvPicPr>
        <p:blipFill>
          <a:blip r:embed="rId3"/>
          <a:srcRect l="1832" t="3167" r="1963" b="15385"/>
          <a:stretch>
            <a:fillRect/>
          </a:stretch>
        </p:blipFill>
        <p:spPr>
          <a:xfrm>
            <a:off x="675570" y="278067"/>
            <a:ext cx="7473319" cy="6053683"/>
          </a:xfrm>
          <a:prstGeom prst="rect">
            <a:avLst/>
          </a:prstGeom>
        </p:spPr>
      </p:pic>
      <p:sp>
        <p:nvSpPr>
          <p:cNvPr id="2" name="TextBox 1">
            <a:extLst>
              <a:ext uri="{FF2B5EF4-FFF2-40B4-BE49-F238E27FC236}">
                <a16:creationId xmlns:a16="http://schemas.microsoft.com/office/drawing/2014/main" id="{050BD4A7-BA98-08A7-CA63-8FCB39AFE5C6}"/>
              </a:ext>
            </a:extLst>
          </p:cNvPr>
          <p:cNvSpPr txBox="1"/>
          <p:nvPr/>
        </p:nvSpPr>
        <p:spPr>
          <a:xfrm>
            <a:off x="8321040" y="1717040"/>
            <a:ext cx="3413760"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*compared to men overall</a:t>
            </a:r>
            <a:br>
              <a:rPr lang="en-US">
                <a:ea typeface="Calibri"/>
                <a:cs typeface="Calibri"/>
              </a:rPr>
            </a:br>
            <a:endParaRPr lang="en-US">
              <a:ea typeface="Calibri"/>
              <a:cs typeface="Calibri"/>
            </a:endParaRPr>
          </a:p>
          <a:p>
            <a:r>
              <a:rPr lang="en-US">
                <a:ea typeface="Calibri"/>
                <a:cs typeface="Calibri"/>
              </a:rPr>
              <a:t>**Asian, Pacific Islander &amp; Native Hawaiian women combined </a:t>
            </a:r>
          </a:p>
          <a:p>
            <a:r>
              <a:rPr lang="en-US">
                <a:ea typeface="Calibri"/>
                <a:cs typeface="Calibri"/>
              </a:rPr>
              <a:t>Pay gaps based on median annual earnings of full-time, year-round workers.</a:t>
            </a:r>
          </a:p>
          <a:p>
            <a:endParaRPr lang="en-US">
              <a:ea typeface="Calibri"/>
              <a:cs typeface="Calibri"/>
            </a:endParaRPr>
          </a:p>
          <a:p>
            <a:r>
              <a:rPr lang="en-US">
                <a:ea typeface="Calibri"/>
                <a:cs typeface="Calibri"/>
              </a:rPr>
              <a:t>Sources: National Women's Law Center, AAUW</a:t>
            </a:r>
          </a:p>
        </p:txBody>
      </p:sp>
      <p:pic>
        <p:nvPicPr>
          <p:cNvPr id="3" name="Picture 2">
            <a:extLst>
              <a:ext uri="{FF2B5EF4-FFF2-40B4-BE49-F238E27FC236}">
                <a16:creationId xmlns:a16="http://schemas.microsoft.com/office/drawing/2014/main" id="{32B6AF5E-7B96-DEAE-ADDF-AA16EEEA897E}"/>
              </a:ext>
            </a:extLst>
          </p:cNvPr>
          <p:cNvPicPr>
            <a:picLocks noChangeAspect="1"/>
          </p:cNvPicPr>
          <p:nvPr/>
        </p:nvPicPr>
        <p:blipFill>
          <a:blip r:embed="rId4"/>
          <a:stretch>
            <a:fillRect/>
          </a:stretch>
        </p:blipFill>
        <p:spPr>
          <a:xfrm>
            <a:off x="7201217" y="5801677"/>
            <a:ext cx="1914525" cy="314325"/>
          </a:xfrm>
          <a:prstGeom prst="rect">
            <a:avLst/>
          </a:prstGeom>
        </p:spPr>
      </p:pic>
    </p:spTree>
    <p:extLst>
      <p:ext uri="{BB962C8B-B14F-4D97-AF65-F5344CB8AC3E}">
        <p14:creationId xmlns:p14="http://schemas.microsoft.com/office/powerpoint/2010/main" val="1912497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CBCB32-3A63-832E-FB2F-82FBE8B57D5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B22D108-F685-6C32-83CA-64C3310C9727}"/>
              </a:ext>
            </a:extLst>
          </p:cNvPr>
          <p:cNvPicPr>
            <a:picLocks noChangeAspect="1"/>
          </p:cNvPicPr>
          <p:nvPr/>
        </p:nvPicPr>
        <p:blipFill>
          <a:blip r:embed="rId3"/>
          <a:stretch>
            <a:fillRect/>
          </a:stretch>
        </p:blipFill>
        <p:spPr>
          <a:xfrm>
            <a:off x="952268" y="499399"/>
            <a:ext cx="10463951" cy="5558405"/>
          </a:xfrm>
          <a:prstGeom prst="rect">
            <a:avLst/>
          </a:prstGeom>
        </p:spPr>
      </p:pic>
    </p:spTree>
    <p:extLst>
      <p:ext uri="{BB962C8B-B14F-4D97-AF65-F5344CB8AC3E}">
        <p14:creationId xmlns:p14="http://schemas.microsoft.com/office/powerpoint/2010/main" val="2903565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727E4-0C08-B1C0-27F4-E45A330921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1DBCC5-417D-D74E-2126-691D90FA6E63}"/>
              </a:ext>
            </a:extLst>
          </p:cNvPr>
          <p:cNvSpPr>
            <a:spLocks noGrp="1"/>
          </p:cNvSpPr>
          <p:nvPr>
            <p:ph type="title"/>
          </p:nvPr>
        </p:nvSpPr>
        <p:spPr>
          <a:xfrm>
            <a:off x="667710" y="286603"/>
            <a:ext cx="11029708" cy="1145855"/>
          </a:xfrm>
        </p:spPr>
        <p:txBody>
          <a:bodyPr>
            <a:normAutofit/>
          </a:bodyPr>
          <a:lstStyle/>
          <a:p>
            <a:r>
              <a:rPr lang="en-US" sz="5400"/>
              <a:t>Question for Consideration</a:t>
            </a:r>
          </a:p>
        </p:txBody>
      </p:sp>
      <p:sp>
        <p:nvSpPr>
          <p:cNvPr id="3" name="Content Placeholder 2">
            <a:extLst>
              <a:ext uri="{FF2B5EF4-FFF2-40B4-BE49-F238E27FC236}">
                <a16:creationId xmlns:a16="http://schemas.microsoft.com/office/drawing/2014/main" id="{0682DDF6-013B-C6A3-5651-FB983AB5BD78}"/>
              </a:ext>
            </a:extLst>
          </p:cNvPr>
          <p:cNvSpPr>
            <a:spLocks noGrp="1"/>
          </p:cNvSpPr>
          <p:nvPr>
            <p:ph idx="1"/>
          </p:nvPr>
        </p:nvSpPr>
        <p:spPr>
          <a:xfrm>
            <a:off x="668481" y="1713095"/>
            <a:ext cx="11028937" cy="4359060"/>
          </a:xfrm>
        </p:spPr>
        <p:txBody>
          <a:bodyPr vert="horz" lIns="0" tIns="45720" rIns="0" bIns="45720" rtlCol="0" anchor="t">
            <a:normAutofit/>
          </a:bodyPr>
          <a:lstStyle/>
          <a:p>
            <a:pPr marL="0" indent="0">
              <a:buNone/>
            </a:pPr>
            <a:endParaRPr lang="en-US" sz="3200" b="1">
              <a:ea typeface="Calibri" panose="020F0502020204030204"/>
              <a:cs typeface="Calibri"/>
            </a:endParaRPr>
          </a:p>
          <a:p>
            <a:pPr marL="457200" indent="-457200">
              <a:buFont typeface="Wingdings" panose="020F0502020204030204" pitchFamily="34" charset="0"/>
              <a:buChar char="Ø"/>
            </a:pPr>
            <a:r>
              <a:rPr lang="en-US" sz="3200" b="1"/>
              <a:t>Why would anyone want to prevent the equitable distribution   of wealth?</a:t>
            </a:r>
            <a:r>
              <a:rPr lang="en-US" sz="4000" b="1"/>
              <a:t> </a:t>
            </a:r>
            <a:endParaRPr lang="en-US" sz="1400" b="1">
              <a:solidFill>
                <a:schemeClr val="accent1"/>
              </a:solidFill>
              <a:ea typeface="Calibri" panose="020F0502020204030204"/>
              <a:cs typeface="Calibri" panose="020F0502020204030204"/>
            </a:endParaRPr>
          </a:p>
          <a:p>
            <a:pPr>
              <a:buFont typeface="Wingdings" panose="020F0502020204030204" pitchFamily="34" charset="0"/>
              <a:buChar char="Ø"/>
            </a:pPr>
            <a:endParaRPr lang="en-US">
              <a:ea typeface="Calibri" panose="020F0502020204030204"/>
              <a:cs typeface="Calibri" panose="020F0502020204030204"/>
            </a:endParaRPr>
          </a:p>
        </p:txBody>
      </p:sp>
    </p:spTree>
    <p:extLst>
      <p:ext uri="{BB962C8B-B14F-4D97-AF65-F5344CB8AC3E}">
        <p14:creationId xmlns:p14="http://schemas.microsoft.com/office/powerpoint/2010/main" val="119537813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D379150-F6B4-45C8-BE10-6B278AD40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Rectangle 6">
            <a:extLst>
              <a:ext uri="{FF2B5EF4-FFF2-40B4-BE49-F238E27FC236}">
                <a16:creationId xmlns:a16="http://schemas.microsoft.com/office/drawing/2014/main" id="{5FFCF544-A370-4A5D-A95F-CA6E0E719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8" name="Straight Connector 7">
            <a:extLst>
              <a:ext uri="{FF2B5EF4-FFF2-40B4-BE49-F238E27FC236}">
                <a16:creationId xmlns:a16="http://schemas.microsoft.com/office/drawing/2014/main" id="{6EEB3B97-A638-498B-8083-54191CE71E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AFA4F0F-9EED-4F14-9E81-CC9C4F71AD2A}"/>
              </a:ext>
            </a:extLst>
          </p:cNvPr>
          <p:cNvSpPr>
            <a:spLocks noGrp="1"/>
          </p:cNvSpPr>
          <p:nvPr>
            <p:ph type="title"/>
          </p:nvPr>
        </p:nvSpPr>
        <p:spPr>
          <a:xfrm>
            <a:off x="1097280" y="286603"/>
            <a:ext cx="10058400" cy="1450757"/>
          </a:xfrm>
        </p:spPr>
        <p:txBody>
          <a:bodyPr vert="horz" lIns="91440" tIns="45720" rIns="91440" bIns="45720" rtlCol="0" anchor="b">
            <a:normAutofit/>
          </a:bodyPr>
          <a:lstStyle/>
          <a:p>
            <a:r>
              <a:rPr lang="en-US" sz="6600">
                <a:latin typeface="Calibri"/>
                <a:cs typeface="Calibri"/>
              </a:rPr>
              <a:t>Key Points</a:t>
            </a:r>
          </a:p>
        </p:txBody>
      </p:sp>
      <p:sp>
        <p:nvSpPr>
          <p:cNvPr id="3" name="Content Placeholder 2">
            <a:extLst>
              <a:ext uri="{FF2B5EF4-FFF2-40B4-BE49-F238E27FC236}">
                <a16:creationId xmlns:a16="http://schemas.microsoft.com/office/drawing/2014/main" id="{9A9B152D-033C-4218-A063-DDAB089D672C}"/>
              </a:ext>
            </a:extLst>
          </p:cNvPr>
          <p:cNvSpPr>
            <a:spLocks noGrp="1"/>
          </p:cNvSpPr>
          <p:nvPr>
            <p:ph idx="1"/>
          </p:nvPr>
        </p:nvSpPr>
        <p:spPr>
          <a:xfrm>
            <a:off x="1165517" y="1845734"/>
            <a:ext cx="6841674" cy="4023360"/>
          </a:xfrm>
        </p:spPr>
        <p:txBody>
          <a:bodyPr vert="horz" lIns="0" tIns="45720" rIns="0" bIns="45720" rtlCol="0" anchor="t">
            <a:normAutofit fontScale="85000" lnSpcReduction="20000"/>
          </a:bodyPr>
          <a:lstStyle/>
          <a:p>
            <a:pPr marL="457200" indent="-457200">
              <a:buFont typeface="Wingdings" panose="020F0502020204030204" pitchFamily="34" charset="0"/>
              <a:buChar char="Ø"/>
            </a:pPr>
            <a:r>
              <a:rPr lang="en-US" sz="3200"/>
              <a:t>Systems have been intentionally built to shift power, income, wealth, and opportunity away from those in the lowest quintiles toward those in the top quintile.  </a:t>
            </a:r>
            <a:endParaRPr lang="en-US" sz="3200">
              <a:ea typeface="Calibri" panose="020F0502020204030204"/>
              <a:cs typeface="Calibri"/>
            </a:endParaRPr>
          </a:p>
          <a:p>
            <a:pPr marL="457200" indent="-457200">
              <a:buFont typeface="Wingdings" panose="020F0502020204030204" pitchFamily="34" charset="0"/>
              <a:buChar char="Ø"/>
            </a:pPr>
            <a:r>
              <a:rPr lang="en-US" sz="3200"/>
              <a:t>The impact is further compounded when you look at the intersection of race and income. </a:t>
            </a:r>
            <a:endParaRPr lang="en-US" sz="3200">
              <a:ea typeface="Calibri" panose="020F0502020204030204"/>
              <a:cs typeface="Calibri"/>
            </a:endParaRPr>
          </a:p>
          <a:p>
            <a:pPr marL="457200" indent="-457200">
              <a:buFont typeface="Wingdings" panose="020F0502020204030204" pitchFamily="34" charset="0"/>
              <a:buChar char="Ø"/>
            </a:pPr>
            <a:r>
              <a:rPr lang="en-US" sz="3200"/>
              <a:t>Collective action (people power) has led to any number of institutional solutions in the past and could do so again. </a:t>
            </a:r>
            <a:endParaRPr lang="en-US" sz="3200">
              <a:ea typeface="Calibri" panose="020F0502020204030204"/>
              <a:cs typeface="Calibri"/>
            </a:endParaRPr>
          </a:p>
          <a:p>
            <a:pPr marL="457200" indent="-457200">
              <a:buFont typeface="Wingdings" panose="020F0502020204030204" pitchFamily="34" charset="0"/>
              <a:buChar char="Ø"/>
            </a:pPr>
            <a:r>
              <a:rPr lang="en-US" sz="3200">
                <a:ea typeface="Calibri" panose="020F0502020204030204"/>
                <a:cs typeface="Calibri"/>
              </a:rPr>
              <a:t>Changing Tax and Income Policy is critical to create and sustain wealth for people of color</a:t>
            </a:r>
            <a:endParaRPr lang="en-US" sz="1400">
              <a:solidFill>
                <a:schemeClr val="accent1"/>
              </a:solidFill>
              <a:ea typeface="Calibri" panose="020F0502020204030204"/>
              <a:cs typeface="Calibri"/>
            </a:endParaRPr>
          </a:p>
        </p:txBody>
      </p:sp>
      <p:pic>
        <p:nvPicPr>
          <p:cNvPr id="4" name="Picture 2" descr="Image result for key point">
            <a:extLst>
              <a:ext uri="{FF2B5EF4-FFF2-40B4-BE49-F238E27FC236}">
                <a16:creationId xmlns:a16="http://schemas.microsoft.com/office/drawing/2014/main" id="{268FE501-055B-41CB-B25E-A45925883CE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8434228" y="1716873"/>
            <a:ext cx="3755594" cy="310790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A blue and white logo&#10;&#10;Description automatically generated">
            <a:extLst>
              <a:ext uri="{FF2B5EF4-FFF2-40B4-BE49-F238E27FC236}">
                <a16:creationId xmlns:a16="http://schemas.microsoft.com/office/drawing/2014/main" id="{8DB0AA9E-43AC-0FA4-37FC-1A6D9AEBE1ED}"/>
              </a:ext>
            </a:extLst>
          </p:cNvPr>
          <p:cNvPicPr>
            <a:picLocks noChangeAspect="1"/>
          </p:cNvPicPr>
          <p:nvPr/>
        </p:nvPicPr>
        <p:blipFill>
          <a:blip r:embed="rId4"/>
          <a:srcRect l="4878" r="-2439" b="1051"/>
          <a:stretch/>
        </p:blipFill>
        <p:spPr>
          <a:xfrm>
            <a:off x="11762565" y="6364137"/>
            <a:ext cx="427289" cy="462930"/>
          </a:xfrm>
          <a:prstGeom prst="rect">
            <a:avLst/>
          </a:prstGeom>
        </p:spPr>
      </p:pic>
    </p:spTree>
    <p:extLst>
      <p:ext uri="{BB962C8B-B14F-4D97-AF65-F5344CB8AC3E}">
        <p14:creationId xmlns:p14="http://schemas.microsoft.com/office/powerpoint/2010/main" val="682273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73F6-DA6F-4707-70B3-53F460EAE62A}"/>
              </a:ext>
            </a:extLst>
          </p:cNvPr>
          <p:cNvSpPr>
            <a:spLocks noGrp="1"/>
          </p:cNvSpPr>
          <p:nvPr>
            <p:ph type="title"/>
          </p:nvPr>
        </p:nvSpPr>
        <p:spPr/>
        <p:txBody>
          <a:bodyPr/>
          <a:lstStyle/>
          <a:p>
            <a:r>
              <a:rPr lang="en-US" b="1">
                <a:latin typeface="Calibri"/>
                <a:ea typeface="Calibri"/>
                <a:cs typeface="Calibri Light"/>
              </a:rPr>
              <a:t>Albert and Greylor</a:t>
            </a:r>
          </a:p>
        </p:txBody>
      </p:sp>
      <p:sp>
        <p:nvSpPr>
          <p:cNvPr id="3" name="Text Placeholder 2">
            <a:extLst>
              <a:ext uri="{FF2B5EF4-FFF2-40B4-BE49-F238E27FC236}">
                <a16:creationId xmlns:a16="http://schemas.microsoft.com/office/drawing/2014/main" id="{CA089172-279E-6AA5-3D80-A2604FCB703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8900266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9395" y="2024012"/>
            <a:ext cx="6681049" cy="2819400"/>
          </a:xfrm>
        </p:spPr>
        <p:txBody>
          <a:bodyPr>
            <a:normAutofit/>
          </a:bodyPr>
          <a:lstStyle/>
          <a:p>
            <a:r>
              <a:rPr lang="en-US" sz="6600" b="1" cap="none">
                <a:solidFill>
                  <a:schemeClr val="tx2">
                    <a:lumMod val="75000"/>
                  </a:schemeClr>
                </a:solidFill>
                <a:latin typeface="Calibri"/>
                <a:cs typeface="Arial"/>
              </a:rPr>
              <a:t>Shifting Perspectives</a:t>
            </a:r>
            <a:br>
              <a:rPr lang="en-US" sz="6600" b="1" cap="none">
                <a:latin typeface="Calibri"/>
                <a:cs typeface="Arial" pitchFamily="34" charset="0"/>
              </a:rPr>
            </a:br>
            <a:endParaRPr lang="en-US" sz="5400" cap="none">
              <a:solidFill>
                <a:srgbClr val="FFFFCC"/>
              </a:solidFill>
              <a:latin typeface="Arial" pitchFamily="34" charset="0"/>
              <a:cs typeface="Arial" pitchFamily="34" charset="0"/>
            </a:endParaRPr>
          </a:p>
        </p:txBody>
      </p:sp>
      <p:pic>
        <p:nvPicPr>
          <p:cNvPr id="4" name="Picture 3"/>
          <p:cNvPicPr>
            <a:picLocks noChangeAspect="1"/>
          </p:cNvPicPr>
          <p:nvPr/>
        </p:nvPicPr>
        <p:blipFill>
          <a:blip r:embed="rId3"/>
          <a:stretch>
            <a:fillRect/>
          </a:stretch>
        </p:blipFill>
        <p:spPr>
          <a:xfrm>
            <a:off x="5593862" y="217714"/>
            <a:ext cx="6130603" cy="4234117"/>
          </a:xfrm>
          <a:prstGeom prst="roundRect">
            <a:avLst>
              <a:gd name="adj" fmla="val 4167"/>
            </a:avLst>
          </a:prstGeom>
          <a:solidFill>
            <a:srgbClr val="FFFFFF"/>
          </a:solidFill>
          <a:ln w="76200" cap="sq">
            <a:solidFill>
              <a:srgbClr val="514843"/>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01486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329F45E3-C125-49F5-863F-3F771273B7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9" name="Rectangle 48">
            <a:extLst>
              <a:ext uri="{FF2B5EF4-FFF2-40B4-BE49-F238E27FC236}">
                <a16:creationId xmlns:a16="http://schemas.microsoft.com/office/drawing/2014/main" id="{F23C6175-7110-4DB0-BEA4-FC1D29302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51" name="Straight Connector 50">
            <a:extLst>
              <a:ext uri="{FF2B5EF4-FFF2-40B4-BE49-F238E27FC236}">
                <a16:creationId xmlns:a16="http://schemas.microsoft.com/office/drawing/2014/main" id="{044DF19B-511F-4F07-A7AD-1A010C6BFCB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2" name="Picture 13" descr="A picture containing tree, outdoor, plant, flower&#10;&#10;Description automatically generated">
            <a:extLst>
              <a:ext uri="{FF2B5EF4-FFF2-40B4-BE49-F238E27FC236}">
                <a16:creationId xmlns:a16="http://schemas.microsoft.com/office/drawing/2014/main" id="{9C64AFA7-4FAE-A69E-0917-9B6A83BBA049}"/>
              </a:ext>
            </a:extLst>
          </p:cNvPr>
          <p:cNvPicPr>
            <a:picLocks noGrp="1" noChangeAspect="1"/>
          </p:cNvPicPr>
          <p:nvPr>
            <p:ph idx="1"/>
          </p:nvPr>
        </p:nvPicPr>
        <p:blipFill rotWithShape="1">
          <a:blip r:embed="rId3"/>
          <a:srcRect b="10414"/>
          <a:stretch/>
        </p:blipFill>
        <p:spPr>
          <a:xfrm>
            <a:off x="-32" y="10"/>
            <a:ext cx="12192031" cy="4915066"/>
          </a:xfrm>
          <a:prstGeom prst="rect">
            <a:avLst/>
          </a:prstGeom>
        </p:spPr>
      </p:pic>
      <p:sp>
        <p:nvSpPr>
          <p:cNvPr id="53" name="Rectangle 52">
            <a:extLst>
              <a:ext uri="{FF2B5EF4-FFF2-40B4-BE49-F238E27FC236}">
                <a16:creationId xmlns:a16="http://schemas.microsoft.com/office/drawing/2014/main" id="{D8ED3830-ABBE-41E7-B0D4-FA582F8472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621645" y="5120640"/>
            <a:ext cx="10479206" cy="1198273"/>
          </a:xfrm>
        </p:spPr>
        <p:txBody>
          <a:bodyPr vert="horz" lIns="91440" tIns="45720" rIns="91440" bIns="45720" rtlCol="0" anchor="b">
            <a:noAutofit/>
          </a:bodyPr>
          <a:lstStyle/>
          <a:p>
            <a:r>
              <a:rPr lang="en-US" sz="6600">
                <a:solidFill>
                  <a:srgbClr val="FFFFFF"/>
                </a:solidFill>
                <a:latin typeface="Calibri"/>
                <a:cs typeface="Calibri"/>
              </a:rPr>
              <a:t>Dandelions…</a:t>
            </a:r>
          </a:p>
        </p:txBody>
      </p:sp>
      <p:sp>
        <p:nvSpPr>
          <p:cNvPr id="55" name="Rectangle 54">
            <a:extLst>
              <a:ext uri="{FF2B5EF4-FFF2-40B4-BE49-F238E27FC236}">
                <a16:creationId xmlns:a16="http://schemas.microsoft.com/office/drawing/2014/main" id="{B9F394EE-52D9-4BC8-8F01-DCF6EAD920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4083083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650" y="286603"/>
            <a:ext cx="11427768" cy="1077616"/>
          </a:xfrm>
        </p:spPr>
        <p:txBody>
          <a:bodyPr>
            <a:noAutofit/>
          </a:bodyPr>
          <a:lstStyle/>
          <a:p>
            <a:r>
              <a:rPr lang="en-US" sz="6600"/>
              <a:t>NBC and Gucci</a:t>
            </a:r>
          </a:p>
        </p:txBody>
      </p:sp>
      <p:pic>
        <p:nvPicPr>
          <p:cNvPr id="5" name="Picture 4"/>
          <p:cNvPicPr>
            <a:picLocks noChangeAspect="1"/>
          </p:cNvPicPr>
          <p:nvPr/>
        </p:nvPicPr>
        <p:blipFill>
          <a:blip r:embed="rId3"/>
          <a:stretch>
            <a:fillRect/>
          </a:stretch>
        </p:blipFill>
        <p:spPr>
          <a:xfrm>
            <a:off x="278161" y="1871205"/>
            <a:ext cx="5848270" cy="3298676"/>
          </a:xfrm>
          <a:prstGeom prst="rect">
            <a:avLst/>
          </a:prstGeom>
        </p:spPr>
      </p:pic>
      <p:pic>
        <p:nvPicPr>
          <p:cNvPr id="3078" name="Picture 6" descr="Image result for gucci blackface sweat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7987" y="1866027"/>
            <a:ext cx="5568587" cy="3296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7755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83987" y="1722991"/>
            <a:ext cx="10643931" cy="4187866"/>
          </a:xfrm>
        </p:spPr>
        <p:txBody>
          <a:bodyPr vert="horz" lIns="0" tIns="45720" rIns="0" bIns="45720" rtlCol="0" anchor="t">
            <a:noAutofit/>
          </a:bodyPr>
          <a:lstStyle/>
          <a:p>
            <a:pPr marL="0" indent="0">
              <a:buNone/>
            </a:pPr>
            <a:r>
              <a:rPr lang="en-US" sz="4000">
                <a:solidFill>
                  <a:schemeClr val="tx1">
                    <a:lumMod val="65000"/>
                    <a:lumOff val="35000"/>
                  </a:schemeClr>
                </a:solidFill>
                <a:latin typeface="Calibri"/>
                <a:cs typeface="Arial"/>
              </a:rPr>
              <a:t>Traditionally, we have placed more focus on </a:t>
            </a:r>
            <a:r>
              <a:rPr lang="en-US" sz="4000" i="1">
                <a:solidFill>
                  <a:schemeClr val="tx1">
                    <a:lumMod val="65000"/>
                    <a:lumOff val="35000"/>
                  </a:schemeClr>
                </a:solidFill>
                <a:latin typeface="Calibri"/>
                <a:cs typeface="Arial"/>
              </a:rPr>
              <a:t>individual</a:t>
            </a:r>
            <a:r>
              <a:rPr lang="en-US" sz="4000">
                <a:solidFill>
                  <a:schemeClr val="tx1">
                    <a:lumMod val="65000"/>
                    <a:lumOff val="35000"/>
                  </a:schemeClr>
                </a:solidFill>
                <a:latin typeface="Calibri"/>
                <a:cs typeface="Arial"/>
              </a:rPr>
              <a:t> and </a:t>
            </a:r>
            <a:r>
              <a:rPr lang="en-US" sz="4000" i="1">
                <a:solidFill>
                  <a:schemeClr val="tx1">
                    <a:lumMod val="65000"/>
                    <a:lumOff val="35000"/>
                  </a:schemeClr>
                </a:solidFill>
                <a:latin typeface="Calibri"/>
                <a:cs typeface="Arial"/>
              </a:rPr>
              <a:t>group</a:t>
            </a:r>
            <a:r>
              <a:rPr lang="en-US" sz="4000">
                <a:solidFill>
                  <a:schemeClr val="tx1">
                    <a:lumMod val="65000"/>
                    <a:lumOff val="35000"/>
                  </a:schemeClr>
                </a:solidFill>
                <a:latin typeface="Calibri"/>
                <a:cs typeface="Arial"/>
              </a:rPr>
              <a:t> acts of racism…</a:t>
            </a:r>
          </a:p>
          <a:p>
            <a:pPr marL="0" indent="0">
              <a:buNone/>
            </a:pPr>
            <a:endParaRPr lang="en-US" sz="2400">
              <a:solidFill>
                <a:schemeClr val="tx1">
                  <a:lumMod val="65000"/>
                  <a:lumOff val="35000"/>
                </a:schemeClr>
              </a:solidFill>
              <a:latin typeface="Calibri"/>
              <a:cs typeface="Arial" panose="020B0604020202020204" pitchFamily="34" charset="0"/>
            </a:endParaRPr>
          </a:p>
          <a:p>
            <a:pPr marL="0" indent="0">
              <a:buNone/>
            </a:pPr>
            <a:r>
              <a:rPr lang="en-US" sz="4000" i="1">
                <a:solidFill>
                  <a:schemeClr val="tx1">
                    <a:lumMod val="65000"/>
                    <a:lumOff val="35000"/>
                  </a:schemeClr>
                </a:solidFill>
                <a:latin typeface="Calibri"/>
                <a:cs typeface="Arial"/>
              </a:rPr>
              <a:t>Why is it important to intensify our focus on systems (Racial Justice in Education, systemic racism, structural racism)?</a:t>
            </a:r>
            <a:endParaRPr lang="en-US" sz="4000" i="1">
              <a:solidFill>
                <a:schemeClr val="tx1">
                  <a:lumMod val="65000"/>
                  <a:lumOff val="35000"/>
                </a:schemeClr>
              </a:solidFill>
              <a:latin typeface="Calibri"/>
              <a:ea typeface="Calibri"/>
              <a:cs typeface="Arial"/>
            </a:endParaRPr>
          </a:p>
        </p:txBody>
      </p:sp>
      <p:sp>
        <p:nvSpPr>
          <p:cNvPr id="5" name="Shape 178"/>
          <p:cNvSpPr txBox="1">
            <a:spLocks/>
          </p:cNvSpPr>
          <p:nvPr/>
        </p:nvSpPr>
        <p:spPr>
          <a:xfrm>
            <a:off x="737065" y="274637"/>
            <a:ext cx="11184425" cy="1300942"/>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pPr>
            <a:r>
              <a:rPr lang="en-US" sz="5400" b="1">
                <a:latin typeface="Calibri"/>
                <a:ea typeface="Arial"/>
                <a:cs typeface="Arial"/>
                <a:sym typeface="Arial"/>
              </a:rPr>
              <a:t>Shifting Perspective p. 19</a:t>
            </a:r>
            <a:endParaRPr lang="en-US" sz="5400" b="1">
              <a:latin typeface="Calibri"/>
              <a:ea typeface="Arial"/>
              <a:cs typeface="Arial"/>
            </a:endParaRPr>
          </a:p>
        </p:txBody>
      </p:sp>
    </p:spTree>
    <p:extLst>
      <p:ext uri="{BB962C8B-B14F-4D97-AF65-F5344CB8AC3E}">
        <p14:creationId xmlns:p14="http://schemas.microsoft.com/office/powerpoint/2010/main" val="1734030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29F45E3-C125-49F5-863F-3F771273B7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F23C6175-7110-4DB0-BEA4-FC1D29302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6" name="Straight Connector 15">
            <a:extLst>
              <a:ext uri="{FF2B5EF4-FFF2-40B4-BE49-F238E27FC236}">
                <a16:creationId xmlns:a16="http://schemas.microsoft.com/office/drawing/2014/main" id="{044DF19B-511F-4F07-A7AD-1A010C6BFCB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7" name="Picture 7" descr="A picture containing text, person, window, posing&#10;&#10;Description automatically generated">
            <a:extLst>
              <a:ext uri="{FF2B5EF4-FFF2-40B4-BE49-F238E27FC236}">
                <a16:creationId xmlns:a16="http://schemas.microsoft.com/office/drawing/2014/main" id="{1261C191-123E-B684-3C53-22ECDADF884D}"/>
              </a:ext>
            </a:extLst>
          </p:cNvPr>
          <p:cNvPicPr>
            <a:picLocks noGrp="1" noChangeAspect="1"/>
          </p:cNvPicPr>
          <p:nvPr>
            <p:ph idx="1"/>
          </p:nvPr>
        </p:nvPicPr>
        <p:blipFill rotWithShape="1">
          <a:blip r:embed="rId2"/>
          <a:srcRect r="552" b="-1"/>
          <a:stretch/>
        </p:blipFill>
        <p:spPr>
          <a:xfrm>
            <a:off x="16" y="10"/>
            <a:ext cx="7556889" cy="6857990"/>
          </a:xfrm>
          <a:prstGeom prst="rect">
            <a:avLst/>
          </a:prstGeom>
        </p:spPr>
      </p:pic>
      <p:sp>
        <p:nvSpPr>
          <p:cNvPr id="18" name="Rectangle 17">
            <a:extLst>
              <a:ext uri="{FF2B5EF4-FFF2-40B4-BE49-F238E27FC236}">
                <a16:creationId xmlns:a16="http://schemas.microsoft.com/office/drawing/2014/main" id="{C134A61E-E750-4776-9144-4A5FDF9D7A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13486"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56D5F009-9AD5-41C5-6A3A-54965CDE1EA1}"/>
              </a:ext>
            </a:extLst>
          </p:cNvPr>
          <p:cNvSpPr>
            <a:spLocks noGrp="1"/>
          </p:cNvSpPr>
          <p:nvPr>
            <p:ph type="title"/>
          </p:nvPr>
        </p:nvSpPr>
        <p:spPr>
          <a:xfrm>
            <a:off x="8242358" y="2648989"/>
            <a:ext cx="3659246" cy="2926080"/>
          </a:xfrm>
        </p:spPr>
        <p:txBody>
          <a:bodyPr vert="horz" lIns="91440" tIns="45720" rIns="91440" bIns="45720" rtlCol="0" anchor="b">
            <a:noAutofit/>
          </a:bodyPr>
          <a:lstStyle/>
          <a:p>
            <a:r>
              <a:rPr lang="en-US" sz="5400">
                <a:solidFill>
                  <a:schemeClr val="bg1"/>
                </a:solidFill>
                <a:latin typeface="Calibri"/>
                <a:cs typeface="Calibri"/>
              </a:rPr>
              <a:t>Asking different questions about the Doll Tests –</a:t>
            </a:r>
            <a:r>
              <a:rPr lang="en-US" sz="5400">
                <a:latin typeface="Calibri"/>
                <a:cs typeface="Calibri"/>
              </a:rPr>
              <a:t> </a:t>
            </a:r>
            <a:r>
              <a:rPr lang="en-US" sz="5400">
                <a:solidFill>
                  <a:schemeClr val="bg1"/>
                </a:solidFill>
                <a:latin typeface="Calibri"/>
                <a:cs typeface="Calibri"/>
              </a:rPr>
              <a:t>p. 8</a:t>
            </a:r>
          </a:p>
        </p:txBody>
      </p:sp>
      <p:sp>
        <p:nvSpPr>
          <p:cNvPr id="20" name="Rectangle 19">
            <a:extLst>
              <a:ext uri="{FF2B5EF4-FFF2-40B4-BE49-F238E27FC236}">
                <a16:creationId xmlns:a16="http://schemas.microsoft.com/office/drawing/2014/main" id="{CEEAEDD6-A8CD-4422-9792-D2A94C8D2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06"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42719940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7723" y="1292681"/>
            <a:ext cx="10564319" cy="649652"/>
          </a:xfrm>
        </p:spPr>
        <p:txBody>
          <a:bodyPr vert="horz" lIns="0" tIns="45720" rIns="0" bIns="45720" rtlCol="0" anchor="t">
            <a:noAutofit/>
          </a:bodyPr>
          <a:lstStyle/>
          <a:p>
            <a:pPr marL="0" indent="0">
              <a:buNone/>
              <a:tabLst>
                <a:tab pos="1371600" algn="l"/>
                <a:tab pos="7772400" algn="l"/>
              </a:tabLst>
            </a:pPr>
            <a:r>
              <a:rPr lang="en-US" b="1">
                <a:latin typeface="Arial"/>
                <a:cs typeface="Arial"/>
              </a:rPr>
              <a:t>	</a:t>
            </a:r>
            <a:r>
              <a:rPr lang="en-US" b="1">
                <a:latin typeface="Calibri"/>
                <a:cs typeface="Arial"/>
              </a:rPr>
              <a:t>From:		To:</a:t>
            </a:r>
          </a:p>
        </p:txBody>
      </p:sp>
      <p:sp>
        <p:nvSpPr>
          <p:cNvPr id="5" name="Shape 178"/>
          <p:cNvSpPr txBox="1">
            <a:spLocks/>
          </p:cNvSpPr>
          <p:nvPr/>
        </p:nvSpPr>
        <p:spPr>
          <a:xfrm>
            <a:off x="609600" y="274637"/>
            <a:ext cx="11311890"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lgn="ctr">
              <a:spcBef>
                <a:spcPts val="0"/>
              </a:spcBef>
              <a:buClr>
                <a:schemeClr val="dk1"/>
              </a:buClr>
              <a:buSzPct val="25000"/>
            </a:pPr>
            <a:r>
              <a:rPr lang="en-US" sz="5400" b="1">
                <a:solidFill>
                  <a:schemeClr val="tx1">
                    <a:lumMod val="75000"/>
                    <a:lumOff val="25000"/>
                  </a:schemeClr>
                </a:solidFill>
                <a:latin typeface="Calibri"/>
                <a:ea typeface="Arial"/>
                <a:cs typeface="Arial"/>
                <a:sym typeface="Arial"/>
              </a:rPr>
              <a:t>Asking Different Questions  p. 19</a:t>
            </a:r>
            <a:endParaRPr lang="en-US">
              <a:solidFill>
                <a:schemeClr val="tx1">
                  <a:lumMod val="75000"/>
                  <a:lumOff val="25000"/>
                </a:schemeClr>
              </a:solidFill>
            </a:endParaRPr>
          </a:p>
        </p:txBody>
      </p:sp>
      <p:sp>
        <p:nvSpPr>
          <p:cNvPr id="4" name="TextBox 3"/>
          <p:cNvSpPr txBox="1"/>
          <p:nvPr/>
        </p:nvSpPr>
        <p:spPr>
          <a:xfrm>
            <a:off x="767723" y="1626893"/>
            <a:ext cx="5092750" cy="923330"/>
          </a:xfrm>
          <a:prstGeom prst="rect">
            <a:avLst/>
          </a:prstGeom>
          <a:solidFill>
            <a:schemeClr val="bg2">
              <a:lumMod val="75000"/>
            </a:schemeClr>
          </a:solidFill>
          <a:ln>
            <a:solidFill>
              <a:schemeClr val="tx1"/>
            </a:solidFill>
          </a:ln>
        </p:spPr>
        <p:txBody>
          <a:bodyPr wrap="square" lIns="91440" tIns="45720" rIns="91440" bIns="45720" rtlCol="0" anchor="t">
            <a:spAutoFit/>
          </a:bodyPr>
          <a:lstStyle/>
          <a:p>
            <a:pPr algn="ctr"/>
            <a:r>
              <a:rPr lang="en-US" sz="2000" b="1">
                <a:latin typeface="Calibri"/>
                <a:cs typeface="Arial"/>
              </a:rPr>
              <a:t>Blame</a:t>
            </a:r>
            <a:endParaRPr lang="en-US" sz="2000" b="1">
              <a:latin typeface="Calibri"/>
              <a:ea typeface="Calibri"/>
              <a:cs typeface="Arial"/>
            </a:endParaRPr>
          </a:p>
          <a:p>
            <a:pPr algn="ctr"/>
            <a:endParaRPr lang="en-US" sz="1600" b="1">
              <a:latin typeface="Calibri"/>
              <a:ea typeface="Calibri"/>
              <a:cs typeface="Arial" panose="020B0604020202020204" pitchFamily="34" charset="0"/>
            </a:endParaRPr>
          </a:p>
          <a:p>
            <a:pPr algn="ctr"/>
            <a:r>
              <a:rPr lang="en-US" b="1">
                <a:latin typeface="Calibri"/>
                <a:cs typeface="Arial"/>
              </a:rPr>
              <a:t>Who’s a racist?</a:t>
            </a:r>
            <a:endParaRPr lang="en-US" b="1">
              <a:latin typeface="Calibri"/>
              <a:ea typeface="Calibri"/>
              <a:cs typeface="Arial"/>
            </a:endParaRPr>
          </a:p>
        </p:txBody>
      </p:sp>
      <p:sp>
        <p:nvSpPr>
          <p:cNvPr id="6" name="TextBox 5"/>
          <p:cNvSpPr txBox="1"/>
          <p:nvPr/>
        </p:nvSpPr>
        <p:spPr>
          <a:xfrm>
            <a:off x="767723" y="2664270"/>
            <a:ext cx="5092750" cy="1200329"/>
          </a:xfrm>
          <a:prstGeom prst="rect">
            <a:avLst/>
          </a:prstGeom>
          <a:solidFill>
            <a:schemeClr val="accent4">
              <a:lumMod val="40000"/>
              <a:lumOff val="60000"/>
            </a:schemeClr>
          </a:solidFill>
          <a:ln>
            <a:solidFill>
              <a:schemeClr val="tx1"/>
            </a:solidFill>
          </a:ln>
        </p:spPr>
        <p:txBody>
          <a:bodyPr wrap="square" lIns="91440" tIns="45720" rIns="91440" bIns="45720" rtlCol="0" anchor="t">
            <a:spAutoFit/>
          </a:bodyPr>
          <a:lstStyle/>
          <a:p>
            <a:pPr algn="ctr"/>
            <a:r>
              <a:rPr lang="en-US" sz="2000" b="1">
                <a:latin typeface="Calibri"/>
                <a:cs typeface="Arial"/>
              </a:rPr>
              <a:t>Intentions</a:t>
            </a:r>
            <a:endParaRPr lang="en-US" sz="2000" b="1">
              <a:latin typeface="Calibri"/>
              <a:ea typeface="Calibri"/>
              <a:cs typeface="Arial"/>
            </a:endParaRPr>
          </a:p>
          <a:p>
            <a:pPr algn="ctr"/>
            <a:endParaRPr lang="en-US" sz="1600" b="1">
              <a:latin typeface="Calibri"/>
              <a:ea typeface="Calibri"/>
              <a:cs typeface="Arial" panose="020B0604020202020204" pitchFamily="34" charset="0"/>
            </a:endParaRPr>
          </a:p>
          <a:p>
            <a:pPr algn="ctr"/>
            <a:r>
              <a:rPr lang="en-US" b="1">
                <a:latin typeface="Calibri"/>
                <a:cs typeface="Arial"/>
              </a:rPr>
              <a:t>What did they mean? </a:t>
            </a:r>
            <a:endParaRPr lang="en-US" b="1">
              <a:latin typeface="Calibri"/>
              <a:ea typeface="Calibri"/>
              <a:cs typeface="Arial" panose="020B0604020202020204" pitchFamily="34" charset="0"/>
            </a:endParaRPr>
          </a:p>
          <a:p>
            <a:pPr algn="ctr"/>
            <a:r>
              <a:rPr lang="en-US" b="1">
                <a:latin typeface="Calibri"/>
                <a:cs typeface="Arial"/>
              </a:rPr>
              <a:t>What was their attitude?</a:t>
            </a:r>
            <a:endParaRPr lang="en-US" b="1">
              <a:latin typeface="Calibri"/>
              <a:ea typeface="Calibri"/>
              <a:cs typeface="Arial"/>
            </a:endParaRPr>
          </a:p>
        </p:txBody>
      </p:sp>
      <p:sp>
        <p:nvSpPr>
          <p:cNvPr id="7" name="TextBox 6"/>
          <p:cNvSpPr txBox="1"/>
          <p:nvPr/>
        </p:nvSpPr>
        <p:spPr>
          <a:xfrm>
            <a:off x="767723" y="3972987"/>
            <a:ext cx="5092750" cy="923330"/>
          </a:xfrm>
          <a:prstGeom prst="rect">
            <a:avLst/>
          </a:prstGeom>
          <a:solidFill>
            <a:schemeClr val="accent4">
              <a:lumMod val="60000"/>
              <a:lumOff val="40000"/>
            </a:schemeClr>
          </a:solidFill>
          <a:ln>
            <a:solidFill>
              <a:schemeClr val="tx1"/>
            </a:solidFill>
          </a:ln>
        </p:spPr>
        <p:txBody>
          <a:bodyPr wrap="square" lIns="91440" tIns="45720" rIns="91440" bIns="45720" rtlCol="0" anchor="t">
            <a:spAutoFit/>
          </a:bodyPr>
          <a:lstStyle/>
          <a:p>
            <a:pPr algn="ctr"/>
            <a:r>
              <a:rPr lang="en-US" sz="2000" b="1">
                <a:latin typeface="Calibri"/>
                <a:cs typeface="Arial"/>
              </a:rPr>
              <a:t>Prejudice</a:t>
            </a:r>
            <a:endParaRPr lang="en-US" sz="1600" b="1">
              <a:latin typeface="Calibri"/>
              <a:ea typeface="Calibri"/>
              <a:cs typeface="Arial"/>
            </a:endParaRPr>
          </a:p>
          <a:p>
            <a:pPr algn="ctr"/>
            <a:endParaRPr lang="en-US" sz="1600" b="1">
              <a:latin typeface="Calibri"/>
              <a:ea typeface="Calibri"/>
              <a:cs typeface="Arial" panose="020B0604020202020204" pitchFamily="34" charset="0"/>
            </a:endParaRPr>
          </a:p>
          <a:p>
            <a:pPr algn="ctr"/>
            <a:r>
              <a:rPr lang="en-US" b="1">
                <a:latin typeface="Calibri"/>
                <a:cs typeface="Arial"/>
              </a:rPr>
              <a:t>What beliefs made them do it?</a:t>
            </a:r>
            <a:endParaRPr lang="en-US" b="1">
              <a:latin typeface="Calibri"/>
              <a:ea typeface="Calibri"/>
              <a:cs typeface="Arial"/>
            </a:endParaRPr>
          </a:p>
        </p:txBody>
      </p:sp>
      <p:sp>
        <p:nvSpPr>
          <p:cNvPr id="8" name="TextBox 7"/>
          <p:cNvSpPr txBox="1"/>
          <p:nvPr/>
        </p:nvSpPr>
        <p:spPr>
          <a:xfrm>
            <a:off x="767723" y="5004705"/>
            <a:ext cx="5092750" cy="923330"/>
          </a:xfrm>
          <a:prstGeom prst="rect">
            <a:avLst/>
          </a:prstGeom>
          <a:solidFill>
            <a:schemeClr val="accent1">
              <a:lumMod val="60000"/>
              <a:lumOff val="40000"/>
            </a:schemeClr>
          </a:solidFill>
          <a:ln>
            <a:solidFill>
              <a:schemeClr val="tx1"/>
            </a:solidFill>
          </a:ln>
        </p:spPr>
        <p:txBody>
          <a:bodyPr wrap="square" lIns="91440" tIns="45720" rIns="91440" bIns="45720" rtlCol="0" anchor="t">
            <a:spAutoFit/>
          </a:bodyPr>
          <a:lstStyle/>
          <a:p>
            <a:pPr algn="ctr"/>
            <a:r>
              <a:rPr lang="en-US" sz="2000" b="1">
                <a:latin typeface="Calibri"/>
                <a:cs typeface="Arial"/>
              </a:rPr>
              <a:t>Grievance</a:t>
            </a:r>
            <a:endParaRPr lang="en-US" sz="1600" b="1">
              <a:latin typeface="Calibri"/>
              <a:ea typeface="Calibri"/>
              <a:cs typeface="Arial"/>
            </a:endParaRPr>
          </a:p>
          <a:p>
            <a:pPr algn="ctr"/>
            <a:endParaRPr lang="en-US" sz="1600" b="1">
              <a:latin typeface="Calibri"/>
              <a:ea typeface="Calibri"/>
              <a:cs typeface="Arial" panose="020B0604020202020204" pitchFamily="34" charset="0"/>
            </a:endParaRPr>
          </a:p>
          <a:p>
            <a:pPr algn="ctr"/>
            <a:r>
              <a:rPr lang="en-US" b="1">
                <a:latin typeface="Calibri"/>
                <a:cs typeface="Arial"/>
              </a:rPr>
              <a:t>How can we fix what happened?</a:t>
            </a:r>
            <a:endParaRPr lang="en-US">
              <a:latin typeface="Calibri"/>
              <a:ea typeface="Calibri"/>
              <a:cs typeface="Arial"/>
            </a:endParaRPr>
          </a:p>
        </p:txBody>
      </p:sp>
      <p:sp>
        <p:nvSpPr>
          <p:cNvPr id="9" name="TextBox 8"/>
          <p:cNvSpPr txBox="1"/>
          <p:nvPr/>
        </p:nvSpPr>
        <p:spPr>
          <a:xfrm>
            <a:off x="6411190" y="1632552"/>
            <a:ext cx="5078975" cy="923330"/>
          </a:xfrm>
          <a:prstGeom prst="rect">
            <a:avLst/>
          </a:prstGeom>
          <a:solidFill>
            <a:schemeClr val="bg2">
              <a:lumMod val="75000"/>
            </a:schemeClr>
          </a:solidFill>
          <a:ln>
            <a:solidFill>
              <a:schemeClr val="tx1"/>
            </a:solidFill>
          </a:ln>
        </p:spPr>
        <p:txBody>
          <a:bodyPr wrap="square" lIns="91440" tIns="45720" rIns="91440" bIns="45720" rtlCol="0" anchor="t">
            <a:spAutoFit/>
          </a:bodyPr>
          <a:lstStyle/>
          <a:p>
            <a:pPr algn="ctr"/>
            <a:r>
              <a:rPr lang="en-US" sz="2000" b="1">
                <a:latin typeface="Calibri"/>
                <a:cs typeface="Arial"/>
              </a:rPr>
              <a:t>Causes</a:t>
            </a:r>
            <a:endParaRPr lang="en-US" sz="2000" b="1">
              <a:latin typeface="Calibri"/>
              <a:ea typeface="Calibri"/>
              <a:cs typeface="Arial"/>
            </a:endParaRPr>
          </a:p>
          <a:p>
            <a:pPr algn="ctr"/>
            <a:endParaRPr lang="en-US" sz="1600" b="1">
              <a:latin typeface="Calibri"/>
              <a:ea typeface="Calibri"/>
              <a:cs typeface="Arial" panose="020B0604020202020204" pitchFamily="34" charset="0"/>
            </a:endParaRPr>
          </a:p>
          <a:p>
            <a:pPr algn="ctr"/>
            <a:r>
              <a:rPr lang="en-US" b="1">
                <a:latin typeface="Calibri"/>
                <a:cs typeface="Arial"/>
              </a:rPr>
              <a:t>What’s causing the racial inequities?</a:t>
            </a:r>
            <a:endParaRPr lang="en-US" b="1">
              <a:latin typeface="Calibri"/>
              <a:ea typeface="Calibri"/>
              <a:cs typeface="Arial"/>
            </a:endParaRPr>
          </a:p>
        </p:txBody>
      </p:sp>
      <p:sp>
        <p:nvSpPr>
          <p:cNvPr id="10" name="TextBox 9"/>
          <p:cNvSpPr txBox="1"/>
          <p:nvPr/>
        </p:nvSpPr>
        <p:spPr>
          <a:xfrm>
            <a:off x="6403740" y="2664270"/>
            <a:ext cx="5093873" cy="1200329"/>
          </a:xfrm>
          <a:prstGeom prst="rect">
            <a:avLst/>
          </a:prstGeom>
          <a:solidFill>
            <a:schemeClr val="accent4">
              <a:lumMod val="40000"/>
              <a:lumOff val="60000"/>
            </a:schemeClr>
          </a:solidFill>
          <a:ln>
            <a:solidFill>
              <a:schemeClr val="tx1"/>
            </a:solidFill>
          </a:ln>
        </p:spPr>
        <p:txBody>
          <a:bodyPr wrap="square" lIns="91440" tIns="45720" rIns="91440" bIns="45720" rtlCol="0" anchor="t">
            <a:spAutoFit/>
          </a:bodyPr>
          <a:lstStyle/>
          <a:p>
            <a:pPr algn="ctr"/>
            <a:r>
              <a:rPr lang="en-US" sz="2000" b="1">
                <a:latin typeface="Calibri"/>
                <a:cs typeface="Arial"/>
              </a:rPr>
              <a:t>Effects</a:t>
            </a:r>
            <a:endParaRPr lang="en-US" sz="2000" b="1">
              <a:latin typeface="Calibri"/>
              <a:ea typeface="Calibri"/>
              <a:cs typeface="Arial"/>
            </a:endParaRPr>
          </a:p>
          <a:p>
            <a:pPr algn="ctr"/>
            <a:endParaRPr lang="en-US" sz="1600" b="1">
              <a:latin typeface="Calibri"/>
              <a:ea typeface="Calibri"/>
              <a:cs typeface="Arial" panose="020B0604020202020204" pitchFamily="34" charset="0"/>
            </a:endParaRPr>
          </a:p>
          <a:p>
            <a:pPr algn="ctr"/>
            <a:r>
              <a:rPr lang="en-US" b="1">
                <a:latin typeface="Calibri"/>
                <a:cs typeface="Arial"/>
              </a:rPr>
              <a:t>What were the actions?</a:t>
            </a:r>
            <a:endParaRPr lang="en-US" b="1">
              <a:latin typeface="Calibri"/>
              <a:ea typeface="Calibri"/>
              <a:cs typeface="Arial"/>
            </a:endParaRPr>
          </a:p>
          <a:p>
            <a:pPr algn="ctr"/>
            <a:r>
              <a:rPr lang="en-US" b="1">
                <a:latin typeface="Calibri"/>
                <a:cs typeface="Arial"/>
              </a:rPr>
              <a:t>What are the impacts?</a:t>
            </a:r>
            <a:endParaRPr lang="en-US" b="1">
              <a:latin typeface="Calibri"/>
              <a:ea typeface="Calibri"/>
              <a:cs typeface="Arial"/>
            </a:endParaRPr>
          </a:p>
        </p:txBody>
      </p:sp>
      <p:sp>
        <p:nvSpPr>
          <p:cNvPr id="11" name="TextBox 10"/>
          <p:cNvSpPr txBox="1"/>
          <p:nvPr/>
        </p:nvSpPr>
        <p:spPr>
          <a:xfrm>
            <a:off x="6396292" y="3972987"/>
            <a:ext cx="5093873" cy="923330"/>
          </a:xfrm>
          <a:prstGeom prst="rect">
            <a:avLst/>
          </a:prstGeom>
          <a:solidFill>
            <a:schemeClr val="accent4">
              <a:lumMod val="60000"/>
              <a:lumOff val="40000"/>
            </a:schemeClr>
          </a:solidFill>
          <a:ln>
            <a:solidFill>
              <a:schemeClr val="tx1"/>
            </a:solidFill>
          </a:ln>
        </p:spPr>
        <p:txBody>
          <a:bodyPr wrap="square" lIns="91440" tIns="45720" rIns="91440" bIns="45720" rtlCol="0" anchor="t">
            <a:spAutoFit/>
          </a:bodyPr>
          <a:lstStyle/>
          <a:p>
            <a:pPr algn="ctr"/>
            <a:r>
              <a:rPr lang="en-US" sz="2000" b="1">
                <a:latin typeface="Calibri"/>
                <a:cs typeface="Arial"/>
              </a:rPr>
              <a:t>Systems</a:t>
            </a:r>
            <a:endParaRPr lang="en-US" sz="2000" b="1">
              <a:latin typeface="Calibri"/>
              <a:ea typeface="Calibri"/>
              <a:cs typeface="Arial"/>
            </a:endParaRPr>
          </a:p>
          <a:p>
            <a:pPr algn="ctr"/>
            <a:endParaRPr lang="en-US" sz="1600" b="1">
              <a:latin typeface="Calibri"/>
              <a:ea typeface="Calibri"/>
              <a:cs typeface="Arial" panose="020B0604020202020204" pitchFamily="34" charset="0"/>
            </a:endParaRPr>
          </a:p>
          <a:p>
            <a:pPr algn="ctr"/>
            <a:r>
              <a:rPr lang="en-US" b="1">
                <a:latin typeface="Calibri"/>
                <a:cs typeface="Arial"/>
              </a:rPr>
              <a:t>What institutions are responsible?</a:t>
            </a:r>
            <a:endParaRPr lang="en-US" b="1">
              <a:latin typeface="Calibri"/>
              <a:ea typeface="Calibri"/>
              <a:cs typeface="Arial"/>
            </a:endParaRPr>
          </a:p>
        </p:txBody>
      </p:sp>
      <p:sp>
        <p:nvSpPr>
          <p:cNvPr id="12" name="TextBox 11"/>
          <p:cNvSpPr txBox="1"/>
          <p:nvPr/>
        </p:nvSpPr>
        <p:spPr>
          <a:xfrm>
            <a:off x="6393658" y="5004705"/>
            <a:ext cx="5093873" cy="923330"/>
          </a:xfrm>
          <a:prstGeom prst="rect">
            <a:avLst/>
          </a:prstGeom>
          <a:solidFill>
            <a:schemeClr val="accent1">
              <a:lumMod val="60000"/>
              <a:lumOff val="40000"/>
            </a:schemeClr>
          </a:solidFill>
          <a:ln>
            <a:solidFill>
              <a:schemeClr val="tx1"/>
            </a:solidFill>
          </a:ln>
        </p:spPr>
        <p:txBody>
          <a:bodyPr wrap="square" lIns="91440" tIns="45720" rIns="91440" bIns="45720" rtlCol="0" anchor="t">
            <a:spAutoFit/>
          </a:bodyPr>
          <a:lstStyle/>
          <a:p>
            <a:pPr algn="ctr"/>
            <a:r>
              <a:rPr lang="en-US" sz="2000" b="1">
                <a:latin typeface="Calibri"/>
                <a:cs typeface="Arial"/>
              </a:rPr>
              <a:t>Solutions</a:t>
            </a:r>
            <a:endParaRPr lang="en-US" sz="2000" b="1">
              <a:latin typeface="Calibri"/>
              <a:ea typeface="Calibri"/>
              <a:cs typeface="Arial"/>
            </a:endParaRPr>
          </a:p>
          <a:p>
            <a:pPr algn="ctr"/>
            <a:endParaRPr lang="en-US" sz="1600" b="1">
              <a:latin typeface="Calibri"/>
              <a:ea typeface="Calibri"/>
              <a:cs typeface="Arial" panose="020B0604020202020204" pitchFamily="34" charset="0"/>
            </a:endParaRPr>
          </a:p>
          <a:p>
            <a:pPr algn="ctr"/>
            <a:r>
              <a:rPr lang="en-US" b="1">
                <a:latin typeface="Calibri"/>
                <a:cs typeface="Arial"/>
              </a:rPr>
              <a:t>What are proactive strategies and solutions?</a:t>
            </a:r>
            <a:endParaRPr lang="en-US">
              <a:latin typeface="Calibri"/>
              <a:ea typeface="Calibri"/>
              <a:cs typeface="Arial"/>
            </a:endParaRPr>
          </a:p>
        </p:txBody>
      </p:sp>
      <p:sp>
        <p:nvSpPr>
          <p:cNvPr id="13" name="Right Arrow 12"/>
          <p:cNvSpPr/>
          <p:nvPr/>
        </p:nvSpPr>
        <p:spPr>
          <a:xfrm>
            <a:off x="4966477" y="1139784"/>
            <a:ext cx="2377440" cy="499502"/>
          </a:xfrm>
          <a:prstGeom prst="rightArrow">
            <a:avLst/>
          </a:prstGeom>
          <a:solidFill>
            <a:schemeClr val="tx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6393658" y="6122884"/>
            <a:ext cx="4889155" cy="276999"/>
          </a:xfrm>
          <a:prstGeom prst="rect">
            <a:avLst/>
          </a:prstGeom>
        </p:spPr>
        <p:txBody>
          <a:bodyPr wrap="square">
            <a:spAutoFit/>
          </a:bodyPr>
          <a:lstStyle/>
          <a:p>
            <a:pPr>
              <a:defRPr/>
            </a:pPr>
            <a:r>
              <a:rPr lang="en-US" sz="1200" b="1">
                <a:solidFill>
                  <a:srgbClr val="002060"/>
                </a:solidFill>
                <a:latin typeface="Arial" pitchFamily="34" charset="0"/>
                <a:cs typeface="Arial" pitchFamily="34" charset="0"/>
              </a:rPr>
              <a:t>Source: Race Forward 2018</a:t>
            </a:r>
          </a:p>
        </p:txBody>
      </p:sp>
    </p:spTree>
    <p:extLst>
      <p:ext uri="{BB962C8B-B14F-4D97-AF65-F5344CB8AC3E}">
        <p14:creationId xmlns:p14="http://schemas.microsoft.com/office/powerpoint/2010/main" val="3857960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key point">
            <a:extLst>
              <a:ext uri="{FF2B5EF4-FFF2-40B4-BE49-F238E27FC236}">
                <a16:creationId xmlns:a16="http://schemas.microsoft.com/office/drawing/2014/main" id="{268FE501-055B-41CB-B25E-A45925883CE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rot="20657268">
            <a:off x="275263" y="1683180"/>
            <a:ext cx="4532163" cy="348573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AFA4F0F-9EED-4F14-9E81-CC9C4F71AD2A}"/>
              </a:ext>
            </a:extLst>
          </p:cNvPr>
          <p:cNvSpPr>
            <a:spLocks noGrp="1"/>
          </p:cNvSpPr>
          <p:nvPr>
            <p:ph type="title"/>
          </p:nvPr>
        </p:nvSpPr>
        <p:spPr>
          <a:xfrm>
            <a:off x="410612" y="491757"/>
            <a:ext cx="11484633" cy="702303"/>
          </a:xfrm>
        </p:spPr>
        <p:txBody>
          <a:bodyPr>
            <a:noAutofit/>
          </a:bodyPr>
          <a:lstStyle/>
          <a:p>
            <a:r>
              <a:rPr lang="en-US" sz="5400"/>
              <a:t>Key Points</a:t>
            </a:r>
          </a:p>
        </p:txBody>
      </p:sp>
      <p:sp>
        <p:nvSpPr>
          <p:cNvPr id="3" name="Content Placeholder 2">
            <a:extLst>
              <a:ext uri="{FF2B5EF4-FFF2-40B4-BE49-F238E27FC236}">
                <a16:creationId xmlns:a16="http://schemas.microsoft.com/office/drawing/2014/main" id="{9A9B152D-033C-4218-A063-DDAB089D672C}"/>
              </a:ext>
            </a:extLst>
          </p:cNvPr>
          <p:cNvSpPr>
            <a:spLocks noGrp="1"/>
          </p:cNvSpPr>
          <p:nvPr>
            <p:ph idx="1"/>
          </p:nvPr>
        </p:nvSpPr>
        <p:spPr>
          <a:xfrm>
            <a:off x="4784422" y="1363119"/>
            <a:ext cx="7283196" cy="4572000"/>
          </a:xfrm>
        </p:spPr>
        <p:txBody>
          <a:bodyPr vert="horz" lIns="0" tIns="45720" rIns="0" bIns="45720" rtlCol="0" anchor="t">
            <a:noAutofit/>
          </a:bodyPr>
          <a:lstStyle/>
          <a:p>
            <a:r>
              <a:rPr lang="en-US" sz="3600">
                <a:solidFill>
                  <a:schemeClr val="tx1">
                    <a:lumMod val="65000"/>
                    <a:lumOff val="35000"/>
                  </a:schemeClr>
                </a:solidFill>
                <a:cs typeface="Arial"/>
              </a:rPr>
              <a:t>Advocating for racial justice requires us to shift perspectives and ask a different, much deeper set of questions.</a:t>
            </a:r>
            <a:endParaRPr lang="en-US">
              <a:solidFill>
                <a:schemeClr val="tx1">
                  <a:lumMod val="65000"/>
                  <a:lumOff val="35000"/>
                </a:schemeClr>
              </a:solidFill>
            </a:endParaRPr>
          </a:p>
          <a:p>
            <a:r>
              <a:rPr lang="en-US" sz="3600">
                <a:solidFill>
                  <a:schemeClr val="tx1">
                    <a:lumMod val="65000"/>
                    <a:lumOff val="35000"/>
                  </a:schemeClr>
                </a:solidFill>
                <a:cs typeface="Arial"/>
              </a:rPr>
              <a:t>Real change relies upon us spending more time and energy on defining solutions.</a:t>
            </a:r>
            <a:endParaRPr lang="en-US" sz="3600">
              <a:solidFill>
                <a:schemeClr val="tx1">
                  <a:lumMod val="65000"/>
                  <a:lumOff val="35000"/>
                </a:schemeClr>
              </a:solidFill>
              <a:cs typeface="Arial" panose="020B0604020202020204" pitchFamily="34" charset="0"/>
            </a:endParaRPr>
          </a:p>
        </p:txBody>
      </p:sp>
    </p:spTree>
    <p:extLst>
      <p:ext uri="{BB962C8B-B14F-4D97-AF65-F5344CB8AC3E}">
        <p14:creationId xmlns:p14="http://schemas.microsoft.com/office/powerpoint/2010/main" val="1016998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73F6-DA6F-4707-70B3-53F460EAE62A}"/>
              </a:ext>
            </a:extLst>
          </p:cNvPr>
          <p:cNvSpPr>
            <a:spLocks noGrp="1"/>
          </p:cNvSpPr>
          <p:nvPr>
            <p:ph type="title"/>
          </p:nvPr>
        </p:nvSpPr>
        <p:spPr/>
        <p:txBody>
          <a:bodyPr/>
          <a:lstStyle/>
          <a:p>
            <a:r>
              <a:rPr lang="en-US" b="1">
                <a:latin typeface="Calibri"/>
                <a:ea typeface="Calibri"/>
                <a:cs typeface="Calibri Light"/>
              </a:rPr>
              <a:t>Bekah and Linda</a:t>
            </a:r>
          </a:p>
        </p:txBody>
      </p:sp>
      <p:sp>
        <p:nvSpPr>
          <p:cNvPr id="3" name="Text Placeholder 2">
            <a:extLst>
              <a:ext uri="{FF2B5EF4-FFF2-40B4-BE49-F238E27FC236}">
                <a16:creationId xmlns:a16="http://schemas.microsoft.com/office/drawing/2014/main" id="{CA089172-279E-6AA5-3D80-A2604FCB703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61937522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012486" y="1945495"/>
            <a:ext cx="5192987" cy="3566160"/>
          </a:xfrm>
        </p:spPr>
        <p:txBody>
          <a:bodyPr anchor="ctr">
            <a:noAutofit/>
          </a:bodyPr>
          <a:lstStyle/>
          <a:p>
            <a:r>
              <a:rPr lang="en-US" sz="6600" b="1" cap="none">
                <a:latin typeface="Calibri"/>
                <a:ea typeface="Calibri"/>
                <a:cs typeface="Arial"/>
              </a:rPr>
              <a:t>Environmental Justice</a:t>
            </a:r>
          </a:p>
        </p:txBody>
      </p:sp>
      <p:pic>
        <p:nvPicPr>
          <p:cNvPr id="2" name="Picture 1"/>
          <p:cNvPicPr>
            <a:picLocks noChangeAspect="1"/>
          </p:cNvPicPr>
          <p:nvPr/>
        </p:nvPicPr>
        <p:blipFill>
          <a:blip r:embed="rId3"/>
          <a:stretch>
            <a:fillRect/>
          </a:stretch>
        </p:blipFill>
        <p:spPr>
          <a:xfrm>
            <a:off x="6412124" y="757332"/>
            <a:ext cx="5458119" cy="435781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4" name="Text Placeholder 3"/>
          <p:cNvSpPr>
            <a:spLocks noGrp="1"/>
          </p:cNvSpPr>
          <p:nvPr>
            <p:ph type="body" idx="1"/>
          </p:nvPr>
        </p:nvSpPr>
        <p:spPr/>
        <p:txBody>
          <a:bodyPr/>
          <a:lstStyle/>
          <a:p>
            <a:endParaRPr lang="en-US"/>
          </a:p>
        </p:txBody>
      </p:sp>
    </p:spTree>
    <p:extLst>
      <p:ext uri="{BB962C8B-B14F-4D97-AF65-F5344CB8AC3E}">
        <p14:creationId xmlns:p14="http://schemas.microsoft.com/office/powerpoint/2010/main" val="281751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Environmental Justice: Countering the effects of environmental racism -  AmazeWorks">
            <a:extLst>
              <a:ext uri="{FF2B5EF4-FFF2-40B4-BE49-F238E27FC236}">
                <a16:creationId xmlns:a16="http://schemas.microsoft.com/office/drawing/2014/main" id="{D270B91D-B1E1-641C-1A2C-1FD94196DA54}"/>
              </a:ext>
            </a:extLst>
          </p:cNvPr>
          <p:cNvPicPr>
            <a:picLocks noChangeAspect="1"/>
          </p:cNvPicPr>
          <p:nvPr/>
        </p:nvPicPr>
        <p:blipFill>
          <a:blip r:embed="rId2"/>
          <a:stretch>
            <a:fillRect/>
          </a:stretch>
        </p:blipFill>
        <p:spPr>
          <a:xfrm>
            <a:off x="-2292" y="-5831"/>
            <a:ext cx="12190070" cy="6134911"/>
          </a:xfrm>
          <a:prstGeom prst="rect">
            <a:avLst/>
          </a:prstGeom>
        </p:spPr>
      </p:pic>
      <p:sp>
        <p:nvSpPr>
          <p:cNvPr id="4" name="TextBox 3">
            <a:extLst>
              <a:ext uri="{FF2B5EF4-FFF2-40B4-BE49-F238E27FC236}">
                <a16:creationId xmlns:a16="http://schemas.microsoft.com/office/drawing/2014/main" id="{0E4FE327-A1E9-87F1-75C1-9C75D3D10FFE}"/>
              </a:ext>
            </a:extLst>
          </p:cNvPr>
          <p:cNvSpPr txBox="1"/>
          <p:nvPr/>
        </p:nvSpPr>
        <p:spPr>
          <a:xfrm>
            <a:off x="678680" y="6124464"/>
            <a:ext cx="6473587"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t>https://amazeworks.org/environmental-justice-countering-the-effects-of-environmental-racism/</a:t>
            </a:r>
            <a:endParaRPr lang="en-US" sz="1200">
              <a:ea typeface="Calibri"/>
              <a:cs typeface="Calibri"/>
            </a:endParaRPr>
          </a:p>
        </p:txBody>
      </p:sp>
    </p:spTree>
    <p:extLst>
      <p:ext uri="{BB962C8B-B14F-4D97-AF65-F5344CB8AC3E}">
        <p14:creationId xmlns:p14="http://schemas.microsoft.com/office/powerpoint/2010/main" val="73768344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023" y="42069"/>
            <a:ext cx="11416395" cy="1066243"/>
          </a:xfrm>
        </p:spPr>
        <p:txBody>
          <a:bodyPr>
            <a:noAutofit/>
          </a:bodyPr>
          <a:lstStyle/>
          <a:p>
            <a:pPr algn="ctr"/>
            <a:r>
              <a:rPr lang="en-US" sz="5400"/>
              <a:t>A Couple of Quick Thoughts</a:t>
            </a:r>
            <a:endParaRPr lang="en-US"/>
          </a:p>
        </p:txBody>
      </p:sp>
      <p:sp>
        <p:nvSpPr>
          <p:cNvPr id="3" name="Content Placeholder 2"/>
          <p:cNvSpPr>
            <a:spLocks noGrp="1"/>
          </p:cNvSpPr>
          <p:nvPr>
            <p:ph idx="1"/>
          </p:nvPr>
        </p:nvSpPr>
        <p:spPr>
          <a:xfrm>
            <a:off x="280267" y="1451394"/>
            <a:ext cx="6721052" cy="3961462"/>
          </a:xfrm>
        </p:spPr>
        <p:txBody>
          <a:bodyPr vert="horz" lIns="0" tIns="45720" rIns="0" bIns="45720" rtlCol="0" anchor="t">
            <a:normAutofit/>
          </a:bodyPr>
          <a:lstStyle/>
          <a:p>
            <a:pPr marL="742950" indent="-742950">
              <a:buAutoNum type="arabicPeriod"/>
            </a:pPr>
            <a:r>
              <a:rPr lang="en-US" sz="4400"/>
              <a:t>What do you think we mean when we say climate justice?</a:t>
            </a:r>
          </a:p>
          <a:p>
            <a:pPr marL="742950" indent="-742950">
              <a:buAutoNum type="arabicPeriod"/>
            </a:pPr>
            <a:r>
              <a:rPr lang="en-US" sz="4400"/>
              <a:t>What do you think race has to do with climate justice?</a:t>
            </a:r>
            <a:endParaRPr lang="en-US" sz="4400">
              <a:ea typeface="Calibri" panose="020F0502020204030204"/>
              <a:cs typeface="Calibri" panose="020F0502020204030204"/>
            </a:endParaRPr>
          </a:p>
        </p:txBody>
      </p:sp>
      <p:pic>
        <p:nvPicPr>
          <p:cNvPr id="4" name="Picture 4" descr="Diversity hands raised up gesture | Society for the Advancement of  Psychotherap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5076" y="2193767"/>
            <a:ext cx="6174014" cy="41169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601285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2141A-0220-4E62-A038-1252114EAEFB}"/>
              </a:ext>
            </a:extLst>
          </p:cNvPr>
          <p:cNvSpPr>
            <a:spLocks noGrp="1"/>
          </p:cNvSpPr>
          <p:nvPr>
            <p:ph type="title"/>
          </p:nvPr>
        </p:nvSpPr>
        <p:spPr>
          <a:xfrm>
            <a:off x="238115" y="5249"/>
            <a:ext cx="11484633" cy="702303"/>
          </a:xfrm>
        </p:spPr>
        <p:txBody>
          <a:bodyPr>
            <a:noAutofit/>
          </a:bodyPr>
          <a:lstStyle/>
          <a:p>
            <a:pPr algn="ctr"/>
            <a:r>
              <a:rPr lang="en-US" sz="5400"/>
              <a:t>Environmental Racism Explained</a:t>
            </a:r>
          </a:p>
        </p:txBody>
      </p:sp>
      <p:pic>
        <p:nvPicPr>
          <p:cNvPr id="6" name="What Is Environmental Racism_ 720">
            <a:hlinkClick r:id="" action="ppaction://media"/>
            <a:extLst>
              <a:ext uri="{FF2B5EF4-FFF2-40B4-BE49-F238E27FC236}">
                <a16:creationId xmlns:a16="http://schemas.microsoft.com/office/drawing/2014/main" id="{58C7FB1E-3D70-38B4-3C3D-699D66B42F8A}"/>
              </a:ext>
            </a:extLst>
          </p:cNvPr>
          <p:cNvPicPr>
            <a:picLocks noChangeAspect="1"/>
          </p:cNvPicPr>
          <p:nvPr>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46D1D1BA-AD6A-9741-9B3B-66496A9D7688}" label="" lang="en" r:embed="rId4"/>
                        </p173:trackLst>
                      </p173:tracksInfo>
                    </p:ext>
                  </p14:extLst>
                </p14:media>
              </p:ext>
            </p:extLst>
          </p:nvPr>
        </p:nvPicPr>
        <p:blipFill>
          <a:blip r:embed="rId5"/>
          <a:stretch>
            <a:fillRect/>
          </a:stretch>
        </p:blipFill>
        <p:spPr>
          <a:xfrm>
            <a:off x="234539" y="571995"/>
            <a:ext cx="11733809" cy="5653974"/>
          </a:xfrm>
          <a:prstGeom prst="rect">
            <a:avLst/>
          </a:prstGeom>
        </p:spPr>
      </p:pic>
    </p:spTree>
    <p:extLst>
      <p:ext uri="{BB962C8B-B14F-4D97-AF65-F5344CB8AC3E}">
        <p14:creationId xmlns:p14="http://schemas.microsoft.com/office/powerpoint/2010/main" val="2034368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614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8" name="Rectangle 4608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6100" y="349250"/>
            <a:ext cx="11099800" cy="1803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82" name="Rectangle 2">
            <a:extLst>
              <a:ext uri="{FF2B5EF4-FFF2-40B4-BE49-F238E27FC236}">
                <a16:creationId xmlns:a16="http://schemas.microsoft.com/office/drawing/2014/main" id="{E37C8939-F3E7-46A8-AF5B-2A0170E5587C}"/>
              </a:ext>
            </a:extLst>
          </p:cNvPr>
          <p:cNvSpPr>
            <a:spLocks noGrp="1" noChangeArrowheads="1"/>
          </p:cNvSpPr>
          <p:nvPr>
            <p:ph type="title"/>
          </p:nvPr>
        </p:nvSpPr>
        <p:spPr>
          <a:xfrm>
            <a:off x="838200" y="588168"/>
            <a:ext cx="10515600" cy="1325563"/>
          </a:xfrm>
        </p:spPr>
        <p:txBody>
          <a:bodyPr>
            <a:normAutofit/>
          </a:bodyPr>
          <a:lstStyle/>
          <a:p>
            <a:pPr algn="ctr"/>
            <a:r>
              <a:rPr lang="en-US" altLang="en-US" sz="5400">
                <a:solidFill>
                  <a:srgbClr val="FFFFFF"/>
                </a:solidFill>
              </a:rPr>
              <a:t>Environmental Injustice Defined</a:t>
            </a:r>
          </a:p>
        </p:txBody>
      </p:sp>
      <p:sp>
        <p:nvSpPr>
          <p:cNvPr id="46083" name="Rectangle 3">
            <a:extLst>
              <a:ext uri="{FF2B5EF4-FFF2-40B4-BE49-F238E27FC236}">
                <a16:creationId xmlns:a16="http://schemas.microsoft.com/office/drawing/2014/main" id="{A4416FD8-92E5-43D8-BDFB-94A23E0820A5}"/>
              </a:ext>
            </a:extLst>
          </p:cNvPr>
          <p:cNvSpPr>
            <a:spLocks noGrp="1" noChangeArrowheads="1"/>
          </p:cNvSpPr>
          <p:nvPr>
            <p:ph idx="1"/>
          </p:nvPr>
        </p:nvSpPr>
        <p:spPr>
          <a:xfrm>
            <a:off x="838200" y="2391568"/>
            <a:ext cx="10515600" cy="3785394"/>
          </a:xfrm>
        </p:spPr>
        <p:txBody>
          <a:bodyPr anchor="ctr">
            <a:normAutofit/>
          </a:bodyPr>
          <a:lstStyle/>
          <a:p>
            <a:pPr marL="0" indent="4445">
              <a:buNone/>
            </a:pPr>
            <a:r>
              <a:rPr lang="en-US" altLang="en-US" sz="4000" i="1">
                <a:latin typeface="Calibri"/>
                <a:cs typeface="Calibri"/>
              </a:rPr>
              <a:t>When a group bears a </a:t>
            </a:r>
            <a:r>
              <a:rPr lang="en-US" altLang="en-US" sz="4000" b="1" i="1">
                <a:latin typeface="Calibri"/>
                <a:cs typeface="Calibri"/>
              </a:rPr>
              <a:t>disproportionate share of the negative environmental consequences</a:t>
            </a:r>
            <a:r>
              <a:rPr lang="en-US" altLang="en-US" sz="4000" i="1">
                <a:latin typeface="Calibri"/>
                <a:cs typeface="Calibri"/>
              </a:rPr>
              <a:t> resulting from industrial, municipal, and commercial operations or the execution of federal, state, local, and tribal programs and policies (U.S. EPA, 1998).</a:t>
            </a:r>
            <a:endParaRPr lang="en-US"/>
          </a:p>
          <a:p>
            <a:pPr marL="0" indent="4445"/>
            <a:endParaRPr lang="en-US" altLang="en-US" sz="2400" i="1">
              <a:cs typeface="Calibri" panose="020F0502020204030204"/>
            </a:endParaRPr>
          </a:p>
        </p:txBody>
      </p:sp>
    </p:spTree>
    <p:extLst>
      <p:ext uri="{BB962C8B-B14F-4D97-AF65-F5344CB8AC3E}">
        <p14:creationId xmlns:p14="http://schemas.microsoft.com/office/powerpoint/2010/main" val="3214474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06749-AFBB-4964-854F-F07A3C0FD207}"/>
              </a:ext>
            </a:extLst>
          </p:cNvPr>
          <p:cNvSpPr>
            <a:spLocks noGrp="1"/>
          </p:cNvSpPr>
          <p:nvPr>
            <p:ph type="title"/>
          </p:nvPr>
        </p:nvSpPr>
        <p:spPr>
          <a:xfrm>
            <a:off x="17587" y="365125"/>
            <a:ext cx="11680579" cy="1846464"/>
          </a:xfrm>
        </p:spPr>
        <p:txBody>
          <a:bodyPr>
            <a:normAutofit fontScale="90000"/>
          </a:bodyPr>
          <a:lstStyle/>
          <a:p>
            <a:r>
              <a:rPr lang="en-US" sz="4900"/>
              <a:t>What is the best predictor that a person will be disproportionately, negatively impacted by environmental consequences? </a:t>
            </a:r>
            <a:endParaRPr lang="en-US"/>
          </a:p>
        </p:txBody>
      </p:sp>
      <p:pic>
        <p:nvPicPr>
          <p:cNvPr id="4" name="Picture 4" descr="Image result for drinking water crisis reservations">
            <a:extLst>
              <a:ext uri="{FF2B5EF4-FFF2-40B4-BE49-F238E27FC236}">
                <a16:creationId xmlns:a16="http://schemas.microsoft.com/office/drawing/2014/main" id="{BF0C0FA8-AD50-4401-83F6-8DE6E9B13A4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1473"/>
          <a:stretch/>
        </p:blipFill>
        <p:spPr bwMode="auto">
          <a:xfrm>
            <a:off x="7341393" y="2507223"/>
            <a:ext cx="4262438" cy="320408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 result for flint michigan water crisis">
            <a:extLst>
              <a:ext uri="{FF2B5EF4-FFF2-40B4-BE49-F238E27FC236}">
                <a16:creationId xmlns:a16="http://schemas.microsoft.com/office/drawing/2014/main" id="{7A4AFF09-3437-45A3-AA66-364F15251B4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441" t="17239" r="42599"/>
          <a:stretch/>
        </p:blipFill>
        <p:spPr bwMode="auto">
          <a:xfrm>
            <a:off x="4572000" y="2557478"/>
            <a:ext cx="2519362" cy="321800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Image result for illegal to leave water for immigrants">
            <a:extLst>
              <a:ext uri="{FF2B5EF4-FFF2-40B4-BE49-F238E27FC236}">
                <a16:creationId xmlns:a16="http://schemas.microsoft.com/office/drawing/2014/main" id="{778335AA-843B-40D0-8B59-C6B9BE1F34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31" y="2557478"/>
            <a:ext cx="4262438" cy="3192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5515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556" y="3574"/>
            <a:ext cx="11484633" cy="702303"/>
          </a:xfrm>
        </p:spPr>
        <p:txBody>
          <a:bodyPr>
            <a:noAutofit/>
          </a:bodyPr>
          <a:lstStyle/>
          <a:p>
            <a:pPr algn="ctr"/>
            <a:r>
              <a:rPr lang="en-US" sz="4900"/>
              <a:t>Picturing Climate Justice</a:t>
            </a:r>
            <a:endParaRPr lang="en-US"/>
          </a:p>
        </p:txBody>
      </p:sp>
      <p:sp>
        <p:nvSpPr>
          <p:cNvPr id="3" name="Content Placeholder 2"/>
          <p:cNvSpPr>
            <a:spLocks noGrp="1"/>
          </p:cNvSpPr>
          <p:nvPr>
            <p:ph idx="1"/>
          </p:nvPr>
        </p:nvSpPr>
        <p:spPr>
          <a:xfrm>
            <a:off x="5432353" y="706142"/>
            <a:ext cx="6414562" cy="3498596"/>
          </a:xfrm>
        </p:spPr>
        <p:txBody>
          <a:bodyPr vert="horz" lIns="0" tIns="45720" rIns="0" bIns="45720" rtlCol="0" anchor="t">
            <a:noAutofit/>
          </a:bodyPr>
          <a:lstStyle/>
          <a:p>
            <a:r>
              <a:rPr lang="en-US" sz="4000"/>
              <a:t>Take </a:t>
            </a:r>
            <a:r>
              <a:rPr lang="en-US" sz="4000" b="1" u="sng"/>
              <a:t>two</a:t>
            </a:r>
            <a:r>
              <a:rPr lang="en-US" sz="4000"/>
              <a:t> minutes to look at the pictures around the room, select one  that speaks to you the most.</a:t>
            </a:r>
            <a:endParaRPr lang="en-US" sz="4000">
              <a:ea typeface="Calibri" panose="020F0502020204030204"/>
              <a:cs typeface="Calibri" panose="020F0502020204030204"/>
            </a:endParaRPr>
          </a:p>
          <a:p>
            <a:pPr marL="0" indent="0">
              <a:buNone/>
            </a:pPr>
            <a:r>
              <a:rPr lang="en-US" sz="4000"/>
              <a:t> </a:t>
            </a:r>
            <a:r>
              <a:rPr lang="en-US" sz="4000" b="1" u="sng"/>
              <a:t>Three</a:t>
            </a:r>
            <a:r>
              <a:rPr lang="en-US" sz="4000"/>
              <a:t> participants per picture</a:t>
            </a:r>
            <a:endParaRPr lang="en-US" sz="4000">
              <a:ea typeface="Calibri"/>
              <a:cs typeface="Calibri"/>
            </a:endParaRPr>
          </a:p>
          <a:p>
            <a:r>
              <a:rPr lang="en-US" sz="4000" b="1" u="sng"/>
              <a:t>Five</a:t>
            </a:r>
            <a:r>
              <a:rPr lang="en-US" sz="4000"/>
              <a:t> minutes to explain</a:t>
            </a:r>
            <a:r>
              <a:rPr lang="en-US" sz="3200"/>
              <a:t> </a:t>
            </a:r>
            <a:endParaRPr lang="en-US" sz="3200">
              <a:ea typeface="Calibri"/>
              <a:cs typeface="Calibri"/>
            </a:endParaRPr>
          </a:p>
          <a:p>
            <a:r>
              <a:rPr lang="en-US" sz="3600"/>
              <a:t>  </a:t>
            </a:r>
            <a:endParaRPr lang="en-US" sz="3600">
              <a:ea typeface="Calibri"/>
              <a:cs typeface="Calibri"/>
            </a:endParaRPr>
          </a:p>
        </p:txBody>
      </p:sp>
      <p:sp>
        <p:nvSpPr>
          <p:cNvPr id="5" name="TextBox 4">
            <a:extLst>
              <a:ext uri="{FF2B5EF4-FFF2-40B4-BE49-F238E27FC236}">
                <a16:creationId xmlns:a16="http://schemas.microsoft.com/office/drawing/2014/main" id="{FF0478BE-2F32-57A8-5171-AA974558FD64}"/>
              </a:ext>
            </a:extLst>
          </p:cNvPr>
          <p:cNvSpPr txBox="1"/>
          <p:nvPr/>
        </p:nvSpPr>
        <p:spPr>
          <a:xfrm>
            <a:off x="200731" y="4560292"/>
            <a:ext cx="11308388" cy="12690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742950" indent="-742950">
              <a:lnSpc>
                <a:spcPct val="90000"/>
              </a:lnSpc>
              <a:spcBef>
                <a:spcPts val="1200"/>
              </a:spcBef>
              <a:spcAft>
                <a:spcPts val="200"/>
              </a:spcAft>
              <a:buAutoNum type="arabicPeriod"/>
            </a:pPr>
            <a:r>
              <a:rPr lang="en-US" sz="3600">
                <a:solidFill>
                  <a:srgbClr val="404040"/>
                </a:solidFill>
                <a:ea typeface="Calibri"/>
                <a:cs typeface="Calibri"/>
              </a:rPr>
              <a:t>Why did you choose the image?  </a:t>
            </a:r>
            <a:endParaRPr lang="en-US" sz="3600">
              <a:ea typeface="Calibri"/>
              <a:cs typeface="Calibri"/>
            </a:endParaRPr>
          </a:p>
          <a:p>
            <a:pPr marL="285750" indent="-285750">
              <a:lnSpc>
                <a:spcPct val="90000"/>
              </a:lnSpc>
              <a:spcBef>
                <a:spcPts val="1200"/>
              </a:spcBef>
              <a:spcAft>
                <a:spcPts val="200"/>
              </a:spcAft>
              <a:buAutoNum type="arabicPeriod"/>
            </a:pPr>
            <a:r>
              <a:rPr lang="en-US" sz="3600">
                <a:solidFill>
                  <a:srgbClr val="404040"/>
                </a:solidFill>
                <a:ea typeface="Calibri"/>
                <a:cs typeface="Calibri"/>
              </a:rPr>
              <a:t>   How does your image relate to environmental racism?</a:t>
            </a:r>
            <a:endParaRPr lang="en-US">
              <a:ea typeface="Calibri" panose="020F0502020204030204"/>
              <a:cs typeface="Calibri" panose="020F0502020204030204"/>
            </a:endParaRPr>
          </a:p>
        </p:txBody>
      </p:sp>
      <p:pic>
        <p:nvPicPr>
          <p:cNvPr id="6" name="Picture 5" descr="A person standing in a hallway with other people&#10;&#10;AI-generated content may be incorrect.">
            <a:extLst>
              <a:ext uri="{FF2B5EF4-FFF2-40B4-BE49-F238E27FC236}">
                <a16:creationId xmlns:a16="http://schemas.microsoft.com/office/drawing/2014/main" id="{3DF7B64B-B702-350D-1751-F83C75E147CF}"/>
              </a:ext>
            </a:extLst>
          </p:cNvPr>
          <p:cNvPicPr>
            <a:picLocks noChangeAspect="1"/>
          </p:cNvPicPr>
          <p:nvPr/>
        </p:nvPicPr>
        <p:blipFill>
          <a:blip r:embed="rId2"/>
          <a:srcRect r="-201" b="15605"/>
          <a:stretch/>
        </p:blipFill>
        <p:spPr>
          <a:xfrm>
            <a:off x="-509" y="893567"/>
            <a:ext cx="5440158" cy="2887838"/>
          </a:xfrm>
          <a:prstGeom prst="rect">
            <a:avLst/>
          </a:prstGeom>
        </p:spPr>
      </p:pic>
    </p:spTree>
    <p:extLst>
      <p:ext uri="{BB962C8B-B14F-4D97-AF65-F5344CB8AC3E}">
        <p14:creationId xmlns:p14="http://schemas.microsoft.com/office/powerpoint/2010/main" val="145933659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24"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C875BB87-2535-4E67-9109-DA3E4FE89D96}"/>
              </a:ext>
            </a:extLst>
          </p:cNvPr>
          <p:cNvSpPr>
            <a:spLocks noGrp="1"/>
          </p:cNvSpPr>
          <p:nvPr>
            <p:ph type="title"/>
          </p:nvPr>
        </p:nvSpPr>
        <p:spPr>
          <a:xfrm>
            <a:off x="826922" y="1114252"/>
            <a:ext cx="3826930" cy="3417408"/>
          </a:xfrm>
        </p:spPr>
        <p:txBody>
          <a:bodyPr>
            <a:normAutofit fontScale="90000"/>
          </a:bodyPr>
          <a:lstStyle/>
          <a:p>
            <a:r>
              <a:rPr lang="en-US">
                <a:solidFill>
                  <a:srgbClr val="FFFFFF"/>
                </a:solidFill>
              </a:rPr>
              <a:t>Activity –</a:t>
            </a:r>
            <a:br>
              <a:rPr lang="en-US"/>
            </a:br>
            <a:r>
              <a:rPr lang="en-US">
                <a:solidFill>
                  <a:srgbClr val="FFFFFF"/>
                </a:solidFill>
              </a:rPr>
              <a:t>Types of Environmental Racism</a:t>
            </a:r>
            <a:br>
              <a:rPr lang="en-US"/>
            </a:br>
            <a:br>
              <a:rPr lang="en-US"/>
            </a:br>
            <a:r>
              <a:rPr lang="en-US" sz="3700">
                <a:solidFill>
                  <a:srgbClr val="FFFFFF"/>
                </a:solidFill>
              </a:rPr>
              <a:t>Pg 27 </a:t>
            </a:r>
          </a:p>
        </p:txBody>
      </p:sp>
      <p:sp>
        <p:nvSpPr>
          <p:cNvPr id="3" name="Content Placeholder 2">
            <a:extLst>
              <a:ext uri="{FF2B5EF4-FFF2-40B4-BE49-F238E27FC236}">
                <a16:creationId xmlns:a16="http://schemas.microsoft.com/office/drawing/2014/main" id="{5D957E41-07CB-4343-A24F-0B619DD13D42}"/>
              </a:ext>
            </a:extLst>
          </p:cNvPr>
          <p:cNvSpPr>
            <a:spLocks noGrp="1"/>
          </p:cNvSpPr>
          <p:nvPr>
            <p:ph idx="1"/>
          </p:nvPr>
        </p:nvSpPr>
        <p:spPr>
          <a:xfrm>
            <a:off x="4926156" y="399548"/>
            <a:ext cx="6921012" cy="6592301"/>
          </a:xfrm>
        </p:spPr>
        <p:txBody>
          <a:bodyPr anchor="ctr">
            <a:normAutofit fontScale="85000" lnSpcReduction="20000"/>
          </a:bodyPr>
          <a:lstStyle/>
          <a:p>
            <a:pPr marL="514350" indent="-514350">
              <a:buAutoNum type="arabicParenR"/>
            </a:pPr>
            <a:r>
              <a:rPr lang="en-US" sz="3600"/>
              <a:t>Air Pollution</a:t>
            </a:r>
          </a:p>
          <a:p>
            <a:pPr marL="514350" indent="-514350">
              <a:buAutoNum type="arabicParenR"/>
            </a:pPr>
            <a:r>
              <a:rPr lang="en-US" sz="3600"/>
              <a:t>Lack of access to Clean Water</a:t>
            </a:r>
            <a:endParaRPr lang="en-US" sz="3600">
              <a:cs typeface="Calibri"/>
            </a:endParaRPr>
          </a:p>
          <a:p>
            <a:pPr marL="514350" indent="-514350">
              <a:buAutoNum type="arabicParenR"/>
            </a:pPr>
            <a:r>
              <a:rPr lang="en-US" sz="3600"/>
              <a:t>Climate Migration/</a:t>
            </a:r>
            <a:r>
              <a:rPr lang="en-US" sz="3600" err="1"/>
              <a:t>Climigration</a:t>
            </a:r>
            <a:endParaRPr lang="en-US" sz="3600"/>
          </a:p>
          <a:p>
            <a:pPr marL="514350" indent="-514350">
              <a:buAutoNum type="arabicParenR"/>
            </a:pPr>
            <a:r>
              <a:rPr lang="en-US" sz="3600"/>
              <a:t>Extreme Weather</a:t>
            </a:r>
            <a:endParaRPr lang="en-US" sz="3600">
              <a:cs typeface="Calibri"/>
            </a:endParaRPr>
          </a:p>
          <a:p>
            <a:pPr marL="514350" indent="-514350">
              <a:buAutoNum type="arabicParenR"/>
            </a:pPr>
            <a:r>
              <a:rPr lang="en-US" sz="3600"/>
              <a:t>Food Production</a:t>
            </a:r>
            <a:endParaRPr lang="en-US" sz="3600">
              <a:cs typeface="Calibri"/>
            </a:endParaRPr>
          </a:p>
          <a:p>
            <a:pPr marL="514350" indent="-514350">
              <a:buAutoNum type="arabicParenR"/>
            </a:pPr>
            <a:r>
              <a:rPr lang="en-US" sz="3600"/>
              <a:t>Gentrification</a:t>
            </a:r>
            <a:endParaRPr lang="en-US" sz="3600">
              <a:cs typeface="Calibri"/>
            </a:endParaRPr>
          </a:p>
          <a:p>
            <a:pPr marL="514350" indent="-514350">
              <a:buAutoNum type="arabicParenR"/>
            </a:pPr>
            <a:r>
              <a:rPr lang="en-US" sz="3600"/>
              <a:t>Toxins</a:t>
            </a:r>
            <a:endParaRPr lang="en-US" sz="3600">
              <a:cs typeface="Calibri"/>
            </a:endParaRPr>
          </a:p>
          <a:p>
            <a:pPr marL="0" indent="0">
              <a:buNone/>
            </a:pPr>
            <a:endParaRPr lang="en-US" sz="2400"/>
          </a:p>
          <a:p>
            <a:pPr marL="0" indent="0">
              <a:buNone/>
            </a:pPr>
            <a:r>
              <a:rPr lang="en-US" sz="4000"/>
              <a:t>Question: How does your picture, linked to one of these terms, impact Black, Brown and Indigenous communities in the United States? Think about your home, community, workplace and/or union.</a:t>
            </a:r>
            <a:endParaRPr lang="en-US" sz="4000">
              <a:cs typeface="Calibri"/>
            </a:endParaRPr>
          </a:p>
        </p:txBody>
      </p:sp>
    </p:spTree>
    <p:extLst>
      <p:ext uri="{BB962C8B-B14F-4D97-AF65-F5344CB8AC3E}">
        <p14:creationId xmlns:p14="http://schemas.microsoft.com/office/powerpoint/2010/main" val="1629910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6100" y="349250"/>
            <a:ext cx="11099800" cy="1803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D96E24-DA2E-47D9-B11B-6F3D8BB530FE}"/>
              </a:ext>
            </a:extLst>
          </p:cNvPr>
          <p:cNvSpPr>
            <a:spLocks noGrp="1"/>
          </p:cNvSpPr>
          <p:nvPr>
            <p:ph type="title"/>
          </p:nvPr>
        </p:nvSpPr>
        <p:spPr>
          <a:xfrm>
            <a:off x="838200" y="588168"/>
            <a:ext cx="10515600" cy="1325563"/>
          </a:xfrm>
        </p:spPr>
        <p:txBody>
          <a:bodyPr>
            <a:normAutofit/>
          </a:bodyPr>
          <a:lstStyle/>
          <a:p>
            <a:pPr algn="ctr"/>
            <a:r>
              <a:rPr lang="en-US" sz="5400">
                <a:solidFill>
                  <a:srgbClr val="FFFFFF"/>
                </a:solidFill>
              </a:rPr>
              <a:t>Types of Environmental Racism</a:t>
            </a:r>
          </a:p>
        </p:txBody>
      </p:sp>
      <p:sp>
        <p:nvSpPr>
          <p:cNvPr id="3" name="Content Placeholder 2">
            <a:extLst>
              <a:ext uri="{FF2B5EF4-FFF2-40B4-BE49-F238E27FC236}">
                <a16:creationId xmlns:a16="http://schemas.microsoft.com/office/drawing/2014/main" id="{963332DB-E802-4490-9BB6-83476E3D9372}"/>
              </a:ext>
            </a:extLst>
          </p:cNvPr>
          <p:cNvSpPr>
            <a:spLocks noGrp="1"/>
          </p:cNvSpPr>
          <p:nvPr>
            <p:ph idx="1"/>
          </p:nvPr>
        </p:nvSpPr>
        <p:spPr>
          <a:xfrm>
            <a:off x="552451" y="2391568"/>
            <a:ext cx="11079771" cy="3785394"/>
          </a:xfrm>
        </p:spPr>
        <p:txBody>
          <a:bodyPr anchor="ctr">
            <a:normAutofit/>
          </a:bodyPr>
          <a:lstStyle/>
          <a:p>
            <a:pPr marL="0" indent="0">
              <a:buNone/>
            </a:pPr>
            <a:r>
              <a:rPr lang="en-US" sz="2200" b="1"/>
              <a:t>Air pollution</a:t>
            </a:r>
          </a:p>
          <a:p>
            <a:pPr marL="0" indent="0">
              <a:buNone/>
            </a:pPr>
            <a:r>
              <a:rPr lang="en-US" sz="2200"/>
              <a:t>People of color and the poor in urban area, who are likely to lack health insurance, are exposed to elevated levels of air pollutants that may lead to greater health impacts from air pollution.</a:t>
            </a:r>
            <a:endParaRPr lang="en-US" sz="2200">
              <a:ea typeface="Calibri"/>
              <a:cs typeface="Calibri"/>
            </a:endParaRPr>
          </a:p>
          <a:p>
            <a:pPr marL="0" indent="0">
              <a:buNone/>
            </a:pPr>
            <a:r>
              <a:rPr lang="en-US" sz="2200" b="1"/>
              <a:t>Lack of Access to Clean Water </a:t>
            </a:r>
            <a:endParaRPr lang="en-US" sz="2200" b="1">
              <a:ea typeface="Calibri"/>
              <a:cs typeface="Calibri"/>
            </a:endParaRPr>
          </a:p>
          <a:p>
            <a:pPr marL="0" indent="0">
              <a:buNone/>
            </a:pPr>
            <a:r>
              <a:rPr lang="en-US" sz="2200"/>
              <a:t>Due to decrease funding on infrastructure and regulation, many communities of color are exposed to high level of contamination of their water sources. Lack of accountability leads to water pipes on low-income neighborhoods to be outdated and containing harmful substances. </a:t>
            </a:r>
            <a:endParaRPr lang="en-US" sz="2200">
              <a:ea typeface="Calibri"/>
              <a:cs typeface="Calibri"/>
            </a:endParaRPr>
          </a:p>
        </p:txBody>
      </p:sp>
    </p:spTree>
    <p:extLst>
      <p:ext uri="{BB962C8B-B14F-4D97-AF65-F5344CB8AC3E}">
        <p14:creationId xmlns:p14="http://schemas.microsoft.com/office/powerpoint/2010/main" val="1182958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C8336-8647-429D-595B-F39821E5B07C}"/>
              </a:ext>
            </a:extLst>
          </p:cNvPr>
          <p:cNvSpPr>
            <a:spLocks noGrp="1"/>
          </p:cNvSpPr>
          <p:nvPr>
            <p:ph type="title"/>
          </p:nvPr>
        </p:nvSpPr>
        <p:spPr>
          <a:xfrm>
            <a:off x="280931" y="1005237"/>
            <a:ext cx="11484633" cy="702303"/>
          </a:xfrm>
        </p:spPr>
        <p:txBody>
          <a:bodyPr>
            <a:normAutofit/>
          </a:bodyPr>
          <a:lstStyle/>
          <a:p>
            <a:pPr algn="ctr"/>
            <a:r>
              <a:rPr lang="en-US" sz="3600">
                <a:solidFill>
                  <a:schemeClr val="tx1"/>
                </a:solidFill>
                <a:latin typeface="Calibri"/>
                <a:cs typeface="Calibri"/>
              </a:rPr>
              <a:t>Air and Water—A "new" unholy union</a:t>
            </a:r>
            <a:endParaRPr lang="en-US" sz="3600">
              <a:solidFill>
                <a:schemeClr val="tx1"/>
              </a:solidFill>
              <a:latin typeface="Calibri"/>
              <a:ea typeface="Calibri"/>
              <a:cs typeface="Calibri"/>
            </a:endParaRPr>
          </a:p>
          <a:p>
            <a:endParaRPr lang="en-US">
              <a:cs typeface="Calibri"/>
            </a:endParaRPr>
          </a:p>
        </p:txBody>
      </p:sp>
      <p:sp>
        <p:nvSpPr>
          <p:cNvPr id="3" name="Content Placeholder 2">
            <a:extLst>
              <a:ext uri="{FF2B5EF4-FFF2-40B4-BE49-F238E27FC236}">
                <a16:creationId xmlns:a16="http://schemas.microsoft.com/office/drawing/2014/main" id="{E8897073-2561-69CB-A14A-39AA9D552142}"/>
              </a:ext>
            </a:extLst>
          </p:cNvPr>
          <p:cNvSpPr>
            <a:spLocks noGrp="1"/>
          </p:cNvSpPr>
          <p:nvPr>
            <p:ph idx="1"/>
          </p:nvPr>
        </p:nvSpPr>
        <p:spPr>
          <a:xfrm>
            <a:off x="281795" y="1144438"/>
            <a:ext cx="10491063" cy="2032255"/>
          </a:xfrm>
        </p:spPr>
        <p:txBody>
          <a:bodyPr vert="horz" lIns="0" tIns="45720" rIns="0" bIns="45720" rtlCol="0" anchor="t">
            <a:normAutofit/>
          </a:bodyPr>
          <a:lstStyle/>
          <a:p>
            <a:pPr marL="0" indent="0">
              <a:buNone/>
            </a:pPr>
            <a:r>
              <a:rPr lang="en-US" sz="2800">
                <a:solidFill>
                  <a:srgbClr val="404040"/>
                </a:solidFill>
                <a:latin typeface="Calibri"/>
                <a:cs typeface="Calibri"/>
              </a:rPr>
              <a:t>Additionally, data centers required to generate AI tend to be located near poor urban centers; their water requirements and air pollution further strain already stressed areas.</a:t>
            </a:r>
            <a:endParaRPr lang="en-US" sz="2800">
              <a:solidFill>
                <a:srgbClr val="404040"/>
              </a:solidFill>
              <a:latin typeface="Calibri"/>
              <a:ea typeface="Calibri"/>
              <a:cs typeface="Calibri"/>
            </a:endParaRPr>
          </a:p>
          <a:p>
            <a:pPr>
              <a:buFont typeface="Arial" panose="020F0502020204030204" pitchFamily="34" charset="0"/>
              <a:buChar char="•"/>
            </a:pPr>
            <a:endParaRPr lang="en-US" sz="2700">
              <a:solidFill>
                <a:schemeClr val="tx1"/>
              </a:solidFill>
              <a:latin typeface="Calibri"/>
              <a:ea typeface="Calibri"/>
              <a:cs typeface="Calibri"/>
            </a:endParaRPr>
          </a:p>
        </p:txBody>
      </p:sp>
      <p:pic>
        <p:nvPicPr>
          <p:cNvPr id="4" name="Picture 3" descr="A group of black servers with smoke coming out of them&#10;&#10;AI-generated content may be incorrect.">
            <a:extLst>
              <a:ext uri="{FF2B5EF4-FFF2-40B4-BE49-F238E27FC236}">
                <a16:creationId xmlns:a16="http://schemas.microsoft.com/office/drawing/2014/main" id="{A58E0113-EC11-764E-A022-E19F8AD6F6C9}"/>
              </a:ext>
            </a:extLst>
          </p:cNvPr>
          <p:cNvPicPr>
            <a:picLocks noChangeAspect="1"/>
          </p:cNvPicPr>
          <p:nvPr/>
        </p:nvPicPr>
        <p:blipFill>
          <a:blip r:embed="rId3"/>
          <a:stretch>
            <a:fillRect/>
          </a:stretch>
        </p:blipFill>
        <p:spPr>
          <a:xfrm>
            <a:off x="357187" y="3174047"/>
            <a:ext cx="5168265" cy="2795905"/>
          </a:xfrm>
          <a:prstGeom prst="rect">
            <a:avLst/>
          </a:prstGeom>
        </p:spPr>
      </p:pic>
      <p:pic>
        <p:nvPicPr>
          <p:cNvPr id="5" name="Picture 4" descr="An aerial view of a factory&#10;&#10;AI-generated content may be incorrect.">
            <a:extLst>
              <a:ext uri="{FF2B5EF4-FFF2-40B4-BE49-F238E27FC236}">
                <a16:creationId xmlns:a16="http://schemas.microsoft.com/office/drawing/2014/main" id="{DB17A5CC-96ED-0F67-68E2-717388A6F437}"/>
              </a:ext>
            </a:extLst>
          </p:cNvPr>
          <p:cNvPicPr>
            <a:picLocks noChangeAspect="1"/>
          </p:cNvPicPr>
          <p:nvPr/>
        </p:nvPicPr>
        <p:blipFill>
          <a:blip r:embed="rId4"/>
          <a:stretch>
            <a:fillRect/>
          </a:stretch>
        </p:blipFill>
        <p:spPr>
          <a:xfrm>
            <a:off x="5707380" y="2159953"/>
            <a:ext cx="6060440" cy="3188335"/>
          </a:xfrm>
          <a:prstGeom prst="rect">
            <a:avLst/>
          </a:prstGeom>
        </p:spPr>
      </p:pic>
    </p:spTree>
    <p:extLst>
      <p:ext uri="{BB962C8B-B14F-4D97-AF65-F5344CB8AC3E}">
        <p14:creationId xmlns:p14="http://schemas.microsoft.com/office/powerpoint/2010/main" val="323014524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BCFC3-2866-89BE-FEE0-DE8848F423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194738-937A-58D4-9F48-16FED70ED44E}"/>
              </a:ext>
            </a:extLst>
          </p:cNvPr>
          <p:cNvSpPr>
            <a:spLocks noGrp="1"/>
          </p:cNvSpPr>
          <p:nvPr>
            <p:ph type="title"/>
          </p:nvPr>
        </p:nvSpPr>
        <p:spPr>
          <a:xfrm>
            <a:off x="280931" y="1005237"/>
            <a:ext cx="11484633" cy="702303"/>
          </a:xfrm>
        </p:spPr>
        <p:txBody>
          <a:bodyPr>
            <a:normAutofit fontScale="90000"/>
          </a:bodyPr>
          <a:lstStyle/>
          <a:p>
            <a:pPr algn="ctr"/>
            <a:r>
              <a:rPr lang="en-US" sz="3600">
                <a:solidFill>
                  <a:schemeClr val="tx1"/>
                </a:solidFill>
                <a:latin typeface="Calibri"/>
                <a:cs typeface="Calibri"/>
              </a:rPr>
              <a:t>Aging infrastructure is one of the root causes of poor indoor air quality in schools.</a:t>
            </a:r>
            <a:endParaRPr lang="en-US">
              <a:solidFill>
                <a:schemeClr val="tx1"/>
              </a:solidFill>
              <a:latin typeface="Calibri"/>
              <a:cs typeface="Calibri"/>
            </a:endParaRPr>
          </a:p>
          <a:p>
            <a:endParaRPr lang="en-US">
              <a:cs typeface="Calibri"/>
            </a:endParaRPr>
          </a:p>
        </p:txBody>
      </p:sp>
      <p:sp>
        <p:nvSpPr>
          <p:cNvPr id="3" name="Content Placeholder 2">
            <a:extLst>
              <a:ext uri="{FF2B5EF4-FFF2-40B4-BE49-F238E27FC236}">
                <a16:creationId xmlns:a16="http://schemas.microsoft.com/office/drawing/2014/main" id="{A2EF68E5-AEC1-AFC7-DB32-2261716DCF08}"/>
              </a:ext>
            </a:extLst>
          </p:cNvPr>
          <p:cNvSpPr>
            <a:spLocks noGrp="1"/>
          </p:cNvSpPr>
          <p:nvPr>
            <p:ph idx="1"/>
          </p:nvPr>
        </p:nvSpPr>
        <p:spPr/>
        <p:txBody>
          <a:bodyPr vert="horz" lIns="0" tIns="45720" rIns="0" bIns="45720" rtlCol="0" anchor="t">
            <a:normAutofit/>
          </a:bodyPr>
          <a:lstStyle/>
          <a:p>
            <a:pPr>
              <a:buFont typeface="Arial" panose="020F0502020204030204" pitchFamily="34" charset="0"/>
              <a:buChar char="•"/>
            </a:pPr>
            <a:r>
              <a:rPr lang="en-US" sz="2700">
                <a:solidFill>
                  <a:srgbClr val="404040"/>
                </a:solidFill>
                <a:latin typeface="Calibri"/>
                <a:cs typeface="Calibri"/>
              </a:rPr>
              <a:t> </a:t>
            </a:r>
            <a:r>
              <a:rPr lang="en-US" sz="2700">
                <a:solidFill>
                  <a:schemeClr val="tx1"/>
                </a:solidFill>
                <a:latin typeface="Calibri"/>
                <a:cs typeface="Calibri"/>
              </a:rPr>
              <a:t>Poor IAQ can trigger asthma attacks and absences. Asthma is a leading cause of school absence, leading to nearly 10.5 million missed school days per year.</a:t>
            </a:r>
            <a:endParaRPr lang="en-US">
              <a:solidFill>
                <a:schemeClr val="tx1"/>
              </a:solidFill>
              <a:latin typeface="Calibri"/>
              <a:cs typeface="Calibri"/>
            </a:endParaRPr>
          </a:p>
          <a:p>
            <a:pPr>
              <a:buFont typeface="Arial" panose="020F0502020204030204" pitchFamily="34" charset="0"/>
              <a:buChar char="•"/>
            </a:pPr>
            <a:r>
              <a:rPr lang="en-US" sz="2700">
                <a:solidFill>
                  <a:schemeClr val="tx1"/>
                </a:solidFill>
                <a:latin typeface="Calibri"/>
                <a:cs typeface="Calibri"/>
              </a:rPr>
              <a:t> Research indicates that many students, particularly in low-income areas, do not have a </a:t>
            </a:r>
            <a:r>
              <a:rPr lang="en-US" sz="2700" u="sng">
                <a:solidFill>
                  <a:schemeClr val="tx1"/>
                </a:solidFill>
                <a:latin typeface="Calibri"/>
                <a:cs typeface="Calibri"/>
                <a:hlinkClick r:id="rId3">
                  <a:extLst>
                    <a:ext uri="{A12FA001-AC4F-418D-AE19-62706E023703}">
                      <ahyp:hlinkClr xmlns:ahyp="http://schemas.microsoft.com/office/drawing/2018/hyperlinkcolor" val="tx"/>
                    </a:ext>
                  </a:extLst>
                </a:hlinkClick>
              </a:rPr>
              <a:t>quick-relief inhaler</a:t>
            </a:r>
            <a:r>
              <a:rPr lang="en-US" sz="2700">
                <a:solidFill>
                  <a:schemeClr val="tx1"/>
                </a:solidFill>
                <a:latin typeface="Calibri"/>
                <a:cs typeface="Calibri"/>
              </a:rPr>
              <a:t> at school, leading to unplanned ER visits, hospital stays, and missed work/school days. </a:t>
            </a:r>
            <a:endParaRPr lang="en-US">
              <a:solidFill>
                <a:schemeClr val="tx1"/>
              </a:solidFill>
              <a:latin typeface="Calibri"/>
              <a:cs typeface="Calibri"/>
            </a:endParaRPr>
          </a:p>
          <a:p>
            <a:pPr>
              <a:buFont typeface="Arial" panose="020F0502020204030204" pitchFamily="34" charset="0"/>
              <a:buChar char="•"/>
            </a:pPr>
            <a:r>
              <a:rPr lang="en-US" sz="2700">
                <a:solidFill>
                  <a:schemeClr val="tx1"/>
                </a:solidFill>
                <a:latin typeface="Calibri"/>
                <a:cs typeface="Calibri"/>
              </a:rPr>
              <a:t>Historical policies that resulted in the racial segregation of neighborhoods, workplaces, schools, and healthcare facilities continue to exacerbate asthma disparities today. Limiting resources and opportunities, access to healthcare, and increasing the risk of exposure to environmental triggers.</a:t>
            </a:r>
            <a:endParaRPr lang="en-US">
              <a:solidFill>
                <a:schemeClr val="tx1"/>
              </a:solidFill>
              <a:latin typeface="Calibri"/>
              <a:cs typeface="Calibri"/>
            </a:endParaRPr>
          </a:p>
        </p:txBody>
      </p:sp>
    </p:spTree>
    <p:extLst>
      <p:ext uri="{BB962C8B-B14F-4D97-AF65-F5344CB8AC3E}">
        <p14:creationId xmlns:p14="http://schemas.microsoft.com/office/powerpoint/2010/main" val="181388240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6100" y="349250"/>
            <a:ext cx="11099800" cy="1803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9CBEABF-1285-49F9-9374-B14286046542}"/>
              </a:ext>
            </a:extLst>
          </p:cNvPr>
          <p:cNvSpPr>
            <a:spLocks noGrp="1"/>
          </p:cNvSpPr>
          <p:nvPr>
            <p:ph type="title"/>
          </p:nvPr>
        </p:nvSpPr>
        <p:spPr>
          <a:xfrm>
            <a:off x="838200" y="588168"/>
            <a:ext cx="10515600" cy="1325563"/>
          </a:xfrm>
        </p:spPr>
        <p:txBody>
          <a:bodyPr>
            <a:normAutofit/>
          </a:bodyPr>
          <a:lstStyle/>
          <a:p>
            <a:pPr algn="ctr"/>
            <a:r>
              <a:rPr lang="en-US" sz="5400">
                <a:solidFill>
                  <a:srgbClr val="FFFFFF"/>
                </a:solidFill>
              </a:rPr>
              <a:t>Types of Environmental Racism</a:t>
            </a:r>
          </a:p>
        </p:txBody>
      </p:sp>
      <p:sp>
        <p:nvSpPr>
          <p:cNvPr id="3" name="Content Placeholder 2">
            <a:extLst>
              <a:ext uri="{FF2B5EF4-FFF2-40B4-BE49-F238E27FC236}">
                <a16:creationId xmlns:a16="http://schemas.microsoft.com/office/drawing/2014/main" id="{B76A58CF-D7B2-4C5C-9B21-E521741624D3}"/>
              </a:ext>
            </a:extLst>
          </p:cNvPr>
          <p:cNvSpPr>
            <a:spLocks noGrp="1"/>
          </p:cNvSpPr>
          <p:nvPr>
            <p:ph idx="1"/>
          </p:nvPr>
        </p:nvSpPr>
        <p:spPr>
          <a:xfrm>
            <a:off x="545124" y="2391568"/>
            <a:ext cx="11087099" cy="3785394"/>
          </a:xfrm>
        </p:spPr>
        <p:txBody>
          <a:bodyPr anchor="ctr">
            <a:normAutofit/>
          </a:bodyPr>
          <a:lstStyle/>
          <a:p>
            <a:pPr marL="0" indent="0">
              <a:buNone/>
            </a:pPr>
            <a:r>
              <a:rPr lang="en-US" sz="2200" b="1"/>
              <a:t>Climate Migration (Climigration)</a:t>
            </a:r>
            <a:r>
              <a:rPr lang="en-US" sz="2200"/>
              <a:t> </a:t>
            </a:r>
          </a:p>
          <a:p>
            <a:pPr marL="0" indent="0">
              <a:buNone/>
            </a:pPr>
            <a:r>
              <a:rPr lang="en-US" sz="2200"/>
              <a:t>As temperature and sea levels have risen due to climate change, governments around the world are facing massive human displacement without any mechanism to address it.</a:t>
            </a:r>
          </a:p>
          <a:p>
            <a:pPr marL="0" indent="0">
              <a:buNone/>
            </a:pPr>
            <a:endParaRPr lang="en-US" sz="2200"/>
          </a:p>
          <a:p>
            <a:pPr marL="0" indent="0">
              <a:buNone/>
            </a:pPr>
            <a:r>
              <a:rPr lang="en-US" sz="2200" b="1"/>
              <a:t>Food Production</a:t>
            </a:r>
          </a:p>
          <a:p>
            <a:pPr marL="0" indent="0">
              <a:buNone/>
            </a:pPr>
            <a:r>
              <a:rPr lang="en-US" sz="2200"/>
              <a:t>Low income families, who tend to be disproportionately people of color, are forced to spend a bigger proportion of their income on food than higher income families. Food chain contamination occurs through introduction of toxic substances into the environment</a:t>
            </a:r>
          </a:p>
        </p:txBody>
      </p:sp>
    </p:spTree>
    <p:extLst>
      <p:ext uri="{BB962C8B-B14F-4D97-AF65-F5344CB8AC3E}">
        <p14:creationId xmlns:p14="http://schemas.microsoft.com/office/powerpoint/2010/main" val="3104342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6F290-8A0C-9A65-51E5-CFE53F2C2AC6}"/>
              </a:ext>
            </a:extLst>
          </p:cNvPr>
          <p:cNvSpPr>
            <a:spLocks noGrp="1"/>
          </p:cNvSpPr>
          <p:nvPr>
            <p:ph type="title"/>
          </p:nvPr>
        </p:nvSpPr>
        <p:spPr/>
        <p:txBody>
          <a:bodyPr>
            <a:normAutofit fontScale="90000"/>
          </a:bodyPr>
          <a:lstStyle/>
          <a:p>
            <a:r>
              <a:rPr lang="en-US">
                <a:ea typeface="Calibri"/>
                <a:cs typeface="Calibri"/>
              </a:rPr>
              <a:t>Food Justice</a:t>
            </a:r>
            <a:endParaRPr lang="en-US"/>
          </a:p>
        </p:txBody>
      </p:sp>
      <p:sp>
        <p:nvSpPr>
          <p:cNvPr id="3" name="Content Placeholder 2">
            <a:extLst>
              <a:ext uri="{FF2B5EF4-FFF2-40B4-BE49-F238E27FC236}">
                <a16:creationId xmlns:a16="http://schemas.microsoft.com/office/drawing/2014/main" id="{67674E2A-7329-AB59-246A-A30C6713EF19}"/>
              </a:ext>
            </a:extLst>
          </p:cNvPr>
          <p:cNvSpPr>
            <a:spLocks noGrp="1"/>
          </p:cNvSpPr>
          <p:nvPr>
            <p:ph idx="1"/>
          </p:nvPr>
        </p:nvSpPr>
        <p:spPr/>
        <p:txBody>
          <a:bodyPr vert="horz" lIns="0" tIns="45720" rIns="0" bIns="45720" rtlCol="0" anchor="t">
            <a:normAutofit fontScale="92500" lnSpcReduction="20000"/>
          </a:bodyPr>
          <a:lstStyle/>
          <a:p>
            <a:r>
              <a:rPr lang="en-US" sz="7200">
                <a:ea typeface="+mn-lt"/>
                <a:cs typeface="+mn-lt"/>
              </a:rPr>
              <a:t> </a:t>
            </a:r>
            <a:r>
              <a:rPr lang="en-US" sz="3200">
                <a:ea typeface="+mn-lt"/>
                <a:cs typeface="+mn-lt"/>
              </a:rPr>
              <a:t>Food justice is fundamentally about racial justice, because in the United States, race and racism not only structure everyday experiences but also influence the (under) development of neighborhoods and the implementation of policies that disproportionately disenfranchise Black communities... The desire to 'bring good food' to Black communities [as a primary solution]… reinforces the belief that these communities have little or no investment in creating their own place-making strategies toward food self-sufficiency. </a:t>
            </a:r>
          </a:p>
          <a:p>
            <a:pPr algn="r"/>
            <a:endParaRPr lang="en-US" sz="3200">
              <a:ea typeface="+mn-lt"/>
              <a:cs typeface="+mn-lt"/>
            </a:endParaRPr>
          </a:p>
          <a:p>
            <a:pPr algn="r"/>
            <a:r>
              <a:rPr lang="en-US" sz="3200">
                <a:ea typeface="+mn-lt"/>
                <a:cs typeface="+mn-lt"/>
              </a:rPr>
              <a:t>Ashante M Reese (2019) </a:t>
            </a:r>
            <a:endParaRPr lang="en-US"/>
          </a:p>
          <a:p>
            <a:pPr algn="r"/>
            <a:r>
              <a:rPr lang="en-US" sz="2400">
                <a:ea typeface="+mn-lt"/>
                <a:cs typeface="+mn-lt"/>
              </a:rPr>
              <a:t>Black Food Geographies: Race, </a:t>
            </a:r>
            <a:r>
              <a:rPr lang="en-US" sz="2400" err="1">
                <a:ea typeface="+mn-lt"/>
                <a:cs typeface="+mn-lt"/>
              </a:rPr>
              <a:t>SelfReliance</a:t>
            </a:r>
            <a:r>
              <a:rPr lang="en-US" sz="2400">
                <a:ea typeface="+mn-lt"/>
                <a:cs typeface="+mn-lt"/>
              </a:rPr>
              <a:t>, and Food Access in Washington, D. C. </a:t>
            </a:r>
            <a:endParaRPr lang="en-US" sz="2400">
              <a:cs typeface="Calibri"/>
            </a:endParaRPr>
          </a:p>
        </p:txBody>
      </p:sp>
    </p:spTree>
    <p:extLst>
      <p:ext uri="{BB962C8B-B14F-4D97-AF65-F5344CB8AC3E}">
        <p14:creationId xmlns:p14="http://schemas.microsoft.com/office/powerpoint/2010/main" val="259034545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8633D-C800-A9B2-502C-591A62904B09}"/>
              </a:ext>
            </a:extLst>
          </p:cNvPr>
          <p:cNvSpPr>
            <a:spLocks noGrp="1"/>
          </p:cNvSpPr>
          <p:nvPr>
            <p:ph type="title"/>
          </p:nvPr>
        </p:nvSpPr>
        <p:spPr/>
        <p:txBody>
          <a:bodyPr>
            <a:normAutofit fontScale="90000"/>
          </a:bodyPr>
          <a:lstStyle/>
          <a:p>
            <a:r>
              <a:rPr lang="en-US">
                <a:ea typeface="Calibri"/>
                <a:cs typeface="Calibri"/>
              </a:rPr>
              <a:t>Food Apartheid</a:t>
            </a:r>
            <a:endParaRPr lang="en-US"/>
          </a:p>
        </p:txBody>
      </p:sp>
      <p:pic>
        <p:nvPicPr>
          <p:cNvPr id="6" name="Malik Yakini on Food Apartheid">
            <a:hlinkClick r:id="" action="ppaction://media"/>
            <a:extLst>
              <a:ext uri="{FF2B5EF4-FFF2-40B4-BE49-F238E27FC236}">
                <a16:creationId xmlns:a16="http://schemas.microsoft.com/office/drawing/2014/main" id="{A0AA5A78-6942-1BBD-9703-240EB50AACDF}"/>
              </a:ext>
            </a:extLst>
          </p:cNvPr>
          <p:cNvPicPr>
            <a:picLocks noChangeAspect="1"/>
          </p:cNvPicPr>
          <p:nvPr>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743E2954-CDEB-B940-8007-EFB6272241EA}" label="" lang="en" r:embed="rId4"/>
                        </p173:trackLst>
                      </p173:tracksInfo>
                    </p:ext>
                  </p14:extLst>
                </p14:media>
              </p:ext>
            </p:extLst>
          </p:nvPr>
        </p:nvPicPr>
        <p:blipFill>
          <a:blip r:embed="rId5"/>
          <a:stretch>
            <a:fillRect/>
          </a:stretch>
        </p:blipFill>
        <p:spPr>
          <a:xfrm>
            <a:off x="1320800" y="914400"/>
            <a:ext cx="9271000" cy="5346700"/>
          </a:xfrm>
          <a:prstGeom prst="rect">
            <a:avLst/>
          </a:prstGeom>
        </p:spPr>
      </p:pic>
    </p:spTree>
    <p:extLst>
      <p:ext uri="{BB962C8B-B14F-4D97-AF65-F5344CB8AC3E}">
        <p14:creationId xmlns:p14="http://schemas.microsoft.com/office/powerpoint/2010/main" val="493623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601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CBDA6-F572-D0C9-BB52-3E0F51CD482F}"/>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261B7D5A-5CFA-B4F0-214B-EEBE8F97E2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04825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825D4D-BFBD-D16C-33C0-960E750C4A0B}"/>
              </a:ext>
            </a:extLst>
          </p:cNvPr>
          <p:cNvSpPr>
            <a:spLocks noGrp="1"/>
          </p:cNvSpPr>
          <p:nvPr>
            <p:ph type="title"/>
          </p:nvPr>
        </p:nvSpPr>
        <p:spPr>
          <a:xfrm>
            <a:off x="398586" y="382780"/>
            <a:ext cx="4535782" cy="5259054"/>
          </a:xfrm>
        </p:spPr>
        <p:txBody>
          <a:bodyPr>
            <a:normAutofit/>
          </a:bodyPr>
          <a:lstStyle/>
          <a:p>
            <a:br>
              <a:rPr lang="en-US" sz="4100"/>
            </a:br>
            <a:r>
              <a:rPr lang="en-US" sz="5400">
                <a:solidFill>
                  <a:srgbClr val="FFFFFF"/>
                </a:solidFill>
              </a:rPr>
              <a:t>To ACT on Organizing around environmental racism and food apartheid </a:t>
            </a:r>
          </a:p>
        </p:txBody>
      </p:sp>
      <p:sp>
        <p:nvSpPr>
          <p:cNvPr id="3" name="Content Placeholder 2">
            <a:extLst>
              <a:ext uri="{FF2B5EF4-FFF2-40B4-BE49-F238E27FC236}">
                <a16:creationId xmlns:a16="http://schemas.microsoft.com/office/drawing/2014/main" id="{0C837EDC-EBAC-8B4C-63C5-40192B0FE9D8}"/>
              </a:ext>
            </a:extLst>
          </p:cNvPr>
          <p:cNvSpPr>
            <a:spLocks noGrp="1"/>
          </p:cNvSpPr>
          <p:nvPr>
            <p:ph idx="1"/>
          </p:nvPr>
        </p:nvSpPr>
        <p:spPr>
          <a:xfrm>
            <a:off x="5600700" y="624568"/>
            <a:ext cx="6405193" cy="5412920"/>
          </a:xfrm>
        </p:spPr>
        <p:txBody>
          <a:bodyPr anchor="ctr">
            <a:normAutofit/>
          </a:bodyPr>
          <a:lstStyle/>
          <a:p>
            <a:pPr marL="0" indent="0">
              <a:buNone/>
            </a:pPr>
            <a:r>
              <a:rPr lang="en-US" sz="3600" b="1"/>
              <a:t>Ask Different Questions</a:t>
            </a:r>
          </a:p>
          <a:p>
            <a:pPr marL="457200" indent="-457200">
              <a:buAutoNum type="arabicPeriod"/>
            </a:pPr>
            <a:r>
              <a:rPr lang="en-US" sz="2400"/>
              <a:t>What are the current environmental justice and food apartheid priorities in your union and/or labor council?</a:t>
            </a:r>
            <a:endParaRPr lang="en-US" sz="2400">
              <a:ea typeface="Calibri" panose="020F0502020204030204"/>
              <a:cs typeface="Calibri"/>
            </a:endParaRPr>
          </a:p>
          <a:p>
            <a:pPr marL="457200" indent="-457200">
              <a:buAutoNum type="arabicPeriod"/>
            </a:pPr>
            <a:r>
              <a:rPr lang="en-US" sz="2400"/>
              <a:t>What steps can you take to support these priorities?</a:t>
            </a:r>
            <a:endParaRPr lang="en-US" sz="2400">
              <a:ea typeface="Calibri" panose="020F0502020204030204"/>
              <a:cs typeface="Calibri"/>
            </a:endParaRPr>
          </a:p>
          <a:p>
            <a:pPr marL="457200" indent="-457200">
              <a:buAutoNum type="arabicPeriod"/>
            </a:pPr>
            <a:r>
              <a:rPr lang="en-US" sz="2400"/>
              <a:t>What are some projects you want your union and/or labor council to undertake in addressing environmental racism?</a:t>
            </a:r>
            <a:endParaRPr lang="en-US" sz="2400">
              <a:ea typeface="Calibri" panose="020F0502020204030204"/>
              <a:cs typeface="Calibri"/>
            </a:endParaRPr>
          </a:p>
          <a:p>
            <a:pPr marL="0" indent="0">
              <a:buNone/>
            </a:pPr>
            <a:endParaRPr lang="en-US" sz="2400"/>
          </a:p>
          <a:p>
            <a:pPr marL="0" indent="0">
              <a:buNone/>
            </a:pPr>
            <a:endParaRPr lang="en-US" sz="2400"/>
          </a:p>
        </p:txBody>
      </p:sp>
    </p:spTree>
    <p:extLst>
      <p:ext uri="{BB962C8B-B14F-4D97-AF65-F5344CB8AC3E}">
        <p14:creationId xmlns:p14="http://schemas.microsoft.com/office/powerpoint/2010/main" val="223325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6100" y="349250"/>
            <a:ext cx="11099800" cy="1803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418091-C908-442E-99E8-613E5D831166}"/>
              </a:ext>
            </a:extLst>
          </p:cNvPr>
          <p:cNvSpPr>
            <a:spLocks noGrp="1"/>
          </p:cNvSpPr>
          <p:nvPr>
            <p:ph type="title"/>
          </p:nvPr>
        </p:nvSpPr>
        <p:spPr>
          <a:xfrm>
            <a:off x="838200" y="588168"/>
            <a:ext cx="10515600" cy="1325563"/>
          </a:xfrm>
        </p:spPr>
        <p:txBody>
          <a:bodyPr>
            <a:normAutofit/>
          </a:bodyPr>
          <a:lstStyle/>
          <a:p>
            <a:pPr algn="ctr"/>
            <a:r>
              <a:rPr lang="en-US" sz="5400">
                <a:solidFill>
                  <a:srgbClr val="FFFFFF"/>
                </a:solidFill>
              </a:rPr>
              <a:t>Types of Environmental Racism</a:t>
            </a:r>
          </a:p>
        </p:txBody>
      </p:sp>
      <p:sp>
        <p:nvSpPr>
          <p:cNvPr id="3" name="Content Placeholder 2">
            <a:extLst>
              <a:ext uri="{FF2B5EF4-FFF2-40B4-BE49-F238E27FC236}">
                <a16:creationId xmlns:a16="http://schemas.microsoft.com/office/drawing/2014/main" id="{BB410123-1354-407C-B4FF-AA23361AA587}"/>
              </a:ext>
            </a:extLst>
          </p:cNvPr>
          <p:cNvSpPr>
            <a:spLocks noGrp="1"/>
          </p:cNvSpPr>
          <p:nvPr>
            <p:ph idx="1"/>
          </p:nvPr>
        </p:nvSpPr>
        <p:spPr>
          <a:xfrm>
            <a:off x="545124" y="2391568"/>
            <a:ext cx="11087099" cy="3785394"/>
          </a:xfrm>
        </p:spPr>
        <p:txBody>
          <a:bodyPr anchor="ctr">
            <a:normAutofit/>
          </a:bodyPr>
          <a:lstStyle/>
          <a:p>
            <a:pPr marL="0" indent="0">
              <a:buNone/>
            </a:pPr>
            <a:r>
              <a:rPr lang="en-US" sz="2200" b="1"/>
              <a:t>Extreme Weather </a:t>
            </a:r>
          </a:p>
          <a:p>
            <a:pPr marL="0" indent="0">
              <a:buNone/>
            </a:pPr>
            <a:r>
              <a:rPr lang="en-US" sz="2200"/>
              <a:t>Extreme weather events, such as heatwaves, extreme cold, droughts and floods are expected to increase in frequency and intensity due to climate change. Due to increase in the temperature, there is increased risk in cardiovascular deaths (with risks higher for African Americans). Low-income urban neighborhoods and communities of color are particularly vulnerable to because they are often segregated in the inner city, where dark-colored materials, such as asphalt, used for construction absorb heat and do not allow it to dissipate at the same rate as soil, grass, forests, and other less industrial materials.  As heatwaves increase, low income families and people of color are less likely to have access to air-conditioning leading to disproportionate risk of heat-related illness and death.</a:t>
            </a:r>
            <a:endParaRPr lang="en-US" sz="2200">
              <a:cs typeface="Calibri"/>
            </a:endParaRPr>
          </a:p>
          <a:p>
            <a:endParaRPr lang="en-US" sz="2200"/>
          </a:p>
        </p:txBody>
      </p:sp>
    </p:spTree>
    <p:extLst>
      <p:ext uri="{BB962C8B-B14F-4D97-AF65-F5344CB8AC3E}">
        <p14:creationId xmlns:p14="http://schemas.microsoft.com/office/powerpoint/2010/main" val="2180092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6100" y="349250"/>
            <a:ext cx="11099800" cy="1803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EB5058-CE29-43BF-B036-B7B9AECCCF1B}"/>
              </a:ext>
            </a:extLst>
          </p:cNvPr>
          <p:cNvSpPr>
            <a:spLocks noGrp="1"/>
          </p:cNvSpPr>
          <p:nvPr>
            <p:ph type="title"/>
          </p:nvPr>
        </p:nvSpPr>
        <p:spPr>
          <a:xfrm>
            <a:off x="838200" y="588168"/>
            <a:ext cx="10515600" cy="1325563"/>
          </a:xfrm>
        </p:spPr>
        <p:txBody>
          <a:bodyPr>
            <a:normAutofit/>
          </a:bodyPr>
          <a:lstStyle/>
          <a:p>
            <a:pPr algn="ctr"/>
            <a:r>
              <a:rPr lang="en-US" sz="4600">
                <a:solidFill>
                  <a:srgbClr val="FFFFFF"/>
                </a:solidFill>
              </a:rPr>
              <a:t>Types of Environmental Racism</a:t>
            </a:r>
          </a:p>
        </p:txBody>
      </p:sp>
      <p:sp>
        <p:nvSpPr>
          <p:cNvPr id="3" name="Content Placeholder 2">
            <a:extLst>
              <a:ext uri="{FF2B5EF4-FFF2-40B4-BE49-F238E27FC236}">
                <a16:creationId xmlns:a16="http://schemas.microsoft.com/office/drawing/2014/main" id="{D4E3B7F8-6AA1-43B4-84EF-668740B0315A}"/>
              </a:ext>
            </a:extLst>
          </p:cNvPr>
          <p:cNvSpPr>
            <a:spLocks noGrp="1"/>
          </p:cNvSpPr>
          <p:nvPr>
            <p:ph idx="1"/>
          </p:nvPr>
        </p:nvSpPr>
        <p:spPr>
          <a:xfrm>
            <a:off x="537796" y="2391568"/>
            <a:ext cx="11094427" cy="3785394"/>
          </a:xfrm>
        </p:spPr>
        <p:txBody>
          <a:bodyPr anchor="ctr">
            <a:normAutofit/>
          </a:bodyPr>
          <a:lstStyle/>
          <a:p>
            <a:pPr marL="0" indent="0">
              <a:buNone/>
            </a:pPr>
            <a:r>
              <a:rPr lang="en-US" sz="2400" b="1"/>
              <a:t>Gentrification </a:t>
            </a:r>
          </a:p>
          <a:p>
            <a:pPr marL="0" indent="0">
              <a:buNone/>
            </a:pPr>
            <a:r>
              <a:rPr lang="en-US" sz="2400"/>
              <a:t>Gentrification describes the movement of wealthier individuals and families (often White) into urban, working class neighborhoods. This results in an increase in property values and rents that often displaces low-income, black and brown inhabitants and businesses who are then forced to move to other neighborhoods where environmental degradation is worse.</a:t>
            </a:r>
          </a:p>
          <a:p>
            <a:pPr marL="0" indent="0">
              <a:buNone/>
            </a:pPr>
            <a:endParaRPr lang="en-US" sz="2400"/>
          </a:p>
        </p:txBody>
      </p:sp>
    </p:spTree>
    <p:extLst>
      <p:ext uri="{BB962C8B-B14F-4D97-AF65-F5344CB8AC3E}">
        <p14:creationId xmlns:p14="http://schemas.microsoft.com/office/powerpoint/2010/main" val="3362733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6100" y="349250"/>
            <a:ext cx="11099800" cy="1803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B14AA1-377C-448A-9869-41C5ACE9B777}"/>
              </a:ext>
            </a:extLst>
          </p:cNvPr>
          <p:cNvSpPr>
            <a:spLocks noGrp="1"/>
          </p:cNvSpPr>
          <p:nvPr>
            <p:ph type="title"/>
          </p:nvPr>
        </p:nvSpPr>
        <p:spPr>
          <a:xfrm>
            <a:off x="838200" y="588168"/>
            <a:ext cx="10515600" cy="1325563"/>
          </a:xfrm>
        </p:spPr>
        <p:txBody>
          <a:bodyPr>
            <a:normAutofit/>
          </a:bodyPr>
          <a:lstStyle/>
          <a:p>
            <a:pPr algn="ctr"/>
            <a:r>
              <a:rPr lang="en-US" sz="4600">
                <a:solidFill>
                  <a:srgbClr val="FFFFFF"/>
                </a:solidFill>
              </a:rPr>
              <a:t>Types of Environmental Racism</a:t>
            </a:r>
          </a:p>
        </p:txBody>
      </p:sp>
      <p:sp>
        <p:nvSpPr>
          <p:cNvPr id="3" name="Content Placeholder 2">
            <a:extLst>
              <a:ext uri="{FF2B5EF4-FFF2-40B4-BE49-F238E27FC236}">
                <a16:creationId xmlns:a16="http://schemas.microsoft.com/office/drawing/2014/main" id="{81CA2065-7D02-4DE4-9DEC-638F03536B25}"/>
              </a:ext>
            </a:extLst>
          </p:cNvPr>
          <p:cNvSpPr>
            <a:spLocks noGrp="1"/>
          </p:cNvSpPr>
          <p:nvPr>
            <p:ph idx="1"/>
          </p:nvPr>
        </p:nvSpPr>
        <p:spPr>
          <a:xfrm>
            <a:off x="545124" y="2391568"/>
            <a:ext cx="11079772" cy="3785394"/>
          </a:xfrm>
        </p:spPr>
        <p:txBody>
          <a:bodyPr anchor="ctr">
            <a:normAutofit/>
          </a:bodyPr>
          <a:lstStyle/>
          <a:p>
            <a:pPr marL="0" indent="0">
              <a:buNone/>
            </a:pPr>
            <a:r>
              <a:rPr lang="en-US" sz="2400" b="1"/>
              <a:t>Toxins in the Community and Workplace</a:t>
            </a:r>
          </a:p>
          <a:p>
            <a:pPr marL="0" indent="0">
              <a:buNone/>
            </a:pPr>
            <a:r>
              <a:rPr lang="en-US" sz="2400"/>
              <a:t>The communities beset by hazardous pollution and toxins tend to be poor and disproportionately black, brown and indigenous communities. Due to entrenched segregation, many hazardous waste and toxic facilities end up in these communities, leading residents to experience health and wellness problems. Research describes the analysis of all permitted industrial facilities across the United States show that polluters, including commercial hazardous waste facilities, disproportionately expose communities of color and low-income populations to chemical releases.</a:t>
            </a:r>
          </a:p>
        </p:txBody>
      </p:sp>
    </p:spTree>
    <p:extLst>
      <p:ext uri="{BB962C8B-B14F-4D97-AF65-F5344CB8AC3E}">
        <p14:creationId xmlns:p14="http://schemas.microsoft.com/office/powerpoint/2010/main" val="2315040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3F89FC01-D0CF-4899-A184-1F00703630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3" name="Rectangle 32">
            <a:extLst>
              <a:ext uri="{FF2B5EF4-FFF2-40B4-BE49-F238E27FC236}">
                <a16:creationId xmlns:a16="http://schemas.microsoft.com/office/drawing/2014/main" id="{F4E5A9FF-C93F-4A6D-ABDE-2533C3017B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34" name="Straight Connector 33">
            <a:extLst>
              <a:ext uri="{FF2B5EF4-FFF2-40B4-BE49-F238E27FC236}">
                <a16:creationId xmlns:a16="http://schemas.microsoft.com/office/drawing/2014/main" id="{890A4124-979D-4376-AA58-6501D58B67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FD5D5B4-4766-B722-18B0-B5F1A566AAD0}"/>
              </a:ext>
            </a:extLst>
          </p:cNvPr>
          <p:cNvSpPr>
            <a:spLocks noGrp="1"/>
          </p:cNvSpPr>
          <p:nvPr>
            <p:ph type="title"/>
          </p:nvPr>
        </p:nvSpPr>
        <p:spPr>
          <a:xfrm>
            <a:off x="1097280" y="286603"/>
            <a:ext cx="10058400" cy="1450757"/>
          </a:xfrm>
        </p:spPr>
        <p:txBody>
          <a:bodyPr vert="horz" lIns="91440" tIns="45720" rIns="91440" bIns="45720" rtlCol="0" anchor="b">
            <a:normAutofit/>
          </a:bodyPr>
          <a:lstStyle/>
          <a:p>
            <a:r>
              <a:rPr lang="en-US">
                <a:latin typeface="+mj-lt"/>
              </a:rPr>
              <a:t>Integrating Racial Justice Solutions </a:t>
            </a:r>
          </a:p>
          <a:p>
            <a:endParaRPr lang="en-US">
              <a:latin typeface="+mj-lt"/>
            </a:endParaRPr>
          </a:p>
        </p:txBody>
      </p:sp>
      <p:sp>
        <p:nvSpPr>
          <p:cNvPr id="3" name="Content Placeholder 2">
            <a:extLst>
              <a:ext uri="{FF2B5EF4-FFF2-40B4-BE49-F238E27FC236}">
                <a16:creationId xmlns:a16="http://schemas.microsoft.com/office/drawing/2014/main" id="{C2461BF3-FE1D-2C66-B10E-DB3C4213B265}"/>
              </a:ext>
            </a:extLst>
          </p:cNvPr>
          <p:cNvSpPr>
            <a:spLocks noGrp="1"/>
          </p:cNvSpPr>
          <p:nvPr>
            <p:ph idx="1"/>
          </p:nvPr>
        </p:nvSpPr>
        <p:spPr>
          <a:xfrm>
            <a:off x="1097279" y="1845734"/>
            <a:ext cx="7434701" cy="4023360"/>
          </a:xfrm>
        </p:spPr>
        <p:txBody>
          <a:bodyPr vert="horz" lIns="0" tIns="45720" rIns="0" bIns="45720" rtlCol="0" anchor="t">
            <a:noAutofit/>
          </a:bodyPr>
          <a:lstStyle/>
          <a:p>
            <a:r>
              <a:rPr lang="en-US" sz="2800">
                <a:sym typeface="Symbol"/>
              </a:rPr>
              <a:t>· </a:t>
            </a:r>
            <a:r>
              <a:rPr lang="en-US" sz="2800"/>
              <a:t>Without an intentional focus on understanding how race and other social factors play into exacerbating the poor conditions of public schools, we could see a continuation of negative outcomes. </a:t>
            </a:r>
            <a:endParaRPr lang="en-US" sz="2800">
              <a:ea typeface="Calibri"/>
              <a:cs typeface="Calibri"/>
            </a:endParaRPr>
          </a:p>
          <a:p>
            <a:r>
              <a:rPr lang="en-US" sz="2800">
                <a:sym typeface="Symbol"/>
              </a:rPr>
              <a:t>· </a:t>
            </a:r>
            <a:r>
              <a:rPr lang="en-US" sz="2800"/>
              <a:t>School districts serving primarily students of color receive less funding than districts serving a majority white student population. </a:t>
            </a:r>
            <a:endParaRPr lang="en-US" sz="2800">
              <a:ea typeface="Calibri"/>
              <a:cs typeface="Calibri"/>
            </a:endParaRPr>
          </a:p>
          <a:p>
            <a:pPr>
              <a:buFont typeface="Calibri" panose="020F0502020204030204" pitchFamily="34" charset="0"/>
              <a:buChar char=" "/>
            </a:pPr>
            <a:r>
              <a:rPr lang="en-US" sz="2800">
                <a:sym typeface="Symbol"/>
              </a:rPr>
              <a:t>· </a:t>
            </a:r>
            <a:r>
              <a:rPr lang="en-US" sz="2800"/>
              <a:t>An aging infrastructure is one of the root causes of poor indoor air quality in schools.</a:t>
            </a:r>
            <a:endParaRPr lang="en-US" sz="2800">
              <a:ea typeface="Calibri"/>
              <a:cs typeface="Calibri"/>
            </a:endParaRPr>
          </a:p>
          <a:p>
            <a:endParaRPr lang="en-US"/>
          </a:p>
        </p:txBody>
      </p:sp>
      <p:pic>
        <p:nvPicPr>
          <p:cNvPr id="5" name="Picture 2" descr="Image result for key point">
            <a:extLst>
              <a:ext uri="{FF2B5EF4-FFF2-40B4-BE49-F238E27FC236}">
                <a16:creationId xmlns:a16="http://schemas.microsoft.com/office/drawing/2014/main" id="{EC0ACBA6-2DD8-D538-825B-409E044D077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rot="21600000">
            <a:off x="8543084" y="2446215"/>
            <a:ext cx="3135109" cy="2411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441593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C8C3900-B8A1-4965-88E6-CBCBFE067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04825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12A86F-3F61-44DB-BBD5-731397DC6390}"/>
              </a:ext>
            </a:extLst>
          </p:cNvPr>
          <p:cNvSpPr>
            <a:spLocks noGrp="1"/>
          </p:cNvSpPr>
          <p:nvPr>
            <p:ph type="title"/>
          </p:nvPr>
        </p:nvSpPr>
        <p:spPr>
          <a:xfrm>
            <a:off x="398586" y="382780"/>
            <a:ext cx="4535782" cy="5259054"/>
          </a:xfrm>
        </p:spPr>
        <p:txBody>
          <a:bodyPr>
            <a:normAutofit/>
          </a:bodyPr>
          <a:lstStyle/>
          <a:p>
            <a:br>
              <a:rPr lang="en-US" sz="4100"/>
            </a:br>
            <a:r>
              <a:rPr lang="en-US" sz="5400">
                <a:solidFill>
                  <a:srgbClr val="FFFFFF"/>
                </a:solidFill>
              </a:rPr>
              <a:t>To ACT on Organizing around environmental racism and climate change </a:t>
            </a:r>
          </a:p>
        </p:txBody>
      </p:sp>
      <p:sp>
        <p:nvSpPr>
          <p:cNvPr id="3" name="Content Placeholder 2">
            <a:extLst>
              <a:ext uri="{FF2B5EF4-FFF2-40B4-BE49-F238E27FC236}">
                <a16:creationId xmlns:a16="http://schemas.microsoft.com/office/drawing/2014/main" id="{31F21F4E-8ADF-4665-9A72-175501A627F6}"/>
              </a:ext>
            </a:extLst>
          </p:cNvPr>
          <p:cNvSpPr>
            <a:spLocks noGrp="1"/>
          </p:cNvSpPr>
          <p:nvPr>
            <p:ph idx="1"/>
          </p:nvPr>
        </p:nvSpPr>
        <p:spPr>
          <a:xfrm>
            <a:off x="5600700" y="624568"/>
            <a:ext cx="6405193" cy="5412920"/>
          </a:xfrm>
        </p:spPr>
        <p:txBody>
          <a:bodyPr anchor="ctr">
            <a:normAutofit/>
          </a:bodyPr>
          <a:lstStyle/>
          <a:p>
            <a:pPr marL="0" indent="0">
              <a:buNone/>
            </a:pPr>
            <a:r>
              <a:rPr lang="en-US" sz="3600" b="1"/>
              <a:t>Ask Different Questions</a:t>
            </a:r>
          </a:p>
          <a:p>
            <a:pPr marL="457200" indent="-457200">
              <a:buAutoNum type="arabicPeriod"/>
            </a:pPr>
            <a:r>
              <a:rPr lang="en-US" sz="2400"/>
              <a:t>What are the current environmental justice and climate change priorities in your union and/or labor council?</a:t>
            </a:r>
            <a:endParaRPr lang="en-US" sz="2400">
              <a:ea typeface="Calibri" panose="020F0502020204030204"/>
              <a:cs typeface="Calibri"/>
            </a:endParaRPr>
          </a:p>
          <a:p>
            <a:pPr marL="457200" indent="-457200">
              <a:buAutoNum type="arabicPeriod"/>
            </a:pPr>
            <a:r>
              <a:rPr lang="en-US" sz="2400"/>
              <a:t>What steps can you take to support these priorities?</a:t>
            </a:r>
            <a:endParaRPr lang="en-US" sz="2400">
              <a:ea typeface="Calibri" panose="020F0502020204030204"/>
              <a:cs typeface="Calibri"/>
            </a:endParaRPr>
          </a:p>
          <a:p>
            <a:pPr marL="457200" indent="-457200">
              <a:buAutoNum type="arabicPeriod"/>
            </a:pPr>
            <a:r>
              <a:rPr lang="en-US" sz="2400"/>
              <a:t>What are some projects you want your union and/or labor council to undertake in addressing environmental racism?</a:t>
            </a:r>
            <a:endParaRPr lang="en-US" sz="2400">
              <a:ea typeface="Calibri" panose="020F0502020204030204"/>
              <a:cs typeface="Calibri"/>
            </a:endParaRPr>
          </a:p>
          <a:p>
            <a:pPr marL="0" indent="0">
              <a:buNone/>
            </a:pPr>
            <a:endParaRPr lang="en-US" sz="2400"/>
          </a:p>
          <a:p>
            <a:pPr marL="0" indent="0">
              <a:buNone/>
            </a:pPr>
            <a:endParaRPr lang="en-US" sz="2400"/>
          </a:p>
        </p:txBody>
      </p:sp>
    </p:spTree>
    <p:extLst>
      <p:ext uri="{BB962C8B-B14F-4D97-AF65-F5344CB8AC3E}">
        <p14:creationId xmlns:p14="http://schemas.microsoft.com/office/powerpoint/2010/main" val="3600935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A4F0F-9EED-4F14-9E81-CC9C4F71AD2A}"/>
              </a:ext>
            </a:extLst>
          </p:cNvPr>
          <p:cNvSpPr>
            <a:spLocks noGrp="1"/>
          </p:cNvSpPr>
          <p:nvPr>
            <p:ph type="title"/>
          </p:nvPr>
        </p:nvSpPr>
        <p:spPr>
          <a:xfrm>
            <a:off x="535170" y="543045"/>
            <a:ext cx="11484633" cy="702303"/>
          </a:xfrm>
        </p:spPr>
        <p:txBody>
          <a:bodyPr vert="horz" lIns="91440" tIns="45720" rIns="91440" bIns="45720" rtlCol="0" anchor="b">
            <a:noAutofit/>
          </a:bodyPr>
          <a:lstStyle/>
          <a:p>
            <a:r>
              <a:rPr lang="en-US" sz="6000">
                <a:latin typeface="+mn-lt"/>
              </a:rPr>
              <a:t>Key Points</a:t>
            </a:r>
          </a:p>
        </p:txBody>
      </p:sp>
      <p:sp>
        <p:nvSpPr>
          <p:cNvPr id="3" name="Content Placeholder 2">
            <a:extLst>
              <a:ext uri="{FF2B5EF4-FFF2-40B4-BE49-F238E27FC236}">
                <a16:creationId xmlns:a16="http://schemas.microsoft.com/office/drawing/2014/main" id="{9A9B152D-033C-4218-A063-DDAB089D672C}"/>
              </a:ext>
            </a:extLst>
          </p:cNvPr>
          <p:cNvSpPr>
            <a:spLocks noGrp="1"/>
          </p:cNvSpPr>
          <p:nvPr>
            <p:ph idx="1"/>
          </p:nvPr>
        </p:nvSpPr>
        <p:spPr>
          <a:xfrm>
            <a:off x="4620125" y="541868"/>
            <a:ext cx="6996141" cy="5909732"/>
          </a:xfrm>
        </p:spPr>
        <p:txBody>
          <a:bodyPr vert="horz" lIns="0" tIns="45720" rIns="0" bIns="45720" rtlCol="0" anchor="t">
            <a:noAutofit/>
          </a:bodyPr>
          <a:lstStyle/>
          <a:p>
            <a:r>
              <a:rPr lang="en-US" sz="3200"/>
              <a:t>Black, brown, and indigenous people and their communities are more vulnerable to climate change because of the gap between the rich and the poor.</a:t>
            </a:r>
          </a:p>
          <a:p>
            <a:r>
              <a:rPr lang="en-US" sz="3200"/>
              <a:t>Climate change and environmental racism intensifies racial inequalities.</a:t>
            </a:r>
            <a:endParaRPr lang="en-US" sz="3200">
              <a:ea typeface="Calibri"/>
              <a:cs typeface="Calibri"/>
            </a:endParaRPr>
          </a:p>
          <a:p>
            <a:r>
              <a:rPr lang="en-US" sz="3200"/>
              <a:t>Low-income people are more likely to rent, are less prepared for extreme weather, less likely to be insured and have fewer financial resources to recover after events.</a:t>
            </a:r>
            <a:endParaRPr lang="en-US" sz="3200">
              <a:ea typeface="Calibri"/>
              <a:cs typeface="Calibri"/>
            </a:endParaRPr>
          </a:p>
        </p:txBody>
      </p:sp>
      <p:pic>
        <p:nvPicPr>
          <p:cNvPr id="4" name="Picture 2" descr="Image result for key point">
            <a:extLst>
              <a:ext uri="{FF2B5EF4-FFF2-40B4-BE49-F238E27FC236}">
                <a16:creationId xmlns:a16="http://schemas.microsoft.com/office/drawing/2014/main" id="{268FE501-055B-41CB-B25E-A45925883C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657268">
            <a:off x="-300364" y="1953923"/>
            <a:ext cx="4532163" cy="3485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3320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73F6-DA6F-4707-70B3-53F460EAE62A}"/>
              </a:ext>
            </a:extLst>
          </p:cNvPr>
          <p:cNvSpPr>
            <a:spLocks noGrp="1"/>
          </p:cNvSpPr>
          <p:nvPr>
            <p:ph type="title"/>
          </p:nvPr>
        </p:nvSpPr>
        <p:spPr/>
        <p:txBody>
          <a:bodyPr/>
          <a:lstStyle/>
          <a:p>
            <a:r>
              <a:rPr lang="en-US" b="1">
                <a:solidFill>
                  <a:schemeClr val="tx1">
                    <a:lumMod val="75000"/>
                    <a:lumOff val="25000"/>
                  </a:schemeClr>
                </a:solidFill>
                <a:latin typeface="Calibri"/>
                <a:ea typeface="Calibri"/>
                <a:cs typeface="Calibri"/>
              </a:rPr>
              <a:t>Linda</a:t>
            </a:r>
          </a:p>
        </p:txBody>
      </p:sp>
      <p:sp>
        <p:nvSpPr>
          <p:cNvPr id="3" name="Text Placeholder 2">
            <a:extLst>
              <a:ext uri="{FF2B5EF4-FFF2-40B4-BE49-F238E27FC236}">
                <a16:creationId xmlns:a16="http://schemas.microsoft.com/office/drawing/2014/main" id="{CA089172-279E-6AA5-3D80-A2604FCB703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98991741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1" y="758952"/>
            <a:ext cx="4864532" cy="3566160"/>
          </a:xfrm>
        </p:spPr>
        <p:txBody>
          <a:bodyPr>
            <a:noAutofit/>
          </a:bodyPr>
          <a:lstStyle/>
          <a:p>
            <a:pPr algn="ctr">
              <a:defRPr/>
            </a:pPr>
            <a:r>
              <a:rPr lang="en-US" sz="6600" b="1" cap="none">
                <a:solidFill>
                  <a:schemeClr val="tx2">
                    <a:lumMod val="75000"/>
                  </a:schemeClr>
                </a:solidFill>
                <a:latin typeface="Calibri"/>
                <a:ea typeface="Calibri"/>
                <a:cs typeface="Arial"/>
              </a:rPr>
              <a:t>Day One Closing</a:t>
            </a:r>
            <a:r>
              <a:rPr lang="en-US" sz="5400" b="1">
                <a:solidFill>
                  <a:schemeClr val="tx2">
                    <a:lumMod val="75000"/>
                  </a:schemeClr>
                </a:solidFill>
                <a:latin typeface="Arial"/>
                <a:cs typeface="Arial"/>
              </a:rPr>
              <a:t> </a:t>
            </a:r>
            <a:endParaRPr lang="en-US" sz="5400" b="1" cap="none">
              <a:solidFill>
                <a:schemeClr val="tx2">
                  <a:lumMod val="75000"/>
                </a:schemeClr>
              </a:solidFill>
              <a:latin typeface="Arial" pitchFamily="34" charset="0"/>
              <a:cs typeface="Arial" pitchFamily="34" charset="0"/>
            </a:endParaRPr>
          </a:p>
        </p:txBody>
      </p:sp>
      <p:pic>
        <p:nvPicPr>
          <p:cNvPr id="5" name="Picture 4"/>
          <p:cNvPicPr>
            <a:picLocks noChangeAspect="1"/>
          </p:cNvPicPr>
          <p:nvPr/>
        </p:nvPicPr>
        <p:blipFill>
          <a:blip r:embed="rId3"/>
          <a:stretch>
            <a:fillRect/>
          </a:stretch>
        </p:blipFill>
        <p:spPr>
          <a:xfrm>
            <a:off x="5954486" y="132429"/>
            <a:ext cx="5933265" cy="445003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4155899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sp>
        <p:nvSpPr>
          <p:cNvPr id="4" name="Rectangle 3"/>
          <p:cNvSpPr/>
          <p:nvPr/>
        </p:nvSpPr>
        <p:spPr>
          <a:xfrm>
            <a:off x="216479" y="1712139"/>
            <a:ext cx="6795774" cy="3416320"/>
          </a:xfrm>
          <a:prstGeom prst="rect">
            <a:avLst/>
          </a:prstGeom>
        </p:spPr>
        <p:txBody>
          <a:bodyPr wrap="square" lIns="91440" tIns="45720" rIns="91440" bIns="45720" anchor="t">
            <a:spAutoFit/>
          </a:bodyPr>
          <a:lstStyle/>
          <a:p>
            <a:r>
              <a:rPr lang="en-US" sz="2800" b="1" i="1">
                <a:solidFill>
                  <a:schemeClr val="tx1">
                    <a:lumMod val="75000"/>
                    <a:lumOff val="25000"/>
                  </a:schemeClr>
                </a:solidFill>
                <a:latin typeface="Calibri"/>
                <a:ea typeface="Calibri"/>
                <a:cs typeface="Arial"/>
              </a:rPr>
              <a:t>Thinking back to your core value that you shared earlier and today’s experience:</a:t>
            </a:r>
          </a:p>
          <a:p>
            <a:endParaRPr lang="en-US" sz="4000" b="1" i="1">
              <a:solidFill>
                <a:schemeClr val="tx1">
                  <a:lumMod val="75000"/>
                  <a:lumOff val="25000"/>
                </a:schemeClr>
              </a:solidFill>
              <a:latin typeface="Calibri"/>
              <a:ea typeface="Calibri"/>
              <a:cs typeface="Arial" panose="020B0604020202020204" pitchFamily="34" charset="0"/>
            </a:endParaRPr>
          </a:p>
          <a:p>
            <a:r>
              <a:rPr lang="en-US" sz="4000" b="1">
                <a:solidFill>
                  <a:schemeClr val="tx1">
                    <a:lumMod val="75000"/>
                    <a:lumOff val="25000"/>
                  </a:schemeClr>
                </a:solidFill>
                <a:latin typeface="Calibri"/>
                <a:ea typeface="Calibri"/>
                <a:cs typeface="Arial"/>
              </a:rPr>
              <a:t>What is one word that describes your spirit right now?</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5775" y="1599738"/>
            <a:ext cx="4585943" cy="352530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6" name="Title 5">
            <a:extLst>
              <a:ext uri="{FF2B5EF4-FFF2-40B4-BE49-F238E27FC236}">
                <a16:creationId xmlns:a16="http://schemas.microsoft.com/office/drawing/2014/main" id="{9FFC717E-E955-11C3-90E6-63DAA0643D46}"/>
              </a:ext>
            </a:extLst>
          </p:cNvPr>
          <p:cNvSpPr>
            <a:spLocks noGrp="1"/>
          </p:cNvSpPr>
          <p:nvPr>
            <p:ph type="title"/>
          </p:nvPr>
        </p:nvSpPr>
        <p:spPr/>
        <p:txBody>
          <a:bodyPr>
            <a:normAutofit fontScale="90000"/>
          </a:bodyPr>
          <a:lstStyle/>
          <a:p>
            <a:pPr algn="ctr"/>
            <a:r>
              <a:rPr lang="en-US" sz="5600">
                <a:ea typeface="Calibri"/>
                <a:cs typeface="Calibri"/>
              </a:rPr>
              <a:t>Leave One Word Behind</a:t>
            </a:r>
            <a:endParaRPr lang="en-US">
              <a:ea typeface="Calibri" panose="020F0502020204030204"/>
              <a:cs typeface="Calibri" panose="020F0502020204030204"/>
            </a:endParaRPr>
          </a:p>
        </p:txBody>
      </p:sp>
    </p:spTree>
    <p:extLst>
      <p:ext uri="{BB962C8B-B14F-4D97-AF65-F5344CB8AC3E}">
        <p14:creationId xmlns:p14="http://schemas.microsoft.com/office/powerpoint/2010/main" val="2242054669"/>
      </p:ext>
    </p:extLst>
  </p:cSld>
  <p:clrMapOvr>
    <a:masterClrMapping/>
  </p:clrMapOvr>
  <p:transition spd="slow">
    <p:cut/>
  </p:transition>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EDA7180-4F43-4529-8104-E4F9FC4E787F}">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83FEA931-EA11-4615-8CB6-084844A2A965}">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EAFDED3-19C1-4327-A166-778EAB74A43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Retrospect</Template>
  <Application>Microsoft Office PowerPoint</Application>
  <PresentationFormat>Widescreen</PresentationFormat>
  <Slides>140</Slides>
  <Notes>69</Notes>
  <HiddenSlides>0</HiddenSlides>
  <ScaleCrop>false</ScaleCrop>
  <HeadingPairs>
    <vt:vector size="4" baseType="variant">
      <vt:variant>
        <vt:lpstr>Theme</vt:lpstr>
      </vt:variant>
      <vt:variant>
        <vt:i4>1</vt:i4>
      </vt:variant>
      <vt:variant>
        <vt:lpstr>Slide Titles</vt:lpstr>
      </vt:variant>
      <vt:variant>
        <vt:i4>140</vt:i4>
      </vt:variant>
    </vt:vector>
  </HeadingPairs>
  <TitlesOfParts>
    <vt:vector size="141" baseType="lpstr">
      <vt:lpstr>Retrospect</vt:lpstr>
      <vt:lpstr>Advancing  Racial Justice Day 1</vt:lpstr>
      <vt:lpstr>PowerPoint Presentation</vt:lpstr>
      <vt:lpstr>PowerPoint Presentation</vt:lpstr>
      <vt:lpstr>Honoring This Space</vt:lpstr>
      <vt:lpstr>Acknowledgement </vt:lpstr>
      <vt:lpstr>PowerPoint Presentation</vt:lpstr>
      <vt:lpstr>Why we are here: NEA’s Framework For Change p. 112</vt:lpstr>
      <vt:lpstr>Logistics to Remember</vt:lpstr>
      <vt:lpstr>Agenda</vt:lpstr>
      <vt:lpstr>Agenda</vt:lpstr>
      <vt:lpstr>Overview Of Today’s Learning</vt:lpstr>
      <vt:lpstr>Why is this Our Work?</vt:lpstr>
      <vt:lpstr>PowerPoint Presentation</vt:lpstr>
      <vt:lpstr>Resolution I: White Supremacy Culture Additional Resources</vt:lpstr>
      <vt:lpstr>PowerPoint Presentation</vt:lpstr>
      <vt:lpstr>Honoring Native Lands NBI 64   New Business Item (NBI) 64 proposed:   "At the beginning of all NEA convenings, NEA will acknowledge the native people of whom this land originated."  It passed without opposition. </vt:lpstr>
      <vt:lpstr> </vt:lpstr>
      <vt:lpstr>Why it matters to me </vt:lpstr>
      <vt:lpstr>How our work with you is framed</vt:lpstr>
      <vt:lpstr>Guiding Question</vt:lpstr>
      <vt:lpstr> Introductions</vt:lpstr>
      <vt:lpstr>Introductions</vt:lpstr>
      <vt:lpstr>Why share your pronouns?</vt:lpstr>
      <vt:lpstr>PowerPoint Presentation</vt:lpstr>
      <vt:lpstr>Community Agreements p. 2-3 </vt:lpstr>
      <vt:lpstr>Bekah and Greylor</vt:lpstr>
      <vt:lpstr>Move Up</vt:lpstr>
      <vt:lpstr>PowerPoint Presentation</vt:lpstr>
      <vt:lpstr>Move Up!</vt:lpstr>
      <vt:lpstr>Key Points</vt:lpstr>
      <vt:lpstr>Break</vt:lpstr>
      <vt:lpstr>Linda and Matt</vt:lpstr>
      <vt:lpstr>What is Oppression? </vt:lpstr>
      <vt:lpstr>What is Oppression? </vt:lpstr>
      <vt:lpstr>PowerPoint Presentation</vt:lpstr>
      <vt:lpstr>PowerPoint Presentation</vt:lpstr>
      <vt:lpstr>Table Talk  </vt:lpstr>
      <vt:lpstr>Privilege is...</vt:lpstr>
      <vt:lpstr>Think About Your Life as a Ladder</vt:lpstr>
      <vt:lpstr>We have reflected...                                      Now: Share</vt:lpstr>
      <vt:lpstr>PowerPoint Presentation</vt:lpstr>
      <vt:lpstr>Types of Oppression  Matrix of Oppression (pg. 22)</vt:lpstr>
      <vt:lpstr>Types of Oppression-Activity Debrief Matrix of Oppression (pg. 21)</vt:lpstr>
      <vt:lpstr>Key Points</vt:lpstr>
      <vt:lpstr>Adia and Albert</vt:lpstr>
      <vt:lpstr>What words matter?</vt:lpstr>
      <vt:lpstr>PowerPoint Presentation</vt:lpstr>
      <vt:lpstr>Defining Prejudice </vt:lpstr>
      <vt:lpstr>PowerPoint Presentation</vt:lpstr>
      <vt:lpstr>PowerPoint Presentation</vt:lpstr>
      <vt:lpstr>Key Points: Race, Nationality, Ethnicity</vt:lpstr>
      <vt:lpstr>PowerPoint Presentation</vt:lpstr>
      <vt:lpstr>Table Talking</vt:lpstr>
      <vt:lpstr>PowerPoint Presentation</vt:lpstr>
      <vt:lpstr>Key Points</vt:lpstr>
      <vt:lpstr>Lunch</vt:lpstr>
      <vt:lpstr>Matt and Greylor</vt:lpstr>
      <vt:lpstr>Expressions of Racism </vt:lpstr>
      <vt:lpstr>PowerPoint Presentation</vt:lpstr>
      <vt:lpstr>PowerPoint Presentation</vt:lpstr>
      <vt:lpstr>Internalized Racism </vt:lpstr>
      <vt:lpstr>Interpersonal Racism </vt:lpstr>
      <vt:lpstr>PowerPoint Presentation</vt:lpstr>
      <vt:lpstr>PowerPoint Presentation</vt:lpstr>
      <vt:lpstr>Key Points</vt:lpstr>
      <vt:lpstr>PowerPoint Presentation</vt:lpstr>
      <vt:lpstr>Report and Debrief</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Key Points</vt:lpstr>
      <vt:lpstr>Adia and Scott</vt:lpstr>
      <vt:lpstr>Looking for Expressions of Racism </vt:lpstr>
      <vt:lpstr>Everyday Racism in Union Work</vt:lpstr>
      <vt:lpstr>Key Points</vt:lpstr>
      <vt:lpstr>Bekah and Scott</vt:lpstr>
      <vt:lpstr>Systems of Oppression </vt:lpstr>
      <vt:lpstr>Systems of Income and Wealth</vt:lpstr>
      <vt:lpstr>Income</vt:lpstr>
      <vt:lpstr>Wealth </vt:lpstr>
      <vt:lpstr>Per Capita Income </vt:lpstr>
      <vt:lpstr>Actual v Perceived Wealth </vt:lpstr>
      <vt:lpstr>Negative Wealth </vt:lpstr>
      <vt:lpstr>Income Steps Activity</vt:lpstr>
      <vt:lpstr>Income Quintiles: 2014</vt:lpstr>
      <vt:lpstr>Directions for 1947-1979 </vt:lpstr>
      <vt:lpstr>PowerPoint Presentation</vt:lpstr>
      <vt:lpstr>Income and Wealth Exploration</vt:lpstr>
      <vt:lpstr>Income and Wealth Exploration</vt:lpstr>
      <vt:lpstr>Directions for 1979-2014 </vt:lpstr>
      <vt:lpstr>Top 5% and Top 1%</vt:lpstr>
      <vt:lpstr>PowerPoint Presentation</vt:lpstr>
      <vt:lpstr>PowerPoint Presentation</vt:lpstr>
      <vt:lpstr>Income Quintiles: 2014 v. 2022 What do you notice? </vt:lpstr>
      <vt:lpstr>Questions for Consideration</vt:lpstr>
      <vt:lpstr>Income andWealth by Race and Gender </vt:lpstr>
      <vt:lpstr>PowerPoint Presentation</vt:lpstr>
      <vt:lpstr>PowerPoint Presentation</vt:lpstr>
      <vt:lpstr>PowerPoint Presentation</vt:lpstr>
      <vt:lpstr>PowerPoint Presentation</vt:lpstr>
      <vt:lpstr>Question for Consideration</vt:lpstr>
      <vt:lpstr>Key Points</vt:lpstr>
      <vt:lpstr>Albert and Greylor</vt:lpstr>
      <vt:lpstr>Shifting Perspectives </vt:lpstr>
      <vt:lpstr>Dandelions…</vt:lpstr>
      <vt:lpstr>NBC and Gucci</vt:lpstr>
      <vt:lpstr>PowerPoint Presentation</vt:lpstr>
      <vt:lpstr>Asking different questions about the Doll Tests – p. 8</vt:lpstr>
      <vt:lpstr>PowerPoint Presentation</vt:lpstr>
      <vt:lpstr>Key Points</vt:lpstr>
      <vt:lpstr>Bekah and Linda</vt:lpstr>
      <vt:lpstr>Environmental Justice</vt:lpstr>
      <vt:lpstr>PowerPoint Presentation</vt:lpstr>
      <vt:lpstr>A Couple of Quick Thoughts</vt:lpstr>
      <vt:lpstr>Environmental Racism Explained</vt:lpstr>
      <vt:lpstr>Environmental Injustice Defined</vt:lpstr>
      <vt:lpstr>What is the best predictor that a person will be disproportionately, negatively impacted by environmental consequences? </vt:lpstr>
      <vt:lpstr>Picturing Climate Justice</vt:lpstr>
      <vt:lpstr>Activity – Types of Environmental Racism  Pg 27 </vt:lpstr>
      <vt:lpstr>Types of Environmental Racism</vt:lpstr>
      <vt:lpstr>Air and Water—A "new" unholy union </vt:lpstr>
      <vt:lpstr>Aging infrastructure is one of the root causes of poor indoor air quality in schools. </vt:lpstr>
      <vt:lpstr>Types of Environmental Racism</vt:lpstr>
      <vt:lpstr>Food Justice</vt:lpstr>
      <vt:lpstr>Food Apartheid</vt:lpstr>
      <vt:lpstr> To ACT on Organizing around environmental racism and food apartheid </vt:lpstr>
      <vt:lpstr>Types of Environmental Racism</vt:lpstr>
      <vt:lpstr>Types of Environmental Racism</vt:lpstr>
      <vt:lpstr>Types of Environmental Racism</vt:lpstr>
      <vt:lpstr>Integrating Racial Justice Solutions  </vt:lpstr>
      <vt:lpstr> To ACT on Organizing around environmental racism and climate change </vt:lpstr>
      <vt:lpstr>Key Points</vt:lpstr>
      <vt:lpstr>Linda</vt:lpstr>
      <vt:lpstr>Day One Closing </vt:lpstr>
      <vt:lpstr>Leave One Word Behind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Does it hurt?</dc:title>
  <dc:creator>Ellen Holmes</dc:creator>
  <cp:revision>3</cp:revision>
  <dcterms:created xsi:type="dcterms:W3CDTF">2019-10-19T15:29:10Z</dcterms:created>
  <dcterms:modified xsi:type="dcterms:W3CDTF">2026-07-17T19:56:03Z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