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vtt" ContentType="text/vtt"/>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7" r:id="rId5"/>
  </p:sldMasterIdLst>
  <p:notesMasterIdLst>
    <p:notesMasterId r:id="rId80"/>
  </p:notesMasterIdLst>
  <p:handoutMasterIdLst>
    <p:handoutMasterId r:id="rId81"/>
  </p:handoutMasterIdLst>
  <p:sldIdLst>
    <p:sldId id="1829" r:id="rId6"/>
    <p:sldId id="1273" r:id="rId7"/>
    <p:sldId id="258" r:id="rId8"/>
    <p:sldId id="261" r:id="rId9"/>
    <p:sldId id="1668" r:id="rId10"/>
    <p:sldId id="1835" r:id="rId11"/>
    <p:sldId id="1836" r:id="rId12"/>
    <p:sldId id="1670" r:id="rId13"/>
    <p:sldId id="1834" r:id="rId14"/>
    <p:sldId id="1683" r:id="rId15"/>
    <p:sldId id="1659" r:id="rId16"/>
    <p:sldId id="1660" r:id="rId17"/>
    <p:sldId id="1662" r:id="rId18"/>
    <p:sldId id="1661" r:id="rId19"/>
    <p:sldId id="1663" r:id="rId20"/>
    <p:sldId id="1664" r:id="rId21"/>
    <p:sldId id="1665" r:id="rId22"/>
    <p:sldId id="1671" r:id="rId23"/>
    <p:sldId id="1667" r:id="rId24"/>
    <p:sldId id="1800" r:id="rId25"/>
    <p:sldId id="1748" r:id="rId26"/>
    <p:sldId id="1846" r:id="rId27"/>
    <p:sldId id="1794" r:id="rId28"/>
    <p:sldId id="1791" r:id="rId29"/>
    <p:sldId id="1782" r:id="rId30"/>
    <p:sldId id="1845" r:id="rId31"/>
    <p:sldId id="1844" r:id="rId32"/>
    <p:sldId id="1847" r:id="rId33"/>
    <p:sldId id="1842" r:id="rId34"/>
    <p:sldId id="1760" r:id="rId35"/>
    <p:sldId id="1812" r:id="rId36"/>
    <p:sldId id="1832" r:id="rId37"/>
    <p:sldId id="1831" r:id="rId38"/>
    <p:sldId id="1792" r:id="rId39"/>
    <p:sldId id="1830" r:id="rId40"/>
    <p:sldId id="1789" r:id="rId41"/>
    <p:sldId id="1814" r:id="rId42"/>
    <p:sldId id="1840" r:id="rId43"/>
    <p:sldId id="1691" r:id="rId44"/>
    <p:sldId id="1848" r:id="rId45"/>
    <p:sldId id="1694" r:id="rId46"/>
    <p:sldId id="1684" r:id="rId47"/>
    <p:sldId id="1849" r:id="rId48"/>
    <p:sldId id="1850" r:id="rId49"/>
    <p:sldId id="1633" r:id="rId50"/>
    <p:sldId id="1634" r:id="rId51"/>
    <p:sldId id="1635" r:id="rId52"/>
    <p:sldId id="1636" r:id="rId53"/>
    <p:sldId id="1637" r:id="rId54"/>
    <p:sldId id="1638" r:id="rId55"/>
    <p:sldId id="1639" r:id="rId56"/>
    <p:sldId id="1640" r:id="rId57"/>
    <p:sldId id="1833" r:id="rId58"/>
    <p:sldId id="1690" r:id="rId59"/>
    <p:sldId id="1688" r:id="rId60"/>
    <p:sldId id="1657" r:id="rId61"/>
    <p:sldId id="735" r:id="rId62"/>
    <p:sldId id="736" r:id="rId63"/>
    <p:sldId id="2576" r:id="rId64"/>
    <p:sldId id="1864" r:id="rId65"/>
    <p:sldId id="2577" r:id="rId66"/>
    <p:sldId id="2578" r:id="rId67"/>
    <p:sldId id="743" r:id="rId68"/>
    <p:sldId id="745" r:id="rId69"/>
    <p:sldId id="1122" r:id="rId70"/>
    <p:sldId id="1853" r:id="rId71"/>
    <p:sldId id="2590" r:id="rId72"/>
    <p:sldId id="1652" r:id="rId73"/>
    <p:sldId id="1852" r:id="rId74"/>
    <p:sldId id="1654" r:id="rId75"/>
    <p:sldId id="1653" r:id="rId76"/>
    <p:sldId id="1655" r:id="rId77"/>
    <p:sldId id="1692" r:id="rId78"/>
    <p:sldId id="1681"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5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theme" Target="theme/theme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61" Type="http://schemas.openxmlformats.org/officeDocument/2006/relationships/slide" Target="slides/slide56.xml"/><Relationship Id="rId8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4A1DFD-CCB8-C745-9A26-C8618E351746}" type="doc">
      <dgm:prSet loTypeId="urn:microsoft.com/office/officeart/2005/8/layout/pyramid2" loCatId="pyramid" qsTypeId="urn:microsoft.com/office/officeart/2005/8/quickstyle/simple1" qsCatId="simple" csTypeId="urn:microsoft.com/office/officeart/2005/8/colors/colorful4" csCatId="colorful" phldr="1"/>
      <dgm:spPr/>
      <dgm:t>
        <a:bodyPr/>
        <a:lstStyle/>
        <a:p>
          <a:endParaRPr lang="en-US"/>
        </a:p>
      </dgm:t>
    </dgm:pt>
    <dgm:pt modelId="{274FE3E4-F543-3A4A-BF1C-B508CB725E4A}">
      <dgm:prSet custT="1"/>
      <dgm:spPr/>
      <dgm:t>
        <a:bodyPr/>
        <a:lstStyle/>
        <a:p>
          <a:r>
            <a:rPr lang="en-US" sz="2000" b="0" i="0"/>
            <a:t>Recognize inequity</a:t>
          </a:r>
          <a:endParaRPr lang="en-US" sz="2000"/>
        </a:p>
      </dgm:t>
    </dgm:pt>
    <dgm:pt modelId="{7AADD8F3-6B54-404E-A9A7-CD1D056DFDE7}" type="parTrans" cxnId="{5DBA3E7E-8B09-6B4F-AFAF-7E30EC9375DC}">
      <dgm:prSet/>
      <dgm:spPr/>
      <dgm:t>
        <a:bodyPr/>
        <a:lstStyle/>
        <a:p>
          <a:endParaRPr lang="en-US"/>
        </a:p>
      </dgm:t>
    </dgm:pt>
    <dgm:pt modelId="{1AF0F6D5-E2A7-B444-BCC3-A74676E31DBC}" type="sibTrans" cxnId="{5DBA3E7E-8B09-6B4F-AFAF-7E30EC9375DC}">
      <dgm:prSet/>
      <dgm:spPr/>
      <dgm:t>
        <a:bodyPr/>
        <a:lstStyle/>
        <a:p>
          <a:endParaRPr lang="en-US"/>
        </a:p>
      </dgm:t>
    </dgm:pt>
    <dgm:pt modelId="{BDE864E6-2C7F-9F41-B20B-43FFD4E6E688}">
      <dgm:prSet custT="1"/>
      <dgm:spPr/>
      <dgm:t>
        <a:bodyPr/>
        <a:lstStyle/>
        <a:p>
          <a:r>
            <a:rPr lang="en-US" sz="2000" b="0" i="0"/>
            <a:t>Respond to inequity</a:t>
          </a:r>
          <a:endParaRPr lang="en-US" sz="2000"/>
        </a:p>
      </dgm:t>
    </dgm:pt>
    <dgm:pt modelId="{DAC37D56-3EB1-344A-8F29-718ACFC93F1C}" type="parTrans" cxnId="{056ACE95-3B89-AC42-B5C0-8D7831D4443F}">
      <dgm:prSet/>
      <dgm:spPr/>
      <dgm:t>
        <a:bodyPr/>
        <a:lstStyle/>
        <a:p>
          <a:endParaRPr lang="en-US"/>
        </a:p>
      </dgm:t>
    </dgm:pt>
    <dgm:pt modelId="{3F84ED58-5C5A-7A49-AB68-825C5ECBBE7A}" type="sibTrans" cxnId="{056ACE95-3B89-AC42-B5C0-8D7831D4443F}">
      <dgm:prSet/>
      <dgm:spPr/>
      <dgm:t>
        <a:bodyPr/>
        <a:lstStyle/>
        <a:p>
          <a:endParaRPr lang="en-US"/>
        </a:p>
      </dgm:t>
    </dgm:pt>
    <dgm:pt modelId="{EA208B9A-7F11-1543-8B84-CC10D859D068}">
      <dgm:prSet custT="1"/>
      <dgm:spPr/>
      <dgm:t>
        <a:bodyPr/>
        <a:lstStyle/>
        <a:p>
          <a:r>
            <a:rPr lang="en-US" sz="2000" b="0" i="0"/>
            <a:t>Redress inequity</a:t>
          </a:r>
          <a:endParaRPr lang="en-US" sz="2000"/>
        </a:p>
      </dgm:t>
    </dgm:pt>
    <dgm:pt modelId="{F7E04C97-016C-AC4C-B9FF-CE384BFD3018}" type="parTrans" cxnId="{AC5CB848-BF0E-C141-9E08-2B4D01F3CEE8}">
      <dgm:prSet/>
      <dgm:spPr/>
      <dgm:t>
        <a:bodyPr/>
        <a:lstStyle/>
        <a:p>
          <a:endParaRPr lang="en-US"/>
        </a:p>
      </dgm:t>
    </dgm:pt>
    <dgm:pt modelId="{43E721F9-9861-5245-9D25-C4180A091C10}" type="sibTrans" cxnId="{AC5CB848-BF0E-C141-9E08-2B4D01F3CEE8}">
      <dgm:prSet/>
      <dgm:spPr/>
      <dgm:t>
        <a:bodyPr/>
        <a:lstStyle/>
        <a:p>
          <a:endParaRPr lang="en-US"/>
        </a:p>
      </dgm:t>
    </dgm:pt>
    <dgm:pt modelId="{13F814F4-A9DE-E149-B57E-06A28D2F8D31}">
      <dgm:prSet custT="1"/>
      <dgm:spPr/>
      <dgm:t>
        <a:bodyPr/>
        <a:lstStyle/>
        <a:p>
          <a:r>
            <a:rPr lang="en-US" sz="2000" b="0" i="0"/>
            <a:t>Actively cultivate equity</a:t>
          </a:r>
          <a:endParaRPr lang="en-US" sz="2000"/>
        </a:p>
      </dgm:t>
    </dgm:pt>
    <dgm:pt modelId="{D3C1D1A8-E5A4-CB48-8B99-96F32C7246D4}" type="parTrans" cxnId="{ECB6982D-65A2-CF4A-B6EE-3D28E930B473}">
      <dgm:prSet/>
      <dgm:spPr/>
      <dgm:t>
        <a:bodyPr/>
        <a:lstStyle/>
        <a:p>
          <a:endParaRPr lang="en-US"/>
        </a:p>
      </dgm:t>
    </dgm:pt>
    <dgm:pt modelId="{50A404E0-C13C-044D-AE39-70AEE2F7CB6F}" type="sibTrans" cxnId="{ECB6982D-65A2-CF4A-B6EE-3D28E930B473}">
      <dgm:prSet/>
      <dgm:spPr/>
      <dgm:t>
        <a:bodyPr/>
        <a:lstStyle/>
        <a:p>
          <a:endParaRPr lang="en-US"/>
        </a:p>
      </dgm:t>
    </dgm:pt>
    <dgm:pt modelId="{096BEFBC-2E36-4B49-A698-A1C208C0D71A}">
      <dgm:prSet custT="1"/>
      <dgm:spPr/>
      <dgm:t>
        <a:bodyPr/>
        <a:lstStyle/>
        <a:p>
          <a:r>
            <a:rPr lang="en-US" sz="2000" b="0" i="0"/>
            <a:t>Sustain equity</a:t>
          </a:r>
          <a:endParaRPr lang="en-US" sz="2000"/>
        </a:p>
      </dgm:t>
    </dgm:pt>
    <dgm:pt modelId="{BD270A9B-CE76-944B-9935-E8A3FB881353}" type="parTrans" cxnId="{45D54A3C-A256-4149-890B-91C5589DAE2B}">
      <dgm:prSet/>
      <dgm:spPr/>
      <dgm:t>
        <a:bodyPr/>
        <a:lstStyle/>
        <a:p>
          <a:endParaRPr lang="en-US"/>
        </a:p>
      </dgm:t>
    </dgm:pt>
    <dgm:pt modelId="{32E2CB7C-07BB-EF41-B5B0-3BAC5F664E5A}" type="sibTrans" cxnId="{45D54A3C-A256-4149-890B-91C5589DAE2B}">
      <dgm:prSet/>
      <dgm:spPr/>
      <dgm:t>
        <a:bodyPr/>
        <a:lstStyle/>
        <a:p>
          <a:endParaRPr lang="en-US"/>
        </a:p>
      </dgm:t>
    </dgm:pt>
    <dgm:pt modelId="{F13A69D8-0A54-2642-BCC7-4D2915EA066E}" type="pres">
      <dgm:prSet presAssocID="{754A1DFD-CCB8-C745-9A26-C8618E351746}" presName="compositeShape" presStyleCnt="0">
        <dgm:presLayoutVars>
          <dgm:dir/>
          <dgm:resizeHandles/>
        </dgm:presLayoutVars>
      </dgm:prSet>
      <dgm:spPr/>
    </dgm:pt>
    <dgm:pt modelId="{397ACF99-680C-3E4E-9855-2D5866BB5754}" type="pres">
      <dgm:prSet presAssocID="{754A1DFD-CCB8-C745-9A26-C8618E351746}" presName="pyramid" presStyleLbl="node1" presStyleIdx="0" presStyleCnt="1" custScaleX="117573" custLinFactNeighborX="-8325" custLinFactNeighborY="-496"/>
      <dgm:spPr/>
    </dgm:pt>
    <dgm:pt modelId="{7C5732A5-38DC-D845-9127-6882608E1F72}" type="pres">
      <dgm:prSet presAssocID="{754A1DFD-CCB8-C745-9A26-C8618E351746}" presName="theList" presStyleCnt="0"/>
      <dgm:spPr/>
    </dgm:pt>
    <dgm:pt modelId="{416CBDD5-38D5-0649-B494-5C41204A0B13}" type="pres">
      <dgm:prSet presAssocID="{274FE3E4-F543-3A4A-BF1C-B508CB725E4A}" presName="aNode" presStyleLbl="fgAcc1" presStyleIdx="0" presStyleCnt="5" custScaleX="102852" custScaleY="218410" custLinFactNeighborX="750" custLinFactNeighborY="20321">
        <dgm:presLayoutVars>
          <dgm:bulletEnabled val="1"/>
        </dgm:presLayoutVars>
      </dgm:prSet>
      <dgm:spPr/>
    </dgm:pt>
    <dgm:pt modelId="{B32070B6-03D7-A941-AD06-BF3FFA29F2E8}" type="pres">
      <dgm:prSet presAssocID="{274FE3E4-F543-3A4A-BF1C-B508CB725E4A}" presName="aSpace" presStyleCnt="0"/>
      <dgm:spPr/>
    </dgm:pt>
    <dgm:pt modelId="{4AB9299D-C3AB-844E-A9A3-EF476C180E66}" type="pres">
      <dgm:prSet presAssocID="{BDE864E6-2C7F-9F41-B20B-43FFD4E6E688}" presName="aNode" presStyleLbl="fgAcc1" presStyleIdx="1" presStyleCnt="5" custScaleX="104694" custScaleY="212971" custLinFactNeighborX="2182" custLinFactNeighborY="89954">
        <dgm:presLayoutVars>
          <dgm:bulletEnabled val="1"/>
        </dgm:presLayoutVars>
      </dgm:prSet>
      <dgm:spPr/>
    </dgm:pt>
    <dgm:pt modelId="{02B574A4-7286-774D-A99C-CD809AEBBDF0}" type="pres">
      <dgm:prSet presAssocID="{BDE864E6-2C7F-9F41-B20B-43FFD4E6E688}" presName="aSpace" presStyleCnt="0"/>
      <dgm:spPr/>
    </dgm:pt>
    <dgm:pt modelId="{1C5F9005-7717-A741-B4C2-4C601B5E6B6A}" type="pres">
      <dgm:prSet presAssocID="{EA208B9A-7F11-1543-8B84-CC10D859D068}" presName="aNode" presStyleLbl="fgAcc1" presStyleIdx="2" presStyleCnt="5" custScaleX="102174" custScaleY="171362">
        <dgm:presLayoutVars>
          <dgm:bulletEnabled val="1"/>
        </dgm:presLayoutVars>
      </dgm:prSet>
      <dgm:spPr/>
    </dgm:pt>
    <dgm:pt modelId="{67F56F3E-4122-8440-ADA3-37D67DCCDB03}" type="pres">
      <dgm:prSet presAssocID="{EA208B9A-7F11-1543-8B84-CC10D859D068}" presName="aSpace" presStyleCnt="0"/>
      <dgm:spPr/>
    </dgm:pt>
    <dgm:pt modelId="{51ADAC52-925A-EB40-B296-415D11C1B0D1}" type="pres">
      <dgm:prSet presAssocID="{13F814F4-A9DE-E149-B57E-06A28D2F8D31}" presName="aNode" presStyleLbl="fgAcc1" presStyleIdx="3" presStyleCnt="5" custScaleX="102057" custScaleY="204326">
        <dgm:presLayoutVars>
          <dgm:bulletEnabled val="1"/>
        </dgm:presLayoutVars>
      </dgm:prSet>
      <dgm:spPr/>
    </dgm:pt>
    <dgm:pt modelId="{8C45BA5C-E7B1-5B40-B6DE-532F82A0E20D}" type="pres">
      <dgm:prSet presAssocID="{13F814F4-A9DE-E149-B57E-06A28D2F8D31}" presName="aSpace" presStyleCnt="0"/>
      <dgm:spPr/>
    </dgm:pt>
    <dgm:pt modelId="{38FF978E-11DE-E842-BD05-6DAD6890CF04}" type="pres">
      <dgm:prSet presAssocID="{096BEFBC-2E36-4B49-A698-A1C208C0D71A}" presName="aNode" presStyleLbl="fgAcc1" presStyleIdx="4" presStyleCnt="5" custScaleX="102174" custScaleY="186989" custLinFactNeighborX="375" custLinFactNeighborY="-13723">
        <dgm:presLayoutVars>
          <dgm:bulletEnabled val="1"/>
        </dgm:presLayoutVars>
      </dgm:prSet>
      <dgm:spPr/>
    </dgm:pt>
    <dgm:pt modelId="{78C613D0-0B64-5A42-BAFF-5DA07AF6D939}" type="pres">
      <dgm:prSet presAssocID="{096BEFBC-2E36-4B49-A698-A1C208C0D71A}" presName="aSpace" presStyleCnt="0"/>
      <dgm:spPr/>
    </dgm:pt>
  </dgm:ptLst>
  <dgm:cxnLst>
    <dgm:cxn modelId="{CB4D0106-FFB1-B64B-B182-21CFA849495D}" type="presOf" srcId="{BDE864E6-2C7F-9F41-B20B-43FFD4E6E688}" destId="{4AB9299D-C3AB-844E-A9A3-EF476C180E66}" srcOrd="0" destOrd="0" presId="urn:microsoft.com/office/officeart/2005/8/layout/pyramid2"/>
    <dgm:cxn modelId="{F60C3D0C-B398-E642-AA9F-5C27B0DD1BE3}" type="presOf" srcId="{EA208B9A-7F11-1543-8B84-CC10D859D068}" destId="{1C5F9005-7717-A741-B4C2-4C601B5E6B6A}" srcOrd="0" destOrd="0" presId="urn:microsoft.com/office/officeart/2005/8/layout/pyramid2"/>
    <dgm:cxn modelId="{67F65E1B-47C5-C248-AD7E-AA7A9116E504}" type="presOf" srcId="{754A1DFD-CCB8-C745-9A26-C8618E351746}" destId="{F13A69D8-0A54-2642-BCC7-4D2915EA066E}" srcOrd="0" destOrd="0" presId="urn:microsoft.com/office/officeart/2005/8/layout/pyramid2"/>
    <dgm:cxn modelId="{ECB6982D-65A2-CF4A-B6EE-3D28E930B473}" srcId="{754A1DFD-CCB8-C745-9A26-C8618E351746}" destId="{13F814F4-A9DE-E149-B57E-06A28D2F8D31}" srcOrd="3" destOrd="0" parTransId="{D3C1D1A8-E5A4-CB48-8B99-96F32C7246D4}" sibTransId="{50A404E0-C13C-044D-AE39-70AEE2F7CB6F}"/>
    <dgm:cxn modelId="{45D54A3C-A256-4149-890B-91C5589DAE2B}" srcId="{754A1DFD-CCB8-C745-9A26-C8618E351746}" destId="{096BEFBC-2E36-4B49-A698-A1C208C0D71A}" srcOrd="4" destOrd="0" parTransId="{BD270A9B-CE76-944B-9935-E8A3FB881353}" sibTransId="{32E2CB7C-07BB-EF41-B5B0-3BAC5F664E5A}"/>
    <dgm:cxn modelId="{AC5CB848-BF0E-C141-9E08-2B4D01F3CEE8}" srcId="{754A1DFD-CCB8-C745-9A26-C8618E351746}" destId="{EA208B9A-7F11-1543-8B84-CC10D859D068}" srcOrd="2" destOrd="0" parTransId="{F7E04C97-016C-AC4C-B9FF-CE384BFD3018}" sibTransId="{43E721F9-9861-5245-9D25-C4180A091C10}"/>
    <dgm:cxn modelId="{DD514757-C750-C442-B183-E8066988C2CB}" type="presOf" srcId="{274FE3E4-F543-3A4A-BF1C-B508CB725E4A}" destId="{416CBDD5-38D5-0649-B494-5C41204A0B13}" srcOrd="0" destOrd="0" presId="urn:microsoft.com/office/officeart/2005/8/layout/pyramid2"/>
    <dgm:cxn modelId="{5DBA3E7E-8B09-6B4F-AFAF-7E30EC9375DC}" srcId="{754A1DFD-CCB8-C745-9A26-C8618E351746}" destId="{274FE3E4-F543-3A4A-BF1C-B508CB725E4A}" srcOrd="0" destOrd="0" parTransId="{7AADD8F3-6B54-404E-A9A7-CD1D056DFDE7}" sibTransId="{1AF0F6D5-E2A7-B444-BCC3-A74676E31DBC}"/>
    <dgm:cxn modelId="{056ACE95-3B89-AC42-B5C0-8D7831D4443F}" srcId="{754A1DFD-CCB8-C745-9A26-C8618E351746}" destId="{BDE864E6-2C7F-9F41-B20B-43FFD4E6E688}" srcOrd="1" destOrd="0" parTransId="{DAC37D56-3EB1-344A-8F29-718ACFC93F1C}" sibTransId="{3F84ED58-5C5A-7A49-AB68-825C5ECBBE7A}"/>
    <dgm:cxn modelId="{8D91CC97-4A4C-C442-85C6-D170EF77E562}" type="presOf" srcId="{096BEFBC-2E36-4B49-A698-A1C208C0D71A}" destId="{38FF978E-11DE-E842-BD05-6DAD6890CF04}" srcOrd="0" destOrd="0" presId="urn:microsoft.com/office/officeart/2005/8/layout/pyramid2"/>
    <dgm:cxn modelId="{81CD57B3-2B86-D84A-90E8-5EAE4DC1A8B9}" type="presOf" srcId="{13F814F4-A9DE-E149-B57E-06A28D2F8D31}" destId="{51ADAC52-925A-EB40-B296-415D11C1B0D1}" srcOrd="0" destOrd="0" presId="urn:microsoft.com/office/officeart/2005/8/layout/pyramid2"/>
    <dgm:cxn modelId="{62CA0E48-73C3-8046-A61F-CAE632C9F389}" type="presParOf" srcId="{F13A69D8-0A54-2642-BCC7-4D2915EA066E}" destId="{397ACF99-680C-3E4E-9855-2D5866BB5754}" srcOrd="0" destOrd="0" presId="urn:microsoft.com/office/officeart/2005/8/layout/pyramid2"/>
    <dgm:cxn modelId="{36FA279C-CDE6-4840-B6AD-93A325ACF057}" type="presParOf" srcId="{F13A69D8-0A54-2642-BCC7-4D2915EA066E}" destId="{7C5732A5-38DC-D845-9127-6882608E1F72}" srcOrd="1" destOrd="0" presId="urn:microsoft.com/office/officeart/2005/8/layout/pyramid2"/>
    <dgm:cxn modelId="{8A8A1D9A-2283-B944-B48A-DF12A6B24341}" type="presParOf" srcId="{7C5732A5-38DC-D845-9127-6882608E1F72}" destId="{416CBDD5-38D5-0649-B494-5C41204A0B13}" srcOrd="0" destOrd="0" presId="urn:microsoft.com/office/officeart/2005/8/layout/pyramid2"/>
    <dgm:cxn modelId="{DEBF24DB-BA3B-9F49-8A0C-1454350159E2}" type="presParOf" srcId="{7C5732A5-38DC-D845-9127-6882608E1F72}" destId="{B32070B6-03D7-A941-AD06-BF3FFA29F2E8}" srcOrd="1" destOrd="0" presId="urn:microsoft.com/office/officeart/2005/8/layout/pyramid2"/>
    <dgm:cxn modelId="{2D318E99-15F7-AD48-9A77-49AD7BF0167C}" type="presParOf" srcId="{7C5732A5-38DC-D845-9127-6882608E1F72}" destId="{4AB9299D-C3AB-844E-A9A3-EF476C180E66}" srcOrd="2" destOrd="0" presId="urn:microsoft.com/office/officeart/2005/8/layout/pyramid2"/>
    <dgm:cxn modelId="{60F56B34-83D9-9B4E-A369-A07BBF645EE5}" type="presParOf" srcId="{7C5732A5-38DC-D845-9127-6882608E1F72}" destId="{02B574A4-7286-774D-A99C-CD809AEBBDF0}" srcOrd="3" destOrd="0" presId="urn:microsoft.com/office/officeart/2005/8/layout/pyramid2"/>
    <dgm:cxn modelId="{27BC4C85-4EFC-5D43-A586-EDE36AFA0A90}" type="presParOf" srcId="{7C5732A5-38DC-D845-9127-6882608E1F72}" destId="{1C5F9005-7717-A741-B4C2-4C601B5E6B6A}" srcOrd="4" destOrd="0" presId="urn:microsoft.com/office/officeart/2005/8/layout/pyramid2"/>
    <dgm:cxn modelId="{0392A074-D81D-324B-8536-FD6F0562C9C7}" type="presParOf" srcId="{7C5732A5-38DC-D845-9127-6882608E1F72}" destId="{67F56F3E-4122-8440-ADA3-37D67DCCDB03}" srcOrd="5" destOrd="0" presId="urn:microsoft.com/office/officeart/2005/8/layout/pyramid2"/>
    <dgm:cxn modelId="{224BEA2E-C436-A24F-8C8E-39BE49233C25}" type="presParOf" srcId="{7C5732A5-38DC-D845-9127-6882608E1F72}" destId="{51ADAC52-925A-EB40-B296-415D11C1B0D1}" srcOrd="6" destOrd="0" presId="urn:microsoft.com/office/officeart/2005/8/layout/pyramid2"/>
    <dgm:cxn modelId="{78777D43-32B5-174A-8A04-6A0E7E8C8EEE}" type="presParOf" srcId="{7C5732A5-38DC-D845-9127-6882608E1F72}" destId="{8C45BA5C-E7B1-5B40-B6DE-532F82A0E20D}" srcOrd="7" destOrd="0" presId="urn:microsoft.com/office/officeart/2005/8/layout/pyramid2"/>
    <dgm:cxn modelId="{E997BBA6-9AE9-A546-819F-4AF643E36D9E}" type="presParOf" srcId="{7C5732A5-38DC-D845-9127-6882608E1F72}" destId="{38FF978E-11DE-E842-BD05-6DAD6890CF04}" srcOrd="8" destOrd="0" presId="urn:microsoft.com/office/officeart/2005/8/layout/pyramid2"/>
    <dgm:cxn modelId="{CC31EEDC-191E-3C4F-9973-71E975969C92}" type="presParOf" srcId="{7C5732A5-38DC-D845-9127-6882608E1F72}" destId="{78C613D0-0B64-5A42-BAFF-5DA07AF6D939}" srcOrd="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1BE85637-5C25-4F56-965E-D4BE6E995B5B}">
      <dgm:prSet phldrT="[Text]" phldr="0" custT="1"/>
      <dgm:spPr>
        <a:ln>
          <a:noFill/>
        </a:ln>
      </dgm:spPr>
      <dgm:t>
        <a:bodyPr/>
        <a:lstStyle/>
        <a:p>
          <a:pPr rtl="0"/>
          <a:r>
            <a:rPr lang="en-US" sz="2000"/>
            <a:t>Possess an organizing and leadership mindset</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1930A87B-B0D8-43BE-B56F-CFD3C7D781FB}">
      <dgm:prSet phldr="0" custT="1"/>
      <dgm:spPr>
        <a:ln>
          <a:noFill/>
        </a:ln>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D523D1FD-230B-4229-8D05-F6D8DD352FF1}" type="sibTrans" cxnId="{6AB91884-9065-4917-B439-6521F734BA48}">
      <dgm:prSet/>
      <dgm:spPr/>
      <dgm:t>
        <a:bodyPr/>
        <a:lstStyle/>
        <a:p>
          <a:endParaRPr lang="en-US"/>
        </a:p>
      </dgm:t>
    </dgm:pt>
    <dgm:pt modelId="{252B9751-F2DC-40C5-B58D-6EA1345C8825}" type="parTrans" cxnId="{6AB91884-9065-4917-B439-6521F734BA48}">
      <dgm:prSet/>
      <dgm:spPr/>
      <dgm:t>
        <a:bodyPr/>
        <a:lstStyle/>
        <a:p>
          <a:endParaRPr lang="en-US"/>
        </a:p>
      </dgm:t>
    </dgm:pt>
    <dgm:pt modelId="{2ADEC2AF-0313-4B38-BB0D-BFE7CE70DAAD}">
      <dgm:prSet phldrT="[Text]" phldr="0" custT="1"/>
      <dgm:spPr>
        <a:ln>
          <a:noFill/>
        </a:ln>
      </dgm:spPr>
      <dgm:t>
        <a:bodyPr/>
        <a:lstStyle/>
        <a:p>
          <a:pPr rtl="0"/>
          <a:r>
            <a:rPr lang="en-US" sz="2000"/>
            <a:t>Holds coaching calls, with team 2 times a month</a:t>
          </a:r>
        </a:p>
      </dgm:t>
    </dgm:pt>
    <dgm:pt modelId="{A8EFE938-0FD1-4378-972E-8921B05EB68C}" type="parTrans" cxnId="{D69C754E-F5E4-47BE-AB9B-1E7FE3735645}">
      <dgm:prSet/>
      <dgm:spPr/>
      <dgm:t>
        <a:bodyPr/>
        <a:lstStyle/>
        <a:p>
          <a:endParaRPr lang="en-US"/>
        </a:p>
      </dgm:t>
    </dgm:pt>
    <dgm:pt modelId="{CFB71B45-133D-4F84-A417-B4E16B34E1BB}" type="sibTrans" cxnId="{D69C754E-F5E4-47BE-AB9B-1E7FE3735645}">
      <dgm:prSet/>
      <dgm:spPr/>
      <dgm:t>
        <a:bodyPr/>
        <a:lstStyle/>
        <a:p>
          <a:endParaRPr lang="en-US"/>
        </a:p>
      </dgm:t>
    </dgm:pt>
    <dgm:pt modelId="{4B0757A8-4A20-4DAA-A4FB-C7B76332FA92}">
      <dgm:prSet phldrT="[Text]" phldr="0" custT="1"/>
      <dgm:spPr>
        <a:ln>
          <a:noFill/>
        </a:ln>
      </dgm:spPr>
      <dgm:t>
        <a:bodyPr/>
        <a:lstStyle/>
        <a:p>
          <a:pPr rtl="0"/>
          <a:r>
            <a:rPr lang="en-US" sz="2000"/>
            <a:t>Coaches 1–2 local teams</a:t>
          </a:r>
        </a:p>
      </dgm:t>
    </dgm:pt>
    <dgm:pt modelId="{A73DDB9D-1D6A-4A5C-BBFA-5E0396BE0565}" type="parTrans" cxnId="{FD24EEC2-4A0D-41AD-B8E2-71E3B8DA6E40}">
      <dgm:prSet/>
      <dgm:spPr/>
      <dgm:t>
        <a:bodyPr/>
        <a:lstStyle/>
        <a:p>
          <a:endParaRPr lang="en-US"/>
        </a:p>
      </dgm:t>
    </dgm:pt>
    <dgm:pt modelId="{85226C98-B91D-4E9D-927C-A1E17130617A}" type="sibTrans" cxnId="{FD24EEC2-4A0D-41AD-B8E2-71E3B8DA6E40}">
      <dgm:prSet/>
      <dgm:spPr/>
      <dgm:t>
        <a:bodyPr/>
        <a:lstStyle/>
        <a:p>
          <a:endParaRPr lang="en-US"/>
        </a:p>
      </dgm:t>
    </dgm:pt>
    <dgm:pt modelId="{391AE613-2A3F-4446-B7BD-F7DED8A84968}">
      <dgm:prSet phldrT="[Text]" phldr="0" custT="1"/>
      <dgm:spPr>
        <a:ln>
          <a:noFill/>
        </a:ln>
      </dgm:spPr>
      <dgm:t>
        <a:bodyPr/>
        <a:lstStyle/>
        <a:p>
          <a:pPr rtl="0"/>
          <a:r>
            <a:rPr lang="en-US" sz="2000"/>
            <a:t>Attends campaign coach training</a:t>
          </a:r>
        </a:p>
      </dgm:t>
    </dgm:pt>
    <dgm:pt modelId="{F96A24E1-34A7-4883-B01A-A88D84C9A425}" type="parTrans" cxnId="{9C11AF17-DFFA-40E8-ADBE-26F9A34DB1C5}">
      <dgm:prSet/>
      <dgm:spPr/>
      <dgm:t>
        <a:bodyPr/>
        <a:lstStyle/>
        <a:p>
          <a:endParaRPr lang="en-US"/>
        </a:p>
      </dgm:t>
    </dgm:pt>
    <dgm:pt modelId="{9432FB60-C647-4A31-BF18-8B4720C08ECA}" type="sibTrans" cxnId="{9C11AF17-DFFA-40E8-ADBE-26F9A34DB1C5}">
      <dgm:prSet/>
      <dgm:spPr/>
      <dgm:t>
        <a:bodyPr/>
        <a:lstStyle/>
        <a:p>
          <a:endParaRPr lang="en-US"/>
        </a:p>
      </dgm:t>
    </dgm:pt>
    <dgm:pt modelId="{C66B8B32-938A-44EF-95EF-DE9CCDAABFA9}">
      <dgm:prSet phldr="0" custT="1"/>
      <dgm:spPr>
        <a:ln>
          <a:noFill/>
        </a:ln>
      </dgm:spPr>
      <dgm:t>
        <a:bodyPr/>
        <a:lstStyle/>
        <a:p>
          <a:pPr rtl="0"/>
          <a:r>
            <a:rPr lang="en-US" sz="2000">
              <a:latin typeface="Euphemia"/>
            </a:rPr>
            <a:t>Works with a mentor coach</a:t>
          </a:r>
        </a:p>
      </dgm:t>
    </dgm:pt>
    <dgm:pt modelId="{4FD48433-A77D-4D0F-AAD4-89C0984735A7}" type="parTrans" cxnId="{3A65F339-3F84-4108-BCF8-C9DD2EAC1B16}">
      <dgm:prSet/>
      <dgm:spPr/>
      <dgm:t>
        <a:bodyPr/>
        <a:lstStyle/>
        <a:p>
          <a:endParaRPr lang="en-US"/>
        </a:p>
      </dgm:t>
    </dgm:pt>
    <dgm:pt modelId="{7BA397BB-3601-4266-B170-8E5B5A8A30C2}" type="sibTrans" cxnId="{3A65F339-3F84-4108-BCF8-C9DD2EAC1B16}">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0" presStyleCnt="1" custLinFactNeighborX="1205" custLinFactNeighborY="-15185">
        <dgm:presLayoutVars>
          <dgm:chMax val="1"/>
          <dgm:bulletEnabled val="1"/>
        </dgm:presLayoutVars>
      </dgm:prSet>
      <dgm:spPr/>
    </dgm:pt>
    <dgm:pt modelId="{EEA5BD63-6B63-44E9-A0ED-F32C25095090}" type="pres">
      <dgm:prSet presAssocID="{E6C016A8-F1E0-459F-B2C5-B8935943A953}" presName="descendantText" presStyleLbl="alignAcc1" presStyleIdx="0" presStyleCnt="1" custScaleY="181112" custLinFactNeighborX="0" custLinFactNeighborY="-1752">
        <dgm:presLayoutVars>
          <dgm:bulletEnabled val="1"/>
        </dgm:presLayoutVars>
      </dgm:prSet>
      <dgm:spPr/>
    </dgm:pt>
  </dgm:ptLst>
  <dgm:cxnLst>
    <dgm:cxn modelId="{9C11AF17-DFFA-40E8-ADBE-26F9A34DB1C5}" srcId="{E6C016A8-F1E0-459F-B2C5-B8935943A953}" destId="{391AE613-2A3F-4446-B7BD-F7DED8A84968}" srcOrd="1" destOrd="0" parTransId="{F96A24E1-34A7-4883-B01A-A88D84C9A425}" sibTransId="{9432FB60-C647-4A31-BF18-8B4720C08ECA}"/>
    <dgm:cxn modelId="{88604135-2A3A-4D1A-AB5E-D429F8148A58}" type="presOf" srcId="{E6C016A8-F1E0-459F-B2C5-B8935943A953}" destId="{CA4509E2-DB9B-4FB6-8839-1A81E43B4837}" srcOrd="0" destOrd="0" presId="urn:microsoft.com/office/officeart/2005/8/layout/chevron2"/>
    <dgm:cxn modelId="{3A65F339-3F84-4108-BCF8-C9DD2EAC1B16}" srcId="{E6C016A8-F1E0-459F-B2C5-B8935943A953}" destId="{C66B8B32-938A-44EF-95EF-DE9CCDAABFA9}" srcOrd="5" destOrd="0" parTransId="{4FD48433-A77D-4D0F-AAD4-89C0984735A7}" sibTransId="{7BA397BB-3601-4266-B170-8E5B5A8A30C2}"/>
    <dgm:cxn modelId="{8EF6BF3A-D2FD-4D9C-8BF5-770D92BD0B26}" type="presOf" srcId="{1930A87B-B0D8-43BE-B56F-CFD3C7D781FB}" destId="{EEA5BD63-6B63-44E9-A0ED-F32C25095090}" srcOrd="0" destOrd="4" presId="urn:microsoft.com/office/officeart/2005/8/layout/chevron2"/>
    <dgm:cxn modelId="{3C8F884B-FCEB-495E-B888-7645C87F77D1}" type="presOf" srcId="{4B0757A8-4A20-4DAA-A4FB-C7B76332FA92}" destId="{EEA5BD63-6B63-44E9-A0ED-F32C25095090}" srcOrd="0" destOrd="2" presId="urn:microsoft.com/office/officeart/2005/8/layout/chevron2"/>
    <dgm:cxn modelId="{D69C754E-F5E4-47BE-AB9B-1E7FE3735645}" srcId="{E6C016A8-F1E0-459F-B2C5-B8935943A953}" destId="{2ADEC2AF-0313-4B38-BB0D-BFE7CE70DAAD}" srcOrd="3" destOrd="0" parTransId="{A8EFE938-0FD1-4378-972E-8921B05EB68C}" sibTransId="{CFB71B45-133D-4F84-A417-B4E16B34E1BB}"/>
    <dgm:cxn modelId="{B877A871-9FAB-4842-9B12-5ECCEBD8BEF9}" type="presOf" srcId="{C66B8B32-938A-44EF-95EF-DE9CCDAABFA9}" destId="{EEA5BD63-6B63-44E9-A0ED-F32C25095090}" srcOrd="0" destOrd="5" presId="urn:microsoft.com/office/officeart/2005/8/layout/chevron2"/>
    <dgm:cxn modelId="{6AB91884-9065-4917-B439-6521F734BA48}" srcId="{07817367-8EFE-40C9-94EC-27B034004558}" destId="{E6C016A8-F1E0-459F-B2C5-B8935943A953}" srcOrd="0" destOrd="0" parTransId="{252B9751-F2DC-40C5-B58D-6EA1345C8825}" sibTransId="{D523D1FD-230B-4229-8D05-F6D8DD352FF1}"/>
    <dgm:cxn modelId="{08D5EE8C-2A24-46C8-A828-01660840E2B7}" type="presOf" srcId="{391AE613-2A3F-4446-B7BD-F7DED8A84968}" destId="{EEA5BD63-6B63-44E9-A0ED-F32C25095090}"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4" destOrd="0" parTransId="{3184F330-ECDE-4F6F-89E6-576D7117D8E3}" sibTransId="{67456555-7E62-411C-A87A-19A817267C1B}"/>
    <dgm:cxn modelId="{827A03BA-8A95-41D4-9FCC-647CDB1B79FB}" srcId="{E6C016A8-F1E0-459F-B2C5-B8935943A953}" destId="{1BE85637-5C25-4F56-965E-D4BE6E995B5B}" srcOrd="0" destOrd="0" parTransId="{0722458D-B320-4BC1-8E19-2C49235332AB}" sibTransId="{7CC4F438-7038-46E5-B0D2-F97C098772DC}"/>
    <dgm:cxn modelId="{FD24EEC2-4A0D-41AD-B8E2-71E3B8DA6E40}" srcId="{E6C016A8-F1E0-459F-B2C5-B8935943A953}" destId="{4B0757A8-4A20-4DAA-A4FB-C7B76332FA92}" srcOrd="2" destOrd="0" parTransId="{A73DDB9D-1D6A-4A5C-BBFA-5E0396BE0565}" sibTransId="{85226C98-B91D-4E9D-927C-A1E17130617A}"/>
    <dgm:cxn modelId="{E5251CD0-BFB0-47D1-9E20-DA523B8DD69E}" type="presOf" srcId="{2ADEC2AF-0313-4B38-BB0D-BFE7CE70DAAD}" destId="{EEA5BD63-6B63-44E9-A0ED-F32C25095090}" srcOrd="0" destOrd="3" presId="urn:microsoft.com/office/officeart/2005/8/layout/chevron2"/>
    <dgm:cxn modelId="{C4654851-6AD6-4BD1-BA3E-126952591537}" type="presParOf" srcId="{26BC1F7F-233C-4449-902C-596F4F7F931C}" destId="{C68A0D5B-6B57-49F8-8F15-203C18E464F0}" srcOrd="0"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7ACF99-680C-3E4E-9855-2D5866BB5754}">
      <dsp:nvSpPr>
        <dsp:cNvPr id="0" name=""/>
        <dsp:cNvSpPr/>
      </dsp:nvSpPr>
      <dsp:spPr>
        <a:xfrm>
          <a:off x="837461" y="0"/>
          <a:ext cx="7064861" cy="6008915"/>
        </a:xfrm>
        <a:prstGeom prst="triangl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6CBDD5-38D5-0649-B494-5C41204A0B13}">
      <dsp:nvSpPr>
        <dsp:cNvPr id="0" name=""/>
        <dsp:cNvSpPr/>
      </dsp:nvSpPr>
      <dsp:spPr>
        <a:xfrm>
          <a:off x="4843730" y="613521"/>
          <a:ext cx="4017188" cy="993276"/>
        </a:xfrm>
        <a:prstGeom prst="round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a:t>Recognize inequity</a:t>
          </a:r>
          <a:endParaRPr lang="en-US" sz="2000" kern="1200"/>
        </a:p>
      </dsp:txBody>
      <dsp:txXfrm>
        <a:off x="4892218" y="662009"/>
        <a:ext cx="3920212" cy="896300"/>
      </dsp:txXfrm>
    </dsp:sp>
    <dsp:sp modelId="{4AB9299D-C3AB-844E-A9A3-EF476C180E66}">
      <dsp:nvSpPr>
        <dsp:cNvPr id="0" name=""/>
        <dsp:cNvSpPr/>
      </dsp:nvSpPr>
      <dsp:spPr>
        <a:xfrm>
          <a:off x="4863689" y="1703230"/>
          <a:ext cx="4089132" cy="968541"/>
        </a:xfrm>
        <a:prstGeom prst="roundRect">
          <a:avLst/>
        </a:prstGeom>
        <a:solidFill>
          <a:schemeClr val="lt1">
            <a:alpha val="90000"/>
            <a:hueOff val="0"/>
            <a:satOff val="0"/>
            <a:lumOff val="0"/>
            <a:alphaOff val="0"/>
          </a:schemeClr>
        </a:solidFill>
        <a:ln w="15875" cap="flat" cmpd="sng" algn="ctr">
          <a:solidFill>
            <a:schemeClr val="accent4">
              <a:hueOff val="5105758"/>
              <a:satOff val="-5996"/>
              <a:lumOff val="23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a:t>Respond to inequity</a:t>
          </a:r>
          <a:endParaRPr lang="en-US" sz="2000" kern="1200"/>
        </a:p>
      </dsp:txBody>
      <dsp:txXfrm>
        <a:off x="4910969" y="1750510"/>
        <a:ext cx="3994572" cy="873981"/>
      </dsp:txXfrm>
    </dsp:sp>
    <dsp:sp modelId="{1C5F9005-7717-A741-B4C2-4C601B5E6B6A}">
      <dsp:nvSpPr>
        <dsp:cNvPr id="0" name=""/>
        <dsp:cNvSpPr/>
      </dsp:nvSpPr>
      <dsp:spPr>
        <a:xfrm>
          <a:off x="4827678" y="2677482"/>
          <a:ext cx="3990706" cy="779313"/>
        </a:xfrm>
        <a:prstGeom prst="roundRect">
          <a:avLst/>
        </a:prstGeom>
        <a:solidFill>
          <a:schemeClr val="lt1">
            <a:alpha val="90000"/>
            <a:hueOff val="0"/>
            <a:satOff val="0"/>
            <a:lumOff val="0"/>
            <a:alphaOff val="0"/>
          </a:schemeClr>
        </a:solidFill>
        <a:ln w="15875" cap="flat" cmpd="sng" algn="ctr">
          <a:solidFill>
            <a:schemeClr val="accent4">
              <a:hueOff val="10211516"/>
              <a:satOff val="-11993"/>
              <a:lumOff val="4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a:t>Redress inequity</a:t>
          </a:r>
          <a:endParaRPr lang="en-US" sz="2000" kern="1200"/>
        </a:p>
      </dsp:txBody>
      <dsp:txXfrm>
        <a:off x="4865721" y="2715525"/>
        <a:ext cx="3914620" cy="703227"/>
      </dsp:txXfrm>
    </dsp:sp>
    <dsp:sp modelId="{51ADAC52-925A-EB40-B296-415D11C1B0D1}">
      <dsp:nvSpPr>
        <dsp:cNvPr id="0" name=""/>
        <dsp:cNvSpPr/>
      </dsp:nvSpPr>
      <dsp:spPr>
        <a:xfrm>
          <a:off x="4829962" y="3513643"/>
          <a:ext cx="3986136" cy="929226"/>
        </a:xfrm>
        <a:prstGeom prst="roundRect">
          <a:avLst/>
        </a:prstGeom>
        <a:solidFill>
          <a:schemeClr val="lt1">
            <a:alpha val="90000"/>
            <a:hueOff val="0"/>
            <a:satOff val="0"/>
            <a:lumOff val="0"/>
            <a:alphaOff val="0"/>
          </a:schemeClr>
        </a:solidFill>
        <a:ln w="15875" cap="flat" cmpd="sng" algn="ctr">
          <a:solidFill>
            <a:schemeClr val="accent4">
              <a:hueOff val="15317274"/>
              <a:satOff val="-17989"/>
              <a:lumOff val="69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a:t>Actively cultivate equity</a:t>
          </a:r>
          <a:endParaRPr lang="en-US" sz="2000" kern="1200"/>
        </a:p>
      </dsp:txBody>
      <dsp:txXfrm>
        <a:off x="4875323" y="3559004"/>
        <a:ext cx="3895414" cy="838504"/>
      </dsp:txXfrm>
    </dsp:sp>
    <dsp:sp modelId="{38FF978E-11DE-E842-BD05-6DAD6890CF04}">
      <dsp:nvSpPr>
        <dsp:cNvPr id="0" name=""/>
        <dsp:cNvSpPr/>
      </dsp:nvSpPr>
      <dsp:spPr>
        <a:xfrm>
          <a:off x="4842324" y="4491915"/>
          <a:ext cx="3990706" cy="850381"/>
        </a:xfrm>
        <a:prstGeom prst="roundRect">
          <a:avLst/>
        </a:prstGeom>
        <a:solidFill>
          <a:schemeClr val="lt1">
            <a:alpha val="90000"/>
            <a:hueOff val="0"/>
            <a:satOff val="0"/>
            <a:lumOff val="0"/>
            <a:alphaOff val="0"/>
          </a:schemeClr>
        </a:solidFill>
        <a:ln w="15875" cap="flat" cmpd="sng" algn="ctr">
          <a:solidFill>
            <a:schemeClr val="accent4">
              <a:hueOff val="20423033"/>
              <a:satOff val="-23986"/>
              <a:lumOff val="92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a:t>Sustain equity</a:t>
          </a:r>
          <a:endParaRPr lang="en-US" sz="2000" kern="1200"/>
        </a:p>
      </dsp:txBody>
      <dsp:txXfrm>
        <a:off x="4883836" y="4533427"/>
        <a:ext cx="3907682" cy="7673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509E2-DB9B-4FB6-8839-1A81E43B4837}">
      <dsp:nvSpPr>
        <dsp:cNvPr id="0" name=""/>
        <dsp:cNvSpPr/>
      </dsp:nvSpPr>
      <dsp:spPr>
        <a:xfrm rot="5400000">
          <a:off x="-377528" y="710984"/>
          <a:ext cx="2666823" cy="1866776"/>
        </a:xfrm>
        <a:prstGeom prst="chevron">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w="12700" cap="flat" cmpd="sng" algn="ctr">
          <a:solidFill>
            <a:schemeClr val="accent5">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b="1" kern="1200">
              <a:latin typeface="Euphemia"/>
            </a:rPr>
            <a:t>Campaign Coach</a:t>
          </a:r>
          <a:endParaRPr lang="en-US" sz="2500" b="1" kern="1200"/>
        </a:p>
      </dsp:txBody>
      <dsp:txXfrm rot="-5400000">
        <a:off x="22496" y="1244348"/>
        <a:ext cx="1866776" cy="800047"/>
      </dsp:txXfrm>
    </dsp:sp>
    <dsp:sp modelId="{EEA5BD63-6B63-44E9-A0ED-F32C25095090}">
      <dsp:nvSpPr>
        <dsp:cNvPr id="0" name=""/>
        <dsp:cNvSpPr/>
      </dsp:nvSpPr>
      <dsp:spPr>
        <a:xfrm rot="5400000">
          <a:off x="2331933" y="-465156"/>
          <a:ext cx="3139459" cy="4069772"/>
        </a:xfrm>
        <a:prstGeom prst="round2SameRect">
          <a:avLst/>
        </a:prstGeom>
        <a:solidFill>
          <a:schemeClr val="lt1">
            <a:alpha val="9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Possess an organizing and leadership mindset</a:t>
          </a:r>
        </a:p>
        <a:p>
          <a:pPr marL="228600" lvl="1" indent="-228600" algn="l" defTabSz="889000" rtl="0">
            <a:lnSpc>
              <a:spcPct val="90000"/>
            </a:lnSpc>
            <a:spcBef>
              <a:spcPct val="0"/>
            </a:spcBef>
            <a:spcAft>
              <a:spcPct val="15000"/>
            </a:spcAft>
            <a:buChar char="•"/>
          </a:pPr>
          <a:r>
            <a:rPr lang="en-US" sz="2000" kern="1200"/>
            <a:t>Attends campaign coach training</a:t>
          </a:r>
        </a:p>
        <a:p>
          <a:pPr marL="228600" lvl="1" indent="-228600" algn="l" defTabSz="889000" rtl="0">
            <a:lnSpc>
              <a:spcPct val="90000"/>
            </a:lnSpc>
            <a:spcBef>
              <a:spcPct val="0"/>
            </a:spcBef>
            <a:spcAft>
              <a:spcPct val="15000"/>
            </a:spcAft>
            <a:buChar char="•"/>
          </a:pPr>
          <a:r>
            <a:rPr lang="en-US" sz="2000" kern="1200"/>
            <a:t>Coaches 1–2 local teams</a:t>
          </a:r>
        </a:p>
        <a:p>
          <a:pPr marL="228600" lvl="1" indent="-228600" algn="l" defTabSz="889000" rtl="0">
            <a:lnSpc>
              <a:spcPct val="90000"/>
            </a:lnSpc>
            <a:spcBef>
              <a:spcPct val="0"/>
            </a:spcBef>
            <a:spcAft>
              <a:spcPct val="15000"/>
            </a:spcAft>
            <a:buChar char="•"/>
          </a:pPr>
          <a:r>
            <a:rPr lang="en-US" sz="2000" kern="1200"/>
            <a:t>Holds coaching calls, with team 2 times a month</a:t>
          </a: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a:p>
          <a:pPr marL="228600" lvl="1" indent="-228600" algn="l" defTabSz="889000" rtl="0">
            <a:lnSpc>
              <a:spcPct val="90000"/>
            </a:lnSpc>
            <a:spcBef>
              <a:spcPct val="0"/>
            </a:spcBef>
            <a:spcAft>
              <a:spcPct val="15000"/>
            </a:spcAft>
            <a:buChar char="•"/>
          </a:pPr>
          <a:r>
            <a:rPr lang="en-US" sz="2000" kern="1200">
              <a:latin typeface="Euphemia"/>
            </a:rPr>
            <a:t>Works with a mentor coach</a:t>
          </a:r>
        </a:p>
      </dsp:txBody>
      <dsp:txXfrm rot="-5400000">
        <a:off x="1866777" y="153256"/>
        <a:ext cx="3916516" cy="2832947"/>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7/17/2026</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7/17/2026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extLst>
      <p:ext uri="{BB962C8B-B14F-4D97-AF65-F5344CB8AC3E}">
        <p14:creationId xmlns:p14="http://schemas.microsoft.com/office/powerpoint/2010/main" val="39405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3647172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11</a:t>
            </a:fld>
            <a:endParaRPr lang="en-US"/>
          </a:p>
        </p:txBody>
      </p:sp>
    </p:spTree>
    <p:extLst>
      <p:ext uri="{BB962C8B-B14F-4D97-AF65-F5344CB8AC3E}">
        <p14:creationId xmlns:p14="http://schemas.microsoft.com/office/powerpoint/2010/main" val="2209785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chescaleigh</a:t>
            </a:r>
          </a:p>
        </p:txBody>
      </p:sp>
      <p:sp>
        <p:nvSpPr>
          <p:cNvPr id="4" name="Slide Number Placeholder 3"/>
          <p:cNvSpPr>
            <a:spLocks noGrp="1"/>
          </p:cNvSpPr>
          <p:nvPr>
            <p:ph type="sldNum" sz="quarter" idx="5"/>
          </p:nvPr>
        </p:nvSpPr>
        <p:spPr/>
        <p:txBody>
          <a:bodyPr/>
          <a:lstStyle/>
          <a:p>
            <a:fld id="{1CC8B027-1C21-437D-86A8-7A2B68AE7117}" type="slidenum">
              <a:rPr lang="en-US" smtClean="0"/>
              <a:t>19</a:t>
            </a:fld>
            <a:endParaRPr lang="en-US"/>
          </a:p>
        </p:txBody>
      </p:sp>
    </p:spTree>
    <p:extLst>
      <p:ext uri="{BB962C8B-B14F-4D97-AF65-F5344CB8AC3E}">
        <p14:creationId xmlns:p14="http://schemas.microsoft.com/office/powerpoint/2010/main" val="1352874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21</a:t>
            </a:fld>
            <a:endParaRPr lang="en-US"/>
          </a:p>
        </p:txBody>
      </p:sp>
    </p:spTree>
    <p:extLst>
      <p:ext uri="{BB962C8B-B14F-4D97-AF65-F5344CB8AC3E}">
        <p14:creationId xmlns:p14="http://schemas.microsoft.com/office/powerpoint/2010/main" val="3723512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32</a:t>
            </a:fld>
            <a:endParaRPr lang="en-US"/>
          </a:p>
        </p:txBody>
      </p:sp>
    </p:spTree>
    <p:extLst>
      <p:ext uri="{BB962C8B-B14F-4D97-AF65-F5344CB8AC3E}">
        <p14:creationId xmlns:p14="http://schemas.microsoft.com/office/powerpoint/2010/main" val="4050094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B8DBF-FF99-39C6-1012-34AD55A85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E712C-F989-838D-7341-29C0328580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775E54-E048-12EE-33AE-594002E5E715}"/>
              </a:ext>
            </a:extLst>
          </p:cNvPr>
          <p:cNvSpPr>
            <a:spLocks noGrp="1"/>
          </p:cNvSpPr>
          <p:nvPr>
            <p:ph type="body" idx="1"/>
          </p:nvPr>
        </p:nvSpPr>
        <p:spPr/>
        <p:txBody>
          <a:bodyPr/>
          <a:lstStyle/>
          <a:p>
            <a:endParaRPr lang="en-US" b="1">
              <a:cs typeface="Arial" pitchFamily="34" charset="0"/>
            </a:endParaRPr>
          </a:p>
        </p:txBody>
      </p:sp>
      <p:sp>
        <p:nvSpPr>
          <p:cNvPr id="4" name="Slide Number Placeholder 3">
            <a:extLst>
              <a:ext uri="{FF2B5EF4-FFF2-40B4-BE49-F238E27FC236}">
                <a16:creationId xmlns:a16="http://schemas.microsoft.com/office/drawing/2014/main" id="{B6A3E91E-CBE0-0988-FECF-8941F1D075EE}"/>
              </a:ext>
            </a:extLst>
          </p:cNvPr>
          <p:cNvSpPr>
            <a:spLocks noGrp="1"/>
          </p:cNvSpPr>
          <p:nvPr>
            <p:ph type="sldNum" sz="quarter" idx="10"/>
          </p:nvPr>
        </p:nvSpPr>
        <p:spPr/>
        <p:txBody>
          <a:bodyPr/>
          <a:lstStyle/>
          <a:p>
            <a:fld id="{0A3C37BE-C303-496D-B5CD-85F2937540FC}" type="slidenum">
              <a:rPr lang="en-US" smtClean="0"/>
              <a:t>44</a:t>
            </a:fld>
            <a:endParaRPr lang="en-US"/>
          </a:p>
        </p:txBody>
      </p:sp>
    </p:spTree>
    <p:extLst>
      <p:ext uri="{BB962C8B-B14F-4D97-AF65-F5344CB8AC3E}">
        <p14:creationId xmlns:p14="http://schemas.microsoft.com/office/powerpoint/2010/main" val="199245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case method enables us to practice stepping through a process of considering a range of perspective and angles, to practice seeing the full complexity of school and classroom situations, and as a result to consider a more focused manner how we might respond.</a:t>
            </a:r>
          </a:p>
          <a:p>
            <a:pPr marL="0" lvl="0" indent="0" algn="l" rtl="0">
              <a:spcBef>
                <a:spcPts val="0"/>
              </a:spcBef>
              <a:spcAft>
                <a:spcPts val="0"/>
              </a:spcAft>
              <a:buNone/>
            </a:pPr>
            <a:endParaRPr lang="en-US"/>
          </a:p>
          <a:p>
            <a:pPr marL="0" lvl="0" indent="0" algn="l" rtl="0">
              <a:spcBef>
                <a:spcPts val="0"/>
              </a:spcBef>
              <a:spcAft>
                <a:spcPts val="0"/>
              </a:spcAft>
              <a:buNone/>
            </a:pPr>
            <a:r>
              <a:rPr lang="en-US"/>
              <a:t>It does not have ONE correct answer or obvious solution. We learn to think carefully, to listen to the points made by others and to evaluate those arguments, to review alternative courses of action and their efficacy, and to interpret real-world experience.</a:t>
            </a:r>
          </a:p>
          <a:p>
            <a:pPr marL="0" lvl="0" indent="0" algn="l" rtl="0">
              <a:spcBef>
                <a:spcPts val="0"/>
              </a:spcBef>
              <a:spcAft>
                <a:spcPts val="0"/>
              </a:spcAft>
              <a:buNone/>
            </a:pPr>
            <a:endParaRPr lang="en-US"/>
          </a:p>
          <a:p>
            <a:pPr marL="0" lvl="0" indent="0" algn="l" rtl="0">
              <a:spcBef>
                <a:spcPts val="0"/>
              </a:spcBef>
              <a:spcAft>
                <a:spcPts val="0"/>
              </a:spcAft>
              <a:buNone/>
            </a:pPr>
            <a:r>
              <a:rPr lang="en-US"/>
              <a:t>The case method provides opportunities to bolster our abilities to think, teach, lead, and advocate more equitably and justly.</a:t>
            </a:r>
            <a:endParaRPr/>
          </a:p>
        </p:txBody>
      </p:sp>
    </p:spTree>
    <p:extLst>
      <p:ext uri="{BB962C8B-B14F-4D97-AF65-F5344CB8AC3E}">
        <p14:creationId xmlns:p14="http://schemas.microsoft.com/office/powerpoint/2010/main" val="119886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a:t>Equity literacy refers to the knowledge and skills we need as educators to be a threat to the existence of bias and inequity in our spheres of influence.  It refers to the knowledge  and skills that prepare us to root bias and inequity our of our classrooms, schools and communities.</a:t>
            </a:r>
          </a:p>
          <a:p>
            <a:pPr marL="0" lvl="0" indent="0" algn="l" rtl="0">
              <a:spcBef>
                <a:spcPts val="0"/>
              </a:spcBef>
              <a:spcAft>
                <a:spcPts val="0"/>
              </a:spcAft>
              <a:buNone/>
            </a:pPr>
            <a:endParaRPr lang="en-US"/>
          </a:p>
          <a:p>
            <a:pPr marL="0" lvl="0" indent="0" algn="l" rtl="0">
              <a:spcBef>
                <a:spcPts val="0"/>
              </a:spcBef>
              <a:spcAft>
                <a:spcPts val="0"/>
              </a:spcAft>
              <a:buNone/>
            </a:pPr>
            <a:r>
              <a:rPr lang="en-US"/>
              <a:t>Case studies allow us to practice what Paul Gorski of the Due East Educational Equity Collaborative calls the Equity Literacy abilities:</a:t>
            </a:r>
          </a:p>
          <a:p>
            <a:pPr marL="0" lvl="0" indent="0" algn="l" rtl="0">
              <a:spcBef>
                <a:spcPts val="0"/>
              </a:spcBef>
              <a:spcAft>
                <a:spcPts val="0"/>
              </a:spcAft>
              <a:buNone/>
            </a:pPr>
            <a:endParaRPr lang="en-US"/>
          </a:p>
          <a:p>
            <a:pPr marL="0" lvl="0" indent="0" algn="l" rtl="0">
              <a:spcBef>
                <a:spcPts val="0"/>
              </a:spcBef>
              <a:spcAft>
                <a:spcPts val="0"/>
              </a:spcAft>
              <a:buNone/>
            </a:pPr>
            <a:r>
              <a:rPr lang="en-US"/>
              <a:t>The purpose of the 5 abilities is to </a:t>
            </a:r>
          </a:p>
          <a:p>
            <a:pPr marL="228600" indent="-228600">
              <a:buClr>
                <a:srgbClr val="C00000"/>
              </a:buClr>
              <a:buAutoNum type="arabicParenR"/>
            </a:pPr>
            <a:r>
              <a:rPr lang="en-US" altLang="ja-JP">
                <a:latin typeface="Cambria" panose="02040503050406030204" pitchFamily="18" charset="0"/>
                <a:cs typeface="Arial" charset="0"/>
              </a:rPr>
              <a:t>allow us to apply a strong equity lens to everything we do; and </a:t>
            </a:r>
          </a:p>
          <a:p>
            <a:pPr marL="228600" indent="-228600">
              <a:buClr>
                <a:srgbClr val="C00000"/>
              </a:buClr>
              <a:buAutoNum type="arabicParenR"/>
            </a:pPr>
            <a:r>
              <a:rPr lang="en-US" altLang="ja-JP">
                <a:latin typeface="Cambria" panose="02040503050406030204" pitchFamily="18" charset="0"/>
                <a:cs typeface="Arial" charset="0"/>
              </a:rPr>
              <a:t>they provide an outline for what the thrust of equity professional learning ought to focus on</a:t>
            </a:r>
          </a:p>
          <a:p>
            <a:pPr marL="0" lvl="0" indent="0" algn="l" rtl="0">
              <a:spcBef>
                <a:spcPts val="0"/>
              </a:spcBef>
              <a:spcAft>
                <a:spcPts val="0"/>
              </a:spcAft>
              <a:buNone/>
            </a:pPr>
            <a:endParaRPr lang="en-US"/>
          </a:p>
          <a:p>
            <a:pPr marL="0" lvl="0" indent="0" algn="l" rtl="0">
              <a:spcBef>
                <a:spcPts val="0"/>
              </a:spcBef>
              <a:spcAft>
                <a:spcPts val="0"/>
              </a:spcAft>
              <a:buNone/>
            </a:pPr>
            <a:endParaRPr lang="en-US"/>
          </a:p>
          <a:p>
            <a:pPr marL="0" lvl="0" indent="0" algn="l" rtl="0">
              <a:spcBef>
                <a:spcPts val="0"/>
              </a:spcBef>
              <a:spcAft>
                <a:spcPts val="0"/>
              </a:spcAft>
              <a:buNone/>
            </a:pPr>
            <a:r>
              <a:rPr lang="en-US" b="1"/>
              <a:t>The ability to recognize even the subtlest bias and inequities</a:t>
            </a:r>
            <a:r>
              <a:rPr lang="en-US"/>
              <a:t>.  Equity literate educators notice even subtle bias in classroom materials, classrooms interactions and school policies and they reject deficit views  that associate outcome inequalities (test scores, graduation rates) with students’ “mindsets” or “cultures” rather than disparate levels of access to resources and experiences in and out of school.</a:t>
            </a:r>
          </a:p>
          <a:p>
            <a:pPr marL="0" lvl="0" indent="0" algn="l" rtl="0">
              <a:spcBef>
                <a:spcPts val="0"/>
              </a:spcBef>
              <a:spcAft>
                <a:spcPts val="0"/>
              </a:spcAft>
              <a:buNone/>
            </a:pPr>
            <a:endParaRPr lang="en-US"/>
          </a:p>
          <a:p>
            <a:pPr marL="0" lvl="0" indent="0" algn="l" rtl="0">
              <a:spcBef>
                <a:spcPts val="0"/>
              </a:spcBef>
              <a:spcAft>
                <a:spcPts val="0"/>
              </a:spcAft>
              <a:buNone/>
            </a:pPr>
            <a:r>
              <a:rPr lang="en-US" b="1"/>
              <a:t>The ability to respond to biases and inequities in the immediate term. </a:t>
            </a:r>
            <a:r>
              <a:rPr lang="en-US"/>
              <a:t>Equity literate educators have facilitation skills and content knowledge needed to interview effectively when biases or inequities arise in classrooms, faculty meetings and other contexts.  They also foster conversations with colleagues about bias and inequity concerns at their schools.</a:t>
            </a:r>
          </a:p>
          <a:p>
            <a:pPr marL="0" lvl="0" indent="0" algn="l" rtl="0">
              <a:spcBef>
                <a:spcPts val="0"/>
              </a:spcBef>
              <a:spcAft>
                <a:spcPts val="0"/>
              </a:spcAft>
              <a:buNone/>
            </a:pPr>
            <a:endParaRPr lang="en-US"/>
          </a:p>
          <a:p>
            <a:pPr marL="0" lvl="0" indent="0" algn="l" rtl="0">
              <a:spcBef>
                <a:spcPts val="0"/>
              </a:spcBef>
              <a:spcAft>
                <a:spcPts val="0"/>
              </a:spcAft>
              <a:buNone/>
            </a:pPr>
            <a:r>
              <a:rPr lang="en-US" b="1"/>
              <a:t>The ability to redress biases and inequities in the long term</a:t>
            </a:r>
            <a:r>
              <a:rPr lang="en-US"/>
              <a:t>.  Equity literate educators advocate against inequitable school practices and identify ways to mitigate structural barriers that impede educational engagement.</a:t>
            </a:r>
          </a:p>
          <a:p>
            <a:pPr marL="0" lvl="0" indent="0" algn="l" rtl="0">
              <a:spcBef>
                <a:spcPts val="0"/>
              </a:spcBef>
              <a:spcAft>
                <a:spcPts val="0"/>
              </a:spcAft>
              <a:buNone/>
            </a:pPr>
            <a:endParaRPr lang="en-US"/>
          </a:p>
          <a:p>
            <a:pPr marL="0" lvl="0" indent="0" algn="l" rtl="0">
              <a:spcBef>
                <a:spcPts val="0"/>
              </a:spcBef>
              <a:spcAft>
                <a:spcPts val="0"/>
              </a:spcAft>
              <a:buNone/>
            </a:pPr>
            <a:r>
              <a:rPr lang="en-US" b="1"/>
              <a:t>The ability to create and sustain a bias-free and equitable learning environment.  </a:t>
            </a:r>
            <a:r>
              <a:rPr lang="en-US"/>
              <a:t>Equity literate educators express high expectations for all students and demonstrate a willingness to withstand complaints about changes meant to redistribute educational access and opportunity more equitably.</a:t>
            </a:r>
          </a:p>
          <a:p>
            <a:pPr marL="0" lvl="0" indent="0" algn="l" rtl="0">
              <a:spcBef>
                <a:spcPts val="0"/>
              </a:spcBef>
              <a:spcAft>
                <a:spcPts val="0"/>
              </a:spcAft>
              <a:buNone/>
            </a:pPr>
            <a:endParaRPr lang="en-US"/>
          </a:p>
          <a:p>
            <a:pPr marL="0" lvl="0" indent="0" algn="l" rtl="0">
              <a:spcBef>
                <a:spcPts val="0"/>
              </a:spcBef>
              <a:spcAft>
                <a:spcPts val="0"/>
              </a:spcAft>
              <a:buNone/>
            </a:pPr>
            <a:endParaRPr lang="en-US"/>
          </a:p>
          <a:p>
            <a:pPr marL="0" lvl="0" indent="0" algn="l" rtl="0">
              <a:spcBef>
                <a:spcPts val="0"/>
              </a:spcBef>
              <a:spcAft>
                <a:spcPts val="0"/>
              </a:spcAft>
              <a:buNone/>
            </a:pPr>
            <a:r>
              <a:rPr lang="en-US"/>
              <a:t>Apply an equity literacy lens and do a deep diversity and social justice drive into the situation and you will see things differently.</a:t>
            </a:r>
          </a:p>
          <a:p>
            <a:pPr marL="0" lvl="0" indent="0" algn="l" rtl="0">
              <a:spcBef>
                <a:spcPts val="0"/>
              </a:spcBef>
              <a:spcAft>
                <a:spcPts val="0"/>
              </a:spcAft>
              <a:buNone/>
            </a:pPr>
            <a:endParaRPr lang="en-US"/>
          </a:p>
          <a:p>
            <a:endParaRPr lang="en-US"/>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46</a:t>
            </a:fld>
            <a:endParaRPr lang="en-US" altLang="en-US"/>
          </a:p>
        </p:txBody>
      </p:sp>
    </p:spTree>
    <p:extLst>
      <p:ext uri="{BB962C8B-B14F-4D97-AF65-F5344CB8AC3E}">
        <p14:creationId xmlns:p14="http://schemas.microsoft.com/office/powerpoint/2010/main" val="3574831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Red Honda Civic example</a:t>
            </a:r>
          </a:p>
          <a:p>
            <a:endParaRPr lang="en-US"/>
          </a:p>
          <a:p>
            <a:r>
              <a:rPr lang="en-US"/>
              <a:t>What leaders do: be vocal and transparent with your observations and thoughts and cultivate a practice of seeking  many perspectives and experiences</a:t>
            </a:r>
          </a:p>
          <a:p>
            <a:endParaRPr lang="en-US"/>
          </a:p>
          <a:p>
            <a:r>
              <a:rPr lang="en-US"/>
              <a:t>We have to cultivate a practice of seeking that information from others so that we can recognize things</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47</a:t>
            </a:fld>
            <a:endParaRPr lang="en-US" altLang="en-US"/>
          </a:p>
        </p:txBody>
      </p:sp>
    </p:spTree>
    <p:extLst>
      <p:ext uri="{BB962C8B-B14F-4D97-AF65-F5344CB8AC3E}">
        <p14:creationId xmlns:p14="http://schemas.microsoft.com/office/powerpoint/2010/main" val="97316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Firefighter example</a:t>
            </a:r>
          </a:p>
          <a:p>
            <a:endParaRPr lang="en-US"/>
          </a:p>
          <a:p>
            <a:r>
              <a:rPr lang="en-US"/>
              <a:t>What leaders do: say things that need to be said; make sure harmed people are okay; offer resources; make connections between people; be an affirming listener; and bend inequitable policies</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48</a:t>
            </a:fld>
            <a:endParaRPr lang="en-US" altLang="en-US"/>
          </a:p>
        </p:txBody>
      </p:sp>
    </p:spTree>
    <p:extLst>
      <p:ext uri="{BB962C8B-B14F-4D97-AF65-F5344CB8AC3E}">
        <p14:creationId xmlns:p14="http://schemas.microsoft.com/office/powerpoint/2010/main" val="2609865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Fire Prevention example</a:t>
            </a:r>
          </a:p>
          <a:p>
            <a:endParaRPr lang="en-US"/>
          </a:p>
          <a:p>
            <a:r>
              <a:rPr lang="en-US"/>
              <a:t>What leaders do: make public comments and commitments; plan for and offer community development; seek community input; establish ‘support’ programs</a:t>
            </a:r>
          </a:p>
          <a:p>
            <a:endParaRPr lang="en-US"/>
          </a:p>
          <a:p>
            <a:r>
              <a:rPr lang="en-US"/>
              <a:t>Not quite action yet</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49</a:t>
            </a:fld>
            <a:endParaRPr lang="en-US" altLang="en-US"/>
          </a:p>
        </p:txBody>
      </p:sp>
    </p:spTree>
    <p:extLst>
      <p:ext uri="{BB962C8B-B14F-4D97-AF65-F5344CB8AC3E}">
        <p14:creationId xmlns:p14="http://schemas.microsoft.com/office/powerpoint/2010/main" val="2576571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Planting Seeds example</a:t>
            </a:r>
          </a:p>
          <a:p>
            <a:endParaRPr lang="en-US"/>
          </a:p>
          <a:p>
            <a:r>
              <a:rPr lang="en-US"/>
              <a:t>What leaders do: change policies and practices; hire antiracist and equity grounded staff; expand leadership; secure funding and expand resources</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50</a:t>
            </a:fld>
            <a:endParaRPr lang="en-US" altLang="en-US"/>
          </a:p>
        </p:txBody>
      </p:sp>
    </p:spTree>
    <p:extLst>
      <p:ext uri="{BB962C8B-B14F-4D97-AF65-F5344CB8AC3E}">
        <p14:creationId xmlns:p14="http://schemas.microsoft.com/office/powerpoint/2010/main" val="2951932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Water and Feed example</a:t>
            </a:r>
          </a:p>
          <a:p>
            <a:endParaRPr lang="en-US"/>
          </a:p>
          <a:p>
            <a:r>
              <a:rPr lang="en-US"/>
              <a:t>What leaders do: implement evaluation and accountability measures; make systemic shifts to practices such as hiring, purchasing, policy development, leadership models, professional development, </a:t>
            </a:r>
            <a:r>
              <a:rPr lang="en-US" err="1"/>
              <a:t>etc</a:t>
            </a:r>
            <a:r>
              <a:rPr lang="en-US"/>
              <a:t>; adjust organizational budgets to prioritize equity</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51</a:t>
            </a:fld>
            <a:endParaRPr lang="en-US" altLang="en-US"/>
          </a:p>
        </p:txBody>
      </p:sp>
    </p:spTree>
    <p:extLst>
      <p:ext uri="{BB962C8B-B14F-4D97-AF65-F5344CB8AC3E}">
        <p14:creationId xmlns:p14="http://schemas.microsoft.com/office/powerpoint/2010/main" val="1228398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f997c9c6ca_0_1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Note to self – 2, 5, 6</a:t>
            </a:r>
          </a:p>
          <a:p>
            <a:pPr marL="0" lvl="0" indent="0" algn="l" rtl="0">
              <a:spcBef>
                <a:spcPts val="0"/>
              </a:spcBef>
              <a:spcAft>
                <a:spcPts val="0"/>
              </a:spcAft>
              <a:buNone/>
            </a:pPr>
            <a:endParaRPr lang="en-US"/>
          </a:p>
          <a:p>
            <a:pPr marL="0" lvl="0" indent="0" algn="l" rtl="0">
              <a:spcBef>
                <a:spcPts val="0"/>
              </a:spcBef>
              <a:spcAft>
                <a:spcPts val="0"/>
              </a:spcAft>
              <a:buNone/>
            </a:pPr>
            <a:r>
              <a:rPr lang="en-US"/>
              <a:t>Process to help you to practice using your unique insights, your knowledge about students and their families, and our expertise wit school and classroom dynamics in order to respond as effectively and equitably as possible, to the types of bias and inequities that inevitable crop up on schools.</a:t>
            </a:r>
          </a:p>
          <a:p>
            <a:pPr marL="0" lvl="0" indent="0" algn="l" rtl="0">
              <a:spcBef>
                <a:spcPts val="0"/>
              </a:spcBef>
              <a:spcAft>
                <a:spcPts val="0"/>
              </a:spcAft>
              <a:buNone/>
            </a:pPr>
            <a:endParaRPr lang="en-US"/>
          </a:p>
          <a:p>
            <a:pPr marL="0" lvl="0" indent="0" algn="l" rtl="0">
              <a:spcBef>
                <a:spcPts val="0"/>
              </a:spcBef>
              <a:spcAft>
                <a:spcPts val="0"/>
              </a:spcAft>
              <a:buNone/>
            </a:pPr>
            <a:r>
              <a:rPr lang="en-US"/>
              <a:t>We go through these exercises as a group because it is important to reflect upon why people with different combinations of identities and life experiences might interpret the cases differently. </a:t>
            </a:r>
          </a:p>
          <a:p>
            <a:pPr marL="0" lvl="0" indent="0" algn="l" rtl="0">
              <a:spcBef>
                <a:spcPts val="0"/>
              </a:spcBef>
              <a:spcAft>
                <a:spcPts val="0"/>
              </a:spcAft>
              <a:buNone/>
            </a:pPr>
            <a:endParaRPr lang="en-US"/>
          </a:p>
          <a:p>
            <a:pPr marL="0" lvl="0" indent="0" algn="l" rtl="0">
              <a:spcBef>
                <a:spcPts val="0"/>
              </a:spcBef>
              <a:spcAft>
                <a:spcPts val="0"/>
              </a:spcAft>
              <a:buNone/>
            </a:pPr>
            <a:r>
              <a:rPr lang="en-US"/>
              <a:t>Step 1 – Many biases and inequities students face in school are implicit and unintentional, hidden in day-to-day practices, school traditions, and quiet interactions.  It can be especially difficult to recognize the sorts of challenges students or families face when you have never faced those challenges yourself.  During this step, I urge you to read between the lines.  Practice recognizing conditions and contexts you might not usually recognize or seeing what you might be conditioned not to see.  Begin by naming biases, inequities, or otherwise troublesome conditions that are immediately apparent to you. Once you have a grasp of the more surface level dynamics, dig deeper.  Look for less explicit, not so obvious examples of existing or </a:t>
            </a:r>
            <a:r>
              <a:rPr lang="en-US" err="1"/>
              <a:t>potiention</a:t>
            </a:r>
            <a:r>
              <a:rPr lang="en-US"/>
              <a:t> bias, inequity, stereotypes or presumptions. </a:t>
            </a:r>
          </a:p>
          <a:p>
            <a:pPr marL="0" lvl="0" indent="0" algn="l" rtl="0">
              <a:spcBef>
                <a:spcPts val="0"/>
              </a:spcBef>
              <a:spcAft>
                <a:spcPts val="0"/>
              </a:spcAft>
              <a:buNone/>
            </a:pPr>
            <a:endParaRPr lang="en-US"/>
          </a:p>
          <a:p>
            <a:pPr marL="0" lvl="0" indent="0" algn="l" rtl="0">
              <a:spcBef>
                <a:spcPts val="0"/>
              </a:spcBef>
              <a:spcAft>
                <a:spcPts val="0"/>
              </a:spcAft>
              <a:buNone/>
            </a:pPr>
            <a:r>
              <a:rPr lang="en-US"/>
              <a:t>Ask yourself What does the case tell us about school or classroom policy, about instructional or leadership practices, about individuals’ attitudes and perspectives that might hint at something deeper than surface-level biases and inequities?</a:t>
            </a:r>
          </a:p>
          <a:p>
            <a:pPr marL="0" lvl="0" indent="0" algn="l" rtl="0">
              <a:spcBef>
                <a:spcPts val="0"/>
              </a:spcBef>
              <a:spcAft>
                <a:spcPts val="0"/>
              </a:spcAft>
              <a:buNone/>
            </a:pPr>
            <a:endParaRPr lang="en-US"/>
          </a:p>
          <a:p>
            <a:pPr marL="0" lvl="0" indent="0" algn="l" rtl="0">
              <a:spcBef>
                <a:spcPts val="0"/>
              </a:spcBef>
              <a:spcAft>
                <a:spcPts val="0"/>
              </a:spcAft>
              <a:buNone/>
            </a:pPr>
            <a:r>
              <a:rPr lang="en-US"/>
              <a:t>Step 2 – The cases have at least a couple of obvious stakeholders who might have different perspectives on what is happening.  In every case, we should consider not only the people immediately involved, but also those within earshot and eyeshot.  Start with the immediate participants and then, at the very least, the ring of constituents around them. Focus on marginalized communities and privileges communities. Then take it one step further. What if something was shared on social media – you have to consider the perspective of someone seeing this on </a:t>
            </a:r>
            <a:r>
              <a:rPr lang="en-US" err="1"/>
              <a:t>SnapChat</a:t>
            </a:r>
            <a:r>
              <a:rPr lang="en-US"/>
              <a:t>.</a:t>
            </a:r>
          </a:p>
          <a:p>
            <a:pPr marL="0" lvl="0" indent="0" algn="l" rtl="0">
              <a:spcBef>
                <a:spcPts val="0"/>
              </a:spcBef>
              <a:spcAft>
                <a:spcPts val="0"/>
              </a:spcAft>
              <a:buNone/>
            </a:pPr>
            <a:endParaRPr lang="en-US"/>
          </a:p>
          <a:p>
            <a:pPr marL="0" lvl="0" indent="0" algn="l" rtl="0">
              <a:spcBef>
                <a:spcPts val="0"/>
              </a:spcBef>
              <a:spcAft>
                <a:spcPts val="0"/>
              </a:spcAft>
              <a:buNone/>
            </a:pPr>
            <a:r>
              <a:rPr lang="en-US"/>
              <a:t>Step 3 – Our next task is to identify potential challenges and opportunities present by the situation.  Start with the individuals involved. Remember to use your analysis from Steps 1 and 2 to inform your assessment of challenges and opportunities.</a:t>
            </a:r>
          </a:p>
          <a:p>
            <a:pPr marL="0" lvl="0" indent="0" algn="l" rtl="0">
              <a:spcBef>
                <a:spcPts val="0"/>
              </a:spcBef>
              <a:spcAft>
                <a:spcPts val="0"/>
              </a:spcAft>
              <a:buNone/>
            </a:pPr>
            <a:endParaRPr lang="en-US"/>
          </a:p>
          <a:p>
            <a:pPr marL="0" lvl="0" indent="0" algn="l" rtl="0">
              <a:spcBef>
                <a:spcPts val="0"/>
              </a:spcBef>
              <a:spcAft>
                <a:spcPts val="0"/>
              </a:spcAft>
              <a:buNone/>
            </a:pPr>
            <a:r>
              <a:rPr lang="en-US"/>
              <a:t>Step 4 – Building on the understandings we have gained by talking stock of stakeholders’ perspectives and considering possible challenges and opportunities, we begin imagining positive and equitable outcomes. [take time to clarify difference between equity (fair) and equality (same)]. Remember to think both immediate term and long term. What can be resolved right now, on the spot, and what will equity look like once it is resolved? Consider long-term outcomes as well. And finally, be specific – identify very specific, on-the-ground outcomes,  How specifically will things be different in the school or classroom if we commit to resolving the issue and all its nuances equitably?</a:t>
            </a:r>
          </a:p>
          <a:p>
            <a:pPr marL="0" lvl="0" indent="0" algn="l" rtl="0">
              <a:spcBef>
                <a:spcPts val="0"/>
              </a:spcBef>
              <a:spcAft>
                <a:spcPts val="0"/>
              </a:spcAft>
              <a:buNone/>
            </a:pPr>
            <a:endParaRPr lang="en-US"/>
          </a:p>
          <a:p>
            <a:pPr marL="0" lvl="0" indent="0" algn="l" rtl="0">
              <a:spcBef>
                <a:spcPts val="0"/>
              </a:spcBef>
              <a:spcAft>
                <a:spcPts val="0"/>
              </a:spcAft>
              <a:buNone/>
            </a:pPr>
            <a:r>
              <a:rPr lang="en-US"/>
              <a:t>Step 5 – We begin brainstorming strategies to get us there.</a:t>
            </a:r>
          </a:p>
          <a:p>
            <a:pPr marL="0" lvl="0" indent="0" algn="l" rtl="0">
              <a:spcBef>
                <a:spcPts val="0"/>
              </a:spcBef>
              <a:spcAft>
                <a:spcPts val="0"/>
              </a:spcAft>
              <a:buNone/>
            </a:pPr>
            <a:endParaRPr lang="en-US"/>
          </a:p>
          <a:p>
            <a:pPr marL="0" lvl="0" indent="0" algn="l" rtl="0">
              <a:spcBef>
                <a:spcPts val="0"/>
              </a:spcBef>
              <a:spcAft>
                <a:spcPts val="0"/>
              </a:spcAft>
              <a:buNone/>
            </a:pPr>
            <a:r>
              <a:rPr lang="en-US"/>
              <a:t>Step 6 – We develop longer term strategies often for more substantive change. Record whatever ideas come to mind.</a:t>
            </a:r>
          </a:p>
          <a:p>
            <a:pPr marL="0" lvl="0" indent="0" algn="l" rtl="0">
              <a:spcBef>
                <a:spcPts val="0"/>
              </a:spcBef>
              <a:spcAft>
                <a:spcPts val="0"/>
              </a:spcAft>
              <a:buNone/>
            </a:pPr>
            <a:endParaRPr lang="en-US"/>
          </a:p>
          <a:p>
            <a:pPr marL="0" lvl="0" indent="0" algn="l" rtl="0">
              <a:spcBef>
                <a:spcPts val="0"/>
              </a:spcBef>
              <a:spcAft>
                <a:spcPts val="0"/>
              </a:spcAft>
              <a:buNone/>
            </a:pPr>
            <a:r>
              <a:rPr lang="en-US"/>
              <a:t>Step 7 – During our final step, we craft our brainstorms into specific actions we believe will result in the equitable outcomes we outlined in step 5  What would we do in the immediate terms? What would we do that might a little longer term equity project? How would we respond to ensure, to the best of our knowledge and power, justice for everybody involved?</a:t>
            </a:r>
          </a:p>
          <a:p>
            <a:pPr marL="0" lvl="0" indent="0" algn="l" rtl="0">
              <a:spcBef>
                <a:spcPts val="0"/>
              </a:spcBef>
              <a:spcAft>
                <a:spcPts val="0"/>
              </a:spcAft>
              <a:buNone/>
            </a:pPr>
            <a:endParaRPr lang="en-US"/>
          </a:p>
          <a:p>
            <a:pPr marL="0" lvl="0" indent="0" algn="l" rtl="0">
              <a:spcBef>
                <a:spcPts val="0"/>
              </a:spcBef>
              <a:spcAft>
                <a:spcPts val="0"/>
              </a:spcAft>
              <a:buNone/>
            </a:pPr>
            <a:r>
              <a:rPr lang="en-US"/>
              <a:t>In summary, the point is not to memorize these steps or to step through them carefully in every instance, rather the ideas is to use them to practice our equity literacy skills by reflecting on classroom and school conditions through a social justice lens.  </a:t>
            </a:r>
          </a:p>
          <a:p>
            <a:pPr marL="0" lvl="0" indent="0" algn="l" rtl="0">
              <a:spcBef>
                <a:spcPts val="0"/>
              </a:spcBef>
              <a:spcAft>
                <a:spcPts val="0"/>
              </a:spcAft>
              <a:buNone/>
            </a:pPr>
            <a:endParaRPr/>
          </a:p>
        </p:txBody>
      </p:sp>
      <p:sp>
        <p:nvSpPr>
          <p:cNvPr id="202" name="Google Shape;202;gf997c9c6ca_0_1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4566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56</a:t>
            </a:fld>
            <a:endParaRPr lang="en-US"/>
          </a:p>
        </p:txBody>
      </p:sp>
    </p:spTree>
    <p:extLst>
      <p:ext uri="{BB962C8B-B14F-4D97-AF65-F5344CB8AC3E}">
        <p14:creationId xmlns:p14="http://schemas.microsoft.com/office/powerpoint/2010/main" val="3777371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Advocates, Mobilizers, Organizers Scenario</a:t>
            </a:r>
          </a:p>
        </p:txBody>
      </p:sp>
    </p:spTree>
    <p:extLst>
      <p:ext uri="{BB962C8B-B14F-4D97-AF65-F5344CB8AC3E}">
        <p14:creationId xmlns:p14="http://schemas.microsoft.com/office/powerpoint/2010/main" val="2557330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984029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67</a:t>
            </a:fld>
            <a:endParaRPr lang="en-US"/>
          </a:p>
        </p:txBody>
      </p:sp>
    </p:spTree>
    <p:extLst>
      <p:ext uri="{BB962C8B-B14F-4D97-AF65-F5344CB8AC3E}">
        <p14:creationId xmlns:p14="http://schemas.microsoft.com/office/powerpoint/2010/main" val="3546687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68</a:t>
            </a:fld>
            <a:endParaRPr lang="en-US"/>
          </a:p>
        </p:txBody>
      </p:sp>
    </p:spTree>
    <p:extLst>
      <p:ext uri="{BB962C8B-B14F-4D97-AF65-F5344CB8AC3E}">
        <p14:creationId xmlns:p14="http://schemas.microsoft.com/office/powerpoint/2010/main" val="824980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2778766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11415976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4986675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7/17/2026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7/17/2026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D689CD99-75A8-48EC-8ADF-B5A235CDBDC1}" type="datetimeFigureOut">
              <a:rPr lang="en-US" smtClean="0"/>
              <a:t>7/17/2026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7/17/2026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2"/>
        <p:cNvGrpSpPr/>
        <p:nvPr/>
      </p:nvGrpSpPr>
      <p:grpSpPr>
        <a:xfrm>
          <a:off x="0" y="0"/>
          <a:ext cx="0" cy="0"/>
          <a:chOff x="0" y="0"/>
          <a:chExt cx="0" cy="0"/>
        </a:xfrm>
      </p:grpSpPr>
      <p:sp>
        <p:nvSpPr>
          <p:cNvPr id="2" name="Rectangle 1"/>
          <p:cNvSpPr/>
          <p:nvPr userDrawn="1"/>
        </p:nvSpPr>
        <p:spPr>
          <a:xfrm>
            <a:off x="1114697" y="1645920"/>
            <a:ext cx="10154194" cy="1915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13"/>
          <p:cNvSpPr txBox="1">
            <a:spLocks noGrp="1"/>
          </p:cNvSpPr>
          <p:nvPr>
            <p:ph type="title"/>
          </p:nvPr>
        </p:nvSpPr>
        <p:spPr>
          <a:xfrm>
            <a:off x="838200" y="365125"/>
            <a:ext cx="10515600" cy="1150166"/>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4" name="Google Shape;54;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1600"/>
              </a:spcBef>
              <a:spcAft>
                <a:spcPts val="0"/>
              </a:spcAft>
              <a:buClr>
                <a:schemeClr val="dk1"/>
              </a:buClr>
              <a:buSzPts val="1400"/>
              <a:buChar char="○"/>
              <a:defRPr/>
            </a:lvl2pPr>
            <a:lvl3pPr marL="1828754" lvl="2" indent="-423323" algn="l" rtl="0">
              <a:lnSpc>
                <a:spcPct val="90000"/>
              </a:lnSpc>
              <a:spcBef>
                <a:spcPts val="1600"/>
              </a:spcBef>
              <a:spcAft>
                <a:spcPts val="0"/>
              </a:spcAft>
              <a:buClr>
                <a:schemeClr val="dk1"/>
              </a:buClr>
              <a:buSzPts val="1400"/>
              <a:buChar char="■"/>
              <a:defRPr/>
            </a:lvl3pPr>
            <a:lvl4pPr marL="2438339" lvl="3" indent="-423323" algn="l" rtl="0">
              <a:lnSpc>
                <a:spcPct val="90000"/>
              </a:lnSpc>
              <a:spcBef>
                <a:spcPts val="1600"/>
              </a:spcBef>
              <a:spcAft>
                <a:spcPts val="0"/>
              </a:spcAft>
              <a:buClr>
                <a:schemeClr val="dk1"/>
              </a:buClr>
              <a:buSzPts val="1400"/>
              <a:buChar char="●"/>
              <a:defRPr/>
            </a:lvl4pPr>
            <a:lvl5pPr marL="3047924" lvl="4" indent="-423323" algn="l" rtl="0">
              <a:lnSpc>
                <a:spcPct val="90000"/>
              </a:lnSpc>
              <a:spcBef>
                <a:spcPts val="1600"/>
              </a:spcBef>
              <a:spcAft>
                <a:spcPts val="0"/>
              </a:spcAft>
              <a:buClr>
                <a:schemeClr val="dk1"/>
              </a:buClr>
              <a:buSzPts val="1400"/>
              <a:buChar char="○"/>
              <a:defRPr/>
            </a:lvl5pPr>
            <a:lvl6pPr marL="3657509" lvl="5" indent="-423323" algn="l" rtl="0">
              <a:lnSpc>
                <a:spcPct val="90000"/>
              </a:lnSpc>
              <a:spcBef>
                <a:spcPts val="1600"/>
              </a:spcBef>
              <a:spcAft>
                <a:spcPts val="0"/>
              </a:spcAft>
              <a:buClr>
                <a:schemeClr val="dk1"/>
              </a:buClr>
              <a:buSzPts val="1400"/>
              <a:buChar char="■"/>
              <a:defRPr/>
            </a:lvl6pPr>
            <a:lvl7pPr marL="4267093" lvl="6" indent="-423323" algn="l" rtl="0">
              <a:lnSpc>
                <a:spcPct val="90000"/>
              </a:lnSpc>
              <a:spcBef>
                <a:spcPts val="1600"/>
              </a:spcBef>
              <a:spcAft>
                <a:spcPts val="0"/>
              </a:spcAft>
              <a:buClr>
                <a:schemeClr val="dk1"/>
              </a:buClr>
              <a:buSzPts val="1400"/>
              <a:buChar char="●"/>
              <a:defRPr/>
            </a:lvl7pPr>
            <a:lvl8pPr marL="4876678" lvl="7" indent="-423323" algn="l" rtl="0">
              <a:lnSpc>
                <a:spcPct val="90000"/>
              </a:lnSpc>
              <a:spcBef>
                <a:spcPts val="1600"/>
              </a:spcBef>
              <a:spcAft>
                <a:spcPts val="0"/>
              </a:spcAft>
              <a:buClr>
                <a:schemeClr val="dk1"/>
              </a:buClr>
              <a:buSzPts val="1400"/>
              <a:buChar char="○"/>
              <a:defRPr/>
            </a:lvl8pPr>
            <a:lvl9pPr marL="5486263" lvl="8" indent="-423323" algn="l" rtl="0">
              <a:lnSpc>
                <a:spcPct val="90000"/>
              </a:lnSpc>
              <a:spcBef>
                <a:spcPts val="1600"/>
              </a:spcBef>
              <a:spcAft>
                <a:spcPts val="1600"/>
              </a:spcAft>
              <a:buClr>
                <a:schemeClr val="dk1"/>
              </a:buClr>
              <a:buSzPts val="1400"/>
              <a:buChar char="■"/>
              <a:defRPr/>
            </a:lvl9pPr>
          </a:lstStyle>
          <a:p>
            <a:endParaRPr/>
          </a:p>
        </p:txBody>
      </p:sp>
      <p:sp>
        <p:nvSpPr>
          <p:cNvPr id="55" name="Google Shape;55;p1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56" name="Google Shape;56;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57" name="Google Shape;57;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79783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49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199750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7/17/2026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7/17/2026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D689CD99-75A8-48EC-8ADF-B5A235CDBDC1}" type="datetimeFigureOut">
              <a:rPr lang="en-US" smtClean="0"/>
              <a:t>7/17/2026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7/17/2026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7/17/2026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6">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99" r:id="rId13"/>
    <p:sldLayoutId id="2147483700" r:id="rId1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7/17/2026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3">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0.png"/><Relationship Id="rId5" Type="http://schemas.microsoft.com/office/2017/04/relationships/track" Target="../media/track1.vtt"/><Relationship Id="rId4"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3.mp4"/><Relationship Id="rId1" Type="http://schemas.openxmlformats.org/officeDocument/2006/relationships/video" Target="NULL" TargetMode="External"/><Relationship Id="rId5" Type="http://schemas.openxmlformats.org/officeDocument/2006/relationships/image" Target="../media/image13.png"/><Relationship Id="rId4" Type="http://schemas.microsoft.com/office/2017/04/relationships/track" Target="../media/track2.vtt"/></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4.png"/><Relationship Id="rId4" Type="http://schemas.microsoft.com/office/2017/04/relationships/track" Target="../media/track3.vtt"/></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Labhttps:/www.labornotes.org/immigration" TargetMode="External"/><Relationship Id="rId2" Type="http://schemas.openxmlformats.org/officeDocument/2006/relationships/hyperlink" Target="https://www.aclu.org/we-have-rights" TargetMode="External"/><Relationship Id="rId1" Type="http://schemas.openxmlformats.org/officeDocument/2006/relationships/slideLayout" Target="../slideLayouts/slideLayout19.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aclu-md.org/news/know-facts-about-racist-anti-immigrant-287g-progra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20.png"/><Relationship Id="rId4" Type="http://schemas.microsoft.com/office/2017/04/relationships/track" Target="../media/track4.vtt"/></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hyperlink" Target="https://www.nea.org/resource-library/campaign-lab" TargetMode="External"/><Relationship Id="rId4" Type="http://schemas.openxmlformats.org/officeDocument/2006/relationships/image" Target="../media/image37.png"/></Relationships>
</file>

<file path=ppt/slides/_rels/slide6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hyperlink" Target="https://forms.office.com/r/7yMBd7FLwM"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EC32D-CCA8-EC17-6AA7-758D8617BA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596131-04A6-3C6A-F429-F053661EC33A}"/>
              </a:ext>
            </a:extLst>
          </p:cNvPr>
          <p:cNvSpPr>
            <a:spLocks noGrp="1"/>
          </p:cNvSpPr>
          <p:nvPr>
            <p:ph type="title"/>
          </p:nvPr>
        </p:nvSpPr>
        <p:spPr>
          <a:xfrm>
            <a:off x="279040" y="4002182"/>
            <a:ext cx="7639356" cy="702303"/>
          </a:xfrm>
        </p:spPr>
        <p:txBody>
          <a:bodyPr>
            <a:normAutofit fontScale="90000"/>
          </a:bodyPr>
          <a:lstStyle/>
          <a:p>
            <a:r>
              <a:rPr lang="en-US">
                <a:ea typeface="Calibri" panose="020F0502020204030204"/>
                <a:cs typeface="Calibri" panose="020F0502020204030204"/>
              </a:rPr>
              <a:t>Your Experience with the National Civil Rights Museum</a:t>
            </a:r>
            <a:br>
              <a:rPr lang="en-US">
                <a:ea typeface="Calibri" panose="020F0502020204030204"/>
                <a:cs typeface="Calibri" panose="020F0502020204030204"/>
              </a:rPr>
            </a:br>
            <a:br>
              <a:rPr lang="en-US">
                <a:ea typeface="Calibri" panose="020F0502020204030204"/>
                <a:cs typeface="Calibri" panose="020F0502020204030204"/>
              </a:rPr>
            </a:br>
            <a:r>
              <a:rPr lang="en-US">
                <a:ea typeface="Calibri" panose="020F0502020204030204"/>
                <a:cs typeface="Calibri" panose="020F0502020204030204"/>
              </a:rPr>
              <a:t>Remember to sit with your affinity groups to begin our day.</a:t>
            </a:r>
            <a:endParaRPr lang="en-US"/>
          </a:p>
        </p:txBody>
      </p:sp>
      <p:sp>
        <p:nvSpPr>
          <p:cNvPr id="3" name="Content Placeholder 2">
            <a:extLst>
              <a:ext uri="{FF2B5EF4-FFF2-40B4-BE49-F238E27FC236}">
                <a16:creationId xmlns:a16="http://schemas.microsoft.com/office/drawing/2014/main" id="{E1408770-BA37-6B21-0A5D-A66BB8958D7A}"/>
              </a:ext>
            </a:extLst>
          </p:cNvPr>
          <p:cNvSpPr>
            <a:spLocks noGrp="1"/>
          </p:cNvSpPr>
          <p:nvPr>
            <p:ph idx="1"/>
          </p:nvPr>
        </p:nvSpPr>
        <p:spPr>
          <a:xfrm>
            <a:off x="281795" y="1144438"/>
            <a:ext cx="7570346" cy="4724655"/>
          </a:xfrm>
        </p:spPr>
        <p:txBody>
          <a:bodyPr vert="horz" lIns="0" tIns="45720" rIns="0" bIns="45720" rtlCol="0" anchor="t">
            <a:normAutofit/>
          </a:bodyPr>
          <a:lstStyle/>
          <a:p>
            <a:endParaRPr lang="en-US" sz="4000">
              <a:ea typeface="Calibri"/>
              <a:cs typeface="Calibri"/>
            </a:endParaRPr>
          </a:p>
          <a:p>
            <a:endParaRPr lang="en-US" sz="4000">
              <a:ea typeface="Calibri"/>
              <a:cs typeface="Calibri"/>
            </a:endParaRPr>
          </a:p>
        </p:txBody>
      </p:sp>
      <p:pic>
        <p:nvPicPr>
          <p:cNvPr id="5" name="Picture 2" descr="EPIP DC | Affinity Group Healing Spaces">
            <a:extLst>
              <a:ext uri="{FF2B5EF4-FFF2-40B4-BE49-F238E27FC236}">
                <a16:creationId xmlns:a16="http://schemas.microsoft.com/office/drawing/2014/main" id="{9F682249-04B4-A4AB-4878-6525C6DA4A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3841" y="1307260"/>
            <a:ext cx="6344504" cy="408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044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26151" y="2078671"/>
            <a:ext cx="5420139" cy="1684150"/>
          </a:xfrm>
        </p:spPr>
        <p:txBody>
          <a:bodyPr anchor="ctr">
            <a:noAutofit/>
          </a:bodyPr>
          <a:lstStyle/>
          <a:p>
            <a:r>
              <a:rPr lang="en-US" sz="5400" b="1" cap="none">
                <a:solidFill>
                  <a:schemeClr val="tx1">
                    <a:lumMod val="65000"/>
                    <a:lumOff val="35000"/>
                  </a:schemeClr>
                </a:solidFill>
                <a:latin typeface="Arial" pitchFamily="34" charset="0"/>
                <a:cs typeface="Arial" pitchFamily="34" charset="0"/>
              </a:rPr>
              <a:t>Advancing Racial Justice Day 3</a:t>
            </a:r>
            <a:endParaRPr lang="en-US" sz="5400" b="1" i="1" cap="none">
              <a:solidFill>
                <a:schemeClr val="tx1">
                  <a:lumMod val="65000"/>
                  <a:lumOff val="35000"/>
                </a:schemeClr>
              </a:solidFill>
              <a:latin typeface="Arial" pitchFamily="34" charset="0"/>
              <a:cs typeface="Arial" pitchFamily="34" charset="0"/>
            </a:endParaRPr>
          </a:p>
        </p:txBody>
      </p:sp>
      <p:pic>
        <p:nvPicPr>
          <p:cNvPr id="2" name="Picture 1"/>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6868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EFAA05-9B70-A3D7-E989-8E7B5E708CAE}"/>
              </a:ext>
            </a:extLst>
          </p:cNvPr>
          <p:cNvSpPr>
            <a:spLocks noGrp="1"/>
          </p:cNvSpPr>
          <p:nvPr>
            <p:ph idx="1"/>
          </p:nvPr>
        </p:nvSpPr>
        <p:spPr/>
        <p:txBody>
          <a:bodyPr vert="horz" lIns="91440" tIns="45720" rIns="91440" bIns="45720" rtlCol="0" anchor="t">
            <a:noAutofit/>
          </a:bodyPr>
          <a:lstStyle/>
          <a:p>
            <a:pPr marL="0" indent="0">
              <a:buNone/>
            </a:pPr>
            <a:r>
              <a:rPr lang="en-US" sz="3500">
                <a:ea typeface="+mn-lt"/>
                <a:cs typeface="+mn-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Thank you for your commitment to ensuring a positive event for all. </a:t>
            </a:r>
            <a:endParaRPr lang="en-US" sz="3500"/>
          </a:p>
        </p:txBody>
      </p:sp>
    </p:spTree>
    <p:extLst>
      <p:ext uri="{BB962C8B-B14F-4D97-AF65-F5344CB8AC3E}">
        <p14:creationId xmlns:p14="http://schemas.microsoft.com/office/powerpoint/2010/main" val="2010883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A619F-6BF2-1166-7F7E-B0DEEC0D67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3B1E31-63C1-5F98-24B4-16A15B63321A}"/>
              </a:ext>
            </a:extLst>
          </p:cNvPr>
          <p:cNvSpPr>
            <a:spLocks noGrp="1"/>
          </p:cNvSpPr>
          <p:nvPr>
            <p:ph idx="1"/>
          </p:nvPr>
        </p:nvSpPr>
        <p:spPr>
          <a:xfrm>
            <a:off x="383395" y="445938"/>
            <a:ext cx="11415623" cy="4724655"/>
          </a:xfrm>
        </p:spPr>
        <p:txBody>
          <a:bodyPr vert="horz" lIns="91440" tIns="45720" rIns="91440" bIns="45720" rtlCol="0" anchor="t">
            <a:noAutofit/>
          </a:bodyPr>
          <a:lstStyle/>
          <a:p>
            <a:pPr marL="0" indent="0">
              <a:buNone/>
            </a:pPr>
            <a:r>
              <a:rPr lang="en-US" sz="3000">
                <a:ea typeface="+mn-lt"/>
                <a:cs typeface="+mn-lt"/>
              </a:rPr>
              <a:t>By attending this training, you confirm that you are either an NEA affiliate staff person or NEA member in good standing. The information you receive here is only for your use in your capacity as an NEA affiliate staff person or NEA member.</a:t>
            </a:r>
            <a:endParaRPr lang="en-US" sz="3000"/>
          </a:p>
          <a:p>
            <a:pPr marL="0" indent="0">
              <a:buNone/>
            </a:pPr>
            <a:endParaRPr lang="en-US" sz="3000">
              <a:ea typeface="+mn-lt"/>
              <a:cs typeface="+mn-lt"/>
            </a:endParaRPr>
          </a:p>
          <a:p>
            <a:pPr marL="0" indent="0">
              <a:buNone/>
            </a:pPr>
            <a:r>
              <a:rPr lang="en-US" sz="3000">
                <a:ea typeface="+mn-lt"/>
                <a:cs typeface="+mn-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written consent. Violation of these terms may result in legal action.</a:t>
            </a:r>
          </a:p>
        </p:txBody>
      </p:sp>
    </p:spTree>
    <p:extLst>
      <p:ext uri="{BB962C8B-B14F-4D97-AF65-F5344CB8AC3E}">
        <p14:creationId xmlns:p14="http://schemas.microsoft.com/office/powerpoint/2010/main" val="780229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pPr>
              <a:buSzPts val="990"/>
            </a:pPr>
            <a:r>
              <a:rPr lang="en-US">
                <a:solidFill>
                  <a:srgbClr val="404040"/>
                </a:solidFill>
              </a:rPr>
              <a:t>Community Agreements Pg 2-3 </a:t>
            </a:r>
            <a:endParaRPr>
              <a:solidFill>
                <a:srgbClr val="404040"/>
              </a:solidFill>
            </a:endParaRPr>
          </a:p>
        </p:txBody>
      </p:sp>
      <p:sp>
        <p:nvSpPr>
          <p:cNvPr id="191" name="Google Shape;191;g1353501599d_0_66"/>
          <p:cNvSpPr txBox="1">
            <a:spLocks noGrp="1"/>
          </p:cNvSpPr>
          <p:nvPr>
            <p:ph idx="1"/>
          </p:nvPr>
        </p:nvSpPr>
        <p:spPr>
          <a:xfrm>
            <a:off x="281795" y="751114"/>
            <a:ext cx="11415623" cy="5117979"/>
          </a:xfrm>
          <a:prstGeom prst="rect">
            <a:avLst/>
          </a:prstGeom>
        </p:spPr>
        <p:txBody>
          <a:bodyPr spcFirstLastPara="1" vert="horz" wrap="square" lIns="91425" tIns="45700" rIns="91425" bIns="45700" rtlCol="0" anchor="t" anchorCtr="0">
            <a:noAutofit/>
          </a:bodyPr>
          <a:lstStyle/>
          <a:p>
            <a:pPr indent="-381000">
              <a:lnSpc>
                <a:spcPct val="115000"/>
              </a:lnSpc>
              <a:spcBef>
                <a:spcPts val="1200"/>
              </a:spcBef>
              <a:buClr>
                <a:schemeClr val="dk1"/>
              </a:buClr>
              <a:buSzPts val="2400"/>
            </a:pPr>
            <a:r>
              <a:rPr lang="en-US" sz="3200" b="1">
                <a:sym typeface="Arial"/>
              </a:rPr>
              <a:t>Awareness and Self-Knowledge</a:t>
            </a:r>
            <a:endParaRPr sz="3200" b="1">
              <a:sym typeface="Arial"/>
            </a:endParaRPr>
          </a:p>
          <a:p>
            <a:pPr indent="-381000">
              <a:lnSpc>
                <a:spcPct val="115000"/>
              </a:lnSpc>
              <a:spcBef>
                <a:spcPts val="0"/>
              </a:spcBef>
              <a:buClr>
                <a:schemeClr val="dk1"/>
              </a:buClr>
              <a:buSzPts val="2400"/>
            </a:pPr>
            <a:r>
              <a:rPr lang="en-US" sz="3200" b="1">
                <a:sym typeface="Arial"/>
              </a:rPr>
              <a:t>Listen for Understanding</a:t>
            </a:r>
            <a:endParaRPr sz="3200" b="1">
              <a:sym typeface="Arial"/>
            </a:endParaRPr>
          </a:p>
          <a:p>
            <a:pPr indent="-330200">
              <a:lnSpc>
                <a:spcPct val="115000"/>
              </a:lnSpc>
              <a:spcBef>
                <a:spcPts val="0"/>
              </a:spcBef>
              <a:buClr>
                <a:schemeClr val="dk1"/>
              </a:buClr>
              <a:buSzPts val="1600"/>
            </a:pPr>
            <a:r>
              <a:rPr lang="en-US" sz="3200" b="1">
                <a:sym typeface="Arial"/>
              </a:rPr>
              <a:t>Be Gracious </a:t>
            </a:r>
            <a:endParaRPr sz="3200" b="1">
              <a:sym typeface="Arial"/>
            </a:endParaRPr>
          </a:p>
          <a:p>
            <a:pPr indent="-381000">
              <a:lnSpc>
                <a:spcPct val="115000"/>
              </a:lnSpc>
              <a:spcBef>
                <a:spcPts val="0"/>
              </a:spcBef>
              <a:buClr>
                <a:schemeClr val="dk1"/>
              </a:buClr>
              <a:buSzPts val="2400"/>
            </a:pPr>
            <a:r>
              <a:rPr lang="en-US" sz="3200" b="1">
                <a:sym typeface="Arial"/>
              </a:rPr>
              <a:t>Stay Engaged</a:t>
            </a:r>
            <a:endParaRPr sz="3200" b="1">
              <a:sym typeface="Arial"/>
            </a:endParaRPr>
          </a:p>
          <a:p>
            <a:pPr indent="-381000">
              <a:lnSpc>
                <a:spcPct val="115000"/>
              </a:lnSpc>
              <a:spcBef>
                <a:spcPts val="0"/>
              </a:spcBef>
              <a:buClr>
                <a:schemeClr val="dk1"/>
              </a:buClr>
              <a:buSzPts val="2400"/>
            </a:pPr>
            <a:r>
              <a:rPr lang="en-US" sz="3200" b="1">
                <a:sym typeface="Arial"/>
              </a:rPr>
              <a:t>Be Open and Suspend Judgment</a:t>
            </a:r>
            <a:endParaRPr sz="3200" b="1">
              <a:sym typeface="Arial"/>
            </a:endParaRPr>
          </a:p>
          <a:p>
            <a:pPr indent="-381000">
              <a:lnSpc>
                <a:spcPct val="115000"/>
              </a:lnSpc>
              <a:spcBef>
                <a:spcPts val="0"/>
              </a:spcBef>
              <a:buClr>
                <a:schemeClr val="dk1"/>
              </a:buClr>
              <a:buSzPts val="2400"/>
            </a:pPr>
            <a:r>
              <a:rPr lang="en-US" sz="3200" b="1">
                <a:sym typeface="Arial"/>
              </a:rPr>
              <a:t>Say “I”- tell your truth</a:t>
            </a:r>
            <a:endParaRPr sz="3200" b="1">
              <a:sym typeface="Arial"/>
            </a:endParaRPr>
          </a:p>
          <a:p>
            <a:pPr indent="-381000">
              <a:lnSpc>
                <a:spcPct val="115000"/>
              </a:lnSpc>
              <a:spcBef>
                <a:spcPts val="0"/>
              </a:spcBef>
              <a:buClr>
                <a:schemeClr val="dk1"/>
              </a:buClr>
              <a:buSzPts val="2400"/>
            </a:pPr>
            <a:r>
              <a:rPr lang="en-US" sz="3200" b="1">
                <a:sym typeface="Arial"/>
              </a:rPr>
              <a:t>Lean into Discomfort</a:t>
            </a:r>
            <a:endParaRPr sz="3200" b="1">
              <a:sym typeface="Arial"/>
            </a:endParaRPr>
          </a:p>
          <a:p>
            <a:pPr indent="-381000">
              <a:lnSpc>
                <a:spcPct val="115000"/>
              </a:lnSpc>
              <a:spcBef>
                <a:spcPts val="0"/>
              </a:spcBef>
              <a:buClr>
                <a:schemeClr val="dk1"/>
              </a:buClr>
              <a:buSzPts val="2400"/>
            </a:pPr>
            <a:r>
              <a:rPr lang="en-US" sz="3200" b="1">
                <a:sym typeface="Arial"/>
              </a:rPr>
              <a:t>Reach for Empathy</a:t>
            </a:r>
            <a:endParaRPr sz="3200" b="1">
              <a:sym typeface="Arial"/>
            </a:endParaRPr>
          </a:p>
          <a:p>
            <a:pPr indent="-381000">
              <a:lnSpc>
                <a:spcPct val="115000"/>
              </a:lnSpc>
              <a:spcBef>
                <a:spcPts val="0"/>
              </a:spcBef>
              <a:buClr>
                <a:schemeClr val="dk1"/>
              </a:buClr>
              <a:buSzPts val="2400"/>
            </a:pPr>
            <a:r>
              <a:rPr lang="en-US" sz="3200" b="1">
                <a:sym typeface="Arial"/>
              </a:rPr>
              <a:t>Expect non- Resolution and non-Closure</a:t>
            </a:r>
            <a:endParaRPr sz="3200" b="1">
              <a:sym typeface="Arial"/>
            </a:endParaRPr>
          </a:p>
          <a:p>
            <a:pPr marL="0" indent="0">
              <a:spcBef>
                <a:spcPts val="1200"/>
              </a:spcBef>
              <a:buNone/>
            </a:pPr>
            <a:endParaRPr sz="2800"/>
          </a:p>
        </p:txBody>
      </p:sp>
    </p:spTree>
    <p:extLst>
      <p:ext uri="{BB962C8B-B14F-4D97-AF65-F5344CB8AC3E}">
        <p14:creationId xmlns:p14="http://schemas.microsoft.com/office/powerpoint/2010/main" val="3505879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872" y="286603"/>
            <a:ext cx="11428546" cy="997046"/>
          </a:xfrm>
        </p:spPr>
        <p:txBody>
          <a:bodyPr>
            <a:normAutofit/>
          </a:bodyPr>
          <a:lstStyle/>
          <a:p>
            <a:r>
              <a:rPr lang="en-US" sz="6600"/>
              <a:t>Feedback on Feedback</a:t>
            </a:r>
            <a:endParaRPr lang="en-US" sz="6600">
              <a:cs typeface="Calibri"/>
            </a:endParaRPr>
          </a:p>
        </p:txBody>
      </p:sp>
      <p:sp>
        <p:nvSpPr>
          <p:cNvPr id="3" name="Content Placeholder 2"/>
          <p:cNvSpPr>
            <a:spLocks noGrp="1"/>
          </p:cNvSpPr>
          <p:nvPr>
            <p:ph idx="1"/>
          </p:nvPr>
        </p:nvSpPr>
        <p:spPr>
          <a:xfrm>
            <a:off x="269505" y="2275147"/>
            <a:ext cx="11427913" cy="3593946"/>
          </a:xfrm>
        </p:spPr>
        <p:txBody>
          <a:bodyPr vert="horz" lIns="0" tIns="45720" rIns="0" bIns="45720" rtlCol="0" anchor="t">
            <a:normAutofit/>
          </a:bodyPr>
          <a:lstStyle/>
          <a:p>
            <a:endParaRPr lang="en-US" sz="3200">
              <a:ea typeface="Calibri"/>
              <a:cs typeface="Calibri"/>
            </a:endParaRPr>
          </a:p>
          <a:p>
            <a:pPr marL="0" indent="0">
              <a:buNone/>
            </a:pPr>
            <a:endParaRPr lang="en-US" sz="3200"/>
          </a:p>
        </p:txBody>
      </p:sp>
      <p:sp>
        <p:nvSpPr>
          <p:cNvPr id="4" name="TextBox 3">
            <a:extLst>
              <a:ext uri="{FF2B5EF4-FFF2-40B4-BE49-F238E27FC236}">
                <a16:creationId xmlns:a16="http://schemas.microsoft.com/office/drawing/2014/main" id="{1C91898A-AC96-A7F5-F1F1-6854B2B13A29}"/>
              </a:ext>
            </a:extLst>
          </p:cNvPr>
          <p:cNvSpPr txBox="1"/>
          <p:nvPr/>
        </p:nvSpPr>
        <p:spPr>
          <a:xfrm>
            <a:off x="268954" y="2008384"/>
            <a:ext cx="1143008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ea typeface="Calibri"/>
                <a:cs typeface="Calibri"/>
              </a:rPr>
              <a:t>38% response rate, range of 5.0 for the museum to 4.6 for the facilitators</a:t>
            </a:r>
          </a:p>
          <a:p>
            <a:endParaRPr lang="en-US" sz="3600">
              <a:ea typeface="Calibri"/>
              <a:cs typeface="Calibri"/>
            </a:endParaRPr>
          </a:p>
          <a:p>
            <a:r>
              <a:rPr lang="en-US" sz="3600">
                <a:ea typeface="Calibri"/>
                <a:cs typeface="Calibri"/>
              </a:rPr>
              <a:t>Themes: </a:t>
            </a:r>
          </a:p>
          <a:p>
            <a:r>
              <a:rPr lang="en-US" sz="3600">
                <a:ea typeface="Calibri"/>
                <a:cs typeface="Calibri"/>
              </a:rPr>
              <a:t>Appreciation for the affinity groups and the museum</a:t>
            </a:r>
          </a:p>
          <a:p>
            <a:r>
              <a:rPr lang="en-US" sz="3600">
                <a:ea typeface="Calibri"/>
                <a:cs typeface="Calibri"/>
              </a:rPr>
              <a:t>More time </a:t>
            </a: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2196463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 y="2275"/>
            <a:ext cx="11435473" cy="843095"/>
          </a:xfrm>
        </p:spPr>
        <p:txBody>
          <a:bodyPr>
            <a:normAutofit fontScale="90000"/>
          </a:bodyPr>
          <a:lstStyle/>
          <a:p>
            <a:r>
              <a:rPr lang="en-US" sz="6600"/>
              <a:t>Your Words</a:t>
            </a:r>
            <a:endParaRPr lang="en-US" sz="6600">
              <a:cs typeface="Calibri"/>
            </a:endParaRPr>
          </a:p>
        </p:txBody>
      </p:sp>
      <p:sp>
        <p:nvSpPr>
          <p:cNvPr id="3" name="Content Placeholder 2"/>
          <p:cNvSpPr>
            <a:spLocks noGrp="1"/>
          </p:cNvSpPr>
          <p:nvPr>
            <p:ph idx="1"/>
          </p:nvPr>
        </p:nvSpPr>
        <p:spPr>
          <a:xfrm>
            <a:off x="269505" y="2275147"/>
            <a:ext cx="11427913" cy="3593946"/>
          </a:xfrm>
        </p:spPr>
        <p:txBody>
          <a:bodyPr vert="horz" lIns="0" tIns="45720" rIns="0" bIns="45720" rtlCol="0" anchor="t">
            <a:normAutofit/>
          </a:bodyPr>
          <a:lstStyle/>
          <a:p>
            <a:endParaRPr lang="en-US" sz="3200">
              <a:ea typeface="Calibri"/>
              <a:cs typeface="Calibri"/>
            </a:endParaRPr>
          </a:p>
          <a:p>
            <a:pPr marL="0" indent="0">
              <a:buNone/>
            </a:pPr>
            <a:endParaRPr lang="en-US" sz="3200"/>
          </a:p>
        </p:txBody>
      </p:sp>
      <p:sp>
        <p:nvSpPr>
          <p:cNvPr id="4" name="TextBox 3">
            <a:extLst>
              <a:ext uri="{FF2B5EF4-FFF2-40B4-BE49-F238E27FC236}">
                <a16:creationId xmlns:a16="http://schemas.microsoft.com/office/drawing/2014/main" id="{1064A7F1-D1B4-57AD-C3C7-553F4CFBF8C4}"/>
              </a:ext>
            </a:extLst>
          </p:cNvPr>
          <p:cNvSpPr txBox="1"/>
          <p:nvPr/>
        </p:nvSpPr>
        <p:spPr>
          <a:xfrm>
            <a:off x="270164" y="685800"/>
            <a:ext cx="11817925"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212121"/>
                </a:solidFill>
                <a:latin typeface="Segoe UI"/>
                <a:ea typeface="Segoe UI"/>
                <a:cs typeface="Segoe UI"/>
              </a:rPr>
              <a:t>I appreciated staying in the affinity groups. It helped me really appreciate being in a group who understands without using words. I suggest to do a full day of training on day 2 and have more time at the museum on day 3. Is so much information and it felt rushed. I also understand NEA might not consider that “work”. I was disappointed that the group disregarded the allergy alert and came back to the room with the fruit smoothies. It was an example of the privilege vs the marginalized. As advocates, we failed our sibling.</a:t>
            </a:r>
            <a:endParaRPr lang="en-US" sz="2400">
              <a:ea typeface="Calibri"/>
              <a:cs typeface="Calibri"/>
            </a:endParaRPr>
          </a:p>
          <a:p>
            <a:endParaRPr lang="en-US" sz="2400">
              <a:solidFill>
                <a:srgbClr val="212121"/>
              </a:solidFill>
              <a:latin typeface="Segoe UI"/>
              <a:cs typeface="Segoe UI"/>
            </a:endParaRPr>
          </a:p>
          <a:p>
            <a:r>
              <a:rPr lang="en-US" sz="2400">
                <a:solidFill>
                  <a:srgbClr val="212121"/>
                </a:solidFill>
                <a:highlight>
                  <a:srgbClr val="FFFFFF"/>
                </a:highlight>
                <a:latin typeface="Segoe UI"/>
                <a:ea typeface="Calibri" panose="020F0502020204030204"/>
                <a:cs typeface="Segoe UI"/>
              </a:rPr>
              <a:t>Incorporating a trip to the National Civil Rights Museum as part of the curriculum was brilliant. Today allowed for deep conversations to occur; of course, more time for the conversations to happen within groups would have allowed everyone to have a voice. Perhaps, the affinity groups and the restorative circles could be been subdivided so that everyone would have had a chance to share on all the items. Overall, another very nice day in which a great deal of hard material was presented with style and grace. I am appreciative.</a:t>
            </a:r>
            <a:endParaRPr lang="en-US" sz="2400"/>
          </a:p>
          <a:p>
            <a:pPr algn="ctr"/>
            <a:endParaRPr lang="en-US">
              <a:ea typeface="Calibri" panose="020F0502020204030204"/>
              <a:cs typeface="Calibri" panose="020F0502020204030204"/>
            </a:endParaRPr>
          </a:p>
        </p:txBody>
      </p:sp>
    </p:spTree>
    <p:extLst>
      <p:ext uri="{BB962C8B-B14F-4D97-AF65-F5344CB8AC3E}">
        <p14:creationId xmlns:p14="http://schemas.microsoft.com/office/powerpoint/2010/main" val="354959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a:solidFill>
                  <a:schemeClr val="tx1">
                    <a:lumMod val="65000"/>
                    <a:lumOff val="35000"/>
                  </a:schemeClr>
                </a:solidFill>
                <a:latin typeface="Arial" pitchFamily="34" charset="0"/>
                <a:cs typeface="Arial" pitchFamily="34" charset="0"/>
              </a:rPr>
              <a:t>Overview Of Today’s Learning</a:t>
            </a:r>
          </a:p>
        </p:txBody>
      </p:sp>
      <p:sp>
        <p:nvSpPr>
          <p:cNvPr id="48" name="Shape 48"/>
          <p:cNvSpPr txBox="1">
            <a:spLocks noGrp="1"/>
          </p:cNvSpPr>
          <p:nvPr>
            <p:ph type="body" idx="1"/>
          </p:nvPr>
        </p:nvSpPr>
        <p:spPr>
          <a:xfrm>
            <a:off x="252249" y="1425024"/>
            <a:ext cx="6881719" cy="5196173"/>
          </a:xfrm>
          <a:prstGeom prst="rect">
            <a:avLst/>
          </a:prstGeom>
          <a:ln>
            <a:noFill/>
          </a:ln>
        </p:spPr>
        <p:txBody>
          <a:bodyPr lIns="121897" tIns="121897" rIns="121897" bIns="121897" anchor="t" anchorCtr="0">
            <a:noAutofit/>
          </a:bodyPr>
          <a:lstStyle/>
          <a:p>
            <a:pPr marL="0" indent="0">
              <a:buNone/>
            </a:pPr>
            <a:r>
              <a:rPr lang="en-US" sz="3200" b="1">
                <a:solidFill>
                  <a:schemeClr val="tx1">
                    <a:lumMod val="65000"/>
                    <a:lumOff val="35000"/>
                  </a:schemeClr>
                </a:solidFill>
                <a:latin typeface="Arial"/>
                <a:cs typeface="Arial"/>
              </a:rPr>
              <a:t>Welcome &amp; Introductions</a:t>
            </a:r>
            <a:endParaRPr lang="en-US">
              <a:ea typeface="Calibri" panose="020F0502020204030204"/>
              <a:cs typeface="Calibri" panose="020F0502020204030204"/>
            </a:endParaRPr>
          </a:p>
          <a:p>
            <a:pPr marL="0" indent="0">
              <a:buNone/>
            </a:pPr>
            <a:r>
              <a:rPr lang="en-US" sz="3200" b="1">
                <a:solidFill>
                  <a:schemeClr val="tx1">
                    <a:lumMod val="65000"/>
                    <a:lumOff val="35000"/>
                  </a:schemeClr>
                </a:solidFill>
                <a:latin typeface="Arial"/>
                <a:cs typeface="Arial"/>
              </a:rPr>
              <a:t>Community Building</a:t>
            </a:r>
          </a:p>
          <a:p>
            <a:pPr marL="0" indent="0">
              <a:buNone/>
            </a:pPr>
            <a:r>
              <a:rPr lang="en-US" sz="3200" b="1">
                <a:solidFill>
                  <a:schemeClr val="tx1">
                    <a:lumMod val="65000"/>
                    <a:lumOff val="35000"/>
                  </a:schemeClr>
                </a:solidFill>
                <a:latin typeface="Arial"/>
                <a:cs typeface="Arial"/>
              </a:rPr>
              <a:t>Setting the Stage </a:t>
            </a:r>
          </a:p>
          <a:p>
            <a:pPr marL="0" indent="0">
              <a:buNone/>
            </a:pPr>
            <a:r>
              <a:rPr lang="en-US" sz="3200" b="1">
                <a:solidFill>
                  <a:schemeClr val="tx1">
                    <a:lumMod val="65000"/>
                    <a:lumOff val="35000"/>
                  </a:schemeClr>
                </a:solidFill>
                <a:latin typeface="Arial"/>
                <a:cs typeface="Arial"/>
              </a:rPr>
              <a:t>Talking Race</a:t>
            </a:r>
            <a:endParaRPr lang="en-US">
              <a:solidFill>
                <a:schemeClr val="tx1">
                  <a:lumMod val="65000"/>
                  <a:lumOff val="35000"/>
                </a:schemeClr>
              </a:solidFill>
              <a:latin typeface="Calibri" panose="020F0502020204030204"/>
              <a:ea typeface="Calibri" panose="020F0502020204030204"/>
              <a:cs typeface="Calibri" panose="020F0502020204030204"/>
            </a:endParaRPr>
          </a:p>
          <a:p>
            <a:pPr marL="0" indent="0">
              <a:buNone/>
            </a:pPr>
            <a:r>
              <a:rPr lang="en-US" sz="2800" b="1">
                <a:solidFill>
                  <a:schemeClr val="tx1">
                    <a:lumMod val="65000"/>
                    <a:lumOff val="35000"/>
                  </a:schemeClr>
                </a:solidFill>
                <a:latin typeface="Arial"/>
                <a:cs typeface="Arial"/>
              </a:rPr>
              <a:t>  Actor/Ally/Accomplice</a:t>
            </a:r>
            <a:endParaRPr lang="en-US">
              <a:solidFill>
                <a:schemeClr val="tx1">
                  <a:lumMod val="65000"/>
                  <a:lumOff val="35000"/>
                </a:schemeClr>
              </a:solidFill>
              <a:ea typeface="Calibri" panose="020F0502020204030204"/>
              <a:cs typeface="Calibri" panose="020F0502020204030204"/>
            </a:endParaRPr>
          </a:p>
          <a:p>
            <a:pPr marL="457200" indent="0">
              <a:buNone/>
            </a:pPr>
            <a:r>
              <a:rPr lang="en-US" sz="2800" b="1">
                <a:solidFill>
                  <a:schemeClr val="tx1">
                    <a:lumMod val="65000"/>
                    <a:lumOff val="35000"/>
                  </a:schemeClr>
                </a:solidFill>
                <a:latin typeface="Arial"/>
                <a:cs typeface="Arial"/>
              </a:rPr>
              <a:t>Interrupting Microaggressions</a:t>
            </a:r>
          </a:p>
          <a:p>
            <a:pPr marL="457200" indent="0">
              <a:buNone/>
            </a:pPr>
            <a:r>
              <a:rPr lang="en-US" sz="2800" b="1">
                <a:solidFill>
                  <a:schemeClr val="tx1">
                    <a:lumMod val="65000"/>
                    <a:lumOff val="35000"/>
                  </a:schemeClr>
                </a:solidFill>
                <a:latin typeface="Arial"/>
                <a:cs typeface="Arial"/>
              </a:rPr>
              <a:t>Being Anti-Racist</a:t>
            </a:r>
          </a:p>
          <a:p>
            <a:pPr marL="457200" indent="0">
              <a:buNone/>
            </a:pPr>
            <a:r>
              <a:rPr lang="en-US" sz="2800" b="1">
                <a:solidFill>
                  <a:schemeClr val="tx1">
                    <a:lumMod val="65000"/>
                    <a:lumOff val="35000"/>
                  </a:schemeClr>
                </a:solidFill>
                <a:latin typeface="Arial"/>
                <a:cs typeface="Arial"/>
              </a:rPr>
              <a:t>Case Studies in Racial Equity</a:t>
            </a:r>
            <a:endParaRPr lang="en-US" sz="3200" b="1">
              <a:solidFill>
                <a:schemeClr val="tx1">
                  <a:lumMod val="65000"/>
                  <a:lumOff val="35000"/>
                </a:schemeClr>
              </a:solidFill>
              <a:latin typeface="Arial"/>
              <a:cs typeface="Arial"/>
            </a:endParaRPr>
          </a:p>
          <a:p>
            <a:pPr marL="0" indent="0">
              <a:buNone/>
            </a:pPr>
            <a:r>
              <a:rPr lang="en-US" sz="3200" b="1">
                <a:solidFill>
                  <a:schemeClr val="tx1">
                    <a:lumMod val="65000"/>
                    <a:lumOff val="35000"/>
                  </a:schemeClr>
                </a:solidFill>
                <a:latin typeface="Arial"/>
                <a:cs typeface="Arial"/>
              </a:rPr>
              <a:t>Moving Forward </a:t>
            </a:r>
            <a:endParaRPr lang="en-US" sz="3200" b="1">
              <a:solidFill>
                <a:schemeClr val="tx1">
                  <a:lumMod val="65000"/>
                  <a:lumOff val="35000"/>
                </a:schemeClr>
              </a:solidFill>
              <a:latin typeface="Arial" pitchFamily="34" charset="0"/>
              <a:cs typeface="Arial" pitchFamily="34" charset="0"/>
            </a:endParaRPr>
          </a:p>
          <a:p>
            <a:pPr marL="0" indent="0">
              <a:buNone/>
            </a:pPr>
            <a:r>
              <a:rPr lang="en-US" sz="3200" b="1">
                <a:solidFill>
                  <a:schemeClr val="tx1">
                    <a:lumMod val="65000"/>
                    <a:lumOff val="35000"/>
                  </a:schemeClr>
                </a:solidFill>
                <a:latin typeface="Arial"/>
                <a:cs typeface="Arial"/>
              </a:rPr>
              <a:t>Closing</a:t>
            </a:r>
          </a:p>
          <a:p>
            <a:pPr marL="457200" indent="-457200" fontAlgn="base">
              <a:buClrTx/>
              <a:buFont typeface="Arial" panose="020F0502020204030204" pitchFamily="34" charset="0"/>
              <a:buChar char="•"/>
            </a:pPr>
            <a:endParaRPr lang="en-US" b="1">
              <a:latin typeface="Arial" pitchFamily="34" charset="0"/>
              <a:cs typeface="Arial" pitchFamily="34" charset="0"/>
            </a:endParaRPr>
          </a:p>
          <a:p>
            <a:pPr marL="0" indent="0" fontAlgn="base">
              <a:buNone/>
            </a:pPr>
            <a:endParaRPr lang="en-US" sz="2400" b="1">
              <a:latin typeface="Arial" pitchFamily="34" charset="0"/>
              <a:cs typeface="Arial" pitchFamily="34" charset="0"/>
            </a:endParaRPr>
          </a:p>
          <a:p>
            <a:pPr marL="0" indent="0" fontAlgn="base">
              <a:buClrTx/>
              <a:buNone/>
            </a:pPr>
            <a:endParaRPr lang="en-US" sz="3600" b="1">
              <a:solidFill>
                <a:srgbClr val="7030A0"/>
              </a:solidFill>
              <a:latin typeface="Arial" pitchFamily="34" charset="0"/>
              <a:cs typeface="Arial" pitchFamily="34" charset="0"/>
            </a:endParaRPr>
          </a:p>
        </p:txBody>
      </p:sp>
      <p:sp>
        <p:nvSpPr>
          <p:cNvPr id="3" name="Rectangle 2"/>
          <p:cNvSpPr/>
          <p:nvPr/>
        </p:nvSpPr>
        <p:spPr>
          <a:xfrm>
            <a:off x="8293540" y="1497913"/>
            <a:ext cx="2063385" cy="707886"/>
          </a:xfrm>
          <a:prstGeom prst="rect">
            <a:avLst/>
          </a:prstGeom>
        </p:spPr>
        <p:txBody>
          <a:bodyPr wrap="none">
            <a:spAutoFit/>
          </a:bodyPr>
          <a:lstStyle/>
          <a:p>
            <a:pPr fontAlgn="base"/>
            <a:r>
              <a:rPr lang="en-US" sz="4000" b="1">
                <a:solidFill>
                  <a:srgbClr val="002060"/>
                </a:solidFill>
                <a:latin typeface="Arial" pitchFamily="34" charset="0"/>
                <a:cs typeface="Arial" pitchFamily="34" charset="0"/>
              </a:rPr>
              <a:t>Agenda</a:t>
            </a:r>
          </a:p>
        </p:txBody>
      </p:sp>
      <p:pic>
        <p:nvPicPr>
          <p:cNvPr id="7" name="Picture 6"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360" y="1323833"/>
            <a:ext cx="3659040" cy="427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08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EC32D-CCA8-EC17-6AA7-758D8617BA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408770-BA37-6B21-0A5D-A66BB8958D7A}"/>
              </a:ext>
            </a:extLst>
          </p:cNvPr>
          <p:cNvSpPr>
            <a:spLocks noGrp="1"/>
          </p:cNvSpPr>
          <p:nvPr>
            <p:ph idx="1"/>
          </p:nvPr>
        </p:nvSpPr>
        <p:spPr>
          <a:xfrm>
            <a:off x="212785" y="1435986"/>
            <a:ext cx="7570346" cy="4724655"/>
          </a:xfrm>
        </p:spPr>
        <p:txBody>
          <a:bodyPr vert="horz" lIns="0" tIns="45720" rIns="0" bIns="45720" rtlCol="0" anchor="t">
            <a:normAutofit/>
          </a:bodyPr>
          <a:lstStyle/>
          <a:p>
            <a:endParaRPr lang="en-US" sz="4000">
              <a:ea typeface="Calibri"/>
              <a:cs typeface="Calibri"/>
            </a:endParaRPr>
          </a:p>
          <a:p>
            <a:r>
              <a:rPr lang="en-US" sz="4000">
                <a:ea typeface="Calibri"/>
                <a:cs typeface="Calibri"/>
              </a:rPr>
              <a:t>What was your experience with the National Civil Rights Museum, and how does it relate to the type of self-care you need when doing this type of work?</a:t>
            </a:r>
          </a:p>
        </p:txBody>
      </p:sp>
      <p:pic>
        <p:nvPicPr>
          <p:cNvPr id="5" name="Picture 2" descr="EPIP DC | Affinity Group Healing Spaces">
            <a:extLst>
              <a:ext uri="{FF2B5EF4-FFF2-40B4-BE49-F238E27FC236}">
                <a16:creationId xmlns:a16="http://schemas.microsoft.com/office/drawing/2014/main" id="{9F682249-04B4-A4AB-4878-6525C6DA4A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7652" y="1307260"/>
            <a:ext cx="6344504" cy="4088963"/>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p:txBody>
          <a:bodyPr>
            <a:normAutofit fontScale="90000"/>
          </a:bodyPr>
          <a:lstStyle/>
          <a:p>
            <a:r>
              <a:rPr lang="en-US">
                <a:ea typeface="Calibri"/>
                <a:cs typeface="Calibri"/>
              </a:rPr>
              <a:t>Affinity Group: National Civil Rights Museum</a:t>
            </a:r>
            <a:endParaRPr lang="en-US"/>
          </a:p>
        </p:txBody>
      </p:sp>
    </p:spTree>
    <p:extLst>
      <p:ext uri="{BB962C8B-B14F-4D97-AF65-F5344CB8AC3E}">
        <p14:creationId xmlns:p14="http://schemas.microsoft.com/office/powerpoint/2010/main" val="1788413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1F977-BF0B-C089-2B09-A7C9B2FB62D4}"/>
              </a:ext>
            </a:extLst>
          </p:cNvPr>
          <p:cNvSpPr>
            <a:spLocks noGrp="1"/>
          </p:cNvSpPr>
          <p:nvPr>
            <p:ph type="title"/>
          </p:nvPr>
        </p:nvSpPr>
        <p:spPr/>
        <p:txBody>
          <a:bodyPr/>
          <a:lstStyle/>
          <a:p>
            <a:r>
              <a:rPr lang="en-US">
                <a:ea typeface="Calibri Light"/>
                <a:cs typeface="Calibri Light"/>
              </a:rPr>
              <a:t>Greylor and Matt</a:t>
            </a:r>
          </a:p>
        </p:txBody>
      </p:sp>
    </p:spTree>
    <p:extLst>
      <p:ext uri="{BB962C8B-B14F-4D97-AF65-F5344CB8AC3E}">
        <p14:creationId xmlns:p14="http://schemas.microsoft.com/office/powerpoint/2010/main" val="890110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212224" y="3015349"/>
            <a:ext cx="6081512" cy="1684150"/>
          </a:xfrm>
        </p:spPr>
        <p:txBody>
          <a:bodyPr anchor="ctr">
            <a:noAutofit/>
          </a:bodyPr>
          <a:lstStyle/>
          <a:p>
            <a:r>
              <a:rPr lang="en-US" sz="7200" b="1" cap="none" err="1">
                <a:latin typeface="+mn-lt"/>
              </a:rPr>
              <a:t>Allyship</a:t>
            </a:r>
            <a:r>
              <a:rPr lang="en-US" sz="7200" b="1" cap="none">
                <a:latin typeface="+mn-lt"/>
                <a:cs typeface="Arial" pitchFamily="34" charset="0"/>
              </a:rPr>
              <a:t> </a:t>
            </a:r>
          </a:p>
        </p:txBody>
      </p:sp>
      <p:pic>
        <p:nvPicPr>
          <p:cNvPr id="2" name="Picture 1"/>
          <p:cNvPicPr>
            <a:picLocks noChangeAspect="1"/>
          </p:cNvPicPr>
          <p:nvPr/>
        </p:nvPicPr>
        <p:blipFill>
          <a:blip r:embed="rId3"/>
          <a:stretch>
            <a:fillRect/>
          </a:stretch>
        </p:blipFill>
        <p:spPr>
          <a:xfrm>
            <a:off x="6962481" y="553015"/>
            <a:ext cx="5074764" cy="43578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08647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1033B-8E85-4319-9CB0-3B6C3D598642}"/>
              </a:ext>
            </a:extLst>
          </p:cNvPr>
          <p:cNvSpPr>
            <a:spLocks noGrp="1"/>
          </p:cNvSpPr>
          <p:nvPr>
            <p:ph type="title"/>
          </p:nvPr>
        </p:nvSpPr>
        <p:spPr/>
        <p:txBody>
          <a:bodyPr>
            <a:normAutofit fontScale="90000"/>
          </a:bodyPr>
          <a:lstStyle/>
          <a:p>
            <a:r>
              <a:rPr lang="en-US" sz="6000" b="1">
                <a:latin typeface="+mn-lt"/>
              </a:rPr>
              <a:t>What do you think…</a:t>
            </a:r>
          </a:p>
        </p:txBody>
      </p:sp>
      <p:sp>
        <p:nvSpPr>
          <p:cNvPr id="3" name="Content Placeholder 2">
            <a:extLst>
              <a:ext uri="{FF2B5EF4-FFF2-40B4-BE49-F238E27FC236}">
                <a16:creationId xmlns:a16="http://schemas.microsoft.com/office/drawing/2014/main" id="{01B56359-8BB3-4A2D-8C76-B4347CA0E4E5}"/>
              </a:ext>
            </a:extLst>
          </p:cNvPr>
          <p:cNvSpPr>
            <a:spLocks noGrp="1"/>
          </p:cNvSpPr>
          <p:nvPr>
            <p:ph idx="1"/>
          </p:nvPr>
        </p:nvSpPr>
        <p:spPr>
          <a:xfrm>
            <a:off x="285750" y="1825625"/>
            <a:ext cx="11068050" cy="4351338"/>
          </a:xfrm>
        </p:spPr>
        <p:txBody>
          <a:bodyPr>
            <a:normAutofit/>
          </a:bodyPr>
          <a:lstStyle/>
          <a:p>
            <a:pPr marL="0" indent="0">
              <a:buNone/>
            </a:pPr>
            <a:r>
              <a:rPr lang="en-US" sz="5400"/>
              <a:t>Actor</a:t>
            </a:r>
          </a:p>
          <a:p>
            <a:pPr marL="0" indent="0">
              <a:buNone/>
            </a:pPr>
            <a:r>
              <a:rPr lang="en-US" sz="5400"/>
              <a:t>Ally</a:t>
            </a:r>
          </a:p>
          <a:p>
            <a:pPr marL="0" indent="0">
              <a:buNone/>
            </a:pPr>
            <a:r>
              <a:rPr lang="en-US" sz="5400"/>
              <a:t>Accomplice</a:t>
            </a:r>
          </a:p>
        </p:txBody>
      </p:sp>
      <p:pic>
        <p:nvPicPr>
          <p:cNvPr id="3074" name="Picture 2" descr="Related image">
            <a:extLst>
              <a:ext uri="{FF2B5EF4-FFF2-40B4-BE49-F238E27FC236}">
                <a16:creationId xmlns:a16="http://schemas.microsoft.com/office/drawing/2014/main" id="{90EC7FD9-C37A-41FC-B224-25416520C6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2247" y="830717"/>
            <a:ext cx="8069753" cy="5211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635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DE558-CA7F-47CA-B5C6-C9E110780695}"/>
              </a:ext>
            </a:extLst>
          </p:cNvPr>
          <p:cNvSpPr>
            <a:spLocks noGrp="1"/>
          </p:cNvSpPr>
          <p:nvPr>
            <p:ph type="title"/>
          </p:nvPr>
        </p:nvSpPr>
        <p:spPr>
          <a:xfrm>
            <a:off x="2999" y="146"/>
            <a:ext cx="7196014" cy="583887"/>
          </a:xfrm>
        </p:spPr>
        <p:txBody>
          <a:bodyPr vert="horz" lIns="91440" tIns="45720" rIns="91440" bIns="45720" rtlCol="0" anchor="b">
            <a:noAutofit/>
          </a:bodyPr>
          <a:lstStyle/>
          <a:p>
            <a:r>
              <a:rPr lang="en-US" sz="4000"/>
              <a:t>What does it mean to be an ALLY?</a:t>
            </a:r>
          </a:p>
        </p:txBody>
      </p:sp>
      <p:pic>
        <p:nvPicPr>
          <p:cNvPr id="4" name="The Power of ALLYSHIP">
            <a:hlinkClick r:id="" action="ppaction://media"/>
            <a:extLst>
              <a:ext uri="{FF2B5EF4-FFF2-40B4-BE49-F238E27FC236}">
                <a16:creationId xmlns:a16="http://schemas.microsoft.com/office/drawing/2014/main" id="{D887BC58-D917-4C39-9BBA-4ABD838BB0E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7607" y="679939"/>
            <a:ext cx="11942660" cy="5677359"/>
          </a:xfrm>
        </p:spPr>
      </p:pic>
    </p:spTree>
    <p:extLst>
      <p:ext uri="{BB962C8B-B14F-4D97-AF65-F5344CB8AC3E}">
        <p14:creationId xmlns:p14="http://schemas.microsoft.com/office/powerpoint/2010/main" val="2872360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9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1033B-8E85-4319-9CB0-3B6C3D598642}"/>
              </a:ext>
            </a:extLst>
          </p:cNvPr>
          <p:cNvSpPr>
            <a:spLocks noGrp="1"/>
          </p:cNvSpPr>
          <p:nvPr>
            <p:ph type="title"/>
          </p:nvPr>
        </p:nvSpPr>
        <p:spPr>
          <a:xfrm>
            <a:off x="95739" y="-189768"/>
            <a:ext cx="10515600" cy="1325563"/>
          </a:xfrm>
        </p:spPr>
        <p:txBody>
          <a:bodyPr>
            <a:normAutofit/>
          </a:bodyPr>
          <a:lstStyle/>
          <a:p>
            <a:r>
              <a:rPr lang="en-US" sz="6000" b="1">
                <a:latin typeface="+mn-lt"/>
              </a:rPr>
              <a:t>Actor</a:t>
            </a:r>
          </a:p>
        </p:txBody>
      </p:sp>
      <p:sp>
        <p:nvSpPr>
          <p:cNvPr id="4" name="Content Placeholder 3">
            <a:extLst>
              <a:ext uri="{FF2B5EF4-FFF2-40B4-BE49-F238E27FC236}">
                <a16:creationId xmlns:a16="http://schemas.microsoft.com/office/drawing/2014/main" id="{4454A7B1-4F17-4A3F-AE16-F818AAAFA136}"/>
              </a:ext>
            </a:extLst>
          </p:cNvPr>
          <p:cNvSpPr>
            <a:spLocks noGrp="1"/>
          </p:cNvSpPr>
          <p:nvPr>
            <p:ph idx="1"/>
          </p:nvPr>
        </p:nvSpPr>
        <p:spPr>
          <a:xfrm>
            <a:off x="323849" y="1135795"/>
            <a:ext cx="11657136" cy="5357080"/>
          </a:xfrm>
        </p:spPr>
        <p:txBody>
          <a:bodyPr>
            <a:noAutofit/>
          </a:bodyPr>
          <a:lstStyle/>
          <a:p>
            <a:pPr marL="0" indent="0">
              <a:buNone/>
            </a:pPr>
            <a:r>
              <a:rPr lang="en-US" sz="4000"/>
              <a:t>The actions of an Actor do not disrupt the status quo, much the same as a spectator at a game, both have only a nominal effect in shifting an overall outcome. Such systems are challenged when actors shift or couple their actions with those from Allies and/or Accomplices. The actions of an Actor do not explicitly name or challenge the pillars of White supremacy which is necessary for meaningful progress towards racial justice.</a:t>
            </a:r>
          </a:p>
        </p:txBody>
      </p:sp>
    </p:spTree>
    <p:extLst>
      <p:ext uri="{BB962C8B-B14F-4D97-AF65-F5344CB8AC3E}">
        <p14:creationId xmlns:p14="http://schemas.microsoft.com/office/powerpoint/2010/main" val="2840950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1033B-8E85-4319-9CB0-3B6C3D598642}"/>
              </a:ext>
            </a:extLst>
          </p:cNvPr>
          <p:cNvSpPr>
            <a:spLocks noGrp="1"/>
          </p:cNvSpPr>
          <p:nvPr>
            <p:ph type="title"/>
          </p:nvPr>
        </p:nvSpPr>
        <p:spPr>
          <a:xfrm>
            <a:off x="95739" y="-189768"/>
            <a:ext cx="10515600" cy="1325563"/>
          </a:xfrm>
        </p:spPr>
        <p:txBody>
          <a:bodyPr>
            <a:normAutofit/>
          </a:bodyPr>
          <a:lstStyle/>
          <a:p>
            <a:r>
              <a:rPr lang="en-US" sz="6000" b="1">
                <a:latin typeface="+mn-lt"/>
              </a:rPr>
              <a:t>Ally </a:t>
            </a:r>
          </a:p>
        </p:txBody>
      </p:sp>
      <p:sp>
        <p:nvSpPr>
          <p:cNvPr id="4" name="Content Placeholder 3">
            <a:extLst>
              <a:ext uri="{FF2B5EF4-FFF2-40B4-BE49-F238E27FC236}">
                <a16:creationId xmlns:a16="http://schemas.microsoft.com/office/drawing/2014/main" id="{4454A7B1-4F17-4A3F-AE16-F818AAAFA136}"/>
              </a:ext>
            </a:extLst>
          </p:cNvPr>
          <p:cNvSpPr>
            <a:spLocks noGrp="1"/>
          </p:cNvSpPr>
          <p:nvPr>
            <p:ph idx="1"/>
          </p:nvPr>
        </p:nvSpPr>
        <p:spPr>
          <a:xfrm>
            <a:off x="323849" y="898769"/>
            <a:ext cx="11657136" cy="5689600"/>
          </a:xfrm>
        </p:spPr>
        <p:txBody>
          <a:bodyPr>
            <a:noAutofit/>
          </a:bodyPr>
          <a:lstStyle/>
          <a:p>
            <a:pPr marL="0" indent="0">
              <a:buNone/>
            </a:pPr>
            <a:r>
              <a:rPr lang="en-US" sz="3200"/>
              <a:t>Ally is typically considered a verb - one needs to act as an ally, and can not bestow this title to themselves. The actions of an Ally have greater likelihood to challenge institutionalized racism, and White supremacy. An Ally is like a disrupter and educator in spaces dominated by Whiteness. Being an Ally is not an invitation to be in Black and Brown spaces to gain brownie points, lead, take over, or explain. Keep in mind that as White people, whether as an Actor, Ally or Accomplice, we are still part of the 'oppressor class'. This means we have to be very creative in flipping our privilege to help Black, Brown and Indigenous peoples. Allies constantly educate themselves, and do not take breaks.</a:t>
            </a:r>
          </a:p>
        </p:txBody>
      </p:sp>
    </p:spTree>
    <p:extLst>
      <p:ext uri="{BB962C8B-B14F-4D97-AF65-F5344CB8AC3E}">
        <p14:creationId xmlns:p14="http://schemas.microsoft.com/office/powerpoint/2010/main" val="67560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1033B-8E85-4319-9CB0-3B6C3D598642}"/>
              </a:ext>
            </a:extLst>
          </p:cNvPr>
          <p:cNvSpPr>
            <a:spLocks noGrp="1"/>
          </p:cNvSpPr>
          <p:nvPr>
            <p:ph type="title"/>
          </p:nvPr>
        </p:nvSpPr>
        <p:spPr>
          <a:xfrm>
            <a:off x="95739" y="-189768"/>
            <a:ext cx="10515600" cy="1325563"/>
          </a:xfrm>
        </p:spPr>
        <p:txBody>
          <a:bodyPr>
            <a:normAutofit/>
          </a:bodyPr>
          <a:lstStyle/>
          <a:p>
            <a:r>
              <a:rPr lang="en-US" sz="6000" b="1">
                <a:latin typeface="+mn-lt"/>
              </a:rPr>
              <a:t>Accomplice </a:t>
            </a:r>
          </a:p>
        </p:txBody>
      </p:sp>
      <p:sp>
        <p:nvSpPr>
          <p:cNvPr id="4" name="Content Placeholder 3">
            <a:extLst>
              <a:ext uri="{FF2B5EF4-FFF2-40B4-BE49-F238E27FC236}">
                <a16:creationId xmlns:a16="http://schemas.microsoft.com/office/drawing/2014/main" id="{4454A7B1-4F17-4A3F-AE16-F818AAAFA136}"/>
              </a:ext>
            </a:extLst>
          </p:cNvPr>
          <p:cNvSpPr>
            <a:spLocks noGrp="1"/>
          </p:cNvSpPr>
          <p:nvPr>
            <p:ph idx="1"/>
          </p:nvPr>
        </p:nvSpPr>
        <p:spPr>
          <a:xfrm>
            <a:off x="323849" y="898769"/>
            <a:ext cx="11657136" cy="5689600"/>
          </a:xfrm>
        </p:spPr>
        <p:txBody>
          <a:bodyPr>
            <a:noAutofit/>
          </a:bodyPr>
          <a:lstStyle/>
          <a:p>
            <a:pPr marL="0" indent="0">
              <a:buNone/>
            </a:pPr>
            <a:r>
              <a:rPr lang="en-US" sz="3200"/>
              <a:t>The actions of an Accomplice are meant to directly challenge institutionalized racism, colonization, and White supremacy by blocking or impeding racist people, policies, and structures. Realizing that our freedoms and liberations are bound together, retreat or withdrawal in the face of oppressive structures is not an option. Accomplices’ actions are informed by, directed and often coordinated with leaders who are Black, Brown First Nations/Indigenous Peoples, and/or People of Color. Accomplices actively listen with respect, and understand that oppressed people are not monolithic in their tactics and beliefs. Accomplices aren’t motivated by personal guilt or shame. Accomplices build trust through consent and being accountable - this means not acting in isolation where there is no accountability.</a:t>
            </a:r>
          </a:p>
        </p:txBody>
      </p:sp>
    </p:spTree>
    <p:extLst>
      <p:ext uri="{BB962C8B-B14F-4D97-AF65-F5344CB8AC3E}">
        <p14:creationId xmlns:p14="http://schemas.microsoft.com/office/powerpoint/2010/main" val="1580355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1033B-8E85-4319-9CB0-3B6C3D598642}"/>
              </a:ext>
            </a:extLst>
          </p:cNvPr>
          <p:cNvSpPr>
            <a:spLocks noGrp="1"/>
          </p:cNvSpPr>
          <p:nvPr>
            <p:ph type="title"/>
          </p:nvPr>
        </p:nvSpPr>
        <p:spPr>
          <a:xfrm>
            <a:off x="838200" y="130664"/>
            <a:ext cx="10515600" cy="822813"/>
          </a:xfrm>
        </p:spPr>
        <p:txBody>
          <a:bodyPr>
            <a:normAutofit/>
          </a:bodyPr>
          <a:lstStyle/>
          <a:p>
            <a:r>
              <a:rPr lang="en-US"/>
              <a:t>Moving from Actor to Ally p. 54</a:t>
            </a:r>
          </a:p>
        </p:txBody>
      </p:sp>
      <p:sp>
        <p:nvSpPr>
          <p:cNvPr id="3" name="Content Placeholder 2">
            <a:extLst>
              <a:ext uri="{FF2B5EF4-FFF2-40B4-BE49-F238E27FC236}">
                <a16:creationId xmlns:a16="http://schemas.microsoft.com/office/drawing/2014/main" id="{01B56359-8BB3-4A2D-8C76-B4347CA0E4E5}"/>
              </a:ext>
            </a:extLst>
          </p:cNvPr>
          <p:cNvSpPr>
            <a:spLocks noGrp="1"/>
          </p:cNvSpPr>
          <p:nvPr>
            <p:ph idx="1"/>
          </p:nvPr>
        </p:nvSpPr>
        <p:spPr>
          <a:xfrm>
            <a:off x="728785" y="5147163"/>
            <a:ext cx="11353800" cy="1253637"/>
          </a:xfrm>
        </p:spPr>
        <p:txBody>
          <a:bodyPr/>
          <a:lstStyle/>
          <a:p>
            <a:pPr marL="0" indent="0">
              <a:buNone/>
            </a:pPr>
            <a:r>
              <a:rPr lang="en-US"/>
              <a:t>Working in groups of three and using the  Actor to Ally handouts</a:t>
            </a:r>
          </a:p>
          <a:p>
            <a:pPr marL="0" indent="0">
              <a:buNone/>
            </a:pPr>
            <a:r>
              <a:rPr lang="en-US"/>
              <a:t>Circle where you think you are in each of the categories.  </a:t>
            </a:r>
          </a:p>
        </p:txBody>
      </p:sp>
      <p:pic>
        <p:nvPicPr>
          <p:cNvPr id="7170" name="Picture 2" descr="Image result for actor accomplice ally">
            <a:extLst>
              <a:ext uri="{FF2B5EF4-FFF2-40B4-BE49-F238E27FC236}">
                <a16:creationId xmlns:a16="http://schemas.microsoft.com/office/drawing/2014/main" id="{2921179A-7609-42B2-A1A6-7D65B7375B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5995" y="829975"/>
            <a:ext cx="8108463" cy="4371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26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lum bright="70000" contrast="-70000"/>
          </a:blip>
          <a:srcRect t="27953"/>
          <a:stretch/>
        </p:blipFill>
        <p:spPr>
          <a:xfrm>
            <a:off x="0" y="85060"/>
            <a:ext cx="12191999" cy="6528391"/>
          </a:xfrm>
          <a:prstGeom prst="rect">
            <a:avLst/>
          </a:prstGeom>
        </p:spPr>
      </p:pic>
      <p:sp>
        <p:nvSpPr>
          <p:cNvPr id="2" name="Title 1"/>
          <p:cNvSpPr>
            <a:spLocks noGrp="1"/>
          </p:cNvSpPr>
          <p:nvPr>
            <p:ph type="title"/>
          </p:nvPr>
        </p:nvSpPr>
        <p:spPr/>
        <p:txBody>
          <a:bodyPr>
            <a:normAutofit fontScale="90000"/>
          </a:bodyPr>
          <a:lstStyle/>
          <a:p>
            <a:r>
              <a:rPr lang="en-US"/>
              <a:t>Whole Group Conversation</a:t>
            </a:r>
          </a:p>
        </p:txBody>
      </p:sp>
      <p:sp>
        <p:nvSpPr>
          <p:cNvPr id="3" name="Content Placeholder 2"/>
          <p:cNvSpPr>
            <a:spLocks noGrp="1"/>
          </p:cNvSpPr>
          <p:nvPr>
            <p:ph idx="1"/>
          </p:nvPr>
        </p:nvSpPr>
        <p:spPr/>
        <p:txBody>
          <a:bodyPr>
            <a:normAutofit/>
          </a:bodyPr>
          <a:lstStyle/>
          <a:p>
            <a:r>
              <a:rPr lang="en-US" sz="5400"/>
              <a:t>What is surprising?</a:t>
            </a:r>
          </a:p>
          <a:p>
            <a:r>
              <a:rPr lang="en-US" sz="5400"/>
              <a:t>What do you think is missing?</a:t>
            </a:r>
          </a:p>
          <a:p>
            <a:r>
              <a:rPr lang="en-US" sz="5400"/>
              <a:t>How might you use this when you return home? </a:t>
            </a:r>
          </a:p>
        </p:txBody>
      </p:sp>
    </p:spTree>
    <p:extLst>
      <p:ext uri="{BB962C8B-B14F-4D97-AF65-F5344CB8AC3E}">
        <p14:creationId xmlns:p14="http://schemas.microsoft.com/office/powerpoint/2010/main" val="258380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87964" y="0"/>
            <a:ext cx="1762101" cy="2211572"/>
          </a:xfrm>
        </p:spPr>
        <p:txBody>
          <a:bodyPr>
            <a:normAutofit/>
          </a:bodyPr>
          <a:lstStyle/>
          <a:p>
            <a:r>
              <a:rPr lang="en-US" sz="4800" b="1">
                <a:latin typeface="+mn-lt"/>
              </a:rPr>
              <a:t>Key Points</a:t>
            </a:r>
          </a:p>
        </p:txBody>
      </p:sp>
      <p:pic>
        <p:nvPicPr>
          <p:cNvPr id="3" name="5 tips">
            <a:hlinkClick r:id="" action="ppaction://media"/>
            <a:extLst>
              <a:ext uri="{FF2B5EF4-FFF2-40B4-BE49-F238E27FC236}">
                <a16:creationId xmlns:a16="http://schemas.microsoft.com/office/drawing/2014/main" id="{6B0CEE42-1852-6F68-D7B6-20B2876465CE}"/>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EF401A12-5F22-7F4D-99DA-71F2E69AB3DE}" label="" lang="en" r:embed="rId5"/>
                        </p173:trackLst>
                      </p173:tracksInfo>
                    </p:ext>
                  </p14:extLst>
                </p14:media>
              </p:ext>
            </p:extLst>
          </p:nvPr>
        </p:nvPicPr>
        <p:blipFill>
          <a:blip r:embed="rId6"/>
          <a:stretch>
            <a:fillRect/>
          </a:stretch>
        </p:blipFill>
        <p:spPr>
          <a:xfrm>
            <a:off x="2808248" y="685800"/>
            <a:ext cx="9158869" cy="5170449"/>
          </a:xfrm>
          <a:prstGeom prst="rect">
            <a:avLst/>
          </a:prstGeom>
        </p:spPr>
      </p:pic>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754" r="4210" b="2"/>
          <a:stretch/>
        </p:blipFill>
        <p:spPr bwMode="auto">
          <a:xfrm>
            <a:off x="83461" y="2986209"/>
            <a:ext cx="2721935" cy="2093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745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2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a:ea typeface="Calibri Light"/>
                <a:cs typeface="Calibri Light"/>
              </a:rPr>
              <a:t>Scott and Adia</a:t>
            </a:r>
          </a:p>
        </p:txBody>
      </p:sp>
    </p:spTree>
    <p:extLst>
      <p:ext uri="{BB962C8B-B14F-4D97-AF65-F5344CB8AC3E}">
        <p14:creationId xmlns:p14="http://schemas.microsoft.com/office/powerpoint/2010/main" val="864366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04900" y="2971806"/>
            <a:ext cx="5385548" cy="1684150"/>
          </a:xfrm>
        </p:spPr>
        <p:txBody>
          <a:bodyPr anchor="ctr">
            <a:noAutofit/>
          </a:bodyPr>
          <a:lstStyle/>
          <a:p>
            <a:r>
              <a:rPr lang="en-US" sz="4000" b="1">
                <a:effectLst>
                  <a:outerShdw blurRad="38100" dist="38100" dir="2700000" algn="tl">
                    <a:srgbClr val="000000">
                      <a:alpha val="43137"/>
                    </a:srgbClr>
                  </a:outerShdw>
                </a:effectLst>
                <a:latin typeface="Arial"/>
                <a:cs typeface="Arial"/>
              </a:rPr>
              <a:t>Nativism and Immigration Policy</a:t>
            </a:r>
            <a:endParaRPr lang="en-US" sz="4000" b="1" cap="none">
              <a:effectLst>
                <a:outerShdw blurRad="38100" dist="38100" dir="2700000" algn="tl">
                  <a:srgbClr val="000000">
                    <a:alpha val="43137"/>
                  </a:srgbClr>
                </a:outerShdw>
              </a:effectLst>
              <a:latin typeface="Arial"/>
              <a:cs typeface="Arial"/>
            </a:endParaRPr>
          </a:p>
        </p:txBody>
      </p:sp>
      <p:pic>
        <p:nvPicPr>
          <p:cNvPr id="2" name="Picture 1"/>
          <p:cNvPicPr>
            <a:picLocks noChangeAspect="1"/>
          </p:cNvPicPr>
          <p:nvPr/>
        </p:nvPicPr>
        <p:blipFill>
          <a:blip r:embed="rId3"/>
          <a:stretch>
            <a:fillRect/>
          </a:stretch>
        </p:blipFill>
        <p:spPr>
          <a:xfrm>
            <a:off x="6962481" y="553015"/>
            <a:ext cx="5074764" cy="43578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32976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2504A-AF39-F126-73DB-11403DA3FE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615EAA-2EED-8851-0BF6-42230DBD437E}"/>
              </a:ext>
            </a:extLst>
          </p:cNvPr>
          <p:cNvSpPr>
            <a:spLocks noGrp="1"/>
          </p:cNvSpPr>
          <p:nvPr>
            <p:ph idx="1"/>
          </p:nvPr>
        </p:nvSpPr>
        <p:spPr>
          <a:xfrm>
            <a:off x="584616" y="1389764"/>
            <a:ext cx="11375457" cy="1164974"/>
          </a:xfrm>
        </p:spPr>
        <p:txBody>
          <a:bodyPr vert="horz" lIns="0" tIns="45720" rIns="0" bIns="45720" rtlCol="0" anchor="t">
            <a:noAutofit/>
          </a:bodyPr>
          <a:lstStyle/>
          <a:p>
            <a:pPr marL="0" indent="0">
              <a:buNone/>
            </a:pPr>
            <a:endParaRPr lang="en-US" sz="4000">
              <a:cs typeface="Calibri"/>
            </a:endParaRPr>
          </a:p>
          <a:p>
            <a:pPr marL="0" indent="0">
              <a:buNone/>
            </a:pPr>
            <a:endParaRPr lang="en-US" sz="4000">
              <a:ea typeface="Calibri"/>
              <a:cs typeface="Calibri"/>
            </a:endParaRPr>
          </a:p>
        </p:txBody>
      </p:sp>
      <p:sp>
        <p:nvSpPr>
          <p:cNvPr id="4" name="Title 3">
            <a:extLst>
              <a:ext uri="{FF2B5EF4-FFF2-40B4-BE49-F238E27FC236}">
                <a16:creationId xmlns:a16="http://schemas.microsoft.com/office/drawing/2014/main" id="{A78877D6-C57E-15CD-1F78-836F30E1CC01}"/>
              </a:ext>
            </a:extLst>
          </p:cNvPr>
          <p:cNvSpPr>
            <a:spLocks noGrp="1"/>
          </p:cNvSpPr>
          <p:nvPr>
            <p:ph type="title"/>
          </p:nvPr>
        </p:nvSpPr>
        <p:spPr>
          <a:xfrm>
            <a:off x="212785" y="286603"/>
            <a:ext cx="11748793" cy="702303"/>
          </a:xfrm>
        </p:spPr>
        <p:txBody>
          <a:bodyPr>
            <a:normAutofit fontScale="90000"/>
          </a:bodyPr>
          <a:lstStyle/>
          <a:p>
            <a:r>
              <a:rPr lang="en-US">
                <a:ea typeface="Calibri"/>
                <a:cs typeface="Calibri"/>
              </a:rPr>
              <a:t>What is Nativism? </a:t>
            </a:r>
            <a:endParaRPr lang="en-US" b="1">
              <a:latin typeface="+mn-lt"/>
              <a:ea typeface="Calibri"/>
              <a:cs typeface="Calibri"/>
            </a:endParaRPr>
          </a:p>
        </p:txBody>
      </p:sp>
      <p:pic>
        <p:nvPicPr>
          <p:cNvPr id="7" name="Picture 2" descr="Image result for immigration">
            <a:extLst>
              <a:ext uri="{FF2B5EF4-FFF2-40B4-BE49-F238E27FC236}">
                <a16:creationId xmlns:a16="http://schemas.microsoft.com/office/drawing/2014/main" id="{0D57C1E1-7FD7-7D3D-D5D0-8C48203380D1}"/>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val="0"/>
              </a:ext>
            </a:extLst>
          </a:blip>
          <a:srcRect t="58929" b="6474"/>
          <a:stretch/>
        </p:blipFill>
        <p:spPr bwMode="auto">
          <a:xfrm>
            <a:off x="0" y="4495800"/>
            <a:ext cx="12192000" cy="2362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5E2E6DE-4449-B831-4E77-198464BBC1D7}"/>
              </a:ext>
            </a:extLst>
          </p:cNvPr>
          <p:cNvSpPr txBox="1"/>
          <p:nvPr/>
        </p:nvSpPr>
        <p:spPr>
          <a:xfrm>
            <a:off x="588158" y="989017"/>
            <a:ext cx="10914610"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rgbClr val="1A1A1A"/>
                </a:solidFill>
                <a:latin typeface="Georgia"/>
                <a:cs typeface="Segoe UI"/>
              </a:rPr>
              <a:t>Nativis</a:t>
            </a:r>
            <a:r>
              <a:rPr lang="en-US" sz="2800">
                <a:latin typeface="Georgia"/>
                <a:cs typeface="Segoe UI"/>
              </a:rPr>
              <a:t>m is an ideology, governmental policy, or political stance that prioritizes the interests and well-being of native-born or long-established residents of a given country over those of immigrants, typically by advocating or enacting restrictions on immigration. Those who hold this view tend to reject or avoid the term </a:t>
            </a:r>
            <a:r>
              <a:rPr lang="en-US" sz="2800" i="1">
                <a:latin typeface="Georgia"/>
                <a:cs typeface="Segoe UI"/>
              </a:rPr>
              <a:t>nativist</a:t>
            </a:r>
            <a:r>
              <a:rPr lang="en-US" sz="2800">
                <a:latin typeface="Georgia"/>
                <a:cs typeface="Segoe UI"/>
              </a:rPr>
              <a:t> and instead identify themselves as “patriots,” “nationalists,” or “populists.” However, nativism is not equivalent to patriotism, nationalism, or populism; indeed, it has more in common with xenophobia and racism</a:t>
            </a:r>
            <a:r>
              <a:rPr lang="en-US" sz="2800">
                <a:latin typeface="Georgia"/>
                <a:ea typeface="Google Sans"/>
                <a:cs typeface="Google Sans"/>
              </a:rPr>
              <a:t>.</a:t>
            </a:r>
            <a:endParaRPr lang="en-US" sz="2800">
              <a:latin typeface="Georgia"/>
            </a:endParaRPr>
          </a:p>
          <a:p>
            <a:pPr algn="r"/>
            <a:r>
              <a:rPr lang="en-US">
                <a:ea typeface="Calibri"/>
                <a:cs typeface="Calibri"/>
              </a:rPr>
              <a:t>Source: Britannica.com</a:t>
            </a:r>
          </a:p>
        </p:txBody>
      </p:sp>
    </p:spTree>
    <p:extLst>
      <p:ext uri="{BB962C8B-B14F-4D97-AF65-F5344CB8AC3E}">
        <p14:creationId xmlns:p14="http://schemas.microsoft.com/office/powerpoint/2010/main" val="182828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he Racist History of U.S. Immigration Laws">
            <a:hlinkClick r:id="" action="ppaction://media"/>
          </p:cNvPr>
          <p:cNvPicPr>
            <a:picLocks noChangeAspect="1"/>
          </p:cNvPicPr>
          <p:nvPr>
            <a:videoFile r:link="rId1"/>
            <p:extLst>
              <p:ext uri="{DAA4B4D4-6D71-4841-9C94-3DE7FCFB9230}">
                <p14:media xmlns:p14="http://schemas.microsoft.com/office/powerpoint/2010/main" r:embed="rId2">
                  <p14:trim st="15627" end="15605"/>
                  <p14:extLst>
                    <p:ext uri="{3AFAAA56-56D3-431D-BCD4-E75A35582382}">
                      <p173:tracksInfo xmlns:p173="http://schemas.microsoft.com/office/powerpoint/2017/3/main" displayLoc="media">
                        <p173:trackLst>
                          <p173:track id="{89DD4493-D041-8E41-9125-5AF4337A0CE8}" label="" lang="en" r:embed="rId4"/>
                        </p173:trackLst>
                      </p173:tracksInfo>
                    </p:ext>
                  </p14:extLst>
                </p14:media>
              </p:ext>
            </p:extLst>
          </p:nvPr>
        </p:nvPicPr>
        <p:blipFill>
          <a:blip r:embed="rId5"/>
          <a:stretch>
            <a:fillRect/>
          </a:stretch>
        </p:blipFill>
        <p:spPr>
          <a:xfrm>
            <a:off x="247935" y="822869"/>
            <a:ext cx="11729979" cy="5577932"/>
          </a:xfrm>
          <a:prstGeom prst="rect">
            <a:avLst/>
          </a:prstGeom>
        </p:spPr>
      </p:pic>
      <p:sp>
        <p:nvSpPr>
          <p:cNvPr id="4" name="TextBox 3">
            <a:extLst>
              <a:ext uri="{FF2B5EF4-FFF2-40B4-BE49-F238E27FC236}">
                <a16:creationId xmlns:a16="http://schemas.microsoft.com/office/drawing/2014/main" id="{045BF206-827D-F470-8051-6601668B08AA}"/>
              </a:ext>
            </a:extLst>
          </p:cNvPr>
          <p:cNvSpPr txBox="1"/>
          <p:nvPr/>
        </p:nvSpPr>
        <p:spPr>
          <a:xfrm>
            <a:off x="250212" y="129222"/>
            <a:ext cx="997074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ea typeface="Calibri"/>
                <a:cs typeface="Calibri"/>
              </a:rPr>
              <a:t>A Brief History of Nativism in US Immigration Policy</a:t>
            </a:r>
            <a:endParaRPr lang="en-US" sz="3600" b="1"/>
          </a:p>
        </p:txBody>
      </p:sp>
    </p:spTree>
    <p:extLst>
      <p:ext uri="{BB962C8B-B14F-4D97-AF65-F5344CB8AC3E}">
        <p14:creationId xmlns:p14="http://schemas.microsoft.com/office/powerpoint/2010/main" val="18384000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BDE747-AD60-478D-8296-49100E1B7A08}"/>
              </a:ext>
            </a:extLst>
          </p:cNvPr>
          <p:cNvSpPr>
            <a:spLocks noGrp="1"/>
          </p:cNvSpPr>
          <p:nvPr>
            <p:ph idx="1"/>
          </p:nvPr>
        </p:nvSpPr>
        <p:spPr>
          <a:xfrm>
            <a:off x="584616" y="1389764"/>
            <a:ext cx="11344565" cy="3882294"/>
          </a:xfrm>
        </p:spPr>
        <p:txBody>
          <a:bodyPr vert="horz" lIns="0" tIns="45720" rIns="0" bIns="45720" rtlCol="0" anchor="t">
            <a:noAutofit/>
          </a:bodyPr>
          <a:lstStyle/>
          <a:p>
            <a:pPr marL="0" indent="0">
              <a:buNone/>
            </a:pPr>
            <a:r>
              <a:rPr lang="en-US" sz="2800">
                <a:ea typeface="Calibri"/>
                <a:cs typeface="Calibri"/>
              </a:rPr>
              <a:t>How does US immigration policy and race intersect?</a:t>
            </a:r>
            <a:endParaRPr lang="en-US"/>
          </a:p>
          <a:p>
            <a:pPr marL="0" indent="0">
              <a:buNone/>
            </a:pPr>
            <a:endParaRPr lang="en-US" sz="2800">
              <a:ea typeface="Calibri"/>
              <a:cs typeface="Calibri"/>
            </a:endParaRPr>
          </a:p>
          <a:p>
            <a:pPr marL="0" indent="0">
              <a:buNone/>
            </a:pPr>
            <a:r>
              <a:rPr lang="en-US" sz="2800">
                <a:ea typeface="Calibri"/>
                <a:cs typeface="Calibri"/>
              </a:rPr>
              <a:t>How does the labor movement show up for immigrants in this country?</a:t>
            </a:r>
            <a:endParaRPr lang="en-US">
              <a:ea typeface="Calibri"/>
              <a:cs typeface="Calibri"/>
            </a:endParaRPr>
          </a:p>
          <a:p>
            <a:pPr marL="0" indent="0">
              <a:buNone/>
            </a:pPr>
            <a:endParaRPr lang="en-US" sz="2800">
              <a:ea typeface="Calibri"/>
              <a:cs typeface="Calibri"/>
            </a:endParaRPr>
          </a:p>
          <a:p>
            <a:pPr>
              <a:buNone/>
            </a:pPr>
            <a:r>
              <a:rPr lang="en-US" sz="2800">
                <a:ea typeface="+mn-lt"/>
                <a:cs typeface="+mn-lt"/>
              </a:rPr>
              <a:t>How can we participate in or engage with authentically advancing racial justice if your affiliate isn't all in?</a:t>
            </a:r>
            <a:endParaRPr lang="en-US" sz="2400">
              <a:ea typeface="Calibri"/>
              <a:cs typeface="Calibri"/>
            </a:endParaRPr>
          </a:p>
          <a:p>
            <a:pPr marL="0" indent="0">
              <a:buNone/>
            </a:pPr>
            <a:endParaRPr lang="en-US" sz="2800">
              <a:ea typeface="Calibri"/>
              <a:cs typeface="Calibri"/>
            </a:endParaRPr>
          </a:p>
          <a:p>
            <a:pPr marL="0" indent="0">
              <a:buNone/>
            </a:pPr>
            <a:endParaRPr lang="en-US" sz="2800">
              <a:ea typeface="Calibri"/>
              <a:cs typeface="Calibri"/>
            </a:endParaRPr>
          </a:p>
          <a:p>
            <a:pPr marL="0" indent="0">
              <a:buNone/>
            </a:pPr>
            <a:endParaRPr lang="en-US" sz="2800">
              <a:ea typeface="Calibri"/>
              <a:cs typeface="Calibri"/>
            </a:endParaRPr>
          </a:p>
          <a:p>
            <a:pPr marL="0" indent="0">
              <a:buNone/>
            </a:pPr>
            <a:endParaRPr lang="en-US" sz="2800">
              <a:ea typeface="Calibri"/>
              <a:cs typeface="Calibri"/>
            </a:endParaRPr>
          </a:p>
        </p:txBody>
      </p:sp>
      <p:sp>
        <p:nvSpPr>
          <p:cNvPr id="4" name="Title 3"/>
          <p:cNvSpPr>
            <a:spLocks noGrp="1"/>
          </p:cNvSpPr>
          <p:nvPr>
            <p:ph type="title"/>
          </p:nvPr>
        </p:nvSpPr>
        <p:spPr/>
        <p:txBody>
          <a:bodyPr>
            <a:normAutofit fontScale="90000"/>
          </a:bodyPr>
          <a:lstStyle/>
          <a:p>
            <a:r>
              <a:rPr lang="en-US" b="1">
                <a:latin typeface="+mn-lt"/>
              </a:rPr>
              <a:t>Discussion</a:t>
            </a:r>
          </a:p>
        </p:txBody>
      </p:sp>
      <p:pic>
        <p:nvPicPr>
          <p:cNvPr id="7" name="Picture 2" descr="Image result for immigration">
            <a:extLst>
              <a:ext uri="{FF2B5EF4-FFF2-40B4-BE49-F238E27FC236}">
                <a16:creationId xmlns:a16="http://schemas.microsoft.com/office/drawing/2014/main" id="{B2119381-E788-4F77-8F6F-6E84FAAD6357}"/>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val="0"/>
              </a:ext>
            </a:extLst>
          </a:blip>
          <a:srcRect t="58929" b="6474"/>
          <a:stretch/>
        </p:blipFill>
        <p:spPr bwMode="auto">
          <a:xfrm>
            <a:off x="0" y="4495800"/>
            <a:ext cx="121920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627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r. Clarissa Myrick-Harris On Topic - The Great Replacement Theory - Morehouse College (720p, h264, youtube)">
            <a:hlinkClick r:id="" action="ppaction://media"/>
            <a:extLst>
              <a:ext uri="{FF2B5EF4-FFF2-40B4-BE49-F238E27FC236}">
                <a16:creationId xmlns:a16="http://schemas.microsoft.com/office/drawing/2014/main" id="{546F8CDA-A7C2-F752-CE7C-4DF886168312}"/>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7A455E5C-62C8-BD40-A20E-D87A32CCCF70}" label="" lang="en" r:embed="rId4"/>
                        </p173:trackLst>
                      </p173:tracksInfo>
                    </p:ext>
                  </p14:extLst>
                </p14:media>
              </p:ext>
            </p:extLst>
          </p:nvPr>
        </p:nvPicPr>
        <p:blipFill>
          <a:blip r:embed="rId5"/>
          <a:stretch>
            <a:fillRect/>
          </a:stretch>
        </p:blipFill>
        <p:spPr>
          <a:xfrm>
            <a:off x="858838" y="279400"/>
            <a:ext cx="10487025" cy="6045200"/>
          </a:xfrm>
          <a:prstGeom prst="rect">
            <a:avLst/>
          </a:prstGeom>
        </p:spPr>
      </p:pic>
    </p:spTree>
    <p:extLst>
      <p:ext uri="{BB962C8B-B14F-4D97-AF65-F5344CB8AC3E}">
        <p14:creationId xmlns:p14="http://schemas.microsoft.com/office/powerpoint/2010/main" val="3984482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95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EE4C5-2D37-1518-5B3E-1D80B018C5C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CC5F63-699D-210F-E029-581D42155859}"/>
              </a:ext>
            </a:extLst>
          </p:cNvPr>
          <p:cNvSpPr>
            <a:spLocks noGrp="1"/>
          </p:cNvSpPr>
          <p:nvPr>
            <p:ph idx="1"/>
          </p:nvPr>
        </p:nvSpPr>
        <p:spPr>
          <a:xfrm>
            <a:off x="1559976" y="1712001"/>
            <a:ext cx="9739697" cy="2464658"/>
          </a:xfrm>
        </p:spPr>
        <p:txBody>
          <a:bodyPr vert="horz" lIns="0" tIns="45720" rIns="0" bIns="45720" rtlCol="0" anchor="t">
            <a:noAutofit/>
          </a:bodyPr>
          <a:lstStyle/>
          <a:p>
            <a:pPr marL="0" indent="0">
              <a:buNone/>
            </a:pPr>
            <a:endParaRPr lang="en-US" sz="2800">
              <a:ea typeface="Calibri"/>
              <a:cs typeface="Calibri"/>
            </a:endParaRPr>
          </a:p>
          <a:p>
            <a:pPr marL="0" indent="0">
              <a:buNone/>
            </a:pPr>
            <a:r>
              <a:rPr lang="en-US" sz="2800">
                <a:ea typeface="Calibri"/>
                <a:cs typeface="Calibri"/>
              </a:rPr>
              <a:t>Looking at the landscape of 2026, how do current policies like denaturalization efforts or asylum holds mirror the 19th-century goal of protecting "long established residents" at the expense of human rights?</a:t>
            </a:r>
          </a:p>
          <a:p>
            <a:pPr marL="0" indent="0">
              <a:buNone/>
            </a:pPr>
            <a:endParaRPr lang="en-US" sz="4400">
              <a:ea typeface="Calibri"/>
              <a:cs typeface="Calibri"/>
            </a:endParaRPr>
          </a:p>
          <a:p>
            <a:pPr marL="0" indent="0">
              <a:buNone/>
            </a:pPr>
            <a:endParaRPr lang="en-US" sz="4000">
              <a:ea typeface="Calibri"/>
              <a:cs typeface="Calibri"/>
            </a:endParaRPr>
          </a:p>
          <a:p>
            <a:pPr marL="0" indent="0">
              <a:buNone/>
            </a:pPr>
            <a:endParaRPr lang="en-US" sz="4000">
              <a:ea typeface="Calibri"/>
              <a:cs typeface="Calibri"/>
            </a:endParaRPr>
          </a:p>
          <a:p>
            <a:pPr marL="0" indent="0">
              <a:buNone/>
            </a:pPr>
            <a:endParaRPr lang="en-US">
              <a:ea typeface="Calibri"/>
              <a:cs typeface="Calibri"/>
            </a:endParaRPr>
          </a:p>
          <a:p>
            <a:pPr marL="0" indent="0">
              <a:buNone/>
            </a:pPr>
            <a:endParaRPr lang="en-US">
              <a:ea typeface="Calibri"/>
              <a:cs typeface="Calibri"/>
            </a:endParaRPr>
          </a:p>
          <a:p>
            <a:pPr marL="0" indent="0">
              <a:buNone/>
            </a:pPr>
            <a:endParaRPr lang="en-US" sz="4000">
              <a:ea typeface="Calibri"/>
              <a:cs typeface="Calibri"/>
            </a:endParaRPr>
          </a:p>
          <a:p>
            <a:pPr marL="0" indent="0">
              <a:buNone/>
            </a:pPr>
            <a:endParaRPr lang="en-US" sz="4000">
              <a:ea typeface="Calibri"/>
              <a:cs typeface="Calibri"/>
            </a:endParaRPr>
          </a:p>
        </p:txBody>
      </p:sp>
      <p:sp>
        <p:nvSpPr>
          <p:cNvPr id="4" name="Title 3">
            <a:extLst>
              <a:ext uri="{FF2B5EF4-FFF2-40B4-BE49-F238E27FC236}">
                <a16:creationId xmlns:a16="http://schemas.microsoft.com/office/drawing/2014/main" id="{FC835C7F-CBF5-9045-1523-A7913FC2BC0A}"/>
              </a:ext>
            </a:extLst>
          </p:cNvPr>
          <p:cNvSpPr>
            <a:spLocks noGrp="1"/>
          </p:cNvSpPr>
          <p:nvPr>
            <p:ph type="title"/>
          </p:nvPr>
        </p:nvSpPr>
        <p:spPr>
          <a:xfrm>
            <a:off x="873185" y="632043"/>
            <a:ext cx="7146313" cy="702303"/>
          </a:xfrm>
        </p:spPr>
        <p:txBody>
          <a:bodyPr>
            <a:normAutofit fontScale="90000"/>
          </a:bodyPr>
          <a:lstStyle/>
          <a:p>
            <a:r>
              <a:rPr lang="en-US"/>
              <a:t>Discussion—Modern Echoes</a:t>
            </a:r>
            <a:endParaRPr lang="en-US" b="1">
              <a:highlight>
                <a:srgbClr val="FFFF00"/>
              </a:highlight>
              <a:latin typeface="+mn-lt"/>
              <a:ea typeface="Calibri"/>
              <a:cs typeface="Calibri"/>
            </a:endParaRPr>
          </a:p>
        </p:txBody>
      </p:sp>
      <p:pic>
        <p:nvPicPr>
          <p:cNvPr id="7" name="Picture 2" descr="Image result for immigration">
            <a:extLst>
              <a:ext uri="{FF2B5EF4-FFF2-40B4-BE49-F238E27FC236}">
                <a16:creationId xmlns:a16="http://schemas.microsoft.com/office/drawing/2014/main" id="{797918DE-9921-F750-115C-18DCE1003CAE}"/>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val="0"/>
              </a:ext>
            </a:extLst>
          </a:blip>
          <a:srcRect t="58929" b="6474"/>
          <a:stretch/>
        </p:blipFill>
        <p:spPr bwMode="auto">
          <a:xfrm>
            <a:off x="0" y="4495800"/>
            <a:ext cx="121920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375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8F14C-9596-6230-D605-0F75E277EB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D70060-6D60-AD4C-D341-219266959EB6}"/>
              </a:ext>
            </a:extLst>
          </p:cNvPr>
          <p:cNvSpPr>
            <a:spLocks noGrp="1"/>
          </p:cNvSpPr>
          <p:nvPr>
            <p:ph type="title"/>
          </p:nvPr>
        </p:nvSpPr>
        <p:spPr>
          <a:xfrm>
            <a:off x="1097280" y="811096"/>
            <a:ext cx="4605647" cy="911420"/>
          </a:xfrm>
        </p:spPr>
        <p:txBody>
          <a:bodyPr/>
          <a:lstStyle/>
          <a:p>
            <a:pPr algn="ctr"/>
            <a:r>
              <a:rPr lang="en-US" sz="2700" b="1">
                <a:latin typeface="Calibri"/>
                <a:ea typeface="Calibri"/>
                <a:cs typeface="Calibri"/>
              </a:rPr>
              <a:t>How Can We be </a:t>
            </a:r>
            <a:r>
              <a:rPr lang="en-US" sz="2700" b="1">
                <a:solidFill>
                  <a:srgbClr val="C00000"/>
                </a:solidFill>
                <a:latin typeface="Calibri"/>
                <a:ea typeface="Calibri"/>
                <a:cs typeface="Calibri"/>
              </a:rPr>
              <a:t>Actors</a:t>
            </a:r>
            <a:r>
              <a:rPr lang="en-US" sz="2700" b="1">
                <a:latin typeface="Calibri"/>
                <a:ea typeface="Calibri"/>
                <a:cs typeface="Calibri"/>
              </a:rPr>
              <a:t> to support Immigrants?</a:t>
            </a:r>
            <a:endParaRPr lang="en-US">
              <a:ea typeface="Calibri Light" panose="020F0302020204030204"/>
              <a:cs typeface="Calibri Light" panose="020F0302020204030204"/>
            </a:endParaRPr>
          </a:p>
        </p:txBody>
      </p:sp>
      <p:sp>
        <p:nvSpPr>
          <p:cNvPr id="3" name="Content Placeholder 2">
            <a:extLst>
              <a:ext uri="{FF2B5EF4-FFF2-40B4-BE49-F238E27FC236}">
                <a16:creationId xmlns:a16="http://schemas.microsoft.com/office/drawing/2014/main" id="{746087E3-F0C0-22D0-F7A1-1D6C18BD8B1D}"/>
              </a:ext>
            </a:extLst>
          </p:cNvPr>
          <p:cNvSpPr>
            <a:spLocks noGrp="1"/>
          </p:cNvSpPr>
          <p:nvPr>
            <p:ph sz="half" idx="1"/>
          </p:nvPr>
        </p:nvSpPr>
        <p:spPr>
          <a:xfrm>
            <a:off x="271778" y="1845734"/>
            <a:ext cx="7134860" cy="4378960"/>
          </a:xfrm>
        </p:spPr>
        <p:txBody>
          <a:bodyPr vert="horz" lIns="0" tIns="45720" rIns="0" bIns="45720" rtlCol="0" anchor="t">
            <a:noAutofit/>
          </a:bodyPr>
          <a:lstStyle/>
          <a:p>
            <a:pPr indent="0">
              <a:lnSpc>
                <a:spcPct val="100000"/>
              </a:lnSpc>
              <a:spcBef>
                <a:spcPts val="0"/>
              </a:spcBef>
              <a:spcAft>
                <a:spcPts val="0"/>
              </a:spcAft>
              <a:buFont typeface="Wingdings" panose="020F0502020204030204" pitchFamily="34" charset="0"/>
              <a:buChar char="Ø"/>
            </a:pPr>
            <a:r>
              <a:rPr lang="en-US" b="1">
                <a:solidFill>
                  <a:srgbClr val="8C8534"/>
                </a:solidFill>
                <a:ea typeface="Calibri" panose="020F0502020204030204"/>
                <a:cs typeface="Calibri" panose="020F0502020204030204"/>
              </a:rPr>
              <a:t>  </a:t>
            </a:r>
            <a:r>
              <a:rPr lang="en-US" b="1">
                <a:solidFill>
                  <a:schemeClr val="tx1"/>
                </a:solidFill>
                <a:ea typeface="Calibri" panose="020F0502020204030204"/>
                <a:cs typeface="Calibri" panose="020F0502020204030204"/>
              </a:rPr>
              <a:t>Keep Informed</a:t>
            </a:r>
            <a:endParaRPr lang="en-US">
              <a:solidFill>
                <a:schemeClr val="tx1"/>
              </a:solidFill>
              <a:ea typeface="Calibri" panose="020F0502020204030204"/>
              <a:cs typeface="Calibri" panose="020F0502020204030204"/>
            </a:endParaRPr>
          </a:p>
          <a:p>
            <a:pPr marL="685800" lvl="1" indent="-228600">
              <a:lnSpc>
                <a:spcPct val="100000"/>
              </a:lnSpc>
              <a:spcBef>
                <a:spcPts val="0"/>
              </a:spcBef>
              <a:spcAft>
                <a:spcPts val="0"/>
              </a:spcAft>
              <a:buFont typeface="Courier New" pitchFamily="34" charset="0"/>
              <a:buChar char="o"/>
            </a:pPr>
            <a:r>
              <a:rPr lang="en-US" b="1">
                <a:solidFill>
                  <a:srgbClr val="404040"/>
                </a:solidFill>
                <a:ea typeface="Calibri" panose="020F0502020204030204"/>
                <a:cs typeface="Calibri" panose="020F0502020204030204"/>
              </a:rPr>
              <a:t>Become</a:t>
            </a:r>
            <a:r>
              <a:rPr lang="en-US" b="1">
                <a:ea typeface="Calibri"/>
                <a:cs typeface="Calibri"/>
              </a:rPr>
              <a:t> Familiar with Key Terms and Policies</a:t>
            </a:r>
            <a:endParaRPr lang="en-US">
              <a:ea typeface="Calibri"/>
              <a:cs typeface="Calibri"/>
            </a:endParaRPr>
          </a:p>
          <a:p>
            <a:pPr marL="400050" lvl="1" indent="0">
              <a:lnSpc>
                <a:spcPct val="100000"/>
              </a:lnSpc>
              <a:spcBef>
                <a:spcPts val="0"/>
              </a:spcBef>
              <a:spcAft>
                <a:spcPts val="0"/>
              </a:spcAft>
              <a:buNone/>
            </a:pPr>
            <a:r>
              <a:rPr lang="en-US" b="1">
                <a:ea typeface="Calibri"/>
                <a:cs typeface="Calibri"/>
              </a:rPr>
              <a:t>      </a:t>
            </a:r>
            <a:r>
              <a:rPr lang="en-US" sz="1600">
                <a:solidFill>
                  <a:srgbClr val="8C8534"/>
                </a:solidFill>
                <a:ea typeface="Calibri"/>
                <a:cs typeface="Calibri"/>
                <a:hlinkClick r:id="" action="ppaction://noaction">
                  <a:extLst>
                    <a:ext uri="{A12FA001-AC4F-418D-AE19-62706E023703}">
                      <ahyp:hlinkClr xmlns:ahyp="http://schemas.microsoft.com/office/drawing/2018/hyperlinkcolor" val="tx"/>
                    </a:ext>
                  </a:extLst>
                </a:hlinkClick>
              </a:rPr>
              <a:t>https://www.freedomforimmigrants.org/terminology</a:t>
            </a:r>
            <a:r>
              <a:rPr lang="en-US" sz="1600">
                <a:solidFill>
                  <a:srgbClr val="8C8534"/>
                </a:solidFill>
                <a:ea typeface="Calibri"/>
                <a:cs typeface="Calibri"/>
              </a:rPr>
              <a:t> </a:t>
            </a:r>
            <a:endParaRPr lang="en-US" sz="1600">
              <a:ea typeface="Calibri"/>
              <a:cs typeface="Calibri"/>
            </a:endParaRPr>
          </a:p>
          <a:p>
            <a:pPr marL="400050" lvl="1" indent="0">
              <a:lnSpc>
                <a:spcPct val="100000"/>
              </a:lnSpc>
              <a:spcBef>
                <a:spcPts val="0"/>
              </a:spcBef>
              <a:spcAft>
                <a:spcPts val="0"/>
              </a:spcAft>
              <a:buNone/>
            </a:pPr>
            <a:endParaRPr lang="en-US" sz="1600">
              <a:solidFill>
                <a:srgbClr val="8C8534"/>
              </a:solidFill>
              <a:ea typeface="Calibri"/>
              <a:cs typeface="Calibri"/>
            </a:endParaRPr>
          </a:p>
          <a:p>
            <a:pPr marL="393700" indent="-285750">
              <a:lnSpc>
                <a:spcPct val="100000"/>
              </a:lnSpc>
              <a:spcBef>
                <a:spcPts val="0"/>
              </a:spcBef>
              <a:spcAft>
                <a:spcPts val="0"/>
              </a:spcAft>
              <a:buFont typeface="Wingdings" pitchFamily="34" charset="0"/>
              <a:buChar char="Ø"/>
            </a:pPr>
            <a:r>
              <a:rPr lang="en-US" b="1">
                <a:ea typeface="Calibri"/>
                <a:cs typeface="Calibri"/>
              </a:rPr>
              <a:t>Share Know Your Rights and "Legal Protection" Resources</a:t>
            </a:r>
            <a:endParaRPr lang="en-US">
              <a:ea typeface="Calibri"/>
              <a:cs typeface="Calibri"/>
            </a:endParaRPr>
          </a:p>
          <a:p>
            <a:pPr marL="640080" lvl="4">
              <a:lnSpc>
                <a:spcPct val="100000"/>
              </a:lnSpc>
              <a:spcBef>
                <a:spcPts val="0"/>
              </a:spcBef>
              <a:spcAft>
                <a:spcPts val="0"/>
              </a:spcAft>
              <a:buFont typeface="Courier New,monospace" panose="020F0502020204030204" pitchFamily="34" charset="0"/>
              <a:buChar char="o"/>
            </a:pPr>
            <a:r>
              <a:rPr lang="en-US" sz="1600" b="1">
                <a:solidFill>
                  <a:srgbClr val="8C8534"/>
                </a:solidFill>
                <a:ea typeface="Calibri"/>
                <a:cs typeface="Calibri"/>
              </a:rPr>
              <a:t>ACLU: </a:t>
            </a:r>
            <a:r>
              <a:rPr lang="en-US" sz="1600">
                <a:solidFill>
                  <a:srgbClr val="8C8534"/>
                </a:solidFill>
                <a:ea typeface="Calibri"/>
                <a:cs typeface="Calibri"/>
                <a:hlinkClick r:id="rId2">
                  <a:extLst>
                    <a:ext uri="{A12FA001-AC4F-418D-AE19-62706E023703}">
                      <ahyp:hlinkClr xmlns:ahyp="http://schemas.microsoft.com/office/drawing/2018/hyperlinkcolor" val="tx"/>
                    </a:ext>
                  </a:extLst>
                </a:hlinkClick>
              </a:rPr>
              <a:t>https://www.aclu.org/we-have-rights</a:t>
            </a:r>
            <a:r>
              <a:rPr lang="en-US" sz="1600">
                <a:solidFill>
                  <a:srgbClr val="8C8534"/>
                </a:solidFill>
                <a:ea typeface="Calibri"/>
                <a:cs typeface="Calibri"/>
              </a:rPr>
              <a:t> </a:t>
            </a:r>
            <a:endParaRPr lang="en-US" sz="1600">
              <a:ea typeface="Calibri"/>
              <a:cs typeface="Calibri"/>
            </a:endParaRPr>
          </a:p>
          <a:p>
            <a:pPr marL="640080" lvl="4">
              <a:lnSpc>
                <a:spcPct val="100000"/>
              </a:lnSpc>
              <a:spcBef>
                <a:spcPts val="0"/>
              </a:spcBef>
              <a:spcAft>
                <a:spcPts val="0"/>
              </a:spcAft>
              <a:buFont typeface="Courier New,monospace" panose="020F0502020204030204" pitchFamily="34" charset="0"/>
              <a:buChar char="o"/>
            </a:pPr>
            <a:r>
              <a:rPr lang="en-US" sz="1600" b="1">
                <a:solidFill>
                  <a:srgbClr val="8C8534"/>
                </a:solidFill>
                <a:ea typeface="Calibri"/>
                <a:cs typeface="Calibri"/>
              </a:rPr>
              <a:t>Labor Notes </a:t>
            </a:r>
            <a:r>
              <a:rPr lang="en-US" sz="1600">
                <a:solidFill>
                  <a:srgbClr val="8C8534"/>
                </a:solidFill>
                <a:ea typeface="Calibri"/>
                <a:cs typeface="Calibri"/>
                <a:hlinkClick r:id="rId3">
                  <a:extLst>
                    <a:ext uri="{A12FA001-AC4F-418D-AE19-62706E023703}">
                      <ahyp:hlinkClr xmlns:ahyp="http://schemas.microsoft.com/office/drawing/2018/hyperlinkcolor" val="tx"/>
                    </a:ext>
                  </a:extLst>
                </a:hlinkClick>
              </a:rPr>
              <a:t>https://www.labornotes.org/immigration</a:t>
            </a:r>
            <a:r>
              <a:rPr lang="en-US" sz="1600">
                <a:solidFill>
                  <a:srgbClr val="8C8534"/>
                </a:solidFill>
                <a:ea typeface="Calibri"/>
                <a:cs typeface="Calibri"/>
              </a:rPr>
              <a:t> </a:t>
            </a:r>
            <a:endParaRPr lang="en-US" sz="1600">
              <a:ea typeface="Calibri"/>
              <a:cs typeface="Calibri"/>
            </a:endParaRPr>
          </a:p>
          <a:p>
            <a:pPr marL="566420" lvl="2">
              <a:lnSpc>
                <a:spcPct val="100000"/>
              </a:lnSpc>
              <a:spcBef>
                <a:spcPts val="0"/>
              </a:spcBef>
              <a:spcAft>
                <a:spcPts val="0"/>
              </a:spcAft>
              <a:buFont typeface="Courier New" panose="020F0502020204030204" pitchFamily="34" charset="0"/>
              <a:buChar char="o"/>
            </a:pPr>
            <a:endParaRPr lang="en-US" sz="1800">
              <a:solidFill>
                <a:srgbClr val="000000"/>
              </a:solidFill>
              <a:ea typeface="Calibri" panose="020F0502020204030204"/>
              <a:cs typeface="Calibri" panose="020F0502020204030204"/>
            </a:endParaRPr>
          </a:p>
          <a:p>
            <a:pPr indent="0">
              <a:lnSpc>
                <a:spcPct val="100000"/>
              </a:lnSpc>
              <a:spcBef>
                <a:spcPts val="0"/>
              </a:spcBef>
              <a:spcAft>
                <a:spcPts val="0"/>
              </a:spcAft>
              <a:buFont typeface="Wingdings" panose="020F0502020204030204" pitchFamily="34" charset="0"/>
              <a:buChar char="Ø"/>
            </a:pPr>
            <a:r>
              <a:rPr lang="en-US" b="1">
                <a:solidFill>
                  <a:schemeClr val="tx1"/>
                </a:solidFill>
                <a:ea typeface="Calibri" panose="020F0502020204030204"/>
                <a:cs typeface="Calibri" panose="020F0502020204030204"/>
              </a:rPr>
              <a:t>  Refute Disinformation</a:t>
            </a:r>
            <a:endParaRPr lang="en-US">
              <a:solidFill>
                <a:schemeClr val="tx1"/>
              </a:solidFill>
              <a:ea typeface="Calibri" panose="020F0502020204030204"/>
              <a:cs typeface="Calibri" panose="020F0502020204030204"/>
            </a:endParaRPr>
          </a:p>
          <a:p>
            <a:pPr marL="749300" lvl="3" indent="-285750">
              <a:lnSpc>
                <a:spcPct val="100000"/>
              </a:lnSpc>
              <a:spcBef>
                <a:spcPts val="0"/>
              </a:spcBef>
              <a:spcAft>
                <a:spcPts val="0"/>
              </a:spcAft>
              <a:buFont typeface="Arial" panose="020F0502020204030204" pitchFamily="34" charset="0"/>
              <a:buChar char="•"/>
            </a:pPr>
            <a:r>
              <a:rPr lang="en-US" sz="1600" b="1">
                <a:ea typeface="Calibri"/>
                <a:cs typeface="Calibri"/>
              </a:rPr>
              <a:t>Fiction:</a:t>
            </a:r>
            <a:r>
              <a:rPr lang="en-US" sz="1600">
                <a:ea typeface="Calibri"/>
                <a:cs typeface="Calibri"/>
              </a:rPr>
              <a:t>  The majority of immigrants being arrested, detained, and deported are violent criminals</a:t>
            </a:r>
          </a:p>
          <a:p>
            <a:pPr marL="749300" lvl="3" indent="-285750">
              <a:lnSpc>
                <a:spcPct val="100000"/>
              </a:lnSpc>
              <a:spcBef>
                <a:spcPts val="0"/>
              </a:spcBef>
              <a:spcAft>
                <a:spcPts val="0"/>
              </a:spcAft>
              <a:buFont typeface="Arial" panose="020F0502020204030204" pitchFamily="34" charset="0"/>
              <a:buChar char="•"/>
            </a:pPr>
            <a:r>
              <a:rPr lang="en-US" sz="1600" b="1">
                <a:ea typeface="Calibri"/>
                <a:cs typeface="Calibri"/>
              </a:rPr>
              <a:t>Facts:</a:t>
            </a:r>
            <a:r>
              <a:rPr lang="en-US" sz="1600">
                <a:ea typeface="Calibri"/>
                <a:cs typeface="Calibri"/>
              </a:rPr>
              <a:t> </a:t>
            </a:r>
          </a:p>
          <a:p>
            <a:pPr marL="932180" lvl="4">
              <a:lnSpc>
                <a:spcPct val="100000"/>
              </a:lnSpc>
              <a:spcBef>
                <a:spcPts val="0"/>
              </a:spcBef>
              <a:spcAft>
                <a:spcPts val="0"/>
              </a:spcAft>
              <a:buFont typeface="Courier New" pitchFamily="34" charset="0"/>
              <a:buChar char="o"/>
            </a:pPr>
            <a:r>
              <a:rPr lang="en-US" sz="1600">
                <a:ea typeface="Calibri"/>
                <a:cs typeface="Calibri"/>
              </a:rPr>
              <a:t>93% DO NOT have a violent criminal record. </a:t>
            </a:r>
          </a:p>
          <a:p>
            <a:pPr marL="932180" lvl="4">
              <a:lnSpc>
                <a:spcPct val="100000"/>
              </a:lnSpc>
              <a:spcBef>
                <a:spcPts val="0"/>
              </a:spcBef>
              <a:spcAft>
                <a:spcPts val="0"/>
              </a:spcAft>
              <a:buFont typeface="Courier New" pitchFamily="34" charset="0"/>
              <a:buChar char="o"/>
            </a:pPr>
            <a:r>
              <a:rPr lang="en-US" sz="1600">
                <a:solidFill>
                  <a:srgbClr val="404040"/>
                </a:solidFill>
                <a:ea typeface="Calibri" panose="020F0502020204030204"/>
                <a:cs typeface="Calibri" panose="020F0502020204030204"/>
              </a:rPr>
              <a:t>70% DO NOT have ANY criminal record </a:t>
            </a:r>
          </a:p>
          <a:p>
            <a:pPr marL="932180" lvl="4">
              <a:lnSpc>
                <a:spcPct val="100000"/>
              </a:lnSpc>
              <a:spcBef>
                <a:spcPts val="0"/>
              </a:spcBef>
              <a:spcAft>
                <a:spcPts val="0"/>
              </a:spcAft>
              <a:buFont typeface="Courier New" pitchFamily="34" charset="0"/>
              <a:buChar char="o"/>
            </a:pPr>
            <a:r>
              <a:rPr lang="en-US" sz="1600">
                <a:solidFill>
                  <a:srgbClr val="404040"/>
                </a:solidFill>
                <a:ea typeface="+mn-lt"/>
                <a:cs typeface="+mn-lt"/>
              </a:rPr>
              <a:t>Of the 30% who do have a criminal record, most are either </a:t>
            </a:r>
            <a:r>
              <a:rPr lang="en-US" sz="1600" b="1">
                <a:solidFill>
                  <a:srgbClr val="404040"/>
                </a:solidFill>
                <a:ea typeface="+mn-lt"/>
                <a:cs typeface="+mn-lt"/>
              </a:rPr>
              <a:t>traffic violations or immigration status</a:t>
            </a:r>
          </a:p>
          <a:p>
            <a:pPr marL="932180" lvl="4">
              <a:lnSpc>
                <a:spcPct val="100000"/>
              </a:lnSpc>
              <a:spcBef>
                <a:spcPts val="0"/>
              </a:spcBef>
              <a:spcAft>
                <a:spcPts val="0"/>
              </a:spcAft>
              <a:buFont typeface="Courier New" pitchFamily="34" charset="0"/>
              <a:buChar char="o"/>
            </a:pPr>
            <a:r>
              <a:rPr lang="en-US" sz="1600" b="1">
                <a:ea typeface="Calibri"/>
                <a:cs typeface="Calibri"/>
              </a:rPr>
              <a:t>98% </a:t>
            </a:r>
            <a:r>
              <a:rPr lang="en-US" sz="1600">
                <a:ea typeface="Calibri"/>
                <a:cs typeface="Calibri"/>
              </a:rPr>
              <a:t>of targeted detentions and deportations are Black and Brown</a:t>
            </a:r>
          </a:p>
          <a:p>
            <a:pPr marL="669290" lvl="1" indent="-285750">
              <a:lnSpc>
                <a:spcPct val="100000"/>
              </a:lnSpc>
              <a:spcBef>
                <a:spcPts val="0"/>
              </a:spcBef>
              <a:spcAft>
                <a:spcPts val="0"/>
              </a:spcAft>
              <a:buFont typeface="Courier New" panose="020F0502020204030204" pitchFamily="34" charset="0"/>
              <a:buChar char="o"/>
            </a:pPr>
            <a:endParaRPr lang="en-US" sz="1200" b="1">
              <a:solidFill>
                <a:srgbClr val="000000"/>
              </a:solidFill>
              <a:ea typeface="+mn-lt"/>
              <a:cs typeface="+mn-lt"/>
            </a:endParaRPr>
          </a:p>
          <a:p>
            <a:pPr indent="0">
              <a:lnSpc>
                <a:spcPct val="100000"/>
              </a:lnSpc>
              <a:spcBef>
                <a:spcPts val="0"/>
              </a:spcBef>
              <a:spcAft>
                <a:spcPts val="0"/>
              </a:spcAft>
              <a:buFont typeface="Wingdings" panose="020F0502020204030204" pitchFamily="34" charset="0"/>
              <a:buChar char="Ø"/>
            </a:pPr>
            <a:endParaRPr lang="en-US" sz="1600" b="1">
              <a:solidFill>
                <a:srgbClr val="404040"/>
              </a:solidFill>
              <a:ea typeface="+mn-lt"/>
              <a:cs typeface="+mn-lt"/>
            </a:endParaRPr>
          </a:p>
          <a:p>
            <a:pPr marL="200660" lvl="1" indent="0">
              <a:buNone/>
            </a:pPr>
            <a:endParaRPr lang="en-US" sz="1200">
              <a:solidFill>
                <a:srgbClr val="404040"/>
              </a:solidFill>
              <a:ea typeface="+mn-lt"/>
              <a:cs typeface="+mn-lt"/>
            </a:endParaRPr>
          </a:p>
          <a:p>
            <a:pPr marL="200660" lvl="1" indent="0">
              <a:buNone/>
            </a:pPr>
            <a:endParaRPr lang="en-US" sz="1400">
              <a:ea typeface="+mn-lt"/>
              <a:cs typeface="+mn-lt"/>
            </a:endParaRPr>
          </a:p>
          <a:p>
            <a:pPr marL="200660" lvl="1" indent="0">
              <a:buNone/>
            </a:pPr>
            <a:endParaRPr lang="en-US" sz="1400">
              <a:ea typeface="+mn-lt"/>
              <a:cs typeface="+mn-lt"/>
            </a:endParaRPr>
          </a:p>
          <a:p>
            <a:pPr marL="200660" lvl="1" indent="0">
              <a:buNone/>
            </a:pPr>
            <a:endParaRPr lang="en-US" sz="1400">
              <a:ea typeface="+mn-lt"/>
              <a:cs typeface="+mn-lt"/>
            </a:endParaRPr>
          </a:p>
          <a:p>
            <a:pPr marL="200660" lvl="1" indent="0">
              <a:buNone/>
            </a:pPr>
            <a:endParaRPr lang="en-US" sz="1400">
              <a:ea typeface="+mn-lt"/>
              <a:cs typeface="+mn-lt"/>
            </a:endParaRPr>
          </a:p>
          <a:p>
            <a:pPr marL="200660" lvl="1" indent="0">
              <a:buNone/>
            </a:pPr>
            <a:endParaRPr lang="en-US" sz="1400">
              <a:ea typeface="+mn-lt"/>
              <a:cs typeface="+mn-lt"/>
            </a:endParaRPr>
          </a:p>
          <a:p>
            <a:pPr>
              <a:buFont typeface="Wingdings" panose="020F0502020204030204" pitchFamily="34" charset="0"/>
              <a:buChar char="Ø"/>
            </a:pPr>
            <a:endParaRPr lang="en-US" sz="1600">
              <a:ea typeface="+mn-lt"/>
              <a:cs typeface="+mn-lt"/>
            </a:endParaRPr>
          </a:p>
          <a:p>
            <a:pPr marL="200660" lvl="1" indent="0">
              <a:buNone/>
            </a:pPr>
            <a:endParaRPr lang="en-US" sz="1400">
              <a:ea typeface="+mn-lt"/>
              <a:cs typeface="+mn-lt"/>
            </a:endParaRPr>
          </a:p>
        </p:txBody>
      </p:sp>
      <p:pic>
        <p:nvPicPr>
          <p:cNvPr id="6" name="Picture 5" descr="A group of raised fists with red and blue text&#10;&#10;AI-generated content may be incorrect.">
            <a:extLst>
              <a:ext uri="{FF2B5EF4-FFF2-40B4-BE49-F238E27FC236}">
                <a16:creationId xmlns:a16="http://schemas.microsoft.com/office/drawing/2014/main" id="{11EA38F6-B295-E0DD-CC50-3709E4F9C0AF}"/>
              </a:ext>
            </a:extLst>
          </p:cNvPr>
          <p:cNvPicPr>
            <a:picLocks noChangeAspect="1"/>
          </p:cNvPicPr>
          <p:nvPr/>
        </p:nvPicPr>
        <p:blipFill>
          <a:blip r:embed="rId4"/>
          <a:stretch>
            <a:fillRect/>
          </a:stretch>
        </p:blipFill>
        <p:spPr>
          <a:xfrm>
            <a:off x="7928508" y="731237"/>
            <a:ext cx="3566486" cy="2702949"/>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1450918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DFC12-2183-AA83-4CDE-60907BFA40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380FF0-1CFE-4275-9739-70930CD8B594}"/>
              </a:ext>
            </a:extLst>
          </p:cNvPr>
          <p:cNvSpPr>
            <a:spLocks noGrp="1"/>
          </p:cNvSpPr>
          <p:nvPr>
            <p:ph idx="1"/>
          </p:nvPr>
        </p:nvSpPr>
        <p:spPr>
          <a:xfrm>
            <a:off x="2673" y="14228"/>
            <a:ext cx="8228720" cy="5999900"/>
          </a:xfrm>
        </p:spPr>
        <p:txBody>
          <a:bodyPr vert="horz" lIns="0" tIns="45720" rIns="0" bIns="45720" rtlCol="0" anchor="t">
            <a:normAutofit/>
          </a:bodyPr>
          <a:lstStyle/>
          <a:p>
            <a:pPr marL="0" indent="0">
              <a:buNone/>
            </a:pPr>
            <a:endParaRPr lang="en-US" sz="3600" b="1">
              <a:ea typeface="Calibri" panose="020F0502020204030204"/>
              <a:cs typeface="Calibri" panose="020F0502020204030204"/>
            </a:endParaRPr>
          </a:p>
          <a:p>
            <a:pPr indent="0" algn="ctr">
              <a:lnSpc>
                <a:spcPct val="100000"/>
              </a:lnSpc>
              <a:spcBef>
                <a:spcPts val="0"/>
              </a:spcBef>
              <a:spcAft>
                <a:spcPts val="0"/>
              </a:spcAft>
              <a:buNone/>
            </a:pPr>
            <a:r>
              <a:rPr lang="en-US" sz="3600" b="1">
                <a:ea typeface="Calibri" panose="020F0502020204030204"/>
                <a:cs typeface="Calibri" panose="020F0502020204030204"/>
              </a:rPr>
              <a:t>How Can We be </a:t>
            </a:r>
            <a:r>
              <a:rPr lang="en-US" sz="3600" b="1">
                <a:solidFill>
                  <a:schemeClr val="accent2"/>
                </a:solidFill>
                <a:ea typeface="Calibri" panose="020F0502020204030204"/>
                <a:cs typeface="Calibri" panose="020F0502020204030204"/>
              </a:rPr>
              <a:t>Allies</a:t>
            </a:r>
            <a:r>
              <a:rPr lang="en-US" sz="3600" b="1">
                <a:ea typeface="Calibri" panose="020F0502020204030204"/>
                <a:cs typeface="Calibri" panose="020F0502020204030204"/>
              </a:rPr>
              <a:t> to Immigrants?</a:t>
            </a:r>
          </a:p>
          <a:p>
            <a:pPr indent="0" algn="ctr">
              <a:lnSpc>
                <a:spcPct val="100000"/>
              </a:lnSpc>
              <a:spcBef>
                <a:spcPts val="0"/>
              </a:spcBef>
              <a:spcAft>
                <a:spcPts val="0"/>
              </a:spcAft>
              <a:buNone/>
            </a:pPr>
            <a:endParaRPr lang="en-US" sz="3200" b="1">
              <a:ea typeface="Calibri" panose="020F0502020204030204"/>
              <a:cs typeface="Calibri" panose="020F0502020204030204"/>
            </a:endParaRPr>
          </a:p>
          <a:p>
            <a:pPr marL="377190" indent="-285750">
              <a:lnSpc>
                <a:spcPct val="100000"/>
              </a:lnSpc>
              <a:spcBef>
                <a:spcPts val="0"/>
              </a:spcBef>
              <a:spcAft>
                <a:spcPts val="0"/>
              </a:spcAft>
              <a:buFont typeface="Wingdings,Sans-Serif"/>
              <a:buChar char="Ø"/>
            </a:pPr>
            <a:r>
              <a:rPr lang="en-US" sz="2400" b="1">
                <a:solidFill>
                  <a:schemeClr val="tx1"/>
                </a:solidFill>
                <a:ea typeface="Calibri" panose="020F0502020204030204"/>
                <a:cs typeface="Calibri" panose="020F0502020204030204"/>
              </a:rPr>
              <a:t>Volunteer to Support Immigrant Families</a:t>
            </a:r>
            <a:endParaRPr lang="en-US" sz="2400">
              <a:solidFill>
                <a:schemeClr val="tx1"/>
              </a:solidFill>
              <a:ea typeface="Calibri" panose="020F0502020204030204"/>
              <a:cs typeface="Calibri" panose="020F0502020204030204"/>
            </a:endParaRPr>
          </a:p>
          <a:p>
            <a:pPr marL="852170" lvl="2" indent="-285750">
              <a:lnSpc>
                <a:spcPct val="100000"/>
              </a:lnSpc>
              <a:spcBef>
                <a:spcPts val="0"/>
              </a:spcBef>
              <a:spcAft>
                <a:spcPts val="0"/>
              </a:spcAft>
              <a:buFont typeface="Courier New,monospace"/>
              <a:buChar char="o"/>
            </a:pPr>
            <a:r>
              <a:rPr lang="en-US" sz="2400">
                <a:solidFill>
                  <a:schemeClr val="tx1"/>
                </a:solidFill>
                <a:ea typeface="Calibri" panose="020F0502020204030204"/>
                <a:cs typeface="Calibri" panose="020F0502020204030204"/>
              </a:rPr>
              <a:t>Grocery Shopping and Delivery</a:t>
            </a:r>
          </a:p>
          <a:p>
            <a:pPr marL="852170" lvl="2" indent="-285750">
              <a:lnSpc>
                <a:spcPct val="100000"/>
              </a:lnSpc>
              <a:spcBef>
                <a:spcPts val="0"/>
              </a:spcBef>
              <a:spcAft>
                <a:spcPts val="0"/>
              </a:spcAft>
              <a:buFont typeface="Courier New,monospace"/>
              <a:buChar char="o"/>
            </a:pPr>
            <a:r>
              <a:rPr lang="en-US" sz="2400">
                <a:solidFill>
                  <a:schemeClr val="tx1"/>
                </a:solidFill>
                <a:ea typeface="Calibri" panose="020F0502020204030204"/>
                <a:cs typeface="Calibri" panose="020F0502020204030204"/>
              </a:rPr>
              <a:t>Drive kids to School</a:t>
            </a:r>
          </a:p>
          <a:p>
            <a:pPr marL="852170" lvl="2" indent="-285750">
              <a:lnSpc>
                <a:spcPct val="100000"/>
              </a:lnSpc>
              <a:spcBef>
                <a:spcPts val="0"/>
              </a:spcBef>
              <a:spcAft>
                <a:spcPts val="0"/>
              </a:spcAft>
              <a:buFont typeface="Courier New,monospace"/>
              <a:buChar char="o"/>
            </a:pPr>
            <a:r>
              <a:rPr lang="en-US" sz="2400">
                <a:solidFill>
                  <a:schemeClr val="tx1"/>
                </a:solidFill>
                <a:ea typeface="Calibri" panose="020F0502020204030204"/>
                <a:cs typeface="Calibri" panose="020F0502020204030204"/>
              </a:rPr>
              <a:t>Pass out Know Your Rights (KYR) Cards and Whistle Kits </a:t>
            </a:r>
          </a:p>
          <a:p>
            <a:pPr marL="566420" lvl="2" indent="0">
              <a:lnSpc>
                <a:spcPct val="100000"/>
              </a:lnSpc>
              <a:spcBef>
                <a:spcPts val="0"/>
              </a:spcBef>
              <a:spcAft>
                <a:spcPts val="0"/>
              </a:spcAft>
              <a:buNone/>
            </a:pPr>
            <a:endParaRPr lang="en-US" sz="2400">
              <a:ea typeface="Calibri" panose="020F0502020204030204"/>
              <a:cs typeface="Calibri" panose="020F0502020204030204"/>
            </a:endParaRPr>
          </a:p>
          <a:p>
            <a:pPr indent="0">
              <a:lnSpc>
                <a:spcPct val="100000"/>
              </a:lnSpc>
              <a:spcBef>
                <a:spcPts val="0"/>
              </a:spcBef>
              <a:spcAft>
                <a:spcPts val="0"/>
              </a:spcAft>
              <a:buFont typeface="Wingdings,Sans-Serif"/>
              <a:buChar char="Ø"/>
            </a:pPr>
            <a:r>
              <a:rPr lang="en-US" sz="2400" b="1">
                <a:solidFill>
                  <a:schemeClr val="tx1"/>
                </a:solidFill>
                <a:ea typeface="Calibri" panose="020F0502020204030204"/>
                <a:cs typeface="Calibri" panose="020F0502020204030204"/>
              </a:rPr>
              <a:t>  Lobby Local Government to Oppose 287g </a:t>
            </a:r>
            <a:endParaRPr lang="en-US" sz="2400">
              <a:solidFill>
                <a:schemeClr val="tx1"/>
              </a:solidFill>
              <a:ea typeface="Calibri" panose="020F0502020204030204"/>
              <a:cs typeface="Calibri" panose="020F0502020204030204"/>
            </a:endParaRPr>
          </a:p>
          <a:p>
            <a:pPr indent="0">
              <a:lnSpc>
                <a:spcPct val="100000"/>
              </a:lnSpc>
              <a:spcBef>
                <a:spcPts val="0"/>
              </a:spcBef>
              <a:spcAft>
                <a:spcPts val="0"/>
              </a:spcAft>
              <a:buNone/>
            </a:pPr>
            <a:r>
              <a:rPr lang="en-US" sz="2400" b="1">
                <a:solidFill>
                  <a:schemeClr val="tx1"/>
                </a:solidFill>
                <a:ea typeface="Calibri" panose="020F0502020204030204"/>
                <a:cs typeface="Calibri" panose="020F0502020204030204"/>
              </a:rPr>
              <a:t>     Agreements </a:t>
            </a:r>
            <a:endParaRPr lang="en-US" sz="2400">
              <a:solidFill>
                <a:schemeClr val="tx1"/>
              </a:solidFill>
              <a:ea typeface="Calibri" panose="020F0502020204030204"/>
              <a:cs typeface="Calibri" panose="020F0502020204030204"/>
            </a:endParaRPr>
          </a:p>
          <a:p>
            <a:pPr marL="566420" lvl="2" indent="0">
              <a:lnSpc>
                <a:spcPct val="100000"/>
              </a:lnSpc>
              <a:spcBef>
                <a:spcPts val="0"/>
              </a:spcBef>
              <a:spcAft>
                <a:spcPts val="0"/>
              </a:spcAft>
              <a:buNone/>
            </a:pPr>
            <a:r>
              <a:rPr lang="en-US" sz="2400">
                <a:solidFill>
                  <a:srgbClr val="8C8534"/>
                </a:solidFill>
                <a:ea typeface="Calibri" panose="020F0502020204030204"/>
                <a:cs typeface="Calibri" panose="020F0502020204030204"/>
                <a:hlinkClick r:id="rId2">
                  <a:extLst>
                    <a:ext uri="{A12FA001-AC4F-418D-AE19-62706E023703}">
                      <ahyp:hlinkClr xmlns:ahyp="http://schemas.microsoft.com/office/drawing/2018/hyperlinkcolor" val="tx"/>
                    </a:ext>
                  </a:extLst>
                </a:hlinkClick>
              </a:rPr>
              <a:t>https://www.aclu-md.org/news/know-facts-about-racist-anti-immigrant-287g-program/</a:t>
            </a:r>
            <a:endParaRPr lang="en-US" sz="2400">
              <a:ea typeface="Calibri"/>
              <a:cs typeface="Calibri"/>
            </a:endParaRPr>
          </a:p>
          <a:p>
            <a:pPr marL="932180" lvl="4">
              <a:lnSpc>
                <a:spcPct val="100000"/>
              </a:lnSpc>
              <a:spcBef>
                <a:spcPts val="0"/>
              </a:spcBef>
              <a:spcAft>
                <a:spcPts val="0"/>
              </a:spcAft>
              <a:buFont typeface="Courier New" pitchFamily="34" charset="0"/>
              <a:buChar char="o"/>
            </a:pPr>
            <a:endParaRPr lang="en-US" sz="1600">
              <a:solidFill>
                <a:srgbClr val="404040"/>
              </a:solidFill>
              <a:ea typeface="+mn-lt"/>
              <a:cs typeface="+mn-lt"/>
            </a:endParaRPr>
          </a:p>
          <a:p>
            <a:pPr marL="749300" lvl="3" indent="-285750">
              <a:lnSpc>
                <a:spcPct val="100000"/>
              </a:lnSpc>
              <a:spcBef>
                <a:spcPts val="0"/>
              </a:spcBef>
              <a:spcAft>
                <a:spcPts val="0"/>
              </a:spcAft>
              <a:buFont typeface="Arial" pitchFamily="34" charset="0"/>
              <a:buChar char="•"/>
            </a:pPr>
            <a:endParaRPr lang="en-US" sz="1600">
              <a:solidFill>
                <a:srgbClr val="404040"/>
              </a:solidFill>
              <a:ea typeface="+mn-lt"/>
              <a:cs typeface="+mn-lt"/>
            </a:endParaRPr>
          </a:p>
          <a:p>
            <a:pPr marL="377190" indent="-285750">
              <a:lnSpc>
                <a:spcPct val="100000"/>
              </a:lnSpc>
              <a:spcBef>
                <a:spcPts val="0"/>
              </a:spcBef>
              <a:spcAft>
                <a:spcPts val="0"/>
              </a:spcAft>
              <a:buFont typeface="Wingdings" panose="020F0502020204030204" pitchFamily="34" charset="0"/>
              <a:buChar char="Ø"/>
            </a:pPr>
            <a:endParaRPr lang="en-US" sz="1600" b="1">
              <a:solidFill>
                <a:srgbClr val="000000"/>
              </a:solidFill>
              <a:ea typeface="+mn-lt"/>
              <a:cs typeface="+mn-lt"/>
            </a:endParaRPr>
          </a:p>
          <a:p>
            <a:pPr marL="669290" lvl="1" indent="-285750">
              <a:lnSpc>
                <a:spcPct val="100000"/>
              </a:lnSpc>
              <a:spcBef>
                <a:spcPts val="0"/>
              </a:spcBef>
              <a:spcAft>
                <a:spcPts val="0"/>
              </a:spcAft>
              <a:buFont typeface="Courier New" panose="020F0502020204030204" pitchFamily="34" charset="0"/>
              <a:buChar char="o"/>
            </a:pPr>
            <a:endParaRPr lang="en-US" sz="1600" b="1">
              <a:solidFill>
                <a:srgbClr val="000000"/>
              </a:solidFill>
              <a:ea typeface="+mn-lt"/>
              <a:cs typeface="+mn-lt"/>
            </a:endParaRPr>
          </a:p>
          <a:p>
            <a:pPr indent="0">
              <a:lnSpc>
                <a:spcPct val="100000"/>
              </a:lnSpc>
              <a:spcBef>
                <a:spcPts val="0"/>
              </a:spcBef>
              <a:spcAft>
                <a:spcPts val="0"/>
              </a:spcAft>
              <a:buFont typeface="Wingdings" panose="020F0502020204030204" pitchFamily="34" charset="0"/>
              <a:buChar char="Ø"/>
            </a:pPr>
            <a:endParaRPr lang="en-US" b="1">
              <a:solidFill>
                <a:srgbClr val="404040"/>
              </a:solidFill>
              <a:ea typeface="+mn-lt"/>
              <a:cs typeface="+mn-lt"/>
            </a:endParaRPr>
          </a:p>
          <a:p>
            <a:pPr marL="200660" lvl="1" indent="0">
              <a:buNone/>
            </a:pPr>
            <a:endParaRPr lang="en-US" sz="1600">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a:buFont typeface="Wingdings" panose="020F0502020204030204" pitchFamily="34" charset="0"/>
              <a:buChar char="Ø"/>
            </a:pPr>
            <a:endParaRPr lang="en-US">
              <a:ea typeface="+mn-lt"/>
              <a:cs typeface="+mn-lt"/>
            </a:endParaRPr>
          </a:p>
          <a:p>
            <a:pPr marL="200660" lvl="1" indent="0">
              <a:buNone/>
            </a:pPr>
            <a:endParaRPr lang="en-US">
              <a:ea typeface="+mn-lt"/>
              <a:cs typeface="+mn-lt"/>
            </a:endParaRPr>
          </a:p>
        </p:txBody>
      </p:sp>
      <p:pic>
        <p:nvPicPr>
          <p:cNvPr id="5" name="Picture 4" descr="A poster with people dancing&#10;&#10;AI-generated content may be incorrect.">
            <a:extLst>
              <a:ext uri="{FF2B5EF4-FFF2-40B4-BE49-F238E27FC236}">
                <a16:creationId xmlns:a16="http://schemas.microsoft.com/office/drawing/2014/main" id="{3EBB5B6D-7E98-A3C5-391F-5461F68F65C1}"/>
              </a:ext>
            </a:extLst>
          </p:cNvPr>
          <p:cNvPicPr>
            <a:picLocks noChangeAspect="1"/>
          </p:cNvPicPr>
          <p:nvPr/>
        </p:nvPicPr>
        <p:blipFill>
          <a:blip r:embed="rId3"/>
          <a:stretch>
            <a:fillRect/>
          </a:stretch>
        </p:blipFill>
        <p:spPr>
          <a:xfrm>
            <a:off x="8236301" y="416514"/>
            <a:ext cx="3954162" cy="5597095"/>
          </a:xfrm>
          <a:prstGeom prst="rect">
            <a:avLst/>
          </a:prstGeom>
        </p:spPr>
      </p:pic>
    </p:spTree>
    <p:extLst>
      <p:ext uri="{BB962C8B-B14F-4D97-AF65-F5344CB8AC3E}">
        <p14:creationId xmlns:p14="http://schemas.microsoft.com/office/powerpoint/2010/main" val="539557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A2427-9778-7F5E-FD67-F4095309A70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B3119C8-C6C3-31C9-861F-A7AC19DEBF04}"/>
              </a:ext>
            </a:extLst>
          </p:cNvPr>
          <p:cNvPicPr>
            <a:picLocks noChangeAspect="1"/>
          </p:cNvPicPr>
          <p:nvPr/>
        </p:nvPicPr>
        <p:blipFill>
          <a:blip r:embed="rId2"/>
          <a:srcRect t="-53" r="9626" b="-227"/>
          <a:stretch>
            <a:fillRect/>
          </a:stretch>
        </p:blipFill>
        <p:spPr>
          <a:xfrm>
            <a:off x="-352" y="507"/>
            <a:ext cx="5140618" cy="6351556"/>
          </a:xfrm>
          <a:prstGeom prst="rect">
            <a:avLst/>
          </a:prstGeom>
        </p:spPr>
      </p:pic>
      <p:sp>
        <p:nvSpPr>
          <p:cNvPr id="3" name="Content Placeholder 2">
            <a:extLst>
              <a:ext uri="{FF2B5EF4-FFF2-40B4-BE49-F238E27FC236}">
                <a16:creationId xmlns:a16="http://schemas.microsoft.com/office/drawing/2014/main" id="{69B2BDEA-FC89-9D7D-6982-F809E3ABC672}"/>
              </a:ext>
            </a:extLst>
          </p:cNvPr>
          <p:cNvSpPr>
            <a:spLocks noGrp="1"/>
          </p:cNvSpPr>
          <p:nvPr>
            <p:ph idx="4294967295"/>
          </p:nvPr>
        </p:nvSpPr>
        <p:spPr>
          <a:xfrm>
            <a:off x="5127625" y="731838"/>
            <a:ext cx="7064375" cy="5257800"/>
          </a:xfrm>
        </p:spPr>
        <p:txBody>
          <a:bodyPr vert="horz" lIns="0" tIns="45720" rIns="0" bIns="45720" rtlCol="0" anchor="t">
            <a:normAutofit/>
          </a:bodyPr>
          <a:lstStyle/>
          <a:p>
            <a:pPr marL="0" indent="0">
              <a:buNone/>
            </a:pPr>
            <a:endParaRPr lang="en-US" b="1">
              <a:ea typeface="Calibri" panose="020F0502020204030204"/>
              <a:cs typeface="Calibri" panose="020F0502020204030204"/>
            </a:endParaRPr>
          </a:p>
          <a:p>
            <a:pPr indent="0" algn="ctr">
              <a:lnSpc>
                <a:spcPct val="100000"/>
              </a:lnSpc>
              <a:spcBef>
                <a:spcPts val="0"/>
              </a:spcBef>
              <a:spcAft>
                <a:spcPts val="0"/>
              </a:spcAft>
              <a:buNone/>
            </a:pPr>
            <a:r>
              <a:rPr lang="en-US" sz="3200" b="1">
                <a:ea typeface="Calibri" panose="020F0502020204030204"/>
                <a:cs typeface="Calibri" panose="020F0502020204030204"/>
              </a:rPr>
              <a:t>How Can We be </a:t>
            </a:r>
            <a:r>
              <a:rPr lang="en-US" sz="3200" b="1">
                <a:solidFill>
                  <a:schemeClr val="accent2"/>
                </a:solidFill>
                <a:ea typeface="Calibri" panose="020F0502020204030204"/>
                <a:cs typeface="Calibri" panose="020F0502020204030204"/>
              </a:rPr>
              <a:t>Accomplices</a:t>
            </a:r>
            <a:r>
              <a:rPr lang="en-US" sz="3200" b="1">
                <a:ea typeface="Calibri" panose="020F0502020204030204"/>
                <a:cs typeface="Calibri" panose="020F0502020204030204"/>
              </a:rPr>
              <a:t> in fighting Nativism?</a:t>
            </a:r>
          </a:p>
          <a:p>
            <a:pPr indent="0" algn="ctr">
              <a:lnSpc>
                <a:spcPct val="100000"/>
              </a:lnSpc>
              <a:spcBef>
                <a:spcPts val="0"/>
              </a:spcBef>
              <a:spcAft>
                <a:spcPts val="0"/>
              </a:spcAft>
              <a:buNone/>
            </a:pPr>
            <a:endParaRPr lang="en-US" sz="3200" b="1">
              <a:solidFill>
                <a:srgbClr val="404040"/>
              </a:solidFill>
              <a:ea typeface="+mn-lt"/>
              <a:cs typeface="+mn-lt"/>
            </a:endParaRPr>
          </a:p>
          <a:p>
            <a:pPr marL="434340" indent="-342900">
              <a:lnSpc>
                <a:spcPct val="100000"/>
              </a:lnSpc>
              <a:spcBef>
                <a:spcPts val="0"/>
              </a:spcBef>
              <a:spcAft>
                <a:spcPts val="0"/>
              </a:spcAft>
              <a:buFont typeface="Wingdings" panose="020F0502020204030204" pitchFamily="34" charset="0"/>
              <a:buChar char="Ø"/>
            </a:pPr>
            <a:r>
              <a:rPr lang="en-US" sz="2400" b="1">
                <a:solidFill>
                  <a:schemeClr val="tx1"/>
                </a:solidFill>
                <a:ea typeface="+mn-lt"/>
                <a:cs typeface="+mn-lt"/>
              </a:rPr>
              <a:t>Cavass </a:t>
            </a:r>
            <a:r>
              <a:rPr lang="en-US" sz="2400">
                <a:solidFill>
                  <a:schemeClr val="tx1"/>
                </a:solidFill>
                <a:ea typeface="+mn-lt"/>
                <a:cs typeface="+mn-lt"/>
              </a:rPr>
              <a:t>Businesses to Protect Customers and Employees</a:t>
            </a:r>
          </a:p>
          <a:p>
            <a:pPr marL="434340" indent="-342900">
              <a:lnSpc>
                <a:spcPct val="100000"/>
              </a:lnSpc>
              <a:spcBef>
                <a:spcPts val="0"/>
              </a:spcBef>
              <a:spcAft>
                <a:spcPts val="0"/>
              </a:spcAft>
              <a:buFont typeface="Wingdings" panose="020F0502020204030204" pitchFamily="34" charset="0"/>
              <a:buChar char="Ø"/>
            </a:pPr>
            <a:endParaRPr lang="en-US" sz="2400">
              <a:solidFill>
                <a:schemeClr val="tx1"/>
              </a:solidFill>
              <a:ea typeface="+mn-lt"/>
              <a:cs typeface="+mn-lt"/>
            </a:endParaRPr>
          </a:p>
          <a:p>
            <a:pPr marL="434340" indent="-342900">
              <a:lnSpc>
                <a:spcPct val="100000"/>
              </a:lnSpc>
              <a:spcBef>
                <a:spcPts val="0"/>
              </a:spcBef>
              <a:spcAft>
                <a:spcPts val="0"/>
              </a:spcAft>
              <a:buFont typeface="Wingdings" panose="020F0502020204030204" pitchFamily="34" charset="0"/>
              <a:buChar char="Ø"/>
            </a:pPr>
            <a:r>
              <a:rPr lang="en-US" sz="2400">
                <a:solidFill>
                  <a:schemeClr val="tx1"/>
                </a:solidFill>
                <a:ea typeface="+mn-lt"/>
                <a:cs typeface="+mn-lt"/>
              </a:rPr>
              <a:t>Join or Start a </a:t>
            </a:r>
            <a:r>
              <a:rPr lang="en-US" sz="2400" b="1">
                <a:solidFill>
                  <a:schemeClr val="tx1"/>
                </a:solidFill>
                <a:ea typeface="+mn-lt"/>
                <a:cs typeface="+mn-lt"/>
              </a:rPr>
              <a:t>Migra Watch</a:t>
            </a:r>
            <a:r>
              <a:rPr lang="en-US" sz="2400">
                <a:solidFill>
                  <a:schemeClr val="tx1"/>
                </a:solidFill>
                <a:ea typeface="+mn-lt"/>
                <a:cs typeface="+mn-lt"/>
              </a:rPr>
              <a:t> Program and </a:t>
            </a:r>
            <a:r>
              <a:rPr lang="en-US" sz="2400">
                <a:ea typeface="Calibri"/>
                <a:cs typeface="Calibri"/>
              </a:rPr>
              <a:t>Patrol   ICE and CPB Raids</a:t>
            </a:r>
          </a:p>
          <a:p>
            <a:pPr marL="669290" lvl="1" indent="-285750">
              <a:lnSpc>
                <a:spcPct val="100000"/>
              </a:lnSpc>
              <a:spcBef>
                <a:spcPts val="0"/>
              </a:spcBef>
              <a:spcAft>
                <a:spcPts val="0"/>
              </a:spcAft>
              <a:buFont typeface="Courier New,monospace"/>
              <a:buChar char="o"/>
            </a:pPr>
            <a:endParaRPr lang="en-US" sz="1600">
              <a:solidFill>
                <a:schemeClr val="tx1"/>
              </a:solidFill>
              <a:ea typeface="Calibri"/>
              <a:cs typeface="Calibri"/>
            </a:endParaRPr>
          </a:p>
          <a:p>
            <a:pPr marL="669290" lvl="1" indent="-285750">
              <a:lnSpc>
                <a:spcPct val="100000"/>
              </a:lnSpc>
              <a:spcBef>
                <a:spcPts val="0"/>
              </a:spcBef>
              <a:spcAft>
                <a:spcPts val="0"/>
              </a:spcAft>
              <a:buFont typeface="Courier New,monospace"/>
              <a:buChar char="o"/>
            </a:pPr>
            <a:endParaRPr lang="en-US" sz="1600">
              <a:solidFill>
                <a:schemeClr val="tx1"/>
              </a:solidFill>
              <a:ea typeface="+mn-lt"/>
              <a:cs typeface="+mn-lt"/>
            </a:endParaRPr>
          </a:p>
          <a:p>
            <a:pPr indent="0">
              <a:lnSpc>
                <a:spcPct val="100000"/>
              </a:lnSpc>
              <a:spcBef>
                <a:spcPts val="0"/>
              </a:spcBef>
              <a:spcAft>
                <a:spcPts val="0"/>
              </a:spcAft>
              <a:buFont typeface="Wingdings" panose="020F0502020204030204" pitchFamily="34" charset="0"/>
              <a:buChar char="Ø"/>
            </a:pPr>
            <a:endParaRPr lang="en-US" b="1">
              <a:ea typeface="+mn-lt"/>
              <a:cs typeface="+mn-lt"/>
            </a:endParaRPr>
          </a:p>
          <a:p>
            <a:pPr indent="0">
              <a:lnSpc>
                <a:spcPct val="100000"/>
              </a:lnSpc>
              <a:spcBef>
                <a:spcPts val="0"/>
              </a:spcBef>
              <a:spcAft>
                <a:spcPts val="0"/>
              </a:spcAft>
              <a:buFont typeface="Wingdings" panose="020F0502020204030204" pitchFamily="34" charset="0"/>
              <a:buChar char="Ø"/>
            </a:pPr>
            <a:endParaRPr lang="en-US" b="1">
              <a:ea typeface="+mn-lt"/>
              <a:cs typeface="+mn-lt"/>
            </a:endParaRPr>
          </a:p>
          <a:p>
            <a:pPr marL="200660" lvl="1" indent="0">
              <a:buNone/>
            </a:pPr>
            <a:endParaRPr lang="en-US" sz="1600">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marL="200660" lvl="1" indent="0">
              <a:buNone/>
            </a:pPr>
            <a:endParaRPr lang="en-US">
              <a:ea typeface="+mn-lt"/>
              <a:cs typeface="+mn-lt"/>
            </a:endParaRPr>
          </a:p>
          <a:p>
            <a:pPr>
              <a:buFont typeface="Wingdings" panose="020F0502020204030204" pitchFamily="34" charset="0"/>
              <a:buChar char="Ø"/>
            </a:pPr>
            <a:endParaRPr lang="en-US">
              <a:ea typeface="+mn-lt"/>
              <a:cs typeface="+mn-lt"/>
            </a:endParaRPr>
          </a:p>
          <a:p>
            <a:pPr marL="200660" lvl="1" indent="0">
              <a:buNone/>
            </a:pPr>
            <a:endParaRPr lang="en-US">
              <a:ea typeface="+mn-lt"/>
              <a:cs typeface="+mn-lt"/>
            </a:endParaRPr>
          </a:p>
        </p:txBody>
      </p:sp>
    </p:spTree>
    <p:extLst>
      <p:ext uri="{BB962C8B-B14F-4D97-AF65-F5344CB8AC3E}">
        <p14:creationId xmlns:p14="http://schemas.microsoft.com/office/powerpoint/2010/main" val="969930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81601" y="634946"/>
            <a:ext cx="6368142" cy="1450757"/>
          </a:xfrm>
        </p:spPr>
        <p:txBody>
          <a:bodyPr vert="horz" lIns="91440" tIns="45720" rIns="91440" bIns="45720" rtlCol="0" anchor="b">
            <a:normAutofit/>
          </a:bodyPr>
          <a:lstStyle/>
          <a:p>
            <a:r>
              <a:rPr lang="en-US" b="1">
                <a:latin typeface="+mj-lt"/>
              </a:rPr>
              <a:t>Key Points</a:t>
            </a:r>
          </a:p>
        </p:txBody>
      </p:sp>
      <p:pic>
        <p:nvPicPr>
          <p:cNvPr id="4" name="Picture 2" descr="Image result for Indigenous you are all immigrants meme">
            <a:extLst>
              <a:ext uri="{FF2B5EF4-FFF2-40B4-BE49-F238E27FC236}">
                <a16:creationId xmlns:a16="http://schemas.microsoft.com/office/drawing/2014/main" id="{96D3FBB9-615A-42E3-827E-10E7829A60B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128"/>
          <a:stretch>
            <a:fillRect/>
          </a:stretch>
        </p:blipFill>
        <p:spPr bwMode="auto">
          <a:xfrm>
            <a:off x="20" y="-12128"/>
            <a:ext cx="4654276" cy="6870127"/>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81601" y="2198914"/>
            <a:ext cx="6368142" cy="3670180"/>
          </a:xfrm>
        </p:spPr>
        <p:txBody>
          <a:bodyPr vert="horz" lIns="0" tIns="45720" rIns="0" bIns="45720" rtlCol="0" anchor="t">
            <a:normAutofit/>
          </a:bodyPr>
          <a:lstStyle/>
          <a:p>
            <a:pPr marL="342900" indent="-342900">
              <a:buFont typeface="Calibri" panose="020F0502020204030204" pitchFamily="34" charset="0"/>
              <a:buChar char="•"/>
            </a:pPr>
            <a:r>
              <a:rPr lang="en-US"/>
              <a:t>The European Colonizers of this land and their descendants have maintained their dominant status by creating anti-immigrant policies. </a:t>
            </a:r>
          </a:p>
          <a:p>
            <a:pPr marL="342900" indent="-342900">
              <a:buFont typeface="Calibri" panose="020F0502020204030204" pitchFamily="34" charset="0"/>
              <a:buChar char="•"/>
            </a:pPr>
            <a:r>
              <a:rPr lang="en-US"/>
              <a:t>Anti-immigrant rhetoric and policies are perpetuated by government and media endorsed fear of others in order to maintain the country’s white control over systems of power</a:t>
            </a:r>
            <a:endParaRPr lang="en-US">
              <a:ea typeface="Calibri"/>
              <a:cs typeface="Calibri"/>
            </a:endParaRPr>
          </a:p>
          <a:p>
            <a:pPr marL="342900" indent="-342900">
              <a:buFont typeface="Calibri" panose="020F0502020204030204" pitchFamily="34" charset="0"/>
              <a:buChar char="•"/>
            </a:pPr>
            <a:r>
              <a:rPr lang="en-US"/>
              <a:t>Racial discrimination can be further complicated based on one’s immigration status.</a:t>
            </a:r>
            <a:endParaRPr lang="en-US">
              <a:ea typeface="Calibri"/>
              <a:cs typeface="Calibri"/>
            </a:endParaRPr>
          </a:p>
          <a:p>
            <a:pPr marL="342900" indent="-342900">
              <a:buFont typeface="Calibri" panose="020F0502020204030204" pitchFamily="34" charset="0"/>
              <a:buChar char="•"/>
            </a:pPr>
            <a:r>
              <a:rPr lang="en-US"/>
              <a:t>We can take action as allies to protect immigrants in our communities.</a:t>
            </a:r>
            <a:endParaRPr lang="en-US">
              <a:ea typeface="Calibri"/>
              <a:cs typeface="Calibri"/>
            </a:endParaRPr>
          </a:p>
          <a:p>
            <a:pPr marL="0" indent="0">
              <a:buFont typeface="Calibri" panose="020F0502020204030204" pitchFamily="34" charset="0"/>
              <a:buNone/>
            </a:pPr>
            <a:endParaRPr lang="en-US"/>
          </a:p>
          <a:p>
            <a:pPr marL="0" indent="0">
              <a:buFont typeface="Calibri" panose="020F0502020204030204" pitchFamily="34" charset="0"/>
              <a:buNone/>
            </a:pPr>
            <a:endParaRPr lang="en-US"/>
          </a:p>
          <a:p>
            <a:pPr>
              <a:buFont typeface="Calibri" panose="020F0502020204030204" pitchFamily="34" charset="0"/>
              <a:buChar char="•"/>
            </a:pPr>
            <a:endParaRPr lang="en-US"/>
          </a:p>
        </p:txBody>
      </p:sp>
    </p:spTree>
    <p:extLst>
      <p:ext uri="{BB962C8B-B14F-4D97-AF65-F5344CB8AC3E}">
        <p14:creationId xmlns:p14="http://schemas.microsoft.com/office/powerpoint/2010/main" val="3896347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a:cs typeface="Calibri Light"/>
              </a:rPr>
              <a:t>Linda</a:t>
            </a:r>
            <a:endParaRPr lang="en-US"/>
          </a:p>
        </p:txBody>
      </p:sp>
    </p:spTree>
    <p:extLst>
      <p:ext uri="{BB962C8B-B14F-4D97-AF65-F5344CB8AC3E}">
        <p14:creationId xmlns:p14="http://schemas.microsoft.com/office/powerpoint/2010/main" val="4142685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sz="5400" b="1">
                <a:solidFill>
                  <a:schemeClr val="tx1">
                    <a:lumMod val="65000"/>
                    <a:lumOff val="35000"/>
                  </a:schemeClr>
                </a:solidFill>
                <a:latin typeface="Arial"/>
                <a:cs typeface="Arial"/>
              </a:rPr>
              <a:t>Disrupting </a:t>
            </a:r>
            <a:br>
              <a:rPr lang="en-US" sz="5400" b="1" cap="none">
                <a:latin typeface="Arial" pitchFamily="34" charset="0"/>
                <a:cs typeface="Arial" pitchFamily="34" charset="0"/>
              </a:rPr>
            </a:br>
            <a:r>
              <a:rPr lang="en-US" sz="5400" b="1" cap="none">
                <a:solidFill>
                  <a:schemeClr val="tx1">
                    <a:lumMod val="65000"/>
                    <a:lumOff val="35000"/>
                  </a:schemeClr>
                </a:solidFill>
                <a:latin typeface="Arial"/>
                <a:cs typeface="Arial"/>
              </a:rPr>
              <a:t>Microaggressions</a:t>
            </a:r>
          </a:p>
        </p:txBody>
      </p:sp>
      <p:pic>
        <p:nvPicPr>
          <p:cNvPr id="5" name="Picture 4"/>
          <p:cNvPicPr>
            <a:picLocks noChangeAspect="1"/>
          </p:cNvPicPr>
          <p:nvPr/>
        </p:nvPicPr>
        <p:blipFill>
          <a:blip r:embed="rId3"/>
          <a:stretch>
            <a:fillRect/>
          </a:stretch>
        </p:blipFill>
        <p:spPr>
          <a:xfrm>
            <a:off x="8153347" y="1925661"/>
            <a:ext cx="3501337" cy="300667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178663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DC60-2070-43B7-A040-0D78FA689627}"/>
              </a:ext>
            </a:extLst>
          </p:cNvPr>
          <p:cNvSpPr>
            <a:spLocks noGrp="1"/>
          </p:cNvSpPr>
          <p:nvPr>
            <p:ph type="title"/>
          </p:nvPr>
        </p:nvSpPr>
        <p:spPr>
          <a:xfrm>
            <a:off x="-2177" y="4355"/>
            <a:ext cx="5253445" cy="690217"/>
          </a:xfrm>
        </p:spPr>
        <p:txBody>
          <a:bodyPr>
            <a:normAutofit/>
          </a:bodyPr>
          <a:lstStyle/>
          <a:p>
            <a:r>
              <a:rPr lang="en-US" sz="4000" b="1">
                <a:latin typeface="+mn-lt"/>
              </a:rPr>
              <a:t>The Mosquito Bite</a:t>
            </a:r>
            <a:endParaRPr lang="en-US" sz="4000" b="1">
              <a:latin typeface="+mn-lt"/>
              <a:ea typeface="Calibri"/>
              <a:cs typeface="Calibri"/>
            </a:endParaRPr>
          </a:p>
        </p:txBody>
      </p:sp>
      <p:pic>
        <p:nvPicPr>
          <p:cNvPr id="4" name="How microaggressions are like mosquito bites • Same Difference">
            <a:hlinkClick r:id="" action="ppaction://media"/>
            <a:extLst>
              <a:ext uri="{FF2B5EF4-FFF2-40B4-BE49-F238E27FC236}">
                <a16:creationId xmlns:a16="http://schemas.microsoft.com/office/drawing/2014/main" id="{C042A56F-6550-4642-9F39-C4ACB059023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65653" y="704593"/>
            <a:ext cx="11718541" cy="5598235"/>
          </a:xfrm>
        </p:spPr>
      </p:pic>
    </p:spTree>
    <p:extLst>
      <p:ext uri="{BB962C8B-B14F-4D97-AF65-F5344CB8AC3E}">
        <p14:creationId xmlns:p14="http://schemas.microsoft.com/office/powerpoint/2010/main" val="185880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8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02C0A-3790-DDBF-DF69-E458BA8931D8}"/>
              </a:ext>
            </a:extLst>
          </p:cNvPr>
          <p:cNvSpPr>
            <a:spLocks noGrp="1"/>
          </p:cNvSpPr>
          <p:nvPr>
            <p:ph type="title"/>
          </p:nvPr>
        </p:nvSpPr>
        <p:spPr>
          <a:xfrm>
            <a:off x="-1405" y="-3160"/>
            <a:ext cx="7211961" cy="431187"/>
          </a:xfrm>
        </p:spPr>
        <p:txBody>
          <a:bodyPr vert="horz" lIns="91440" tIns="45720" rIns="91440" bIns="45720" rtlCol="0" anchor="b">
            <a:normAutofit fontScale="90000"/>
          </a:bodyPr>
          <a:lstStyle/>
          <a:p>
            <a:r>
              <a:rPr lang="en-US" sz="3100">
                <a:solidFill>
                  <a:schemeClr val="tx1">
                    <a:lumMod val="85000"/>
                    <a:lumOff val="15000"/>
                  </a:schemeClr>
                </a:solidFill>
                <a:latin typeface="+mj-lt"/>
              </a:rPr>
              <a:t>How Do You Respond to Microaggressions?</a:t>
            </a:r>
          </a:p>
        </p:txBody>
      </p:sp>
      <p:pic>
        <p:nvPicPr>
          <p:cNvPr id="4" name="LISTEN_ How Do You Respond to Microaggressions_">
            <a:hlinkClick r:id="" action="ppaction://media"/>
            <a:extLst>
              <a:ext uri="{FF2B5EF4-FFF2-40B4-BE49-F238E27FC236}">
                <a16:creationId xmlns:a16="http://schemas.microsoft.com/office/drawing/2014/main" id="{1688829A-3FFF-4C1F-9573-511F9D02C3DD}"/>
              </a:ext>
            </a:extLst>
          </p:cNvPr>
          <p:cNvPicPr>
            <a:picLocks noGrp="1" noChangeAspect="1"/>
          </p:cNvPicPr>
          <p:nvPr>
            <p:ph idx="1"/>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DE02E5B6-AD77-124B-8D5B-EC169DEDC5B7}" label="" lang="en" r:embed="rId4"/>
                        </p173:trackLst>
                      </p173:tracksInfo>
                    </p:ext>
                  </p14:extLst>
                </p14:media>
              </p:ext>
            </p:extLst>
          </p:nvPr>
        </p:nvPicPr>
        <p:blipFill>
          <a:blip r:embed="rId5"/>
          <a:stretch>
            <a:fillRect/>
          </a:stretch>
        </p:blipFill>
        <p:spPr>
          <a:xfrm>
            <a:off x="159073" y="428126"/>
            <a:ext cx="11860720" cy="5884418"/>
          </a:xfrm>
          <a:prstGeom prst="rect">
            <a:avLst/>
          </a:prstGeom>
        </p:spPr>
      </p:pic>
    </p:spTree>
    <p:extLst>
      <p:ext uri="{BB962C8B-B14F-4D97-AF65-F5344CB8AC3E}">
        <p14:creationId xmlns:p14="http://schemas.microsoft.com/office/powerpoint/2010/main" val="373136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41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43CE3-7535-495F-87C5-5722C7C6EB64}"/>
              </a:ext>
            </a:extLst>
          </p:cNvPr>
          <p:cNvSpPr>
            <a:spLocks noGrp="1"/>
          </p:cNvSpPr>
          <p:nvPr>
            <p:ph type="title"/>
          </p:nvPr>
        </p:nvSpPr>
        <p:spPr/>
        <p:txBody>
          <a:bodyPr>
            <a:normAutofit fontScale="90000"/>
          </a:bodyPr>
          <a:lstStyle/>
          <a:p>
            <a:r>
              <a:rPr lang="en-US">
                <a:solidFill>
                  <a:schemeClr val="tx1"/>
                </a:solidFill>
              </a:rPr>
              <a:t>Interrupting Microaggressions  pg.</a:t>
            </a:r>
            <a:r>
              <a:rPr lang="en-US" b="1">
                <a:solidFill>
                  <a:schemeClr val="tx1"/>
                </a:solidFill>
              </a:rPr>
              <a:t> </a:t>
            </a:r>
            <a:r>
              <a:rPr lang="en-US">
                <a:solidFill>
                  <a:schemeClr val="tx1"/>
                </a:solidFill>
              </a:rPr>
              <a:t>48</a:t>
            </a:r>
            <a:endParaRPr lang="en-US" b="1">
              <a:solidFill>
                <a:schemeClr val="tx1"/>
              </a:solidFill>
            </a:endParaRPr>
          </a:p>
        </p:txBody>
      </p:sp>
      <p:sp>
        <p:nvSpPr>
          <p:cNvPr id="3" name="Content Placeholder 2">
            <a:extLst>
              <a:ext uri="{FF2B5EF4-FFF2-40B4-BE49-F238E27FC236}">
                <a16:creationId xmlns:a16="http://schemas.microsoft.com/office/drawing/2014/main" id="{90E7BCBA-48C4-4F24-98A0-2541F745CD9D}"/>
              </a:ext>
            </a:extLst>
          </p:cNvPr>
          <p:cNvSpPr>
            <a:spLocks noGrp="1"/>
          </p:cNvSpPr>
          <p:nvPr>
            <p:ph idx="1"/>
          </p:nvPr>
        </p:nvSpPr>
        <p:spPr>
          <a:xfrm>
            <a:off x="838199" y="1825625"/>
            <a:ext cx="4589477" cy="4351338"/>
          </a:xfrm>
        </p:spPr>
        <p:txBody>
          <a:bodyPr/>
          <a:lstStyle/>
          <a:p>
            <a:r>
              <a:rPr lang="en-US" sz="4800"/>
              <a:t>Interrupt</a:t>
            </a:r>
          </a:p>
          <a:p>
            <a:r>
              <a:rPr lang="en-US" sz="4800"/>
              <a:t>Question</a:t>
            </a:r>
          </a:p>
          <a:p>
            <a:r>
              <a:rPr lang="en-US" sz="4800"/>
              <a:t>Educate</a:t>
            </a:r>
          </a:p>
          <a:p>
            <a:r>
              <a:rPr lang="en-US" sz="4800"/>
              <a:t>Echo-  Bystander</a:t>
            </a:r>
          </a:p>
          <a:p>
            <a:endParaRPr lang="en-US"/>
          </a:p>
          <a:p>
            <a:endParaRPr lang="en-US"/>
          </a:p>
        </p:txBody>
      </p:sp>
      <p:pic>
        <p:nvPicPr>
          <p:cNvPr id="4098" name="Picture 2" descr="The Microaggressions Still Prevalent In The Workplace"/>
          <p:cNvPicPr>
            <a:picLocks noChangeAspect="1" noChangeArrowheads="1"/>
          </p:cNvPicPr>
          <p:nvPr/>
        </p:nvPicPr>
        <p:blipFill rotWithShape="1">
          <a:blip r:embed="rId2">
            <a:extLst>
              <a:ext uri="{28A0092B-C50C-407E-A947-70E740481C1C}">
                <a14:useLocalDpi xmlns:a14="http://schemas.microsoft.com/office/drawing/2010/main" val="0"/>
              </a:ext>
            </a:extLst>
          </a:blip>
          <a:srcRect l="24805" t="21249" r="28028" b="500"/>
          <a:stretch/>
        </p:blipFill>
        <p:spPr bwMode="auto">
          <a:xfrm>
            <a:off x="7524750" y="1352061"/>
            <a:ext cx="4362450" cy="4824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98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36" name="Rectangle 5135">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38" name="Rectangle 5137">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140" name="Straight Connector 5139">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97280" y="286603"/>
            <a:ext cx="10058400" cy="1450757"/>
          </a:xfrm>
        </p:spPr>
        <p:txBody>
          <a:bodyPr vert="horz" lIns="91440" tIns="45720" rIns="91440" bIns="45720" rtlCol="0" anchor="b">
            <a:normAutofit/>
          </a:bodyPr>
          <a:lstStyle/>
          <a:p>
            <a:r>
              <a:rPr lang="en-US">
                <a:latin typeface="+mj-lt"/>
              </a:rPr>
              <a:t>Example --</a:t>
            </a:r>
          </a:p>
        </p:txBody>
      </p:sp>
      <p:pic>
        <p:nvPicPr>
          <p:cNvPr id="5122" name="Picture 2" descr="Two portraits of teenage girls of color holding up signs saying &quot;Alien&quot; and You don't talk like you're black,&quot; illustrating the microaggressions they face"/>
          <p:cNvPicPr>
            <a:picLocks noChangeAspect="1" noChangeArrowheads="1"/>
          </p:cNvPicPr>
          <p:nvPr/>
        </p:nvPicPr>
        <p:blipFill rotWithShape="1">
          <a:blip r:embed="rId2">
            <a:extLst>
              <a:ext uri="{28A0092B-C50C-407E-A947-70E740481C1C}">
                <a14:useLocalDpi xmlns:a14="http://schemas.microsoft.com/office/drawing/2010/main" val="0"/>
              </a:ext>
            </a:extLst>
          </a:blip>
          <a:srcRect l="50784"/>
          <a:stretch/>
        </p:blipFill>
        <p:spPr bwMode="auto">
          <a:xfrm>
            <a:off x="257056" y="1848079"/>
            <a:ext cx="3050524" cy="347101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456928" y="1845734"/>
            <a:ext cx="8619975" cy="4478285"/>
          </a:xfrm>
        </p:spPr>
        <p:txBody>
          <a:bodyPr vert="horz" lIns="0" tIns="45720" rIns="0" bIns="45720" rtlCol="0" anchor="t">
            <a:normAutofit/>
          </a:bodyPr>
          <a:lstStyle/>
          <a:p>
            <a:r>
              <a:rPr lang="en-US" sz="1900" b="1"/>
              <a:t>Wow, I can’t believe how what a well-spoken ESP</a:t>
            </a:r>
            <a:br>
              <a:rPr lang="en-US" sz="1900" b="1"/>
            </a:br>
            <a:r>
              <a:rPr lang="en-US" sz="1900" b="1"/>
              <a:t>Leader you are!</a:t>
            </a:r>
            <a:endParaRPr lang="en-US" sz="1900" b="1">
              <a:ea typeface="Calibri"/>
              <a:cs typeface="Calibri"/>
            </a:endParaRPr>
          </a:p>
          <a:p>
            <a:r>
              <a:rPr lang="en-US" sz="1900" b="1"/>
              <a:t>Interrupt – why are you surprised? </a:t>
            </a:r>
            <a:endParaRPr lang="en-US" sz="1900" b="1">
              <a:ea typeface="Calibri"/>
              <a:cs typeface="Calibri"/>
            </a:endParaRPr>
          </a:p>
          <a:p>
            <a:r>
              <a:rPr lang="en-US" sz="1900" b="1"/>
              <a:t>Question –what were you expecting?</a:t>
            </a:r>
            <a:endParaRPr lang="en-US" sz="1900" b="1">
              <a:ea typeface="Calibri"/>
              <a:cs typeface="Calibri"/>
            </a:endParaRPr>
          </a:p>
          <a:p>
            <a:r>
              <a:rPr lang="en-US" sz="1900" b="1"/>
              <a:t>Educate – When I hear that it hurts.  I am often </a:t>
            </a:r>
            <a:br>
              <a:rPr lang="en-US" sz="1900" b="1"/>
            </a:br>
            <a:r>
              <a:rPr lang="en-US" sz="1900" b="1"/>
              <a:t>discounted because of the job I do no one expects</a:t>
            </a:r>
            <a:br>
              <a:rPr lang="en-US" sz="1900" b="1"/>
            </a:br>
            <a:r>
              <a:rPr lang="en-US" sz="1900" b="1"/>
              <a:t>that I have a college degree or that I can read, write and speak well.</a:t>
            </a:r>
            <a:endParaRPr lang="en-US" sz="1900" b="1">
              <a:ea typeface="Calibri"/>
              <a:cs typeface="Calibri"/>
            </a:endParaRPr>
          </a:p>
          <a:p>
            <a:r>
              <a:rPr lang="en-US" sz="1900" b="1"/>
              <a:t>IF THERE WERE A BYSTANDER WHO DID THIS –Thanks for asking about that, it bothered me too. We need to have high expectations and high regard for each other – this work is too tough. </a:t>
            </a:r>
            <a:endParaRPr lang="en-US" sz="1900" b="1">
              <a:ea typeface="Calibri"/>
              <a:cs typeface="Calibri"/>
            </a:endParaRPr>
          </a:p>
        </p:txBody>
      </p:sp>
    </p:spTree>
    <p:extLst>
      <p:ext uri="{BB962C8B-B14F-4D97-AF65-F5344CB8AC3E}">
        <p14:creationId xmlns:p14="http://schemas.microsoft.com/office/powerpoint/2010/main" val="34678725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diverse let's talk">
            <a:extLst>
              <a:ext uri="{FF2B5EF4-FFF2-40B4-BE49-F238E27FC236}">
                <a16:creationId xmlns:a16="http://schemas.microsoft.com/office/drawing/2014/main" id="{F8AE2C6C-FDD7-A41C-E412-18616A1BC154}"/>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05026" y="4203388"/>
            <a:ext cx="4202719" cy="210440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2D0D376-8C4F-478F-8A24-35F1525E97B3}"/>
              </a:ext>
            </a:extLst>
          </p:cNvPr>
          <p:cNvSpPr>
            <a:spLocks noGrp="1"/>
          </p:cNvSpPr>
          <p:nvPr>
            <p:ph type="title"/>
          </p:nvPr>
        </p:nvSpPr>
        <p:spPr/>
        <p:txBody>
          <a:bodyPr>
            <a:normAutofit fontScale="90000"/>
          </a:bodyPr>
          <a:lstStyle/>
          <a:p>
            <a:r>
              <a:rPr lang="en-US">
                <a:cs typeface="Calibri"/>
              </a:rPr>
              <a:t>Practice the Interruption</a:t>
            </a:r>
            <a:endParaRPr lang="en-US" err="1"/>
          </a:p>
        </p:txBody>
      </p:sp>
      <p:sp>
        <p:nvSpPr>
          <p:cNvPr id="3" name="Content Placeholder 2">
            <a:extLst>
              <a:ext uri="{FF2B5EF4-FFF2-40B4-BE49-F238E27FC236}">
                <a16:creationId xmlns:a16="http://schemas.microsoft.com/office/drawing/2014/main" id="{01340A87-55E5-FDFB-6B08-822F4F626C2E}"/>
              </a:ext>
            </a:extLst>
          </p:cNvPr>
          <p:cNvSpPr>
            <a:spLocks noGrp="1"/>
          </p:cNvSpPr>
          <p:nvPr>
            <p:ph idx="1"/>
          </p:nvPr>
        </p:nvSpPr>
        <p:spPr/>
        <p:txBody>
          <a:bodyPr vert="horz" lIns="0" tIns="45720" rIns="0" bIns="45720" rtlCol="0" anchor="t">
            <a:normAutofit/>
          </a:bodyPr>
          <a:lstStyle/>
          <a:p>
            <a:r>
              <a:rPr lang="en-US" sz="4400">
                <a:cs typeface="Calibri"/>
              </a:rPr>
              <a:t>Read the Background – Who said what to whom</a:t>
            </a:r>
          </a:p>
          <a:p>
            <a:r>
              <a:rPr lang="en-US" sz="4400" b="1">
                <a:cs typeface="Calibri"/>
              </a:rPr>
              <a:t>Speaker</a:t>
            </a:r>
            <a:r>
              <a:rPr lang="en-US" sz="4400">
                <a:cs typeface="Calibri"/>
              </a:rPr>
              <a:t>- responsible for acting out the remark</a:t>
            </a:r>
            <a:endParaRPr lang="en-US"/>
          </a:p>
          <a:p>
            <a:r>
              <a:rPr lang="en-US" sz="4400" b="1">
                <a:cs typeface="Calibri"/>
              </a:rPr>
              <a:t>Responder</a:t>
            </a:r>
            <a:r>
              <a:rPr lang="en-US" sz="4400">
                <a:cs typeface="Calibri"/>
              </a:rPr>
              <a:t> – responsible for crafting a response </a:t>
            </a:r>
          </a:p>
          <a:p>
            <a:r>
              <a:rPr lang="en-US" sz="4400" b="1">
                <a:cs typeface="Calibri"/>
              </a:rPr>
              <a:t>Coach</a:t>
            </a:r>
            <a:r>
              <a:rPr lang="en-US" sz="4400">
                <a:cs typeface="Calibri"/>
              </a:rPr>
              <a:t> – responsible for observing</a:t>
            </a:r>
          </a:p>
          <a:p>
            <a:r>
              <a:rPr lang="en-US" sz="4400">
                <a:cs typeface="Calibri"/>
              </a:rPr>
              <a:t>Extra Credit – Try out the role of </a:t>
            </a:r>
            <a:br>
              <a:rPr lang="en-US" sz="4400">
                <a:cs typeface="Calibri"/>
              </a:rPr>
            </a:br>
            <a:r>
              <a:rPr lang="en-US" sz="4400">
                <a:cs typeface="Calibri"/>
              </a:rPr>
              <a:t>being a Bystander in this scenario</a:t>
            </a:r>
          </a:p>
          <a:p>
            <a:endParaRPr lang="en-US">
              <a:cs typeface="Calibri"/>
            </a:endParaRPr>
          </a:p>
        </p:txBody>
      </p:sp>
    </p:spTree>
    <p:extLst>
      <p:ext uri="{BB962C8B-B14F-4D97-AF65-F5344CB8AC3E}">
        <p14:creationId xmlns:p14="http://schemas.microsoft.com/office/powerpoint/2010/main" val="750370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2DCEF-AD4F-9E7B-E11F-B50771567A37}"/>
              </a:ext>
            </a:extLst>
          </p:cNvPr>
          <p:cNvSpPr>
            <a:spLocks noGrp="1"/>
          </p:cNvSpPr>
          <p:nvPr>
            <p:ph type="title"/>
          </p:nvPr>
        </p:nvSpPr>
        <p:spPr/>
        <p:txBody>
          <a:bodyPr>
            <a:normAutofit fontScale="90000"/>
          </a:bodyPr>
          <a:lstStyle/>
          <a:p>
            <a:r>
              <a:rPr lang="en-US">
                <a:ea typeface="Calibri"/>
                <a:cs typeface="Calibri"/>
              </a:rPr>
              <a:t>Racism Interruption phrases to learn and use</a:t>
            </a:r>
            <a:endParaRPr lang="en-US"/>
          </a:p>
        </p:txBody>
      </p:sp>
      <p:sp>
        <p:nvSpPr>
          <p:cNvPr id="3" name="Content Placeholder 2">
            <a:extLst>
              <a:ext uri="{FF2B5EF4-FFF2-40B4-BE49-F238E27FC236}">
                <a16:creationId xmlns:a16="http://schemas.microsoft.com/office/drawing/2014/main" id="{F83C8E30-24F2-A437-0E37-CDC5C40EF0C9}"/>
              </a:ext>
            </a:extLst>
          </p:cNvPr>
          <p:cNvSpPr>
            <a:spLocks noGrp="1"/>
          </p:cNvSpPr>
          <p:nvPr>
            <p:ph idx="1"/>
          </p:nvPr>
        </p:nvSpPr>
        <p:spPr>
          <a:xfrm>
            <a:off x="640001" y="1060804"/>
            <a:ext cx="10639246" cy="4724655"/>
          </a:xfrm>
        </p:spPr>
        <p:txBody>
          <a:bodyPr vert="horz" lIns="0" tIns="45720" rIns="0" bIns="45720" rtlCol="0" anchor="t">
            <a:noAutofit/>
          </a:bodyPr>
          <a:lstStyle/>
          <a:p>
            <a:r>
              <a:rPr lang="en-US" sz="2400">
                <a:ea typeface="Calibri"/>
                <a:cs typeface="Calibri"/>
              </a:rPr>
              <a:t>That's not okay with me</a:t>
            </a:r>
          </a:p>
          <a:p>
            <a:r>
              <a:rPr lang="en-US" sz="2400">
                <a:ea typeface="Calibri"/>
                <a:cs typeface="Calibri"/>
              </a:rPr>
              <a:t>I didn't realize you think that</a:t>
            </a:r>
          </a:p>
          <a:p>
            <a:r>
              <a:rPr lang="en-US" sz="2400">
                <a:ea typeface="Calibri"/>
                <a:cs typeface="Calibri"/>
              </a:rPr>
              <a:t>I'm sorry, what?</a:t>
            </a:r>
          </a:p>
          <a:p>
            <a:r>
              <a:rPr lang="en-US" sz="2400">
                <a:ea typeface="Calibri"/>
                <a:cs typeface="Calibri"/>
              </a:rPr>
              <a:t>Hold on. I need to process what you just said</a:t>
            </a:r>
          </a:p>
          <a:p>
            <a:r>
              <a:rPr lang="en-US" sz="2400">
                <a:ea typeface="Calibri"/>
                <a:cs typeface="Calibri"/>
              </a:rPr>
              <a:t>That's not funny</a:t>
            </a:r>
          </a:p>
          <a:p>
            <a:r>
              <a:rPr lang="en-US" sz="2400">
                <a:ea typeface="Calibri"/>
                <a:cs typeface="Calibri"/>
              </a:rPr>
              <a:t>I find that offensive</a:t>
            </a:r>
          </a:p>
          <a:p>
            <a:r>
              <a:rPr lang="en-US" sz="2400">
                <a:ea typeface="Calibri"/>
                <a:cs typeface="Calibri"/>
              </a:rPr>
              <a:t>What you just said is harmful</a:t>
            </a:r>
          </a:p>
          <a:p>
            <a:r>
              <a:rPr lang="en-US" sz="2400">
                <a:ea typeface="Calibri"/>
                <a:cs typeface="Calibri"/>
              </a:rPr>
              <a:t>We don't say things like that here</a:t>
            </a:r>
          </a:p>
          <a:p>
            <a:r>
              <a:rPr lang="en-US" sz="2400">
                <a:ea typeface="Calibri"/>
                <a:cs typeface="Calibri"/>
              </a:rPr>
              <a:t>Help me understand your thinking</a:t>
            </a:r>
          </a:p>
          <a:p>
            <a:r>
              <a:rPr lang="en-US" sz="2400">
                <a:ea typeface="Calibri"/>
                <a:cs typeface="Calibri"/>
              </a:rPr>
              <a:t>I'm not comfortable with that</a:t>
            </a:r>
          </a:p>
        </p:txBody>
      </p:sp>
      <p:sp>
        <p:nvSpPr>
          <p:cNvPr id="5" name="Star: 32 Points 4">
            <a:extLst>
              <a:ext uri="{FF2B5EF4-FFF2-40B4-BE49-F238E27FC236}">
                <a16:creationId xmlns:a16="http://schemas.microsoft.com/office/drawing/2014/main" id="{273E7BE0-922C-D5BB-E9BF-F2B2D88FCB5D}"/>
              </a:ext>
            </a:extLst>
          </p:cNvPr>
          <p:cNvSpPr/>
          <p:nvPr/>
        </p:nvSpPr>
        <p:spPr>
          <a:xfrm>
            <a:off x="6398215" y="1059365"/>
            <a:ext cx="5304908" cy="4930777"/>
          </a:xfrm>
          <a:prstGeom prst="star32">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ea typeface="Calibri"/>
                <a:cs typeface="Calibri"/>
              </a:rPr>
              <a:t>Avoid Sarcasm, </a:t>
            </a:r>
            <a:r>
              <a:rPr lang="en-US" sz="2800" b="1" err="1">
                <a:ea typeface="Calibri"/>
                <a:cs typeface="Calibri"/>
              </a:rPr>
              <a:t>Snarkasm</a:t>
            </a:r>
            <a:r>
              <a:rPr lang="en-US" sz="2800" b="1">
                <a:ea typeface="Calibri"/>
                <a:cs typeface="Calibri"/>
              </a:rPr>
              <a:t>, and the Land of Passive-</a:t>
            </a:r>
            <a:r>
              <a:rPr lang="en-US" sz="2800" b="1" err="1">
                <a:ea typeface="Calibri"/>
                <a:cs typeface="Calibri"/>
              </a:rPr>
              <a:t>Aggressiva</a:t>
            </a:r>
            <a:endParaRPr lang="en-US" sz="2800" b="1" err="1"/>
          </a:p>
        </p:txBody>
      </p:sp>
    </p:spTree>
    <p:extLst>
      <p:ext uri="{BB962C8B-B14F-4D97-AF65-F5344CB8AC3E}">
        <p14:creationId xmlns:p14="http://schemas.microsoft.com/office/powerpoint/2010/main" val="13742967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diverse let's talk">
            <a:extLst>
              <a:ext uri="{FF2B5EF4-FFF2-40B4-BE49-F238E27FC236}">
                <a16:creationId xmlns:a16="http://schemas.microsoft.com/office/drawing/2014/main" id="{C751114A-A4E2-4EEE-84BD-7F0B4279C5C4}"/>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64140" y="3072005"/>
            <a:ext cx="6758488" cy="320687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86CEE466-D702-4668-8A10-F0791FC06981}"/>
              </a:ext>
            </a:extLst>
          </p:cNvPr>
          <p:cNvSpPr>
            <a:spLocks noGrp="1"/>
          </p:cNvSpPr>
          <p:nvPr>
            <p:ph type="title"/>
          </p:nvPr>
        </p:nvSpPr>
        <p:spPr>
          <a:xfrm>
            <a:off x="838200" y="-125900"/>
            <a:ext cx="10515600" cy="1092552"/>
          </a:xfrm>
        </p:spPr>
        <p:txBody>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Working on our Words </a:t>
            </a:r>
          </a:p>
        </p:txBody>
      </p:sp>
      <p:sp>
        <p:nvSpPr>
          <p:cNvPr id="5" name="Content Placeholder 4">
            <a:extLst>
              <a:ext uri="{FF2B5EF4-FFF2-40B4-BE49-F238E27FC236}">
                <a16:creationId xmlns:a16="http://schemas.microsoft.com/office/drawing/2014/main" id="{06BD3224-600F-42C8-B643-6304233476B6}"/>
              </a:ext>
            </a:extLst>
          </p:cNvPr>
          <p:cNvSpPr>
            <a:spLocks noGrp="1"/>
          </p:cNvSpPr>
          <p:nvPr>
            <p:ph idx="1"/>
          </p:nvPr>
        </p:nvSpPr>
        <p:spPr>
          <a:xfrm>
            <a:off x="231228" y="1075621"/>
            <a:ext cx="10665824" cy="5301639"/>
          </a:xfrm>
        </p:spPr>
        <p:txBody>
          <a:bodyPr vert="horz" lIns="0" tIns="45720" rIns="0" bIns="45720" rtlCol="0" anchor="t">
            <a:normAutofit/>
          </a:bodyPr>
          <a:lstStyle/>
          <a:p>
            <a:pPr marL="0" lvl="0" indent="0">
              <a:buNone/>
            </a:pPr>
            <a:r>
              <a:rPr lang="en-US" sz="3200"/>
              <a:t>Using what you each have already recorded and the materials in your handouts, craft some responses to your scenarios.</a:t>
            </a:r>
          </a:p>
          <a:p>
            <a:pPr marL="0" lvl="0" indent="0">
              <a:buNone/>
            </a:pPr>
            <a:r>
              <a:rPr lang="en-US" sz="3200"/>
              <a:t>Your group has 30 minutes to practice interrupting microaggressions.</a:t>
            </a:r>
            <a:endParaRPr lang="en-US" sz="3200">
              <a:ea typeface="Calibri"/>
              <a:cs typeface="Calibri"/>
            </a:endParaRPr>
          </a:p>
          <a:p>
            <a:pPr marL="0" indent="0">
              <a:buNone/>
            </a:pPr>
            <a:r>
              <a:rPr lang="en-US" sz="3200"/>
              <a:t>Use the following resources in your Handouts </a:t>
            </a:r>
            <a:endParaRPr lang="en-US" sz="3200">
              <a:ea typeface="Calibri"/>
              <a:cs typeface="Calibri"/>
            </a:endParaRPr>
          </a:p>
          <a:p>
            <a:pPr marL="383540" lvl="1"/>
            <a:r>
              <a:rPr lang="en-US" sz="3200"/>
              <a:t>Teaching Tolerance -  4 Step Pocket Cards pg. 46-47</a:t>
            </a:r>
            <a:endParaRPr lang="en-US" sz="3200">
              <a:solidFill>
                <a:srgbClr val="FF0000"/>
              </a:solidFill>
              <a:ea typeface="Calibri"/>
              <a:cs typeface="Calibri"/>
            </a:endParaRPr>
          </a:p>
          <a:p>
            <a:pPr marL="383540" lvl="1"/>
            <a:r>
              <a:rPr lang="en-US" sz="3200"/>
              <a:t>What Can I Do at Work –Scenario (Additional Resources)</a:t>
            </a:r>
            <a:endParaRPr lang="en-US" sz="3200">
              <a:ea typeface="Calibri"/>
              <a:cs typeface="Calibri"/>
            </a:endParaRPr>
          </a:p>
          <a:p>
            <a:pPr marL="383540" lvl="1"/>
            <a:r>
              <a:rPr lang="en-US" sz="3200"/>
              <a:t>Interrupting Microaggressions pg. 48</a:t>
            </a:r>
            <a:endParaRPr lang="en-US" sz="3200">
              <a:solidFill>
                <a:srgbClr val="FF0000"/>
              </a:solidFill>
              <a:ea typeface="Calibri"/>
              <a:cs typeface="Calibri"/>
            </a:endParaRPr>
          </a:p>
          <a:p>
            <a:endParaRPr lang="en-US"/>
          </a:p>
        </p:txBody>
      </p:sp>
    </p:spTree>
    <p:extLst>
      <p:ext uri="{BB962C8B-B14F-4D97-AF65-F5344CB8AC3E}">
        <p14:creationId xmlns:p14="http://schemas.microsoft.com/office/powerpoint/2010/main" val="2558849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F70DD-F275-1E2B-DAC7-1C4A3D5DCF39}"/>
            </a:ext>
          </a:extLst>
        </p:cNvPr>
        <p:cNvGrpSpPr/>
        <p:nvPr/>
      </p:nvGrpSpPr>
      <p:grpSpPr>
        <a:xfrm>
          <a:off x="0" y="0"/>
          <a:ext cx="0" cy="0"/>
          <a:chOff x="0" y="0"/>
          <a:chExt cx="0" cy="0"/>
        </a:xfrm>
      </p:grpSpPr>
      <p:pic>
        <p:nvPicPr>
          <p:cNvPr id="7170" name="Picture 2" descr="Image result for diverse let's talk">
            <a:extLst>
              <a:ext uri="{FF2B5EF4-FFF2-40B4-BE49-F238E27FC236}">
                <a16:creationId xmlns:a16="http://schemas.microsoft.com/office/drawing/2014/main" id="{6A489B74-03E1-5CE1-9C5F-3FDA7AA8836A}"/>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31139" y="4391565"/>
            <a:ext cx="3961391" cy="198024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44B37240-2AF1-3543-B654-514003540BC9}"/>
              </a:ext>
            </a:extLst>
          </p:cNvPr>
          <p:cNvSpPr>
            <a:spLocks noGrp="1"/>
          </p:cNvSpPr>
          <p:nvPr>
            <p:ph type="title"/>
          </p:nvPr>
        </p:nvSpPr>
        <p:spPr>
          <a:xfrm>
            <a:off x="838200" y="-125900"/>
            <a:ext cx="10515600" cy="1092552"/>
          </a:xfrm>
        </p:spPr>
        <p:txBody>
          <a:bodyPr/>
          <a:lstStyle/>
          <a:p>
            <a:r>
              <a:rPr lang="en-US">
                <a:effectLst>
                  <a:outerShdw blurRad="38100" dist="38100" dir="2700000" algn="tl">
                    <a:srgbClr val="000000">
                      <a:alpha val="43137"/>
                    </a:srgbClr>
                  </a:outerShdw>
                </a:effectLst>
                <a:latin typeface="Arial"/>
                <a:cs typeface="Arial"/>
              </a:rPr>
              <a:t>Debrief</a:t>
            </a:r>
            <a:endPar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A6B54B89-BEC4-263C-C2F5-183CDEC2ECE4}"/>
              </a:ext>
            </a:extLst>
          </p:cNvPr>
          <p:cNvSpPr>
            <a:spLocks noGrp="1"/>
          </p:cNvSpPr>
          <p:nvPr>
            <p:ph idx="1"/>
          </p:nvPr>
        </p:nvSpPr>
        <p:spPr>
          <a:xfrm>
            <a:off x="231228" y="1075621"/>
            <a:ext cx="10665824" cy="5301639"/>
          </a:xfrm>
        </p:spPr>
        <p:txBody>
          <a:bodyPr vert="horz" lIns="0" tIns="45720" rIns="0" bIns="45720" rtlCol="0" anchor="t">
            <a:normAutofit/>
          </a:bodyPr>
          <a:lstStyle/>
          <a:p>
            <a:pPr marL="457200" indent="-457200">
              <a:buFont typeface="Arial" panose="020F0502020204030204" pitchFamily="34" charset="0"/>
              <a:buChar char="•"/>
            </a:pPr>
            <a:r>
              <a:rPr lang="en-US" sz="3600"/>
              <a:t>What did you find to be difficult?</a:t>
            </a:r>
            <a:endParaRPr lang="en-US" sz="3600">
              <a:ea typeface="Calibri" panose="020F0502020204030204"/>
              <a:cs typeface="Calibri" panose="020F0502020204030204"/>
            </a:endParaRPr>
          </a:p>
          <a:p>
            <a:pPr marL="457200" indent="-457200">
              <a:buFont typeface="Arial" panose="020F0502020204030204" pitchFamily="34" charset="0"/>
              <a:buChar char="•"/>
            </a:pPr>
            <a:r>
              <a:rPr lang="en-US" sz="3600">
                <a:ea typeface="Calibri" panose="020F0502020204030204"/>
                <a:cs typeface="Calibri" panose="020F0502020204030204"/>
              </a:rPr>
              <a:t>Did you observe anything worth lifting up to the group?</a:t>
            </a:r>
          </a:p>
          <a:p>
            <a:pPr marL="0" indent="0">
              <a:buNone/>
            </a:pPr>
            <a:endParaRPr lang="en-US" sz="1600">
              <a:solidFill>
                <a:srgbClr val="404040"/>
              </a:solidFill>
              <a:ea typeface="Calibri"/>
              <a:cs typeface="Calibri"/>
            </a:endParaRPr>
          </a:p>
          <a:p>
            <a:pPr marL="0" indent="0">
              <a:buNone/>
            </a:pPr>
            <a:r>
              <a:rPr lang="en-US" sz="3600">
                <a:ea typeface="Calibri" panose="020F0502020204030204"/>
                <a:cs typeface="Calibri" panose="020F0502020204030204"/>
              </a:rPr>
              <a:t>A reminder on apologies:</a:t>
            </a:r>
          </a:p>
          <a:p>
            <a:pPr marL="457200" indent="-457200">
              <a:buFont typeface="Arial" panose="020F0502020204030204" pitchFamily="34" charset="0"/>
              <a:buChar char="•"/>
            </a:pPr>
            <a:r>
              <a:rPr lang="en-US" sz="3600">
                <a:ea typeface="Calibri" panose="020F0502020204030204"/>
                <a:cs typeface="Calibri" panose="020F0502020204030204"/>
              </a:rPr>
              <a:t>An apology isn't just saying "sorry"--it also involves changing future actions</a:t>
            </a:r>
          </a:p>
          <a:p>
            <a:pPr marL="457200" indent="-457200">
              <a:buFont typeface="Arial" panose="020F0502020204030204" pitchFamily="34" charset="0"/>
              <a:buChar char="•"/>
            </a:pPr>
            <a:r>
              <a:rPr lang="en-US" sz="3600">
                <a:ea typeface="Calibri" panose="020F0502020204030204"/>
                <a:cs typeface="Calibri" panose="020F0502020204030204"/>
              </a:rPr>
              <a:t>An apology doesn't demand forgiveness</a:t>
            </a:r>
          </a:p>
          <a:p>
            <a:pPr marL="0" indent="0">
              <a:buNone/>
            </a:pPr>
            <a:endParaRPr lang="en-US" sz="3200">
              <a:ea typeface="Calibri" panose="020F0502020204030204"/>
              <a:cs typeface="Calibri" panose="020F0502020204030204"/>
            </a:endParaRPr>
          </a:p>
          <a:p>
            <a:pPr>
              <a:buFont typeface="Arial" panose="020F0502020204030204" pitchFamily="34" charset="0"/>
              <a:buChar char="•"/>
            </a:pPr>
            <a:endParaRPr lang="en-US">
              <a:ea typeface="Calibri" panose="020F0502020204030204"/>
              <a:cs typeface="Calibri" panose="020F0502020204030204"/>
            </a:endParaRPr>
          </a:p>
        </p:txBody>
      </p:sp>
    </p:spTree>
    <p:extLst>
      <p:ext uri="{BB962C8B-B14F-4D97-AF65-F5344CB8AC3E}">
        <p14:creationId xmlns:p14="http://schemas.microsoft.com/office/powerpoint/2010/main" val="317787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p:txBody>
          <a:bodyPr>
            <a:normAutofit fontScale="90000"/>
          </a:bodyPr>
          <a:lstStyle/>
          <a:p>
            <a:r>
              <a:rPr lang="en-US" sz="4800" b="1">
                <a:latin typeface="+mn-lt"/>
              </a:rPr>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5069366" y="365125"/>
            <a:ext cx="7122633" cy="6492875"/>
          </a:xfrm>
        </p:spPr>
        <p:txBody>
          <a:bodyPr>
            <a:normAutofit/>
          </a:bodyPr>
          <a:lstStyle/>
          <a:p>
            <a:pPr marL="0" indent="0">
              <a:buNone/>
            </a:pPr>
            <a:r>
              <a:rPr lang="en-US" sz="4000">
                <a:cs typeface="Arial" panose="020B0604020202020204" pitchFamily="34" charset="0"/>
              </a:rPr>
              <a:t>It is a basic human right to demand a safe space.</a:t>
            </a:r>
          </a:p>
          <a:p>
            <a:pPr marL="0" indent="0">
              <a:buNone/>
            </a:pPr>
            <a:r>
              <a:rPr lang="en-US" sz="4000">
                <a:cs typeface="Arial" panose="020B0604020202020204" pitchFamily="34" charset="0"/>
              </a:rPr>
              <a:t>Remember that you have the power to control the situation through your actions and reactions. </a:t>
            </a:r>
          </a:p>
          <a:p>
            <a:pPr marL="0" indent="0">
              <a:buNone/>
            </a:pPr>
            <a:r>
              <a:rPr lang="en-US" sz="4000">
                <a:cs typeface="Arial" panose="020B0604020202020204" pitchFamily="34" charset="0"/>
              </a:rPr>
              <a:t>We all do it – own it, apologize and stop it.</a:t>
            </a:r>
          </a:p>
          <a:p>
            <a:pPr marL="0" indent="0">
              <a:buNone/>
            </a:pPr>
            <a:r>
              <a:rPr lang="en-US" sz="4000">
                <a:cs typeface="Arial" panose="020B0604020202020204" pitchFamily="34" charset="0"/>
              </a:rPr>
              <a:t>Learn how to become an ally.</a:t>
            </a: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439893">
            <a:off x="87963" y="1961250"/>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53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7602-72C4-4F4E-B0B8-2B1BF8548ED8}"/>
              </a:ext>
            </a:extLst>
          </p:cNvPr>
          <p:cNvSpPr>
            <a:spLocks noGrp="1"/>
          </p:cNvSpPr>
          <p:nvPr>
            <p:ph type="ctrTitle" idx="4294967295"/>
          </p:nvPr>
        </p:nvSpPr>
        <p:spPr>
          <a:xfrm>
            <a:off x="1203157" y="695158"/>
            <a:ext cx="9144000" cy="2387600"/>
          </a:xfrm>
        </p:spPr>
        <p:txBody>
          <a:bodyPr>
            <a:normAutofit/>
          </a:bodyPr>
          <a:lstStyle/>
          <a:p>
            <a:r>
              <a:rPr lang="en-US" sz="7200" b="1">
                <a:latin typeface="+mn-lt"/>
              </a:rPr>
              <a:t>Break</a:t>
            </a:r>
          </a:p>
        </p:txBody>
      </p:sp>
      <p:pic>
        <p:nvPicPr>
          <p:cNvPr id="2050" name="Picture 2" descr="Image result for break time">
            <a:extLst>
              <a:ext uri="{FF2B5EF4-FFF2-40B4-BE49-F238E27FC236}">
                <a16:creationId xmlns:a16="http://schemas.microsoft.com/office/drawing/2014/main" id="{09D3AF33-D93C-48F0-B6B4-7CBF05DF70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68" t="4419" r="28566"/>
          <a:stretch/>
        </p:blipFill>
        <p:spPr bwMode="auto">
          <a:xfrm>
            <a:off x="5329990" y="262789"/>
            <a:ext cx="6248401" cy="633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74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A53BF-A06F-7947-4482-696C893EC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7EC06-5632-4D13-0EBB-7A74BDE6FBA8}"/>
              </a:ext>
            </a:extLst>
          </p:cNvPr>
          <p:cNvSpPr>
            <a:spLocks noGrp="1"/>
          </p:cNvSpPr>
          <p:nvPr>
            <p:ph type="title"/>
          </p:nvPr>
        </p:nvSpPr>
        <p:spPr/>
        <p:txBody>
          <a:bodyPr/>
          <a:lstStyle/>
          <a:p>
            <a:r>
              <a:rPr lang="en-US">
                <a:ea typeface="Calibri Light"/>
                <a:cs typeface="Calibri Light"/>
              </a:rPr>
              <a:t>Albert and Bekah</a:t>
            </a:r>
          </a:p>
        </p:txBody>
      </p:sp>
    </p:spTree>
    <p:extLst>
      <p:ext uri="{BB962C8B-B14F-4D97-AF65-F5344CB8AC3E}">
        <p14:creationId xmlns:p14="http://schemas.microsoft.com/office/powerpoint/2010/main" val="29296352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9C427-FE94-C1CF-5E33-2AD1E7DC6E6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52FD83E-3319-D6B6-5533-9E253FF1026D}"/>
              </a:ext>
            </a:extLst>
          </p:cNvPr>
          <p:cNvSpPr>
            <a:spLocks noGrp="1"/>
          </p:cNvSpPr>
          <p:nvPr>
            <p:ph type="title"/>
          </p:nvPr>
        </p:nvSpPr>
        <p:spPr>
          <a:xfrm>
            <a:off x="330139" y="1440750"/>
            <a:ext cx="5794083" cy="1684150"/>
          </a:xfrm>
        </p:spPr>
        <p:txBody>
          <a:bodyPr anchor="ctr">
            <a:noAutofit/>
          </a:bodyPr>
          <a:lstStyle/>
          <a:p>
            <a:r>
              <a:rPr lang="en-US" sz="5400" b="1">
                <a:solidFill>
                  <a:schemeClr val="tx1">
                    <a:lumMod val="65000"/>
                    <a:lumOff val="35000"/>
                  </a:schemeClr>
                </a:solidFill>
                <a:latin typeface="Arial"/>
                <a:cs typeface="Arial"/>
              </a:rPr>
              <a:t>Practicing Becoming </a:t>
            </a:r>
            <a:br>
              <a:rPr lang="en-US" sz="5400" b="1">
                <a:solidFill>
                  <a:schemeClr val="tx1">
                    <a:lumMod val="65000"/>
                    <a:lumOff val="35000"/>
                  </a:schemeClr>
                </a:solidFill>
                <a:latin typeface="Arial"/>
                <a:cs typeface="Arial"/>
              </a:rPr>
            </a:br>
            <a:r>
              <a:rPr lang="en-US" sz="5400" b="1">
                <a:solidFill>
                  <a:schemeClr val="tx1">
                    <a:lumMod val="65000"/>
                    <a:lumOff val="35000"/>
                  </a:schemeClr>
                </a:solidFill>
                <a:latin typeface="Arial"/>
                <a:cs typeface="Arial"/>
              </a:rPr>
              <a:t>Anti-Racist</a:t>
            </a:r>
            <a:br>
              <a:rPr lang="en-US" sz="5400" b="1">
                <a:solidFill>
                  <a:schemeClr val="tx1">
                    <a:lumMod val="65000"/>
                    <a:lumOff val="35000"/>
                  </a:schemeClr>
                </a:solidFill>
                <a:latin typeface="Arial"/>
                <a:cs typeface="Arial"/>
              </a:rPr>
            </a:br>
            <a:r>
              <a:rPr lang="en-US" sz="5400" b="1">
                <a:solidFill>
                  <a:schemeClr val="tx1">
                    <a:lumMod val="65000"/>
                    <a:lumOff val="35000"/>
                  </a:schemeClr>
                </a:solidFill>
                <a:latin typeface="Arial"/>
                <a:cs typeface="Arial"/>
              </a:rPr>
              <a:t>Case</a:t>
            </a:r>
            <a:r>
              <a:rPr lang="en-US" sz="5400" b="1" cap="none">
                <a:solidFill>
                  <a:schemeClr val="tx1">
                    <a:lumMod val="65000"/>
                    <a:lumOff val="35000"/>
                  </a:schemeClr>
                </a:solidFill>
                <a:latin typeface="Arial"/>
                <a:cs typeface="Arial"/>
              </a:rPr>
              <a:t> Studies</a:t>
            </a:r>
            <a:endParaRPr lang="en-US" sz="5400" b="1" i="1" cap="none">
              <a:solidFill>
                <a:schemeClr val="tx1">
                  <a:lumMod val="65000"/>
                  <a:lumOff val="35000"/>
                </a:schemeClr>
              </a:solidFill>
              <a:latin typeface="Arial"/>
              <a:cs typeface="Arial"/>
            </a:endParaRPr>
          </a:p>
        </p:txBody>
      </p:sp>
      <p:pic>
        <p:nvPicPr>
          <p:cNvPr id="2" name="Picture 1">
            <a:extLst>
              <a:ext uri="{FF2B5EF4-FFF2-40B4-BE49-F238E27FC236}">
                <a16:creationId xmlns:a16="http://schemas.microsoft.com/office/drawing/2014/main" id="{26AC3497-7EC8-03E2-AB59-97B32C86B52C}"/>
              </a:ext>
            </a:extLst>
          </p:cNvPr>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94087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50" name="Google Shape;150;p26"/>
          <p:cNvPicPr preferRelativeResize="0"/>
          <p:nvPr/>
        </p:nvPicPr>
        <p:blipFill>
          <a:blip r:embed="rId3">
            <a:alphaModFix/>
          </a:blip>
          <a:stretch>
            <a:fillRect/>
          </a:stretch>
        </p:blipFill>
        <p:spPr>
          <a:xfrm>
            <a:off x="194242" y="195016"/>
            <a:ext cx="11804386" cy="5922453"/>
          </a:xfrm>
          <a:prstGeom prst="rect">
            <a:avLst/>
          </a:prstGeom>
          <a:noFill/>
          <a:ln>
            <a:noFill/>
          </a:ln>
        </p:spPr>
      </p:pic>
    </p:spTree>
    <p:extLst>
      <p:ext uri="{BB962C8B-B14F-4D97-AF65-F5344CB8AC3E}">
        <p14:creationId xmlns:p14="http://schemas.microsoft.com/office/powerpoint/2010/main" val="4242417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B6CA-392E-C84C-8B4A-B233271B03C0}"/>
              </a:ext>
            </a:extLst>
          </p:cNvPr>
          <p:cNvSpPr>
            <a:spLocks noGrp="1"/>
          </p:cNvSpPr>
          <p:nvPr>
            <p:ph type="title"/>
          </p:nvPr>
        </p:nvSpPr>
        <p:spPr>
          <a:xfrm>
            <a:off x="-718458" y="346626"/>
            <a:ext cx="7445829" cy="1400531"/>
          </a:xfrm>
        </p:spPr>
        <p:txBody>
          <a:bodyPr anchor="ctr">
            <a:noAutofit/>
          </a:bodyPr>
          <a:lstStyle/>
          <a:p>
            <a:pPr algn="ctr"/>
            <a:r>
              <a:rPr lang="en-US" sz="6600" b="1">
                <a:solidFill>
                  <a:schemeClr val="tx1">
                    <a:lumMod val="65000"/>
                    <a:lumOff val="35000"/>
                  </a:schemeClr>
                </a:solidFill>
              </a:rPr>
              <a:t>Practicing Equity Literacy Abilities</a:t>
            </a:r>
          </a:p>
        </p:txBody>
      </p:sp>
      <p:graphicFrame>
        <p:nvGraphicFramePr>
          <p:cNvPr id="4" name="Content Placeholder 3">
            <a:extLst>
              <a:ext uri="{FF2B5EF4-FFF2-40B4-BE49-F238E27FC236}">
                <a16:creationId xmlns:a16="http://schemas.microsoft.com/office/drawing/2014/main" id="{98EF11EE-71DE-A94B-8552-49664381FA65}"/>
              </a:ext>
            </a:extLst>
          </p:cNvPr>
          <p:cNvGraphicFramePr>
            <a:graphicFrameLocks noGrp="1"/>
          </p:cNvGraphicFramePr>
          <p:nvPr>
            <p:ph idx="1"/>
            <p:extLst>
              <p:ext uri="{D42A27DB-BD31-4B8C-83A1-F6EECF244321}">
                <p14:modId xmlns:p14="http://schemas.microsoft.com/office/powerpoint/2010/main" val="1301391876"/>
              </p:ext>
            </p:extLst>
          </p:nvPr>
        </p:nvGraphicFramePr>
        <p:xfrm>
          <a:off x="2960914" y="185057"/>
          <a:ext cx="10205301" cy="60089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93262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B6CA-392E-C84C-8B4A-B233271B03C0}"/>
              </a:ext>
            </a:extLst>
          </p:cNvPr>
          <p:cNvSpPr>
            <a:spLocks noGrp="1"/>
          </p:cNvSpPr>
          <p:nvPr>
            <p:ph type="title"/>
          </p:nvPr>
        </p:nvSpPr>
        <p:spPr>
          <a:xfrm>
            <a:off x="0" y="0"/>
            <a:ext cx="12192000" cy="1904999"/>
          </a:xfrm>
          <a:solidFill>
            <a:schemeClr val="accent6">
              <a:lumMod val="60000"/>
              <a:lumOff val="40000"/>
            </a:schemeClr>
          </a:solidFill>
        </p:spPr>
        <p:txBody>
          <a:bodyPr anchor="ctr">
            <a:normAutofit/>
          </a:bodyPr>
          <a:lstStyle/>
          <a:p>
            <a:r>
              <a:rPr lang="en-US" b="1">
                <a:solidFill>
                  <a:schemeClr val="tx1">
                    <a:lumMod val="65000"/>
                    <a:lumOff val="35000"/>
                  </a:schemeClr>
                </a:solidFill>
              </a:rPr>
              <a:t>	1. Recognize Racism</a:t>
            </a:r>
          </a:p>
        </p:txBody>
      </p:sp>
      <p:sp>
        <p:nvSpPr>
          <p:cNvPr id="3" name="Content Placeholder 2">
            <a:extLst>
              <a:ext uri="{FF2B5EF4-FFF2-40B4-BE49-F238E27FC236}">
                <a16:creationId xmlns:a16="http://schemas.microsoft.com/office/drawing/2014/main" id="{9759001C-96DD-D34D-B099-4FD5500E3279}"/>
              </a:ext>
            </a:extLst>
          </p:cNvPr>
          <p:cNvSpPr>
            <a:spLocks noGrp="1"/>
          </p:cNvSpPr>
          <p:nvPr>
            <p:ph idx="1"/>
          </p:nvPr>
        </p:nvSpPr>
        <p:spPr>
          <a:xfrm>
            <a:off x="480934" y="2506894"/>
            <a:ext cx="8111921" cy="3898388"/>
          </a:xfrm>
          <a:noFill/>
        </p:spPr>
        <p:txBody>
          <a:bodyPr>
            <a:normAutofit/>
          </a:bodyPr>
          <a:lstStyle/>
          <a:p>
            <a:pPr>
              <a:buClr>
                <a:srgbClr val="C00000"/>
              </a:buClr>
            </a:pPr>
            <a:r>
              <a:rPr lang="en-US" altLang="ja-JP" sz="4000">
                <a:latin typeface="Cambria" panose="02040503050406030204" pitchFamily="18" charset="0"/>
                <a:cs typeface="Arial" charset="0"/>
              </a:rPr>
              <a:t>Do I </a:t>
            </a:r>
            <a:r>
              <a:rPr lang="en-US" altLang="ja-JP" sz="4000" b="1" i="1">
                <a:latin typeface="Cambria" panose="02040503050406030204" pitchFamily="18" charset="0"/>
                <a:cs typeface="Arial" charset="0"/>
              </a:rPr>
              <a:t>recognize</a:t>
            </a:r>
            <a:r>
              <a:rPr lang="en-US" altLang="ja-JP" sz="4000">
                <a:latin typeface="Cambria" panose="02040503050406030204" pitchFamily="18" charset="0"/>
                <a:cs typeface="Arial" charset="0"/>
              </a:rPr>
              <a:t> even the subtlest bias and inequity in my sphere of influence?</a:t>
            </a:r>
          </a:p>
          <a:p>
            <a:pPr lvl="1">
              <a:buClr>
                <a:srgbClr val="C00000"/>
              </a:buClr>
            </a:pPr>
            <a:r>
              <a:rPr lang="en-US" altLang="ja-JP" sz="4000">
                <a:latin typeface="Cambria" panose="02040503050406030204" pitchFamily="18" charset="0"/>
                <a:cs typeface="Arial" charset="0"/>
              </a:rPr>
              <a:t>I can’t respond to or redress an inequity I don’t recognize</a:t>
            </a:r>
          </a:p>
          <a:p>
            <a:pPr lvl="1">
              <a:buClr>
                <a:srgbClr val="C00000"/>
              </a:buClr>
            </a:pPr>
            <a:endParaRPr lang="en-US" altLang="ja-JP" sz="4000">
              <a:latin typeface="Cambria" panose="02040503050406030204" pitchFamily="18" charset="0"/>
              <a:cs typeface="Arial" charset="0"/>
            </a:endParaRPr>
          </a:p>
        </p:txBody>
      </p:sp>
    </p:spTree>
    <p:extLst>
      <p:ext uri="{BB962C8B-B14F-4D97-AF65-F5344CB8AC3E}">
        <p14:creationId xmlns:p14="http://schemas.microsoft.com/office/powerpoint/2010/main" val="30102891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B6CA-392E-C84C-8B4A-B233271B03C0}"/>
              </a:ext>
            </a:extLst>
          </p:cNvPr>
          <p:cNvSpPr>
            <a:spLocks noGrp="1"/>
          </p:cNvSpPr>
          <p:nvPr>
            <p:ph type="title"/>
          </p:nvPr>
        </p:nvSpPr>
        <p:spPr>
          <a:xfrm>
            <a:off x="1" y="0"/>
            <a:ext cx="12192000" cy="1894114"/>
          </a:xfrm>
          <a:solidFill>
            <a:schemeClr val="accent6">
              <a:lumMod val="60000"/>
              <a:lumOff val="40000"/>
            </a:schemeClr>
          </a:solidFill>
        </p:spPr>
        <p:txBody>
          <a:bodyPr anchor="ctr">
            <a:normAutofit/>
          </a:bodyPr>
          <a:lstStyle/>
          <a:p>
            <a:r>
              <a:rPr lang="en-US" b="1">
                <a:solidFill>
                  <a:schemeClr val="tx1">
                    <a:lumMod val="65000"/>
                    <a:lumOff val="35000"/>
                  </a:schemeClr>
                </a:solidFill>
              </a:rPr>
              <a:t>	2. Respond to Racism </a:t>
            </a:r>
          </a:p>
        </p:txBody>
      </p:sp>
      <p:sp>
        <p:nvSpPr>
          <p:cNvPr id="3" name="Content Placeholder 2">
            <a:extLst>
              <a:ext uri="{FF2B5EF4-FFF2-40B4-BE49-F238E27FC236}">
                <a16:creationId xmlns:a16="http://schemas.microsoft.com/office/drawing/2014/main" id="{9759001C-96DD-D34D-B099-4FD5500E3279}"/>
              </a:ext>
            </a:extLst>
          </p:cNvPr>
          <p:cNvSpPr>
            <a:spLocks noGrp="1"/>
          </p:cNvSpPr>
          <p:nvPr>
            <p:ph idx="1"/>
          </p:nvPr>
        </p:nvSpPr>
        <p:spPr>
          <a:xfrm>
            <a:off x="480934" y="2506894"/>
            <a:ext cx="10840209" cy="3898388"/>
          </a:xfrm>
          <a:noFill/>
        </p:spPr>
        <p:txBody>
          <a:bodyPr>
            <a:normAutofit/>
          </a:bodyPr>
          <a:lstStyle/>
          <a:p>
            <a:pPr>
              <a:buClr>
                <a:srgbClr val="C00000"/>
              </a:buClr>
            </a:pPr>
            <a:r>
              <a:rPr lang="en-US" altLang="ja-JP" sz="4000">
                <a:latin typeface="Cambria" panose="02040503050406030204" pitchFamily="18" charset="0"/>
                <a:cs typeface="Arial" charset="0"/>
              </a:rPr>
              <a:t>When a bias or inequity becomes apparent in a particular instance, do I have the skills and the will to </a:t>
            </a:r>
            <a:r>
              <a:rPr lang="en-US" altLang="ja-JP" sz="4000" b="1" i="1">
                <a:latin typeface="Cambria" panose="02040503050406030204" pitchFamily="18" charset="0"/>
                <a:cs typeface="Arial" charset="0"/>
              </a:rPr>
              <a:t>respond</a:t>
            </a:r>
            <a:r>
              <a:rPr lang="en-US" altLang="ja-JP" sz="4000">
                <a:latin typeface="Cambria" panose="02040503050406030204" pitchFamily="18" charset="0"/>
                <a:cs typeface="Arial" charset="0"/>
              </a:rPr>
              <a:t>?</a:t>
            </a:r>
            <a:r>
              <a:rPr lang="en-US" altLang="ja-JP" sz="4000" i="1">
                <a:latin typeface="Cambria" panose="02040503050406030204" pitchFamily="18" charset="0"/>
                <a:cs typeface="Arial" charset="0"/>
              </a:rPr>
              <a:t> </a:t>
            </a:r>
          </a:p>
          <a:p>
            <a:pPr lvl="1">
              <a:buClr>
                <a:srgbClr val="C00000"/>
              </a:buClr>
            </a:pPr>
            <a:r>
              <a:rPr lang="en-US" altLang="ja-JP" sz="4000">
                <a:latin typeface="Cambria" panose="02040503050406030204" pitchFamily="18" charset="0"/>
                <a:cs typeface="Arial" charset="0"/>
              </a:rPr>
              <a:t>Reactive, in the immediate term</a:t>
            </a:r>
          </a:p>
          <a:p>
            <a:pPr marL="0" indent="0">
              <a:buClr>
                <a:srgbClr val="C00000"/>
              </a:buClr>
              <a:buNone/>
            </a:pPr>
            <a:endParaRPr lang="en-US" altLang="ja-JP">
              <a:latin typeface="Cambria" panose="02040503050406030204" pitchFamily="18" charset="0"/>
              <a:cs typeface="Arial" charset="0"/>
            </a:endParaRPr>
          </a:p>
          <a:p>
            <a:pPr marL="0" indent="0">
              <a:buClr>
                <a:srgbClr val="C00000"/>
              </a:buClr>
              <a:buNone/>
            </a:pPr>
            <a:endParaRPr lang="en-US" altLang="ja-JP" sz="3200">
              <a:latin typeface="Cambria" panose="02040503050406030204" pitchFamily="18" charset="0"/>
              <a:cs typeface="Arial" charset="0"/>
            </a:endParaRPr>
          </a:p>
        </p:txBody>
      </p:sp>
    </p:spTree>
    <p:extLst>
      <p:ext uri="{BB962C8B-B14F-4D97-AF65-F5344CB8AC3E}">
        <p14:creationId xmlns:p14="http://schemas.microsoft.com/office/powerpoint/2010/main" val="2192227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B6CA-392E-C84C-8B4A-B233271B03C0}"/>
              </a:ext>
            </a:extLst>
          </p:cNvPr>
          <p:cNvSpPr>
            <a:spLocks noGrp="1"/>
          </p:cNvSpPr>
          <p:nvPr>
            <p:ph type="title"/>
          </p:nvPr>
        </p:nvSpPr>
        <p:spPr>
          <a:xfrm>
            <a:off x="0" y="0"/>
            <a:ext cx="12192000" cy="1777048"/>
          </a:xfrm>
          <a:solidFill>
            <a:schemeClr val="accent6">
              <a:lumMod val="60000"/>
              <a:lumOff val="40000"/>
            </a:schemeClr>
          </a:solidFill>
        </p:spPr>
        <p:txBody>
          <a:bodyPr anchor="ctr">
            <a:normAutofit/>
          </a:bodyPr>
          <a:lstStyle/>
          <a:p>
            <a:r>
              <a:rPr lang="en-US" sz="5400">
                <a:solidFill>
                  <a:schemeClr val="tx1">
                    <a:lumMod val="65000"/>
                    <a:lumOff val="35000"/>
                  </a:schemeClr>
                </a:solidFill>
              </a:rPr>
              <a:t>	3</a:t>
            </a:r>
            <a:r>
              <a:rPr lang="en-US" sz="5400" b="1">
                <a:solidFill>
                  <a:schemeClr val="tx1">
                    <a:lumMod val="65000"/>
                    <a:lumOff val="35000"/>
                  </a:schemeClr>
                </a:solidFill>
              </a:rPr>
              <a:t>. Redress Racism</a:t>
            </a:r>
          </a:p>
        </p:txBody>
      </p:sp>
      <p:sp>
        <p:nvSpPr>
          <p:cNvPr id="3" name="Content Placeholder 2">
            <a:extLst>
              <a:ext uri="{FF2B5EF4-FFF2-40B4-BE49-F238E27FC236}">
                <a16:creationId xmlns:a16="http://schemas.microsoft.com/office/drawing/2014/main" id="{9759001C-96DD-D34D-B099-4FD5500E3279}"/>
              </a:ext>
            </a:extLst>
          </p:cNvPr>
          <p:cNvSpPr>
            <a:spLocks noGrp="1"/>
          </p:cNvSpPr>
          <p:nvPr>
            <p:ph idx="1"/>
          </p:nvPr>
        </p:nvSpPr>
        <p:spPr>
          <a:xfrm>
            <a:off x="480934" y="2506894"/>
            <a:ext cx="11199437" cy="3898388"/>
          </a:xfrm>
          <a:noFill/>
        </p:spPr>
        <p:txBody>
          <a:bodyPr>
            <a:normAutofit/>
          </a:bodyPr>
          <a:lstStyle/>
          <a:p>
            <a:pPr>
              <a:buClr>
                <a:srgbClr val="C00000"/>
              </a:buClr>
            </a:pPr>
            <a:r>
              <a:rPr lang="en-US" altLang="ja-JP" sz="3200">
                <a:latin typeface="Cambria" panose="02040503050406030204" pitchFamily="18" charset="0"/>
                <a:cs typeface="Arial" charset="0"/>
              </a:rPr>
              <a:t>Do I have the knowledge and skills to understand how individual instances of racial inequity are usually related to bigger sets of conditions related to </a:t>
            </a:r>
            <a:r>
              <a:rPr lang="en-US" altLang="ja-JP" sz="3200" i="1">
                <a:latin typeface="Cambria" panose="02040503050406030204" pitchFamily="18" charset="0"/>
                <a:cs typeface="Arial" charset="0"/>
              </a:rPr>
              <a:t>individual ideology </a:t>
            </a:r>
            <a:r>
              <a:rPr lang="en-US" altLang="ja-JP" sz="3200">
                <a:latin typeface="Cambria" panose="02040503050406030204" pitchFamily="18" charset="0"/>
                <a:cs typeface="Arial" charset="0"/>
              </a:rPr>
              <a:t>and </a:t>
            </a:r>
            <a:r>
              <a:rPr lang="en-US" altLang="ja-JP" sz="3200" i="1">
                <a:latin typeface="Cambria" panose="02040503050406030204" pitchFamily="18" charset="0"/>
                <a:cs typeface="Arial" charset="0"/>
              </a:rPr>
              <a:t>institutional culture</a:t>
            </a:r>
            <a:r>
              <a:rPr lang="en-US" altLang="ja-JP" sz="3200">
                <a:latin typeface="Cambria" panose="02040503050406030204" pitchFamily="18" charset="0"/>
                <a:cs typeface="Arial" charset="0"/>
              </a:rPr>
              <a:t>? Am I able to </a:t>
            </a:r>
            <a:r>
              <a:rPr lang="en-US" altLang="ja-JP" sz="3200" b="1" i="1">
                <a:latin typeface="Cambria" panose="02040503050406030204" pitchFamily="18" charset="0"/>
                <a:cs typeface="Arial" charset="0"/>
              </a:rPr>
              <a:t>redress</a:t>
            </a:r>
            <a:r>
              <a:rPr lang="en-US" altLang="ja-JP" sz="3200" i="1">
                <a:latin typeface="Cambria" panose="02040503050406030204" pitchFamily="18" charset="0"/>
                <a:cs typeface="Arial" charset="0"/>
              </a:rPr>
              <a:t> </a:t>
            </a:r>
            <a:r>
              <a:rPr lang="en-US" altLang="ja-JP" sz="3200">
                <a:latin typeface="Cambria" panose="02040503050406030204" pitchFamily="18" charset="0"/>
                <a:cs typeface="Arial" charset="0"/>
              </a:rPr>
              <a:t>those instances by proactively addressing their </a:t>
            </a:r>
            <a:r>
              <a:rPr lang="en-US" altLang="ja-JP" sz="3200" b="1" i="1">
                <a:latin typeface="Cambria" panose="02040503050406030204" pitchFamily="18" charset="0"/>
                <a:cs typeface="Arial" charset="0"/>
              </a:rPr>
              <a:t>root causes</a:t>
            </a:r>
            <a:r>
              <a:rPr lang="en-US" altLang="ja-JP" sz="3200">
                <a:latin typeface="Cambria" panose="02040503050406030204" pitchFamily="18" charset="0"/>
                <a:cs typeface="Arial" charset="0"/>
              </a:rPr>
              <a:t>?</a:t>
            </a:r>
          </a:p>
          <a:p>
            <a:pPr marL="0" indent="0">
              <a:buClr>
                <a:srgbClr val="C00000"/>
              </a:buClr>
              <a:buNone/>
            </a:pPr>
            <a:endParaRPr lang="en-US" altLang="ja-JP">
              <a:latin typeface="Cambria" panose="02040503050406030204" pitchFamily="18" charset="0"/>
              <a:cs typeface="Arial" charset="0"/>
            </a:endParaRPr>
          </a:p>
        </p:txBody>
      </p:sp>
    </p:spTree>
    <p:extLst>
      <p:ext uri="{BB962C8B-B14F-4D97-AF65-F5344CB8AC3E}">
        <p14:creationId xmlns:p14="http://schemas.microsoft.com/office/powerpoint/2010/main" val="38002713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B6CA-392E-C84C-8B4A-B233271B03C0}"/>
              </a:ext>
            </a:extLst>
          </p:cNvPr>
          <p:cNvSpPr>
            <a:spLocks noGrp="1"/>
          </p:cNvSpPr>
          <p:nvPr>
            <p:ph type="title"/>
          </p:nvPr>
        </p:nvSpPr>
        <p:spPr>
          <a:xfrm>
            <a:off x="0" y="0"/>
            <a:ext cx="12192000" cy="1807029"/>
          </a:xfrm>
          <a:solidFill>
            <a:schemeClr val="accent6">
              <a:lumMod val="60000"/>
              <a:lumOff val="40000"/>
            </a:schemeClr>
          </a:solidFill>
        </p:spPr>
        <p:txBody>
          <a:bodyPr anchor="ctr">
            <a:normAutofit/>
          </a:bodyPr>
          <a:lstStyle/>
          <a:p>
            <a:r>
              <a:rPr lang="en-US">
                <a:solidFill>
                  <a:schemeClr val="tx1">
                    <a:lumMod val="65000"/>
                    <a:lumOff val="35000"/>
                  </a:schemeClr>
                </a:solidFill>
              </a:rPr>
              <a:t>	4</a:t>
            </a:r>
            <a:r>
              <a:rPr lang="en-US" b="1">
                <a:solidFill>
                  <a:schemeClr val="tx1">
                    <a:lumMod val="65000"/>
                    <a:lumOff val="35000"/>
                  </a:schemeClr>
                </a:solidFill>
              </a:rPr>
              <a:t>. Actively Cultivate Antiracism</a:t>
            </a:r>
          </a:p>
        </p:txBody>
      </p:sp>
      <p:sp>
        <p:nvSpPr>
          <p:cNvPr id="3" name="Content Placeholder 2">
            <a:extLst>
              <a:ext uri="{FF2B5EF4-FFF2-40B4-BE49-F238E27FC236}">
                <a16:creationId xmlns:a16="http://schemas.microsoft.com/office/drawing/2014/main" id="{9759001C-96DD-D34D-B099-4FD5500E3279}"/>
              </a:ext>
            </a:extLst>
          </p:cNvPr>
          <p:cNvSpPr>
            <a:spLocks noGrp="1"/>
          </p:cNvSpPr>
          <p:nvPr>
            <p:ph idx="1"/>
          </p:nvPr>
        </p:nvSpPr>
        <p:spPr>
          <a:xfrm>
            <a:off x="480934" y="2506894"/>
            <a:ext cx="10557180" cy="3898388"/>
          </a:xfrm>
          <a:noFill/>
        </p:spPr>
        <p:txBody>
          <a:bodyPr>
            <a:normAutofit/>
          </a:bodyPr>
          <a:lstStyle/>
          <a:p>
            <a:pPr>
              <a:buClr>
                <a:srgbClr val="C00000"/>
              </a:buClr>
            </a:pPr>
            <a:r>
              <a:rPr lang="en-US" altLang="ja-JP" sz="3600">
                <a:latin typeface="Cambria" panose="02040503050406030204" pitchFamily="18" charset="0"/>
                <a:cs typeface="Arial" charset="0"/>
              </a:rPr>
              <a:t>Do I have the knowledge, skills, and will to apply an antiracist lens to every discussion, every decision? Is racial equity an add-on or afterthought or do I </a:t>
            </a:r>
            <a:r>
              <a:rPr lang="en-US" altLang="ja-JP" sz="3600" b="1" i="1">
                <a:latin typeface="Cambria" panose="02040503050406030204" pitchFamily="18" charset="0"/>
                <a:cs typeface="Arial" charset="0"/>
              </a:rPr>
              <a:t>actively cultivate </a:t>
            </a:r>
            <a:r>
              <a:rPr lang="en-US" altLang="ja-JP" sz="3600">
                <a:latin typeface="Cambria" panose="02040503050406030204" pitchFamily="18" charset="0"/>
                <a:cs typeface="Arial" charset="0"/>
              </a:rPr>
              <a:t>it through every policy and practice and throughout institutional culture? </a:t>
            </a:r>
          </a:p>
          <a:p>
            <a:pPr marL="0" indent="0">
              <a:buClr>
                <a:srgbClr val="C00000"/>
              </a:buClr>
              <a:buNone/>
            </a:pPr>
            <a:endParaRPr lang="en-US" altLang="ja-JP">
              <a:latin typeface="Cambria" panose="02040503050406030204" pitchFamily="18" charset="0"/>
              <a:cs typeface="Arial" charset="0"/>
            </a:endParaRPr>
          </a:p>
          <a:p>
            <a:pPr marL="0" indent="0">
              <a:buClr>
                <a:srgbClr val="C00000"/>
              </a:buClr>
              <a:buNone/>
            </a:pPr>
            <a:endParaRPr lang="en-US" altLang="ja-JP" sz="3200">
              <a:latin typeface="Cambria" panose="02040503050406030204" pitchFamily="18" charset="0"/>
              <a:cs typeface="Arial" charset="0"/>
            </a:endParaRPr>
          </a:p>
        </p:txBody>
      </p:sp>
    </p:spTree>
    <p:extLst>
      <p:ext uri="{BB962C8B-B14F-4D97-AF65-F5344CB8AC3E}">
        <p14:creationId xmlns:p14="http://schemas.microsoft.com/office/powerpoint/2010/main" val="7955289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B6CA-392E-C84C-8B4A-B233271B03C0}"/>
              </a:ext>
            </a:extLst>
          </p:cNvPr>
          <p:cNvSpPr>
            <a:spLocks noGrp="1"/>
          </p:cNvSpPr>
          <p:nvPr>
            <p:ph type="title"/>
          </p:nvPr>
        </p:nvSpPr>
        <p:spPr>
          <a:xfrm>
            <a:off x="0" y="0"/>
            <a:ext cx="12192000" cy="1853248"/>
          </a:xfrm>
          <a:solidFill>
            <a:schemeClr val="accent6">
              <a:lumMod val="60000"/>
              <a:lumOff val="40000"/>
            </a:schemeClr>
          </a:solidFill>
        </p:spPr>
        <p:txBody>
          <a:bodyPr anchor="ctr">
            <a:normAutofit/>
          </a:bodyPr>
          <a:lstStyle/>
          <a:p>
            <a:r>
              <a:rPr lang="en-US" sz="5400">
                <a:solidFill>
                  <a:schemeClr val="tx1">
                    <a:lumMod val="65000"/>
                    <a:lumOff val="35000"/>
                  </a:schemeClr>
                </a:solidFill>
              </a:rPr>
              <a:t>	5</a:t>
            </a:r>
            <a:r>
              <a:rPr lang="en-US" sz="5400" b="1">
                <a:solidFill>
                  <a:schemeClr val="tx1">
                    <a:lumMod val="65000"/>
                    <a:lumOff val="35000"/>
                  </a:schemeClr>
                </a:solidFill>
              </a:rPr>
              <a:t>. Sustain Antiracism</a:t>
            </a:r>
          </a:p>
        </p:txBody>
      </p:sp>
      <p:sp>
        <p:nvSpPr>
          <p:cNvPr id="3" name="Content Placeholder 2">
            <a:extLst>
              <a:ext uri="{FF2B5EF4-FFF2-40B4-BE49-F238E27FC236}">
                <a16:creationId xmlns:a16="http://schemas.microsoft.com/office/drawing/2014/main" id="{9759001C-96DD-D34D-B099-4FD5500E3279}"/>
              </a:ext>
            </a:extLst>
          </p:cNvPr>
          <p:cNvSpPr>
            <a:spLocks noGrp="1"/>
          </p:cNvSpPr>
          <p:nvPr>
            <p:ph idx="1"/>
          </p:nvPr>
        </p:nvSpPr>
        <p:spPr>
          <a:xfrm>
            <a:off x="328534" y="2525486"/>
            <a:ext cx="11787266" cy="3761507"/>
          </a:xfrm>
          <a:noFill/>
        </p:spPr>
        <p:txBody>
          <a:bodyPr>
            <a:normAutofit/>
          </a:bodyPr>
          <a:lstStyle/>
          <a:p>
            <a:pPr>
              <a:lnSpc>
                <a:spcPct val="110000"/>
              </a:lnSpc>
              <a:spcBef>
                <a:spcPts val="0"/>
              </a:spcBef>
              <a:buClr>
                <a:srgbClr val="C00000"/>
              </a:buClr>
            </a:pPr>
            <a:r>
              <a:rPr lang="en-US" altLang="ja-JP" sz="3400">
                <a:latin typeface="Cambria" panose="02040503050406030204" pitchFamily="18" charset="0"/>
                <a:cs typeface="Arial" charset="0"/>
              </a:rPr>
              <a:t>As we progress toward a full antiracist commitment, people who are used to the advantage of extra access and opportunity are going to complain and attempt to slow or reverse that progress. Do I know how to sustain equity efforts in the face of this push-back? Do I have the will to do so? </a:t>
            </a:r>
          </a:p>
          <a:p>
            <a:pPr marL="0" indent="0">
              <a:lnSpc>
                <a:spcPct val="120000"/>
              </a:lnSpc>
              <a:spcBef>
                <a:spcPts val="0"/>
              </a:spcBef>
              <a:buClr>
                <a:srgbClr val="C00000"/>
              </a:buClr>
              <a:buNone/>
            </a:pPr>
            <a:endParaRPr lang="en-US" altLang="ja-JP" sz="3400">
              <a:latin typeface="Cambria" panose="02040503050406030204" pitchFamily="18" charset="0"/>
              <a:cs typeface="Arial" charset="0"/>
            </a:endParaRPr>
          </a:p>
          <a:p>
            <a:pPr>
              <a:buClr>
                <a:srgbClr val="C00000"/>
              </a:buClr>
            </a:pPr>
            <a:endParaRPr lang="en-US" altLang="ja-JP">
              <a:latin typeface="Cambria" panose="02040503050406030204" pitchFamily="18" charset="0"/>
              <a:cs typeface="Arial" charset="0"/>
            </a:endParaRPr>
          </a:p>
          <a:p>
            <a:pPr marL="0" indent="0">
              <a:buClr>
                <a:srgbClr val="C00000"/>
              </a:buClr>
              <a:buNone/>
            </a:pPr>
            <a:endParaRPr lang="en-US" altLang="ja-JP" sz="3200">
              <a:latin typeface="Cambria" panose="02040503050406030204" pitchFamily="18" charset="0"/>
              <a:cs typeface="Arial" charset="0"/>
            </a:endParaRPr>
          </a:p>
        </p:txBody>
      </p:sp>
    </p:spTree>
    <p:extLst>
      <p:ext uri="{BB962C8B-B14F-4D97-AF65-F5344CB8AC3E}">
        <p14:creationId xmlns:p14="http://schemas.microsoft.com/office/powerpoint/2010/main" val="8055798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4"/>
          <p:cNvSpPr txBox="1">
            <a:spLocks noGrp="1"/>
          </p:cNvSpPr>
          <p:nvPr>
            <p:ph type="title"/>
          </p:nvPr>
        </p:nvSpPr>
        <p:spPr>
          <a:xfrm>
            <a:off x="380999" y="132330"/>
            <a:ext cx="10515600" cy="520813"/>
          </a:xfrm>
          <a:prstGeom prst="rect">
            <a:avLst/>
          </a:prstGeom>
          <a:noFill/>
          <a:ln>
            <a:noFill/>
          </a:ln>
        </p:spPr>
        <p:txBody>
          <a:bodyPr spcFirstLastPara="1" wrap="square" lIns="121900" tIns="60933" rIns="121900" bIns="60933" anchor="ctr" anchorCtr="0">
            <a:noAutofit/>
          </a:bodyPr>
          <a:lstStyle/>
          <a:p>
            <a:pPr>
              <a:lnSpc>
                <a:spcPct val="100000"/>
              </a:lnSpc>
              <a:buClr>
                <a:schemeClr val="lt1"/>
              </a:buClr>
              <a:buSzPts val="3960"/>
            </a:pPr>
            <a:r>
              <a:rPr lang="en" sz="4700" b="1">
                <a:solidFill>
                  <a:schemeClr val="tx1">
                    <a:lumMod val="65000"/>
                    <a:lumOff val="35000"/>
                  </a:schemeClr>
                </a:solidFill>
                <a:latin typeface="+mn-lt"/>
              </a:rPr>
              <a:t>Seven Steps for Case Analysis pg. 60</a:t>
            </a:r>
            <a:endParaRPr sz="3067" b="1">
              <a:solidFill>
                <a:schemeClr val="tx1">
                  <a:lumMod val="65000"/>
                  <a:lumOff val="35000"/>
                </a:schemeClr>
              </a:solidFill>
              <a:latin typeface="+mn-lt"/>
            </a:endParaRPr>
          </a:p>
        </p:txBody>
      </p:sp>
      <p:pic>
        <p:nvPicPr>
          <p:cNvPr id="205" name="Google Shape;205;p34"/>
          <p:cNvPicPr preferRelativeResize="0">
            <a:picLocks noGrp="1"/>
          </p:cNvPicPr>
          <p:nvPr>
            <p:ph type="body" idx="1"/>
          </p:nvPr>
        </p:nvPicPr>
        <p:blipFill rotWithShape="1">
          <a:blip r:embed="rId3">
            <a:alphaModFix/>
          </a:blip>
          <a:srcRect/>
          <a:stretch/>
        </p:blipFill>
        <p:spPr>
          <a:xfrm>
            <a:off x="380999" y="783771"/>
            <a:ext cx="11179629" cy="5632725"/>
          </a:xfrm>
          <a:prstGeom prst="rect">
            <a:avLst/>
          </a:prstGeom>
          <a:noFill/>
          <a:ln>
            <a:noFill/>
          </a:ln>
        </p:spPr>
      </p:pic>
    </p:spTree>
    <p:extLst>
      <p:ext uri="{BB962C8B-B14F-4D97-AF65-F5344CB8AC3E}">
        <p14:creationId xmlns:p14="http://schemas.microsoft.com/office/powerpoint/2010/main" val="292683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CEC5F-0C96-E45F-ECB9-CE090E9A8D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0FABF2-3E61-7D93-176C-4470177CAD36}"/>
              </a:ext>
            </a:extLst>
          </p:cNvPr>
          <p:cNvSpPr>
            <a:spLocks noGrp="1"/>
          </p:cNvSpPr>
          <p:nvPr>
            <p:ph type="title"/>
          </p:nvPr>
        </p:nvSpPr>
        <p:spPr/>
        <p:txBody>
          <a:bodyPr>
            <a:normAutofit fontScale="90000"/>
          </a:bodyPr>
          <a:lstStyle/>
          <a:p>
            <a:r>
              <a:rPr lang="en-US" u="sng"/>
              <a:t>Case Studies</a:t>
            </a:r>
          </a:p>
        </p:txBody>
      </p:sp>
      <p:sp>
        <p:nvSpPr>
          <p:cNvPr id="3" name="Content Placeholder 2">
            <a:extLst>
              <a:ext uri="{FF2B5EF4-FFF2-40B4-BE49-F238E27FC236}">
                <a16:creationId xmlns:a16="http://schemas.microsoft.com/office/drawing/2014/main" id="{2FE31529-814B-709D-1C29-74CF2E526605}"/>
              </a:ext>
            </a:extLst>
          </p:cNvPr>
          <p:cNvSpPr>
            <a:spLocks noGrp="1"/>
          </p:cNvSpPr>
          <p:nvPr>
            <p:ph idx="1"/>
          </p:nvPr>
        </p:nvSpPr>
        <p:spPr>
          <a:xfrm>
            <a:off x="281796" y="1054444"/>
            <a:ext cx="8059015" cy="4814649"/>
          </a:xfrm>
        </p:spPr>
        <p:txBody>
          <a:bodyPr vert="horz" lIns="0" tIns="45720" rIns="0" bIns="45720" rtlCol="0" anchor="t">
            <a:normAutofit/>
          </a:bodyPr>
          <a:lstStyle/>
          <a:p>
            <a:r>
              <a:rPr lang="en-US" sz="4000" b="1">
                <a:cs typeface="Calibri"/>
              </a:rPr>
              <a:t>Equity Case Analysis Process</a:t>
            </a:r>
            <a:r>
              <a:rPr lang="en-US" sz="4000">
                <a:cs typeface="Calibri"/>
              </a:rPr>
              <a:t> </a:t>
            </a:r>
            <a:r>
              <a:rPr lang="en-US" sz="4000" b="1">
                <a:cs typeface="Calibri"/>
              </a:rPr>
              <a:t>p. 60</a:t>
            </a:r>
          </a:p>
          <a:p>
            <a:pPr marL="0" indent="0">
              <a:buNone/>
            </a:pPr>
            <a:endParaRPr lang="en-US" sz="4000">
              <a:ea typeface="Calibri"/>
              <a:cs typeface="Calibri"/>
            </a:endParaRPr>
          </a:p>
          <a:p>
            <a:pPr marL="0" indent="0">
              <a:buNone/>
            </a:pPr>
            <a:r>
              <a:rPr lang="en-US" sz="4000">
                <a:ea typeface="Calibri"/>
                <a:cs typeface="Calibri"/>
              </a:rPr>
              <a:t>Staff Training p. 61</a:t>
            </a:r>
            <a:endParaRPr lang="en-US"/>
          </a:p>
          <a:p>
            <a:pPr marL="0" indent="0">
              <a:buNone/>
            </a:pPr>
            <a:r>
              <a:rPr lang="en-US" sz="4000">
                <a:ea typeface="Calibri"/>
                <a:cs typeface="Calibri"/>
              </a:rPr>
              <a:t>Staff Meeting Microaggressions p. 62</a:t>
            </a:r>
            <a:endParaRPr lang="en-US"/>
          </a:p>
          <a:p>
            <a:pPr marL="0" indent="0">
              <a:buNone/>
            </a:pPr>
            <a:r>
              <a:rPr lang="en-US" sz="4000">
                <a:cs typeface="Calibri"/>
              </a:rPr>
              <a:t>Safe Space for White Members p. 63</a:t>
            </a:r>
            <a:endParaRPr lang="en-US" sz="4000">
              <a:ea typeface="Calibri"/>
              <a:cs typeface="Calibri"/>
            </a:endParaRPr>
          </a:p>
          <a:p>
            <a:pPr marL="0" indent="0">
              <a:buNone/>
            </a:pPr>
            <a:r>
              <a:rPr lang="en-US" sz="4000">
                <a:cs typeface="Calibri"/>
              </a:rPr>
              <a:t>Use of Racial Slur p. 64</a:t>
            </a:r>
            <a:endParaRPr lang="en-US" sz="4000">
              <a:ea typeface="Calibri"/>
              <a:cs typeface="Calibri"/>
            </a:endParaRPr>
          </a:p>
        </p:txBody>
      </p:sp>
      <p:pic>
        <p:nvPicPr>
          <p:cNvPr id="4100" name="Picture 4" descr="Diversity hands raised up gesture | Society for the Advancement of  Psychotherapy">
            <a:extLst>
              <a:ext uri="{FF2B5EF4-FFF2-40B4-BE49-F238E27FC236}">
                <a16:creationId xmlns:a16="http://schemas.microsoft.com/office/drawing/2014/main" id="{45FC215C-4394-80C2-1914-2EC2DC378345}"/>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241100" y="2793198"/>
            <a:ext cx="3888015" cy="3231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915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23F7C-6D08-42F1-84DD-4842E9D0787B}"/>
              </a:ext>
            </a:extLst>
          </p:cNvPr>
          <p:cNvSpPr>
            <a:spLocks noGrp="1"/>
          </p:cNvSpPr>
          <p:nvPr>
            <p:ph type="title"/>
          </p:nvPr>
        </p:nvSpPr>
        <p:spPr/>
        <p:txBody>
          <a:bodyPr>
            <a:normAutofit fontScale="90000"/>
          </a:bodyPr>
          <a:lstStyle/>
          <a:p>
            <a:r>
              <a:rPr lang="en-US"/>
              <a:t>Three Quick Thoughts</a:t>
            </a:r>
          </a:p>
        </p:txBody>
      </p:sp>
      <p:sp>
        <p:nvSpPr>
          <p:cNvPr id="3" name="Content Placeholder 2">
            <a:extLst>
              <a:ext uri="{FF2B5EF4-FFF2-40B4-BE49-F238E27FC236}">
                <a16:creationId xmlns:a16="http://schemas.microsoft.com/office/drawing/2014/main" id="{51BDE747-AD60-478D-8296-49100E1B7A08}"/>
              </a:ext>
            </a:extLst>
          </p:cNvPr>
          <p:cNvSpPr>
            <a:spLocks noGrp="1"/>
          </p:cNvSpPr>
          <p:nvPr>
            <p:ph idx="1"/>
          </p:nvPr>
        </p:nvSpPr>
        <p:spPr>
          <a:xfrm>
            <a:off x="281796" y="2125362"/>
            <a:ext cx="5155178" cy="3743731"/>
          </a:xfrm>
        </p:spPr>
        <p:txBody>
          <a:bodyPr vert="horz" lIns="0" tIns="45720" rIns="0" bIns="45720" rtlCol="0" anchor="t">
            <a:normAutofit/>
          </a:bodyPr>
          <a:lstStyle/>
          <a:p>
            <a:r>
              <a:rPr lang="en-US" sz="4000"/>
              <a:t>Is there anything that you said or that you heard that the room needs to hear? </a:t>
            </a:r>
            <a:endParaRPr lang="en-US">
              <a:cs typeface="Calibri"/>
            </a:endParaRPr>
          </a:p>
        </p:txBody>
      </p:sp>
      <p:pic>
        <p:nvPicPr>
          <p:cNvPr id="4100" name="Picture 4" descr="Diversity hands raised up gesture | Society for the Advancement of  Psychothera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5101" y="1907631"/>
            <a:ext cx="6174014" cy="4116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795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1F977-BF0B-C089-2B09-A7C9B2FB62D4}"/>
              </a:ext>
            </a:extLst>
          </p:cNvPr>
          <p:cNvSpPr>
            <a:spLocks noGrp="1"/>
          </p:cNvSpPr>
          <p:nvPr>
            <p:ph type="title"/>
          </p:nvPr>
        </p:nvSpPr>
        <p:spPr/>
        <p:txBody>
          <a:bodyPr/>
          <a:lstStyle/>
          <a:p>
            <a:r>
              <a:rPr lang="en-US">
                <a:cs typeface="Calibri Light"/>
              </a:rPr>
              <a:t>Ellen</a:t>
            </a:r>
            <a:endParaRPr lang="en-US"/>
          </a:p>
        </p:txBody>
      </p:sp>
    </p:spTree>
    <p:extLst>
      <p:ext uri="{BB962C8B-B14F-4D97-AF65-F5344CB8AC3E}">
        <p14:creationId xmlns:p14="http://schemas.microsoft.com/office/powerpoint/2010/main" val="36730024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30139" y="1440750"/>
            <a:ext cx="5794083" cy="1684150"/>
          </a:xfrm>
        </p:spPr>
        <p:txBody>
          <a:bodyPr anchor="ctr">
            <a:noAutofit/>
          </a:bodyPr>
          <a:lstStyle/>
          <a:p>
            <a:r>
              <a:rPr lang="en-US" sz="5400" b="1">
                <a:solidFill>
                  <a:schemeClr val="tx1">
                    <a:lumMod val="65000"/>
                    <a:lumOff val="35000"/>
                  </a:schemeClr>
                </a:solidFill>
                <a:latin typeface="Arial"/>
                <a:cs typeface="Arial"/>
              </a:rPr>
              <a:t>Campaign Lab</a:t>
            </a:r>
            <a:endParaRPr lang="en-US" sz="5400" b="1" cap="none">
              <a:solidFill>
                <a:schemeClr val="tx1">
                  <a:lumMod val="65000"/>
                  <a:lumOff val="35000"/>
                </a:schemeClr>
              </a:solidFill>
              <a:latin typeface="Arial"/>
              <a:cs typeface="Arial"/>
            </a:endParaRPr>
          </a:p>
        </p:txBody>
      </p:sp>
      <p:pic>
        <p:nvPicPr>
          <p:cNvPr id="2" name="Picture 1"/>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526496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8508" y="4959740"/>
            <a:ext cx="11586293" cy="1462659"/>
          </a:xfrm>
          <a:solidFill>
            <a:schemeClr val="bg1"/>
          </a:solidFill>
        </p:spPr>
        <p:txBody>
          <a:bodyPr>
            <a:normAutofit/>
          </a:bodyPr>
          <a:lstStyle/>
          <a:p>
            <a:pPr algn="ctr"/>
            <a:r>
              <a:rPr lang="en-US" sz="5400" b="1"/>
              <a:t>What would it take to achieve a systemic solution for all of these scenarios?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6550" b="26550"/>
          <a:stretch>
            <a:fillRect/>
          </a:stretch>
        </p:blipFill>
        <p:spPr/>
      </p:pic>
      <p:sp>
        <p:nvSpPr>
          <p:cNvPr id="8" name="Title 1">
            <a:extLst>
              <a:ext uri="{FF2B5EF4-FFF2-40B4-BE49-F238E27FC236}">
                <a16:creationId xmlns:a16="http://schemas.microsoft.com/office/drawing/2014/main" id="{2FC91F7E-2BC7-3534-C785-7F7F4D7D5D51}"/>
              </a:ext>
            </a:extLst>
          </p:cNvPr>
          <p:cNvSpPr>
            <a:spLocks noGrp="1"/>
          </p:cNvSpPr>
          <p:nvPr>
            <p:ph type="title"/>
          </p:nvPr>
        </p:nvSpPr>
        <p:spPr>
          <a:xfrm>
            <a:off x="148508" y="4959740"/>
            <a:ext cx="11586293" cy="1462659"/>
          </a:xfrm>
          <a:solidFill>
            <a:schemeClr val="bg1"/>
          </a:solidFill>
        </p:spPr>
        <p:txBody>
          <a:bodyPr>
            <a:normAutofit/>
          </a:bodyPr>
          <a:lstStyle/>
          <a:p>
            <a:pPr algn="ctr"/>
            <a:r>
              <a:rPr lang="en-US" sz="5400" b="1"/>
              <a:t>What or Who is preventing you from achieving this solution? </a:t>
            </a:r>
          </a:p>
        </p:txBody>
      </p:sp>
    </p:spTree>
    <p:extLst>
      <p:ext uri="{BB962C8B-B14F-4D97-AF65-F5344CB8AC3E}">
        <p14:creationId xmlns:p14="http://schemas.microsoft.com/office/powerpoint/2010/main" val="9955426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9320" y="2296456"/>
            <a:ext cx="4384893" cy="3875031"/>
          </a:xfrm>
        </p:spPr>
        <p:txBody>
          <a:bodyPr vert="horz" lIns="91416" tIns="45708" rIns="91416" bIns="45708" rtlCol="0" anchor="t">
            <a:normAutofit/>
          </a:bodyPr>
          <a:lstStyle/>
          <a:p>
            <a:pPr marL="0" indent="0">
              <a:buNone/>
            </a:pPr>
            <a:r>
              <a:rPr lang="en-US" sz="4799"/>
              <a:t>What do we focus on at NEA? </a:t>
            </a:r>
          </a:p>
        </p:txBody>
      </p:sp>
      <p:pic>
        <p:nvPicPr>
          <p:cNvPr id="2" name="Picture 4" descr="Logo, company name&#10;&#10;Description automatically generated">
            <a:extLst>
              <a:ext uri="{FF2B5EF4-FFF2-40B4-BE49-F238E27FC236}">
                <a16:creationId xmlns:a16="http://schemas.microsoft.com/office/drawing/2014/main" id="{1B326B82-1B51-9B22-4644-9EA3659553E2}"/>
              </a:ext>
            </a:extLst>
          </p:cNvPr>
          <p:cNvPicPr>
            <a:picLocks noChangeAspect="1"/>
          </p:cNvPicPr>
          <p:nvPr/>
        </p:nvPicPr>
        <p:blipFill>
          <a:blip r:embed="rId2"/>
          <a:srcRect l="20439" t="615" r="22131" b="-923"/>
          <a:stretch/>
        </p:blipFill>
        <p:spPr>
          <a:xfrm>
            <a:off x="1420844" y="1848136"/>
            <a:ext cx="2255733" cy="264177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58416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B9D4-C41C-946A-3154-648F0D9054F5}"/>
              </a:ext>
            </a:extLst>
          </p:cNvPr>
          <p:cNvSpPr>
            <a:spLocks noGrp="1"/>
          </p:cNvSpPr>
          <p:nvPr>
            <p:ph type="title"/>
          </p:nvPr>
        </p:nvSpPr>
        <p:spPr>
          <a:xfrm>
            <a:off x="737085" y="177801"/>
            <a:ext cx="11224591" cy="925286"/>
          </a:xfrm>
        </p:spPr>
        <p:txBody>
          <a:bodyPr anchor="b">
            <a:normAutofit/>
          </a:bodyPr>
          <a:lstStyle/>
          <a:p>
            <a:pPr algn="ctr"/>
            <a:r>
              <a:rPr lang="en-US" b="1"/>
              <a:t>Strength and Growth to Win</a:t>
            </a:r>
          </a:p>
        </p:txBody>
      </p:sp>
      <p:pic>
        <p:nvPicPr>
          <p:cNvPr id="6146" name="Picture 2" descr="Teachers and Education Workers Set to ...">
            <a:extLst>
              <a:ext uri="{FF2B5EF4-FFF2-40B4-BE49-F238E27FC236}">
                <a16:creationId xmlns:a16="http://schemas.microsoft.com/office/drawing/2014/main" id="{45340457-DA0F-CD8C-1CA7-F6A11D28911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8489" r="21435" b="2"/>
          <a:stretch>
            <a:fillRect/>
          </a:stretch>
        </p:blipFill>
        <p:spPr bwMode="auto">
          <a:xfrm>
            <a:off x="1391824" y="1855694"/>
            <a:ext cx="4687586" cy="4430058"/>
          </a:xfrm>
          <a:prstGeom prst="rect">
            <a:avLst/>
          </a:prstGeom>
          <a:noFill/>
          <a:extLst>
            <a:ext uri="{909E8E84-426E-40DD-AFC4-6F175D3DCCD1}">
              <a14:hiddenFill xmlns:a14="http://schemas.microsoft.com/office/drawing/2010/main">
                <a:solidFill>
                  <a:srgbClr val="FFFFFF"/>
                </a:solidFill>
              </a14:hiddenFill>
            </a:ext>
          </a:extLst>
        </p:spPr>
      </p:pic>
      <p:sp>
        <p:nvSpPr>
          <p:cNvPr id="6151" name="Content Placeholder 3">
            <a:extLst>
              <a:ext uri="{FF2B5EF4-FFF2-40B4-BE49-F238E27FC236}">
                <a16:creationId xmlns:a16="http://schemas.microsoft.com/office/drawing/2014/main" id="{F8C4E4CD-EF92-2DA9-2515-470114E4B5FF}"/>
              </a:ext>
            </a:extLst>
          </p:cNvPr>
          <p:cNvSpPr>
            <a:spLocks noGrp="1"/>
          </p:cNvSpPr>
          <p:nvPr>
            <p:ph sz="half" idx="2"/>
          </p:nvPr>
        </p:nvSpPr>
        <p:spPr>
          <a:xfrm>
            <a:off x="6563239" y="2138082"/>
            <a:ext cx="4814586" cy="4034118"/>
          </a:xfrm>
        </p:spPr>
        <p:txBody>
          <a:bodyPr vert="horz" lIns="0" tIns="45720" rIns="0" bIns="45720" rtlCol="0" anchor="t">
            <a:normAutofit/>
          </a:bodyPr>
          <a:lstStyle/>
          <a:p>
            <a:r>
              <a:rPr lang="en-US" sz="3600"/>
              <a:t>Growth is a focus on building the base of members, leaders, structures, and partners. </a:t>
            </a:r>
            <a:endParaRPr lang="en-US" sz="3600">
              <a:ea typeface="Calibri"/>
              <a:cs typeface="Calibri"/>
            </a:endParaRPr>
          </a:p>
          <a:p>
            <a:endParaRPr lang="en-US" sz="3600">
              <a:ea typeface="Calibri"/>
              <a:cs typeface="Calibri"/>
            </a:endParaRPr>
          </a:p>
          <a:p>
            <a:r>
              <a:rPr lang="en-US" sz="3600"/>
              <a:t>Strength is the ability to use power to win. </a:t>
            </a:r>
            <a:endParaRPr lang="en-US" sz="3600">
              <a:ea typeface="Calibri"/>
              <a:cs typeface="Calibri"/>
            </a:endParaRPr>
          </a:p>
          <a:p>
            <a:endParaRPr lang="en-US" sz="3600">
              <a:ea typeface="Calibri"/>
              <a:cs typeface="Calibri"/>
            </a:endParaRPr>
          </a:p>
        </p:txBody>
      </p:sp>
    </p:spTree>
    <p:extLst>
      <p:ext uri="{BB962C8B-B14F-4D97-AF65-F5344CB8AC3E}">
        <p14:creationId xmlns:p14="http://schemas.microsoft.com/office/powerpoint/2010/main" val="2592185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049" y="3279423"/>
            <a:ext cx="11602278" cy="4354319"/>
          </a:xfrm>
        </p:spPr>
        <p:txBody>
          <a:bodyPr vert="horz" lIns="91416" tIns="45708" rIns="91416" bIns="45708" rtlCol="0" anchor="t">
            <a:noAutofit/>
          </a:bodyPr>
          <a:lstStyle/>
          <a:p>
            <a:pPr marL="245745" indent="-245745"/>
            <a:r>
              <a:rPr lang="en-US" sz="3600"/>
              <a:t>We have to recruit 250,000 new members a year just to maintain current levels of union density.  (Necessary) </a:t>
            </a:r>
            <a:endParaRPr lang="en-US"/>
          </a:p>
          <a:p>
            <a:pPr marL="245745" indent="-245745"/>
            <a:r>
              <a:rPr lang="en-US" sz="3600"/>
              <a:t>Member Recruitment is a year-round, critical strategy.</a:t>
            </a:r>
            <a:endParaRPr lang="en-US" sz="3600">
              <a:ea typeface="Calibri"/>
              <a:cs typeface="Calibri"/>
            </a:endParaRPr>
          </a:p>
          <a:p>
            <a:pPr marL="245745" indent="-245745"/>
            <a:r>
              <a:rPr lang="en-US" sz="3600"/>
              <a:t>Maintenance does not build. (Not Sufficient)</a:t>
            </a:r>
            <a:endParaRPr lang="en-US" sz="3600">
              <a:ea typeface="Calibri"/>
              <a:cs typeface="Calibri"/>
            </a:endParaRPr>
          </a:p>
        </p:txBody>
      </p:sp>
      <p:sp>
        <p:nvSpPr>
          <p:cNvPr id="5" name="Title 1"/>
          <p:cNvSpPr txBox="1">
            <a:spLocks/>
          </p:cNvSpPr>
          <p:nvPr/>
        </p:nvSpPr>
        <p:spPr>
          <a:xfrm>
            <a:off x="751328" y="454221"/>
            <a:ext cx="10689345" cy="484154"/>
          </a:xfrm>
          <a:prstGeom prst="rect">
            <a:avLst/>
          </a:prstGeom>
        </p:spPr>
        <p:txBody>
          <a:bodyPr vert="horz" lIns="91416" tIns="45708" rIns="91416" bIns="45708"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998" b="1">
                <a:solidFill>
                  <a:schemeClr val="tx2"/>
                </a:solidFill>
              </a:rPr>
              <a:t>Base Building Matters - Growth</a:t>
            </a:r>
          </a:p>
        </p:txBody>
      </p:sp>
      <p:pic>
        <p:nvPicPr>
          <p:cNvPr id="4" name="Picture 3" descr="A white dominoes falling&#10;&#10;AI-generated content may be incorrect.">
            <a:extLst>
              <a:ext uri="{FF2B5EF4-FFF2-40B4-BE49-F238E27FC236}">
                <a16:creationId xmlns:a16="http://schemas.microsoft.com/office/drawing/2014/main" id="{7A0282D3-6897-9536-ED0E-A760A9F70C9B}"/>
              </a:ext>
            </a:extLst>
          </p:cNvPr>
          <p:cNvPicPr>
            <a:picLocks noChangeAspect="1"/>
          </p:cNvPicPr>
          <p:nvPr/>
        </p:nvPicPr>
        <p:blipFill>
          <a:blip r:embed="rId2"/>
          <a:stretch>
            <a:fillRect/>
          </a:stretch>
        </p:blipFill>
        <p:spPr>
          <a:xfrm>
            <a:off x="3935067" y="1024633"/>
            <a:ext cx="3878677" cy="2168533"/>
          </a:xfrm>
          <a:prstGeom prst="rect">
            <a:avLst/>
          </a:prstGeom>
        </p:spPr>
      </p:pic>
    </p:spTree>
    <p:extLst>
      <p:ext uri="{BB962C8B-B14F-4D97-AF65-F5344CB8AC3E}">
        <p14:creationId xmlns:p14="http://schemas.microsoft.com/office/powerpoint/2010/main" val="67221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17F15CF-2C25-2AD5-5B65-D83655877684}"/>
              </a:ext>
            </a:extLst>
          </p:cNvPr>
          <p:cNvSpPr>
            <a:spLocks noGrp="1"/>
          </p:cNvSpPr>
          <p:nvPr>
            <p:ph type="title"/>
          </p:nvPr>
        </p:nvSpPr>
        <p:spPr>
          <a:xfrm>
            <a:off x="709123" y="1064136"/>
            <a:ext cx="10092988" cy="668693"/>
          </a:xfrm>
        </p:spPr>
        <p:txBody>
          <a:bodyPr>
            <a:noAutofit/>
          </a:bodyPr>
          <a:lstStyle/>
          <a:p>
            <a:r>
              <a:rPr lang="en-US" sz="5398" b="1"/>
              <a:t>Exponential Base Building Matters More </a:t>
            </a:r>
          </a:p>
        </p:txBody>
      </p:sp>
      <p:sp>
        <p:nvSpPr>
          <p:cNvPr id="13" name="Content Placeholder 2">
            <a:extLst>
              <a:ext uri="{FF2B5EF4-FFF2-40B4-BE49-F238E27FC236}">
                <a16:creationId xmlns:a16="http://schemas.microsoft.com/office/drawing/2014/main" id="{2588BD49-358F-5827-CB2F-40E6D660C402}"/>
              </a:ext>
            </a:extLst>
          </p:cNvPr>
          <p:cNvSpPr>
            <a:spLocks noGrp="1"/>
          </p:cNvSpPr>
          <p:nvPr>
            <p:ph idx="1"/>
          </p:nvPr>
        </p:nvSpPr>
        <p:spPr>
          <a:xfrm>
            <a:off x="709123" y="1643270"/>
            <a:ext cx="5169804" cy="4251676"/>
          </a:xfrm>
        </p:spPr>
        <p:txBody>
          <a:bodyPr vert="horz" lIns="91416" tIns="45708" rIns="91416" bIns="45708" rtlCol="0" anchor="t">
            <a:normAutofit lnSpcReduction="10000"/>
          </a:bodyPr>
          <a:lstStyle/>
          <a:p>
            <a:pPr marL="0" indent="0">
              <a:buNone/>
            </a:pPr>
            <a:endParaRPr lang="en-US" sz="3999">
              <a:ea typeface="Calibri"/>
              <a:cs typeface="Calibri"/>
            </a:endParaRPr>
          </a:p>
          <a:p>
            <a:pPr marL="0" indent="0">
              <a:buNone/>
            </a:pPr>
            <a:r>
              <a:rPr lang="en-US" sz="3999"/>
              <a:t>With high member density, we can claim the wins we dream about AND control the outcomes of those wins across time.  </a:t>
            </a:r>
            <a:r>
              <a:rPr lang="en-US" sz="4399"/>
              <a:t> </a:t>
            </a:r>
          </a:p>
          <a:p>
            <a:pPr marL="0" indent="0">
              <a:buNone/>
            </a:pPr>
            <a:endParaRPr lang="en-US" sz="5398">
              <a:ea typeface="Calibri"/>
              <a:cs typeface="Calibri"/>
            </a:endParaRPr>
          </a:p>
        </p:txBody>
      </p:sp>
      <p:pic>
        <p:nvPicPr>
          <p:cNvPr id="3" name="Picture 2" descr="A person bending over a black and white rectangular object&#10;&#10;AI-generated content may be incorrect.">
            <a:extLst>
              <a:ext uri="{FF2B5EF4-FFF2-40B4-BE49-F238E27FC236}">
                <a16:creationId xmlns:a16="http://schemas.microsoft.com/office/drawing/2014/main" id="{6A6B659A-5F35-0FDC-A16E-28A9706C82C8}"/>
              </a:ext>
            </a:extLst>
          </p:cNvPr>
          <p:cNvPicPr>
            <a:picLocks noChangeAspect="1"/>
          </p:cNvPicPr>
          <p:nvPr/>
        </p:nvPicPr>
        <p:blipFill>
          <a:blip r:embed="rId2"/>
          <a:stretch>
            <a:fillRect/>
          </a:stretch>
        </p:blipFill>
        <p:spPr>
          <a:xfrm>
            <a:off x="6369258" y="2284763"/>
            <a:ext cx="5353378" cy="2968691"/>
          </a:xfrm>
          <a:prstGeom prst="rect">
            <a:avLst/>
          </a:prstGeom>
        </p:spPr>
      </p:pic>
    </p:spTree>
    <p:extLst>
      <p:ext uri="{BB962C8B-B14F-4D97-AF65-F5344CB8AC3E}">
        <p14:creationId xmlns:p14="http://schemas.microsoft.com/office/powerpoint/2010/main" val="2991108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52400"/>
            <a:ext cx="9782801" cy="660400"/>
          </a:xfrm>
        </p:spPr>
        <p:txBody>
          <a:bodyPr>
            <a:normAutofit/>
          </a:bodyPr>
          <a:lstStyle/>
          <a:p>
            <a:r>
              <a:rPr lang="en-US"/>
              <a:t>3 Prevalent Theories of Change  </a:t>
            </a:r>
          </a:p>
        </p:txBody>
      </p:sp>
      <p:sp>
        <p:nvSpPr>
          <p:cNvPr id="3" name="Content Placeholder 2"/>
          <p:cNvSpPr>
            <a:spLocks noGrp="1"/>
          </p:cNvSpPr>
          <p:nvPr>
            <p:ph idx="1"/>
          </p:nvPr>
        </p:nvSpPr>
        <p:spPr>
          <a:xfrm>
            <a:off x="685800" y="914400"/>
            <a:ext cx="11049000" cy="5638800"/>
          </a:xfrm>
        </p:spPr>
        <p:txBody>
          <a:bodyPr vert="horz" lIns="0" tIns="45720" rIns="0" bIns="45720" rtlCol="0" anchor="t">
            <a:normAutofit/>
          </a:bodyPr>
          <a:lstStyle/>
          <a:p>
            <a:pPr marL="0" indent="0">
              <a:buNone/>
            </a:pPr>
            <a:r>
              <a:rPr lang="en-US" b="1"/>
              <a:t>Advocacy (relies on singular experts little risk required beyond them)</a:t>
            </a:r>
            <a:endParaRPr lang="en-US" b="1">
              <a:ea typeface="Calibri"/>
              <a:cs typeface="Calibri"/>
            </a:endParaRPr>
          </a:p>
          <a:p>
            <a:pPr marL="0" indent="0">
              <a:buNone/>
            </a:pPr>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endParaRPr lang="en-US">
              <a:ea typeface="Calibri"/>
              <a:cs typeface="Calibri"/>
            </a:endParaRPr>
          </a:p>
          <a:p>
            <a:pPr marL="0" indent="0">
              <a:buNone/>
            </a:pPr>
            <a:r>
              <a:rPr lang="en-US" b="1"/>
              <a:t>Mobilizing (like a club, self-selecting, and typically those who are not risking much to participate)</a:t>
            </a:r>
            <a:endParaRPr lang="en-US" b="1">
              <a:ea typeface="Calibri"/>
              <a:cs typeface="Calibri"/>
            </a:endParaRPr>
          </a:p>
          <a:p>
            <a:pPr marL="0" indent="0">
              <a:buNone/>
            </a:pPr>
            <a:r>
              <a:rPr lang="en-US"/>
              <a:t>“Mobilizing, by contrast, activates an already-convinced membership. Mobilizing encourages those who already support a cause or a mission to take action to defend their belief—for example, by attending a protest, wearing a button, or signing a petition.”</a:t>
            </a:r>
            <a:endParaRPr lang="en-US">
              <a:ea typeface="Calibri"/>
              <a:cs typeface="Calibri"/>
            </a:endParaRPr>
          </a:p>
          <a:p>
            <a:pPr marL="0" indent="0">
              <a:buNone/>
            </a:pPr>
            <a:r>
              <a:rPr lang="en-US" b="1"/>
              <a:t>Organizing (strategic, always inviting more, taking risks to expand, trust is built through action together)</a:t>
            </a:r>
            <a:endParaRPr lang="en-US" b="1">
              <a:ea typeface="Calibri"/>
              <a:cs typeface="Calibri"/>
            </a:endParaRPr>
          </a:p>
          <a:p>
            <a:pPr marL="0" indent="0">
              <a:buNone/>
            </a:pPr>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63</a:t>
            </a:fld>
            <a:endParaRPr lang="en-US"/>
          </a:p>
        </p:txBody>
      </p:sp>
    </p:spTree>
    <p:extLst>
      <p:ext uri="{BB962C8B-B14F-4D97-AF65-F5344CB8AC3E}">
        <p14:creationId xmlns:p14="http://schemas.microsoft.com/office/powerpoint/2010/main" val="346628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AEAAE9-0848-EEBC-B54D-BED0E7CF65B4}"/>
              </a:ext>
            </a:extLst>
          </p:cNvPr>
          <p:cNvSpPr>
            <a:spLocks noGrp="1"/>
          </p:cNvSpPr>
          <p:nvPr>
            <p:ph idx="1"/>
          </p:nvPr>
        </p:nvSpPr>
        <p:spPr>
          <a:xfrm>
            <a:off x="573743" y="313766"/>
            <a:ext cx="10804083" cy="5858434"/>
          </a:xfrm>
        </p:spPr>
        <p:txBody>
          <a:bodyPr vert="horz" lIns="0" tIns="45720" rIns="0" bIns="45720" rtlCol="0" anchor="t">
            <a:normAutofit/>
          </a:bodyPr>
          <a:lstStyle/>
          <a:p>
            <a:pPr marL="0" indent="0">
              <a:buNone/>
            </a:pPr>
            <a:r>
              <a:rPr lang="en-US" sz="4800" b="1"/>
              <a:t>Advocacy</a:t>
            </a:r>
            <a:r>
              <a:rPr lang="en-US" sz="4800"/>
              <a:t> is about using expertise of a few. </a:t>
            </a:r>
            <a:endParaRPr lang="en-US" sz="4800">
              <a:ea typeface="Calibri"/>
              <a:cs typeface="Calibri"/>
            </a:endParaRPr>
          </a:p>
          <a:p>
            <a:pPr marL="0" indent="0">
              <a:buNone/>
            </a:pPr>
            <a:br>
              <a:rPr lang="en-US" sz="4800"/>
            </a:br>
            <a:r>
              <a:rPr lang="en-US" sz="4800" b="1"/>
              <a:t>Mobilizing</a:t>
            </a:r>
            <a:r>
              <a:rPr lang="en-US" sz="4800"/>
              <a:t> is about engaging the already committed. </a:t>
            </a:r>
            <a:br>
              <a:rPr lang="en-US" sz="4800"/>
            </a:br>
            <a:br>
              <a:rPr lang="en-US" sz="4800"/>
            </a:br>
            <a:r>
              <a:rPr lang="en-US" sz="4800"/>
              <a:t>These are necessary, </a:t>
            </a:r>
            <a:r>
              <a:rPr lang="en-US" sz="4800" b="1"/>
              <a:t>but not sufficient </a:t>
            </a:r>
            <a:r>
              <a:rPr lang="en-US" sz="4800"/>
              <a:t>to build the power we need. </a:t>
            </a:r>
            <a:endParaRPr lang="en-US" sz="4800">
              <a:ea typeface="Calibri"/>
              <a:cs typeface="Calibri"/>
            </a:endParaRPr>
          </a:p>
        </p:txBody>
      </p:sp>
    </p:spTree>
    <p:extLst>
      <p:ext uri="{BB962C8B-B14F-4D97-AF65-F5344CB8AC3E}">
        <p14:creationId xmlns:p14="http://schemas.microsoft.com/office/powerpoint/2010/main" val="290158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26" t="33361" r="9174" b="31517"/>
          <a:stretch>
            <a:fillRect/>
          </a:stretch>
        </p:blipFill>
        <p:spPr bwMode="auto">
          <a:xfrm>
            <a:off x="208850" y="1710411"/>
            <a:ext cx="11805023" cy="399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4E780D3-AB23-75A6-D495-2EB0B4AB096F}"/>
              </a:ext>
            </a:extLst>
          </p:cNvPr>
          <p:cNvSpPr txBox="1">
            <a:spLocks/>
          </p:cNvSpPr>
          <p:nvPr/>
        </p:nvSpPr>
        <p:spPr>
          <a:xfrm>
            <a:off x="538132" y="476598"/>
            <a:ext cx="11469927" cy="718342"/>
          </a:xfrm>
          <a:prstGeom prst="rect">
            <a:avLst/>
          </a:prstGeom>
        </p:spPr>
        <p:txBody>
          <a:bodyPr vert="horz" lIns="91416" tIns="45708" rIns="91416" bIns="45708"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998" b="1">
                <a:solidFill>
                  <a:schemeClr val="tx2"/>
                </a:solidFill>
              </a:rPr>
              <a:t>Winning Matters Most - Strength</a:t>
            </a:r>
          </a:p>
        </p:txBody>
      </p:sp>
    </p:spTree>
    <p:extLst>
      <p:ext uri="{BB962C8B-B14F-4D97-AF65-F5344CB8AC3E}">
        <p14:creationId xmlns:p14="http://schemas.microsoft.com/office/powerpoint/2010/main" val="386489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414" y="1545156"/>
            <a:ext cx="4217671" cy="3658313"/>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l="64554" r="16338" b="44272"/>
          <a:stretch>
            <a:fillRect/>
          </a:stretch>
        </p:blipFill>
        <p:spPr>
          <a:xfrm>
            <a:off x="6643915" y="1540115"/>
            <a:ext cx="3867179" cy="3675283"/>
          </a:xfrm>
          <a:prstGeom prst="rect">
            <a:avLst/>
          </a:prstGeom>
          <a:noFill/>
        </p:spPr>
      </p:pic>
      <p:sp>
        <p:nvSpPr>
          <p:cNvPr id="2" name="Title 1">
            <a:extLst>
              <a:ext uri="{FF2B5EF4-FFF2-40B4-BE49-F238E27FC236}">
                <a16:creationId xmlns:a16="http://schemas.microsoft.com/office/drawing/2014/main" id="{62668214-1045-C7C3-0F19-1731223D7ED4}"/>
              </a:ext>
            </a:extLst>
          </p:cNvPr>
          <p:cNvSpPr>
            <a:spLocks noGrp="1"/>
          </p:cNvSpPr>
          <p:nvPr>
            <p:ph type="title"/>
          </p:nvPr>
        </p:nvSpPr>
        <p:spPr>
          <a:xfrm>
            <a:off x="2573496" y="105542"/>
            <a:ext cx="7957558" cy="713791"/>
          </a:xfrm>
        </p:spPr>
        <p:txBody>
          <a:bodyPr>
            <a:normAutofit/>
          </a:bodyPr>
          <a:lstStyle/>
          <a:p>
            <a:r>
              <a:rPr lang="en-US" b="1"/>
              <a:t>Information and Application</a:t>
            </a:r>
          </a:p>
        </p:txBody>
      </p:sp>
      <p:sp>
        <p:nvSpPr>
          <p:cNvPr id="4" name="TextBox 3">
            <a:extLst>
              <a:ext uri="{FF2B5EF4-FFF2-40B4-BE49-F238E27FC236}">
                <a16:creationId xmlns:a16="http://schemas.microsoft.com/office/drawing/2014/main" id="{375CE86C-93B3-102C-7940-36E7CD1A3808}"/>
              </a:ext>
            </a:extLst>
          </p:cNvPr>
          <p:cNvSpPr txBox="1"/>
          <p:nvPr/>
        </p:nvSpPr>
        <p:spPr>
          <a:xfrm>
            <a:off x="1999102" y="5343182"/>
            <a:ext cx="8207566"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hlinkClick r:id="rId5"/>
              </a:rPr>
              <a:t>https://www.nea.org/resource-library/campaign-lab</a:t>
            </a:r>
            <a:endParaRPr lang="en-US" sz="1400"/>
          </a:p>
          <a:p>
            <a:endParaRPr lang="en-US" sz="2800"/>
          </a:p>
          <a:p>
            <a:pPr algn="ctr"/>
            <a:endParaRPr lang="en-US" sz="1400"/>
          </a:p>
        </p:txBody>
      </p:sp>
    </p:spTree>
    <p:extLst>
      <p:ext uri="{BB962C8B-B14F-4D97-AF65-F5344CB8AC3E}">
        <p14:creationId xmlns:p14="http://schemas.microsoft.com/office/powerpoint/2010/main" val="238205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BF36-D7CA-219F-3C7E-8A94C5EED412}"/>
              </a:ext>
            </a:extLst>
          </p:cNvPr>
          <p:cNvSpPr>
            <a:spLocks noGrp="1"/>
          </p:cNvSpPr>
          <p:nvPr>
            <p:ph type="title"/>
          </p:nvPr>
        </p:nvSpPr>
        <p:spPr>
          <a:xfrm>
            <a:off x="1089522" y="111377"/>
            <a:ext cx="9423443" cy="785524"/>
          </a:xfrm>
        </p:spPr>
        <p:txBody>
          <a:bodyPr/>
          <a:lstStyle/>
          <a:p>
            <a:r>
              <a:rPr lang="en-US" b="1"/>
              <a:t>Apply to be a Campaign Lab Coach</a:t>
            </a:r>
          </a:p>
        </p:txBody>
      </p:sp>
      <p:graphicFrame>
        <p:nvGraphicFramePr>
          <p:cNvPr id="4" name="Content Placeholder 3">
            <a:extLst>
              <a:ext uri="{FF2B5EF4-FFF2-40B4-BE49-F238E27FC236}">
                <a16:creationId xmlns:a16="http://schemas.microsoft.com/office/drawing/2014/main" id="{F415D1F5-2551-1D8F-2A08-AD011587EF94}"/>
              </a:ext>
            </a:extLst>
          </p:cNvPr>
          <p:cNvGraphicFramePr>
            <a:graphicFrameLocks/>
          </p:cNvGraphicFramePr>
          <p:nvPr/>
        </p:nvGraphicFramePr>
        <p:xfrm>
          <a:off x="4728587" y="1957646"/>
          <a:ext cx="5936549" cy="3395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DADF30B-B80F-58F2-1D94-E0D4B87619BB}"/>
              </a:ext>
            </a:extLst>
          </p:cNvPr>
          <p:cNvPicPr>
            <a:picLocks noChangeAspect="1"/>
          </p:cNvPicPr>
          <p:nvPr/>
        </p:nvPicPr>
        <p:blipFill>
          <a:blip r:embed="rId8"/>
          <a:stretch>
            <a:fillRect/>
          </a:stretch>
        </p:blipFill>
        <p:spPr>
          <a:xfrm>
            <a:off x="1599178" y="2028741"/>
            <a:ext cx="2781053" cy="2805026"/>
          </a:xfrm>
          <a:prstGeom prst="rect">
            <a:avLst/>
          </a:prstGeom>
        </p:spPr>
      </p:pic>
      <p:sp>
        <p:nvSpPr>
          <p:cNvPr id="8" name="TextBox 7">
            <a:extLst>
              <a:ext uri="{FF2B5EF4-FFF2-40B4-BE49-F238E27FC236}">
                <a16:creationId xmlns:a16="http://schemas.microsoft.com/office/drawing/2014/main" id="{4D0F3437-7882-255C-8DC2-82E0085465D9}"/>
              </a:ext>
            </a:extLst>
          </p:cNvPr>
          <p:cNvSpPr txBox="1"/>
          <p:nvPr/>
        </p:nvSpPr>
        <p:spPr>
          <a:xfrm>
            <a:off x="2026646" y="5350067"/>
            <a:ext cx="848298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hlinkClick r:id="rId9"/>
              </a:rPr>
              <a:t>https://forms.office.com/r/7yMBd7FLwM</a:t>
            </a:r>
            <a:endParaRPr lang="en-US" sz="1400"/>
          </a:p>
          <a:p>
            <a:endParaRPr lang="en-US" sz="1400"/>
          </a:p>
          <a:p>
            <a:pPr algn="ctr"/>
            <a:endParaRPr lang="en-US" sz="1400"/>
          </a:p>
        </p:txBody>
      </p:sp>
    </p:spTree>
    <p:extLst>
      <p:ext uri="{BB962C8B-B14F-4D97-AF65-F5344CB8AC3E}">
        <p14:creationId xmlns:p14="http://schemas.microsoft.com/office/powerpoint/2010/main" val="170928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621" y="2759646"/>
            <a:ext cx="7189075" cy="1246297"/>
          </a:xfrm>
        </p:spPr>
        <p:txBody>
          <a:bodyPr>
            <a:noAutofit/>
          </a:bodyPr>
          <a:lstStyle/>
          <a:p>
            <a:pPr eaLnBrk="1" hangingPunct="1">
              <a:defRPr/>
            </a:pPr>
            <a:r>
              <a:rPr lang="en-US" sz="5400" b="1" cap="none">
                <a:solidFill>
                  <a:schemeClr val="tx1">
                    <a:lumMod val="65000"/>
                    <a:lumOff val="35000"/>
                  </a:schemeClr>
                </a:solidFill>
                <a:latin typeface="+mn-lt"/>
                <a:cs typeface="Arial" pitchFamily="34" charset="0"/>
              </a:rPr>
              <a:t>Closing</a:t>
            </a:r>
            <a:r>
              <a:rPr lang="en-US" sz="5400" b="1" cap="none">
                <a:solidFill>
                  <a:srgbClr val="FFFFCC"/>
                </a:solidFill>
                <a:effectLst>
                  <a:outerShdw blurRad="38100" dist="38100" dir="2700000" algn="tl">
                    <a:srgbClr val="000000">
                      <a:alpha val="43137"/>
                    </a:srgbClr>
                  </a:outerShdw>
                </a:effectLst>
                <a:latin typeface="Arial" pitchFamily="34" charset="0"/>
                <a:cs typeface="Arial" pitchFamily="34" charset="0"/>
              </a:rPr>
              <a:t> </a:t>
            </a:r>
          </a:p>
        </p:txBody>
      </p:sp>
      <p:pic>
        <p:nvPicPr>
          <p:cNvPr id="5" name="Picture 4"/>
          <p:cNvPicPr>
            <a:picLocks noChangeAspect="1"/>
          </p:cNvPicPr>
          <p:nvPr/>
        </p:nvPicPr>
        <p:blipFill>
          <a:blip r:embed="rId3"/>
          <a:stretch>
            <a:fillRect/>
          </a:stretch>
        </p:blipFill>
        <p:spPr>
          <a:xfrm>
            <a:off x="5290458" y="264115"/>
            <a:ext cx="6389914" cy="472111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46821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D068DB-E7E7-4102-9402-EAA049E13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96C8906C-CCD9-4F71-B3DD-BC1331E1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CA0D6F13-628B-4FC4-AD48-A2B64677D0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15746F23-6A4C-4A1F-A0CE-A0C8537D5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0A855F-1A35-C1B0-BAB8-E7D5A396655C}"/>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latin typeface="+mj-lt"/>
              </a:rPr>
              <a:t>Give us your feedback!</a:t>
            </a:r>
          </a:p>
        </p:txBody>
      </p:sp>
      <p:pic>
        <p:nvPicPr>
          <p:cNvPr id="4" name="Content Placeholder 3" descr="A qr code on a table&#10;&#10;AI-generated content may be incorrect.">
            <a:extLst>
              <a:ext uri="{FF2B5EF4-FFF2-40B4-BE49-F238E27FC236}">
                <a16:creationId xmlns:a16="http://schemas.microsoft.com/office/drawing/2014/main" id="{4A5E69E0-DD62-34ED-C3DE-6BB1EAA70E4C}"/>
              </a:ext>
            </a:extLst>
          </p:cNvPr>
          <p:cNvPicPr>
            <a:picLocks noGrp="1" noChangeAspect="1"/>
          </p:cNvPicPr>
          <p:nvPr>
            <p:ph idx="1"/>
          </p:nvPr>
        </p:nvPicPr>
        <p:blipFill>
          <a:blip r:embed="rId2"/>
          <a:stretch>
            <a:fillRect/>
          </a:stretch>
        </p:blipFill>
        <p:spPr>
          <a:xfrm>
            <a:off x="1596193" y="640081"/>
            <a:ext cx="4987829" cy="5054156"/>
          </a:xfrm>
          <a:prstGeom prst="rect">
            <a:avLst/>
          </a:prstGeom>
        </p:spPr>
      </p:pic>
      <p:cxnSp>
        <p:nvCxnSpPr>
          <p:cNvPr id="17" name="Straight Connector 16">
            <a:extLst>
              <a:ext uri="{FF2B5EF4-FFF2-40B4-BE49-F238E27FC236}">
                <a16:creationId xmlns:a16="http://schemas.microsoft.com/office/drawing/2014/main" id="{D9BFE64E-CCE4-4F62-BB14-C7028756C8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7CC7517-DC26-4B88-BF95-5D09F3E93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D87C466A-2605-4E25-9E19-8E277E2EA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300493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Our Vision of Now and the Future</a:t>
            </a:r>
            <a:endParaRPr lang="en" sz="5000" b="1">
              <a:solidFill>
                <a:schemeClr val="tx1">
                  <a:lumMod val="65000"/>
                  <a:lumOff val="35000"/>
                </a:schemeClr>
              </a:solidFill>
              <a:latin typeface="Arial" pitchFamily="34" charset="0"/>
              <a:cs typeface="Arial" pitchFamily="34" charset="0"/>
            </a:endParaRPr>
          </a:p>
        </p:txBody>
      </p:sp>
      <p:sp>
        <p:nvSpPr>
          <p:cNvPr id="4" name="Rectangle 3"/>
          <p:cNvSpPr/>
          <p:nvPr/>
        </p:nvSpPr>
        <p:spPr>
          <a:xfrm>
            <a:off x="170539" y="1948449"/>
            <a:ext cx="4486521" cy="3046988"/>
          </a:xfrm>
          <a:prstGeom prst="rect">
            <a:avLst/>
          </a:prstGeom>
        </p:spPr>
        <p:txBody>
          <a:bodyPr wrap="square">
            <a:spAutoFit/>
          </a:bodyPr>
          <a:lstStyle/>
          <a:p>
            <a:pPr algn="ctr"/>
            <a:r>
              <a:rPr lang="en-US" sz="3200" b="1">
                <a:latin typeface="Arial" panose="020B0604020202020204" pitchFamily="34" charset="0"/>
                <a:cs typeface="Arial" panose="020B0604020202020204" pitchFamily="34" charset="0"/>
              </a:rPr>
              <a:t>What will your workplace, locals, community look like after we have achieved Racial Justice?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1674" y="1295400"/>
            <a:ext cx="6798137" cy="407888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36807140"/>
      </p:ext>
    </p:extLst>
  </p:cSld>
  <p:clrMapOvr>
    <a:masterClrMapping/>
  </p:clrMapOvr>
  <p:transition spd="slow">
    <p:cu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Final Reflections</a:t>
            </a:r>
            <a:endParaRPr lang="en" sz="5000" b="1">
              <a:solidFill>
                <a:schemeClr val="tx1">
                  <a:lumMod val="65000"/>
                  <a:lumOff val="35000"/>
                </a:schemeClr>
              </a:solidFill>
              <a:latin typeface="Arial" pitchFamily="34" charset="0"/>
              <a:cs typeface="Arial" pitchFamily="34" charset="0"/>
            </a:endParaRPr>
          </a:p>
        </p:txBody>
      </p:sp>
      <p:sp>
        <p:nvSpPr>
          <p:cNvPr id="6" name="Rectangle 5"/>
          <p:cNvSpPr/>
          <p:nvPr/>
        </p:nvSpPr>
        <p:spPr>
          <a:xfrm>
            <a:off x="514350" y="1628681"/>
            <a:ext cx="6231890" cy="3323987"/>
          </a:xfrm>
          <a:prstGeom prst="rect">
            <a:avLst/>
          </a:prstGeom>
        </p:spPr>
        <p:txBody>
          <a:bodyPr wrap="square">
            <a:spAutoFit/>
          </a:bodyPr>
          <a:lstStyle/>
          <a:p>
            <a:endParaRPr lang="en-US" sz="3000" b="1">
              <a:solidFill>
                <a:schemeClr val="tx1">
                  <a:lumMod val="65000"/>
                  <a:lumOff val="35000"/>
                </a:schemeClr>
              </a:solidFill>
              <a:latin typeface="Arial" panose="020B0604020202020204" pitchFamily="34" charset="0"/>
              <a:cs typeface="Arial" panose="020B0604020202020204" pitchFamily="34" charset="0"/>
            </a:endParaRP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are going to do “tomorrow”?</a:t>
            </a: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are going to do next month?</a:t>
            </a: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might do in six month?</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3616" y="1628680"/>
            <a:ext cx="4454144" cy="397963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74801821"/>
      </p:ext>
    </p:extLst>
  </p:cSld>
  <p:clrMapOvr>
    <a:masterClrMapping/>
  </p:clrMapOvr>
  <p:transition spd="slow">
    <p:cu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One Word</a:t>
            </a:r>
            <a:endParaRPr lang="en" sz="5000" b="1">
              <a:solidFill>
                <a:schemeClr val="tx1">
                  <a:lumMod val="65000"/>
                  <a:lumOff val="35000"/>
                </a:schemeClr>
              </a:solidFill>
              <a:latin typeface="Arial" pitchFamily="34" charset="0"/>
              <a:cs typeface="Arial" pitchFamily="34" charset="0"/>
            </a:endParaRPr>
          </a:p>
        </p:txBody>
      </p:sp>
      <p:sp>
        <p:nvSpPr>
          <p:cNvPr id="4" name="Rectangle 3"/>
          <p:cNvSpPr/>
          <p:nvPr/>
        </p:nvSpPr>
        <p:spPr>
          <a:xfrm>
            <a:off x="502227" y="1690160"/>
            <a:ext cx="5088605" cy="3847207"/>
          </a:xfrm>
          <a:prstGeom prst="rect">
            <a:avLst/>
          </a:prstGeom>
        </p:spPr>
        <p:txBody>
          <a:bodyPr wrap="square">
            <a:spAutoFit/>
          </a:bodyPr>
          <a:lstStyle/>
          <a:p>
            <a:r>
              <a:rPr lang="en-US" sz="2800" b="1" i="1">
                <a:solidFill>
                  <a:schemeClr val="tx1">
                    <a:lumMod val="65000"/>
                    <a:lumOff val="35000"/>
                  </a:schemeClr>
                </a:solidFill>
                <a:latin typeface="Arial" panose="020B0604020202020204" pitchFamily="34" charset="0"/>
                <a:cs typeface="Arial" panose="020B0604020202020204" pitchFamily="34" charset="0"/>
              </a:rPr>
              <a:t>Thinking back to your core value that you shared earlier and today’s experience:</a:t>
            </a:r>
          </a:p>
          <a:p>
            <a:endParaRPr lang="en-US" sz="4000" b="1" i="1">
              <a:solidFill>
                <a:schemeClr val="tx1">
                  <a:lumMod val="65000"/>
                  <a:lumOff val="35000"/>
                </a:schemeClr>
              </a:solidFill>
              <a:latin typeface="Arial" panose="020B0604020202020204" pitchFamily="34" charset="0"/>
              <a:cs typeface="Arial" panose="020B0604020202020204" pitchFamily="34" charset="0"/>
            </a:endParaRPr>
          </a:p>
          <a:p>
            <a:r>
              <a:rPr lang="en-US" sz="4000" b="1">
                <a:solidFill>
                  <a:schemeClr val="tx1">
                    <a:lumMod val="65000"/>
                    <a:lumOff val="35000"/>
                  </a:schemeClr>
                </a:solidFill>
                <a:latin typeface="Arial" panose="020B0604020202020204" pitchFamily="34" charset="0"/>
                <a:cs typeface="Arial" panose="020B0604020202020204" pitchFamily="34" charset="0"/>
              </a:rPr>
              <a:t>What is one word that describes your spirit right now?</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0217" y="1936776"/>
            <a:ext cx="4585943" cy="352530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819902275"/>
      </p:ext>
    </p:extLst>
  </p:cSld>
  <p:clrMapOvr>
    <a:masterClrMapping/>
  </p:clrMapOvr>
  <p:transition spd="slow">
    <p:cut/>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021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EA9EA-534B-50E0-3408-046A7AB16A89}"/>
              </a:ext>
            </a:extLst>
          </p:cNvPr>
          <p:cNvSpPr>
            <a:spLocks noGrp="1"/>
          </p:cNvSpPr>
          <p:nvPr>
            <p:ph type="title"/>
          </p:nvPr>
        </p:nvSpPr>
        <p:spPr/>
        <p:txBody>
          <a:bodyPr>
            <a:normAutofit fontScale="90000"/>
          </a:bodyPr>
          <a:lstStyle/>
          <a:p>
            <a:r>
              <a:rPr lang="en-US">
                <a:highlight>
                  <a:srgbClr val="FFFF00"/>
                </a:highlight>
                <a:cs typeface="Calibri"/>
              </a:rPr>
              <a:t>Option to replace above video</a:t>
            </a:r>
            <a:endParaRPr lang="en-US">
              <a:highlight>
                <a:srgbClr val="FFFF00"/>
              </a:highlight>
            </a:endParaRPr>
          </a:p>
        </p:txBody>
      </p:sp>
      <p:pic>
        <p:nvPicPr>
          <p:cNvPr id="4" name="What is Allyship and Why is Allyship Important_[1]">
            <a:hlinkClick r:id="" action="ppaction://media"/>
            <a:extLst>
              <a:ext uri="{FF2B5EF4-FFF2-40B4-BE49-F238E27FC236}">
                <a16:creationId xmlns:a16="http://schemas.microsoft.com/office/drawing/2014/main" id="{C08DEAC9-034D-4923-8D26-6DBD793DA86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24756" y="985364"/>
            <a:ext cx="8581431" cy="4883624"/>
          </a:xfrm>
        </p:spPr>
      </p:pic>
    </p:spTree>
    <p:extLst>
      <p:ext uri="{BB962C8B-B14F-4D97-AF65-F5344CB8AC3E}">
        <p14:creationId xmlns:p14="http://schemas.microsoft.com/office/powerpoint/2010/main" val="284156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98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5DAC08-9F39-47E7-B553-C594856B71D2}">
  <ds:schemaRefs>
    <ds:schemaRef ds:uri="http://schemas.microsoft.com/sharepoint/v3/contenttype/forms"/>
  </ds:schemaRefs>
</ds:datastoreItem>
</file>

<file path=customXml/itemProps2.xml><?xml version="1.0" encoding="utf-8"?>
<ds:datastoreItem xmlns:ds="http://schemas.openxmlformats.org/officeDocument/2006/customXml" ds:itemID="{7C3DA96E-D4A6-4460-BF0C-06A24EC333DE}">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764B98A-07DB-4442-953D-FB8AB6E52EE8}">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74</Slides>
  <Notes>25</Notes>
  <HiddenSlides>1</HiddenSlides>
  <ScaleCrop>false</ScaleCrop>
  <HeadingPairs>
    <vt:vector size="4" baseType="variant">
      <vt:variant>
        <vt:lpstr>Theme</vt:lpstr>
      </vt:variant>
      <vt:variant>
        <vt:i4>2</vt:i4>
      </vt:variant>
      <vt:variant>
        <vt:lpstr>Slide Titles</vt:lpstr>
      </vt:variant>
      <vt:variant>
        <vt:i4>74</vt:i4>
      </vt:variant>
    </vt:vector>
  </HeadingPairs>
  <TitlesOfParts>
    <vt:vector size="76" baseType="lpstr">
      <vt:lpstr>Retrospect</vt:lpstr>
      <vt:lpstr>Retrospect</vt:lpstr>
      <vt:lpstr>Your Experience with the National Civil Rights Museum  Remember to sit with your affinity groups to begin our day.</vt:lpstr>
      <vt:lpstr>Advancing Racial Justice Day 3</vt:lpstr>
      <vt:lpstr>PowerPoint Presentation</vt:lpstr>
      <vt:lpstr>PowerPoint Presentation</vt:lpstr>
      <vt:lpstr>Community Agreements Pg 2-3 </vt:lpstr>
      <vt:lpstr>Feedback on Feedback</vt:lpstr>
      <vt:lpstr>Your Words</vt:lpstr>
      <vt:lpstr>Overview Of Today’s Learning</vt:lpstr>
      <vt:lpstr>Affinity Group: National Civil Rights Museum</vt:lpstr>
      <vt:lpstr>Greylor and Matt</vt:lpstr>
      <vt:lpstr>Allyship </vt:lpstr>
      <vt:lpstr>What do you think…</vt:lpstr>
      <vt:lpstr>What does it mean to be an ALLY?</vt:lpstr>
      <vt:lpstr>Actor</vt:lpstr>
      <vt:lpstr>Ally </vt:lpstr>
      <vt:lpstr>Accomplice </vt:lpstr>
      <vt:lpstr>Moving from Actor to Ally p. 54</vt:lpstr>
      <vt:lpstr>Whole Group Conversation</vt:lpstr>
      <vt:lpstr>Key Points</vt:lpstr>
      <vt:lpstr>Scott and Adia</vt:lpstr>
      <vt:lpstr>Nativism and Immigration Policy</vt:lpstr>
      <vt:lpstr>What is Nativism? </vt:lpstr>
      <vt:lpstr>PowerPoint Presentation</vt:lpstr>
      <vt:lpstr>Discussion</vt:lpstr>
      <vt:lpstr>PowerPoint Presentation</vt:lpstr>
      <vt:lpstr>Discussion—Modern Echoes</vt:lpstr>
      <vt:lpstr>How Can We be Actors to support Immigrants?</vt:lpstr>
      <vt:lpstr>PowerPoint Presentation</vt:lpstr>
      <vt:lpstr>PowerPoint Presentation</vt:lpstr>
      <vt:lpstr>Key Points</vt:lpstr>
      <vt:lpstr>Linda</vt:lpstr>
      <vt:lpstr>Disrupting  Microaggressions</vt:lpstr>
      <vt:lpstr>The Mosquito Bite</vt:lpstr>
      <vt:lpstr>How Do You Respond to Microaggressions?</vt:lpstr>
      <vt:lpstr>Interrupting Microaggressions  pg. 48</vt:lpstr>
      <vt:lpstr>Example --</vt:lpstr>
      <vt:lpstr>Practice the Interruption</vt:lpstr>
      <vt:lpstr>Racism Interruption phrases to learn and use</vt:lpstr>
      <vt:lpstr>Working on our Words </vt:lpstr>
      <vt:lpstr>Debrief</vt:lpstr>
      <vt:lpstr>Key Points</vt:lpstr>
      <vt:lpstr>Break</vt:lpstr>
      <vt:lpstr>Albert and Bekah</vt:lpstr>
      <vt:lpstr>Practicing Becoming  Anti-Racist Case Studies</vt:lpstr>
      <vt:lpstr>PowerPoint Presentation</vt:lpstr>
      <vt:lpstr>Practicing Equity Literacy Abilities</vt:lpstr>
      <vt:lpstr> 1. Recognize Racism</vt:lpstr>
      <vt:lpstr> 2. Respond to Racism </vt:lpstr>
      <vt:lpstr> 3. Redress Racism</vt:lpstr>
      <vt:lpstr> 4. Actively Cultivate Antiracism</vt:lpstr>
      <vt:lpstr> 5. Sustain Antiracism</vt:lpstr>
      <vt:lpstr>Seven Steps for Case Analysis pg. 60</vt:lpstr>
      <vt:lpstr>Case Studies</vt:lpstr>
      <vt:lpstr>Three Quick Thoughts</vt:lpstr>
      <vt:lpstr>Ellen</vt:lpstr>
      <vt:lpstr>Campaign Lab</vt:lpstr>
      <vt:lpstr>What would it take to achieve a systemic solution for all of these scenarios?  </vt:lpstr>
      <vt:lpstr>What or Who is preventing you from achieving this solution? </vt:lpstr>
      <vt:lpstr>PowerPoint Presentation</vt:lpstr>
      <vt:lpstr>Strength and Growth to Win</vt:lpstr>
      <vt:lpstr>PowerPoint Presentation</vt:lpstr>
      <vt:lpstr>Exponential Base Building Matters More </vt:lpstr>
      <vt:lpstr>3 Prevalent Theories of Change  </vt:lpstr>
      <vt:lpstr>PowerPoint Presentation</vt:lpstr>
      <vt:lpstr>PowerPoint Presentation</vt:lpstr>
      <vt:lpstr>Information and Application</vt:lpstr>
      <vt:lpstr>Apply to be a Campaign Lab Coach</vt:lpstr>
      <vt:lpstr>Closing </vt:lpstr>
      <vt:lpstr>Give us your feedback!</vt:lpstr>
      <vt:lpstr>Our Vision of Now and the Future</vt:lpstr>
      <vt:lpstr>Final Reflections</vt:lpstr>
      <vt:lpstr>One Word</vt:lpstr>
      <vt:lpstr>PowerPoint Presentation</vt:lpstr>
      <vt:lpstr>Option to replace above video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revision>2</cp:revision>
  <dcterms:created xsi:type="dcterms:W3CDTF">2019-10-19T15:29:10Z</dcterms:created>
  <dcterms:modified xsi:type="dcterms:W3CDTF">2026-07-17T20:55:17Z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