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Nuni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font" Target="fonts/Nunito-regular.fntdata"/><Relationship Id="rId8" Type="http://schemas.openxmlformats.org/officeDocument/2006/relationships/slide" Target="slides/slide2.xml"/><Relationship Id="rId21" Type="http://schemas.openxmlformats.org/officeDocument/2006/relationships/font" Target="fonts/Nunito-boldItalic.fntdata"/><Relationship Id="rId3" Type="http://schemas.openxmlformats.org/officeDocument/2006/relationships/presProps" Target="presProps.xml"/><Relationship Id="rId12" Type="http://schemas.openxmlformats.org/officeDocument/2006/relationships/slide" Target="slides/slide6.xml"/><Relationship Id="rId17" Type="http://schemas.openxmlformats.org/officeDocument/2006/relationships/slide" Target="slides/slide11.xml"/><Relationship Id="rId7" Type="http://schemas.openxmlformats.org/officeDocument/2006/relationships/slide" Target="slides/slide1.xml"/><Relationship Id="rId20" Type="http://schemas.openxmlformats.org/officeDocument/2006/relationships/font" Target="fonts/Nunito-italic.fntdata"/><Relationship Id="rId2"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1" Type="http://schemas.openxmlformats.org/officeDocument/2006/relationships/theme" Target="theme/theme2.xml"/><Relationship Id="rId6" Type="http://schemas.openxmlformats.org/officeDocument/2006/relationships/notesMaster" Target="notesMasters/notesMaster1.xml"/><Relationship Id="rId15" Type="http://schemas.openxmlformats.org/officeDocument/2006/relationships/slide" Target="slides/slide9.xml"/><Relationship Id="rId5" Type="http://schemas.openxmlformats.org/officeDocument/2006/relationships/slideMaster" Target="slideMasters/slideMaster2.xml"/><Relationship Id="rId23" Type="http://schemas.openxmlformats.org/officeDocument/2006/relationships/customXml" Target="../customXml/item2.xml"/><Relationship Id="rId10" Type="http://schemas.openxmlformats.org/officeDocument/2006/relationships/slide" Target="slides/slide4.xml"/><Relationship Id="rId19" Type="http://schemas.openxmlformats.org/officeDocument/2006/relationships/font" Target="fonts/Nunito-bold.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4e3186eed6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4e3186eed6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900">
                <a:solidFill>
                  <a:schemeClr val="dk1"/>
                </a:solidFill>
              </a:rPr>
              <a:t>Who we are: </a:t>
            </a:r>
            <a:endParaRPr sz="900">
              <a:solidFill>
                <a:schemeClr val="dk1"/>
              </a:solidFill>
            </a:endParaRPr>
          </a:p>
          <a:p>
            <a:pPr indent="0" lvl="0" marL="0" rtl="0" algn="l">
              <a:lnSpc>
                <a:spcPct val="115000"/>
              </a:lnSpc>
              <a:spcBef>
                <a:spcPts val="600"/>
              </a:spcBef>
              <a:spcAft>
                <a:spcPts val="0"/>
              </a:spcAft>
              <a:buClr>
                <a:schemeClr val="dk1"/>
              </a:buClr>
              <a:buSzPts val="1100"/>
              <a:buFont typeface="Arial"/>
              <a:buNone/>
            </a:pPr>
            <a:r>
              <a:rPr lang="en">
                <a:solidFill>
                  <a:schemeClr val="dk1"/>
                </a:solidFill>
              </a:rPr>
              <a:t>Labor Notes is a media and organizing project that has been the voice of activists who want to put the movement back in the labor movement since 1979. Through our magazine, website, books, regional troublemaker schools, bi-annual conferences, and workshops, we promote organizing, aggressive strategies to fight concessions, alliances with worker centers, and unions that are run by their members. This is our Race and Labor workshop where we will talk about how racism shows up in our workplaces, unions and society and discuss how to overcome division to strategies of building solidarity and unity. There's a lot of you here so we’ll do our best to have great discussions but I’m going to go over some quick group agreements before we get started.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rPr>
              <a:t>Introductions:</a:t>
            </a:r>
            <a:r>
              <a:rPr lang="en" sz="1600">
                <a:solidFill>
                  <a:schemeClr val="dk1"/>
                </a:solidFill>
              </a:rPr>
              <a:t> </a:t>
            </a:r>
            <a:r>
              <a:rPr lang="en" sz="1000">
                <a:solidFill>
                  <a:schemeClr val="dk1"/>
                </a:solidFill>
              </a:rPr>
              <a:t>Name &amp; pronouns, Organization, &amp; where you are in the world </a:t>
            </a:r>
            <a:endParaRPr sz="1000">
              <a:solidFill>
                <a:schemeClr val="dk1"/>
              </a:solidFill>
            </a:endParaRPr>
          </a:p>
          <a:p>
            <a:pPr indent="-298450" lvl="0" marL="457200" rtl="0" algn="l">
              <a:lnSpc>
                <a:spcPct val="115000"/>
              </a:lnSpc>
              <a:spcBef>
                <a:spcPts val="600"/>
              </a:spcBef>
              <a:spcAft>
                <a:spcPts val="0"/>
              </a:spcAft>
              <a:buClr>
                <a:schemeClr val="dk1"/>
              </a:buClr>
              <a:buSzPts val="1100"/>
              <a:buChar char="●"/>
            </a:pPr>
            <a:r>
              <a:rPr lang="en">
                <a:solidFill>
                  <a:schemeClr val="dk1"/>
                </a:solidFill>
              </a:rPr>
              <a:t>Group Agreements: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Move at the speed of trust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Have courage to trust each other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Racial justice work in our movement is hard. And in order to make real change and do the work in community, we have to trust each other. Some of us are strangers entering this space today, some may be coworkers, so while we want to assume the best in one another, it takes work to build trust and show one another, particularly folks of color - that we are committed to the work of racial justice for the long haul. And that takes trust.  Another way to think about this agreement is “meeting people where they are at.”</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Brave space vs safe space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Building trust rather than managing discomfort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create a space where we can speak the truth to each other and not be punished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Impact vs Intent - while intent is what we mean, impact is how our words affect others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Vegas Rules - Let’s keep what happens at the training and what people say confined to the training. Feel free to share all the great lessons and ideas with others, but don’t reveal personal details that others share with the group.</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Active participation - not a lecture, we are all learners and teachers, this is a conversation to facilitate perspectives and frameworks and build an understanding of this work through your experiences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	</a:t>
            </a:r>
            <a:r>
              <a:rPr lang="en">
                <a:solidFill>
                  <a:schemeClr val="dk1"/>
                </a:solidFill>
              </a:rPr>
              <a:t>One Mic</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I’m going to ask everyone to stay on mute unless they are sharing. You can use the reaction buttons at the bottom to raise your hand and I’ll call on you.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Land the Plane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These conversation will bring up confusion and pain and thats going to make it hard to be succinct. And its going to make it harder for me to have to interrupt but I am committed to hearing as many voices as possible so I’m going to ask everyone when you share to get to your point quickly!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Take Space, Make Space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We want everyone to contribute, so after you speak up, wait for everyone else to have an opportunity to speak before speaking again.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Alphabet Soup: No Acronyms!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If someone says an acronym, immediately ask “What’s that?”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Respect the Agenda</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Let’s stick to task and to time (can be coupled with parking lot).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 Statements / Speak from Your Own Experience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If you are giving your opinion or expressing a feeling, then try to use “I” statements to avoid assuming that others think or are feeling the same. Speak for yourself!</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4e3186eed6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4e3186eed6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4e3186eed6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4e3186eed6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4e3186eed6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4e3186eed6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4e3186eed6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4e3186eed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4e3186eed6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4e3186eed6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Unions are the most racially diverse institutions in America despite society still being pretty segregated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t>African Americans are 15% of union members compared to 11%  of the employed workforce. </a:t>
            </a:r>
            <a:endParaRPr/>
          </a:p>
          <a:p>
            <a:pPr indent="-298450" lvl="1" marL="914400" rtl="0" algn="l">
              <a:spcBef>
                <a:spcPts val="0"/>
              </a:spcBef>
              <a:spcAft>
                <a:spcPts val="0"/>
              </a:spcAft>
              <a:buSzPts val="1100"/>
              <a:buChar char="○"/>
            </a:pPr>
            <a:r>
              <a:rPr lang="en"/>
              <a:t>Latinos make up another 9% of union members, slightly less than their share of the employed workforce but the fastest growing ethnic group in unions.</a:t>
            </a:r>
            <a:endParaRPr/>
          </a:p>
          <a:p>
            <a:pPr indent="-298450" lvl="1" marL="914400" rtl="0" algn="l">
              <a:spcBef>
                <a:spcPts val="0"/>
              </a:spcBef>
              <a:spcAft>
                <a:spcPts val="0"/>
              </a:spcAft>
              <a:buSzPts val="1100"/>
              <a:buChar char="○"/>
            </a:pPr>
            <a:r>
              <a:rPr lang="en"/>
              <a:t> AAPI are 3.6% of the workforce and 3.3% of union members. </a:t>
            </a:r>
            <a:endParaRPr/>
          </a:p>
          <a:p>
            <a:pPr indent="0" lvl="0" marL="914400" rtl="0" algn="l">
              <a:spcBef>
                <a:spcPts val="0"/>
              </a:spcBef>
              <a:spcAft>
                <a:spcPts val="0"/>
              </a:spcAft>
              <a:buNone/>
            </a:pPr>
            <a:r>
              <a:t/>
            </a:r>
            <a:endParaRPr/>
          </a:p>
          <a:p>
            <a:pPr indent="0" lvl="0" marL="0" rtl="0" algn="l">
              <a:spcBef>
                <a:spcPts val="0"/>
              </a:spcBef>
              <a:spcAft>
                <a:spcPts val="0"/>
              </a:spcAft>
              <a:buNone/>
            </a:pPr>
            <a:r>
              <a:rPr lang="en"/>
              <a:t>***Exclude all these people of color and organized labor would lose a quarter of its membership. ** </a:t>
            </a:r>
            <a:endParaRPr/>
          </a:p>
          <a:p>
            <a:pPr indent="0" lvl="0" marL="0" rtl="0" algn="l">
              <a:spcBef>
                <a:spcPts val="0"/>
              </a:spcBef>
              <a:spcAft>
                <a:spcPts val="0"/>
              </a:spcAft>
              <a:buNone/>
            </a:pPr>
            <a:r>
              <a:t/>
            </a:r>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Our jobs are the only place where you don’t get to choose who you work with therefore unions might be the only place where all groups of people are being brought together and where you would interact with people of color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If the workplace is the place where people are using race to support their ideology of superiority to divide workers and extract more profit than the worksite is the site for workers to come together around capital to push back.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Being in a union isn’t in itself anit-racist work but how we are in our unions make it a very powerful space to do organizing across racial lines. Maximum participation is key to building strong, militant, multi-racial democratic unions because unions have a structures in place to help us break down racial barriers .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5252be577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5252be577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A union is one of the few places in society where people of all races work together for common goals. So t</a:t>
            </a:r>
            <a:r>
              <a:rPr lang="en">
                <a:solidFill>
                  <a:schemeClr val="dk1"/>
                </a:solidFill>
              </a:rPr>
              <a:t>he union context tends to bring the best out of people.</a:t>
            </a:r>
            <a:r>
              <a:rPr lang="en">
                <a:solidFill>
                  <a:schemeClr val="dk1"/>
                </a:solidFill>
              </a:rPr>
              <a:t> I have here a few values of unions. Does anyone have any other values they can think of?</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26b47c5cc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26b47c5cc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Jot down answers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26b47c5c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26b47c5c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226b47c5cc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226b47c5cc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What is the issue?</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Who does it affect?</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What members need to be mobilized to address it?</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How will you reach out to and involve members who are not normally involved?</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6682081cf1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6682081cf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1600"/>
              <a:buNone/>
              <a:defRPr sz="1600">
                <a:solidFill>
                  <a:schemeClr val="lt1"/>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2" name="Shape 82"/>
        <p:cNvGrpSpPr/>
        <p:nvPr/>
      </p:nvGrpSpPr>
      <p:grpSpPr>
        <a:xfrm>
          <a:off x="0" y="0"/>
          <a:ext cx="0" cy="0"/>
          <a:chOff x="0" y="0"/>
          <a:chExt cx="0" cy="0"/>
        </a:xfrm>
      </p:grpSpPr>
      <p:sp>
        <p:nvSpPr>
          <p:cNvPr id="83" name="Google Shape;83;p15"/>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5594191" y="3961115"/>
            <a:ext cx="2910145" cy="1182340"/>
            <a:chOff x="6917201" y="0"/>
            <a:chExt cx="2227777" cy="863400"/>
          </a:xfrm>
        </p:grpSpPr>
        <p:sp>
          <p:nvSpPr>
            <p:cNvPr id="85" name="Google Shape;85;p15"/>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5"/>
          <p:cNvGrpSpPr/>
          <p:nvPr/>
        </p:nvGrpSpPr>
        <p:grpSpPr>
          <a:xfrm>
            <a:off x="199149" y="2"/>
            <a:ext cx="2795414" cy="1083308"/>
            <a:chOff x="6917201" y="0"/>
            <a:chExt cx="2227777" cy="863400"/>
          </a:xfrm>
        </p:grpSpPr>
        <p:sp>
          <p:nvSpPr>
            <p:cNvPr id="89" name="Google Shape;89;p15"/>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dk2"/>
              </a:buClr>
              <a:buSzPts val="3200"/>
              <a:buNone/>
              <a:defRPr sz="3200">
                <a:solidFill>
                  <a:schemeClr val="dk2"/>
                </a:solidFill>
              </a:defRPr>
            </a:lvl1pPr>
            <a:lvl2pPr lvl="1" rtl="0" algn="ctr">
              <a:spcBef>
                <a:spcPts val="0"/>
              </a:spcBef>
              <a:spcAft>
                <a:spcPts val="0"/>
              </a:spcAft>
              <a:buClr>
                <a:schemeClr val="dk2"/>
              </a:buClr>
              <a:buSzPts val="3200"/>
              <a:buNone/>
              <a:defRPr sz="3200">
                <a:solidFill>
                  <a:schemeClr val="dk2"/>
                </a:solidFill>
              </a:defRPr>
            </a:lvl2pPr>
            <a:lvl3pPr lvl="2" rtl="0" algn="ctr">
              <a:spcBef>
                <a:spcPts val="0"/>
              </a:spcBef>
              <a:spcAft>
                <a:spcPts val="0"/>
              </a:spcAft>
              <a:buClr>
                <a:schemeClr val="dk2"/>
              </a:buClr>
              <a:buSzPts val="3200"/>
              <a:buNone/>
              <a:defRPr sz="3200">
                <a:solidFill>
                  <a:schemeClr val="dk2"/>
                </a:solidFill>
              </a:defRPr>
            </a:lvl3pPr>
            <a:lvl4pPr lvl="3" rtl="0" algn="ctr">
              <a:spcBef>
                <a:spcPts val="0"/>
              </a:spcBef>
              <a:spcAft>
                <a:spcPts val="0"/>
              </a:spcAft>
              <a:buClr>
                <a:schemeClr val="dk2"/>
              </a:buClr>
              <a:buSzPts val="3200"/>
              <a:buNone/>
              <a:defRPr sz="3200">
                <a:solidFill>
                  <a:schemeClr val="dk2"/>
                </a:solidFill>
              </a:defRPr>
            </a:lvl4pPr>
            <a:lvl5pPr lvl="4" rtl="0" algn="ctr">
              <a:spcBef>
                <a:spcPts val="0"/>
              </a:spcBef>
              <a:spcAft>
                <a:spcPts val="0"/>
              </a:spcAft>
              <a:buClr>
                <a:schemeClr val="dk2"/>
              </a:buClr>
              <a:buSzPts val="3200"/>
              <a:buNone/>
              <a:defRPr sz="3200">
                <a:solidFill>
                  <a:schemeClr val="dk2"/>
                </a:solidFill>
              </a:defRPr>
            </a:lvl5pPr>
            <a:lvl6pPr lvl="5" rtl="0" algn="ctr">
              <a:spcBef>
                <a:spcPts val="0"/>
              </a:spcBef>
              <a:spcAft>
                <a:spcPts val="0"/>
              </a:spcAft>
              <a:buClr>
                <a:schemeClr val="dk2"/>
              </a:buClr>
              <a:buSzPts val="3200"/>
              <a:buNone/>
              <a:defRPr sz="3200">
                <a:solidFill>
                  <a:schemeClr val="dk2"/>
                </a:solidFill>
              </a:defRPr>
            </a:lvl6pPr>
            <a:lvl7pPr lvl="6" rtl="0" algn="ctr">
              <a:spcBef>
                <a:spcPts val="0"/>
              </a:spcBef>
              <a:spcAft>
                <a:spcPts val="0"/>
              </a:spcAft>
              <a:buClr>
                <a:schemeClr val="dk2"/>
              </a:buClr>
              <a:buSzPts val="3200"/>
              <a:buNone/>
              <a:defRPr sz="3200">
                <a:solidFill>
                  <a:schemeClr val="dk2"/>
                </a:solidFill>
              </a:defRPr>
            </a:lvl7pPr>
            <a:lvl8pPr lvl="7" rtl="0" algn="ctr">
              <a:spcBef>
                <a:spcPts val="0"/>
              </a:spcBef>
              <a:spcAft>
                <a:spcPts val="0"/>
              </a:spcAft>
              <a:buClr>
                <a:schemeClr val="dk2"/>
              </a:buClr>
              <a:buSzPts val="3200"/>
              <a:buNone/>
              <a:defRPr sz="3200">
                <a:solidFill>
                  <a:schemeClr val="dk2"/>
                </a:solidFill>
              </a:defRPr>
            </a:lvl8pPr>
            <a:lvl9pPr lvl="8" rtl="0" algn="ctr">
              <a:spcBef>
                <a:spcPts val="0"/>
              </a:spcBef>
              <a:spcAft>
                <a:spcPts val="0"/>
              </a:spcAft>
              <a:buClr>
                <a:schemeClr val="dk2"/>
              </a:buClr>
              <a:buSzPts val="3200"/>
              <a:buNone/>
              <a:defRPr sz="3200">
                <a:solidFill>
                  <a:schemeClr val="dk2"/>
                </a:solidFill>
              </a:defRPr>
            </a:lvl9pPr>
          </a:lstStyle>
          <a:p/>
        </p:txBody>
      </p:sp>
      <p:sp>
        <p:nvSpPr>
          <p:cNvPr id="93" name="Google Shape;9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94" name="Shape 94"/>
        <p:cNvGrpSpPr/>
        <p:nvPr/>
      </p:nvGrpSpPr>
      <p:grpSpPr>
        <a:xfrm>
          <a:off x="0" y="0"/>
          <a:ext cx="0" cy="0"/>
          <a:chOff x="0" y="0"/>
          <a:chExt cx="0" cy="0"/>
        </a:xfrm>
      </p:grpSpPr>
      <p:sp>
        <p:nvSpPr>
          <p:cNvPr id="95" name="Google Shape;95;p1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99" name="Google Shape;99;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0" name="Google Shape;10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01" name="Shape 101"/>
        <p:cNvGrpSpPr/>
        <p:nvPr/>
      </p:nvGrpSpPr>
      <p:grpSpPr>
        <a:xfrm>
          <a:off x="0" y="0"/>
          <a:ext cx="0" cy="0"/>
          <a:chOff x="0" y="0"/>
          <a:chExt cx="0" cy="0"/>
        </a:xfrm>
      </p:grpSpPr>
      <p:sp>
        <p:nvSpPr>
          <p:cNvPr id="102" name="Google Shape;102;p1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06" name="Google Shape;106;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7" name="Google Shape;107;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8" name="Google Shape;108;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09" name="Shape 109"/>
        <p:cNvGrpSpPr/>
        <p:nvPr/>
      </p:nvGrpSpPr>
      <p:grpSpPr>
        <a:xfrm>
          <a:off x="0" y="0"/>
          <a:ext cx="0" cy="0"/>
          <a:chOff x="0" y="0"/>
          <a:chExt cx="0" cy="0"/>
        </a:xfrm>
      </p:grpSpPr>
      <p:sp>
        <p:nvSpPr>
          <p:cNvPr id="110" name="Google Shape;110;p18"/>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14" name="Google Shape;11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15" name="Shape 115"/>
        <p:cNvGrpSpPr/>
        <p:nvPr/>
      </p:nvGrpSpPr>
      <p:grpSpPr>
        <a:xfrm>
          <a:off x="0" y="0"/>
          <a:ext cx="0" cy="0"/>
          <a:chOff x="0" y="0"/>
          <a:chExt cx="0" cy="0"/>
        </a:xfrm>
      </p:grpSpPr>
      <p:sp>
        <p:nvSpPr>
          <p:cNvPr id="116" name="Google Shape;116;p1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20" name="Google Shape;120;p19"/>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21" name="Google Shape;12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22" name="Shape 122"/>
        <p:cNvGrpSpPr/>
        <p:nvPr/>
      </p:nvGrpSpPr>
      <p:grpSpPr>
        <a:xfrm>
          <a:off x="0" y="0"/>
          <a:ext cx="0" cy="0"/>
          <a:chOff x="0" y="0"/>
          <a:chExt cx="0" cy="0"/>
        </a:xfrm>
      </p:grpSpPr>
      <p:sp>
        <p:nvSpPr>
          <p:cNvPr id="123" name="Google Shape;123;p20"/>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20"/>
          <p:cNvGrpSpPr/>
          <p:nvPr/>
        </p:nvGrpSpPr>
        <p:grpSpPr>
          <a:xfrm>
            <a:off x="255991" y="-118"/>
            <a:ext cx="2251347" cy="1043408"/>
            <a:chOff x="3961956" y="4383950"/>
            <a:chExt cx="1160548" cy="548700"/>
          </a:xfrm>
        </p:grpSpPr>
        <p:sp>
          <p:nvSpPr>
            <p:cNvPr id="126" name="Google Shape;126;p20"/>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20"/>
          <p:cNvGrpSpPr/>
          <p:nvPr/>
        </p:nvGrpSpPr>
        <p:grpSpPr>
          <a:xfrm>
            <a:off x="34934" y="4522125"/>
            <a:ext cx="1593306" cy="617072"/>
            <a:chOff x="6917201" y="0"/>
            <a:chExt cx="2227777" cy="863400"/>
          </a:xfrm>
        </p:grpSpPr>
        <p:sp>
          <p:nvSpPr>
            <p:cNvPr id="131" name="Google Shape;131;p20"/>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20"/>
          <p:cNvGrpSpPr/>
          <p:nvPr/>
        </p:nvGrpSpPr>
        <p:grpSpPr>
          <a:xfrm>
            <a:off x="5886353" y="1243"/>
            <a:ext cx="3257455" cy="1261514"/>
            <a:chOff x="6917201" y="0"/>
            <a:chExt cx="2227777" cy="863400"/>
          </a:xfrm>
        </p:grpSpPr>
        <p:sp>
          <p:nvSpPr>
            <p:cNvPr id="135" name="Google Shape;135;p20"/>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39" name="Google Shape;139;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40" name="Shape 140"/>
        <p:cNvGrpSpPr/>
        <p:nvPr/>
      </p:nvGrpSpPr>
      <p:grpSpPr>
        <a:xfrm>
          <a:off x="0" y="0"/>
          <a:ext cx="0" cy="0"/>
          <a:chOff x="0" y="0"/>
          <a:chExt cx="0" cy="0"/>
        </a:xfrm>
      </p:grpSpPr>
      <p:sp>
        <p:nvSpPr>
          <p:cNvPr id="141" name="Google Shape;141;p2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45" name="Google Shape;145;p21"/>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46" name="Google Shape;146;p2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47" name="Google Shape;147;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48" name="Shape 148"/>
        <p:cNvGrpSpPr/>
        <p:nvPr/>
      </p:nvGrpSpPr>
      <p:grpSpPr>
        <a:xfrm>
          <a:off x="0" y="0"/>
          <a:ext cx="0" cy="0"/>
          <a:chOff x="0" y="0"/>
          <a:chExt cx="0" cy="0"/>
        </a:xfrm>
      </p:grpSpPr>
      <p:sp>
        <p:nvSpPr>
          <p:cNvPr id="149" name="Google Shape;149;p22"/>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153" name="Google Shape;153;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54" name="Shape 154"/>
        <p:cNvGrpSpPr/>
        <p:nvPr/>
      </p:nvGrpSpPr>
      <p:grpSpPr>
        <a:xfrm>
          <a:off x="0" y="0"/>
          <a:ext cx="0" cy="0"/>
          <a:chOff x="0" y="0"/>
          <a:chExt cx="0" cy="0"/>
        </a:xfrm>
      </p:grpSpPr>
      <p:sp>
        <p:nvSpPr>
          <p:cNvPr id="155" name="Google Shape;155;p23"/>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23"/>
          <p:cNvGrpSpPr/>
          <p:nvPr/>
        </p:nvGrpSpPr>
        <p:grpSpPr>
          <a:xfrm>
            <a:off x="5959222" y="4119576"/>
            <a:ext cx="2520952" cy="1024165"/>
            <a:chOff x="6917201" y="0"/>
            <a:chExt cx="2227777" cy="863400"/>
          </a:xfrm>
        </p:grpSpPr>
        <p:sp>
          <p:nvSpPr>
            <p:cNvPr id="157" name="Google Shape;157;p2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23"/>
          <p:cNvGrpSpPr/>
          <p:nvPr/>
        </p:nvGrpSpPr>
        <p:grpSpPr>
          <a:xfrm>
            <a:off x="199149" y="2"/>
            <a:ext cx="2795414" cy="1083308"/>
            <a:chOff x="6917201" y="0"/>
            <a:chExt cx="2227777" cy="863400"/>
          </a:xfrm>
        </p:grpSpPr>
        <p:sp>
          <p:nvSpPr>
            <p:cNvPr id="161" name="Google Shape;161;p2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23"/>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dk2"/>
              </a:buClr>
              <a:buSzPts val="8600"/>
              <a:buNone/>
              <a:defRPr sz="8600">
                <a:solidFill>
                  <a:schemeClr val="dk2"/>
                </a:solidFill>
              </a:defRPr>
            </a:lvl1pPr>
            <a:lvl2pPr lvl="1" rtl="0" algn="ctr">
              <a:spcBef>
                <a:spcPts val="0"/>
              </a:spcBef>
              <a:spcAft>
                <a:spcPts val="0"/>
              </a:spcAft>
              <a:buClr>
                <a:schemeClr val="dk2"/>
              </a:buClr>
              <a:buSzPts val="8600"/>
              <a:buNone/>
              <a:defRPr sz="8600">
                <a:solidFill>
                  <a:schemeClr val="dk2"/>
                </a:solidFill>
              </a:defRPr>
            </a:lvl2pPr>
            <a:lvl3pPr lvl="2" rtl="0" algn="ctr">
              <a:spcBef>
                <a:spcPts val="0"/>
              </a:spcBef>
              <a:spcAft>
                <a:spcPts val="0"/>
              </a:spcAft>
              <a:buClr>
                <a:schemeClr val="dk2"/>
              </a:buClr>
              <a:buSzPts val="8600"/>
              <a:buNone/>
              <a:defRPr sz="8600">
                <a:solidFill>
                  <a:schemeClr val="dk2"/>
                </a:solidFill>
              </a:defRPr>
            </a:lvl3pPr>
            <a:lvl4pPr lvl="3" rtl="0" algn="ctr">
              <a:spcBef>
                <a:spcPts val="0"/>
              </a:spcBef>
              <a:spcAft>
                <a:spcPts val="0"/>
              </a:spcAft>
              <a:buClr>
                <a:schemeClr val="dk2"/>
              </a:buClr>
              <a:buSzPts val="8600"/>
              <a:buNone/>
              <a:defRPr sz="8600">
                <a:solidFill>
                  <a:schemeClr val="dk2"/>
                </a:solidFill>
              </a:defRPr>
            </a:lvl4pPr>
            <a:lvl5pPr lvl="4" rtl="0" algn="ctr">
              <a:spcBef>
                <a:spcPts val="0"/>
              </a:spcBef>
              <a:spcAft>
                <a:spcPts val="0"/>
              </a:spcAft>
              <a:buClr>
                <a:schemeClr val="dk2"/>
              </a:buClr>
              <a:buSzPts val="8600"/>
              <a:buNone/>
              <a:defRPr sz="8600">
                <a:solidFill>
                  <a:schemeClr val="dk2"/>
                </a:solidFill>
              </a:defRPr>
            </a:lvl5pPr>
            <a:lvl6pPr lvl="5" rtl="0" algn="ctr">
              <a:spcBef>
                <a:spcPts val="0"/>
              </a:spcBef>
              <a:spcAft>
                <a:spcPts val="0"/>
              </a:spcAft>
              <a:buClr>
                <a:schemeClr val="dk2"/>
              </a:buClr>
              <a:buSzPts val="8600"/>
              <a:buNone/>
              <a:defRPr sz="8600">
                <a:solidFill>
                  <a:schemeClr val="dk2"/>
                </a:solidFill>
              </a:defRPr>
            </a:lvl6pPr>
            <a:lvl7pPr lvl="6" rtl="0" algn="ctr">
              <a:spcBef>
                <a:spcPts val="0"/>
              </a:spcBef>
              <a:spcAft>
                <a:spcPts val="0"/>
              </a:spcAft>
              <a:buClr>
                <a:schemeClr val="dk2"/>
              </a:buClr>
              <a:buSzPts val="8600"/>
              <a:buNone/>
              <a:defRPr sz="8600">
                <a:solidFill>
                  <a:schemeClr val="dk2"/>
                </a:solidFill>
              </a:defRPr>
            </a:lvl7pPr>
            <a:lvl8pPr lvl="7" rtl="0" algn="ctr">
              <a:spcBef>
                <a:spcPts val="0"/>
              </a:spcBef>
              <a:spcAft>
                <a:spcPts val="0"/>
              </a:spcAft>
              <a:buClr>
                <a:schemeClr val="dk2"/>
              </a:buClr>
              <a:buSzPts val="8600"/>
              <a:buNone/>
              <a:defRPr sz="8600">
                <a:solidFill>
                  <a:schemeClr val="dk2"/>
                </a:solidFill>
              </a:defRPr>
            </a:lvl8pPr>
            <a:lvl9pPr lvl="8" rtl="0" algn="ctr">
              <a:spcBef>
                <a:spcPts val="0"/>
              </a:spcBef>
              <a:spcAft>
                <a:spcPts val="0"/>
              </a:spcAft>
              <a:buClr>
                <a:schemeClr val="dk2"/>
              </a:buClr>
              <a:buSzPts val="8600"/>
              <a:buNone/>
              <a:defRPr sz="8600">
                <a:solidFill>
                  <a:schemeClr val="dk2"/>
                </a:solidFill>
              </a:defRPr>
            </a:lvl9pPr>
          </a:lstStyle>
          <a:p>
            <a:r>
              <a:t>xx%</a:t>
            </a:r>
          </a:p>
        </p:txBody>
      </p:sp>
      <p:sp>
        <p:nvSpPr>
          <p:cNvPr id="165" name="Google Shape;165;p23"/>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rtl="0" algn="ctr">
              <a:spcBef>
                <a:spcPts val="0"/>
              </a:spcBef>
              <a:spcAft>
                <a:spcPts val="0"/>
              </a:spcAft>
              <a:buSzPts val="1300"/>
              <a:buChar char="●"/>
              <a:defRPr/>
            </a:lvl1pPr>
            <a:lvl2pPr indent="-298450" lvl="1" marL="914400" rtl="0" algn="ctr">
              <a:spcBef>
                <a:spcPts val="0"/>
              </a:spcBef>
              <a:spcAft>
                <a:spcPts val="0"/>
              </a:spcAft>
              <a:buSzPts val="1100"/>
              <a:buChar char="○"/>
              <a:defRPr/>
            </a:lvl2pPr>
            <a:lvl3pPr indent="-298450" lvl="2" marL="1371600" rtl="0" algn="ctr">
              <a:spcBef>
                <a:spcPts val="0"/>
              </a:spcBef>
              <a:spcAft>
                <a:spcPts val="0"/>
              </a:spcAft>
              <a:buSzPts val="1100"/>
              <a:buChar char="■"/>
              <a:defRPr/>
            </a:lvl3pPr>
            <a:lvl4pPr indent="-298450" lvl="3" marL="1828800" rtl="0" algn="ctr">
              <a:spcBef>
                <a:spcPts val="0"/>
              </a:spcBef>
              <a:spcAft>
                <a:spcPts val="0"/>
              </a:spcAft>
              <a:buSzPts val="1100"/>
              <a:buChar char="●"/>
              <a:defRPr/>
            </a:lvl4pPr>
            <a:lvl5pPr indent="-298450" lvl="4" marL="2286000" rtl="0" algn="ctr">
              <a:spcBef>
                <a:spcPts val="0"/>
              </a:spcBef>
              <a:spcAft>
                <a:spcPts val="0"/>
              </a:spcAft>
              <a:buSzPts val="1100"/>
              <a:buChar char="○"/>
              <a:defRPr/>
            </a:lvl5pPr>
            <a:lvl6pPr indent="-298450" lvl="5" marL="2743200" rtl="0" algn="ctr">
              <a:spcBef>
                <a:spcPts val="0"/>
              </a:spcBef>
              <a:spcAft>
                <a:spcPts val="0"/>
              </a:spcAft>
              <a:buSzPts val="1100"/>
              <a:buChar char="■"/>
              <a:defRPr/>
            </a:lvl6pPr>
            <a:lvl7pPr indent="-298450" lvl="6" marL="3200400" rtl="0" algn="ctr">
              <a:spcBef>
                <a:spcPts val="0"/>
              </a:spcBef>
              <a:spcAft>
                <a:spcPts val="0"/>
              </a:spcAft>
              <a:buSzPts val="1100"/>
              <a:buChar char="●"/>
              <a:defRPr/>
            </a:lvl7pPr>
            <a:lvl8pPr indent="-298450" lvl="7" marL="3657600" rtl="0" algn="ctr">
              <a:spcBef>
                <a:spcPts val="0"/>
              </a:spcBef>
              <a:spcAft>
                <a:spcPts val="0"/>
              </a:spcAft>
              <a:buSzPts val="1100"/>
              <a:buChar char="○"/>
              <a:defRPr/>
            </a:lvl8pPr>
            <a:lvl9pPr indent="-298450" lvl="8" marL="4114800" rtl="0" algn="ctr">
              <a:spcBef>
                <a:spcPts val="0"/>
              </a:spcBef>
              <a:spcAft>
                <a:spcPts val="0"/>
              </a:spcAft>
              <a:buSzPts val="1100"/>
              <a:buChar char="■"/>
              <a:defRPr/>
            </a:lvl9pPr>
          </a:lstStyle>
          <a:p/>
        </p:txBody>
      </p:sp>
      <p:sp>
        <p:nvSpPr>
          <p:cNvPr id="166" name="Google Shape;16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Nunito"/>
                <a:ea typeface="Nunito"/>
                <a:cs typeface="Nunito"/>
                <a:sym typeface="Nunito"/>
              </a:defRPr>
            </a:lvl1pPr>
            <a:lvl2pPr lvl="1" rtl="0" algn="r">
              <a:buNone/>
              <a:defRPr sz="1000">
                <a:solidFill>
                  <a:schemeClr val="dk2"/>
                </a:solidFill>
                <a:latin typeface="Nunito"/>
                <a:ea typeface="Nunito"/>
                <a:cs typeface="Nunito"/>
                <a:sym typeface="Nunito"/>
              </a:defRPr>
            </a:lvl2pPr>
            <a:lvl3pPr lvl="2" rtl="0" algn="r">
              <a:buNone/>
              <a:defRPr sz="1000">
                <a:solidFill>
                  <a:schemeClr val="dk2"/>
                </a:solidFill>
                <a:latin typeface="Nunito"/>
                <a:ea typeface="Nunito"/>
                <a:cs typeface="Nunito"/>
                <a:sym typeface="Nunito"/>
              </a:defRPr>
            </a:lvl3pPr>
            <a:lvl4pPr lvl="3" rtl="0" algn="r">
              <a:buNone/>
              <a:defRPr sz="1000">
                <a:solidFill>
                  <a:schemeClr val="dk2"/>
                </a:solidFill>
                <a:latin typeface="Nunito"/>
                <a:ea typeface="Nunito"/>
                <a:cs typeface="Nunito"/>
                <a:sym typeface="Nunito"/>
              </a:defRPr>
            </a:lvl4pPr>
            <a:lvl5pPr lvl="4" rtl="0" algn="r">
              <a:buNone/>
              <a:defRPr sz="1000">
                <a:solidFill>
                  <a:schemeClr val="dk2"/>
                </a:solidFill>
                <a:latin typeface="Nunito"/>
                <a:ea typeface="Nunito"/>
                <a:cs typeface="Nunito"/>
                <a:sym typeface="Nunito"/>
              </a:defRPr>
            </a:lvl5pPr>
            <a:lvl6pPr lvl="5" rtl="0" algn="r">
              <a:buNone/>
              <a:defRPr sz="1000">
                <a:solidFill>
                  <a:schemeClr val="dk2"/>
                </a:solidFill>
                <a:latin typeface="Nunito"/>
                <a:ea typeface="Nunito"/>
                <a:cs typeface="Nunito"/>
                <a:sym typeface="Nunito"/>
              </a:defRPr>
            </a:lvl6pPr>
            <a:lvl7pPr lvl="6" rtl="0" algn="r">
              <a:buNone/>
              <a:defRPr sz="1000">
                <a:solidFill>
                  <a:schemeClr val="dk2"/>
                </a:solidFill>
                <a:latin typeface="Nunito"/>
                <a:ea typeface="Nunito"/>
                <a:cs typeface="Nunito"/>
                <a:sym typeface="Nunito"/>
              </a:defRPr>
            </a:lvl7pPr>
            <a:lvl8pPr lvl="7" rtl="0" algn="r">
              <a:buNone/>
              <a:defRPr sz="1000">
                <a:solidFill>
                  <a:schemeClr val="dk2"/>
                </a:solidFill>
                <a:latin typeface="Nunito"/>
                <a:ea typeface="Nunito"/>
                <a:cs typeface="Nunito"/>
                <a:sym typeface="Nunito"/>
              </a:defRPr>
            </a:lvl8pPr>
            <a:lvl9pPr lvl="8" rtl="0"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311700" y="786475"/>
            <a:ext cx="8520600" cy="2514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3177"/>
              <a:t>Labor Notes </a:t>
            </a:r>
            <a:endParaRPr b="1" sz="3177"/>
          </a:p>
          <a:p>
            <a:pPr indent="0" lvl="0" marL="0" rtl="0" algn="ctr">
              <a:spcBef>
                <a:spcPts val="0"/>
              </a:spcBef>
              <a:spcAft>
                <a:spcPts val="0"/>
              </a:spcAft>
              <a:buNone/>
            </a:pPr>
            <a:r>
              <a:t/>
            </a:r>
            <a:endParaRPr b="1" sz="4400"/>
          </a:p>
          <a:p>
            <a:pPr indent="0" lvl="0" marL="0" rtl="0" algn="ctr">
              <a:spcBef>
                <a:spcPts val="0"/>
              </a:spcBef>
              <a:spcAft>
                <a:spcPts val="0"/>
              </a:spcAft>
              <a:buNone/>
            </a:pPr>
            <a:r>
              <a:rPr b="1" lang="en" sz="6200"/>
              <a:t>Race and Labor</a:t>
            </a:r>
            <a:endParaRPr b="1" sz="6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6"/>
          <p:cNvSpPr txBox="1"/>
          <p:nvPr>
            <p:ph type="title"/>
          </p:nvPr>
        </p:nvSpPr>
        <p:spPr>
          <a:xfrm>
            <a:off x="-290100" y="280175"/>
            <a:ext cx="8520600" cy="572700"/>
          </a:xfrm>
          <a:prstGeom prst="rect">
            <a:avLst/>
          </a:prstGeom>
        </p:spPr>
        <p:txBody>
          <a:bodyPr anchorCtr="0" anchor="t" bIns="91425" lIns="91425" spcFirstLastPara="1" rIns="91425" wrap="square" tIns="91425">
            <a:noAutofit/>
          </a:bodyPr>
          <a:lstStyle/>
          <a:p>
            <a:pPr indent="0" lvl="0" marL="2743200" rtl="0" algn="l">
              <a:spcBef>
                <a:spcPts val="0"/>
              </a:spcBef>
              <a:spcAft>
                <a:spcPts val="0"/>
              </a:spcAft>
              <a:buNone/>
            </a:pPr>
            <a:r>
              <a:rPr b="1" lang="en" sz="2600"/>
              <a:t>Why it matters to me </a:t>
            </a:r>
            <a:endParaRPr b="1" sz="2600"/>
          </a:p>
        </p:txBody>
      </p:sp>
      <p:sp>
        <p:nvSpPr>
          <p:cNvPr id="179" name="Google Shape;179;p26"/>
          <p:cNvSpPr txBox="1"/>
          <p:nvPr>
            <p:ph idx="1" type="body"/>
          </p:nvPr>
        </p:nvSpPr>
        <p:spPr>
          <a:xfrm>
            <a:off x="318250" y="852875"/>
            <a:ext cx="4923000" cy="4071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000">
              <a:solidFill>
                <a:srgbClr val="333333"/>
              </a:solidFill>
              <a:highlight>
                <a:srgbClr val="FFFFFF"/>
              </a:highlight>
              <a:latin typeface="Georgia"/>
              <a:ea typeface="Georgia"/>
              <a:cs typeface="Georgia"/>
              <a:sym typeface="Georgia"/>
            </a:endParaRPr>
          </a:p>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000">
              <a:solidFill>
                <a:srgbClr val="333333"/>
              </a:solidFill>
              <a:highlight>
                <a:srgbClr val="FFFFFF"/>
              </a:highlight>
              <a:latin typeface="Georgia"/>
              <a:ea typeface="Georgia"/>
              <a:cs typeface="Georgia"/>
              <a:sym typeface="Georgia"/>
            </a:endParaRPr>
          </a:p>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Martin Luther King</a:t>
            </a:r>
            <a:endParaRPr sz="2000">
              <a:solidFill>
                <a:srgbClr val="333333"/>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180" name="Google Shape;180;p26"/>
          <p:cNvPicPr preferRelativeResize="0"/>
          <p:nvPr/>
        </p:nvPicPr>
        <p:blipFill>
          <a:blip r:embed="rId3">
            <a:alphaModFix/>
          </a:blip>
          <a:stretch>
            <a:fillRect/>
          </a:stretch>
        </p:blipFill>
        <p:spPr>
          <a:xfrm>
            <a:off x="5335300" y="1284000"/>
            <a:ext cx="3497901" cy="31602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txBox="1"/>
          <p:nvPr>
            <p:ph type="title"/>
          </p:nvPr>
        </p:nvSpPr>
        <p:spPr>
          <a:xfrm>
            <a:off x="314900" y="229275"/>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Racism Definition</a:t>
            </a:r>
            <a:endParaRPr b="1"/>
          </a:p>
        </p:txBody>
      </p:sp>
      <p:sp>
        <p:nvSpPr>
          <p:cNvPr id="186" name="Google Shape;186;p27"/>
          <p:cNvSpPr txBox="1"/>
          <p:nvPr>
            <p:ph idx="1" type="body"/>
          </p:nvPr>
        </p:nvSpPr>
        <p:spPr>
          <a:xfrm>
            <a:off x="1310700" y="920350"/>
            <a:ext cx="58014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solidFill>
                  <a:srgbClr val="000000"/>
                </a:solidFill>
              </a:rPr>
              <a:t>Racism is an ideology that is used to justify the racial disparities we see in society today and used as a tool to divide the working class so that the wealthy can consolidate their wealth and power at the very top.</a:t>
            </a:r>
            <a:endParaRPr b="1" sz="2400"/>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2743200" rtl="0" algn="ctr">
              <a:spcBef>
                <a:spcPts val="0"/>
              </a:spcBef>
              <a:spcAft>
                <a:spcPts val="0"/>
              </a:spcAft>
              <a:buNone/>
            </a:pPr>
            <a:r>
              <a:t/>
            </a:r>
            <a:endParaRPr b="1"/>
          </a:p>
        </p:txBody>
      </p:sp>
      <p:sp>
        <p:nvSpPr>
          <p:cNvPr id="192" name="Google Shape;192;p28"/>
          <p:cNvSpPr txBox="1"/>
          <p:nvPr>
            <p:ph idx="4294967295" type="body"/>
          </p:nvPr>
        </p:nvSpPr>
        <p:spPr>
          <a:xfrm>
            <a:off x="421000" y="920350"/>
            <a:ext cx="82218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b="1" sz="2200"/>
          </a:p>
          <a:p>
            <a:pPr indent="0" lvl="0" marL="0" rtl="0" algn="ctr">
              <a:spcBef>
                <a:spcPts val="1200"/>
              </a:spcBef>
              <a:spcAft>
                <a:spcPts val="0"/>
              </a:spcAft>
              <a:buNone/>
            </a:pPr>
            <a:r>
              <a:rPr b="1" lang="en" sz="4800">
                <a:solidFill>
                  <a:srgbClr val="000000"/>
                </a:solidFill>
              </a:rPr>
              <a:t>How does racism show up in the workplace and in unions?</a:t>
            </a:r>
            <a:endParaRPr b="1" sz="4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9"/>
          <p:cNvSpPr txBox="1"/>
          <p:nvPr>
            <p:ph idx="1" type="body"/>
          </p:nvPr>
        </p:nvSpPr>
        <p:spPr>
          <a:xfrm>
            <a:off x="1310700" y="920350"/>
            <a:ext cx="58014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b="1" sz="2400"/>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198" name="Google Shape;198;p29"/>
          <p:cNvPicPr preferRelativeResize="0"/>
          <p:nvPr/>
        </p:nvPicPr>
        <p:blipFill>
          <a:blip r:embed="rId3">
            <a:alphaModFix/>
          </a:blip>
          <a:stretch>
            <a:fillRect/>
          </a:stretch>
        </p:blipFill>
        <p:spPr>
          <a:xfrm>
            <a:off x="227400" y="308775"/>
            <a:ext cx="8641075" cy="4704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0"/>
          <p:cNvSpPr txBox="1"/>
          <p:nvPr>
            <p:ph type="title"/>
          </p:nvPr>
        </p:nvSpPr>
        <p:spPr>
          <a:xfrm>
            <a:off x="314900" y="229275"/>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The Reality</a:t>
            </a:r>
            <a:endParaRPr b="1"/>
          </a:p>
        </p:txBody>
      </p:sp>
      <p:sp>
        <p:nvSpPr>
          <p:cNvPr id="204" name="Google Shape;204;p30"/>
          <p:cNvSpPr txBox="1"/>
          <p:nvPr>
            <p:ph idx="1" type="body"/>
          </p:nvPr>
        </p:nvSpPr>
        <p:spPr>
          <a:xfrm>
            <a:off x="314900" y="881675"/>
            <a:ext cx="5801400" cy="38100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b="1" lang="en" sz="2400"/>
              <a:t>Unions are the most racially diverse institutions in America despite society still being segregated</a:t>
            </a:r>
            <a:endParaRPr b="1" sz="2400"/>
          </a:p>
          <a:p>
            <a:pPr indent="457200" lvl="0" marL="0" rtl="0" algn="l">
              <a:spcBef>
                <a:spcPts val="1200"/>
              </a:spcBef>
              <a:spcAft>
                <a:spcPts val="0"/>
              </a:spcAft>
              <a:buNone/>
            </a:pPr>
            <a:r>
              <a:rPr b="1" lang="en" sz="2400"/>
              <a:t>-Black workers are 11.6% of union members </a:t>
            </a:r>
            <a:endParaRPr b="1" sz="2400"/>
          </a:p>
          <a:p>
            <a:pPr indent="0" lvl="0" marL="457200" rtl="0" algn="l">
              <a:spcBef>
                <a:spcPts val="1200"/>
              </a:spcBef>
              <a:spcAft>
                <a:spcPts val="0"/>
              </a:spcAft>
              <a:buNone/>
            </a:pPr>
            <a:r>
              <a:rPr b="1" lang="en" sz="2400"/>
              <a:t>-Latinos make up another 8.8% of union members </a:t>
            </a:r>
            <a:endParaRPr b="1" sz="2400"/>
          </a:p>
          <a:p>
            <a:pPr indent="457200" lvl="0" marL="0" rtl="0" algn="l">
              <a:spcBef>
                <a:spcPts val="1200"/>
              </a:spcBef>
              <a:spcAft>
                <a:spcPts val="0"/>
              </a:spcAft>
              <a:buNone/>
            </a:pPr>
            <a:r>
              <a:rPr b="1" lang="en" sz="2400"/>
              <a:t>-AAPI are 8.3% of union members </a:t>
            </a:r>
            <a:endParaRPr b="1" sz="2400"/>
          </a:p>
          <a:p>
            <a:pPr indent="0" lvl="0" marL="0" rtl="0" algn="l">
              <a:spcBef>
                <a:spcPts val="1200"/>
              </a:spcBef>
              <a:spcAft>
                <a:spcPts val="1200"/>
              </a:spcAft>
              <a:buNone/>
            </a:pPr>
            <a:r>
              <a:t/>
            </a:r>
            <a:endParaRPr b="1" sz="2200"/>
          </a:p>
        </p:txBody>
      </p:sp>
      <p:pic>
        <p:nvPicPr>
          <p:cNvPr id="205" name="Google Shape;205;p30"/>
          <p:cNvPicPr preferRelativeResize="0"/>
          <p:nvPr/>
        </p:nvPicPr>
        <p:blipFill>
          <a:blip r:embed="rId3">
            <a:alphaModFix/>
          </a:blip>
          <a:stretch>
            <a:fillRect/>
          </a:stretch>
        </p:blipFill>
        <p:spPr>
          <a:xfrm>
            <a:off x="6278125" y="1459650"/>
            <a:ext cx="2497974" cy="16661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ph type="title"/>
          </p:nvPr>
        </p:nvSpPr>
        <p:spPr>
          <a:xfrm>
            <a:off x="819150" y="611850"/>
            <a:ext cx="7505700" cy="705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800"/>
              <a:t>Union Values </a:t>
            </a:r>
            <a:endParaRPr sz="3800"/>
          </a:p>
        </p:txBody>
      </p:sp>
      <p:sp>
        <p:nvSpPr>
          <p:cNvPr id="211" name="Google Shape;211;p31"/>
          <p:cNvSpPr txBox="1"/>
          <p:nvPr>
            <p:ph idx="1" type="body"/>
          </p:nvPr>
        </p:nvSpPr>
        <p:spPr>
          <a:xfrm>
            <a:off x="819150" y="1435475"/>
            <a:ext cx="7505700" cy="30033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050">
                <a:latin typeface="Impact"/>
                <a:ea typeface="Impact"/>
                <a:cs typeface="Impact"/>
                <a:sym typeface="Impact"/>
              </a:rPr>
              <a:t>Unity </a:t>
            </a:r>
            <a:endParaRPr b="1" sz="11050">
              <a:latin typeface="Impact"/>
              <a:ea typeface="Impact"/>
              <a:cs typeface="Impact"/>
              <a:sym typeface="Impact"/>
            </a:endParaRPr>
          </a:p>
          <a:p>
            <a:pPr indent="0" lvl="0" marL="0" rtl="0" algn="ctr">
              <a:spcBef>
                <a:spcPts val="1200"/>
              </a:spcBef>
              <a:spcAft>
                <a:spcPts val="0"/>
              </a:spcAft>
              <a:buNone/>
            </a:pPr>
            <a:r>
              <a:rPr b="1" lang="en" sz="11050">
                <a:latin typeface="Impact"/>
                <a:ea typeface="Impact"/>
                <a:cs typeface="Impact"/>
                <a:sym typeface="Impact"/>
              </a:rPr>
              <a:t>Solidarity </a:t>
            </a:r>
            <a:endParaRPr b="1" sz="11050">
              <a:latin typeface="Impact"/>
              <a:ea typeface="Impact"/>
              <a:cs typeface="Impact"/>
              <a:sym typeface="Impact"/>
            </a:endParaRPr>
          </a:p>
          <a:p>
            <a:pPr indent="0" lvl="0" marL="0" rtl="0" algn="ctr">
              <a:spcBef>
                <a:spcPts val="1200"/>
              </a:spcBef>
              <a:spcAft>
                <a:spcPts val="0"/>
              </a:spcAft>
              <a:buNone/>
            </a:pPr>
            <a:r>
              <a:rPr b="1" lang="en" sz="11050">
                <a:latin typeface="Impact"/>
                <a:ea typeface="Impact"/>
                <a:cs typeface="Impact"/>
                <a:sym typeface="Impact"/>
              </a:rPr>
              <a:t>Trust </a:t>
            </a:r>
            <a:endParaRPr b="1" sz="11050">
              <a:latin typeface="Impact"/>
              <a:ea typeface="Impact"/>
              <a:cs typeface="Impact"/>
              <a:sym typeface="Impact"/>
            </a:endParaRPr>
          </a:p>
          <a:p>
            <a:pPr indent="0" lvl="0" marL="0" rtl="0" algn="ctr">
              <a:spcBef>
                <a:spcPts val="1200"/>
              </a:spcBef>
              <a:spcAft>
                <a:spcPts val="0"/>
              </a:spcAft>
              <a:buNone/>
            </a:pPr>
            <a:r>
              <a:rPr b="1" lang="en" sz="11050">
                <a:latin typeface="Impact"/>
                <a:ea typeface="Impact"/>
                <a:cs typeface="Impact"/>
                <a:sym typeface="Impact"/>
              </a:rPr>
              <a:t>Justice</a:t>
            </a:r>
            <a:endParaRPr b="1" sz="11050">
              <a:latin typeface="Impact"/>
              <a:ea typeface="Impact"/>
              <a:cs typeface="Impact"/>
              <a:sym typeface="Impact"/>
            </a:endParaRPr>
          </a:p>
          <a:p>
            <a:pPr indent="0" lvl="0" marL="0" rtl="0" algn="ctr">
              <a:spcBef>
                <a:spcPts val="1200"/>
              </a:spcBef>
              <a:spcAft>
                <a:spcPts val="0"/>
              </a:spcAft>
              <a:buNone/>
            </a:pPr>
            <a:r>
              <a:rPr b="1" lang="en" sz="11050">
                <a:latin typeface="Impact"/>
                <a:ea typeface="Impact"/>
                <a:cs typeface="Impact"/>
                <a:sym typeface="Impact"/>
              </a:rPr>
              <a:t>Worker Power </a:t>
            </a:r>
            <a:endParaRPr b="1" sz="11050">
              <a:latin typeface="Impact"/>
              <a:ea typeface="Impact"/>
              <a:cs typeface="Impact"/>
              <a:sym typeface="Impact"/>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778775" y="240100"/>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Small group discussion…</a:t>
            </a:r>
            <a:endParaRPr b="1"/>
          </a:p>
        </p:txBody>
      </p:sp>
      <p:sp>
        <p:nvSpPr>
          <p:cNvPr id="217" name="Google Shape;217;p32"/>
          <p:cNvSpPr txBox="1"/>
          <p:nvPr>
            <p:ph idx="1" type="body"/>
          </p:nvPr>
        </p:nvSpPr>
        <p:spPr>
          <a:xfrm>
            <a:off x="596050" y="942000"/>
            <a:ext cx="5801400" cy="38100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AutoNum type="arabicParenR"/>
            </a:pPr>
            <a:r>
              <a:rPr b="1" lang="en" sz="2400">
                <a:solidFill>
                  <a:srgbClr val="000000"/>
                </a:solidFill>
              </a:rPr>
              <a:t>What are some barriers to getting more workers of color involved in the union?</a:t>
            </a:r>
            <a:endParaRPr b="1" sz="2400">
              <a:solidFill>
                <a:srgbClr val="000000"/>
              </a:solidFill>
            </a:endParaRPr>
          </a:p>
          <a:p>
            <a:pPr indent="0" lvl="0" marL="457200" rtl="0" algn="l">
              <a:spcBef>
                <a:spcPts val="0"/>
              </a:spcBef>
              <a:spcAft>
                <a:spcPts val="0"/>
              </a:spcAft>
              <a:buNone/>
            </a:pPr>
            <a:r>
              <a:t/>
            </a:r>
            <a:endParaRPr b="1" sz="2400">
              <a:solidFill>
                <a:srgbClr val="000000"/>
              </a:solidFill>
            </a:endParaRPr>
          </a:p>
          <a:p>
            <a:pPr indent="-381000" lvl="0" marL="457200" rtl="0" algn="l">
              <a:spcBef>
                <a:spcPts val="0"/>
              </a:spcBef>
              <a:spcAft>
                <a:spcPts val="0"/>
              </a:spcAft>
              <a:buClr>
                <a:srgbClr val="000000"/>
              </a:buClr>
              <a:buSzPts val="2400"/>
              <a:buAutoNum type="arabicParenR"/>
            </a:pPr>
            <a:r>
              <a:rPr b="1" lang="en" sz="2400">
                <a:solidFill>
                  <a:srgbClr val="000000"/>
                </a:solidFill>
              </a:rPr>
              <a:t>What are some ways that race or racial division is holding back your organizing?</a:t>
            </a:r>
            <a:endParaRPr b="1" sz="2400">
              <a:solidFill>
                <a:srgbClr val="000000"/>
              </a:solidFill>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3"/>
          <p:cNvSpPr txBox="1"/>
          <p:nvPr>
            <p:ph type="title"/>
          </p:nvPr>
        </p:nvSpPr>
        <p:spPr>
          <a:xfrm>
            <a:off x="-729275" y="161600"/>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Two Sides of the Problem</a:t>
            </a:r>
            <a:endParaRPr b="1"/>
          </a:p>
        </p:txBody>
      </p:sp>
      <p:sp>
        <p:nvSpPr>
          <p:cNvPr id="223" name="Google Shape;223;p33"/>
          <p:cNvSpPr txBox="1"/>
          <p:nvPr>
            <p:ph idx="1" type="body"/>
          </p:nvPr>
        </p:nvSpPr>
        <p:spPr>
          <a:xfrm>
            <a:off x="319300" y="962475"/>
            <a:ext cx="6259500" cy="38100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AutoNum type="arabicParenR"/>
            </a:pPr>
            <a:r>
              <a:rPr b="1" lang="en" sz="2400">
                <a:solidFill>
                  <a:srgbClr val="000000"/>
                </a:solidFill>
              </a:rPr>
              <a:t>Fighting racism from the boss or among co-workers</a:t>
            </a:r>
            <a:endParaRPr b="1" sz="2400">
              <a:solidFill>
                <a:srgbClr val="000000"/>
              </a:solidFill>
            </a:endParaRPr>
          </a:p>
          <a:p>
            <a:pPr indent="0" lvl="0" marL="457200" rtl="0" algn="l">
              <a:spcBef>
                <a:spcPts val="0"/>
              </a:spcBef>
              <a:spcAft>
                <a:spcPts val="0"/>
              </a:spcAft>
              <a:buNone/>
            </a:pPr>
            <a:r>
              <a:t/>
            </a:r>
            <a:endParaRPr b="1" sz="2400">
              <a:solidFill>
                <a:srgbClr val="000000"/>
              </a:solidFill>
            </a:endParaRPr>
          </a:p>
          <a:p>
            <a:pPr indent="-381000" lvl="0" marL="457200" rtl="0" algn="l">
              <a:spcBef>
                <a:spcPts val="0"/>
              </a:spcBef>
              <a:spcAft>
                <a:spcPts val="0"/>
              </a:spcAft>
              <a:buClr>
                <a:srgbClr val="000000"/>
              </a:buClr>
              <a:buSzPts val="2400"/>
              <a:buAutoNum type="arabicParenR"/>
            </a:pPr>
            <a:r>
              <a:rPr b="1" lang="en" sz="2400">
                <a:solidFill>
                  <a:srgbClr val="000000"/>
                </a:solidFill>
              </a:rPr>
              <a:t>Involving more workers of color and building leaders at ALL levels of the union</a:t>
            </a:r>
            <a:endParaRPr b="1" sz="2400">
              <a:solidFill>
                <a:srgbClr val="000000"/>
              </a:solidFill>
            </a:endParaRPr>
          </a:p>
          <a:p>
            <a:pPr indent="0" lvl="0" marL="0" rtl="0" algn="l">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224" name="Google Shape;224;p33"/>
          <p:cNvPicPr preferRelativeResize="0"/>
          <p:nvPr/>
        </p:nvPicPr>
        <p:blipFill>
          <a:blip r:embed="rId3">
            <a:alphaModFix/>
          </a:blip>
          <a:stretch>
            <a:fillRect/>
          </a:stretch>
        </p:blipFill>
        <p:spPr>
          <a:xfrm>
            <a:off x="5805750" y="3118250"/>
            <a:ext cx="2925376" cy="16542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4"/>
          <p:cNvSpPr txBox="1"/>
          <p:nvPr>
            <p:ph idx="1" type="body"/>
          </p:nvPr>
        </p:nvSpPr>
        <p:spPr>
          <a:xfrm>
            <a:off x="490975" y="1644350"/>
            <a:ext cx="3565500" cy="2794500"/>
          </a:xfrm>
          <a:prstGeom prst="rect">
            <a:avLst/>
          </a:prstGeom>
        </p:spPr>
        <p:txBody>
          <a:bodyPr anchorCtr="0" anchor="t" bIns="91425" lIns="91425" spcFirstLastPara="1" rIns="91425" wrap="square" tIns="91425">
            <a:normAutofit fontScale="25000" lnSpcReduction="20000"/>
          </a:bodyPr>
          <a:lstStyle/>
          <a:p>
            <a:pPr indent="0" lvl="0" marL="0" rtl="0" algn="l">
              <a:lnSpc>
                <a:spcPct val="120000"/>
              </a:lnSpc>
              <a:spcBef>
                <a:spcPts val="0"/>
              </a:spcBef>
              <a:spcAft>
                <a:spcPts val="0"/>
              </a:spcAft>
              <a:buNone/>
            </a:pPr>
            <a:r>
              <a:rPr b="1" lang="en" sz="12000">
                <a:solidFill>
                  <a:srgbClr val="000000"/>
                </a:solidFill>
              </a:rPr>
              <a:t>What is an issue in your workplace that would build unity and involve more workers of color?</a:t>
            </a:r>
            <a:endParaRPr b="1" sz="120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230" name="Google Shape;230;p34"/>
          <p:cNvPicPr preferRelativeResize="0"/>
          <p:nvPr/>
        </p:nvPicPr>
        <p:blipFill>
          <a:blip r:embed="rId3">
            <a:alphaModFix/>
          </a:blip>
          <a:stretch>
            <a:fillRect/>
          </a:stretch>
        </p:blipFill>
        <p:spPr>
          <a:xfrm>
            <a:off x="4407050" y="1546975"/>
            <a:ext cx="4506725" cy="3387650"/>
          </a:xfrm>
          <a:prstGeom prst="rect">
            <a:avLst/>
          </a:prstGeom>
          <a:noFill/>
          <a:ln>
            <a:noFill/>
          </a:ln>
        </p:spPr>
      </p:pic>
      <p:sp>
        <p:nvSpPr>
          <p:cNvPr id="231" name="Google Shape;231;p34"/>
          <p:cNvSpPr txBox="1"/>
          <p:nvPr>
            <p:ph type="title"/>
          </p:nvPr>
        </p:nvSpPr>
        <p:spPr>
          <a:xfrm>
            <a:off x="819150" y="494875"/>
            <a:ext cx="6840000" cy="105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t>Nothing about us without us!</a:t>
            </a:r>
            <a:endParaRPr sz="4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819150" y="1156500"/>
            <a:ext cx="7665900" cy="65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Secrets of a </a:t>
            </a:r>
            <a:r>
              <a:rPr lang="en"/>
              <a:t>successful</a:t>
            </a:r>
            <a:r>
              <a:rPr lang="en"/>
              <a:t> organizer tenets</a:t>
            </a:r>
            <a:endParaRPr/>
          </a:p>
          <a:p>
            <a:pPr indent="0" lvl="0" marL="0" rtl="0" algn="l">
              <a:spcBef>
                <a:spcPts val="0"/>
              </a:spcBef>
              <a:spcAft>
                <a:spcPts val="0"/>
              </a:spcAft>
              <a:buNone/>
            </a:pPr>
            <a:r>
              <a:t/>
            </a:r>
            <a:endParaRPr/>
          </a:p>
        </p:txBody>
      </p:sp>
      <p:sp>
        <p:nvSpPr>
          <p:cNvPr id="237" name="Google Shape;237;p35"/>
          <p:cNvSpPr txBox="1"/>
          <p:nvPr>
            <p:ph idx="1" type="body"/>
          </p:nvPr>
        </p:nvSpPr>
        <p:spPr>
          <a:xfrm>
            <a:off x="830700" y="1811700"/>
            <a:ext cx="5705700" cy="26271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AutoNum type="arabicPeriod"/>
            </a:pPr>
            <a:r>
              <a:rPr lang="en" sz="2000"/>
              <a:t>Apathy isn’t real! Everyone cares about something. </a:t>
            </a:r>
            <a:endParaRPr sz="2000"/>
          </a:p>
          <a:p>
            <a:pPr indent="-355600" lvl="0" marL="457200" rtl="0" algn="l">
              <a:spcBef>
                <a:spcPts val="0"/>
              </a:spcBef>
              <a:spcAft>
                <a:spcPts val="0"/>
              </a:spcAft>
              <a:buSzPts val="2000"/>
              <a:buAutoNum type="arabicPeriod"/>
            </a:pPr>
            <a:r>
              <a:rPr lang="en" sz="2000"/>
              <a:t>Aim for the Bullseye</a:t>
            </a:r>
            <a:endParaRPr sz="2000"/>
          </a:p>
          <a:p>
            <a:pPr indent="-355600" lvl="0" marL="457200" rtl="0" algn="l">
              <a:spcBef>
                <a:spcPts val="0"/>
              </a:spcBef>
              <a:spcAft>
                <a:spcPts val="0"/>
              </a:spcAft>
              <a:buSzPts val="2000"/>
              <a:buAutoNum type="arabicPeriod"/>
            </a:pPr>
            <a:r>
              <a:rPr lang="en" sz="2000"/>
              <a:t>You can’t do it alone!: Map your workplace and find your leaders </a:t>
            </a:r>
            <a:endParaRPr sz="2000"/>
          </a:p>
          <a:p>
            <a:pPr indent="-355600" lvl="0" marL="457200" rtl="0" algn="l">
              <a:spcBef>
                <a:spcPts val="0"/>
              </a:spcBef>
              <a:spcAft>
                <a:spcPts val="0"/>
              </a:spcAft>
              <a:buSzPts val="2000"/>
              <a:buAutoNum type="arabicPeriod"/>
            </a:pPr>
            <a:r>
              <a:rPr lang="en" sz="2000"/>
              <a:t>Issue: Widely felt, deeply felt and winnable </a:t>
            </a:r>
            <a:endParaRPr sz="2000"/>
          </a:p>
          <a:p>
            <a:pPr indent="-355600" lvl="0" marL="457200" rtl="0" algn="l">
              <a:spcBef>
                <a:spcPts val="0"/>
              </a:spcBef>
              <a:spcAft>
                <a:spcPts val="0"/>
              </a:spcAft>
              <a:buSzPts val="2000"/>
              <a:buAutoNum type="arabicPeriod"/>
            </a:pPr>
            <a:r>
              <a:rPr lang="en" sz="2000"/>
              <a:t>Build a campaign </a:t>
            </a:r>
            <a:endParaRPr sz="2000"/>
          </a:p>
        </p:txBody>
      </p:sp>
      <p:pic>
        <p:nvPicPr>
          <p:cNvPr id="238" name="Google Shape;238;p35"/>
          <p:cNvPicPr preferRelativeResize="0"/>
          <p:nvPr/>
        </p:nvPicPr>
        <p:blipFill>
          <a:blip r:embed="rId3">
            <a:alphaModFix/>
          </a:blip>
          <a:stretch>
            <a:fillRect/>
          </a:stretch>
        </p:blipFill>
        <p:spPr>
          <a:xfrm>
            <a:off x="304800" y="304800"/>
            <a:ext cx="5943600" cy="971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5572C5-8AFB-4D06-A93B-FA0919CFEA74}"/>
</file>

<file path=customXml/itemProps2.xml><?xml version="1.0" encoding="utf-8"?>
<ds:datastoreItem xmlns:ds="http://schemas.openxmlformats.org/officeDocument/2006/customXml" ds:itemID="{BB1068BD-9D25-4698-BE67-370F0F2A0189}"/>
</file>