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858000" cy="9144000"/>
  <p:embeddedFontLst>
    <p:embeddedFont>
      <p:font typeface="Nunito"/>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39" Type="http://schemas.openxmlformats.org/officeDocument/2006/relationships/slide" Target="slides/slide33.xml"/><Relationship Id="rId26" Type="http://schemas.openxmlformats.org/officeDocument/2006/relationships/slide" Target="slides/slide20.xml"/><Relationship Id="rId13" Type="http://schemas.openxmlformats.org/officeDocument/2006/relationships/slide" Target="slides/slide7.xml"/><Relationship Id="rId18" Type="http://schemas.openxmlformats.org/officeDocument/2006/relationships/slide" Target="slides/slide12.xml"/><Relationship Id="rId42" Type="http://schemas.openxmlformats.org/officeDocument/2006/relationships/slide" Target="slides/slide36.xml"/><Relationship Id="rId47" Type="http://schemas.openxmlformats.org/officeDocument/2006/relationships/font" Target="fonts/Nunito-bold.fntdata"/><Relationship Id="rId34" Type="http://schemas.openxmlformats.org/officeDocument/2006/relationships/slide" Target="slides/slide28.xml"/><Relationship Id="rId21" Type="http://schemas.openxmlformats.org/officeDocument/2006/relationships/slide" Target="slides/slide15.xml"/><Relationship Id="rId50" Type="http://schemas.openxmlformats.org/officeDocument/2006/relationships/customXml" Target="../customXml/item1.xml"/><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11" Type="http://schemas.openxmlformats.org/officeDocument/2006/relationships/slide" Target="slides/slide5.xml"/><Relationship Id="rId49" Type="http://schemas.openxmlformats.org/officeDocument/2006/relationships/font" Target="fonts/Nunito-boldItalic.fntdata"/><Relationship Id="rId5" Type="http://schemas.openxmlformats.org/officeDocument/2006/relationships/slideMaster" Target="slideMasters/slideMaster2.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10" Type="http://schemas.openxmlformats.org/officeDocument/2006/relationships/slide" Target="slides/slide4.xml"/><Relationship Id="rId19" Type="http://schemas.openxmlformats.org/officeDocument/2006/relationships/slide" Target="slides/slide13.xml"/><Relationship Id="rId52" Type="http://schemas.openxmlformats.org/officeDocument/2006/relationships/customXml" Target="../customXml/item3.xml"/><Relationship Id="rId43" Type="http://schemas.openxmlformats.org/officeDocument/2006/relationships/slide" Target="slides/slide37.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Nunito-italic.fntdata"/><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14" Type="http://schemas.openxmlformats.org/officeDocument/2006/relationships/slide" Target="slides/slide8.xml"/><Relationship Id="rId8" Type="http://schemas.openxmlformats.org/officeDocument/2006/relationships/slide" Target="slides/slide2.xml"/><Relationship Id="rId51" Type="http://schemas.openxmlformats.org/officeDocument/2006/relationships/customXml" Target="../customXml/item2.xml"/><Relationship Id="rId3" Type="http://schemas.openxmlformats.org/officeDocument/2006/relationships/presProps" Target="presProps.xml"/><Relationship Id="rId46" Type="http://schemas.openxmlformats.org/officeDocument/2006/relationships/font" Target="fonts/Nunito-regular.fntdata"/><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17" Type="http://schemas.openxmlformats.org/officeDocument/2006/relationships/slide" Target="slides/slide11.xml"/><Relationship Id="rId41" Type="http://schemas.openxmlformats.org/officeDocument/2006/relationships/slide" Target="slides/slide35.xml"/><Relationship Id="rId20" Type="http://schemas.openxmlformats.org/officeDocument/2006/relationships/slide" Target="slides/slide14.xml"/><Relationship Id="rId1" Type="http://schemas.openxmlformats.org/officeDocument/2006/relationships/theme" Target="theme/theme1.xml"/><Relationship Id="rId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wmYaGuept6NtugXF5vUCuEXC_23VWhyx/view"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4e3186eed6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4e3186eed6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800"/>
              </a:spcBef>
              <a:spcAft>
                <a:spcPts val="0"/>
              </a:spcAft>
              <a:buClr>
                <a:schemeClr val="dk1"/>
              </a:buClr>
              <a:buSzPts val="1100"/>
              <a:buFont typeface="Arial"/>
              <a:buNone/>
            </a:pPr>
            <a:r>
              <a:rPr lang="en" sz="900">
                <a:solidFill>
                  <a:schemeClr val="dk1"/>
                </a:solidFill>
              </a:rPr>
              <a:t>Who we are: </a:t>
            </a:r>
            <a:endParaRPr sz="900">
              <a:solidFill>
                <a:schemeClr val="dk1"/>
              </a:solidFill>
            </a:endParaRPr>
          </a:p>
          <a:p>
            <a:pPr indent="0" lvl="0" marL="0" rtl="0" algn="l">
              <a:lnSpc>
                <a:spcPct val="115000"/>
              </a:lnSpc>
              <a:spcBef>
                <a:spcPts val="600"/>
              </a:spcBef>
              <a:spcAft>
                <a:spcPts val="0"/>
              </a:spcAft>
              <a:buClr>
                <a:schemeClr val="dk1"/>
              </a:buClr>
              <a:buSzPts val="1100"/>
              <a:buFont typeface="Arial"/>
              <a:buNone/>
            </a:pPr>
            <a:r>
              <a:rPr lang="en">
                <a:solidFill>
                  <a:schemeClr val="dk1"/>
                </a:solidFill>
              </a:rPr>
              <a:t>Labor Notes is a media and organizing project that has been the voice of activists who want to put the movement back in the labor movement since 1979. Through our magazine, website, books, regional troublemaker schools, bi-annual conferences, and workshops, we promote organizing, aggressive strategies to fight concessions, alliances with worker centers, and unions that are run by their members. This is our Race and Labor workshop where we will talk about how racism shows up in our workplaces, unions and society and discuss how to overcome division to strategies of building solidarity and unity. There's a lot of you here so we’ll do our best to have great discussions but I’m going to go over some quick group agreements before we get started.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800"/>
              </a:spcBef>
              <a:spcAft>
                <a:spcPts val="0"/>
              </a:spcAft>
              <a:buClr>
                <a:schemeClr val="dk1"/>
              </a:buClr>
              <a:buSzPts val="1100"/>
              <a:buFont typeface="Arial"/>
              <a:buNone/>
            </a:pPr>
            <a:r>
              <a:rPr lang="en" sz="1200">
                <a:solidFill>
                  <a:schemeClr val="dk1"/>
                </a:solidFill>
              </a:rPr>
              <a:t>Introductions:</a:t>
            </a:r>
            <a:r>
              <a:rPr lang="en" sz="1600">
                <a:solidFill>
                  <a:schemeClr val="dk1"/>
                </a:solidFill>
              </a:rPr>
              <a:t> </a:t>
            </a:r>
            <a:r>
              <a:rPr lang="en" sz="1000">
                <a:solidFill>
                  <a:schemeClr val="dk1"/>
                </a:solidFill>
              </a:rPr>
              <a:t>Name &amp; pronouns, Organization, &amp; where you are in the world </a:t>
            </a:r>
            <a:endParaRPr sz="1000">
              <a:solidFill>
                <a:schemeClr val="dk1"/>
              </a:solidFill>
            </a:endParaRPr>
          </a:p>
          <a:p>
            <a:pPr indent="-298450" lvl="0" marL="457200" rtl="0" algn="l">
              <a:lnSpc>
                <a:spcPct val="115000"/>
              </a:lnSpc>
              <a:spcBef>
                <a:spcPts val="600"/>
              </a:spcBef>
              <a:spcAft>
                <a:spcPts val="0"/>
              </a:spcAft>
              <a:buClr>
                <a:schemeClr val="dk1"/>
              </a:buClr>
              <a:buSzPts val="1100"/>
              <a:buChar char="●"/>
            </a:pPr>
            <a:r>
              <a:rPr lang="en">
                <a:solidFill>
                  <a:schemeClr val="dk1"/>
                </a:solidFill>
              </a:rPr>
              <a:t>Group Agreements: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Move at the speed of trust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Have courage to trust each other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Racial justice work in our movement is hard. And in order to make real change and do the work in community, we have to trust each other. Some of us are strangers entering this space today, some may be coworkers, so while we want to assume the best in one another, it takes work to build trust and show one another, particularly folks of color - that we are committed to the work of racial justice for the long haul. And that takes trust.  Another way to think about this agreement is “meeting people where they are at.”</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Brave space vs safe space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Building trust rather than managing discomfort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create a space where we can speak the truth to each other and not be punished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Impact vs Intent - while intent is what we mean, impact is how our words affect others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Vegas Rules - Let’s keep what happens at the training and what people say confined to the training. Feel free to share all the great lessons and ideas with others, but don’t reveal personal details that others share with the group.</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Active participation - not a lecture, we are all learners and teachers, this is a conversation to facilitate perspectives and frameworks and build an understanding of this work through your experiences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	</a:t>
            </a:r>
            <a:r>
              <a:rPr lang="en">
                <a:solidFill>
                  <a:schemeClr val="dk1"/>
                </a:solidFill>
              </a:rPr>
              <a:t>One Mic</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I’m going to ask everyone to stay on mute unless they are sharing. You can use the reaction buttons at the bottom to raise your hand and I’ll call on you.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Land the Plane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These conversation will bring up confusion and pain and thats going to make it hard to be succinct. And its going to make it harder for me to have to interrupt but I am committed to hearing as many voices as possible so I’m going to ask everyone when you share to get to your point quickly!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Take Space, Make Space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We want everyone to contribute, so after you speak up, wait for everyone else to have an opportunity to speak before speaking again.</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Alphabet Soup: No Acronyms!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If someone says an acronym, immediately ask “What’s that?”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Respect the Agenda</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Let’s stick to task and to time (can be coupled with parking lot).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
                <a:solidFill>
                  <a:schemeClr val="dk1"/>
                </a:solidFill>
              </a:rPr>
              <a:t>“I” Statements / Speak from Your Own Experience</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If you are giving your opinion or expressing a feeling, then try to use “I” statements to avoid assuming that others think or are feeling the same. Speak for yourself!</a:t>
            </a:r>
            <a:endParaRPr>
              <a:solidFill>
                <a:schemeClr val="dk1"/>
              </a:solidFill>
            </a:endParaRPr>
          </a:p>
          <a:p>
            <a:pPr indent="0" lvl="0" marL="45720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72073303a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272073303a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72073303a6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72073303a6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272073303a6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272073303a6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72073303a6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72073303a6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24e3186eed6_0_10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24e3186eed6_0_10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24e3186eed6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24e3186eed6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24e3186eed6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24e3186eed6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72073303a6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272073303a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72073303a6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272073303a6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272073303a6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272073303a6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272073303a6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272073303a6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272073303a6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272073303a6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72073303a6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72073303a6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72073303a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72073303a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272073303a6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272073303a6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272073303a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272073303a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lang="en">
                <a:solidFill>
                  <a:schemeClr val="dk1"/>
                </a:solidFill>
              </a:rPr>
              <a:t>Large group discussion: How does racism show up in the workplace, society and unions?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Racism shows up in a lot of different ways, what are some ways that it shows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Pulling from a multitude of ways that it manifests itself</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Jot down answers from participants - attempt to synthesize</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Use people’s responses as a springboard for the rest of the discussion</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lang="en">
                <a:solidFill>
                  <a:schemeClr val="dk1"/>
                </a:solidFill>
              </a:rPr>
              <a:t>Find the power dynamics in the examples they give</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Who does it work for?</a:t>
            </a:r>
            <a:endParaRPr>
              <a:solidFill>
                <a:schemeClr val="dk1"/>
              </a:solidFill>
            </a:endParaRPr>
          </a:p>
          <a:p>
            <a:pPr indent="-298450" lvl="3" marL="1828800" rtl="0" algn="l">
              <a:lnSpc>
                <a:spcPct val="115000"/>
              </a:lnSpc>
              <a:spcBef>
                <a:spcPts val="0"/>
              </a:spcBef>
              <a:spcAft>
                <a:spcPts val="0"/>
              </a:spcAft>
              <a:buClr>
                <a:schemeClr val="dk1"/>
              </a:buClr>
              <a:buSzPts val="1100"/>
              <a:buChar char="●"/>
            </a:pPr>
            <a:r>
              <a:rPr lang="en">
                <a:solidFill>
                  <a:schemeClr val="dk1"/>
                </a:solidFill>
              </a:rPr>
              <a:t> Who does it benefit?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24e3186eed6_0_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24e3186eed6_0_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u="sng">
                <a:solidFill>
                  <a:schemeClr val="hlink"/>
                </a:solidFill>
                <a:hlinkClick r:id="rId2"/>
              </a:rPr>
              <a:t>https://drive.google.com/file/d/1wmYaGuept6NtugXF5vUCuEXC_23VWhyx/view</a:t>
            </a:r>
            <a:endParaRPr b="1">
              <a:solidFill>
                <a:schemeClr val="dk1"/>
              </a:solidFill>
            </a:endParaRPr>
          </a:p>
          <a:p>
            <a:pPr indent="0" lvl="0" marL="0" rtl="0" algn="l">
              <a:lnSpc>
                <a:spcPct val="115000"/>
              </a:lnSpc>
              <a:spcBef>
                <a:spcPts val="0"/>
              </a:spcBef>
              <a:spcAft>
                <a:spcPts val="0"/>
              </a:spcAft>
              <a:buNone/>
            </a:pPr>
            <a:r>
              <a:t/>
            </a:r>
            <a:endParaRPr b="1">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72073303a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72073303a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24e3186eed6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24e3186eed6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26b47c5cc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26b47c5cc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5252be577a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25252be577a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union context tends to bring the best out of people. A union is one of the few places in society where people of all races work together for common goals. I have here a few values of unions. Does anyone have any other values they can think of?</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729def9d2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729def9d2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union context tends to bring the best out of people. A union is one of the few places in society where people of all races work together for common goals. I have here a few values of unions. Does anyone have any other values they can think of?</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729def9d2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2729def9d2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union context tends to bring the best out of people. A union is one of the few places in society where people of all races work together for common goals. I have here a few values of unions. Does anyone have any other values they can think of?</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2729def9d2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2729def9d2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The union context tends to bring the best out of people. A union is one of the few places in society where people of all races work together for common goals. I have here a few values of unions. Does anyone have any other values they can think of?</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72073303a6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272073303a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72073303a6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72073303a6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272073303a6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272073303a6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72073303a6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272073303a6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72073303a6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72073303a6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26b47c5cc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26b47c5cc8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What is the issue?</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Who does it affect?</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What members need to be mobilized to address it?</a:t>
            </a:r>
            <a:endParaRPr>
              <a:solidFill>
                <a:schemeClr val="dk1"/>
              </a:solidFill>
            </a:endParaRPr>
          </a:p>
          <a:p>
            <a:pPr indent="-298450" lvl="0" marL="914400" rtl="0" algn="l">
              <a:lnSpc>
                <a:spcPct val="115000"/>
              </a:lnSpc>
              <a:spcBef>
                <a:spcPts val="0"/>
              </a:spcBef>
              <a:spcAft>
                <a:spcPts val="0"/>
              </a:spcAft>
              <a:buClr>
                <a:schemeClr val="dk1"/>
              </a:buClr>
              <a:buSzPts val="1100"/>
              <a:buAutoNum type="arabicParenR"/>
            </a:pPr>
            <a:r>
              <a:rPr lang="en">
                <a:solidFill>
                  <a:schemeClr val="dk1"/>
                </a:solidFill>
              </a:rPr>
              <a:t>How will you reach out to and involve members who are not normally involved?</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2729def9d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2729def9d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2729def9d2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2729def9d2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729def9d2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2729def9d2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2729def9d2c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2729def9d2c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2729def9d2c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2729def9d2c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729def9d2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729def9d2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g2729def9d2c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1" name="Google Shape;461;g2729def9d2c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729def9d2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729def9d2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54" name="Shape 54"/>
        <p:cNvGrpSpPr/>
        <p:nvPr/>
      </p:nvGrpSpPr>
      <p:grpSpPr>
        <a:xfrm>
          <a:off x="0" y="0"/>
          <a:ext cx="0" cy="0"/>
          <a:chOff x="0" y="0"/>
          <a:chExt cx="0" cy="0"/>
        </a:xfrm>
      </p:grpSpPr>
      <p:sp>
        <p:nvSpPr>
          <p:cNvPr id="55" name="Google Shape;55;p14"/>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4"/>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4"/>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4"/>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 name="Google Shape;59;p14"/>
          <p:cNvGrpSpPr/>
          <p:nvPr/>
        </p:nvGrpSpPr>
        <p:grpSpPr>
          <a:xfrm>
            <a:off x="255200" y="592"/>
            <a:ext cx="2250363" cy="1044300"/>
            <a:chOff x="255200" y="592"/>
            <a:chExt cx="2250363" cy="1044300"/>
          </a:xfrm>
        </p:grpSpPr>
        <p:sp>
          <p:nvSpPr>
            <p:cNvPr id="60" name="Google Shape;60;p14"/>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4"/>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3" name="Google Shape;63;p14"/>
          <p:cNvGrpSpPr/>
          <p:nvPr/>
        </p:nvGrpSpPr>
        <p:grpSpPr>
          <a:xfrm>
            <a:off x="905395" y="592"/>
            <a:ext cx="2250363" cy="1044300"/>
            <a:chOff x="905395" y="592"/>
            <a:chExt cx="2250363" cy="1044300"/>
          </a:xfrm>
        </p:grpSpPr>
        <p:sp>
          <p:nvSpPr>
            <p:cNvPr id="64" name="Google Shape;64;p14"/>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4"/>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14"/>
          <p:cNvGrpSpPr/>
          <p:nvPr/>
        </p:nvGrpSpPr>
        <p:grpSpPr>
          <a:xfrm>
            <a:off x="7057468" y="5088"/>
            <a:ext cx="1851282" cy="752108"/>
            <a:chOff x="6917201" y="0"/>
            <a:chExt cx="2227777" cy="863400"/>
          </a:xfrm>
        </p:grpSpPr>
        <p:sp>
          <p:nvSpPr>
            <p:cNvPr id="68" name="Google Shape;68;p14"/>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4"/>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4"/>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14"/>
          <p:cNvGrpSpPr/>
          <p:nvPr/>
        </p:nvGrpSpPr>
        <p:grpSpPr>
          <a:xfrm>
            <a:off x="6553032" y="4217852"/>
            <a:ext cx="2389068" cy="925737"/>
            <a:chOff x="6917201" y="0"/>
            <a:chExt cx="2227777" cy="863400"/>
          </a:xfrm>
        </p:grpSpPr>
        <p:sp>
          <p:nvSpPr>
            <p:cNvPr id="72" name="Google Shape;72;p14"/>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4"/>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4"/>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 name="Google Shape;75;p14"/>
          <p:cNvGrpSpPr/>
          <p:nvPr/>
        </p:nvGrpSpPr>
        <p:grpSpPr>
          <a:xfrm>
            <a:off x="199149" y="4055652"/>
            <a:ext cx="2795414" cy="1083308"/>
            <a:chOff x="6917201" y="0"/>
            <a:chExt cx="2227777" cy="863400"/>
          </a:xfrm>
        </p:grpSpPr>
        <p:sp>
          <p:nvSpPr>
            <p:cNvPr id="76" name="Google Shape;76;p14"/>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4"/>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4"/>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 name="Google Shape;79;p14"/>
          <p:cNvSpPr txBox="1"/>
          <p:nvPr>
            <p:ph type="ctrTitle"/>
          </p:nvPr>
        </p:nvSpPr>
        <p:spPr>
          <a:xfrm>
            <a:off x="1858703" y="1822833"/>
            <a:ext cx="5361300" cy="14481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800"/>
              <a:buNone/>
              <a:defRPr sz="3800"/>
            </a:lvl1pPr>
            <a:lvl2pPr lvl="1" rtl="0" algn="ctr">
              <a:spcBef>
                <a:spcPts val="0"/>
              </a:spcBef>
              <a:spcAft>
                <a:spcPts val="0"/>
              </a:spcAft>
              <a:buSzPts val="3800"/>
              <a:buNone/>
              <a:defRPr sz="3800"/>
            </a:lvl2pPr>
            <a:lvl3pPr lvl="2" rtl="0" algn="ctr">
              <a:spcBef>
                <a:spcPts val="0"/>
              </a:spcBef>
              <a:spcAft>
                <a:spcPts val="0"/>
              </a:spcAft>
              <a:buSzPts val="3800"/>
              <a:buNone/>
              <a:defRPr sz="3800"/>
            </a:lvl3pPr>
            <a:lvl4pPr lvl="3" rtl="0" algn="ctr">
              <a:spcBef>
                <a:spcPts val="0"/>
              </a:spcBef>
              <a:spcAft>
                <a:spcPts val="0"/>
              </a:spcAft>
              <a:buSzPts val="3800"/>
              <a:buNone/>
              <a:defRPr sz="3800"/>
            </a:lvl4pPr>
            <a:lvl5pPr lvl="4" rtl="0" algn="ctr">
              <a:spcBef>
                <a:spcPts val="0"/>
              </a:spcBef>
              <a:spcAft>
                <a:spcPts val="0"/>
              </a:spcAft>
              <a:buSzPts val="3800"/>
              <a:buNone/>
              <a:defRPr sz="3800"/>
            </a:lvl5pPr>
            <a:lvl6pPr lvl="5" rtl="0" algn="ctr">
              <a:spcBef>
                <a:spcPts val="0"/>
              </a:spcBef>
              <a:spcAft>
                <a:spcPts val="0"/>
              </a:spcAft>
              <a:buSzPts val="3800"/>
              <a:buNone/>
              <a:defRPr sz="3800"/>
            </a:lvl6pPr>
            <a:lvl7pPr lvl="6" rtl="0" algn="ctr">
              <a:spcBef>
                <a:spcPts val="0"/>
              </a:spcBef>
              <a:spcAft>
                <a:spcPts val="0"/>
              </a:spcAft>
              <a:buSzPts val="3800"/>
              <a:buNone/>
              <a:defRPr sz="3800"/>
            </a:lvl7pPr>
            <a:lvl8pPr lvl="7" rtl="0" algn="ctr">
              <a:spcBef>
                <a:spcPts val="0"/>
              </a:spcBef>
              <a:spcAft>
                <a:spcPts val="0"/>
              </a:spcAft>
              <a:buSzPts val="3800"/>
              <a:buNone/>
              <a:defRPr sz="3800"/>
            </a:lvl8pPr>
            <a:lvl9pPr lvl="8" rtl="0" algn="ctr">
              <a:spcBef>
                <a:spcPts val="0"/>
              </a:spcBef>
              <a:spcAft>
                <a:spcPts val="0"/>
              </a:spcAft>
              <a:buSzPts val="3800"/>
              <a:buNone/>
              <a:defRPr sz="3800"/>
            </a:lvl9pPr>
          </a:lstStyle>
          <a:p/>
        </p:txBody>
      </p:sp>
      <p:sp>
        <p:nvSpPr>
          <p:cNvPr id="80" name="Google Shape;80;p14"/>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Clr>
                <a:schemeClr val="lt1"/>
              </a:buClr>
              <a:buSzPts val="1600"/>
              <a:buNone/>
              <a:defRPr sz="1600">
                <a:solidFill>
                  <a:schemeClr val="lt1"/>
                </a:solidFill>
              </a:defRPr>
            </a:lvl1pPr>
            <a:lvl2pPr lvl="1" rtl="0" algn="ctr">
              <a:lnSpc>
                <a:spcPct val="100000"/>
              </a:lnSpc>
              <a:spcBef>
                <a:spcPts val="0"/>
              </a:spcBef>
              <a:spcAft>
                <a:spcPts val="0"/>
              </a:spcAft>
              <a:buClr>
                <a:schemeClr val="lt1"/>
              </a:buClr>
              <a:buSzPts val="1600"/>
              <a:buNone/>
              <a:defRPr sz="1600">
                <a:solidFill>
                  <a:schemeClr val="lt1"/>
                </a:solidFill>
              </a:defRPr>
            </a:lvl2pPr>
            <a:lvl3pPr lvl="2" rtl="0" algn="ctr">
              <a:lnSpc>
                <a:spcPct val="100000"/>
              </a:lnSpc>
              <a:spcBef>
                <a:spcPts val="0"/>
              </a:spcBef>
              <a:spcAft>
                <a:spcPts val="0"/>
              </a:spcAft>
              <a:buClr>
                <a:schemeClr val="lt1"/>
              </a:buClr>
              <a:buSzPts val="1600"/>
              <a:buNone/>
              <a:defRPr sz="1600">
                <a:solidFill>
                  <a:schemeClr val="lt1"/>
                </a:solidFill>
              </a:defRPr>
            </a:lvl3pPr>
            <a:lvl4pPr lvl="3" rtl="0" algn="ctr">
              <a:lnSpc>
                <a:spcPct val="100000"/>
              </a:lnSpc>
              <a:spcBef>
                <a:spcPts val="0"/>
              </a:spcBef>
              <a:spcAft>
                <a:spcPts val="0"/>
              </a:spcAft>
              <a:buClr>
                <a:schemeClr val="lt1"/>
              </a:buClr>
              <a:buSzPts val="1600"/>
              <a:buNone/>
              <a:defRPr sz="1600">
                <a:solidFill>
                  <a:schemeClr val="lt1"/>
                </a:solidFill>
              </a:defRPr>
            </a:lvl4pPr>
            <a:lvl5pPr lvl="4" rtl="0" algn="ctr">
              <a:lnSpc>
                <a:spcPct val="100000"/>
              </a:lnSpc>
              <a:spcBef>
                <a:spcPts val="0"/>
              </a:spcBef>
              <a:spcAft>
                <a:spcPts val="0"/>
              </a:spcAft>
              <a:buClr>
                <a:schemeClr val="lt1"/>
              </a:buClr>
              <a:buSzPts val="1600"/>
              <a:buNone/>
              <a:defRPr sz="1600">
                <a:solidFill>
                  <a:schemeClr val="lt1"/>
                </a:solidFill>
              </a:defRPr>
            </a:lvl5pPr>
            <a:lvl6pPr lvl="5" rtl="0" algn="ctr">
              <a:lnSpc>
                <a:spcPct val="100000"/>
              </a:lnSpc>
              <a:spcBef>
                <a:spcPts val="0"/>
              </a:spcBef>
              <a:spcAft>
                <a:spcPts val="0"/>
              </a:spcAft>
              <a:buClr>
                <a:schemeClr val="lt1"/>
              </a:buClr>
              <a:buSzPts val="1600"/>
              <a:buNone/>
              <a:defRPr sz="1600">
                <a:solidFill>
                  <a:schemeClr val="lt1"/>
                </a:solidFill>
              </a:defRPr>
            </a:lvl6pPr>
            <a:lvl7pPr lvl="6" rtl="0" algn="ctr">
              <a:lnSpc>
                <a:spcPct val="100000"/>
              </a:lnSpc>
              <a:spcBef>
                <a:spcPts val="0"/>
              </a:spcBef>
              <a:spcAft>
                <a:spcPts val="0"/>
              </a:spcAft>
              <a:buClr>
                <a:schemeClr val="lt1"/>
              </a:buClr>
              <a:buSzPts val="1600"/>
              <a:buNone/>
              <a:defRPr sz="1600">
                <a:solidFill>
                  <a:schemeClr val="lt1"/>
                </a:solidFill>
              </a:defRPr>
            </a:lvl7pPr>
            <a:lvl8pPr lvl="7" rtl="0" algn="ctr">
              <a:lnSpc>
                <a:spcPct val="100000"/>
              </a:lnSpc>
              <a:spcBef>
                <a:spcPts val="0"/>
              </a:spcBef>
              <a:spcAft>
                <a:spcPts val="0"/>
              </a:spcAft>
              <a:buClr>
                <a:schemeClr val="lt1"/>
              </a:buClr>
              <a:buSzPts val="1600"/>
              <a:buNone/>
              <a:defRPr sz="1600">
                <a:solidFill>
                  <a:schemeClr val="lt1"/>
                </a:solidFill>
              </a:defRPr>
            </a:lvl8pPr>
            <a:lvl9pPr lvl="8" rtl="0" algn="ctr">
              <a:lnSpc>
                <a:spcPct val="100000"/>
              </a:lnSpc>
              <a:spcBef>
                <a:spcPts val="0"/>
              </a:spcBef>
              <a:spcAft>
                <a:spcPts val="0"/>
              </a:spcAft>
              <a:buClr>
                <a:schemeClr val="lt1"/>
              </a:buClr>
              <a:buSzPts val="1600"/>
              <a:buNone/>
              <a:defRPr sz="1600">
                <a:solidFill>
                  <a:schemeClr val="lt1"/>
                </a:solidFill>
              </a:defRPr>
            </a:lvl9pPr>
          </a:lstStyle>
          <a:p/>
        </p:txBody>
      </p:sp>
      <p:sp>
        <p:nvSpPr>
          <p:cNvPr id="81" name="Google Shape;81;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82" name="Shape 82"/>
        <p:cNvGrpSpPr/>
        <p:nvPr/>
      </p:nvGrpSpPr>
      <p:grpSpPr>
        <a:xfrm>
          <a:off x="0" y="0"/>
          <a:ext cx="0" cy="0"/>
          <a:chOff x="0" y="0"/>
          <a:chExt cx="0" cy="0"/>
        </a:xfrm>
      </p:grpSpPr>
      <p:sp>
        <p:nvSpPr>
          <p:cNvPr id="83" name="Google Shape;83;p15"/>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 name="Google Shape;84;p15"/>
          <p:cNvGrpSpPr/>
          <p:nvPr/>
        </p:nvGrpSpPr>
        <p:grpSpPr>
          <a:xfrm>
            <a:off x="5594191" y="3961115"/>
            <a:ext cx="2910145" cy="1182340"/>
            <a:chOff x="6917201" y="0"/>
            <a:chExt cx="2227777" cy="863400"/>
          </a:xfrm>
        </p:grpSpPr>
        <p:sp>
          <p:nvSpPr>
            <p:cNvPr id="85" name="Google Shape;85;p15"/>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5"/>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5"/>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 name="Google Shape;88;p15"/>
          <p:cNvGrpSpPr/>
          <p:nvPr/>
        </p:nvGrpSpPr>
        <p:grpSpPr>
          <a:xfrm>
            <a:off x="199149" y="2"/>
            <a:ext cx="2795414" cy="1083308"/>
            <a:chOff x="6917201" y="0"/>
            <a:chExt cx="2227777" cy="863400"/>
          </a:xfrm>
        </p:grpSpPr>
        <p:sp>
          <p:nvSpPr>
            <p:cNvPr id="89" name="Google Shape;89;p15"/>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5"/>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5"/>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 name="Google Shape;92;p15"/>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dk2"/>
              </a:buClr>
              <a:buSzPts val="3200"/>
              <a:buNone/>
              <a:defRPr sz="3200">
                <a:solidFill>
                  <a:schemeClr val="dk2"/>
                </a:solidFill>
              </a:defRPr>
            </a:lvl1pPr>
            <a:lvl2pPr lvl="1" rtl="0" algn="ctr">
              <a:spcBef>
                <a:spcPts val="0"/>
              </a:spcBef>
              <a:spcAft>
                <a:spcPts val="0"/>
              </a:spcAft>
              <a:buClr>
                <a:schemeClr val="dk2"/>
              </a:buClr>
              <a:buSzPts val="3200"/>
              <a:buNone/>
              <a:defRPr sz="3200">
                <a:solidFill>
                  <a:schemeClr val="dk2"/>
                </a:solidFill>
              </a:defRPr>
            </a:lvl2pPr>
            <a:lvl3pPr lvl="2" rtl="0" algn="ctr">
              <a:spcBef>
                <a:spcPts val="0"/>
              </a:spcBef>
              <a:spcAft>
                <a:spcPts val="0"/>
              </a:spcAft>
              <a:buClr>
                <a:schemeClr val="dk2"/>
              </a:buClr>
              <a:buSzPts val="3200"/>
              <a:buNone/>
              <a:defRPr sz="3200">
                <a:solidFill>
                  <a:schemeClr val="dk2"/>
                </a:solidFill>
              </a:defRPr>
            </a:lvl3pPr>
            <a:lvl4pPr lvl="3" rtl="0" algn="ctr">
              <a:spcBef>
                <a:spcPts val="0"/>
              </a:spcBef>
              <a:spcAft>
                <a:spcPts val="0"/>
              </a:spcAft>
              <a:buClr>
                <a:schemeClr val="dk2"/>
              </a:buClr>
              <a:buSzPts val="3200"/>
              <a:buNone/>
              <a:defRPr sz="3200">
                <a:solidFill>
                  <a:schemeClr val="dk2"/>
                </a:solidFill>
              </a:defRPr>
            </a:lvl4pPr>
            <a:lvl5pPr lvl="4" rtl="0" algn="ctr">
              <a:spcBef>
                <a:spcPts val="0"/>
              </a:spcBef>
              <a:spcAft>
                <a:spcPts val="0"/>
              </a:spcAft>
              <a:buClr>
                <a:schemeClr val="dk2"/>
              </a:buClr>
              <a:buSzPts val="3200"/>
              <a:buNone/>
              <a:defRPr sz="3200">
                <a:solidFill>
                  <a:schemeClr val="dk2"/>
                </a:solidFill>
              </a:defRPr>
            </a:lvl5pPr>
            <a:lvl6pPr lvl="5" rtl="0" algn="ctr">
              <a:spcBef>
                <a:spcPts val="0"/>
              </a:spcBef>
              <a:spcAft>
                <a:spcPts val="0"/>
              </a:spcAft>
              <a:buClr>
                <a:schemeClr val="dk2"/>
              </a:buClr>
              <a:buSzPts val="3200"/>
              <a:buNone/>
              <a:defRPr sz="3200">
                <a:solidFill>
                  <a:schemeClr val="dk2"/>
                </a:solidFill>
              </a:defRPr>
            </a:lvl6pPr>
            <a:lvl7pPr lvl="6" rtl="0" algn="ctr">
              <a:spcBef>
                <a:spcPts val="0"/>
              </a:spcBef>
              <a:spcAft>
                <a:spcPts val="0"/>
              </a:spcAft>
              <a:buClr>
                <a:schemeClr val="dk2"/>
              </a:buClr>
              <a:buSzPts val="3200"/>
              <a:buNone/>
              <a:defRPr sz="3200">
                <a:solidFill>
                  <a:schemeClr val="dk2"/>
                </a:solidFill>
              </a:defRPr>
            </a:lvl7pPr>
            <a:lvl8pPr lvl="7" rtl="0" algn="ctr">
              <a:spcBef>
                <a:spcPts val="0"/>
              </a:spcBef>
              <a:spcAft>
                <a:spcPts val="0"/>
              </a:spcAft>
              <a:buClr>
                <a:schemeClr val="dk2"/>
              </a:buClr>
              <a:buSzPts val="3200"/>
              <a:buNone/>
              <a:defRPr sz="3200">
                <a:solidFill>
                  <a:schemeClr val="dk2"/>
                </a:solidFill>
              </a:defRPr>
            </a:lvl8pPr>
            <a:lvl9pPr lvl="8" rtl="0" algn="ctr">
              <a:spcBef>
                <a:spcPts val="0"/>
              </a:spcBef>
              <a:spcAft>
                <a:spcPts val="0"/>
              </a:spcAft>
              <a:buClr>
                <a:schemeClr val="dk2"/>
              </a:buClr>
              <a:buSzPts val="3200"/>
              <a:buNone/>
              <a:defRPr sz="3200">
                <a:solidFill>
                  <a:schemeClr val="dk2"/>
                </a:solidFill>
              </a:defRPr>
            </a:lvl9pPr>
          </a:lstStyle>
          <a:p/>
        </p:txBody>
      </p:sp>
      <p:sp>
        <p:nvSpPr>
          <p:cNvPr id="93" name="Google Shape;9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94" name="Shape 94"/>
        <p:cNvGrpSpPr/>
        <p:nvPr/>
      </p:nvGrpSpPr>
      <p:grpSpPr>
        <a:xfrm>
          <a:off x="0" y="0"/>
          <a:ext cx="0" cy="0"/>
          <a:chOff x="0" y="0"/>
          <a:chExt cx="0" cy="0"/>
        </a:xfrm>
      </p:grpSpPr>
      <p:sp>
        <p:nvSpPr>
          <p:cNvPr id="95" name="Google Shape;95;p1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99" name="Google Shape;99;p16"/>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0" name="Google Shape;10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101" name="Shape 101"/>
        <p:cNvGrpSpPr/>
        <p:nvPr/>
      </p:nvGrpSpPr>
      <p:grpSpPr>
        <a:xfrm>
          <a:off x="0" y="0"/>
          <a:ext cx="0" cy="0"/>
          <a:chOff x="0" y="0"/>
          <a:chExt cx="0" cy="0"/>
        </a:xfrm>
      </p:grpSpPr>
      <p:sp>
        <p:nvSpPr>
          <p:cNvPr id="102" name="Google Shape;102;p1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7"/>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7"/>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06" name="Google Shape;106;p17"/>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7" name="Google Shape;107;p17"/>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08" name="Google Shape;108;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109" name="Shape 109"/>
        <p:cNvGrpSpPr/>
        <p:nvPr/>
      </p:nvGrpSpPr>
      <p:grpSpPr>
        <a:xfrm>
          <a:off x="0" y="0"/>
          <a:ext cx="0" cy="0"/>
          <a:chOff x="0" y="0"/>
          <a:chExt cx="0" cy="0"/>
        </a:xfrm>
      </p:grpSpPr>
      <p:sp>
        <p:nvSpPr>
          <p:cNvPr id="110" name="Google Shape;110;p18"/>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8"/>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8"/>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14" name="Google Shape;11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115" name="Shape 115"/>
        <p:cNvGrpSpPr/>
        <p:nvPr/>
      </p:nvGrpSpPr>
      <p:grpSpPr>
        <a:xfrm>
          <a:off x="0" y="0"/>
          <a:ext cx="0" cy="0"/>
          <a:chOff x="0" y="0"/>
          <a:chExt cx="0" cy="0"/>
        </a:xfrm>
      </p:grpSpPr>
      <p:sp>
        <p:nvSpPr>
          <p:cNvPr id="116" name="Google Shape;116;p1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9"/>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9"/>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20" name="Google Shape;120;p19"/>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21" name="Google Shape;12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122" name="Shape 122"/>
        <p:cNvGrpSpPr/>
        <p:nvPr/>
      </p:nvGrpSpPr>
      <p:grpSpPr>
        <a:xfrm>
          <a:off x="0" y="0"/>
          <a:ext cx="0" cy="0"/>
          <a:chOff x="0" y="0"/>
          <a:chExt cx="0" cy="0"/>
        </a:xfrm>
      </p:grpSpPr>
      <p:sp>
        <p:nvSpPr>
          <p:cNvPr id="123" name="Google Shape;123;p20"/>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5" name="Google Shape;125;p20"/>
          <p:cNvGrpSpPr/>
          <p:nvPr/>
        </p:nvGrpSpPr>
        <p:grpSpPr>
          <a:xfrm>
            <a:off x="255991" y="-118"/>
            <a:ext cx="2251347" cy="1043408"/>
            <a:chOff x="3961956" y="4383950"/>
            <a:chExt cx="1160548" cy="548700"/>
          </a:xfrm>
        </p:grpSpPr>
        <p:sp>
          <p:nvSpPr>
            <p:cNvPr id="126" name="Google Shape;126;p20"/>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p2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0" name="Google Shape;130;p20"/>
          <p:cNvGrpSpPr/>
          <p:nvPr/>
        </p:nvGrpSpPr>
        <p:grpSpPr>
          <a:xfrm>
            <a:off x="34934" y="4522125"/>
            <a:ext cx="1593306" cy="617072"/>
            <a:chOff x="6917201" y="0"/>
            <a:chExt cx="2227777" cy="863400"/>
          </a:xfrm>
        </p:grpSpPr>
        <p:sp>
          <p:nvSpPr>
            <p:cNvPr id="131" name="Google Shape;131;p20"/>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4" name="Google Shape;134;p20"/>
          <p:cNvGrpSpPr/>
          <p:nvPr/>
        </p:nvGrpSpPr>
        <p:grpSpPr>
          <a:xfrm>
            <a:off x="5886353" y="1243"/>
            <a:ext cx="3257455" cy="1261514"/>
            <a:chOff x="6917201" y="0"/>
            <a:chExt cx="2227777" cy="863400"/>
          </a:xfrm>
        </p:grpSpPr>
        <p:sp>
          <p:nvSpPr>
            <p:cNvPr id="135" name="Google Shape;135;p20"/>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 name="Google Shape;138;p20"/>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200"/>
              <a:buNone/>
              <a:defRPr sz="32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39" name="Google Shape;139;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40" name="Shape 140"/>
        <p:cNvGrpSpPr/>
        <p:nvPr/>
      </p:nvGrpSpPr>
      <p:grpSpPr>
        <a:xfrm>
          <a:off x="0" y="0"/>
          <a:ext cx="0" cy="0"/>
          <a:chOff x="0" y="0"/>
          <a:chExt cx="0" cy="0"/>
        </a:xfrm>
      </p:grpSpPr>
      <p:sp>
        <p:nvSpPr>
          <p:cNvPr id="141" name="Google Shape;141;p21"/>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1"/>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1"/>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1"/>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p:txBody>
      </p:sp>
      <p:sp>
        <p:nvSpPr>
          <p:cNvPr id="145" name="Google Shape;145;p21"/>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chemeClr val="lt1"/>
              </a:buClr>
              <a:buSzPts val="1600"/>
              <a:buNone/>
              <a:defRPr sz="1600">
                <a:solidFill>
                  <a:schemeClr val="lt1"/>
                </a:solidFill>
              </a:defRPr>
            </a:lvl1pPr>
            <a:lvl2pPr lvl="1" rtl="0">
              <a:lnSpc>
                <a:spcPct val="100000"/>
              </a:lnSpc>
              <a:spcBef>
                <a:spcPts val="0"/>
              </a:spcBef>
              <a:spcAft>
                <a:spcPts val="0"/>
              </a:spcAft>
              <a:buClr>
                <a:schemeClr val="lt1"/>
              </a:buClr>
              <a:buSzPts val="1600"/>
              <a:buNone/>
              <a:defRPr sz="1600">
                <a:solidFill>
                  <a:schemeClr val="lt1"/>
                </a:solidFill>
              </a:defRPr>
            </a:lvl2pPr>
            <a:lvl3pPr lvl="2" rtl="0">
              <a:lnSpc>
                <a:spcPct val="100000"/>
              </a:lnSpc>
              <a:spcBef>
                <a:spcPts val="0"/>
              </a:spcBef>
              <a:spcAft>
                <a:spcPts val="0"/>
              </a:spcAft>
              <a:buClr>
                <a:schemeClr val="lt1"/>
              </a:buClr>
              <a:buSzPts val="1600"/>
              <a:buNone/>
              <a:defRPr sz="1600">
                <a:solidFill>
                  <a:schemeClr val="lt1"/>
                </a:solidFill>
              </a:defRPr>
            </a:lvl3pPr>
            <a:lvl4pPr lvl="3" rtl="0">
              <a:lnSpc>
                <a:spcPct val="100000"/>
              </a:lnSpc>
              <a:spcBef>
                <a:spcPts val="0"/>
              </a:spcBef>
              <a:spcAft>
                <a:spcPts val="0"/>
              </a:spcAft>
              <a:buClr>
                <a:schemeClr val="lt1"/>
              </a:buClr>
              <a:buSzPts val="1600"/>
              <a:buNone/>
              <a:defRPr sz="1600">
                <a:solidFill>
                  <a:schemeClr val="lt1"/>
                </a:solidFill>
              </a:defRPr>
            </a:lvl4pPr>
            <a:lvl5pPr lvl="4" rtl="0">
              <a:lnSpc>
                <a:spcPct val="100000"/>
              </a:lnSpc>
              <a:spcBef>
                <a:spcPts val="0"/>
              </a:spcBef>
              <a:spcAft>
                <a:spcPts val="0"/>
              </a:spcAft>
              <a:buClr>
                <a:schemeClr val="lt1"/>
              </a:buClr>
              <a:buSzPts val="1600"/>
              <a:buNone/>
              <a:defRPr sz="1600">
                <a:solidFill>
                  <a:schemeClr val="lt1"/>
                </a:solidFill>
              </a:defRPr>
            </a:lvl5pPr>
            <a:lvl6pPr lvl="5" rtl="0">
              <a:lnSpc>
                <a:spcPct val="100000"/>
              </a:lnSpc>
              <a:spcBef>
                <a:spcPts val="0"/>
              </a:spcBef>
              <a:spcAft>
                <a:spcPts val="0"/>
              </a:spcAft>
              <a:buClr>
                <a:schemeClr val="lt1"/>
              </a:buClr>
              <a:buSzPts val="1600"/>
              <a:buNone/>
              <a:defRPr sz="1600">
                <a:solidFill>
                  <a:schemeClr val="lt1"/>
                </a:solidFill>
              </a:defRPr>
            </a:lvl6pPr>
            <a:lvl7pPr lvl="6" rtl="0">
              <a:lnSpc>
                <a:spcPct val="100000"/>
              </a:lnSpc>
              <a:spcBef>
                <a:spcPts val="0"/>
              </a:spcBef>
              <a:spcAft>
                <a:spcPts val="0"/>
              </a:spcAft>
              <a:buClr>
                <a:schemeClr val="lt1"/>
              </a:buClr>
              <a:buSzPts val="1600"/>
              <a:buNone/>
              <a:defRPr sz="1600">
                <a:solidFill>
                  <a:schemeClr val="lt1"/>
                </a:solidFill>
              </a:defRPr>
            </a:lvl7pPr>
            <a:lvl8pPr lvl="7" rtl="0">
              <a:lnSpc>
                <a:spcPct val="100000"/>
              </a:lnSpc>
              <a:spcBef>
                <a:spcPts val="0"/>
              </a:spcBef>
              <a:spcAft>
                <a:spcPts val="0"/>
              </a:spcAft>
              <a:buClr>
                <a:schemeClr val="lt1"/>
              </a:buClr>
              <a:buSzPts val="1600"/>
              <a:buNone/>
              <a:defRPr sz="1600">
                <a:solidFill>
                  <a:schemeClr val="lt1"/>
                </a:solidFill>
              </a:defRPr>
            </a:lvl8pPr>
            <a:lvl9pPr lvl="8" rtl="0">
              <a:lnSpc>
                <a:spcPct val="100000"/>
              </a:lnSpc>
              <a:spcBef>
                <a:spcPts val="0"/>
              </a:spcBef>
              <a:spcAft>
                <a:spcPts val="0"/>
              </a:spcAft>
              <a:buClr>
                <a:schemeClr val="lt1"/>
              </a:buClr>
              <a:buSzPts val="1600"/>
              <a:buNone/>
              <a:defRPr sz="1600">
                <a:solidFill>
                  <a:schemeClr val="lt1"/>
                </a:solidFill>
              </a:defRPr>
            </a:lvl9pPr>
          </a:lstStyle>
          <a:p/>
        </p:txBody>
      </p:sp>
      <p:sp>
        <p:nvSpPr>
          <p:cNvPr id="146" name="Google Shape;146;p21"/>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rtl="0">
              <a:spcBef>
                <a:spcPts val="0"/>
              </a:spcBef>
              <a:spcAft>
                <a:spcPts val="0"/>
              </a:spcAft>
              <a:buSzPts val="1300"/>
              <a:buChar char="●"/>
              <a:defRPr/>
            </a:lvl1pPr>
            <a:lvl2pPr indent="-298450" lvl="1" marL="914400" rtl="0">
              <a:spcBef>
                <a:spcPts val="0"/>
              </a:spcBef>
              <a:spcAft>
                <a:spcPts val="0"/>
              </a:spcAft>
              <a:buSzPts val="1100"/>
              <a:buChar char="○"/>
              <a:defRPr/>
            </a:lvl2pPr>
            <a:lvl3pPr indent="-298450" lvl="2" marL="1371600" rtl="0">
              <a:spcBef>
                <a:spcPts val="0"/>
              </a:spcBef>
              <a:spcAft>
                <a:spcPts val="0"/>
              </a:spcAft>
              <a:buSzPts val="1100"/>
              <a:buChar char="■"/>
              <a:defRPr/>
            </a:lvl3pPr>
            <a:lvl4pPr indent="-298450" lvl="3" marL="1828800" rtl="0">
              <a:spcBef>
                <a:spcPts val="0"/>
              </a:spcBef>
              <a:spcAft>
                <a:spcPts val="0"/>
              </a:spcAft>
              <a:buSzPts val="1100"/>
              <a:buChar char="●"/>
              <a:defRPr/>
            </a:lvl4pPr>
            <a:lvl5pPr indent="-298450" lvl="4" marL="2286000" rtl="0">
              <a:spcBef>
                <a:spcPts val="0"/>
              </a:spcBef>
              <a:spcAft>
                <a:spcPts val="0"/>
              </a:spcAft>
              <a:buSzPts val="1100"/>
              <a:buChar char="○"/>
              <a:defRPr/>
            </a:lvl5pPr>
            <a:lvl6pPr indent="-298450" lvl="5" marL="2743200" rtl="0">
              <a:spcBef>
                <a:spcPts val="0"/>
              </a:spcBef>
              <a:spcAft>
                <a:spcPts val="0"/>
              </a:spcAft>
              <a:buSzPts val="1100"/>
              <a:buChar char="■"/>
              <a:defRPr/>
            </a:lvl6pPr>
            <a:lvl7pPr indent="-298450" lvl="6" marL="3200400" rtl="0">
              <a:spcBef>
                <a:spcPts val="0"/>
              </a:spcBef>
              <a:spcAft>
                <a:spcPts val="0"/>
              </a:spcAft>
              <a:buSzPts val="1100"/>
              <a:buChar char="●"/>
              <a:defRPr/>
            </a:lvl7pPr>
            <a:lvl8pPr indent="-298450" lvl="7" marL="3657600" rtl="0">
              <a:spcBef>
                <a:spcPts val="0"/>
              </a:spcBef>
              <a:spcAft>
                <a:spcPts val="0"/>
              </a:spcAft>
              <a:buSzPts val="1100"/>
              <a:buChar char="○"/>
              <a:defRPr/>
            </a:lvl8pPr>
            <a:lvl9pPr indent="-298450" lvl="8" marL="4114800" rtl="0">
              <a:spcBef>
                <a:spcPts val="0"/>
              </a:spcBef>
              <a:spcAft>
                <a:spcPts val="0"/>
              </a:spcAft>
              <a:buSzPts val="1100"/>
              <a:buChar char="■"/>
              <a:defRPr/>
            </a:lvl9pPr>
          </a:lstStyle>
          <a:p/>
        </p:txBody>
      </p:sp>
      <p:sp>
        <p:nvSpPr>
          <p:cNvPr id="147" name="Google Shape;147;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48" name="Shape 148"/>
        <p:cNvGrpSpPr/>
        <p:nvPr/>
      </p:nvGrpSpPr>
      <p:grpSpPr>
        <a:xfrm>
          <a:off x="0" y="0"/>
          <a:ext cx="0" cy="0"/>
          <a:chOff x="0" y="0"/>
          <a:chExt cx="0" cy="0"/>
        </a:xfrm>
      </p:grpSpPr>
      <p:sp>
        <p:nvSpPr>
          <p:cNvPr id="149" name="Google Shape;149;p22"/>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2"/>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2"/>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2"/>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rtl="0">
              <a:lnSpc>
                <a:spcPct val="100000"/>
              </a:lnSpc>
              <a:spcBef>
                <a:spcPts val="0"/>
              </a:spcBef>
              <a:spcAft>
                <a:spcPts val="0"/>
              </a:spcAft>
              <a:buSzPts val="1300"/>
              <a:buNone/>
              <a:defRPr/>
            </a:lvl1pPr>
          </a:lstStyle>
          <a:p/>
        </p:txBody>
      </p:sp>
      <p:sp>
        <p:nvSpPr>
          <p:cNvPr id="153" name="Google Shape;153;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54" name="Shape 154"/>
        <p:cNvGrpSpPr/>
        <p:nvPr/>
      </p:nvGrpSpPr>
      <p:grpSpPr>
        <a:xfrm>
          <a:off x="0" y="0"/>
          <a:ext cx="0" cy="0"/>
          <a:chOff x="0" y="0"/>
          <a:chExt cx="0" cy="0"/>
        </a:xfrm>
      </p:grpSpPr>
      <p:sp>
        <p:nvSpPr>
          <p:cNvPr id="155" name="Google Shape;155;p23"/>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6" name="Google Shape;156;p23"/>
          <p:cNvGrpSpPr/>
          <p:nvPr/>
        </p:nvGrpSpPr>
        <p:grpSpPr>
          <a:xfrm>
            <a:off x="5959222" y="4119576"/>
            <a:ext cx="2520952" cy="1024165"/>
            <a:chOff x="6917201" y="0"/>
            <a:chExt cx="2227777" cy="863400"/>
          </a:xfrm>
        </p:grpSpPr>
        <p:sp>
          <p:nvSpPr>
            <p:cNvPr id="157" name="Google Shape;157;p2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23"/>
          <p:cNvGrpSpPr/>
          <p:nvPr/>
        </p:nvGrpSpPr>
        <p:grpSpPr>
          <a:xfrm>
            <a:off x="199149" y="2"/>
            <a:ext cx="2795414" cy="1083308"/>
            <a:chOff x="6917201" y="0"/>
            <a:chExt cx="2227777" cy="863400"/>
          </a:xfrm>
        </p:grpSpPr>
        <p:sp>
          <p:nvSpPr>
            <p:cNvPr id="161" name="Google Shape;161;p2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4" name="Google Shape;164;p23"/>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rtl="0" algn="ctr">
              <a:spcBef>
                <a:spcPts val="0"/>
              </a:spcBef>
              <a:spcAft>
                <a:spcPts val="0"/>
              </a:spcAft>
              <a:buClr>
                <a:schemeClr val="dk2"/>
              </a:buClr>
              <a:buSzPts val="8600"/>
              <a:buNone/>
              <a:defRPr sz="8600">
                <a:solidFill>
                  <a:schemeClr val="dk2"/>
                </a:solidFill>
              </a:defRPr>
            </a:lvl1pPr>
            <a:lvl2pPr lvl="1" rtl="0" algn="ctr">
              <a:spcBef>
                <a:spcPts val="0"/>
              </a:spcBef>
              <a:spcAft>
                <a:spcPts val="0"/>
              </a:spcAft>
              <a:buClr>
                <a:schemeClr val="dk2"/>
              </a:buClr>
              <a:buSzPts val="8600"/>
              <a:buNone/>
              <a:defRPr sz="8600">
                <a:solidFill>
                  <a:schemeClr val="dk2"/>
                </a:solidFill>
              </a:defRPr>
            </a:lvl2pPr>
            <a:lvl3pPr lvl="2" rtl="0" algn="ctr">
              <a:spcBef>
                <a:spcPts val="0"/>
              </a:spcBef>
              <a:spcAft>
                <a:spcPts val="0"/>
              </a:spcAft>
              <a:buClr>
                <a:schemeClr val="dk2"/>
              </a:buClr>
              <a:buSzPts val="8600"/>
              <a:buNone/>
              <a:defRPr sz="8600">
                <a:solidFill>
                  <a:schemeClr val="dk2"/>
                </a:solidFill>
              </a:defRPr>
            </a:lvl3pPr>
            <a:lvl4pPr lvl="3" rtl="0" algn="ctr">
              <a:spcBef>
                <a:spcPts val="0"/>
              </a:spcBef>
              <a:spcAft>
                <a:spcPts val="0"/>
              </a:spcAft>
              <a:buClr>
                <a:schemeClr val="dk2"/>
              </a:buClr>
              <a:buSzPts val="8600"/>
              <a:buNone/>
              <a:defRPr sz="8600">
                <a:solidFill>
                  <a:schemeClr val="dk2"/>
                </a:solidFill>
              </a:defRPr>
            </a:lvl4pPr>
            <a:lvl5pPr lvl="4" rtl="0" algn="ctr">
              <a:spcBef>
                <a:spcPts val="0"/>
              </a:spcBef>
              <a:spcAft>
                <a:spcPts val="0"/>
              </a:spcAft>
              <a:buClr>
                <a:schemeClr val="dk2"/>
              </a:buClr>
              <a:buSzPts val="8600"/>
              <a:buNone/>
              <a:defRPr sz="8600">
                <a:solidFill>
                  <a:schemeClr val="dk2"/>
                </a:solidFill>
              </a:defRPr>
            </a:lvl5pPr>
            <a:lvl6pPr lvl="5" rtl="0" algn="ctr">
              <a:spcBef>
                <a:spcPts val="0"/>
              </a:spcBef>
              <a:spcAft>
                <a:spcPts val="0"/>
              </a:spcAft>
              <a:buClr>
                <a:schemeClr val="dk2"/>
              </a:buClr>
              <a:buSzPts val="8600"/>
              <a:buNone/>
              <a:defRPr sz="8600">
                <a:solidFill>
                  <a:schemeClr val="dk2"/>
                </a:solidFill>
              </a:defRPr>
            </a:lvl6pPr>
            <a:lvl7pPr lvl="6" rtl="0" algn="ctr">
              <a:spcBef>
                <a:spcPts val="0"/>
              </a:spcBef>
              <a:spcAft>
                <a:spcPts val="0"/>
              </a:spcAft>
              <a:buClr>
                <a:schemeClr val="dk2"/>
              </a:buClr>
              <a:buSzPts val="8600"/>
              <a:buNone/>
              <a:defRPr sz="8600">
                <a:solidFill>
                  <a:schemeClr val="dk2"/>
                </a:solidFill>
              </a:defRPr>
            </a:lvl7pPr>
            <a:lvl8pPr lvl="7" rtl="0" algn="ctr">
              <a:spcBef>
                <a:spcPts val="0"/>
              </a:spcBef>
              <a:spcAft>
                <a:spcPts val="0"/>
              </a:spcAft>
              <a:buClr>
                <a:schemeClr val="dk2"/>
              </a:buClr>
              <a:buSzPts val="8600"/>
              <a:buNone/>
              <a:defRPr sz="8600">
                <a:solidFill>
                  <a:schemeClr val="dk2"/>
                </a:solidFill>
              </a:defRPr>
            </a:lvl8pPr>
            <a:lvl9pPr lvl="8" rtl="0" algn="ctr">
              <a:spcBef>
                <a:spcPts val="0"/>
              </a:spcBef>
              <a:spcAft>
                <a:spcPts val="0"/>
              </a:spcAft>
              <a:buClr>
                <a:schemeClr val="dk2"/>
              </a:buClr>
              <a:buSzPts val="8600"/>
              <a:buNone/>
              <a:defRPr sz="8600">
                <a:solidFill>
                  <a:schemeClr val="dk2"/>
                </a:solidFill>
              </a:defRPr>
            </a:lvl9pPr>
          </a:lstStyle>
          <a:p>
            <a:r>
              <a:t>xx%</a:t>
            </a:r>
          </a:p>
        </p:txBody>
      </p:sp>
      <p:sp>
        <p:nvSpPr>
          <p:cNvPr id="165" name="Google Shape;165;p23"/>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rtl="0" algn="ctr">
              <a:spcBef>
                <a:spcPts val="0"/>
              </a:spcBef>
              <a:spcAft>
                <a:spcPts val="0"/>
              </a:spcAft>
              <a:buSzPts val="1300"/>
              <a:buChar char="●"/>
              <a:defRPr/>
            </a:lvl1pPr>
            <a:lvl2pPr indent="-298450" lvl="1" marL="914400" rtl="0" algn="ctr">
              <a:spcBef>
                <a:spcPts val="0"/>
              </a:spcBef>
              <a:spcAft>
                <a:spcPts val="0"/>
              </a:spcAft>
              <a:buSzPts val="1100"/>
              <a:buChar char="○"/>
              <a:defRPr/>
            </a:lvl2pPr>
            <a:lvl3pPr indent="-298450" lvl="2" marL="1371600" rtl="0" algn="ctr">
              <a:spcBef>
                <a:spcPts val="0"/>
              </a:spcBef>
              <a:spcAft>
                <a:spcPts val="0"/>
              </a:spcAft>
              <a:buSzPts val="1100"/>
              <a:buChar char="■"/>
              <a:defRPr/>
            </a:lvl3pPr>
            <a:lvl4pPr indent="-298450" lvl="3" marL="1828800" rtl="0" algn="ctr">
              <a:spcBef>
                <a:spcPts val="0"/>
              </a:spcBef>
              <a:spcAft>
                <a:spcPts val="0"/>
              </a:spcAft>
              <a:buSzPts val="1100"/>
              <a:buChar char="●"/>
              <a:defRPr/>
            </a:lvl4pPr>
            <a:lvl5pPr indent="-298450" lvl="4" marL="2286000" rtl="0" algn="ctr">
              <a:spcBef>
                <a:spcPts val="0"/>
              </a:spcBef>
              <a:spcAft>
                <a:spcPts val="0"/>
              </a:spcAft>
              <a:buSzPts val="1100"/>
              <a:buChar char="○"/>
              <a:defRPr/>
            </a:lvl5pPr>
            <a:lvl6pPr indent="-298450" lvl="5" marL="2743200" rtl="0" algn="ctr">
              <a:spcBef>
                <a:spcPts val="0"/>
              </a:spcBef>
              <a:spcAft>
                <a:spcPts val="0"/>
              </a:spcAft>
              <a:buSzPts val="1100"/>
              <a:buChar char="■"/>
              <a:defRPr/>
            </a:lvl6pPr>
            <a:lvl7pPr indent="-298450" lvl="6" marL="3200400" rtl="0" algn="ctr">
              <a:spcBef>
                <a:spcPts val="0"/>
              </a:spcBef>
              <a:spcAft>
                <a:spcPts val="0"/>
              </a:spcAft>
              <a:buSzPts val="1100"/>
              <a:buChar char="●"/>
              <a:defRPr/>
            </a:lvl7pPr>
            <a:lvl8pPr indent="-298450" lvl="7" marL="3657600" rtl="0" algn="ctr">
              <a:spcBef>
                <a:spcPts val="0"/>
              </a:spcBef>
              <a:spcAft>
                <a:spcPts val="0"/>
              </a:spcAft>
              <a:buSzPts val="1100"/>
              <a:buChar char="○"/>
              <a:defRPr/>
            </a:lvl8pPr>
            <a:lvl9pPr indent="-298450" lvl="8" marL="4114800" rtl="0" algn="ctr">
              <a:spcBef>
                <a:spcPts val="0"/>
              </a:spcBef>
              <a:spcAft>
                <a:spcPts val="0"/>
              </a:spcAft>
              <a:buSzPts val="1100"/>
              <a:buChar char="■"/>
              <a:defRPr/>
            </a:lvl9pPr>
          </a:lstStyle>
          <a:p/>
        </p:txBody>
      </p:sp>
      <p:sp>
        <p:nvSpPr>
          <p:cNvPr id="166" name="Google Shape;16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rt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52" name="Google Shape;52;p13"/>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rtl="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rtl="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53" name="Google Shape;53;p13"/>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latin typeface="Nunito"/>
                <a:ea typeface="Nunito"/>
                <a:cs typeface="Nunito"/>
                <a:sym typeface="Nunito"/>
              </a:defRPr>
            </a:lvl1pPr>
            <a:lvl2pPr lvl="1" rtl="0" algn="r">
              <a:buNone/>
              <a:defRPr sz="1000">
                <a:solidFill>
                  <a:schemeClr val="dk2"/>
                </a:solidFill>
                <a:latin typeface="Nunito"/>
                <a:ea typeface="Nunito"/>
                <a:cs typeface="Nunito"/>
                <a:sym typeface="Nunito"/>
              </a:defRPr>
            </a:lvl2pPr>
            <a:lvl3pPr lvl="2" rtl="0" algn="r">
              <a:buNone/>
              <a:defRPr sz="1000">
                <a:solidFill>
                  <a:schemeClr val="dk2"/>
                </a:solidFill>
                <a:latin typeface="Nunito"/>
                <a:ea typeface="Nunito"/>
                <a:cs typeface="Nunito"/>
                <a:sym typeface="Nunito"/>
              </a:defRPr>
            </a:lvl3pPr>
            <a:lvl4pPr lvl="3" rtl="0" algn="r">
              <a:buNone/>
              <a:defRPr sz="1000">
                <a:solidFill>
                  <a:schemeClr val="dk2"/>
                </a:solidFill>
                <a:latin typeface="Nunito"/>
                <a:ea typeface="Nunito"/>
                <a:cs typeface="Nunito"/>
                <a:sym typeface="Nunito"/>
              </a:defRPr>
            </a:lvl4pPr>
            <a:lvl5pPr lvl="4" rtl="0" algn="r">
              <a:buNone/>
              <a:defRPr sz="1000">
                <a:solidFill>
                  <a:schemeClr val="dk2"/>
                </a:solidFill>
                <a:latin typeface="Nunito"/>
                <a:ea typeface="Nunito"/>
                <a:cs typeface="Nunito"/>
                <a:sym typeface="Nunito"/>
              </a:defRPr>
            </a:lvl5pPr>
            <a:lvl6pPr lvl="5" rtl="0" algn="r">
              <a:buNone/>
              <a:defRPr sz="1000">
                <a:solidFill>
                  <a:schemeClr val="dk2"/>
                </a:solidFill>
                <a:latin typeface="Nunito"/>
                <a:ea typeface="Nunito"/>
                <a:cs typeface="Nunito"/>
                <a:sym typeface="Nunito"/>
              </a:defRPr>
            </a:lvl6pPr>
            <a:lvl7pPr lvl="6" rtl="0" algn="r">
              <a:buNone/>
              <a:defRPr sz="1000">
                <a:solidFill>
                  <a:schemeClr val="dk2"/>
                </a:solidFill>
                <a:latin typeface="Nunito"/>
                <a:ea typeface="Nunito"/>
                <a:cs typeface="Nunito"/>
                <a:sym typeface="Nunito"/>
              </a:defRPr>
            </a:lvl7pPr>
            <a:lvl8pPr lvl="7" rtl="0" algn="r">
              <a:buNone/>
              <a:defRPr sz="1000">
                <a:solidFill>
                  <a:schemeClr val="dk2"/>
                </a:solidFill>
                <a:latin typeface="Nunito"/>
                <a:ea typeface="Nunito"/>
                <a:cs typeface="Nunito"/>
                <a:sym typeface="Nunito"/>
              </a:defRPr>
            </a:lvl8pPr>
            <a:lvl9pPr lvl="8" rtl="0"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9.xml"/><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2.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ph type="ctrTitle"/>
          </p:nvPr>
        </p:nvSpPr>
        <p:spPr>
          <a:xfrm>
            <a:off x="311700" y="786475"/>
            <a:ext cx="8520600" cy="2514900"/>
          </a:xfrm>
          <a:prstGeom prst="rect">
            <a:avLst/>
          </a:prstGeom>
        </p:spPr>
        <p:txBody>
          <a:bodyPr anchorCtr="0" anchor="ctr" bIns="91425" lIns="91425" spcFirstLastPara="1" rIns="91425" wrap="square" tIns="91425">
            <a:normAutofit/>
          </a:bodyPr>
          <a:lstStyle/>
          <a:p>
            <a:pPr indent="0" lvl="0" marL="457200" rtl="0" algn="l">
              <a:spcBef>
                <a:spcPts val="0"/>
              </a:spcBef>
              <a:spcAft>
                <a:spcPts val="0"/>
              </a:spcAft>
              <a:buNone/>
            </a:pPr>
            <a:r>
              <a:rPr b="1" lang="en" sz="6200"/>
              <a:t>Race and Labor</a:t>
            </a:r>
            <a:endParaRPr b="1" sz="6200"/>
          </a:p>
        </p:txBody>
      </p:sp>
      <p:pic>
        <p:nvPicPr>
          <p:cNvPr id="174" name="Google Shape;174;p25"/>
          <p:cNvPicPr preferRelativeResize="0"/>
          <p:nvPr/>
        </p:nvPicPr>
        <p:blipFill>
          <a:blip r:embed="rId3">
            <a:alphaModFix/>
          </a:blip>
          <a:stretch>
            <a:fillRect/>
          </a:stretch>
        </p:blipFill>
        <p:spPr>
          <a:xfrm>
            <a:off x="230150" y="3284000"/>
            <a:ext cx="8700348" cy="1692125"/>
          </a:xfrm>
          <a:prstGeom prst="rect">
            <a:avLst/>
          </a:prstGeom>
          <a:noFill/>
          <a:ln>
            <a:noFill/>
          </a:ln>
          <a:effectLst>
            <a:reflection blurRad="0" dir="5400000" dist="38100" endA="0" endPos="30000" fadeDir="5400012" kx="0" rotWithShape="0" algn="bl" stPos="0" sy="-100000" ky="0"/>
          </a:effectLst>
        </p:spPr>
      </p:pic>
      <p:pic>
        <p:nvPicPr>
          <p:cNvPr id="175" name="Google Shape;175;p25"/>
          <p:cNvPicPr preferRelativeResize="0"/>
          <p:nvPr/>
        </p:nvPicPr>
        <p:blipFill>
          <a:blip r:embed="rId4">
            <a:alphaModFix/>
          </a:blip>
          <a:stretch>
            <a:fillRect/>
          </a:stretch>
        </p:blipFill>
        <p:spPr>
          <a:xfrm>
            <a:off x="6715625" y="1184700"/>
            <a:ext cx="2116674" cy="21166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As you settle in, share in the chat: </a:t>
            </a:r>
            <a:endParaRPr/>
          </a:p>
        </p:txBody>
      </p:sp>
      <p:sp>
        <p:nvSpPr>
          <p:cNvPr id="181" name="Google Shape;181;p26"/>
          <p:cNvSpPr txBox="1"/>
          <p:nvPr>
            <p:ph idx="1" type="body"/>
          </p:nvPr>
        </p:nvSpPr>
        <p:spPr>
          <a:xfrm>
            <a:off x="819150" y="1628475"/>
            <a:ext cx="7505700" cy="2810400"/>
          </a:xfrm>
          <a:prstGeom prst="rect">
            <a:avLst/>
          </a:prstGeom>
        </p:spPr>
        <p:txBody>
          <a:bodyPr anchorCtr="0" anchor="t" bIns="91425" lIns="91425" spcFirstLastPara="1" rIns="91425" wrap="square" tIns="91425">
            <a:normAutofit/>
          </a:bodyPr>
          <a:lstStyle/>
          <a:p>
            <a:pPr indent="-425450" lvl="0" marL="457200" rtl="0" algn="l">
              <a:spcBef>
                <a:spcPts val="0"/>
              </a:spcBef>
              <a:spcAft>
                <a:spcPts val="0"/>
              </a:spcAft>
              <a:buSzPts val="3100"/>
              <a:buChar char="●"/>
            </a:pPr>
            <a:r>
              <a:rPr lang="en" sz="3100"/>
              <a:t>Your name, pronouns, affiliation and where you’re joining from </a:t>
            </a:r>
            <a:endParaRPr sz="3100"/>
          </a:p>
          <a:p>
            <a:pPr indent="-425450" lvl="0" marL="457200" rtl="0" algn="l">
              <a:spcBef>
                <a:spcPts val="0"/>
              </a:spcBef>
              <a:spcAft>
                <a:spcPts val="0"/>
              </a:spcAft>
              <a:buSzPts val="3100"/>
              <a:buChar char="●"/>
            </a:pPr>
            <a:r>
              <a:rPr lang="en" sz="3100"/>
              <a:t>What is one organizing challenge that you’re facing that brings you here?</a:t>
            </a:r>
            <a:endParaRPr sz="31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1200"/>
              </a:spcAft>
              <a:buNone/>
            </a:pPr>
            <a:r>
              <a:rPr lang="en" sz="3100">
                <a:solidFill>
                  <a:schemeClr val="dk2"/>
                </a:solidFill>
                <a:latin typeface="Calibri"/>
                <a:ea typeface="Calibri"/>
                <a:cs typeface="Calibri"/>
                <a:sym typeface="Calibri"/>
              </a:rPr>
              <a:t>What is one organizing challenge that you’re facing that brings you here?</a:t>
            </a:r>
            <a:endParaRPr/>
          </a:p>
        </p:txBody>
      </p:sp>
      <p:sp>
        <p:nvSpPr>
          <p:cNvPr id="187" name="Google Shape;187;p27"/>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1200"/>
              </a:spcAft>
              <a:buNone/>
            </a:pPr>
            <a:r>
              <a:rPr lang="en" sz="3100">
                <a:solidFill>
                  <a:schemeClr val="dk2"/>
                </a:solidFill>
                <a:latin typeface="Calibri"/>
                <a:ea typeface="Calibri"/>
                <a:cs typeface="Calibri"/>
                <a:sym typeface="Calibri"/>
              </a:rPr>
              <a:t>What is one organizing challenge that you’re facing that brings you here?</a:t>
            </a:r>
            <a:endParaRPr/>
          </a:p>
        </p:txBody>
      </p:sp>
      <p:sp>
        <p:nvSpPr>
          <p:cNvPr id="193" name="Google Shape;193;p28"/>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type="title"/>
          </p:nvPr>
        </p:nvSpPr>
        <p:spPr>
          <a:xfrm>
            <a:off x="819150" y="845600"/>
            <a:ext cx="7505700" cy="9546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1200"/>
              </a:spcAft>
              <a:buNone/>
            </a:pPr>
            <a:r>
              <a:rPr lang="en" sz="3100">
                <a:solidFill>
                  <a:schemeClr val="dk2"/>
                </a:solidFill>
                <a:latin typeface="Calibri"/>
                <a:ea typeface="Calibri"/>
                <a:cs typeface="Calibri"/>
                <a:sym typeface="Calibri"/>
              </a:rPr>
              <a:t>What is one organizing challenge that you’re facing that brings you here?</a:t>
            </a:r>
            <a:endParaRPr/>
          </a:p>
        </p:txBody>
      </p:sp>
      <p:sp>
        <p:nvSpPr>
          <p:cNvPr id="199" name="Google Shape;199;p29"/>
          <p:cNvSpPr txBox="1"/>
          <p:nvPr>
            <p:ph idx="1" type="body"/>
          </p:nvPr>
        </p:nvSpPr>
        <p:spPr>
          <a:xfrm>
            <a:off x="819150" y="1990725"/>
            <a:ext cx="7505700" cy="2448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0"/>
          <p:cNvSpPr txBox="1"/>
          <p:nvPr>
            <p:ph type="title"/>
          </p:nvPr>
        </p:nvSpPr>
        <p:spPr>
          <a:xfrm>
            <a:off x="-290100" y="280175"/>
            <a:ext cx="8520600" cy="572700"/>
          </a:xfrm>
          <a:prstGeom prst="rect">
            <a:avLst/>
          </a:prstGeom>
        </p:spPr>
        <p:txBody>
          <a:bodyPr anchorCtr="0" anchor="t" bIns="91425" lIns="91425" spcFirstLastPara="1" rIns="91425" wrap="square" tIns="91425">
            <a:noAutofit/>
          </a:bodyPr>
          <a:lstStyle/>
          <a:p>
            <a:pPr indent="0" lvl="0" marL="2743200" rtl="0" algn="l">
              <a:spcBef>
                <a:spcPts val="0"/>
              </a:spcBef>
              <a:spcAft>
                <a:spcPts val="0"/>
              </a:spcAft>
              <a:buNone/>
            </a:pPr>
            <a:r>
              <a:rPr b="1" lang="en" sz="2600"/>
              <a:t>Why it matters to me </a:t>
            </a:r>
            <a:endParaRPr b="1" sz="2600"/>
          </a:p>
        </p:txBody>
      </p:sp>
      <p:sp>
        <p:nvSpPr>
          <p:cNvPr id="205" name="Google Shape;205;p30"/>
          <p:cNvSpPr txBox="1"/>
          <p:nvPr>
            <p:ph idx="1" type="body"/>
          </p:nvPr>
        </p:nvSpPr>
        <p:spPr>
          <a:xfrm>
            <a:off x="318250" y="852875"/>
            <a:ext cx="4923000" cy="4071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000">
              <a:solidFill>
                <a:srgbClr val="333333"/>
              </a:solidFill>
              <a:highlight>
                <a:srgbClr val="FFFFFF"/>
              </a:highlight>
              <a:latin typeface="Georgia"/>
              <a:ea typeface="Georgia"/>
              <a:cs typeface="Georgia"/>
              <a:sym typeface="Georgia"/>
            </a:endParaRPr>
          </a:p>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000">
              <a:solidFill>
                <a:srgbClr val="333333"/>
              </a:solidFill>
              <a:highlight>
                <a:srgbClr val="FFFFFF"/>
              </a:highlight>
              <a:latin typeface="Georgia"/>
              <a:ea typeface="Georgia"/>
              <a:cs typeface="Georgia"/>
              <a:sym typeface="Georgia"/>
            </a:endParaRPr>
          </a:p>
          <a:p>
            <a:pPr indent="0" lvl="0" marL="0" rtl="0" algn="ctr">
              <a:lnSpc>
                <a:spcPct val="100000"/>
              </a:lnSpc>
              <a:spcBef>
                <a:spcPts val="0"/>
              </a:spcBef>
              <a:spcAft>
                <a:spcPts val="0"/>
              </a:spcAft>
              <a:buNone/>
            </a:pPr>
            <a:r>
              <a:rPr lang="en" sz="2000">
                <a:solidFill>
                  <a:srgbClr val="333333"/>
                </a:solidFill>
                <a:highlight>
                  <a:srgbClr val="FFFFFF"/>
                </a:highlight>
                <a:latin typeface="Georgia"/>
                <a:ea typeface="Georgia"/>
                <a:cs typeface="Georgia"/>
                <a:sym typeface="Georgia"/>
              </a:rPr>
              <a:t>Martin Luther King</a:t>
            </a:r>
            <a:endParaRPr sz="2000">
              <a:solidFill>
                <a:srgbClr val="333333"/>
              </a:solidFill>
              <a:highlight>
                <a:srgbClr val="FFFFFF"/>
              </a:highlight>
              <a:latin typeface="Georgia"/>
              <a:ea typeface="Georgia"/>
              <a:cs typeface="Georgia"/>
              <a:sym typeface="Georgia"/>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206" name="Google Shape;206;p30"/>
          <p:cNvPicPr preferRelativeResize="0"/>
          <p:nvPr/>
        </p:nvPicPr>
        <p:blipFill>
          <a:blip r:embed="rId3">
            <a:alphaModFix/>
          </a:blip>
          <a:stretch>
            <a:fillRect/>
          </a:stretch>
        </p:blipFill>
        <p:spPr>
          <a:xfrm>
            <a:off x="5335300" y="1284000"/>
            <a:ext cx="3497901" cy="31602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1"/>
          <p:cNvSpPr txBox="1"/>
          <p:nvPr>
            <p:ph type="title"/>
          </p:nvPr>
        </p:nvSpPr>
        <p:spPr>
          <a:xfrm>
            <a:off x="314900" y="229275"/>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Racism Definition</a:t>
            </a:r>
            <a:endParaRPr b="1"/>
          </a:p>
        </p:txBody>
      </p:sp>
      <p:sp>
        <p:nvSpPr>
          <p:cNvPr id="212" name="Google Shape;212;p31"/>
          <p:cNvSpPr txBox="1"/>
          <p:nvPr>
            <p:ph idx="1" type="body"/>
          </p:nvPr>
        </p:nvSpPr>
        <p:spPr>
          <a:xfrm>
            <a:off x="1310700" y="920350"/>
            <a:ext cx="58014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400">
                <a:solidFill>
                  <a:srgbClr val="000000"/>
                </a:solidFill>
              </a:rPr>
              <a:t>Racism is an ideology that is used to justify the racial disparities we see in society today and used as a tool to divide the working class so that the wealthy can consolidate their wealth and power at the very top.</a:t>
            </a:r>
            <a:endParaRPr b="1" sz="2400"/>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2"/>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18" name="Google Shape;218;p32"/>
          <p:cNvSpPr txBox="1"/>
          <p:nvPr>
            <p:ph idx="1" type="body"/>
          </p:nvPr>
        </p:nvSpPr>
        <p:spPr>
          <a:xfrm>
            <a:off x="819150" y="1616525"/>
            <a:ext cx="3686100" cy="2822100"/>
          </a:xfrm>
          <a:prstGeom prst="rect">
            <a:avLst/>
          </a:prstGeom>
        </p:spPr>
        <p:txBody>
          <a:bodyPr anchorCtr="0" anchor="t" bIns="91425" lIns="91425" spcFirstLastPara="1" rIns="91425" wrap="square" tIns="91425">
            <a:normAutofit fontScale="47500" lnSpcReduction="10000"/>
          </a:bodyPr>
          <a:lstStyle/>
          <a:p>
            <a:pPr indent="0" lvl="0" marL="0" rtl="0" algn="l">
              <a:spcBef>
                <a:spcPts val="0"/>
              </a:spcBef>
              <a:spcAft>
                <a:spcPts val="0"/>
              </a:spcAft>
              <a:buNone/>
            </a:pPr>
            <a:r>
              <a:rPr b="1" lang="en" sz="2700"/>
              <a:t>Workplace: </a:t>
            </a:r>
            <a:endParaRPr b="1" sz="2700"/>
          </a:p>
          <a:p>
            <a:pPr indent="0" lvl="0" marL="0" rtl="0" algn="l">
              <a:spcBef>
                <a:spcPts val="0"/>
              </a:spcBef>
              <a:spcAft>
                <a:spcPts val="0"/>
              </a:spcAft>
              <a:buNone/>
            </a:pPr>
            <a:r>
              <a:rPr lang="en" sz="1100">
                <a:solidFill>
                  <a:srgbClr val="000000"/>
                </a:solidFill>
                <a:highlight>
                  <a:srgbClr val="FFFFFF"/>
                </a:highlight>
                <a:latin typeface="Arial"/>
                <a:ea typeface="Arial"/>
                <a:cs typeface="Arial"/>
                <a:sym typeface="Arial"/>
              </a:rPr>
              <a:t>Management showing favoritism to a specific color or ethnicity over another </a:t>
            </a:r>
            <a:endParaRPr sz="11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100">
                <a:solidFill>
                  <a:srgbClr val="000000"/>
                </a:solidFill>
                <a:highlight>
                  <a:srgbClr val="FFFFFF"/>
                </a:highlight>
                <a:latin typeface="Arial"/>
                <a:ea typeface="Arial"/>
                <a:cs typeface="Arial"/>
                <a:sym typeface="Arial"/>
              </a:rPr>
              <a:t>Management making racist remarks or jokes and expecting people not to mind </a:t>
            </a:r>
            <a:endParaRPr sz="11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100">
                <a:solidFill>
                  <a:srgbClr val="000000"/>
                </a:solidFill>
                <a:highlight>
                  <a:srgbClr val="FFFFFF"/>
                </a:highlight>
                <a:latin typeface="Arial"/>
                <a:ea typeface="Arial"/>
                <a:cs typeface="Arial"/>
                <a:sym typeface="Arial"/>
              </a:rPr>
              <a:t>Outreach through human resources isn’t leading to a diverse group of candidates for openings </a:t>
            </a:r>
            <a:endParaRPr sz="11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100">
                <a:solidFill>
                  <a:srgbClr val="000000"/>
                </a:solidFill>
                <a:highlight>
                  <a:srgbClr val="FFFFFF"/>
                </a:highlight>
                <a:latin typeface="Arial"/>
                <a:ea typeface="Arial"/>
                <a:cs typeface="Arial"/>
                <a:sym typeface="Arial"/>
              </a:rPr>
              <a:t>Makeshift nooses hung in bathrooms in plants / workplaces </a:t>
            </a:r>
            <a:endParaRPr sz="1100">
              <a:solidFill>
                <a:srgbClr val="000000"/>
              </a:solidFill>
              <a:highlight>
                <a:srgbClr val="FFFFFF"/>
              </a:highlight>
              <a:latin typeface="Arial"/>
              <a:ea typeface="Arial"/>
              <a:cs typeface="Arial"/>
              <a:sym typeface="Arial"/>
            </a:endParaRPr>
          </a:p>
          <a:p>
            <a:pPr indent="0" lvl="0" marL="0" rtl="0" algn="l">
              <a:spcBef>
                <a:spcPts val="1200"/>
              </a:spcBef>
              <a:spcAft>
                <a:spcPts val="0"/>
              </a:spcAft>
              <a:buNone/>
            </a:pPr>
            <a:r>
              <a:rPr lang="en" sz="1100">
                <a:solidFill>
                  <a:srgbClr val="000000"/>
                </a:solidFill>
                <a:latin typeface="Arial"/>
                <a:ea typeface="Arial"/>
                <a:cs typeface="Arial"/>
                <a:sym typeface="Arial"/>
              </a:rPr>
              <a:t>Workplace</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Clients coming in and saying racial slurs, don’t want to deal with a person of colour</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Staff don’t reflect the children that they are dealing with</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No recruitment for persons of colour</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Harsher evaluations given to BIPOC staff</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White workers are getting less criticism</a:t>
            </a:r>
            <a:endParaRPr sz="1100">
              <a:solidFill>
                <a:srgbClr val="000000"/>
              </a:solidFill>
              <a:latin typeface="Arial"/>
              <a:ea typeface="Arial"/>
              <a:cs typeface="Arial"/>
              <a:sym typeface="Arial"/>
            </a:endParaRPr>
          </a:p>
          <a:p>
            <a:pPr indent="0" lvl="0" marL="0" rtl="0" algn="l">
              <a:spcBef>
                <a:spcPts val="1200"/>
              </a:spcBef>
              <a:spcAft>
                <a:spcPts val="0"/>
              </a:spcAft>
              <a:buNone/>
            </a:pPr>
            <a:r>
              <a:t/>
            </a:r>
            <a:endParaRPr b="1" sz="2700"/>
          </a:p>
        </p:txBody>
      </p:sp>
      <p:sp>
        <p:nvSpPr>
          <p:cNvPr id="219" name="Google Shape;219;p32"/>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fontScale="85000" lnSpcReduction="20000"/>
          </a:bodyPr>
          <a:lstStyle/>
          <a:p>
            <a:pPr indent="-228600" lvl="0" marL="0" rtl="0" algn="l">
              <a:spcBef>
                <a:spcPts val="1200"/>
              </a:spcBef>
              <a:spcAft>
                <a:spcPts val="0"/>
              </a:spcAft>
              <a:buNone/>
            </a:pPr>
            <a:r>
              <a:rPr lang="en" sz="1100">
                <a:solidFill>
                  <a:srgbClr val="000000"/>
                </a:solidFill>
                <a:latin typeface="Arial"/>
                <a:ea typeface="Arial"/>
                <a:cs typeface="Arial"/>
                <a:sym typeface="Arial"/>
              </a:rPr>
              <a:t>IN UNIONS:-</a:t>
            </a:r>
            <a:r>
              <a:rPr lang="en" sz="700">
                <a:solidFill>
                  <a:srgbClr val="000000"/>
                </a:solidFill>
                <a:latin typeface="Arial"/>
                <a:ea typeface="Arial"/>
                <a:cs typeface="Arial"/>
                <a:sym typeface="Arial"/>
              </a:rPr>
              <a:t>         </a:t>
            </a:r>
            <a:endParaRPr sz="700">
              <a:solidFill>
                <a:srgbClr val="000000"/>
              </a:solidFill>
              <a:latin typeface="Arial"/>
              <a:ea typeface="Arial"/>
              <a:cs typeface="Arial"/>
              <a:sym typeface="Arial"/>
            </a:endParaRPr>
          </a:p>
          <a:p>
            <a:pPr indent="-228600" lvl="0" marL="0" rtl="0" algn="l">
              <a:spcBef>
                <a:spcPts val="1200"/>
              </a:spcBef>
              <a:spcAft>
                <a:spcPts val="0"/>
              </a:spcAft>
              <a:buNone/>
            </a:pP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Tends to be very white do to access to jobs as white</a:t>
            </a:r>
            <a:endParaRPr sz="1100">
              <a:solidFill>
                <a:srgbClr val="000000"/>
              </a:solidFill>
              <a:latin typeface="Arial"/>
              <a:ea typeface="Arial"/>
              <a:cs typeface="Arial"/>
              <a:sym typeface="Arial"/>
            </a:endParaRPr>
          </a:p>
          <a:p>
            <a:pPr indent="-228600" lvl="0" marL="0" rtl="0" algn="l">
              <a:spcBef>
                <a:spcPts val="1200"/>
              </a:spcBef>
              <a:spcAft>
                <a:spcPts val="0"/>
              </a:spcAft>
              <a:buNone/>
            </a:pPr>
            <a:r>
              <a:rPr lang="en" sz="1100">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sz="1100">
                <a:solidFill>
                  <a:srgbClr val="000000"/>
                </a:solidFill>
                <a:latin typeface="Arial"/>
                <a:ea typeface="Arial"/>
                <a:cs typeface="Arial"/>
                <a:sym typeface="Arial"/>
              </a:rPr>
              <a:t>Resistance to equity seats</a:t>
            </a:r>
            <a:endParaRPr sz="1100">
              <a:solidFill>
                <a:srgbClr val="000000"/>
              </a:solidFill>
              <a:latin typeface="Arial"/>
              <a:ea typeface="Arial"/>
              <a:cs typeface="Arial"/>
              <a:sym typeface="Arial"/>
            </a:endParaRPr>
          </a:p>
          <a:p>
            <a:pPr indent="0" lvl="0" marL="0" rtl="0" algn="l">
              <a:spcBef>
                <a:spcPts val="1200"/>
              </a:spcBef>
              <a:spcAft>
                <a:spcPts val="0"/>
              </a:spcAft>
              <a:buNone/>
            </a:pPr>
            <a:r>
              <a:rPr lang="en" sz="1100">
                <a:solidFill>
                  <a:srgbClr val="000000"/>
                </a:solidFill>
                <a:highlight>
                  <a:srgbClr val="FFFFFF"/>
                </a:highlight>
                <a:latin typeface="Arial"/>
                <a:ea typeface="Arial"/>
                <a:cs typeface="Arial"/>
                <a:sym typeface="Arial"/>
              </a:rPr>
              <a:t>Union leadership choosing who gets to be at the bargaining table through favoritism </a:t>
            </a:r>
            <a:endParaRPr sz="11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100">
                <a:solidFill>
                  <a:srgbClr val="000000"/>
                </a:solidFill>
                <a:highlight>
                  <a:srgbClr val="FFFFFF"/>
                </a:highlight>
                <a:latin typeface="Arial"/>
                <a:ea typeface="Arial"/>
                <a:cs typeface="Arial"/>
                <a:sym typeface="Arial"/>
              </a:rPr>
              <a:t>Tokenizing people of color in the union – management has accused the union of this but also in the management structure – a Black woman in a new DEI leadership position </a:t>
            </a:r>
            <a:endParaRPr sz="1100">
              <a:solidFill>
                <a:srgbClr val="000000"/>
              </a:solidFill>
              <a:highlight>
                <a:srgbClr val="FFFFFF"/>
              </a:highlight>
              <a:latin typeface="Arial"/>
              <a:ea typeface="Arial"/>
              <a:cs typeface="Arial"/>
              <a:sym typeface="Arial"/>
            </a:endParaRPr>
          </a:p>
          <a:p>
            <a:pPr indent="0" lvl="0" marL="0" rtl="0" algn="l">
              <a:spcBef>
                <a:spcPts val="800"/>
              </a:spcBef>
              <a:spcAft>
                <a:spcPts val="0"/>
              </a:spcAft>
              <a:buNone/>
            </a:pPr>
            <a:r>
              <a:rPr lang="en" sz="1100">
                <a:solidFill>
                  <a:srgbClr val="000000"/>
                </a:solidFill>
                <a:highlight>
                  <a:srgbClr val="FFFFFF"/>
                </a:highlight>
                <a:latin typeface="Arial"/>
                <a:ea typeface="Arial"/>
                <a:cs typeface="Arial"/>
                <a:sym typeface="Arial"/>
              </a:rPr>
              <a:t>BIPOC members who were elected to office and then not supported </a:t>
            </a:r>
            <a:endParaRPr sz="1100">
              <a:solidFill>
                <a:srgbClr val="000000"/>
              </a:solidFill>
              <a:highlight>
                <a:srgbClr val="FFFFFF"/>
              </a:highlight>
              <a:latin typeface="Arial"/>
              <a:ea typeface="Arial"/>
              <a:cs typeface="Arial"/>
              <a:sym typeface="Arial"/>
            </a:endParaRPr>
          </a:p>
          <a:p>
            <a:pPr indent="-228600" lvl="0" marL="0" rtl="0" algn="l">
              <a:spcBef>
                <a:spcPts val="1200"/>
              </a:spcBef>
              <a:spcAft>
                <a:spcPts val="0"/>
              </a:spcAft>
              <a:buNone/>
            </a:pPr>
            <a:r>
              <a:t/>
            </a:r>
            <a:endParaRPr sz="1100">
              <a:solidFill>
                <a:srgbClr val="000000"/>
              </a:solidFill>
              <a:highlight>
                <a:srgbClr val="FFFFFF"/>
              </a:highlight>
              <a:latin typeface="Arial"/>
              <a:ea typeface="Arial"/>
              <a:cs typeface="Arial"/>
              <a:sym typeface="Arial"/>
            </a:endParaRPr>
          </a:p>
          <a:p>
            <a:pPr indent="-228600" lvl="0" marL="0" rtl="0" algn="l">
              <a:spcBef>
                <a:spcPts val="1200"/>
              </a:spcBef>
              <a:spcAft>
                <a:spcPts val="1200"/>
              </a:spcAft>
              <a:buNone/>
            </a:pPr>
            <a:r>
              <a:t/>
            </a:r>
            <a:endParaRPr sz="1100">
              <a:solidFill>
                <a:srgbClr val="000000"/>
              </a:solidFill>
              <a:highlight>
                <a:srgbClr val="FFFFFF"/>
              </a:highlight>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3"/>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25" name="Google Shape;225;p33"/>
          <p:cNvSpPr txBox="1"/>
          <p:nvPr>
            <p:ph idx="1" type="body"/>
          </p:nvPr>
        </p:nvSpPr>
        <p:spPr>
          <a:xfrm>
            <a:off x="819150" y="1616525"/>
            <a:ext cx="3686100" cy="2822100"/>
          </a:xfrm>
          <a:prstGeom prst="rect">
            <a:avLst/>
          </a:prstGeom>
        </p:spPr>
        <p:txBody>
          <a:bodyPr anchorCtr="0" anchor="t" bIns="91425" lIns="91425" spcFirstLastPara="1" rIns="91425" wrap="square" tIns="91425">
            <a:normAutofit fontScale="55000" lnSpcReduction="10000"/>
          </a:bodyPr>
          <a:lstStyle/>
          <a:p>
            <a:pPr indent="0" lvl="0" marL="0" rtl="0" algn="l">
              <a:spcBef>
                <a:spcPts val="0"/>
              </a:spcBef>
              <a:spcAft>
                <a:spcPts val="0"/>
              </a:spcAft>
              <a:buNone/>
            </a:pPr>
            <a:r>
              <a:rPr b="1" lang="en" sz="2700"/>
              <a:t>Workplace: </a:t>
            </a:r>
            <a:endParaRPr b="1" sz="2700"/>
          </a:p>
          <a:p>
            <a:pPr indent="-322897" lvl="0" marL="457200" rtl="0" algn="l">
              <a:spcBef>
                <a:spcPts val="0"/>
              </a:spcBef>
              <a:spcAft>
                <a:spcPts val="0"/>
              </a:spcAft>
              <a:buSzPct val="100000"/>
              <a:buChar char="-"/>
            </a:pPr>
            <a:r>
              <a:rPr b="1" lang="en" sz="2700"/>
              <a:t>Sole POC in workplace, hearing coworkers say ignorant comments and </a:t>
            </a:r>
            <a:r>
              <a:rPr b="1" lang="en" sz="2700"/>
              <a:t>always</a:t>
            </a:r>
            <a:r>
              <a:rPr b="1" lang="en" sz="2700"/>
              <a:t> having to be person calling that out</a:t>
            </a:r>
            <a:endParaRPr b="1" sz="2700"/>
          </a:p>
          <a:p>
            <a:pPr indent="-322897" lvl="0" marL="457200" rtl="0" algn="l">
              <a:spcBef>
                <a:spcPts val="0"/>
              </a:spcBef>
              <a:spcAft>
                <a:spcPts val="0"/>
              </a:spcAft>
              <a:buSzPct val="100000"/>
              <a:buChar char="-"/>
            </a:pPr>
            <a:r>
              <a:rPr b="1" lang="en" sz="2700"/>
              <a:t>Leadership not representative of workforce</a:t>
            </a:r>
            <a:endParaRPr b="1" sz="2700"/>
          </a:p>
          <a:p>
            <a:pPr indent="-322897" lvl="0" marL="457200" rtl="0" algn="l">
              <a:spcBef>
                <a:spcPts val="0"/>
              </a:spcBef>
              <a:spcAft>
                <a:spcPts val="0"/>
              </a:spcAft>
              <a:buSzPct val="100000"/>
              <a:buChar char="-"/>
            </a:pPr>
            <a:r>
              <a:rPr b="1" lang="en" sz="2700"/>
              <a:t>Employer talks a lot about JEDI but not meaningfully </a:t>
            </a:r>
            <a:r>
              <a:rPr b="1" lang="en" sz="2700"/>
              <a:t>doing</a:t>
            </a:r>
            <a:r>
              <a:rPr b="1" lang="en" sz="2700"/>
              <a:t> the work</a:t>
            </a:r>
            <a:endParaRPr b="1" sz="2700"/>
          </a:p>
          <a:p>
            <a:pPr indent="-322897" lvl="0" marL="457200" rtl="0" algn="l">
              <a:spcBef>
                <a:spcPts val="0"/>
              </a:spcBef>
              <a:spcAft>
                <a:spcPts val="0"/>
              </a:spcAft>
              <a:buSzPct val="100000"/>
              <a:buChar char="-"/>
            </a:pPr>
            <a:r>
              <a:rPr b="1" lang="en" sz="2700"/>
              <a:t>It’s not about what happens, it’s about what doesn’t happen. </a:t>
            </a:r>
            <a:endParaRPr b="1" sz="2700"/>
          </a:p>
        </p:txBody>
      </p:sp>
      <p:sp>
        <p:nvSpPr>
          <p:cNvPr id="226" name="Google Shape;226;p33"/>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0"/>
              </a:spcAft>
              <a:buNone/>
            </a:pPr>
            <a:r>
              <a:rPr b="1" lang="en" sz="2600"/>
              <a:t>Unions: </a:t>
            </a:r>
            <a:endParaRPr b="1" sz="2600"/>
          </a:p>
          <a:p>
            <a:pPr indent="0" lvl="0" marL="0" rtl="0" algn="l">
              <a:spcBef>
                <a:spcPts val="1200"/>
              </a:spcBef>
              <a:spcAft>
                <a:spcPts val="0"/>
              </a:spcAft>
              <a:buNone/>
            </a:pPr>
            <a:r>
              <a:rPr b="1" lang="en" sz="1700"/>
              <a:t>-</a:t>
            </a:r>
            <a:r>
              <a:rPr b="1" lang="en" sz="1700"/>
              <a:t>Fighting for percentage </a:t>
            </a:r>
            <a:r>
              <a:rPr b="1" lang="en" sz="1700"/>
              <a:t>changes in  wages instead of dollar amounts</a:t>
            </a:r>
            <a:endParaRPr b="1" sz="1700"/>
          </a:p>
          <a:p>
            <a:pPr indent="0" lvl="0" marL="0" rtl="0" algn="l">
              <a:spcBef>
                <a:spcPts val="1200"/>
              </a:spcBef>
              <a:spcAft>
                <a:spcPts val="0"/>
              </a:spcAft>
              <a:buNone/>
            </a:pPr>
            <a:r>
              <a:rPr b="1" lang="en" sz="1700"/>
              <a:t>-not using their power to change curriculum in schools </a:t>
            </a:r>
            <a:endParaRPr b="1" sz="1700"/>
          </a:p>
          <a:p>
            <a:pPr indent="0" lvl="0" marL="0" rtl="0" algn="l">
              <a:spcBef>
                <a:spcPts val="1200"/>
              </a:spcBef>
              <a:spcAft>
                <a:spcPts val="0"/>
              </a:spcAft>
              <a:buNone/>
            </a:pPr>
            <a:r>
              <a:rPr b="1" lang="en" sz="1700"/>
              <a:t>-listening to white people over POC about POC experiences </a:t>
            </a:r>
            <a:endParaRPr b="1" sz="1700"/>
          </a:p>
          <a:p>
            <a:pPr indent="0" lvl="0" marL="0" rtl="0" algn="l">
              <a:spcBef>
                <a:spcPts val="1200"/>
              </a:spcBef>
              <a:spcAft>
                <a:spcPts val="0"/>
              </a:spcAft>
              <a:buNone/>
            </a:pPr>
            <a:r>
              <a:rPr b="1" lang="en" sz="1700"/>
              <a:t>- higher scrutiny for motions/proposals from racialized members</a:t>
            </a:r>
            <a:endParaRPr b="1" sz="1700"/>
          </a:p>
          <a:p>
            <a:pPr indent="0" lvl="0" marL="0" rtl="0" algn="l">
              <a:spcBef>
                <a:spcPts val="1200"/>
              </a:spcBef>
              <a:spcAft>
                <a:spcPts val="1200"/>
              </a:spcAft>
              <a:buNone/>
            </a:pPr>
            <a:r>
              <a:rPr b="1" lang="en" sz="1700"/>
              <a:t>- Less participation in elections from racialized members</a:t>
            </a:r>
            <a:endParaRPr b="1" sz="17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4"/>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32" name="Google Shape;232;p34"/>
          <p:cNvSpPr txBox="1"/>
          <p:nvPr>
            <p:ph idx="1" type="body"/>
          </p:nvPr>
        </p:nvSpPr>
        <p:spPr>
          <a:xfrm>
            <a:off x="819150" y="16165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700"/>
              <a:t>Workplace: </a:t>
            </a:r>
            <a:endParaRPr b="1" sz="2700"/>
          </a:p>
          <a:p>
            <a:pPr indent="-304800" lvl="0" marL="457200" rtl="0" algn="l">
              <a:spcBef>
                <a:spcPts val="0"/>
              </a:spcBef>
              <a:spcAft>
                <a:spcPts val="0"/>
              </a:spcAft>
              <a:buSzPts val="1200"/>
              <a:buChar char="●"/>
            </a:pPr>
            <a:r>
              <a:rPr b="1" lang="en" sz="1200"/>
              <a:t>Microaggressions</a:t>
            </a:r>
            <a:endParaRPr b="1" sz="1200"/>
          </a:p>
          <a:p>
            <a:pPr indent="-304800" lvl="0" marL="457200" rtl="0" algn="l">
              <a:spcBef>
                <a:spcPts val="0"/>
              </a:spcBef>
              <a:spcAft>
                <a:spcPts val="0"/>
              </a:spcAft>
              <a:buSzPts val="1200"/>
              <a:buChar char="●"/>
            </a:pPr>
            <a:r>
              <a:rPr b="1" lang="en" sz="1200"/>
              <a:t>Death by a thousand cuts</a:t>
            </a:r>
            <a:endParaRPr b="1" sz="1200"/>
          </a:p>
          <a:p>
            <a:pPr indent="-304800" lvl="0" marL="457200" rtl="0" algn="l">
              <a:spcBef>
                <a:spcPts val="0"/>
              </a:spcBef>
              <a:spcAft>
                <a:spcPts val="0"/>
              </a:spcAft>
              <a:buSzPts val="1200"/>
              <a:buChar char="●"/>
            </a:pPr>
            <a:r>
              <a:rPr b="1" lang="en" sz="1200"/>
              <a:t>Shows up in subtle ways / microaggressions</a:t>
            </a:r>
            <a:endParaRPr b="1" sz="1200"/>
          </a:p>
          <a:p>
            <a:pPr indent="-304800" lvl="0" marL="457200" rtl="0" algn="l">
              <a:spcBef>
                <a:spcPts val="0"/>
              </a:spcBef>
              <a:spcAft>
                <a:spcPts val="0"/>
              </a:spcAft>
              <a:buSzPts val="1200"/>
              <a:buChar char="●"/>
            </a:pPr>
            <a:r>
              <a:rPr b="1" lang="en" sz="1200"/>
              <a:t>Shows up in million different ways</a:t>
            </a:r>
            <a:endParaRPr b="1" sz="1200"/>
          </a:p>
          <a:p>
            <a:pPr indent="-304800" lvl="0" marL="457200" rtl="0" algn="l">
              <a:spcBef>
                <a:spcPts val="0"/>
              </a:spcBef>
              <a:spcAft>
                <a:spcPts val="0"/>
              </a:spcAft>
              <a:buSzPts val="1200"/>
              <a:buChar char="●"/>
            </a:pPr>
            <a:r>
              <a:rPr b="1" lang="en" sz="1200"/>
              <a:t>Thousands of little things</a:t>
            </a:r>
            <a:endParaRPr b="1" sz="1200"/>
          </a:p>
          <a:p>
            <a:pPr indent="-304800" lvl="0" marL="457200" rtl="0" algn="l">
              <a:spcBef>
                <a:spcPts val="0"/>
              </a:spcBef>
              <a:spcAft>
                <a:spcPts val="0"/>
              </a:spcAft>
              <a:buSzPts val="1200"/>
              <a:buChar char="●"/>
            </a:pPr>
            <a:r>
              <a:rPr b="1" lang="en" sz="1200"/>
              <a:t>Extra workload placed on racialized employees to do antiracism work in the workplace.</a:t>
            </a:r>
            <a:endParaRPr b="1" sz="1200"/>
          </a:p>
          <a:p>
            <a:pPr indent="-304800" lvl="0" marL="457200" rtl="0" algn="l">
              <a:spcBef>
                <a:spcPts val="0"/>
              </a:spcBef>
              <a:spcAft>
                <a:spcPts val="0"/>
              </a:spcAft>
              <a:buSzPts val="1200"/>
              <a:buChar char="●"/>
            </a:pPr>
            <a:r>
              <a:rPr b="1" lang="en" sz="1200"/>
              <a:t>Self-selection by white folks, creating in-groups and out-groups.</a:t>
            </a:r>
            <a:endParaRPr b="1" sz="1200"/>
          </a:p>
        </p:txBody>
      </p:sp>
      <p:sp>
        <p:nvSpPr>
          <p:cNvPr id="233" name="Google Shape;233;p34"/>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Unions: </a:t>
            </a:r>
            <a:endParaRPr b="1" sz="1200"/>
          </a:p>
          <a:p>
            <a:pPr indent="-304800" lvl="0" marL="457200" rtl="0" algn="l">
              <a:spcBef>
                <a:spcPts val="1200"/>
              </a:spcBef>
              <a:spcAft>
                <a:spcPts val="0"/>
              </a:spcAft>
              <a:buSzPts val="1200"/>
              <a:buChar char="●"/>
            </a:pPr>
            <a:r>
              <a:rPr b="1" lang="en" sz="1200"/>
              <a:t>White dudes with beards as staffers at union.</a:t>
            </a:r>
            <a:endParaRPr b="1" sz="1200"/>
          </a:p>
          <a:p>
            <a:pPr indent="-304800" lvl="0" marL="457200" rtl="0" algn="l">
              <a:spcBef>
                <a:spcPts val="0"/>
              </a:spcBef>
              <a:spcAft>
                <a:spcPts val="0"/>
              </a:spcAft>
              <a:buSzPts val="1200"/>
              <a:buChar char="●"/>
            </a:pPr>
            <a:r>
              <a:rPr b="1" lang="en" sz="1200"/>
              <a:t>Shouldn’t put burden of proving racism on those experiencing it.</a:t>
            </a:r>
            <a:endParaRPr b="1" sz="1200"/>
          </a:p>
          <a:p>
            <a:pPr indent="-304800" lvl="0" marL="457200" rtl="0" algn="l">
              <a:spcBef>
                <a:spcPts val="0"/>
              </a:spcBef>
              <a:spcAft>
                <a:spcPts val="0"/>
              </a:spcAft>
              <a:buSzPts val="1200"/>
              <a:buChar char="●"/>
            </a:pPr>
            <a:r>
              <a:rPr b="1" lang="en" sz="1200"/>
              <a:t>Think of themselves as progressive, which sometimes makes it harder for them to recognize their own racism.</a:t>
            </a:r>
            <a:endParaRPr b="1" sz="1200"/>
          </a:p>
          <a:p>
            <a:pPr indent="0" lvl="0" marL="0" rtl="0" algn="l">
              <a:spcBef>
                <a:spcPts val="1200"/>
              </a:spcBef>
              <a:spcAft>
                <a:spcPts val="1200"/>
              </a:spcAft>
              <a:buNone/>
            </a:pPr>
            <a:r>
              <a:t/>
            </a:r>
            <a:endParaRPr b="1" sz="2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5"/>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39" name="Google Shape;239;p35"/>
          <p:cNvSpPr txBox="1"/>
          <p:nvPr>
            <p:ph idx="1" type="body"/>
          </p:nvPr>
        </p:nvSpPr>
        <p:spPr>
          <a:xfrm>
            <a:off x="819150" y="1616525"/>
            <a:ext cx="3686100" cy="28221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en" sz="2700"/>
              <a:t>Workplace: </a:t>
            </a:r>
            <a:endParaRPr b="1" sz="2700"/>
          </a:p>
          <a:p>
            <a:pPr indent="0" lvl="0" marL="0" rtl="0" algn="l">
              <a:spcBef>
                <a:spcPts val="0"/>
              </a:spcBef>
              <a:spcAft>
                <a:spcPts val="0"/>
              </a:spcAft>
              <a:buNone/>
            </a:pPr>
            <a:r>
              <a:rPr b="1" lang="en" sz="2700"/>
              <a:t>-White </a:t>
            </a:r>
            <a:r>
              <a:rPr b="1" lang="en" sz="2700"/>
              <a:t>workers</a:t>
            </a:r>
            <a:r>
              <a:rPr b="1" lang="en" sz="2700"/>
              <a:t> tend to be in the higher paid, more secure positions</a:t>
            </a:r>
            <a:endParaRPr b="1" sz="2700"/>
          </a:p>
          <a:p>
            <a:pPr indent="0" lvl="0" marL="0" rtl="0" algn="l">
              <a:spcBef>
                <a:spcPts val="0"/>
              </a:spcBef>
              <a:spcAft>
                <a:spcPts val="0"/>
              </a:spcAft>
              <a:buNone/>
            </a:pPr>
            <a:r>
              <a:rPr b="1" lang="en" sz="2700"/>
              <a:t>-Evaluations biased</a:t>
            </a:r>
            <a:endParaRPr b="1" sz="2700"/>
          </a:p>
          <a:p>
            <a:pPr indent="0" lvl="0" marL="0" rtl="0" algn="l">
              <a:spcBef>
                <a:spcPts val="0"/>
              </a:spcBef>
              <a:spcAft>
                <a:spcPts val="0"/>
              </a:spcAft>
              <a:buNone/>
            </a:pPr>
            <a:r>
              <a:rPr b="1" lang="en" sz="2700"/>
              <a:t>-”Cultural taxation”-- extra work supporting students of color</a:t>
            </a:r>
            <a:endParaRPr b="1" sz="2700"/>
          </a:p>
        </p:txBody>
      </p:sp>
      <p:sp>
        <p:nvSpPr>
          <p:cNvPr id="240" name="Google Shape;240;p35"/>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600"/>
              <a:t>Unions: </a:t>
            </a:r>
            <a:endParaRPr b="1" sz="2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46" name="Google Shape;246;p36"/>
          <p:cNvSpPr txBox="1"/>
          <p:nvPr>
            <p:ph idx="1" type="body"/>
          </p:nvPr>
        </p:nvSpPr>
        <p:spPr>
          <a:xfrm>
            <a:off x="819150" y="1616525"/>
            <a:ext cx="3686100" cy="28221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 sz="2700"/>
              <a:t>Workplace: Constant</a:t>
            </a:r>
            <a:endParaRPr b="1" sz="2700"/>
          </a:p>
          <a:p>
            <a:pPr indent="0" lvl="0" marL="0" rtl="0" algn="l">
              <a:spcBef>
                <a:spcPts val="0"/>
              </a:spcBef>
              <a:spcAft>
                <a:spcPts val="0"/>
              </a:spcAft>
              <a:buNone/>
            </a:pPr>
            <a:r>
              <a:rPr b="1" lang="en" sz="2700"/>
              <a:t>Hiring policy</a:t>
            </a:r>
            <a:endParaRPr b="1" sz="2700"/>
          </a:p>
          <a:p>
            <a:pPr indent="0" lvl="0" marL="0" rtl="0" algn="l">
              <a:spcBef>
                <a:spcPts val="0"/>
              </a:spcBef>
              <a:spcAft>
                <a:spcPts val="0"/>
              </a:spcAft>
              <a:buNone/>
            </a:pPr>
            <a:r>
              <a:rPr b="1" lang="en" sz="2700"/>
              <a:t>Job offers</a:t>
            </a:r>
            <a:endParaRPr b="1" sz="2700"/>
          </a:p>
          <a:p>
            <a:pPr indent="0" lvl="0" marL="0" rtl="0" algn="l">
              <a:spcBef>
                <a:spcPts val="0"/>
              </a:spcBef>
              <a:spcAft>
                <a:spcPts val="0"/>
              </a:spcAft>
              <a:buNone/>
            </a:pPr>
            <a:r>
              <a:rPr b="1" lang="en" sz="2700"/>
              <a:t>Implicit bias</a:t>
            </a:r>
            <a:endParaRPr b="1" sz="2700"/>
          </a:p>
          <a:p>
            <a:pPr indent="0" lvl="0" marL="0" rtl="0" algn="l">
              <a:spcBef>
                <a:spcPts val="0"/>
              </a:spcBef>
              <a:spcAft>
                <a:spcPts val="0"/>
              </a:spcAft>
              <a:buNone/>
            </a:pPr>
            <a:r>
              <a:rPr b="1" lang="en" sz="2700"/>
              <a:t>Workers are white; students are BIPOC</a:t>
            </a:r>
            <a:endParaRPr b="1" sz="2700"/>
          </a:p>
        </p:txBody>
      </p:sp>
      <p:sp>
        <p:nvSpPr>
          <p:cNvPr id="247" name="Google Shape;247;p36"/>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Unions: White staff</a:t>
            </a:r>
            <a:endParaRPr b="1" sz="2600"/>
          </a:p>
          <a:p>
            <a:pPr indent="0" lvl="0" marL="0" rtl="0" algn="l">
              <a:spcBef>
                <a:spcPts val="1200"/>
              </a:spcBef>
              <a:spcAft>
                <a:spcPts val="1200"/>
              </a:spcAft>
              <a:buNone/>
            </a:pPr>
            <a:r>
              <a:t/>
            </a:r>
            <a:endParaRPr b="1" sz="2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7"/>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53" name="Google Shape;253;p37"/>
          <p:cNvSpPr txBox="1"/>
          <p:nvPr>
            <p:ph idx="1" type="body"/>
          </p:nvPr>
        </p:nvSpPr>
        <p:spPr>
          <a:xfrm>
            <a:off x="819150" y="16165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Workplace: </a:t>
            </a:r>
            <a:endParaRPr b="1" sz="2600"/>
          </a:p>
          <a:p>
            <a:pPr indent="0" lvl="0" marL="0" rtl="0" algn="l">
              <a:spcBef>
                <a:spcPts val="0"/>
              </a:spcBef>
              <a:spcAft>
                <a:spcPts val="0"/>
              </a:spcAft>
              <a:buNone/>
            </a:pPr>
            <a:r>
              <a:t/>
            </a:r>
            <a:endParaRPr b="1" sz="1800"/>
          </a:p>
          <a:p>
            <a:pPr indent="0" lvl="0" marL="0" rtl="0" algn="l">
              <a:spcBef>
                <a:spcPts val="0"/>
              </a:spcBef>
              <a:spcAft>
                <a:spcPts val="0"/>
              </a:spcAft>
              <a:buNone/>
            </a:pPr>
            <a:r>
              <a:rPr b="1" lang="en" sz="1800"/>
              <a:t>Sometimes racialized people who gain higher positions can’t speak out about issues out of fear of consequences or loosing position</a:t>
            </a:r>
            <a:endParaRPr b="1" sz="1800"/>
          </a:p>
          <a:p>
            <a:pPr indent="0" lvl="0" marL="0" rtl="0" algn="l">
              <a:spcBef>
                <a:spcPts val="0"/>
              </a:spcBef>
              <a:spcAft>
                <a:spcPts val="0"/>
              </a:spcAft>
              <a:buNone/>
            </a:pPr>
            <a:r>
              <a:t/>
            </a:r>
            <a:endParaRPr b="1" sz="2600"/>
          </a:p>
        </p:txBody>
      </p:sp>
      <p:sp>
        <p:nvSpPr>
          <p:cNvPr id="254" name="Google Shape;254;p37"/>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Unions: </a:t>
            </a:r>
            <a:endParaRPr b="1" sz="2600"/>
          </a:p>
          <a:p>
            <a:pPr indent="0" lvl="0" marL="0" rtl="0" algn="l">
              <a:spcBef>
                <a:spcPts val="1200"/>
              </a:spcBef>
              <a:spcAft>
                <a:spcPts val="1200"/>
              </a:spcAft>
              <a:buNone/>
            </a:pPr>
            <a:r>
              <a:rPr b="1" lang="en" sz="1800"/>
              <a:t>Sometimes performative language is used that doesn’t match actions</a:t>
            </a:r>
            <a:endParaRPr b="1" sz="1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8"/>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60" name="Google Shape;260;p38"/>
          <p:cNvSpPr txBox="1"/>
          <p:nvPr>
            <p:ph idx="1" type="body"/>
          </p:nvPr>
        </p:nvSpPr>
        <p:spPr>
          <a:xfrm>
            <a:off x="819150" y="1616525"/>
            <a:ext cx="3686100" cy="28221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b="1" lang="en" sz="2700"/>
              <a:t>Workplace: </a:t>
            </a:r>
            <a:endParaRPr b="1" sz="2700"/>
          </a:p>
          <a:p>
            <a:pPr indent="0" lvl="0" marL="0" rtl="0" algn="l">
              <a:spcBef>
                <a:spcPts val="0"/>
              </a:spcBef>
              <a:spcAft>
                <a:spcPts val="0"/>
              </a:spcAft>
              <a:buNone/>
            </a:pPr>
            <a:r>
              <a:rPr b="1" lang="en" sz="2700"/>
              <a:t>Omission</a:t>
            </a:r>
            <a:r>
              <a:rPr b="1" lang="en" sz="2700"/>
              <a:t> of racialized conversations, lower pay % rates between whites and POC, colonial curricular, pedagogical, school aesthetics, assumption of not being racist </a:t>
            </a:r>
            <a:endParaRPr b="1" sz="2700"/>
          </a:p>
        </p:txBody>
      </p:sp>
      <p:sp>
        <p:nvSpPr>
          <p:cNvPr id="261" name="Google Shape;261;p38"/>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600"/>
              <a:t>Unions: </a:t>
            </a:r>
            <a:endParaRPr b="1" sz="2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9"/>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67" name="Google Shape;267;p39"/>
          <p:cNvSpPr txBox="1"/>
          <p:nvPr>
            <p:ph idx="1" type="body"/>
          </p:nvPr>
        </p:nvSpPr>
        <p:spPr>
          <a:xfrm>
            <a:off x="819150" y="1616525"/>
            <a:ext cx="3686100" cy="28221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b="1" lang="en" sz="2700"/>
              <a:t>Workplace: </a:t>
            </a:r>
            <a:endParaRPr b="1" sz="2700"/>
          </a:p>
          <a:p>
            <a:pPr indent="0" lvl="0" marL="0" rtl="0" algn="l">
              <a:spcBef>
                <a:spcPts val="0"/>
              </a:spcBef>
              <a:spcAft>
                <a:spcPts val="0"/>
              </a:spcAft>
              <a:buNone/>
            </a:pPr>
            <a:r>
              <a:rPr lang="en" sz="900">
                <a:solidFill>
                  <a:srgbClr val="000000"/>
                </a:solidFill>
                <a:latin typeface="Arial"/>
                <a:ea typeface="Arial"/>
                <a:cs typeface="Arial"/>
                <a:sym typeface="Arial"/>
              </a:rPr>
              <a:t>Tamara</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“How many of your friends are black?” “How many people do you reach out to that are a different race than you?” Especially in spaces that are predominantly white?</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Old school folks are all white. Many folks that are new are trying to shift that.</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Who are you effectively bringing into your union?</a:t>
            </a:r>
            <a:endParaRPr sz="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0" lvl="0" marL="0" rtl="0" algn="l">
              <a:spcBef>
                <a:spcPts val="0"/>
              </a:spcBef>
              <a:spcAft>
                <a:spcPts val="0"/>
              </a:spcAft>
              <a:buNone/>
            </a:pPr>
            <a:r>
              <a:rPr lang="en" sz="900">
                <a:solidFill>
                  <a:srgbClr val="000000"/>
                </a:solidFill>
                <a:latin typeface="Arial"/>
                <a:ea typeface="Arial"/>
                <a:cs typeface="Arial"/>
                <a:sym typeface="Arial"/>
              </a:rPr>
              <a:t>Clio </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As a nonunion member on  Hollywood film sets, have observed how having a minimum wage job and working long hours combined with the toxic culture of Hollywood serves to exclude people on the basis of economic and cultural background. Have observed straight up racism, coworkers of color have been called laxy and aggressive</a:t>
            </a:r>
            <a:endParaRPr sz="900">
              <a:solidFill>
                <a:srgbClr val="000000"/>
              </a:solidFill>
              <a:latin typeface="Arial"/>
              <a:ea typeface="Arial"/>
              <a:cs typeface="Arial"/>
              <a:sym typeface="Arial"/>
            </a:endParaRPr>
          </a:p>
          <a:p>
            <a:pPr indent="0" lvl="0" marL="0" rtl="0" algn="l">
              <a:spcBef>
                <a:spcPts val="0"/>
              </a:spcBef>
              <a:spcAft>
                <a:spcPts val="0"/>
              </a:spcAft>
              <a:buNone/>
            </a:pPr>
            <a:r>
              <a:rPr lang="en" sz="900">
                <a:solidFill>
                  <a:srgbClr val="000000"/>
                </a:solidFill>
                <a:latin typeface="Arial"/>
                <a:ea typeface="Arial"/>
                <a:cs typeface="Arial"/>
                <a:sym typeface="Arial"/>
              </a:rPr>
              <a:t>Tamara</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9 year old daughter part black, had to move her schools because her teachers were labeling her aggressive, to the point where she hated school. Indoctrinating children </a:t>
            </a:r>
            <a:endParaRPr sz="900">
              <a:solidFill>
                <a:srgbClr val="000000"/>
              </a:solidFill>
              <a:latin typeface="Arial"/>
              <a:ea typeface="Arial"/>
              <a:cs typeface="Arial"/>
              <a:sym typeface="Arial"/>
            </a:endParaRPr>
          </a:p>
          <a:p>
            <a:pPr indent="0" lvl="0" marL="0" rtl="0" algn="l">
              <a:spcBef>
                <a:spcPts val="0"/>
              </a:spcBef>
              <a:spcAft>
                <a:spcPts val="0"/>
              </a:spcAft>
              <a:buNone/>
            </a:pPr>
            <a:r>
              <a:t/>
            </a:r>
            <a:endParaRPr sz="900">
              <a:solidFill>
                <a:srgbClr val="000000"/>
              </a:solidFill>
              <a:latin typeface="Arial"/>
              <a:ea typeface="Arial"/>
              <a:cs typeface="Arial"/>
              <a:sym typeface="Arial"/>
            </a:endParaRPr>
          </a:p>
          <a:p>
            <a:pPr indent="0" lvl="0" marL="0" rtl="0" algn="l">
              <a:spcBef>
                <a:spcPts val="0"/>
              </a:spcBef>
              <a:spcAft>
                <a:spcPts val="0"/>
              </a:spcAft>
              <a:buNone/>
            </a:pPr>
            <a:r>
              <a:rPr lang="en" sz="900">
                <a:solidFill>
                  <a:srgbClr val="000000"/>
                </a:solidFill>
                <a:latin typeface="Arial"/>
                <a:ea typeface="Arial"/>
                <a:cs typeface="Arial"/>
                <a:sym typeface="Arial"/>
              </a:rPr>
              <a:t>Misha</a:t>
            </a:r>
            <a:endParaRPr sz="900">
              <a:solidFill>
                <a:srgbClr val="000000"/>
              </a:solidFill>
              <a:latin typeface="Arial"/>
              <a:ea typeface="Arial"/>
              <a:cs typeface="Arial"/>
              <a:sym typeface="Arial"/>
            </a:endParaRPr>
          </a:p>
          <a:p>
            <a:pPr indent="-268605" lvl="0" marL="457200" rtl="0" algn="l">
              <a:spcBef>
                <a:spcPts val="0"/>
              </a:spcBef>
              <a:spcAft>
                <a:spcPts val="0"/>
              </a:spcAft>
              <a:buClr>
                <a:srgbClr val="000000"/>
              </a:buClr>
              <a:buSzPct val="100000"/>
              <a:buFont typeface="Arial"/>
              <a:buChar char="-"/>
            </a:pPr>
            <a:r>
              <a:rPr lang="en" sz="900">
                <a:solidFill>
                  <a:srgbClr val="000000"/>
                </a:solidFill>
                <a:latin typeface="Arial"/>
                <a:ea typeface="Arial"/>
                <a:cs typeface="Arial"/>
                <a:sym typeface="Arial"/>
              </a:rPr>
              <a:t>Works in tech, hiring practices tend to skew against certain groups consistently, especially in entry level jobs. </a:t>
            </a:r>
            <a:endParaRPr sz="900">
              <a:solidFill>
                <a:srgbClr val="000000"/>
              </a:solidFill>
              <a:latin typeface="Arial"/>
              <a:ea typeface="Arial"/>
              <a:cs typeface="Arial"/>
              <a:sym typeface="Arial"/>
            </a:endParaRPr>
          </a:p>
          <a:p>
            <a:pPr indent="0" lvl="0" marL="0" rtl="0" algn="l">
              <a:spcBef>
                <a:spcPts val="0"/>
              </a:spcBef>
              <a:spcAft>
                <a:spcPts val="0"/>
              </a:spcAft>
              <a:buNone/>
            </a:pPr>
            <a:r>
              <a:t/>
            </a:r>
            <a:endParaRPr b="1" sz="2700"/>
          </a:p>
        </p:txBody>
      </p:sp>
      <p:sp>
        <p:nvSpPr>
          <p:cNvPr id="268" name="Google Shape;268;p39"/>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600"/>
              <a:t>Unions: </a:t>
            </a:r>
            <a:endParaRPr b="1" sz="2600"/>
          </a:p>
          <a:p>
            <a:pPr indent="0" lvl="0" marL="0" rtl="0" algn="l">
              <a:spcBef>
                <a:spcPts val="1200"/>
              </a:spcBef>
              <a:spcAft>
                <a:spcPts val="0"/>
              </a:spcAft>
              <a:buNone/>
            </a:pPr>
            <a:r>
              <a:rPr lang="en" sz="900">
                <a:solidFill>
                  <a:srgbClr val="000000"/>
                </a:solidFill>
                <a:latin typeface="Arial"/>
                <a:ea typeface="Arial"/>
                <a:cs typeface="Arial"/>
                <a:sym typeface="Arial"/>
              </a:rPr>
              <a:t>Ms. Ruiz: </a:t>
            </a:r>
            <a:endParaRPr sz="900">
              <a:solidFill>
                <a:srgbClr val="000000"/>
              </a:solidFill>
              <a:latin typeface="Arial"/>
              <a:ea typeface="Arial"/>
              <a:cs typeface="Arial"/>
              <a:sym typeface="Arial"/>
            </a:endParaRPr>
          </a:p>
          <a:p>
            <a:pPr indent="-285750" lvl="0" marL="457200" rtl="0" algn="l">
              <a:spcBef>
                <a:spcPts val="1200"/>
              </a:spcBef>
              <a:spcAft>
                <a:spcPts val="0"/>
              </a:spcAft>
              <a:buClr>
                <a:srgbClr val="000000"/>
              </a:buClr>
              <a:buSzPts val="900"/>
              <a:buFont typeface="Arial"/>
              <a:buChar char="-"/>
            </a:pPr>
            <a:r>
              <a:rPr lang="en" sz="900">
                <a:solidFill>
                  <a:srgbClr val="000000"/>
                </a:solidFill>
                <a:latin typeface="Arial"/>
                <a:ea typeface="Arial"/>
                <a:cs typeface="Arial"/>
                <a:sym typeface="Arial"/>
              </a:rPr>
              <a:t>What to do when the racialized behavior is coming from your friends (your union colleagues themselves), and you need to call it out and have that conversation?</a:t>
            </a:r>
            <a:endParaRPr sz="900">
              <a:solidFill>
                <a:srgbClr val="000000"/>
              </a:solidFill>
              <a:latin typeface="Arial"/>
              <a:ea typeface="Arial"/>
              <a:cs typeface="Arial"/>
              <a:sym typeface="Arial"/>
            </a:endParaRPr>
          </a:p>
          <a:p>
            <a:pPr indent="0" lvl="0" marL="0" rtl="0" algn="l">
              <a:spcBef>
                <a:spcPts val="0"/>
              </a:spcBef>
              <a:spcAft>
                <a:spcPts val="0"/>
              </a:spcAft>
              <a:buNone/>
            </a:pPr>
            <a:r>
              <a:rPr lang="en" sz="900">
                <a:solidFill>
                  <a:srgbClr val="000000"/>
                </a:solidFill>
                <a:latin typeface="Arial"/>
                <a:ea typeface="Arial"/>
                <a:cs typeface="Arial"/>
                <a:sym typeface="Arial"/>
              </a:rPr>
              <a:t>Chelsea</a:t>
            </a:r>
            <a:endParaRPr sz="900">
              <a:solidFill>
                <a:srgbClr val="000000"/>
              </a:solidFill>
              <a:latin typeface="Arial"/>
              <a:ea typeface="Arial"/>
              <a:cs typeface="Arial"/>
              <a:sym typeface="Arial"/>
            </a:endParaRPr>
          </a:p>
          <a:p>
            <a:pPr indent="-285750" lvl="0" marL="457200" rtl="0" algn="l">
              <a:spcBef>
                <a:spcPts val="0"/>
              </a:spcBef>
              <a:spcAft>
                <a:spcPts val="0"/>
              </a:spcAft>
              <a:buClr>
                <a:srgbClr val="000000"/>
              </a:buClr>
              <a:buSzPts val="900"/>
              <a:buFont typeface="Arial"/>
              <a:buChar char="-"/>
            </a:pPr>
            <a:r>
              <a:rPr lang="en" sz="900">
                <a:solidFill>
                  <a:srgbClr val="000000"/>
                </a:solidFill>
                <a:latin typeface="Arial"/>
                <a:ea typeface="Arial"/>
                <a:cs typeface="Arial"/>
                <a:sym typeface="Arial"/>
              </a:rPr>
              <a:t>As an IATSE member, the issue of Hollywood trying to keep people of color out is ever present, hiring is very insular/grandfathered in, who already is in the union is who gets to bring others in, </a:t>
            </a:r>
            <a:endParaRPr b="1" sz="2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0"/>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74" name="Google Shape;274;p40"/>
          <p:cNvSpPr txBox="1"/>
          <p:nvPr>
            <p:ph idx="1" type="body"/>
          </p:nvPr>
        </p:nvSpPr>
        <p:spPr>
          <a:xfrm>
            <a:off x="819150" y="16165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700"/>
              <a:t>Workplace: </a:t>
            </a:r>
            <a:endParaRPr b="1" sz="2700"/>
          </a:p>
        </p:txBody>
      </p:sp>
      <p:sp>
        <p:nvSpPr>
          <p:cNvPr id="275" name="Google Shape;275;p40"/>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600"/>
              <a:t>Unions: </a:t>
            </a:r>
            <a:endParaRPr b="1" sz="2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1"/>
          <p:cNvSpPr txBox="1"/>
          <p:nvPr>
            <p:ph type="title"/>
          </p:nvPr>
        </p:nvSpPr>
        <p:spPr>
          <a:xfrm>
            <a:off x="819150" y="399550"/>
            <a:ext cx="7505700" cy="1400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990"/>
              <a:buNone/>
            </a:pPr>
            <a:r>
              <a:rPr b="1" lang="en" sz="3120">
                <a:solidFill>
                  <a:srgbClr val="000000"/>
                </a:solidFill>
                <a:latin typeface="Calibri"/>
                <a:ea typeface="Calibri"/>
                <a:cs typeface="Calibri"/>
                <a:sym typeface="Calibri"/>
              </a:rPr>
              <a:t>How does racism show up in the workplace and in unions?</a:t>
            </a:r>
            <a:endParaRPr b="1" sz="3120">
              <a:solidFill>
                <a:schemeClr val="dk2"/>
              </a:solidFill>
              <a:latin typeface="Calibri"/>
              <a:ea typeface="Calibri"/>
              <a:cs typeface="Calibri"/>
              <a:sym typeface="Calibri"/>
            </a:endParaRPr>
          </a:p>
          <a:p>
            <a:pPr indent="0" lvl="0" marL="2743200" rtl="0" algn="l">
              <a:spcBef>
                <a:spcPts val="0"/>
              </a:spcBef>
              <a:spcAft>
                <a:spcPts val="0"/>
              </a:spcAft>
              <a:buSzPts val="990"/>
              <a:buNone/>
            </a:pPr>
            <a:r>
              <a:t/>
            </a:r>
            <a:endParaRPr b="1" sz="2700"/>
          </a:p>
        </p:txBody>
      </p:sp>
      <p:sp>
        <p:nvSpPr>
          <p:cNvPr id="281" name="Google Shape;281;p41"/>
          <p:cNvSpPr txBox="1"/>
          <p:nvPr>
            <p:ph idx="1" type="body"/>
          </p:nvPr>
        </p:nvSpPr>
        <p:spPr>
          <a:xfrm>
            <a:off x="819150" y="16165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2700"/>
              <a:t>Workplace: </a:t>
            </a:r>
            <a:endParaRPr b="1" sz="2700"/>
          </a:p>
        </p:txBody>
      </p:sp>
      <p:sp>
        <p:nvSpPr>
          <p:cNvPr id="282" name="Google Shape;282;p41"/>
          <p:cNvSpPr txBox="1"/>
          <p:nvPr>
            <p:ph idx="2" type="body"/>
          </p:nvPr>
        </p:nvSpPr>
        <p:spPr>
          <a:xfrm>
            <a:off x="4638675" y="1616625"/>
            <a:ext cx="3686100" cy="2822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lang="en" sz="2600"/>
              <a:t>Unions: </a:t>
            </a:r>
            <a:endParaRPr b="1" sz="2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2"/>
          <p:cNvSpPr txBox="1"/>
          <p:nvPr>
            <p:ph idx="1" type="body"/>
          </p:nvPr>
        </p:nvSpPr>
        <p:spPr>
          <a:xfrm>
            <a:off x="1310700" y="920350"/>
            <a:ext cx="5801400" cy="3810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t/>
            </a:r>
            <a:endParaRPr b="1" sz="2400"/>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288" name="Google Shape;288;p42"/>
          <p:cNvPicPr preferRelativeResize="0"/>
          <p:nvPr/>
        </p:nvPicPr>
        <p:blipFill>
          <a:blip r:embed="rId3">
            <a:alphaModFix/>
          </a:blip>
          <a:stretch>
            <a:fillRect/>
          </a:stretch>
        </p:blipFill>
        <p:spPr>
          <a:xfrm>
            <a:off x="227400" y="308775"/>
            <a:ext cx="8641075" cy="47047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43"/>
          <p:cNvPicPr preferRelativeResize="0"/>
          <p:nvPr/>
        </p:nvPicPr>
        <p:blipFill>
          <a:blip r:embed="rId3">
            <a:alphaModFix/>
          </a:blip>
          <a:stretch>
            <a:fillRect/>
          </a:stretch>
        </p:blipFill>
        <p:spPr>
          <a:xfrm>
            <a:off x="2644475" y="31750"/>
            <a:ext cx="6842424" cy="5143500"/>
          </a:xfrm>
          <a:prstGeom prst="rect">
            <a:avLst/>
          </a:prstGeom>
          <a:noFill/>
          <a:ln>
            <a:noFill/>
          </a:ln>
        </p:spPr>
      </p:pic>
      <p:sp>
        <p:nvSpPr>
          <p:cNvPr id="294" name="Google Shape;294;p43"/>
          <p:cNvSpPr txBox="1"/>
          <p:nvPr/>
        </p:nvSpPr>
        <p:spPr>
          <a:xfrm>
            <a:off x="42850" y="85725"/>
            <a:ext cx="2454900" cy="494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900">
                <a:solidFill>
                  <a:schemeClr val="dk2"/>
                </a:solidFill>
                <a:latin typeface="Calibri"/>
                <a:ea typeface="Calibri"/>
                <a:cs typeface="Calibri"/>
                <a:sym typeface="Calibri"/>
              </a:rPr>
              <a:t>Why did the boss make this chart?</a:t>
            </a:r>
            <a:endParaRPr b="1" sz="1900">
              <a:solidFill>
                <a:schemeClr val="dk2"/>
              </a:solidFill>
              <a:latin typeface="Calibri"/>
              <a:ea typeface="Calibri"/>
              <a:cs typeface="Calibri"/>
              <a:sym typeface="Calibri"/>
            </a:endParaRPr>
          </a:p>
          <a:p>
            <a:pPr indent="0" lvl="0" marL="0" rtl="0" algn="l">
              <a:spcBef>
                <a:spcPts val="0"/>
              </a:spcBef>
              <a:spcAft>
                <a:spcPts val="0"/>
              </a:spcAft>
              <a:buNone/>
            </a:pPr>
            <a:r>
              <a:t/>
            </a:r>
            <a:endParaRPr b="1" sz="1900">
              <a:solidFill>
                <a:schemeClr val="dk2"/>
              </a:solidFill>
              <a:latin typeface="Calibri"/>
              <a:ea typeface="Calibri"/>
              <a:cs typeface="Calibri"/>
              <a:sym typeface="Calibri"/>
            </a:endParaRPr>
          </a:p>
          <a:p>
            <a:pPr indent="0" lvl="0" marL="0" rtl="0" algn="l">
              <a:spcBef>
                <a:spcPts val="0"/>
              </a:spcBef>
              <a:spcAft>
                <a:spcPts val="0"/>
              </a:spcAft>
              <a:buNone/>
            </a:pPr>
            <a:r>
              <a:rPr b="1" lang="en" sz="1900">
                <a:solidFill>
                  <a:schemeClr val="dk2"/>
                </a:solidFill>
                <a:latin typeface="Calibri"/>
                <a:ea typeface="Calibri"/>
                <a:cs typeface="Calibri"/>
                <a:sym typeface="Calibri"/>
              </a:rPr>
              <a:t>Look for “White Americans” on the chart. What does this category tell us about who was white in 1930? Who is white today?</a:t>
            </a:r>
            <a:endParaRPr b="1" sz="1900">
              <a:solidFill>
                <a:schemeClr val="dk2"/>
              </a:solidFill>
              <a:latin typeface="Calibri"/>
              <a:ea typeface="Calibri"/>
              <a:cs typeface="Calibri"/>
              <a:sym typeface="Calibri"/>
            </a:endParaRPr>
          </a:p>
          <a:p>
            <a:pPr indent="0" lvl="0" marL="0" rtl="0" algn="l">
              <a:spcBef>
                <a:spcPts val="0"/>
              </a:spcBef>
              <a:spcAft>
                <a:spcPts val="0"/>
              </a:spcAft>
              <a:buNone/>
            </a:pPr>
            <a:r>
              <a:t/>
            </a:r>
            <a:endParaRPr b="1" sz="1900">
              <a:solidFill>
                <a:schemeClr val="dk2"/>
              </a:solidFill>
              <a:latin typeface="Calibri"/>
              <a:ea typeface="Calibri"/>
              <a:cs typeface="Calibri"/>
              <a:sym typeface="Calibri"/>
            </a:endParaRPr>
          </a:p>
          <a:p>
            <a:pPr indent="0" lvl="0" marL="0" rtl="0" algn="l">
              <a:spcBef>
                <a:spcPts val="0"/>
              </a:spcBef>
              <a:spcAft>
                <a:spcPts val="0"/>
              </a:spcAft>
              <a:buNone/>
            </a:pPr>
            <a:r>
              <a:rPr b="1" lang="en" sz="1900">
                <a:solidFill>
                  <a:schemeClr val="dk2"/>
                </a:solidFill>
                <a:latin typeface="Calibri"/>
                <a:ea typeface="Calibri"/>
                <a:cs typeface="Calibri"/>
                <a:sym typeface="Calibri"/>
              </a:rPr>
              <a:t>Do you see any legacies of this thinking in work today?</a:t>
            </a:r>
            <a:endParaRPr b="1" sz="1900">
              <a:solidFill>
                <a:schemeClr val="dk2"/>
              </a:solidFill>
              <a:latin typeface="Calibri"/>
              <a:ea typeface="Calibri"/>
              <a:cs typeface="Calibri"/>
              <a:sym typeface="Calibri"/>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44"/>
          <p:cNvSpPr txBox="1"/>
          <p:nvPr>
            <p:ph type="title"/>
          </p:nvPr>
        </p:nvSpPr>
        <p:spPr>
          <a:xfrm>
            <a:off x="314900" y="229275"/>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sz="3300"/>
              <a:t>The Reality</a:t>
            </a:r>
            <a:endParaRPr b="1" sz="3300"/>
          </a:p>
        </p:txBody>
      </p:sp>
      <p:sp>
        <p:nvSpPr>
          <p:cNvPr id="300" name="Google Shape;300;p44"/>
          <p:cNvSpPr txBox="1"/>
          <p:nvPr>
            <p:ph idx="1" type="body"/>
          </p:nvPr>
        </p:nvSpPr>
        <p:spPr>
          <a:xfrm>
            <a:off x="314900" y="881675"/>
            <a:ext cx="5347500" cy="38100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2400"/>
              <a:t>Unions are the most racially diverse institutions in America despite society still being segregated</a:t>
            </a:r>
            <a:endParaRPr b="1" sz="2400"/>
          </a:p>
          <a:p>
            <a:pPr indent="-381000" lvl="0" marL="457200" rtl="0" algn="l">
              <a:spcBef>
                <a:spcPts val="1200"/>
              </a:spcBef>
              <a:spcAft>
                <a:spcPts val="0"/>
              </a:spcAft>
              <a:buSzPts val="2400"/>
              <a:buChar char="●"/>
            </a:pPr>
            <a:r>
              <a:rPr b="1" lang="en" sz="2400"/>
              <a:t>Black workers are 11.6% of union members </a:t>
            </a:r>
            <a:endParaRPr b="1" sz="2400"/>
          </a:p>
          <a:p>
            <a:pPr indent="-381000" lvl="0" marL="457200" rtl="0" algn="l">
              <a:spcBef>
                <a:spcPts val="0"/>
              </a:spcBef>
              <a:spcAft>
                <a:spcPts val="0"/>
              </a:spcAft>
              <a:buSzPts val="2400"/>
              <a:buChar char="●"/>
            </a:pPr>
            <a:r>
              <a:rPr b="1" lang="en" sz="2400"/>
              <a:t>Latinos make up another 8.8% of union members </a:t>
            </a:r>
            <a:endParaRPr b="1" sz="2400"/>
          </a:p>
          <a:p>
            <a:pPr indent="-381000" lvl="0" marL="457200" rtl="0" algn="l">
              <a:spcBef>
                <a:spcPts val="0"/>
              </a:spcBef>
              <a:spcAft>
                <a:spcPts val="0"/>
              </a:spcAft>
              <a:buSzPts val="2400"/>
              <a:buChar char="●"/>
            </a:pPr>
            <a:r>
              <a:rPr b="1" lang="en" sz="2400"/>
              <a:t>AAPI are 8.3% of union members </a:t>
            </a:r>
            <a:endParaRPr b="1" sz="2400"/>
          </a:p>
          <a:p>
            <a:pPr indent="0" lvl="0" marL="0" rtl="0" algn="l">
              <a:spcBef>
                <a:spcPts val="1200"/>
              </a:spcBef>
              <a:spcAft>
                <a:spcPts val="1200"/>
              </a:spcAft>
              <a:buNone/>
            </a:pPr>
            <a:r>
              <a:t/>
            </a:r>
            <a:endParaRPr b="1" sz="2200"/>
          </a:p>
        </p:txBody>
      </p:sp>
      <p:pic>
        <p:nvPicPr>
          <p:cNvPr id="301" name="Google Shape;301;p44"/>
          <p:cNvPicPr preferRelativeResize="0"/>
          <p:nvPr/>
        </p:nvPicPr>
        <p:blipFill>
          <a:blip r:embed="rId3">
            <a:alphaModFix/>
          </a:blip>
          <a:stretch>
            <a:fillRect/>
          </a:stretch>
        </p:blipFill>
        <p:spPr>
          <a:xfrm>
            <a:off x="5662400" y="881675"/>
            <a:ext cx="3113700" cy="39800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5"/>
          <p:cNvSpPr txBox="1"/>
          <p:nvPr>
            <p:ph type="title"/>
          </p:nvPr>
        </p:nvSpPr>
        <p:spPr>
          <a:xfrm>
            <a:off x="-729275" y="161600"/>
            <a:ext cx="7505700" cy="954600"/>
          </a:xfrm>
          <a:prstGeom prst="rect">
            <a:avLst/>
          </a:prstGeom>
        </p:spPr>
        <p:txBody>
          <a:bodyPr anchorCtr="0" anchor="t" bIns="91425" lIns="91425" spcFirstLastPara="1" rIns="91425" wrap="square" tIns="91425">
            <a:normAutofit/>
          </a:bodyPr>
          <a:lstStyle/>
          <a:p>
            <a:pPr indent="0" lvl="0" marL="2743200" rtl="0" algn="l">
              <a:spcBef>
                <a:spcPts val="0"/>
              </a:spcBef>
              <a:spcAft>
                <a:spcPts val="0"/>
              </a:spcAft>
              <a:buNone/>
            </a:pPr>
            <a:r>
              <a:rPr b="1" lang="en"/>
              <a:t>Two Sides of the Problem</a:t>
            </a:r>
            <a:endParaRPr b="1"/>
          </a:p>
        </p:txBody>
      </p:sp>
      <p:sp>
        <p:nvSpPr>
          <p:cNvPr id="307" name="Google Shape;307;p45"/>
          <p:cNvSpPr txBox="1"/>
          <p:nvPr>
            <p:ph idx="1" type="body"/>
          </p:nvPr>
        </p:nvSpPr>
        <p:spPr>
          <a:xfrm>
            <a:off x="228100" y="962475"/>
            <a:ext cx="4920000" cy="3832200"/>
          </a:xfrm>
          <a:prstGeom prst="rect">
            <a:avLst/>
          </a:prstGeom>
        </p:spPr>
        <p:txBody>
          <a:bodyPr anchorCtr="0" anchor="t" bIns="91425" lIns="91425" spcFirstLastPara="1" rIns="91425" wrap="square" tIns="91425">
            <a:normAutofit lnSpcReduction="10000"/>
          </a:bodyPr>
          <a:lstStyle/>
          <a:p>
            <a:pPr indent="-381000" lvl="0" marL="457200" rtl="0" algn="l">
              <a:spcBef>
                <a:spcPts val="0"/>
              </a:spcBef>
              <a:spcAft>
                <a:spcPts val="0"/>
              </a:spcAft>
              <a:buSzPts val="2400"/>
              <a:buAutoNum type="arabicParenR"/>
            </a:pPr>
            <a:r>
              <a:rPr b="1" lang="en" sz="2400">
                <a:solidFill>
                  <a:srgbClr val="000000"/>
                </a:solidFill>
              </a:rPr>
              <a:t>Fighting racism from the boss or among co-workers</a:t>
            </a:r>
            <a:endParaRPr b="1" sz="2400">
              <a:solidFill>
                <a:srgbClr val="000000"/>
              </a:solidFill>
            </a:endParaRPr>
          </a:p>
          <a:p>
            <a:pPr indent="0" lvl="0" marL="457200" rtl="0" algn="l">
              <a:spcBef>
                <a:spcPts val="0"/>
              </a:spcBef>
              <a:spcAft>
                <a:spcPts val="0"/>
              </a:spcAft>
              <a:buNone/>
            </a:pPr>
            <a:r>
              <a:t/>
            </a:r>
            <a:endParaRPr b="1" sz="2400">
              <a:solidFill>
                <a:srgbClr val="000000"/>
              </a:solidFill>
            </a:endParaRPr>
          </a:p>
          <a:p>
            <a:pPr indent="-381000" lvl="0" marL="457200" rtl="0" algn="l">
              <a:spcBef>
                <a:spcPts val="0"/>
              </a:spcBef>
              <a:spcAft>
                <a:spcPts val="0"/>
              </a:spcAft>
              <a:buClr>
                <a:srgbClr val="000000"/>
              </a:buClr>
              <a:buSzPts val="2400"/>
              <a:buAutoNum type="arabicParenR"/>
            </a:pPr>
            <a:r>
              <a:rPr b="1" lang="en" sz="2400">
                <a:solidFill>
                  <a:srgbClr val="000000"/>
                </a:solidFill>
              </a:rPr>
              <a:t>Involving more workers of color and building leaders at ALL levels of the union</a:t>
            </a:r>
            <a:endParaRPr b="1" sz="2400">
              <a:solidFill>
                <a:srgbClr val="000000"/>
              </a:solidFill>
            </a:endParaRPr>
          </a:p>
          <a:p>
            <a:pPr indent="0" lvl="0" marL="0" rtl="0" algn="l">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308" name="Google Shape;308;p45"/>
          <p:cNvPicPr preferRelativeResize="0"/>
          <p:nvPr/>
        </p:nvPicPr>
        <p:blipFill>
          <a:blip r:embed="rId3">
            <a:alphaModFix/>
          </a:blip>
          <a:stretch>
            <a:fillRect/>
          </a:stretch>
        </p:blipFill>
        <p:spPr>
          <a:xfrm>
            <a:off x="5148100" y="1116200"/>
            <a:ext cx="3801600" cy="38322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6"/>
          <p:cNvSpPr txBox="1"/>
          <p:nvPr>
            <p:ph type="title"/>
          </p:nvPr>
        </p:nvSpPr>
        <p:spPr>
          <a:xfrm>
            <a:off x="819150" y="320825"/>
            <a:ext cx="7134900" cy="1028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800"/>
              <a:t>What kind of values would you want to see your union practice?</a:t>
            </a:r>
            <a:endParaRPr sz="3800"/>
          </a:p>
        </p:txBody>
      </p:sp>
      <p:sp>
        <p:nvSpPr>
          <p:cNvPr id="314" name="Google Shape;314;p46"/>
          <p:cNvSpPr/>
          <p:nvPr/>
        </p:nvSpPr>
        <p:spPr>
          <a:xfrm>
            <a:off x="117000" y="1163575"/>
            <a:ext cx="1220400" cy="11022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Love</a:t>
            </a:r>
            <a:endParaRPr>
              <a:latin typeface="Calibri"/>
              <a:ea typeface="Calibri"/>
              <a:cs typeface="Calibri"/>
              <a:sym typeface="Calibri"/>
            </a:endParaRPr>
          </a:p>
        </p:txBody>
      </p:sp>
      <p:sp>
        <p:nvSpPr>
          <p:cNvPr id="315" name="Google Shape;315;p46"/>
          <p:cNvSpPr/>
          <p:nvPr/>
        </p:nvSpPr>
        <p:spPr>
          <a:xfrm>
            <a:off x="3054600" y="1988213"/>
            <a:ext cx="1325100" cy="11022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Trust</a:t>
            </a:r>
            <a:endParaRPr>
              <a:latin typeface="Calibri"/>
              <a:ea typeface="Calibri"/>
              <a:cs typeface="Calibri"/>
              <a:sym typeface="Calibri"/>
            </a:endParaRPr>
          </a:p>
        </p:txBody>
      </p:sp>
      <p:sp>
        <p:nvSpPr>
          <p:cNvPr id="316" name="Google Shape;316;p46"/>
          <p:cNvSpPr/>
          <p:nvPr/>
        </p:nvSpPr>
        <p:spPr>
          <a:xfrm>
            <a:off x="1396450" y="3545425"/>
            <a:ext cx="1220400" cy="12084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tranparency</a:t>
            </a:r>
            <a:endParaRPr>
              <a:latin typeface="Calibri"/>
              <a:ea typeface="Calibri"/>
              <a:cs typeface="Calibri"/>
              <a:sym typeface="Calibri"/>
            </a:endParaRPr>
          </a:p>
        </p:txBody>
      </p:sp>
      <p:sp>
        <p:nvSpPr>
          <p:cNvPr id="317" name="Google Shape;317;p46"/>
          <p:cNvSpPr/>
          <p:nvPr/>
        </p:nvSpPr>
        <p:spPr>
          <a:xfrm>
            <a:off x="436150" y="2265775"/>
            <a:ext cx="1132800" cy="12030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Trust in members</a:t>
            </a:r>
            <a:endParaRPr>
              <a:latin typeface="Calibri"/>
              <a:ea typeface="Calibri"/>
              <a:cs typeface="Calibri"/>
              <a:sym typeface="Calibri"/>
            </a:endParaRPr>
          </a:p>
        </p:txBody>
      </p:sp>
      <p:sp>
        <p:nvSpPr>
          <p:cNvPr id="318" name="Google Shape;318;p46"/>
          <p:cNvSpPr/>
          <p:nvPr/>
        </p:nvSpPr>
        <p:spPr>
          <a:xfrm>
            <a:off x="7347750" y="161492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Accountability</a:t>
            </a:r>
            <a:endParaRPr>
              <a:latin typeface="Calibri"/>
              <a:ea typeface="Calibri"/>
              <a:cs typeface="Calibri"/>
              <a:sym typeface="Calibri"/>
            </a:endParaRPr>
          </a:p>
        </p:txBody>
      </p:sp>
      <p:sp>
        <p:nvSpPr>
          <p:cNvPr id="319" name="Google Shape;319;p46"/>
          <p:cNvSpPr/>
          <p:nvPr/>
        </p:nvSpPr>
        <p:spPr>
          <a:xfrm>
            <a:off x="7417025" y="3330200"/>
            <a:ext cx="1325100" cy="1464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openness</a:t>
            </a:r>
            <a:endParaRPr>
              <a:latin typeface="Calibri"/>
              <a:ea typeface="Calibri"/>
              <a:cs typeface="Calibri"/>
              <a:sym typeface="Calibri"/>
            </a:endParaRPr>
          </a:p>
        </p:txBody>
      </p:sp>
      <p:sp>
        <p:nvSpPr>
          <p:cNvPr id="320" name="Google Shape;320;p46"/>
          <p:cNvSpPr/>
          <p:nvPr/>
        </p:nvSpPr>
        <p:spPr>
          <a:xfrm>
            <a:off x="3812713" y="3503650"/>
            <a:ext cx="1132800" cy="12084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Transparency</a:t>
            </a:r>
            <a:endParaRPr>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321" name="Google Shape;321;p46"/>
          <p:cNvSpPr/>
          <p:nvPr/>
        </p:nvSpPr>
        <p:spPr>
          <a:xfrm>
            <a:off x="4587613" y="1691125"/>
            <a:ext cx="1220400" cy="1464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Justice</a:t>
            </a:r>
            <a:endParaRPr>
              <a:latin typeface="Calibri"/>
              <a:ea typeface="Calibri"/>
              <a:cs typeface="Calibri"/>
              <a:sym typeface="Calibri"/>
            </a:endParaRPr>
          </a:p>
        </p:txBody>
      </p:sp>
      <p:sp>
        <p:nvSpPr>
          <p:cNvPr id="322" name="Google Shape;322;p46"/>
          <p:cNvSpPr/>
          <p:nvPr/>
        </p:nvSpPr>
        <p:spPr>
          <a:xfrm>
            <a:off x="4408825" y="3258375"/>
            <a:ext cx="1325100" cy="14646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Kindness</a:t>
            </a:r>
            <a:endParaRPr>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323" name="Google Shape;323;p46"/>
          <p:cNvSpPr/>
          <p:nvPr/>
        </p:nvSpPr>
        <p:spPr>
          <a:xfrm>
            <a:off x="285550" y="3375550"/>
            <a:ext cx="1325100" cy="14646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Inclusion</a:t>
            </a:r>
            <a:endParaRPr>
              <a:latin typeface="Calibri"/>
              <a:ea typeface="Calibri"/>
              <a:cs typeface="Calibri"/>
              <a:sym typeface="Calibri"/>
            </a:endParaRPr>
          </a:p>
        </p:txBody>
      </p:sp>
      <p:sp>
        <p:nvSpPr>
          <p:cNvPr id="324" name="Google Shape;324;p46"/>
          <p:cNvSpPr/>
          <p:nvPr/>
        </p:nvSpPr>
        <p:spPr>
          <a:xfrm>
            <a:off x="6015950" y="2080813"/>
            <a:ext cx="1325100" cy="1464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Justice</a:t>
            </a:r>
            <a:endParaRPr>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325" name="Google Shape;325;p46"/>
          <p:cNvSpPr/>
          <p:nvPr/>
        </p:nvSpPr>
        <p:spPr>
          <a:xfrm>
            <a:off x="1670075" y="1865600"/>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integrity</a:t>
            </a:r>
            <a:endParaRPr>
              <a:latin typeface="Calibri"/>
              <a:ea typeface="Calibri"/>
              <a:cs typeface="Calibri"/>
              <a:sym typeface="Calibri"/>
            </a:endParaRPr>
          </a:p>
        </p:txBody>
      </p:sp>
      <p:sp>
        <p:nvSpPr>
          <p:cNvPr id="326" name="Google Shape;326;p46"/>
          <p:cNvSpPr/>
          <p:nvPr/>
        </p:nvSpPr>
        <p:spPr>
          <a:xfrm>
            <a:off x="2487625" y="3375550"/>
            <a:ext cx="1325100" cy="14646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Show respect each other</a:t>
            </a:r>
            <a:endParaRPr>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327" name="Google Shape;327;p46"/>
          <p:cNvSpPr/>
          <p:nvPr/>
        </p:nvSpPr>
        <p:spPr>
          <a:xfrm>
            <a:off x="5886400" y="354542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Bottom-up</a:t>
            </a:r>
            <a:endParaRPr>
              <a:latin typeface="Calibri"/>
              <a:ea typeface="Calibri"/>
              <a:cs typeface="Calibri"/>
              <a:sym typeface="Calibri"/>
            </a:endParaRPr>
          </a:p>
        </p:txBody>
      </p:sp>
      <p:sp>
        <p:nvSpPr>
          <p:cNvPr id="328" name="Google Shape;328;p46"/>
          <p:cNvSpPr/>
          <p:nvPr/>
        </p:nvSpPr>
        <p:spPr>
          <a:xfrm>
            <a:off x="1337400" y="1163575"/>
            <a:ext cx="1220400" cy="11022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Solidarity</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47"/>
          <p:cNvSpPr txBox="1"/>
          <p:nvPr>
            <p:ph type="title"/>
          </p:nvPr>
        </p:nvSpPr>
        <p:spPr>
          <a:xfrm>
            <a:off x="819150" y="320825"/>
            <a:ext cx="7134900" cy="1028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800"/>
              <a:t>What kind of values would you want to see your union practice?</a:t>
            </a:r>
            <a:endParaRPr sz="3800"/>
          </a:p>
        </p:txBody>
      </p:sp>
      <p:sp>
        <p:nvSpPr>
          <p:cNvPr id="334" name="Google Shape;334;p47"/>
          <p:cNvSpPr/>
          <p:nvPr/>
        </p:nvSpPr>
        <p:spPr>
          <a:xfrm>
            <a:off x="390250" y="1541300"/>
            <a:ext cx="1220400" cy="11022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Honest opinions rather than what is expected</a:t>
            </a:r>
            <a:endParaRPr>
              <a:latin typeface="Calibri"/>
              <a:ea typeface="Calibri"/>
              <a:cs typeface="Calibri"/>
              <a:sym typeface="Calibri"/>
            </a:endParaRPr>
          </a:p>
        </p:txBody>
      </p:sp>
      <p:sp>
        <p:nvSpPr>
          <p:cNvPr id="335" name="Google Shape;335;p47"/>
          <p:cNvSpPr/>
          <p:nvPr/>
        </p:nvSpPr>
        <p:spPr>
          <a:xfrm>
            <a:off x="3054600" y="1988213"/>
            <a:ext cx="1325100" cy="11022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Driven by the workers</a:t>
            </a:r>
            <a:endParaRPr>
              <a:latin typeface="Calibri"/>
              <a:ea typeface="Calibri"/>
              <a:cs typeface="Calibri"/>
              <a:sym typeface="Calibri"/>
            </a:endParaRPr>
          </a:p>
        </p:txBody>
      </p:sp>
      <p:sp>
        <p:nvSpPr>
          <p:cNvPr id="336" name="Google Shape;336;p47"/>
          <p:cNvSpPr/>
          <p:nvPr/>
        </p:nvSpPr>
        <p:spPr>
          <a:xfrm>
            <a:off x="5338625" y="1691125"/>
            <a:ext cx="1325100" cy="13122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37" name="Google Shape;337;p47"/>
          <p:cNvSpPr/>
          <p:nvPr/>
        </p:nvSpPr>
        <p:spPr>
          <a:xfrm>
            <a:off x="1092900" y="3258375"/>
            <a:ext cx="1132800" cy="12030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38" name="Google Shape;338;p47"/>
          <p:cNvSpPr/>
          <p:nvPr/>
        </p:nvSpPr>
        <p:spPr>
          <a:xfrm>
            <a:off x="7347750" y="161492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Sharing Power</a:t>
            </a:r>
            <a:endParaRPr>
              <a:latin typeface="Calibri"/>
              <a:ea typeface="Calibri"/>
              <a:cs typeface="Calibri"/>
              <a:sym typeface="Calibri"/>
            </a:endParaRPr>
          </a:p>
        </p:txBody>
      </p:sp>
      <p:sp>
        <p:nvSpPr>
          <p:cNvPr id="339" name="Google Shape;339;p47"/>
          <p:cNvSpPr/>
          <p:nvPr/>
        </p:nvSpPr>
        <p:spPr>
          <a:xfrm>
            <a:off x="7147575" y="3258375"/>
            <a:ext cx="1325100" cy="1464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40" name="Google Shape;340;p47"/>
          <p:cNvSpPr/>
          <p:nvPr/>
        </p:nvSpPr>
        <p:spPr>
          <a:xfrm>
            <a:off x="3812713" y="3503650"/>
            <a:ext cx="1132800" cy="12084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41" name="Google Shape;341;p47"/>
          <p:cNvSpPr/>
          <p:nvPr/>
        </p:nvSpPr>
        <p:spPr>
          <a:xfrm>
            <a:off x="4587613" y="1691125"/>
            <a:ext cx="1220400" cy="1464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Inclusivity</a:t>
            </a:r>
            <a:endParaRPr>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342" name="Google Shape;342;p47"/>
          <p:cNvSpPr/>
          <p:nvPr/>
        </p:nvSpPr>
        <p:spPr>
          <a:xfrm>
            <a:off x="4408825" y="3258375"/>
            <a:ext cx="1325100" cy="14646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Accountable</a:t>
            </a:r>
            <a:endParaRPr>
              <a:latin typeface="Calibri"/>
              <a:ea typeface="Calibri"/>
              <a:cs typeface="Calibri"/>
              <a:sym typeface="Calibri"/>
            </a:endParaRPr>
          </a:p>
        </p:txBody>
      </p:sp>
      <p:sp>
        <p:nvSpPr>
          <p:cNvPr id="343" name="Google Shape;343;p47"/>
          <p:cNvSpPr/>
          <p:nvPr/>
        </p:nvSpPr>
        <p:spPr>
          <a:xfrm>
            <a:off x="285550" y="3375550"/>
            <a:ext cx="1325100" cy="14646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368300" rtl="0" algn="l">
              <a:lnSpc>
                <a:spcPct val="110000"/>
              </a:lnSpc>
              <a:spcBef>
                <a:spcPts val="1500"/>
              </a:spcBef>
              <a:spcAft>
                <a:spcPts val="0"/>
              </a:spcAft>
              <a:buNone/>
            </a:pPr>
            <a:r>
              <a:t/>
            </a:r>
            <a:endParaRPr>
              <a:latin typeface="Calibri"/>
              <a:ea typeface="Calibri"/>
              <a:cs typeface="Calibri"/>
              <a:sym typeface="Calibri"/>
            </a:endParaRPr>
          </a:p>
        </p:txBody>
      </p:sp>
      <p:sp>
        <p:nvSpPr>
          <p:cNvPr id="344" name="Google Shape;344;p47"/>
          <p:cNvSpPr/>
          <p:nvPr/>
        </p:nvSpPr>
        <p:spPr>
          <a:xfrm>
            <a:off x="6015950" y="2080813"/>
            <a:ext cx="1325100" cy="1464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Dealing with conflict directly and practice working through it together!</a:t>
            </a:r>
            <a:endParaRPr>
              <a:latin typeface="Calibri"/>
              <a:ea typeface="Calibri"/>
              <a:cs typeface="Calibri"/>
              <a:sym typeface="Calibri"/>
            </a:endParaRPr>
          </a:p>
        </p:txBody>
      </p:sp>
      <p:sp>
        <p:nvSpPr>
          <p:cNvPr id="345" name="Google Shape;345;p47"/>
          <p:cNvSpPr/>
          <p:nvPr/>
        </p:nvSpPr>
        <p:spPr>
          <a:xfrm>
            <a:off x="1670075" y="1865600"/>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Rank and file driven</a:t>
            </a:r>
            <a:endParaRPr>
              <a:latin typeface="Calibri"/>
              <a:ea typeface="Calibri"/>
              <a:cs typeface="Calibri"/>
              <a:sym typeface="Calibri"/>
            </a:endParaRPr>
          </a:p>
        </p:txBody>
      </p:sp>
      <p:sp>
        <p:nvSpPr>
          <p:cNvPr id="346" name="Google Shape;346;p47"/>
          <p:cNvSpPr/>
          <p:nvPr/>
        </p:nvSpPr>
        <p:spPr>
          <a:xfrm>
            <a:off x="2487625" y="3375550"/>
            <a:ext cx="1325100" cy="14646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Rising tide floats all ships</a:t>
            </a:r>
            <a:endParaRPr>
              <a:latin typeface="Calibri"/>
              <a:ea typeface="Calibri"/>
              <a:cs typeface="Calibri"/>
              <a:sym typeface="Calibri"/>
            </a:endParaRPr>
          </a:p>
        </p:txBody>
      </p:sp>
      <p:sp>
        <p:nvSpPr>
          <p:cNvPr id="347" name="Google Shape;347;p47"/>
          <p:cNvSpPr/>
          <p:nvPr/>
        </p:nvSpPr>
        <p:spPr>
          <a:xfrm>
            <a:off x="6753650" y="380597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Empowerment</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8"/>
          <p:cNvSpPr txBox="1"/>
          <p:nvPr>
            <p:ph type="title"/>
          </p:nvPr>
        </p:nvSpPr>
        <p:spPr>
          <a:xfrm>
            <a:off x="819150" y="320825"/>
            <a:ext cx="7134900" cy="1028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800"/>
              <a:t>What kind of values would you want to see your union practice?</a:t>
            </a:r>
            <a:endParaRPr sz="3800"/>
          </a:p>
        </p:txBody>
      </p:sp>
      <p:sp>
        <p:nvSpPr>
          <p:cNvPr id="353" name="Google Shape;353;p48"/>
          <p:cNvSpPr/>
          <p:nvPr/>
        </p:nvSpPr>
        <p:spPr>
          <a:xfrm>
            <a:off x="390250" y="1541300"/>
            <a:ext cx="1220400" cy="11022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Mutual Aid</a:t>
            </a:r>
            <a:endParaRPr>
              <a:latin typeface="Calibri"/>
              <a:ea typeface="Calibri"/>
              <a:cs typeface="Calibri"/>
              <a:sym typeface="Calibri"/>
            </a:endParaRPr>
          </a:p>
        </p:txBody>
      </p:sp>
      <p:sp>
        <p:nvSpPr>
          <p:cNvPr id="354" name="Google Shape;354;p48"/>
          <p:cNvSpPr/>
          <p:nvPr/>
        </p:nvSpPr>
        <p:spPr>
          <a:xfrm>
            <a:off x="3054600" y="1988213"/>
            <a:ext cx="1325100" cy="11022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No concessions</a:t>
            </a:r>
            <a:endParaRPr>
              <a:latin typeface="Calibri"/>
              <a:ea typeface="Calibri"/>
              <a:cs typeface="Calibri"/>
              <a:sym typeface="Calibri"/>
            </a:endParaRPr>
          </a:p>
        </p:txBody>
      </p:sp>
      <p:sp>
        <p:nvSpPr>
          <p:cNvPr id="355" name="Google Shape;355;p48"/>
          <p:cNvSpPr/>
          <p:nvPr/>
        </p:nvSpPr>
        <p:spPr>
          <a:xfrm>
            <a:off x="5338625" y="1691125"/>
            <a:ext cx="1325100" cy="13122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6" name="Google Shape;356;p48"/>
          <p:cNvSpPr/>
          <p:nvPr/>
        </p:nvSpPr>
        <p:spPr>
          <a:xfrm>
            <a:off x="1092900" y="3258375"/>
            <a:ext cx="1132800" cy="12030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7" name="Google Shape;357;p48"/>
          <p:cNvSpPr/>
          <p:nvPr/>
        </p:nvSpPr>
        <p:spPr>
          <a:xfrm>
            <a:off x="7347750" y="161492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Caping leadership salaries</a:t>
            </a:r>
            <a:endParaRPr>
              <a:latin typeface="Calibri"/>
              <a:ea typeface="Calibri"/>
              <a:cs typeface="Calibri"/>
              <a:sym typeface="Calibri"/>
            </a:endParaRPr>
          </a:p>
        </p:txBody>
      </p:sp>
      <p:sp>
        <p:nvSpPr>
          <p:cNvPr id="358" name="Google Shape;358;p48"/>
          <p:cNvSpPr/>
          <p:nvPr/>
        </p:nvSpPr>
        <p:spPr>
          <a:xfrm>
            <a:off x="7147575" y="3258375"/>
            <a:ext cx="1325100" cy="1464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59" name="Google Shape;359;p48"/>
          <p:cNvSpPr/>
          <p:nvPr/>
        </p:nvSpPr>
        <p:spPr>
          <a:xfrm>
            <a:off x="3812713" y="3503650"/>
            <a:ext cx="1132800" cy="12084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0" name="Google Shape;360;p48"/>
          <p:cNvSpPr/>
          <p:nvPr/>
        </p:nvSpPr>
        <p:spPr>
          <a:xfrm>
            <a:off x="4587613" y="1691125"/>
            <a:ext cx="1220400" cy="1464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1" name="Google Shape;361;p48"/>
          <p:cNvSpPr/>
          <p:nvPr/>
        </p:nvSpPr>
        <p:spPr>
          <a:xfrm>
            <a:off x="4730675" y="3497325"/>
            <a:ext cx="1325100" cy="14646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Leadership turnover</a:t>
            </a:r>
            <a:endParaRPr>
              <a:latin typeface="Calibri"/>
              <a:ea typeface="Calibri"/>
              <a:cs typeface="Calibri"/>
              <a:sym typeface="Calibri"/>
            </a:endParaRPr>
          </a:p>
        </p:txBody>
      </p:sp>
      <p:sp>
        <p:nvSpPr>
          <p:cNvPr id="362" name="Google Shape;362;p48"/>
          <p:cNvSpPr/>
          <p:nvPr/>
        </p:nvSpPr>
        <p:spPr>
          <a:xfrm>
            <a:off x="285550" y="3375550"/>
            <a:ext cx="1325100" cy="14646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3" name="Google Shape;363;p48"/>
          <p:cNvSpPr/>
          <p:nvPr/>
        </p:nvSpPr>
        <p:spPr>
          <a:xfrm>
            <a:off x="6015950" y="2080813"/>
            <a:ext cx="1325100" cy="1464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Decolonization</a:t>
            </a:r>
            <a:endParaRPr>
              <a:latin typeface="Calibri"/>
              <a:ea typeface="Calibri"/>
              <a:cs typeface="Calibri"/>
              <a:sym typeface="Calibri"/>
            </a:endParaRPr>
          </a:p>
        </p:txBody>
      </p:sp>
      <p:sp>
        <p:nvSpPr>
          <p:cNvPr id="364" name="Google Shape;364;p48"/>
          <p:cNvSpPr/>
          <p:nvPr/>
        </p:nvSpPr>
        <p:spPr>
          <a:xfrm>
            <a:off x="1670075" y="1865600"/>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5" name="Google Shape;365;p48"/>
          <p:cNvSpPr/>
          <p:nvPr/>
        </p:nvSpPr>
        <p:spPr>
          <a:xfrm>
            <a:off x="2225700" y="3432350"/>
            <a:ext cx="1325100" cy="14646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66" name="Google Shape;366;p48"/>
          <p:cNvSpPr/>
          <p:nvPr/>
        </p:nvSpPr>
        <p:spPr>
          <a:xfrm>
            <a:off x="6753650" y="380597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9"/>
          <p:cNvSpPr txBox="1"/>
          <p:nvPr>
            <p:ph type="title"/>
          </p:nvPr>
        </p:nvSpPr>
        <p:spPr>
          <a:xfrm>
            <a:off x="819150" y="320825"/>
            <a:ext cx="7134900" cy="1028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 sz="3800"/>
              <a:t>What kind of values would you want to see your union practice?</a:t>
            </a:r>
            <a:endParaRPr sz="3800"/>
          </a:p>
        </p:txBody>
      </p:sp>
      <p:sp>
        <p:nvSpPr>
          <p:cNvPr id="372" name="Google Shape;372;p49"/>
          <p:cNvSpPr/>
          <p:nvPr/>
        </p:nvSpPr>
        <p:spPr>
          <a:xfrm>
            <a:off x="390250" y="1541300"/>
            <a:ext cx="1220400" cy="1102200"/>
          </a:xfrm>
          <a:prstGeom prst="rect">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3" name="Google Shape;373;p49"/>
          <p:cNvSpPr/>
          <p:nvPr/>
        </p:nvSpPr>
        <p:spPr>
          <a:xfrm>
            <a:off x="3054600" y="1988213"/>
            <a:ext cx="1325100" cy="11022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4" name="Google Shape;374;p49"/>
          <p:cNvSpPr/>
          <p:nvPr/>
        </p:nvSpPr>
        <p:spPr>
          <a:xfrm>
            <a:off x="5338625" y="1691125"/>
            <a:ext cx="1325100" cy="1312200"/>
          </a:xfrm>
          <a:prstGeom prst="rect">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5" name="Google Shape;375;p49"/>
          <p:cNvSpPr/>
          <p:nvPr/>
        </p:nvSpPr>
        <p:spPr>
          <a:xfrm>
            <a:off x="1092900" y="3258375"/>
            <a:ext cx="1132800" cy="12030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6" name="Google Shape;376;p49"/>
          <p:cNvSpPr/>
          <p:nvPr/>
        </p:nvSpPr>
        <p:spPr>
          <a:xfrm>
            <a:off x="7347750" y="161492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7" name="Google Shape;377;p49"/>
          <p:cNvSpPr/>
          <p:nvPr/>
        </p:nvSpPr>
        <p:spPr>
          <a:xfrm>
            <a:off x="7147575" y="3258375"/>
            <a:ext cx="1325100" cy="1464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8" name="Google Shape;378;p49"/>
          <p:cNvSpPr/>
          <p:nvPr/>
        </p:nvSpPr>
        <p:spPr>
          <a:xfrm>
            <a:off x="3812713" y="3503650"/>
            <a:ext cx="1132800" cy="1208400"/>
          </a:xfrm>
          <a:prstGeom prst="rect">
            <a:avLst/>
          </a:prstGeom>
          <a:solidFill>
            <a:srgbClr val="E6B8A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79" name="Google Shape;379;p49"/>
          <p:cNvSpPr/>
          <p:nvPr/>
        </p:nvSpPr>
        <p:spPr>
          <a:xfrm>
            <a:off x="4587613" y="1691125"/>
            <a:ext cx="1220400" cy="1464600"/>
          </a:xfrm>
          <a:prstGeom prst="rect">
            <a:avLst/>
          </a:prstGeom>
          <a:solidFill>
            <a:srgbClr val="F4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0" name="Google Shape;380;p49"/>
          <p:cNvSpPr/>
          <p:nvPr/>
        </p:nvSpPr>
        <p:spPr>
          <a:xfrm>
            <a:off x="4408825" y="3258375"/>
            <a:ext cx="1325100" cy="1464600"/>
          </a:xfrm>
          <a:prstGeom prst="rect">
            <a:avLst/>
          </a:prstGeom>
          <a:solidFill>
            <a:srgbClr val="C9DAF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1" name="Google Shape;381;p49"/>
          <p:cNvSpPr/>
          <p:nvPr/>
        </p:nvSpPr>
        <p:spPr>
          <a:xfrm>
            <a:off x="285550" y="3375550"/>
            <a:ext cx="1325100" cy="1464600"/>
          </a:xfrm>
          <a:prstGeom prst="rect">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2" name="Google Shape;382;p49"/>
          <p:cNvSpPr/>
          <p:nvPr/>
        </p:nvSpPr>
        <p:spPr>
          <a:xfrm>
            <a:off x="6015950" y="2080813"/>
            <a:ext cx="1325100" cy="1464600"/>
          </a:xfrm>
          <a:prstGeom prst="rect">
            <a:avLst/>
          </a:prstGeom>
          <a:solidFill>
            <a:srgbClr val="D0E0E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3" name="Google Shape;383;p49"/>
          <p:cNvSpPr/>
          <p:nvPr/>
        </p:nvSpPr>
        <p:spPr>
          <a:xfrm>
            <a:off x="1670075" y="1865600"/>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4" name="Google Shape;384;p49"/>
          <p:cNvSpPr/>
          <p:nvPr/>
        </p:nvSpPr>
        <p:spPr>
          <a:xfrm>
            <a:off x="2487625" y="3375550"/>
            <a:ext cx="1325100" cy="1464600"/>
          </a:xfrm>
          <a:prstGeom prst="rect">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385" name="Google Shape;385;p49"/>
          <p:cNvSpPr/>
          <p:nvPr/>
        </p:nvSpPr>
        <p:spPr>
          <a:xfrm>
            <a:off x="6753650" y="3805975"/>
            <a:ext cx="1325100" cy="1464600"/>
          </a:xfrm>
          <a:prstGeom prst="rect">
            <a:avLst/>
          </a:prstGeom>
          <a:solidFill>
            <a:srgbClr val="FFF2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0"/>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Scenarios &amp; Small groups </a:t>
            </a:r>
            <a:endParaRPr/>
          </a:p>
        </p:txBody>
      </p:sp>
      <p:sp>
        <p:nvSpPr>
          <p:cNvPr id="391" name="Google Shape;391;p50"/>
          <p:cNvSpPr txBox="1"/>
          <p:nvPr>
            <p:ph idx="1" type="body"/>
          </p:nvPr>
        </p:nvSpPr>
        <p:spPr>
          <a:xfrm>
            <a:off x="819150" y="1641450"/>
            <a:ext cx="7505700" cy="27972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300"/>
              <a:t>Pick 1 of these scenarios and discuss in small groups how this would exclude or prevent minority workers from participating in the union? Then discuss what are the steps you as the union (stewards, leadership, members) could take to address these scenarios and build solidarity among the members. </a:t>
            </a:r>
            <a:endParaRPr sz="23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1"/>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Scenario 1 </a:t>
            </a:r>
            <a:endParaRPr/>
          </a:p>
        </p:txBody>
      </p:sp>
      <p:sp>
        <p:nvSpPr>
          <p:cNvPr id="397" name="Google Shape;397;p51"/>
          <p:cNvSpPr txBox="1"/>
          <p:nvPr>
            <p:ph idx="1" type="body"/>
          </p:nvPr>
        </p:nvSpPr>
        <p:spPr>
          <a:xfrm>
            <a:off x="819150" y="1619075"/>
            <a:ext cx="7505700" cy="2819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400">
                <a:solidFill>
                  <a:srgbClr val="000000"/>
                </a:solidFill>
                <a:latin typeface="Arial"/>
                <a:ea typeface="Arial"/>
                <a:cs typeface="Arial"/>
                <a:sym typeface="Arial"/>
              </a:rPr>
              <a:t>A group of Latino members are sitting in the break room when another member walks in. A member who only speaks English gets agitated and tells them, “I know you’re talking about me. “We speak English in this country.”</a:t>
            </a:r>
            <a:endParaRPr sz="240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2"/>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Scenario 2: </a:t>
            </a:r>
            <a:endParaRPr/>
          </a:p>
        </p:txBody>
      </p:sp>
      <p:sp>
        <p:nvSpPr>
          <p:cNvPr id="403" name="Google Shape;403;p52"/>
          <p:cNvSpPr txBox="1"/>
          <p:nvPr>
            <p:ph idx="1" type="body"/>
          </p:nvPr>
        </p:nvSpPr>
        <p:spPr>
          <a:xfrm>
            <a:off x="819150" y="1708525"/>
            <a:ext cx="7505700" cy="2730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100">
                <a:solidFill>
                  <a:srgbClr val="000000"/>
                </a:solidFill>
                <a:latin typeface="Arial"/>
                <a:ea typeface="Arial"/>
                <a:cs typeface="Arial"/>
                <a:sym typeface="Arial"/>
              </a:rPr>
              <a:t>You’re collecting photos for your slate’s Facebook page, website and campaign leaflets.  All of the pictures you’re getting are of white members. You ask the other slate members if there are pictures of members of color and they say, “ We don’t have many members of color who are involved.”</a:t>
            </a:r>
            <a:endParaRPr sz="23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53"/>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Scenario 3: </a:t>
            </a:r>
            <a:endParaRPr/>
          </a:p>
        </p:txBody>
      </p:sp>
      <p:sp>
        <p:nvSpPr>
          <p:cNvPr id="409" name="Google Shape;409;p53"/>
          <p:cNvSpPr txBox="1"/>
          <p:nvPr>
            <p:ph idx="1" type="body"/>
          </p:nvPr>
        </p:nvSpPr>
        <p:spPr>
          <a:xfrm>
            <a:off x="819150" y="1686175"/>
            <a:ext cx="7505700" cy="27525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600"/>
              <a:t>Some racist graffiti is found scrawled on someone’s locker with a Sharpie, including the N word. Management cleans off the locker and moves on. Rumors fly about what the graffiti said and didn’t say. </a:t>
            </a:r>
            <a:endParaRPr sz="26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4"/>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Scenario 4: </a:t>
            </a:r>
            <a:endParaRPr/>
          </a:p>
        </p:txBody>
      </p:sp>
      <p:sp>
        <p:nvSpPr>
          <p:cNvPr id="415" name="Google Shape;415;p54"/>
          <p:cNvSpPr txBox="1"/>
          <p:nvPr>
            <p:ph idx="1" type="body"/>
          </p:nvPr>
        </p:nvSpPr>
        <p:spPr>
          <a:xfrm>
            <a:off x="819150" y="1596725"/>
            <a:ext cx="7505700" cy="2841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2100"/>
              <a:t>The university announces layoffs to the custodial staff, a workforce that has many Black, Latino, and immigrant members in a different union. You discuss mobilizing for their rally and lending them staff support at the Executive Board meeting. One member protests, arguing that faculty don’t want to be associated with the custodial staff and it will hurt your reputation. </a:t>
            </a:r>
            <a:endParaRPr sz="21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5"/>
          <p:cNvSpPr txBox="1"/>
          <p:nvPr>
            <p:ph idx="1" type="body"/>
          </p:nvPr>
        </p:nvSpPr>
        <p:spPr>
          <a:xfrm>
            <a:off x="490975" y="1644350"/>
            <a:ext cx="3565500" cy="2794500"/>
          </a:xfrm>
          <a:prstGeom prst="rect">
            <a:avLst/>
          </a:prstGeom>
        </p:spPr>
        <p:txBody>
          <a:bodyPr anchorCtr="0" anchor="t" bIns="91425" lIns="91425" spcFirstLastPara="1" rIns="91425" wrap="square" tIns="91425">
            <a:normAutofit fontScale="25000" lnSpcReduction="20000"/>
          </a:bodyPr>
          <a:lstStyle/>
          <a:p>
            <a:pPr indent="0" lvl="0" marL="0" rtl="0" algn="l">
              <a:lnSpc>
                <a:spcPct val="120000"/>
              </a:lnSpc>
              <a:spcBef>
                <a:spcPts val="0"/>
              </a:spcBef>
              <a:spcAft>
                <a:spcPts val="0"/>
              </a:spcAft>
              <a:buNone/>
            </a:pPr>
            <a:r>
              <a:rPr b="1" lang="en" sz="12000">
                <a:solidFill>
                  <a:srgbClr val="000000"/>
                </a:solidFill>
              </a:rPr>
              <a:t>What is an issue in your workplace that would build unity and involve more workers of color?</a:t>
            </a:r>
            <a:endParaRPr b="1" sz="120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600">
              <a:solidFill>
                <a:srgbClr val="000000"/>
              </a:solidFill>
            </a:endParaRPr>
          </a:p>
          <a:p>
            <a:pPr indent="0" lvl="0" marL="0" rtl="0" algn="l">
              <a:lnSpc>
                <a:spcPct val="120000"/>
              </a:lnSpc>
              <a:spcBef>
                <a:spcPts val="0"/>
              </a:spcBef>
              <a:spcAft>
                <a:spcPts val="0"/>
              </a:spcAft>
              <a:buNone/>
            </a:pPr>
            <a:r>
              <a:t/>
            </a:r>
            <a:endParaRPr b="1" sz="2400">
              <a:solidFill>
                <a:srgbClr val="000000"/>
              </a:solidFill>
            </a:endParaRPr>
          </a:p>
          <a:p>
            <a:pPr indent="0" lvl="0" marL="0" rtl="0" algn="l">
              <a:spcBef>
                <a:spcPts val="0"/>
              </a:spcBef>
              <a:spcAft>
                <a:spcPts val="0"/>
              </a:spcAft>
              <a:buNone/>
            </a:pPr>
            <a:r>
              <a:t/>
            </a:r>
            <a:endParaRPr b="1" sz="2200"/>
          </a:p>
          <a:p>
            <a:pPr indent="0" lvl="0" marL="0" rtl="0" algn="l">
              <a:spcBef>
                <a:spcPts val="1200"/>
              </a:spcBef>
              <a:spcAft>
                <a:spcPts val="1200"/>
              </a:spcAft>
              <a:buNone/>
            </a:pPr>
            <a:r>
              <a:t/>
            </a:r>
            <a:endParaRPr b="1" sz="2200"/>
          </a:p>
        </p:txBody>
      </p:sp>
      <p:pic>
        <p:nvPicPr>
          <p:cNvPr id="421" name="Google Shape;421;p55"/>
          <p:cNvPicPr preferRelativeResize="0"/>
          <p:nvPr/>
        </p:nvPicPr>
        <p:blipFill>
          <a:blip r:embed="rId3">
            <a:alphaModFix/>
          </a:blip>
          <a:stretch>
            <a:fillRect/>
          </a:stretch>
        </p:blipFill>
        <p:spPr>
          <a:xfrm>
            <a:off x="4407050" y="1546975"/>
            <a:ext cx="4506725" cy="3387650"/>
          </a:xfrm>
          <a:prstGeom prst="rect">
            <a:avLst/>
          </a:prstGeom>
          <a:noFill/>
          <a:ln>
            <a:noFill/>
          </a:ln>
        </p:spPr>
      </p:pic>
      <p:sp>
        <p:nvSpPr>
          <p:cNvPr id="422" name="Google Shape;422;p55"/>
          <p:cNvSpPr txBox="1"/>
          <p:nvPr>
            <p:ph type="title"/>
          </p:nvPr>
        </p:nvSpPr>
        <p:spPr>
          <a:xfrm>
            <a:off x="819150" y="494875"/>
            <a:ext cx="6840000" cy="1052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4000"/>
              <a:t>Nothing about us without us!</a:t>
            </a:r>
            <a:endParaRPr sz="40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56"/>
          <p:cNvSpPr txBox="1"/>
          <p:nvPr>
            <p:ph type="title"/>
          </p:nvPr>
        </p:nvSpPr>
        <p:spPr>
          <a:xfrm>
            <a:off x="819150" y="538775"/>
            <a:ext cx="7505700" cy="70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Campaign 1: Teamster MLK Day Campaign </a:t>
            </a:r>
            <a:endParaRPr/>
          </a:p>
        </p:txBody>
      </p:sp>
      <p:sp>
        <p:nvSpPr>
          <p:cNvPr id="428" name="Google Shape;428;p56"/>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7"/>
          <p:cNvSpPr txBox="1"/>
          <p:nvPr>
            <p:ph type="title"/>
          </p:nvPr>
        </p:nvSpPr>
        <p:spPr>
          <a:xfrm>
            <a:off x="819150" y="538775"/>
            <a:ext cx="7505700" cy="70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Campaign 1: Teamster MLK Day Campaign </a:t>
            </a:r>
            <a:endParaRPr/>
          </a:p>
        </p:txBody>
      </p:sp>
      <p:sp>
        <p:nvSpPr>
          <p:cNvPr id="434" name="Google Shape;434;p57"/>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8"/>
          <p:cNvSpPr txBox="1"/>
          <p:nvPr>
            <p:ph type="title"/>
          </p:nvPr>
        </p:nvSpPr>
        <p:spPr>
          <a:xfrm>
            <a:off x="819150" y="538775"/>
            <a:ext cx="7505700" cy="70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Campaign 2: Racist Manager at Kroger </a:t>
            </a:r>
            <a:endParaRPr/>
          </a:p>
        </p:txBody>
      </p:sp>
      <p:sp>
        <p:nvSpPr>
          <p:cNvPr id="440" name="Google Shape;440;p58"/>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59"/>
          <p:cNvSpPr txBox="1"/>
          <p:nvPr>
            <p:ph type="title"/>
          </p:nvPr>
        </p:nvSpPr>
        <p:spPr>
          <a:xfrm>
            <a:off x="819150" y="538775"/>
            <a:ext cx="7505700" cy="702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2: Racist Manager at Kroger </a:t>
            </a:r>
            <a:endParaRPr/>
          </a:p>
          <a:p>
            <a:pPr indent="0" lvl="0" marL="0" rtl="0" algn="l">
              <a:spcBef>
                <a:spcPts val="0"/>
              </a:spcBef>
              <a:spcAft>
                <a:spcPts val="0"/>
              </a:spcAft>
              <a:buNone/>
            </a:pPr>
            <a:r>
              <a:t/>
            </a:r>
            <a:endParaRPr/>
          </a:p>
        </p:txBody>
      </p:sp>
      <p:sp>
        <p:nvSpPr>
          <p:cNvPr id="446" name="Google Shape;446;p59"/>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0"/>
          <p:cNvSpPr txBox="1"/>
          <p:nvPr>
            <p:ph type="title"/>
          </p:nvPr>
        </p:nvSpPr>
        <p:spPr>
          <a:xfrm>
            <a:off x="819150" y="538775"/>
            <a:ext cx="7505700" cy="702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Campaign 3: Workers at Twin Peaks  </a:t>
            </a:r>
            <a:endParaRPr/>
          </a:p>
        </p:txBody>
      </p:sp>
      <p:sp>
        <p:nvSpPr>
          <p:cNvPr id="452" name="Google Shape;452;p60"/>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61"/>
          <p:cNvSpPr txBox="1"/>
          <p:nvPr>
            <p:ph type="title"/>
          </p:nvPr>
        </p:nvSpPr>
        <p:spPr>
          <a:xfrm>
            <a:off x="819150" y="538775"/>
            <a:ext cx="7505700" cy="702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3: Workers at Twin Peaks  </a:t>
            </a:r>
            <a:endParaRPr/>
          </a:p>
          <a:p>
            <a:pPr indent="0" lvl="0" marL="0" rtl="0" algn="l">
              <a:spcBef>
                <a:spcPts val="0"/>
              </a:spcBef>
              <a:spcAft>
                <a:spcPts val="0"/>
              </a:spcAft>
              <a:buNone/>
            </a:pPr>
            <a:r>
              <a:t/>
            </a:r>
            <a:endParaRPr/>
          </a:p>
        </p:txBody>
      </p:sp>
      <p:sp>
        <p:nvSpPr>
          <p:cNvPr id="458" name="Google Shape;458;p61"/>
          <p:cNvSpPr txBox="1"/>
          <p:nvPr>
            <p:ph idx="1" type="body"/>
          </p:nvPr>
        </p:nvSpPr>
        <p:spPr>
          <a:xfrm>
            <a:off x="819150" y="1240775"/>
            <a:ext cx="7505700" cy="31980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62"/>
          <p:cNvSpPr txBox="1"/>
          <p:nvPr>
            <p:ph type="title"/>
          </p:nvPr>
        </p:nvSpPr>
        <p:spPr>
          <a:xfrm>
            <a:off x="819150" y="408000"/>
            <a:ext cx="7505700" cy="889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4: Minneapolis Strikers demand a living wage </a:t>
            </a:r>
            <a:endParaRPr/>
          </a:p>
          <a:p>
            <a:pPr indent="0" lvl="0" marL="0" rtl="0" algn="l">
              <a:spcBef>
                <a:spcPts val="0"/>
              </a:spcBef>
              <a:spcAft>
                <a:spcPts val="0"/>
              </a:spcAft>
              <a:buNone/>
            </a:pPr>
            <a:r>
              <a:t/>
            </a:r>
            <a:endParaRPr/>
          </a:p>
        </p:txBody>
      </p:sp>
      <p:sp>
        <p:nvSpPr>
          <p:cNvPr id="464" name="Google Shape;464;p62"/>
          <p:cNvSpPr txBox="1"/>
          <p:nvPr>
            <p:ph idx="1" type="body"/>
          </p:nvPr>
        </p:nvSpPr>
        <p:spPr>
          <a:xfrm>
            <a:off x="819150" y="1419275"/>
            <a:ext cx="7505700" cy="30195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63"/>
          <p:cNvSpPr txBox="1"/>
          <p:nvPr>
            <p:ph type="title"/>
          </p:nvPr>
        </p:nvSpPr>
        <p:spPr>
          <a:xfrm>
            <a:off x="819150" y="538775"/>
            <a:ext cx="7505700" cy="845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Campaign 4: Minneapolis Strikers demand a living wage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70" name="Google Shape;470;p63"/>
          <p:cNvSpPr txBox="1"/>
          <p:nvPr>
            <p:ph idx="1" type="body"/>
          </p:nvPr>
        </p:nvSpPr>
        <p:spPr>
          <a:xfrm>
            <a:off x="819150" y="1611050"/>
            <a:ext cx="7505700" cy="2827800"/>
          </a:xfrm>
          <a:prstGeom prst="rect">
            <a:avLst/>
          </a:prstGeom>
        </p:spPr>
        <p:txBody>
          <a:bodyPr anchorCtr="0" anchor="t" bIns="91425" lIns="91425" spcFirstLastPara="1" rIns="91425" wrap="square" tIns="91425">
            <a:normAutofit/>
          </a:bodyPr>
          <a:lstStyle/>
          <a:p>
            <a:pPr indent="-349250" lvl="0" marL="457200" rtl="0" algn="l">
              <a:spcBef>
                <a:spcPts val="0"/>
              </a:spcBef>
              <a:spcAft>
                <a:spcPts val="0"/>
              </a:spcAft>
              <a:buSzPts val="1900"/>
              <a:buChar char="●"/>
            </a:pPr>
            <a:r>
              <a:rPr lang="en" sz="1900"/>
              <a:t>What were the issues they experienced?</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were the steps they took?</a:t>
            </a:r>
            <a:endParaRPr sz="1900"/>
          </a:p>
          <a:p>
            <a:pPr indent="0" lvl="0" marL="457200" rtl="0" algn="l">
              <a:spcBef>
                <a:spcPts val="0"/>
              </a:spcBef>
              <a:spcAft>
                <a:spcPts val="0"/>
              </a:spcAft>
              <a:buNone/>
            </a:pPr>
            <a:r>
              <a:t/>
            </a:r>
            <a:endParaRPr sz="1900"/>
          </a:p>
          <a:p>
            <a:pPr indent="-349250" lvl="0" marL="457200" rtl="0" algn="l">
              <a:spcBef>
                <a:spcPts val="0"/>
              </a:spcBef>
              <a:spcAft>
                <a:spcPts val="0"/>
              </a:spcAft>
              <a:buSzPts val="1900"/>
              <a:buChar char="●"/>
            </a:pPr>
            <a:r>
              <a:rPr lang="en" sz="1900"/>
              <a:t>What makes this an example of racial justice? </a:t>
            </a:r>
            <a:endParaRPr sz="19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AF2F2B89-36ED-4445-A0FD-9AF6B1DCDEEF}"/>
</file>

<file path=customXml/itemProps2.xml><?xml version="1.0" encoding="utf-8"?>
<ds:datastoreItem xmlns:ds="http://schemas.openxmlformats.org/officeDocument/2006/customXml" ds:itemID="{E54DC5A2-5508-4CEE-A796-589FB13A7511}"/>
</file>

<file path=customXml/itemProps3.xml><?xml version="1.0" encoding="utf-8"?>
<ds:datastoreItem xmlns:ds="http://schemas.openxmlformats.org/officeDocument/2006/customXml" ds:itemID="{71FD8956-7441-4630-B605-DE97EB3AF300}"/>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0x0101004F15A52AE31FEC4EB9E74AAFCF7B6AD7</vt:lpwstr>
  </property>
</Properties>
</file>