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5" r:id="rId5"/>
  </p:sldMasterIdLst>
  <p:notesMasterIdLst>
    <p:notesMasterId r:id="rId86"/>
  </p:notesMasterIdLst>
  <p:handoutMasterIdLst>
    <p:handoutMasterId r:id="rId87"/>
  </p:handoutMasterIdLst>
  <p:sldIdLst>
    <p:sldId id="1834" r:id="rId6"/>
    <p:sldId id="1629" r:id="rId7"/>
    <p:sldId id="1850" r:id="rId8"/>
    <p:sldId id="261" r:id="rId9"/>
    <p:sldId id="258" r:id="rId10"/>
    <p:sldId id="1631" r:id="rId11"/>
    <p:sldId id="1633" r:id="rId12"/>
    <p:sldId id="1817" r:id="rId13"/>
    <p:sldId id="1635" r:id="rId14"/>
    <p:sldId id="1804" r:id="rId15"/>
    <p:sldId id="1801" r:id="rId16"/>
    <p:sldId id="1802" r:id="rId17"/>
    <p:sldId id="1713" r:id="rId18"/>
    <p:sldId id="1780" r:id="rId19"/>
    <p:sldId id="1737" r:id="rId20"/>
    <p:sldId id="1738" r:id="rId21"/>
    <p:sldId id="1819" r:id="rId22"/>
    <p:sldId id="1739" r:id="rId23"/>
    <p:sldId id="1841" r:id="rId24"/>
    <p:sldId id="1777" r:id="rId25"/>
    <p:sldId id="1740" r:id="rId26"/>
    <p:sldId id="1824" r:id="rId27"/>
    <p:sldId id="1820" r:id="rId28"/>
    <p:sldId id="1821" r:id="rId29"/>
    <p:sldId id="1822" r:id="rId30"/>
    <p:sldId id="1823" r:id="rId31"/>
    <p:sldId id="1826" r:id="rId32"/>
    <p:sldId id="1745" r:id="rId33"/>
    <p:sldId id="1848" r:id="rId34"/>
    <p:sldId id="1718" r:id="rId35"/>
    <p:sldId id="1645" r:id="rId36"/>
    <p:sldId id="1646" r:id="rId37"/>
    <p:sldId id="1647" r:id="rId38"/>
    <p:sldId id="1779" r:id="rId39"/>
    <p:sldId id="1648" r:id="rId40"/>
    <p:sldId id="1720" r:id="rId41"/>
    <p:sldId id="1723" r:id="rId42"/>
    <p:sldId id="1650" r:id="rId43"/>
    <p:sldId id="1815" r:id="rId44"/>
    <p:sldId id="1726" r:id="rId45"/>
    <p:sldId id="1655" r:id="rId46"/>
    <p:sldId id="1658" r:id="rId47"/>
    <p:sldId id="1754" r:id="rId48"/>
    <p:sldId id="1686" r:id="rId49"/>
    <p:sldId id="1687" r:id="rId50"/>
    <p:sldId id="1838" r:id="rId51"/>
    <p:sldId id="1807" r:id="rId52"/>
    <p:sldId id="1840" r:id="rId53"/>
    <p:sldId id="1839" r:id="rId54"/>
    <p:sldId id="1851" r:id="rId55"/>
    <p:sldId id="1852" r:id="rId56"/>
    <p:sldId id="1689" r:id="rId57"/>
    <p:sldId id="1694" r:id="rId58"/>
    <p:sldId id="1688" r:id="rId59"/>
    <p:sldId id="1843" r:id="rId60"/>
    <p:sldId id="1690" r:id="rId61"/>
    <p:sldId id="1692" r:id="rId62"/>
    <p:sldId id="1814" r:id="rId63"/>
    <p:sldId id="1853" r:id="rId64"/>
    <p:sldId id="1854" r:id="rId65"/>
    <p:sldId id="1758" r:id="rId66"/>
    <p:sldId id="1855" r:id="rId67"/>
    <p:sldId id="1695" r:id="rId68"/>
    <p:sldId id="1818" r:id="rId69"/>
    <p:sldId id="1856" r:id="rId70"/>
    <p:sldId id="1845" r:id="rId71"/>
    <p:sldId id="1857" r:id="rId72"/>
    <p:sldId id="1696" r:id="rId73"/>
    <p:sldId id="1858" r:id="rId74"/>
    <p:sldId id="1748" r:id="rId75"/>
    <p:sldId id="1846" r:id="rId76"/>
    <p:sldId id="1791" r:id="rId77"/>
    <p:sldId id="1859" r:id="rId78"/>
    <p:sldId id="1844" r:id="rId79"/>
    <p:sldId id="1847" r:id="rId80"/>
    <p:sldId id="1842" r:id="rId81"/>
    <p:sldId id="1760" r:id="rId82"/>
    <p:sldId id="1800" r:id="rId83"/>
    <p:sldId id="1849" r:id="rId84"/>
    <p:sldId id="1829" r:id="rId8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B2AAC8-6242-B7BC-BA88-9E231B5CDDDF}" v="4" dt="2026-09-22T15:32:48.9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theme" Target="theme/theme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handoutMaster" Target="handoutMasters/handoutMaster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res, Linda [PA]" userId="S::ltorres_psea.org#ext#@neahq.onmicrosoft.com::5c259870-4402-4b59-9040-47f794e8fff6" providerId="AD" clId="Web-{9B324BC5-BE00-B453-F995-3F45282952A7}"/>
    <pc:docChg chg="addSld delSld modSld sldOrd">
      <pc:chgData name="Torres, Linda [PA]" userId="S::ltorres_psea.org#ext#@neahq.onmicrosoft.com::5c259870-4402-4b59-9040-47f794e8fff6" providerId="AD" clId="Web-{9B324BC5-BE00-B453-F995-3F45282952A7}" dt="2026-08-04T16:08:35.450" v="285" actId="1076"/>
      <pc:docMkLst>
        <pc:docMk/>
      </pc:docMkLst>
      <pc:sldChg chg="del">
        <pc:chgData name="Torres, Linda [PA]" userId="S::ltorres_psea.org#ext#@neahq.onmicrosoft.com::5c259870-4402-4b59-9040-47f794e8fff6" providerId="AD" clId="Web-{9B324BC5-BE00-B453-F995-3F45282952A7}" dt="2026-08-04T15:34:53.965" v="5"/>
        <pc:sldMkLst>
          <pc:docMk/>
          <pc:sldMk cId="226844775" sldId="1639"/>
        </pc:sldMkLst>
      </pc:sldChg>
      <pc:sldChg chg="del">
        <pc:chgData name="Torres, Linda [PA]" userId="S::ltorres_psea.org#ext#@neahq.onmicrosoft.com::5c259870-4402-4b59-9040-47f794e8fff6" providerId="AD" clId="Web-{9B324BC5-BE00-B453-F995-3F45282952A7}" dt="2026-08-04T15:34:53.949" v="3"/>
        <pc:sldMkLst>
          <pc:docMk/>
          <pc:sldMk cId="2683659395" sldId="1641"/>
        </pc:sldMkLst>
      </pc:sldChg>
      <pc:sldChg chg="del">
        <pc:chgData name="Torres, Linda [PA]" userId="S::ltorres_psea.org#ext#@neahq.onmicrosoft.com::5c259870-4402-4b59-9040-47f794e8fff6" providerId="AD" clId="Web-{9B324BC5-BE00-B453-F995-3F45282952A7}" dt="2026-08-04T15:34:53.949" v="1"/>
        <pc:sldMkLst>
          <pc:docMk/>
          <pc:sldMk cId="4196012545" sldId="1642"/>
        </pc:sldMkLst>
      </pc:sldChg>
      <pc:sldChg chg="del">
        <pc:chgData name="Torres, Linda [PA]" userId="S::ltorres_psea.org#ext#@neahq.onmicrosoft.com::5c259870-4402-4b59-9040-47f794e8fff6" providerId="AD" clId="Web-{9B324BC5-BE00-B453-F995-3F45282952A7}" dt="2026-08-04T15:34:53.949" v="0"/>
        <pc:sldMkLst>
          <pc:docMk/>
          <pc:sldMk cId="1114959010" sldId="1643"/>
        </pc:sldMkLst>
      </pc:sldChg>
      <pc:sldChg chg="del">
        <pc:chgData name="Torres, Linda [PA]" userId="S::ltorres_psea.org#ext#@neahq.onmicrosoft.com::5c259870-4402-4b59-9040-47f794e8fff6" providerId="AD" clId="Web-{9B324BC5-BE00-B453-F995-3F45282952A7}" dt="2026-08-04T15:34:53.949" v="2"/>
        <pc:sldMkLst>
          <pc:docMk/>
          <pc:sldMk cId="3168383045" sldId="1717"/>
        </pc:sldMkLst>
      </pc:sldChg>
      <pc:sldChg chg="del">
        <pc:chgData name="Torres, Linda [PA]" userId="S::ltorres_psea.org#ext#@neahq.onmicrosoft.com::5c259870-4402-4b59-9040-47f794e8fff6" providerId="AD" clId="Web-{9B324BC5-BE00-B453-F995-3F45282952A7}" dt="2026-08-04T15:34:53.965" v="4"/>
        <pc:sldMkLst>
          <pc:docMk/>
          <pc:sldMk cId="2005682371" sldId="1728"/>
        </pc:sldMkLst>
      </pc:sldChg>
      <pc:sldChg chg="add">
        <pc:chgData name="Torres, Linda [PA]" userId="S::ltorres_psea.org#ext#@neahq.onmicrosoft.com::5c259870-4402-4b59-9040-47f794e8fff6" providerId="AD" clId="Web-{9B324BC5-BE00-B453-F995-3F45282952A7}" dt="2026-08-04T15:35:48.202" v="6"/>
        <pc:sldMkLst>
          <pc:docMk/>
          <pc:sldMk cId="3117261846" sldId="1761"/>
        </pc:sldMkLst>
      </pc:sldChg>
      <pc:sldChg chg="add">
        <pc:chgData name="Torres, Linda [PA]" userId="S::ltorres_psea.org#ext#@neahq.onmicrosoft.com::5c259870-4402-4b59-9040-47f794e8fff6" providerId="AD" clId="Web-{9B324BC5-BE00-B453-F995-3F45282952A7}" dt="2026-08-04T15:35:48.358" v="7"/>
        <pc:sldMkLst>
          <pc:docMk/>
          <pc:sldMk cId="1511242793" sldId="1765"/>
        </pc:sldMkLst>
      </pc:sldChg>
      <pc:sldChg chg="addSp delSp modSp add">
        <pc:chgData name="Torres, Linda [PA]" userId="S::ltorres_psea.org#ext#@neahq.onmicrosoft.com::5c259870-4402-4b59-9040-47f794e8fff6" providerId="AD" clId="Web-{9B324BC5-BE00-B453-F995-3F45282952A7}" dt="2026-08-04T16:03:54.655" v="204" actId="1076"/>
        <pc:sldMkLst>
          <pc:docMk/>
          <pc:sldMk cId="1715219998" sldId="1767"/>
        </pc:sldMkLst>
        <pc:spChg chg="mod">
          <ac:chgData name="Torres, Linda [PA]" userId="S::ltorres_psea.org#ext#@neahq.onmicrosoft.com::5c259870-4402-4b59-9040-47f794e8fff6" providerId="AD" clId="Web-{9B324BC5-BE00-B453-F995-3F45282952A7}" dt="2026-08-04T15:58:40.672" v="179" actId="1076"/>
          <ac:spMkLst>
            <pc:docMk/>
            <pc:sldMk cId="1715219998" sldId="1767"/>
            <ac:spMk id="2" creationId="{6B7F73DA-3AC9-44CC-A6CB-769FB9AFCAC0}"/>
          </ac:spMkLst>
        </pc:spChg>
        <pc:spChg chg="del mod">
          <ac:chgData name="Torres, Linda [PA]" userId="S::ltorres_psea.org#ext#@neahq.onmicrosoft.com::5c259870-4402-4b59-9040-47f794e8fff6" providerId="AD" clId="Web-{9B324BC5-BE00-B453-F995-3F45282952A7}" dt="2026-08-04T15:39:38.525" v="34"/>
          <ac:spMkLst>
            <pc:docMk/>
            <pc:sldMk cId="1715219998" sldId="1767"/>
            <ac:spMk id="5" creationId="{D284B8F7-AAF8-3747-9AC7-3B63F201E564}"/>
          </ac:spMkLst>
        </pc:spChg>
        <pc:spChg chg="add mod">
          <ac:chgData name="Torres, Linda [PA]" userId="S::ltorres_psea.org#ext#@neahq.onmicrosoft.com::5c259870-4402-4b59-9040-47f794e8fff6" providerId="AD" clId="Web-{9B324BC5-BE00-B453-F995-3F45282952A7}" dt="2026-08-04T16:03:25.513" v="201" actId="1076"/>
          <ac:spMkLst>
            <pc:docMk/>
            <pc:sldMk cId="1715219998" sldId="1767"/>
            <ac:spMk id="8" creationId="{FC629B26-C8C9-88E8-AA3B-00C524CA39B0}"/>
          </ac:spMkLst>
        </pc:spChg>
        <pc:picChg chg="del">
          <ac:chgData name="Torres, Linda [PA]" userId="S::ltorres_psea.org#ext#@neahq.onmicrosoft.com::5c259870-4402-4b59-9040-47f794e8fff6" providerId="AD" clId="Web-{9B324BC5-BE00-B453-F995-3F45282952A7}" dt="2026-08-04T15:39:17.977" v="27"/>
          <ac:picMkLst>
            <pc:docMk/>
            <pc:sldMk cId="1715219998" sldId="1767"/>
            <ac:picMk id="4" creationId="{63386AE1-1F3D-449C-AC60-39FE7C7E6B2E}"/>
          </ac:picMkLst>
        </pc:picChg>
        <pc:picChg chg="add mod ord modCrop">
          <ac:chgData name="Torres, Linda [PA]" userId="S::ltorres_psea.org#ext#@neahq.onmicrosoft.com::5c259870-4402-4b59-9040-47f794e8fff6" providerId="AD" clId="Web-{9B324BC5-BE00-B453-F995-3F45282952A7}" dt="2026-08-04T16:03:54.655" v="204" actId="1076"/>
          <ac:picMkLst>
            <pc:docMk/>
            <pc:sldMk cId="1715219998" sldId="1767"/>
            <ac:picMk id="6" creationId="{FBAEB330-4EC0-8881-F9F9-3B989340AC48}"/>
          </ac:picMkLst>
        </pc:picChg>
        <pc:picChg chg="add del mod">
          <ac:chgData name="Torres, Linda [PA]" userId="S::ltorres_psea.org#ext#@neahq.onmicrosoft.com::5c259870-4402-4b59-9040-47f794e8fff6" providerId="AD" clId="Web-{9B324BC5-BE00-B453-F995-3F45282952A7}" dt="2026-08-04T15:53:23.204" v="58"/>
          <ac:picMkLst>
            <pc:docMk/>
            <pc:sldMk cId="1715219998" sldId="1767"/>
            <ac:picMk id="7" creationId="{5CB55AE0-0073-B7AC-8D42-7234C589DEEA}"/>
          </ac:picMkLst>
        </pc:picChg>
      </pc:sldChg>
      <pc:sldChg chg="add">
        <pc:chgData name="Torres, Linda [PA]" userId="S::ltorres_psea.org#ext#@neahq.onmicrosoft.com::5c259870-4402-4b59-9040-47f794e8fff6" providerId="AD" clId="Web-{9B324BC5-BE00-B453-F995-3F45282952A7}" dt="2026-08-04T15:35:48.452" v="8"/>
        <pc:sldMkLst>
          <pc:docMk/>
          <pc:sldMk cId="1390846486" sldId="1768"/>
        </pc:sldMkLst>
      </pc:sldChg>
      <pc:sldChg chg="addSp delSp modSp add del ord">
        <pc:chgData name="Torres, Linda [PA]" userId="S::ltorres_psea.org#ext#@neahq.onmicrosoft.com::5c259870-4402-4b59-9040-47f794e8fff6" providerId="AD" clId="Web-{9B324BC5-BE00-B453-F995-3F45282952A7}" dt="2026-08-04T15:43:50.818" v="53"/>
        <pc:sldMkLst>
          <pc:docMk/>
          <pc:sldMk cId="2708773407" sldId="1771"/>
        </pc:sldMkLst>
        <pc:spChg chg="del">
          <ac:chgData name="Torres, Linda [PA]" userId="S::ltorres_psea.org#ext#@neahq.onmicrosoft.com::5c259870-4402-4b59-9040-47f794e8fff6" providerId="AD" clId="Web-{9B324BC5-BE00-B453-F995-3F45282952A7}" dt="2026-08-04T15:43:47.412" v="52"/>
          <ac:spMkLst>
            <pc:docMk/>
            <pc:sldMk cId="2708773407" sldId="1771"/>
            <ac:spMk id="3" creationId="{00000000-0000-0000-0000-000000000000}"/>
          </ac:spMkLst>
        </pc:spChg>
        <pc:spChg chg="add mod">
          <ac:chgData name="Torres, Linda [PA]" userId="S::ltorres_psea.org#ext#@neahq.onmicrosoft.com::5c259870-4402-4b59-9040-47f794e8fff6" providerId="AD" clId="Web-{9B324BC5-BE00-B453-F995-3F45282952A7}" dt="2026-08-04T15:43:47.412" v="52"/>
          <ac:spMkLst>
            <pc:docMk/>
            <pc:sldMk cId="2708773407" sldId="1771"/>
            <ac:spMk id="6" creationId="{CE484A6E-DCF6-5A7D-B72D-24264B1D5988}"/>
          </ac:spMkLst>
        </pc:spChg>
      </pc:sldChg>
      <pc:sldChg chg="add ord">
        <pc:chgData name="Torres, Linda [PA]" userId="S::ltorres_psea.org#ext#@neahq.onmicrosoft.com::5c259870-4402-4b59-9040-47f794e8fff6" providerId="AD" clId="Web-{9B324BC5-BE00-B453-F995-3F45282952A7}" dt="2026-08-04T15:43:00.457" v="47"/>
        <pc:sldMkLst>
          <pc:docMk/>
          <pc:sldMk cId="670609840" sldId="1772"/>
        </pc:sldMkLst>
      </pc:sldChg>
      <pc:sldChg chg="modSp add">
        <pc:chgData name="Torres, Linda [PA]" userId="S::ltorres_psea.org#ext#@neahq.onmicrosoft.com::5c259870-4402-4b59-9040-47f794e8fff6" providerId="AD" clId="Web-{9B324BC5-BE00-B453-F995-3F45282952A7}" dt="2026-08-04T16:06:12.583" v="280" actId="20577"/>
        <pc:sldMkLst>
          <pc:docMk/>
          <pc:sldMk cId="260489133" sldId="1774"/>
        </pc:sldMkLst>
        <pc:spChg chg="mod">
          <ac:chgData name="Torres, Linda [PA]" userId="S::ltorres_psea.org#ext#@neahq.onmicrosoft.com::5c259870-4402-4b59-9040-47f794e8fff6" providerId="AD" clId="Web-{9B324BC5-BE00-B453-F995-3F45282952A7}" dt="2026-08-04T16:06:12.583" v="280" actId="20577"/>
          <ac:spMkLst>
            <pc:docMk/>
            <pc:sldMk cId="260489133" sldId="1774"/>
            <ac:spMk id="3" creationId="{9A9B152D-033C-4218-A063-DDAB089D672C}"/>
          </ac:spMkLst>
        </pc:spChg>
      </pc:sldChg>
      <pc:sldChg chg="add del">
        <pc:chgData name="Torres, Linda [PA]" userId="S::ltorres_psea.org#ext#@neahq.onmicrosoft.com::5c259870-4402-4b59-9040-47f794e8fff6" providerId="AD" clId="Web-{9B324BC5-BE00-B453-F995-3F45282952A7}" dt="2026-08-04T15:42:25.377" v="46"/>
        <pc:sldMkLst>
          <pc:docMk/>
          <pc:sldMk cId="2372249798" sldId="1783"/>
        </pc:sldMkLst>
      </pc:sldChg>
      <pc:sldChg chg="addSp modSp add ord">
        <pc:chgData name="Torres, Linda [PA]" userId="S::ltorres_psea.org#ext#@neahq.onmicrosoft.com::5c259870-4402-4b59-9040-47f794e8fff6" providerId="AD" clId="Web-{9B324BC5-BE00-B453-F995-3F45282952A7}" dt="2026-08-04T15:55:48.367" v="140" actId="20577"/>
        <pc:sldMkLst>
          <pc:docMk/>
          <pc:sldMk cId="1845920310" sldId="1861"/>
        </pc:sldMkLst>
        <pc:spChg chg="add mod">
          <ac:chgData name="Torres, Linda [PA]" userId="S::ltorres_psea.org#ext#@neahq.onmicrosoft.com::5c259870-4402-4b59-9040-47f794e8fff6" providerId="AD" clId="Web-{9B324BC5-BE00-B453-F995-3F45282952A7}" dt="2026-08-04T15:55:23.194" v="114" actId="1076"/>
          <ac:spMkLst>
            <pc:docMk/>
            <pc:sldMk cId="1845920310" sldId="1861"/>
            <ac:spMk id="2" creationId="{E7DB54A2-3C55-BEA7-4314-4AA1D8B9137D}"/>
          </ac:spMkLst>
        </pc:spChg>
        <pc:spChg chg="mod">
          <ac:chgData name="Torres, Linda [PA]" userId="S::ltorres_psea.org#ext#@neahq.onmicrosoft.com::5c259870-4402-4b59-9040-47f794e8fff6" providerId="AD" clId="Web-{9B324BC5-BE00-B453-F995-3F45282952A7}" dt="2026-08-04T15:55:27.507" v="115" actId="1076"/>
          <ac:spMkLst>
            <pc:docMk/>
            <pc:sldMk cId="1845920310" sldId="1861"/>
            <ac:spMk id="3" creationId="{00000000-0000-0000-0000-000000000000}"/>
          </ac:spMkLst>
        </pc:spChg>
        <pc:spChg chg="mod">
          <ac:chgData name="Torres, Linda [PA]" userId="S::ltorres_psea.org#ext#@neahq.onmicrosoft.com::5c259870-4402-4b59-9040-47f794e8fff6" providerId="AD" clId="Web-{9B324BC5-BE00-B453-F995-3F45282952A7}" dt="2026-08-04T15:55:48.367" v="140" actId="20577"/>
          <ac:spMkLst>
            <pc:docMk/>
            <pc:sldMk cId="1845920310" sldId="1861"/>
            <ac:spMk id="5" creationId="{00000000-0000-0000-0000-000000000000}"/>
          </ac:spMkLst>
        </pc:spChg>
      </pc:sldChg>
      <pc:sldChg chg="addSp delSp modSp add">
        <pc:chgData name="Torres, Linda [PA]" userId="S::ltorres_psea.org#ext#@neahq.onmicrosoft.com::5c259870-4402-4b59-9040-47f794e8fff6" providerId="AD" clId="Web-{9B324BC5-BE00-B453-F995-3F45282952A7}" dt="2026-08-04T16:08:35.450" v="285" actId="1076"/>
        <pc:sldMkLst>
          <pc:docMk/>
          <pc:sldMk cId="2522013613" sldId="1862"/>
        </pc:sldMkLst>
        <pc:spChg chg="del">
          <ac:chgData name="Torres, Linda [PA]" userId="S::ltorres_psea.org#ext#@neahq.onmicrosoft.com::5c259870-4402-4b59-9040-47f794e8fff6" providerId="AD" clId="Web-{9B324BC5-BE00-B453-F995-3F45282952A7}" dt="2026-08-04T15:37:31.598" v="22"/>
          <ac:spMkLst>
            <pc:docMk/>
            <pc:sldMk cId="2522013613" sldId="1862"/>
            <ac:spMk id="6" creationId="{44ABD83E-8638-62E5-4F97-DF28633A37D4}"/>
          </ac:spMkLst>
        </pc:spChg>
        <pc:picChg chg="del">
          <ac:chgData name="Torres, Linda [PA]" userId="S::ltorres_psea.org#ext#@neahq.onmicrosoft.com::5c259870-4402-4b59-9040-47f794e8fff6" providerId="AD" clId="Web-{9B324BC5-BE00-B453-F995-3F45282952A7}" dt="2026-08-04T15:37:26.332" v="20"/>
          <ac:picMkLst>
            <pc:docMk/>
            <pc:sldMk cId="2522013613" sldId="1862"/>
            <ac:picMk id="4" creationId="{63386AE1-1F3D-449C-AC60-39FE7C7E6B2E}"/>
          </ac:picMkLst>
        </pc:picChg>
        <pc:picChg chg="add mod modCrop">
          <ac:chgData name="Torres, Linda [PA]" userId="S::ltorres_psea.org#ext#@neahq.onmicrosoft.com::5c259870-4402-4b59-9040-47f794e8fff6" providerId="AD" clId="Web-{9B324BC5-BE00-B453-F995-3F45282952A7}" dt="2026-08-04T16:08:35.450" v="285" actId="1076"/>
          <ac:picMkLst>
            <pc:docMk/>
            <pc:sldMk cId="2522013613" sldId="1862"/>
            <ac:picMk id="7" creationId="{BB286C3B-2DC9-B46C-1A2E-72A61070EC53}"/>
          </ac:picMkLst>
        </pc:picChg>
      </pc:sldChg>
      <pc:sldChg chg="add ord">
        <pc:chgData name="Torres, Linda [PA]" userId="S::ltorres_psea.org#ext#@neahq.onmicrosoft.com::5c259870-4402-4b59-9040-47f794e8fff6" providerId="AD" clId="Web-{9B324BC5-BE00-B453-F995-3F45282952A7}" dt="2026-08-04T15:43:08.426" v="48"/>
        <pc:sldMkLst>
          <pc:docMk/>
          <pc:sldMk cId="3572926387" sldId="1863"/>
        </pc:sldMkLst>
      </pc:sldChg>
      <pc:sldChg chg="add ord">
        <pc:chgData name="Torres, Linda [PA]" userId="S::ltorres_psea.org#ext#@neahq.onmicrosoft.com::5c259870-4402-4b59-9040-47f794e8fff6" providerId="AD" clId="Web-{9B324BC5-BE00-B453-F995-3F45282952A7}" dt="2026-08-04T15:43:12.379" v="49"/>
        <pc:sldMkLst>
          <pc:docMk/>
          <pc:sldMk cId="1394293395" sldId="1864"/>
        </pc:sldMkLst>
      </pc:sldChg>
      <pc:sldChg chg="add del">
        <pc:chgData name="Torres, Linda [PA]" userId="S::ltorres_psea.org#ext#@neahq.onmicrosoft.com::5c259870-4402-4b59-9040-47f794e8fff6" providerId="AD" clId="Web-{9B324BC5-BE00-B453-F995-3F45282952A7}" dt="2026-08-04T15:43:19.317" v="50"/>
        <pc:sldMkLst>
          <pc:docMk/>
          <pc:sldMk cId="794690589" sldId="1865"/>
        </pc:sldMkLst>
      </pc:sldChg>
    </pc:docChg>
  </pc:docChgLst>
  <pc:docChgLst>
    <pc:chgData name="Jones, Albert [MD]" userId="S::aljones_mseanea.org#ext#@neahq.onmicrosoft.com::9e3d8165-1eea-49ba-adea-0c9c00351460" providerId="AD" clId="Web-{AAE2DEFF-B8F5-8DAB-5FEC-55415ACB63DE}"/>
    <pc:docChg chg="modSld">
      <pc:chgData name="Jones, Albert [MD]" userId="S::aljones_mseanea.org#ext#@neahq.onmicrosoft.com::9e3d8165-1eea-49ba-adea-0c9c00351460" providerId="AD" clId="Web-{AAE2DEFF-B8F5-8DAB-5FEC-55415ACB63DE}" dt="2026-08-04T14:55:54.132" v="2" actId="20577"/>
      <pc:docMkLst>
        <pc:docMk/>
      </pc:docMkLst>
      <pc:sldChg chg="modSp">
        <pc:chgData name="Jones, Albert [MD]" userId="S::aljones_mseanea.org#ext#@neahq.onmicrosoft.com::9e3d8165-1eea-49ba-adea-0c9c00351460" providerId="AD" clId="Web-{AAE2DEFF-B8F5-8DAB-5FEC-55415ACB63DE}" dt="2026-08-04T14:55:54.132" v="2" actId="20577"/>
        <pc:sldMkLst>
          <pc:docMk/>
          <pc:sldMk cId="4217959776" sldId="1631"/>
        </pc:sldMkLst>
        <pc:spChg chg="mod">
          <ac:chgData name="Jones, Albert [MD]" userId="S::aljones_mseanea.org#ext#@neahq.onmicrosoft.com::9e3d8165-1eea-49ba-adea-0c9c00351460" providerId="AD" clId="Web-{AAE2DEFF-B8F5-8DAB-5FEC-55415ACB63DE}" dt="2026-08-04T14:55:54.132" v="2" actId="20577"/>
          <ac:spMkLst>
            <pc:docMk/>
            <pc:sldMk cId="4217959776" sldId="1631"/>
            <ac:spMk id="191" creationId="{00000000-0000-0000-0000-000000000000}"/>
          </ac:spMkLst>
        </pc:spChg>
      </pc:sldChg>
    </pc:docChg>
  </pc:docChgLst>
  <pc:docChgLst>
    <pc:chgData name="Jones, Albert [MD]" userId="S::aljones_mseanea.org#ext#@neahq.onmicrosoft.com::9e3d8165-1eea-49ba-adea-0c9c00351460" providerId="AD" clId="Web-{F2510C06-033C-DA32-A9B1-03F5AE2791F5}"/>
    <pc:docChg chg="modSld">
      <pc:chgData name="Jones, Albert [MD]" userId="S::aljones_mseanea.org#ext#@neahq.onmicrosoft.com::9e3d8165-1eea-49ba-adea-0c9c00351460" providerId="AD" clId="Web-{F2510C06-033C-DA32-A9B1-03F5AE2791F5}" dt="2026-08-04T14:53:11.188" v="0" actId="20577"/>
      <pc:docMkLst>
        <pc:docMk/>
      </pc:docMkLst>
      <pc:sldChg chg="modSp">
        <pc:chgData name="Jones, Albert [MD]" userId="S::aljones_mseanea.org#ext#@neahq.onmicrosoft.com::9e3d8165-1eea-49ba-adea-0c9c00351460" providerId="AD" clId="Web-{F2510C06-033C-DA32-A9B1-03F5AE2791F5}" dt="2026-08-04T14:53:11.188" v="0" actId="20577"/>
        <pc:sldMkLst>
          <pc:docMk/>
          <pc:sldMk cId="4217959776" sldId="1631"/>
        </pc:sldMkLst>
        <pc:spChg chg="mod">
          <ac:chgData name="Jones, Albert [MD]" userId="S::aljones_mseanea.org#ext#@neahq.onmicrosoft.com::9e3d8165-1eea-49ba-adea-0c9c00351460" providerId="AD" clId="Web-{F2510C06-033C-DA32-A9B1-03F5AE2791F5}" dt="2026-08-04T14:53:11.188" v="0" actId="20577"/>
          <ac:spMkLst>
            <pc:docMk/>
            <pc:sldMk cId="4217959776" sldId="1631"/>
            <ac:spMk id="191" creationId="{00000000-0000-0000-0000-000000000000}"/>
          </ac:spMkLst>
        </pc:spChg>
      </pc:sldChg>
    </pc:docChg>
  </pc:docChgLst>
  <pc:docChgLst>
    <pc:chgData name="Torres, Linda [PA]" userId="S::ltorres_psea.org#ext#@neahq.onmicrosoft.com::5c259870-4402-4b59-9040-47f794e8fff6" providerId="AD" clId="Web-{3CB2AAC8-6242-B7BC-BA88-9E231B5CDDDF}"/>
    <pc:docChg chg="delSld modSld">
      <pc:chgData name="Torres, Linda [PA]" userId="S::ltorres_psea.org#ext#@neahq.onmicrosoft.com::5c259870-4402-4b59-9040-47f794e8fff6" providerId="AD" clId="Web-{3CB2AAC8-6242-B7BC-BA88-9E231B5CDDDF}" dt="2026-09-22T15:32:48.981" v="13"/>
      <pc:docMkLst>
        <pc:docMk/>
      </pc:docMkLst>
      <pc:sldChg chg="addSp modSp del">
        <pc:chgData name="Torres, Linda [PA]" userId="S::ltorres_psea.org#ext#@neahq.onmicrosoft.com::5c259870-4402-4b59-9040-47f794e8fff6" providerId="AD" clId="Web-{3CB2AAC8-6242-B7BC-BA88-9E231B5CDDDF}" dt="2026-09-22T15:32:31.355" v="11"/>
        <pc:sldMkLst>
          <pc:docMk/>
          <pc:sldMk cId="3117261846" sldId="1761"/>
        </pc:sldMkLst>
        <pc:spChg chg="add mod">
          <ac:chgData name="Torres, Linda [PA]" userId="S::ltorres_psea.org#ext#@neahq.onmicrosoft.com::5c259870-4402-4b59-9040-47f794e8fff6" providerId="AD" clId="Web-{3CB2AAC8-6242-B7BC-BA88-9E231B5CDDDF}" dt="2026-09-22T15:30:36.664" v="1"/>
          <ac:spMkLst>
            <pc:docMk/>
            <pc:sldMk cId="3117261846" sldId="1761"/>
            <ac:spMk id="3" creationId="{E03313C2-C61D-96D8-AFE5-7ACD8DD9000F}"/>
          </ac:spMkLst>
        </pc:spChg>
      </pc:sldChg>
      <pc:sldChg chg="del">
        <pc:chgData name="Torres, Linda [PA]" userId="S::ltorres_psea.org#ext#@neahq.onmicrosoft.com::5c259870-4402-4b59-9040-47f794e8fff6" providerId="AD" clId="Web-{3CB2AAC8-6242-B7BC-BA88-9E231B5CDDDF}" dt="2026-09-22T15:32:31.355" v="10"/>
        <pc:sldMkLst>
          <pc:docMk/>
          <pc:sldMk cId="1511242793" sldId="1765"/>
        </pc:sldMkLst>
      </pc:sldChg>
      <pc:sldChg chg="del">
        <pc:chgData name="Torres, Linda [PA]" userId="S::ltorres_psea.org#ext#@neahq.onmicrosoft.com::5c259870-4402-4b59-9040-47f794e8fff6" providerId="AD" clId="Web-{3CB2AAC8-6242-B7BC-BA88-9E231B5CDDDF}" dt="2026-09-22T15:32:31.324" v="3"/>
        <pc:sldMkLst>
          <pc:docMk/>
          <pc:sldMk cId="1715219998" sldId="1767"/>
        </pc:sldMkLst>
      </pc:sldChg>
      <pc:sldChg chg="del">
        <pc:chgData name="Torres, Linda [PA]" userId="S::ltorres_psea.org#ext#@neahq.onmicrosoft.com::5c259870-4402-4b59-9040-47f794e8fff6" providerId="AD" clId="Web-{3CB2AAC8-6242-B7BC-BA88-9E231B5CDDDF}" dt="2026-09-22T15:32:31.340" v="9"/>
        <pc:sldMkLst>
          <pc:docMk/>
          <pc:sldMk cId="1390846486" sldId="1768"/>
        </pc:sldMkLst>
      </pc:sldChg>
      <pc:sldChg chg="del">
        <pc:chgData name="Torres, Linda [PA]" userId="S::ltorres_psea.org#ext#@neahq.onmicrosoft.com::5c259870-4402-4b59-9040-47f794e8fff6" providerId="AD" clId="Web-{3CB2AAC8-6242-B7BC-BA88-9E231B5CDDDF}" dt="2026-09-22T15:32:31.340" v="8"/>
        <pc:sldMkLst>
          <pc:docMk/>
          <pc:sldMk cId="670609840" sldId="1772"/>
        </pc:sldMkLst>
      </pc:sldChg>
      <pc:sldChg chg="del">
        <pc:chgData name="Torres, Linda [PA]" userId="S::ltorres_psea.org#ext#@neahq.onmicrosoft.com::5c259870-4402-4b59-9040-47f794e8fff6" providerId="AD" clId="Web-{3CB2AAC8-6242-B7BC-BA88-9E231B5CDDDF}" dt="2026-09-22T15:32:31.324" v="2"/>
        <pc:sldMkLst>
          <pc:docMk/>
          <pc:sldMk cId="260489133" sldId="1774"/>
        </pc:sldMkLst>
      </pc:sldChg>
      <pc:sldChg chg="del">
        <pc:chgData name="Torres, Linda [PA]" userId="S::ltorres_psea.org#ext#@neahq.onmicrosoft.com::5c259870-4402-4b59-9040-47f794e8fff6" providerId="AD" clId="Web-{3CB2AAC8-6242-B7BC-BA88-9E231B5CDDDF}" dt="2026-09-22T15:32:48.981" v="13"/>
        <pc:sldMkLst>
          <pc:docMk/>
          <pc:sldMk cId="401843144" sldId="1787"/>
        </pc:sldMkLst>
      </pc:sldChg>
      <pc:sldChg chg="del">
        <pc:chgData name="Torres, Linda [PA]" userId="S::ltorres_psea.org#ext#@neahq.onmicrosoft.com::5c259870-4402-4b59-9040-47f794e8fff6" providerId="AD" clId="Web-{3CB2AAC8-6242-B7BC-BA88-9E231B5CDDDF}" dt="2026-09-22T15:32:31.355" v="12"/>
        <pc:sldMkLst>
          <pc:docMk/>
          <pc:sldMk cId="1096482690" sldId="1797"/>
        </pc:sldMkLst>
      </pc:sldChg>
      <pc:sldChg chg="del">
        <pc:chgData name="Torres, Linda [PA]" userId="S::ltorres_psea.org#ext#@neahq.onmicrosoft.com::5c259870-4402-4b59-9040-47f794e8fff6" providerId="AD" clId="Web-{3CB2AAC8-6242-B7BC-BA88-9E231B5CDDDF}" dt="2026-09-22T15:32:31.324" v="4"/>
        <pc:sldMkLst>
          <pc:docMk/>
          <pc:sldMk cId="1845920310" sldId="1861"/>
        </pc:sldMkLst>
      </pc:sldChg>
      <pc:sldChg chg="del">
        <pc:chgData name="Torres, Linda [PA]" userId="S::ltorres_psea.org#ext#@neahq.onmicrosoft.com::5c259870-4402-4b59-9040-47f794e8fff6" providerId="AD" clId="Web-{3CB2AAC8-6242-B7BC-BA88-9E231B5CDDDF}" dt="2026-09-22T15:32:31.340" v="5"/>
        <pc:sldMkLst>
          <pc:docMk/>
          <pc:sldMk cId="2522013613" sldId="1862"/>
        </pc:sldMkLst>
      </pc:sldChg>
      <pc:sldChg chg="del">
        <pc:chgData name="Torres, Linda [PA]" userId="S::ltorres_psea.org#ext#@neahq.onmicrosoft.com::5c259870-4402-4b59-9040-47f794e8fff6" providerId="AD" clId="Web-{3CB2AAC8-6242-B7BC-BA88-9E231B5CDDDF}" dt="2026-09-22T15:32:31.340" v="7"/>
        <pc:sldMkLst>
          <pc:docMk/>
          <pc:sldMk cId="3572926387" sldId="1863"/>
        </pc:sldMkLst>
      </pc:sldChg>
      <pc:sldChg chg="del">
        <pc:chgData name="Torres, Linda [PA]" userId="S::ltorres_psea.org#ext#@neahq.onmicrosoft.com::5c259870-4402-4b59-9040-47f794e8fff6" providerId="AD" clId="Web-{3CB2AAC8-6242-B7BC-BA88-9E231B5CDDDF}" dt="2026-09-22T15:32:31.340" v="6"/>
        <pc:sldMkLst>
          <pc:docMk/>
          <pc:sldMk cId="1394293395" sldId="1864"/>
        </pc:sldMkLst>
      </pc:sldChg>
    </pc:docChg>
  </pc:docChgLst>
</pc:chgInfo>
</file>

<file path=ppt/diagrams/_rels/data2.xml.rels><?xml version="1.0" encoding="UTF-8" standalone="yes"?>
<Relationships xmlns="http://schemas.openxmlformats.org/package/2006/relationships"><Relationship Id="rId1" Type="http://schemas.openxmlformats.org/officeDocument/2006/relationships/image" Target="../media/image26.svg"/></Relationships>
</file>

<file path=ppt/diagrams/_rels/data3.xml.rels><?xml version="1.0" encoding="UTF-8" standalone="yes"?>
<Relationships xmlns="http://schemas.openxmlformats.org/package/2006/relationships"><Relationship Id="rId1" Type="http://schemas.openxmlformats.org/officeDocument/2006/relationships/image" Target="../media/image28.svg"/></Relationships>
</file>

<file path=ppt/diagrams/_rels/drawing2.xml.rels><?xml version="1.0" encoding="UTF-8" standalone="yes"?>
<Relationships xmlns="http://schemas.openxmlformats.org/package/2006/relationships"><Relationship Id="rId1" Type="http://schemas.openxmlformats.org/officeDocument/2006/relationships/image" Target="../media/image26.svg"/></Relationships>
</file>

<file path=ppt/diagrams/_rels/drawing3.xml.rels><?xml version="1.0" encoding="UTF-8" standalone="yes"?>
<Relationships xmlns="http://schemas.openxmlformats.org/package/2006/relationships"><Relationship Id="rId1"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r>
            <a:rPr lang="en-US" sz="1100" b="0">
              <a:solidFill>
                <a:srgbClr val="444444"/>
              </a:solidFill>
              <a:latin typeface="Calibri"/>
              <a:ea typeface="Calibri"/>
              <a:cs typeface="Calibri"/>
            </a:rPr>
            <a:t>Two guiding questions:</a:t>
          </a: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892F850C-1BDE-4260-B2EF-36C745A8E7F9}">
      <dgm:prSet/>
      <dgm:spPr/>
      <dgm:t>
        <a:bodyPr/>
        <a:lstStyle/>
        <a:p>
          <a:r>
            <a:rPr lang="en-US" sz="1100">
              <a:solidFill>
                <a:srgbClr val="444444"/>
              </a:solidFill>
              <a:latin typeface="Calibri"/>
              <a:ea typeface="Calibri"/>
              <a:cs typeface="Calibri"/>
            </a:rPr>
            <a:t>Are your members doing better financially than they were 10 years ago? What “signs” would you see that support your answer? </a:t>
          </a:r>
        </a:p>
      </dgm:t>
    </dgm:pt>
    <dgm:pt modelId="{8E2B5249-51B9-49E3-9207-C1EE917C4CD0}" type="parTrans" cxnId="{7C3F4D2A-C8F1-406D-95F5-1732137CBBC2}">
      <dgm:prSet/>
      <dgm:spPr/>
      <dgm:t>
        <a:bodyPr/>
        <a:lstStyle/>
        <a:p>
          <a:endParaRPr lang="en-US"/>
        </a:p>
      </dgm:t>
    </dgm:pt>
    <dgm:pt modelId="{2843C2F8-F053-4C11-BBF2-6919A95E1BB4}" type="sibTrans" cxnId="{7C3F4D2A-C8F1-406D-95F5-1732137CBBC2}">
      <dgm:prSet/>
      <dgm:spPr/>
      <dgm:t>
        <a:bodyPr/>
        <a:lstStyle/>
        <a:p>
          <a:endParaRPr lang="en-US"/>
        </a:p>
      </dgm:t>
    </dgm:pt>
    <dgm:pt modelId="{5E2D33CA-A04A-4669-90F3-242E711C5E09}">
      <dgm:prSet/>
      <dgm:spPr/>
      <dgm:t>
        <a:bodyPr/>
        <a:lstStyle/>
        <a:p>
          <a:r>
            <a:rPr lang="en-US" sz="1100">
              <a:solidFill>
                <a:srgbClr val="444444"/>
              </a:solidFill>
              <a:latin typeface="Calibri"/>
              <a:ea typeface="Calibri"/>
              <a:cs typeface="Calibri"/>
            </a:rPr>
            <a:t>What is the difference between income and wealth? </a:t>
          </a:r>
        </a:p>
      </dgm:t>
    </dgm:pt>
    <dgm:pt modelId="{69217272-3782-4D80-A93C-E265A173BA95}" type="parTrans" cxnId="{FB1E1662-0D53-4BD4-88CB-C704FB142444}">
      <dgm:prSet/>
      <dgm:spPr/>
      <dgm:t>
        <a:bodyPr/>
        <a:lstStyle/>
        <a:p>
          <a:endParaRPr lang="en-US"/>
        </a:p>
      </dgm:t>
    </dgm:pt>
    <dgm:pt modelId="{60CFC175-3A19-4309-8545-E647297A1F36}" type="sibTrans" cxnId="{FB1E1662-0D53-4BD4-88CB-C704FB142444}">
      <dgm:prSet/>
      <dgm:spPr/>
      <dgm:t>
        <a:bodyPr/>
        <a:lstStyle/>
        <a:p>
          <a:endParaRPr lang="en-US"/>
        </a:p>
      </dgm:t>
    </dgm:pt>
    <dgm:pt modelId="{09C9371C-FC56-4C15-9693-487B8EDFA872}" type="pres">
      <dgm:prSet presAssocID="{BB524621-D896-4825-A7FD-9A75B64E08F2}" presName="vert0" presStyleCnt="0">
        <dgm:presLayoutVars>
          <dgm:dir/>
          <dgm:animOne val="branch"/>
          <dgm:animLvl val="lvl"/>
        </dgm:presLayoutVars>
      </dgm:prSet>
      <dgm:spPr/>
    </dgm:pt>
    <dgm:pt modelId="{B887A3FC-84B5-4202-8A39-47E5588490A6}" type="pres">
      <dgm:prSet presAssocID="{F99D624D-C78D-4CD2-8CE1-44AD7F7FF89F}" presName="thickLine" presStyleLbl="alignNode1" presStyleIdx="0"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0" presStyleCnt="3"/>
      <dgm:spPr/>
    </dgm:pt>
    <dgm:pt modelId="{69B04F89-AE08-46EE-A992-4B1ED90E4554}" type="pres">
      <dgm:prSet presAssocID="{F99D624D-C78D-4CD2-8CE1-44AD7F7FF89F}" presName="vert1" presStyleCnt="0"/>
      <dgm:spPr/>
    </dgm:pt>
    <dgm:pt modelId="{EFB53180-C3A1-437E-BE62-93163D5E3848}" type="pres">
      <dgm:prSet presAssocID="{892F850C-1BDE-4260-B2EF-36C745A8E7F9}" presName="thickLine" presStyleLbl="alignNode1" presStyleIdx="1" presStyleCnt="3"/>
      <dgm:spPr/>
    </dgm:pt>
    <dgm:pt modelId="{B94B1EF0-54FA-4AEA-9E70-5BE443A9A5C8}" type="pres">
      <dgm:prSet presAssocID="{892F850C-1BDE-4260-B2EF-36C745A8E7F9}" presName="horz1" presStyleCnt="0"/>
      <dgm:spPr/>
    </dgm:pt>
    <dgm:pt modelId="{0E4EF395-1015-4859-A2F3-051CD2B9AD32}" type="pres">
      <dgm:prSet presAssocID="{892F850C-1BDE-4260-B2EF-36C745A8E7F9}" presName="tx1" presStyleLbl="revTx" presStyleIdx="1" presStyleCnt="3"/>
      <dgm:spPr/>
    </dgm:pt>
    <dgm:pt modelId="{5F97D13F-4E5F-408D-8CAA-7509E4C0B100}" type="pres">
      <dgm:prSet presAssocID="{892F850C-1BDE-4260-B2EF-36C745A8E7F9}" presName="vert1" presStyleCnt="0"/>
      <dgm:spPr/>
    </dgm:pt>
    <dgm:pt modelId="{7DDB716D-A42D-406B-96B0-E804DF1F2523}" type="pres">
      <dgm:prSet presAssocID="{5E2D33CA-A04A-4669-90F3-242E711C5E09}" presName="thickLine" presStyleLbl="alignNode1" presStyleIdx="2" presStyleCnt="3"/>
      <dgm:spPr/>
    </dgm:pt>
    <dgm:pt modelId="{B407F9C0-F41A-40DF-8960-08D66F8A0E2B}" type="pres">
      <dgm:prSet presAssocID="{5E2D33CA-A04A-4669-90F3-242E711C5E09}" presName="horz1" presStyleCnt="0"/>
      <dgm:spPr/>
    </dgm:pt>
    <dgm:pt modelId="{E2751C6B-EED7-42C2-BA5D-743CC7EA0D9B}" type="pres">
      <dgm:prSet presAssocID="{5E2D33CA-A04A-4669-90F3-242E711C5E09}" presName="tx1" presStyleLbl="revTx" presStyleIdx="2" presStyleCnt="3"/>
      <dgm:spPr/>
    </dgm:pt>
    <dgm:pt modelId="{0A196DB0-050F-421E-BD43-83EBBFC83AF8}" type="pres">
      <dgm:prSet presAssocID="{5E2D33CA-A04A-4669-90F3-242E711C5E09}" presName="vert1" presStyleCnt="0"/>
      <dgm:spPr/>
    </dgm:pt>
  </dgm:ptLst>
  <dgm:cxnLst>
    <dgm:cxn modelId="{7C3F4D2A-C8F1-406D-95F5-1732137CBBC2}" srcId="{BB524621-D896-4825-A7FD-9A75B64E08F2}" destId="{892F850C-1BDE-4260-B2EF-36C745A8E7F9}" srcOrd="1" destOrd="0" parTransId="{8E2B5249-51B9-49E3-9207-C1EE917C4CD0}" sibTransId="{2843C2F8-F053-4C11-BBF2-6919A95E1BB4}"/>
    <dgm:cxn modelId="{B759EA5E-55A8-40A4-8922-DC36C69F732F}" type="presOf" srcId="{5E2D33CA-A04A-4669-90F3-242E711C5E09}" destId="{E2751C6B-EED7-42C2-BA5D-743CC7EA0D9B}" srcOrd="0" destOrd="0" presId="urn:microsoft.com/office/officeart/2008/layout/LinedList"/>
    <dgm:cxn modelId="{FB1E1662-0D53-4BD4-88CB-C704FB142444}" srcId="{BB524621-D896-4825-A7FD-9A75B64E08F2}" destId="{5E2D33CA-A04A-4669-90F3-242E711C5E09}" srcOrd="2" destOrd="0" parTransId="{69217272-3782-4D80-A93C-E265A173BA95}" sibTransId="{60CFC175-3A19-4309-8545-E647297A1F36}"/>
    <dgm:cxn modelId="{E4048359-DFD5-4247-8977-A2873C40EC52}" srcId="{BB524621-D896-4825-A7FD-9A75B64E08F2}" destId="{F99D624D-C78D-4CD2-8CE1-44AD7F7FF89F}" srcOrd="0" destOrd="0" parTransId="{C6EB030A-FF46-4A5A-9462-35B363E79647}" sibTransId="{AF202AB9-A361-4FC5-B832-0E3CE11F0D4D}"/>
    <dgm:cxn modelId="{EF1E9AC2-5A28-45E2-ABBB-8796857825F0}" type="presOf" srcId="{F99D624D-C78D-4CD2-8CE1-44AD7F7FF89F}" destId="{FC4C3236-CD12-4AE5-A1CE-78CAD64CD45B}" srcOrd="0" destOrd="0" presId="urn:microsoft.com/office/officeart/2008/layout/LinedList"/>
    <dgm:cxn modelId="{E5E6F9C2-1274-4B5F-A5B9-79CA2CB2E48A}" type="presOf" srcId="{892F850C-1BDE-4260-B2EF-36C745A8E7F9}" destId="{0E4EF395-1015-4859-A2F3-051CD2B9AD32}"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4D41DBDB-0689-4E10-9D01-BC5BF8954362}" type="presParOf" srcId="{09C9371C-FC56-4C15-9693-487B8EDFA872}" destId="{B887A3FC-84B5-4202-8A39-47E5588490A6}" srcOrd="0" destOrd="0" presId="urn:microsoft.com/office/officeart/2008/layout/LinedList"/>
    <dgm:cxn modelId="{F557AB1C-76F3-4C4B-90DB-AA895C9468FA}" type="presParOf" srcId="{09C9371C-FC56-4C15-9693-487B8EDFA872}" destId="{5DE72B79-73C0-4F40-A307-62AE75926C17}" srcOrd="1" destOrd="0" presId="urn:microsoft.com/office/officeart/2008/layout/LinedList"/>
    <dgm:cxn modelId="{8C5C4CE7-CDE5-4B56-BE23-FE5445ED3FC9}" type="presParOf" srcId="{5DE72B79-73C0-4F40-A307-62AE75926C17}" destId="{FC4C3236-CD12-4AE5-A1CE-78CAD64CD45B}" srcOrd="0" destOrd="0" presId="urn:microsoft.com/office/officeart/2008/layout/LinedList"/>
    <dgm:cxn modelId="{B2AD8D8A-7084-42A4-92B1-9F5C1657BC71}" type="presParOf" srcId="{5DE72B79-73C0-4F40-A307-62AE75926C17}" destId="{69B04F89-AE08-46EE-A992-4B1ED90E4554}" srcOrd="1" destOrd="0" presId="urn:microsoft.com/office/officeart/2008/layout/LinedList"/>
    <dgm:cxn modelId="{74F33B47-44EC-4FD8-8CD6-C7B59D2745BD}" type="presParOf" srcId="{09C9371C-FC56-4C15-9693-487B8EDFA872}" destId="{EFB53180-C3A1-437E-BE62-93163D5E3848}" srcOrd="2" destOrd="0" presId="urn:microsoft.com/office/officeart/2008/layout/LinedList"/>
    <dgm:cxn modelId="{043B8C4D-3EE9-4AC3-A99B-85F656E0E83D}" type="presParOf" srcId="{09C9371C-FC56-4C15-9693-487B8EDFA872}" destId="{B94B1EF0-54FA-4AEA-9E70-5BE443A9A5C8}" srcOrd="3" destOrd="0" presId="urn:microsoft.com/office/officeart/2008/layout/LinedList"/>
    <dgm:cxn modelId="{FB70105E-058C-4C66-A19D-D00E265E2AA9}" type="presParOf" srcId="{B94B1EF0-54FA-4AEA-9E70-5BE443A9A5C8}" destId="{0E4EF395-1015-4859-A2F3-051CD2B9AD32}" srcOrd="0" destOrd="0" presId="urn:microsoft.com/office/officeart/2008/layout/LinedList"/>
    <dgm:cxn modelId="{527EB32C-4C65-4F3C-A8BF-85ABCB0F04F9}" type="presParOf" srcId="{B94B1EF0-54FA-4AEA-9E70-5BE443A9A5C8}" destId="{5F97D13F-4E5F-408D-8CAA-7509E4C0B100}" srcOrd="1" destOrd="0" presId="urn:microsoft.com/office/officeart/2008/layout/LinedList"/>
    <dgm:cxn modelId="{0B32C96D-0E69-4D87-BB33-9F48818C95FF}" type="presParOf" srcId="{09C9371C-FC56-4C15-9693-487B8EDFA872}" destId="{7DDB716D-A42D-406B-96B0-E804DF1F2523}" srcOrd="4" destOrd="0" presId="urn:microsoft.com/office/officeart/2008/layout/LinedList"/>
    <dgm:cxn modelId="{D7B0B4C1-3A38-4E9B-8066-0EBFBBB30155}" type="presParOf" srcId="{09C9371C-FC56-4C15-9693-487B8EDFA872}" destId="{B407F9C0-F41A-40DF-8960-08D66F8A0E2B}" srcOrd="5" destOrd="0" presId="urn:microsoft.com/office/officeart/2008/layout/LinedList"/>
    <dgm:cxn modelId="{0403A599-43B9-458F-8001-C595F520069C}" type="presParOf" srcId="{B407F9C0-F41A-40DF-8960-08D66F8A0E2B}" destId="{E2751C6B-EED7-42C2-BA5D-743CC7EA0D9B}" srcOrd="0" destOrd="0" presId="urn:microsoft.com/office/officeart/2008/layout/LinedList"/>
    <dgm:cxn modelId="{9593E0A8-05DB-49D9-A4CF-548E0A0E73CE}" type="presParOf" srcId="{B407F9C0-F41A-40DF-8960-08D66F8A0E2B}" destId="{0A196DB0-050F-421E-BD43-83EBBFC83AF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a:lnSpc>
              <a:spcPct val="100000"/>
            </a:lnSpc>
          </a:pPr>
          <a:r>
            <a:rPr lang="en-US">
              <a:latin typeface="Calibri"/>
              <a:ea typeface="Calibri"/>
              <a:cs typeface="Calibri"/>
            </a:rPr>
            <a:t>Income is the revenue that a person can bring into their household.  </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1"/>
      <dgm:spPr/>
    </dgm:pt>
    <dgm:pt modelId="{154A6E63-4661-4B4E-A5A1-A3FD9E2A72DE}" type="pres">
      <dgm:prSet presAssocID="{F04F0159-B6D7-43C8-9402-4D48DE2E2941}"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oney"/>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1">
        <dgm:presLayoutVars>
          <dgm:chMax val="0"/>
          <dgm:chPref val="0"/>
        </dgm:presLayoutVars>
      </dgm:prSet>
      <dgm:spPr/>
    </dgm:pt>
  </dgm:ptLst>
  <dgm:cxnLst>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22BC5ACF-ED7F-4ABF-BF5D-7FAE6F1ACDDC}" type="presOf" srcId="{F04F0159-B6D7-43C8-9402-4D48DE2E2941}" destId="{B5E6684D-A552-4235-8C30-C2A0EE255B59}" srcOrd="0" destOrd="0" presId="urn:microsoft.com/office/officeart/2018/2/layout/IconVerticalSolidList"/>
    <dgm:cxn modelId="{83BA5A0F-BF2F-4B8A-A159-16B8E368F1BB}" type="presParOf" srcId="{5F8AA894-4FB2-4CAA-8EC6-C6996942E4E3}" destId="{387F654F-ED65-4010-BBC6-5D6C51D80998}" srcOrd="0" destOrd="0" presId="urn:microsoft.com/office/officeart/2018/2/layout/IconVerticalSolidList"/>
    <dgm:cxn modelId="{C1C8BF78-4908-4499-AC59-069EC08951A0}" type="presParOf" srcId="{387F654F-ED65-4010-BBC6-5D6C51D80998}" destId="{4968CC87-182B-4417-BDCB-3B12617993AC}" srcOrd="0" destOrd="0" presId="urn:microsoft.com/office/officeart/2018/2/layout/IconVerticalSolidList"/>
    <dgm:cxn modelId="{BB9DEB62-94FE-44E3-AAE5-CCAD1690DE0B}" type="presParOf" srcId="{387F654F-ED65-4010-BBC6-5D6C51D80998}" destId="{154A6E63-4661-4B4E-A5A1-A3FD9E2A72DE}" srcOrd="1" destOrd="0" presId="urn:microsoft.com/office/officeart/2018/2/layout/IconVerticalSolidList"/>
    <dgm:cxn modelId="{BB2C4F0B-17E6-48D6-A9AD-C9311D9C1398}" type="presParOf" srcId="{387F654F-ED65-4010-BBC6-5D6C51D80998}" destId="{62B208AB-1CB7-4724-B7C1-DE3A7C40A8C3}" srcOrd="2" destOrd="0" presId="urn:microsoft.com/office/officeart/2018/2/layout/IconVerticalSolidList"/>
    <dgm:cxn modelId="{BAED7D60-C4B5-4368-A4AB-A44D9F554D54}" type="presParOf" srcId="{387F654F-ED65-4010-BBC6-5D6C51D80998}" destId="{B5E6684D-A552-4235-8C30-C2A0EE25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a:lnSpc>
              <a:spcPct val="100000"/>
            </a:lnSpc>
          </a:pPr>
          <a:r>
            <a:rPr lang="en-US">
              <a:latin typeface="Calibri"/>
              <a:ea typeface="Calibri"/>
              <a:cs typeface="Calibri"/>
            </a:rPr>
            <a:t>Wealth is anything that can be liquidated and/or passed from generation to generation -  minus debt.</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1"/>
      <dgm:spPr/>
    </dgm:pt>
    <dgm:pt modelId="{154A6E63-4661-4B4E-A5A1-A3FD9E2A72DE}" type="pres">
      <dgm:prSet presAssocID="{F04F0159-B6D7-43C8-9402-4D48DE2E2941}" presName="iconRect" presStyleLbl="node1" presStyleIdx="0" presStyleCnt="1"/>
      <dgm:spPr>
        <a:blipFill>
          <a:blip xmlns:r="http://schemas.openxmlformats.org/officeDocument/2006/relationships">
            <a:extLs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iamond with solid fill"/>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1">
        <dgm:presLayoutVars>
          <dgm:chMax val="0"/>
          <dgm:chPref val="0"/>
        </dgm:presLayoutVars>
      </dgm:prSet>
      <dgm:spPr/>
    </dgm:pt>
  </dgm:ptLst>
  <dgm:cxnLst>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8B563EAF-0989-49F1-A065-F3C1ABCFA4ED}" type="presOf" srcId="{F04F0159-B6D7-43C8-9402-4D48DE2E2941}" destId="{B5E6684D-A552-4235-8C30-C2A0EE255B59}" srcOrd="0" destOrd="0" presId="urn:microsoft.com/office/officeart/2018/2/layout/IconVerticalSolidList"/>
    <dgm:cxn modelId="{8085ED12-E18E-41A4-910C-4EC3F2379294}" type="presParOf" srcId="{5F8AA894-4FB2-4CAA-8EC6-C6996942E4E3}" destId="{387F654F-ED65-4010-BBC6-5D6C51D80998}" srcOrd="0" destOrd="0" presId="urn:microsoft.com/office/officeart/2018/2/layout/IconVerticalSolidList"/>
    <dgm:cxn modelId="{65ABCB02-F513-48A7-B600-5C8FFCBE1B77}" type="presParOf" srcId="{387F654F-ED65-4010-BBC6-5D6C51D80998}" destId="{4968CC87-182B-4417-BDCB-3B12617993AC}" srcOrd="0" destOrd="0" presId="urn:microsoft.com/office/officeart/2018/2/layout/IconVerticalSolidList"/>
    <dgm:cxn modelId="{600445F8-F9CC-4E0C-BB77-953BD9B99F7E}" type="presParOf" srcId="{387F654F-ED65-4010-BBC6-5D6C51D80998}" destId="{154A6E63-4661-4B4E-A5A1-A3FD9E2A72DE}" srcOrd="1" destOrd="0" presId="urn:microsoft.com/office/officeart/2018/2/layout/IconVerticalSolidList"/>
    <dgm:cxn modelId="{DC7BBE87-6479-438B-B33E-00F78970AA81}" type="presParOf" srcId="{387F654F-ED65-4010-BBC6-5D6C51D80998}" destId="{62B208AB-1CB7-4724-B7C1-DE3A7C40A8C3}" srcOrd="2" destOrd="0" presId="urn:microsoft.com/office/officeart/2018/2/layout/IconVerticalSolidList"/>
    <dgm:cxn modelId="{90BE68BD-201A-4B50-A169-AE2BDB3F90D8}" type="presParOf" srcId="{387F654F-ED65-4010-BBC6-5D6C51D80998}" destId="{B5E6684D-A552-4235-8C30-C2A0EE25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pPr rtl="0"/>
          <a:r>
            <a:rPr lang="en-US" sz="1100" b="0">
              <a:solidFill>
                <a:srgbClr val="444444"/>
              </a:solidFill>
              <a:latin typeface="Calibri"/>
              <a:ea typeface="Calibri"/>
              <a:cs typeface="Calibri"/>
            </a:rPr>
            <a:t>Need </a:t>
          </a:r>
          <a:r>
            <a:rPr lang="en-US" sz="1100" b="1">
              <a:solidFill>
                <a:srgbClr val="444444"/>
              </a:solidFill>
              <a:latin typeface="Calibri"/>
              <a:ea typeface="Calibri"/>
              <a:cs typeface="Calibri"/>
            </a:rPr>
            <a:t>7 </a:t>
          </a:r>
          <a:r>
            <a:rPr lang="en-US" sz="1100" b="0">
              <a:solidFill>
                <a:srgbClr val="444444"/>
              </a:solidFill>
              <a:latin typeface="Calibri"/>
              <a:ea typeface="Calibri"/>
              <a:cs typeface="Calibri"/>
            </a:rPr>
            <a:t>Volunteers </a:t>
          </a:r>
          <a:endParaRPr lang="en-US" sz="1800" b="0">
            <a:solidFill>
              <a:srgbClr val="000000"/>
            </a:solidFill>
            <a:latin typeface="Calibri Light"/>
            <a:ea typeface="Calibri Light"/>
            <a:cs typeface="Calibri Light"/>
          </a:endParaRP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D286D205-58D5-4A72-ADBB-3FA03E313396}">
      <dgm:prSet phldr="0"/>
      <dgm:spPr/>
      <dgm:t>
        <a:bodyPr/>
        <a:lstStyle/>
        <a:p>
          <a:pPr rtl="0"/>
          <a:r>
            <a:rPr lang="en-US" sz="1100" b="1">
              <a:latin typeface="Calibri"/>
              <a:ea typeface="Calibri"/>
              <a:cs typeface="Calibri"/>
            </a:rPr>
            <a:t>Two Periods</a:t>
          </a:r>
          <a:r>
            <a:rPr lang="en-US" sz="1100">
              <a:latin typeface="Calibri"/>
              <a:ea typeface="Calibri"/>
              <a:cs typeface="Calibri"/>
            </a:rPr>
            <a:t> of Economic Growth (1947-1979) and (1979-2014)</a:t>
          </a:r>
        </a:p>
      </dgm:t>
    </dgm:pt>
    <dgm:pt modelId="{03096C62-A066-43EB-8D2D-26362A720164}" type="parTrans" cxnId="{6CFC393B-2AA3-4CC2-AF12-45689A5BF6AB}">
      <dgm:prSet/>
      <dgm:spPr/>
    </dgm:pt>
    <dgm:pt modelId="{80B67D72-172D-4EEF-A9F2-E5F73105FB44}" type="sibTrans" cxnId="{6CFC393B-2AA3-4CC2-AF12-45689A5BF6AB}">
      <dgm:prSet/>
      <dgm:spPr/>
    </dgm:pt>
    <dgm:pt modelId="{C28CE4AD-5DF2-43BB-B48B-836A6B2592A6}">
      <dgm:prSet phldr="0"/>
      <dgm:spPr/>
      <dgm:t>
        <a:bodyPr/>
        <a:lstStyle/>
        <a:p>
          <a:r>
            <a:rPr lang="en-US" sz="1100" b="0">
              <a:solidFill>
                <a:srgbClr val="444444"/>
              </a:solidFill>
              <a:latin typeface="Calibri"/>
              <a:ea typeface="Calibri"/>
              <a:cs typeface="Calibri"/>
            </a:rPr>
            <a:t>5</a:t>
          </a:r>
          <a:r>
            <a:rPr lang="en-US" sz="1100">
              <a:solidFill>
                <a:srgbClr val="444444"/>
              </a:solidFill>
              <a:latin typeface="Calibri"/>
              <a:ea typeface="Calibri"/>
              <a:cs typeface="Calibri"/>
            </a:rPr>
            <a:t> will represent </a:t>
          </a:r>
          <a:r>
            <a:rPr lang="en-US" sz="1100" b="1">
              <a:solidFill>
                <a:srgbClr val="444444"/>
              </a:solidFill>
              <a:latin typeface="Calibri"/>
              <a:ea typeface="Calibri"/>
              <a:cs typeface="Calibri"/>
            </a:rPr>
            <a:t>each Income Quintile a</a:t>
          </a:r>
          <a:r>
            <a:rPr lang="en-US" sz="1100">
              <a:solidFill>
                <a:srgbClr val="444444"/>
              </a:solidFill>
              <a:latin typeface="Calibri"/>
              <a:ea typeface="Calibri"/>
              <a:cs typeface="Calibri"/>
            </a:rPr>
            <a:t>nd 2 will </a:t>
          </a:r>
          <a:r>
            <a:rPr lang="en-US" sz="1100">
              <a:latin typeface="Calibri"/>
              <a:ea typeface="Calibri"/>
              <a:cs typeface="Calibri"/>
            </a:rPr>
            <a:t>represent the </a:t>
          </a:r>
          <a:r>
            <a:rPr lang="en-US" sz="1100" b="1">
              <a:latin typeface="Calibri"/>
              <a:ea typeface="Calibri"/>
              <a:cs typeface="Calibri"/>
            </a:rPr>
            <a:t>top 5% and 1%</a:t>
          </a:r>
          <a:endParaRPr lang="en-US" sz="1100"/>
        </a:p>
      </dgm:t>
    </dgm:pt>
    <dgm:pt modelId="{9E4D3F7D-B041-4C1E-A32A-76DA55C44892}" type="parTrans" cxnId="{2D01123C-7E11-44C0-9692-9FA5781830EF}">
      <dgm:prSet/>
      <dgm:spPr/>
    </dgm:pt>
    <dgm:pt modelId="{53EB9324-6812-4E96-89BC-2A9D8B0C64F5}" type="sibTrans" cxnId="{2D01123C-7E11-44C0-9692-9FA5781830EF}">
      <dgm:prSet/>
      <dgm:spPr/>
    </dgm:pt>
    <dgm:pt modelId="{09C9371C-FC56-4C15-9693-487B8EDFA872}" type="pres">
      <dgm:prSet presAssocID="{BB524621-D896-4825-A7FD-9A75B64E08F2}" presName="vert0" presStyleCnt="0">
        <dgm:presLayoutVars>
          <dgm:dir val="rev"/>
          <dgm:animOne val="branch"/>
          <dgm:animLvl val="lvl"/>
        </dgm:presLayoutVars>
      </dgm:prSet>
      <dgm:spPr/>
    </dgm:pt>
    <dgm:pt modelId="{B887A3FC-84B5-4202-8A39-47E5588490A6}" type="pres">
      <dgm:prSet presAssocID="{F99D624D-C78D-4CD2-8CE1-44AD7F7FF89F}" presName="thickLine" presStyleLbl="alignNode1" presStyleIdx="0"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0" presStyleCnt="3"/>
      <dgm:spPr/>
    </dgm:pt>
    <dgm:pt modelId="{69B04F89-AE08-46EE-A992-4B1ED90E4554}" type="pres">
      <dgm:prSet presAssocID="{F99D624D-C78D-4CD2-8CE1-44AD7F7FF89F}" presName="vert1" presStyleCnt="0"/>
      <dgm:spPr/>
    </dgm:pt>
    <dgm:pt modelId="{CD82F3EE-0522-4DD8-9EC0-47982C39365E}" type="pres">
      <dgm:prSet presAssocID="{C28CE4AD-5DF2-43BB-B48B-836A6B2592A6}" presName="thickLine" presStyleLbl="alignNode1" presStyleIdx="1" presStyleCnt="3"/>
      <dgm:spPr/>
    </dgm:pt>
    <dgm:pt modelId="{4FBEB710-B0BD-4D09-A418-7A674C12F650}" type="pres">
      <dgm:prSet presAssocID="{C28CE4AD-5DF2-43BB-B48B-836A6B2592A6}" presName="horz1" presStyleCnt="0"/>
      <dgm:spPr/>
    </dgm:pt>
    <dgm:pt modelId="{F88BA105-586E-45FB-8E9B-BA011006845D}" type="pres">
      <dgm:prSet presAssocID="{C28CE4AD-5DF2-43BB-B48B-836A6B2592A6}" presName="tx1" presStyleLbl="revTx" presStyleIdx="1" presStyleCnt="3"/>
      <dgm:spPr/>
    </dgm:pt>
    <dgm:pt modelId="{9A952F25-2D92-4178-91BC-39EFA64F4482}" type="pres">
      <dgm:prSet presAssocID="{C28CE4AD-5DF2-43BB-B48B-836A6B2592A6}" presName="vert1" presStyleCnt="0"/>
      <dgm:spPr/>
    </dgm:pt>
    <dgm:pt modelId="{D7B7F0BF-2911-4329-A7E8-CE39902CA186}" type="pres">
      <dgm:prSet presAssocID="{D286D205-58D5-4A72-ADBB-3FA03E313396}" presName="thickLine" presStyleLbl="alignNode1" presStyleIdx="2" presStyleCnt="3"/>
      <dgm:spPr/>
    </dgm:pt>
    <dgm:pt modelId="{28FA3A84-EC62-4431-8F38-19F7C1CD7A09}" type="pres">
      <dgm:prSet presAssocID="{D286D205-58D5-4A72-ADBB-3FA03E313396}" presName="horz1" presStyleCnt="0"/>
      <dgm:spPr/>
    </dgm:pt>
    <dgm:pt modelId="{9499A918-0C04-4D9D-920D-79D2D4DD837F}" type="pres">
      <dgm:prSet presAssocID="{D286D205-58D5-4A72-ADBB-3FA03E313396}" presName="tx1" presStyleLbl="revTx" presStyleIdx="2" presStyleCnt="3"/>
      <dgm:spPr/>
    </dgm:pt>
    <dgm:pt modelId="{710DA983-AFF4-4833-AE4F-AD30F353C2BB}" type="pres">
      <dgm:prSet presAssocID="{D286D205-58D5-4A72-ADBB-3FA03E313396}" presName="vert1" presStyleCnt="0"/>
      <dgm:spPr/>
    </dgm:pt>
  </dgm:ptLst>
  <dgm:cxnLst>
    <dgm:cxn modelId="{6CFC393B-2AA3-4CC2-AF12-45689A5BF6AB}" srcId="{BB524621-D896-4825-A7FD-9A75B64E08F2}" destId="{D286D205-58D5-4A72-ADBB-3FA03E313396}" srcOrd="2" destOrd="0" parTransId="{03096C62-A066-43EB-8D2D-26362A720164}" sibTransId="{80B67D72-172D-4EEF-A9F2-E5F73105FB44}"/>
    <dgm:cxn modelId="{2D01123C-7E11-44C0-9692-9FA5781830EF}" srcId="{BB524621-D896-4825-A7FD-9A75B64E08F2}" destId="{C28CE4AD-5DF2-43BB-B48B-836A6B2592A6}" srcOrd="1" destOrd="0" parTransId="{9E4D3F7D-B041-4C1E-A32A-76DA55C44892}" sibTransId="{53EB9324-6812-4E96-89BC-2A9D8B0C64F5}"/>
    <dgm:cxn modelId="{E4048359-DFD5-4247-8977-A2873C40EC52}" srcId="{BB524621-D896-4825-A7FD-9A75B64E08F2}" destId="{F99D624D-C78D-4CD2-8CE1-44AD7F7FF89F}" srcOrd="0" destOrd="0" parTransId="{C6EB030A-FF46-4A5A-9462-35B363E79647}" sibTransId="{AF202AB9-A361-4FC5-B832-0E3CE11F0D4D}"/>
    <dgm:cxn modelId="{B6158F8A-5B38-4E9D-BC24-7CA115194032}" type="presOf" srcId="{C28CE4AD-5DF2-43BB-B48B-836A6B2592A6}" destId="{F88BA105-586E-45FB-8E9B-BA011006845D}" srcOrd="0" destOrd="0" presId="urn:microsoft.com/office/officeart/2008/layout/LinedList"/>
    <dgm:cxn modelId="{EB6F96C4-3903-406E-8361-C6046FAC3F0C}" type="presOf" srcId="{F99D624D-C78D-4CD2-8CE1-44AD7F7FF89F}" destId="{FC4C3236-CD12-4AE5-A1CE-78CAD64CD45B}" srcOrd="0" destOrd="0" presId="urn:microsoft.com/office/officeart/2008/layout/LinedList"/>
    <dgm:cxn modelId="{BC8AF4E5-AF05-4C44-9A0F-AFA57130627D}" type="presOf" srcId="{D286D205-58D5-4A72-ADBB-3FA03E313396}" destId="{9499A918-0C04-4D9D-920D-79D2D4DD837F}"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6C64A412-2A6D-4A3F-9499-8FC6CB1C5E79}" type="presParOf" srcId="{09C9371C-FC56-4C15-9693-487B8EDFA872}" destId="{B887A3FC-84B5-4202-8A39-47E5588490A6}" srcOrd="0" destOrd="0" presId="urn:microsoft.com/office/officeart/2008/layout/LinedList"/>
    <dgm:cxn modelId="{6C43537A-946C-4FDC-B385-D36351CF56FB}" type="presParOf" srcId="{09C9371C-FC56-4C15-9693-487B8EDFA872}" destId="{5DE72B79-73C0-4F40-A307-62AE75926C17}" srcOrd="1" destOrd="0" presId="urn:microsoft.com/office/officeart/2008/layout/LinedList"/>
    <dgm:cxn modelId="{51FBEEEE-769C-4640-BAE2-17A6D49D3AA5}" type="presParOf" srcId="{5DE72B79-73C0-4F40-A307-62AE75926C17}" destId="{FC4C3236-CD12-4AE5-A1CE-78CAD64CD45B}" srcOrd="0" destOrd="0" presId="urn:microsoft.com/office/officeart/2008/layout/LinedList"/>
    <dgm:cxn modelId="{8493FE2D-BB62-4BE3-86A5-56295D8369E3}" type="presParOf" srcId="{5DE72B79-73C0-4F40-A307-62AE75926C17}" destId="{69B04F89-AE08-46EE-A992-4B1ED90E4554}" srcOrd="1" destOrd="0" presId="urn:microsoft.com/office/officeart/2008/layout/LinedList"/>
    <dgm:cxn modelId="{88313047-14C5-430E-99A3-A0FB5ADE2FFB}" type="presParOf" srcId="{09C9371C-FC56-4C15-9693-487B8EDFA872}" destId="{CD82F3EE-0522-4DD8-9EC0-47982C39365E}" srcOrd="2" destOrd="0" presId="urn:microsoft.com/office/officeart/2008/layout/LinedList"/>
    <dgm:cxn modelId="{ABDDE049-987B-4EB6-A29C-B91E494B8664}" type="presParOf" srcId="{09C9371C-FC56-4C15-9693-487B8EDFA872}" destId="{4FBEB710-B0BD-4D09-A418-7A674C12F650}" srcOrd="3" destOrd="0" presId="urn:microsoft.com/office/officeart/2008/layout/LinedList"/>
    <dgm:cxn modelId="{11BDBA02-0DE3-4F6F-B43C-80926C731F6A}" type="presParOf" srcId="{4FBEB710-B0BD-4D09-A418-7A674C12F650}" destId="{F88BA105-586E-45FB-8E9B-BA011006845D}" srcOrd="0" destOrd="0" presId="urn:microsoft.com/office/officeart/2008/layout/LinedList"/>
    <dgm:cxn modelId="{EC5D93EC-29E4-4962-9BD3-0E427618F3DE}" type="presParOf" srcId="{4FBEB710-B0BD-4D09-A418-7A674C12F650}" destId="{9A952F25-2D92-4178-91BC-39EFA64F4482}" srcOrd="1" destOrd="0" presId="urn:microsoft.com/office/officeart/2008/layout/LinedList"/>
    <dgm:cxn modelId="{DCA7BF37-D1AD-4921-A885-854B74DF2D5F}" type="presParOf" srcId="{09C9371C-FC56-4C15-9693-487B8EDFA872}" destId="{D7B7F0BF-2911-4329-A7E8-CE39902CA186}" srcOrd="4" destOrd="0" presId="urn:microsoft.com/office/officeart/2008/layout/LinedList"/>
    <dgm:cxn modelId="{E272A76C-825D-4AF3-9AFD-1D0642BFF3BE}" type="presParOf" srcId="{09C9371C-FC56-4C15-9693-487B8EDFA872}" destId="{28FA3A84-EC62-4431-8F38-19F7C1CD7A09}" srcOrd="5" destOrd="0" presId="urn:microsoft.com/office/officeart/2008/layout/LinedList"/>
    <dgm:cxn modelId="{12D36FE8-1F18-4368-A584-835F1041B78D}" type="presParOf" srcId="{28FA3A84-EC62-4431-8F38-19F7C1CD7A09}" destId="{9499A918-0C04-4D9D-920D-79D2D4DD837F}" srcOrd="0" destOrd="0" presId="urn:microsoft.com/office/officeart/2008/layout/LinedList"/>
    <dgm:cxn modelId="{FF794111-1BCE-4F14-A6F7-4D49DDB18EDD}" type="presParOf" srcId="{28FA3A84-EC62-4431-8F38-19F7C1CD7A09}" destId="{710DA983-AFF4-4833-AE4F-AD30F353C2B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pPr rtl="0"/>
          <a:r>
            <a:rPr lang="en-US" sz="1100" b="0">
              <a:solidFill>
                <a:srgbClr val="444444"/>
              </a:solidFill>
              <a:latin typeface="Calibri"/>
              <a:ea typeface="Calibri"/>
              <a:cs typeface="Calibri"/>
            </a:rPr>
            <a:t>What do expect to see?</a:t>
          </a: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D286D205-58D5-4A72-ADBB-3FA03E313396}">
      <dgm:prSet phldr="0"/>
      <dgm:spPr/>
      <dgm:t>
        <a:bodyPr/>
        <a:lstStyle/>
        <a:p>
          <a:pPr rtl="0"/>
          <a:endParaRPr lang="en-US" sz="1100" b="1">
            <a:latin typeface="Calibri"/>
            <a:ea typeface="Calibri"/>
            <a:cs typeface="Calibri"/>
          </a:endParaRPr>
        </a:p>
      </dgm:t>
    </dgm:pt>
    <dgm:pt modelId="{03096C62-A066-43EB-8D2D-26362A720164}" type="parTrans" cxnId="{6CFC393B-2AA3-4CC2-AF12-45689A5BF6AB}">
      <dgm:prSet/>
      <dgm:spPr/>
    </dgm:pt>
    <dgm:pt modelId="{80B67D72-172D-4EEF-A9F2-E5F73105FB44}" type="sibTrans" cxnId="{6CFC393B-2AA3-4CC2-AF12-45689A5BF6AB}">
      <dgm:prSet/>
      <dgm:spPr/>
    </dgm:pt>
    <dgm:pt modelId="{E10FC874-4D96-4BEE-B27B-87837D7FD6F1}">
      <dgm:prSet phldr="0"/>
      <dgm:spPr/>
      <dgm:t>
        <a:bodyPr/>
        <a:lstStyle/>
        <a:p>
          <a:pPr rtl="0"/>
          <a:r>
            <a:rPr lang="en-US" sz="1100" b="0">
              <a:latin typeface="Calibri"/>
              <a:ea typeface="Calibri"/>
              <a:cs typeface="Calibri"/>
            </a:rPr>
            <a:t>Examine the following data regarding income and wealth by Race and Gender</a:t>
          </a:r>
        </a:p>
      </dgm:t>
    </dgm:pt>
    <dgm:pt modelId="{A9BE5254-60FB-4C42-99D6-BC7C93F917DB}" type="parTrans" cxnId="{9F2FAD0C-73B7-4D04-A56C-7E21823F0696}">
      <dgm:prSet/>
      <dgm:spPr/>
    </dgm:pt>
    <dgm:pt modelId="{5576F249-8002-4051-B1CC-F337DE5D3513}" type="sibTrans" cxnId="{9F2FAD0C-73B7-4D04-A56C-7E21823F0696}">
      <dgm:prSet/>
      <dgm:spPr/>
    </dgm:pt>
    <dgm:pt modelId="{09C9371C-FC56-4C15-9693-487B8EDFA872}" type="pres">
      <dgm:prSet presAssocID="{BB524621-D896-4825-A7FD-9A75B64E08F2}" presName="vert0" presStyleCnt="0">
        <dgm:presLayoutVars>
          <dgm:dir val="rev"/>
          <dgm:animOne val="branch"/>
          <dgm:animLvl val="lvl"/>
        </dgm:presLayoutVars>
      </dgm:prSet>
      <dgm:spPr/>
    </dgm:pt>
    <dgm:pt modelId="{0389CD90-6798-4D34-BCDD-1A53114528CB}" type="pres">
      <dgm:prSet presAssocID="{E10FC874-4D96-4BEE-B27B-87837D7FD6F1}" presName="thickLine" presStyleLbl="alignNode1" presStyleIdx="0" presStyleCnt="3"/>
      <dgm:spPr/>
    </dgm:pt>
    <dgm:pt modelId="{7D336FD0-40C3-4B9F-9781-C1DDF2C82437}" type="pres">
      <dgm:prSet presAssocID="{E10FC874-4D96-4BEE-B27B-87837D7FD6F1}" presName="horz1" presStyleCnt="0"/>
      <dgm:spPr/>
    </dgm:pt>
    <dgm:pt modelId="{DE66F80B-BD3C-4458-BCD2-D8EE47124BA9}" type="pres">
      <dgm:prSet presAssocID="{E10FC874-4D96-4BEE-B27B-87837D7FD6F1}" presName="tx1" presStyleLbl="revTx" presStyleIdx="0" presStyleCnt="3"/>
      <dgm:spPr/>
    </dgm:pt>
    <dgm:pt modelId="{F1365A60-B93A-47E1-AEB1-495F673F9237}" type="pres">
      <dgm:prSet presAssocID="{E10FC874-4D96-4BEE-B27B-87837D7FD6F1}" presName="vert1" presStyleCnt="0"/>
      <dgm:spPr/>
    </dgm:pt>
    <dgm:pt modelId="{B887A3FC-84B5-4202-8A39-47E5588490A6}" type="pres">
      <dgm:prSet presAssocID="{F99D624D-C78D-4CD2-8CE1-44AD7F7FF89F}" presName="thickLine" presStyleLbl="alignNode1" presStyleIdx="1"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1" presStyleCnt="3"/>
      <dgm:spPr/>
    </dgm:pt>
    <dgm:pt modelId="{69B04F89-AE08-46EE-A992-4B1ED90E4554}" type="pres">
      <dgm:prSet presAssocID="{F99D624D-C78D-4CD2-8CE1-44AD7F7FF89F}" presName="vert1" presStyleCnt="0"/>
      <dgm:spPr/>
    </dgm:pt>
    <dgm:pt modelId="{D7B7F0BF-2911-4329-A7E8-CE39902CA186}" type="pres">
      <dgm:prSet presAssocID="{D286D205-58D5-4A72-ADBB-3FA03E313396}" presName="thickLine" presStyleLbl="alignNode1" presStyleIdx="2" presStyleCnt="3"/>
      <dgm:spPr/>
    </dgm:pt>
    <dgm:pt modelId="{28FA3A84-EC62-4431-8F38-19F7C1CD7A09}" type="pres">
      <dgm:prSet presAssocID="{D286D205-58D5-4A72-ADBB-3FA03E313396}" presName="horz1" presStyleCnt="0"/>
      <dgm:spPr/>
    </dgm:pt>
    <dgm:pt modelId="{9499A918-0C04-4D9D-920D-79D2D4DD837F}" type="pres">
      <dgm:prSet presAssocID="{D286D205-58D5-4A72-ADBB-3FA03E313396}" presName="tx1" presStyleLbl="revTx" presStyleIdx="2" presStyleCnt="3"/>
      <dgm:spPr/>
    </dgm:pt>
    <dgm:pt modelId="{710DA983-AFF4-4833-AE4F-AD30F353C2BB}" type="pres">
      <dgm:prSet presAssocID="{D286D205-58D5-4A72-ADBB-3FA03E313396}" presName="vert1" presStyleCnt="0"/>
      <dgm:spPr/>
    </dgm:pt>
  </dgm:ptLst>
  <dgm:cxnLst>
    <dgm:cxn modelId="{9F2FAD0C-73B7-4D04-A56C-7E21823F0696}" srcId="{BB524621-D896-4825-A7FD-9A75B64E08F2}" destId="{E10FC874-4D96-4BEE-B27B-87837D7FD6F1}" srcOrd="0" destOrd="0" parTransId="{A9BE5254-60FB-4C42-99D6-BC7C93F917DB}" sibTransId="{5576F249-8002-4051-B1CC-F337DE5D3513}"/>
    <dgm:cxn modelId="{C6A87D11-BEFD-4205-A02B-6B19AFDDCCB3}" type="presOf" srcId="{E10FC874-4D96-4BEE-B27B-87837D7FD6F1}" destId="{DE66F80B-BD3C-4458-BCD2-D8EE47124BA9}" srcOrd="0" destOrd="0" presId="urn:microsoft.com/office/officeart/2008/layout/LinedList"/>
    <dgm:cxn modelId="{6CFC393B-2AA3-4CC2-AF12-45689A5BF6AB}" srcId="{BB524621-D896-4825-A7FD-9A75B64E08F2}" destId="{D286D205-58D5-4A72-ADBB-3FA03E313396}" srcOrd="2" destOrd="0" parTransId="{03096C62-A066-43EB-8D2D-26362A720164}" sibTransId="{80B67D72-172D-4EEF-A9F2-E5F73105FB44}"/>
    <dgm:cxn modelId="{7FEBB550-7705-4F16-9D49-2A190FADAC0D}" type="presOf" srcId="{D286D205-58D5-4A72-ADBB-3FA03E313396}" destId="{9499A918-0C04-4D9D-920D-79D2D4DD837F}" srcOrd="0" destOrd="0" presId="urn:microsoft.com/office/officeart/2008/layout/LinedList"/>
    <dgm:cxn modelId="{E4048359-DFD5-4247-8977-A2873C40EC52}" srcId="{BB524621-D896-4825-A7FD-9A75B64E08F2}" destId="{F99D624D-C78D-4CD2-8CE1-44AD7F7FF89F}" srcOrd="1" destOrd="0" parTransId="{C6EB030A-FF46-4A5A-9462-35B363E79647}" sibTransId="{AF202AB9-A361-4FC5-B832-0E3CE11F0D4D}"/>
    <dgm:cxn modelId="{3489087D-BAA1-4615-ABFA-29C70541C230}" type="presOf" srcId="{F99D624D-C78D-4CD2-8CE1-44AD7F7FF89F}" destId="{FC4C3236-CD12-4AE5-A1CE-78CAD64CD45B}"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3B04F83A-D966-4746-BAEE-8373E9D07545}" type="presParOf" srcId="{09C9371C-FC56-4C15-9693-487B8EDFA872}" destId="{0389CD90-6798-4D34-BCDD-1A53114528CB}" srcOrd="0" destOrd="0" presId="urn:microsoft.com/office/officeart/2008/layout/LinedList"/>
    <dgm:cxn modelId="{92FD14BB-B4D8-4D6D-80EB-F34EF465E1AF}" type="presParOf" srcId="{09C9371C-FC56-4C15-9693-487B8EDFA872}" destId="{7D336FD0-40C3-4B9F-9781-C1DDF2C82437}" srcOrd="1" destOrd="0" presId="urn:microsoft.com/office/officeart/2008/layout/LinedList"/>
    <dgm:cxn modelId="{C9F2C164-A5EB-4D0E-BFEC-F1C070553C46}" type="presParOf" srcId="{7D336FD0-40C3-4B9F-9781-C1DDF2C82437}" destId="{DE66F80B-BD3C-4458-BCD2-D8EE47124BA9}" srcOrd="0" destOrd="0" presId="urn:microsoft.com/office/officeart/2008/layout/LinedList"/>
    <dgm:cxn modelId="{BDF501D5-8716-4924-943A-198B1AF21017}" type="presParOf" srcId="{7D336FD0-40C3-4B9F-9781-C1DDF2C82437}" destId="{F1365A60-B93A-47E1-AEB1-495F673F9237}" srcOrd="1" destOrd="0" presId="urn:microsoft.com/office/officeart/2008/layout/LinedList"/>
    <dgm:cxn modelId="{4341FF9A-1BB5-46F1-AC35-AB4B96B6B58A}" type="presParOf" srcId="{09C9371C-FC56-4C15-9693-487B8EDFA872}" destId="{B887A3FC-84B5-4202-8A39-47E5588490A6}" srcOrd="2" destOrd="0" presId="urn:microsoft.com/office/officeart/2008/layout/LinedList"/>
    <dgm:cxn modelId="{2C599775-1A24-48FD-8261-97F96E6A74B6}" type="presParOf" srcId="{09C9371C-FC56-4C15-9693-487B8EDFA872}" destId="{5DE72B79-73C0-4F40-A307-62AE75926C17}" srcOrd="3" destOrd="0" presId="urn:microsoft.com/office/officeart/2008/layout/LinedList"/>
    <dgm:cxn modelId="{B656F8B5-17E4-44B1-97A3-09F68E7E57EC}" type="presParOf" srcId="{5DE72B79-73C0-4F40-A307-62AE75926C17}" destId="{FC4C3236-CD12-4AE5-A1CE-78CAD64CD45B}" srcOrd="0" destOrd="0" presId="urn:microsoft.com/office/officeart/2008/layout/LinedList"/>
    <dgm:cxn modelId="{76A2B207-F093-41A5-9F41-7A6B1FBDC52C}" type="presParOf" srcId="{5DE72B79-73C0-4F40-A307-62AE75926C17}" destId="{69B04F89-AE08-46EE-A992-4B1ED90E4554}" srcOrd="1" destOrd="0" presId="urn:microsoft.com/office/officeart/2008/layout/LinedList"/>
    <dgm:cxn modelId="{9043B72D-909F-4552-8638-BF0FF7C1A79C}" type="presParOf" srcId="{09C9371C-FC56-4C15-9693-487B8EDFA872}" destId="{D7B7F0BF-2911-4329-A7E8-CE39902CA186}" srcOrd="4" destOrd="0" presId="urn:microsoft.com/office/officeart/2008/layout/LinedList"/>
    <dgm:cxn modelId="{0CF59E49-C3E5-45D9-A19A-CB05E9878B7C}" type="presParOf" srcId="{09C9371C-FC56-4C15-9693-487B8EDFA872}" destId="{28FA3A84-EC62-4431-8F38-19F7C1CD7A09}" srcOrd="5" destOrd="0" presId="urn:microsoft.com/office/officeart/2008/layout/LinedList"/>
    <dgm:cxn modelId="{418F10C7-5E61-49F0-A89D-FCD56231C75E}" type="presParOf" srcId="{28FA3A84-EC62-4431-8F38-19F7C1CD7A09}" destId="{9499A918-0C04-4D9D-920D-79D2D4DD837F}" srcOrd="0" destOrd="0" presId="urn:microsoft.com/office/officeart/2008/layout/LinedList"/>
    <dgm:cxn modelId="{09324D08-DEED-4562-A723-9361A13ABEA1}" type="presParOf" srcId="{28FA3A84-EC62-4431-8F38-19F7C1CD7A09}" destId="{710DA983-AFF4-4833-AE4F-AD30F353C2B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A3FC-84B5-4202-8A39-47E5588490A6}">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0" kern="1200">
              <a:solidFill>
                <a:srgbClr val="444444"/>
              </a:solidFill>
              <a:latin typeface="Calibri"/>
              <a:ea typeface="Calibri"/>
              <a:cs typeface="Calibri"/>
            </a:rPr>
            <a:t>Two guiding questions:</a:t>
          </a:r>
        </a:p>
      </dsp:txBody>
      <dsp:txXfrm>
        <a:off x="0" y="2758"/>
        <a:ext cx="6797675" cy="1881464"/>
      </dsp:txXfrm>
    </dsp:sp>
    <dsp:sp modelId="{EFB53180-C3A1-437E-BE62-93163D5E3848}">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0E4EF395-1015-4859-A2F3-051CD2B9AD32}">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Are your members doing better financially than they were 10 years ago? What “signs” would you see that support your answer? </a:t>
          </a:r>
        </a:p>
      </dsp:txBody>
      <dsp:txXfrm>
        <a:off x="0" y="1884223"/>
        <a:ext cx="6797675" cy="1881464"/>
      </dsp:txXfrm>
    </dsp:sp>
    <dsp:sp modelId="{7DDB716D-A42D-406B-96B0-E804DF1F2523}">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E2751C6B-EED7-42C2-BA5D-743CC7EA0D9B}">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What is the difference between income and wealth? </a:t>
          </a:r>
        </a:p>
      </dsp:txBody>
      <dsp:txXfrm>
        <a:off x="0" y="3765688"/>
        <a:ext cx="6797675" cy="18814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1780096"/>
          <a:ext cx="5197850" cy="15257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1553" y="2123401"/>
          <a:ext cx="839188" cy="8391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62295" y="1780096"/>
          <a:ext cx="3435554" cy="1525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480" tIns="161480" rIns="161480" bIns="161480" numCol="1" spcCol="1270" anchor="ctr" anchorCtr="0">
          <a:noAutofit/>
        </a:bodyPr>
        <a:lstStyle/>
        <a:p>
          <a:pPr marL="0" lvl="0" indent="0" algn="l" defTabSz="1111250">
            <a:lnSpc>
              <a:spcPct val="100000"/>
            </a:lnSpc>
            <a:spcBef>
              <a:spcPct val="0"/>
            </a:spcBef>
            <a:spcAft>
              <a:spcPct val="35000"/>
            </a:spcAft>
            <a:buNone/>
          </a:pPr>
          <a:r>
            <a:rPr lang="en-US" sz="2500" kern="1200">
              <a:latin typeface="Calibri"/>
              <a:ea typeface="Calibri"/>
              <a:cs typeface="Calibri"/>
            </a:rPr>
            <a:t>Income is the revenue that a person can bring into their household.  </a:t>
          </a:r>
        </a:p>
      </dsp:txBody>
      <dsp:txXfrm>
        <a:off x="1762295" y="1780096"/>
        <a:ext cx="3435554" cy="1525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1776286"/>
          <a:ext cx="5296592" cy="15225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0565" y="2118856"/>
          <a:ext cx="837392" cy="837392"/>
        </a:xfrm>
        <a:prstGeom prst="rect">
          <a:avLst/>
        </a:prstGeom>
        <a:blipFill>
          <a:blip xmlns:r="http://schemas.openxmlformats.org/officeDocument/2006/relationships">
            <a:extLs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58523" y="1776286"/>
          <a:ext cx="3538069" cy="15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35" tIns="161135" rIns="161135" bIns="161135" numCol="1" spcCol="1270" anchor="ctr" anchorCtr="0">
          <a:noAutofit/>
        </a:bodyPr>
        <a:lstStyle/>
        <a:p>
          <a:pPr marL="0" lvl="0" indent="0" algn="l" defTabSz="844550">
            <a:lnSpc>
              <a:spcPct val="100000"/>
            </a:lnSpc>
            <a:spcBef>
              <a:spcPct val="0"/>
            </a:spcBef>
            <a:spcAft>
              <a:spcPct val="35000"/>
            </a:spcAft>
            <a:buNone/>
          </a:pPr>
          <a:r>
            <a:rPr lang="en-US" sz="1900" kern="1200">
              <a:latin typeface="Calibri"/>
              <a:ea typeface="Calibri"/>
              <a:cs typeface="Calibri"/>
            </a:rPr>
            <a:t>Wealth is anything that can be liquidated and/or passed from generation to generation -  minus debt.</a:t>
          </a:r>
        </a:p>
      </dsp:txBody>
      <dsp:txXfrm>
        <a:off x="1758523" y="1776286"/>
        <a:ext cx="3538069" cy="1522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A3FC-84B5-4202-8A39-47E5588490A6}">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solidFill>
                <a:srgbClr val="444444"/>
              </a:solidFill>
              <a:latin typeface="Calibri"/>
              <a:ea typeface="Calibri"/>
              <a:cs typeface="Calibri"/>
            </a:rPr>
            <a:t>Need </a:t>
          </a:r>
          <a:r>
            <a:rPr lang="en-US" sz="3800" b="1" kern="1200">
              <a:solidFill>
                <a:srgbClr val="444444"/>
              </a:solidFill>
              <a:latin typeface="Calibri"/>
              <a:ea typeface="Calibri"/>
              <a:cs typeface="Calibri"/>
            </a:rPr>
            <a:t>7 </a:t>
          </a:r>
          <a:r>
            <a:rPr lang="en-US" sz="3800" b="0" kern="1200">
              <a:solidFill>
                <a:srgbClr val="444444"/>
              </a:solidFill>
              <a:latin typeface="Calibri"/>
              <a:ea typeface="Calibri"/>
              <a:cs typeface="Calibri"/>
            </a:rPr>
            <a:t>Volunteers </a:t>
          </a:r>
          <a:endParaRPr lang="en-US" sz="3800" b="0" kern="1200">
            <a:solidFill>
              <a:srgbClr val="000000"/>
            </a:solidFill>
            <a:latin typeface="Calibri Light"/>
            <a:ea typeface="Calibri Light"/>
            <a:cs typeface="Calibri Light"/>
          </a:endParaRPr>
        </a:p>
      </dsp:txBody>
      <dsp:txXfrm>
        <a:off x="0" y="2758"/>
        <a:ext cx="6797675" cy="1881464"/>
      </dsp:txXfrm>
    </dsp:sp>
    <dsp:sp modelId="{CD82F3EE-0522-4DD8-9EC0-47982C39365E}">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88BA105-586E-45FB-8E9B-BA011006845D}">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b="0" kern="1200">
              <a:solidFill>
                <a:srgbClr val="444444"/>
              </a:solidFill>
              <a:latin typeface="Calibri"/>
              <a:ea typeface="Calibri"/>
              <a:cs typeface="Calibri"/>
            </a:rPr>
            <a:t>5</a:t>
          </a:r>
          <a:r>
            <a:rPr lang="en-US" sz="3800" kern="1200">
              <a:solidFill>
                <a:srgbClr val="444444"/>
              </a:solidFill>
              <a:latin typeface="Calibri"/>
              <a:ea typeface="Calibri"/>
              <a:cs typeface="Calibri"/>
            </a:rPr>
            <a:t> will represent </a:t>
          </a:r>
          <a:r>
            <a:rPr lang="en-US" sz="3800" b="1" kern="1200">
              <a:solidFill>
                <a:srgbClr val="444444"/>
              </a:solidFill>
              <a:latin typeface="Calibri"/>
              <a:ea typeface="Calibri"/>
              <a:cs typeface="Calibri"/>
            </a:rPr>
            <a:t>each Income Quintile a</a:t>
          </a:r>
          <a:r>
            <a:rPr lang="en-US" sz="3800" kern="1200">
              <a:solidFill>
                <a:srgbClr val="444444"/>
              </a:solidFill>
              <a:latin typeface="Calibri"/>
              <a:ea typeface="Calibri"/>
              <a:cs typeface="Calibri"/>
            </a:rPr>
            <a:t>nd 2 will </a:t>
          </a:r>
          <a:r>
            <a:rPr lang="en-US" sz="3800" kern="1200">
              <a:latin typeface="Calibri"/>
              <a:ea typeface="Calibri"/>
              <a:cs typeface="Calibri"/>
            </a:rPr>
            <a:t>represent the </a:t>
          </a:r>
          <a:r>
            <a:rPr lang="en-US" sz="3800" b="1" kern="1200">
              <a:latin typeface="Calibri"/>
              <a:ea typeface="Calibri"/>
              <a:cs typeface="Calibri"/>
            </a:rPr>
            <a:t>top 5% and 1%</a:t>
          </a:r>
          <a:endParaRPr lang="en-US" sz="3800" kern="1200"/>
        </a:p>
      </dsp:txBody>
      <dsp:txXfrm>
        <a:off x="0" y="1884223"/>
        <a:ext cx="6797675" cy="1881464"/>
      </dsp:txXfrm>
    </dsp:sp>
    <dsp:sp modelId="{D7B7F0BF-2911-4329-A7E8-CE39902CA186}">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499A918-0C04-4D9D-920D-79D2D4DD837F}">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1" kern="1200">
              <a:latin typeface="Calibri"/>
              <a:ea typeface="Calibri"/>
              <a:cs typeface="Calibri"/>
            </a:rPr>
            <a:t>Two Periods</a:t>
          </a:r>
          <a:r>
            <a:rPr lang="en-US" sz="3800" kern="1200">
              <a:latin typeface="Calibri"/>
              <a:ea typeface="Calibri"/>
              <a:cs typeface="Calibri"/>
            </a:rPr>
            <a:t> of Economic Growth (1947-1979) and (1979-2014)</a:t>
          </a:r>
        </a:p>
      </dsp:txBody>
      <dsp:txXfrm>
        <a:off x="0" y="3765688"/>
        <a:ext cx="6797675" cy="18814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89CD90-6798-4D34-BCDD-1A53114528CB}">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E66F80B-BD3C-4458-BCD2-D8EE47124BA9}">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latin typeface="Calibri"/>
              <a:ea typeface="Calibri"/>
              <a:cs typeface="Calibri"/>
            </a:rPr>
            <a:t>Examine the following data regarding income and wealth by Race and Gender</a:t>
          </a:r>
        </a:p>
      </dsp:txBody>
      <dsp:txXfrm>
        <a:off x="0" y="2758"/>
        <a:ext cx="6797675" cy="1881464"/>
      </dsp:txXfrm>
    </dsp:sp>
    <dsp:sp modelId="{B887A3FC-84B5-4202-8A39-47E5588490A6}">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solidFill>
                <a:srgbClr val="444444"/>
              </a:solidFill>
              <a:latin typeface="Calibri"/>
              <a:ea typeface="Calibri"/>
              <a:cs typeface="Calibri"/>
            </a:rPr>
            <a:t>What do expect to see?</a:t>
          </a:r>
        </a:p>
      </dsp:txBody>
      <dsp:txXfrm>
        <a:off x="0" y="1884223"/>
        <a:ext cx="6797675" cy="1881464"/>
      </dsp:txXfrm>
    </dsp:sp>
    <dsp:sp modelId="{D7B7F0BF-2911-4329-A7E8-CE39902CA186}">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499A918-0C04-4D9D-920D-79D2D4DD837F}">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endParaRPr lang="en-US" sz="3800" b="1" kern="1200">
            <a:latin typeface="Calibri"/>
            <a:ea typeface="Calibri"/>
            <a:cs typeface="Calibri"/>
          </a:endParaRPr>
        </a:p>
      </dsp:txBody>
      <dsp:txXfrm>
        <a:off x="0" y="3765688"/>
        <a:ext cx="6797675" cy="18814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9/22/2026</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309830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983101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1639430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236">
              <a:defRPr/>
            </a:pPr>
            <a:r>
              <a:rPr lang="en-US"/>
              <a:t>Ask participants to form a circle.</a:t>
            </a:r>
          </a:p>
          <a:p>
            <a:pPr defTabSz="921236">
              <a:defRPr/>
            </a:pPr>
            <a:endParaRPr lang="en-US"/>
          </a:p>
          <a:p>
            <a:pPr defTabSz="921236">
              <a:defRPr/>
            </a:pPr>
            <a:r>
              <a:rPr lang="en-US"/>
              <a:t>“I’d like to welcome you to the circle.”</a:t>
            </a:r>
          </a:p>
          <a:p>
            <a:pPr defTabSz="921236">
              <a:defRPr/>
            </a:pPr>
            <a:endParaRPr lang="en-US"/>
          </a:p>
          <a:p>
            <a:pPr defTabSz="921236">
              <a:defRPr/>
            </a:pPr>
            <a:r>
              <a:rPr lang="en-US"/>
              <a:t>Read quote from Chief Black Elk aloud (slide)</a:t>
            </a:r>
          </a:p>
          <a:p>
            <a:pPr defTabSz="921236">
              <a:defRPr/>
            </a:pPr>
            <a:endParaRPr lang="en-US"/>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rPr>
              <a:t>“Resolving our issues and discussing our experiences is an indigenous practice.  At one point it was actually outlawed because it was so antithetical to the dominant culture.  Think of how most classrooms have been arranged – rows – hierarchy. In a circle there is no hierarchy, and everyone is equal. The process that we are going to engage in is one that you can use </a:t>
            </a:r>
            <a:r>
              <a:rPr lang="en-US" sz="1800">
                <a:solidFill>
                  <a:srgbClr val="000000"/>
                </a:solidFill>
                <a:effectLst/>
                <a:latin typeface="Calibri" panose="020F0502020204030204" pitchFamily="34" charset="0"/>
                <a:ea typeface="Calibri" panose="020F0502020204030204" pitchFamily="34" charset="0"/>
              </a:rPr>
              <a:t>to engage colleagues and members in deeper conversations. To engage in deeper conversations about race and social justice, we need to build a community of trust and respect. We will begin to build our community here in this circle. To ensure safety we say that what is said in the circle stays in the circle. Stories stay in the circle, but the lessons are taken out and shared with others.”</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 </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 </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“We will come to the circle throughout our time together, and just as we have norms for the training, we have norms for the circle. They are: </a:t>
            </a:r>
          </a:p>
          <a:p>
            <a:pPr marL="0" marR="0">
              <a:lnSpc>
                <a:spcPct val="107000"/>
              </a:lnSpc>
              <a:spcBef>
                <a:spcPts val="0"/>
              </a:spcBef>
              <a:spcAft>
                <a:spcPts val="800"/>
              </a:spcAft>
            </a:pPr>
            <a:endParaRPr lang="en-US" sz="1800">
              <a:solidFill>
                <a:srgbClr val="000000"/>
              </a:solidFill>
              <a:effectLst/>
              <a:latin typeface="Calibri" panose="020F0502020204030204" pitchFamily="34" charset="0"/>
              <a:ea typeface="Calibri" panose="020F050202020403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a:solidFill>
                  <a:srgbClr val="000000"/>
                </a:solidFill>
                <a:effectLst/>
                <a:latin typeface="Calibri" panose="020F0502020204030204" pitchFamily="34" charset="0"/>
                <a:ea typeface="Calibri" panose="020F0502020204030204" pitchFamily="34" charset="0"/>
              </a:rPr>
              <a:t>Respect the Talking Piece (Insert our Norms) </a:t>
            </a:r>
          </a:p>
          <a:p>
            <a:pPr marL="342900" marR="0" lvl="0" indent="-342900">
              <a:lnSpc>
                <a:spcPct val="107000"/>
              </a:lnSpc>
              <a:spcBef>
                <a:spcPts val="0"/>
              </a:spcBef>
              <a:spcAft>
                <a:spcPts val="800"/>
              </a:spcAft>
              <a:buFont typeface="Symbol" panose="05050102010706020507" pitchFamily="18" charset="2"/>
              <a:buChar char=""/>
            </a:pPr>
            <a:r>
              <a:rPr lang="en-US" sz="1800">
                <a:solidFill>
                  <a:srgbClr val="000000"/>
                </a:solidFill>
                <a:effectLst/>
                <a:latin typeface="Calibri" panose="020F0502020204030204" pitchFamily="34" charset="0"/>
                <a:ea typeface="Calibri" panose="020F0502020204030204" pitchFamily="34" charset="0"/>
              </a:rPr>
              <a:t>Remain in the circle</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 </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“Later in the training we will cover how to create a circle. For now, I want to take you through a few passes in the circle. A pass is a question or statement posed by the facilitator that each person responds to. The talking piece is an object that is often symbolic to the facilitator and is passed from person to person around the circle. Each person has equal opportunity to talk, and each person has the responsibility to listen to the person with the talking piece. Only the person holding the talking piece may speak while all others listen respectfully.</a:t>
            </a:r>
          </a:p>
          <a:p>
            <a:pPr marL="0" marR="0">
              <a:lnSpc>
                <a:spcPct val="107000"/>
              </a:lnSpc>
              <a:spcBef>
                <a:spcPts val="0"/>
              </a:spcBef>
              <a:spcAft>
                <a:spcPts val="800"/>
              </a:spcAft>
            </a:pPr>
            <a:r>
              <a:rPr lang="en-US" sz="1800" i="1">
                <a:solidFill>
                  <a:srgbClr val="000000"/>
                </a:solidFill>
                <a:effectLst/>
                <a:latin typeface="Calibri" panose="020F0502020204030204" pitchFamily="34" charset="0"/>
                <a:ea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i="1">
                <a:solidFill>
                  <a:srgbClr val="000000"/>
                </a:solidFill>
                <a:effectLst/>
                <a:latin typeface="Calibri" panose="020F0502020204030204" pitchFamily="34" charset="0"/>
                <a:ea typeface="Calibri" panose="020F0502020204030204" pitchFamily="34" charset="0"/>
              </a:rPr>
              <a:t>*Note, if short on time may eliminate Pass Two or Three</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i="1">
                <a:solidFill>
                  <a:srgbClr val="000000"/>
                </a:solidFill>
                <a:effectLst/>
                <a:latin typeface="Calibri" panose="020F0502020204030204" pitchFamily="34" charset="0"/>
                <a:ea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rPr>
              <a:t>55 minutes</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Community Pass One</a:t>
            </a: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rPr>
              <a:t>Internal weather check-in. We want to check in to see how you are all feeling today and rather than asking it directly, we want you to use a weather term or weather terminology to describe how you are feeling. I will model this for you. Today, I am partly sunny. (Pass the talking piece, listening to how everyone is feeling.) When pass is complete, facilitator summarizes the </a:t>
            </a:r>
            <a:r>
              <a:rPr lang="en-US" sz="1800">
                <a:solidFill>
                  <a:srgbClr val="000000"/>
                </a:solidFill>
                <a:effectLst/>
                <a:latin typeface="Calibri" panose="020F0502020204030204" pitchFamily="34" charset="0"/>
                <a:ea typeface="Calibri" panose="020F0502020204030204" pitchFamily="34" charset="0"/>
              </a:rPr>
              <a:t>weather terms heard in the circle. This helps us to know the general mood in the room, and if we need to check in with specific people or the entire group. </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Community Pass Two (choose one question)</a:t>
            </a:r>
          </a:p>
          <a:p>
            <a:pPr marL="342900" marR="0" lvl="0" indent="-342900">
              <a:lnSpc>
                <a:spcPct val="107000"/>
              </a:lnSpc>
              <a:spcBef>
                <a:spcPts val="0"/>
              </a:spcBef>
              <a:spcAft>
                <a:spcPts val="0"/>
              </a:spcAft>
              <a:buFont typeface="Symbol" panose="05050102010706020507" pitchFamily="18" charset="2"/>
              <a:buChar char=""/>
            </a:pPr>
            <a:r>
              <a:rPr lang="en-US" sz="1800">
                <a:solidFill>
                  <a:srgbClr val="000000"/>
                </a:solidFill>
                <a:effectLst/>
                <a:latin typeface="Calibri" panose="020F0502020204030204" pitchFamily="34" charset="0"/>
                <a:ea typeface="Calibri" panose="020F0502020204030204" pitchFamily="34" charset="0"/>
              </a:rPr>
              <a:t>Share an embarrassing moment that you can now laugh about. (pass the talking piece)</a:t>
            </a:r>
          </a:p>
          <a:p>
            <a:pPr marL="342900" marR="0" lvl="0" indent="-342900">
              <a:lnSpc>
                <a:spcPct val="107000"/>
              </a:lnSpc>
              <a:spcBef>
                <a:spcPts val="0"/>
              </a:spcBef>
              <a:spcAft>
                <a:spcPts val="0"/>
              </a:spcAft>
              <a:buFont typeface="Symbol" panose="05050102010706020507" pitchFamily="18" charset="2"/>
              <a:buChar char=""/>
            </a:pPr>
            <a:r>
              <a:rPr lang="en-US" sz="1800">
                <a:solidFill>
                  <a:srgbClr val="000000"/>
                </a:solidFill>
                <a:effectLst/>
                <a:latin typeface="Calibri" panose="020F0502020204030204" pitchFamily="34" charset="0"/>
                <a:ea typeface="Calibri" panose="020F0502020204030204" pitchFamily="34" charset="0"/>
              </a:rPr>
              <a:t>If you could have any super-power, what would you choose, and why? (pass the talking piece)</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If you could travel anywhere in the world, where would you go and why? </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Community Pass Three (pick one)</a:t>
            </a:r>
          </a:p>
          <a:p>
            <a:pPr marL="342900" marR="0" lvl="0" indent="-342900">
              <a:lnSpc>
                <a:spcPct val="107000"/>
              </a:lnSpc>
              <a:spcBef>
                <a:spcPts val="0"/>
              </a:spcBef>
              <a:spcAft>
                <a:spcPts val="0"/>
              </a:spcAft>
              <a:buFont typeface="Symbol" panose="05050102010706020507" pitchFamily="18" charset="2"/>
              <a:buChar char=""/>
            </a:pPr>
            <a:r>
              <a:rPr lang="en-US" sz="1800">
                <a:solidFill>
                  <a:srgbClr val="000000"/>
                </a:solidFill>
                <a:effectLst/>
                <a:latin typeface="Calibri" panose="020F0502020204030204" pitchFamily="34" charset="0"/>
                <a:ea typeface="Calibri" panose="020F0502020204030204" pitchFamily="34" charset="0"/>
              </a:rPr>
              <a:t>What is your privilege and what role does it play in your life? </a:t>
            </a:r>
          </a:p>
          <a:p>
            <a:pPr marL="342900" marR="0" lvl="0" indent="-342900">
              <a:lnSpc>
                <a:spcPct val="107000"/>
              </a:lnSpc>
              <a:spcBef>
                <a:spcPts val="0"/>
              </a:spcBef>
              <a:spcAft>
                <a:spcPts val="800"/>
              </a:spcAft>
              <a:buFont typeface="Symbol" panose="05050102010706020507" pitchFamily="18" charset="2"/>
              <a:buChar char=""/>
            </a:pPr>
            <a:r>
              <a:rPr lang="en-US" sz="1800">
                <a:solidFill>
                  <a:srgbClr val="000000"/>
                </a:solidFill>
                <a:effectLst/>
                <a:latin typeface="Calibri" panose="020F0502020204030204" pitchFamily="34" charset="0"/>
                <a:ea typeface="Calibri" panose="020F0502020204030204" pitchFamily="34" charset="0"/>
              </a:rPr>
              <a:t>When do you feel powerless and why? </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Community Pass Four </a:t>
            </a:r>
          </a:p>
          <a:p>
            <a:pPr marL="342900" marR="0" lvl="0" indent="-342900">
              <a:lnSpc>
                <a:spcPct val="107000"/>
              </a:lnSpc>
              <a:spcBef>
                <a:spcPts val="0"/>
              </a:spcBef>
              <a:spcAft>
                <a:spcPts val="800"/>
              </a:spcAft>
              <a:buFont typeface="Symbol" panose="05050102010706020507" pitchFamily="18" charset="2"/>
              <a:buChar char=""/>
            </a:pPr>
            <a:r>
              <a:rPr lang="en-US" sz="1800">
                <a:solidFill>
                  <a:srgbClr val="000000"/>
                </a:solidFill>
                <a:effectLst/>
                <a:latin typeface="Calibri" panose="020F0502020204030204" pitchFamily="34" charset="0"/>
                <a:ea typeface="Calibri" panose="020F0502020204030204" pitchFamily="34" charset="0"/>
              </a:rPr>
              <a:t>Tell us why you are here and how this Advancing Racial Justice training will support your work</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Circle Closing</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Facilitator – Thank you for beginning to build community with us in this space that we will share for the next 2.5 days. We will return to the circle throughout our time together to continue building community and collective knowledge.</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 </a:t>
            </a: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rPr>
              <a:t>Please return to your seats.</a:t>
            </a:r>
          </a:p>
          <a:p>
            <a:pPr marL="342900" marR="0" lvl="0" indent="-342900">
              <a:lnSpc>
                <a:spcPct val="107000"/>
              </a:lnSpc>
              <a:spcBef>
                <a:spcPts val="0"/>
              </a:spcBef>
              <a:spcAft>
                <a:spcPts val="800"/>
              </a:spcAft>
              <a:buFont typeface="Symbol" panose="05050102010706020507" pitchFamily="18" charset="2"/>
              <a:buChar char=""/>
            </a:pPr>
            <a:endParaRPr lang="en-US" sz="1800">
              <a:solidFill>
                <a:srgbClr val="000000"/>
              </a:solidFill>
              <a:effectLst/>
              <a:latin typeface="Calibri" panose="020F0502020204030204" pitchFamily="34" charset="0"/>
              <a:ea typeface="Calibri" panose="020F0502020204030204" pitchFamily="34" charset="0"/>
            </a:endParaRPr>
          </a:p>
          <a:p>
            <a:pPr marL="342900" marR="0" lvl="0" indent="-342900">
              <a:lnSpc>
                <a:spcPct val="107000"/>
              </a:lnSpc>
              <a:spcBef>
                <a:spcPts val="0"/>
              </a:spcBef>
              <a:spcAft>
                <a:spcPts val="800"/>
              </a:spcAft>
              <a:buFont typeface="Symbol" panose="05050102010706020507" pitchFamily="18" charset="2"/>
              <a:buChar char=""/>
            </a:pPr>
            <a:endParaRPr lang="en-US" sz="1800">
              <a:solidFill>
                <a:srgbClr val="000000"/>
              </a:solidFill>
              <a:effectLst/>
              <a:latin typeface="Calibri" panose="020F0502020204030204" pitchFamily="34" charset="0"/>
              <a:ea typeface="Calibri" panose="020F0502020204030204" pitchFamily="34" charset="0"/>
            </a:endParaRPr>
          </a:p>
          <a:p>
            <a:endParaRPr lang="en-US" sz="1800">
              <a:solidFill>
                <a:srgbClr val="000000"/>
              </a:solidFill>
              <a:effectLst/>
              <a:latin typeface="Calibri" panose="020F0502020204030204" pitchFamily="34" charset="0"/>
              <a:ea typeface="Calibri" panose="020F0502020204030204" pitchFamily="34" charset="0"/>
            </a:endParaRPr>
          </a:p>
          <a:p>
            <a:pPr defTabSz="921236">
              <a:defRPr/>
            </a:pPr>
            <a:r>
              <a:rPr lang="en-US" sz="1800">
                <a:effectLst/>
                <a:latin typeface="Calibri" panose="020F0502020204030204" pitchFamily="34" charset="0"/>
                <a:ea typeface="Calibri" panose="020F0502020204030204" pitchFamily="34" charset="0"/>
              </a:rPr>
              <a:t> </a:t>
            </a: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156969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rPr>
              <a:t>“Resolving our issues and discussing our experiences is an indigenous practice.  At one point it was actually outlawed because it was so antithetical to the dominant culture.  Think of how most classrooms have been arranged – rows – hierarchy. In a circle there is no hierarchy, and everyone is equal. The process that we are going to engage in is one that you can use </a:t>
            </a:r>
            <a:r>
              <a:rPr lang="en-US" sz="1200">
                <a:solidFill>
                  <a:srgbClr val="000000"/>
                </a:solidFill>
                <a:effectLst/>
                <a:latin typeface="Calibri" panose="020F0502020204030204" pitchFamily="34" charset="0"/>
                <a:ea typeface="Calibri" panose="020F0502020204030204" pitchFamily="34" charset="0"/>
              </a:rPr>
              <a:t>to engage colleagues and members in deeper conversations. To engage in deeper conversations about race and social justice, we need to build a community of trust and respect. We will begin to build our community here in this circle. To ensure safety we say that what is said in the circle stays in the circle. Stories stay in the circle, but the lessons are taken out and shared with others.”</a:t>
            </a:r>
          </a:p>
          <a:p>
            <a:pPr marL="0" marR="0">
              <a:lnSpc>
                <a:spcPct val="107000"/>
              </a:lnSpc>
              <a:spcBef>
                <a:spcPts val="0"/>
              </a:spcBef>
              <a:spcAft>
                <a:spcPts val="800"/>
              </a:spcAft>
            </a:pPr>
            <a:r>
              <a:rPr lang="en-US" sz="1200">
                <a:solidFill>
                  <a:srgbClr val="000000"/>
                </a:solidFill>
                <a:effectLst/>
                <a:latin typeface="Calibri" panose="020F0502020204030204" pitchFamily="34" charset="0"/>
                <a:ea typeface="Calibri" panose="020F0502020204030204" pitchFamily="34" charset="0"/>
              </a:rPr>
              <a:t> </a:t>
            </a:r>
          </a:p>
          <a:p>
            <a:pPr marL="0" marR="0">
              <a:lnSpc>
                <a:spcPct val="107000"/>
              </a:lnSpc>
              <a:spcBef>
                <a:spcPts val="0"/>
              </a:spcBef>
              <a:spcAft>
                <a:spcPts val="800"/>
              </a:spcAft>
            </a:pPr>
            <a:r>
              <a:rPr lang="en-US" sz="1200">
                <a:solidFill>
                  <a:srgbClr val="000000"/>
                </a:solidFill>
                <a:effectLst/>
                <a:latin typeface="Calibri" panose="020F0502020204030204" pitchFamily="34" charset="0"/>
                <a:ea typeface="Calibri" panose="020F0502020204030204" pitchFamily="34" charset="0"/>
              </a:rPr>
              <a:t> </a:t>
            </a:r>
          </a:p>
          <a:p>
            <a:pPr marL="0" marR="0">
              <a:lnSpc>
                <a:spcPct val="107000"/>
              </a:lnSpc>
              <a:spcBef>
                <a:spcPts val="0"/>
              </a:spcBef>
              <a:spcAft>
                <a:spcPts val="800"/>
              </a:spcAft>
            </a:pPr>
            <a:r>
              <a:rPr lang="en-US" sz="1200">
                <a:solidFill>
                  <a:srgbClr val="000000"/>
                </a:solidFill>
                <a:effectLst/>
                <a:latin typeface="Calibri" panose="020F0502020204030204" pitchFamily="34" charset="0"/>
                <a:ea typeface="Calibri" panose="020F0502020204030204" pitchFamily="34" charset="0"/>
              </a:rPr>
              <a:t>“We will come to the circle throughout our time together, and just as we have norms for the training, we have norms for the circle. They are: </a:t>
            </a:r>
          </a:p>
          <a:p>
            <a:pPr marL="0" marR="0">
              <a:lnSpc>
                <a:spcPct val="107000"/>
              </a:lnSpc>
              <a:spcBef>
                <a:spcPts val="0"/>
              </a:spcBef>
              <a:spcAft>
                <a:spcPts val="800"/>
              </a:spcAft>
            </a:pPr>
            <a:endParaRPr lang="en-US" sz="1200">
              <a:solidFill>
                <a:srgbClr val="000000"/>
              </a:solidFill>
              <a:effectLst/>
              <a:latin typeface="Calibri" panose="020F0502020204030204" pitchFamily="34" charset="0"/>
              <a:ea typeface="Calibri" panose="020F050202020403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200">
                <a:solidFill>
                  <a:srgbClr val="000000"/>
                </a:solidFill>
                <a:effectLst/>
                <a:latin typeface="Calibri" panose="020F0502020204030204" pitchFamily="34" charset="0"/>
                <a:ea typeface="Calibri" panose="020F0502020204030204" pitchFamily="34" charset="0"/>
              </a:rPr>
              <a:t>Respect the Talking Piece (Insert our Norms) </a:t>
            </a:r>
          </a:p>
          <a:p>
            <a:pPr marL="342900" marR="0" lvl="0" indent="-342900">
              <a:lnSpc>
                <a:spcPct val="107000"/>
              </a:lnSpc>
              <a:spcBef>
                <a:spcPts val="0"/>
              </a:spcBef>
              <a:spcAft>
                <a:spcPts val="800"/>
              </a:spcAft>
              <a:buFont typeface="Symbol" panose="05050102010706020507" pitchFamily="18" charset="2"/>
              <a:buChar char=""/>
            </a:pPr>
            <a:r>
              <a:rPr lang="en-US" sz="1200">
                <a:solidFill>
                  <a:srgbClr val="000000"/>
                </a:solidFill>
                <a:effectLst/>
                <a:latin typeface="Calibri" panose="020F0502020204030204" pitchFamily="34" charset="0"/>
                <a:ea typeface="Calibri" panose="020F0502020204030204" pitchFamily="34" charset="0"/>
              </a:rPr>
              <a:t>Remain in the circle</a:t>
            </a:r>
          </a:p>
          <a:p>
            <a:pPr marL="0" marR="0">
              <a:lnSpc>
                <a:spcPct val="107000"/>
              </a:lnSpc>
              <a:spcBef>
                <a:spcPts val="0"/>
              </a:spcBef>
              <a:spcAft>
                <a:spcPts val="800"/>
              </a:spcAft>
            </a:pPr>
            <a:r>
              <a:rPr lang="en-US" sz="1200">
                <a:solidFill>
                  <a:srgbClr val="000000"/>
                </a:solidFill>
                <a:effectLst/>
                <a:latin typeface="Calibri" panose="020F0502020204030204" pitchFamily="34" charset="0"/>
                <a:ea typeface="Calibri" panose="020F0502020204030204" pitchFamily="34" charset="0"/>
              </a:rPr>
              <a:t> </a:t>
            </a:r>
          </a:p>
          <a:p>
            <a:pPr marL="0" marR="0">
              <a:lnSpc>
                <a:spcPct val="107000"/>
              </a:lnSpc>
              <a:spcBef>
                <a:spcPts val="0"/>
              </a:spcBef>
              <a:spcAft>
                <a:spcPts val="800"/>
              </a:spcAft>
            </a:pPr>
            <a:r>
              <a:rPr lang="en-US" sz="1200">
                <a:solidFill>
                  <a:srgbClr val="000000"/>
                </a:solidFill>
                <a:effectLst/>
                <a:latin typeface="Calibri" panose="020F0502020204030204" pitchFamily="34" charset="0"/>
                <a:ea typeface="Calibri" panose="020F0502020204030204" pitchFamily="34" charset="0"/>
              </a:rPr>
              <a:t>“Later in the training we will cover how to create a circle. For now, I want to take you through a few passes in the circle. A pass is a question or statement posed by the facilitator that each person responds to. The talking piece is an object that is often symbolic to the facilitator and is passed from person to person around the circle. Each person has equal opportunity to talk, and each person has the responsibility to listen to the person with the talking piece. Only the person holding the talking piece may speak while all others listen respectfully.</a:t>
            </a:r>
          </a:p>
          <a:p>
            <a:pPr marL="0" marR="0">
              <a:lnSpc>
                <a:spcPct val="107000"/>
              </a:lnSpc>
              <a:spcBef>
                <a:spcPts val="0"/>
              </a:spcBef>
              <a:spcAft>
                <a:spcPts val="800"/>
              </a:spcAft>
            </a:pPr>
            <a:r>
              <a:rPr lang="en-US" sz="1200" i="1">
                <a:solidFill>
                  <a:srgbClr val="000000"/>
                </a:solidFill>
                <a:effectLst/>
                <a:latin typeface="Calibri" panose="020F0502020204030204" pitchFamily="34" charset="0"/>
                <a:ea typeface="Calibri" panose="020F0502020204030204" pitchFamily="34" charset="0"/>
              </a:rPr>
              <a:t> </a:t>
            </a:r>
            <a:endParaRPr lang="en-US" sz="12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200" i="1">
                <a:solidFill>
                  <a:srgbClr val="000000"/>
                </a:solidFill>
                <a:effectLst/>
                <a:latin typeface="Calibri" panose="020F0502020204030204" pitchFamily="34" charset="0"/>
                <a:ea typeface="Calibri" panose="020F0502020204030204" pitchFamily="34" charset="0"/>
              </a:rPr>
              <a:t>*Note, if short on time may eliminate Pass Two or Three</a:t>
            </a:r>
            <a:endParaRPr lang="en-US" sz="1200">
              <a:solidFill>
                <a:srgbClr val="000000"/>
              </a:solidFill>
              <a:effectLst/>
              <a:latin typeface="Calibri" panose="020F0502020204030204" pitchFamily="34" charset="0"/>
              <a:ea typeface="Calibri" panose="020F0502020204030204" pitchFamily="34" charset="0"/>
            </a:endParaRPr>
          </a:p>
          <a:p>
            <a:endParaRPr lang="en-US"/>
          </a:p>
          <a:p>
            <a:r>
              <a:rPr lang="en-US"/>
              <a:t>Intro Pass</a:t>
            </a:r>
          </a:p>
          <a:p>
            <a:pPr marL="171176" indent="-171176">
              <a:buFont typeface="Arial" panose="020B0604020202020204" pitchFamily="34" charset="0"/>
              <a:buChar char="•"/>
            </a:pPr>
            <a:r>
              <a:rPr lang="en-US"/>
              <a:t>Name, state, job, preferred pronoun</a:t>
            </a:r>
          </a:p>
          <a:p>
            <a:r>
              <a:rPr lang="en-US"/>
              <a:t>Community Pass One</a:t>
            </a:r>
          </a:p>
          <a:p>
            <a:pPr marL="171176" indent="-171176">
              <a:buFont typeface="Arial" panose="020B0604020202020204" pitchFamily="34" charset="0"/>
              <a:buChar char="•"/>
            </a:pPr>
            <a:r>
              <a:rPr lang="en-US"/>
              <a:t>Internal weather check-in. We want to check in to see how you are all feeling today and rather than asking it directly, we want you to use a weather term or weather terminology to describe how you are feeling. I will model this for you. Today, I am partly sunny. (Pass the talking piece, listening to how everyone is feeling.) When pass is complete, facilitator summarizes the weather terms heard in the circle. This helps us to know the general mood in the room, and if we need to check in with specific people or the entire group. </a:t>
            </a:r>
          </a:p>
          <a:p>
            <a:r>
              <a:rPr lang="en-US"/>
              <a:t>Community Pass Two (choose one question)</a:t>
            </a:r>
          </a:p>
          <a:p>
            <a:pPr marL="171176" indent="-171176">
              <a:buFont typeface="Arial" panose="020B0604020202020204" pitchFamily="34" charset="0"/>
              <a:buChar char="•"/>
            </a:pPr>
            <a:r>
              <a:rPr lang="en-US"/>
              <a:t>Share an embarrassing moment that you can now laugh about. (pass the talking piece)</a:t>
            </a:r>
          </a:p>
          <a:p>
            <a:pPr marL="171176" indent="-171176">
              <a:buFont typeface="Arial" panose="020B0604020202020204" pitchFamily="34" charset="0"/>
              <a:buChar char="•"/>
            </a:pPr>
            <a:r>
              <a:rPr lang="en-US"/>
              <a:t>If you could have any super-power, what would you choose, and why? (pass the talking piece)</a:t>
            </a:r>
          </a:p>
          <a:p>
            <a:pPr marL="171176" indent="-171176">
              <a:buFont typeface="Arial" panose="020B0604020202020204" pitchFamily="34" charset="0"/>
              <a:buChar char="•"/>
            </a:pPr>
            <a:r>
              <a:rPr lang="en-US"/>
              <a:t>If you could travel anywhere in the world, where would you go and why?</a:t>
            </a:r>
          </a:p>
          <a:p>
            <a:r>
              <a:rPr lang="en-US"/>
              <a:t>Community Pass Three</a:t>
            </a:r>
          </a:p>
          <a:p>
            <a:pPr marL="171176" indent="-171176">
              <a:buFont typeface="Arial" panose="020B0604020202020204" pitchFamily="34" charset="0"/>
              <a:buChar char="•"/>
            </a:pPr>
            <a:r>
              <a:rPr lang="en-US"/>
              <a:t>What is your cultural heritage and what role does it play in your life?</a:t>
            </a:r>
          </a:p>
          <a:p>
            <a:r>
              <a:rPr lang="en-US"/>
              <a:t>Community Pass Four (pick one)</a:t>
            </a:r>
          </a:p>
          <a:p>
            <a:pPr marL="171176" indent="-171176">
              <a:buFont typeface="Arial" panose="020B0604020202020204" pitchFamily="34" charset="0"/>
              <a:buChar char="•"/>
            </a:pPr>
            <a:r>
              <a:rPr lang="en-US"/>
              <a:t>Tell us why you are here and how this Advancing Racial Justice training will support your work.</a:t>
            </a:r>
          </a:p>
          <a:p>
            <a:r>
              <a:rPr lang="en-US"/>
              <a:t>Circle Closing</a:t>
            </a:r>
          </a:p>
          <a:p>
            <a:pPr marL="171176" indent="-171176">
              <a:buFont typeface="Arial" panose="020B0604020202020204" pitchFamily="34" charset="0"/>
              <a:buChar char="•"/>
            </a:pPr>
            <a:r>
              <a:rPr lang="en-US"/>
              <a:t>Facilitator – Thank you for beginning to build community with us in this space that we will share for the next 2.5 days. We will return to the circle throughout our time together to continue building community and collective knowledge.</a:t>
            </a:r>
          </a:p>
          <a:p>
            <a:endParaRPr lang="en-US"/>
          </a:p>
        </p:txBody>
      </p:sp>
      <p:sp>
        <p:nvSpPr>
          <p:cNvPr id="4" name="Slide Number Placeholder 3"/>
          <p:cNvSpPr>
            <a:spLocks noGrp="1"/>
          </p:cNvSpPr>
          <p:nvPr>
            <p:ph type="sldNum" sz="quarter" idx="5"/>
          </p:nvPr>
        </p:nvSpPr>
        <p:spPr/>
        <p:txBody>
          <a:bodyPr/>
          <a:lstStyle/>
          <a:p>
            <a:fld id="{B58789BE-95EB-49C9-8430-A8015B4E20EF}" type="slidenum">
              <a:rPr lang="en-US" smtClean="0"/>
              <a:t>12</a:t>
            </a:fld>
            <a:endParaRPr lang="en-US"/>
          </a:p>
        </p:txBody>
      </p:sp>
    </p:spTree>
    <p:extLst>
      <p:ext uri="{BB962C8B-B14F-4D97-AF65-F5344CB8AC3E}">
        <p14:creationId xmlns:p14="http://schemas.microsoft.com/office/powerpoint/2010/main" val="3276042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236">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15</a:t>
            </a:fld>
            <a:endParaRPr lang="en-US"/>
          </a:p>
        </p:txBody>
      </p:sp>
    </p:spTree>
    <p:extLst>
      <p:ext uri="{BB962C8B-B14F-4D97-AF65-F5344CB8AC3E}">
        <p14:creationId xmlns:p14="http://schemas.microsoft.com/office/powerpoint/2010/main" val="3385267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21</a:t>
            </a:fld>
            <a:endParaRPr lang="en-US"/>
          </a:p>
        </p:txBody>
      </p:sp>
    </p:spTree>
    <p:extLst>
      <p:ext uri="{BB962C8B-B14F-4D97-AF65-F5344CB8AC3E}">
        <p14:creationId xmlns:p14="http://schemas.microsoft.com/office/powerpoint/2010/main" val="3723584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30</a:t>
            </a:fld>
            <a:endParaRPr lang="en-US"/>
          </a:p>
        </p:txBody>
      </p:sp>
    </p:spTree>
    <p:extLst>
      <p:ext uri="{BB962C8B-B14F-4D97-AF65-F5344CB8AC3E}">
        <p14:creationId xmlns:p14="http://schemas.microsoft.com/office/powerpoint/2010/main" val="3376752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34</a:t>
            </a:fld>
            <a:endParaRPr lang="en-US"/>
          </a:p>
        </p:txBody>
      </p:sp>
    </p:spTree>
    <p:extLst>
      <p:ext uri="{BB962C8B-B14F-4D97-AF65-F5344CB8AC3E}">
        <p14:creationId xmlns:p14="http://schemas.microsoft.com/office/powerpoint/2010/main" val="2183593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43</a:t>
            </a:fld>
            <a:endParaRPr lang="en-US"/>
          </a:p>
        </p:txBody>
      </p:sp>
    </p:spTree>
    <p:extLst>
      <p:ext uri="{BB962C8B-B14F-4D97-AF65-F5344CB8AC3E}">
        <p14:creationId xmlns:p14="http://schemas.microsoft.com/office/powerpoint/2010/main" val="3409104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44</a:t>
            </a:fld>
            <a:endParaRPr lang="en-US"/>
          </a:p>
        </p:txBody>
      </p:sp>
    </p:spTree>
    <p:extLst>
      <p:ext uri="{BB962C8B-B14F-4D97-AF65-F5344CB8AC3E}">
        <p14:creationId xmlns:p14="http://schemas.microsoft.com/office/powerpoint/2010/main" val="3186295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45</a:t>
            </a:fld>
            <a:endParaRPr lang="en-US"/>
          </a:p>
        </p:txBody>
      </p:sp>
    </p:spTree>
    <p:extLst>
      <p:ext uri="{BB962C8B-B14F-4D97-AF65-F5344CB8AC3E}">
        <p14:creationId xmlns:p14="http://schemas.microsoft.com/office/powerpoint/2010/main" val="889615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D759A-A2AE-78A0-706B-5FBBED8E4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C182F-58D1-494F-771F-9FECFA406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57A32-F8DD-01CC-0DFB-73A5525FEA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C57C8459-B6B0-37A3-7056-B8620F66E699}"/>
              </a:ext>
            </a:extLst>
          </p:cNvPr>
          <p:cNvSpPr>
            <a:spLocks noGrp="1"/>
          </p:cNvSpPr>
          <p:nvPr>
            <p:ph type="sldNum" sz="quarter" idx="5"/>
          </p:nvPr>
        </p:nvSpPr>
        <p:spPr/>
        <p:txBody>
          <a:bodyPr/>
          <a:lstStyle/>
          <a:p>
            <a:fld id="{0A3C37BE-C303-496D-B5CD-85F2937540FC}" type="slidenum">
              <a:rPr lang="en-US" smtClean="0"/>
              <a:t>46</a:t>
            </a:fld>
            <a:endParaRPr lang="en-US"/>
          </a:p>
        </p:txBody>
      </p:sp>
    </p:spTree>
    <p:extLst>
      <p:ext uri="{BB962C8B-B14F-4D97-AF65-F5344CB8AC3E}">
        <p14:creationId xmlns:p14="http://schemas.microsoft.com/office/powerpoint/2010/main" val="2758127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98955-6560-41E7-15A9-0D25C37D8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79A50-3A09-7A31-2FBF-40646148C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45C52-54E2-BEA4-46DB-F56E852374D0}"/>
              </a:ext>
            </a:extLst>
          </p:cNvPr>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672F610B-AE98-C136-882B-49344710AB6A}"/>
              </a:ext>
            </a:extLst>
          </p:cNvPr>
          <p:cNvSpPr>
            <a:spLocks noGrp="1"/>
          </p:cNvSpPr>
          <p:nvPr>
            <p:ph type="sldNum" sz="quarter" idx="5"/>
          </p:nvPr>
        </p:nvSpPr>
        <p:spPr/>
        <p:txBody>
          <a:bodyPr/>
          <a:lstStyle/>
          <a:p>
            <a:fld id="{0A3C37BE-C303-496D-B5CD-85F2937540FC}" type="slidenum">
              <a:rPr lang="en-US" smtClean="0"/>
              <a:t>50</a:t>
            </a:fld>
            <a:endParaRPr lang="en-US"/>
          </a:p>
        </p:txBody>
      </p:sp>
    </p:spTree>
    <p:extLst>
      <p:ext uri="{BB962C8B-B14F-4D97-AF65-F5344CB8AC3E}">
        <p14:creationId xmlns:p14="http://schemas.microsoft.com/office/powerpoint/2010/main" val="1832721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RESET…now let’s look at 1980-2014</a:t>
            </a:r>
          </a:p>
        </p:txBody>
      </p:sp>
      <p:sp>
        <p:nvSpPr>
          <p:cNvPr id="4" name="Slide Number Placeholder 3"/>
          <p:cNvSpPr>
            <a:spLocks noGrp="1"/>
          </p:cNvSpPr>
          <p:nvPr>
            <p:ph type="sldNum" sz="quarter" idx="5"/>
          </p:nvPr>
        </p:nvSpPr>
        <p:spPr/>
        <p:txBody>
          <a:bodyPr/>
          <a:lstStyle/>
          <a:p>
            <a:fld id="{0A3C37BE-C303-496D-B5CD-85F2937540FC}" type="slidenum">
              <a:rPr lang="en-US" smtClean="0"/>
              <a:t>52</a:t>
            </a:fld>
            <a:endParaRPr lang="en-US"/>
          </a:p>
        </p:txBody>
      </p:sp>
    </p:spTree>
    <p:extLst>
      <p:ext uri="{BB962C8B-B14F-4D97-AF65-F5344CB8AC3E}">
        <p14:creationId xmlns:p14="http://schemas.microsoft.com/office/powerpoint/2010/main" val="866916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53</a:t>
            </a:fld>
            <a:endParaRPr lang="en-US"/>
          </a:p>
        </p:txBody>
      </p:sp>
    </p:spTree>
    <p:extLst>
      <p:ext uri="{BB962C8B-B14F-4D97-AF65-F5344CB8AC3E}">
        <p14:creationId xmlns:p14="http://schemas.microsoft.com/office/powerpoint/2010/main" val="3085983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54</a:t>
            </a:fld>
            <a:endParaRPr lang="en-US"/>
          </a:p>
        </p:txBody>
      </p:sp>
    </p:spTree>
    <p:extLst>
      <p:ext uri="{BB962C8B-B14F-4D97-AF65-F5344CB8AC3E}">
        <p14:creationId xmlns:p14="http://schemas.microsoft.com/office/powerpoint/2010/main" val="2593563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6ACB-BC1E-A5D4-F6E3-D8C7B63ED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BEC12-EA80-D16A-1D73-356FF02B4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8C5484-3879-9D1B-8746-5B39B3B5B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7CA454-28CC-534A-8234-95D1081A7556}"/>
              </a:ext>
            </a:extLst>
          </p:cNvPr>
          <p:cNvSpPr>
            <a:spLocks noGrp="1"/>
          </p:cNvSpPr>
          <p:nvPr>
            <p:ph type="sldNum" sz="quarter" idx="5"/>
          </p:nvPr>
        </p:nvSpPr>
        <p:spPr/>
        <p:txBody>
          <a:bodyPr/>
          <a:lstStyle/>
          <a:p>
            <a:fld id="{5445BC7F-458E-45F7-A6B4-7C108DDEA11B}" type="slidenum">
              <a:rPr lang="en-US" smtClean="0"/>
              <a:t>55</a:t>
            </a:fld>
            <a:endParaRPr lang="en-US"/>
          </a:p>
        </p:txBody>
      </p:sp>
    </p:spTree>
    <p:extLst>
      <p:ext uri="{BB962C8B-B14F-4D97-AF65-F5344CB8AC3E}">
        <p14:creationId xmlns:p14="http://schemas.microsoft.com/office/powerpoint/2010/main" val="3209434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Between 1980 and 2014, here’s what happened</a:t>
            </a:r>
          </a:p>
        </p:txBody>
      </p:sp>
      <p:sp>
        <p:nvSpPr>
          <p:cNvPr id="4" name="Slide Number Placeholder 3"/>
          <p:cNvSpPr>
            <a:spLocks noGrp="1"/>
          </p:cNvSpPr>
          <p:nvPr>
            <p:ph type="sldNum" sz="quarter" idx="5"/>
          </p:nvPr>
        </p:nvSpPr>
        <p:spPr/>
        <p:txBody>
          <a:bodyPr/>
          <a:lstStyle/>
          <a:p>
            <a:fld id="{0A3C37BE-C303-496D-B5CD-85F2937540FC}" type="slidenum">
              <a:rPr lang="en-US" smtClean="0"/>
              <a:t>56</a:t>
            </a:fld>
            <a:endParaRPr lang="en-US"/>
          </a:p>
        </p:txBody>
      </p:sp>
    </p:spTree>
    <p:extLst>
      <p:ext uri="{BB962C8B-B14F-4D97-AF65-F5344CB8AC3E}">
        <p14:creationId xmlns:p14="http://schemas.microsoft.com/office/powerpoint/2010/main" val="2144083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if we break down the top quintile even further and look at just the top 1%, we see exactly where the greatest income growth went.  This small group gained 185%, 37 steps from the starting line.  </a:t>
            </a:r>
          </a:p>
        </p:txBody>
      </p:sp>
      <p:sp>
        <p:nvSpPr>
          <p:cNvPr id="4" name="Slide Number Placeholder 3"/>
          <p:cNvSpPr>
            <a:spLocks noGrp="1"/>
          </p:cNvSpPr>
          <p:nvPr>
            <p:ph type="sldNum" sz="quarter" idx="5"/>
          </p:nvPr>
        </p:nvSpPr>
        <p:spPr/>
        <p:txBody>
          <a:bodyPr/>
          <a:lstStyle/>
          <a:p>
            <a:fld id="{0A3C37BE-C303-496D-B5CD-85F2937540FC}" type="slidenum">
              <a:rPr lang="en-US" smtClean="0"/>
              <a:t>57</a:t>
            </a:fld>
            <a:endParaRPr lang="en-US"/>
          </a:p>
        </p:txBody>
      </p:sp>
    </p:spTree>
    <p:extLst>
      <p:ext uri="{BB962C8B-B14F-4D97-AF65-F5344CB8AC3E}">
        <p14:creationId xmlns:p14="http://schemas.microsoft.com/office/powerpoint/2010/main" val="1678182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58</a:t>
            </a:fld>
            <a:endParaRPr lang="en-US"/>
          </a:p>
        </p:txBody>
      </p:sp>
    </p:spTree>
    <p:extLst>
      <p:ext uri="{BB962C8B-B14F-4D97-AF65-F5344CB8AC3E}">
        <p14:creationId xmlns:p14="http://schemas.microsoft.com/office/powerpoint/2010/main" val="4255864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59</a:t>
            </a:fld>
            <a:endParaRPr lang="en-US"/>
          </a:p>
        </p:txBody>
      </p:sp>
    </p:spTree>
    <p:extLst>
      <p:ext uri="{BB962C8B-B14F-4D97-AF65-F5344CB8AC3E}">
        <p14:creationId xmlns:p14="http://schemas.microsoft.com/office/powerpoint/2010/main" val="1270591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97DD-3643-4AC4-FDAE-850DBCE381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2740D-A6FC-CA0F-73F0-903143998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870BAF-F7D2-5BBA-245D-6CAE8C77BE61}"/>
              </a:ext>
            </a:extLst>
          </p:cNvPr>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EDE08F74-DE3B-E5A3-584B-43AF8823B8C5}"/>
              </a:ext>
            </a:extLst>
          </p:cNvPr>
          <p:cNvSpPr>
            <a:spLocks noGrp="1"/>
          </p:cNvSpPr>
          <p:nvPr>
            <p:ph type="sldNum" sz="quarter" idx="5"/>
          </p:nvPr>
        </p:nvSpPr>
        <p:spPr/>
        <p:txBody>
          <a:bodyPr/>
          <a:lstStyle/>
          <a:p>
            <a:fld id="{0A3C37BE-C303-496D-B5CD-85F2937540FC}" type="slidenum">
              <a:rPr lang="en-US" smtClean="0"/>
              <a:t>62</a:t>
            </a:fld>
            <a:endParaRPr lang="en-US"/>
          </a:p>
        </p:txBody>
      </p:sp>
    </p:spTree>
    <p:extLst>
      <p:ext uri="{BB962C8B-B14F-4D97-AF65-F5344CB8AC3E}">
        <p14:creationId xmlns:p14="http://schemas.microsoft.com/office/powerpoint/2010/main" val="3343286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spite of claims made by opponents of affirmative action, there remains a huge chasm among racial groups in terms of income.  For example, the income gap between White people one hand and African Americans on the other has actually increased since 1947. Neither of the two periods we looked at in the income quintiles activity were times of increasing racial income equality.</a:t>
            </a:r>
          </a:p>
        </p:txBody>
      </p:sp>
      <p:sp>
        <p:nvSpPr>
          <p:cNvPr id="4" name="Slide Number Placeholder 3"/>
          <p:cNvSpPr>
            <a:spLocks noGrp="1"/>
          </p:cNvSpPr>
          <p:nvPr>
            <p:ph type="sldNum" sz="quarter" idx="5"/>
          </p:nvPr>
        </p:nvSpPr>
        <p:spPr/>
        <p:txBody>
          <a:bodyPr/>
          <a:lstStyle/>
          <a:p>
            <a:fld id="{0A3C37BE-C303-496D-B5CD-85F2937540FC}" type="slidenum">
              <a:rPr lang="en-US" smtClean="0"/>
              <a:t>63</a:t>
            </a:fld>
            <a:endParaRPr lang="en-US"/>
          </a:p>
        </p:txBody>
      </p:sp>
    </p:spTree>
    <p:extLst>
      <p:ext uri="{BB962C8B-B14F-4D97-AF65-F5344CB8AC3E}">
        <p14:creationId xmlns:p14="http://schemas.microsoft.com/office/powerpoint/2010/main" val="3388685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64</a:t>
            </a:fld>
            <a:endParaRPr lang="en-US"/>
          </a:p>
        </p:txBody>
      </p:sp>
    </p:spTree>
    <p:extLst>
      <p:ext uri="{BB962C8B-B14F-4D97-AF65-F5344CB8AC3E}">
        <p14:creationId xmlns:p14="http://schemas.microsoft.com/office/powerpoint/2010/main" val="4179530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79A92-8C71-6202-F85D-0DDEE843D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AD1F7-D2D8-30F5-0BE6-2A452F992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99103-A85F-09A7-7D7D-2012E83B0072}"/>
              </a:ext>
            </a:extLst>
          </p:cNvPr>
          <p:cNvSpPr>
            <a:spLocks noGrp="1"/>
          </p:cNvSpPr>
          <p:nvPr>
            <p:ph type="body" idx="1"/>
          </p:nvPr>
        </p:nvSpPr>
        <p:spPr/>
        <p:txBody>
          <a:bodyPr/>
          <a:lstStyle/>
          <a:p>
            <a:r>
              <a:rPr lang="en-US"/>
              <a:t>In spite of claims made by opponents of affirmative action, there remains a huge chasm among racial groups in terms of income.  For example, the income gap between White people one hand and African Americans on the other has actually increased since 1947. Neither of the two periods we looked at in the income quintiles activity were times of increasing racial income equality.</a:t>
            </a:r>
          </a:p>
        </p:txBody>
      </p:sp>
      <p:sp>
        <p:nvSpPr>
          <p:cNvPr id="4" name="Slide Number Placeholder 3">
            <a:extLst>
              <a:ext uri="{FF2B5EF4-FFF2-40B4-BE49-F238E27FC236}">
                <a16:creationId xmlns:a16="http://schemas.microsoft.com/office/drawing/2014/main" id="{30397676-ABF8-C02C-92C0-B808732CD914}"/>
              </a:ext>
            </a:extLst>
          </p:cNvPr>
          <p:cNvSpPr>
            <a:spLocks noGrp="1"/>
          </p:cNvSpPr>
          <p:nvPr>
            <p:ph type="sldNum" sz="quarter" idx="5"/>
          </p:nvPr>
        </p:nvSpPr>
        <p:spPr/>
        <p:txBody>
          <a:bodyPr/>
          <a:lstStyle/>
          <a:p>
            <a:fld id="{0A3C37BE-C303-496D-B5CD-85F2937540FC}" type="slidenum">
              <a:rPr lang="en-US" smtClean="0"/>
              <a:t>65</a:t>
            </a:fld>
            <a:endParaRPr lang="en-US"/>
          </a:p>
        </p:txBody>
      </p:sp>
    </p:spTree>
    <p:extLst>
      <p:ext uri="{BB962C8B-B14F-4D97-AF65-F5344CB8AC3E}">
        <p14:creationId xmlns:p14="http://schemas.microsoft.com/office/powerpoint/2010/main" val="4130922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BD4C9-A3EB-060B-D678-4EB3EA399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A2216-F964-AA2D-EB7E-C5EE69F5E8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407BA-5006-A11E-1725-0F67C19CBF72}"/>
              </a:ext>
            </a:extLst>
          </p:cNvPr>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a:extLst>
              <a:ext uri="{FF2B5EF4-FFF2-40B4-BE49-F238E27FC236}">
                <a16:creationId xmlns:a16="http://schemas.microsoft.com/office/drawing/2014/main" id="{57C3E972-BD8D-7E3D-1CCE-63846C434C74}"/>
              </a:ext>
            </a:extLst>
          </p:cNvPr>
          <p:cNvSpPr>
            <a:spLocks noGrp="1"/>
          </p:cNvSpPr>
          <p:nvPr>
            <p:ph type="sldNum" sz="quarter" idx="5"/>
          </p:nvPr>
        </p:nvSpPr>
        <p:spPr/>
        <p:txBody>
          <a:bodyPr/>
          <a:lstStyle/>
          <a:p>
            <a:fld id="{0A3C37BE-C303-496D-B5CD-85F2937540FC}" type="slidenum">
              <a:rPr lang="en-US" smtClean="0"/>
              <a:t>66</a:t>
            </a:fld>
            <a:endParaRPr lang="en-US"/>
          </a:p>
        </p:txBody>
      </p:sp>
    </p:spTree>
    <p:extLst>
      <p:ext uri="{BB962C8B-B14F-4D97-AF65-F5344CB8AC3E}">
        <p14:creationId xmlns:p14="http://schemas.microsoft.com/office/powerpoint/2010/main" val="1835039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68</a:t>
            </a:fld>
            <a:endParaRPr lang="en-US"/>
          </a:p>
        </p:txBody>
      </p:sp>
    </p:spTree>
    <p:extLst>
      <p:ext uri="{BB962C8B-B14F-4D97-AF65-F5344CB8AC3E}">
        <p14:creationId xmlns:p14="http://schemas.microsoft.com/office/powerpoint/2010/main" val="1552112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70</a:t>
            </a:fld>
            <a:endParaRPr lang="en-US"/>
          </a:p>
        </p:txBody>
      </p:sp>
    </p:spTree>
    <p:extLst>
      <p:ext uri="{BB962C8B-B14F-4D97-AF65-F5344CB8AC3E}">
        <p14:creationId xmlns:p14="http://schemas.microsoft.com/office/powerpoint/2010/main" val="37235120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9/22/2026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9/22/2026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1403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9/22/2026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9/22/2026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9/22/2026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7" r:id="rId3"/>
    <p:sldLayoutId id="2147483675" r:id="rId4"/>
    <p:sldLayoutId id="2147483676" r:id="rId5"/>
    <p:sldLayoutId id="2147483678" r:id="rId6"/>
    <p:sldLayoutId id="2147483679" r:id="rId7"/>
    <p:sldLayoutId id="2147483680" r:id="rId8"/>
    <p:sldLayoutId id="2147483681" r:id="rId9"/>
    <p:sldLayoutId id="2147483682" r:id="rId10"/>
    <p:sldLayoutId id="2147483683" r:id="rId11"/>
    <p:sldLayoutId id="2147483697"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9/22/2026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microsoft.com/office/2017/04/relationships/track" Target="../media/track1.vtt"/></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hyperlink" Target="https://www.civilrightsmuseum.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png"/><Relationship Id="rId4" Type="http://schemas.microsoft.com/office/2017/04/relationships/track" Target="../media/track2.vtt"/></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5.png"/><Relationship Id="rId4" Type="http://schemas.microsoft.com/office/2017/04/relationships/track" Target="../media/track3.vtt"/></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p4"/><Relationship Id="rId1" Type="http://schemas.openxmlformats.org/officeDocument/2006/relationships/video" Target="NULL" TargetMode="Externa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worldeconomics.com/GrossDomesticProduct/Current-GDP-Per-Capita/United%20States.aspx" TargetMode="Externa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youtube.com/watch?v=QPKKQnijnsM&amp;t=8s&amp;themeRefresh=1"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gif"/><Relationship Id="rId4" Type="http://schemas.openxmlformats.org/officeDocument/2006/relationships/image" Target="../media/image36.jpeg"/></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6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hyperlink" Target="http://Labhttps:/www.labornotes.org/immigration" TargetMode="External"/><Relationship Id="rId2" Type="http://schemas.openxmlformats.org/officeDocument/2006/relationships/hyperlink" Target="https://www.aclu.org/we-have-rights" TargetMode="Externa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www.aclu-md.org/news/know-facts-about-racist-anti-immigrant-287g-program/" TargetMode="Externa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3CFC9789-57F4-4B9C-ABAA-6F7C8BADC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9B54F538-07DE-4652-B506-5D16E3EBB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0" name="Straight Connector 39">
            <a:extLst>
              <a:ext uri="{FF2B5EF4-FFF2-40B4-BE49-F238E27FC236}">
                <a16:creationId xmlns:a16="http://schemas.microsoft.com/office/drawing/2014/main" id="{03D56195-A6AC-4958-8B87-F7D009353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1" name="Rectangle 40">
            <a:extLst>
              <a:ext uri="{FF2B5EF4-FFF2-40B4-BE49-F238E27FC236}">
                <a16:creationId xmlns:a16="http://schemas.microsoft.com/office/drawing/2014/main" id="{F83BAE65-D215-4292-9498-D9610AC2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15653-0789-C666-2B54-AB9209853DF6}"/>
              </a:ext>
            </a:extLst>
          </p:cNvPr>
          <p:cNvSpPr>
            <a:spLocks noGrp="1"/>
          </p:cNvSpPr>
          <p:nvPr>
            <p:ph type="title"/>
          </p:nvPr>
        </p:nvSpPr>
        <p:spPr>
          <a:xfrm>
            <a:off x="7284961" y="452976"/>
            <a:ext cx="4542971" cy="1347948"/>
          </a:xfrm>
        </p:spPr>
        <p:txBody>
          <a:bodyPr vert="horz" lIns="91440" tIns="45720" rIns="91440" bIns="45720" rtlCol="0" anchor="b">
            <a:normAutofit fontScale="90000"/>
          </a:bodyPr>
          <a:lstStyle/>
          <a:p>
            <a:br>
              <a:rPr lang="en-US" b="1"/>
            </a:br>
            <a:r>
              <a:rPr lang="en-US" b="1"/>
              <a:t>Entry Activity Scavenger Hunt</a:t>
            </a:r>
          </a:p>
        </p:txBody>
      </p:sp>
      <p:cxnSp>
        <p:nvCxnSpPr>
          <p:cNvPr id="42" name="Straight Connector 41">
            <a:extLst>
              <a:ext uri="{FF2B5EF4-FFF2-40B4-BE49-F238E27FC236}">
                <a16:creationId xmlns:a16="http://schemas.microsoft.com/office/drawing/2014/main" id="{5C99ACED-3F9B-471D-97BC-E5D2D2319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568D0811-857F-0CD8-A842-66B6896EED36}"/>
              </a:ext>
            </a:extLst>
          </p:cNvPr>
          <p:cNvSpPr>
            <a:spLocks noGrp="1"/>
          </p:cNvSpPr>
          <p:nvPr>
            <p:ph type="body" idx="4294967295"/>
          </p:nvPr>
        </p:nvSpPr>
        <p:spPr>
          <a:xfrm>
            <a:off x="7290829" y="2278527"/>
            <a:ext cx="4759330" cy="3772537"/>
          </a:xfrm>
        </p:spPr>
        <p:txBody>
          <a:bodyPr vert="horz" lIns="0" tIns="45720" rIns="0" bIns="45720" rtlCol="0" anchor="t">
            <a:noAutofit/>
          </a:bodyPr>
          <a:lstStyle/>
          <a:p>
            <a:pPr marL="0" indent="0">
              <a:buNone/>
            </a:pPr>
            <a:r>
              <a:rPr lang="en-US" sz="2500" b="1"/>
              <a:t>Time to Diversify your Feed</a:t>
            </a:r>
            <a:endParaRPr lang="en-US"/>
          </a:p>
          <a:p>
            <a:pPr marL="514350" indent="-514350">
              <a:buFont typeface="Calibri" panose="020F0502020204030204" pitchFamily="34" charset="0"/>
              <a:buAutoNum type="arabicPeriod"/>
            </a:pPr>
            <a:r>
              <a:rPr lang="en-US" sz="2500" b="1"/>
              <a:t>Sit in a Circle</a:t>
            </a:r>
            <a:endParaRPr lang="en-US" sz="2500" b="1">
              <a:ea typeface="Calibri"/>
              <a:cs typeface="Calibri"/>
            </a:endParaRPr>
          </a:p>
          <a:p>
            <a:pPr marL="514350" indent="-514350">
              <a:buFont typeface="Calibri" panose="020F0502020204030204" pitchFamily="34" charset="0"/>
              <a:buAutoNum type="arabicPeriod"/>
            </a:pPr>
            <a:r>
              <a:rPr lang="en-US" sz="2500" b="1"/>
              <a:t>Write an answer for each category</a:t>
            </a:r>
            <a:endParaRPr lang="en-US" sz="2500" b="1">
              <a:ea typeface="Calibri"/>
              <a:cs typeface="Calibri"/>
            </a:endParaRPr>
          </a:p>
          <a:p>
            <a:pPr marL="514350" indent="-514350">
              <a:buAutoNum type="arabicPeriod"/>
            </a:pPr>
            <a:r>
              <a:rPr lang="en-US" sz="2500" b="1">
                <a:ea typeface="Calibri"/>
                <a:cs typeface="Calibri"/>
              </a:rPr>
              <a:t>Circle titles that you have not watched or listened to</a:t>
            </a:r>
          </a:p>
          <a:p>
            <a:pPr marL="0" indent="0">
              <a:buNone/>
            </a:pPr>
            <a:endParaRPr lang="en-US" sz="2500" b="1">
              <a:ea typeface="Calibri"/>
              <a:cs typeface="Calibri"/>
            </a:endParaRPr>
          </a:p>
        </p:txBody>
      </p:sp>
      <p:sp>
        <p:nvSpPr>
          <p:cNvPr id="43" name="Rectangle 42">
            <a:extLst>
              <a:ext uri="{FF2B5EF4-FFF2-40B4-BE49-F238E27FC236}">
                <a16:creationId xmlns:a16="http://schemas.microsoft.com/office/drawing/2014/main" id="{86C05757-249C-4F2B-B326-B940FDD9C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a:extLst>
              <a:ext uri="{FF2B5EF4-FFF2-40B4-BE49-F238E27FC236}">
                <a16:creationId xmlns:a16="http://schemas.microsoft.com/office/drawing/2014/main" id="{EE922679-5189-4C5C-9FBB-6839F89C6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descr="A book cover with yellow text and two people holding pencils&#10;&#10;Description automatically generated">
            <a:extLst>
              <a:ext uri="{FF2B5EF4-FFF2-40B4-BE49-F238E27FC236}">
                <a16:creationId xmlns:a16="http://schemas.microsoft.com/office/drawing/2014/main" id="{AD2F00D4-6A4A-E6D6-FB12-19CBA517E267}"/>
              </a:ext>
            </a:extLst>
          </p:cNvPr>
          <p:cNvPicPr>
            <a:picLocks noChangeAspect="1"/>
          </p:cNvPicPr>
          <p:nvPr/>
        </p:nvPicPr>
        <p:blipFill>
          <a:blip r:embed="rId2"/>
          <a:stretch>
            <a:fillRect/>
          </a:stretch>
        </p:blipFill>
        <p:spPr>
          <a:xfrm>
            <a:off x="1311634" y="973282"/>
            <a:ext cx="4037015" cy="4842163"/>
          </a:xfrm>
          <a:prstGeom prst="rect">
            <a:avLst/>
          </a:prstGeom>
        </p:spPr>
      </p:pic>
    </p:spTree>
    <p:extLst>
      <p:ext uri="{BB962C8B-B14F-4D97-AF65-F5344CB8AC3E}">
        <p14:creationId xmlns:p14="http://schemas.microsoft.com/office/powerpoint/2010/main" val="737683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76977" y="1851220"/>
            <a:ext cx="5420139" cy="2491642"/>
          </a:xfrm>
        </p:spPr>
        <p:txBody>
          <a:bodyPr anchor="ctr">
            <a:noAutofit/>
          </a:bodyPr>
          <a:lstStyle/>
          <a:p>
            <a:r>
              <a:rPr lang="en-US" sz="6600" b="1" cap="none">
                <a:solidFill>
                  <a:schemeClr val="tx1">
                    <a:lumMod val="75000"/>
                    <a:lumOff val="25000"/>
                  </a:schemeClr>
                </a:solidFill>
                <a:latin typeface="Calibri"/>
                <a:ea typeface="Calibri"/>
                <a:cs typeface="Arial"/>
              </a:rPr>
              <a:t>Advancing </a:t>
            </a:r>
            <a:br>
              <a:rPr lang="en-US" sz="6600" b="1" cap="none">
                <a:solidFill>
                  <a:schemeClr val="tx1">
                    <a:lumMod val="75000"/>
                    <a:lumOff val="25000"/>
                  </a:schemeClr>
                </a:solidFill>
                <a:latin typeface="Calibri"/>
                <a:cs typeface="Arial" pitchFamily="34" charset="0"/>
              </a:rPr>
            </a:br>
            <a:r>
              <a:rPr lang="en-US" sz="6600" b="1">
                <a:solidFill>
                  <a:schemeClr val="tx1">
                    <a:lumMod val="75000"/>
                    <a:lumOff val="25000"/>
                  </a:schemeClr>
                </a:solidFill>
                <a:latin typeface="Calibri"/>
                <a:ea typeface="Calibri"/>
                <a:cs typeface="Arial"/>
              </a:rPr>
              <a:t>R</a:t>
            </a:r>
            <a:r>
              <a:rPr lang="en-US" sz="6600" b="1" cap="none">
                <a:solidFill>
                  <a:schemeClr val="tx1">
                    <a:lumMod val="75000"/>
                    <a:lumOff val="25000"/>
                  </a:schemeClr>
                </a:solidFill>
                <a:latin typeface="Calibri"/>
                <a:ea typeface="Calibri"/>
                <a:cs typeface="Arial"/>
              </a:rPr>
              <a:t>acial Justice</a:t>
            </a:r>
            <a:br>
              <a:rPr lang="en-US" sz="6600" b="1" cap="none">
                <a:solidFill>
                  <a:schemeClr val="tx1">
                    <a:lumMod val="75000"/>
                    <a:lumOff val="25000"/>
                  </a:schemeClr>
                </a:solidFill>
                <a:latin typeface="Calibri"/>
                <a:cs typeface="Arial" pitchFamily="34" charset="0"/>
              </a:rPr>
            </a:br>
            <a:r>
              <a:rPr lang="en-US" sz="6600" b="1">
                <a:solidFill>
                  <a:schemeClr val="tx1">
                    <a:lumMod val="75000"/>
                    <a:lumOff val="25000"/>
                  </a:schemeClr>
                </a:solidFill>
                <a:latin typeface="Calibri"/>
                <a:ea typeface="Calibri"/>
                <a:cs typeface="Arial"/>
              </a:rPr>
              <a:t>Day 2</a:t>
            </a:r>
            <a:endParaRPr lang="en-US" sz="6600" b="1" cap="none">
              <a:solidFill>
                <a:schemeClr val="tx1">
                  <a:lumMod val="75000"/>
                  <a:lumOff val="25000"/>
                </a:schemeClr>
              </a:solidFill>
              <a:latin typeface="Calibri"/>
              <a:ea typeface="Calibri"/>
              <a:cs typeface="Arial" pitchFamily="34" charset="0"/>
            </a:endParaRP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177739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597DE-F8EC-DCF8-C1DA-DD5D612F5B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C745FA-6BEF-F9DB-76E3-AE35718CB552}"/>
              </a:ext>
            </a:extLst>
          </p:cNvPr>
          <p:cNvSpPr>
            <a:spLocks noGrp="1"/>
          </p:cNvSpPr>
          <p:nvPr>
            <p:ph idx="1"/>
          </p:nvPr>
        </p:nvSpPr>
        <p:spPr/>
        <p:txBody>
          <a:bodyPr vert="horz" lIns="91440" tIns="45720" rIns="91440" bIns="45720" rtlCol="0" anchor="t">
            <a:noAutofit/>
          </a:bodyPr>
          <a:lstStyle/>
          <a:p>
            <a:pPr marL="0" indent="0">
              <a:buNone/>
            </a:pPr>
            <a:r>
              <a:rPr lang="en-US" sz="3500">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3500"/>
          </a:p>
        </p:txBody>
      </p:sp>
    </p:spTree>
    <p:extLst>
      <p:ext uri="{BB962C8B-B14F-4D97-AF65-F5344CB8AC3E}">
        <p14:creationId xmlns:p14="http://schemas.microsoft.com/office/powerpoint/2010/main" val="1069353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619F-6BF2-1166-7F7E-B0DEEC0D67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B1E31-63C1-5F98-24B4-16A15B63321A}"/>
              </a:ext>
            </a:extLst>
          </p:cNvPr>
          <p:cNvSpPr>
            <a:spLocks noGrp="1"/>
          </p:cNvSpPr>
          <p:nvPr>
            <p:ph idx="1"/>
          </p:nvPr>
        </p:nvSpPr>
        <p:spPr>
          <a:xfrm>
            <a:off x="383395" y="445938"/>
            <a:ext cx="11415623" cy="4724655"/>
          </a:xfrm>
        </p:spPr>
        <p:txBody>
          <a:bodyPr vert="horz" lIns="91440" tIns="45720" rIns="91440" bIns="45720" rtlCol="0" anchor="t">
            <a:noAutofit/>
          </a:bodyPr>
          <a:lstStyle/>
          <a:p>
            <a:pPr marL="0" indent="0">
              <a:buNone/>
            </a:pPr>
            <a:r>
              <a:rPr lang="en-US" sz="3000">
                <a:ea typeface="+mn-lt"/>
                <a:cs typeface="+mn-lt"/>
              </a:rPr>
              <a:t>By attending this training, you confirm that you are either an NEA affiliate staff person or NEA member in good standing. The information you receive here is only for your use in your capacity as an NEA affiliate staff person or NEA member.</a:t>
            </a:r>
            <a:endParaRPr lang="en-US" sz="3000"/>
          </a:p>
          <a:p>
            <a:pPr marL="0" indent="0">
              <a:buNone/>
            </a:pPr>
            <a:endParaRPr lang="en-US" sz="3000">
              <a:ea typeface="+mn-lt"/>
              <a:cs typeface="+mn-lt"/>
            </a:endParaRPr>
          </a:p>
          <a:p>
            <a:pPr marL="0" indent="0">
              <a:buNone/>
            </a:pPr>
            <a:r>
              <a:rPr lang="en-US" sz="3000">
                <a:ea typeface="+mn-lt"/>
                <a:cs typeface="+mn-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written consent. Violation of these terms may result in legal action.</a:t>
            </a:r>
          </a:p>
        </p:txBody>
      </p:sp>
    </p:spTree>
    <p:extLst>
      <p:ext uri="{BB962C8B-B14F-4D97-AF65-F5344CB8AC3E}">
        <p14:creationId xmlns:p14="http://schemas.microsoft.com/office/powerpoint/2010/main" val="780229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audette Colvin The Original Rosa Parks - Great Big Story (720p, h264, youtube)">
            <a:hlinkClick r:id="" action="ppaction://media"/>
            <a:extLst>
              <a:ext uri="{FF2B5EF4-FFF2-40B4-BE49-F238E27FC236}">
                <a16:creationId xmlns:a16="http://schemas.microsoft.com/office/drawing/2014/main" id="{871CBB5B-E4B3-76D3-1E59-20A3C497C135}"/>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EC9789A-6C69-4433-8F3C-D2156FA0D75D}" label="" lang="en-us" r:embed="rId4"/>
                        </p173:trackLst>
                      </p173:tracksInfo>
                    </p:ext>
                  </p14:extLst>
                </p14:media>
              </p:ext>
            </p:extLst>
          </p:nvPr>
        </p:nvPicPr>
        <p:blipFill>
          <a:blip r:embed="rId5"/>
          <a:stretch>
            <a:fillRect/>
          </a:stretch>
        </p:blipFill>
        <p:spPr>
          <a:xfrm>
            <a:off x="947738" y="101600"/>
            <a:ext cx="10309225" cy="6172200"/>
          </a:xfrm>
          <a:prstGeom prst="rect">
            <a:avLst/>
          </a:prstGeom>
        </p:spPr>
      </p:pic>
    </p:spTree>
    <p:extLst>
      <p:ext uri="{BB962C8B-B14F-4D97-AF65-F5344CB8AC3E}">
        <p14:creationId xmlns:p14="http://schemas.microsoft.com/office/powerpoint/2010/main" val="201088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xfrm>
            <a:off x="235531" y="502692"/>
            <a:ext cx="11461887" cy="793288"/>
          </a:xfrm>
          <a:prstGeom prst="rect">
            <a:avLst/>
          </a:prstGeom>
        </p:spPr>
        <p:txBody>
          <a:bodyPr spcFirstLastPara="1" vert="horz" wrap="square" lIns="91425" tIns="45700" rIns="91425" bIns="45700" rtlCol="0" anchor="ctr" anchorCtr="0">
            <a:noAutofit/>
          </a:bodyPr>
          <a:lstStyle/>
          <a:p>
            <a:pPr algn="ctr">
              <a:buSzPts val="990"/>
            </a:pPr>
            <a:r>
              <a:rPr lang="en-US">
                <a:solidFill>
                  <a:srgbClr val="404040"/>
                </a:solidFill>
              </a:rPr>
              <a:t>Community Agreements p. 2-3 </a:t>
            </a:r>
            <a:endParaRPr lang="en-US">
              <a:solidFill>
                <a:srgbClr val="404040"/>
              </a:solidFill>
              <a:cs typeface="Calibri" panose="020F0502020204030204"/>
            </a:endParaRPr>
          </a:p>
        </p:txBody>
      </p:sp>
      <p:sp>
        <p:nvSpPr>
          <p:cNvPr id="191" name="Google Shape;191;g1353501599d_0_66"/>
          <p:cNvSpPr txBox="1">
            <a:spLocks noGrp="1"/>
          </p:cNvSpPr>
          <p:nvPr>
            <p:ph idx="1"/>
          </p:nvPr>
        </p:nvSpPr>
        <p:spPr>
          <a:xfrm>
            <a:off x="236303" y="1160546"/>
            <a:ext cx="11461115" cy="4708547"/>
          </a:xfrm>
          <a:prstGeom prst="rect">
            <a:avLst/>
          </a:prstGeom>
        </p:spPr>
        <p:txBody>
          <a:bodyPr spcFirstLastPara="1" vert="horz" wrap="square" lIns="91425" tIns="45700" rIns="91425" bIns="45700" rtlCol="0" anchor="t" anchorCtr="0">
            <a:noAutofit/>
          </a:bodyPr>
          <a:lstStyle/>
          <a:p>
            <a:pPr algn="ctr">
              <a:buClr>
                <a:srgbClr val="000000"/>
              </a:buClr>
              <a:buSzPts val="2400"/>
            </a:pPr>
            <a:r>
              <a:rPr lang="en-US" sz="2800" b="1">
                <a:ea typeface="+mn-lt"/>
                <a:cs typeface="+mn-lt"/>
              </a:rPr>
              <a:t>Encourage &amp; Practice Awareness &amp; Self-Knowledge </a:t>
            </a:r>
            <a:endParaRPr lang="en-US" sz="2800" b="1">
              <a:ea typeface="Calibri"/>
              <a:cs typeface="Calibri"/>
            </a:endParaRPr>
          </a:p>
          <a:p>
            <a:pPr algn="ctr">
              <a:buClr>
                <a:srgbClr val="000000"/>
              </a:buClr>
              <a:buSzPts val="2400"/>
            </a:pPr>
            <a:r>
              <a:rPr lang="en-US" sz="2800" b="1">
                <a:ea typeface="+mn-lt"/>
                <a:cs typeface="+mn-lt"/>
              </a:rPr>
              <a:t>Listen for Understanding </a:t>
            </a:r>
            <a:endParaRPr lang="en-US" b="1">
              <a:ea typeface="Calibri"/>
              <a:cs typeface="Calibri"/>
            </a:endParaRPr>
          </a:p>
          <a:p>
            <a:pPr algn="ctr">
              <a:buClr>
                <a:srgbClr val="000000"/>
              </a:buClr>
              <a:buSzPts val="2400"/>
            </a:pPr>
            <a:r>
              <a:rPr lang="en-US" sz="2800" b="1">
                <a:ea typeface="+mn-lt"/>
                <a:cs typeface="+mn-lt"/>
              </a:rPr>
              <a:t>Being Kind &amp; Gracious </a:t>
            </a:r>
            <a:endParaRPr lang="en-US" b="1">
              <a:ea typeface="Calibri"/>
              <a:cs typeface="Calibri"/>
            </a:endParaRPr>
          </a:p>
          <a:p>
            <a:pPr algn="ctr">
              <a:buClr>
                <a:srgbClr val="000000"/>
              </a:buClr>
              <a:buSzPts val="2400"/>
            </a:pPr>
            <a:r>
              <a:rPr lang="en-US" sz="2800" b="1">
                <a:ea typeface="+mn-lt"/>
                <a:cs typeface="+mn-lt"/>
              </a:rPr>
              <a:t>Stay Engaged </a:t>
            </a:r>
            <a:endParaRPr lang="en-US" b="1">
              <a:ea typeface="Calibri"/>
              <a:cs typeface="Calibri"/>
            </a:endParaRPr>
          </a:p>
          <a:p>
            <a:pPr algn="ctr">
              <a:buClr>
                <a:srgbClr val="000000"/>
              </a:buClr>
              <a:buSzPts val="2400"/>
            </a:pPr>
            <a:r>
              <a:rPr lang="en-US" sz="2800" b="1">
                <a:ea typeface="+mn-lt"/>
                <a:cs typeface="+mn-lt"/>
              </a:rPr>
              <a:t>Staying Curious and Suspending Judgement </a:t>
            </a:r>
            <a:endParaRPr lang="en-US" b="1">
              <a:ea typeface="Calibri"/>
              <a:cs typeface="Calibri"/>
            </a:endParaRPr>
          </a:p>
          <a:p>
            <a:pPr algn="ctr">
              <a:buClr>
                <a:srgbClr val="000000"/>
              </a:buClr>
              <a:buSzPts val="2400"/>
            </a:pPr>
            <a:r>
              <a:rPr lang="en-US" sz="2800" b="1">
                <a:ea typeface="+mn-lt"/>
                <a:cs typeface="+mn-lt"/>
              </a:rPr>
              <a:t>Say “I”- tell your truth </a:t>
            </a:r>
            <a:endParaRPr lang="en-US" b="1">
              <a:ea typeface="Calibri"/>
              <a:cs typeface="Calibri"/>
            </a:endParaRPr>
          </a:p>
          <a:p>
            <a:pPr algn="ctr">
              <a:buClr>
                <a:srgbClr val="000000"/>
              </a:buClr>
              <a:buSzPts val="2400"/>
            </a:pPr>
            <a:r>
              <a:rPr lang="en-US" sz="2800" b="1">
                <a:ea typeface="+mn-lt"/>
                <a:cs typeface="+mn-lt"/>
              </a:rPr>
              <a:t>Leaning into Discomfort </a:t>
            </a:r>
            <a:endParaRPr lang="en-US" b="1">
              <a:ea typeface="Calibri"/>
              <a:cs typeface="Calibri"/>
            </a:endParaRPr>
          </a:p>
          <a:p>
            <a:pPr algn="ctr">
              <a:buClr>
                <a:srgbClr val="000000"/>
              </a:buClr>
              <a:buSzPts val="2400"/>
            </a:pPr>
            <a:r>
              <a:rPr lang="en-US" sz="2800" b="1">
                <a:ea typeface="+mn-lt"/>
                <a:cs typeface="+mn-lt"/>
              </a:rPr>
              <a:t>Reach for Empathy </a:t>
            </a:r>
            <a:endParaRPr lang="en-US" b="1">
              <a:ea typeface="Calibri"/>
              <a:cs typeface="Calibri"/>
            </a:endParaRPr>
          </a:p>
          <a:p>
            <a:pPr indent="-381000" algn="ctr">
              <a:lnSpc>
                <a:spcPct val="114999"/>
              </a:lnSpc>
              <a:buClr>
                <a:srgbClr val="000000"/>
              </a:buClr>
              <a:buSzPts val="2400"/>
            </a:pPr>
            <a:r>
              <a:rPr lang="en-US" sz="2800" b="1">
                <a:ea typeface="+mn-lt"/>
                <a:cs typeface="+mn-lt"/>
              </a:rPr>
              <a:t>Expect Non-Resolution &amp; Non-Closure </a:t>
            </a:r>
            <a:endParaRPr lang="en-US" b="1">
              <a:ea typeface="Calibri"/>
              <a:cs typeface="Calibri"/>
            </a:endParaRPr>
          </a:p>
        </p:txBody>
      </p:sp>
    </p:spTree>
    <p:extLst>
      <p:ext uri="{BB962C8B-B14F-4D97-AF65-F5344CB8AC3E}">
        <p14:creationId xmlns:p14="http://schemas.microsoft.com/office/powerpoint/2010/main" val="421795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945" y="286603"/>
            <a:ext cx="11435473" cy="1488882"/>
          </a:xfrm>
        </p:spPr>
        <p:txBody>
          <a:bodyPr>
            <a:normAutofit/>
          </a:bodyPr>
          <a:lstStyle/>
          <a:p>
            <a:r>
              <a:rPr lang="en-US" sz="6600"/>
              <a:t>Feedback on Feedback</a:t>
            </a:r>
            <a:endParaRPr lang="en-US" sz="6600">
              <a:cs typeface="Calibri"/>
            </a:endParaRPr>
          </a:p>
        </p:txBody>
      </p:sp>
      <p:sp>
        <p:nvSpPr>
          <p:cNvPr id="3" name="Content Placeholder 2"/>
          <p:cNvSpPr>
            <a:spLocks noGrp="1"/>
          </p:cNvSpPr>
          <p:nvPr>
            <p:ph idx="1"/>
          </p:nvPr>
        </p:nvSpPr>
        <p:spPr>
          <a:xfrm>
            <a:off x="269505" y="2275147"/>
            <a:ext cx="11427913" cy="3593946"/>
          </a:xfrm>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4" name="TextBox 3">
            <a:extLst>
              <a:ext uri="{FF2B5EF4-FFF2-40B4-BE49-F238E27FC236}">
                <a16:creationId xmlns:a16="http://schemas.microsoft.com/office/drawing/2014/main" id="{4E996EAD-D779-60B9-E0F1-B8E9CE448D81}"/>
              </a:ext>
            </a:extLst>
          </p:cNvPr>
          <p:cNvSpPr txBox="1"/>
          <p:nvPr/>
        </p:nvSpPr>
        <p:spPr>
          <a:xfrm>
            <a:off x="259910" y="2031051"/>
            <a:ext cx="11647276"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ea typeface="Calibri"/>
                <a:cs typeface="Calibri"/>
              </a:rPr>
              <a:t>30% Response Rate ,  high of 4.9 for materials and presenters and low of 4.5 for both questions regarding content</a:t>
            </a:r>
          </a:p>
          <a:p>
            <a:endParaRPr lang="en-US" sz="3200">
              <a:ea typeface="Calibri"/>
              <a:cs typeface="Calibri"/>
            </a:endParaRPr>
          </a:p>
          <a:p>
            <a:r>
              <a:rPr lang="en-US" sz="3200">
                <a:ea typeface="Calibri"/>
                <a:cs typeface="Calibri"/>
              </a:rPr>
              <a:t>Themes - </a:t>
            </a:r>
          </a:p>
          <a:p>
            <a:r>
              <a:rPr lang="en-US" sz="3200">
                <a:ea typeface="Calibri"/>
                <a:cs typeface="Calibri"/>
              </a:rPr>
              <a:t>Good adult learning</a:t>
            </a:r>
          </a:p>
          <a:p>
            <a:r>
              <a:rPr lang="en-US" sz="3200">
                <a:ea typeface="Calibri"/>
                <a:cs typeface="Calibri"/>
              </a:rPr>
              <a:t>Content was too low for some and for others just right</a:t>
            </a:r>
          </a:p>
          <a:p>
            <a:r>
              <a:rPr lang="en-US" sz="3200">
                <a:ea typeface="Calibri"/>
                <a:cs typeface="Calibri"/>
              </a:rPr>
              <a:t>Enjoyed the change in facilitators</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2196463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a:t>Your words</a:t>
            </a:r>
          </a:p>
        </p:txBody>
      </p:sp>
      <p:sp>
        <p:nvSpPr>
          <p:cNvPr id="3" name="Content Placeholder 2"/>
          <p:cNvSpPr>
            <a:spLocks noGrp="1"/>
          </p:cNvSpPr>
          <p:nvPr>
            <p:ph idx="1"/>
          </p:nvPr>
        </p:nvSpPr>
        <p:spPr>
          <a:xfrm>
            <a:off x="212785" y="988906"/>
            <a:ext cx="11742729" cy="5273101"/>
          </a:xfrm>
        </p:spPr>
        <p:txBody>
          <a:bodyPr vert="horz" lIns="0" tIns="45720" rIns="0" bIns="45720" rtlCol="0" anchor="t">
            <a:noAutofit/>
          </a:bodyPr>
          <a:lstStyle/>
          <a:p>
            <a:pPr marL="0" indent="0">
              <a:buNone/>
            </a:pPr>
            <a:endParaRPr lang="en-US">
              <a:solidFill>
                <a:srgbClr val="212121"/>
              </a:solidFill>
              <a:highlight>
                <a:srgbClr val="FFFF00"/>
              </a:highlight>
              <a:latin typeface="Segoe UI"/>
              <a:cs typeface="Segoe UI"/>
            </a:endParaRPr>
          </a:p>
          <a:p>
            <a:pPr marL="0" indent="0">
              <a:buNone/>
            </a:pPr>
            <a:endParaRPr lang="en-US" sz="1100">
              <a:solidFill>
                <a:srgbClr val="212121"/>
              </a:solidFill>
              <a:latin typeface="Segoe UI"/>
              <a:cs typeface="Segoe UI"/>
            </a:endParaRPr>
          </a:p>
        </p:txBody>
      </p:sp>
      <p:sp>
        <p:nvSpPr>
          <p:cNvPr id="5" name="TextBox 4">
            <a:extLst>
              <a:ext uri="{FF2B5EF4-FFF2-40B4-BE49-F238E27FC236}">
                <a16:creationId xmlns:a16="http://schemas.microsoft.com/office/drawing/2014/main" id="{4841CFCE-05D1-E4F8-CDEF-8D74200FA3A0}"/>
              </a:ext>
            </a:extLst>
          </p:cNvPr>
          <p:cNvSpPr txBox="1"/>
          <p:nvPr/>
        </p:nvSpPr>
        <p:spPr>
          <a:xfrm>
            <a:off x="338128" y="990083"/>
            <a:ext cx="11624652"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212121"/>
                </a:solidFill>
                <a:highlight>
                  <a:srgbClr val="FFFFFF"/>
                </a:highlight>
                <a:latin typeface="Segoe UI"/>
                <a:cs typeface="Segoe UI"/>
              </a:rPr>
              <a:t>I want to say THANK YOU for providing a training that is "adult" focused. It was not presented in a lecturing way or as if talking with children. I left thinking of how do I take this back and using it to help bring about change not only in my local union but also in my community.</a:t>
            </a:r>
          </a:p>
          <a:p>
            <a:endParaRPr lang="en-US" sz="2000">
              <a:solidFill>
                <a:srgbClr val="212121"/>
              </a:solidFill>
              <a:highlight>
                <a:srgbClr val="FFFFFF"/>
              </a:highlight>
              <a:latin typeface="Segoe UI"/>
              <a:cs typeface="Segoe UI"/>
            </a:endParaRPr>
          </a:p>
          <a:p>
            <a:r>
              <a:rPr lang="en-US" sz="2000">
                <a:solidFill>
                  <a:srgbClr val="212121"/>
                </a:solidFill>
                <a:highlight>
                  <a:srgbClr val="F8F8F8"/>
                </a:highlight>
                <a:latin typeface="Segoe UI"/>
                <a:cs typeface="Segoe UI"/>
              </a:rPr>
              <a:t>I know Day 1 was to make sure we were all on the same page, but I feel like the level of knowledge of people in this room, being leaders in their union, have a lot of this already and are ready to do deeper work. Much of today felt like the basics.</a:t>
            </a:r>
          </a:p>
          <a:p>
            <a:endParaRPr lang="en-US" sz="2000">
              <a:solidFill>
                <a:srgbClr val="212121"/>
              </a:solidFill>
              <a:highlight>
                <a:srgbClr val="F8F8F8"/>
              </a:highlight>
              <a:latin typeface="Segoe UI"/>
              <a:cs typeface="Segoe UI"/>
            </a:endParaRPr>
          </a:p>
          <a:p>
            <a:r>
              <a:rPr lang="en-US" sz="2000">
                <a:solidFill>
                  <a:srgbClr val="212121"/>
                </a:solidFill>
                <a:highlight>
                  <a:srgbClr val="F8F8F8"/>
                </a:highlight>
                <a:ea typeface="+mn-lt"/>
                <a:cs typeface="+mn-lt"/>
              </a:rPr>
              <a:t>This is the first training on this topic that I have been to where I finally understand the concepts and how to apply them.  The modeling of how to get started is something that I know I will use. </a:t>
            </a:r>
            <a:endParaRPr lang="en-US" sz="2000">
              <a:ea typeface="Calibri"/>
              <a:cs typeface="Calibri"/>
            </a:endParaRPr>
          </a:p>
          <a:p>
            <a:endParaRPr lang="en-US" sz="2000">
              <a:solidFill>
                <a:srgbClr val="212121"/>
              </a:solidFill>
              <a:highlight>
                <a:srgbClr val="FFFFFF"/>
              </a:highlight>
              <a:latin typeface="Segoe UI"/>
              <a:cs typeface="Segoe UI"/>
            </a:endParaRPr>
          </a:p>
          <a:p>
            <a:r>
              <a:rPr lang="en-US" sz="2000">
                <a:solidFill>
                  <a:srgbClr val="212121"/>
                </a:solidFill>
                <a:highlight>
                  <a:srgbClr val="FFFFFF"/>
                </a:highlight>
                <a:latin typeface="Segoe UI"/>
                <a:cs typeface="Segoe UI"/>
              </a:rPr>
              <a:t>Remind people to step up and step back…leave room for others to speak and share</a:t>
            </a:r>
          </a:p>
          <a:p>
            <a:endParaRPr lang="en-US" sz="2000">
              <a:solidFill>
                <a:srgbClr val="212121"/>
              </a:solidFill>
              <a:highlight>
                <a:srgbClr val="FFFFFF"/>
              </a:highlight>
              <a:latin typeface="Segoe UI"/>
              <a:cs typeface="Segoe UI"/>
            </a:endParaRPr>
          </a:p>
          <a:p>
            <a:r>
              <a:rPr lang="en-US" sz="2000">
                <a:solidFill>
                  <a:srgbClr val="212121"/>
                </a:solidFill>
                <a:highlight>
                  <a:srgbClr val="F8F8F8"/>
                </a:highlight>
                <a:latin typeface="Segoe UI"/>
                <a:cs typeface="Segoe UI"/>
              </a:rPr>
              <a:t>I appreciate the change of facilitators on a regular basis as well as the different types of activities to get us moving and talking with new folks.</a:t>
            </a:r>
          </a:p>
          <a:p>
            <a:endParaRPr lang="en-US" sz="1100">
              <a:solidFill>
                <a:srgbClr val="212121"/>
              </a:solidFill>
              <a:highlight>
                <a:srgbClr val="F8F8F8"/>
              </a:highlight>
              <a:latin typeface="Segoe UI"/>
              <a:cs typeface="Segoe UI"/>
            </a:endParaRPr>
          </a:p>
          <a:p>
            <a:endParaRPr lang="en-US" sz="1100">
              <a:solidFill>
                <a:srgbClr val="212121"/>
              </a:solidFill>
              <a:highlight>
                <a:srgbClr val="F8F8F8"/>
              </a:highlight>
              <a:latin typeface="Segoe UI"/>
              <a:cs typeface="Segoe UI"/>
            </a:endParaRPr>
          </a:p>
          <a:p>
            <a:endParaRPr lang="en-US" sz="1100">
              <a:solidFill>
                <a:srgbClr val="212121"/>
              </a:solidFill>
              <a:highlight>
                <a:srgbClr val="FFFFFF"/>
              </a:highlight>
              <a:latin typeface="Segoe UI"/>
              <a:cs typeface="Segoe UI"/>
            </a:endParaRPr>
          </a:p>
          <a:p>
            <a:endParaRPr lang="en-US" sz="1100">
              <a:solidFill>
                <a:srgbClr val="212121"/>
              </a:solidFill>
              <a:highlight>
                <a:srgbClr val="FFFFFF"/>
              </a:highlight>
              <a:latin typeface="Segoe UI"/>
              <a:cs typeface="Segoe UI"/>
            </a:endParaRPr>
          </a:p>
        </p:txBody>
      </p:sp>
    </p:spTree>
    <p:extLst>
      <p:ext uri="{BB962C8B-B14F-4D97-AF65-F5344CB8AC3E}">
        <p14:creationId xmlns:p14="http://schemas.microsoft.com/office/powerpoint/2010/main" val="2296875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Calibri"/>
                <a:cs typeface="Arial"/>
              </a:rPr>
              <a:t>Overview of Today’s Learning</a:t>
            </a:r>
          </a:p>
        </p:txBody>
      </p:sp>
      <p:sp>
        <p:nvSpPr>
          <p:cNvPr id="48" name="Shape 48"/>
          <p:cNvSpPr txBox="1">
            <a:spLocks noGrp="1"/>
          </p:cNvSpPr>
          <p:nvPr>
            <p:ph type="body" idx="1"/>
          </p:nvPr>
        </p:nvSpPr>
        <p:spPr>
          <a:xfrm>
            <a:off x="252249" y="1326702"/>
            <a:ext cx="6881719" cy="4974947"/>
          </a:xfrm>
          <a:prstGeom prst="rect">
            <a:avLst/>
          </a:prstGeom>
          <a:ln>
            <a:noFill/>
          </a:ln>
        </p:spPr>
        <p:txBody>
          <a:bodyPr lIns="121897" tIns="121897" rIns="121897" bIns="121897" anchor="t" anchorCtr="0">
            <a:noAutofit/>
          </a:bodyPr>
          <a:lstStyle/>
          <a:p>
            <a:pPr marL="457200" indent="-457200" algn="ctr"/>
            <a:endParaRPr lang="en-US" sz="3000" b="1">
              <a:solidFill>
                <a:schemeClr val="tx1">
                  <a:lumMod val="65000"/>
                  <a:lumOff val="35000"/>
                </a:schemeClr>
              </a:solidFill>
              <a:latin typeface="Calibri"/>
              <a:cs typeface="Arial"/>
            </a:endParaRPr>
          </a:p>
          <a:p>
            <a:pPr marL="457200" indent="-457200" algn="ctr"/>
            <a:r>
              <a:rPr lang="en-US" sz="3000" b="1">
                <a:solidFill>
                  <a:schemeClr val="tx1">
                    <a:lumMod val="65000"/>
                    <a:lumOff val="35000"/>
                  </a:schemeClr>
                </a:solidFill>
                <a:latin typeface="Calibri"/>
                <a:cs typeface="Arial"/>
              </a:rPr>
              <a:t>Welcome &amp; Introductions</a:t>
            </a:r>
            <a:endParaRPr lang="en-US" sz="3000">
              <a:solidFill>
                <a:schemeClr val="tx1">
                  <a:lumMod val="65000"/>
                  <a:lumOff val="35000"/>
                </a:schemeClr>
              </a:solidFill>
              <a:latin typeface="Calibri"/>
              <a:ea typeface="Calibri"/>
              <a:cs typeface="Arial"/>
            </a:endParaRPr>
          </a:p>
          <a:p>
            <a:pPr marL="457200" indent="-457200" algn="ctr"/>
            <a:r>
              <a:rPr lang="en-US" sz="3000" b="1">
                <a:solidFill>
                  <a:schemeClr val="tx1">
                    <a:lumMod val="65000"/>
                    <a:lumOff val="35000"/>
                  </a:schemeClr>
                </a:solidFill>
                <a:latin typeface="Calibri"/>
                <a:cs typeface="Arial"/>
              </a:rPr>
              <a:t>Community Building</a:t>
            </a:r>
            <a:endParaRPr lang="en-US" sz="3000" b="1">
              <a:solidFill>
                <a:schemeClr val="tx1">
                  <a:lumMod val="65000"/>
                  <a:lumOff val="35000"/>
                </a:schemeClr>
              </a:solidFill>
              <a:latin typeface="Calibri"/>
              <a:ea typeface="Calibri"/>
              <a:cs typeface="Arial"/>
            </a:endParaRPr>
          </a:p>
          <a:p>
            <a:pPr marL="457200" indent="-457200" algn="ctr"/>
            <a:r>
              <a:rPr lang="en-US" sz="3000" b="1">
                <a:solidFill>
                  <a:schemeClr val="tx1">
                    <a:lumMod val="65000"/>
                    <a:lumOff val="35000"/>
                  </a:schemeClr>
                </a:solidFill>
                <a:latin typeface="Calibri"/>
                <a:cs typeface="Arial"/>
              </a:rPr>
              <a:t>Into the Circle</a:t>
            </a:r>
            <a:endParaRPr lang="en-US" sz="3000" b="1">
              <a:solidFill>
                <a:schemeClr val="tx1">
                  <a:lumMod val="65000"/>
                  <a:lumOff val="35000"/>
                </a:schemeClr>
              </a:solidFill>
              <a:latin typeface="Calibri"/>
              <a:ea typeface="Calibri"/>
              <a:cs typeface="Arial"/>
            </a:endParaRPr>
          </a:p>
          <a:p>
            <a:pPr marL="457200" indent="-457200" algn="ctr"/>
            <a:r>
              <a:rPr lang="en-US" sz="3000" b="1">
                <a:solidFill>
                  <a:schemeClr val="tx1">
                    <a:lumMod val="65000"/>
                    <a:lumOff val="35000"/>
                  </a:schemeClr>
                </a:solidFill>
                <a:latin typeface="Calibri"/>
                <a:cs typeface="Arial"/>
              </a:rPr>
              <a:t>Talking Race</a:t>
            </a:r>
            <a:endParaRPr lang="en-US" sz="3000" b="1">
              <a:solidFill>
                <a:schemeClr val="tx1">
                  <a:lumMod val="65000"/>
                  <a:lumOff val="35000"/>
                </a:schemeClr>
              </a:solidFill>
              <a:latin typeface="Calibri"/>
              <a:ea typeface="Calibri"/>
              <a:cs typeface="Arial"/>
            </a:endParaRPr>
          </a:p>
          <a:p>
            <a:pPr marL="914400" indent="-457200" algn="ctr"/>
            <a:r>
              <a:rPr lang="en-US" sz="3000" b="1">
                <a:solidFill>
                  <a:schemeClr val="tx1">
                    <a:lumMod val="65000"/>
                    <a:lumOff val="35000"/>
                  </a:schemeClr>
                </a:solidFill>
                <a:latin typeface="Calibri"/>
                <a:cs typeface="Arial"/>
              </a:rPr>
              <a:t>White Supremacy Culture</a:t>
            </a:r>
            <a:endParaRPr lang="en-US" sz="3000" b="1">
              <a:solidFill>
                <a:schemeClr val="tx1">
                  <a:lumMod val="65000"/>
                  <a:lumOff val="35000"/>
                </a:schemeClr>
              </a:solidFill>
              <a:latin typeface="Calibri"/>
              <a:ea typeface="Calibri"/>
              <a:cs typeface="Arial"/>
            </a:endParaRPr>
          </a:p>
          <a:p>
            <a:pPr marL="914400" indent="-457200" algn="ctr"/>
            <a:r>
              <a:rPr lang="en-US" sz="3000" b="1">
                <a:solidFill>
                  <a:schemeClr val="tx1">
                    <a:lumMod val="65000"/>
                    <a:lumOff val="35000"/>
                  </a:schemeClr>
                </a:solidFill>
                <a:latin typeface="Calibri"/>
                <a:cs typeface="Arial"/>
              </a:rPr>
              <a:t>Identity, Power, &amp; Privilege</a:t>
            </a:r>
            <a:endParaRPr lang="en-US" sz="3000" b="1">
              <a:solidFill>
                <a:schemeClr val="tx1">
                  <a:lumMod val="65000"/>
                  <a:lumOff val="35000"/>
                </a:schemeClr>
              </a:solidFill>
              <a:latin typeface="Calibri"/>
              <a:ea typeface="Calibri"/>
              <a:cs typeface="Arial"/>
            </a:endParaRPr>
          </a:p>
          <a:p>
            <a:pPr marL="914400" indent="-457200" algn="ctr"/>
            <a:r>
              <a:rPr lang="en-US" sz="3000" b="1">
                <a:solidFill>
                  <a:schemeClr val="tx1">
                    <a:lumMod val="65000"/>
                    <a:lumOff val="35000"/>
                  </a:schemeClr>
                </a:solidFill>
                <a:latin typeface="Calibri"/>
                <a:cs typeface="Arial"/>
              </a:rPr>
              <a:t>Intersectionality</a:t>
            </a:r>
            <a:endParaRPr lang="en-US" sz="3000" b="1">
              <a:solidFill>
                <a:schemeClr val="tx1">
                  <a:lumMod val="65000"/>
                  <a:lumOff val="35000"/>
                </a:schemeClr>
              </a:solidFill>
              <a:latin typeface="Calibri"/>
              <a:ea typeface="Calibri"/>
              <a:cs typeface="Arial"/>
            </a:endParaRPr>
          </a:p>
          <a:p>
            <a:pPr marL="457200" indent="-457200" algn="ctr"/>
            <a:r>
              <a:rPr lang="en-US" sz="3000" b="1">
                <a:solidFill>
                  <a:schemeClr val="tx1">
                    <a:lumMod val="65000"/>
                    <a:lumOff val="35000"/>
                  </a:schemeClr>
                </a:solidFill>
                <a:latin typeface="Calibri"/>
                <a:ea typeface="Calibri"/>
                <a:cs typeface="Arial"/>
              </a:rPr>
              <a:t>Museum Visit</a:t>
            </a:r>
          </a:p>
          <a:p>
            <a:pPr marL="457200" indent="-457200" fontAlgn="base">
              <a:buClrTx/>
            </a:pPr>
            <a:endParaRPr lang="en-US" sz="3000" b="1">
              <a:latin typeface="Calibri"/>
              <a:ea typeface="Calibri"/>
              <a:cs typeface="Arial" pitchFamily="34" charset="0"/>
            </a:endParaRPr>
          </a:p>
          <a:p>
            <a:pPr marL="0" indent="0" fontAlgn="base">
              <a:buNone/>
            </a:pPr>
            <a:endParaRPr lang="en-US" sz="2400" b="1">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715" y="1336123"/>
            <a:ext cx="4236685" cy="4963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31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a:ea typeface="Calibri Light"/>
                <a:cs typeface="Calibri Light"/>
              </a:rPr>
              <a:t>Matt</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24576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204" y="2041348"/>
            <a:ext cx="5776155" cy="2278896"/>
          </a:xfrm>
        </p:spPr>
        <p:txBody>
          <a:bodyPr vert="horz" lIns="91440" tIns="45720" rIns="91440" bIns="45720" rtlCol="0" anchor="b" anchorCtr="0">
            <a:noAutofit/>
          </a:bodyPr>
          <a:lstStyle/>
          <a:p>
            <a:br>
              <a:rPr lang="en-US" sz="6600" b="1">
                <a:latin typeface="Arial"/>
                <a:cs typeface="Arial"/>
              </a:rPr>
            </a:br>
            <a:r>
              <a:rPr lang="en-US" sz="6600" b="1">
                <a:solidFill>
                  <a:schemeClr val="tx2">
                    <a:lumMod val="75000"/>
                  </a:schemeClr>
                </a:solidFill>
                <a:latin typeface="Arial"/>
                <a:cs typeface="Arial"/>
              </a:rPr>
              <a:t>Movements of Resistance</a:t>
            </a:r>
            <a:endParaRPr lang="en-US" sz="6600" b="1" cap="none">
              <a:solidFill>
                <a:schemeClr val="tx2">
                  <a:lumMod val="7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966857" y="778546"/>
            <a:ext cx="4963886" cy="388582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8854948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999EEB-B879-5C18-0B76-A7E12FB2F55D}"/>
              </a:ext>
            </a:extLst>
          </p:cNvPr>
          <p:cNvSpPr>
            <a:spLocks noGrp="1"/>
          </p:cNvSpPr>
          <p:nvPr>
            <p:ph idx="1"/>
          </p:nvPr>
        </p:nvSpPr>
        <p:spPr/>
        <p:txBody>
          <a:bodyPr vert="horz" lIns="0" tIns="45720" rIns="0" bIns="45720" rtlCol="0" anchor="t">
            <a:normAutofit/>
          </a:bodyPr>
          <a:lstStyle/>
          <a:p>
            <a:r>
              <a:rPr lang="en-US">
                <a:ea typeface="Calibri"/>
                <a:cs typeface="Calibri"/>
              </a:rPr>
              <a:t>Holding Space for activity : Minnesota from Castillo to ICE</a:t>
            </a:r>
            <a:endParaRPr lang="en-US"/>
          </a:p>
        </p:txBody>
      </p:sp>
    </p:spTree>
    <p:extLst>
      <p:ext uri="{BB962C8B-B14F-4D97-AF65-F5344CB8AC3E}">
        <p14:creationId xmlns:p14="http://schemas.microsoft.com/office/powerpoint/2010/main" val="18468144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p:txBody>
          <a:bodyPr>
            <a:normAutofit fontScale="90000"/>
          </a:bodyPr>
          <a:lstStyle/>
          <a:p>
            <a:r>
              <a:rPr lang="en-US">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5007431" y="1144438"/>
            <a:ext cx="6689987" cy="4724655"/>
          </a:xfrm>
        </p:spPr>
        <p:txBody>
          <a:bodyPr vert="horz" lIns="91440" tIns="45720" rIns="91440" bIns="45720" rtlCol="0" anchor="t">
            <a:noAutofit/>
          </a:bodyPr>
          <a:lstStyle/>
          <a:p>
            <a:pPr marL="0" indent="0">
              <a:buNone/>
            </a:pPr>
            <a:endParaRPr lang="en-US" sz="4000">
              <a:ea typeface="Calibri"/>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7094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break time">
            <a:extLst>
              <a:ext uri="{FF2B5EF4-FFF2-40B4-BE49-F238E27FC236}">
                <a16:creationId xmlns:a16="http://schemas.microsoft.com/office/drawing/2014/main" id="{09D3AF33-D93C-48F0-B6B4-7CBF05DF70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6445112" y="680960"/>
            <a:ext cx="4966011" cy="503144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qr code on a white background&#10;&#10;Description automatically generated">
            <a:extLst>
              <a:ext uri="{FF2B5EF4-FFF2-40B4-BE49-F238E27FC236}">
                <a16:creationId xmlns:a16="http://schemas.microsoft.com/office/drawing/2014/main" id="{12AC07FB-C1C0-0459-BD52-5CDC7DFE5778}"/>
              </a:ext>
            </a:extLst>
          </p:cNvPr>
          <p:cNvPicPr>
            <a:picLocks noChangeAspect="1"/>
          </p:cNvPicPr>
          <p:nvPr/>
        </p:nvPicPr>
        <p:blipFill>
          <a:blip r:embed="rId3"/>
          <a:stretch>
            <a:fillRect/>
          </a:stretch>
        </p:blipFill>
        <p:spPr>
          <a:xfrm>
            <a:off x="1663623" y="4023731"/>
            <a:ext cx="2062510" cy="2007219"/>
          </a:xfrm>
          <a:prstGeom prst="rect">
            <a:avLst/>
          </a:prstGeom>
        </p:spPr>
      </p:pic>
      <p:sp>
        <p:nvSpPr>
          <p:cNvPr id="5" name="TextBox 4">
            <a:extLst>
              <a:ext uri="{FF2B5EF4-FFF2-40B4-BE49-F238E27FC236}">
                <a16:creationId xmlns:a16="http://schemas.microsoft.com/office/drawing/2014/main" id="{B38BEE17-17DF-1742-CE4F-65E8D2F513E3}"/>
              </a:ext>
            </a:extLst>
          </p:cNvPr>
          <p:cNvSpPr txBox="1"/>
          <p:nvPr/>
        </p:nvSpPr>
        <p:spPr>
          <a:xfrm>
            <a:off x="170986" y="682082"/>
            <a:ext cx="5047784" cy="27853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500" b="1">
                <a:solidFill>
                  <a:srgbClr val="404040"/>
                </a:solidFill>
              </a:rPr>
              <a:t>Break</a:t>
            </a:r>
            <a:r>
              <a:rPr lang="en-US" sz="6500">
                <a:ea typeface="Calibri"/>
                <a:cs typeface="Calibri"/>
              </a:rPr>
              <a:t>​</a:t>
            </a:r>
            <a:br>
              <a:rPr lang="en-US" sz="6500">
                <a:ea typeface="Calibri"/>
                <a:cs typeface="Calibri"/>
              </a:rPr>
            </a:br>
            <a:r>
              <a:rPr lang="en-US" sz="3200">
                <a:ea typeface="Calibri"/>
                <a:cs typeface="Calibri"/>
              </a:rPr>
              <a:t>​</a:t>
            </a:r>
            <a:br>
              <a:rPr lang="en-US" sz="3200">
                <a:ea typeface="Calibri"/>
                <a:cs typeface="Calibri"/>
              </a:rPr>
            </a:br>
            <a:r>
              <a:rPr lang="en-US" sz="2800" b="1">
                <a:solidFill>
                  <a:srgbClr val="404040"/>
                </a:solidFill>
              </a:rPr>
              <a:t>National Civil Rights Museum</a:t>
            </a:r>
            <a:r>
              <a:rPr lang="en-US" sz="2400">
                <a:ea typeface="Calibri"/>
                <a:cs typeface="Calibri"/>
              </a:rPr>
              <a:t>​</a:t>
            </a:r>
          </a:p>
          <a:p>
            <a:pPr algn="ctr"/>
            <a:br>
              <a:rPr lang="en-US" sz="2500">
                <a:ea typeface="Calibri"/>
                <a:cs typeface="Calibri"/>
              </a:rPr>
            </a:br>
            <a:r>
              <a:rPr lang="en-US" sz="2500" u="sng">
                <a:solidFill>
                  <a:srgbClr val="CC9900"/>
                </a:solidFill>
                <a:latin typeface="Calibri Light"/>
                <a:cs typeface="Segoe UI"/>
                <a:hlinkClick r:id="rId4"/>
              </a:rPr>
              <a:t>https://www.civilrightsmuseum.org/</a:t>
            </a:r>
            <a:r>
              <a:rPr lang="en-US" sz="2500">
                <a:latin typeface="Calibri Light"/>
                <a:ea typeface="Calibri Light"/>
                <a:cs typeface="Calibri Light"/>
              </a:rPr>
              <a:t>​</a:t>
            </a:r>
            <a:endParaRPr lang="en-US">
              <a:ea typeface="Calibri" panose="020F0502020204030204"/>
              <a:cs typeface="Calibri" panose="020F0502020204030204"/>
            </a:endParaRPr>
          </a:p>
        </p:txBody>
      </p:sp>
    </p:spTree>
    <p:extLst>
      <p:ext uri="{BB962C8B-B14F-4D97-AF65-F5344CB8AC3E}">
        <p14:creationId xmlns:p14="http://schemas.microsoft.com/office/powerpoint/2010/main" val="2753551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269" y="1458468"/>
            <a:ext cx="6017623" cy="3566160"/>
          </a:xfrm>
        </p:spPr>
        <p:txBody>
          <a:bodyPr>
            <a:normAutofit fontScale="90000"/>
          </a:bodyPr>
          <a:lstStyle/>
          <a:p>
            <a:r>
              <a:rPr lang="en-US" sz="5400" b="1" cap="none">
                <a:solidFill>
                  <a:schemeClr val="tx1">
                    <a:lumMod val="65000"/>
                    <a:lumOff val="35000"/>
                  </a:schemeClr>
                </a:solidFill>
                <a:latin typeface="Arial" pitchFamily="34" charset="0"/>
                <a:cs typeface="Arial" pitchFamily="34" charset="0"/>
              </a:rPr>
              <a:t>Restorative Practice – Small Affinity Circles  </a:t>
            </a:r>
            <a:br>
              <a:rPr lang="en-US" sz="5400" b="1" cap="none">
                <a:solidFill>
                  <a:schemeClr val="tx1">
                    <a:lumMod val="65000"/>
                    <a:lumOff val="35000"/>
                  </a:schemeClr>
                </a:solidFill>
                <a:latin typeface="Arial" pitchFamily="34" charset="0"/>
                <a:cs typeface="Arial" pitchFamily="34" charset="0"/>
              </a:rPr>
            </a:br>
            <a:br>
              <a:rPr lang="en-US" sz="5400" b="1" cap="none">
                <a:solidFill>
                  <a:schemeClr val="tx1">
                    <a:lumMod val="65000"/>
                    <a:lumOff val="35000"/>
                  </a:schemeClr>
                </a:solidFill>
                <a:latin typeface="Arial" pitchFamily="34" charset="0"/>
                <a:cs typeface="Arial" pitchFamily="34" charset="0"/>
              </a:rPr>
            </a:br>
            <a:endParaRPr lang="en-US" sz="5400" cap="none">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278880" y="186171"/>
            <a:ext cx="5641528" cy="448555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27707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Affinity Circles or Identity Caucuses</a:t>
            </a:r>
          </a:p>
        </p:txBody>
      </p:sp>
      <p:sp>
        <p:nvSpPr>
          <p:cNvPr id="3" name="Content Placeholder 2"/>
          <p:cNvSpPr>
            <a:spLocks noGrp="1"/>
          </p:cNvSpPr>
          <p:nvPr>
            <p:ph idx="1"/>
          </p:nvPr>
        </p:nvSpPr>
        <p:spPr>
          <a:xfrm>
            <a:off x="281795" y="1144438"/>
            <a:ext cx="11415623" cy="5000330"/>
          </a:xfrm>
        </p:spPr>
        <p:txBody>
          <a:bodyPr vert="horz" lIns="0" tIns="45720" rIns="0" bIns="45720" rtlCol="0" anchor="t">
            <a:noAutofit/>
          </a:bodyPr>
          <a:lstStyle/>
          <a:p>
            <a:r>
              <a:rPr lang="en-US" sz="2800"/>
              <a:t>Allow both white people and people of color have </a:t>
            </a:r>
            <a:br>
              <a:rPr lang="en-US" sz="2800"/>
            </a:br>
            <a:r>
              <a:rPr lang="en-US" sz="2800"/>
              <a:t>intentional space and time to focus on their respective </a:t>
            </a:r>
            <a:br>
              <a:rPr lang="en-US" sz="2800"/>
            </a:br>
            <a:r>
              <a:rPr lang="en-US" sz="2800"/>
              <a:t>work to dismantle racism and advance racial equity</a:t>
            </a:r>
            <a:endParaRPr lang="en-US" sz="2800">
              <a:ea typeface="Calibri"/>
              <a:cs typeface="Calibri"/>
            </a:endParaRPr>
          </a:p>
          <a:p>
            <a:r>
              <a:rPr lang="en-US" sz="2800"/>
              <a:t>Do not happen instead of integrated groups; rather, can </a:t>
            </a:r>
            <a:br>
              <a:rPr lang="en-US" sz="2800"/>
            </a:br>
            <a:r>
              <a:rPr lang="en-US" sz="2800"/>
              <a:t>lead to more authentic and powerful integrated groups</a:t>
            </a:r>
            <a:endParaRPr lang="en-US" sz="2800">
              <a:ea typeface="Calibri"/>
              <a:cs typeface="Calibri"/>
            </a:endParaRPr>
          </a:p>
          <a:p>
            <a:r>
              <a:rPr lang="en-US" sz="2800"/>
              <a:t>Provide spaces where whiteness is not at the center and where one need not accommodate or assimilate to white people’s responses to the emotional and conflictual nature of racial equity work. </a:t>
            </a:r>
            <a:endParaRPr lang="en-US" sz="2800">
              <a:ea typeface="Calibri" panose="020F0502020204030204"/>
              <a:cs typeface="Calibri" panose="020F0502020204030204"/>
            </a:endParaRPr>
          </a:p>
          <a:p>
            <a:r>
              <a:rPr lang="en-US" sz="2800"/>
              <a:t>Respects both the choice of marginalized groups to be together and makes dominant culture visible – an important step in making intentional changes to the culture.</a:t>
            </a:r>
            <a:endParaRPr lang="en-US" sz="2800">
              <a:ea typeface="Calibri" panose="020F0502020204030204"/>
              <a:cs typeface="Calibri" panose="020F0502020204030204"/>
            </a:endParaRPr>
          </a:p>
        </p:txBody>
      </p:sp>
      <p:pic>
        <p:nvPicPr>
          <p:cNvPr id="1026" name="Picture 2" descr="EPIP DC | Affinity Group Healing Spa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1972" y="1032093"/>
            <a:ext cx="3472351" cy="2242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811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9B99-15FF-467E-8019-5FA5DF537E67}"/>
              </a:ext>
            </a:extLst>
          </p:cNvPr>
          <p:cNvSpPr>
            <a:spLocks noGrp="1"/>
          </p:cNvSpPr>
          <p:nvPr>
            <p:ph type="title"/>
          </p:nvPr>
        </p:nvSpPr>
        <p:spPr>
          <a:xfrm>
            <a:off x="212785" y="-944"/>
            <a:ext cx="11484633" cy="702303"/>
          </a:xfrm>
        </p:spPr>
        <p:txBody>
          <a:bodyPr>
            <a:normAutofit fontScale="90000"/>
          </a:bodyPr>
          <a:lstStyle/>
          <a:p>
            <a:r>
              <a:rPr lang="en-US"/>
              <a:t>Food for Thought Before Affinity Circles</a:t>
            </a:r>
          </a:p>
        </p:txBody>
      </p:sp>
      <p:pic>
        <p:nvPicPr>
          <p:cNvPr id="4" name="How to Practice Understanding _ How You See Me">
            <a:hlinkClick r:id="" action="ppaction://media"/>
            <a:extLst>
              <a:ext uri="{FF2B5EF4-FFF2-40B4-BE49-F238E27FC236}">
                <a16:creationId xmlns:a16="http://schemas.microsoft.com/office/drawing/2014/main" id="{82403C4F-C4BC-4456-9BDC-EC5401D25A2B}"/>
              </a:ext>
            </a:extLst>
          </p:cNvPr>
          <p:cNvPicPr>
            <a:picLocks noGrp="1" noChangeAspect="1"/>
          </p:cNvPicPr>
          <p:nvPr>
            <p:ph idx="1"/>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AEBEF5E1-A44F-8C4E-85CF-0A6326B14C1A}" label="" lang="en" r:embed="rId4"/>
                        </p173:trackLst>
                      </p173:tracksInfo>
                    </p:ext>
                  </p14:extLst>
                </p14:media>
              </p:ext>
            </p:extLst>
          </p:nvPr>
        </p:nvPicPr>
        <p:blipFill>
          <a:blip r:embed="rId5"/>
          <a:stretch>
            <a:fillRect/>
          </a:stretch>
        </p:blipFill>
        <p:spPr>
          <a:xfrm>
            <a:off x="207604" y="698891"/>
            <a:ext cx="11763762" cy="5644549"/>
          </a:xfrm>
        </p:spPr>
      </p:pic>
    </p:spTree>
    <p:extLst>
      <p:ext uri="{BB962C8B-B14F-4D97-AF65-F5344CB8AC3E}">
        <p14:creationId xmlns:p14="http://schemas.microsoft.com/office/powerpoint/2010/main" val="379828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0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Let’s Make the Move</a:t>
            </a:r>
          </a:p>
        </p:txBody>
      </p:sp>
      <p:pic>
        <p:nvPicPr>
          <p:cNvPr id="8" name="Picture 7"/>
          <p:cNvPicPr>
            <a:picLocks noChangeAspect="1"/>
          </p:cNvPicPr>
          <p:nvPr/>
        </p:nvPicPr>
        <p:blipFill>
          <a:blip r:embed="rId2"/>
          <a:stretch>
            <a:fillRect/>
          </a:stretch>
        </p:blipFill>
        <p:spPr>
          <a:xfrm>
            <a:off x="886968" y="1459558"/>
            <a:ext cx="9973519" cy="3770810"/>
          </a:xfrm>
          <a:prstGeom prst="rect">
            <a:avLst/>
          </a:prstGeom>
        </p:spPr>
      </p:pic>
    </p:spTree>
    <p:extLst>
      <p:ext uri="{BB962C8B-B14F-4D97-AF65-F5344CB8AC3E}">
        <p14:creationId xmlns:p14="http://schemas.microsoft.com/office/powerpoint/2010/main" val="3660605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456ED-D405-846E-1C7B-737D87C093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0E876-DCE7-FF7F-AF1C-2E13EDAC6D66}"/>
              </a:ext>
            </a:extLst>
          </p:cNvPr>
          <p:cNvSpPr>
            <a:spLocks noGrp="1"/>
          </p:cNvSpPr>
          <p:nvPr>
            <p:ph type="title"/>
          </p:nvPr>
        </p:nvSpPr>
        <p:spPr/>
        <p:txBody>
          <a:bodyPr/>
          <a:lstStyle/>
          <a:p>
            <a:r>
              <a:rPr lang="en-US">
                <a:cs typeface="Calibri Light"/>
              </a:rPr>
              <a:t>Matt and Linda</a:t>
            </a:r>
          </a:p>
        </p:txBody>
      </p:sp>
    </p:spTree>
    <p:extLst>
      <p:ext uri="{BB962C8B-B14F-4D97-AF65-F5344CB8AC3E}">
        <p14:creationId xmlns:p14="http://schemas.microsoft.com/office/powerpoint/2010/main" val="16126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85" y="-944"/>
            <a:ext cx="11484633" cy="702303"/>
          </a:xfrm>
        </p:spPr>
        <p:txBody>
          <a:bodyPr>
            <a:normAutofit/>
          </a:bodyPr>
          <a:lstStyle/>
          <a:p>
            <a:r>
              <a:rPr lang="en-US" sz="3200" b="0">
                <a:ea typeface="Calibri"/>
                <a:cs typeface="Calibri"/>
              </a:rPr>
              <a:t>Kyle "Guante" Tran Myhre</a:t>
            </a:r>
            <a:endParaRPr lang="en-US" sz="3200" b="0"/>
          </a:p>
        </p:txBody>
      </p:sp>
      <p:pic>
        <p:nvPicPr>
          <p:cNvPr id="4" name="Kyle  Guante  Tran Myhre - How to Explain White Supremacy to a White Supremacist">
            <a:hlinkClick r:id="" action="ppaction://media"/>
          </p:cNvPr>
          <p:cNvPicPr>
            <a:picLocks noGrp="1" noChangeAspect="1"/>
          </p:cNvPicPr>
          <p:nvPr>
            <p:ph idx="1"/>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60CFD5D4-0BC6-9E42-8A08-D07572AB980A}" label="" lang="en" r:embed="rId4"/>
                        </p173:trackLst>
                      </p173:tracksInfo>
                    </p:ext>
                  </p14:extLst>
                </p14:media>
              </p:ext>
            </p:extLst>
          </p:nvPr>
        </p:nvPicPr>
        <p:blipFill>
          <a:blip r:embed="rId5"/>
          <a:stretch>
            <a:fillRect/>
          </a:stretch>
        </p:blipFill>
        <p:spPr>
          <a:xfrm>
            <a:off x="6504" y="639600"/>
            <a:ext cx="12165367" cy="5711295"/>
          </a:xfrm>
        </p:spPr>
      </p:pic>
    </p:spTree>
    <p:extLst>
      <p:ext uri="{BB962C8B-B14F-4D97-AF65-F5344CB8AC3E}">
        <p14:creationId xmlns:p14="http://schemas.microsoft.com/office/powerpoint/2010/main" val="20154104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308196"/>
            <a:ext cx="5532915" cy="2716432"/>
          </a:xfrm>
        </p:spPr>
        <p:txBody>
          <a:bodyPr>
            <a:normAutofit fontScale="90000"/>
          </a:bodyPr>
          <a:lstStyle/>
          <a:p>
            <a:br>
              <a:rPr lang="en-US" sz="5400" b="1" cap="none">
                <a:solidFill>
                  <a:schemeClr val="tx1"/>
                </a:solidFill>
                <a:latin typeface="Arial" pitchFamily="34" charset="0"/>
                <a:cs typeface="Arial" pitchFamily="34" charset="0"/>
              </a:rPr>
            </a:br>
            <a:r>
              <a:rPr lang="en-US" sz="5400" b="1" cap="none">
                <a:solidFill>
                  <a:schemeClr val="tx1"/>
                </a:solidFill>
                <a:latin typeface="Arial" pitchFamily="34" charset="0"/>
                <a:cs typeface="Arial" pitchFamily="34" charset="0"/>
              </a:rPr>
              <a:t>3 Things to Know Before you Talk About Race</a:t>
            </a:r>
            <a:br>
              <a:rPr lang="en-US" sz="5400" b="1" cap="none">
                <a:solidFill>
                  <a:schemeClr val="tx1"/>
                </a:solidFill>
                <a:latin typeface="Arial" pitchFamily="34" charset="0"/>
                <a:cs typeface="Arial" pitchFamily="34" charset="0"/>
              </a:rPr>
            </a:br>
            <a:endParaRPr lang="en-US" sz="5400" cap="none">
              <a:solidFill>
                <a:schemeClr val="tx1"/>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7376161" y="482138"/>
            <a:ext cx="4565058" cy="370507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7494249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Before you try to talk about race …</a:t>
            </a:r>
          </a:p>
        </p:txBody>
      </p:sp>
      <p:sp>
        <p:nvSpPr>
          <p:cNvPr id="3" name="Content Placeholder 2"/>
          <p:cNvSpPr>
            <a:spLocks noGrp="1"/>
          </p:cNvSpPr>
          <p:nvPr>
            <p:ph idx="1"/>
          </p:nvPr>
        </p:nvSpPr>
        <p:spPr>
          <a:xfrm>
            <a:off x="616197" y="2392215"/>
            <a:ext cx="3399991" cy="1283313"/>
          </a:xfrm>
        </p:spPr>
        <p:txBody>
          <a:bodyPr>
            <a:noAutofit/>
          </a:bodyPr>
          <a:lstStyle/>
          <a:p>
            <a:r>
              <a:rPr lang="en-US" sz="4400" b="1" err="1"/>
              <a:t>Checkity</a:t>
            </a:r>
            <a:r>
              <a:rPr lang="en-US" sz="4400" b="1"/>
              <a:t>-check </a:t>
            </a:r>
            <a:r>
              <a:rPr lang="en-US" sz="4400" b="1" err="1"/>
              <a:t>yo</a:t>
            </a:r>
            <a:r>
              <a:rPr lang="en-US" sz="4400" b="1"/>
              <a:t>' self before you wreck </a:t>
            </a:r>
            <a:r>
              <a:rPr lang="en-US" sz="4400" b="1" err="1"/>
              <a:t>yo</a:t>
            </a:r>
            <a:r>
              <a:rPr lang="en-US" sz="4400" b="1"/>
              <a:t>' self</a:t>
            </a:r>
            <a:br>
              <a:rPr lang="en-US" sz="3600"/>
            </a:br>
            <a:endParaRPr lang="en-US" sz="3600"/>
          </a:p>
        </p:txBody>
      </p:sp>
      <p:pic>
        <p:nvPicPr>
          <p:cNvPr id="1028" name="Picture 4" descr="Ice Cube claims Robinhood of used photo for 'retrib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1009" y="1222656"/>
            <a:ext cx="6905708" cy="4595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083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A Resource to Help You RJE Discussion Guide </a:t>
            </a:r>
          </a:p>
        </p:txBody>
      </p:sp>
      <p:sp>
        <p:nvSpPr>
          <p:cNvPr id="3" name="Content Placeholder 2"/>
          <p:cNvSpPr>
            <a:spLocks noGrp="1"/>
          </p:cNvSpPr>
          <p:nvPr>
            <p:ph idx="1"/>
          </p:nvPr>
        </p:nvSpPr>
        <p:spPr/>
        <p:txBody>
          <a:bodyPr>
            <a:normAutofit/>
          </a:bodyPr>
          <a:lstStyle/>
          <a:p>
            <a:r>
              <a:rPr lang="en-US" sz="4000" b="1">
                <a:solidFill>
                  <a:schemeClr val="accent2">
                    <a:lumMod val="75000"/>
                  </a:schemeClr>
                </a:solidFill>
              </a:rPr>
              <a:t>Why We Must Act</a:t>
            </a:r>
          </a:p>
          <a:p>
            <a:pPr lvl="1">
              <a:buFont typeface="Arial" panose="020B0604020202020204" pitchFamily="34" charset="0"/>
              <a:buChar char="•"/>
            </a:pPr>
            <a:r>
              <a:rPr lang="en-US" sz="3800" b="1">
                <a:solidFill>
                  <a:schemeClr val="accent2">
                    <a:lumMod val="75000"/>
                  </a:schemeClr>
                </a:solidFill>
              </a:rPr>
              <a:t>Community Agreements</a:t>
            </a:r>
          </a:p>
          <a:p>
            <a:pPr lvl="1">
              <a:buFont typeface="Arial" panose="020B0604020202020204" pitchFamily="34" charset="0"/>
              <a:buChar char="•"/>
            </a:pPr>
            <a:r>
              <a:rPr lang="en-US" sz="3800" b="1">
                <a:solidFill>
                  <a:schemeClr val="accent2">
                    <a:lumMod val="75000"/>
                  </a:schemeClr>
                </a:solidFill>
              </a:rPr>
              <a:t>Questions to Guide Deeper Conversations</a:t>
            </a:r>
          </a:p>
        </p:txBody>
      </p:sp>
      <p:sp>
        <p:nvSpPr>
          <p:cNvPr id="4" name="Shape 48">
            <a:extLst>
              <a:ext uri="{FF2B5EF4-FFF2-40B4-BE49-F238E27FC236}">
                <a16:creationId xmlns:a16="http://schemas.microsoft.com/office/drawing/2014/main" id="{1900D881-8296-4186-83D5-A787BFF6524C}"/>
              </a:ext>
            </a:extLst>
          </p:cNvPr>
          <p:cNvSpPr txBox="1">
            <a:spLocks/>
          </p:cNvSpPr>
          <p:nvPr/>
        </p:nvSpPr>
        <p:spPr>
          <a:xfrm>
            <a:off x="212785" y="3532094"/>
            <a:ext cx="11324791" cy="2286000"/>
          </a:xfrm>
          <a:prstGeom prst="rect">
            <a:avLst/>
          </a:prstGeom>
          <a:solidFill>
            <a:schemeClr val="accent1">
              <a:lumMod val="40000"/>
              <a:lumOff val="60000"/>
            </a:schemeClr>
          </a:solidFill>
          <a:ln>
            <a:noFill/>
          </a:ln>
        </p:spPr>
        <p:txBody>
          <a:bodyPr vert="horz" lIns="121897" tIns="121897" rIns="121897" bIns="121897" rtlCol="0"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algn="ctr" fontAlgn="base">
              <a:buNone/>
            </a:pPr>
            <a:r>
              <a:rPr lang="en-US" sz="4000" b="1">
                <a:latin typeface="Arial" pitchFamily="34" charset="0"/>
                <a:cs typeface="Arial" pitchFamily="34" charset="0"/>
              </a:rPr>
              <a:t>Our goal is to build a space that is safe enough to have productive conversations – but safety is not equivalent with comfortable. </a:t>
            </a:r>
          </a:p>
          <a:p>
            <a:pPr marL="0" indent="0" fontAlgn="base">
              <a:buFont typeface="Wingdings" panose="05000000000000000000" pitchFamily="2" charset="2"/>
              <a:buNone/>
            </a:pPr>
            <a:endParaRPr lang="en-US" sz="3600" b="1">
              <a:solidFill>
                <a:srgbClr val="7030A0"/>
              </a:solidFill>
              <a:latin typeface="Arial" pitchFamily="34" charset="0"/>
              <a:cs typeface="Arial" pitchFamily="34" charset="0"/>
            </a:endParaRPr>
          </a:p>
        </p:txBody>
      </p:sp>
    </p:spTree>
    <p:extLst>
      <p:ext uri="{BB962C8B-B14F-4D97-AF65-F5344CB8AC3E}">
        <p14:creationId xmlns:p14="http://schemas.microsoft.com/office/powerpoint/2010/main" val="1558546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7D1A640-51DF-4A3B-BF6C-B00E15B74F02}"/>
              </a:ext>
            </a:extLst>
          </p:cNvPr>
          <p:cNvPicPr>
            <a:picLocks noGrp="1" noChangeAspect="1"/>
          </p:cNvPicPr>
          <p:nvPr>
            <p:ph idx="1"/>
          </p:nvPr>
        </p:nvPicPr>
        <p:blipFill rotWithShape="1">
          <a:blip r:embed="rId2"/>
          <a:srcRect l="20644" t="50359" r="73169" b="24029"/>
          <a:stretch/>
        </p:blipFill>
        <p:spPr>
          <a:xfrm>
            <a:off x="10676966" y="80415"/>
            <a:ext cx="1515034" cy="4180725"/>
          </a:xfrm>
          <a:prstGeom prst="rect">
            <a:avLst/>
          </a:prstGeom>
        </p:spPr>
      </p:pic>
      <p:sp>
        <p:nvSpPr>
          <p:cNvPr id="5" name="Shape 48">
            <a:extLst>
              <a:ext uri="{FF2B5EF4-FFF2-40B4-BE49-F238E27FC236}">
                <a16:creationId xmlns:a16="http://schemas.microsoft.com/office/drawing/2014/main" id="{780A794C-2AAC-4B27-9860-8B28FD010520}"/>
              </a:ext>
            </a:extLst>
          </p:cNvPr>
          <p:cNvSpPr txBox="1">
            <a:spLocks/>
          </p:cNvSpPr>
          <p:nvPr/>
        </p:nvSpPr>
        <p:spPr>
          <a:xfrm>
            <a:off x="212785" y="854847"/>
            <a:ext cx="10302815" cy="3170306"/>
          </a:xfrm>
          <a:prstGeom prst="rect">
            <a:avLst/>
          </a:prstGeom>
          <a:ln>
            <a:noFill/>
          </a:ln>
        </p:spPr>
        <p:txBody>
          <a:bodyPr vert="horz" lIns="121897" tIns="121897" rIns="121897" bIns="121897" rtlCol="0"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fontAlgn="base">
              <a:buFont typeface="Wingdings" panose="05000000000000000000" pitchFamily="2" charset="2"/>
              <a:buNone/>
            </a:pPr>
            <a:r>
              <a:rPr lang="en-US" sz="2400" b="1">
                <a:solidFill>
                  <a:schemeClr val="accent2">
                    <a:lumMod val="75000"/>
                  </a:schemeClr>
                </a:solidFill>
                <a:latin typeface="Arial" pitchFamily="34" charset="0"/>
                <a:cs typeface="Arial" pitchFamily="34" charset="0"/>
              </a:rPr>
              <a:t>How do you see the issue of race play out in our country, community, schools, and Unions? </a:t>
            </a:r>
          </a:p>
          <a:p>
            <a:pPr marL="0" indent="0" fontAlgn="base">
              <a:buFont typeface="Wingdings" panose="05000000000000000000" pitchFamily="2" charset="2"/>
              <a:buNone/>
            </a:pPr>
            <a:r>
              <a:rPr lang="en-US" sz="2400" b="1">
                <a:solidFill>
                  <a:schemeClr val="accent2">
                    <a:lumMod val="75000"/>
                  </a:schemeClr>
                </a:solidFill>
                <a:latin typeface="Arial" pitchFamily="34" charset="0"/>
                <a:cs typeface="Arial" pitchFamily="34" charset="0"/>
              </a:rPr>
              <a:t>What experiences have you had growing up and as an adult that have informed your view of race? </a:t>
            </a:r>
          </a:p>
          <a:p>
            <a:pPr marL="0" indent="0" fontAlgn="base">
              <a:buFont typeface="Wingdings" panose="05000000000000000000" pitchFamily="2" charset="2"/>
              <a:buNone/>
            </a:pPr>
            <a:r>
              <a:rPr lang="en-US" sz="2400" b="1">
                <a:solidFill>
                  <a:schemeClr val="accent2">
                    <a:lumMod val="75000"/>
                  </a:schemeClr>
                </a:solidFill>
                <a:latin typeface="Arial" pitchFamily="34" charset="0"/>
                <a:cs typeface="Arial" pitchFamily="34" charset="0"/>
              </a:rPr>
              <a:t>How has that view shifted over time? Why or Why not? </a:t>
            </a:r>
          </a:p>
        </p:txBody>
      </p:sp>
      <p:sp>
        <p:nvSpPr>
          <p:cNvPr id="3" name="Title 2"/>
          <p:cNvSpPr>
            <a:spLocks noGrp="1"/>
          </p:cNvSpPr>
          <p:nvPr>
            <p:ph type="title"/>
          </p:nvPr>
        </p:nvSpPr>
        <p:spPr>
          <a:xfrm>
            <a:off x="212785" y="80415"/>
            <a:ext cx="11484633" cy="702303"/>
          </a:xfrm>
        </p:spPr>
        <p:txBody>
          <a:bodyPr>
            <a:normAutofit fontScale="90000"/>
          </a:bodyPr>
          <a:lstStyle/>
          <a:p>
            <a:r>
              <a:rPr lang="en-US"/>
              <a:t>What is your truth? </a:t>
            </a:r>
          </a:p>
        </p:txBody>
      </p:sp>
      <p:sp>
        <p:nvSpPr>
          <p:cNvPr id="6" name="Shape 48">
            <a:extLst>
              <a:ext uri="{FF2B5EF4-FFF2-40B4-BE49-F238E27FC236}">
                <a16:creationId xmlns:a16="http://schemas.microsoft.com/office/drawing/2014/main" id="{780A794C-2AAC-4B27-9860-8B28FD010520}"/>
              </a:ext>
            </a:extLst>
          </p:cNvPr>
          <p:cNvSpPr txBox="1">
            <a:spLocks/>
          </p:cNvSpPr>
          <p:nvPr/>
        </p:nvSpPr>
        <p:spPr>
          <a:xfrm>
            <a:off x="527190" y="4261140"/>
            <a:ext cx="10855822" cy="1906283"/>
          </a:xfrm>
          <a:prstGeom prst="rect">
            <a:avLst/>
          </a:prstGeom>
          <a:solidFill>
            <a:schemeClr val="accent1">
              <a:lumMod val="40000"/>
              <a:lumOff val="60000"/>
            </a:schemeClr>
          </a:solidFill>
          <a:ln>
            <a:noFill/>
          </a:ln>
        </p:spPr>
        <p:txBody>
          <a:bodyPr vert="horz" lIns="121897" tIns="121897" rIns="121897" bIns="121897" rtlCol="0"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fontAlgn="base">
              <a:buFont typeface="Wingdings" panose="05000000000000000000" pitchFamily="2" charset="2"/>
              <a:buNone/>
            </a:pPr>
            <a:r>
              <a:rPr lang="en-US" sz="2400" b="1">
                <a:latin typeface="Arial" pitchFamily="34" charset="0"/>
                <a:cs typeface="Arial" pitchFamily="34" charset="0"/>
              </a:rPr>
              <a:t>Before we start any dialogue, it’s important to check in with ourselves and understand what experiences we are bring to the discussion. This is our lens through which we see and understand our world. When our core truth is clear to us, only then can we evaluate our understanding and begin to ask more questions. </a:t>
            </a:r>
          </a:p>
        </p:txBody>
      </p:sp>
    </p:spTree>
    <p:extLst>
      <p:ext uri="{BB962C8B-B14F-4D97-AF65-F5344CB8AC3E}">
        <p14:creationId xmlns:p14="http://schemas.microsoft.com/office/powerpoint/2010/main" val="28299326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C09A-A85D-4C39-A170-A6F4F251961C}"/>
              </a:ext>
            </a:extLst>
          </p:cNvPr>
          <p:cNvSpPr>
            <a:spLocks noGrp="1"/>
          </p:cNvSpPr>
          <p:nvPr>
            <p:ph type="title"/>
          </p:nvPr>
        </p:nvSpPr>
        <p:spPr/>
        <p:txBody>
          <a:bodyPr>
            <a:normAutofit fontScale="90000"/>
          </a:bodyPr>
          <a:lstStyle/>
          <a:p>
            <a:r>
              <a:rPr lang="en-US"/>
              <a:t>What do you value?</a:t>
            </a:r>
          </a:p>
        </p:txBody>
      </p:sp>
      <p:pic>
        <p:nvPicPr>
          <p:cNvPr id="5" name="Content Placeholder 4">
            <a:extLst>
              <a:ext uri="{FF2B5EF4-FFF2-40B4-BE49-F238E27FC236}">
                <a16:creationId xmlns:a16="http://schemas.microsoft.com/office/drawing/2014/main" id="{018C2A03-98CA-479B-A49A-789F16883484}"/>
              </a:ext>
            </a:extLst>
          </p:cNvPr>
          <p:cNvPicPr>
            <a:picLocks noGrp="1" noChangeAspect="1"/>
          </p:cNvPicPr>
          <p:nvPr>
            <p:ph idx="1"/>
          </p:nvPr>
        </p:nvPicPr>
        <p:blipFill rotWithShape="1">
          <a:blip r:embed="rId2"/>
          <a:srcRect l="17334" t="27511" r="72393" b="35814"/>
          <a:stretch/>
        </p:blipFill>
        <p:spPr>
          <a:xfrm>
            <a:off x="10399059" y="546847"/>
            <a:ext cx="1479177" cy="4043082"/>
          </a:xfrm>
          <a:prstGeom prst="rect">
            <a:avLst/>
          </a:prstGeom>
        </p:spPr>
      </p:pic>
      <p:sp>
        <p:nvSpPr>
          <p:cNvPr id="4" name="Shape 48">
            <a:extLst>
              <a:ext uri="{FF2B5EF4-FFF2-40B4-BE49-F238E27FC236}">
                <a16:creationId xmlns:a16="http://schemas.microsoft.com/office/drawing/2014/main" id="{1900D881-8296-4186-83D5-A787BFF6524C}"/>
              </a:ext>
            </a:extLst>
          </p:cNvPr>
          <p:cNvSpPr txBox="1">
            <a:spLocks/>
          </p:cNvSpPr>
          <p:nvPr/>
        </p:nvSpPr>
        <p:spPr>
          <a:xfrm>
            <a:off x="214775" y="1138519"/>
            <a:ext cx="10171498" cy="2507324"/>
          </a:xfrm>
          <a:prstGeom prst="rect">
            <a:avLst/>
          </a:prstGeom>
          <a:ln>
            <a:noFill/>
          </a:ln>
        </p:spPr>
        <p:txBody>
          <a:bodyPr vert="horz" lIns="121897" tIns="121897" rIns="121897" bIns="121897" rtlCol="0"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fontAlgn="base">
              <a:buFont typeface="Wingdings" panose="05000000000000000000" pitchFamily="2" charset="2"/>
              <a:buNone/>
            </a:pPr>
            <a:r>
              <a:rPr lang="en-US" sz="2400" b="1">
                <a:solidFill>
                  <a:schemeClr val="accent2">
                    <a:lumMod val="75000"/>
                  </a:schemeClr>
                </a:solidFill>
                <a:latin typeface="Arial"/>
                <a:cs typeface="Arial"/>
              </a:rPr>
              <a:t>How do your beliefs about your students, your culture and/or your faith influence what you value? </a:t>
            </a:r>
          </a:p>
          <a:p>
            <a:pPr marL="0" indent="0" fontAlgn="base">
              <a:buFont typeface="Wingdings" panose="05000000000000000000" pitchFamily="2" charset="2"/>
              <a:buNone/>
            </a:pPr>
            <a:r>
              <a:rPr lang="en-US" sz="2400" b="1">
                <a:solidFill>
                  <a:schemeClr val="accent2">
                    <a:lumMod val="75000"/>
                  </a:schemeClr>
                </a:solidFill>
                <a:latin typeface="Arial"/>
                <a:cs typeface="Arial"/>
              </a:rPr>
              <a:t>What results do you want to see in our nation’s students and our public schools? In our Unions? </a:t>
            </a:r>
          </a:p>
          <a:p>
            <a:pPr marL="0" indent="0" fontAlgn="base">
              <a:buFont typeface="Wingdings" panose="05000000000000000000" pitchFamily="2" charset="2"/>
              <a:buNone/>
            </a:pPr>
            <a:r>
              <a:rPr lang="en-US" sz="2400" b="1">
                <a:solidFill>
                  <a:schemeClr val="accent2">
                    <a:lumMod val="75000"/>
                  </a:schemeClr>
                </a:solidFill>
                <a:latin typeface="Arial"/>
                <a:cs typeface="Arial"/>
              </a:rPr>
              <a:t>How do these values influence your perspectives on race? </a:t>
            </a:r>
            <a:endParaRPr lang="en-US" sz="3600" b="1">
              <a:solidFill>
                <a:schemeClr val="accent2">
                  <a:lumMod val="75000"/>
                </a:schemeClr>
              </a:solidFill>
              <a:latin typeface="Arial"/>
              <a:cs typeface="Arial"/>
            </a:endParaRPr>
          </a:p>
        </p:txBody>
      </p:sp>
      <p:sp>
        <p:nvSpPr>
          <p:cNvPr id="6" name="Shape 48">
            <a:extLst>
              <a:ext uri="{FF2B5EF4-FFF2-40B4-BE49-F238E27FC236}">
                <a16:creationId xmlns:a16="http://schemas.microsoft.com/office/drawing/2014/main" id="{1900D881-8296-4186-83D5-A787BFF6524C}"/>
              </a:ext>
            </a:extLst>
          </p:cNvPr>
          <p:cNvSpPr txBox="1">
            <a:spLocks/>
          </p:cNvSpPr>
          <p:nvPr/>
        </p:nvSpPr>
        <p:spPr>
          <a:xfrm>
            <a:off x="582706" y="4589929"/>
            <a:ext cx="9816353" cy="1604681"/>
          </a:xfrm>
          <a:prstGeom prst="rect">
            <a:avLst/>
          </a:prstGeom>
          <a:solidFill>
            <a:schemeClr val="accent1">
              <a:lumMod val="40000"/>
              <a:lumOff val="60000"/>
            </a:schemeClr>
          </a:solidFill>
          <a:ln>
            <a:noFill/>
          </a:ln>
        </p:spPr>
        <p:txBody>
          <a:bodyPr vert="horz" lIns="121897" tIns="121897" rIns="121897" bIns="121897" rtlCol="0"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fontAlgn="base">
              <a:buFont typeface="Wingdings" panose="05000000000000000000" pitchFamily="2" charset="2"/>
              <a:buNone/>
            </a:pPr>
            <a:r>
              <a:rPr lang="en-US" sz="2400" b="1">
                <a:latin typeface="Arial"/>
                <a:cs typeface="Arial"/>
              </a:rPr>
              <a:t>Our values form the core of how we relate to our nation’s problems and opportunities.  When we understand our own values and priorities, we are better positioned to enter sensitive discussions with a set of shared beliefs. </a:t>
            </a:r>
            <a:endParaRPr lang="en-US" sz="3600" b="1">
              <a:solidFill>
                <a:srgbClr val="7030A0"/>
              </a:solidFill>
              <a:latin typeface="Arial"/>
              <a:cs typeface="Arial"/>
            </a:endParaRPr>
          </a:p>
        </p:txBody>
      </p:sp>
    </p:spTree>
    <p:extLst>
      <p:ext uri="{BB962C8B-B14F-4D97-AF65-F5344CB8AC3E}">
        <p14:creationId xmlns:p14="http://schemas.microsoft.com/office/powerpoint/2010/main" val="38530597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C09A-A85D-4C39-A170-A6F4F251961C}"/>
              </a:ext>
            </a:extLst>
          </p:cNvPr>
          <p:cNvSpPr>
            <a:spLocks noGrp="1"/>
          </p:cNvSpPr>
          <p:nvPr>
            <p:ph type="title"/>
          </p:nvPr>
        </p:nvSpPr>
        <p:spPr/>
        <p:txBody>
          <a:bodyPr>
            <a:normAutofit fontScale="90000"/>
          </a:bodyPr>
          <a:lstStyle/>
          <a:p>
            <a:r>
              <a:rPr lang="en-US"/>
              <a:t>What is your privilege? </a:t>
            </a:r>
          </a:p>
        </p:txBody>
      </p:sp>
      <p:pic>
        <p:nvPicPr>
          <p:cNvPr id="5" name="Content Placeholder 4">
            <a:extLst>
              <a:ext uri="{FF2B5EF4-FFF2-40B4-BE49-F238E27FC236}">
                <a16:creationId xmlns:a16="http://schemas.microsoft.com/office/drawing/2014/main" id="{4ADF6975-7FD6-4BED-B494-486A8D38CC6F}"/>
              </a:ext>
            </a:extLst>
          </p:cNvPr>
          <p:cNvPicPr>
            <a:picLocks noGrp="1" noChangeAspect="1"/>
          </p:cNvPicPr>
          <p:nvPr>
            <p:ph idx="1"/>
          </p:nvPr>
        </p:nvPicPr>
        <p:blipFill rotWithShape="1">
          <a:blip r:embed="rId2"/>
          <a:srcRect l="20170" t="14022" r="69861" b="72433"/>
          <a:stretch/>
        </p:blipFill>
        <p:spPr>
          <a:xfrm>
            <a:off x="9017683" y="335093"/>
            <a:ext cx="2806766" cy="2542577"/>
          </a:xfrm>
          <a:prstGeom prst="rect">
            <a:avLst/>
          </a:prstGeom>
        </p:spPr>
      </p:pic>
      <p:sp>
        <p:nvSpPr>
          <p:cNvPr id="4" name="Shape 48">
            <a:extLst>
              <a:ext uri="{FF2B5EF4-FFF2-40B4-BE49-F238E27FC236}">
                <a16:creationId xmlns:a16="http://schemas.microsoft.com/office/drawing/2014/main" id="{1900D881-8296-4186-83D5-A787BFF6524C}"/>
              </a:ext>
            </a:extLst>
          </p:cNvPr>
          <p:cNvSpPr txBox="1">
            <a:spLocks/>
          </p:cNvSpPr>
          <p:nvPr/>
        </p:nvSpPr>
        <p:spPr>
          <a:xfrm>
            <a:off x="403412" y="1837460"/>
            <a:ext cx="8614271" cy="1694634"/>
          </a:xfrm>
          <a:prstGeom prst="rect">
            <a:avLst/>
          </a:prstGeom>
          <a:ln>
            <a:noFill/>
          </a:ln>
        </p:spPr>
        <p:txBody>
          <a:bodyPr vert="horz" lIns="121897" tIns="121897" rIns="121897" bIns="121897" rtlCol="0"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fontAlgn="base">
              <a:buNone/>
            </a:pPr>
            <a:r>
              <a:rPr lang="en-US" sz="2400" b="1">
                <a:solidFill>
                  <a:schemeClr val="accent2">
                    <a:lumMod val="75000"/>
                  </a:schemeClr>
                </a:solidFill>
                <a:latin typeface="Arial" pitchFamily="34" charset="0"/>
                <a:cs typeface="Arial" pitchFamily="34" charset="0"/>
              </a:rPr>
              <a:t>What are the ways that you might have unearned advantages over other groups? </a:t>
            </a:r>
            <a:endParaRPr lang="en-US" sz="2400" b="1">
              <a:latin typeface="Arial" pitchFamily="34" charset="0"/>
              <a:cs typeface="Arial" pitchFamily="34" charset="0"/>
            </a:endParaRPr>
          </a:p>
          <a:p>
            <a:pPr marL="0" indent="0" fontAlgn="base">
              <a:buFont typeface="Wingdings" panose="05000000000000000000" pitchFamily="2" charset="2"/>
              <a:buNone/>
            </a:pPr>
            <a:endParaRPr lang="en-US" sz="3600" b="1">
              <a:solidFill>
                <a:srgbClr val="7030A0"/>
              </a:solidFill>
              <a:latin typeface="Arial" pitchFamily="34" charset="0"/>
              <a:cs typeface="Arial" pitchFamily="34" charset="0"/>
            </a:endParaRPr>
          </a:p>
        </p:txBody>
      </p:sp>
      <p:sp>
        <p:nvSpPr>
          <p:cNvPr id="6" name="Shape 48">
            <a:extLst>
              <a:ext uri="{FF2B5EF4-FFF2-40B4-BE49-F238E27FC236}">
                <a16:creationId xmlns:a16="http://schemas.microsoft.com/office/drawing/2014/main" id="{1900D881-8296-4186-83D5-A787BFF6524C}"/>
              </a:ext>
            </a:extLst>
          </p:cNvPr>
          <p:cNvSpPr txBox="1">
            <a:spLocks/>
          </p:cNvSpPr>
          <p:nvPr/>
        </p:nvSpPr>
        <p:spPr>
          <a:xfrm>
            <a:off x="212785" y="3532094"/>
            <a:ext cx="11324791" cy="2286000"/>
          </a:xfrm>
          <a:prstGeom prst="rect">
            <a:avLst/>
          </a:prstGeom>
          <a:solidFill>
            <a:schemeClr val="accent1">
              <a:lumMod val="40000"/>
              <a:lumOff val="60000"/>
            </a:schemeClr>
          </a:solidFill>
          <a:ln>
            <a:noFill/>
          </a:ln>
        </p:spPr>
        <p:txBody>
          <a:bodyPr vert="horz" lIns="121897" tIns="121897" rIns="121897" bIns="121897" rtlCol="0"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fontAlgn="base">
              <a:buNone/>
            </a:pPr>
            <a:r>
              <a:rPr lang="en-US" sz="2400" b="1">
                <a:latin typeface="Arial" pitchFamily="34" charset="0"/>
                <a:cs typeface="Arial" pitchFamily="34" charset="0"/>
              </a:rPr>
              <a:t>Each of us has an identity that benefits from the exploitation of another group. Understanding our own privilege is essential in dismantling oppression. Having privilege also doesn’t mean that you have not experienced oppression in other ways.  But without an awareness of the ways we have structural advantages in our lives, we cannot understand all of the ways privilege and oppression intersect. </a:t>
            </a:r>
          </a:p>
          <a:p>
            <a:pPr marL="0" indent="0" fontAlgn="base">
              <a:buFont typeface="Wingdings" panose="05000000000000000000" pitchFamily="2" charset="2"/>
              <a:buNone/>
            </a:pPr>
            <a:endParaRPr lang="en-US" sz="3600" b="1">
              <a:solidFill>
                <a:srgbClr val="7030A0"/>
              </a:solidFill>
              <a:latin typeface="Arial" pitchFamily="34" charset="0"/>
              <a:cs typeface="Arial" pitchFamily="34" charset="0"/>
            </a:endParaRPr>
          </a:p>
        </p:txBody>
      </p:sp>
    </p:spTree>
    <p:extLst>
      <p:ext uri="{BB962C8B-B14F-4D97-AF65-F5344CB8AC3E}">
        <p14:creationId xmlns:p14="http://schemas.microsoft.com/office/powerpoint/2010/main" val="1562993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39702-AB22-A568-0A9C-E97AD9174A07}"/>
              </a:ext>
            </a:extLst>
          </p:cNvPr>
          <p:cNvSpPr>
            <a:spLocks noGrp="1"/>
          </p:cNvSpPr>
          <p:nvPr>
            <p:ph type="title"/>
          </p:nvPr>
        </p:nvSpPr>
        <p:spPr/>
        <p:txBody>
          <a:bodyPr>
            <a:normAutofit fontScale="90000"/>
          </a:bodyPr>
          <a:lstStyle/>
          <a:p>
            <a:r>
              <a:rPr lang="en-US">
                <a:ea typeface="Calibri" panose="020F0502020204030204"/>
                <a:cs typeface="Calibri" panose="020F0502020204030204"/>
              </a:rPr>
              <a:t>As you prepare for your visit to the museum</a:t>
            </a:r>
          </a:p>
        </p:txBody>
      </p:sp>
      <p:sp>
        <p:nvSpPr>
          <p:cNvPr id="3" name="Content Placeholder 2">
            <a:extLst>
              <a:ext uri="{FF2B5EF4-FFF2-40B4-BE49-F238E27FC236}">
                <a16:creationId xmlns:a16="http://schemas.microsoft.com/office/drawing/2014/main" id="{E2D1BCDA-B01D-4C39-E73E-705F4923C9A1}"/>
              </a:ext>
            </a:extLst>
          </p:cNvPr>
          <p:cNvSpPr>
            <a:spLocks noGrp="1"/>
          </p:cNvSpPr>
          <p:nvPr>
            <p:ph idx="1"/>
          </p:nvPr>
        </p:nvSpPr>
        <p:spPr>
          <a:xfrm>
            <a:off x="281795" y="1673604"/>
            <a:ext cx="11415623" cy="4195489"/>
          </a:xfrm>
        </p:spPr>
        <p:txBody>
          <a:bodyPr vert="horz" lIns="0" tIns="45720" rIns="0" bIns="45720" rtlCol="0" anchor="t">
            <a:normAutofit/>
          </a:bodyPr>
          <a:lstStyle/>
          <a:p>
            <a:r>
              <a:rPr lang="en-US" sz="4800">
                <a:ea typeface="Calibri"/>
                <a:cs typeface="Calibri"/>
              </a:rPr>
              <a:t>What is your truth?</a:t>
            </a:r>
          </a:p>
          <a:p>
            <a:r>
              <a:rPr lang="en-US" sz="4800">
                <a:ea typeface="Calibri"/>
                <a:cs typeface="Calibri"/>
              </a:rPr>
              <a:t>What do you value?</a:t>
            </a:r>
          </a:p>
          <a:p>
            <a:pPr marL="0" indent="0">
              <a:buNone/>
            </a:pPr>
            <a:r>
              <a:rPr lang="en-US" sz="4800">
                <a:ea typeface="Calibri"/>
                <a:cs typeface="Calibri"/>
              </a:rPr>
              <a:t> What is your privilege?</a:t>
            </a:r>
          </a:p>
        </p:txBody>
      </p:sp>
      <p:pic>
        <p:nvPicPr>
          <p:cNvPr id="5" name="Picture 2" descr="EPIP DC | Affinity Group Healing Spaces">
            <a:extLst>
              <a:ext uri="{FF2B5EF4-FFF2-40B4-BE49-F238E27FC236}">
                <a16:creationId xmlns:a16="http://schemas.microsoft.com/office/drawing/2014/main" id="{270083DE-0983-9CBC-4B3B-563D141AB4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6933" y="1605228"/>
            <a:ext cx="5594504" cy="408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928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C4128-A89F-46E9-878D-9567A1B0DDF1}"/>
              </a:ext>
            </a:extLst>
          </p:cNvPr>
          <p:cNvSpPr>
            <a:spLocks noGrp="1"/>
          </p:cNvSpPr>
          <p:nvPr>
            <p:ph type="title"/>
          </p:nvPr>
        </p:nvSpPr>
        <p:spPr/>
        <p:txBody>
          <a:bodyPr>
            <a:normAutofit fontScale="90000"/>
          </a:bodyPr>
          <a:lstStyle/>
          <a:p>
            <a:r>
              <a:rPr lang="en-US"/>
              <a:t>Key Points</a:t>
            </a:r>
          </a:p>
        </p:txBody>
      </p:sp>
      <p:sp>
        <p:nvSpPr>
          <p:cNvPr id="3" name="Content Placeholder 2">
            <a:extLst>
              <a:ext uri="{FF2B5EF4-FFF2-40B4-BE49-F238E27FC236}">
                <a16:creationId xmlns:a16="http://schemas.microsoft.com/office/drawing/2014/main" id="{57A1E342-2F4F-4A3C-A49C-7AAB71D60276}"/>
              </a:ext>
            </a:extLst>
          </p:cNvPr>
          <p:cNvSpPr>
            <a:spLocks noGrp="1"/>
          </p:cNvSpPr>
          <p:nvPr>
            <p:ph idx="1"/>
          </p:nvPr>
        </p:nvSpPr>
        <p:spPr>
          <a:xfrm>
            <a:off x="4720281" y="286604"/>
            <a:ext cx="7203013" cy="6294670"/>
          </a:xfrm>
        </p:spPr>
        <p:txBody>
          <a:bodyPr vert="horz" lIns="0" tIns="45720" rIns="0" bIns="45720" rtlCol="0" anchor="t">
            <a:normAutofit/>
          </a:bodyPr>
          <a:lstStyle/>
          <a:p>
            <a:r>
              <a:rPr lang="en-US" sz="3600"/>
              <a:t>Know yourself and the experiences you are bringing to the conversation. </a:t>
            </a:r>
          </a:p>
          <a:p>
            <a:r>
              <a:rPr lang="en-US" sz="3600"/>
              <a:t>Knowing your values allows you to be more open to seeing shared values during tough and sensitive conversations.</a:t>
            </a:r>
            <a:endParaRPr lang="en-US" sz="3600">
              <a:ea typeface="Calibri"/>
              <a:cs typeface="Calibri"/>
            </a:endParaRPr>
          </a:p>
          <a:p>
            <a:r>
              <a:rPr lang="en-US" sz="3600"/>
              <a:t>Know that you have an identity that has allowed for the oppression of others;  having  privilege does not mean that you have not experienced oppression.  </a:t>
            </a:r>
            <a:endParaRPr lang="en-US" sz="3600">
              <a:ea typeface="Calibri"/>
              <a:cs typeface="Calibri"/>
            </a:endParaRPr>
          </a:p>
          <a:p>
            <a:endParaRPr lang="en-US" sz="2800"/>
          </a:p>
          <a:p>
            <a:endParaRPr lang="en-US" sz="2800"/>
          </a:p>
        </p:txBody>
      </p:sp>
      <p:pic>
        <p:nvPicPr>
          <p:cNvPr id="4" name="Picture 2" descr="Image result for key point">
            <a:extLst>
              <a:ext uri="{FF2B5EF4-FFF2-40B4-BE49-F238E27FC236}">
                <a16:creationId xmlns:a16="http://schemas.microsoft.com/office/drawing/2014/main" id="{743B4D08-458D-43C2-8BAC-22AD61E18D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19575" y="1697892"/>
            <a:ext cx="4347436" cy="3231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2556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F89C4-47F6-2CC2-D8AD-37CF60126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8182B-ADA2-FBD7-3989-D97910213ADB}"/>
              </a:ext>
            </a:extLst>
          </p:cNvPr>
          <p:cNvSpPr>
            <a:spLocks noGrp="1"/>
          </p:cNvSpPr>
          <p:nvPr>
            <p:ph type="title"/>
          </p:nvPr>
        </p:nvSpPr>
        <p:spPr/>
        <p:txBody>
          <a:bodyPr/>
          <a:lstStyle/>
          <a:p>
            <a:r>
              <a:rPr lang="en-US">
                <a:cs typeface="Calibri Light"/>
              </a:rPr>
              <a:t>Ellen and Linda</a:t>
            </a:r>
          </a:p>
        </p:txBody>
      </p:sp>
    </p:spTree>
    <p:extLst>
      <p:ext uri="{BB962C8B-B14F-4D97-AF65-F5344CB8AC3E}">
        <p14:creationId xmlns:p14="http://schemas.microsoft.com/office/powerpoint/2010/main" val="708761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308196"/>
            <a:ext cx="5532915" cy="2716432"/>
          </a:xfrm>
        </p:spPr>
        <p:txBody>
          <a:bodyPr>
            <a:normAutofit fontScale="90000"/>
          </a:bodyPr>
          <a:lstStyle/>
          <a:p>
            <a:br>
              <a:rPr lang="en-US" sz="5400" b="1" cap="none">
                <a:latin typeface="Arial" pitchFamily="34" charset="0"/>
                <a:cs typeface="Arial" pitchFamily="34" charset="0"/>
              </a:rPr>
            </a:br>
            <a:r>
              <a:rPr lang="en-US" sz="5400" b="1" cap="none">
                <a:solidFill>
                  <a:schemeClr val="tx1">
                    <a:lumMod val="65000"/>
                    <a:lumOff val="35000"/>
                  </a:schemeClr>
                </a:solidFill>
                <a:latin typeface="Arial"/>
                <a:cs typeface="Arial"/>
              </a:rPr>
              <a:t>Why This Work is Tough</a:t>
            </a:r>
            <a:br>
              <a:rPr lang="en-US" sz="5400" b="1" cap="none">
                <a:latin typeface="Arial" pitchFamily="34" charset="0"/>
                <a:cs typeface="Arial" pitchFamily="34" charset="0"/>
              </a:rPr>
            </a:br>
            <a:br>
              <a:rPr lang="en-US" sz="5400" b="1">
                <a:latin typeface="Arial" pitchFamily="34" charset="0"/>
                <a:cs typeface="Arial" pitchFamily="34" charset="0"/>
              </a:rPr>
            </a:br>
            <a:endParaRPr lang="en-US" sz="5400" cap="none">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7376161" y="482138"/>
            <a:ext cx="4565058" cy="370507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651379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71E2-7636-405B-B688-9E14F45D48B1}"/>
              </a:ext>
            </a:extLst>
          </p:cNvPr>
          <p:cNvSpPr>
            <a:spLocks noGrp="1"/>
          </p:cNvSpPr>
          <p:nvPr>
            <p:ph type="title"/>
          </p:nvPr>
        </p:nvSpPr>
        <p:spPr/>
        <p:txBody>
          <a:bodyPr>
            <a:normAutofit fontScale="90000"/>
          </a:bodyPr>
          <a:lstStyle/>
          <a:p>
            <a:r>
              <a:rPr lang="en-US" b="1">
                <a:effectLst>
                  <a:outerShdw blurRad="38100" dist="38100" dir="2700000" algn="tl">
                    <a:srgbClr val="000000">
                      <a:alpha val="43137"/>
                    </a:srgbClr>
                  </a:outerShdw>
                </a:effectLst>
                <a:latin typeface="Arial"/>
                <a:cs typeface="Arial"/>
              </a:rPr>
              <a:t>Racial </a:t>
            </a:r>
            <a:r>
              <a:rPr lang="en-US">
                <a:effectLst>
                  <a:outerShdw blurRad="38100" dist="38100" dir="2700000" algn="tl">
                    <a:srgbClr val="000000">
                      <a:alpha val="43137"/>
                    </a:srgbClr>
                  </a:outerShdw>
                </a:effectLst>
                <a:latin typeface="Arial"/>
                <a:cs typeface="Arial"/>
              </a:rPr>
              <a:t>Anxiety: Pre-attendance Task 3 </a:t>
            </a:r>
            <a:endParaRPr lang="en-US" b="1">
              <a:effectLst>
                <a:outerShdw blurRad="38100" dist="38100" dir="2700000" algn="tl">
                  <a:srgbClr val="000000">
                    <a:alpha val="43137"/>
                  </a:srgbClr>
                </a:outerShdw>
              </a:effectLst>
              <a:latin typeface="Arial"/>
              <a:cs typeface="Arial"/>
            </a:endParaRPr>
          </a:p>
        </p:txBody>
      </p:sp>
      <p:sp>
        <p:nvSpPr>
          <p:cNvPr id="5" name="Content Placeholder 4">
            <a:extLst>
              <a:ext uri="{FF2B5EF4-FFF2-40B4-BE49-F238E27FC236}">
                <a16:creationId xmlns:a16="http://schemas.microsoft.com/office/drawing/2014/main" id="{10DC3143-4BD2-43ED-9AE3-D313F2D34C55}"/>
              </a:ext>
            </a:extLst>
          </p:cNvPr>
          <p:cNvSpPr>
            <a:spLocks noGrp="1"/>
          </p:cNvSpPr>
          <p:nvPr>
            <p:ph idx="1"/>
          </p:nvPr>
        </p:nvSpPr>
        <p:spPr>
          <a:xfrm>
            <a:off x="494270" y="1260389"/>
            <a:ext cx="10859530" cy="4916574"/>
          </a:xfrm>
        </p:spPr>
        <p:txBody>
          <a:bodyPr vert="horz" lIns="0" tIns="45720" rIns="0" bIns="45720" rtlCol="0" anchor="t">
            <a:normAutofit lnSpcReduction="10000"/>
          </a:bodyPr>
          <a:lstStyle/>
          <a:p>
            <a:endParaRPr lang="en-US" sz="3200">
              <a:ea typeface="Calibri"/>
              <a:cs typeface="Calibri"/>
            </a:endParaRPr>
          </a:p>
          <a:p>
            <a:r>
              <a:rPr lang="en-US" sz="3200"/>
              <a:t>ON YOUR OWN FIRST – get reacquainted with this task –especially your reflections</a:t>
            </a:r>
            <a:endParaRPr lang="en-US" sz="3200">
              <a:ea typeface="Calibri" panose="020F0502020204030204"/>
              <a:cs typeface="Calibri"/>
            </a:endParaRPr>
          </a:p>
          <a:p>
            <a:r>
              <a:rPr lang="en-US" sz="3200"/>
              <a:t>As a table group be prepared to share – in your own words - an answer to the following:</a:t>
            </a:r>
            <a:endParaRPr lang="en-US" sz="3200">
              <a:cs typeface="Calibri"/>
            </a:endParaRPr>
          </a:p>
          <a:p>
            <a:endParaRPr lang="en-US" sz="3200"/>
          </a:p>
          <a:p>
            <a:r>
              <a:rPr lang="en-US" sz="3200"/>
              <a:t>What surprised you about this assessment?</a:t>
            </a:r>
            <a:endParaRPr lang="en-US" sz="3200">
              <a:cs typeface="Calibri" panose="020F0502020204030204"/>
            </a:endParaRPr>
          </a:p>
          <a:p>
            <a:r>
              <a:rPr lang="en-US" sz="3200"/>
              <a:t>Why does this concept of White Fragility make facilitating this content tough? </a:t>
            </a:r>
            <a:endParaRPr lang="en-US" sz="3200">
              <a:cs typeface="Calibri" panose="020F0502020204030204"/>
            </a:endParaRPr>
          </a:p>
        </p:txBody>
      </p:sp>
    </p:spTree>
    <p:extLst>
      <p:ext uri="{BB962C8B-B14F-4D97-AF65-F5344CB8AC3E}">
        <p14:creationId xmlns:p14="http://schemas.microsoft.com/office/powerpoint/2010/main" val="2515247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F62D-A18D-43DC-9190-776086E1C024}"/>
              </a:ext>
            </a:extLst>
          </p:cNvPr>
          <p:cNvSpPr>
            <a:spLocks noGrp="1"/>
          </p:cNvSpPr>
          <p:nvPr>
            <p:ph type="title"/>
          </p:nvPr>
        </p:nvSpPr>
        <p:spPr>
          <a:xfrm>
            <a:off x="0" y="-126754"/>
            <a:ext cx="12192000" cy="1272974"/>
          </a:xfrm>
        </p:spPr>
        <p:txBody>
          <a:bodyPr>
            <a:normAutofit/>
          </a:bodyPr>
          <a:lstStyle/>
          <a:p>
            <a:r>
              <a:rPr lang="en-US" sz="6600" b="1">
                <a:cs typeface="Arial" panose="020B0604020202020204" pitchFamily="34" charset="0"/>
              </a:rPr>
              <a:t>Racial Anxiety Report Out</a:t>
            </a:r>
          </a:p>
        </p:txBody>
      </p:sp>
      <p:sp>
        <p:nvSpPr>
          <p:cNvPr id="5" name="Content Placeholder 2">
            <a:extLst>
              <a:ext uri="{FF2B5EF4-FFF2-40B4-BE49-F238E27FC236}">
                <a16:creationId xmlns:a16="http://schemas.microsoft.com/office/drawing/2014/main" id="{54401CA7-1053-4424-A4D1-E4BED0CA5FB1}"/>
              </a:ext>
            </a:extLst>
          </p:cNvPr>
          <p:cNvSpPr>
            <a:spLocks noGrp="1"/>
          </p:cNvSpPr>
          <p:nvPr>
            <p:ph idx="1"/>
          </p:nvPr>
        </p:nvSpPr>
        <p:spPr>
          <a:xfrm>
            <a:off x="1777286" y="1863634"/>
            <a:ext cx="8268236" cy="4313329"/>
          </a:xfrm>
        </p:spPr>
        <p:txBody>
          <a:bodyPr>
            <a:normAutofit/>
          </a:bodyPr>
          <a:lstStyle/>
          <a:p>
            <a:pPr marL="0" indent="0">
              <a:buNone/>
            </a:pPr>
            <a:r>
              <a:rPr lang="en-US" sz="6000"/>
              <a:t>Racial Anxiety is the stress experienced when race is going to be considered in a conversation. </a:t>
            </a:r>
          </a:p>
        </p:txBody>
      </p:sp>
    </p:spTree>
    <p:extLst>
      <p:ext uri="{BB962C8B-B14F-4D97-AF65-F5344CB8AC3E}">
        <p14:creationId xmlns:p14="http://schemas.microsoft.com/office/powerpoint/2010/main" val="84115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F62D-A18D-43DC-9190-776086E1C024}"/>
              </a:ext>
            </a:extLst>
          </p:cNvPr>
          <p:cNvSpPr>
            <a:spLocks noGrp="1"/>
          </p:cNvSpPr>
          <p:nvPr>
            <p:ph type="title"/>
          </p:nvPr>
        </p:nvSpPr>
        <p:spPr>
          <a:xfrm>
            <a:off x="-4969" y="2642"/>
            <a:ext cx="4446614" cy="610554"/>
          </a:xfrm>
        </p:spPr>
        <p:txBody>
          <a:bodyPr>
            <a:normAutofit/>
          </a:bodyPr>
          <a:lstStyle/>
          <a:p>
            <a:r>
              <a:rPr lang="en-US" sz="3200" b="1">
                <a:effectLst>
                  <a:outerShdw blurRad="38100" dist="38100" dir="2700000" algn="tl">
                    <a:srgbClr val="000000">
                      <a:alpha val="43137"/>
                    </a:srgbClr>
                  </a:outerShdw>
                </a:effectLst>
                <a:latin typeface="Arial"/>
                <a:cs typeface="Arial"/>
              </a:rPr>
              <a:t>What is racial anxiety?</a:t>
            </a:r>
          </a:p>
        </p:txBody>
      </p:sp>
      <p:pic>
        <p:nvPicPr>
          <p:cNvPr id="5" name="Defining Implicit Bias and Racial Anxiety 720">
            <a:hlinkClick r:id="" action="ppaction://media"/>
            <a:extLst>
              <a:ext uri="{FF2B5EF4-FFF2-40B4-BE49-F238E27FC236}">
                <a16:creationId xmlns:a16="http://schemas.microsoft.com/office/drawing/2014/main" id="{F4B5EFC5-375C-1959-74EB-99BF34CBEFEF}"/>
              </a:ext>
            </a:extLst>
          </p:cNvPr>
          <p:cNvPicPr>
            <a:picLocks noChangeAspect="1"/>
          </p:cNvPicPr>
          <p:nvPr>
            <a:videoFile r:link="rId1"/>
            <p:extLst>
              <p:ext uri="{DAA4B4D4-6D71-4841-9C94-3DE7FCFB9230}">
                <p14:media xmlns:p14="http://schemas.microsoft.com/office/powerpoint/2010/main" r:embed="rId2">
                  <p14:trim st="45335" end="5358"/>
                </p14:media>
              </p:ext>
            </p:extLst>
          </p:nvPr>
        </p:nvPicPr>
        <p:blipFill>
          <a:blip r:embed="rId4"/>
          <a:stretch>
            <a:fillRect/>
          </a:stretch>
        </p:blipFill>
        <p:spPr>
          <a:xfrm>
            <a:off x="98906" y="614622"/>
            <a:ext cx="11997119" cy="5670179"/>
          </a:xfrm>
          <a:prstGeom prst="rect">
            <a:avLst/>
          </a:prstGeom>
        </p:spPr>
      </p:pic>
    </p:spTree>
    <p:extLst>
      <p:ext uri="{BB962C8B-B14F-4D97-AF65-F5344CB8AC3E}">
        <p14:creationId xmlns:p14="http://schemas.microsoft.com/office/powerpoint/2010/main" val="7939903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308196"/>
            <a:ext cx="5532915" cy="2716432"/>
          </a:xfrm>
        </p:spPr>
        <p:txBody>
          <a:bodyPr>
            <a:normAutofit fontScale="90000"/>
          </a:bodyPr>
          <a:lstStyle/>
          <a:p>
            <a:r>
              <a:rPr lang="en-US" sz="5400" b="1" cap="none">
                <a:solidFill>
                  <a:schemeClr val="tx1"/>
                </a:solidFill>
                <a:latin typeface="Arial" pitchFamily="34" charset="0"/>
                <a:cs typeface="Arial" pitchFamily="34" charset="0"/>
              </a:rPr>
              <a:t>White Fragility and </a:t>
            </a:r>
            <a:br>
              <a:rPr lang="en-US" sz="5400" b="1" cap="none">
                <a:solidFill>
                  <a:schemeClr val="tx1"/>
                </a:solidFill>
                <a:latin typeface="Arial" pitchFamily="34" charset="0"/>
                <a:cs typeface="Arial" pitchFamily="34" charset="0"/>
              </a:rPr>
            </a:br>
            <a:r>
              <a:rPr lang="en-US" sz="5400" b="1" cap="none">
                <a:solidFill>
                  <a:schemeClr val="tx1"/>
                </a:solidFill>
                <a:latin typeface="Arial" pitchFamily="34" charset="0"/>
                <a:cs typeface="Arial" pitchFamily="34" charset="0"/>
              </a:rPr>
              <a:t>White Privilege Connections</a:t>
            </a:r>
            <a:br>
              <a:rPr lang="en-US" sz="5400" b="1" cap="none">
                <a:solidFill>
                  <a:schemeClr val="tx1">
                    <a:lumMod val="65000"/>
                    <a:lumOff val="35000"/>
                  </a:schemeClr>
                </a:solidFill>
                <a:latin typeface="Arial" pitchFamily="34" charset="0"/>
                <a:cs typeface="Arial" pitchFamily="34" charset="0"/>
              </a:rPr>
            </a:br>
            <a:endParaRPr lang="en-US" sz="5400" cap="none">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7376161" y="482138"/>
            <a:ext cx="4565058" cy="370507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824123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F62D-A18D-43DC-9190-776086E1C024}"/>
              </a:ext>
            </a:extLst>
          </p:cNvPr>
          <p:cNvSpPr>
            <a:spLocks noGrp="1"/>
          </p:cNvSpPr>
          <p:nvPr>
            <p:ph type="title"/>
          </p:nvPr>
        </p:nvSpPr>
        <p:spPr>
          <a:xfrm>
            <a:off x="188148" y="-126754"/>
            <a:ext cx="12192000" cy="1272974"/>
          </a:xfrm>
        </p:spPr>
        <p:txBody>
          <a:bodyPr>
            <a:normAutofit/>
          </a:bodyPr>
          <a:lstStyle/>
          <a:p>
            <a:r>
              <a:rPr lang="en-US" sz="4800" b="1">
                <a:cs typeface="Arial" panose="020B0604020202020204" pitchFamily="34" charset="0"/>
              </a:rPr>
              <a:t>White Privilege and White Fragility</a:t>
            </a:r>
          </a:p>
        </p:txBody>
      </p:sp>
      <p:sp>
        <p:nvSpPr>
          <p:cNvPr id="5" name="Content Placeholder 2">
            <a:extLst>
              <a:ext uri="{FF2B5EF4-FFF2-40B4-BE49-F238E27FC236}">
                <a16:creationId xmlns:a16="http://schemas.microsoft.com/office/drawing/2014/main" id="{54401CA7-1053-4424-A4D1-E4BED0CA5FB1}"/>
              </a:ext>
            </a:extLst>
          </p:cNvPr>
          <p:cNvSpPr>
            <a:spLocks noGrp="1"/>
          </p:cNvSpPr>
          <p:nvPr>
            <p:ph idx="1"/>
          </p:nvPr>
        </p:nvSpPr>
        <p:spPr>
          <a:xfrm>
            <a:off x="463639" y="1146220"/>
            <a:ext cx="10805375" cy="5030743"/>
          </a:xfrm>
        </p:spPr>
        <p:txBody>
          <a:bodyPr vert="horz" lIns="0" tIns="45720" rIns="0" bIns="45720" rtlCol="0" anchor="t">
            <a:normAutofit/>
          </a:bodyPr>
          <a:lstStyle/>
          <a:p>
            <a:r>
              <a:rPr lang="en-US" sz="4000"/>
              <a:t>White privilege is the societal privilege that benefits white people over non-white people, particularly if they are otherwise under the same social, political, or economic circumstances.</a:t>
            </a:r>
          </a:p>
          <a:p>
            <a:endParaRPr lang="en-US" sz="4000"/>
          </a:p>
          <a:p>
            <a:r>
              <a:rPr lang="en-US" sz="4000"/>
              <a:t>White fragility is defined as “a state in which even a minimum amount of racial stress becomes intolerable, triggering a range of defensive moves." </a:t>
            </a:r>
          </a:p>
        </p:txBody>
      </p:sp>
    </p:spTree>
    <p:extLst>
      <p:ext uri="{BB962C8B-B14F-4D97-AF65-F5344CB8AC3E}">
        <p14:creationId xmlns:p14="http://schemas.microsoft.com/office/powerpoint/2010/main" val="41048495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White Fragilit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08994" y="286603"/>
            <a:ext cx="10351522" cy="5822731"/>
          </a:xfrm>
          <a:prstGeom prst="rect">
            <a:avLst/>
          </a:prstGeom>
        </p:spPr>
      </p:pic>
    </p:spTree>
    <p:extLst>
      <p:ext uri="{BB962C8B-B14F-4D97-AF65-F5344CB8AC3E}">
        <p14:creationId xmlns:p14="http://schemas.microsoft.com/office/powerpoint/2010/main" val="4185909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23F7C-6D08-42F1-84DD-4842E9D0787B}"/>
              </a:ext>
            </a:extLst>
          </p:cNvPr>
          <p:cNvSpPr>
            <a:spLocks noGrp="1"/>
          </p:cNvSpPr>
          <p:nvPr>
            <p:ph type="title"/>
          </p:nvPr>
        </p:nvSpPr>
        <p:spPr/>
        <p:txBody>
          <a:bodyPr>
            <a:normAutofit fontScale="90000"/>
          </a:bodyPr>
          <a:lstStyle/>
          <a:p>
            <a:r>
              <a:rPr lang="en-US"/>
              <a:t>Three Quick Thoughts</a:t>
            </a:r>
          </a:p>
        </p:txBody>
      </p:sp>
      <p:sp>
        <p:nvSpPr>
          <p:cNvPr id="3" name="Content Placeholder 2">
            <a:extLst>
              <a:ext uri="{FF2B5EF4-FFF2-40B4-BE49-F238E27FC236}">
                <a16:creationId xmlns:a16="http://schemas.microsoft.com/office/drawing/2014/main" id="{51BDE747-AD60-478D-8296-49100E1B7A08}"/>
              </a:ext>
            </a:extLst>
          </p:cNvPr>
          <p:cNvSpPr>
            <a:spLocks noGrp="1"/>
          </p:cNvSpPr>
          <p:nvPr>
            <p:ph idx="1"/>
          </p:nvPr>
        </p:nvSpPr>
        <p:spPr>
          <a:xfrm>
            <a:off x="281796" y="2125362"/>
            <a:ext cx="5155178" cy="3743731"/>
          </a:xfrm>
        </p:spPr>
        <p:txBody>
          <a:bodyPr>
            <a:normAutofit/>
          </a:bodyPr>
          <a:lstStyle/>
          <a:p>
            <a:r>
              <a:rPr lang="en-US" sz="4000"/>
              <a:t>What are you learning so far about why this is tough work? </a:t>
            </a:r>
          </a:p>
        </p:txBody>
      </p:sp>
      <p:pic>
        <p:nvPicPr>
          <p:cNvPr id="4100" name="Picture 4" descr="Diversity hands raised up gesture | Society for the Advancement of  Psycho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5101" y="1907631"/>
            <a:ext cx="6174014" cy="4116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3068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3C93E-CB12-4DB8-B879-9CF7480B8F38}"/>
              </a:ext>
            </a:extLst>
          </p:cNvPr>
          <p:cNvSpPr>
            <a:spLocks noGrp="1"/>
          </p:cNvSpPr>
          <p:nvPr>
            <p:ph type="title"/>
          </p:nvPr>
        </p:nvSpPr>
        <p:spPr>
          <a:xfrm>
            <a:off x="317678" y="159063"/>
            <a:ext cx="10515600" cy="1115945"/>
          </a:xfrm>
        </p:spPr>
        <p:txBody>
          <a:bodyPr/>
          <a:lstStyle/>
          <a:p>
            <a:r>
              <a:rPr lang="en-US" b="1">
                <a:latin typeface="+mn-lt"/>
              </a:rPr>
              <a:t>Key Points </a:t>
            </a:r>
          </a:p>
        </p:txBody>
      </p:sp>
      <p:sp>
        <p:nvSpPr>
          <p:cNvPr id="3" name="Content Placeholder 2">
            <a:extLst>
              <a:ext uri="{FF2B5EF4-FFF2-40B4-BE49-F238E27FC236}">
                <a16:creationId xmlns:a16="http://schemas.microsoft.com/office/drawing/2014/main" id="{311BDF8D-3A4F-4EA2-9ADB-E5B1E3E5900E}"/>
              </a:ext>
            </a:extLst>
          </p:cNvPr>
          <p:cNvSpPr>
            <a:spLocks noGrp="1"/>
          </p:cNvSpPr>
          <p:nvPr>
            <p:ph idx="1"/>
          </p:nvPr>
        </p:nvSpPr>
        <p:spPr>
          <a:xfrm>
            <a:off x="4534437" y="365125"/>
            <a:ext cx="7339885" cy="5417110"/>
          </a:xfrm>
        </p:spPr>
        <p:txBody>
          <a:bodyPr>
            <a:noAutofit/>
          </a:bodyPr>
          <a:lstStyle/>
          <a:p>
            <a:pPr marL="0" indent="0">
              <a:buNone/>
            </a:pPr>
            <a:r>
              <a:rPr lang="en-US" sz="4000"/>
              <a:t>White culture is ever-present in most organizations, and it can be especially invisible to white people. </a:t>
            </a:r>
          </a:p>
          <a:p>
            <a:pPr marL="0" indent="0">
              <a:buNone/>
            </a:pPr>
            <a:endParaRPr lang="en-US" sz="4000"/>
          </a:p>
          <a:p>
            <a:pPr marL="0" indent="0">
              <a:buNone/>
            </a:pPr>
            <a:r>
              <a:rPr lang="en-US" sz="4000"/>
              <a:t>White fragility is a kind of racial anxiety that makes it particularly difficult to discuss racial injustices. </a:t>
            </a:r>
          </a:p>
        </p:txBody>
      </p:sp>
      <p:pic>
        <p:nvPicPr>
          <p:cNvPr id="4" name="Picture 2" descr="Image result for key point">
            <a:extLst>
              <a:ext uri="{FF2B5EF4-FFF2-40B4-BE49-F238E27FC236}">
                <a16:creationId xmlns:a16="http://schemas.microsoft.com/office/drawing/2014/main" id="{A4051116-F56D-4395-BA12-D0548EA6D9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165152" y="1443892"/>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434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201"/>
            <a:ext cx="6697846" cy="624432"/>
          </a:xfrm>
        </p:spPr>
        <p:txBody>
          <a:bodyPr>
            <a:normAutofit fontScale="90000"/>
          </a:bodyPr>
          <a:lstStyle/>
          <a:p>
            <a:r>
              <a:rPr lang="en-US"/>
              <a:t>What this work can look like.</a:t>
            </a:r>
          </a:p>
        </p:txBody>
      </p:sp>
      <p:pic>
        <p:nvPicPr>
          <p:cNvPr id="4" name="Color of Fear - Red Lan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39" y="626330"/>
            <a:ext cx="12189313" cy="5713211"/>
          </a:xfrm>
        </p:spPr>
      </p:pic>
    </p:spTree>
    <p:extLst>
      <p:ext uri="{BB962C8B-B14F-4D97-AF65-F5344CB8AC3E}">
        <p14:creationId xmlns:p14="http://schemas.microsoft.com/office/powerpoint/2010/main" val="19576857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 y="286603"/>
            <a:ext cx="11702347" cy="702303"/>
          </a:xfrm>
        </p:spPr>
        <p:txBody>
          <a:bodyPr>
            <a:normAutofit fontScale="90000"/>
          </a:bodyPr>
          <a:lstStyle/>
          <a:p>
            <a:r>
              <a:rPr lang="en-US" u="sng"/>
              <a:t>Table Talk and Report Out</a:t>
            </a:r>
            <a:endParaRPr lang="en-US" u="sng">
              <a:ea typeface="Calibri"/>
              <a:cs typeface="Calibri"/>
            </a:endParaRPr>
          </a:p>
        </p:txBody>
      </p:sp>
      <p:sp>
        <p:nvSpPr>
          <p:cNvPr id="3" name="Content Placeholder 2"/>
          <p:cNvSpPr>
            <a:spLocks noGrp="1"/>
          </p:cNvSpPr>
          <p:nvPr>
            <p:ph idx="1"/>
          </p:nvPr>
        </p:nvSpPr>
        <p:spPr>
          <a:xfrm>
            <a:off x="107625" y="1144438"/>
            <a:ext cx="11949021" cy="4799162"/>
          </a:xfrm>
        </p:spPr>
        <p:txBody>
          <a:bodyPr vert="horz" lIns="0" tIns="45720" rIns="0" bIns="45720" rtlCol="0" anchor="t">
            <a:normAutofit fontScale="92500" lnSpcReduction="10000"/>
          </a:bodyPr>
          <a:lstStyle/>
          <a:p>
            <a:pPr marL="0" indent="0">
              <a:buNone/>
            </a:pPr>
            <a:r>
              <a:rPr lang="en-US" sz="4400"/>
              <a:t>Remember to breathe and reset before you jump in.</a:t>
            </a:r>
            <a:r>
              <a:rPr lang="en-US" sz="4200"/>
              <a:t> </a:t>
            </a:r>
            <a:endParaRPr lang="en-US" sz="4200">
              <a:ea typeface="Calibri"/>
              <a:cs typeface="Calibri"/>
            </a:endParaRPr>
          </a:p>
          <a:p>
            <a:pPr marL="0" indent="0">
              <a:buNone/>
            </a:pPr>
            <a:endParaRPr lang="en-US" sz="4200"/>
          </a:p>
          <a:p>
            <a:pPr marL="0" indent="0">
              <a:buNone/>
            </a:pPr>
            <a:r>
              <a:rPr lang="en-US" sz="4400"/>
              <a:t>Table Talk</a:t>
            </a:r>
            <a:endParaRPr lang="en-US" sz="4400">
              <a:ea typeface="Calibri"/>
              <a:cs typeface="Calibri"/>
            </a:endParaRPr>
          </a:p>
          <a:p>
            <a:pPr marL="566420" lvl="2"/>
            <a:r>
              <a:rPr lang="en-US" sz="3200">
                <a:solidFill>
                  <a:srgbClr val="000000"/>
                </a:solidFill>
              </a:rPr>
              <a:t>How do you relate to his emotions today? </a:t>
            </a:r>
            <a:endParaRPr lang="en-US" sz="3200">
              <a:solidFill>
                <a:srgbClr val="000000"/>
              </a:solidFill>
              <a:ea typeface="Calibri"/>
              <a:cs typeface="Calibri"/>
            </a:endParaRPr>
          </a:p>
          <a:p>
            <a:pPr marL="566420" lvl="2"/>
            <a:r>
              <a:rPr lang="en-US" sz="3200">
                <a:solidFill>
                  <a:srgbClr val="000000"/>
                </a:solidFill>
              </a:rPr>
              <a:t>Does the anxiety generated then translate to today’s racial anxiety?</a:t>
            </a:r>
            <a:endParaRPr lang="en-US" sz="3200">
              <a:solidFill>
                <a:srgbClr val="000000"/>
              </a:solidFill>
              <a:ea typeface="Calibri"/>
              <a:cs typeface="Calibri"/>
            </a:endParaRPr>
          </a:p>
          <a:p>
            <a:pPr marL="566420" lvl="2"/>
            <a:r>
              <a:rPr lang="en-US" sz="3200">
                <a:solidFill>
                  <a:srgbClr val="000000"/>
                </a:solidFill>
              </a:rPr>
              <a:t>What are your physiological and emotional responses? </a:t>
            </a:r>
            <a:endParaRPr lang="en-US" sz="3200">
              <a:solidFill>
                <a:srgbClr val="000000"/>
              </a:solidFill>
              <a:ea typeface="Calibri"/>
              <a:cs typeface="Calibri"/>
            </a:endParaRPr>
          </a:p>
          <a:p>
            <a:pPr marL="383540" lvl="2" indent="0">
              <a:buNone/>
            </a:pPr>
            <a:endParaRPr lang="en-US" sz="3800">
              <a:ea typeface="Calibri"/>
              <a:cs typeface="Calibri"/>
            </a:endParaRPr>
          </a:p>
          <a:p>
            <a:pPr marL="0" indent="0">
              <a:buNone/>
            </a:pPr>
            <a:r>
              <a:rPr lang="en-US" sz="4400"/>
              <a:t>What do you feel needs to be discussed in the room? </a:t>
            </a:r>
            <a:endParaRPr lang="en-US" sz="4400">
              <a:ea typeface="Calibri"/>
              <a:cs typeface="Calibri"/>
            </a:endParaRPr>
          </a:p>
        </p:txBody>
      </p:sp>
    </p:spTree>
    <p:extLst>
      <p:ext uri="{BB962C8B-B14F-4D97-AF65-F5344CB8AC3E}">
        <p14:creationId xmlns:p14="http://schemas.microsoft.com/office/powerpoint/2010/main" val="22051047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6396-23F7-4465-A4FD-E8B3E1A1AF55}"/>
              </a:ext>
            </a:extLst>
          </p:cNvPr>
          <p:cNvSpPr>
            <a:spLocks noGrp="1"/>
          </p:cNvSpPr>
          <p:nvPr>
            <p:ph type="title"/>
          </p:nvPr>
        </p:nvSpPr>
        <p:spPr/>
        <p:txBody>
          <a:bodyPr>
            <a:normAutofit fontScale="90000"/>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Key Ideas</a:t>
            </a:r>
          </a:p>
        </p:txBody>
      </p:sp>
      <p:pic>
        <p:nvPicPr>
          <p:cNvPr id="4" name="Picture 2" descr="Image result for key point">
            <a:extLst>
              <a:ext uri="{FF2B5EF4-FFF2-40B4-BE49-F238E27FC236}">
                <a16:creationId xmlns:a16="http://schemas.microsoft.com/office/drawing/2014/main" id="{051E0C36-DDC5-4130-8F15-195D7FC7C6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99441">
            <a:off x="-187253" y="2076459"/>
            <a:ext cx="3521669" cy="270855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D05EFF9-E82D-4195-83CA-C1457A606600}"/>
              </a:ext>
            </a:extLst>
          </p:cNvPr>
          <p:cNvSpPr>
            <a:spLocks noGrp="1"/>
          </p:cNvSpPr>
          <p:nvPr>
            <p:ph idx="1"/>
          </p:nvPr>
        </p:nvSpPr>
        <p:spPr>
          <a:xfrm>
            <a:off x="3336324" y="198255"/>
            <a:ext cx="8855676" cy="5715636"/>
          </a:xfrm>
        </p:spPr>
        <p:txBody>
          <a:bodyPr vert="horz" lIns="0" tIns="45720" rIns="0" bIns="45720" rtlCol="0" anchor="t">
            <a:noAutofit/>
          </a:bodyPr>
          <a:lstStyle/>
          <a:p>
            <a:r>
              <a:rPr lang="en-US" sz="3200"/>
              <a:t>Know yourself and your comfort level for talking about race.</a:t>
            </a:r>
            <a:endParaRPr lang="en-US" sz="3200">
              <a:ea typeface="Calibri"/>
              <a:cs typeface="Calibri"/>
            </a:endParaRPr>
          </a:p>
          <a:p>
            <a:r>
              <a:rPr lang="en-US" sz="3200"/>
              <a:t>Symptoms of White Fragility and Racial Anxiety exist, and Anxiety can cause adult learners to disengage</a:t>
            </a:r>
            <a:endParaRPr lang="en-US" sz="3200">
              <a:ea typeface="Calibri"/>
              <a:cs typeface="Calibri"/>
            </a:endParaRPr>
          </a:p>
          <a:p>
            <a:r>
              <a:rPr lang="en-US" sz="3200">
                <a:solidFill>
                  <a:srgbClr val="000000"/>
                </a:solidFill>
              </a:rPr>
              <a:t>Begin by building a space that is safe enough – but safe does not mean comfortable – think courageously to prepare to act courageously.</a:t>
            </a:r>
            <a:endParaRPr lang="en-US" sz="3200">
              <a:ea typeface="Calibri"/>
              <a:cs typeface="Calibri"/>
            </a:endParaRPr>
          </a:p>
          <a:p>
            <a:r>
              <a:rPr lang="en-US" sz="3200"/>
              <a:t>Structure content so that a group builds up enough safety and connection to risk sharing, asking questions and begin applying new skills.</a:t>
            </a:r>
            <a:endParaRPr lang="en-US" sz="3200">
              <a:ea typeface="Calibri"/>
              <a:cs typeface="Calibri"/>
            </a:endParaRPr>
          </a:p>
          <a:p>
            <a:r>
              <a:rPr lang="en-US" sz="3200"/>
              <a:t>There are no singular experts – together we can build expertise </a:t>
            </a:r>
            <a:endParaRPr lang="en-US" sz="3200">
              <a:ea typeface="Calibri"/>
              <a:cs typeface="Calibri"/>
            </a:endParaRPr>
          </a:p>
        </p:txBody>
      </p:sp>
    </p:spTree>
    <p:extLst>
      <p:ext uri="{BB962C8B-B14F-4D97-AF65-F5344CB8AC3E}">
        <p14:creationId xmlns:p14="http://schemas.microsoft.com/office/powerpoint/2010/main" val="2029201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071B-56BB-4907-9CF2-4A27E19A8AA9}"/>
              </a:ext>
            </a:extLst>
          </p:cNvPr>
          <p:cNvSpPr>
            <a:spLocks noGrp="1"/>
          </p:cNvSpPr>
          <p:nvPr>
            <p:ph type="title"/>
          </p:nvPr>
        </p:nvSpPr>
        <p:spPr>
          <a:xfrm>
            <a:off x="335166" y="1470818"/>
            <a:ext cx="3178629" cy="1249363"/>
          </a:xfrm>
        </p:spPr>
        <p:txBody>
          <a:bodyPr>
            <a:normAutofit/>
          </a:bodyPr>
          <a:lstStyle/>
          <a:p>
            <a:r>
              <a:rPr lang="en-US" sz="8000" b="1">
                <a:latin typeface="+mn-lt"/>
              </a:rPr>
              <a:t>Lunch</a:t>
            </a:r>
          </a:p>
        </p:txBody>
      </p:sp>
      <p:pic>
        <p:nvPicPr>
          <p:cNvPr id="1028" name="Picture 4" descr="Image result for time to eat">
            <a:extLst>
              <a:ext uri="{FF2B5EF4-FFF2-40B4-BE49-F238E27FC236}">
                <a16:creationId xmlns:a16="http://schemas.microsoft.com/office/drawing/2014/main" id="{24E8628C-112F-4D53-9E4B-D16D1330F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73718">
            <a:off x="4002306" y="568779"/>
            <a:ext cx="8023844" cy="617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426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6000" b="1" cap="none">
                <a:solidFill>
                  <a:schemeClr val="tx1">
                    <a:lumMod val="75000"/>
                    <a:lumOff val="25000"/>
                  </a:schemeClr>
                </a:solidFill>
                <a:latin typeface="Calibri"/>
                <a:ea typeface="Calibri"/>
                <a:cs typeface="Arial"/>
              </a:rPr>
              <a:t>Systems </a:t>
            </a:r>
            <a:r>
              <a:rPr lang="en-US" sz="6000" b="1">
                <a:solidFill>
                  <a:schemeClr val="tx1">
                    <a:lumMod val="75000"/>
                    <a:lumOff val="25000"/>
                  </a:schemeClr>
                </a:solidFill>
                <a:latin typeface="Calibri"/>
                <a:ea typeface="Calibri"/>
                <a:cs typeface="Arial"/>
              </a:rPr>
              <a:t>that</a:t>
            </a:r>
            <a:r>
              <a:rPr lang="en-US" sz="6000" b="1" cap="none">
                <a:solidFill>
                  <a:schemeClr val="tx1">
                    <a:lumMod val="75000"/>
                    <a:lumOff val="25000"/>
                  </a:schemeClr>
                </a:solidFill>
                <a:latin typeface="Calibri"/>
                <a:ea typeface="Calibri"/>
                <a:cs typeface="Arial"/>
              </a:rPr>
              <a:t> </a:t>
            </a:r>
            <a:r>
              <a:rPr lang="en-US" sz="6000" b="1">
                <a:solidFill>
                  <a:schemeClr val="tx1">
                    <a:lumMod val="75000"/>
                    <a:lumOff val="25000"/>
                  </a:schemeClr>
                </a:solidFill>
                <a:latin typeface="Calibri"/>
                <a:ea typeface="Calibri"/>
                <a:cs typeface="Arial"/>
              </a:rPr>
              <a:t>Oppress</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6964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Systems of Income and Wealth</a:t>
            </a:r>
          </a:p>
        </p:txBody>
      </p:sp>
      <p:graphicFrame>
        <p:nvGraphicFramePr>
          <p:cNvPr id="50" name="Content Placeholder 2">
            <a:extLst>
              <a:ext uri="{FF2B5EF4-FFF2-40B4-BE49-F238E27FC236}">
                <a16:creationId xmlns:a16="http://schemas.microsoft.com/office/drawing/2014/main" id="{B4AD7B07-AD74-1DA7-1399-D6B1C7EFF9E6}"/>
              </a:ext>
            </a:extLst>
          </p:cNvPr>
          <p:cNvGraphicFramePr>
            <a:graphicFrameLocks noGrp="1"/>
          </p:cNvGraphicFramePr>
          <p:nvPr>
            <p:ph idx="1"/>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A5B791F8-AEEC-CD6A-3FB9-88D5456D0185}"/>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1106183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138038" y="286604"/>
            <a:ext cx="3114614" cy="1301500"/>
          </a:xfrm>
        </p:spPr>
        <p:txBody>
          <a:bodyPr>
            <a:normAutofit/>
          </a:bodyPr>
          <a:lstStyle/>
          <a:p>
            <a:r>
              <a:rPr lang="en-US" sz="5400" b="1">
                <a:latin typeface="+mn-lt"/>
              </a:rPr>
              <a:t>Income</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FF8AF1D1-7415-481D-8149-8E12E2889FAF}"/>
              </a:ext>
            </a:extLst>
          </p:cNvPr>
          <p:cNvGraphicFramePr>
            <a:graphicFrameLocks noGrp="1"/>
          </p:cNvGraphicFramePr>
          <p:nvPr>
            <p:ph idx="1"/>
          </p:nvPr>
        </p:nvGraphicFramePr>
        <p:xfrm>
          <a:off x="135496" y="188697"/>
          <a:ext cx="5197850" cy="5085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6" name="Picture 115" descr="A diagram of a stack of money&#10;&#10;AI-generated content may be incorrect.">
            <a:extLst>
              <a:ext uri="{FF2B5EF4-FFF2-40B4-BE49-F238E27FC236}">
                <a16:creationId xmlns:a16="http://schemas.microsoft.com/office/drawing/2014/main" id="{3815FDF4-FDFE-3F1B-4D65-E8A06DEA4FB3}"/>
              </a:ext>
            </a:extLst>
          </p:cNvPr>
          <p:cNvPicPr>
            <a:picLocks noChangeAspect="1"/>
          </p:cNvPicPr>
          <p:nvPr/>
        </p:nvPicPr>
        <p:blipFill>
          <a:blip r:embed="rId8"/>
          <a:stretch>
            <a:fillRect/>
          </a:stretch>
        </p:blipFill>
        <p:spPr>
          <a:xfrm>
            <a:off x="5348220" y="350"/>
            <a:ext cx="6845752" cy="6322193"/>
          </a:xfrm>
          <a:prstGeom prst="rect">
            <a:avLst/>
          </a:prstGeom>
        </p:spPr>
      </p:pic>
    </p:spTree>
    <p:extLst>
      <p:ext uri="{BB962C8B-B14F-4D97-AF65-F5344CB8AC3E}">
        <p14:creationId xmlns:p14="http://schemas.microsoft.com/office/powerpoint/2010/main" val="1146042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23646-6DEB-9203-7634-6D7C93D13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26CB9-0CB0-D377-4CD1-F4BF1EFD1F9B}"/>
              </a:ext>
            </a:extLst>
          </p:cNvPr>
          <p:cNvSpPr>
            <a:spLocks noGrp="1"/>
          </p:cNvSpPr>
          <p:nvPr>
            <p:ph type="title"/>
          </p:nvPr>
        </p:nvSpPr>
        <p:spPr>
          <a:xfrm>
            <a:off x="7409" y="286604"/>
            <a:ext cx="2341728" cy="1301500"/>
          </a:xfrm>
        </p:spPr>
        <p:txBody>
          <a:bodyPr>
            <a:normAutofit/>
          </a:bodyPr>
          <a:lstStyle/>
          <a:p>
            <a:r>
              <a:rPr lang="en-US" sz="5400"/>
              <a:t>Wealth</a:t>
            </a:r>
            <a:r>
              <a:rPr lang="en-US" sz="5400" b="1">
                <a:latin typeface="+mn-lt"/>
              </a:rPr>
              <a:t> </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4EE16CC9-1C65-A128-905A-FEEA3B055552}"/>
              </a:ext>
            </a:extLst>
          </p:cNvPr>
          <p:cNvGraphicFramePr>
            <a:graphicFrameLocks noGrp="1"/>
          </p:cNvGraphicFramePr>
          <p:nvPr>
            <p:ph idx="1"/>
          </p:nvPr>
        </p:nvGraphicFramePr>
        <p:xfrm>
          <a:off x="4653" y="88617"/>
          <a:ext cx="5296593" cy="5075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8" name="Picture 77" descr="A large white boat on water&#10;&#10;AI-generated content may be incorrect.">
            <a:extLst>
              <a:ext uri="{FF2B5EF4-FFF2-40B4-BE49-F238E27FC236}">
                <a16:creationId xmlns:a16="http://schemas.microsoft.com/office/drawing/2014/main" id="{B7D6F7F3-2F6B-08A8-724E-7D4B0D655C00}"/>
              </a:ext>
            </a:extLst>
          </p:cNvPr>
          <p:cNvPicPr>
            <a:picLocks noChangeAspect="1"/>
          </p:cNvPicPr>
          <p:nvPr/>
        </p:nvPicPr>
        <p:blipFill>
          <a:blip r:embed="rId8"/>
          <a:stretch>
            <a:fillRect/>
          </a:stretch>
        </p:blipFill>
        <p:spPr>
          <a:xfrm>
            <a:off x="5321945" y="67475"/>
            <a:ext cx="6864837" cy="6185063"/>
          </a:xfrm>
          <a:prstGeom prst="rect">
            <a:avLst/>
          </a:prstGeom>
        </p:spPr>
      </p:pic>
    </p:spTree>
    <p:extLst>
      <p:ext uri="{BB962C8B-B14F-4D97-AF65-F5344CB8AC3E}">
        <p14:creationId xmlns:p14="http://schemas.microsoft.com/office/powerpoint/2010/main" val="33665020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3D38-84FB-33DC-8E9A-2BCC63513257}"/>
              </a:ext>
            </a:extLst>
          </p:cNvPr>
          <p:cNvSpPr>
            <a:spLocks noGrp="1"/>
          </p:cNvSpPr>
          <p:nvPr>
            <p:ph type="title"/>
          </p:nvPr>
        </p:nvSpPr>
        <p:spPr>
          <a:xfrm>
            <a:off x="89157" y="101635"/>
            <a:ext cx="5807131" cy="1250036"/>
          </a:xfrm>
        </p:spPr>
        <p:txBody>
          <a:bodyPr vert="horz" lIns="91440" tIns="45720" rIns="91440" bIns="45720" rtlCol="0" anchor="b">
            <a:normAutofit/>
          </a:bodyPr>
          <a:lstStyle/>
          <a:p>
            <a:r>
              <a:rPr lang="en-US" sz="5400">
                <a:latin typeface="Cambria"/>
                <a:ea typeface="Cambria"/>
              </a:rPr>
              <a:t>Per Capita Income</a:t>
            </a:r>
            <a:r>
              <a:rPr lang="en-US" sz="5400">
                <a:latin typeface="+mj-lt"/>
              </a:rPr>
              <a:t> </a:t>
            </a:r>
            <a:endParaRPr lang="en-US" sz="5400">
              <a:latin typeface="+mj-lt"/>
              <a:ea typeface="Calibri Light"/>
              <a:cs typeface="Calibri Light"/>
            </a:endParaRPr>
          </a:p>
        </p:txBody>
      </p:sp>
      <p:sp>
        <p:nvSpPr>
          <p:cNvPr id="3" name="Content Placeholder 2">
            <a:extLst>
              <a:ext uri="{FF2B5EF4-FFF2-40B4-BE49-F238E27FC236}">
                <a16:creationId xmlns:a16="http://schemas.microsoft.com/office/drawing/2014/main" id="{756EC97E-78E7-E174-7EA0-EB730CA84767}"/>
              </a:ext>
            </a:extLst>
          </p:cNvPr>
          <p:cNvSpPr>
            <a:spLocks noGrp="1"/>
          </p:cNvSpPr>
          <p:nvPr>
            <p:ph idx="1"/>
          </p:nvPr>
        </p:nvSpPr>
        <p:spPr>
          <a:xfrm>
            <a:off x="91014" y="1940342"/>
            <a:ext cx="6205855" cy="3731039"/>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Per Capita Income</a:t>
            </a:r>
            <a:r>
              <a:rPr lang="en-US" sz="2800">
                <a:ea typeface="+mn-lt"/>
                <a:cs typeface="+mn-lt"/>
              </a:rPr>
              <a:t> is the average      income earned by each person in a specific area, like a country</a:t>
            </a:r>
            <a:r>
              <a:rPr lang="en-US" sz="2800">
                <a:ea typeface="Calibri" panose="020F0502020204030204"/>
                <a:cs typeface="Calibri" panose="020F0502020204030204"/>
              </a:rPr>
              <a:t>.</a:t>
            </a:r>
            <a:r>
              <a:rPr lang="en-US" sz="2800" b="1">
                <a:ea typeface="Calibri" panose="020F0502020204030204"/>
                <a:cs typeface="Calibri" panose="020F0502020204030204"/>
              </a:rPr>
              <a:t> </a:t>
            </a:r>
            <a:endParaRPr lang="en-US">
              <a:ea typeface="Calibri" panose="020F0502020204030204"/>
              <a:cs typeface="Calibri" panose="020F0502020204030204"/>
            </a:endParaRPr>
          </a:p>
          <a:p>
            <a:pPr marL="457200" indent="-457200">
              <a:buFont typeface="Wingdings" panose="020F0502020204030204" pitchFamily="34" charset="0"/>
              <a:buChar char="Ø"/>
            </a:pPr>
            <a:r>
              <a:rPr lang="en-US" sz="2800" b="1">
                <a:ea typeface="Calibri" panose="020F0502020204030204"/>
                <a:cs typeface="Calibri" panose="020F0502020204030204"/>
              </a:rPr>
              <a:t>What do you think the Per Capita Income is in the US?</a:t>
            </a:r>
            <a:endParaRPr lang="en-US">
              <a:ea typeface="Calibri" panose="020F0502020204030204"/>
              <a:cs typeface="Calibri" panose="020F0502020204030204"/>
            </a:endParaRPr>
          </a:p>
          <a:p>
            <a:pPr marL="292100" lvl="1" indent="0">
              <a:buNone/>
            </a:pPr>
            <a:r>
              <a:rPr lang="en-US" sz="2000" b="1"/>
              <a:t>   </a:t>
            </a:r>
            <a:r>
              <a:rPr lang="en-US" sz="2000" b="1">
                <a:hlinkClick r:id="rId2"/>
              </a:rPr>
              <a:t>US Per Capita Income 2025</a:t>
            </a:r>
            <a:endParaRPr lang="en-US" sz="2000" b="1">
              <a:ea typeface="Calibri"/>
              <a:cs typeface="Calibri"/>
              <a:hlinkClick r:id="" action="ppaction://noaction"/>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0FAC9DD3-5436-40FF-C0F3-64A4DD6EA6DF}"/>
              </a:ext>
            </a:extLst>
          </p:cNvPr>
          <p:cNvPicPr>
            <a:picLocks noChangeAspect="1"/>
          </p:cNvPicPr>
          <p:nvPr/>
        </p:nvPicPr>
        <p:blipFill>
          <a:blip r:embed="rId3"/>
          <a:srcRect l="4878" r="-2439" b="1051"/>
          <a:stretch/>
        </p:blipFill>
        <p:spPr>
          <a:xfrm>
            <a:off x="11618793" y="6177232"/>
            <a:ext cx="585439" cy="678590"/>
          </a:xfrm>
          <a:prstGeom prst="rect">
            <a:avLst/>
          </a:prstGeom>
        </p:spPr>
      </p:pic>
      <p:pic>
        <p:nvPicPr>
          <p:cNvPr id="4" name="Picture 3" descr="A map of the world&#10;&#10;AI-generated content may be incorrect.">
            <a:extLst>
              <a:ext uri="{FF2B5EF4-FFF2-40B4-BE49-F238E27FC236}">
                <a16:creationId xmlns:a16="http://schemas.microsoft.com/office/drawing/2014/main" id="{E638491A-BF45-0C02-6AA3-3ADDDF17CF4A}"/>
              </a:ext>
            </a:extLst>
          </p:cNvPr>
          <p:cNvPicPr>
            <a:picLocks noChangeAspect="1"/>
          </p:cNvPicPr>
          <p:nvPr/>
        </p:nvPicPr>
        <p:blipFill>
          <a:blip r:embed="rId4"/>
          <a:stretch>
            <a:fillRect/>
          </a:stretch>
        </p:blipFill>
        <p:spPr>
          <a:xfrm>
            <a:off x="6102018" y="363317"/>
            <a:ext cx="5814652" cy="5304229"/>
          </a:xfrm>
          <a:prstGeom prst="rect">
            <a:avLst/>
          </a:prstGeom>
        </p:spPr>
      </p:pic>
    </p:spTree>
    <p:extLst>
      <p:ext uri="{BB962C8B-B14F-4D97-AF65-F5344CB8AC3E}">
        <p14:creationId xmlns:p14="http://schemas.microsoft.com/office/powerpoint/2010/main" val="230132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536795-2F30-7FE6-911E-2DCC31314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7FF39-CEED-307C-C157-0D97ACBAF7E0}"/>
              </a:ext>
            </a:extLst>
          </p:cNvPr>
          <p:cNvSpPr>
            <a:spLocks noGrp="1"/>
          </p:cNvSpPr>
          <p:nvPr>
            <p:ph type="title"/>
          </p:nvPr>
        </p:nvSpPr>
        <p:spPr>
          <a:xfrm>
            <a:off x="198014" y="362892"/>
            <a:ext cx="5687388" cy="1250036"/>
          </a:xfrm>
        </p:spPr>
        <p:txBody>
          <a:bodyPr vert="horz" lIns="91440" tIns="45720" rIns="91440" bIns="45720" rtlCol="0" anchor="b">
            <a:normAutofit fontScale="90000"/>
          </a:bodyPr>
          <a:lstStyle/>
          <a:p>
            <a:r>
              <a:rPr lang="en-US" sz="5400">
                <a:latin typeface="Cambria"/>
                <a:ea typeface="Cambria"/>
              </a:rPr>
              <a:t>Actual</a:t>
            </a:r>
            <a:r>
              <a:rPr lang="en-US" sz="5400">
                <a:latin typeface="Cambria"/>
                <a:ea typeface="Cambria"/>
                <a:cs typeface="Calibri Light"/>
              </a:rPr>
              <a:t> v Perceived Wealth </a:t>
            </a:r>
            <a:endParaRPr lang="en-US" sz="5400">
              <a:latin typeface="Calibri Light"/>
              <a:ea typeface="Calibri Light"/>
              <a:cs typeface="Calibri Light"/>
            </a:endParaRPr>
          </a:p>
        </p:txBody>
      </p:sp>
      <p:sp>
        <p:nvSpPr>
          <p:cNvPr id="3" name="Content Placeholder 2">
            <a:extLst>
              <a:ext uri="{FF2B5EF4-FFF2-40B4-BE49-F238E27FC236}">
                <a16:creationId xmlns:a16="http://schemas.microsoft.com/office/drawing/2014/main" id="{22CAB25C-0695-660A-042E-BF3E677A24FB}"/>
              </a:ext>
            </a:extLst>
          </p:cNvPr>
          <p:cNvSpPr>
            <a:spLocks noGrp="1"/>
          </p:cNvSpPr>
          <p:nvPr>
            <p:ph idx="1"/>
          </p:nvPr>
        </p:nvSpPr>
        <p:spPr>
          <a:xfrm>
            <a:off x="97652" y="1827972"/>
            <a:ext cx="5993843" cy="3291424"/>
          </a:xfrm>
        </p:spPr>
        <p:txBody>
          <a:bodyPr vert="horz" lIns="0" tIns="45720" rIns="0" bIns="45720" rtlCol="0" anchor="t">
            <a:normAutofit lnSpcReduction="10000"/>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Actual v Perceived Wealth</a:t>
            </a:r>
            <a:r>
              <a:rPr lang="en-US" sz="2800">
                <a:ea typeface="+mn-lt"/>
                <a:cs typeface="+mn-lt"/>
              </a:rPr>
              <a:t> is a study of what most Americans believe about inequities and wealth, what they actually are, and what they it should be</a:t>
            </a:r>
            <a:endParaRPr lang="en-US" sz="2800">
              <a:ea typeface="Calibri"/>
              <a:cs typeface="Calibri"/>
            </a:endParaRPr>
          </a:p>
          <a:p>
            <a:pPr marL="0" indent="0">
              <a:buNone/>
            </a:pPr>
            <a:r>
              <a:rPr lang="en-US" sz="2800">
                <a:ea typeface="Calibri"/>
                <a:cs typeface="Calibri"/>
              </a:rPr>
              <a:t>      </a:t>
            </a:r>
            <a:r>
              <a:rPr lang="en-US" sz="1800">
                <a:ea typeface="Calibri"/>
                <a:cs typeface="Calibri"/>
                <a:hlinkClick r:id="rId2"/>
              </a:rPr>
              <a:t>Wealth Distribution Perceived v Actual</a:t>
            </a:r>
            <a:r>
              <a:rPr lang="en-US" sz="2800">
                <a:ea typeface="Calibri"/>
                <a:cs typeface="Calibri"/>
              </a:rPr>
              <a:t> </a:t>
            </a: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57C04E85-8889-0C7A-4E6A-22AEB862AECA}"/>
              </a:ext>
            </a:extLst>
          </p:cNvPr>
          <p:cNvPicPr>
            <a:picLocks noChangeAspect="1"/>
          </p:cNvPicPr>
          <p:nvPr/>
        </p:nvPicPr>
        <p:blipFill>
          <a:blip r:embed="rId3"/>
          <a:srcRect l="4878" r="-2439" b="1051"/>
          <a:stretch/>
        </p:blipFill>
        <p:spPr>
          <a:xfrm>
            <a:off x="11618793" y="6177232"/>
            <a:ext cx="585439" cy="678590"/>
          </a:xfrm>
          <a:prstGeom prst="rect">
            <a:avLst/>
          </a:prstGeom>
        </p:spPr>
      </p:pic>
      <p:pic>
        <p:nvPicPr>
          <p:cNvPr id="4" name="Picture 3" descr="A chart with different colored squares&#10;&#10;AI-generated content may be incorrect.">
            <a:extLst>
              <a:ext uri="{FF2B5EF4-FFF2-40B4-BE49-F238E27FC236}">
                <a16:creationId xmlns:a16="http://schemas.microsoft.com/office/drawing/2014/main" id="{81DF8EB1-9E55-473A-C035-DC437352E943}"/>
              </a:ext>
            </a:extLst>
          </p:cNvPr>
          <p:cNvPicPr>
            <a:picLocks noChangeAspect="1"/>
          </p:cNvPicPr>
          <p:nvPr/>
        </p:nvPicPr>
        <p:blipFill>
          <a:blip r:embed="rId4"/>
          <a:stretch>
            <a:fillRect/>
          </a:stretch>
        </p:blipFill>
        <p:spPr>
          <a:xfrm>
            <a:off x="5880357" y="362736"/>
            <a:ext cx="6320889" cy="5812736"/>
          </a:xfrm>
          <a:prstGeom prst="rect">
            <a:avLst/>
          </a:prstGeom>
        </p:spPr>
      </p:pic>
    </p:spTree>
    <p:extLst>
      <p:ext uri="{BB962C8B-B14F-4D97-AF65-F5344CB8AC3E}">
        <p14:creationId xmlns:p14="http://schemas.microsoft.com/office/powerpoint/2010/main" val="2709649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BF4ACA-8BF0-E54F-9EF6-8768D9F67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69EBAB-D271-91C6-374A-98761D9A7070}"/>
              </a:ext>
            </a:extLst>
          </p:cNvPr>
          <p:cNvSpPr>
            <a:spLocks noGrp="1"/>
          </p:cNvSpPr>
          <p:nvPr>
            <p:ph type="title"/>
          </p:nvPr>
        </p:nvSpPr>
        <p:spPr>
          <a:xfrm>
            <a:off x="208900" y="232263"/>
            <a:ext cx="5197531" cy="1195607"/>
          </a:xfrm>
        </p:spPr>
        <p:txBody>
          <a:bodyPr vert="horz" lIns="91440" tIns="45720" rIns="91440" bIns="45720" rtlCol="0" anchor="b">
            <a:normAutofit/>
          </a:bodyPr>
          <a:lstStyle/>
          <a:p>
            <a:r>
              <a:rPr lang="en-US" sz="5400">
                <a:latin typeface="Cambria"/>
                <a:ea typeface="Cambria"/>
              </a:rPr>
              <a:t>Negative </a:t>
            </a:r>
            <a:r>
              <a:rPr lang="en-US" sz="5400">
                <a:latin typeface="Cambria"/>
                <a:ea typeface="Cambria"/>
                <a:cs typeface="Calibri Light"/>
              </a:rPr>
              <a:t>Wealth</a:t>
            </a:r>
            <a:r>
              <a:rPr lang="en-US" sz="5400">
                <a:latin typeface="Calibri Light"/>
                <a:ea typeface="Calibri Light"/>
                <a:cs typeface="Calibri Light"/>
              </a:rPr>
              <a:t> </a:t>
            </a:r>
          </a:p>
        </p:txBody>
      </p:sp>
      <p:sp>
        <p:nvSpPr>
          <p:cNvPr id="3" name="Content Placeholder 2">
            <a:extLst>
              <a:ext uri="{FF2B5EF4-FFF2-40B4-BE49-F238E27FC236}">
                <a16:creationId xmlns:a16="http://schemas.microsoft.com/office/drawing/2014/main" id="{A63EE7DF-52DE-AA80-BB88-F236CD382A65}"/>
              </a:ext>
            </a:extLst>
          </p:cNvPr>
          <p:cNvSpPr>
            <a:spLocks noGrp="1"/>
          </p:cNvSpPr>
          <p:nvPr>
            <p:ph idx="1"/>
          </p:nvPr>
        </p:nvSpPr>
        <p:spPr>
          <a:xfrm>
            <a:off x="580871" y="1567716"/>
            <a:ext cx="5690040" cy="4274207"/>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Negative Wealth</a:t>
            </a:r>
            <a:r>
              <a:rPr lang="en-US" sz="2800">
                <a:ea typeface="+mn-lt"/>
                <a:cs typeface="+mn-lt"/>
              </a:rPr>
              <a:t> is when you owe more than you own. It is created when your expenses are greater than your income (aka-Debt)</a:t>
            </a:r>
            <a:endParaRPr lang="en-US" sz="2000">
              <a:ea typeface="Calibri"/>
              <a:cs typeface="Calibri"/>
            </a:endParaRPr>
          </a:p>
          <a:p>
            <a:pPr marL="566420" lvl="2">
              <a:buFont typeface="Wingdings" pitchFamily="34" charset="0"/>
              <a:buChar char="§"/>
            </a:pPr>
            <a:r>
              <a:rPr lang="en-US" sz="1600" b="1">
                <a:solidFill>
                  <a:srgbClr val="000000"/>
                </a:solidFill>
                <a:ea typeface="Calibri"/>
                <a:cs typeface="Calibri"/>
              </a:rPr>
              <a:t>In 2019</a:t>
            </a:r>
            <a:r>
              <a:rPr lang="en-US" sz="1600">
                <a:solidFill>
                  <a:srgbClr val="000000"/>
                </a:solidFill>
                <a:ea typeface="Calibri"/>
                <a:cs typeface="Calibri"/>
              </a:rPr>
              <a:t>: 10% of American have negative net  worth. </a:t>
            </a:r>
          </a:p>
          <a:p>
            <a:pPr marL="566420" lvl="2">
              <a:buFont typeface="Wingdings" pitchFamily="34" charset="0"/>
              <a:buChar char="§"/>
            </a:pPr>
            <a:r>
              <a:rPr lang="en-US" sz="1600" b="1">
                <a:solidFill>
                  <a:srgbClr val="000000"/>
                </a:solidFill>
                <a:ea typeface="Calibri"/>
                <a:cs typeface="Calibri"/>
              </a:rPr>
              <a:t>In 2024</a:t>
            </a:r>
            <a:r>
              <a:rPr lang="en-US" sz="1600">
                <a:solidFill>
                  <a:srgbClr val="000000"/>
                </a:solidFill>
                <a:ea typeface="Calibri"/>
                <a:cs typeface="Calibri"/>
              </a:rPr>
              <a:t>: 31% of Americans have a net worth of $0 or less</a:t>
            </a:r>
            <a:endParaRPr lang="en-US"/>
          </a:p>
          <a:p>
            <a:pPr marL="749300" lvl="3">
              <a:buFont typeface="Wingdings" pitchFamily="34" charset="0"/>
              <a:buChar char="Ø"/>
            </a:pPr>
            <a:r>
              <a:rPr lang="en-US" sz="1600" b="1">
                <a:solidFill>
                  <a:srgbClr val="000000"/>
                </a:solidFill>
                <a:ea typeface="Calibri"/>
                <a:cs typeface="Calibri"/>
              </a:rPr>
              <a:t>Black/Brown America</a:t>
            </a:r>
            <a:r>
              <a:rPr lang="en-US" sz="1600">
                <a:solidFill>
                  <a:srgbClr val="000000"/>
                </a:solidFill>
                <a:ea typeface="Calibri"/>
                <a:cs typeface="Calibri"/>
              </a:rPr>
              <a:t>-1 in 4 have negative wealth</a:t>
            </a:r>
          </a:p>
          <a:p>
            <a:pPr marL="749300" lvl="3">
              <a:buFont typeface="Wingdings" pitchFamily="34" charset="0"/>
              <a:buChar char="Ø"/>
            </a:pPr>
            <a:r>
              <a:rPr lang="en-US" sz="1600" b="1">
                <a:solidFill>
                  <a:srgbClr val="000000"/>
                </a:solidFill>
                <a:ea typeface="Calibri"/>
                <a:cs typeface="Calibri"/>
              </a:rPr>
              <a:t>White America</a:t>
            </a:r>
            <a:r>
              <a:rPr lang="en-US" sz="1600">
                <a:solidFill>
                  <a:srgbClr val="000000"/>
                </a:solidFill>
                <a:ea typeface="Calibri"/>
                <a:cs typeface="Calibri"/>
              </a:rPr>
              <a:t>- 1 in 12 have negative wealth</a:t>
            </a:r>
          </a:p>
          <a:p>
            <a:pPr marL="457200" indent="-457200">
              <a:buFont typeface="Wingdings" panose="020F0502020204030204" pitchFamily="34" charset="0"/>
              <a:buChar char="Ø"/>
            </a:pPr>
            <a:endParaRPr lang="en-US" sz="2800">
              <a:ea typeface="Calibri"/>
              <a:cs typeface="Calibri"/>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EF80C442-A78D-E1EB-100F-61046BACB59F}"/>
              </a:ext>
            </a:extLst>
          </p:cNvPr>
          <p:cNvPicPr>
            <a:picLocks noChangeAspect="1"/>
          </p:cNvPicPr>
          <p:nvPr/>
        </p:nvPicPr>
        <p:blipFill>
          <a:blip r:embed="rId2"/>
          <a:srcRect l="4878" r="-2439" b="1051"/>
          <a:stretch/>
        </p:blipFill>
        <p:spPr>
          <a:xfrm>
            <a:off x="11618793" y="6177232"/>
            <a:ext cx="585439" cy="678590"/>
          </a:xfrm>
          <a:prstGeom prst="rect">
            <a:avLst/>
          </a:prstGeom>
        </p:spPr>
      </p:pic>
      <p:pic>
        <p:nvPicPr>
          <p:cNvPr id="7" name="Picture 6">
            <a:extLst>
              <a:ext uri="{FF2B5EF4-FFF2-40B4-BE49-F238E27FC236}">
                <a16:creationId xmlns:a16="http://schemas.microsoft.com/office/drawing/2014/main" id="{9D5F9213-31FB-7458-8CE5-CCB3E76D4FEA}"/>
              </a:ext>
            </a:extLst>
          </p:cNvPr>
          <p:cNvPicPr>
            <a:picLocks noChangeAspect="1"/>
          </p:cNvPicPr>
          <p:nvPr/>
        </p:nvPicPr>
        <p:blipFill>
          <a:blip r:embed="rId3"/>
          <a:stretch>
            <a:fillRect/>
          </a:stretch>
        </p:blipFill>
        <p:spPr>
          <a:xfrm>
            <a:off x="6166686" y="20698"/>
            <a:ext cx="6029323" cy="6163992"/>
          </a:xfrm>
          <a:prstGeom prst="rect">
            <a:avLst/>
          </a:prstGeom>
        </p:spPr>
      </p:pic>
    </p:spTree>
    <p:extLst>
      <p:ext uri="{BB962C8B-B14F-4D97-AF65-F5344CB8AC3E}">
        <p14:creationId xmlns:p14="http://schemas.microsoft.com/office/powerpoint/2010/main" val="35697151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1E162E-D825-B223-1C29-4936EC567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86C36E-B2ED-8FD5-0933-01099EED87A9}"/>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Income Steps Activity</a:t>
            </a:r>
          </a:p>
        </p:txBody>
      </p:sp>
      <p:graphicFrame>
        <p:nvGraphicFramePr>
          <p:cNvPr id="50" name="Content Placeholder 2">
            <a:extLst>
              <a:ext uri="{FF2B5EF4-FFF2-40B4-BE49-F238E27FC236}">
                <a16:creationId xmlns:a16="http://schemas.microsoft.com/office/drawing/2014/main" id="{E3987D40-4048-9703-8754-F41284E14EC7}"/>
              </a:ext>
            </a:extLst>
          </p:cNvPr>
          <p:cNvGraphicFramePr>
            <a:graphicFrameLocks noGrp="1"/>
          </p:cNvGraphicFramePr>
          <p:nvPr>
            <p:ph idx="1"/>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DC2348D8-1382-8D95-9CD8-B949F5410013}"/>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3308523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0AA7E8-F752-7DAE-C3A7-9D9253E5B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A8568-A445-C62D-6315-444CB1BE9993}"/>
              </a:ext>
            </a:extLst>
          </p:cNvPr>
          <p:cNvSpPr>
            <a:spLocks noGrp="1"/>
          </p:cNvSpPr>
          <p:nvPr>
            <p:ph type="title"/>
          </p:nvPr>
        </p:nvSpPr>
        <p:spPr>
          <a:xfrm>
            <a:off x="201288" y="240374"/>
            <a:ext cx="8068014" cy="1173836"/>
          </a:xfrm>
        </p:spPr>
        <p:txBody>
          <a:bodyPr vert="horz" lIns="91440" tIns="45720" rIns="91440" bIns="45720" rtlCol="0" anchor="b">
            <a:normAutofit/>
          </a:bodyPr>
          <a:lstStyle/>
          <a:p>
            <a:r>
              <a:rPr lang="en-US" sz="5400">
                <a:latin typeface="Cambria"/>
                <a:ea typeface="Cambria"/>
                <a:cs typeface="Calibri Light"/>
              </a:rPr>
              <a:t>Income Quintiles: </a:t>
            </a:r>
            <a:r>
              <a:rPr lang="en-US" sz="5400">
                <a:solidFill>
                  <a:srgbClr val="C00000"/>
                </a:solidFill>
                <a:latin typeface="Cambria"/>
                <a:ea typeface="Cambria"/>
                <a:cs typeface="Calibri Light"/>
              </a:rPr>
              <a:t>2014</a:t>
            </a:r>
          </a:p>
        </p:txBody>
      </p:sp>
      <p:sp>
        <p:nvSpPr>
          <p:cNvPr id="3" name="Content Placeholder 2">
            <a:extLst>
              <a:ext uri="{FF2B5EF4-FFF2-40B4-BE49-F238E27FC236}">
                <a16:creationId xmlns:a16="http://schemas.microsoft.com/office/drawing/2014/main" id="{98A9D243-7853-9A27-28F7-0626402B7040}"/>
              </a:ext>
            </a:extLst>
          </p:cNvPr>
          <p:cNvSpPr>
            <a:spLocks noGrp="1"/>
          </p:cNvSpPr>
          <p:nvPr>
            <p:ph idx="1"/>
          </p:nvPr>
        </p:nvSpPr>
        <p:spPr>
          <a:xfrm>
            <a:off x="199871" y="1706526"/>
            <a:ext cx="5690040" cy="4391602"/>
          </a:xfrm>
        </p:spPr>
        <p:txBody>
          <a:bodyPr vert="horz" lIns="0" tIns="45720" rIns="0" bIns="45720" rtlCol="0" anchor="t">
            <a:normAutofit fontScale="85000" lnSpcReduction="20000"/>
          </a:bodyPr>
          <a:lstStyle/>
          <a:p>
            <a:pPr marL="0" indent="0">
              <a:buNone/>
            </a:pPr>
            <a:endParaRPr lang="en-US" b="1">
              <a:ea typeface="Calibri" panose="020F0502020204030204"/>
              <a:cs typeface="Calibri" panose="020F0502020204030204"/>
            </a:endParaRPr>
          </a:p>
          <a:p>
            <a:pPr marL="457200" indent="-457200">
              <a:buFont typeface="Wingdings" panose="020F0502020204030204" pitchFamily="34" charset="0"/>
              <a:buChar char="Ø"/>
            </a:pPr>
            <a:r>
              <a:rPr lang="en-US" sz="2800">
                <a:ea typeface="+mn-lt"/>
                <a:cs typeface="+mn-lt"/>
              </a:rPr>
              <a:t>Income Divided into </a:t>
            </a:r>
            <a:r>
              <a:rPr lang="en-US" sz="2800" b="1">
                <a:ea typeface="+mn-lt"/>
                <a:cs typeface="+mn-lt"/>
              </a:rPr>
              <a:t>"fifths"</a:t>
            </a:r>
            <a:r>
              <a:rPr lang="en-US" sz="2800">
                <a:ea typeface="+mn-lt"/>
                <a:cs typeface="+mn-lt"/>
              </a:rPr>
              <a:t> of a population from the l</a:t>
            </a:r>
            <a:r>
              <a:rPr lang="en-US" sz="2800" b="1">
                <a:ea typeface="+mn-lt"/>
                <a:cs typeface="+mn-lt"/>
              </a:rPr>
              <a:t>owest income to the highest income.</a:t>
            </a:r>
            <a:endParaRPr lang="en-US">
              <a:ea typeface="+mn-lt"/>
              <a:cs typeface="+mn-lt"/>
            </a:endParaRPr>
          </a:p>
          <a:p>
            <a:pPr marL="457200" indent="-457200">
              <a:buFont typeface="Wingdings" panose="020F0502020204030204" pitchFamily="34" charset="0"/>
              <a:buChar char="Ø"/>
            </a:pPr>
            <a:r>
              <a:rPr lang="en-US" sz="2800">
                <a:ea typeface="+mn-lt"/>
                <a:cs typeface="+mn-lt"/>
              </a:rPr>
              <a:t>Take a look at the signs the volunteers are holding – this number represents median Family Income. </a:t>
            </a:r>
            <a:endParaRPr lang="en-US">
              <a:ea typeface="+mn-lt"/>
              <a:cs typeface="+mn-lt"/>
            </a:endParaRPr>
          </a:p>
          <a:p>
            <a:pPr marL="749300" lvl="1">
              <a:buFont typeface="Courier New" panose="020F0502020204030204" pitchFamily="34" charset="0"/>
              <a:buChar char="o"/>
            </a:pPr>
            <a:r>
              <a:rPr lang="en-US" sz="2600" b="1">
                <a:ea typeface="+mn-lt"/>
                <a:cs typeface="+mn-lt"/>
              </a:rPr>
              <a:t>What jobs would be in each of these? </a:t>
            </a:r>
            <a:endParaRPr lang="en-US" b="1">
              <a:ea typeface="+mn-lt"/>
              <a:cs typeface="+mn-lt"/>
            </a:endParaRPr>
          </a:p>
          <a:p>
            <a:pPr marL="749300" lvl="1">
              <a:buFont typeface="Courier New" panose="020F0502020204030204" pitchFamily="34" charset="0"/>
              <a:buChar char="o"/>
            </a:pPr>
            <a:endParaRPr lang="en-US" b="1">
              <a:ea typeface="+mn-lt"/>
              <a:cs typeface="+mn-lt"/>
            </a:endParaRPr>
          </a:p>
          <a:p>
            <a:pPr marL="749300" lvl="1">
              <a:buFont typeface="Courier New" panose="020F0502020204030204" pitchFamily="34" charset="0"/>
              <a:buChar char="o"/>
            </a:pPr>
            <a:r>
              <a:rPr lang="en-US" sz="2800" b="1">
                <a:ea typeface="+mn-lt"/>
                <a:cs typeface="+mn-lt"/>
              </a:rPr>
              <a:t>What economic challenges would each have?  </a:t>
            </a:r>
            <a:endParaRPr lang="en-US" b="1">
              <a:ea typeface="+mn-lt"/>
              <a:cs typeface="+mn-lt"/>
            </a:endParaRPr>
          </a:p>
          <a:p>
            <a:pPr marL="749300" lvl="1">
              <a:buFont typeface="Courier New" panose="020F0502020204030204" pitchFamily="34" charset="0"/>
              <a:buChar char="o"/>
            </a:pPr>
            <a:endParaRPr lang="en-US" sz="2800" b="1">
              <a:ea typeface="+mn-lt"/>
              <a:cs typeface="+mn-lt"/>
            </a:endParaRPr>
          </a:p>
          <a:p>
            <a:pPr marL="749300" lvl="1">
              <a:buFont typeface="Courier New" panose="020F0502020204030204" pitchFamily="34" charset="0"/>
              <a:buChar char="o"/>
            </a:pPr>
            <a:r>
              <a:rPr lang="en-US" sz="2800" b="1">
                <a:ea typeface="+mn-lt"/>
                <a:cs typeface="+mn-lt"/>
              </a:rPr>
              <a:t>Where are our members?    </a:t>
            </a:r>
            <a:endParaRPr lang="en-US" b="1">
              <a:ea typeface="Calibri" panose="020F0502020204030204"/>
              <a:cs typeface="Calibri" panose="020F0502020204030204"/>
            </a:endParaRPr>
          </a:p>
        </p:txBody>
      </p:sp>
      <p:pic>
        <p:nvPicPr>
          <p:cNvPr id="6" name="Picture 5" descr="A blue and white logo&#10;&#10;Description automatically generated">
            <a:extLst>
              <a:ext uri="{FF2B5EF4-FFF2-40B4-BE49-F238E27FC236}">
                <a16:creationId xmlns:a16="http://schemas.microsoft.com/office/drawing/2014/main" id="{9280FE74-B837-530B-04DD-B9F32E825FD3}"/>
              </a:ext>
            </a:extLst>
          </p:cNvPr>
          <p:cNvPicPr>
            <a:picLocks noChangeAspect="1"/>
          </p:cNvPicPr>
          <p:nvPr/>
        </p:nvPicPr>
        <p:blipFill>
          <a:blip r:embed="rId2"/>
          <a:srcRect l="4878" r="-2439" b="1051"/>
          <a:stretch/>
        </p:blipFill>
        <p:spPr>
          <a:xfrm>
            <a:off x="11618793" y="6177232"/>
            <a:ext cx="585439" cy="678590"/>
          </a:xfrm>
          <a:prstGeom prst="rect">
            <a:avLst/>
          </a:prstGeom>
        </p:spPr>
      </p:pic>
      <p:sp>
        <p:nvSpPr>
          <p:cNvPr id="5" name="TextBox 4">
            <a:extLst>
              <a:ext uri="{FF2B5EF4-FFF2-40B4-BE49-F238E27FC236}">
                <a16:creationId xmlns:a16="http://schemas.microsoft.com/office/drawing/2014/main" id="{E8CAC6B7-A63A-5C70-5A50-215D3BC843DE}"/>
              </a:ext>
            </a:extLst>
          </p:cNvPr>
          <p:cNvSpPr txBox="1"/>
          <p:nvPr/>
        </p:nvSpPr>
        <p:spPr>
          <a:xfrm>
            <a:off x="6364940" y="1917450"/>
            <a:ext cx="5129803"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ea typeface="Calibri"/>
                <a:cs typeface="Calibri"/>
              </a:rPr>
              <a:t>2014 Income Quintiles</a:t>
            </a:r>
          </a:p>
          <a:p>
            <a:pPr marL="285750" indent="-285750">
              <a:buFont typeface="Arial"/>
              <a:buChar char="•"/>
            </a:pPr>
            <a:r>
              <a:rPr lang="en-US" b="1">
                <a:ea typeface="Calibri"/>
                <a:cs typeface="Calibri"/>
              </a:rPr>
              <a:t>Lowest Quintile:</a:t>
            </a:r>
            <a:r>
              <a:rPr lang="en-US">
                <a:ea typeface="Calibri"/>
                <a:cs typeface="Calibri"/>
              </a:rPr>
              <a:t>    $0-$29,100</a:t>
            </a:r>
          </a:p>
          <a:p>
            <a:endParaRPr lang="en-US">
              <a:ea typeface="Calibri"/>
              <a:cs typeface="Calibri"/>
            </a:endParaRPr>
          </a:p>
          <a:p>
            <a:pPr marL="285750" indent="-285750">
              <a:buFont typeface="Arial"/>
              <a:buChar char="•"/>
            </a:pPr>
            <a:r>
              <a:rPr lang="en-US" b="1">
                <a:ea typeface="Calibri"/>
                <a:cs typeface="Calibri"/>
              </a:rPr>
              <a:t>2nd Quintile:</a:t>
            </a:r>
            <a:r>
              <a:rPr lang="en-US">
                <a:ea typeface="Calibri"/>
                <a:cs typeface="Calibri"/>
              </a:rPr>
              <a:t>           $29,101-$52,697</a:t>
            </a:r>
          </a:p>
          <a:p>
            <a:pPr marL="285750" indent="-285750">
              <a:buFont typeface="Arial"/>
              <a:buChar char="•"/>
            </a:pPr>
            <a:endParaRPr lang="en-US">
              <a:ea typeface="Calibri"/>
              <a:cs typeface="Calibri"/>
            </a:endParaRPr>
          </a:p>
          <a:p>
            <a:pPr marL="285750" indent="-285750">
              <a:buFont typeface="Arial"/>
              <a:buChar char="•"/>
            </a:pPr>
            <a:r>
              <a:rPr lang="en-US" b="1">
                <a:ea typeface="Calibri"/>
                <a:cs typeface="Calibri"/>
              </a:rPr>
              <a:t>3rd Quintile:</a:t>
            </a:r>
            <a:r>
              <a:rPr lang="en-US">
                <a:ea typeface="Calibri"/>
                <a:cs typeface="Calibri"/>
              </a:rPr>
              <a:t>            $52,698-$82,032</a:t>
            </a:r>
          </a:p>
          <a:p>
            <a:pPr marL="285750" indent="-285750">
              <a:buFont typeface="Arial"/>
              <a:buChar char="•"/>
            </a:pPr>
            <a:endParaRPr lang="en-US">
              <a:ea typeface="Calibri"/>
              <a:cs typeface="Calibri"/>
            </a:endParaRPr>
          </a:p>
          <a:p>
            <a:pPr marL="285750" indent="-285750">
              <a:buFont typeface="Arial"/>
              <a:buChar char="•"/>
            </a:pPr>
            <a:r>
              <a:rPr lang="en-US" b="1">
                <a:ea typeface="Calibri"/>
                <a:cs typeface="Calibri"/>
              </a:rPr>
              <a:t>4th Quintile: </a:t>
            </a:r>
            <a:r>
              <a:rPr lang="en-US">
                <a:ea typeface="Calibri"/>
                <a:cs typeface="Calibri"/>
              </a:rPr>
              <a:t>           $82,033-129,006</a:t>
            </a:r>
          </a:p>
          <a:p>
            <a:pPr marL="285750" indent="-285750">
              <a:buFont typeface="Arial"/>
              <a:buChar char="•"/>
            </a:pPr>
            <a:endParaRPr lang="en-US">
              <a:ea typeface="Calibri"/>
              <a:cs typeface="Calibri"/>
            </a:endParaRPr>
          </a:p>
          <a:p>
            <a:pPr marL="285750" indent="-285750">
              <a:buFont typeface="Arial"/>
              <a:buChar char="•"/>
            </a:pPr>
            <a:r>
              <a:rPr lang="en-US" b="1" err="1">
                <a:ea typeface="Calibri"/>
                <a:cs typeface="Calibri"/>
              </a:rPr>
              <a:t>Highes</a:t>
            </a:r>
            <a:r>
              <a:rPr lang="en-US" b="1">
                <a:ea typeface="Calibri"/>
                <a:cs typeface="Calibri"/>
              </a:rPr>
              <a:t> Quintile:</a:t>
            </a:r>
            <a:r>
              <a:rPr lang="en-US">
                <a:ea typeface="Calibri"/>
                <a:cs typeface="Calibri"/>
              </a:rPr>
              <a:t>       $129,007 and Higher</a:t>
            </a:r>
          </a:p>
          <a:p>
            <a:pPr marL="285750" indent="-285750">
              <a:buFont typeface="Arial"/>
              <a:buChar char="•"/>
            </a:pPr>
            <a:endParaRPr lang="en-US">
              <a:ea typeface="Calibri"/>
              <a:cs typeface="Calibri"/>
            </a:endParaRPr>
          </a:p>
        </p:txBody>
      </p:sp>
    </p:spTree>
    <p:extLst>
      <p:ext uri="{BB962C8B-B14F-4D97-AF65-F5344CB8AC3E}">
        <p14:creationId xmlns:p14="http://schemas.microsoft.com/office/powerpoint/2010/main" val="183481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B251-85FC-4ACB-A069-0292964EA86E}"/>
              </a:ext>
            </a:extLst>
          </p:cNvPr>
          <p:cNvSpPr>
            <a:spLocks noGrp="1"/>
          </p:cNvSpPr>
          <p:nvPr>
            <p:ph type="title"/>
          </p:nvPr>
        </p:nvSpPr>
        <p:spPr>
          <a:xfrm>
            <a:off x="451620" y="286603"/>
            <a:ext cx="11245798" cy="1407437"/>
          </a:xfrm>
        </p:spPr>
        <p:txBody>
          <a:bodyPr>
            <a:normAutofit/>
          </a:bodyPr>
          <a:lstStyle/>
          <a:p>
            <a:r>
              <a:rPr lang="en-US" sz="6000"/>
              <a:t>Directions for 1947-1979 </a:t>
            </a:r>
            <a:endParaRPr lang="en-US" sz="600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6AAE62E4-CCCF-4CCE-B0A4-34C859708B68}"/>
              </a:ext>
            </a:extLst>
          </p:cNvPr>
          <p:cNvSpPr>
            <a:spLocks noGrp="1"/>
          </p:cNvSpPr>
          <p:nvPr>
            <p:ph idx="1"/>
          </p:nvPr>
        </p:nvSpPr>
        <p:spPr>
          <a:xfrm>
            <a:off x="657108" y="1875028"/>
            <a:ext cx="7109740" cy="4101201"/>
          </a:xfrm>
        </p:spPr>
        <p:txBody>
          <a:bodyPr vert="horz" lIns="0" tIns="45720" rIns="0" bIns="45720" rtlCol="0" anchor="t">
            <a:noAutofit/>
          </a:bodyPr>
          <a:lstStyle/>
          <a:p>
            <a:pPr>
              <a:buFont typeface="Wingdings" panose="020F0502020204030204" pitchFamily="34" charset="0"/>
              <a:buChar char="Ø"/>
            </a:pPr>
            <a:r>
              <a:rPr lang="en-US" sz="2800" b="1"/>
              <a:t>  Lowest:</a:t>
            </a:r>
            <a:r>
              <a:rPr lang="en-US" sz="2800"/>
              <a:t>   23 Steps/Pace Forward </a:t>
            </a:r>
            <a:r>
              <a:rPr lang="en-US" sz="2800" b="1">
                <a:solidFill>
                  <a:schemeClr val="accent1"/>
                </a:solidFill>
              </a:rPr>
              <a:t>(+116%)</a:t>
            </a:r>
            <a:endParaRPr lang="en-US" sz="2800">
              <a:solidFill>
                <a:schemeClr val="accent1"/>
              </a:solidFill>
              <a:ea typeface="Calibri"/>
              <a:cs typeface="Calibri"/>
            </a:endParaRPr>
          </a:p>
          <a:p>
            <a:pPr>
              <a:buFont typeface="Wingdings" panose="020F0502020204030204" pitchFamily="34" charset="0"/>
              <a:buChar char="Ø"/>
            </a:pPr>
            <a:r>
              <a:rPr lang="en-US" sz="2800" b="1"/>
              <a:t>  Second:</a:t>
            </a:r>
            <a:r>
              <a:rPr lang="en-US" sz="2800"/>
              <a:t>   20 Steps/Pace Forward </a:t>
            </a:r>
            <a:r>
              <a:rPr lang="en-US" sz="2800" b="1">
                <a:solidFill>
                  <a:schemeClr val="accent1"/>
                </a:solidFill>
              </a:rPr>
              <a:t>(+100%)</a:t>
            </a:r>
            <a:endParaRPr lang="en-US" sz="2800" b="1">
              <a:solidFill>
                <a:schemeClr val="accent1"/>
              </a:solidFill>
              <a:ea typeface="Calibri" panose="020F0502020204030204"/>
              <a:cs typeface="Calibri"/>
            </a:endParaRPr>
          </a:p>
          <a:p>
            <a:pPr>
              <a:buFont typeface="Wingdings" panose="020F0502020204030204" pitchFamily="34" charset="0"/>
              <a:buChar char="Ø"/>
            </a:pPr>
            <a:r>
              <a:rPr lang="en-US" sz="2800" b="1"/>
              <a:t>  Middle:</a:t>
            </a:r>
            <a:r>
              <a:rPr lang="en-US" sz="2800"/>
              <a:t>   22 Steps/Pace Forward </a:t>
            </a:r>
            <a:r>
              <a:rPr lang="en-US" sz="2800" b="1">
                <a:solidFill>
                  <a:schemeClr val="accent1"/>
                </a:solidFill>
              </a:rPr>
              <a:t>(+111%)</a:t>
            </a:r>
            <a:endParaRPr lang="en-US" sz="2800" b="1">
              <a:solidFill>
                <a:schemeClr val="accent1"/>
              </a:solidFill>
              <a:ea typeface="Calibri" panose="020F0502020204030204"/>
              <a:cs typeface="Calibri"/>
            </a:endParaRPr>
          </a:p>
          <a:p>
            <a:pPr>
              <a:buFont typeface="Wingdings"/>
              <a:buChar char="Ø"/>
            </a:pPr>
            <a:r>
              <a:rPr lang="en-US" sz="2800" b="1">
                <a:cs typeface="Calibri"/>
              </a:rPr>
              <a:t>  Fourth:</a:t>
            </a:r>
            <a:r>
              <a:rPr lang="en-US" sz="2800">
                <a:cs typeface="Calibri"/>
              </a:rPr>
              <a:t>   22.5 Steps/Pace Forward </a:t>
            </a:r>
            <a:r>
              <a:rPr lang="en-US" sz="2800" b="1">
                <a:solidFill>
                  <a:schemeClr val="accent1"/>
                </a:solidFill>
                <a:cs typeface="Calibri"/>
              </a:rPr>
              <a:t>(+114%)</a:t>
            </a:r>
            <a:endParaRPr lang="en-US" sz="2800" b="1">
              <a:solidFill>
                <a:schemeClr val="accent1"/>
              </a:solidFill>
              <a:ea typeface="Calibri"/>
              <a:cs typeface="Calibri"/>
            </a:endParaRPr>
          </a:p>
          <a:p>
            <a:pPr>
              <a:buFont typeface="Wingdings"/>
              <a:buChar char="Ø"/>
            </a:pPr>
            <a:r>
              <a:rPr lang="en-US" sz="2800" b="1">
                <a:cs typeface="Calibri"/>
              </a:rPr>
              <a:t>  Highest:</a:t>
            </a:r>
            <a:r>
              <a:rPr lang="en-US" sz="2800">
                <a:cs typeface="Calibri"/>
              </a:rPr>
              <a:t>  20 Steps/Pace Forward</a:t>
            </a:r>
            <a:r>
              <a:rPr lang="en-US" sz="2800" b="1">
                <a:solidFill>
                  <a:schemeClr val="accent1"/>
                </a:solidFill>
                <a:cs typeface="Calibri"/>
              </a:rPr>
              <a:t> (+99%)</a:t>
            </a:r>
            <a:endParaRPr lang="en-US" sz="2800" b="1">
              <a:solidFill>
                <a:schemeClr val="accent1"/>
              </a:solidFill>
              <a:ea typeface="Calibri"/>
              <a:cs typeface="Calibri"/>
            </a:endParaRPr>
          </a:p>
          <a:p>
            <a:pPr marL="383540" lvl="1">
              <a:buFont typeface="Courier New"/>
              <a:buChar char="o"/>
            </a:pPr>
            <a:r>
              <a:rPr lang="en-US" sz="3000" b="1">
                <a:cs typeface="Calibri"/>
              </a:rPr>
              <a:t>  Top 5%: </a:t>
            </a:r>
            <a:r>
              <a:rPr lang="en-US" sz="3000">
                <a:cs typeface="Calibri"/>
              </a:rPr>
              <a:t>  17.5 Steps/Pace Forward </a:t>
            </a:r>
            <a:r>
              <a:rPr lang="en-US" sz="3000" b="1">
                <a:solidFill>
                  <a:schemeClr val="accent1"/>
                </a:solidFill>
                <a:cs typeface="Calibri"/>
              </a:rPr>
              <a:t>(+86%)</a:t>
            </a:r>
            <a:endParaRPr lang="en-US" sz="3000">
              <a:solidFill>
                <a:schemeClr val="accent1"/>
              </a:solidFill>
              <a:ea typeface="Calibri"/>
              <a:cs typeface="Calibri"/>
            </a:endParaRPr>
          </a:p>
          <a:p>
            <a:pPr marL="0" indent="0">
              <a:buNone/>
            </a:pPr>
            <a:endParaRPr lang="en-US" sz="3200">
              <a:cs typeface="Calibri"/>
            </a:endParaRPr>
          </a:p>
        </p:txBody>
      </p:sp>
      <p:pic>
        <p:nvPicPr>
          <p:cNvPr id="6" name="Picture 6" descr="Graphical user interface&#10;&#10;Description automatically generated">
            <a:extLst>
              <a:ext uri="{FF2B5EF4-FFF2-40B4-BE49-F238E27FC236}">
                <a16:creationId xmlns:a16="http://schemas.microsoft.com/office/drawing/2014/main" id="{83205AA2-D394-81EE-171A-434C5DD36E01}"/>
              </a:ext>
            </a:extLst>
          </p:cNvPr>
          <p:cNvPicPr>
            <a:picLocks noChangeAspect="1"/>
          </p:cNvPicPr>
          <p:nvPr/>
        </p:nvPicPr>
        <p:blipFill rotWithShape="1">
          <a:blip r:embed="rId3"/>
          <a:srcRect r="-398" b="5300"/>
          <a:stretch/>
        </p:blipFill>
        <p:spPr>
          <a:xfrm>
            <a:off x="7939957" y="2135582"/>
            <a:ext cx="3243175" cy="3438002"/>
          </a:xfrm>
          <a:prstGeom prst="rect">
            <a:avLst/>
          </a:prstGeom>
        </p:spPr>
      </p:pic>
    </p:spTree>
    <p:extLst>
      <p:ext uri="{BB962C8B-B14F-4D97-AF65-F5344CB8AC3E}">
        <p14:creationId xmlns:p14="http://schemas.microsoft.com/office/powerpoint/2010/main" val="3226398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EFFF97-6AE9-4823-9006-9BD513EFFC32}"/>
              </a:ext>
            </a:extLst>
          </p:cNvPr>
          <p:cNvPicPr/>
          <p:nvPr/>
        </p:nvPicPr>
        <p:blipFill rotWithShape="1">
          <a:blip r:embed="rId3"/>
          <a:srcRect l="11109" t="14184" r="25704" b="9015"/>
          <a:stretch/>
        </p:blipFill>
        <p:spPr bwMode="auto">
          <a:xfrm>
            <a:off x="518" y="609314"/>
            <a:ext cx="11877372" cy="5643269"/>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3BE0537B-EBE0-717E-EA3E-5179FAB89EE4}"/>
              </a:ext>
            </a:extLst>
          </p:cNvPr>
          <p:cNvSpPr txBox="1"/>
          <p:nvPr/>
        </p:nvSpPr>
        <p:spPr>
          <a:xfrm>
            <a:off x="1139041" y="2968"/>
            <a:ext cx="990599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1947-1979</a:t>
            </a:r>
            <a:endParaRPr lang="en-US" sz="4400">
              <a:solidFill>
                <a:schemeClr val="accent1"/>
              </a:solidFill>
              <a:ea typeface="Calibri"/>
              <a:cs typeface="Calibri"/>
            </a:endParaRPr>
          </a:p>
        </p:txBody>
      </p:sp>
    </p:spTree>
    <p:extLst>
      <p:ext uri="{BB962C8B-B14F-4D97-AF65-F5344CB8AC3E}">
        <p14:creationId xmlns:p14="http://schemas.microsoft.com/office/powerpoint/2010/main" val="3345550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421566" y="264831"/>
            <a:ext cx="10132400" cy="965240"/>
          </a:xfrm>
        </p:spPr>
        <p:txBody>
          <a:bodyPr>
            <a:normAutofit/>
          </a:bodyPr>
          <a:lstStyle/>
          <a:p>
            <a:r>
              <a:rPr lang="en-US" sz="5400">
                <a:latin typeface="Cambria"/>
                <a:ea typeface="Cambria"/>
                <a:cs typeface="Calibri"/>
              </a:rPr>
              <a:t>Income and Wealth Exploration</a:t>
            </a:r>
            <a:endParaRPr lang="en-US" sz="5400">
              <a:latin typeface="Cambria"/>
              <a:ea typeface="Cambria"/>
            </a:endParaRPr>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422367" y="1234836"/>
            <a:ext cx="11114313" cy="5047914"/>
          </a:xfrm>
        </p:spPr>
        <p:txBody>
          <a:bodyPr vert="horz" lIns="0" tIns="45720" rIns="0" bIns="45720" rtlCol="0" anchor="t">
            <a:normAutofit/>
          </a:bodyPr>
          <a:lstStyle/>
          <a:p>
            <a:pPr marL="457200" indent="-457200">
              <a:buFont typeface="Wingdings" panose="020F0502020204030204" pitchFamily="34" charset="0"/>
              <a:buChar char="Ø"/>
            </a:pPr>
            <a:r>
              <a:rPr lang="en-US" sz="2800" b="1">
                <a:latin typeface="Calibri"/>
                <a:ea typeface="Calibri"/>
                <a:cs typeface="Arial"/>
              </a:rPr>
              <a:t>What characterizes this time period in America?</a:t>
            </a:r>
            <a:endParaRPr lang="en-US" sz="2800" b="1">
              <a:solidFill>
                <a:srgbClr val="FF0000"/>
              </a:solidFill>
              <a:latin typeface="Calibri"/>
              <a:ea typeface="Calibri"/>
              <a:cs typeface="Arial" panose="020B0604020202020204" pitchFamily="34" charset="0"/>
            </a:endParaRPr>
          </a:p>
          <a:p>
            <a:pPr>
              <a:buFont typeface="Wingdings" panose="020F0502020204030204" pitchFamily="34" charset="0"/>
              <a:buChar char="Ø"/>
            </a:pPr>
            <a:r>
              <a:rPr lang="en-US" sz="2800" b="1">
                <a:solidFill>
                  <a:schemeClr val="tx2"/>
                </a:solidFill>
                <a:latin typeface="Calibri"/>
                <a:ea typeface="Calibri"/>
                <a:cs typeface="Arial"/>
              </a:rPr>
              <a:t> </a:t>
            </a:r>
            <a:r>
              <a:rPr lang="en-US" sz="2800" b="1">
                <a:solidFill>
                  <a:schemeClr val="tx1"/>
                </a:solidFill>
                <a:latin typeface="Calibri"/>
                <a:ea typeface="Calibri"/>
                <a:cs typeface="Arial"/>
              </a:rPr>
              <a:t> </a:t>
            </a:r>
            <a:r>
              <a:rPr lang="en-US" sz="2800" u="sng">
                <a:solidFill>
                  <a:schemeClr val="tx1"/>
                </a:solidFill>
                <a:latin typeface="Calibri"/>
                <a:ea typeface="Calibri"/>
                <a:cs typeface="Arial"/>
              </a:rPr>
              <a:t>Politics/Historic Events/Unionism</a:t>
            </a:r>
            <a:endParaRPr lang="en-US" u="sng">
              <a:solidFill>
                <a:schemeClr val="tx1"/>
              </a:solidFill>
              <a:latin typeface="Calibri"/>
              <a:ea typeface="Calibri"/>
              <a:cs typeface="Calibri"/>
            </a:endParaRPr>
          </a:p>
          <a:p>
            <a:pPr marL="0" indent="457200">
              <a:buNone/>
            </a:pPr>
            <a:r>
              <a:rPr lang="en-US" sz="3200" b="1">
                <a:solidFill>
                  <a:srgbClr val="404040"/>
                </a:solidFill>
                <a:latin typeface="Calibri"/>
                <a:ea typeface="Calibri"/>
                <a:cs typeface="Arial"/>
              </a:rPr>
              <a:t>1947-1979</a:t>
            </a:r>
            <a:endParaRPr lang="en-US" sz="3200" b="1">
              <a:solidFill>
                <a:srgbClr val="404040"/>
              </a:solidFill>
              <a:latin typeface="Calibri"/>
              <a:ea typeface="Calibri"/>
              <a:cs typeface="Calibri"/>
            </a:endParaRPr>
          </a:p>
          <a:p>
            <a:pPr>
              <a:buFont typeface="Wingdings" panose="020F0502020204030204" pitchFamily="34" charset="0"/>
              <a:buChar char="Ø"/>
            </a:pPr>
            <a:r>
              <a:rPr lang="en-US" sz="3200" b="1">
                <a:latin typeface="Calibri"/>
                <a:ea typeface="Calibri"/>
                <a:cs typeface="Arial"/>
              </a:rPr>
              <a:t> </a:t>
            </a:r>
            <a:r>
              <a:rPr lang="en-US" sz="2800" b="1">
                <a:latin typeface="Calibri"/>
                <a:ea typeface="Calibri"/>
                <a:cs typeface="Arial"/>
              </a:rPr>
              <a:t>Who was excluded?</a:t>
            </a:r>
          </a:p>
          <a:p>
            <a:pPr marL="0" indent="457200">
              <a:buNone/>
            </a:pPr>
            <a:endParaRPr lang="en-US" sz="3200" b="1">
              <a:latin typeface="Calibri"/>
              <a:ea typeface="Calibri"/>
              <a:cs typeface="Arial"/>
            </a:endParaRPr>
          </a:p>
        </p:txBody>
      </p:sp>
      <p:pic>
        <p:nvPicPr>
          <p:cNvPr id="5" name="Picture 4" descr="A group of people sitting on the floor watching television&#10;&#10;AI-generated content may be incorrect.">
            <a:extLst>
              <a:ext uri="{FF2B5EF4-FFF2-40B4-BE49-F238E27FC236}">
                <a16:creationId xmlns:a16="http://schemas.microsoft.com/office/drawing/2014/main" id="{6D56A2E5-0DF3-5791-0A6E-299C8EBDEE1D}"/>
              </a:ext>
            </a:extLst>
          </p:cNvPr>
          <p:cNvPicPr>
            <a:picLocks noChangeAspect="1"/>
          </p:cNvPicPr>
          <p:nvPr/>
        </p:nvPicPr>
        <p:blipFill>
          <a:blip r:embed="rId3"/>
          <a:stretch>
            <a:fillRect/>
          </a:stretch>
        </p:blipFill>
        <p:spPr>
          <a:xfrm>
            <a:off x="7626670" y="3089220"/>
            <a:ext cx="2087666" cy="1623648"/>
          </a:xfrm>
          <a:prstGeom prst="rect">
            <a:avLst/>
          </a:prstGeom>
        </p:spPr>
      </p:pic>
      <p:pic>
        <p:nvPicPr>
          <p:cNvPr id="11" name="Picture 10" descr="A group of people standing in a line&#10;&#10;AI-generated content may be incorrect.">
            <a:extLst>
              <a:ext uri="{FF2B5EF4-FFF2-40B4-BE49-F238E27FC236}">
                <a16:creationId xmlns:a16="http://schemas.microsoft.com/office/drawing/2014/main" id="{486CD761-78BA-3588-74FF-604F5DB1B1E6}"/>
              </a:ext>
            </a:extLst>
          </p:cNvPr>
          <p:cNvPicPr>
            <a:picLocks noChangeAspect="1"/>
          </p:cNvPicPr>
          <p:nvPr/>
        </p:nvPicPr>
        <p:blipFill>
          <a:blip r:embed="rId4"/>
          <a:stretch>
            <a:fillRect/>
          </a:stretch>
        </p:blipFill>
        <p:spPr>
          <a:xfrm>
            <a:off x="5928922" y="1920773"/>
            <a:ext cx="2098432" cy="1535724"/>
          </a:xfrm>
          <a:prstGeom prst="rect">
            <a:avLst/>
          </a:prstGeom>
        </p:spPr>
      </p:pic>
      <p:pic>
        <p:nvPicPr>
          <p:cNvPr id="12" name="Picture 11" descr="A poster of a person shaking hands with a person&#10;&#10;AI-generated content may be incorrect.">
            <a:extLst>
              <a:ext uri="{FF2B5EF4-FFF2-40B4-BE49-F238E27FC236}">
                <a16:creationId xmlns:a16="http://schemas.microsoft.com/office/drawing/2014/main" id="{5AB2B527-C7C7-C106-915B-1F462CE6A5A6}"/>
              </a:ext>
            </a:extLst>
          </p:cNvPr>
          <p:cNvPicPr>
            <a:picLocks noChangeAspect="1"/>
          </p:cNvPicPr>
          <p:nvPr/>
        </p:nvPicPr>
        <p:blipFill>
          <a:blip r:embed="rId5"/>
          <a:stretch>
            <a:fillRect/>
          </a:stretch>
        </p:blipFill>
        <p:spPr>
          <a:xfrm>
            <a:off x="5661351" y="3671614"/>
            <a:ext cx="2048609" cy="1826602"/>
          </a:xfrm>
          <a:prstGeom prst="rect">
            <a:avLst/>
          </a:prstGeom>
        </p:spPr>
      </p:pic>
      <p:pic>
        <p:nvPicPr>
          <p:cNvPr id="13" name="Picture 12" descr="An aerial view of a housing complex&#10;&#10;AI-generated content may be incorrect.">
            <a:extLst>
              <a:ext uri="{FF2B5EF4-FFF2-40B4-BE49-F238E27FC236}">
                <a16:creationId xmlns:a16="http://schemas.microsoft.com/office/drawing/2014/main" id="{E3E43846-DC89-9EA3-68F7-7560E9332824}"/>
              </a:ext>
            </a:extLst>
          </p:cNvPr>
          <p:cNvPicPr>
            <a:picLocks noChangeAspect="1"/>
          </p:cNvPicPr>
          <p:nvPr/>
        </p:nvPicPr>
        <p:blipFill>
          <a:blip r:embed="rId6"/>
          <a:stretch>
            <a:fillRect/>
          </a:stretch>
        </p:blipFill>
        <p:spPr>
          <a:xfrm>
            <a:off x="9190891" y="1917822"/>
            <a:ext cx="1711570" cy="1363541"/>
          </a:xfrm>
          <a:prstGeom prst="rect">
            <a:avLst/>
          </a:prstGeom>
        </p:spPr>
      </p:pic>
      <p:pic>
        <p:nvPicPr>
          <p:cNvPr id="14" name="Picture 13" descr="A group of people holding signs&#10;&#10;AI-generated content may be incorrect.">
            <a:extLst>
              <a:ext uri="{FF2B5EF4-FFF2-40B4-BE49-F238E27FC236}">
                <a16:creationId xmlns:a16="http://schemas.microsoft.com/office/drawing/2014/main" id="{B1A3FE53-4DDA-9241-7E2D-E9F8DD03E34E}"/>
              </a:ext>
            </a:extLst>
          </p:cNvPr>
          <p:cNvPicPr>
            <a:picLocks noChangeAspect="1"/>
          </p:cNvPicPr>
          <p:nvPr/>
        </p:nvPicPr>
        <p:blipFill>
          <a:blip r:embed="rId7"/>
          <a:stretch>
            <a:fillRect/>
          </a:stretch>
        </p:blipFill>
        <p:spPr>
          <a:xfrm>
            <a:off x="7407292" y="4932542"/>
            <a:ext cx="2520462" cy="1140071"/>
          </a:xfrm>
          <a:prstGeom prst="rect">
            <a:avLst/>
          </a:prstGeom>
        </p:spPr>
      </p:pic>
      <p:pic>
        <p:nvPicPr>
          <p:cNvPr id="15" name="Picture 14" descr="A group of people marching in a protest&#10;&#10;AI-generated content may be incorrect.">
            <a:extLst>
              <a:ext uri="{FF2B5EF4-FFF2-40B4-BE49-F238E27FC236}">
                <a16:creationId xmlns:a16="http://schemas.microsoft.com/office/drawing/2014/main" id="{ACCF0C6A-A8E7-5599-9418-4D4EB8B0846A}"/>
              </a:ext>
            </a:extLst>
          </p:cNvPr>
          <p:cNvPicPr>
            <a:picLocks noChangeAspect="1"/>
          </p:cNvPicPr>
          <p:nvPr/>
        </p:nvPicPr>
        <p:blipFill>
          <a:blip r:embed="rId8"/>
          <a:stretch>
            <a:fillRect/>
          </a:stretch>
        </p:blipFill>
        <p:spPr>
          <a:xfrm>
            <a:off x="9890403" y="4051609"/>
            <a:ext cx="2013632" cy="1319561"/>
          </a:xfrm>
          <a:prstGeom prst="rect">
            <a:avLst/>
          </a:prstGeom>
        </p:spPr>
      </p:pic>
    </p:spTree>
    <p:extLst>
      <p:ext uri="{BB962C8B-B14F-4D97-AF65-F5344CB8AC3E}">
        <p14:creationId xmlns:p14="http://schemas.microsoft.com/office/powerpoint/2010/main" val="1584340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0CB6A-5985-D617-8861-6AD565C668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B9661-D406-2BD8-87E1-5E3972C19F37}"/>
              </a:ext>
            </a:extLst>
          </p:cNvPr>
          <p:cNvSpPr>
            <a:spLocks noGrp="1"/>
          </p:cNvSpPr>
          <p:nvPr>
            <p:ph type="title"/>
          </p:nvPr>
        </p:nvSpPr>
        <p:spPr>
          <a:xfrm>
            <a:off x="421566" y="264831"/>
            <a:ext cx="10132400" cy="965240"/>
          </a:xfrm>
        </p:spPr>
        <p:txBody>
          <a:bodyPr>
            <a:normAutofit/>
          </a:bodyPr>
          <a:lstStyle/>
          <a:p>
            <a:r>
              <a:rPr lang="en-US" sz="5400">
                <a:latin typeface="Cambria"/>
                <a:ea typeface="Cambria"/>
                <a:cs typeface="Calibri"/>
              </a:rPr>
              <a:t>Income and Wealth Exploration</a:t>
            </a:r>
            <a:endParaRPr lang="en-US" sz="5400">
              <a:latin typeface="Cambria"/>
              <a:ea typeface="Cambria"/>
            </a:endParaRPr>
          </a:p>
        </p:txBody>
      </p:sp>
      <p:sp>
        <p:nvSpPr>
          <p:cNvPr id="3" name="Content Placeholder 2">
            <a:extLst>
              <a:ext uri="{FF2B5EF4-FFF2-40B4-BE49-F238E27FC236}">
                <a16:creationId xmlns:a16="http://schemas.microsoft.com/office/drawing/2014/main" id="{CF78832F-3469-E3FF-527D-55EAB496DEE5}"/>
              </a:ext>
            </a:extLst>
          </p:cNvPr>
          <p:cNvSpPr>
            <a:spLocks noGrp="1"/>
          </p:cNvSpPr>
          <p:nvPr>
            <p:ph idx="1"/>
          </p:nvPr>
        </p:nvSpPr>
        <p:spPr>
          <a:xfrm>
            <a:off x="422367" y="1234836"/>
            <a:ext cx="11114313" cy="5047914"/>
          </a:xfrm>
        </p:spPr>
        <p:txBody>
          <a:bodyPr vert="horz" lIns="0" tIns="45720" rIns="0" bIns="45720" rtlCol="0" anchor="t">
            <a:normAutofit/>
          </a:bodyPr>
          <a:lstStyle/>
          <a:p>
            <a:pPr marL="457200" indent="-457200">
              <a:buFont typeface="Wingdings" panose="020F0502020204030204" pitchFamily="34" charset="0"/>
              <a:buChar char="Ø"/>
            </a:pPr>
            <a:r>
              <a:rPr lang="en-US" sz="2800" b="1">
                <a:latin typeface="Calibri"/>
                <a:ea typeface="Calibri"/>
                <a:cs typeface="Arial"/>
              </a:rPr>
              <a:t>What characterizes this time period in America?</a:t>
            </a:r>
            <a:endParaRPr lang="en-US" sz="2800" b="1">
              <a:solidFill>
                <a:srgbClr val="FF0000"/>
              </a:solidFill>
              <a:latin typeface="Calibri"/>
              <a:ea typeface="Calibri"/>
              <a:cs typeface="Arial" panose="020B0604020202020204" pitchFamily="34" charset="0"/>
            </a:endParaRPr>
          </a:p>
          <a:p>
            <a:pPr>
              <a:buFont typeface="Wingdings" panose="020F0502020204030204" pitchFamily="34" charset="0"/>
              <a:buChar char="Ø"/>
            </a:pPr>
            <a:r>
              <a:rPr lang="en-US" sz="2800" b="1">
                <a:solidFill>
                  <a:schemeClr val="tx2"/>
                </a:solidFill>
                <a:latin typeface="Calibri"/>
                <a:ea typeface="Calibri"/>
                <a:cs typeface="Arial"/>
              </a:rPr>
              <a:t> </a:t>
            </a:r>
            <a:r>
              <a:rPr lang="en-US" sz="2800" b="1">
                <a:solidFill>
                  <a:schemeClr val="tx1"/>
                </a:solidFill>
                <a:latin typeface="Calibri"/>
                <a:ea typeface="Calibri"/>
                <a:cs typeface="Arial"/>
              </a:rPr>
              <a:t> </a:t>
            </a:r>
            <a:r>
              <a:rPr lang="en-US" sz="2800" u="sng">
                <a:solidFill>
                  <a:schemeClr val="tx1"/>
                </a:solidFill>
                <a:latin typeface="Calibri"/>
                <a:ea typeface="Calibri"/>
                <a:cs typeface="Arial"/>
              </a:rPr>
              <a:t>Politics/Historic Events/Unionism</a:t>
            </a:r>
            <a:endParaRPr lang="en-US" u="sng">
              <a:solidFill>
                <a:schemeClr val="tx1"/>
              </a:solidFill>
              <a:latin typeface="Calibri"/>
              <a:ea typeface="Calibri"/>
              <a:cs typeface="Calibri"/>
            </a:endParaRPr>
          </a:p>
          <a:p>
            <a:pPr marL="0" indent="457200">
              <a:buNone/>
            </a:pPr>
            <a:r>
              <a:rPr lang="en-US" sz="3200" b="1">
                <a:solidFill>
                  <a:srgbClr val="404040"/>
                </a:solidFill>
                <a:latin typeface="Calibri"/>
                <a:ea typeface="Calibri"/>
                <a:cs typeface="Arial"/>
              </a:rPr>
              <a:t>1980-2014</a:t>
            </a:r>
            <a:endParaRPr lang="en-US" sz="3200" b="1">
              <a:solidFill>
                <a:srgbClr val="404040"/>
              </a:solidFill>
              <a:latin typeface="Calibri"/>
              <a:ea typeface="Calibri"/>
              <a:cs typeface="Calibri"/>
            </a:endParaRPr>
          </a:p>
          <a:p>
            <a:pPr marL="0" indent="0">
              <a:buNone/>
            </a:pPr>
            <a:endParaRPr lang="en-US" sz="2800" b="1">
              <a:latin typeface="Calibri"/>
              <a:ea typeface="Calibri"/>
              <a:cs typeface="Arial"/>
            </a:endParaRPr>
          </a:p>
          <a:p>
            <a:pPr marL="0" indent="457200">
              <a:buNone/>
            </a:pPr>
            <a:endParaRPr lang="en-US" sz="3200" b="1">
              <a:latin typeface="Calibri"/>
              <a:ea typeface="Calibri"/>
              <a:cs typeface="Arial"/>
            </a:endParaRPr>
          </a:p>
        </p:txBody>
      </p:sp>
      <p:pic>
        <p:nvPicPr>
          <p:cNvPr id="4" name="Picture 3" descr="A couple of men in suits&#10;&#10;AI-generated content may be incorrect.">
            <a:extLst>
              <a:ext uri="{FF2B5EF4-FFF2-40B4-BE49-F238E27FC236}">
                <a16:creationId xmlns:a16="http://schemas.microsoft.com/office/drawing/2014/main" id="{B326F207-3AD8-2803-6756-7AE20592AF50}"/>
              </a:ext>
            </a:extLst>
          </p:cNvPr>
          <p:cNvPicPr>
            <a:picLocks noChangeAspect="1"/>
          </p:cNvPicPr>
          <p:nvPr/>
        </p:nvPicPr>
        <p:blipFill>
          <a:blip r:embed="rId3"/>
          <a:stretch>
            <a:fillRect/>
          </a:stretch>
        </p:blipFill>
        <p:spPr>
          <a:xfrm>
            <a:off x="6882284" y="2211323"/>
            <a:ext cx="3131759" cy="1948916"/>
          </a:xfrm>
          <a:prstGeom prst="rect">
            <a:avLst/>
          </a:prstGeom>
        </p:spPr>
      </p:pic>
      <p:pic>
        <p:nvPicPr>
          <p:cNvPr id="6" name="Picture 5" descr="A group of people holding a banner&#10;&#10;AI-generated content may be incorrect.">
            <a:extLst>
              <a:ext uri="{FF2B5EF4-FFF2-40B4-BE49-F238E27FC236}">
                <a16:creationId xmlns:a16="http://schemas.microsoft.com/office/drawing/2014/main" id="{F946D7BB-D9D9-4AC4-D6AF-303FB9D13A2A}"/>
              </a:ext>
            </a:extLst>
          </p:cNvPr>
          <p:cNvPicPr>
            <a:picLocks noChangeAspect="1"/>
          </p:cNvPicPr>
          <p:nvPr/>
        </p:nvPicPr>
        <p:blipFill>
          <a:blip r:embed="rId4"/>
          <a:stretch>
            <a:fillRect/>
          </a:stretch>
        </p:blipFill>
        <p:spPr>
          <a:xfrm>
            <a:off x="8856236" y="4153124"/>
            <a:ext cx="2990385" cy="2008629"/>
          </a:xfrm>
          <a:prstGeom prst="rect">
            <a:avLst/>
          </a:prstGeom>
        </p:spPr>
      </p:pic>
      <p:pic>
        <p:nvPicPr>
          <p:cNvPr id="7" name="Picture 6" descr="A newspaper with text on it&#10;&#10;AI-generated content may be incorrect.">
            <a:extLst>
              <a:ext uri="{FF2B5EF4-FFF2-40B4-BE49-F238E27FC236}">
                <a16:creationId xmlns:a16="http://schemas.microsoft.com/office/drawing/2014/main" id="{13A1B3C4-FF6B-66D4-46FC-8BC1E1B5DB94}"/>
              </a:ext>
            </a:extLst>
          </p:cNvPr>
          <p:cNvPicPr>
            <a:picLocks noChangeAspect="1"/>
          </p:cNvPicPr>
          <p:nvPr/>
        </p:nvPicPr>
        <p:blipFill>
          <a:blip r:embed="rId5"/>
          <a:srcRect t="3214" b="17857"/>
          <a:stretch>
            <a:fillRect/>
          </a:stretch>
        </p:blipFill>
        <p:spPr>
          <a:xfrm>
            <a:off x="3234287" y="2639423"/>
            <a:ext cx="3553646" cy="2240975"/>
          </a:xfrm>
          <a:prstGeom prst="rect">
            <a:avLst/>
          </a:prstGeom>
        </p:spPr>
      </p:pic>
      <p:pic>
        <p:nvPicPr>
          <p:cNvPr id="8" name="Picture 7" descr="A person in a suit and tie&#10;&#10;AI-generated content may be incorrect.">
            <a:extLst>
              <a:ext uri="{FF2B5EF4-FFF2-40B4-BE49-F238E27FC236}">
                <a16:creationId xmlns:a16="http://schemas.microsoft.com/office/drawing/2014/main" id="{B5654543-0D26-A2CE-EBC6-F6ABE6203C0B}"/>
              </a:ext>
            </a:extLst>
          </p:cNvPr>
          <p:cNvPicPr>
            <a:picLocks noChangeAspect="1"/>
          </p:cNvPicPr>
          <p:nvPr/>
        </p:nvPicPr>
        <p:blipFill>
          <a:blip r:embed="rId6"/>
          <a:srcRect l="18000" r="16800" b="621"/>
          <a:stretch>
            <a:fillRect/>
          </a:stretch>
        </p:blipFill>
        <p:spPr>
          <a:xfrm>
            <a:off x="9651473" y="1238762"/>
            <a:ext cx="2080579" cy="1955002"/>
          </a:xfrm>
          <a:prstGeom prst="rect">
            <a:avLst/>
          </a:prstGeom>
        </p:spPr>
      </p:pic>
      <p:pic>
        <p:nvPicPr>
          <p:cNvPr id="9" name="Picture 8" descr="A graph with a line going up&#10;&#10;AI-generated content may be incorrect.">
            <a:extLst>
              <a:ext uri="{FF2B5EF4-FFF2-40B4-BE49-F238E27FC236}">
                <a16:creationId xmlns:a16="http://schemas.microsoft.com/office/drawing/2014/main" id="{16F997FF-ED88-3542-DA94-2055D8C66CCA}"/>
              </a:ext>
            </a:extLst>
          </p:cNvPr>
          <p:cNvPicPr>
            <a:picLocks noChangeAspect="1"/>
          </p:cNvPicPr>
          <p:nvPr/>
        </p:nvPicPr>
        <p:blipFill>
          <a:blip r:embed="rId7"/>
          <a:stretch>
            <a:fillRect/>
          </a:stretch>
        </p:blipFill>
        <p:spPr>
          <a:xfrm>
            <a:off x="6684907" y="4262987"/>
            <a:ext cx="2007468" cy="2013167"/>
          </a:xfrm>
          <a:prstGeom prst="rect">
            <a:avLst/>
          </a:prstGeom>
        </p:spPr>
      </p:pic>
    </p:spTree>
    <p:extLst>
      <p:ext uri="{BB962C8B-B14F-4D97-AF65-F5344CB8AC3E}">
        <p14:creationId xmlns:p14="http://schemas.microsoft.com/office/powerpoint/2010/main" val="4080216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raphical user interface&#10;&#10;Description automatically generated">
            <a:extLst>
              <a:ext uri="{FF2B5EF4-FFF2-40B4-BE49-F238E27FC236}">
                <a16:creationId xmlns:a16="http://schemas.microsoft.com/office/drawing/2014/main" id="{BC1A3EF8-8AA6-DFFD-1F48-48BE63328E02}"/>
              </a:ext>
            </a:extLst>
          </p:cNvPr>
          <p:cNvPicPr>
            <a:picLocks noChangeAspect="1"/>
          </p:cNvPicPr>
          <p:nvPr/>
        </p:nvPicPr>
        <p:blipFill rotWithShape="1">
          <a:blip r:embed="rId3"/>
          <a:srcRect r="-398" b="5300"/>
          <a:stretch/>
        </p:blipFill>
        <p:spPr>
          <a:xfrm>
            <a:off x="221206" y="1672742"/>
            <a:ext cx="2981939" cy="3506628"/>
          </a:xfrm>
          <a:prstGeom prst="rect">
            <a:avLst/>
          </a:prstGeom>
        </p:spPr>
      </p:pic>
      <p:sp>
        <p:nvSpPr>
          <p:cNvPr id="2" name="Title 1">
            <a:extLst>
              <a:ext uri="{FF2B5EF4-FFF2-40B4-BE49-F238E27FC236}">
                <a16:creationId xmlns:a16="http://schemas.microsoft.com/office/drawing/2014/main" id="{EF35839E-35D3-4B3E-BCA6-0814F931AE5F}"/>
              </a:ext>
            </a:extLst>
          </p:cNvPr>
          <p:cNvSpPr>
            <a:spLocks noGrp="1"/>
          </p:cNvSpPr>
          <p:nvPr>
            <p:ph type="title"/>
          </p:nvPr>
        </p:nvSpPr>
        <p:spPr>
          <a:xfrm>
            <a:off x="665101" y="286604"/>
            <a:ext cx="10490579" cy="910430"/>
          </a:xfrm>
        </p:spPr>
        <p:txBody>
          <a:bodyPr>
            <a:normAutofit/>
          </a:bodyPr>
          <a:lstStyle/>
          <a:p>
            <a:r>
              <a:rPr lang="en-US"/>
              <a:t>Directions for 1979-2014 </a:t>
            </a:r>
          </a:p>
        </p:txBody>
      </p:sp>
      <p:sp>
        <p:nvSpPr>
          <p:cNvPr id="3" name="Content Placeholder 2">
            <a:extLst>
              <a:ext uri="{FF2B5EF4-FFF2-40B4-BE49-F238E27FC236}">
                <a16:creationId xmlns:a16="http://schemas.microsoft.com/office/drawing/2014/main" id="{50004231-3CD2-4956-A8FD-DCFBE72E363B}"/>
              </a:ext>
            </a:extLst>
          </p:cNvPr>
          <p:cNvSpPr>
            <a:spLocks noGrp="1"/>
          </p:cNvSpPr>
          <p:nvPr>
            <p:ph idx="1"/>
          </p:nvPr>
        </p:nvSpPr>
        <p:spPr>
          <a:xfrm>
            <a:off x="3354988" y="1703348"/>
            <a:ext cx="9418199" cy="3489257"/>
          </a:xfrm>
        </p:spPr>
        <p:txBody>
          <a:bodyPr vert="horz" lIns="0" tIns="45720" rIns="0" bIns="45720" rtlCol="0" anchor="t">
            <a:normAutofit/>
          </a:bodyPr>
          <a:lstStyle/>
          <a:p>
            <a:pPr>
              <a:buFont typeface="Wingdings" panose="020F0502020204030204" pitchFamily="34" charset="0"/>
              <a:buChar char="Ø"/>
            </a:pPr>
            <a:r>
              <a:rPr lang="en-US" sz="2800"/>
              <a:t>  </a:t>
            </a:r>
            <a:r>
              <a:rPr lang="en-US" sz="2800" b="1"/>
              <a:t>Lowest:  </a:t>
            </a:r>
            <a:r>
              <a:rPr lang="en-US" sz="2800"/>
              <a:t>2 </a:t>
            </a:r>
            <a:r>
              <a:rPr lang="en-US" sz="2400"/>
              <a:t>1/2</a:t>
            </a:r>
            <a:r>
              <a:rPr lang="en-US" sz="2800"/>
              <a:t> steps/paces</a:t>
            </a:r>
            <a:r>
              <a:rPr lang="en-US" sz="2800" b="1"/>
              <a:t> backward</a:t>
            </a:r>
            <a:r>
              <a:rPr lang="en-US" sz="2800"/>
              <a:t> </a:t>
            </a:r>
            <a:r>
              <a:rPr lang="en-US" sz="2800">
                <a:solidFill>
                  <a:srgbClr val="404040"/>
                </a:solidFill>
              </a:rPr>
              <a:t>(</a:t>
            </a:r>
            <a:r>
              <a:rPr lang="en-US" sz="2800">
                <a:solidFill>
                  <a:schemeClr val="accent1"/>
                </a:solidFill>
              </a:rPr>
              <a:t>-12%; </a:t>
            </a:r>
            <a:r>
              <a:rPr lang="en-US" sz="2800">
                <a:solidFill>
                  <a:schemeClr val="tx1"/>
                </a:solidFill>
              </a:rPr>
              <a:t>$0 - 29,100)</a:t>
            </a:r>
            <a:endParaRPr lang="en-US" sz="2800">
              <a:solidFill>
                <a:schemeClr val="tx1"/>
              </a:solidFill>
              <a:ea typeface="Calibri" panose="020F0502020204030204"/>
              <a:cs typeface="Calibri"/>
            </a:endParaRPr>
          </a:p>
          <a:p>
            <a:pPr>
              <a:buFont typeface="Wingdings" panose="020F0502020204030204" pitchFamily="34" charset="0"/>
              <a:buChar char="Ø"/>
            </a:pPr>
            <a:r>
              <a:rPr lang="en-US" sz="2800"/>
              <a:t> </a:t>
            </a:r>
            <a:r>
              <a:rPr lang="en-US" sz="2800" b="1"/>
              <a:t> Second:</a:t>
            </a:r>
            <a:r>
              <a:rPr lang="en-US" sz="2800"/>
              <a:t>  1/2 step/pace forward (</a:t>
            </a:r>
            <a:r>
              <a:rPr lang="en-US" sz="2800">
                <a:solidFill>
                  <a:schemeClr val="accent1"/>
                </a:solidFill>
              </a:rPr>
              <a:t>+3%</a:t>
            </a:r>
            <a:r>
              <a:rPr lang="en-US" sz="2800"/>
              <a:t>; $29,101 - 52,697)</a:t>
            </a:r>
            <a:endParaRPr lang="en-US" sz="2800">
              <a:ea typeface="Calibri"/>
              <a:cs typeface="Calibri"/>
            </a:endParaRPr>
          </a:p>
          <a:p>
            <a:pPr>
              <a:buFont typeface="Wingdings" panose="020F0502020204030204" pitchFamily="34" charset="0"/>
              <a:buChar char="Ø"/>
            </a:pPr>
            <a:r>
              <a:rPr lang="en-US" sz="2800"/>
              <a:t>  </a:t>
            </a:r>
            <a:r>
              <a:rPr lang="en-US" sz="2800" b="1"/>
              <a:t>Middle:  </a:t>
            </a:r>
            <a:r>
              <a:rPr lang="en-US" sz="2800"/>
              <a:t>2 steps/paces forward (</a:t>
            </a:r>
            <a:r>
              <a:rPr lang="en-US" sz="2800">
                <a:solidFill>
                  <a:schemeClr val="accent1"/>
                </a:solidFill>
              </a:rPr>
              <a:t>+12%; </a:t>
            </a:r>
            <a:r>
              <a:rPr lang="en-US" sz="2800"/>
              <a:t>$52,698 - 82,032</a:t>
            </a:r>
            <a:endParaRPr lang="en-US" sz="2800">
              <a:ea typeface="Calibri"/>
              <a:cs typeface="Calibri"/>
            </a:endParaRPr>
          </a:p>
          <a:p>
            <a:pPr>
              <a:buFont typeface="Wingdings" panose="020F0502020204030204" pitchFamily="34" charset="0"/>
              <a:buChar char="Ø"/>
            </a:pPr>
            <a:r>
              <a:rPr lang="en-US" sz="2800"/>
              <a:t>  </a:t>
            </a:r>
            <a:r>
              <a:rPr lang="en-US" sz="2800" b="1"/>
              <a:t>Fourth: </a:t>
            </a:r>
            <a:r>
              <a:rPr lang="en-US" sz="2800"/>
              <a:t>  5 steps/paces forward (</a:t>
            </a:r>
            <a:r>
              <a:rPr lang="en-US" sz="2800">
                <a:solidFill>
                  <a:schemeClr val="accent1"/>
                </a:solidFill>
              </a:rPr>
              <a:t>+26%</a:t>
            </a:r>
            <a:r>
              <a:rPr lang="en-US" sz="2800"/>
              <a:t>; $82,033 - 129,006)</a:t>
            </a:r>
            <a:endParaRPr lang="en-US" sz="2800">
              <a:ea typeface="Calibri"/>
              <a:cs typeface="Calibri"/>
            </a:endParaRPr>
          </a:p>
          <a:p>
            <a:pPr>
              <a:buFont typeface="Wingdings" panose="020F0502020204030204" pitchFamily="34" charset="0"/>
              <a:buChar char="Ø"/>
            </a:pPr>
            <a:r>
              <a:rPr lang="en-US" sz="2800"/>
              <a:t>  </a:t>
            </a:r>
            <a:r>
              <a:rPr lang="en-US" sz="2800" b="1"/>
              <a:t>Highest:  </a:t>
            </a:r>
            <a:r>
              <a:rPr lang="en-US" sz="2800"/>
              <a:t>10 </a:t>
            </a:r>
            <a:r>
              <a:rPr lang="en-US" sz="2400"/>
              <a:t>1/2</a:t>
            </a:r>
            <a:r>
              <a:rPr lang="en-US" sz="2800"/>
              <a:t> steps/paces forward (</a:t>
            </a:r>
            <a:r>
              <a:rPr lang="en-US" sz="2800">
                <a:solidFill>
                  <a:schemeClr val="accent1"/>
                </a:solidFill>
              </a:rPr>
              <a:t>+54%</a:t>
            </a:r>
            <a:r>
              <a:rPr lang="en-US" sz="2800"/>
              <a:t>; $129,007+)</a:t>
            </a:r>
            <a:endParaRPr lang="en-US" sz="2800">
              <a:ea typeface="Calibri" panose="020F0502020204030204"/>
              <a:cs typeface="Calibri"/>
            </a:endParaRPr>
          </a:p>
        </p:txBody>
      </p:sp>
    </p:spTree>
    <p:extLst>
      <p:ext uri="{BB962C8B-B14F-4D97-AF65-F5344CB8AC3E}">
        <p14:creationId xmlns:p14="http://schemas.microsoft.com/office/powerpoint/2010/main" val="13778173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C2F9-45BA-40D5-9505-062A72C47DFE}"/>
              </a:ext>
            </a:extLst>
          </p:cNvPr>
          <p:cNvSpPr>
            <a:spLocks noGrp="1"/>
          </p:cNvSpPr>
          <p:nvPr>
            <p:ph type="title"/>
          </p:nvPr>
        </p:nvSpPr>
        <p:spPr>
          <a:xfrm>
            <a:off x="642355" y="286604"/>
            <a:ext cx="10513325" cy="1212251"/>
          </a:xfrm>
        </p:spPr>
        <p:txBody>
          <a:bodyPr/>
          <a:lstStyle/>
          <a:p>
            <a:r>
              <a:rPr lang="en-US"/>
              <a:t>Top 5% and Top 1%</a:t>
            </a:r>
          </a:p>
        </p:txBody>
      </p:sp>
      <p:sp>
        <p:nvSpPr>
          <p:cNvPr id="3" name="Content Placeholder 2">
            <a:extLst>
              <a:ext uri="{FF2B5EF4-FFF2-40B4-BE49-F238E27FC236}">
                <a16:creationId xmlns:a16="http://schemas.microsoft.com/office/drawing/2014/main" id="{AE45DC75-125E-401F-BCC7-4CB8BB404F60}"/>
              </a:ext>
            </a:extLst>
          </p:cNvPr>
          <p:cNvSpPr>
            <a:spLocks noGrp="1"/>
          </p:cNvSpPr>
          <p:nvPr>
            <p:ph idx="1"/>
          </p:nvPr>
        </p:nvSpPr>
        <p:spPr>
          <a:xfrm>
            <a:off x="640080" y="1200093"/>
            <a:ext cx="10855966" cy="4798861"/>
          </a:xfrm>
        </p:spPr>
        <p:txBody>
          <a:bodyPr vert="horz" lIns="0" tIns="45720" rIns="0" bIns="45720" rtlCol="0" anchor="t">
            <a:normAutofit/>
          </a:bodyPr>
          <a:lstStyle/>
          <a:p>
            <a:pPr>
              <a:buFont typeface="Wingdings" panose="020F0502020204030204" pitchFamily="34" charset="0"/>
              <a:buChar char="Ø"/>
            </a:pPr>
            <a:endParaRPr lang="en-US" sz="3600">
              <a:ea typeface="Calibri"/>
              <a:cs typeface="Calibri"/>
            </a:endParaRPr>
          </a:p>
          <a:p>
            <a:pPr>
              <a:buFont typeface="Wingdings" panose="020F0502020204030204" pitchFamily="34" charset="0"/>
              <a:buChar char="Ø"/>
            </a:pPr>
            <a:r>
              <a:rPr lang="en-US" sz="3200" b="1"/>
              <a:t>  Top 5%:</a:t>
            </a:r>
            <a:r>
              <a:rPr lang="en-US" sz="3200"/>
              <a:t> 15 </a:t>
            </a:r>
            <a:r>
              <a:rPr lang="en-US" sz="2800"/>
              <a:t>1/2</a:t>
            </a:r>
            <a:r>
              <a:rPr lang="en-US" sz="3200"/>
              <a:t> steps/paces forward </a:t>
            </a:r>
            <a:r>
              <a:rPr lang="en-US" sz="3200">
                <a:solidFill>
                  <a:schemeClr val="accent1"/>
                </a:solidFill>
              </a:rPr>
              <a:t>(+78%)</a:t>
            </a:r>
            <a:r>
              <a:rPr lang="en-US" sz="3200"/>
              <a:t> $230,030 and up</a:t>
            </a:r>
            <a:endParaRPr lang="en-US" sz="3200">
              <a:ea typeface="Calibri"/>
              <a:cs typeface="Calibri"/>
            </a:endParaRPr>
          </a:p>
          <a:p>
            <a:pPr>
              <a:buFont typeface="Wingdings" panose="020F0502020204030204" pitchFamily="34" charset="0"/>
              <a:buChar char="Ø"/>
            </a:pPr>
            <a:r>
              <a:rPr lang="en-US" sz="3200" b="1"/>
              <a:t>  Top 1%</a:t>
            </a:r>
            <a:r>
              <a:rPr lang="en-US" sz="3200"/>
              <a:t>:  37 steps/paces forward </a:t>
            </a:r>
            <a:r>
              <a:rPr lang="en-US" sz="3200">
                <a:solidFill>
                  <a:schemeClr val="accent1"/>
                </a:solidFill>
              </a:rPr>
              <a:t>(+185%)</a:t>
            </a:r>
            <a:r>
              <a:rPr lang="en-US" sz="3200"/>
              <a:t> $423,090 and up</a:t>
            </a:r>
            <a:endParaRPr lang="en-US" sz="3200">
              <a:ea typeface="Calibri"/>
              <a:cs typeface="Calibri"/>
            </a:endParaRPr>
          </a:p>
        </p:txBody>
      </p:sp>
      <p:pic>
        <p:nvPicPr>
          <p:cNvPr id="6" name="Picture 6" descr="Graphical user interface&#10;&#10;Description automatically generated">
            <a:extLst>
              <a:ext uri="{FF2B5EF4-FFF2-40B4-BE49-F238E27FC236}">
                <a16:creationId xmlns:a16="http://schemas.microsoft.com/office/drawing/2014/main" id="{083F9801-D93E-5E9E-37FA-3321DA98163D}"/>
              </a:ext>
            </a:extLst>
          </p:cNvPr>
          <p:cNvPicPr>
            <a:picLocks noChangeAspect="1"/>
          </p:cNvPicPr>
          <p:nvPr/>
        </p:nvPicPr>
        <p:blipFill rotWithShape="1">
          <a:blip r:embed="rId3"/>
          <a:srcRect r="-398" b="5300"/>
          <a:stretch/>
        </p:blipFill>
        <p:spPr>
          <a:xfrm>
            <a:off x="3469526" y="3087203"/>
            <a:ext cx="4865958" cy="2549184"/>
          </a:xfrm>
          <a:prstGeom prst="rect">
            <a:avLst/>
          </a:prstGeom>
        </p:spPr>
      </p:pic>
    </p:spTree>
    <p:extLst>
      <p:ext uri="{BB962C8B-B14F-4D97-AF65-F5344CB8AC3E}">
        <p14:creationId xmlns:p14="http://schemas.microsoft.com/office/powerpoint/2010/main" val="1827911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E0537B-EBE0-717E-EA3E-5179FAB89EE4}"/>
              </a:ext>
            </a:extLst>
          </p:cNvPr>
          <p:cNvSpPr txBox="1"/>
          <p:nvPr/>
        </p:nvSpPr>
        <p:spPr>
          <a:xfrm>
            <a:off x="1091312" y="-2894"/>
            <a:ext cx="968912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1979-2014</a:t>
            </a:r>
            <a:endParaRPr lang="en-US" sz="4400">
              <a:solidFill>
                <a:schemeClr val="accent1"/>
              </a:solidFill>
              <a:ea typeface="Calibri"/>
              <a:cs typeface="Calibri"/>
            </a:endParaRPr>
          </a:p>
        </p:txBody>
      </p:sp>
      <p:pic>
        <p:nvPicPr>
          <p:cNvPr id="6" name="Picture 5">
            <a:extLst>
              <a:ext uri="{FF2B5EF4-FFF2-40B4-BE49-F238E27FC236}">
                <a16:creationId xmlns:a16="http://schemas.microsoft.com/office/drawing/2014/main" id="{B2B52C11-356A-C6AD-DA31-125A82FEBDCE}"/>
              </a:ext>
            </a:extLst>
          </p:cNvPr>
          <p:cNvPicPr/>
          <p:nvPr/>
        </p:nvPicPr>
        <p:blipFill rotWithShape="1">
          <a:blip r:embed="rId3"/>
          <a:srcRect l="13585" t="15197" r="22928" b="6998"/>
          <a:stretch/>
        </p:blipFill>
        <p:spPr bwMode="auto">
          <a:xfrm>
            <a:off x="162601" y="762822"/>
            <a:ext cx="11873754" cy="57613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99832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showing the growth of the total income&#10;&#10;Description automatically generated">
            <a:extLst>
              <a:ext uri="{FF2B5EF4-FFF2-40B4-BE49-F238E27FC236}">
                <a16:creationId xmlns:a16="http://schemas.microsoft.com/office/drawing/2014/main" id="{72513D26-14B7-DA48-56F7-30CF2AE4BF70}"/>
              </a:ext>
            </a:extLst>
          </p:cNvPr>
          <p:cNvPicPr>
            <a:picLocks noChangeAspect="1"/>
          </p:cNvPicPr>
          <p:nvPr/>
        </p:nvPicPr>
        <p:blipFill>
          <a:blip r:embed="rId3"/>
          <a:stretch>
            <a:fillRect/>
          </a:stretch>
        </p:blipFill>
        <p:spPr>
          <a:xfrm>
            <a:off x="461399" y="267174"/>
            <a:ext cx="10957459" cy="5791372"/>
          </a:xfrm>
          <a:prstGeom prst="rect">
            <a:avLst/>
          </a:prstGeom>
        </p:spPr>
      </p:pic>
    </p:spTree>
    <p:extLst>
      <p:ext uri="{BB962C8B-B14F-4D97-AF65-F5344CB8AC3E}">
        <p14:creationId xmlns:p14="http://schemas.microsoft.com/office/powerpoint/2010/main" val="26678114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6BB70C-B4CD-3EDC-F27F-BE199EBFDD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C5C4CA-02AF-9447-A3C7-0B1D7BD93977}"/>
              </a:ext>
            </a:extLst>
          </p:cNvPr>
          <p:cNvPicPr>
            <a:picLocks noChangeAspect="1"/>
          </p:cNvPicPr>
          <p:nvPr/>
        </p:nvPicPr>
        <p:blipFill>
          <a:blip r:embed="rId2"/>
          <a:srcRect t="-53" r="-198" b="3800"/>
          <a:stretch>
            <a:fillRect/>
          </a:stretch>
        </p:blipFill>
        <p:spPr>
          <a:xfrm>
            <a:off x="5083163" y="1714500"/>
            <a:ext cx="6538433" cy="4153747"/>
          </a:xfrm>
          <a:prstGeom prst="rect">
            <a:avLst/>
          </a:prstGeom>
        </p:spPr>
      </p:pic>
      <p:sp>
        <p:nvSpPr>
          <p:cNvPr id="2" name="Title 1">
            <a:extLst>
              <a:ext uri="{FF2B5EF4-FFF2-40B4-BE49-F238E27FC236}">
                <a16:creationId xmlns:a16="http://schemas.microsoft.com/office/drawing/2014/main" id="{BC82CE24-0879-8567-16BD-06234EED83B3}"/>
              </a:ext>
            </a:extLst>
          </p:cNvPr>
          <p:cNvSpPr>
            <a:spLocks noGrp="1"/>
          </p:cNvSpPr>
          <p:nvPr>
            <p:ph type="title"/>
          </p:nvPr>
        </p:nvSpPr>
        <p:spPr>
          <a:xfrm>
            <a:off x="529515" y="266681"/>
            <a:ext cx="10058400" cy="1450757"/>
          </a:xfrm>
        </p:spPr>
        <p:txBody>
          <a:bodyPr vert="horz" lIns="91440" tIns="45720" rIns="91440" bIns="45720" rtlCol="0" anchor="b">
            <a:normAutofit/>
          </a:bodyPr>
          <a:lstStyle/>
          <a:p>
            <a:pPr algn="ctr"/>
            <a:r>
              <a:rPr lang="en-US" sz="5400">
                <a:latin typeface="Cambria"/>
                <a:ea typeface="Cambria"/>
                <a:cs typeface="Calibri Light"/>
              </a:rPr>
              <a:t>Income Quintiles: </a:t>
            </a:r>
            <a:r>
              <a:rPr lang="en-US" sz="5400">
                <a:solidFill>
                  <a:srgbClr val="C00000"/>
                </a:solidFill>
                <a:latin typeface="Cambria"/>
                <a:ea typeface="Cambria"/>
                <a:cs typeface="Calibri Light"/>
              </a:rPr>
              <a:t>2014 </a:t>
            </a:r>
            <a:r>
              <a:rPr lang="en-US" sz="5400">
                <a:solidFill>
                  <a:srgbClr val="404040"/>
                </a:solidFill>
                <a:latin typeface="Cambria"/>
                <a:ea typeface="Cambria"/>
                <a:cs typeface="Calibri Light"/>
              </a:rPr>
              <a:t>v. </a:t>
            </a:r>
            <a:r>
              <a:rPr lang="en-US" sz="5400">
                <a:solidFill>
                  <a:srgbClr val="C00000"/>
                </a:solidFill>
                <a:latin typeface="Cambria"/>
                <a:ea typeface="Cambria"/>
                <a:cs typeface="Calibri Light"/>
              </a:rPr>
              <a:t>2022</a:t>
            </a:r>
            <a:br>
              <a:rPr lang="en-US" sz="5400">
                <a:solidFill>
                  <a:srgbClr val="C00000"/>
                </a:solidFill>
                <a:latin typeface="Cambria"/>
                <a:ea typeface="Cambria"/>
                <a:cs typeface="Calibri Light"/>
              </a:rPr>
            </a:br>
            <a:r>
              <a:rPr lang="en-US" sz="2400">
                <a:solidFill>
                  <a:srgbClr val="C00000"/>
                </a:solidFill>
                <a:latin typeface="Cambria"/>
                <a:ea typeface="Cambria"/>
                <a:cs typeface="Calibri Light"/>
              </a:rPr>
              <a:t>What do you notice? </a:t>
            </a:r>
            <a:endParaRPr lang="en-US"/>
          </a:p>
        </p:txBody>
      </p:sp>
      <p:sp>
        <p:nvSpPr>
          <p:cNvPr id="13" name="Content Placeholder 12">
            <a:extLst>
              <a:ext uri="{FF2B5EF4-FFF2-40B4-BE49-F238E27FC236}">
                <a16:creationId xmlns:a16="http://schemas.microsoft.com/office/drawing/2014/main" id="{26A51B30-3B5F-3F2D-2248-2EE07AD5DC73}"/>
              </a:ext>
            </a:extLst>
          </p:cNvPr>
          <p:cNvSpPr>
            <a:spLocks noGrp="1"/>
          </p:cNvSpPr>
          <p:nvPr>
            <p:ph sz="half" idx="1"/>
          </p:nvPr>
        </p:nvSpPr>
        <p:spPr>
          <a:xfrm>
            <a:off x="619160" y="1845734"/>
            <a:ext cx="4937760" cy="4023360"/>
          </a:xfrm>
        </p:spPr>
        <p:txBody>
          <a:bodyPr vert="horz" lIns="0" tIns="45720" rIns="0" bIns="45720" rtlCol="0" anchor="t">
            <a:normAutofit/>
          </a:bodyPr>
          <a:lstStyle/>
          <a:p>
            <a:pPr algn="ctr">
              <a:lnSpc>
                <a:spcPct val="100000"/>
              </a:lnSpc>
              <a:spcBef>
                <a:spcPts val="0"/>
              </a:spcBef>
              <a:spcAft>
                <a:spcPts val="0"/>
              </a:spcAft>
            </a:pPr>
            <a:r>
              <a:rPr lang="en-US" sz="2400" b="1">
                <a:solidFill>
                  <a:srgbClr val="000000"/>
                </a:solidFill>
                <a:ea typeface="Calibri"/>
                <a:cs typeface="Calibri"/>
              </a:rPr>
              <a:t>2014 Income Quintiles</a:t>
            </a:r>
            <a:endParaRPr lang="en-US" sz="2400">
              <a:ea typeface="Calibri"/>
              <a:cs typeface="Calibri"/>
            </a:endParaRPr>
          </a:p>
          <a:p>
            <a:pPr algn="ctr">
              <a:lnSpc>
                <a:spcPct val="100000"/>
              </a:lnSpc>
              <a:spcBef>
                <a:spcPts val="0"/>
              </a:spcBef>
              <a:spcAft>
                <a:spcPts val="0"/>
              </a:spcAft>
            </a:pPr>
            <a:endParaRPr lang="en-US" sz="2400" b="1">
              <a:solidFill>
                <a:srgbClr val="000000"/>
              </a:solidFill>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Lowest Quintile:</a:t>
            </a:r>
            <a:r>
              <a:rPr lang="en-US" sz="1800">
                <a:solidFill>
                  <a:srgbClr val="000000"/>
                </a:solidFill>
                <a:ea typeface="Calibri"/>
                <a:cs typeface="Calibri"/>
              </a:rPr>
              <a:t>    $0-$29,100</a:t>
            </a:r>
            <a:endParaRPr lang="en-US" sz="1800">
              <a:ea typeface="Calibri"/>
              <a:cs typeface="Calibri"/>
            </a:endParaRPr>
          </a:p>
          <a:p>
            <a:pPr>
              <a:lnSpc>
                <a:spcPct val="100000"/>
              </a:lnSpc>
              <a:spcBef>
                <a:spcPts val="0"/>
              </a:spcBef>
              <a:spcAft>
                <a:spcPts val="0"/>
              </a:spcAft>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2nd Quintile:</a:t>
            </a:r>
            <a:r>
              <a:rPr lang="en-US" sz="1800">
                <a:solidFill>
                  <a:srgbClr val="000000"/>
                </a:solidFill>
                <a:ea typeface="Calibri"/>
                <a:cs typeface="Calibri"/>
              </a:rPr>
              <a:t>           $29,101-$52,697</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3rd Quintile:</a:t>
            </a:r>
            <a:r>
              <a:rPr lang="en-US" sz="1800">
                <a:solidFill>
                  <a:srgbClr val="000000"/>
                </a:solidFill>
                <a:ea typeface="Calibri"/>
                <a:cs typeface="Calibri"/>
              </a:rPr>
              <a:t>            $52,698-$82,032</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4th Quintile: </a:t>
            </a:r>
            <a:r>
              <a:rPr lang="en-US" sz="1800">
                <a:solidFill>
                  <a:srgbClr val="000000"/>
                </a:solidFill>
                <a:ea typeface="Calibri"/>
                <a:cs typeface="Calibri"/>
              </a:rPr>
              <a:t>           $82,033-129,006</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Highest Quintile:</a:t>
            </a:r>
            <a:r>
              <a:rPr lang="en-US" sz="1800">
                <a:solidFill>
                  <a:srgbClr val="000000"/>
                </a:solidFill>
                <a:ea typeface="Calibri"/>
                <a:cs typeface="Calibri"/>
              </a:rPr>
              <a:t>       $129,007 and Higher</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b="1">
              <a:solidFill>
                <a:srgbClr val="C00000"/>
              </a:solidFill>
              <a:ea typeface="Calibri"/>
              <a:cs typeface="Calibri"/>
            </a:endParaRPr>
          </a:p>
          <a:p>
            <a:pPr marL="0" indent="0" algn="ctr">
              <a:lnSpc>
                <a:spcPct val="100000"/>
              </a:lnSpc>
              <a:spcBef>
                <a:spcPts val="0"/>
              </a:spcBef>
              <a:spcAft>
                <a:spcPts val="0"/>
              </a:spcAft>
              <a:buNone/>
            </a:pPr>
            <a:endParaRPr lang="en-US" b="1">
              <a:solidFill>
                <a:srgbClr val="C00000"/>
              </a:solidFill>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endParaRPr lang="en-US">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C693B06B-2C90-2F73-4294-4805DC6C840D}"/>
              </a:ext>
            </a:extLst>
          </p:cNvPr>
          <p:cNvPicPr>
            <a:picLocks noChangeAspect="1"/>
          </p:cNvPicPr>
          <p:nvPr/>
        </p:nvPicPr>
        <p:blipFill>
          <a:blip r:embed="rId3"/>
          <a:srcRect l="4878" r="-2439" b="1051"/>
          <a:stretch/>
        </p:blipFill>
        <p:spPr>
          <a:xfrm>
            <a:off x="11618793" y="6177232"/>
            <a:ext cx="585439" cy="678590"/>
          </a:xfrm>
          <a:prstGeom prst="rect">
            <a:avLst/>
          </a:prstGeom>
        </p:spPr>
      </p:pic>
      <p:sp>
        <p:nvSpPr>
          <p:cNvPr id="3" name="TextBox 2">
            <a:extLst>
              <a:ext uri="{FF2B5EF4-FFF2-40B4-BE49-F238E27FC236}">
                <a16:creationId xmlns:a16="http://schemas.microsoft.com/office/drawing/2014/main" id="{F8CE2EE9-E6D0-7EF7-4F28-27C7E570BD9B}"/>
              </a:ext>
            </a:extLst>
          </p:cNvPr>
          <p:cNvSpPr txBox="1"/>
          <p:nvPr/>
        </p:nvSpPr>
        <p:spPr>
          <a:xfrm>
            <a:off x="5388146" y="5870685"/>
            <a:ext cx="636520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1600" b="0" i="0" u="none" strike="noStrike">
                <a:solidFill>
                  <a:srgbClr val="000000"/>
                </a:solidFill>
                <a:latin typeface="inherit"/>
                <a:ea typeface="inherit"/>
                <a:cs typeface="inherit"/>
              </a:rPr>
              <a:t>The </a:t>
            </a:r>
            <a:r>
              <a:rPr lang="en-US" sz="1600" b="1" i="0" u="none" strike="noStrike">
                <a:solidFill>
                  <a:srgbClr val="000000"/>
                </a:solidFill>
                <a:latin typeface="inherit"/>
                <a:ea typeface="inherit"/>
                <a:cs typeface="inherit"/>
              </a:rPr>
              <a:t>top 1%</a:t>
            </a:r>
            <a:r>
              <a:rPr lang="en-US" sz="1600" b="0" i="0" u="none" strike="noStrike">
                <a:solidFill>
                  <a:srgbClr val="000000"/>
                </a:solidFill>
                <a:latin typeface="inherit"/>
                <a:ea typeface="inherit"/>
                <a:cs typeface="inherit"/>
              </a:rPr>
              <a:t> of household have </a:t>
            </a:r>
            <a:r>
              <a:rPr lang="en-US" sz="1600">
                <a:solidFill>
                  <a:srgbClr val="000000"/>
                </a:solidFill>
                <a:latin typeface="inherit"/>
                <a:ea typeface="inherit"/>
                <a:cs typeface="inherit"/>
              </a:rPr>
              <a:t>a medium income</a:t>
            </a:r>
            <a:r>
              <a:rPr lang="en-US" sz="1600" b="0" i="0" u="none" strike="noStrike">
                <a:solidFill>
                  <a:srgbClr val="000000"/>
                </a:solidFill>
                <a:latin typeface="inherit"/>
                <a:ea typeface="inherit"/>
                <a:cs typeface="inherit"/>
              </a:rPr>
              <a:t> of</a:t>
            </a:r>
            <a:r>
              <a:rPr lang="en-US" sz="1600">
                <a:solidFill>
                  <a:srgbClr val="000000"/>
                </a:solidFill>
                <a:latin typeface="inherit"/>
                <a:ea typeface="inherit"/>
                <a:cs typeface="inherit"/>
              </a:rPr>
              <a:t> </a:t>
            </a:r>
            <a:r>
              <a:rPr lang="en-US" sz="1600" b="1" i="0" u="none" strike="noStrike">
                <a:solidFill>
                  <a:srgbClr val="000000"/>
                </a:solidFill>
                <a:latin typeface="inherit"/>
                <a:ea typeface="inherit"/>
                <a:cs typeface="inherit"/>
              </a:rPr>
              <a:t>$787,712</a:t>
            </a:r>
            <a:endParaRPr lang="en-US" sz="1600"/>
          </a:p>
        </p:txBody>
      </p:sp>
    </p:spTree>
    <p:extLst>
      <p:ext uri="{BB962C8B-B14F-4D97-AF65-F5344CB8AC3E}">
        <p14:creationId xmlns:p14="http://schemas.microsoft.com/office/powerpoint/2010/main" val="33851196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710" y="286603"/>
            <a:ext cx="11029708" cy="1145855"/>
          </a:xfrm>
        </p:spPr>
        <p:txBody>
          <a:bodyPr>
            <a:normAutofit/>
          </a:bodyPr>
          <a:lstStyle/>
          <a:p>
            <a:r>
              <a:rPr lang="en-US" sz="5400"/>
              <a:t>Questions for Consideration</a:t>
            </a:r>
          </a:p>
        </p:txBody>
      </p:sp>
      <p:sp>
        <p:nvSpPr>
          <p:cNvPr id="3" name="Content Placeholder 2"/>
          <p:cNvSpPr>
            <a:spLocks noGrp="1"/>
          </p:cNvSpPr>
          <p:nvPr>
            <p:ph idx="1"/>
          </p:nvPr>
        </p:nvSpPr>
        <p:spPr>
          <a:xfrm>
            <a:off x="668481" y="1713095"/>
            <a:ext cx="11028937" cy="4359060"/>
          </a:xfrm>
        </p:spPr>
        <p:txBody>
          <a:bodyPr vert="horz" lIns="0" tIns="45720" rIns="0" bIns="45720" rtlCol="0" anchor="t">
            <a:normAutofit/>
          </a:bodyPr>
          <a:lstStyle/>
          <a:p>
            <a:pPr>
              <a:buFont typeface="Wingdings" panose="020F0502020204030204" pitchFamily="34" charset="0"/>
              <a:buChar char="Ø"/>
            </a:pPr>
            <a:r>
              <a:rPr lang="en-US" sz="3200" b="1"/>
              <a:t>  In which quintile do most of our members live?</a:t>
            </a:r>
            <a:endParaRPr lang="en-US" sz="3200" b="1">
              <a:ea typeface="Calibri" panose="020F0502020204030204"/>
              <a:cs typeface="Calibri" panose="020F0502020204030204"/>
            </a:endParaRPr>
          </a:p>
          <a:p>
            <a:pPr>
              <a:buFont typeface="Wingdings" panose="020F0502020204030204" pitchFamily="34" charset="0"/>
              <a:buChar char="Ø"/>
            </a:pPr>
            <a:r>
              <a:rPr lang="en-US" sz="3200" b="1"/>
              <a:t>  In which quintile do you live?</a:t>
            </a:r>
            <a:endParaRPr lang="en-US" sz="3200" b="1">
              <a:ea typeface="Calibri" panose="020F0502020204030204"/>
              <a:cs typeface="Calibri" panose="020F0502020204030204"/>
            </a:endParaRPr>
          </a:p>
          <a:p>
            <a:pPr>
              <a:buFont typeface="Wingdings" panose="020F0502020204030204" pitchFamily="34" charset="0"/>
              <a:buChar char="Ø"/>
            </a:pPr>
            <a:r>
              <a:rPr lang="en-US" sz="3200" b="1"/>
              <a:t>  In which quintile do the policy makers live? </a:t>
            </a:r>
          </a:p>
          <a:p>
            <a:pPr>
              <a:buFont typeface="Wingdings" panose="020F0502020204030204" pitchFamily="34" charset="0"/>
              <a:buChar char="Ø"/>
            </a:pPr>
            <a:r>
              <a:rPr lang="en-US" sz="3200" b="1"/>
              <a:t>And the business owners?</a:t>
            </a:r>
            <a:endParaRPr lang="en-US" sz="3200" b="1">
              <a:ea typeface="Calibri" panose="020F0502020204030204"/>
              <a:cs typeface="Calibri"/>
            </a:endParaRPr>
          </a:p>
          <a:p>
            <a:pPr marL="0" indent="0">
              <a:buNone/>
            </a:pPr>
            <a:endParaRPr lang="en-US" sz="1400" b="1">
              <a:solidFill>
                <a:schemeClr val="accent1"/>
              </a:solidFill>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Tree>
    <p:extLst>
      <p:ext uri="{BB962C8B-B14F-4D97-AF65-F5344CB8AC3E}">
        <p14:creationId xmlns:p14="http://schemas.microsoft.com/office/powerpoint/2010/main" val="13809245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6486C9-E52D-22C8-C58F-F9A39E7F6F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6E94E0-30E8-9FF4-438F-4B3F7E79DB1A}"/>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Income </a:t>
            </a:r>
            <a:r>
              <a:rPr lang="en-US" sz="5400" err="1">
                <a:solidFill>
                  <a:srgbClr val="FFFFFF"/>
                </a:solidFill>
                <a:latin typeface="Calibri"/>
                <a:ea typeface="Calibri"/>
                <a:cs typeface="Calibri"/>
              </a:rPr>
              <a:t>andWealth</a:t>
            </a:r>
            <a:r>
              <a:rPr lang="en-US" sz="5400">
                <a:solidFill>
                  <a:srgbClr val="FFFFFF"/>
                </a:solidFill>
                <a:latin typeface="Calibri"/>
                <a:ea typeface="Calibri"/>
                <a:cs typeface="Calibri"/>
              </a:rPr>
              <a:t> by Race and Gender </a:t>
            </a:r>
          </a:p>
        </p:txBody>
      </p:sp>
      <p:graphicFrame>
        <p:nvGraphicFramePr>
          <p:cNvPr id="50" name="Content Placeholder 2">
            <a:extLst>
              <a:ext uri="{FF2B5EF4-FFF2-40B4-BE49-F238E27FC236}">
                <a16:creationId xmlns:a16="http://schemas.microsoft.com/office/drawing/2014/main" id="{8A132C69-D061-FC21-7EAD-DCC66310077D}"/>
              </a:ext>
            </a:extLst>
          </p:cNvPr>
          <p:cNvGraphicFramePr>
            <a:graphicFrameLocks noGrp="1"/>
          </p:cNvGraphicFramePr>
          <p:nvPr>
            <p:ph idx="1"/>
          </p:nvPr>
        </p:nvGraphicFramePr>
        <p:xfrm>
          <a:off x="4490904" y="516565"/>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D9E4BF83-18F8-5378-E81B-7CA2843DCA3D}"/>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1810946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the number of people in the united states&#10;&#10;AI-generated content may be incorrect.">
            <a:extLst>
              <a:ext uri="{FF2B5EF4-FFF2-40B4-BE49-F238E27FC236}">
                <a16:creationId xmlns:a16="http://schemas.microsoft.com/office/drawing/2014/main" id="{3D5ED462-D242-725B-60B8-55057954C862}"/>
              </a:ext>
            </a:extLst>
          </p:cNvPr>
          <p:cNvPicPr>
            <a:picLocks noChangeAspect="1"/>
          </p:cNvPicPr>
          <p:nvPr/>
        </p:nvPicPr>
        <p:blipFill>
          <a:blip r:embed="rId3"/>
          <a:stretch>
            <a:fillRect/>
          </a:stretch>
        </p:blipFill>
        <p:spPr>
          <a:xfrm>
            <a:off x="1145549" y="225098"/>
            <a:ext cx="9308844" cy="5831633"/>
          </a:xfrm>
          <a:prstGeom prst="rect">
            <a:avLst/>
          </a:prstGeom>
        </p:spPr>
      </p:pic>
    </p:spTree>
    <p:extLst>
      <p:ext uri="{BB962C8B-B14F-4D97-AF65-F5344CB8AC3E}">
        <p14:creationId xmlns:p14="http://schemas.microsoft.com/office/powerpoint/2010/main" val="28909649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a number of people in the united states&#10;&#10;AI-generated content may be incorrect.">
            <a:extLst>
              <a:ext uri="{FF2B5EF4-FFF2-40B4-BE49-F238E27FC236}">
                <a16:creationId xmlns:a16="http://schemas.microsoft.com/office/drawing/2014/main" id="{DD97A3DD-08BD-57A5-A189-406818D58EE3}"/>
              </a:ext>
            </a:extLst>
          </p:cNvPr>
          <p:cNvPicPr>
            <a:picLocks noChangeAspect="1"/>
          </p:cNvPicPr>
          <p:nvPr/>
        </p:nvPicPr>
        <p:blipFill>
          <a:blip r:embed="rId3"/>
          <a:srcRect t="13205" r="248" b="11573"/>
          <a:stretch>
            <a:fillRect/>
          </a:stretch>
        </p:blipFill>
        <p:spPr>
          <a:xfrm>
            <a:off x="372975" y="843280"/>
            <a:ext cx="8519969" cy="5392428"/>
          </a:xfrm>
          <a:prstGeom prst="rect">
            <a:avLst/>
          </a:prstGeom>
        </p:spPr>
      </p:pic>
      <p:sp>
        <p:nvSpPr>
          <p:cNvPr id="4" name="TextBox 3">
            <a:extLst>
              <a:ext uri="{FF2B5EF4-FFF2-40B4-BE49-F238E27FC236}">
                <a16:creationId xmlns:a16="http://schemas.microsoft.com/office/drawing/2014/main" id="{9D466D05-539D-FB73-0FB5-94729DB0D950}"/>
              </a:ext>
            </a:extLst>
          </p:cNvPr>
          <p:cNvSpPr txBox="1"/>
          <p:nvPr/>
        </p:nvSpPr>
        <p:spPr>
          <a:xfrm>
            <a:off x="375920" y="355600"/>
            <a:ext cx="9001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Calibri"/>
                <a:cs typeface="Calibri"/>
              </a:rPr>
              <a:t>Total household wealth grew in 2022, but white households still hold the vast majority</a:t>
            </a:r>
            <a:endParaRPr lang="en-US" b="1"/>
          </a:p>
        </p:txBody>
      </p:sp>
      <p:sp>
        <p:nvSpPr>
          <p:cNvPr id="7" name="TextBox 6">
            <a:extLst>
              <a:ext uri="{FF2B5EF4-FFF2-40B4-BE49-F238E27FC236}">
                <a16:creationId xmlns:a16="http://schemas.microsoft.com/office/drawing/2014/main" id="{AF4D86F7-0CA2-E95E-91B9-A6360D5B89E0}"/>
              </a:ext>
            </a:extLst>
          </p:cNvPr>
          <p:cNvSpPr txBox="1"/>
          <p:nvPr/>
        </p:nvSpPr>
        <p:spPr>
          <a:xfrm>
            <a:off x="8615680" y="4836160"/>
            <a:ext cx="346456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Source: Brookings Analysis of the Distributional Financial Accounts, 1989-2022</a:t>
            </a:r>
            <a:endParaRPr lang="en-US"/>
          </a:p>
        </p:txBody>
      </p:sp>
      <p:pic>
        <p:nvPicPr>
          <p:cNvPr id="8" name="Picture 7" descr="A blue text on a white background&#10;&#10;AI-generated content may be incorrect.">
            <a:extLst>
              <a:ext uri="{FF2B5EF4-FFF2-40B4-BE49-F238E27FC236}">
                <a16:creationId xmlns:a16="http://schemas.microsoft.com/office/drawing/2014/main" id="{F343D2B2-7070-1E0B-E268-9D27D7E33ADB}"/>
              </a:ext>
            </a:extLst>
          </p:cNvPr>
          <p:cNvPicPr>
            <a:picLocks noChangeAspect="1"/>
          </p:cNvPicPr>
          <p:nvPr/>
        </p:nvPicPr>
        <p:blipFill>
          <a:blip r:embed="rId4"/>
          <a:stretch>
            <a:fillRect/>
          </a:stretch>
        </p:blipFill>
        <p:spPr>
          <a:xfrm>
            <a:off x="9687560" y="5669915"/>
            <a:ext cx="2286000" cy="476250"/>
          </a:xfrm>
          <a:prstGeom prst="rect">
            <a:avLst/>
          </a:prstGeom>
        </p:spPr>
      </p:pic>
    </p:spTree>
    <p:extLst>
      <p:ext uri="{BB962C8B-B14F-4D97-AF65-F5344CB8AC3E}">
        <p14:creationId xmlns:p14="http://schemas.microsoft.com/office/powerpoint/2010/main" val="3653418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F84A-4ECE-4FE1-08C5-95E02C322B15}"/>
            </a:ext>
          </a:extLst>
        </p:cNvPr>
        <p:cNvGrpSpPr/>
        <p:nvPr/>
      </p:nvGrpSpPr>
      <p:grpSpPr>
        <a:xfrm>
          <a:off x="0" y="0"/>
          <a:ext cx="0" cy="0"/>
          <a:chOff x="0" y="0"/>
          <a:chExt cx="0" cy="0"/>
        </a:xfrm>
      </p:grpSpPr>
      <p:pic>
        <p:nvPicPr>
          <p:cNvPr id="4" name="Picture 3" descr="A screenshot of a graph&#10;&#10;AI-generated content may be incorrect.">
            <a:extLst>
              <a:ext uri="{FF2B5EF4-FFF2-40B4-BE49-F238E27FC236}">
                <a16:creationId xmlns:a16="http://schemas.microsoft.com/office/drawing/2014/main" id="{0D251C94-5092-BF73-5EBA-EC4CA3AC4DE6}"/>
              </a:ext>
            </a:extLst>
          </p:cNvPr>
          <p:cNvPicPr>
            <a:picLocks noChangeAspect="1"/>
          </p:cNvPicPr>
          <p:nvPr/>
        </p:nvPicPr>
        <p:blipFill>
          <a:blip r:embed="rId3"/>
          <a:srcRect l="1832" t="3167" r="1963" b="15385"/>
          <a:stretch>
            <a:fillRect/>
          </a:stretch>
        </p:blipFill>
        <p:spPr>
          <a:xfrm>
            <a:off x="675570" y="278067"/>
            <a:ext cx="7473319" cy="6053683"/>
          </a:xfrm>
          <a:prstGeom prst="rect">
            <a:avLst/>
          </a:prstGeom>
        </p:spPr>
      </p:pic>
      <p:sp>
        <p:nvSpPr>
          <p:cNvPr id="2" name="TextBox 1">
            <a:extLst>
              <a:ext uri="{FF2B5EF4-FFF2-40B4-BE49-F238E27FC236}">
                <a16:creationId xmlns:a16="http://schemas.microsoft.com/office/drawing/2014/main" id="{050BD4A7-BA98-08A7-CA63-8FCB39AFE5C6}"/>
              </a:ext>
            </a:extLst>
          </p:cNvPr>
          <p:cNvSpPr txBox="1"/>
          <p:nvPr/>
        </p:nvSpPr>
        <p:spPr>
          <a:xfrm>
            <a:off x="8321040" y="1717040"/>
            <a:ext cx="341376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*compared to men overall</a:t>
            </a:r>
            <a:br>
              <a:rPr lang="en-US">
                <a:ea typeface="Calibri"/>
                <a:cs typeface="Calibri"/>
              </a:rPr>
            </a:br>
            <a:endParaRPr lang="en-US">
              <a:ea typeface="Calibri"/>
              <a:cs typeface="Calibri"/>
            </a:endParaRPr>
          </a:p>
          <a:p>
            <a:r>
              <a:rPr lang="en-US">
                <a:ea typeface="Calibri"/>
                <a:cs typeface="Calibri"/>
              </a:rPr>
              <a:t>**Asian, Pacific Islander &amp; Native Hawaiian women combined </a:t>
            </a:r>
          </a:p>
          <a:p>
            <a:r>
              <a:rPr lang="en-US">
                <a:ea typeface="Calibri"/>
                <a:cs typeface="Calibri"/>
              </a:rPr>
              <a:t>Pay gaps based on median annual earnings of full-time, year-round workers.</a:t>
            </a:r>
          </a:p>
          <a:p>
            <a:endParaRPr lang="en-US">
              <a:ea typeface="Calibri"/>
              <a:cs typeface="Calibri"/>
            </a:endParaRPr>
          </a:p>
          <a:p>
            <a:r>
              <a:rPr lang="en-US">
                <a:ea typeface="Calibri"/>
                <a:cs typeface="Calibri"/>
              </a:rPr>
              <a:t>Sources: National Women's Law Center, AAUW</a:t>
            </a:r>
          </a:p>
        </p:txBody>
      </p:sp>
      <p:pic>
        <p:nvPicPr>
          <p:cNvPr id="3" name="Picture 2">
            <a:extLst>
              <a:ext uri="{FF2B5EF4-FFF2-40B4-BE49-F238E27FC236}">
                <a16:creationId xmlns:a16="http://schemas.microsoft.com/office/drawing/2014/main" id="{32B6AF5E-7B96-DEAE-ADDF-AA16EEEA897E}"/>
              </a:ext>
            </a:extLst>
          </p:cNvPr>
          <p:cNvPicPr>
            <a:picLocks noChangeAspect="1"/>
          </p:cNvPicPr>
          <p:nvPr/>
        </p:nvPicPr>
        <p:blipFill>
          <a:blip r:embed="rId4"/>
          <a:stretch>
            <a:fillRect/>
          </a:stretch>
        </p:blipFill>
        <p:spPr>
          <a:xfrm>
            <a:off x="7201217" y="5801677"/>
            <a:ext cx="1914525" cy="314325"/>
          </a:xfrm>
          <a:prstGeom prst="rect">
            <a:avLst/>
          </a:prstGeom>
        </p:spPr>
      </p:pic>
    </p:spTree>
    <p:extLst>
      <p:ext uri="{BB962C8B-B14F-4D97-AF65-F5344CB8AC3E}">
        <p14:creationId xmlns:p14="http://schemas.microsoft.com/office/powerpoint/2010/main" val="1912497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BCB32-3A63-832E-FB2F-82FBE8B57D5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B22D108-F685-6C32-83CA-64C3310C9727}"/>
              </a:ext>
            </a:extLst>
          </p:cNvPr>
          <p:cNvPicPr>
            <a:picLocks noChangeAspect="1"/>
          </p:cNvPicPr>
          <p:nvPr/>
        </p:nvPicPr>
        <p:blipFill>
          <a:blip r:embed="rId3"/>
          <a:stretch>
            <a:fillRect/>
          </a:stretch>
        </p:blipFill>
        <p:spPr>
          <a:xfrm>
            <a:off x="952268" y="499399"/>
            <a:ext cx="10463951" cy="5558405"/>
          </a:xfrm>
          <a:prstGeom prst="rect">
            <a:avLst/>
          </a:prstGeom>
        </p:spPr>
      </p:pic>
    </p:spTree>
    <p:extLst>
      <p:ext uri="{BB962C8B-B14F-4D97-AF65-F5344CB8AC3E}">
        <p14:creationId xmlns:p14="http://schemas.microsoft.com/office/powerpoint/2010/main" val="29035659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727E4-0C08-B1C0-27F4-E45A33092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1DBCC5-417D-D74E-2126-691D90FA6E63}"/>
              </a:ext>
            </a:extLst>
          </p:cNvPr>
          <p:cNvSpPr>
            <a:spLocks noGrp="1"/>
          </p:cNvSpPr>
          <p:nvPr>
            <p:ph type="title"/>
          </p:nvPr>
        </p:nvSpPr>
        <p:spPr>
          <a:xfrm>
            <a:off x="667710" y="286603"/>
            <a:ext cx="11029708" cy="1145855"/>
          </a:xfrm>
        </p:spPr>
        <p:txBody>
          <a:bodyPr>
            <a:normAutofit/>
          </a:bodyPr>
          <a:lstStyle/>
          <a:p>
            <a:r>
              <a:rPr lang="en-US" sz="5400"/>
              <a:t>Question for Consideration</a:t>
            </a:r>
          </a:p>
        </p:txBody>
      </p:sp>
      <p:sp>
        <p:nvSpPr>
          <p:cNvPr id="3" name="Content Placeholder 2">
            <a:extLst>
              <a:ext uri="{FF2B5EF4-FFF2-40B4-BE49-F238E27FC236}">
                <a16:creationId xmlns:a16="http://schemas.microsoft.com/office/drawing/2014/main" id="{0682DDF6-013B-C6A3-5651-FB983AB5BD78}"/>
              </a:ext>
            </a:extLst>
          </p:cNvPr>
          <p:cNvSpPr>
            <a:spLocks noGrp="1"/>
          </p:cNvSpPr>
          <p:nvPr>
            <p:ph idx="1"/>
          </p:nvPr>
        </p:nvSpPr>
        <p:spPr>
          <a:xfrm>
            <a:off x="668481" y="1713095"/>
            <a:ext cx="11028937" cy="4359060"/>
          </a:xfrm>
        </p:spPr>
        <p:txBody>
          <a:bodyPr vert="horz" lIns="0" tIns="45720" rIns="0" bIns="45720" rtlCol="0" anchor="t">
            <a:normAutofit/>
          </a:bodyPr>
          <a:lstStyle/>
          <a:p>
            <a:pPr marL="0" indent="0">
              <a:buNone/>
            </a:pPr>
            <a:endParaRPr lang="en-US" sz="3200" b="1">
              <a:ea typeface="Calibri" panose="020F0502020204030204"/>
              <a:cs typeface="Calibri"/>
            </a:endParaRPr>
          </a:p>
          <a:p>
            <a:pPr marL="457200" indent="-457200">
              <a:buFont typeface="Wingdings" panose="020F0502020204030204" pitchFamily="34" charset="0"/>
              <a:buChar char="Ø"/>
            </a:pPr>
            <a:r>
              <a:rPr lang="en-US" sz="3200" b="1"/>
              <a:t>Why would anyone want to prevent the equitable distribution   of wealth?</a:t>
            </a:r>
            <a:r>
              <a:rPr lang="en-US" sz="4000" b="1"/>
              <a:t> </a:t>
            </a:r>
            <a:endParaRPr lang="en-US" sz="1400" b="1">
              <a:solidFill>
                <a:schemeClr val="accent1"/>
              </a:solidFill>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Tree>
    <p:extLst>
      <p:ext uri="{BB962C8B-B14F-4D97-AF65-F5344CB8AC3E}">
        <p14:creationId xmlns:p14="http://schemas.microsoft.com/office/powerpoint/2010/main" val="11953781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600">
                <a:latin typeface="Calibri"/>
                <a:cs typeface="Calibri"/>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1165517" y="1845734"/>
            <a:ext cx="6841674" cy="4023360"/>
          </a:xfrm>
        </p:spPr>
        <p:txBody>
          <a:bodyPr vert="horz" lIns="0" tIns="45720" rIns="0" bIns="45720" rtlCol="0" anchor="t">
            <a:normAutofit fontScale="85000" lnSpcReduction="20000"/>
          </a:bodyPr>
          <a:lstStyle/>
          <a:p>
            <a:pPr marL="457200" indent="-457200">
              <a:buFont typeface="Wingdings" panose="020F0502020204030204" pitchFamily="34" charset="0"/>
              <a:buChar char="Ø"/>
            </a:pPr>
            <a:r>
              <a:rPr lang="en-US" sz="3200"/>
              <a:t>Systems have been intentionally built to shift power, income, wealth, and opportunity away from those in the lowest quintiles toward those in the top quintile.  </a:t>
            </a:r>
            <a:endParaRPr lang="en-US" sz="3200">
              <a:ea typeface="Calibri" panose="020F0502020204030204"/>
              <a:cs typeface="Calibri"/>
            </a:endParaRPr>
          </a:p>
          <a:p>
            <a:pPr marL="457200" indent="-457200">
              <a:buFont typeface="Wingdings" panose="020F0502020204030204" pitchFamily="34" charset="0"/>
              <a:buChar char="Ø"/>
            </a:pPr>
            <a:r>
              <a:rPr lang="en-US" sz="3200"/>
              <a:t>The impact is further compounded when you look at the intersection of race and income. </a:t>
            </a:r>
            <a:endParaRPr lang="en-US" sz="3200">
              <a:ea typeface="Calibri" panose="020F0502020204030204"/>
              <a:cs typeface="Calibri"/>
            </a:endParaRPr>
          </a:p>
          <a:p>
            <a:pPr marL="457200" indent="-457200">
              <a:buFont typeface="Wingdings" panose="020F0502020204030204" pitchFamily="34" charset="0"/>
              <a:buChar char="Ø"/>
            </a:pPr>
            <a:r>
              <a:rPr lang="en-US" sz="3200"/>
              <a:t>Collective action (people power) has led to any number of institutional solutions in the past and could do so again. </a:t>
            </a:r>
            <a:endParaRPr lang="en-US" sz="3200">
              <a:ea typeface="Calibri" panose="020F0502020204030204"/>
              <a:cs typeface="Calibri"/>
            </a:endParaRPr>
          </a:p>
          <a:p>
            <a:pPr marL="457200" indent="-457200">
              <a:buFont typeface="Wingdings" panose="020F0502020204030204" pitchFamily="34" charset="0"/>
              <a:buChar char="Ø"/>
            </a:pPr>
            <a:r>
              <a:rPr lang="en-US" sz="3200">
                <a:ea typeface="Calibri" panose="020F0502020204030204"/>
                <a:cs typeface="Calibri"/>
              </a:rPr>
              <a:t>Changing Tax and Income Policy is critical to create and sustain wealth for people of color</a:t>
            </a:r>
            <a:endParaRPr lang="en-US" sz="1400">
              <a:solidFill>
                <a:schemeClr val="accent1"/>
              </a:solidFill>
              <a:ea typeface="Calibri" panose="020F0502020204030204"/>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8434228" y="1716873"/>
            <a:ext cx="3755594" cy="31079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ue and white logo&#10;&#10;Description automatically generated">
            <a:extLst>
              <a:ext uri="{FF2B5EF4-FFF2-40B4-BE49-F238E27FC236}">
                <a16:creationId xmlns:a16="http://schemas.microsoft.com/office/drawing/2014/main" id="{8DB0AA9E-43AC-0FA4-37FC-1A6D9AEBE1ED}"/>
              </a:ext>
            </a:extLst>
          </p:cNvPr>
          <p:cNvPicPr>
            <a:picLocks noChangeAspect="1"/>
          </p:cNvPicPr>
          <p:nvPr/>
        </p:nvPicPr>
        <p:blipFill>
          <a:blip r:embed="rId4"/>
          <a:srcRect l="4878" r="-2439" b="1051"/>
          <a:stretch/>
        </p:blipFill>
        <p:spPr>
          <a:xfrm>
            <a:off x="11762565" y="6364137"/>
            <a:ext cx="427289" cy="462930"/>
          </a:xfrm>
          <a:prstGeom prst="rect">
            <a:avLst/>
          </a:prstGeom>
        </p:spPr>
      </p:pic>
    </p:spTree>
    <p:extLst>
      <p:ext uri="{BB962C8B-B14F-4D97-AF65-F5344CB8AC3E}">
        <p14:creationId xmlns:p14="http://schemas.microsoft.com/office/powerpoint/2010/main" val="682273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a:ea typeface="Calibri Light"/>
                <a:cs typeface="Calibri Light"/>
              </a:rPr>
              <a:t>Scott and Adia</a:t>
            </a:r>
          </a:p>
        </p:txBody>
      </p:sp>
    </p:spTree>
    <p:extLst>
      <p:ext uri="{BB962C8B-B14F-4D97-AF65-F5344CB8AC3E}">
        <p14:creationId xmlns:p14="http://schemas.microsoft.com/office/powerpoint/2010/main" val="20500622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04900" y="2971806"/>
            <a:ext cx="5385548" cy="1684150"/>
          </a:xfrm>
        </p:spPr>
        <p:txBody>
          <a:bodyPr anchor="ctr">
            <a:noAutofit/>
          </a:bodyPr>
          <a:lstStyle/>
          <a:p>
            <a:r>
              <a:rPr lang="en-US" sz="4000" b="1">
                <a:effectLst>
                  <a:outerShdw blurRad="38100" dist="38100" dir="2700000" algn="tl">
                    <a:srgbClr val="000000">
                      <a:alpha val="43137"/>
                    </a:srgbClr>
                  </a:outerShdw>
                </a:effectLst>
                <a:latin typeface="Arial"/>
                <a:cs typeface="Arial"/>
              </a:rPr>
              <a:t>Nativism and Immigration Policy</a:t>
            </a:r>
            <a:endParaRPr lang="en-US" sz="4000" b="1" cap="none">
              <a:effectLst>
                <a:outerShdw blurRad="38100" dist="38100" dir="2700000" algn="tl">
                  <a:srgbClr val="000000">
                    <a:alpha val="43137"/>
                  </a:srgbClr>
                </a:outerShdw>
              </a:effectLst>
              <a:latin typeface="Arial"/>
              <a:cs typeface="Arial"/>
            </a:endParaRPr>
          </a:p>
        </p:txBody>
      </p:sp>
      <p:pic>
        <p:nvPicPr>
          <p:cNvPr id="2" name="Picture 1"/>
          <p:cNvPicPr>
            <a:picLocks noChangeAspect="1"/>
          </p:cNvPicPr>
          <p:nvPr/>
        </p:nvPicPr>
        <p:blipFill>
          <a:blip r:embed="rId3"/>
          <a:stretch>
            <a:fillRect/>
          </a:stretch>
        </p:blipFill>
        <p:spPr>
          <a:xfrm>
            <a:off x="6962481" y="553015"/>
            <a:ext cx="5074764"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3297672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2504A-AF39-F126-73DB-11403DA3FE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615EAA-2EED-8851-0BF6-42230DBD437E}"/>
              </a:ext>
            </a:extLst>
          </p:cNvPr>
          <p:cNvSpPr>
            <a:spLocks noGrp="1"/>
          </p:cNvSpPr>
          <p:nvPr>
            <p:ph idx="1"/>
          </p:nvPr>
        </p:nvSpPr>
        <p:spPr>
          <a:xfrm>
            <a:off x="584616" y="1389764"/>
            <a:ext cx="11375457" cy="1164974"/>
          </a:xfrm>
        </p:spPr>
        <p:txBody>
          <a:bodyPr vert="horz" lIns="0" tIns="45720" rIns="0" bIns="45720" rtlCol="0" anchor="t">
            <a:noAutofit/>
          </a:bodyPr>
          <a:lstStyle/>
          <a:p>
            <a:pPr marL="0" indent="0">
              <a:buNone/>
            </a:pPr>
            <a:endParaRPr lang="en-US" sz="4000">
              <a:cs typeface="Calibri"/>
            </a:endParaRPr>
          </a:p>
          <a:p>
            <a:pPr marL="0" indent="0">
              <a:buNone/>
            </a:pPr>
            <a:endParaRPr lang="en-US" sz="4000">
              <a:ea typeface="Calibri"/>
              <a:cs typeface="Calibri"/>
            </a:endParaRPr>
          </a:p>
        </p:txBody>
      </p:sp>
      <p:sp>
        <p:nvSpPr>
          <p:cNvPr id="4" name="Title 3">
            <a:extLst>
              <a:ext uri="{FF2B5EF4-FFF2-40B4-BE49-F238E27FC236}">
                <a16:creationId xmlns:a16="http://schemas.microsoft.com/office/drawing/2014/main" id="{A78877D6-C57E-15CD-1F78-836F30E1CC01}"/>
              </a:ext>
            </a:extLst>
          </p:cNvPr>
          <p:cNvSpPr>
            <a:spLocks noGrp="1"/>
          </p:cNvSpPr>
          <p:nvPr>
            <p:ph type="title"/>
          </p:nvPr>
        </p:nvSpPr>
        <p:spPr>
          <a:xfrm>
            <a:off x="212785" y="286603"/>
            <a:ext cx="11748793" cy="702303"/>
          </a:xfrm>
        </p:spPr>
        <p:txBody>
          <a:bodyPr>
            <a:normAutofit fontScale="90000"/>
          </a:bodyPr>
          <a:lstStyle/>
          <a:p>
            <a:r>
              <a:rPr lang="en-US">
                <a:ea typeface="Calibri"/>
                <a:cs typeface="Calibri"/>
              </a:rPr>
              <a:t>What is Nativism? </a:t>
            </a:r>
            <a:endParaRPr lang="en-US" b="1">
              <a:latin typeface="+mn-lt"/>
              <a:ea typeface="Calibri"/>
              <a:cs typeface="Calibri"/>
            </a:endParaRPr>
          </a:p>
        </p:txBody>
      </p:sp>
      <p:pic>
        <p:nvPicPr>
          <p:cNvPr id="7" name="Picture 2" descr="Image result for immigration">
            <a:extLst>
              <a:ext uri="{FF2B5EF4-FFF2-40B4-BE49-F238E27FC236}">
                <a16:creationId xmlns:a16="http://schemas.microsoft.com/office/drawing/2014/main" id="{0D57C1E1-7FD7-7D3D-D5D0-8C48203380D1}"/>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t="58929" b="6474"/>
          <a:stretch/>
        </p:blipFill>
        <p:spPr bwMode="auto">
          <a:xfrm>
            <a:off x="0" y="4495800"/>
            <a:ext cx="12192000"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5E2E6DE-4449-B831-4E77-198464BBC1D7}"/>
              </a:ext>
            </a:extLst>
          </p:cNvPr>
          <p:cNvSpPr txBox="1"/>
          <p:nvPr/>
        </p:nvSpPr>
        <p:spPr>
          <a:xfrm>
            <a:off x="588158" y="989017"/>
            <a:ext cx="10914610"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1A1A1A"/>
                </a:solidFill>
                <a:latin typeface="Georgia"/>
                <a:cs typeface="Segoe UI"/>
              </a:rPr>
              <a:t>Nativis</a:t>
            </a:r>
            <a:r>
              <a:rPr lang="en-US" sz="2800">
                <a:latin typeface="Georgia"/>
                <a:cs typeface="Segoe UI"/>
              </a:rPr>
              <a:t>m is an ideology, governmental policy, or political stance that prioritizes the interests and well-being of native-born or long-established residents of a given country over those of immigrants, typically by advocating or enacting restrictions on immigration. Those who hold this view tend to reject or avoid the term </a:t>
            </a:r>
            <a:r>
              <a:rPr lang="en-US" sz="2800" i="1">
                <a:latin typeface="Georgia"/>
                <a:cs typeface="Segoe UI"/>
              </a:rPr>
              <a:t>nativist</a:t>
            </a:r>
            <a:r>
              <a:rPr lang="en-US" sz="2800">
                <a:latin typeface="Georgia"/>
                <a:cs typeface="Segoe UI"/>
              </a:rPr>
              <a:t> and instead identify themselves as “patriots,” “nationalists,” or “populists.” However, nativism is not equivalent to patriotism, nationalism, or populism; indeed, it has more in common with xenophobia and racism</a:t>
            </a:r>
            <a:r>
              <a:rPr lang="en-US" sz="2800">
                <a:latin typeface="Georgia"/>
                <a:ea typeface="Google Sans"/>
                <a:cs typeface="Google Sans"/>
              </a:rPr>
              <a:t>.</a:t>
            </a:r>
            <a:endParaRPr lang="en-US" sz="2800">
              <a:latin typeface="Georgia"/>
            </a:endParaRPr>
          </a:p>
          <a:p>
            <a:pPr algn="r"/>
            <a:r>
              <a:rPr lang="en-US">
                <a:ea typeface="Calibri"/>
                <a:cs typeface="Calibri"/>
              </a:rPr>
              <a:t>Source: Britannica.com</a:t>
            </a:r>
          </a:p>
        </p:txBody>
      </p:sp>
    </p:spTree>
    <p:extLst>
      <p:ext uri="{BB962C8B-B14F-4D97-AF65-F5344CB8AC3E}">
        <p14:creationId xmlns:p14="http://schemas.microsoft.com/office/powerpoint/2010/main" val="18282883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BDE747-AD60-478D-8296-49100E1B7A08}"/>
              </a:ext>
            </a:extLst>
          </p:cNvPr>
          <p:cNvSpPr>
            <a:spLocks noGrp="1"/>
          </p:cNvSpPr>
          <p:nvPr>
            <p:ph idx="1"/>
          </p:nvPr>
        </p:nvSpPr>
        <p:spPr>
          <a:xfrm>
            <a:off x="584616" y="1389764"/>
            <a:ext cx="11344565" cy="3882294"/>
          </a:xfrm>
        </p:spPr>
        <p:txBody>
          <a:bodyPr vert="horz" lIns="0" tIns="45720" rIns="0" bIns="45720" rtlCol="0" anchor="t">
            <a:noAutofit/>
          </a:bodyPr>
          <a:lstStyle/>
          <a:p>
            <a:pPr marL="0" indent="0">
              <a:buNone/>
            </a:pPr>
            <a:r>
              <a:rPr lang="en-US" sz="2800">
                <a:ea typeface="Calibri"/>
                <a:cs typeface="Calibri"/>
              </a:rPr>
              <a:t>How does US immigration policy and race intersect?</a:t>
            </a:r>
            <a:endParaRPr lang="en-US"/>
          </a:p>
          <a:p>
            <a:pPr marL="0" indent="0">
              <a:buNone/>
            </a:pPr>
            <a:endParaRPr lang="en-US" sz="2800">
              <a:ea typeface="Calibri"/>
              <a:cs typeface="Calibri"/>
            </a:endParaRPr>
          </a:p>
          <a:p>
            <a:pPr marL="0" indent="0">
              <a:buNone/>
            </a:pPr>
            <a:r>
              <a:rPr lang="en-US" sz="2800">
                <a:ea typeface="Calibri"/>
                <a:cs typeface="Calibri"/>
              </a:rPr>
              <a:t>How does the labor movement show up for immigrants in this country?</a:t>
            </a:r>
            <a:endParaRPr lang="en-US">
              <a:ea typeface="Calibri"/>
              <a:cs typeface="Calibri"/>
            </a:endParaRPr>
          </a:p>
          <a:p>
            <a:pPr marL="0" indent="0">
              <a:buNone/>
            </a:pPr>
            <a:endParaRPr lang="en-US" sz="2800">
              <a:ea typeface="Calibri"/>
              <a:cs typeface="Calibri"/>
            </a:endParaRPr>
          </a:p>
          <a:p>
            <a:pPr>
              <a:buNone/>
            </a:pPr>
            <a:r>
              <a:rPr lang="en-US" sz="2800">
                <a:ea typeface="+mn-lt"/>
                <a:cs typeface="+mn-lt"/>
              </a:rPr>
              <a:t>How can we participate in or engage with authentically advancing racial justice if your affiliate isn't all in?</a:t>
            </a:r>
            <a:endParaRPr lang="en-US" sz="2400">
              <a:ea typeface="Calibri"/>
              <a:cs typeface="Calibri"/>
            </a:endParaRPr>
          </a:p>
          <a:p>
            <a:pPr marL="0" indent="0">
              <a:buNone/>
            </a:pPr>
            <a:endParaRPr lang="en-US" sz="2800">
              <a:ea typeface="Calibri"/>
              <a:cs typeface="Calibri"/>
            </a:endParaRPr>
          </a:p>
          <a:p>
            <a:pPr marL="0" indent="0">
              <a:buNone/>
            </a:pPr>
            <a:endParaRPr lang="en-US" sz="2800">
              <a:ea typeface="Calibri"/>
              <a:cs typeface="Calibri"/>
            </a:endParaRPr>
          </a:p>
          <a:p>
            <a:pPr marL="0" indent="0">
              <a:buNone/>
            </a:pPr>
            <a:endParaRPr lang="en-US" sz="2800">
              <a:ea typeface="Calibri"/>
              <a:cs typeface="Calibri"/>
            </a:endParaRPr>
          </a:p>
          <a:p>
            <a:pPr marL="0" indent="0">
              <a:buNone/>
            </a:pPr>
            <a:endParaRPr lang="en-US" sz="2800">
              <a:ea typeface="Calibri"/>
              <a:cs typeface="Calibri"/>
            </a:endParaRPr>
          </a:p>
        </p:txBody>
      </p:sp>
      <p:sp>
        <p:nvSpPr>
          <p:cNvPr id="4" name="Title 3"/>
          <p:cNvSpPr>
            <a:spLocks noGrp="1"/>
          </p:cNvSpPr>
          <p:nvPr>
            <p:ph type="title"/>
          </p:nvPr>
        </p:nvSpPr>
        <p:spPr/>
        <p:txBody>
          <a:bodyPr>
            <a:normAutofit fontScale="90000"/>
          </a:bodyPr>
          <a:lstStyle/>
          <a:p>
            <a:r>
              <a:rPr lang="en-US" b="1">
                <a:latin typeface="+mn-lt"/>
              </a:rPr>
              <a:t>Discussion</a:t>
            </a:r>
          </a:p>
        </p:txBody>
      </p:sp>
      <p:pic>
        <p:nvPicPr>
          <p:cNvPr id="7" name="Picture 2" descr="Image result for immigration">
            <a:extLst>
              <a:ext uri="{FF2B5EF4-FFF2-40B4-BE49-F238E27FC236}">
                <a16:creationId xmlns:a16="http://schemas.microsoft.com/office/drawing/2014/main" id="{B2119381-E788-4F77-8F6F-6E84FAAD6357}"/>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t="58929" b="6474"/>
          <a:stretch/>
        </p:blipFill>
        <p:spPr bwMode="auto">
          <a:xfrm>
            <a:off x="0" y="4495800"/>
            <a:ext cx="121920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6272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EE4C5-2D37-1518-5B3E-1D80B018C5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CC5F63-699D-210F-E029-581D42155859}"/>
              </a:ext>
            </a:extLst>
          </p:cNvPr>
          <p:cNvSpPr>
            <a:spLocks noGrp="1"/>
          </p:cNvSpPr>
          <p:nvPr>
            <p:ph idx="1"/>
          </p:nvPr>
        </p:nvSpPr>
        <p:spPr>
          <a:xfrm>
            <a:off x="1559976" y="1712001"/>
            <a:ext cx="9739697" cy="2464658"/>
          </a:xfrm>
        </p:spPr>
        <p:txBody>
          <a:bodyPr vert="horz" lIns="0" tIns="45720" rIns="0" bIns="45720" rtlCol="0" anchor="t">
            <a:noAutofit/>
          </a:bodyPr>
          <a:lstStyle/>
          <a:p>
            <a:pPr marL="0" indent="0">
              <a:buNone/>
            </a:pPr>
            <a:endParaRPr lang="en-US" sz="2800">
              <a:ea typeface="Calibri"/>
              <a:cs typeface="Calibri"/>
            </a:endParaRPr>
          </a:p>
          <a:p>
            <a:pPr marL="0" indent="0">
              <a:buNone/>
            </a:pPr>
            <a:r>
              <a:rPr lang="en-US" sz="2800">
                <a:ea typeface="Calibri"/>
                <a:cs typeface="Calibri"/>
              </a:rPr>
              <a:t>Looking at the landscape of 2026, how do current policies like denaturalization efforts or asylum holds mirror the 19th-century goal of protecting "long established residents" at the expense of human rights?</a:t>
            </a:r>
          </a:p>
          <a:p>
            <a:pPr marL="0" indent="0">
              <a:buNone/>
            </a:pPr>
            <a:endParaRPr lang="en-US" sz="4400">
              <a:ea typeface="Calibri"/>
              <a:cs typeface="Calibri"/>
            </a:endParaRPr>
          </a:p>
          <a:p>
            <a:pPr marL="0" indent="0">
              <a:buNone/>
            </a:pPr>
            <a:endParaRPr lang="en-US" sz="4000">
              <a:ea typeface="Calibri"/>
              <a:cs typeface="Calibri"/>
            </a:endParaRPr>
          </a:p>
          <a:p>
            <a:pPr marL="0" indent="0">
              <a:buNone/>
            </a:pPr>
            <a:endParaRPr lang="en-US" sz="4000">
              <a:ea typeface="Calibri"/>
              <a:cs typeface="Calibri"/>
            </a:endParaRPr>
          </a:p>
          <a:p>
            <a:pPr marL="0" indent="0">
              <a:buNone/>
            </a:pPr>
            <a:endParaRPr lang="en-US">
              <a:ea typeface="Calibri"/>
              <a:cs typeface="Calibri"/>
            </a:endParaRPr>
          </a:p>
          <a:p>
            <a:pPr marL="0" indent="0">
              <a:buNone/>
            </a:pPr>
            <a:endParaRPr lang="en-US">
              <a:ea typeface="Calibri"/>
              <a:cs typeface="Calibri"/>
            </a:endParaRPr>
          </a:p>
          <a:p>
            <a:pPr marL="0" indent="0">
              <a:buNone/>
            </a:pPr>
            <a:endParaRPr lang="en-US" sz="4000">
              <a:ea typeface="Calibri"/>
              <a:cs typeface="Calibri"/>
            </a:endParaRPr>
          </a:p>
          <a:p>
            <a:pPr marL="0" indent="0">
              <a:buNone/>
            </a:pPr>
            <a:endParaRPr lang="en-US" sz="4000">
              <a:ea typeface="Calibri"/>
              <a:cs typeface="Calibri"/>
            </a:endParaRPr>
          </a:p>
        </p:txBody>
      </p:sp>
      <p:sp>
        <p:nvSpPr>
          <p:cNvPr id="4" name="Title 3">
            <a:extLst>
              <a:ext uri="{FF2B5EF4-FFF2-40B4-BE49-F238E27FC236}">
                <a16:creationId xmlns:a16="http://schemas.microsoft.com/office/drawing/2014/main" id="{FC835C7F-CBF5-9045-1523-A7913FC2BC0A}"/>
              </a:ext>
            </a:extLst>
          </p:cNvPr>
          <p:cNvSpPr>
            <a:spLocks noGrp="1"/>
          </p:cNvSpPr>
          <p:nvPr>
            <p:ph type="title"/>
          </p:nvPr>
        </p:nvSpPr>
        <p:spPr>
          <a:xfrm>
            <a:off x="873185" y="632043"/>
            <a:ext cx="7146313" cy="702303"/>
          </a:xfrm>
        </p:spPr>
        <p:txBody>
          <a:bodyPr>
            <a:normAutofit fontScale="90000"/>
          </a:bodyPr>
          <a:lstStyle/>
          <a:p>
            <a:r>
              <a:rPr lang="en-US"/>
              <a:t>Discussion—Modern Echoes</a:t>
            </a:r>
            <a:endParaRPr lang="en-US" b="1">
              <a:highlight>
                <a:srgbClr val="FFFF00"/>
              </a:highlight>
              <a:latin typeface="+mn-lt"/>
              <a:ea typeface="Calibri"/>
              <a:cs typeface="Calibri"/>
            </a:endParaRPr>
          </a:p>
        </p:txBody>
      </p:sp>
      <p:pic>
        <p:nvPicPr>
          <p:cNvPr id="7" name="Picture 2" descr="Image result for immigration">
            <a:extLst>
              <a:ext uri="{FF2B5EF4-FFF2-40B4-BE49-F238E27FC236}">
                <a16:creationId xmlns:a16="http://schemas.microsoft.com/office/drawing/2014/main" id="{797918DE-9921-F750-115C-18DCE1003CAE}"/>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t="58929" b="6474"/>
          <a:stretch/>
        </p:blipFill>
        <p:spPr bwMode="auto">
          <a:xfrm>
            <a:off x="0" y="4495800"/>
            <a:ext cx="121920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3751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8F14C-9596-6230-D605-0F75E277E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D70060-6D60-AD4C-D341-219266959EB6}"/>
              </a:ext>
            </a:extLst>
          </p:cNvPr>
          <p:cNvSpPr>
            <a:spLocks noGrp="1"/>
          </p:cNvSpPr>
          <p:nvPr>
            <p:ph type="title"/>
          </p:nvPr>
        </p:nvSpPr>
        <p:spPr>
          <a:xfrm>
            <a:off x="1097280" y="811096"/>
            <a:ext cx="4605647" cy="911420"/>
          </a:xfrm>
        </p:spPr>
        <p:txBody>
          <a:bodyPr/>
          <a:lstStyle/>
          <a:p>
            <a:pPr algn="ctr"/>
            <a:r>
              <a:rPr lang="en-US" sz="2700" b="1">
                <a:latin typeface="Calibri"/>
                <a:ea typeface="Calibri"/>
                <a:cs typeface="Calibri"/>
              </a:rPr>
              <a:t>How Can We be </a:t>
            </a:r>
            <a:r>
              <a:rPr lang="en-US" sz="2700" b="1">
                <a:solidFill>
                  <a:srgbClr val="C00000"/>
                </a:solidFill>
                <a:latin typeface="Calibri"/>
                <a:ea typeface="Calibri"/>
                <a:cs typeface="Calibri"/>
              </a:rPr>
              <a:t>Actors</a:t>
            </a:r>
            <a:r>
              <a:rPr lang="en-US" sz="2700" b="1">
                <a:latin typeface="Calibri"/>
                <a:ea typeface="Calibri"/>
                <a:cs typeface="Calibri"/>
              </a:rPr>
              <a:t> to support Immigrants?</a:t>
            </a:r>
            <a:endParaRPr lang="en-US">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746087E3-F0C0-22D0-F7A1-1D6C18BD8B1D}"/>
              </a:ext>
            </a:extLst>
          </p:cNvPr>
          <p:cNvSpPr>
            <a:spLocks noGrp="1"/>
          </p:cNvSpPr>
          <p:nvPr>
            <p:ph sz="half" idx="1"/>
          </p:nvPr>
        </p:nvSpPr>
        <p:spPr>
          <a:xfrm>
            <a:off x="271778" y="1845734"/>
            <a:ext cx="7134860" cy="4378960"/>
          </a:xfrm>
        </p:spPr>
        <p:txBody>
          <a:bodyPr vert="horz" lIns="0" tIns="45720" rIns="0" bIns="45720" rtlCol="0" anchor="t">
            <a:noAutofit/>
          </a:bodyPr>
          <a:lstStyle/>
          <a:p>
            <a:pPr indent="0">
              <a:lnSpc>
                <a:spcPct val="100000"/>
              </a:lnSpc>
              <a:spcBef>
                <a:spcPts val="0"/>
              </a:spcBef>
              <a:spcAft>
                <a:spcPts val="0"/>
              </a:spcAft>
              <a:buFont typeface="Wingdings" panose="020F0502020204030204" pitchFamily="34" charset="0"/>
              <a:buChar char="Ø"/>
            </a:pPr>
            <a:r>
              <a:rPr lang="en-US" b="1">
                <a:solidFill>
                  <a:srgbClr val="8C8534"/>
                </a:solidFill>
                <a:ea typeface="Calibri" panose="020F0502020204030204"/>
                <a:cs typeface="Calibri" panose="020F0502020204030204"/>
              </a:rPr>
              <a:t>  </a:t>
            </a:r>
            <a:r>
              <a:rPr lang="en-US" b="1">
                <a:solidFill>
                  <a:schemeClr val="tx1"/>
                </a:solidFill>
                <a:ea typeface="Calibri" panose="020F0502020204030204"/>
                <a:cs typeface="Calibri" panose="020F0502020204030204"/>
              </a:rPr>
              <a:t>Keep Informed</a:t>
            </a:r>
            <a:endParaRPr lang="en-US">
              <a:solidFill>
                <a:schemeClr val="tx1"/>
              </a:solidFill>
              <a:ea typeface="Calibri" panose="020F0502020204030204"/>
              <a:cs typeface="Calibri" panose="020F0502020204030204"/>
            </a:endParaRPr>
          </a:p>
          <a:p>
            <a:pPr marL="685800" lvl="1" indent="-228600">
              <a:lnSpc>
                <a:spcPct val="100000"/>
              </a:lnSpc>
              <a:spcBef>
                <a:spcPts val="0"/>
              </a:spcBef>
              <a:spcAft>
                <a:spcPts val="0"/>
              </a:spcAft>
              <a:buFont typeface="Courier New" pitchFamily="34" charset="0"/>
              <a:buChar char="o"/>
            </a:pPr>
            <a:r>
              <a:rPr lang="en-US" b="1">
                <a:solidFill>
                  <a:srgbClr val="404040"/>
                </a:solidFill>
                <a:ea typeface="Calibri" panose="020F0502020204030204"/>
                <a:cs typeface="Calibri" panose="020F0502020204030204"/>
              </a:rPr>
              <a:t>Become</a:t>
            </a:r>
            <a:r>
              <a:rPr lang="en-US" b="1">
                <a:ea typeface="Calibri"/>
                <a:cs typeface="Calibri"/>
              </a:rPr>
              <a:t> Familiar with Key Terms and Policies</a:t>
            </a:r>
            <a:endParaRPr lang="en-US">
              <a:ea typeface="Calibri"/>
              <a:cs typeface="Calibri"/>
            </a:endParaRPr>
          </a:p>
          <a:p>
            <a:pPr marL="400050" lvl="1" indent="0">
              <a:lnSpc>
                <a:spcPct val="100000"/>
              </a:lnSpc>
              <a:spcBef>
                <a:spcPts val="0"/>
              </a:spcBef>
              <a:spcAft>
                <a:spcPts val="0"/>
              </a:spcAft>
              <a:buNone/>
            </a:pPr>
            <a:r>
              <a:rPr lang="en-US" b="1">
                <a:ea typeface="Calibri"/>
                <a:cs typeface="Calibri"/>
              </a:rPr>
              <a:t>      </a:t>
            </a:r>
            <a:r>
              <a:rPr lang="en-US" sz="1600">
                <a:solidFill>
                  <a:srgbClr val="8C8534"/>
                </a:solidFill>
                <a:ea typeface="Calibri"/>
                <a:cs typeface="Calibri"/>
                <a:hlinkClick r:id="" action="ppaction://noaction">
                  <a:extLst>
                    <a:ext uri="{A12FA001-AC4F-418D-AE19-62706E023703}">
                      <ahyp:hlinkClr xmlns:ahyp="http://schemas.microsoft.com/office/drawing/2018/hyperlinkcolor" val="tx"/>
                    </a:ext>
                  </a:extLst>
                </a:hlinkClick>
              </a:rPr>
              <a:t>https://www.freedomforimmigrants.org/terminology</a:t>
            </a:r>
            <a:r>
              <a:rPr lang="en-US" sz="1600">
                <a:solidFill>
                  <a:srgbClr val="8C8534"/>
                </a:solidFill>
                <a:ea typeface="Calibri"/>
                <a:cs typeface="Calibri"/>
              </a:rPr>
              <a:t> </a:t>
            </a:r>
            <a:endParaRPr lang="en-US" sz="1600">
              <a:ea typeface="Calibri"/>
              <a:cs typeface="Calibri"/>
            </a:endParaRPr>
          </a:p>
          <a:p>
            <a:pPr marL="400050" lvl="1" indent="0">
              <a:lnSpc>
                <a:spcPct val="100000"/>
              </a:lnSpc>
              <a:spcBef>
                <a:spcPts val="0"/>
              </a:spcBef>
              <a:spcAft>
                <a:spcPts val="0"/>
              </a:spcAft>
              <a:buNone/>
            </a:pPr>
            <a:endParaRPr lang="en-US" sz="1600">
              <a:solidFill>
                <a:srgbClr val="8C8534"/>
              </a:solidFill>
              <a:ea typeface="Calibri"/>
              <a:cs typeface="Calibri"/>
            </a:endParaRPr>
          </a:p>
          <a:p>
            <a:pPr marL="393700" indent="-285750">
              <a:lnSpc>
                <a:spcPct val="100000"/>
              </a:lnSpc>
              <a:spcBef>
                <a:spcPts val="0"/>
              </a:spcBef>
              <a:spcAft>
                <a:spcPts val="0"/>
              </a:spcAft>
              <a:buFont typeface="Wingdings" pitchFamily="34" charset="0"/>
              <a:buChar char="Ø"/>
            </a:pPr>
            <a:r>
              <a:rPr lang="en-US" b="1">
                <a:ea typeface="Calibri"/>
                <a:cs typeface="Calibri"/>
              </a:rPr>
              <a:t>Share Know Your Rights and "Legal Protection" Resources</a:t>
            </a:r>
            <a:endParaRPr lang="en-US">
              <a:ea typeface="Calibri"/>
              <a:cs typeface="Calibri"/>
            </a:endParaRPr>
          </a:p>
          <a:p>
            <a:pPr marL="640080" lvl="4">
              <a:lnSpc>
                <a:spcPct val="100000"/>
              </a:lnSpc>
              <a:spcBef>
                <a:spcPts val="0"/>
              </a:spcBef>
              <a:spcAft>
                <a:spcPts val="0"/>
              </a:spcAft>
              <a:buFont typeface="Courier New,monospace" panose="020F0502020204030204" pitchFamily="34" charset="0"/>
              <a:buChar char="o"/>
            </a:pPr>
            <a:r>
              <a:rPr lang="en-US" sz="1600" b="1">
                <a:solidFill>
                  <a:srgbClr val="8C8534"/>
                </a:solidFill>
                <a:ea typeface="Calibri"/>
                <a:cs typeface="Calibri"/>
              </a:rPr>
              <a:t>ACLU: </a:t>
            </a:r>
            <a:r>
              <a:rPr lang="en-US" sz="1600">
                <a:solidFill>
                  <a:srgbClr val="8C8534"/>
                </a:solidFill>
                <a:ea typeface="Calibri"/>
                <a:cs typeface="Calibri"/>
                <a:hlinkClick r:id="rId2">
                  <a:extLst>
                    <a:ext uri="{A12FA001-AC4F-418D-AE19-62706E023703}">
                      <ahyp:hlinkClr xmlns:ahyp="http://schemas.microsoft.com/office/drawing/2018/hyperlinkcolor" val="tx"/>
                    </a:ext>
                  </a:extLst>
                </a:hlinkClick>
              </a:rPr>
              <a:t>https://www.aclu.org/we-have-rights</a:t>
            </a:r>
            <a:r>
              <a:rPr lang="en-US" sz="1600">
                <a:solidFill>
                  <a:srgbClr val="8C8534"/>
                </a:solidFill>
                <a:ea typeface="Calibri"/>
                <a:cs typeface="Calibri"/>
              </a:rPr>
              <a:t> </a:t>
            </a:r>
            <a:endParaRPr lang="en-US" sz="1600">
              <a:ea typeface="Calibri"/>
              <a:cs typeface="Calibri"/>
            </a:endParaRPr>
          </a:p>
          <a:p>
            <a:pPr marL="640080" lvl="4">
              <a:lnSpc>
                <a:spcPct val="100000"/>
              </a:lnSpc>
              <a:spcBef>
                <a:spcPts val="0"/>
              </a:spcBef>
              <a:spcAft>
                <a:spcPts val="0"/>
              </a:spcAft>
              <a:buFont typeface="Courier New,monospace" panose="020F0502020204030204" pitchFamily="34" charset="0"/>
              <a:buChar char="o"/>
            </a:pPr>
            <a:r>
              <a:rPr lang="en-US" sz="1600" b="1">
                <a:solidFill>
                  <a:srgbClr val="8C8534"/>
                </a:solidFill>
                <a:ea typeface="Calibri"/>
                <a:cs typeface="Calibri"/>
              </a:rPr>
              <a:t>Labor Notes </a:t>
            </a:r>
            <a:r>
              <a:rPr lang="en-US" sz="1600">
                <a:solidFill>
                  <a:srgbClr val="8C8534"/>
                </a:solidFill>
                <a:ea typeface="Calibri"/>
                <a:cs typeface="Calibri"/>
                <a:hlinkClick r:id="rId3">
                  <a:extLst>
                    <a:ext uri="{A12FA001-AC4F-418D-AE19-62706E023703}">
                      <ahyp:hlinkClr xmlns:ahyp="http://schemas.microsoft.com/office/drawing/2018/hyperlinkcolor" val="tx"/>
                    </a:ext>
                  </a:extLst>
                </a:hlinkClick>
              </a:rPr>
              <a:t>https://www.labornotes.org/immigration</a:t>
            </a:r>
            <a:r>
              <a:rPr lang="en-US" sz="1600">
                <a:solidFill>
                  <a:srgbClr val="8C8534"/>
                </a:solidFill>
                <a:ea typeface="Calibri"/>
                <a:cs typeface="Calibri"/>
              </a:rPr>
              <a:t> </a:t>
            </a:r>
            <a:endParaRPr lang="en-US" sz="1600">
              <a:ea typeface="Calibri"/>
              <a:cs typeface="Calibri"/>
            </a:endParaRPr>
          </a:p>
          <a:p>
            <a:pPr marL="566420" lvl="2">
              <a:lnSpc>
                <a:spcPct val="100000"/>
              </a:lnSpc>
              <a:spcBef>
                <a:spcPts val="0"/>
              </a:spcBef>
              <a:spcAft>
                <a:spcPts val="0"/>
              </a:spcAft>
              <a:buFont typeface="Courier New" panose="020F0502020204030204" pitchFamily="34" charset="0"/>
              <a:buChar char="o"/>
            </a:pPr>
            <a:endParaRPr lang="en-US" sz="1800">
              <a:solidFill>
                <a:srgbClr val="000000"/>
              </a:solidFill>
              <a:ea typeface="Calibri" panose="020F0502020204030204"/>
              <a:cs typeface="Calibri" panose="020F0502020204030204"/>
            </a:endParaRPr>
          </a:p>
          <a:p>
            <a:pPr indent="0">
              <a:lnSpc>
                <a:spcPct val="100000"/>
              </a:lnSpc>
              <a:spcBef>
                <a:spcPts val="0"/>
              </a:spcBef>
              <a:spcAft>
                <a:spcPts val="0"/>
              </a:spcAft>
              <a:buFont typeface="Wingdings" panose="020F0502020204030204" pitchFamily="34" charset="0"/>
              <a:buChar char="Ø"/>
            </a:pPr>
            <a:r>
              <a:rPr lang="en-US" b="1">
                <a:solidFill>
                  <a:schemeClr val="tx1"/>
                </a:solidFill>
                <a:ea typeface="Calibri" panose="020F0502020204030204"/>
                <a:cs typeface="Calibri" panose="020F0502020204030204"/>
              </a:rPr>
              <a:t>  Refute Disinformation</a:t>
            </a:r>
            <a:endParaRPr lang="en-US">
              <a:solidFill>
                <a:schemeClr val="tx1"/>
              </a:solidFill>
              <a:ea typeface="Calibri" panose="020F0502020204030204"/>
              <a:cs typeface="Calibri" panose="020F0502020204030204"/>
            </a:endParaRPr>
          </a:p>
          <a:p>
            <a:pPr marL="749300" lvl="3" indent="-285750">
              <a:lnSpc>
                <a:spcPct val="100000"/>
              </a:lnSpc>
              <a:spcBef>
                <a:spcPts val="0"/>
              </a:spcBef>
              <a:spcAft>
                <a:spcPts val="0"/>
              </a:spcAft>
              <a:buFont typeface="Arial" panose="020F0502020204030204" pitchFamily="34" charset="0"/>
              <a:buChar char="•"/>
            </a:pPr>
            <a:r>
              <a:rPr lang="en-US" sz="1600" b="1">
                <a:ea typeface="Calibri"/>
                <a:cs typeface="Calibri"/>
              </a:rPr>
              <a:t>Fiction:</a:t>
            </a:r>
            <a:r>
              <a:rPr lang="en-US" sz="1600">
                <a:ea typeface="Calibri"/>
                <a:cs typeface="Calibri"/>
              </a:rPr>
              <a:t>  The majority of immigrants being arrested, detained, and deported are violent criminals</a:t>
            </a:r>
          </a:p>
          <a:p>
            <a:pPr marL="749300" lvl="3" indent="-285750">
              <a:lnSpc>
                <a:spcPct val="100000"/>
              </a:lnSpc>
              <a:spcBef>
                <a:spcPts val="0"/>
              </a:spcBef>
              <a:spcAft>
                <a:spcPts val="0"/>
              </a:spcAft>
              <a:buFont typeface="Arial" panose="020F0502020204030204" pitchFamily="34" charset="0"/>
              <a:buChar char="•"/>
            </a:pPr>
            <a:r>
              <a:rPr lang="en-US" sz="1600" b="1">
                <a:ea typeface="Calibri"/>
                <a:cs typeface="Calibri"/>
              </a:rPr>
              <a:t>Facts:</a:t>
            </a:r>
            <a:r>
              <a:rPr lang="en-US" sz="1600">
                <a:ea typeface="Calibri"/>
                <a:cs typeface="Calibri"/>
              </a:rPr>
              <a:t> </a:t>
            </a:r>
          </a:p>
          <a:p>
            <a:pPr marL="932180" lvl="4">
              <a:lnSpc>
                <a:spcPct val="100000"/>
              </a:lnSpc>
              <a:spcBef>
                <a:spcPts val="0"/>
              </a:spcBef>
              <a:spcAft>
                <a:spcPts val="0"/>
              </a:spcAft>
              <a:buFont typeface="Courier New" pitchFamily="34" charset="0"/>
              <a:buChar char="o"/>
            </a:pPr>
            <a:r>
              <a:rPr lang="en-US" sz="1600">
                <a:ea typeface="Calibri"/>
                <a:cs typeface="Calibri"/>
              </a:rPr>
              <a:t>93% DO NOT have a violent criminal record. </a:t>
            </a:r>
          </a:p>
          <a:p>
            <a:pPr marL="932180" lvl="4">
              <a:lnSpc>
                <a:spcPct val="100000"/>
              </a:lnSpc>
              <a:spcBef>
                <a:spcPts val="0"/>
              </a:spcBef>
              <a:spcAft>
                <a:spcPts val="0"/>
              </a:spcAft>
              <a:buFont typeface="Courier New" pitchFamily="34" charset="0"/>
              <a:buChar char="o"/>
            </a:pPr>
            <a:r>
              <a:rPr lang="en-US" sz="1600">
                <a:solidFill>
                  <a:srgbClr val="404040"/>
                </a:solidFill>
                <a:ea typeface="Calibri" panose="020F0502020204030204"/>
                <a:cs typeface="Calibri" panose="020F0502020204030204"/>
              </a:rPr>
              <a:t>70% DO NOT have ANY criminal record </a:t>
            </a:r>
          </a:p>
          <a:p>
            <a:pPr marL="932180" lvl="4">
              <a:lnSpc>
                <a:spcPct val="100000"/>
              </a:lnSpc>
              <a:spcBef>
                <a:spcPts val="0"/>
              </a:spcBef>
              <a:spcAft>
                <a:spcPts val="0"/>
              </a:spcAft>
              <a:buFont typeface="Courier New" pitchFamily="34" charset="0"/>
              <a:buChar char="o"/>
            </a:pPr>
            <a:r>
              <a:rPr lang="en-US" sz="1600">
                <a:solidFill>
                  <a:srgbClr val="404040"/>
                </a:solidFill>
                <a:ea typeface="+mn-lt"/>
                <a:cs typeface="+mn-lt"/>
              </a:rPr>
              <a:t>Of the 30% who do have a criminal record, most are either </a:t>
            </a:r>
            <a:r>
              <a:rPr lang="en-US" sz="1600" b="1">
                <a:solidFill>
                  <a:srgbClr val="404040"/>
                </a:solidFill>
                <a:ea typeface="+mn-lt"/>
                <a:cs typeface="+mn-lt"/>
              </a:rPr>
              <a:t>traffic violations or immigration status</a:t>
            </a:r>
          </a:p>
          <a:p>
            <a:pPr marL="932180" lvl="4">
              <a:lnSpc>
                <a:spcPct val="100000"/>
              </a:lnSpc>
              <a:spcBef>
                <a:spcPts val="0"/>
              </a:spcBef>
              <a:spcAft>
                <a:spcPts val="0"/>
              </a:spcAft>
              <a:buFont typeface="Courier New" pitchFamily="34" charset="0"/>
              <a:buChar char="o"/>
            </a:pPr>
            <a:r>
              <a:rPr lang="en-US" sz="1600" b="1">
                <a:ea typeface="Calibri"/>
                <a:cs typeface="Calibri"/>
              </a:rPr>
              <a:t>98% </a:t>
            </a:r>
            <a:r>
              <a:rPr lang="en-US" sz="1600">
                <a:ea typeface="Calibri"/>
                <a:cs typeface="Calibri"/>
              </a:rPr>
              <a:t>of targeted detentions and deportations are Black and Brown</a:t>
            </a:r>
          </a:p>
          <a:p>
            <a:pPr marL="669290" lvl="1" indent="-285750">
              <a:lnSpc>
                <a:spcPct val="100000"/>
              </a:lnSpc>
              <a:spcBef>
                <a:spcPts val="0"/>
              </a:spcBef>
              <a:spcAft>
                <a:spcPts val="0"/>
              </a:spcAft>
              <a:buFont typeface="Courier New" panose="020F0502020204030204" pitchFamily="34" charset="0"/>
              <a:buChar char="o"/>
            </a:pPr>
            <a:endParaRPr lang="en-US" sz="1200" b="1">
              <a:solidFill>
                <a:srgbClr val="000000"/>
              </a:solidFill>
              <a:ea typeface="+mn-lt"/>
              <a:cs typeface="+mn-lt"/>
            </a:endParaRPr>
          </a:p>
          <a:p>
            <a:pPr indent="0">
              <a:lnSpc>
                <a:spcPct val="100000"/>
              </a:lnSpc>
              <a:spcBef>
                <a:spcPts val="0"/>
              </a:spcBef>
              <a:spcAft>
                <a:spcPts val="0"/>
              </a:spcAft>
              <a:buFont typeface="Wingdings" panose="020F0502020204030204" pitchFamily="34" charset="0"/>
              <a:buChar char="Ø"/>
            </a:pPr>
            <a:endParaRPr lang="en-US" sz="1600" b="1">
              <a:solidFill>
                <a:srgbClr val="404040"/>
              </a:solidFill>
              <a:ea typeface="+mn-lt"/>
              <a:cs typeface="+mn-lt"/>
            </a:endParaRPr>
          </a:p>
          <a:p>
            <a:pPr marL="200660" lvl="1" indent="0">
              <a:buNone/>
            </a:pPr>
            <a:endParaRPr lang="en-US" sz="1200">
              <a:solidFill>
                <a:srgbClr val="404040"/>
              </a:solidFill>
              <a:ea typeface="+mn-lt"/>
              <a:cs typeface="+mn-lt"/>
            </a:endParaRPr>
          </a:p>
          <a:p>
            <a:pPr marL="200660" lvl="1" indent="0">
              <a:buNone/>
            </a:pPr>
            <a:endParaRPr lang="en-US" sz="1400">
              <a:ea typeface="+mn-lt"/>
              <a:cs typeface="+mn-lt"/>
            </a:endParaRPr>
          </a:p>
          <a:p>
            <a:pPr marL="200660" lvl="1" indent="0">
              <a:buNone/>
            </a:pPr>
            <a:endParaRPr lang="en-US" sz="1400">
              <a:ea typeface="+mn-lt"/>
              <a:cs typeface="+mn-lt"/>
            </a:endParaRPr>
          </a:p>
          <a:p>
            <a:pPr marL="200660" lvl="1" indent="0">
              <a:buNone/>
            </a:pPr>
            <a:endParaRPr lang="en-US" sz="1400">
              <a:ea typeface="+mn-lt"/>
              <a:cs typeface="+mn-lt"/>
            </a:endParaRPr>
          </a:p>
          <a:p>
            <a:pPr marL="200660" lvl="1" indent="0">
              <a:buNone/>
            </a:pPr>
            <a:endParaRPr lang="en-US" sz="1400">
              <a:ea typeface="+mn-lt"/>
              <a:cs typeface="+mn-lt"/>
            </a:endParaRPr>
          </a:p>
          <a:p>
            <a:pPr marL="200660" lvl="1" indent="0">
              <a:buNone/>
            </a:pPr>
            <a:endParaRPr lang="en-US" sz="1400">
              <a:ea typeface="+mn-lt"/>
              <a:cs typeface="+mn-lt"/>
            </a:endParaRPr>
          </a:p>
          <a:p>
            <a:pPr>
              <a:buFont typeface="Wingdings" panose="020F0502020204030204" pitchFamily="34" charset="0"/>
              <a:buChar char="Ø"/>
            </a:pPr>
            <a:endParaRPr lang="en-US" sz="1600">
              <a:ea typeface="+mn-lt"/>
              <a:cs typeface="+mn-lt"/>
            </a:endParaRPr>
          </a:p>
          <a:p>
            <a:pPr marL="200660" lvl="1" indent="0">
              <a:buNone/>
            </a:pPr>
            <a:endParaRPr lang="en-US" sz="1400">
              <a:ea typeface="+mn-lt"/>
              <a:cs typeface="+mn-lt"/>
            </a:endParaRPr>
          </a:p>
        </p:txBody>
      </p:sp>
      <p:pic>
        <p:nvPicPr>
          <p:cNvPr id="6" name="Picture 5" descr="A group of raised fists with red and blue text&#10;&#10;AI-generated content may be incorrect.">
            <a:extLst>
              <a:ext uri="{FF2B5EF4-FFF2-40B4-BE49-F238E27FC236}">
                <a16:creationId xmlns:a16="http://schemas.microsoft.com/office/drawing/2014/main" id="{11EA38F6-B295-E0DD-CC50-3709E4F9C0AF}"/>
              </a:ext>
            </a:extLst>
          </p:cNvPr>
          <p:cNvPicPr>
            <a:picLocks noChangeAspect="1"/>
          </p:cNvPicPr>
          <p:nvPr/>
        </p:nvPicPr>
        <p:blipFill>
          <a:blip r:embed="rId4"/>
          <a:stretch>
            <a:fillRect/>
          </a:stretch>
        </p:blipFill>
        <p:spPr>
          <a:xfrm>
            <a:off x="7928508" y="731237"/>
            <a:ext cx="3566486" cy="2702949"/>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4509189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DFC12-2183-AA83-4CDE-60907BFA40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380FF0-1CFE-4275-9739-70930CD8B594}"/>
              </a:ext>
            </a:extLst>
          </p:cNvPr>
          <p:cNvSpPr>
            <a:spLocks noGrp="1"/>
          </p:cNvSpPr>
          <p:nvPr>
            <p:ph idx="1"/>
          </p:nvPr>
        </p:nvSpPr>
        <p:spPr>
          <a:xfrm>
            <a:off x="2673" y="14228"/>
            <a:ext cx="8228720" cy="5999900"/>
          </a:xfrm>
        </p:spPr>
        <p:txBody>
          <a:bodyPr vert="horz" lIns="0" tIns="45720" rIns="0" bIns="45720" rtlCol="0" anchor="t">
            <a:normAutofit/>
          </a:bodyPr>
          <a:lstStyle/>
          <a:p>
            <a:pPr marL="0" indent="0">
              <a:buNone/>
            </a:pPr>
            <a:endParaRPr lang="en-US" sz="3600" b="1">
              <a:ea typeface="Calibri" panose="020F0502020204030204"/>
              <a:cs typeface="Calibri" panose="020F0502020204030204"/>
            </a:endParaRPr>
          </a:p>
          <a:p>
            <a:pPr indent="0" algn="ctr">
              <a:lnSpc>
                <a:spcPct val="100000"/>
              </a:lnSpc>
              <a:spcBef>
                <a:spcPts val="0"/>
              </a:spcBef>
              <a:spcAft>
                <a:spcPts val="0"/>
              </a:spcAft>
              <a:buNone/>
            </a:pPr>
            <a:r>
              <a:rPr lang="en-US" sz="3600" b="1">
                <a:ea typeface="Calibri" panose="020F0502020204030204"/>
                <a:cs typeface="Calibri" panose="020F0502020204030204"/>
              </a:rPr>
              <a:t>How Can We be </a:t>
            </a:r>
            <a:r>
              <a:rPr lang="en-US" sz="3600" b="1">
                <a:solidFill>
                  <a:schemeClr val="accent2"/>
                </a:solidFill>
                <a:ea typeface="Calibri" panose="020F0502020204030204"/>
                <a:cs typeface="Calibri" panose="020F0502020204030204"/>
              </a:rPr>
              <a:t>Allies</a:t>
            </a:r>
            <a:r>
              <a:rPr lang="en-US" sz="3600" b="1">
                <a:ea typeface="Calibri" panose="020F0502020204030204"/>
                <a:cs typeface="Calibri" panose="020F0502020204030204"/>
              </a:rPr>
              <a:t> to Immigrants?</a:t>
            </a:r>
          </a:p>
          <a:p>
            <a:pPr indent="0" algn="ctr">
              <a:lnSpc>
                <a:spcPct val="100000"/>
              </a:lnSpc>
              <a:spcBef>
                <a:spcPts val="0"/>
              </a:spcBef>
              <a:spcAft>
                <a:spcPts val="0"/>
              </a:spcAft>
              <a:buNone/>
            </a:pPr>
            <a:endParaRPr lang="en-US" sz="3200" b="1">
              <a:ea typeface="Calibri" panose="020F0502020204030204"/>
              <a:cs typeface="Calibri" panose="020F0502020204030204"/>
            </a:endParaRPr>
          </a:p>
          <a:p>
            <a:pPr marL="377190" indent="-285750">
              <a:lnSpc>
                <a:spcPct val="100000"/>
              </a:lnSpc>
              <a:spcBef>
                <a:spcPts val="0"/>
              </a:spcBef>
              <a:spcAft>
                <a:spcPts val="0"/>
              </a:spcAft>
              <a:buFont typeface="Wingdings,Sans-Serif"/>
              <a:buChar char="Ø"/>
            </a:pPr>
            <a:r>
              <a:rPr lang="en-US" sz="2400" b="1">
                <a:solidFill>
                  <a:schemeClr val="tx1"/>
                </a:solidFill>
                <a:ea typeface="Calibri" panose="020F0502020204030204"/>
                <a:cs typeface="Calibri" panose="020F0502020204030204"/>
              </a:rPr>
              <a:t>Volunteer to Support Immigrant Families</a:t>
            </a:r>
            <a:endParaRPr lang="en-US" sz="2400">
              <a:solidFill>
                <a:schemeClr val="tx1"/>
              </a:solidFill>
              <a:ea typeface="Calibri" panose="020F0502020204030204"/>
              <a:cs typeface="Calibri" panose="020F0502020204030204"/>
            </a:endParaRPr>
          </a:p>
          <a:p>
            <a:pPr marL="852170" lvl="2" indent="-285750">
              <a:lnSpc>
                <a:spcPct val="100000"/>
              </a:lnSpc>
              <a:spcBef>
                <a:spcPts val="0"/>
              </a:spcBef>
              <a:spcAft>
                <a:spcPts val="0"/>
              </a:spcAft>
              <a:buFont typeface="Courier New,monospace"/>
              <a:buChar char="o"/>
            </a:pPr>
            <a:r>
              <a:rPr lang="en-US" sz="2400">
                <a:solidFill>
                  <a:schemeClr val="tx1"/>
                </a:solidFill>
                <a:ea typeface="Calibri" panose="020F0502020204030204"/>
                <a:cs typeface="Calibri" panose="020F0502020204030204"/>
              </a:rPr>
              <a:t>Grocery Shopping and Delivery</a:t>
            </a:r>
          </a:p>
          <a:p>
            <a:pPr marL="852170" lvl="2" indent="-285750">
              <a:lnSpc>
                <a:spcPct val="100000"/>
              </a:lnSpc>
              <a:spcBef>
                <a:spcPts val="0"/>
              </a:spcBef>
              <a:spcAft>
                <a:spcPts val="0"/>
              </a:spcAft>
              <a:buFont typeface="Courier New,monospace"/>
              <a:buChar char="o"/>
            </a:pPr>
            <a:r>
              <a:rPr lang="en-US" sz="2400">
                <a:solidFill>
                  <a:schemeClr val="tx1"/>
                </a:solidFill>
                <a:ea typeface="Calibri" panose="020F0502020204030204"/>
                <a:cs typeface="Calibri" panose="020F0502020204030204"/>
              </a:rPr>
              <a:t>Drive kids to School</a:t>
            </a:r>
          </a:p>
          <a:p>
            <a:pPr marL="852170" lvl="2" indent="-285750">
              <a:lnSpc>
                <a:spcPct val="100000"/>
              </a:lnSpc>
              <a:spcBef>
                <a:spcPts val="0"/>
              </a:spcBef>
              <a:spcAft>
                <a:spcPts val="0"/>
              </a:spcAft>
              <a:buFont typeface="Courier New,monospace"/>
              <a:buChar char="o"/>
            </a:pPr>
            <a:r>
              <a:rPr lang="en-US" sz="2400">
                <a:solidFill>
                  <a:schemeClr val="tx1"/>
                </a:solidFill>
                <a:ea typeface="Calibri" panose="020F0502020204030204"/>
                <a:cs typeface="Calibri" panose="020F0502020204030204"/>
              </a:rPr>
              <a:t>Pass out Know Your Rights (KYR) Cards and Whistle Kits </a:t>
            </a:r>
          </a:p>
          <a:p>
            <a:pPr marL="566420" lvl="2" indent="0">
              <a:lnSpc>
                <a:spcPct val="100000"/>
              </a:lnSpc>
              <a:spcBef>
                <a:spcPts val="0"/>
              </a:spcBef>
              <a:spcAft>
                <a:spcPts val="0"/>
              </a:spcAft>
              <a:buNone/>
            </a:pPr>
            <a:endParaRPr lang="en-US" sz="2400">
              <a:ea typeface="Calibri" panose="020F0502020204030204"/>
              <a:cs typeface="Calibri" panose="020F0502020204030204"/>
            </a:endParaRPr>
          </a:p>
          <a:p>
            <a:pPr indent="0">
              <a:lnSpc>
                <a:spcPct val="100000"/>
              </a:lnSpc>
              <a:spcBef>
                <a:spcPts val="0"/>
              </a:spcBef>
              <a:spcAft>
                <a:spcPts val="0"/>
              </a:spcAft>
              <a:buFont typeface="Wingdings,Sans-Serif"/>
              <a:buChar char="Ø"/>
            </a:pPr>
            <a:r>
              <a:rPr lang="en-US" sz="2400" b="1">
                <a:solidFill>
                  <a:schemeClr val="tx1"/>
                </a:solidFill>
                <a:ea typeface="Calibri" panose="020F0502020204030204"/>
                <a:cs typeface="Calibri" panose="020F0502020204030204"/>
              </a:rPr>
              <a:t>  Lobby Local Government to Oppose 287g </a:t>
            </a:r>
            <a:endParaRPr lang="en-US" sz="2400">
              <a:solidFill>
                <a:schemeClr val="tx1"/>
              </a:solidFill>
              <a:ea typeface="Calibri" panose="020F0502020204030204"/>
              <a:cs typeface="Calibri" panose="020F0502020204030204"/>
            </a:endParaRPr>
          </a:p>
          <a:p>
            <a:pPr indent="0">
              <a:lnSpc>
                <a:spcPct val="100000"/>
              </a:lnSpc>
              <a:spcBef>
                <a:spcPts val="0"/>
              </a:spcBef>
              <a:spcAft>
                <a:spcPts val="0"/>
              </a:spcAft>
              <a:buNone/>
            </a:pPr>
            <a:r>
              <a:rPr lang="en-US" sz="2400" b="1">
                <a:solidFill>
                  <a:schemeClr val="tx1"/>
                </a:solidFill>
                <a:ea typeface="Calibri" panose="020F0502020204030204"/>
                <a:cs typeface="Calibri" panose="020F0502020204030204"/>
              </a:rPr>
              <a:t>     Agreements </a:t>
            </a:r>
            <a:endParaRPr lang="en-US" sz="2400">
              <a:solidFill>
                <a:schemeClr val="tx1"/>
              </a:solidFill>
              <a:ea typeface="Calibri" panose="020F0502020204030204"/>
              <a:cs typeface="Calibri" panose="020F0502020204030204"/>
            </a:endParaRPr>
          </a:p>
          <a:p>
            <a:pPr marL="566420" lvl="2" indent="0">
              <a:lnSpc>
                <a:spcPct val="100000"/>
              </a:lnSpc>
              <a:spcBef>
                <a:spcPts val="0"/>
              </a:spcBef>
              <a:spcAft>
                <a:spcPts val="0"/>
              </a:spcAft>
              <a:buNone/>
            </a:pPr>
            <a:r>
              <a:rPr lang="en-US" sz="2400">
                <a:solidFill>
                  <a:srgbClr val="8C8534"/>
                </a:solidFill>
                <a:ea typeface="Calibri" panose="020F0502020204030204"/>
                <a:cs typeface="Calibri" panose="020F0502020204030204"/>
                <a:hlinkClick r:id="rId2">
                  <a:extLst>
                    <a:ext uri="{A12FA001-AC4F-418D-AE19-62706E023703}">
                      <ahyp:hlinkClr xmlns:ahyp="http://schemas.microsoft.com/office/drawing/2018/hyperlinkcolor" val="tx"/>
                    </a:ext>
                  </a:extLst>
                </a:hlinkClick>
              </a:rPr>
              <a:t>https://www.aclu-md.org/news/know-facts-about-racist-anti-immigrant-287g-program/</a:t>
            </a:r>
            <a:endParaRPr lang="en-US" sz="2400">
              <a:ea typeface="Calibri"/>
              <a:cs typeface="Calibri"/>
            </a:endParaRPr>
          </a:p>
          <a:p>
            <a:pPr marL="932180" lvl="4">
              <a:lnSpc>
                <a:spcPct val="100000"/>
              </a:lnSpc>
              <a:spcBef>
                <a:spcPts val="0"/>
              </a:spcBef>
              <a:spcAft>
                <a:spcPts val="0"/>
              </a:spcAft>
              <a:buFont typeface="Courier New" pitchFamily="34" charset="0"/>
              <a:buChar char="o"/>
            </a:pPr>
            <a:endParaRPr lang="en-US" sz="1600">
              <a:solidFill>
                <a:srgbClr val="404040"/>
              </a:solidFill>
              <a:ea typeface="+mn-lt"/>
              <a:cs typeface="+mn-lt"/>
            </a:endParaRPr>
          </a:p>
          <a:p>
            <a:pPr marL="749300" lvl="3" indent="-285750">
              <a:lnSpc>
                <a:spcPct val="100000"/>
              </a:lnSpc>
              <a:spcBef>
                <a:spcPts val="0"/>
              </a:spcBef>
              <a:spcAft>
                <a:spcPts val="0"/>
              </a:spcAft>
              <a:buFont typeface="Arial" pitchFamily="34" charset="0"/>
              <a:buChar char="•"/>
            </a:pPr>
            <a:endParaRPr lang="en-US" sz="1600">
              <a:solidFill>
                <a:srgbClr val="404040"/>
              </a:solidFill>
              <a:ea typeface="+mn-lt"/>
              <a:cs typeface="+mn-lt"/>
            </a:endParaRPr>
          </a:p>
          <a:p>
            <a:pPr marL="377190" indent="-285750">
              <a:lnSpc>
                <a:spcPct val="100000"/>
              </a:lnSpc>
              <a:spcBef>
                <a:spcPts val="0"/>
              </a:spcBef>
              <a:spcAft>
                <a:spcPts val="0"/>
              </a:spcAft>
              <a:buFont typeface="Wingdings" panose="020F0502020204030204" pitchFamily="34" charset="0"/>
              <a:buChar char="Ø"/>
            </a:pPr>
            <a:endParaRPr lang="en-US" sz="1600" b="1">
              <a:solidFill>
                <a:srgbClr val="000000"/>
              </a:solidFill>
              <a:ea typeface="+mn-lt"/>
              <a:cs typeface="+mn-lt"/>
            </a:endParaRPr>
          </a:p>
          <a:p>
            <a:pPr marL="669290" lvl="1" indent="-285750">
              <a:lnSpc>
                <a:spcPct val="100000"/>
              </a:lnSpc>
              <a:spcBef>
                <a:spcPts val="0"/>
              </a:spcBef>
              <a:spcAft>
                <a:spcPts val="0"/>
              </a:spcAft>
              <a:buFont typeface="Courier New" panose="020F0502020204030204" pitchFamily="34" charset="0"/>
              <a:buChar char="o"/>
            </a:pPr>
            <a:endParaRPr lang="en-US" sz="1600" b="1">
              <a:solidFill>
                <a:srgbClr val="000000"/>
              </a:solidFill>
              <a:ea typeface="+mn-lt"/>
              <a:cs typeface="+mn-lt"/>
            </a:endParaRPr>
          </a:p>
          <a:p>
            <a:pPr indent="0">
              <a:lnSpc>
                <a:spcPct val="100000"/>
              </a:lnSpc>
              <a:spcBef>
                <a:spcPts val="0"/>
              </a:spcBef>
              <a:spcAft>
                <a:spcPts val="0"/>
              </a:spcAft>
              <a:buFont typeface="Wingdings" panose="020F0502020204030204" pitchFamily="34" charset="0"/>
              <a:buChar char="Ø"/>
            </a:pPr>
            <a:endParaRPr lang="en-US" b="1">
              <a:solidFill>
                <a:srgbClr val="404040"/>
              </a:solidFill>
              <a:ea typeface="+mn-lt"/>
              <a:cs typeface="+mn-lt"/>
            </a:endParaRPr>
          </a:p>
          <a:p>
            <a:pPr marL="200660" lvl="1" indent="0">
              <a:buNone/>
            </a:pPr>
            <a:endParaRPr lang="en-US" sz="1600">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a:buFont typeface="Wingdings" panose="020F0502020204030204" pitchFamily="34" charset="0"/>
              <a:buChar char="Ø"/>
            </a:pPr>
            <a:endParaRPr lang="en-US">
              <a:ea typeface="+mn-lt"/>
              <a:cs typeface="+mn-lt"/>
            </a:endParaRPr>
          </a:p>
          <a:p>
            <a:pPr marL="200660" lvl="1" indent="0">
              <a:buNone/>
            </a:pPr>
            <a:endParaRPr lang="en-US">
              <a:ea typeface="+mn-lt"/>
              <a:cs typeface="+mn-lt"/>
            </a:endParaRPr>
          </a:p>
        </p:txBody>
      </p:sp>
      <p:pic>
        <p:nvPicPr>
          <p:cNvPr id="5" name="Picture 4" descr="A poster with people dancing&#10;&#10;AI-generated content may be incorrect.">
            <a:extLst>
              <a:ext uri="{FF2B5EF4-FFF2-40B4-BE49-F238E27FC236}">
                <a16:creationId xmlns:a16="http://schemas.microsoft.com/office/drawing/2014/main" id="{3EBB5B6D-7E98-A3C5-391F-5461F68F65C1}"/>
              </a:ext>
            </a:extLst>
          </p:cNvPr>
          <p:cNvPicPr>
            <a:picLocks noChangeAspect="1"/>
          </p:cNvPicPr>
          <p:nvPr/>
        </p:nvPicPr>
        <p:blipFill>
          <a:blip r:embed="rId3"/>
          <a:stretch>
            <a:fillRect/>
          </a:stretch>
        </p:blipFill>
        <p:spPr>
          <a:xfrm>
            <a:off x="8236301" y="416514"/>
            <a:ext cx="3954162" cy="5597095"/>
          </a:xfrm>
          <a:prstGeom prst="rect">
            <a:avLst/>
          </a:prstGeom>
        </p:spPr>
      </p:pic>
    </p:spTree>
    <p:extLst>
      <p:ext uri="{BB962C8B-B14F-4D97-AF65-F5344CB8AC3E}">
        <p14:creationId xmlns:p14="http://schemas.microsoft.com/office/powerpoint/2010/main" val="5395578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A2427-9778-7F5E-FD67-F4095309A70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B3119C8-C6C3-31C9-861F-A7AC19DEBF04}"/>
              </a:ext>
            </a:extLst>
          </p:cNvPr>
          <p:cNvPicPr>
            <a:picLocks noChangeAspect="1"/>
          </p:cNvPicPr>
          <p:nvPr/>
        </p:nvPicPr>
        <p:blipFill>
          <a:blip r:embed="rId2"/>
          <a:srcRect t="-53" r="9626" b="-227"/>
          <a:stretch>
            <a:fillRect/>
          </a:stretch>
        </p:blipFill>
        <p:spPr>
          <a:xfrm>
            <a:off x="-352" y="507"/>
            <a:ext cx="5140618" cy="6351556"/>
          </a:xfrm>
          <a:prstGeom prst="rect">
            <a:avLst/>
          </a:prstGeom>
        </p:spPr>
      </p:pic>
      <p:sp>
        <p:nvSpPr>
          <p:cNvPr id="3" name="Content Placeholder 2">
            <a:extLst>
              <a:ext uri="{FF2B5EF4-FFF2-40B4-BE49-F238E27FC236}">
                <a16:creationId xmlns:a16="http://schemas.microsoft.com/office/drawing/2014/main" id="{69B2BDEA-FC89-9D7D-6982-F809E3ABC672}"/>
              </a:ext>
            </a:extLst>
          </p:cNvPr>
          <p:cNvSpPr>
            <a:spLocks noGrp="1"/>
          </p:cNvSpPr>
          <p:nvPr>
            <p:ph idx="4294967295"/>
          </p:nvPr>
        </p:nvSpPr>
        <p:spPr>
          <a:xfrm>
            <a:off x="5127625" y="731838"/>
            <a:ext cx="7064375" cy="5257800"/>
          </a:xfrm>
        </p:spPr>
        <p:txBody>
          <a:bodyPr vert="horz" lIns="0" tIns="45720" rIns="0" bIns="45720" rtlCol="0" anchor="t">
            <a:normAutofit/>
          </a:bodyPr>
          <a:lstStyle/>
          <a:p>
            <a:pPr marL="0" indent="0">
              <a:buNone/>
            </a:pPr>
            <a:endParaRPr lang="en-US" b="1">
              <a:ea typeface="Calibri" panose="020F0502020204030204"/>
              <a:cs typeface="Calibri" panose="020F0502020204030204"/>
            </a:endParaRPr>
          </a:p>
          <a:p>
            <a:pPr indent="0" algn="ctr">
              <a:lnSpc>
                <a:spcPct val="100000"/>
              </a:lnSpc>
              <a:spcBef>
                <a:spcPts val="0"/>
              </a:spcBef>
              <a:spcAft>
                <a:spcPts val="0"/>
              </a:spcAft>
              <a:buNone/>
            </a:pPr>
            <a:r>
              <a:rPr lang="en-US" sz="3200" b="1">
                <a:ea typeface="Calibri" panose="020F0502020204030204"/>
                <a:cs typeface="Calibri" panose="020F0502020204030204"/>
              </a:rPr>
              <a:t>How Can We be </a:t>
            </a:r>
            <a:r>
              <a:rPr lang="en-US" sz="3200" b="1">
                <a:solidFill>
                  <a:schemeClr val="accent2"/>
                </a:solidFill>
                <a:ea typeface="Calibri" panose="020F0502020204030204"/>
                <a:cs typeface="Calibri" panose="020F0502020204030204"/>
              </a:rPr>
              <a:t>Accomplices</a:t>
            </a:r>
            <a:r>
              <a:rPr lang="en-US" sz="3200" b="1">
                <a:ea typeface="Calibri" panose="020F0502020204030204"/>
                <a:cs typeface="Calibri" panose="020F0502020204030204"/>
              </a:rPr>
              <a:t> in fighting Nativism?</a:t>
            </a:r>
          </a:p>
          <a:p>
            <a:pPr indent="0" algn="ctr">
              <a:lnSpc>
                <a:spcPct val="100000"/>
              </a:lnSpc>
              <a:spcBef>
                <a:spcPts val="0"/>
              </a:spcBef>
              <a:spcAft>
                <a:spcPts val="0"/>
              </a:spcAft>
              <a:buNone/>
            </a:pPr>
            <a:endParaRPr lang="en-US" sz="3200" b="1">
              <a:solidFill>
                <a:srgbClr val="404040"/>
              </a:solidFill>
              <a:ea typeface="+mn-lt"/>
              <a:cs typeface="+mn-lt"/>
            </a:endParaRPr>
          </a:p>
          <a:p>
            <a:pPr marL="434340" indent="-342900">
              <a:lnSpc>
                <a:spcPct val="100000"/>
              </a:lnSpc>
              <a:spcBef>
                <a:spcPts val="0"/>
              </a:spcBef>
              <a:spcAft>
                <a:spcPts val="0"/>
              </a:spcAft>
              <a:buFont typeface="Wingdings" panose="020F0502020204030204" pitchFamily="34" charset="0"/>
              <a:buChar char="Ø"/>
            </a:pPr>
            <a:r>
              <a:rPr lang="en-US" sz="2400" b="1">
                <a:solidFill>
                  <a:schemeClr val="tx1"/>
                </a:solidFill>
                <a:ea typeface="+mn-lt"/>
                <a:cs typeface="+mn-lt"/>
              </a:rPr>
              <a:t>Cavass </a:t>
            </a:r>
            <a:r>
              <a:rPr lang="en-US" sz="2400">
                <a:solidFill>
                  <a:schemeClr val="tx1"/>
                </a:solidFill>
                <a:ea typeface="+mn-lt"/>
                <a:cs typeface="+mn-lt"/>
              </a:rPr>
              <a:t>Businesses to Protect Customers and Employees</a:t>
            </a:r>
          </a:p>
          <a:p>
            <a:pPr marL="434340" indent="-342900">
              <a:lnSpc>
                <a:spcPct val="100000"/>
              </a:lnSpc>
              <a:spcBef>
                <a:spcPts val="0"/>
              </a:spcBef>
              <a:spcAft>
                <a:spcPts val="0"/>
              </a:spcAft>
              <a:buFont typeface="Wingdings" panose="020F0502020204030204" pitchFamily="34" charset="0"/>
              <a:buChar char="Ø"/>
            </a:pPr>
            <a:endParaRPr lang="en-US" sz="2400">
              <a:solidFill>
                <a:schemeClr val="tx1"/>
              </a:solidFill>
              <a:ea typeface="+mn-lt"/>
              <a:cs typeface="+mn-lt"/>
            </a:endParaRPr>
          </a:p>
          <a:p>
            <a:pPr marL="434340" indent="-342900">
              <a:lnSpc>
                <a:spcPct val="100000"/>
              </a:lnSpc>
              <a:spcBef>
                <a:spcPts val="0"/>
              </a:spcBef>
              <a:spcAft>
                <a:spcPts val="0"/>
              </a:spcAft>
              <a:buFont typeface="Wingdings" panose="020F0502020204030204" pitchFamily="34" charset="0"/>
              <a:buChar char="Ø"/>
            </a:pPr>
            <a:r>
              <a:rPr lang="en-US" sz="2400">
                <a:solidFill>
                  <a:schemeClr val="tx1"/>
                </a:solidFill>
                <a:ea typeface="+mn-lt"/>
                <a:cs typeface="+mn-lt"/>
              </a:rPr>
              <a:t>Join or Start a </a:t>
            </a:r>
            <a:r>
              <a:rPr lang="en-US" sz="2400" b="1">
                <a:solidFill>
                  <a:schemeClr val="tx1"/>
                </a:solidFill>
                <a:ea typeface="+mn-lt"/>
                <a:cs typeface="+mn-lt"/>
              </a:rPr>
              <a:t>Migra Watch</a:t>
            </a:r>
            <a:r>
              <a:rPr lang="en-US" sz="2400">
                <a:solidFill>
                  <a:schemeClr val="tx1"/>
                </a:solidFill>
                <a:ea typeface="+mn-lt"/>
                <a:cs typeface="+mn-lt"/>
              </a:rPr>
              <a:t> Program and </a:t>
            </a:r>
            <a:r>
              <a:rPr lang="en-US" sz="2400">
                <a:ea typeface="Calibri"/>
                <a:cs typeface="Calibri"/>
              </a:rPr>
              <a:t>Patrol   ICE and CPB Raids</a:t>
            </a:r>
          </a:p>
          <a:p>
            <a:pPr marL="669290" lvl="1" indent="-285750">
              <a:lnSpc>
                <a:spcPct val="100000"/>
              </a:lnSpc>
              <a:spcBef>
                <a:spcPts val="0"/>
              </a:spcBef>
              <a:spcAft>
                <a:spcPts val="0"/>
              </a:spcAft>
              <a:buFont typeface="Courier New,monospace"/>
              <a:buChar char="o"/>
            </a:pPr>
            <a:endParaRPr lang="en-US" sz="1600">
              <a:solidFill>
                <a:schemeClr val="tx1"/>
              </a:solidFill>
              <a:ea typeface="Calibri"/>
              <a:cs typeface="Calibri"/>
            </a:endParaRPr>
          </a:p>
          <a:p>
            <a:pPr marL="669290" lvl="1" indent="-285750">
              <a:lnSpc>
                <a:spcPct val="100000"/>
              </a:lnSpc>
              <a:spcBef>
                <a:spcPts val="0"/>
              </a:spcBef>
              <a:spcAft>
                <a:spcPts val="0"/>
              </a:spcAft>
              <a:buFont typeface="Courier New,monospace"/>
              <a:buChar char="o"/>
            </a:pPr>
            <a:endParaRPr lang="en-US" sz="1600">
              <a:solidFill>
                <a:schemeClr val="tx1"/>
              </a:solidFill>
              <a:ea typeface="+mn-lt"/>
              <a:cs typeface="+mn-lt"/>
            </a:endParaRPr>
          </a:p>
          <a:p>
            <a:pPr indent="0">
              <a:lnSpc>
                <a:spcPct val="100000"/>
              </a:lnSpc>
              <a:spcBef>
                <a:spcPts val="0"/>
              </a:spcBef>
              <a:spcAft>
                <a:spcPts val="0"/>
              </a:spcAft>
              <a:buFont typeface="Wingdings" panose="020F0502020204030204" pitchFamily="34" charset="0"/>
              <a:buChar char="Ø"/>
            </a:pPr>
            <a:endParaRPr lang="en-US" b="1">
              <a:ea typeface="+mn-lt"/>
              <a:cs typeface="+mn-lt"/>
            </a:endParaRPr>
          </a:p>
          <a:p>
            <a:pPr indent="0">
              <a:lnSpc>
                <a:spcPct val="100000"/>
              </a:lnSpc>
              <a:spcBef>
                <a:spcPts val="0"/>
              </a:spcBef>
              <a:spcAft>
                <a:spcPts val="0"/>
              </a:spcAft>
              <a:buFont typeface="Wingdings" panose="020F0502020204030204" pitchFamily="34" charset="0"/>
              <a:buChar char="Ø"/>
            </a:pPr>
            <a:endParaRPr lang="en-US" b="1">
              <a:ea typeface="+mn-lt"/>
              <a:cs typeface="+mn-lt"/>
            </a:endParaRPr>
          </a:p>
          <a:p>
            <a:pPr marL="200660" lvl="1" indent="0">
              <a:buNone/>
            </a:pPr>
            <a:endParaRPr lang="en-US" sz="1600">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a:buFont typeface="Wingdings" panose="020F0502020204030204" pitchFamily="34" charset="0"/>
              <a:buChar char="Ø"/>
            </a:pPr>
            <a:endParaRPr lang="en-US">
              <a:ea typeface="+mn-lt"/>
              <a:cs typeface="+mn-lt"/>
            </a:endParaRPr>
          </a:p>
          <a:p>
            <a:pPr marL="200660" lvl="1" indent="0">
              <a:buNone/>
            </a:pPr>
            <a:endParaRPr lang="en-US">
              <a:ea typeface="+mn-lt"/>
              <a:cs typeface="+mn-lt"/>
            </a:endParaRPr>
          </a:p>
        </p:txBody>
      </p:sp>
    </p:spTree>
    <p:extLst>
      <p:ext uri="{BB962C8B-B14F-4D97-AF65-F5344CB8AC3E}">
        <p14:creationId xmlns:p14="http://schemas.microsoft.com/office/powerpoint/2010/main" val="9699306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81601" y="634946"/>
            <a:ext cx="6368142" cy="1450757"/>
          </a:xfrm>
        </p:spPr>
        <p:txBody>
          <a:bodyPr vert="horz" lIns="91440" tIns="45720" rIns="91440" bIns="45720" rtlCol="0" anchor="b">
            <a:normAutofit/>
          </a:bodyPr>
          <a:lstStyle/>
          <a:p>
            <a:r>
              <a:rPr lang="en-US" b="1">
                <a:latin typeface="+mj-lt"/>
              </a:rPr>
              <a:t>Key Points</a:t>
            </a:r>
          </a:p>
        </p:txBody>
      </p:sp>
      <p:pic>
        <p:nvPicPr>
          <p:cNvPr id="4" name="Picture 2" descr="Image result for Indigenous you are all immigrants meme">
            <a:extLst>
              <a:ext uri="{FF2B5EF4-FFF2-40B4-BE49-F238E27FC236}">
                <a16:creationId xmlns:a16="http://schemas.microsoft.com/office/drawing/2014/main" id="{96D3FBB9-615A-42E3-827E-10E7829A60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128"/>
          <a:stretch>
            <a:fillRect/>
          </a:stretch>
        </p:blipFill>
        <p:spPr bwMode="auto">
          <a:xfrm>
            <a:off x="20" y="-12128"/>
            <a:ext cx="4654276" cy="687012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181601" y="2198914"/>
            <a:ext cx="6368142" cy="3670180"/>
          </a:xfrm>
        </p:spPr>
        <p:txBody>
          <a:bodyPr vert="horz" lIns="0" tIns="45720" rIns="0" bIns="45720" rtlCol="0" anchor="t">
            <a:normAutofit/>
          </a:bodyPr>
          <a:lstStyle/>
          <a:p>
            <a:pPr marL="342900" indent="-342900">
              <a:buFont typeface="Calibri" panose="020F0502020204030204" pitchFamily="34" charset="0"/>
              <a:buChar char="•"/>
            </a:pPr>
            <a:r>
              <a:rPr lang="en-US"/>
              <a:t>The European Colonizers of this land and their descendants have maintained their dominant status by creating anti-immigrant policies. </a:t>
            </a:r>
          </a:p>
          <a:p>
            <a:pPr marL="342900" indent="-342900">
              <a:buFont typeface="Calibri" panose="020F0502020204030204" pitchFamily="34" charset="0"/>
              <a:buChar char="•"/>
            </a:pPr>
            <a:r>
              <a:rPr lang="en-US"/>
              <a:t>Anti-immigrant rhetoric and policies are perpetuated by government and media endorsed fear of others in order to maintain the country’s white control over systems of power</a:t>
            </a:r>
            <a:endParaRPr lang="en-US">
              <a:ea typeface="Calibri"/>
              <a:cs typeface="Calibri"/>
            </a:endParaRPr>
          </a:p>
          <a:p>
            <a:pPr marL="342900" indent="-342900">
              <a:buFont typeface="Calibri" panose="020F0502020204030204" pitchFamily="34" charset="0"/>
              <a:buChar char="•"/>
            </a:pPr>
            <a:r>
              <a:rPr lang="en-US"/>
              <a:t>Racial discrimination can be further complicated based on one’s immigration status.</a:t>
            </a:r>
            <a:endParaRPr lang="en-US">
              <a:ea typeface="Calibri"/>
              <a:cs typeface="Calibri"/>
            </a:endParaRPr>
          </a:p>
          <a:p>
            <a:pPr marL="342900" indent="-342900">
              <a:buFont typeface="Calibri" panose="020F0502020204030204" pitchFamily="34" charset="0"/>
              <a:buChar char="•"/>
            </a:pPr>
            <a:r>
              <a:rPr lang="en-US"/>
              <a:t>We can take action as allies to protect immigrants in our communities.</a:t>
            </a:r>
            <a:endParaRPr lang="en-US">
              <a:ea typeface="Calibri"/>
              <a:cs typeface="Calibri"/>
            </a:endParaRPr>
          </a:p>
          <a:p>
            <a:pPr marL="0" indent="0">
              <a:buFont typeface="Calibri" panose="020F0502020204030204" pitchFamily="34" charset="0"/>
              <a:buNone/>
            </a:pPr>
            <a:endParaRPr lang="en-US"/>
          </a:p>
          <a:p>
            <a:pPr marL="0" indent="0">
              <a:buFont typeface="Calibri" panose="020F0502020204030204" pitchFamily="34" charset="0"/>
              <a:buNone/>
            </a:pPr>
            <a:endParaRPr lang="en-US"/>
          </a:p>
          <a:p>
            <a:pPr>
              <a:buFont typeface="Calibri" panose="020F0502020204030204" pitchFamily="34" charset="0"/>
              <a:buChar char="•"/>
            </a:pPr>
            <a:endParaRPr lang="en-US"/>
          </a:p>
        </p:txBody>
      </p:sp>
    </p:spTree>
    <p:extLst>
      <p:ext uri="{BB962C8B-B14F-4D97-AF65-F5344CB8AC3E}">
        <p14:creationId xmlns:p14="http://schemas.microsoft.com/office/powerpoint/2010/main" val="38963478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a:ea typeface="Calibri Light"/>
                <a:cs typeface="Calibri Light"/>
              </a:rPr>
              <a:t>Ellen</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643665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B291C0EC-8AC1-418A-BA70-ED35D8980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E510A2-B104-D1AE-D122-319394B66FB7}"/>
              </a:ext>
            </a:extLst>
          </p:cNvPr>
          <p:cNvSpPr>
            <a:spLocks noGrp="1"/>
          </p:cNvSpPr>
          <p:nvPr>
            <p:ph type="title"/>
          </p:nvPr>
        </p:nvSpPr>
        <p:spPr>
          <a:xfrm>
            <a:off x="6596650" y="1067722"/>
            <a:ext cx="4813072" cy="3686015"/>
          </a:xfrm>
        </p:spPr>
        <p:txBody>
          <a:bodyPr vert="horz" lIns="91440" tIns="45720" rIns="91440" bIns="45720" rtlCol="0" anchor="b">
            <a:normAutofit fontScale="90000"/>
          </a:bodyPr>
          <a:lstStyle/>
          <a:p>
            <a:r>
              <a:rPr lang="en-US" sz="8000">
                <a:solidFill>
                  <a:schemeClr val="tx1">
                    <a:lumMod val="85000"/>
                    <a:lumOff val="15000"/>
                  </a:schemeClr>
                </a:solidFill>
                <a:latin typeface="+mj-lt"/>
              </a:rPr>
              <a:t>Give Us Your Feedback</a:t>
            </a:r>
          </a:p>
          <a:p>
            <a:r>
              <a:rPr lang="en-US">
                <a:ea typeface="Calibri"/>
                <a:cs typeface="Calibri"/>
              </a:rPr>
              <a:t> </a:t>
            </a:r>
          </a:p>
        </p:txBody>
      </p:sp>
      <p:pic>
        <p:nvPicPr>
          <p:cNvPr id="4" name="Content Placeholder 3" descr="A qr code on a green background&#10;&#10;AI-generated content may be incorrect.">
            <a:extLst>
              <a:ext uri="{FF2B5EF4-FFF2-40B4-BE49-F238E27FC236}">
                <a16:creationId xmlns:a16="http://schemas.microsoft.com/office/drawing/2014/main" id="{17B25BCC-0876-10D6-C888-0BA8195D7626}"/>
              </a:ext>
            </a:extLst>
          </p:cNvPr>
          <p:cNvPicPr>
            <a:picLocks noGrp="1" noChangeAspect="1"/>
          </p:cNvPicPr>
          <p:nvPr>
            <p:ph idx="1"/>
          </p:nvPr>
        </p:nvPicPr>
        <p:blipFill>
          <a:blip r:embed="rId2"/>
          <a:srcRect r="79" b="-2"/>
          <a:stretch>
            <a:fillRect/>
          </a:stretch>
        </p:blipFill>
        <p:spPr>
          <a:xfrm>
            <a:off x="633999" y="640081"/>
            <a:ext cx="5462001" cy="5054156"/>
          </a:xfrm>
          <a:prstGeom prst="rect">
            <a:avLst/>
          </a:prstGeom>
        </p:spPr>
      </p:pic>
      <p:cxnSp>
        <p:nvCxnSpPr>
          <p:cNvPr id="17" name="Straight Connector 16">
            <a:extLst>
              <a:ext uri="{FF2B5EF4-FFF2-40B4-BE49-F238E27FC236}">
                <a16:creationId xmlns:a16="http://schemas.microsoft.com/office/drawing/2014/main" id="{F2228F67-6BF6-43F8-A955-E1B0A31112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7812912-F1F0-4F19-B6CB-97BF066C9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F5238163-A811-482F-8919-9D513AB11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379314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EC32D-CCA8-EC17-6AA7-758D8617B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96131-04A6-3C6A-F429-F053661EC33A}"/>
              </a:ext>
            </a:extLst>
          </p:cNvPr>
          <p:cNvSpPr>
            <a:spLocks noGrp="1"/>
          </p:cNvSpPr>
          <p:nvPr>
            <p:ph type="title"/>
          </p:nvPr>
        </p:nvSpPr>
        <p:spPr>
          <a:xfrm>
            <a:off x="485955" y="348631"/>
            <a:ext cx="11974489" cy="800273"/>
          </a:xfrm>
        </p:spPr>
        <p:txBody>
          <a:bodyPr>
            <a:normAutofit/>
          </a:bodyPr>
          <a:lstStyle/>
          <a:p>
            <a:r>
              <a:rPr lang="en-US" u="sng">
                <a:ea typeface="Calibri" panose="020F0502020204030204"/>
                <a:cs typeface="Calibri" panose="020F0502020204030204"/>
              </a:rPr>
              <a:t>As you prepare for your visit to the museum</a:t>
            </a:r>
          </a:p>
        </p:txBody>
      </p:sp>
      <p:sp>
        <p:nvSpPr>
          <p:cNvPr id="3" name="Content Placeholder 2">
            <a:extLst>
              <a:ext uri="{FF2B5EF4-FFF2-40B4-BE49-F238E27FC236}">
                <a16:creationId xmlns:a16="http://schemas.microsoft.com/office/drawing/2014/main" id="{E1408770-BA37-6B21-0A5D-A66BB8958D7A}"/>
              </a:ext>
            </a:extLst>
          </p:cNvPr>
          <p:cNvSpPr>
            <a:spLocks noGrp="1"/>
          </p:cNvSpPr>
          <p:nvPr>
            <p:ph idx="1"/>
          </p:nvPr>
        </p:nvSpPr>
        <p:spPr>
          <a:xfrm>
            <a:off x="216482" y="1862896"/>
            <a:ext cx="5219031" cy="2525743"/>
          </a:xfrm>
        </p:spPr>
        <p:txBody>
          <a:bodyPr vert="horz" lIns="0" tIns="45720" rIns="0" bIns="45720" rtlCol="0" anchor="t">
            <a:normAutofit/>
          </a:bodyPr>
          <a:lstStyle/>
          <a:p>
            <a:r>
              <a:rPr lang="en-US" sz="4000">
                <a:ea typeface="Calibri"/>
                <a:cs typeface="Calibri"/>
              </a:rPr>
              <a:t>How will your relationship to privilege inform your museum experience?</a:t>
            </a:r>
            <a:endParaRPr lang="en-US"/>
          </a:p>
        </p:txBody>
      </p:sp>
      <p:pic>
        <p:nvPicPr>
          <p:cNvPr id="4" name="Picture 3">
            <a:extLst>
              <a:ext uri="{FF2B5EF4-FFF2-40B4-BE49-F238E27FC236}">
                <a16:creationId xmlns:a16="http://schemas.microsoft.com/office/drawing/2014/main" id="{1C521A80-08C2-DD95-5689-B1189EBCA355}"/>
              </a:ext>
            </a:extLst>
          </p:cNvPr>
          <p:cNvPicPr>
            <a:picLocks noChangeAspect="1"/>
          </p:cNvPicPr>
          <p:nvPr/>
        </p:nvPicPr>
        <p:blipFill>
          <a:blip r:embed="rId2"/>
          <a:stretch>
            <a:fillRect/>
          </a:stretch>
        </p:blipFill>
        <p:spPr>
          <a:xfrm>
            <a:off x="5811429" y="1142974"/>
            <a:ext cx="6379028" cy="5083386"/>
          </a:xfrm>
          <a:prstGeom prst="rect">
            <a:avLst/>
          </a:prstGeom>
        </p:spPr>
      </p:pic>
    </p:spTree>
    <p:extLst>
      <p:ext uri="{BB962C8B-B14F-4D97-AF65-F5344CB8AC3E}">
        <p14:creationId xmlns:p14="http://schemas.microsoft.com/office/powerpoint/2010/main" val="2822044596"/>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BF91A11B-714B-44D7-B53C-9C7B4FBC4D90}">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F0CFDA7-FCAC-41A3-9142-5C1F6B25399D}">
  <ds:schemaRefs>
    <ds:schemaRef ds:uri="http://schemas.microsoft.com/sharepoint/v3/contenttype/forms"/>
  </ds:schemaRefs>
</ds:datastoreItem>
</file>

<file path=customXml/itemProps3.xml><?xml version="1.0" encoding="utf-8"?>
<ds:datastoreItem xmlns:ds="http://schemas.openxmlformats.org/officeDocument/2006/customXml" ds:itemID="{97C5BB3C-50D7-4268-8EAB-D289F25E867F}">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80</Slides>
  <Notes>29</Notes>
  <HiddenSlides>0</HiddenSlides>
  <ScaleCrop>false</ScaleCrop>
  <HeadingPairs>
    <vt:vector size="4" baseType="variant">
      <vt:variant>
        <vt:lpstr>Theme</vt:lpstr>
      </vt:variant>
      <vt:variant>
        <vt:i4>2</vt:i4>
      </vt:variant>
      <vt:variant>
        <vt:lpstr>Slide Titles</vt:lpstr>
      </vt:variant>
      <vt:variant>
        <vt:i4>80</vt:i4>
      </vt:variant>
    </vt:vector>
  </HeadingPairs>
  <TitlesOfParts>
    <vt:vector size="82" baseType="lpstr">
      <vt:lpstr>Retrospect</vt:lpstr>
      <vt:lpstr>Retrospect</vt:lpstr>
      <vt:lpstr> Entry Activity Scavenger Hunt</vt:lpstr>
      <vt:lpstr>Advancing  Racial Justice Day 2</vt:lpstr>
      <vt:lpstr>PowerPoint Presentation</vt:lpstr>
      <vt:lpstr>PowerPoint Presentation</vt:lpstr>
      <vt:lpstr>PowerPoint Presentation</vt:lpstr>
      <vt:lpstr>Community Agreements p. 2-3 </vt:lpstr>
      <vt:lpstr>Feedback on Feedback</vt:lpstr>
      <vt:lpstr>Your words</vt:lpstr>
      <vt:lpstr>Overview of Today’s Learning</vt:lpstr>
      <vt:lpstr>Matt</vt:lpstr>
      <vt:lpstr> Movements of Resistance</vt:lpstr>
      <vt:lpstr>PowerPoint Presentation</vt:lpstr>
      <vt:lpstr>Key Points</vt:lpstr>
      <vt:lpstr>PowerPoint Presentation</vt:lpstr>
      <vt:lpstr>Restorative Practice – Small Affinity Circles    </vt:lpstr>
      <vt:lpstr>Affinity Circles or Identity Caucuses</vt:lpstr>
      <vt:lpstr>Food for Thought Before Affinity Circles</vt:lpstr>
      <vt:lpstr>Let’s Make the Move</vt:lpstr>
      <vt:lpstr>Matt and Linda</vt:lpstr>
      <vt:lpstr>Kyle "Guante" Tran Myhre</vt:lpstr>
      <vt:lpstr> 3 Things to Know Before you Talk About Race </vt:lpstr>
      <vt:lpstr>Before you try to talk about race …</vt:lpstr>
      <vt:lpstr>A Resource to Help You RJE Discussion Guide </vt:lpstr>
      <vt:lpstr>What is your truth? </vt:lpstr>
      <vt:lpstr>What do you value?</vt:lpstr>
      <vt:lpstr>What is your privilege? </vt:lpstr>
      <vt:lpstr>As you prepare for your visit to the museum</vt:lpstr>
      <vt:lpstr>Key Points</vt:lpstr>
      <vt:lpstr>Ellen and Linda</vt:lpstr>
      <vt:lpstr> Why This Work is Tough  </vt:lpstr>
      <vt:lpstr>Racial Anxiety: Pre-attendance Task 3 </vt:lpstr>
      <vt:lpstr>Racial Anxiety Report Out</vt:lpstr>
      <vt:lpstr>What is racial anxiety?</vt:lpstr>
      <vt:lpstr>White Fragility and  White Privilege Connections </vt:lpstr>
      <vt:lpstr>White Privilege and White Fragility</vt:lpstr>
      <vt:lpstr>PowerPoint Presentation</vt:lpstr>
      <vt:lpstr>Three Quick Thoughts</vt:lpstr>
      <vt:lpstr>Key Points </vt:lpstr>
      <vt:lpstr>What this work can look like.</vt:lpstr>
      <vt:lpstr>Table Talk and Report Out</vt:lpstr>
      <vt:lpstr>Key Ideas</vt:lpstr>
      <vt:lpstr>Lunch</vt:lpstr>
      <vt:lpstr>Systems that Oppress </vt:lpstr>
      <vt:lpstr>Systems of Income and Wealth</vt:lpstr>
      <vt:lpstr>Income</vt:lpstr>
      <vt:lpstr>Wealth </vt:lpstr>
      <vt:lpstr>Per Capita Income </vt:lpstr>
      <vt:lpstr>Actual v Perceived Wealth </vt:lpstr>
      <vt:lpstr>Negative Wealth </vt:lpstr>
      <vt:lpstr>Income Steps Activity</vt:lpstr>
      <vt:lpstr>Income Quintiles: 2014</vt:lpstr>
      <vt:lpstr>Directions for 1947-1979 </vt:lpstr>
      <vt:lpstr>PowerPoint Presentation</vt:lpstr>
      <vt:lpstr>Income and Wealth Exploration</vt:lpstr>
      <vt:lpstr>Income and Wealth Exploration</vt:lpstr>
      <vt:lpstr>Directions for 1979-2014 </vt:lpstr>
      <vt:lpstr>Top 5% and Top 1%</vt:lpstr>
      <vt:lpstr>PowerPoint Presentation</vt:lpstr>
      <vt:lpstr>PowerPoint Presentation</vt:lpstr>
      <vt:lpstr>Income Quintiles: 2014 v. 2022 What do you notice? </vt:lpstr>
      <vt:lpstr>Questions for Consideration</vt:lpstr>
      <vt:lpstr>Income andWealth by Race and Gender </vt:lpstr>
      <vt:lpstr>PowerPoint Presentation</vt:lpstr>
      <vt:lpstr>PowerPoint Presentation</vt:lpstr>
      <vt:lpstr>PowerPoint Presentation</vt:lpstr>
      <vt:lpstr>PowerPoint Presentation</vt:lpstr>
      <vt:lpstr>Question for Consideration</vt:lpstr>
      <vt:lpstr>Key Points</vt:lpstr>
      <vt:lpstr>Scott and Adia</vt:lpstr>
      <vt:lpstr>Nativism and Immigration Policy</vt:lpstr>
      <vt:lpstr>What is Nativism? </vt:lpstr>
      <vt:lpstr>Discussion</vt:lpstr>
      <vt:lpstr>Discussion—Modern Echoes</vt:lpstr>
      <vt:lpstr>How Can We be Actors to support Immigrants?</vt:lpstr>
      <vt:lpstr>PowerPoint Presentation</vt:lpstr>
      <vt:lpstr>PowerPoint Presentation</vt:lpstr>
      <vt:lpstr>Key Points</vt:lpstr>
      <vt:lpstr>Ellen</vt:lpstr>
      <vt:lpstr>Give Us Your Feedback  </vt:lpstr>
      <vt:lpstr>As you prepare for your visit to the museum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1</cp:revision>
  <dcterms:created xsi:type="dcterms:W3CDTF">2019-10-19T15:29:10Z</dcterms:created>
  <dcterms:modified xsi:type="dcterms:W3CDTF">2026-09-22T15:33:21Z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