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vtt" ContentType="text/vt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7" r:id="rId5"/>
  </p:sldMasterIdLst>
  <p:notesMasterIdLst>
    <p:notesMasterId r:id="rId69"/>
  </p:notesMasterIdLst>
  <p:handoutMasterIdLst>
    <p:handoutMasterId r:id="rId70"/>
  </p:handoutMasterIdLst>
  <p:sldIdLst>
    <p:sldId id="1829" r:id="rId6"/>
    <p:sldId id="1273" r:id="rId7"/>
    <p:sldId id="258" r:id="rId8"/>
    <p:sldId id="261" r:id="rId9"/>
    <p:sldId id="1668" r:id="rId10"/>
    <p:sldId id="1835" r:id="rId11"/>
    <p:sldId id="1836" r:id="rId12"/>
    <p:sldId id="1670" r:id="rId13"/>
    <p:sldId id="1834" r:id="rId14"/>
    <p:sldId id="2591" r:id="rId15"/>
    <p:sldId id="1707" r:id="rId16"/>
    <p:sldId id="2592" r:id="rId17"/>
    <p:sldId id="1761" r:id="rId18"/>
    <p:sldId id="1803" r:id="rId19"/>
    <p:sldId id="1713" r:id="rId20"/>
    <p:sldId id="1708" r:id="rId21"/>
    <p:sldId id="1762" r:id="rId22"/>
    <p:sldId id="1714" r:id="rId23"/>
    <p:sldId id="1715" r:id="rId24"/>
    <p:sldId id="1801" r:id="rId25"/>
    <p:sldId id="1854" r:id="rId26"/>
    <p:sldId id="1716" r:id="rId27"/>
    <p:sldId id="1805" r:id="rId28"/>
    <p:sldId id="2593" r:id="rId29"/>
    <p:sldId id="2594" r:id="rId30"/>
    <p:sldId id="1717" r:id="rId31"/>
    <p:sldId id="1718" r:id="rId32"/>
    <p:sldId id="1719" r:id="rId33"/>
    <p:sldId id="1802" r:id="rId34"/>
    <p:sldId id="1720" r:id="rId35"/>
    <p:sldId id="1722" r:id="rId36"/>
    <p:sldId id="1849" r:id="rId37"/>
    <p:sldId id="1850" r:id="rId38"/>
    <p:sldId id="1633" r:id="rId39"/>
    <p:sldId id="1634" r:id="rId40"/>
    <p:sldId id="1635" r:id="rId41"/>
    <p:sldId id="1636" r:id="rId42"/>
    <p:sldId id="1637" r:id="rId43"/>
    <p:sldId id="1638" r:id="rId44"/>
    <p:sldId id="1639" r:id="rId45"/>
    <p:sldId id="1640" r:id="rId46"/>
    <p:sldId id="1833" r:id="rId47"/>
    <p:sldId id="1690" r:id="rId48"/>
    <p:sldId id="1688" r:id="rId49"/>
    <p:sldId id="1657" r:id="rId50"/>
    <p:sldId id="735" r:id="rId51"/>
    <p:sldId id="736" r:id="rId52"/>
    <p:sldId id="2576" r:id="rId53"/>
    <p:sldId id="1864" r:id="rId54"/>
    <p:sldId id="2577" r:id="rId55"/>
    <p:sldId id="2578" r:id="rId56"/>
    <p:sldId id="743" r:id="rId57"/>
    <p:sldId id="745" r:id="rId58"/>
    <p:sldId id="1122" r:id="rId59"/>
    <p:sldId id="1853" r:id="rId60"/>
    <p:sldId id="2590" r:id="rId61"/>
    <p:sldId id="1652" r:id="rId62"/>
    <p:sldId id="1852" r:id="rId63"/>
    <p:sldId id="1654" r:id="rId64"/>
    <p:sldId id="1653" r:id="rId65"/>
    <p:sldId id="1655" r:id="rId66"/>
    <p:sldId id="1692" r:id="rId67"/>
    <p:sldId id="1681" r:id="rId6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85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AD624E-5A99-052C-9019-B19035E6E0A4}" v="11" dt="2026-08-04T14:56:53.8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handoutMaster" Target="handoutMasters/handoutMaster1.xml"/><Relationship Id="rId75"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microsoft.com/office/2015/10/relationships/revisionInfo" Target="revisionInfo.xml"/><Relationship Id="rId7" Type="http://schemas.openxmlformats.org/officeDocument/2006/relationships/slide" Target="slides/slide2.xml"/><Relationship Id="rId7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es, Albert [MD]" userId="S::aljones_mseanea.org#ext#@neahq.onmicrosoft.com::9e3d8165-1eea-49ba-adea-0c9c00351460" providerId="AD" clId="Web-{C3AD624E-5A99-052C-9019-B19035E6E0A4}"/>
    <pc:docChg chg="modSld">
      <pc:chgData name="Jones, Albert [MD]" userId="S::aljones_mseanea.org#ext#@neahq.onmicrosoft.com::9e3d8165-1eea-49ba-adea-0c9c00351460" providerId="AD" clId="Web-{C3AD624E-5A99-052C-9019-B19035E6E0A4}" dt="2026-08-04T14:56:53.818" v="10" actId="20577"/>
      <pc:docMkLst>
        <pc:docMk/>
      </pc:docMkLst>
      <pc:sldChg chg="modSp">
        <pc:chgData name="Jones, Albert [MD]" userId="S::aljones_mseanea.org#ext#@neahq.onmicrosoft.com::9e3d8165-1eea-49ba-adea-0c9c00351460" providerId="AD" clId="Web-{C3AD624E-5A99-052C-9019-B19035E6E0A4}" dt="2026-08-04T14:56:53.818" v="10" actId="20577"/>
        <pc:sldMkLst>
          <pc:docMk/>
          <pc:sldMk cId="3505879384" sldId="1668"/>
        </pc:sldMkLst>
        <pc:spChg chg="mod">
          <ac:chgData name="Jones, Albert [MD]" userId="S::aljones_mseanea.org#ext#@neahq.onmicrosoft.com::9e3d8165-1eea-49ba-adea-0c9c00351460" providerId="AD" clId="Web-{C3AD624E-5A99-052C-9019-B19035E6E0A4}" dt="2026-08-04T14:56:53.818" v="10" actId="20577"/>
          <ac:spMkLst>
            <pc:docMk/>
            <pc:sldMk cId="3505879384" sldId="1668"/>
            <ac:spMk id="191"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4A1DFD-CCB8-C745-9A26-C8618E351746}" type="doc">
      <dgm:prSet loTypeId="urn:microsoft.com/office/officeart/2005/8/layout/pyramid2" loCatId="pyramid" qsTypeId="urn:microsoft.com/office/officeart/2005/8/quickstyle/simple1" qsCatId="simple" csTypeId="urn:microsoft.com/office/officeart/2005/8/colors/colorful4" csCatId="colorful" phldr="1"/>
      <dgm:spPr/>
      <dgm:t>
        <a:bodyPr/>
        <a:lstStyle/>
        <a:p>
          <a:endParaRPr lang="en-US"/>
        </a:p>
      </dgm:t>
    </dgm:pt>
    <dgm:pt modelId="{274FE3E4-F543-3A4A-BF1C-B508CB725E4A}">
      <dgm:prSet custT="1"/>
      <dgm:spPr/>
      <dgm:t>
        <a:bodyPr/>
        <a:lstStyle/>
        <a:p>
          <a:r>
            <a:rPr lang="en-US" sz="2000" b="0" i="0"/>
            <a:t>Recognize inequity</a:t>
          </a:r>
          <a:endParaRPr lang="en-US" sz="2000"/>
        </a:p>
      </dgm:t>
    </dgm:pt>
    <dgm:pt modelId="{7AADD8F3-6B54-404E-A9A7-CD1D056DFDE7}" type="parTrans" cxnId="{5DBA3E7E-8B09-6B4F-AFAF-7E30EC9375DC}">
      <dgm:prSet/>
      <dgm:spPr/>
      <dgm:t>
        <a:bodyPr/>
        <a:lstStyle/>
        <a:p>
          <a:endParaRPr lang="en-US"/>
        </a:p>
      </dgm:t>
    </dgm:pt>
    <dgm:pt modelId="{1AF0F6D5-E2A7-B444-BCC3-A74676E31DBC}" type="sibTrans" cxnId="{5DBA3E7E-8B09-6B4F-AFAF-7E30EC9375DC}">
      <dgm:prSet/>
      <dgm:spPr/>
      <dgm:t>
        <a:bodyPr/>
        <a:lstStyle/>
        <a:p>
          <a:endParaRPr lang="en-US"/>
        </a:p>
      </dgm:t>
    </dgm:pt>
    <dgm:pt modelId="{BDE864E6-2C7F-9F41-B20B-43FFD4E6E688}">
      <dgm:prSet custT="1"/>
      <dgm:spPr/>
      <dgm:t>
        <a:bodyPr/>
        <a:lstStyle/>
        <a:p>
          <a:r>
            <a:rPr lang="en-US" sz="2000" b="0" i="0"/>
            <a:t>Respond to inequity</a:t>
          </a:r>
          <a:endParaRPr lang="en-US" sz="2000"/>
        </a:p>
      </dgm:t>
    </dgm:pt>
    <dgm:pt modelId="{DAC37D56-3EB1-344A-8F29-718ACFC93F1C}" type="parTrans" cxnId="{056ACE95-3B89-AC42-B5C0-8D7831D4443F}">
      <dgm:prSet/>
      <dgm:spPr/>
      <dgm:t>
        <a:bodyPr/>
        <a:lstStyle/>
        <a:p>
          <a:endParaRPr lang="en-US"/>
        </a:p>
      </dgm:t>
    </dgm:pt>
    <dgm:pt modelId="{3F84ED58-5C5A-7A49-AB68-825C5ECBBE7A}" type="sibTrans" cxnId="{056ACE95-3B89-AC42-B5C0-8D7831D4443F}">
      <dgm:prSet/>
      <dgm:spPr/>
      <dgm:t>
        <a:bodyPr/>
        <a:lstStyle/>
        <a:p>
          <a:endParaRPr lang="en-US"/>
        </a:p>
      </dgm:t>
    </dgm:pt>
    <dgm:pt modelId="{EA208B9A-7F11-1543-8B84-CC10D859D068}">
      <dgm:prSet custT="1"/>
      <dgm:spPr/>
      <dgm:t>
        <a:bodyPr/>
        <a:lstStyle/>
        <a:p>
          <a:r>
            <a:rPr lang="en-US" sz="2000" b="0" i="0"/>
            <a:t>Redress inequity</a:t>
          </a:r>
          <a:endParaRPr lang="en-US" sz="2000"/>
        </a:p>
      </dgm:t>
    </dgm:pt>
    <dgm:pt modelId="{F7E04C97-016C-AC4C-B9FF-CE384BFD3018}" type="parTrans" cxnId="{AC5CB848-BF0E-C141-9E08-2B4D01F3CEE8}">
      <dgm:prSet/>
      <dgm:spPr/>
      <dgm:t>
        <a:bodyPr/>
        <a:lstStyle/>
        <a:p>
          <a:endParaRPr lang="en-US"/>
        </a:p>
      </dgm:t>
    </dgm:pt>
    <dgm:pt modelId="{43E721F9-9861-5245-9D25-C4180A091C10}" type="sibTrans" cxnId="{AC5CB848-BF0E-C141-9E08-2B4D01F3CEE8}">
      <dgm:prSet/>
      <dgm:spPr/>
      <dgm:t>
        <a:bodyPr/>
        <a:lstStyle/>
        <a:p>
          <a:endParaRPr lang="en-US"/>
        </a:p>
      </dgm:t>
    </dgm:pt>
    <dgm:pt modelId="{13F814F4-A9DE-E149-B57E-06A28D2F8D31}">
      <dgm:prSet custT="1"/>
      <dgm:spPr/>
      <dgm:t>
        <a:bodyPr/>
        <a:lstStyle/>
        <a:p>
          <a:r>
            <a:rPr lang="en-US" sz="2000" b="0" i="0"/>
            <a:t>Actively cultivate equity</a:t>
          </a:r>
          <a:endParaRPr lang="en-US" sz="2000"/>
        </a:p>
      </dgm:t>
    </dgm:pt>
    <dgm:pt modelId="{D3C1D1A8-E5A4-CB48-8B99-96F32C7246D4}" type="parTrans" cxnId="{ECB6982D-65A2-CF4A-B6EE-3D28E930B473}">
      <dgm:prSet/>
      <dgm:spPr/>
      <dgm:t>
        <a:bodyPr/>
        <a:lstStyle/>
        <a:p>
          <a:endParaRPr lang="en-US"/>
        </a:p>
      </dgm:t>
    </dgm:pt>
    <dgm:pt modelId="{50A404E0-C13C-044D-AE39-70AEE2F7CB6F}" type="sibTrans" cxnId="{ECB6982D-65A2-CF4A-B6EE-3D28E930B473}">
      <dgm:prSet/>
      <dgm:spPr/>
      <dgm:t>
        <a:bodyPr/>
        <a:lstStyle/>
        <a:p>
          <a:endParaRPr lang="en-US"/>
        </a:p>
      </dgm:t>
    </dgm:pt>
    <dgm:pt modelId="{096BEFBC-2E36-4B49-A698-A1C208C0D71A}">
      <dgm:prSet custT="1"/>
      <dgm:spPr/>
      <dgm:t>
        <a:bodyPr/>
        <a:lstStyle/>
        <a:p>
          <a:r>
            <a:rPr lang="en-US" sz="2000" b="0" i="0"/>
            <a:t>Sustain equity</a:t>
          </a:r>
          <a:endParaRPr lang="en-US" sz="2000"/>
        </a:p>
      </dgm:t>
    </dgm:pt>
    <dgm:pt modelId="{BD270A9B-CE76-944B-9935-E8A3FB881353}" type="parTrans" cxnId="{45D54A3C-A256-4149-890B-91C5589DAE2B}">
      <dgm:prSet/>
      <dgm:spPr/>
      <dgm:t>
        <a:bodyPr/>
        <a:lstStyle/>
        <a:p>
          <a:endParaRPr lang="en-US"/>
        </a:p>
      </dgm:t>
    </dgm:pt>
    <dgm:pt modelId="{32E2CB7C-07BB-EF41-B5B0-3BAC5F664E5A}" type="sibTrans" cxnId="{45D54A3C-A256-4149-890B-91C5589DAE2B}">
      <dgm:prSet/>
      <dgm:spPr/>
      <dgm:t>
        <a:bodyPr/>
        <a:lstStyle/>
        <a:p>
          <a:endParaRPr lang="en-US"/>
        </a:p>
      </dgm:t>
    </dgm:pt>
    <dgm:pt modelId="{F13A69D8-0A54-2642-BCC7-4D2915EA066E}" type="pres">
      <dgm:prSet presAssocID="{754A1DFD-CCB8-C745-9A26-C8618E351746}" presName="compositeShape" presStyleCnt="0">
        <dgm:presLayoutVars>
          <dgm:dir/>
          <dgm:resizeHandles/>
        </dgm:presLayoutVars>
      </dgm:prSet>
      <dgm:spPr/>
    </dgm:pt>
    <dgm:pt modelId="{397ACF99-680C-3E4E-9855-2D5866BB5754}" type="pres">
      <dgm:prSet presAssocID="{754A1DFD-CCB8-C745-9A26-C8618E351746}" presName="pyramid" presStyleLbl="node1" presStyleIdx="0" presStyleCnt="1" custScaleX="117573" custLinFactNeighborX="-8325" custLinFactNeighborY="-496"/>
      <dgm:spPr/>
    </dgm:pt>
    <dgm:pt modelId="{7C5732A5-38DC-D845-9127-6882608E1F72}" type="pres">
      <dgm:prSet presAssocID="{754A1DFD-CCB8-C745-9A26-C8618E351746}" presName="theList" presStyleCnt="0"/>
      <dgm:spPr/>
    </dgm:pt>
    <dgm:pt modelId="{416CBDD5-38D5-0649-B494-5C41204A0B13}" type="pres">
      <dgm:prSet presAssocID="{274FE3E4-F543-3A4A-BF1C-B508CB725E4A}" presName="aNode" presStyleLbl="fgAcc1" presStyleIdx="0" presStyleCnt="5" custScaleX="102852" custScaleY="218410" custLinFactNeighborX="750" custLinFactNeighborY="20321">
        <dgm:presLayoutVars>
          <dgm:bulletEnabled val="1"/>
        </dgm:presLayoutVars>
      </dgm:prSet>
      <dgm:spPr/>
    </dgm:pt>
    <dgm:pt modelId="{B32070B6-03D7-A941-AD06-BF3FFA29F2E8}" type="pres">
      <dgm:prSet presAssocID="{274FE3E4-F543-3A4A-BF1C-B508CB725E4A}" presName="aSpace" presStyleCnt="0"/>
      <dgm:spPr/>
    </dgm:pt>
    <dgm:pt modelId="{4AB9299D-C3AB-844E-A9A3-EF476C180E66}" type="pres">
      <dgm:prSet presAssocID="{BDE864E6-2C7F-9F41-B20B-43FFD4E6E688}" presName="aNode" presStyleLbl="fgAcc1" presStyleIdx="1" presStyleCnt="5" custScaleX="104694" custScaleY="212971" custLinFactNeighborX="2182" custLinFactNeighborY="89954">
        <dgm:presLayoutVars>
          <dgm:bulletEnabled val="1"/>
        </dgm:presLayoutVars>
      </dgm:prSet>
      <dgm:spPr/>
    </dgm:pt>
    <dgm:pt modelId="{02B574A4-7286-774D-A99C-CD809AEBBDF0}" type="pres">
      <dgm:prSet presAssocID="{BDE864E6-2C7F-9F41-B20B-43FFD4E6E688}" presName="aSpace" presStyleCnt="0"/>
      <dgm:spPr/>
    </dgm:pt>
    <dgm:pt modelId="{1C5F9005-7717-A741-B4C2-4C601B5E6B6A}" type="pres">
      <dgm:prSet presAssocID="{EA208B9A-7F11-1543-8B84-CC10D859D068}" presName="aNode" presStyleLbl="fgAcc1" presStyleIdx="2" presStyleCnt="5" custScaleX="102174" custScaleY="171362">
        <dgm:presLayoutVars>
          <dgm:bulletEnabled val="1"/>
        </dgm:presLayoutVars>
      </dgm:prSet>
      <dgm:spPr/>
    </dgm:pt>
    <dgm:pt modelId="{67F56F3E-4122-8440-ADA3-37D67DCCDB03}" type="pres">
      <dgm:prSet presAssocID="{EA208B9A-7F11-1543-8B84-CC10D859D068}" presName="aSpace" presStyleCnt="0"/>
      <dgm:spPr/>
    </dgm:pt>
    <dgm:pt modelId="{51ADAC52-925A-EB40-B296-415D11C1B0D1}" type="pres">
      <dgm:prSet presAssocID="{13F814F4-A9DE-E149-B57E-06A28D2F8D31}" presName="aNode" presStyleLbl="fgAcc1" presStyleIdx="3" presStyleCnt="5" custScaleX="102057" custScaleY="204326">
        <dgm:presLayoutVars>
          <dgm:bulletEnabled val="1"/>
        </dgm:presLayoutVars>
      </dgm:prSet>
      <dgm:spPr/>
    </dgm:pt>
    <dgm:pt modelId="{8C45BA5C-E7B1-5B40-B6DE-532F82A0E20D}" type="pres">
      <dgm:prSet presAssocID="{13F814F4-A9DE-E149-B57E-06A28D2F8D31}" presName="aSpace" presStyleCnt="0"/>
      <dgm:spPr/>
    </dgm:pt>
    <dgm:pt modelId="{38FF978E-11DE-E842-BD05-6DAD6890CF04}" type="pres">
      <dgm:prSet presAssocID="{096BEFBC-2E36-4B49-A698-A1C208C0D71A}" presName="aNode" presStyleLbl="fgAcc1" presStyleIdx="4" presStyleCnt="5" custScaleX="102174" custScaleY="186989" custLinFactNeighborX="375" custLinFactNeighborY="-13723">
        <dgm:presLayoutVars>
          <dgm:bulletEnabled val="1"/>
        </dgm:presLayoutVars>
      </dgm:prSet>
      <dgm:spPr/>
    </dgm:pt>
    <dgm:pt modelId="{78C613D0-0B64-5A42-BAFF-5DA07AF6D939}" type="pres">
      <dgm:prSet presAssocID="{096BEFBC-2E36-4B49-A698-A1C208C0D71A}" presName="aSpace" presStyleCnt="0"/>
      <dgm:spPr/>
    </dgm:pt>
  </dgm:ptLst>
  <dgm:cxnLst>
    <dgm:cxn modelId="{CB4D0106-FFB1-B64B-B182-21CFA849495D}" type="presOf" srcId="{BDE864E6-2C7F-9F41-B20B-43FFD4E6E688}" destId="{4AB9299D-C3AB-844E-A9A3-EF476C180E66}" srcOrd="0" destOrd="0" presId="urn:microsoft.com/office/officeart/2005/8/layout/pyramid2"/>
    <dgm:cxn modelId="{F60C3D0C-B398-E642-AA9F-5C27B0DD1BE3}" type="presOf" srcId="{EA208B9A-7F11-1543-8B84-CC10D859D068}" destId="{1C5F9005-7717-A741-B4C2-4C601B5E6B6A}" srcOrd="0" destOrd="0" presId="urn:microsoft.com/office/officeart/2005/8/layout/pyramid2"/>
    <dgm:cxn modelId="{67F65E1B-47C5-C248-AD7E-AA7A9116E504}" type="presOf" srcId="{754A1DFD-CCB8-C745-9A26-C8618E351746}" destId="{F13A69D8-0A54-2642-BCC7-4D2915EA066E}" srcOrd="0" destOrd="0" presId="urn:microsoft.com/office/officeart/2005/8/layout/pyramid2"/>
    <dgm:cxn modelId="{ECB6982D-65A2-CF4A-B6EE-3D28E930B473}" srcId="{754A1DFD-CCB8-C745-9A26-C8618E351746}" destId="{13F814F4-A9DE-E149-B57E-06A28D2F8D31}" srcOrd="3" destOrd="0" parTransId="{D3C1D1A8-E5A4-CB48-8B99-96F32C7246D4}" sibTransId="{50A404E0-C13C-044D-AE39-70AEE2F7CB6F}"/>
    <dgm:cxn modelId="{45D54A3C-A256-4149-890B-91C5589DAE2B}" srcId="{754A1DFD-CCB8-C745-9A26-C8618E351746}" destId="{096BEFBC-2E36-4B49-A698-A1C208C0D71A}" srcOrd="4" destOrd="0" parTransId="{BD270A9B-CE76-944B-9935-E8A3FB881353}" sibTransId="{32E2CB7C-07BB-EF41-B5B0-3BAC5F664E5A}"/>
    <dgm:cxn modelId="{AC5CB848-BF0E-C141-9E08-2B4D01F3CEE8}" srcId="{754A1DFD-CCB8-C745-9A26-C8618E351746}" destId="{EA208B9A-7F11-1543-8B84-CC10D859D068}" srcOrd="2" destOrd="0" parTransId="{F7E04C97-016C-AC4C-B9FF-CE384BFD3018}" sibTransId="{43E721F9-9861-5245-9D25-C4180A091C10}"/>
    <dgm:cxn modelId="{DD514757-C750-C442-B183-E8066988C2CB}" type="presOf" srcId="{274FE3E4-F543-3A4A-BF1C-B508CB725E4A}" destId="{416CBDD5-38D5-0649-B494-5C41204A0B13}" srcOrd="0" destOrd="0" presId="urn:microsoft.com/office/officeart/2005/8/layout/pyramid2"/>
    <dgm:cxn modelId="{5DBA3E7E-8B09-6B4F-AFAF-7E30EC9375DC}" srcId="{754A1DFD-CCB8-C745-9A26-C8618E351746}" destId="{274FE3E4-F543-3A4A-BF1C-B508CB725E4A}" srcOrd="0" destOrd="0" parTransId="{7AADD8F3-6B54-404E-A9A7-CD1D056DFDE7}" sibTransId="{1AF0F6D5-E2A7-B444-BCC3-A74676E31DBC}"/>
    <dgm:cxn modelId="{056ACE95-3B89-AC42-B5C0-8D7831D4443F}" srcId="{754A1DFD-CCB8-C745-9A26-C8618E351746}" destId="{BDE864E6-2C7F-9F41-B20B-43FFD4E6E688}" srcOrd="1" destOrd="0" parTransId="{DAC37D56-3EB1-344A-8F29-718ACFC93F1C}" sibTransId="{3F84ED58-5C5A-7A49-AB68-825C5ECBBE7A}"/>
    <dgm:cxn modelId="{8D91CC97-4A4C-C442-85C6-D170EF77E562}" type="presOf" srcId="{096BEFBC-2E36-4B49-A698-A1C208C0D71A}" destId="{38FF978E-11DE-E842-BD05-6DAD6890CF04}" srcOrd="0" destOrd="0" presId="urn:microsoft.com/office/officeart/2005/8/layout/pyramid2"/>
    <dgm:cxn modelId="{81CD57B3-2B86-D84A-90E8-5EAE4DC1A8B9}" type="presOf" srcId="{13F814F4-A9DE-E149-B57E-06A28D2F8D31}" destId="{51ADAC52-925A-EB40-B296-415D11C1B0D1}" srcOrd="0" destOrd="0" presId="urn:microsoft.com/office/officeart/2005/8/layout/pyramid2"/>
    <dgm:cxn modelId="{62CA0E48-73C3-8046-A61F-CAE632C9F389}" type="presParOf" srcId="{F13A69D8-0A54-2642-BCC7-4D2915EA066E}" destId="{397ACF99-680C-3E4E-9855-2D5866BB5754}" srcOrd="0" destOrd="0" presId="urn:microsoft.com/office/officeart/2005/8/layout/pyramid2"/>
    <dgm:cxn modelId="{36FA279C-CDE6-4840-B6AD-93A325ACF057}" type="presParOf" srcId="{F13A69D8-0A54-2642-BCC7-4D2915EA066E}" destId="{7C5732A5-38DC-D845-9127-6882608E1F72}" srcOrd="1" destOrd="0" presId="urn:microsoft.com/office/officeart/2005/8/layout/pyramid2"/>
    <dgm:cxn modelId="{8A8A1D9A-2283-B944-B48A-DF12A6B24341}" type="presParOf" srcId="{7C5732A5-38DC-D845-9127-6882608E1F72}" destId="{416CBDD5-38D5-0649-B494-5C41204A0B13}" srcOrd="0" destOrd="0" presId="urn:microsoft.com/office/officeart/2005/8/layout/pyramid2"/>
    <dgm:cxn modelId="{DEBF24DB-BA3B-9F49-8A0C-1454350159E2}" type="presParOf" srcId="{7C5732A5-38DC-D845-9127-6882608E1F72}" destId="{B32070B6-03D7-A941-AD06-BF3FFA29F2E8}" srcOrd="1" destOrd="0" presId="urn:microsoft.com/office/officeart/2005/8/layout/pyramid2"/>
    <dgm:cxn modelId="{2D318E99-15F7-AD48-9A77-49AD7BF0167C}" type="presParOf" srcId="{7C5732A5-38DC-D845-9127-6882608E1F72}" destId="{4AB9299D-C3AB-844E-A9A3-EF476C180E66}" srcOrd="2" destOrd="0" presId="urn:microsoft.com/office/officeart/2005/8/layout/pyramid2"/>
    <dgm:cxn modelId="{60F56B34-83D9-9B4E-A369-A07BBF645EE5}" type="presParOf" srcId="{7C5732A5-38DC-D845-9127-6882608E1F72}" destId="{02B574A4-7286-774D-A99C-CD809AEBBDF0}" srcOrd="3" destOrd="0" presId="urn:microsoft.com/office/officeart/2005/8/layout/pyramid2"/>
    <dgm:cxn modelId="{27BC4C85-4EFC-5D43-A586-EDE36AFA0A90}" type="presParOf" srcId="{7C5732A5-38DC-D845-9127-6882608E1F72}" destId="{1C5F9005-7717-A741-B4C2-4C601B5E6B6A}" srcOrd="4" destOrd="0" presId="urn:microsoft.com/office/officeart/2005/8/layout/pyramid2"/>
    <dgm:cxn modelId="{0392A074-D81D-324B-8536-FD6F0562C9C7}" type="presParOf" srcId="{7C5732A5-38DC-D845-9127-6882608E1F72}" destId="{67F56F3E-4122-8440-ADA3-37D67DCCDB03}" srcOrd="5" destOrd="0" presId="urn:microsoft.com/office/officeart/2005/8/layout/pyramid2"/>
    <dgm:cxn modelId="{224BEA2E-C436-A24F-8C8E-39BE49233C25}" type="presParOf" srcId="{7C5732A5-38DC-D845-9127-6882608E1F72}" destId="{51ADAC52-925A-EB40-B296-415D11C1B0D1}" srcOrd="6" destOrd="0" presId="urn:microsoft.com/office/officeart/2005/8/layout/pyramid2"/>
    <dgm:cxn modelId="{78777D43-32B5-174A-8A04-6A0E7E8C8EEE}" type="presParOf" srcId="{7C5732A5-38DC-D845-9127-6882608E1F72}" destId="{8C45BA5C-E7B1-5B40-B6DE-532F82A0E20D}" srcOrd="7" destOrd="0" presId="urn:microsoft.com/office/officeart/2005/8/layout/pyramid2"/>
    <dgm:cxn modelId="{E997BBA6-9AE9-A546-819F-4AF643E36D9E}" type="presParOf" srcId="{7C5732A5-38DC-D845-9127-6882608E1F72}" destId="{38FF978E-11DE-E842-BD05-6DAD6890CF04}" srcOrd="8" destOrd="0" presId="urn:microsoft.com/office/officeart/2005/8/layout/pyramid2"/>
    <dgm:cxn modelId="{CC31EEDC-191E-3C4F-9973-71E975969C92}" type="presParOf" srcId="{7C5732A5-38DC-D845-9127-6882608E1F72}" destId="{78C613D0-0B64-5A42-BAFF-5DA07AF6D939}" srcOrd="9"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7817367-8EFE-40C9-94EC-27B034004558}" type="doc">
      <dgm:prSet loTypeId="urn:microsoft.com/office/officeart/2005/8/layout/chevron2" loCatId="process" qsTypeId="urn:microsoft.com/office/officeart/2005/8/quickstyle/simple4" qsCatId="simple" csTypeId="urn:microsoft.com/office/officeart/2005/8/colors/colorful5" csCatId="colorful" phldr="1"/>
      <dgm:spPr/>
      <dgm:t>
        <a:bodyPr/>
        <a:lstStyle/>
        <a:p>
          <a:endParaRPr lang="en-US"/>
        </a:p>
      </dgm:t>
    </dgm:pt>
    <dgm:pt modelId="{1BE85637-5C25-4F56-965E-D4BE6E995B5B}">
      <dgm:prSet phldrT="[Text]" phldr="0" custT="1"/>
      <dgm:spPr>
        <a:ln>
          <a:noFill/>
        </a:ln>
      </dgm:spPr>
      <dgm:t>
        <a:bodyPr/>
        <a:lstStyle/>
        <a:p>
          <a:pPr rtl="0"/>
          <a:r>
            <a:rPr lang="en-US" sz="2000"/>
            <a:t>Possess an organizing and leadership mindset</a:t>
          </a:r>
        </a:p>
      </dgm:t>
    </dgm:pt>
    <dgm:pt modelId="{0722458D-B320-4BC1-8E19-2C49235332AB}" type="parTrans" cxnId="{827A03BA-8A95-41D4-9FCC-647CDB1B79FB}">
      <dgm:prSet/>
      <dgm:spPr/>
      <dgm:t>
        <a:bodyPr/>
        <a:lstStyle/>
        <a:p>
          <a:endParaRPr lang="en-US"/>
        </a:p>
      </dgm:t>
    </dgm:pt>
    <dgm:pt modelId="{7CC4F438-7038-46E5-B0D2-F97C098772DC}" type="sibTrans" cxnId="{827A03BA-8A95-41D4-9FCC-647CDB1B79FB}">
      <dgm:prSet/>
      <dgm:spPr/>
      <dgm:t>
        <a:bodyPr/>
        <a:lstStyle/>
        <a:p>
          <a:endParaRPr lang="en-US"/>
        </a:p>
      </dgm:t>
    </dgm:pt>
    <dgm:pt modelId="{1930A87B-B0D8-43BE-B56F-CFD3C7D781FB}">
      <dgm:prSet phldr="0" custT="1"/>
      <dgm:spPr>
        <a:ln>
          <a:noFill/>
        </a:ln>
      </dgm:spPr>
      <dgm:t>
        <a:bodyPr/>
        <a:lstStyle/>
        <a:p>
          <a:pPr rtl="0"/>
          <a:r>
            <a:rPr lang="en-US" sz="2000"/>
            <a:t>Engages in peer </a:t>
          </a:r>
          <a:r>
            <a:rPr lang="en-US" sz="2000">
              <a:latin typeface="Euphemia"/>
            </a:rPr>
            <a:t>problem solving and coaching</a:t>
          </a:r>
        </a:p>
      </dgm:t>
    </dgm:pt>
    <dgm:pt modelId="{3184F330-ECDE-4F6F-89E6-576D7117D8E3}" type="parTrans" cxnId="{E83953A1-5294-4B13-A848-0A053786F3AD}">
      <dgm:prSet/>
      <dgm:spPr/>
      <dgm:t>
        <a:bodyPr/>
        <a:lstStyle/>
        <a:p>
          <a:endParaRPr lang="en-US"/>
        </a:p>
      </dgm:t>
    </dgm:pt>
    <dgm:pt modelId="{67456555-7E62-411C-A87A-19A817267C1B}" type="sibTrans" cxnId="{E83953A1-5294-4B13-A848-0A053786F3AD}">
      <dgm:prSet/>
      <dgm:spPr/>
      <dgm:t>
        <a:bodyPr/>
        <a:lstStyle/>
        <a:p>
          <a:endParaRPr lang="en-US"/>
        </a:p>
      </dgm:t>
    </dgm:pt>
    <dgm:pt modelId="{E6C016A8-F1E0-459F-B2C5-B8935943A953}">
      <dgm:prSet phldrT="[Text]" phldr="0"/>
      <dgm:spPr/>
      <dgm:t>
        <a:bodyPr/>
        <a:lstStyle/>
        <a:p>
          <a:pPr rtl="0"/>
          <a:r>
            <a:rPr lang="en-US" b="1">
              <a:latin typeface="Euphemia"/>
            </a:rPr>
            <a:t>Campaign Coach</a:t>
          </a:r>
          <a:endParaRPr lang="en-US" b="1"/>
        </a:p>
      </dgm:t>
    </dgm:pt>
    <dgm:pt modelId="{D523D1FD-230B-4229-8D05-F6D8DD352FF1}" type="sibTrans" cxnId="{6AB91884-9065-4917-B439-6521F734BA48}">
      <dgm:prSet/>
      <dgm:spPr/>
      <dgm:t>
        <a:bodyPr/>
        <a:lstStyle/>
        <a:p>
          <a:endParaRPr lang="en-US"/>
        </a:p>
      </dgm:t>
    </dgm:pt>
    <dgm:pt modelId="{252B9751-F2DC-40C5-B58D-6EA1345C8825}" type="parTrans" cxnId="{6AB91884-9065-4917-B439-6521F734BA48}">
      <dgm:prSet/>
      <dgm:spPr/>
      <dgm:t>
        <a:bodyPr/>
        <a:lstStyle/>
        <a:p>
          <a:endParaRPr lang="en-US"/>
        </a:p>
      </dgm:t>
    </dgm:pt>
    <dgm:pt modelId="{2ADEC2AF-0313-4B38-BB0D-BFE7CE70DAAD}">
      <dgm:prSet phldrT="[Text]" phldr="0" custT="1"/>
      <dgm:spPr>
        <a:ln>
          <a:noFill/>
        </a:ln>
      </dgm:spPr>
      <dgm:t>
        <a:bodyPr/>
        <a:lstStyle/>
        <a:p>
          <a:pPr rtl="0"/>
          <a:r>
            <a:rPr lang="en-US" sz="2000"/>
            <a:t>Holds coaching calls, with team 2 times a month</a:t>
          </a:r>
        </a:p>
      </dgm:t>
    </dgm:pt>
    <dgm:pt modelId="{A8EFE938-0FD1-4378-972E-8921B05EB68C}" type="parTrans" cxnId="{D69C754E-F5E4-47BE-AB9B-1E7FE3735645}">
      <dgm:prSet/>
      <dgm:spPr/>
      <dgm:t>
        <a:bodyPr/>
        <a:lstStyle/>
        <a:p>
          <a:endParaRPr lang="en-US"/>
        </a:p>
      </dgm:t>
    </dgm:pt>
    <dgm:pt modelId="{CFB71B45-133D-4F84-A417-B4E16B34E1BB}" type="sibTrans" cxnId="{D69C754E-F5E4-47BE-AB9B-1E7FE3735645}">
      <dgm:prSet/>
      <dgm:spPr/>
      <dgm:t>
        <a:bodyPr/>
        <a:lstStyle/>
        <a:p>
          <a:endParaRPr lang="en-US"/>
        </a:p>
      </dgm:t>
    </dgm:pt>
    <dgm:pt modelId="{4B0757A8-4A20-4DAA-A4FB-C7B76332FA92}">
      <dgm:prSet phldrT="[Text]" phldr="0" custT="1"/>
      <dgm:spPr>
        <a:ln>
          <a:noFill/>
        </a:ln>
      </dgm:spPr>
      <dgm:t>
        <a:bodyPr/>
        <a:lstStyle/>
        <a:p>
          <a:pPr rtl="0"/>
          <a:r>
            <a:rPr lang="en-US" sz="2000"/>
            <a:t>Coaches 1–2 local teams</a:t>
          </a:r>
        </a:p>
      </dgm:t>
    </dgm:pt>
    <dgm:pt modelId="{A73DDB9D-1D6A-4A5C-BBFA-5E0396BE0565}" type="parTrans" cxnId="{FD24EEC2-4A0D-41AD-B8E2-71E3B8DA6E40}">
      <dgm:prSet/>
      <dgm:spPr/>
      <dgm:t>
        <a:bodyPr/>
        <a:lstStyle/>
        <a:p>
          <a:endParaRPr lang="en-US"/>
        </a:p>
      </dgm:t>
    </dgm:pt>
    <dgm:pt modelId="{85226C98-B91D-4E9D-927C-A1E17130617A}" type="sibTrans" cxnId="{FD24EEC2-4A0D-41AD-B8E2-71E3B8DA6E40}">
      <dgm:prSet/>
      <dgm:spPr/>
      <dgm:t>
        <a:bodyPr/>
        <a:lstStyle/>
        <a:p>
          <a:endParaRPr lang="en-US"/>
        </a:p>
      </dgm:t>
    </dgm:pt>
    <dgm:pt modelId="{391AE613-2A3F-4446-B7BD-F7DED8A84968}">
      <dgm:prSet phldrT="[Text]" phldr="0" custT="1"/>
      <dgm:spPr>
        <a:ln>
          <a:noFill/>
        </a:ln>
      </dgm:spPr>
      <dgm:t>
        <a:bodyPr/>
        <a:lstStyle/>
        <a:p>
          <a:pPr rtl="0"/>
          <a:r>
            <a:rPr lang="en-US" sz="2000"/>
            <a:t>Attends campaign coach training</a:t>
          </a:r>
        </a:p>
      </dgm:t>
    </dgm:pt>
    <dgm:pt modelId="{F96A24E1-34A7-4883-B01A-A88D84C9A425}" type="parTrans" cxnId="{9C11AF17-DFFA-40E8-ADBE-26F9A34DB1C5}">
      <dgm:prSet/>
      <dgm:spPr/>
      <dgm:t>
        <a:bodyPr/>
        <a:lstStyle/>
        <a:p>
          <a:endParaRPr lang="en-US"/>
        </a:p>
      </dgm:t>
    </dgm:pt>
    <dgm:pt modelId="{9432FB60-C647-4A31-BF18-8B4720C08ECA}" type="sibTrans" cxnId="{9C11AF17-DFFA-40E8-ADBE-26F9A34DB1C5}">
      <dgm:prSet/>
      <dgm:spPr/>
      <dgm:t>
        <a:bodyPr/>
        <a:lstStyle/>
        <a:p>
          <a:endParaRPr lang="en-US"/>
        </a:p>
      </dgm:t>
    </dgm:pt>
    <dgm:pt modelId="{C66B8B32-938A-44EF-95EF-DE9CCDAABFA9}">
      <dgm:prSet phldr="0" custT="1"/>
      <dgm:spPr>
        <a:ln>
          <a:noFill/>
        </a:ln>
      </dgm:spPr>
      <dgm:t>
        <a:bodyPr/>
        <a:lstStyle/>
        <a:p>
          <a:pPr rtl="0"/>
          <a:r>
            <a:rPr lang="en-US" sz="2000">
              <a:latin typeface="Euphemia"/>
            </a:rPr>
            <a:t>Works with a mentor coach</a:t>
          </a:r>
        </a:p>
      </dgm:t>
    </dgm:pt>
    <dgm:pt modelId="{4FD48433-A77D-4D0F-AAD4-89C0984735A7}" type="parTrans" cxnId="{3A65F339-3F84-4108-BCF8-C9DD2EAC1B16}">
      <dgm:prSet/>
      <dgm:spPr/>
      <dgm:t>
        <a:bodyPr/>
        <a:lstStyle/>
        <a:p>
          <a:endParaRPr lang="en-US"/>
        </a:p>
      </dgm:t>
    </dgm:pt>
    <dgm:pt modelId="{7BA397BB-3601-4266-B170-8E5B5A8A30C2}" type="sibTrans" cxnId="{3A65F339-3F84-4108-BCF8-C9DD2EAC1B16}">
      <dgm:prSet/>
      <dgm:spPr/>
      <dgm:t>
        <a:bodyPr/>
        <a:lstStyle/>
        <a:p>
          <a:endParaRPr lang="en-US"/>
        </a:p>
      </dgm:t>
    </dgm:pt>
    <dgm:pt modelId="{26BC1F7F-233C-4449-902C-596F4F7F931C}" type="pres">
      <dgm:prSet presAssocID="{07817367-8EFE-40C9-94EC-27B034004558}" presName="linearFlow" presStyleCnt="0">
        <dgm:presLayoutVars>
          <dgm:dir/>
          <dgm:animLvl val="lvl"/>
          <dgm:resizeHandles val="exact"/>
        </dgm:presLayoutVars>
      </dgm:prSet>
      <dgm:spPr/>
    </dgm:pt>
    <dgm:pt modelId="{C68A0D5B-6B57-49F8-8F15-203C18E464F0}" type="pres">
      <dgm:prSet presAssocID="{E6C016A8-F1E0-459F-B2C5-B8935943A953}" presName="composite" presStyleCnt="0"/>
      <dgm:spPr/>
    </dgm:pt>
    <dgm:pt modelId="{CA4509E2-DB9B-4FB6-8839-1A81E43B4837}" type="pres">
      <dgm:prSet presAssocID="{E6C016A8-F1E0-459F-B2C5-B8935943A953}" presName="parentText" presStyleLbl="alignNode1" presStyleIdx="0" presStyleCnt="1" custLinFactNeighborX="1205" custLinFactNeighborY="-15185">
        <dgm:presLayoutVars>
          <dgm:chMax val="1"/>
          <dgm:bulletEnabled val="1"/>
        </dgm:presLayoutVars>
      </dgm:prSet>
      <dgm:spPr/>
    </dgm:pt>
    <dgm:pt modelId="{EEA5BD63-6B63-44E9-A0ED-F32C25095090}" type="pres">
      <dgm:prSet presAssocID="{E6C016A8-F1E0-459F-B2C5-B8935943A953}" presName="descendantText" presStyleLbl="alignAcc1" presStyleIdx="0" presStyleCnt="1" custScaleY="181112" custLinFactNeighborX="0" custLinFactNeighborY="-1752">
        <dgm:presLayoutVars>
          <dgm:bulletEnabled val="1"/>
        </dgm:presLayoutVars>
      </dgm:prSet>
      <dgm:spPr/>
    </dgm:pt>
  </dgm:ptLst>
  <dgm:cxnLst>
    <dgm:cxn modelId="{9C11AF17-DFFA-40E8-ADBE-26F9A34DB1C5}" srcId="{E6C016A8-F1E0-459F-B2C5-B8935943A953}" destId="{391AE613-2A3F-4446-B7BD-F7DED8A84968}" srcOrd="1" destOrd="0" parTransId="{F96A24E1-34A7-4883-B01A-A88D84C9A425}" sibTransId="{9432FB60-C647-4A31-BF18-8B4720C08ECA}"/>
    <dgm:cxn modelId="{88604135-2A3A-4D1A-AB5E-D429F8148A58}" type="presOf" srcId="{E6C016A8-F1E0-459F-B2C5-B8935943A953}" destId="{CA4509E2-DB9B-4FB6-8839-1A81E43B4837}" srcOrd="0" destOrd="0" presId="urn:microsoft.com/office/officeart/2005/8/layout/chevron2"/>
    <dgm:cxn modelId="{3A65F339-3F84-4108-BCF8-C9DD2EAC1B16}" srcId="{E6C016A8-F1E0-459F-B2C5-B8935943A953}" destId="{C66B8B32-938A-44EF-95EF-DE9CCDAABFA9}" srcOrd="5" destOrd="0" parTransId="{4FD48433-A77D-4D0F-AAD4-89C0984735A7}" sibTransId="{7BA397BB-3601-4266-B170-8E5B5A8A30C2}"/>
    <dgm:cxn modelId="{8EF6BF3A-D2FD-4D9C-8BF5-770D92BD0B26}" type="presOf" srcId="{1930A87B-B0D8-43BE-B56F-CFD3C7D781FB}" destId="{EEA5BD63-6B63-44E9-A0ED-F32C25095090}" srcOrd="0" destOrd="4" presId="urn:microsoft.com/office/officeart/2005/8/layout/chevron2"/>
    <dgm:cxn modelId="{3C8F884B-FCEB-495E-B888-7645C87F77D1}" type="presOf" srcId="{4B0757A8-4A20-4DAA-A4FB-C7B76332FA92}" destId="{EEA5BD63-6B63-44E9-A0ED-F32C25095090}" srcOrd="0" destOrd="2" presId="urn:microsoft.com/office/officeart/2005/8/layout/chevron2"/>
    <dgm:cxn modelId="{D69C754E-F5E4-47BE-AB9B-1E7FE3735645}" srcId="{E6C016A8-F1E0-459F-B2C5-B8935943A953}" destId="{2ADEC2AF-0313-4B38-BB0D-BFE7CE70DAAD}" srcOrd="3" destOrd="0" parTransId="{A8EFE938-0FD1-4378-972E-8921B05EB68C}" sibTransId="{CFB71B45-133D-4F84-A417-B4E16B34E1BB}"/>
    <dgm:cxn modelId="{B877A871-9FAB-4842-9B12-5ECCEBD8BEF9}" type="presOf" srcId="{C66B8B32-938A-44EF-95EF-DE9CCDAABFA9}" destId="{EEA5BD63-6B63-44E9-A0ED-F32C25095090}" srcOrd="0" destOrd="5" presId="urn:microsoft.com/office/officeart/2005/8/layout/chevron2"/>
    <dgm:cxn modelId="{6AB91884-9065-4917-B439-6521F734BA48}" srcId="{07817367-8EFE-40C9-94EC-27B034004558}" destId="{E6C016A8-F1E0-459F-B2C5-B8935943A953}" srcOrd="0" destOrd="0" parTransId="{252B9751-F2DC-40C5-B58D-6EA1345C8825}" sibTransId="{D523D1FD-230B-4229-8D05-F6D8DD352FF1}"/>
    <dgm:cxn modelId="{08D5EE8C-2A24-46C8-A828-01660840E2B7}" type="presOf" srcId="{391AE613-2A3F-4446-B7BD-F7DED8A84968}" destId="{EEA5BD63-6B63-44E9-A0ED-F32C25095090}" srcOrd="0" destOrd="1" presId="urn:microsoft.com/office/officeart/2005/8/layout/chevron2"/>
    <dgm:cxn modelId="{3CE0F88D-AF3B-4739-B88A-429C0D4B1100}" type="presOf" srcId="{1BE85637-5C25-4F56-965E-D4BE6E995B5B}" destId="{EEA5BD63-6B63-44E9-A0ED-F32C25095090}" srcOrd="0" destOrd="0" presId="urn:microsoft.com/office/officeart/2005/8/layout/chevron2"/>
    <dgm:cxn modelId="{D9136F9D-0FBC-4951-A62A-253534560947}" type="presOf" srcId="{07817367-8EFE-40C9-94EC-27B034004558}" destId="{26BC1F7F-233C-4449-902C-596F4F7F931C}" srcOrd="0" destOrd="0" presId="urn:microsoft.com/office/officeart/2005/8/layout/chevron2"/>
    <dgm:cxn modelId="{E83953A1-5294-4B13-A848-0A053786F3AD}" srcId="{E6C016A8-F1E0-459F-B2C5-B8935943A953}" destId="{1930A87B-B0D8-43BE-B56F-CFD3C7D781FB}" srcOrd="4" destOrd="0" parTransId="{3184F330-ECDE-4F6F-89E6-576D7117D8E3}" sibTransId="{67456555-7E62-411C-A87A-19A817267C1B}"/>
    <dgm:cxn modelId="{827A03BA-8A95-41D4-9FCC-647CDB1B79FB}" srcId="{E6C016A8-F1E0-459F-B2C5-B8935943A953}" destId="{1BE85637-5C25-4F56-965E-D4BE6E995B5B}" srcOrd="0" destOrd="0" parTransId="{0722458D-B320-4BC1-8E19-2C49235332AB}" sibTransId="{7CC4F438-7038-46E5-B0D2-F97C098772DC}"/>
    <dgm:cxn modelId="{FD24EEC2-4A0D-41AD-B8E2-71E3B8DA6E40}" srcId="{E6C016A8-F1E0-459F-B2C5-B8935943A953}" destId="{4B0757A8-4A20-4DAA-A4FB-C7B76332FA92}" srcOrd="2" destOrd="0" parTransId="{A73DDB9D-1D6A-4A5C-BBFA-5E0396BE0565}" sibTransId="{85226C98-B91D-4E9D-927C-A1E17130617A}"/>
    <dgm:cxn modelId="{E5251CD0-BFB0-47D1-9E20-DA523B8DD69E}" type="presOf" srcId="{2ADEC2AF-0313-4B38-BB0D-BFE7CE70DAAD}" destId="{EEA5BD63-6B63-44E9-A0ED-F32C25095090}" srcOrd="0" destOrd="3" presId="urn:microsoft.com/office/officeart/2005/8/layout/chevron2"/>
    <dgm:cxn modelId="{C4654851-6AD6-4BD1-BA3E-126952591537}" type="presParOf" srcId="{26BC1F7F-233C-4449-902C-596F4F7F931C}" destId="{C68A0D5B-6B57-49F8-8F15-203C18E464F0}" srcOrd="0" destOrd="0" presId="urn:microsoft.com/office/officeart/2005/8/layout/chevron2"/>
    <dgm:cxn modelId="{698FF838-F773-4000-AB9D-1FA01E16A23A}" type="presParOf" srcId="{C68A0D5B-6B57-49F8-8F15-203C18E464F0}" destId="{CA4509E2-DB9B-4FB6-8839-1A81E43B4837}" srcOrd="0" destOrd="0" presId="urn:microsoft.com/office/officeart/2005/8/layout/chevron2"/>
    <dgm:cxn modelId="{6B5C1418-2B40-4BF5-B583-BE2F562E7968}" type="presParOf" srcId="{C68A0D5B-6B57-49F8-8F15-203C18E464F0}" destId="{EEA5BD63-6B63-44E9-A0ED-F32C25095090}"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7ACF99-680C-3E4E-9855-2D5866BB5754}">
      <dsp:nvSpPr>
        <dsp:cNvPr id="0" name=""/>
        <dsp:cNvSpPr/>
      </dsp:nvSpPr>
      <dsp:spPr>
        <a:xfrm>
          <a:off x="837461" y="0"/>
          <a:ext cx="7064861" cy="6008915"/>
        </a:xfrm>
        <a:prstGeom prst="triangl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6CBDD5-38D5-0649-B494-5C41204A0B13}">
      <dsp:nvSpPr>
        <dsp:cNvPr id="0" name=""/>
        <dsp:cNvSpPr/>
      </dsp:nvSpPr>
      <dsp:spPr>
        <a:xfrm>
          <a:off x="4843730" y="613521"/>
          <a:ext cx="4017188" cy="993276"/>
        </a:xfrm>
        <a:prstGeom prst="roundRect">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0" i="0" kern="1200"/>
            <a:t>Recognize inequity</a:t>
          </a:r>
          <a:endParaRPr lang="en-US" sz="2000" kern="1200"/>
        </a:p>
      </dsp:txBody>
      <dsp:txXfrm>
        <a:off x="4892218" y="662009"/>
        <a:ext cx="3920212" cy="896300"/>
      </dsp:txXfrm>
    </dsp:sp>
    <dsp:sp modelId="{4AB9299D-C3AB-844E-A9A3-EF476C180E66}">
      <dsp:nvSpPr>
        <dsp:cNvPr id="0" name=""/>
        <dsp:cNvSpPr/>
      </dsp:nvSpPr>
      <dsp:spPr>
        <a:xfrm>
          <a:off x="4863689" y="1703230"/>
          <a:ext cx="4089132" cy="968541"/>
        </a:xfrm>
        <a:prstGeom prst="roundRect">
          <a:avLst/>
        </a:prstGeom>
        <a:solidFill>
          <a:schemeClr val="lt1">
            <a:alpha val="90000"/>
            <a:hueOff val="0"/>
            <a:satOff val="0"/>
            <a:lumOff val="0"/>
            <a:alphaOff val="0"/>
          </a:schemeClr>
        </a:solidFill>
        <a:ln w="15875" cap="flat" cmpd="sng" algn="ctr">
          <a:solidFill>
            <a:schemeClr val="accent4">
              <a:hueOff val="5105758"/>
              <a:satOff val="-5996"/>
              <a:lumOff val="230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0" i="0" kern="1200"/>
            <a:t>Respond to inequity</a:t>
          </a:r>
          <a:endParaRPr lang="en-US" sz="2000" kern="1200"/>
        </a:p>
      </dsp:txBody>
      <dsp:txXfrm>
        <a:off x="4910969" y="1750510"/>
        <a:ext cx="3994572" cy="873981"/>
      </dsp:txXfrm>
    </dsp:sp>
    <dsp:sp modelId="{1C5F9005-7717-A741-B4C2-4C601B5E6B6A}">
      <dsp:nvSpPr>
        <dsp:cNvPr id="0" name=""/>
        <dsp:cNvSpPr/>
      </dsp:nvSpPr>
      <dsp:spPr>
        <a:xfrm>
          <a:off x="4827678" y="2677482"/>
          <a:ext cx="3990706" cy="779313"/>
        </a:xfrm>
        <a:prstGeom prst="roundRect">
          <a:avLst/>
        </a:prstGeom>
        <a:solidFill>
          <a:schemeClr val="lt1">
            <a:alpha val="90000"/>
            <a:hueOff val="0"/>
            <a:satOff val="0"/>
            <a:lumOff val="0"/>
            <a:alphaOff val="0"/>
          </a:schemeClr>
        </a:solidFill>
        <a:ln w="15875" cap="flat" cmpd="sng" algn="ctr">
          <a:solidFill>
            <a:schemeClr val="accent4">
              <a:hueOff val="10211516"/>
              <a:satOff val="-11993"/>
              <a:lumOff val="46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0" i="0" kern="1200"/>
            <a:t>Redress inequity</a:t>
          </a:r>
          <a:endParaRPr lang="en-US" sz="2000" kern="1200"/>
        </a:p>
      </dsp:txBody>
      <dsp:txXfrm>
        <a:off x="4865721" y="2715525"/>
        <a:ext cx="3914620" cy="703227"/>
      </dsp:txXfrm>
    </dsp:sp>
    <dsp:sp modelId="{51ADAC52-925A-EB40-B296-415D11C1B0D1}">
      <dsp:nvSpPr>
        <dsp:cNvPr id="0" name=""/>
        <dsp:cNvSpPr/>
      </dsp:nvSpPr>
      <dsp:spPr>
        <a:xfrm>
          <a:off x="4829962" y="3513643"/>
          <a:ext cx="3986136" cy="929226"/>
        </a:xfrm>
        <a:prstGeom prst="roundRect">
          <a:avLst/>
        </a:prstGeom>
        <a:solidFill>
          <a:schemeClr val="lt1">
            <a:alpha val="90000"/>
            <a:hueOff val="0"/>
            <a:satOff val="0"/>
            <a:lumOff val="0"/>
            <a:alphaOff val="0"/>
          </a:schemeClr>
        </a:solidFill>
        <a:ln w="15875" cap="flat" cmpd="sng" algn="ctr">
          <a:solidFill>
            <a:schemeClr val="accent4">
              <a:hueOff val="15317274"/>
              <a:satOff val="-17989"/>
              <a:lumOff val="691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0" i="0" kern="1200"/>
            <a:t>Actively cultivate equity</a:t>
          </a:r>
          <a:endParaRPr lang="en-US" sz="2000" kern="1200"/>
        </a:p>
      </dsp:txBody>
      <dsp:txXfrm>
        <a:off x="4875323" y="3559004"/>
        <a:ext cx="3895414" cy="838504"/>
      </dsp:txXfrm>
    </dsp:sp>
    <dsp:sp modelId="{38FF978E-11DE-E842-BD05-6DAD6890CF04}">
      <dsp:nvSpPr>
        <dsp:cNvPr id="0" name=""/>
        <dsp:cNvSpPr/>
      </dsp:nvSpPr>
      <dsp:spPr>
        <a:xfrm>
          <a:off x="4842324" y="4491915"/>
          <a:ext cx="3990706" cy="850381"/>
        </a:xfrm>
        <a:prstGeom prst="roundRect">
          <a:avLst/>
        </a:prstGeom>
        <a:solidFill>
          <a:schemeClr val="lt1">
            <a:alpha val="90000"/>
            <a:hueOff val="0"/>
            <a:satOff val="0"/>
            <a:lumOff val="0"/>
            <a:alphaOff val="0"/>
          </a:schemeClr>
        </a:solidFill>
        <a:ln w="15875" cap="flat" cmpd="sng" algn="ctr">
          <a:solidFill>
            <a:schemeClr val="accent4">
              <a:hueOff val="20423033"/>
              <a:satOff val="-23986"/>
              <a:lumOff val="921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0" i="0" kern="1200"/>
            <a:t>Sustain equity</a:t>
          </a:r>
          <a:endParaRPr lang="en-US" sz="2000" kern="1200"/>
        </a:p>
      </dsp:txBody>
      <dsp:txXfrm>
        <a:off x="4883836" y="4533427"/>
        <a:ext cx="3907682" cy="7673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4509E2-DB9B-4FB6-8839-1A81E43B4837}">
      <dsp:nvSpPr>
        <dsp:cNvPr id="0" name=""/>
        <dsp:cNvSpPr/>
      </dsp:nvSpPr>
      <dsp:spPr>
        <a:xfrm rot="5400000">
          <a:off x="-377528" y="710984"/>
          <a:ext cx="2666823" cy="1866776"/>
        </a:xfrm>
        <a:prstGeom prst="chevron">
          <a:avLst/>
        </a:prstGeom>
        <a:gradFill rotWithShape="0">
          <a:gsLst>
            <a:gs pos="0">
              <a:schemeClr val="accent5">
                <a:hueOff val="0"/>
                <a:satOff val="0"/>
                <a:lumOff val="0"/>
                <a:alphaOff val="0"/>
                <a:shade val="85000"/>
                <a:satMod val="130000"/>
              </a:schemeClr>
            </a:gs>
            <a:gs pos="34000">
              <a:schemeClr val="accent5">
                <a:hueOff val="0"/>
                <a:satOff val="0"/>
                <a:lumOff val="0"/>
                <a:alphaOff val="0"/>
                <a:shade val="87000"/>
                <a:satMod val="125000"/>
              </a:schemeClr>
            </a:gs>
            <a:gs pos="70000">
              <a:schemeClr val="accent5">
                <a:hueOff val="0"/>
                <a:satOff val="0"/>
                <a:lumOff val="0"/>
                <a:alphaOff val="0"/>
                <a:tint val="100000"/>
                <a:shade val="90000"/>
                <a:satMod val="130000"/>
              </a:schemeClr>
            </a:gs>
            <a:gs pos="100000">
              <a:schemeClr val="accent5">
                <a:hueOff val="0"/>
                <a:satOff val="0"/>
                <a:lumOff val="0"/>
                <a:alphaOff val="0"/>
                <a:tint val="100000"/>
                <a:shade val="100000"/>
                <a:satMod val="110000"/>
              </a:schemeClr>
            </a:gs>
          </a:gsLst>
          <a:path path="circle">
            <a:fillToRect l="100000" t="100000" r="100000" b="100000"/>
          </a:path>
        </a:gradFill>
        <a:ln w="12700" cap="flat" cmpd="sng" algn="ctr">
          <a:solidFill>
            <a:schemeClr val="accent5">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rtl="0">
            <a:lnSpc>
              <a:spcPct val="90000"/>
            </a:lnSpc>
            <a:spcBef>
              <a:spcPct val="0"/>
            </a:spcBef>
            <a:spcAft>
              <a:spcPct val="35000"/>
            </a:spcAft>
            <a:buNone/>
          </a:pPr>
          <a:r>
            <a:rPr lang="en-US" sz="2500" b="1" kern="1200">
              <a:latin typeface="Euphemia"/>
            </a:rPr>
            <a:t>Campaign Coach</a:t>
          </a:r>
          <a:endParaRPr lang="en-US" sz="2500" b="1" kern="1200"/>
        </a:p>
      </dsp:txBody>
      <dsp:txXfrm rot="-5400000">
        <a:off x="22496" y="1244348"/>
        <a:ext cx="1866776" cy="800047"/>
      </dsp:txXfrm>
    </dsp:sp>
    <dsp:sp modelId="{EEA5BD63-6B63-44E9-A0ED-F32C25095090}">
      <dsp:nvSpPr>
        <dsp:cNvPr id="0" name=""/>
        <dsp:cNvSpPr/>
      </dsp:nvSpPr>
      <dsp:spPr>
        <a:xfrm rot="5400000">
          <a:off x="2331933" y="-465156"/>
          <a:ext cx="3139459" cy="4069772"/>
        </a:xfrm>
        <a:prstGeom prst="round2SameRect">
          <a:avLst/>
        </a:prstGeom>
        <a:solidFill>
          <a:schemeClr val="lt1">
            <a:alpha val="90000"/>
            <a:hueOff val="0"/>
            <a:satOff val="0"/>
            <a:lumOff val="0"/>
            <a:alphaOff val="0"/>
          </a:schemeClr>
        </a:solidFill>
        <a:ln w="127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Possess an organizing and leadership mindset</a:t>
          </a:r>
        </a:p>
        <a:p>
          <a:pPr marL="228600" lvl="1" indent="-228600" algn="l" defTabSz="889000" rtl="0">
            <a:lnSpc>
              <a:spcPct val="90000"/>
            </a:lnSpc>
            <a:spcBef>
              <a:spcPct val="0"/>
            </a:spcBef>
            <a:spcAft>
              <a:spcPct val="15000"/>
            </a:spcAft>
            <a:buChar char="•"/>
          </a:pPr>
          <a:r>
            <a:rPr lang="en-US" sz="2000" kern="1200"/>
            <a:t>Attends campaign coach training</a:t>
          </a:r>
        </a:p>
        <a:p>
          <a:pPr marL="228600" lvl="1" indent="-228600" algn="l" defTabSz="889000" rtl="0">
            <a:lnSpc>
              <a:spcPct val="90000"/>
            </a:lnSpc>
            <a:spcBef>
              <a:spcPct val="0"/>
            </a:spcBef>
            <a:spcAft>
              <a:spcPct val="15000"/>
            </a:spcAft>
            <a:buChar char="•"/>
          </a:pPr>
          <a:r>
            <a:rPr lang="en-US" sz="2000" kern="1200"/>
            <a:t>Coaches 1–2 local teams</a:t>
          </a:r>
        </a:p>
        <a:p>
          <a:pPr marL="228600" lvl="1" indent="-228600" algn="l" defTabSz="889000" rtl="0">
            <a:lnSpc>
              <a:spcPct val="90000"/>
            </a:lnSpc>
            <a:spcBef>
              <a:spcPct val="0"/>
            </a:spcBef>
            <a:spcAft>
              <a:spcPct val="15000"/>
            </a:spcAft>
            <a:buChar char="•"/>
          </a:pPr>
          <a:r>
            <a:rPr lang="en-US" sz="2000" kern="1200"/>
            <a:t>Holds coaching calls, with team 2 times a month</a:t>
          </a:r>
        </a:p>
        <a:p>
          <a:pPr marL="228600" lvl="1" indent="-228600" algn="l" defTabSz="889000" rtl="0">
            <a:lnSpc>
              <a:spcPct val="90000"/>
            </a:lnSpc>
            <a:spcBef>
              <a:spcPct val="0"/>
            </a:spcBef>
            <a:spcAft>
              <a:spcPct val="15000"/>
            </a:spcAft>
            <a:buChar char="•"/>
          </a:pPr>
          <a:r>
            <a:rPr lang="en-US" sz="2000" kern="1200"/>
            <a:t>Engages in peer </a:t>
          </a:r>
          <a:r>
            <a:rPr lang="en-US" sz="2000" kern="1200">
              <a:latin typeface="Euphemia"/>
            </a:rPr>
            <a:t>problem solving and coaching</a:t>
          </a:r>
        </a:p>
        <a:p>
          <a:pPr marL="228600" lvl="1" indent="-228600" algn="l" defTabSz="889000" rtl="0">
            <a:lnSpc>
              <a:spcPct val="90000"/>
            </a:lnSpc>
            <a:spcBef>
              <a:spcPct val="0"/>
            </a:spcBef>
            <a:spcAft>
              <a:spcPct val="15000"/>
            </a:spcAft>
            <a:buChar char="•"/>
          </a:pPr>
          <a:r>
            <a:rPr lang="en-US" sz="2000" kern="1200">
              <a:latin typeface="Euphemia"/>
            </a:rPr>
            <a:t>Works with a mentor coach</a:t>
          </a:r>
        </a:p>
      </dsp:txBody>
      <dsp:txXfrm rot="-5400000">
        <a:off x="1866777" y="153256"/>
        <a:ext cx="3916516" cy="2832947"/>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6546F80-99BC-4597-B51D-A7970AE12E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3EDF7B0-EE3D-4BBB-BE4A-8ADD83AF08E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9C24F34-0F1D-424A-B299-A81561A0FCCD}" type="datetimeFigureOut">
              <a:rPr lang="en-US" smtClean="0"/>
              <a:t>8/4/2026</a:t>
            </a:fld>
            <a:endParaRPr lang="en-US"/>
          </a:p>
        </p:txBody>
      </p:sp>
      <p:sp>
        <p:nvSpPr>
          <p:cNvPr id="4" name="Footer Placeholder 3">
            <a:extLst>
              <a:ext uri="{FF2B5EF4-FFF2-40B4-BE49-F238E27FC236}">
                <a16:creationId xmlns:a16="http://schemas.microsoft.com/office/drawing/2014/main" id="{7BD1F771-023F-4866-A274-782E4EA2C75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DE37A48-7002-4FDE-84EE-E82DC570FA6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D39C1C-89F7-40CC-849A-6B1FDCC63036}" type="slidenum">
              <a:rPr lang="en-US" smtClean="0"/>
              <a:t>‹#›</a:t>
            </a:fld>
            <a:endParaRPr lang="en-US"/>
          </a:p>
        </p:txBody>
      </p:sp>
    </p:spTree>
    <p:extLst>
      <p:ext uri="{BB962C8B-B14F-4D97-AF65-F5344CB8AC3E}">
        <p14:creationId xmlns:p14="http://schemas.microsoft.com/office/powerpoint/2010/main" val="32785718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20C567-8D17-4AA5-AB0C-23351C1B7950}" type="datetimeFigureOut">
              <a:rPr lang="en-US" smtClean="0"/>
              <a:t>8/4/2026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C8B027-1C21-437D-86A8-7A2B68AE7117}" type="slidenum">
              <a:rPr lang="en-US" smtClean="0"/>
              <a:t>‹#›</a:t>
            </a:fld>
            <a:endParaRPr lang="en-US"/>
          </a:p>
        </p:txBody>
      </p:sp>
    </p:spTree>
    <p:extLst>
      <p:ext uri="{BB962C8B-B14F-4D97-AF65-F5344CB8AC3E}">
        <p14:creationId xmlns:p14="http://schemas.microsoft.com/office/powerpoint/2010/main" val="1514676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doi.org/10.1111/j.1600-0668.2010.00686.x"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s://pubmed.ncbi.nlm.nih.gov/25201791/" TargetMode="External"/><Relationship Id="rId5" Type="http://schemas.openxmlformats.org/officeDocument/2006/relationships/hyperlink" Target="https://www.epa.gov/iaq-schools/evidence-scientific-literature-about-improved-academic-performance" TargetMode="External"/><Relationship Id="rId4" Type="http://schemas.openxmlformats.org/officeDocument/2006/relationships/hyperlink" Target="https://pubsonline.informs.org/doi/10.1287/mnsc.2022.4643"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doi.org/10.1111/j.1600-0668.2010.00686.x"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s://pubmed.ncbi.nlm.nih.gov/25201791/" TargetMode="External"/><Relationship Id="rId5" Type="http://schemas.openxmlformats.org/officeDocument/2006/relationships/hyperlink" Target="https://www.epa.gov/iaq-schools/evidence-scientific-literature-about-improved-academic-performance" TargetMode="External"/><Relationship Id="rId4" Type="http://schemas.openxmlformats.org/officeDocument/2006/relationships/hyperlink" Target="https://pubsonline.informs.org/doi/10.1287/mnsc.2022.4643"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2</a:t>
            </a:fld>
            <a:endParaRPr lang="en-US"/>
          </a:p>
        </p:txBody>
      </p:sp>
    </p:spTree>
    <p:extLst>
      <p:ext uri="{BB962C8B-B14F-4D97-AF65-F5344CB8AC3E}">
        <p14:creationId xmlns:p14="http://schemas.microsoft.com/office/powerpoint/2010/main" val="2715249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extLst>
      <p:ext uri="{BB962C8B-B14F-4D97-AF65-F5344CB8AC3E}">
        <p14:creationId xmlns:p14="http://schemas.microsoft.com/office/powerpoint/2010/main" val="3940527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r>
              <a:rPr lang="en" b="1" baseline="0"/>
              <a:t>Lisa</a:t>
            </a:r>
          </a:p>
        </p:txBody>
      </p:sp>
    </p:spTree>
    <p:extLst>
      <p:ext uri="{BB962C8B-B14F-4D97-AF65-F5344CB8AC3E}">
        <p14:creationId xmlns:p14="http://schemas.microsoft.com/office/powerpoint/2010/main" val="3647172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Arial" pitchFamily="34" charset="0"/>
              </a:rPr>
              <a:t>Page 99</a:t>
            </a:r>
          </a:p>
          <a:p>
            <a:endParaRPr lang="en-US" b="1">
              <a:cs typeface="Arial" pitchFamily="34" charset="0"/>
            </a:endParaRPr>
          </a:p>
          <a:p>
            <a:r>
              <a:rPr lang="en-US" b="1">
                <a:cs typeface="Arial" pitchFamily="34" charset="0"/>
              </a:rPr>
              <a:t>Previous pages take a look at other examples of structuralized racism – economy and housing</a:t>
            </a:r>
          </a:p>
        </p:txBody>
      </p:sp>
      <p:sp>
        <p:nvSpPr>
          <p:cNvPr id="4" name="Slide Number Placeholder 3"/>
          <p:cNvSpPr>
            <a:spLocks noGrp="1"/>
          </p:cNvSpPr>
          <p:nvPr>
            <p:ph type="sldNum" sz="quarter" idx="10"/>
          </p:nvPr>
        </p:nvSpPr>
        <p:spPr/>
        <p:txBody>
          <a:bodyPr/>
          <a:lstStyle/>
          <a:p>
            <a:fld id="{0A3C37BE-C303-496D-B5CD-85F2937540FC}" type="slidenum">
              <a:rPr lang="en-US" smtClean="0"/>
              <a:t>11</a:t>
            </a:fld>
            <a:endParaRPr lang="en-US"/>
          </a:p>
        </p:txBody>
      </p:sp>
    </p:spTree>
    <p:extLst>
      <p:ext uri="{BB962C8B-B14F-4D97-AF65-F5344CB8AC3E}">
        <p14:creationId xmlns:p14="http://schemas.microsoft.com/office/powerpoint/2010/main" val="1465151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PG 23 – types of environmental racism </a:t>
            </a:r>
            <a:endParaRPr lang="en-US"/>
          </a:p>
          <a:p>
            <a:r>
              <a:rPr lang="en-US"/>
              <a:t>3 pictures at each table</a:t>
            </a:r>
            <a:endParaRPr lang="en-US">
              <a:ea typeface="Calibri"/>
              <a:cs typeface="Calibri"/>
            </a:endParaRPr>
          </a:p>
          <a:p>
            <a:r>
              <a:rPr lang="en-US"/>
              <a:t>Ask tables to identify the type of environmental racism pictured and answer the question on butcher paper.</a:t>
            </a:r>
            <a:endParaRPr lang="en-US">
              <a:ea typeface="Calibri"/>
              <a:cs typeface="Calibri"/>
            </a:endParaRPr>
          </a:p>
        </p:txBody>
      </p:sp>
      <p:sp>
        <p:nvSpPr>
          <p:cNvPr id="4" name="Slide Number Placeholder 3"/>
          <p:cNvSpPr>
            <a:spLocks noGrp="1"/>
          </p:cNvSpPr>
          <p:nvPr>
            <p:ph type="sldNum" sz="quarter" idx="5"/>
          </p:nvPr>
        </p:nvSpPr>
        <p:spPr/>
        <p:txBody>
          <a:bodyPr/>
          <a:lstStyle/>
          <a:p>
            <a:fld id="{5EA38C6C-C279-4DE4-A4CB-C69C892D1828}" type="slidenum">
              <a:rPr lang="en-US" smtClean="0"/>
              <a:t>18</a:t>
            </a:fld>
            <a:endParaRPr lang="en-US"/>
          </a:p>
        </p:txBody>
      </p:sp>
    </p:spTree>
    <p:extLst>
      <p:ext uri="{BB962C8B-B14F-4D97-AF65-F5344CB8AC3E}">
        <p14:creationId xmlns:p14="http://schemas.microsoft.com/office/powerpoint/2010/main" val="4361182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Poor indoor air quality impacts learning conditions and working conditions. </a:t>
            </a:r>
          </a:p>
          <a:p>
            <a:r>
              <a:rPr lang="en-US"/>
              <a:t>1.A </a:t>
            </a:r>
            <a:r>
              <a:rPr lang="en-US" u="sng">
                <a:hlinkClick r:id="rId3"/>
              </a:rPr>
              <a:t>study of 100 U.S. schools</a:t>
            </a:r>
            <a:r>
              <a:rPr lang="en-US"/>
              <a:t> found a direct association between student academic achievement and classroom ventilation rates, and that measurable progress in math and reading scores were observed when school indoor air quality was improved.</a:t>
            </a:r>
            <a:endParaRPr lang="en-US">
              <a:cs typeface="Calibri"/>
            </a:endParaRPr>
          </a:p>
          <a:p>
            <a:r>
              <a:rPr lang="en-US"/>
              <a:t>2.Poor IAQ in schools has been linked to </a:t>
            </a:r>
            <a:r>
              <a:rPr lang="en-US" u="sng">
                <a:hlinkClick r:id="rId4"/>
              </a:rPr>
              <a:t>cognitive deficits</a:t>
            </a:r>
            <a:r>
              <a:rPr lang="en-US"/>
              <a:t> and negative economic impacts in the workplace, including impacts on the number of</a:t>
            </a:r>
            <a:r>
              <a:rPr lang="en-US" u="sng">
                <a:hlinkClick r:id="rId5"/>
              </a:rPr>
              <a:t> employee sick days and job retention</a:t>
            </a:r>
            <a:r>
              <a:rPr lang="en-US"/>
              <a:t>.</a:t>
            </a:r>
            <a:endParaRPr lang="en-US">
              <a:cs typeface="Calibri"/>
            </a:endParaRPr>
          </a:p>
          <a:p>
            <a:endParaRPr lang="en-US" b="1">
              <a:cs typeface="Calibri"/>
            </a:endParaRPr>
          </a:p>
          <a:p>
            <a:r>
              <a:rPr lang="en-US"/>
              <a:t>Poor IAQ can trigger asthma attacks and absences. Asthma is a leading cause of school absence, leading to nearly 10.5 million missed school days per year. Research indicates that many students lack an </a:t>
            </a:r>
            <a:r>
              <a:rPr lang="en-US" b="1" u="sng">
                <a:hlinkClick r:id="rId6"/>
              </a:rPr>
              <a:t>asthma action plan</a:t>
            </a:r>
            <a:r>
              <a:rPr lang="en-US"/>
              <a:t> and, particularly in low-income areas, do not have a </a:t>
            </a:r>
            <a:r>
              <a:rPr lang="en-US" b="1" u="sng">
                <a:hlinkClick r:id="rId6"/>
              </a:rPr>
              <a:t>quick-relief inhaler</a:t>
            </a:r>
            <a:r>
              <a:rPr lang="en-US"/>
              <a:t> at school. This leads to unplanned emergency room visits, hospital stays, and missed work and school days putting the greatest financial burden on people with asthma and their families. </a:t>
            </a:r>
            <a:endParaRPr lang="en-US">
              <a:cs typeface="Calibri"/>
            </a:endParaRPr>
          </a:p>
          <a:p>
            <a:r>
              <a:rPr lang="en-US"/>
              <a:t>Historical policies that resulted in the racial segregation of neighborhoods, workplaces, schools, and health care facilities continue to exacerbate asthma disparities today. Segregation limits resources and opportunities available to certain populations, affects access to health care, increases risk for exposure to environmental triggers, and increases chronic stress in certain populations.</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1CC8B027-1C21-437D-86A8-7A2B68AE7117}" type="slidenum">
              <a:rPr lang="en-US" smtClean="0"/>
              <a:t>20</a:t>
            </a:fld>
            <a:endParaRPr lang="en-US"/>
          </a:p>
        </p:txBody>
      </p:sp>
    </p:spTree>
    <p:extLst>
      <p:ext uri="{BB962C8B-B14F-4D97-AF65-F5344CB8AC3E}">
        <p14:creationId xmlns:p14="http://schemas.microsoft.com/office/powerpoint/2010/main" val="5244529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2B7B4-C146-AB86-8D93-F54CCF95C1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5B1C24-6620-DE94-77AF-5DB4C482C4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8A174E-7680-FDBF-787F-1F42B322F657}"/>
              </a:ext>
            </a:extLst>
          </p:cNvPr>
          <p:cNvSpPr>
            <a:spLocks noGrp="1"/>
          </p:cNvSpPr>
          <p:nvPr>
            <p:ph type="body" idx="1"/>
          </p:nvPr>
        </p:nvSpPr>
        <p:spPr/>
        <p:txBody>
          <a:bodyPr/>
          <a:lstStyle/>
          <a:p>
            <a:r>
              <a:rPr lang="en-US"/>
              <a:t>Poor indoor air quality impacts learning conditions and working conditions. </a:t>
            </a:r>
          </a:p>
          <a:p>
            <a:r>
              <a:rPr lang="en-US"/>
              <a:t>1.A </a:t>
            </a:r>
            <a:r>
              <a:rPr lang="en-US" u="sng">
                <a:hlinkClick r:id="rId3"/>
              </a:rPr>
              <a:t>study of 100 U.S. schools</a:t>
            </a:r>
            <a:r>
              <a:rPr lang="en-US"/>
              <a:t> found a direct association between student academic achievement and classroom ventilation rates, and that measurable progress in math and reading scores were observed when school indoor air quality was improved.</a:t>
            </a:r>
            <a:endParaRPr lang="en-US">
              <a:cs typeface="Calibri"/>
            </a:endParaRPr>
          </a:p>
          <a:p>
            <a:r>
              <a:rPr lang="en-US"/>
              <a:t>2.Poor IAQ in schools has been linked to </a:t>
            </a:r>
            <a:r>
              <a:rPr lang="en-US" u="sng">
                <a:hlinkClick r:id="rId4"/>
              </a:rPr>
              <a:t>cognitive deficits</a:t>
            </a:r>
            <a:r>
              <a:rPr lang="en-US"/>
              <a:t> and negative economic impacts in the workplace, including impacts on the number of</a:t>
            </a:r>
            <a:r>
              <a:rPr lang="en-US" u="sng">
                <a:hlinkClick r:id="rId5"/>
              </a:rPr>
              <a:t> employee sick days and job retention</a:t>
            </a:r>
            <a:r>
              <a:rPr lang="en-US"/>
              <a:t>.</a:t>
            </a:r>
            <a:endParaRPr lang="en-US">
              <a:cs typeface="Calibri"/>
            </a:endParaRPr>
          </a:p>
          <a:p>
            <a:endParaRPr lang="en-US" b="1">
              <a:cs typeface="Calibri"/>
            </a:endParaRPr>
          </a:p>
          <a:p>
            <a:r>
              <a:rPr lang="en-US"/>
              <a:t>Poor IAQ can trigger asthma attacks and absences. Asthma is a leading cause of school absence, leading to nearly 10.5 million missed school days per year. Research indicates that many students lack an </a:t>
            </a:r>
            <a:r>
              <a:rPr lang="en-US" b="1" u="sng">
                <a:hlinkClick r:id="rId6"/>
              </a:rPr>
              <a:t>asthma action plan</a:t>
            </a:r>
            <a:r>
              <a:rPr lang="en-US"/>
              <a:t> and, particularly in low-income areas, do not have a </a:t>
            </a:r>
            <a:r>
              <a:rPr lang="en-US" b="1" u="sng">
                <a:hlinkClick r:id="rId6"/>
              </a:rPr>
              <a:t>quick-relief inhaler</a:t>
            </a:r>
            <a:r>
              <a:rPr lang="en-US"/>
              <a:t> at school. This leads to unplanned emergency room visits, hospital stays, and missed work and school days putting the greatest financial burden on people with asthma and their families. </a:t>
            </a:r>
            <a:endParaRPr lang="en-US">
              <a:cs typeface="Calibri"/>
            </a:endParaRPr>
          </a:p>
          <a:p>
            <a:r>
              <a:rPr lang="en-US"/>
              <a:t>Historical policies that resulted in the racial segregation of neighborhoods, workplaces, schools, and health care facilities continue to exacerbate asthma disparities today. Segregation limits resources and opportunities available to certain populations, affects access to health care, increases risk for exposure to environmental triggers, and increases chronic stress in certain populations.</a:t>
            </a:r>
            <a:endParaRPr lang="en-US">
              <a:cs typeface="Calibri"/>
            </a:endParaRPr>
          </a:p>
          <a:p>
            <a:endParaRPr lang="en-US">
              <a:cs typeface="Calibri"/>
            </a:endParaRPr>
          </a:p>
        </p:txBody>
      </p:sp>
      <p:sp>
        <p:nvSpPr>
          <p:cNvPr id="4" name="Slide Number Placeholder 3">
            <a:extLst>
              <a:ext uri="{FF2B5EF4-FFF2-40B4-BE49-F238E27FC236}">
                <a16:creationId xmlns:a16="http://schemas.microsoft.com/office/drawing/2014/main" id="{8786FAFB-BD99-13B5-CD4C-414B5D738DEF}"/>
              </a:ext>
            </a:extLst>
          </p:cNvPr>
          <p:cNvSpPr>
            <a:spLocks noGrp="1"/>
          </p:cNvSpPr>
          <p:nvPr>
            <p:ph type="sldNum" sz="quarter" idx="5"/>
          </p:nvPr>
        </p:nvSpPr>
        <p:spPr/>
        <p:txBody>
          <a:bodyPr/>
          <a:lstStyle/>
          <a:p>
            <a:fld id="{1CC8B027-1C21-437D-86A8-7A2B68AE7117}" type="slidenum">
              <a:rPr lang="en-US" smtClean="0"/>
              <a:t>21</a:t>
            </a:fld>
            <a:endParaRPr lang="en-US"/>
          </a:p>
        </p:txBody>
      </p:sp>
    </p:spTree>
    <p:extLst>
      <p:ext uri="{BB962C8B-B14F-4D97-AF65-F5344CB8AC3E}">
        <p14:creationId xmlns:p14="http://schemas.microsoft.com/office/powerpoint/2010/main" val="35026836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Without an intentional focus on understanding how race and other social factors play into exacerbating the poor conditions of public schools, we could see a continuation of negative outcomes in school districts that primarily serve students of color. That is because it is more common for school districts serving primarily Native students or students of color to receive less funding than districts serving a majority white student population.</a:t>
            </a:r>
          </a:p>
          <a:p>
            <a:endParaRPr lang="en-US"/>
          </a:p>
          <a:p>
            <a:r>
              <a:rPr lang="en-US"/>
              <a:t>Districts serving white students living in poverty also tend to receive greater funding than districts serving students of color living in poverty. Those trends hold even when controlling for socioeconomic status. Inequitable financial resources contribute not only to inequitable academic resources such as educators, instructional materials, and technology but also to poor school facilities and critical infrastructure that directly affect student health. Aging infrastructure is one of the root causes of poor indoor air quality (IAQ) in schools, which is critically important for children’s health and academic performance.</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1CC8B027-1C21-437D-86A8-7A2B68AE7117}" type="slidenum">
              <a:rPr lang="en-US" smtClean="0"/>
              <a:t>29</a:t>
            </a:fld>
            <a:endParaRPr lang="en-US"/>
          </a:p>
        </p:txBody>
      </p:sp>
    </p:spTree>
    <p:extLst>
      <p:ext uri="{BB962C8B-B14F-4D97-AF65-F5344CB8AC3E}">
        <p14:creationId xmlns:p14="http://schemas.microsoft.com/office/powerpoint/2010/main" val="10539338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B8DBF-FF99-39C6-1012-34AD55A85A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1E712C-F989-838D-7341-29C0328580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775E54-E048-12EE-33AE-594002E5E715}"/>
              </a:ext>
            </a:extLst>
          </p:cNvPr>
          <p:cNvSpPr>
            <a:spLocks noGrp="1"/>
          </p:cNvSpPr>
          <p:nvPr>
            <p:ph type="body" idx="1"/>
          </p:nvPr>
        </p:nvSpPr>
        <p:spPr/>
        <p:txBody>
          <a:bodyPr/>
          <a:lstStyle/>
          <a:p>
            <a:endParaRPr lang="en-US" b="1">
              <a:cs typeface="Arial" pitchFamily="34" charset="0"/>
            </a:endParaRPr>
          </a:p>
        </p:txBody>
      </p:sp>
      <p:sp>
        <p:nvSpPr>
          <p:cNvPr id="4" name="Slide Number Placeholder 3">
            <a:extLst>
              <a:ext uri="{FF2B5EF4-FFF2-40B4-BE49-F238E27FC236}">
                <a16:creationId xmlns:a16="http://schemas.microsoft.com/office/drawing/2014/main" id="{B6A3E91E-CBE0-0988-FECF-8941F1D075EE}"/>
              </a:ext>
            </a:extLst>
          </p:cNvPr>
          <p:cNvSpPr>
            <a:spLocks noGrp="1"/>
          </p:cNvSpPr>
          <p:nvPr>
            <p:ph type="sldNum" sz="quarter" idx="10"/>
          </p:nvPr>
        </p:nvSpPr>
        <p:spPr/>
        <p:txBody>
          <a:bodyPr/>
          <a:lstStyle/>
          <a:p>
            <a:fld id="{0A3C37BE-C303-496D-B5CD-85F2937540FC}" type="slidenum">
              <a:rPr lang="en-US" smtClean="0"/>
              <a:t>33</a:t>
            </a:fld>
            <a:endParaRPr lang="en-US"/>
          </a:p>
        </p:txBody>
      </p:sp>
    </p:spTree>
    <p:extLst>
      <p:ext uri="{BB962C8B-B14F-4D97-AF65-F5344CB8AC3E}">
        <p14:creationId xmlns:p14="http://schemas.microsoft.com/office/powerpoint/2010/main" val="199245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The case method enables us to practice stepping through a process of considering a range of perspective and angles, to practice seeing the full complexity of school and classroom situations, and as a result to consider a more focused manner how we might respond.</a:t>
            </a:r>
          </a:p>
          <a:p>
            <a:pPr marL="0" lvl="0" indent="0" algn="l" rtl="0">
              <a:spcBef>
                <a:spcPts val="0"/>
              </a:spcBef>
              <a:spcAft>
                <a:spcPts val="0"/>
              </a:spcAft>
              <a:buNone/>
            </a:pPr>
            <a:endParaRPr lang="en-US"/>
          </a:p>
          <a:p>
            <a:pPr marL="0" lvl="0" indent="0" algn="l" rtl="0">
              <a:spcBef>
                <a:spcPts val="0"/>
              </a:spcBef>
              <a:spcAft>
                <a:spcPts val="0"/>
              </a:spcAft>
              <a:buNone/>
            </a:pPr>
            <a:r>
              <a:rPr lang="en-US"/>
              <a:t>It does not have ONE correct answer or obvious solution. We learn to think carefully, to listen to the points made by others and to evaluate those arguments, to review alternative courses of action and their efficacy, and to interpret real-world experience.</a:t>
            </a:r>
          </a:p>
          <a:p>
            <a:pPr marL="0" lvl="0" indent="0" algn="l" rtl="0">
              <a:spcBef>
                <a:spcPts val="0"/>
              </a:spcBef>
              <a:spcAft>
                <a:spcPts val="0"/>
              </a:spcAft>
              <a:buNone/>
            </a:pPr>
            <a:endParaRPr lang="en-US"/>
          </a:p>
          <a:p>
            <a:pPr marL="0" lvl="0" indent="0" algn="l" rtl="0">
              <a:spcBef>
                <a:spcPts val="0"/>
              </a:spcBef>
              <a:spcAft>
                <a:spcPts val="0"/>
              </a:spcAft>
              <a:buNone/>
            </a:pPr>
            <a:r>
              <a:rPr lang="en-US"/>
              <a:t>The case method provides opportunities to bolster our abilities to think, teach, lead, and advocate more equitably and justly.</a:t>
            </a:r>
            <a:endParaRPr/>
          </a:p>
        </p:txBody>
      </p:sp>
    </p:spTree>
    <p:extLst>
      <p:ext uri="{BB962C8B-B14F-4D97-AF65-F5344CB8AC3E}">
        <p14:creationId xmlns:p14="http://schemas.microsoft.com/office/powerpoint/2010/main" val="1198866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a:t>Equity literacy refers to the knowledge and skills we need as educators to be a threat to the existence of bias and inequity in our spheres of influence.  It refers to the knowledge  and skills that prepare us to root bias and inequity our of our classrooms, schools and communities.</a:t>
            </a:r>
          </a:p>
          <a:p>
            <a:pPr marL="0" lvl="0" indent="0" algn="l" rtl="0">
              <a:spcBef>
                <a:spcPts val="0"/>
              </a:spcBef>
              <a:spcAft>
                <a:spcPts val="0"/>
              </a:spcAft>
              <a:buNone/>
            </a:pPr>
            <a:endParaRPr lang="en-US"/>
          </a:p>
          <a:p>
            <a:pPr marL="0" lvl="0" indent="0" algn="l" rtl="0">
              <a:spcBef>
                <a:spcPts val="0"/>
              </a:spcBef>
              <a:spcAft>
                <a:spcPts val="0"/>
              </a:spcAft>
              <a:buNone/>
            </a:pPr>
            <a:r>
              <a:rPr lang="en-US"/>
              <a:t>Case studies allow us to practice what Paul Gorski of the Due East Educational Equity Collaborative calls the Equity Literacy abilities:</a:t>
            </a:r>
          </a:p>
          <a:p>
            <a:pPr marL="0" lvl="0" indent="0" algn="l" rtl="0">
              <a:spcBef>
                <a:spcPts val="0"/>
              </a:spcBef>
              <a:spcAft>
                <a:spcPts val="0"/>
              </a:spcAft>
              <a:buNone/>
            </a:pPr>
            <a:endParaRPr lang="en-US"/>
          </a:p>
          <a:p>
            <a:pPr marL="0" lvl="0" indent="0" algn="l" rtl="0">
              <a:spcBef>
                <a:spcPts val="0"/>
              </a:spcBef>
              <a:spcAft>
                <a:spcPts val="0"/>
              </a:spcAft>
              <a:buNone/>
            </a:pPr>
            <a:r>
              <a:rPr lang="en-US"/>
              <a:t>The purpose of the 5 abilities is to </a:t>
            </a:r>
          </a:p>
          <a:p>
            <a:pPr marL="228600" indent="-228600">
              <a:buClr>
                <a:srgbClr val="C00000"/>
              </a:buClr>
              <a:buAutoNum type="arabicParenR"/>
            </a:pPr>
            <a:r>
              <a:rPr lang="en-US" altLang="ja-JP">
                <a:latin typeface="Cambria" panose="02040503050406030204" pitchFamily="18" charset="0"/>
                <a:cs typeface="Arial" charset="0"/>
              </a:rPr>
              <a:t>allow us to apply a strong equity lens to everything we do; and </a:t>
            </a:r>
          </a:p>
          <a:p>
            <a:pPr marL="228600" indent="-228600">
              <a:buClr>
                <a:srgbClr val="C00000"/>
              </a:buClr>
              <a:buAutoNum type="arabicParenR"/>
            </a:pPr>
            <a:r>
              <a:rPr lang="en-US" altLang="ja-JP">
                <a:latin typeface="Cambria" panose="02040503050406030204" pitchFamily="18" charset="0"/>
                <a:cs typeface="Arial" charset="0"/>
              </a:rPr>
              <a:t>they provide an outline for what the thrust of equity professional learning ought to focus on</a:t>
            </a:r>
          </a:p>
          <a:p>
            <a:pPr marL="0" lvl="0" indent="0" algn="l" rtl="0">
              <a:spcBef>
                <a:spcPts val="0"/>
              </a:spcBef>
              <a:spcAft>
                <a:spcPts val="0"/>
              </a:spcAft>
              <a:buNone/>
            </a:pPr>
            <a:endParaRPr lang="en-US"/>
          </a:p>
          <a:p>
            <a:pPr marL="0" lvl="0" indent="0" algn="l" rtl="0">
              <a:spcBef>
                <a:spcPts val="0"/>
              </a:spcBef>
              <a:spcAft>
                <a:spcPts val="0"/>
              </a:spcAft>
              <a:buNone/>
            </a:pPr>
            <a:endParaRPr lang="en-US"/>
          </a:p>
          <a:p>
            <a:pPr marL="0" lvl="0" indent="0" algn="l" rtl="0">
              <a:spcBef>
                <a:spcPts val="0"/>
              </a:spcBef>
              <a:spcAft>
                <a:spcPts val="0"/>
              </a:spcAft>
              <a:buNone/>
            </a:pPr>
            <a:r>
              <a:rPr lang="en-US" b="1"/>
              <a:t>The ability to recognize even the subtlest bias and inequities</a:t>
            </a:r>
            <a:r>
              <a:rPr lang="en-US"/>
              <a:t>.  Equity literate educators notice even subtle bias in classroom materials, classrooms interactions and school policies and they reject deficit views  that associate outcome inequalities (test scores, graduation rates) with students’ “mindsets” or “cultures” rather than disparate levels of access to resources and experiences in and out of school.</a:t>
            </a:r>
          </a:p>
          <a:p>
            <a:pPr marL="0" lvl="0" indent="0" algn="l" rtl="0">
              <a:spcBef>
                <a:spcPts val="0"/>
              </a:spcBef>
              <a:spcAft>
                <a:spcPts val="0"/>
              </a:spcAft>
              <a:buNone/>
            </a:pPr>
            <a:endParaRPr lang="en-US"/>
          </a:p>
          <a:p>
            <a:pPr marL="0" lvl="0" indent="0" algn="l" rtl="0">
              <a:spcBef>
                <a:spcPts val="0"/>
              </a:spcBef>
              <a:spcAft>
                <a:spcPts val="0"/>
              </a:spcAft>
              <a:buNone/>
            </a:pPr>
            <a:r>
              <a:rPr lang="en-US" b="1"/>
              <a:t>The ability to respond to biases and inequities in the immediate term. </a:t>
            </a:r>
            <a:r>
              <a:rPr lang="en-US"/>
              <a:t>Equity literate educators have facilitation skills and content knowledge needed to interview effectively when biases or inequities arise in classrooms, faculty meetings and other contexts.  They also foster conversations with colleagues about bias and inequity concerns at their schools.</a:t>
            </a:r>
          </a:p>
          <a:p>
            <a:pPr marL="0" lvl="0" indent="0" algn="l" rtl="0">
              <a:spcBef>
                <a:spcPts val="0"/>
              </a:spcBef>
              <a:spcAft>
                <a:spcPts val="0"/>
              </a:spcAft>
              <a:buNone/>
            </a:pPr>
            <a:endParaRPr lang="en-US"/>
          </a:p>
          <a:p>
            <a:pPr marL="0" lvl="0" indent="0" algn="l" rtl="0">
              <a:spcBef>
                <a:spcPts val="0"/>
              </a:spcBef>
              <a:spcAft>
                <a:spcPts val="0"/>
              </a:spcAft>
              <a:buNone/>
            </a:pPr>
            <a:r>
              <a:rPr lang="en-US" b="1"/>
              <a:t>The ability to redress biases and inequities in the long term</a:t>
            </a:r>
            <a:r>
              <a:rPr lang="en-US"/>
              <a:t>.  Equity literate educators advocate against inequitable school practices and identify ways to mitigate structural barriers that impede educational engagement.</a:t>
            </a:r>
          </a:p>
          <a:p>
            <a:pPr marL="0" lvl="0" indent="0" algn="l" rtl="0">
              <a:spcBef>
                <a:spcPts val="0"/>
              </a:spcBef>
              <a:spcAft>
                <a:spcPts val="0"/>
              </a:spcAft>
              <a:buNone/>
            </a:pPr>
            <a:endParaRPr lang="en-US"/>
          </a:p>
          <a:p>
            <a:pPr marL="0" lvl="0" indent="0" algn="l" rtl="0">
              <a:spcBef>
                <a:spcPts val="0"/>
              </a:spcBef>
              <a:spcAft>
                <a:spcPts val="0"/>
              </a:spcAft>
              <a:buNone/>
            </a:pPr>
            <a:r>
              <a:rPr lang="en-US" b="1"/>
              <a:t>The ability to create and sustain a bias-free and equitable learning environment.  </a:t>
            </a:r>
            <a:r>
              <a:rPr lang="en-US"/>
              <a:t>Equity literate educators express high expectations for all students and demonstrate a willingness to withstand complaints about changes meant to redistribute educational access and opportunity more equitably.</a:t>
            </a:r>
          </a:p>
          <a:p>
            <a:pPr marL="0" lvl="0" indent="0" algn="l" rtl="0">
              <a:spcBef>
                <a:spcPts val="0"/>
              </a:spcBef>
              <a:spcAft>
                <a:spcPts val="0"/>
              </a:spcAft>
              <a:buNone/>
            </a:pPr>
            <a:endParaRPr lang="en-US"/>
          </a:p>
          <a:p>
            <a:pPr marL="0" lvl="0" indent="0" algn="l" rtl="0">
              <a:spcBef>
                <a:spcPts val="0"/>
              </a:spcBef>
              <a:spcAft>
                <a:spcPts val="0"/>
              </a:spcAft>
              <a:buNone/>
            </a:pPr>
            <a:endParaRPr lang="en-US"/>
          </a:p>
          <a:p>
            <a:pPr marL="0" lvl="0" indent="0" algn="l" rtl="0">
              <a:spcBef>
                <a:spcPts val="0"/>
              </a:spcBef>
              <a:spcAft>
                <a:spcPts val="0"/>
              </a:spcAft>
              <a:buNone/>
            </a:pPr>
            <a:r>
              <a:rPr lang="en-US"/>
              <a:t>Apply an equity literacy lens and do a deep diversity and social justice drive into the situation and you will see things differently.</a:t>
            </a:r>
          </a:p>
          <a:p>
            <a:pPr marL="0" lvl="0" indent="0" algn="l" rtl="0">
              <a:spcBef>
                <a:spcPts val="0"/>
              </a:spcBef>
              <a:spcAft>
                <a:spcPts val="0"/>
              </a:spcAft>
              <a:buNone/>
            </a:pPr>
            <a:endParaRPr lang="en-US"/>
          </a:p>
          <a:p>
            <a:endParaRPr lang="en-US"/>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35</a:t>
            </a:fld>
            <a:endParaRPr lang="en-US" altLang="en-US"/>
          </a:p>
        </p:txBody>
      </p:sp>
    </p:spTree>
    <p:extLst>
      <p:ext uri="{BB962C8B-B14F-4D97-AF65-F5344CB8AC3E}">
        <p14:creationId xmlns:p14="http://schemas.microsoft.com/office/powerpoint/2010/main" val="3574831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Red Honda Civic example</a:t>
            </a:r>
          </a:p>
          <a:p>
            <a:endParaRPr lang="en-US"/>
          </a:p>
          <a:p>
            <a:r>
              <a:rPr lang="en-US"/>
              <a:t>What leaders do: be vocal and transparent with your observations and thoughts and cultivate a practice of seeking  many perspectives and experiences</a:t>
            </a:r>
          </a:p>
          <a:p>
            <a:endParaRPr lang="en-US"/>
          </a:p>
          <a:p>
            <a:r>
              <a:rPr lang="en-US"/>
              <a:t>We have to cultivate a practice of seeking that information from others so that we can recognize things</a:t>
            </a:r>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36</a:t>
            </a:fld>
            <a:endParaRPr lang="en-US" altLang="en-US"/>
          </a:p>
        </p:txBody>
      </p:sp>
    </p:spTree>
    <p:extLst>
      <p:ext uri="{BB962C8B-B14F-4D97-AF65-F5344CB8AC3E}">
        <p14:creationId xmlns:p14="http://schemas.microsoft.com/office/powerpoint/2010/main" val="973169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Firefighter example</a:t>
            </a:r>
          </a:p>
          <a:p>
            <a:endParaRPr lang="en-US"/>
          </a:p>
          <a:p>
            <a:r>
              <a:rPr lang="en-US"/>
              <a:t>What leaders do: say things that need to be said; make sure harmed people are okay; offer resources; make connections between people; be an affirming listener; and bend inequitable policies</a:t>
            </a:r>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37</a:t>
            </a:fld>
            <a:endParaRPr lang="en-US" altLang="en-US"/>
          </a:p>
        </p:txBody>
      </p:sp>
    </p:spTree>
    <p:extLst>
      <p:ext uri="{BB962C8B-B14F-4D97-AF65-F5344CB8AC3E}">
        <p14:creationId xmlns:p14="http://schemas.microsoft.com/office/powerpoint/2010/main" val="26098659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Fire Prevention example</a:t>
            </a:r>
          </a:p>
          <a:p>
            <a:endParaRPr lang="en-US"/>
          </a:p>
          <a:p>
            <a:r>
              <a:rPr lang="en-US"/>
              <a:t>What leaders do: make public comments and commitments; plan for and offer community development; seek community input; establish ‘support’ programs</a:t>
            </a:r>
          </a:p>
          <a:p>
            <a:endParaRPr lang="en-US"/>
          </a:p>
          <a:p>
            <a:r>
              <a:rPr lang="en-US"/>
              <a:t>Not quite action yet</a:t>
            </a:r>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38</a:t>
            </a:fld>
            <a:endParaRPr lang="en-US" altLang="en-US"/>
          </a:p>
        </p:txBody>
      </p:sp>
    </p:spTree>
    <p:extLst>
      <p:ext uri="{BB962C8B-B14F-4D97-AF65-F5344CB8AC3E}">
        <p14:creationId xmlns:p14="http://schemas.microsoft.com/office/powerpoint/2010/main" val="25765718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Planting Seeds example</a:t>
            </a:r>
          </a:p>
          <a:p>
            <a:endParaRPr lang="en-US"/>
          </a:p>
          <a:p>
            <a:r>
              <a:rPr lang="en-US"/>
              <a:t>What leaders do: change policies and practices; hire antiracist and equity grounded staff; expand leadership; secure funding and expand resources</a:t>
            </a:r>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39</a:t>
            </a:fld>
            <a:endParaRPr lang="en-US" altLang="en-US"/>
          </a:p>
        </p:txBody>
      </p:sp>
    </p:spTree>
    <p:extLst>
      <p:ext uri="{BB962C8B-B14F-4D97-AF65-F5344CB8AC3E}">
        <p14:creationId xmlns:p14="http://schemas.microsoft.com/office/powerpoint/2010/main" val="29519329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Water and Feed example</a:t>
            </a:r>
          </a:p>
          <a:p>
            <a:endParaRPr lang="en-US"/>
          </a:p>
          <a:p>
            <a:r>
              <a:rPr lang="en-US"/>
              <a:t>What leaders do: implement evaluation and accountability measures; make systemic shifts to practices such as hiring, purchasing, policy development, leadership models, professional development, </a:t>
            </a:r>
            <a:r>
              <a:rPr lang="en-US" err="1"/>
              <a:t>etc</a:t>
            </a:r>
            <a:r>
              <a:rPr lang="en-US"/>
              <a:t>; adjust organizational budgets to prioritize equity</a:t>
            </a:r>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40</a:t>
            </a:fld>
            <a:endParaRPr lang="en-US" altLang="en-US"/>
          </a:p>
        </p:txBody>
      </p:sp>
    </p:spTree>
    <p:extLst>
      <p:ext uri="{BB962C8B-B14F-4D97-AF65-F5344CB8AC3E}">
        <p14:creationId xmlns:p14="http://schemas.microsoft.com/office/powerpoint/2010/main" val="12283984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f997c9c6ca_0_12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Note to self – 2, 5, 6</a:t>
            </a:r>
          </a:p>
          <a:p>
            <a:pPr marL="0" lvl="0" indent="0" algn="l" rtl="0">
              <a:spcBef>
                <a:spcPts val="0"/>
              </a:spcBef>
              <a:spcAft>
                <a:spcPts val="0"/>
              </a:spcAft>
              <a:buNone/>
            </a:pPr>
            <a:endParaRPr lang="en-US"/>
          </a:p>
          <a:p>
            <a:pPr marL="0" lvl="0" indent="0" algn="l" rtl="0">
              <a:spcBef>
                <a:spcPts val="0"/>
              </a:spcBef>
              <a:spcAft>
                <a:spcPts val="0"/>
              </a:spcAft>
              <a:buNone/>
            </a:pPr>
            <a:r>
              <a:rPr lang="en-US"/>
              <a:t>Process to help you to practice using your unique insights, your knowledge about students and their families, and our expertise wit school and classroom dynamics in order to respond as effectively and equitably as possible, to the types of bias and inequities that inevitable crop up on schools.</a:t>
            </a:r>
          </a:p>
          <a:p>
            <a:pPr marL="0" lvl="0" indent="0" algn="l" rtl="0">
              <a:spcBef>
                <a:spcPts val="0"/>
              </a:spcBef>
              <a:spcAft>
                <a:spcPts val="0"/>
              </a:spcAft>
              <a:buNone/>
            </a:pPr>
            <a:endParaRPr lang="en-US"/>
          </a:p>
          <a:p>
            <a:pPr marL="0" lvl="0" indent="0" algn="l" rtl="0">
              <a:spcBef>
                <a:spcPts val="0"/>
              </a:spcBef>
              <a:spcAft>
                <a:spcPts val="0"/>
              </a:spcAft>
              <a:buNone/>
            </a:pPr>
            <a:r>
              <a:rPr lang="en-US"/>
              <a:t>We go through these exercises as a group because it is important to reflect upon why people with different combinations of identities and life experiences might interpret the cases differently. </a:t>
            </a:r>
          </a:p>
          <a:p>
            <a:pPr marL="0" lvl="0" indent="0" algn="l" rtl="0">
              <a:spcBef>
                <a:spcPts val="0"/>
              </a:spcBef>
              <a:spcAft>
                <a:spcPts val="0"/>
              </a:spcAft>
              <a:buNone/>
            </a:pPr>
            <a:endParaRPr lang="en-US"/>
          </a:p>
          <a:p>
            <a:pPr marL="0" lvl="0" indent="0" algn="l" rtl="0">
              <a:spcBef>
                <a:spcPts val="0"/>
              </a:spcBef>
              <a:spcAft>
                <a:spcPts val="0"/>
              </a:spcAft>
              <a:buNone/>
            </a:pPr>
            <a:r>
              <a:rPr lang="en-US"/>
              <a:t>Step 1 – Many biases and inequities students face in school are implicit and unintentional, hidden in day-to-day practices, school traditions, and quiet interactions.  It can be especially difficult to recognize the sorts of challenges students or families face when you have never faced those challenges yourself.  During this step, I urge you to read between the lines.  Practice recognizing conditions and contexts you might not usually recognize or seeing what you might be conditioned not to see.  Begin by naming biases, inequities, or otherwise troublesome conditions that are immediately apparent to you. Once you have a grasp of the more surface level dynamics, dig deeper.  Look for less explicit, not so obvious examples of existing or </a:t>
            </a:r>
            <a:r>
              <a:rPr lang="en-US" err="1"/>
              <a:t>potiention</a:t>
            </a:r>
            <a:r>
              <a:rPr lang="en-US"/>
              <a:t> bias, inequity, stereotypes or presumptions. </a:t>
            </a:r>
          </a:p>
          <a:p>
            <a:pPr marL="0" lvl="0" indent="0" algn="l" rtl="0">
              <a:spcBef>
                <a:spcPts val="0"/>
              </a:spcBef>
              <a:spcAft>
                <a:spcPts val="0"/>
              </a:spcAft>
              <a:buNone/>
            </a:pPr>
            <a:endParaRPr lang="en-US"/>
          </a:p>
          <a:p>
            <a:pPr marL="0" lvl="0" indent="0" algn="l" rtl="0">
              <a:spcBef>
                <a:spcPts val="0"/>
              </a:spcBef>
              <a:spcAft>
                <a:spcPts val="0"/>
              </a:spcAft>
              <a:buNone/>
            </a:pPr>
            <a:r>
              <a:rPr lang="en-US"/>
              <a:t>Ask yourself What does the case tell us about school or classroom policy, about instructional or leadership practices, about individuals’ attitudes and perspectives that might hint at something deeper than surface-level biases and inequities?</a:t>
            </a:r>
          </a:p>
          <a:p>
            <a:pPr marL="0" lvl="0" indent="0" algn="l" rtl="0">
              <a:spcBef>
                <a:spcPts val="0"/>
              </a:spcBef>
              <a:spcAft>
                <a:spcPts val="0"/>
              </a:spcAft>
              <a:buNone/>
            </a:pPr>
            <a:endParaRPr lang="en-US"/>
          </a:p>
          <a:p>
            <a:pPr marL="0" lvl="0" indent="0" algn="l" rtl="0">
              <a:spcBef>
                <a:spcPts val="0"/>
              </a:spcBef>
              <a:spcAft>
                <a:spcPts val="0"/>
              </a:spcAft>
              <a:buNone/>
            </a:pPr>
            <a:r>
              <a:rPr lang="en-US"/>
              <a:t>Step 2 – The cases have at least a couple of obvious stakeholders who might have different perspectives on what is happening.  In every case, we should consider not only the people immediately involved, but also those within earshot and eyeshot.  Start with the immediate participants and then, at the very least, the ring of constituents around them. Focus on marginalized communities and privileges communities. Then take it one step further. What if something was shared on social media – you have to consider the perspective of someone seeing this on </a:t>
            </a:r>
            <a:r>
              <a:rPr lang="en-US" err="1"/>
              <a:t>SnapChat</a:t>
            </a:r>
            <a:r>
              <a:rPr lang="en-US"/>
              <a:t>.</a:t>
            </a:r>
          </a:p>
          <a:p>
            <a:pPr marL="0" lvl="0" indent="0" algn="l" rtl="0">
              <a:spcBef>
                <a:spcPts val="0"/>
              </a:spcBef>
              <a:spcAft>
                <a:spcPts val="0"/>
              </a:spcAft>
              <a:buNone/>
            </a:pPr>
            <a:endParaRPr lang="en-US"/>
          </a:p>
          <a:p>
            <a:pPr marL="0" lvl="0" indent="0" algn="l" rtl="0">
              <a:spcBef>
                <a:spcPts val="0"/>
              </a:spcBef>
              <a:spcAft>
                <a:spcPts val="0"/>
              </a:spcAft>
              <a:buNone/>
            </a:pPr>
            <a:r>
              <a:rPr lang="en-US"/>
              <a:t>Step 3 – Our next task is to identify potential challenges and opportunities present by the situation.  Start with the individuals involved. Remember to use your analysis from Steps 1 and 2 to inform your assessment of challenges and opportunities.</a:t>
            </a:r>
          </a:p>
          <a:p>
            <a:pPr marL="0" lvl="0" indent="0" algn="l" rtl="0">
              <a:spcBef>
                <a:spcPts val="0"/>
              </a:spcBef>
              <a:spcAft>
                <a:spcPts val="0"/>
              </a:spcAft>
              <a:buNone/>
            </a:pPr>
            <a:endParaRPr lang="en-US"/>
          </a:p>
          <a:p>
            <a:pPr marL="0" lvl="0" indent="0" algn="l" rtl="0">
              <a:spcBef>
                <a:spcPts val="0"/>
              </a:spcBef>
              <a:spcAft>
                <a:spcPts val="0"/>
              </a:spcAft>
              <a:buNone/>
            </a:pPr>
            <a:r>
              <a:rPr lang="en-US"/>
              <a:t>Step 4 – Building on the understandings we have gained by talking stock of stakeholders’ perspectives and considering possible challenges and opportunities, we begin imagining positive and equitable outcomes. [take time to clarify difference between equity (fair) and equality (same)]. Remember to think both immediate term and long term. What can be resolved right now, on the spot, and what will equity look like once it is resolved? Consider long-term outcomes as well. And finally, be specific – identify very specific, on-the-ground outcomes,  How specifically will things be different in the school or classroom if we commit to resolving the issue and all its nuances equitably?</a:t>
            </a:r>
          </a:p>
          <a:p>
            <a:pPr marL="0" lvl="0" indent="0" algn="l" rtl="0">
              <a:spcBef>
                <a:spcPts val="0"/>
              </a:spcBef>
              <a:spcAft>
                <a:spcPts val="0"/>
              </a:spcAft>
              <a:buNone/>
            </a:pPr>
            <a:endParaRPr lang="en-US"/>
          </a:p>
          <a:p>
            <a:pPr marL="0" lvl="0" indent="0" algn="l" rtl="0">
              <a:spcBef>
                <a:spcPts val="0"/>
              </a:spcBef>
              <a:spcAft>
                <a:spcPts val="0"/>
              </a:spcAft>
              <a:buNone/>
            </a:pPr>
            <a:r>
              <a:rPr lang="en-US"/>
              <a:t>Step 5 – We begin brainstorming strategies to get us there.</a:t>
            </a:r>
          </a:p>
          <a:p>
            <a:pPr marL="0" lvl="0" indent="0" algn="l" rtl="0">
              <a:spcBef>
                <a:spcPts val="0"/>
              </a:spcBef>
              <a:spcAft>
                <a:spcPts val="0"/>
              </a:spcAft>
              <a:buNone/>
            </a:pPr>
            <a:endParaRPr lang="en-US"/>
          </a:p>
          <a:p>
            <a:pPr marL="0" lvl="0" indent="0" algn="l" rtl="0">
              <a:spcBef>
                <a:spcPts val="0"/>
              </a:spcBef>
              <a:spcAft>
                <a:spcPts val="0"/>
              </a:spcAft>
              <a:buNone/>
            </a:pPr>
            <a:r>
              <a:rPr lang="en-US"/>
              <a:t>Step 6 – We develop longer term strategies often for more substantive change. Record whatever ideas come to mind.</a:t>
            </a:r>
          </a:p>
          <a:p>
            <a:pPr marL="0" lvl="0" indent="0" algn="l" rtl="0">
              <a:spcBef>
                <a:spcPts val="0"/>
              </a:spcBef>
              <a:spcAft>
                <a:spcPts val="0"/>
              </a:spcAft>
              <a:buNone/>
            </a:pPr>
            <a:endParaRPr lang="en-US"/>
          </a:p>
          <a:p>
            <a:pPr marL="0" lvl="0" indent="0" algn="l" rtl="0">
              <a:spcBef>
                <a:spcPts val="0"/>
              </a:spcBef>
              <a:spcAft>
                <a:spcPts val="0"/>
              </a:spcAft>
              <a:buNone/>
            </a:pPr>
            <a:r>
              <a:rPr lang="en-US"/>
              <a:t>Step 7 – During our final step, we craft our brainstorms into specific actions we believe will result in the equitable outcomes we outlined in step 5  What would we do in the immediate terms? What would we do that might a little longer term equity project? How would we respond to ensure, to the best of our knowledge and power, justice for everybody involved?</a:t>
            </a:r>
          </a:p>
          <a:p>
            <a:pPr marL="0" lvl="0" indent="0" algn="l" rtl="0">
              <a:spcBef>
                <a:spcPts val="0"/>
              </a:spcBef>
              <a:spcAft>
                <a:spcPts val="0"/>
              </a:spcAft>
              <a:buNone/>
            </a:pPr>
            <a:endParaRPr lang="en-US"/>
          </a:p>
          <a:p>
            <a:pPr marL="0" lvl="0" indent="0" algn="l" rtl="0">
              <a:spcBef>
                <a:spcPts val="0"/>
              </a:spcBef>
              <a:spcAft>
                <a:spcPts val="0"/>
              </a:spcAft>
              <a:buNone/>
            </a:pPr>
            <a:r>
              <a:rPr lang="en-US"/>
              <a:t>In summary, the point is not to memorize these steps or to step through them carefully in every instance, rather the ideas is to use them to practice our equity literacy skills by reflecting on classroom and school conditions through a social justice lens.  </a:t>
            </a:r>
          </a:p>
          <a:p>
            <a:pPr marL="0" lvl="0" indent="0" algn="l" rtl="0">
              <a:spcBef>
                <a:spcPts val="0"/>
              </a:spcBef>
              <a:spcAft>
                <a:spcPts val="0"/>
              </a:spcAft>
              <a:buNone/>
            </a:pPr>
            <a:endParaRPr/>
          </a:p>
        </p:txBody>
      </p:sp>
      <p:sp>
        <p:nvSpPr>
          <p:cNvPr id="202" name="Google Shape;202;gf997c9c6ca_0_12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345667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45</a:t>
            </a:fld>
            <a:endParaRPr lang="en-US"/>
          </a:p>
        </p:txBody>
      </p:sp>
    </p:spTree>
    <p:extLst>
      <p:ext uri="{BB962C8B-B14F-4D97-AF65-F5344CB8AC3E}">
        <p14:creationId xmlns:p14="http://schemas.microsoft.com/office/powerpoint/2010/main" val="37773713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Advocates, Mobilizers, Organizers Scenario</a:t>
            </a:r>
          </a:p>
        </p:txBody>
      </p:sp>
    </p:spTree>
    <p:extLst>
      <p:ext uri="{BB962C8B-B14F-4D97-AF65-F5344CB8AC3E}">
        <p14:creationId xmlns:p14="http://schemas.microsoft.com/office/powerpoint/2010/main" val="25573307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Placeholder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9840295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744334ED-70E8-615A-2114-0B3A3209A2F0}"/>
            </a:ext>
          </a:extLst>
        </p:cNvPr>
        <p:cNvGrpSpPr/>
        <p:nvPr/>
      </p:nvGrpSpPr>
      <p:grpSpPr>
        <a:xfrm>
          <a:off x="0" y="0"/>
          <a:ext cx="0" cy="0"/>
          <a:chOff x="0" y="0"/>
          <a:chExt cx="0" cy="0"/>
        </a:xfrm>
      </p:grpSpPr>
      <p:sp>
        <p:nvSpPr>
          <p:cNvPr id="95" name="Google Shape;95;p1:notes">
            <a:extLst>
              <a:ext uri="{FF2B5EF4-FFF2-40B4-BE49-F238E27FC236}">
                <a16:creationId xmlns:a16="http://schemas.microsoft.com/office/drawing/2014/main" id="{8F192015-BE46-F049-0ECA-57AAD090A20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a:extLst>
              <a:ext uri="{FF2B5EF4-FFF2-40B4-BE49-F238E27FC236}">
                <a16:creationId xmlns:a16="http://schemas.microsoft.com/office/drawing/2014/main" id="{694AA5BF-94EC-9465-DB77-BDB9B394D1D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44446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56</a:t>
            </a:fld>
            <a:endParaRPr lang="en-US"/>
          </a:p>
        </p:txBody>
      </p:sp>
    </p:spTree>
    <p:extLst>
      <p:ext uri="{BB962C8B-B14F-4D97-AF65-F5344CB8AC3E}">
        <p14:creationId xmlns:p14="http://schemas.microsoft.com/office/powerpoint/2010/main" val="35466870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57</a:t>
            </a:fld>
            <a:endParaRPr lang="en-US"/>
          </a:p>
        </p:txBody>
      </p:sp>
    </p:spTree>
    <p:extLst>
      <p:ext uri="{BB962C8B-B14F-4D97-AF65-F5344CB8AC3E}">
        <p14:creationId xmlns:p14="http://schemas.microsoft.com/office/powerpoint/2010/main" val="8249806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5" name="Shape 45"/>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endParaRPr/>
          </a:p>
        </p:txBody>
      </p:sp>
    </p:spTree>
    <p:extLst>
      <p:ext uri="{BB962C8B-B14F-4D97-AF65-F5344CB8AC3E}">
        <p14:creationId xmlns:p14="http://schemas.microsoft.com/office/powerpoint/2010/main" val="27787664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5" name="Shape 45"/>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endParaRPr/>
          </a:p>
        </p:txBody>
      </p:sp>
    </p:spTree>
    <p:extLst>
      <p:ext uri="{BB962C8B-B14F-4D97-AF65-F5344CB8AC3E}">
        <p14:creationId xmlns:p14="http://schemas.microsoft.com/office/powerpoint/2010/main" val="11415976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5" name="Shape 45"/>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endParaRPr/>
          </a:p>
        </p:txBody>
      </p:sp>
    </p:spTree>
    <p:extLst>
      <p:ext uri="{BB962C8B-B14F-4D97-AF65-F5344CB8AC3E}">
        <p14:creationId xmlns:p14="http://schemas.microsoft.com/office/powerpoint/2010/main" val="4986675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b="1" spc="-50" baseline="0">
                <a:solidFill>
                  <a:schemeClr val="tx1">
                    <a:lumMod val="85000"/>
                    <a:lumOff val="15000"/>
                  </a:schemeClr>
                </a:solidFill>
                <a:latin typeface="+mn-lt"/>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D689CD99-75A8-48EC-8ADF-B5A235CDBDC1}" type="datetimeFigureOut">
              <a:rPr lang="en-US" smtClean="0"/>
              <a:t>8/4/2026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3866027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702303"/>
          </a:xfrm>
        </p:spPr>
        <p:txBody>
          <a:bodyPr/>
          <a:lstStyle>
            <a:lvl1pPr>
              <a:defRPr b="1">
                <a:latin typeface="+mn-lt"/>
              </a:defRPr>
            </a:lvl1pPr>
          </a:lstStyle>
          <a:p>
            <a:r>
              <a:rPr lang="en-US"/>
              <a:t>Click to edit Master title style</a:t>
            </a:r>
          </a:p>
        </p:txBody>
      </p:sp>
      <p:sp>
        <p:nvSpPr>
          <p:cNvPr id="4" name="Date Placeholder 3"/>
          <p:cNvSpPr>
            <a:spLocks noGrp="1"/>
          </p:cNvSpPr>
          <p:nvPr>
            <p:ph type="dt" sz="half" idx="10"/>
          </p:nvPr>
        </p:nvSpPr>
        <p:spPr/>
        <p:txBody>
          <a:bodyPr/>
          <a:lstStyle/>
          <a:p>
            <a:fld id="{D689CD99-75A8-48EC-8ADF-B5A235CDBDC1}" type="datetimeFigureOut">
              <a:rPr lang="en-US" smtClean="0"/>
              <a:t>8/4/2026</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3EE4995F-7B1B-4E7F-B8C7-6C3F8ECCE65A}"/>
              </a:ext>
            </a:extLst>
          </p:cNvPr>
          <p:cNvSpPr/>
          <p:nvPr userDrawn="1"/>
        </p:nvSpPr>
        <p:spPr>
          <a:xfrm>
            <a:off x="874143" y="1535502"/>
            <a:ext cx="10518476"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81795" y="1144438"/>
            <a:ext cx="11415623" cy="4724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1906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89CD99-75A8-48EC-8ADF-B5A235CDBDC1}" type="datetimeFigureOut">
              <a:rPr lang="en-US" smtClean="0"/>
              <a:t>8/4/2026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p:nvPr userDrawn="1"/>
        </p:nvPicPr>
        <p:blipFill rotWithShape="1">
          <a:blip r:embed="rId2">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3047355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89CD99-75A8-48EC-8ADF-B5A235CDBDC1}" type="datetimeFigureOut">
              <a:rPr lang="en-US" smtClean="0"/>
              <a:t>8/4/2026</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2725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89CD99-75A8-48EC-8ADF-B5A235CDBDC1}" type="datetimeFigureOut">
              <a:rPr lang="en-US" smtClean="0"/>
              <a:t>8/4/2026</a:t>
            </a:fld>
            <a:endParaRPr lang="en-US"/>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11399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89CD99-75A8-48EC-8ADF-B5A235CDBDC1}" type="datetimeFigureOut">
              <a:rPr lang="en-US" smtClean="0"/>
              <a:t>8/4/2026</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10672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fld id="{D689CD99-75A8-48EC-8ADF-B5A235CDBDC1}" type="datetimeFigureOut">
              <a:rPr lang="en-US" smtClean="0"/>
              <a:t>8/4/2026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2024912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689CD99-75A8-48EC-8ADF-B5A235CDBDC1}" type="datetimeFigureOut">
              <a:rPr lang="en-US" smtClean="0"/>
              <a:t>8/4/2026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7036DF4-03BF-4E4B-945D-503E2D420861}" type="slidenum">
              <a:rPr lang="en-US" smtClean="0"/>
              <a:t>‹#›</a:t>
            </a:fld>
            <a:endParaRPr lang="en-US"/>
          </a:p>
        </p:txBody>
      </p:sp>
      <p:pic>
        <p:nvPicPr>
          <p:cNvPr id="12" name="Picture 11"/>
          <p:cNvPicPr/>
          <p:nvPr userDrawn="1"/>
        </p:nvPicPr>
        <p:blipFill rotWithShape="1">
          <a:blip r:embed="rId2">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3704519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89CD99-75A8-48EC-8ADF-B5A235CDBDC1}" type="datetimeFigureOut">
              <a:rPr lang="en-US" smtClean="0"/>
              <a:t>8/4/2026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036DF4-03BF-4E4B-945D-503E2D420861}" type="slidenum">
              <a:rPr lang="en-US" smtClean="0"/>
              <a:t>‹#›</a:t>
            </a:fld>
            <a:endParaRPr lang="en-US"/>
          </a:p>
        </p:txBody>
      </p:sp>
      <p:pic>
        <p:nvPicPr>
          <p:cNvPr id="13" name="Picture 12"/>
          <p:cNvPicPr/>
          <p:nvPr userDrawn="1"/>
        </p:nvPicPr>
        <p:blipFill rotWithShape="1">
          <a:blip r:embed="rId2">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1468469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89CD99-75A8-48EC-8ADF-B5A235CDBDC1}" type="datetimeFigureOut">
              <a:rPr lang="en-US" smtClean="0"/>
              <a:t>8/4/2026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spTree>
    <p:extLst>
      <p:ext uri="{BB962C8B-B14F-4D97-AF65-F5344CB8AC3E}">
        <p14:creationId xmlns:p14="http://schemas.microsoft.com/office/powerpoint/2010/main" val="3434992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2" name="Rectangle 1"/>
          <p:cNvSpPr/>
          <p:nvPr userDrawn="1"/>
        </p:nvSpPr>
        <p:spPr>
          <a:xfrm>
            <a:off x="759125" y="1587260"/>
            <a:ext cx="10679501" cy="3536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hape 11"/>
          <p:cNvSpPr txBox="1">
            <a:spLocks noGrp="1"/>
          </p:cNvSpPr>
          <p:nvPr>
            <p:ph type="title"/>
          </p:nvPr>
        </p:nvSpPr>
        <p:spPr>
          <a:xfrm>
            <a:off x="609600" y="274637"/>
            <a:ext cx="10972800" cy="1143000"/>
          </a:xfrm>
          <a:prstGeom prst="rect">
            <a:avLst/>
          </a:prstGeom>
        </p:spPr>
        <p:txBody>
          <a:bodyPr lIns="121897" tIns="121897" rIns="121897" bIns="121897"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609600" y="1587260"/>
            <a:ext cx="10972800" cy="4967573"/>
          </a:xfrm>
          <a:prstGeom prst="rect">
            <a:avLst/>
          </a:prstGeom>
        </p:spPr>
        <p:txBody>
          <a:bodyPr lIns="121897" tIns="121897" rIns="121897" bIns="121897"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val="2921245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52"/>
        <p:cNvGrpSpPr/>
        <p:nvPr/>
      </p:nvGrpSpPr>
      <p:grpSpPr>
        <a:xfrm>
          <a:off x="0" y="0"/>
          <a:ext cx="0" cy="0"/>
          <a:chOff x="0" y="0"/>
          <a:chExt cx="0" cy="0"/>
        </a:xfrm>
      </p:grpSpPr>
      <p:sp>
        <p:nvSpPr>
          <p:cNvPr id="2" name="Rectangle 1"/>
          <p:cNvSpPr/>
          <p:nvPr userDrawn="1"/>
        </p:nvSpPr>
        <p:spPr>
          <a:xfrm>
            <a:off x="1114697" y="1645920"/>
            <a:ext cx="10154194" cy="1915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Google Shape;53;p13"/>
          <p:cNvSpPr txBox="1">
            <a:spLocks noGrp="1"/>
          </p:cNvSpPr>
          <p:nvPr>
            <p:ph type="title"/>
          </p:nvPr>
        </p:nvSpPr>
        <p:spPr>
          <a:xfrm>
            <a:off x="838200" y="365125"/>
            <a:ext cx="10515600" cy="1150166"/>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4" name="Google Shape;54;p13"/>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1600"/>
              </a:spcBef>
              <a:spcAft>
                <a:spcPts val="0"/>
              </a:spcAft>
              <a:buClr>
                <a:schemeClr val="dk1"/>
              </a:buClr>
              <a:buSzPts val="1400"/>
              <a:buChar char="○"/>
              <a:defRPr/>
            </a:lvl2pPr>
            <a:lvl3pPr marL="1828754" lvl="2" indent="-423323" algn="l" rtl="0">
              <a:lnSpc>
                <a:spcPct val="90000"/>
              </a:lnSpc>
              <a:spcBef>
                <a:spcPts val="1600"/>
              </a:spcBef>
              <a:spcAft>
                <a:spcPts val="0"/>
              </a:spcAft>
              <a:buClr>
                <a:schemeClr val="dk1"/>
              </a:buClr>
              <a:buSzPts val="1400"/>
              <a:buChar char="■"/>
              <a:defRPr/>
            </a:lvl3pPr>
            <a:lvl4pPr marL="2438339" lvl="3" indent="-423323" algn="l" rtl="0">
              <a:lnSpc>
                <a:spcPct val="90000"/>
              </a:lnSpc>
              <a:spcBef>
                <a:spcPts val="1600"/>
              </a:spcBef>
              <a:spcAft>
                <a:spcPts val="0"/>
              </a:spcAft>
              <a:buClr>
                <a:schemeClr val="dk1"/>
              </a:buClr>
              <a:buSzPts val="1400"/>
              <a:buChar char="●"/>
              <a:defRPr/>
            </a:lvl4pPr>
            <a:lvl5pPr marL="3047924" lvl="4" indent="-423323" algn="l" rtl="0">
              <a:lnSpc>
                <a:spcPct val="90000"/>
              </a:lnSpc>
              <a:spcBef>
                <a:spcPts val="1600"/>
              </a:spcBef>
              <a:spcAft>
                <a:spcPts val="0"/>
              </a:spcAft>
              <a:buClr>
                <a:schemeClr val="dk1"/>
              </a:buClr>
              <a:buSzPts val="1400"/>
              <a:buChar char="○"/>
              <a:defRPr/>
            </a:lvl5pPr>
            <a:lvl6pPr marL="3657509" lvl="5" indent="-423323" algn="l" rtl="0">
              <a:lnSpc>
                <a:spcPct val="90000"/>
              </a:lnSpc>
              <a:spcBef>
                <a:spcPts val="1600"/>
              </a:spcBef>
              <a:spcAft>
                <a:spcPts val="0"/>
              </a:spcAft>
              <a:buClr>
                <a:schemeClr val="dk1"/>
              </a:buClr>
              <a:buSzPts val="1400"/>
              <a:buChar char="■"/>
              <a:defRPr/>
            </a:lvl6pPr>
            <a:lvl7pPr marL="4267093" lvl="6" indent="-423323" algn="l" rtl="0">
              <a:lnSpc>
                <a:spcPct val="90000"/>
              </a:lnSpc>
              <a:spcBef>
                <a:spcPts val="1600"/>
              </a:spcBef>
              <a:spcAft>
                <a:spcPts val="0"/>
              </a:spcAft>
              <a:buClr>
                <a:schemeClr val="dk1"/>
              </a:buClr>
              <a:buSzPts val="1400"/>
              <a:buChar char="●"/>
              <a:defRPr/>
            </a:lvl7pPr>
            <a:lvl8pPr marL="4876678" lvl="7" indent="-423323" algn="l" rtl="0">
              <a:lnSpc>
                <a:spcPct val="90000"/>
              </a:lnSpc>
              <a:spcBef>
                <a:spcPts val="1600"/>
              </a:spcBef>
              <a:spcAft>
                <a:spcPts val="0"/>
              </a:spcAft>
              <a:buClr>
                <a:schemeClr val="dk1"/>
              </a:buClr>
              <a:buSzPts val="1400"/>
              <a:buChar char="○"/>
              <a:defRPr/>
            </a:lvl8pPr>
            <a:lvl9pPr marL="5486263" lvl="8" indent="-423323" algn="l" rtl="0">
              <a:lnSpc>
                <a:spcPct val="90000"/>
              </a:lnSpc>
              <a:spcBef>
                <a:spcPts val="1600"/>
              </a:spcBef>
              <a:spcAft>
                <a:spcPts val="1600"/>
              </a:spcAft>
              <a:buClr>
                <a:schemeClr val="dk1"/>
              </a:buClr>
              <a:buSzPts val="1400"/>
              <a:buChar char="■"/>
              <a:defRPr/>
            </a:lvl9pPr>
          </a:lstStyle>
          <a:p>
            <a:endParaRPr/>
          </a:p>
        </p:txBody>
      </p:sp>
      <p:sp>
        <p:nvSpPr>
          <p:cNvPr id="55" name="Google Shape;55;p13"/>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endParaRPr/>
          </a:p>
        </p:txBody>
      </p:sp>
      <p:sp>
        <p:nvSpPr>
          <p:cNvPr id="56" name="Google Shape;56;p13"/>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sz="1467"/>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endParaRPr/>
          </a:p>
        </p:txBody>
      </p:sp>
      <p:sp>
        <p:nvSpPr>
          <p:cNvPr id="57" name="Google Shape;57;p13"/>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797833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702303"/>
          </a:xfrm>
        </p:spPr>
        <p:txBody>
          <a:bodyPr/>
          <a:lstStyle>
            <a:lvl1pPr>
              <a:defRPr b="1">
                <a:latin typeface="+mn-lt"/>
              </a:defRPr>
            </a:lvl1pPr>
          </a:lstStyle>
          <a:p>
            <a:r>
              <a:rPr lang="en-US"/>
              <a:t>Click to edit Master title style</a:t>
            </a:r>
          </a:p>
        </p:txBody>
      </p:sp>
      <p:sp>
        <p:nvSpPr>
          <p:cNvPr id="4" name="Date Placeholder 3"/>
          <p:cNvSpPr>
            <a:spLocks noGrp="1"/>
          </p:cNvSpPr>
          <p:nvPr>
            <p:ph type="dt" sz="half" idx="10"/>
          </p:nvPr>
        </p:nvSpPr>
        <p:spPr/>
        <p:txBody>
          <a:bodyPr/>
          <a:lstStyle/>
          <a:p>
            <a:fld id="{D689CD99-75A8-48EC-8ADF-B5A235CDBDC1}" type="datetimeFigureOut">
              <a:rPr lang="en-US" smtClean="0"/>
              <a:t>8/4/2026</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3EE4995F-7B1B-4E7F-B8C7-6C3F8ECCE65A}"/>
              </a:ext>
            </a:extLst>
          </p:cNvPr>
          <p:cNvSpPr/>
          <p:nvPr userDrawn="1"/>
        </p:nvSpPr>
        <p:spPr>
          <a:xfrm>
            <a:off x="874143" y="1535502"/>
            <a:ext cx="10518476"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81795" y="1144438"/>
            <a:ext cx="11415623" cy="4724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8495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1_Picture with Caption">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200" y="4960138"/>
            <a:ext cx="7772400"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4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8952" cy="4572000"/>
          </a:xfrm>
          <a:prstGeom prst="rect">
            <a:avLst/>
          </a:prstGeom>
          <a:solidFill>
            <a:srgbClr val="76CEEF"/>
          </a:solidFill>
          <a:ln>
            <a:noFill/>
          </a:ln>
        </p:spPr>
        <p:txBody>
          <a:bodyPr/>
          <a:lstStyle/>
          <a:p>
            <a:endParaRPr lang="en-US"/>
          </a:p>
        </p:txBody>
      </p:sp>
      <p:sp>
        <p:nvSpPr>
          <p:cNvPr id="71" name="Google Shape;71;p10"/>
          <p:cNvSpPr txBox="1">
            <a:spLocks noGrp="1"/>
          </p:cNvSpPr>
          <p:nvPr>
            <p:ph type="body" idx="1"/>
          </p:nvPr>
        </p:nvSpPr>
        <p:spPr>
          <a:xfrm>
            <a:off x="8610600" y="4960138"/>
            <a:ext cx="3200400" cy="1463040"/>
          </a:xfrm>
          <a:prstGeom prst="rect">
            <a:avLst/>
          </a:prstGeom>
          <a:noFill/>
          <a:ln>
            <a:noFill/>
          </a:ln>
        </p:spPr>
        <p:txBody>
          <a:bodyPr spcFirstLastPara="1" wrap="square" lIns="91425" tIns="45700" rIns="91425" bIns="45700" anchor="ctr" anchorCtr="0">
            <a:normAutofit/>
          </a:bodyPr>
          <a:lstStyle>
            <a:lvl1pPr marL="457063" lvl="0" indent="-228531" algn="l">
              <a:lnSpc>
                <a:spcPct val="100000"/>
              </a:lnSpc>
              <a:spcBef>
                <a:spcPts val="0"/>
              </a:spcBef>
              <a:spcAft>
                <a:spcPts val="0"/>
              </a:spcAft>
              <a:buSzPts val="1800"/>
              <a:buNone/>
              <a:defRPr sz="1799">
                <a:solidFill>
                  <a:srgbClr val="0C0C0C"/>
                </a:solidFill>
              </a:defRPr>
            </a:lvl1pPr>
            <a:lvl2pPr marL="914126" lvl="1" indent="-228531" algn="l">
              <a:lnSpc>
                <a:spcPct val="90000"/>
              </a:lnSpc>
              <a:spcBef>
                <a:spcPts val="200"/>
              </a:spcBef>
              <a:spcAft>
                <a:spcPts val="0"/>
              </a:spcAft>
              <a:buSzPts val="1400"/>
              <a:buNone/>
              <a:defRPr sz="1400"/>
            </a:lvl2pPr>
            <a:lvl3pPr marL="1371189" lvl="2" indent="-228531" algn="l">
              <a:lnSpc>
                <a:spcPct val="90000"/>
              </a:lnSpc>
              <a:spcBef>
                <a:spcPts val="400"/>
              </a:spcBef>
              <a:spcAft>
                <a:spcPts val="0"/>
              </a:spcAft>
              <a:buSzPts val="1200"/>
              <a:buNone/>
              <a:defRPr sz="1200"/>
            </a:lvl3pPr>
            <a:lvl4pPr marL="1828251" lvl="3" indent="-228531" algn="l">
              <a:lnSpc>
                <a:spcPct val="90000"/>
              </a:lnSpc>
              <a:spcBef>
                <a:spcPts val="400"/>
              </a:spcBef>
              <a:spcAft>
                <a:spcPts val="0"/>
              </a:spcAft>
              <a:buSzPts val="1000"/>
              <a:buNone/>
              <a:defRPr sz="1000"/>
            </a:lvl4pPr>
            <a:lvl5pPr marL="2285314" lvl="4" indent="-228531" algn="l">
              <a:lnSpc>
                <a:spcPct val="90000"/>
              </a:lnSpc>
              <a:spcBef>
                <a:spcPts val="400"/>
              </a:spcBef>
              <a:spcAft>
                <a:spcPts val="0"/>
              </a:spcAft>
              <a:buSzPts val="1000"/>
              <a:buNone/>
              <a:defRPr sz="1000"/>
            </a:lvl5pPr>
            <a:lvl6pPr marL="2742377" lvl="5" indent="-228531" algn="l">
              <a:lnSpc>
                <a:spcPct val="90000"/>
              </a:lnSpc>
              <a:spcBef>
                <a:spcPts val="400"/>
              </a:spcBef>
              <a:spcAft>
                <a:spcPts val="0"/>
              </a:spcAft>
              <a:buSzPts val="1000"/>
              <a:buNone/>
              <a:defRPr sz="1000"/>
            </a:lvl6pPr>
            <a:lvl7pPr marL="3199440" lvl="6" indent="-228531" algn="l">
              <a:lnSpc>
                <a:spcPct val="90000"/>
              </a:lnSpc>
              <a:spcBef>
                <a:spcPts val="400"/>
              </a:spcBef>
              <a:spcAft>
                <a:spcPts val="0"/>
              </a:spcAft>
              <a:buSzPts val="1000"/>
              <a:buNone/>
              <a:defRPr sz="1000"/>
            </a:lvl7pPr>
            <a:lvl8pPr marL="3656503" lvl="7" indent="-228531" algn="l">
              <a:lnSpc>
                <a:spcPct val="90000"/>
              </a:lnSpc>
              <a:spcBef>
                <a:spcPts val="400"/>
              </a:spcBef>
              <a:spcAft>
                <a:spcPts val="0"/>
              </a:spcAft>
              <a:buSzPts val="1000"/>
              <a:buNone/>
              <a:defRPr sz="1000"/>
            </a:lvl8pPr>
            <a:lvl9pPr marL="4113566" lvl="8" indent="-228531"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4130" y="6470704"/>
            <a:ext cx="2154143"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7334" y="6470704"/>
            <a:ext cx="973667"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en-US" smtClean="0"/>
              <a:pPr/>
              <a:t>‹#›</a:t>
            </a:fld>
            <a:endParaRPr lang="en-US"/>
          </a:p>
        </p:txBody>
      </p:sp>
      <p:cxnSp>
        <p:nvCxnSpPr>
          <p:cNvPr id="75" name="Google Shape;75;p10"/>
          <p:cNvCxnSpPr/>
          <p:nvPr/>
        </p:nvCxnSpPr>
        <p:spPr>
          <a:xfrm rot="10800000">
            <a:off x="8386843" y="5264106"/>
            <a:ext cx="0" cy="914400"/>
          </a:xfrm>
          <a:prstGeom prst="straightConnector1">
            <a:avLst/>
          </a:prstGeom>
          <a:noFill/>
          <a:ln w="190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1997506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b="1" spc="-50" baseline="0">
                <a:solidFill>
                  <a:schemeClr val="tx1">
                    <a:lumMod val="85000"/>
                    <a:lumOff val="15000"/>
                  </a:schemeClr>
                </a:solidFill>
                <a:latin typeface="+mn-lt"/>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D689CD99-75A8-48EC-8ADF-B5A235CDBDC1}" type="datetimeFigureOut">
              <a:rPr lang="en-US" smtClean="0"/>
              <a:t>8/4/2026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38660276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702303"/>
          </a:xfrm>
        </p:spPr>
        <p:txBody>
          <a:bodyPr/>
          <a:lstStyle>
            <a:lvl1pPr>
              <a:defRPr b="1">
                <a:latin typeface="+mn-lt"/>
              </a:defRPr>
            </a:lvl1pPr>
          </a:lstStyle>
          <a:p>
            <a:r>
              <a:rPr lang="en-US"/>
              <a:t>Click to edit Master title style</a:t>
            </a:r>
          </a:p>
        </p:txBody>
      </p:sp>
      <p:sp>
        <p:nvSpPr>
          <p:cNvPr id="4" name="Date Placeholder 3"/>
          <p:cNvSpPr>
            <a:spLocks noGrp="1"/>
          </p:cNvSpPr>
          <p:nvPr>
            <p:ph type="dt" sz="half" idx="10"/>
          </p:nvPr>
        </p:nvSpPr>
        <p:spPr/>
        <p:txBody>
          <a:bodyPr/>
          <a:lstStyle/>
          <a:p>
            <a:fld id="{D689CD99-75A8-48EC-8ADF-B5A235CDBDC1}" type="datetimeFigureOut">
              <a:rPr lang="en-US" smtClean="0"/>
              <a:t>8/4/2026</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3EE4995F-7B1B-4E7F-B8C7-6C3F8ECCE65A}"/>
              </a:ext>
            </a:extLst>
          </p:cNvPr>
          <p:cNvSpPr/>
          <p:nvPr userDrawn="1"/>
        </p:nvSpPr>
        <p:spPr>
          <a:xfrm>
            <a:off x="874143" y="1535502"/>
            <a:ext cx="10518476"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81795" y="1144438"/>
            <a:ext cx="11415623" cy="4724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19060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89CD99-75A8-48EC-8ADF-B5A235CDBDC1}" type="datetimeFigureOut">
              <a:rPr lang="en-US" smtClean="0"/>
              <a:t>8/4/2026</a:t>
            </a:fld>
            <a:endParaRPr lang="en-US"/>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113991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89CD99-75A8-48EC-8ADF-B5A235CDBDC1}" type="datetimeFigureOut">
              <a:rPr lang="en-US" smtClean="0"/>
              <a:t>8/4/2026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p:nvPr userDrawn="1"/>
        </p:nvPicPr>
        <p:blipFill rotWithShape="1">
          <a:blip r:embed="rId2">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30473550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89CD99-75A8-48EC-8ADF-B5A235CDBDC1}" type="datetimeFigureOut">
              <a:rPr lang="en-US" smtClean="0"/>
              <a:t>8/4/2026</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27254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89CD99-75A8-48EC-8ADF-B5A235CDBDC1}" type="datetimeFigureOut">
              <a:rPr lang="en-US" smtClean="0"/>
              <a:t>8/4/2026</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106725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fld id="{D689CD99-75A8-48EC-8ADF-B5A235CDBDC1}" type="datetimeFigureOut">
              <a:rPr lang="en-US" smtClean="0"/>
              <a:t>8/4/2026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20249125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689CD99-75A8-48EC-8ADF-B5A235CDBDC1}" type="datetimeFigureOut">
              <a:rPr lang="en-US" smtClean="0"/>
              <a:t>8/4/2026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7036DF4-03BF-4E4B-945D-503E2D420861}" type="slidenum">
              <a:rPr lang="en-US" smtClean="0"/>
              <a:t>‹#›</a:t>
            </a:fld>
            <a:endParaRPr lang="en-US"/>
          </a:p>
        </p:txBody>
      </p:sp>
      <p:pic>
        <p:nvPicPr>
          <p:cNvPr id="12" name="Picture 11"/>
          <p:cNvPicPr/>
          <p:nvPr userDrawn="1"/>
        </p:nvPicPr>
        <p:blipFill rotWithShape="1">
          <a:blip r:embed="rId2">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37045199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89CD99-75A8-48EC-8ADF-B5A235CDBDC1}" type="datetimeFigureOut">
              <a:rPr lang="en-US" smtClean="0"/>
              <a:t>8/4/2026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036DF4-03BF-4E4B-945D-503E2D420861}" type="slidenum">
              <a:rPr lang="en-US" smtClean="0"/>
              <a:t>‹#›</a:t>
            </a:fld>
            <a:endParaRPr lang="en-US"/>
          </a:p>
        </p:txBody>
      </p:sp>
      <p:pic>
        <p:nvPicPr>
          <p:cNvPr id="13" name="Picture 12"/>
          <p:cNvPicPr/>
          <p:nvPr userDrawn="1"/>
        </p:nvPicPr>
        <p:blipFill rotWithShape="1">
          <a:blip r:embed="rId2">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14684699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89CD99-75A8-48EC-8ADF-B5A235CDBDC1}" type="datetimeFigureOut">
              <a:rPr lang="en-US" smtClean="0"/>
              <a:t>8/4/2026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spTree>
    <p:extLst>
      <p:ext uri="{BB962C8B-B14F-4D97-AF65-F5344CB8AC3E}">
        <p14:creationId xmlns:p14="http://schemas.microsoft.com/office/powerpoint/2010/main" val="34349927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2" name="Rectangle 1"/>
          <p:cNvSpPr/>
          <p:nvPr userDrawn="1"/>
        </p:nvSpPr>
        <p:spPr>
          <a:xfrm>
            <a:off x="759125" y="1587260"/>
            <a:ext cx="10679501" cy="3536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hape 11"/>
          <p:cNvSpPr txBox="1">
            <a:spLocks noGrp="1"/>
          </p:cNvSpPr>
          <p:nvPr>
            <p:ph type="title"/>
          </p:nvPr>
        </p:nvSpPr>
        <p:spPr>
          <a:xfrm>
            <a:off x="609600" y="274637"/>
            <a:ext cx="10972800" cy="1143000"/>
          </a:xfrm>
          <a:prstGeom prst="rect">
            <a:avLst/>
          </a:prstGeom>
        </p:spPr>
        <p:txBody>
          <a:bodyPr lIns="121897" tIns="121897" rIns="121897" bIns="121897"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609600" y="1587260"/>
            <a:ext cx="10972800" cy="4967573"/>
          </a:xfrm>
          <a:prstGeom prst="rect">
            <a:avLst/>
          </a:prstGeom>
        </p:spPr>
        <p:txBody>
          <a:bodyPr lIns="121897" tIns="121897" rIns="121897" bIns="121897"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val="2921245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1.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689CD99-75A8-48EC-8ADF-B5A235CDBDC1}" type="datetimeFigureOut">
              <a:rPr lang="en-US" smtClean="0"/>
              <a:t>8/4/2026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7036DF4-03BF-4E4B-945D-503E2D420861}"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p:nvPr userDrawn="1"/>
        </p:nvPicPr>
        <p:blipFill rotWithShape="1">
          <a:blip r:embed="rId16">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37990334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99" r:id="rId13"/>
    <p:sldLayoutId id="2147483700" r:id="rId14"/>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689CD99-75A8-48EC-8ADF-B5A235CDBDC1}" type="datetimeFigureOut">
              <a:rPr lang="en-US" smtClean="0"/>
              <a:t>8/4/2026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7036DF4-03BF-4E4B-945D-503E2D420861}"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p:nvPr userDrawn="1"/>
        </p:nvPicPr>
        <p:blipFill rotWithShape="1">
          <a:blip r:embed="rId13">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379903340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png"/><Relationship Id="rId4" Type="http://schemas.microsoft.com/office/2017/04/relationships/track" Target="../media/track1.vtt"/></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3.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hyperlink" Target="https://pubmed.ncbi.nlm.nih.gov/25201791/" TargetMode="Externa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5.png"/><Relationship Id="rId4" Type="http://schemas.microsoft.com/office/2017/04/relationships/track" Target="../media/track2.vtt"/></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hyperlink" Target="https://www.nea.org/resource-library/campaign-lab" TargetMode="External"/><Relationship Id="rId4" Type="http://schemas.openxmlformats.org/officeDocument/2006/relationships/image" Target="../media/image28.png"/></Relationships>
</file>

<file path=ppt/slides/_rels/slide5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hyperlink" Target="https://forms.office.com/r/7yMBd7FLwM"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EC32D-CCA8-EC17-6AA7-758D8617BA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596131-04A6-3C6A-F429-F053661EC33A}"/>
              </a:ext>
            </a:extLst>
          </p:cNvPr>
          <p:cNvSpPr>
            <a:spLocks noGrp="1"/>
          </p:cNvSpPr>
          <p:nvPr>
            <p:ph type="title"/>
          </p:nvPr>
        </p:nvSpPr>
        <p:spPr>
          <a:xfrm>
            <a:off x="279040" y="4002182"/>
            <a:ext cx="7639356" cy="702303"/>
          </a:xfrm>
        </p:spPr>
        <p:txBody>
          <a:bodyPr>
            <a:normAutofit fontScale="90000"/>
          </a:bodyPr>
          <a:lstStyle/>
          <a:p>
            <a:r>
              <a:rPr lang="en-US">
                <a:ea typeface="Calibri" panose="020F0502020204030204"/>
                <a:cs typeface="Calibri" panose="020F0502020204030204"/>
              </a:rPr>
              <a:t>Your Experience with the National Civil Rights Museum</a:t>
            </a:r>
            <a:br>
              <a:rPr lang="en-US">
                <a:ea typeface="Calibri" panose="020F0502020204030204"/>
                <a:cs typeface="Calibri" panose="020F0502020204030204"/>
              </a:rPr>
            </a:br>
            <a:br>
              <a:rPr lang="en-US">
                <a:ea typeface="Calibri" panose="020F0502020204030204"/>
                <a:cs typeface="Calibri" panose="020F0502020204030204"/>
              </a:rPr>
            </a:br>
            <a:r>
              <a:rPr lang="en-US">
                <a:ea typeface="Calibri" panose="020F0502020204030204"/>
                <a:cs typeface="Calibri" panose="020F0502020204030204"/>
              </a:rPr>
              <a:t>Remember to sit with your affinity groups to begin our day.</a:t>
            </a:r>
            <a:endParaRPr lang="en-US"/>
          </a:p>
        </p:txBody>
      </p:sp>
      <p:sp>
        <p:nvSpPr>
          <p:cNvPr id="3" name="Content Placeholder 2">
            <a:extLst>
              <a:ext uri="{FF2B5EF4-FFF2-40B4-BE49-F238E27FC236}">
                <a16:creationId xmlns:a16="http://schemas.microsoft.com/office/drawing/2014/main" id="{E1408770-BA37-6B21-0A5D-A66BB8958D7A}"/>
              </a:ext>
            </a:extLst>
          </p:cNvPr>
          <p:cNvSpPr>
            <a:spLocks noGrp="1"/>
          </p:cNvSpPr>
          <p:nvPr>
            <p:ph idx="1"/>
          </p:nvPr>
        </p:nvSpPr>
        <p:spPr>
          <a:xfrm>
            <a:off x="281795" y="1144438"/>
            <a:ext cx="7570346" cy="4724655"/>
          </a:xfrm>
        </p:spPr>
        <p:txBody>
          <a:bodyPr vert="horz" lIns="0" tIns="45720" rIns="0" bIns="45720" rtlCol="0" anchor="t">
            <a:normAutofit/>
          </a:bodyPr>
          <a:lstStyle/>
          <a:p>
            <a:endParaRPr lang="en-US" sz="4000">
              <a:ea typeface="Calibri"/>
              <a:cs typeface="Calibri"/>
            </a:endParaRPr>
          </a:p>
          <a:p>
            <a:endParaRPr lang="en-US" sz="4000">
              <a:ea typeface="Calibri"/>
              <a:cs typeface="Calibri"/>
            </a:endParaRPr>
          </a:p>
        </p:txBody>
      </p:sp>
      <p:pic>
        <p:nvPicPr>
          <p:cNvPr id="5" name="Picture 2" descr="EPIP DC | Affinity Group Healing Spaces">
            <a:extLst>
              <a:ext uri="{FF2B5EF4-FFF2-40B4-BE49-F238E27FC236}">
                <a16:creationId xmlns:a16="http://schemas.microsoft.com/office/drawing/2014/main" id="{9F682249-04B4-A4AB-4878-6525C6DA4A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3841" y="1307260"/>
            <a:ext cx="6344504" cy="4088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2044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926151" y="2078671"/>
            <a:ext cx="5420139" cy="1684150"/>
          </a:xfrm>
        </p:spPr>
        <p:txBody>
          <a:bodyPr anchor="ctr">
            <a:noAutofit/>
          </a:bodyPr>
          <a:lstStyle/>
          <a:p>
            <a:r>
              <a:rPr lang="en-US" sz="5400" b="1" cap="none">
                <a:solidFill>
                  <a:schemeClr val="tx1">
                    <a:lumMod val="65000"/>
                    <a:lumOff val="35000"/>
                  </a:schemeClr>
                </a:solidFill>
                <a:latin typeface="Arial" pitchFamily="34" charset="0"/>
                <a:cs typeface="Arial" pitchFamily="34" charset="0"/>
              </a:rPr>
              <a:t>Advancing Racial Justice Day 3</a:t>
            </a:r>
            <a:endParaRPr lang="en-US" sz="5400" b="1" i="1" cap="none">
              <a:solidFill>
                <a:schemeClr val="tx1">
                  <a:lumMod val="65000"/>
                  <a:lumOff val="35000"/>
                </a:schemeClr>
              </a:solidFill>
              <a:latin typeface="Arial" pitchFamily="34" charset="0"/>
              <a:cs typeface="Arial" pitchFamily="34" charset="0"/>
            </a:endParaRPr>
          </a:p>
        </p:txBody>
      </p:sp>
      <p:pic>
        <p:nvPicPr>
          <p:cNvPr id="2" name="Picture 1"/>
          <p:cNvPicPr>
            <a:picLocks noChangeAspect="1"/>
          </p:cNvPicPr>
          <p:nvPr/>
        </p:nvPicPr>
        <p:blipFill>
          <a:blip r:embed="rId3"/>
          <a:stretch>
            <a:fillRect/>
          </a:stretch>
        </p:blipFill>
        <p:spPr>
          <a:xfrm>
            <a:off x="6175161" y="668602"/>
            <a:ext cx="5703676" cy="407954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368686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EFAA05-9B70-A3D7-E989-8E7B5E708CAE}"/>
              </a:ext>
            </a:extLst>
          </p:cNvPr>
          <p:cNvSpPr>
            <a:spLocks noGrp="1"/>
          </p:cNvSpPr>
          <p:nvPr>
            <p:ph idx="1"/>
          </p:nvPr>
        </p:nvSpPr>
        <p:spPr/>
        <p:txBody>
          <a:bodyPr vert="horz" lIns="91440" tIns="45720" rIns="91440" bIns="45720" rtlCol="0" anchor="t">
            <a:noAutofit/>
          </a:bodyPr>
          <a:lstStyle/>
          <a:p>
            <a:pPr marL="0" indent="0">
              <a:buNone/>
            </a:pPr>
            <a:r>
              <a:rPr lang="en-US" sz="3500">
                <a:ea typeface="+mn-lt"/>
                <a:cs typeface="+mn-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Thank you for your commitment to ensuring a positive event for all. </a:t>
            </a:r>
            <a:endParaRPr lang="en-US" sz="3500"/>
          </a:p>
        </p:txBody>
      </p:sp>
    </p:spTree>
    <p:extLst>
      <p:ext uri="{BB962C8B-B14F-4D97-AF65-F5344CB8AC3E}">
        <p14:creationId xmlns:p14="http://schemas.microsoft.com/office/powerpoint/2010/main" val="2010883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A619F-6BF2-1166-7F7E-B0DEEC0D677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3B1E31-63C1-5F98-24B4-16A15B63321A}"/>
              </a:ext>
            </a:extLst>
          </p:cNvPr>
          <p:cNvSpPr>
            <a:spLocks noGrp="1"/>
          </p:cNvSpPr>
          <p:nvPr>
            <p:ph idx="1"/>
          </p:nvPr>
        </p:nvSpPr>
        <p:spPr>
          <a:xfrm>
            <a:off x="383395" y="445938"/>
            <a:ext cx="11415623" cy="4724655"/>
          </a:xfrm>
        </p:spPr>
        <p:txBody>
          <a:bodyPr vert="horz" lIns="91440" tIns="45720" rIns="91440" bIns="45720" rtlCol="0" anchor="t">
            <a:noAutofit/>
          </a:bodyPr>
          <a:lstStyle/>
          <a:p>
            <a:pPr marL="0" indent="0">
              <a:buNone/>
            </a:pPr>
            <a:r>
              <a:rPr lang="en-US" sz="3000">
                <a:ea typeface="+mn-lt"/>
                <a:cs typeface="+mn-lt"/>
              </a:rPr>
              <a:t>By attending this training, you confirm that you are either an NEA affiliate staff person or NEA member in good standing. The information you receive here is only for your use in your capacity as an NEA affiliate staff person or NEA member.</a:t>
            </a:r>
            <a:endParaRPr lang="en-US" sz="3000"/>
          </a:p>
          <a:p>
            <a:pPr marL="0" indent="0">
              <a:buNone/>
            </a:pPr>
            <a:endParaRPr lang="en-US" sz="3000">
              <a:ea typeface="+mn-lt"/>
              <a:cs typeface="+mn-lt"/>
            </a:endParaRPr>
          </a:p>
          <a:p>
            <a:pPr marL="0" indent="0">
              <a:buNone/>
            </a:pPr>
            <a:r>
              <a:rPr lang="en-US" sz="3000">
                <a:ea typeface="+mn-lt"/>
                <a:cs typeface="+mn-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written consent. Violation of these terms may result in legal action.</a:t>
            </a:r>
          </a:p>
        </p:txBody>
      </p:sp>
    </p:spTree>
    <p:extLst>
      <p:ext uri="{BB962C8B-B14F-4D97-AF65-F5344CB8AC3E}">
        <p14:creationId xmlns:p14="http://schemas.microsoft.com/office/powerpoint/2010/main" val="780229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pic>
        <p:nvPicPr>
          <p:cNvPr id="192" name="Google Shape;192;g1353501599d_0_66"/>
          <p:cNvPicPr preferRelativeResize="0"/>
          <p:nvPr/>
        </p:nvPicPr>
        <p:blipFill>
          <a:blip r:embed="rId3">
            <a:alphaModFix amt="20000"/>
          </a:blip>
          <a:stretch>
            <a:fillRect/>
          </a:stretch>
        </p:blipFill>
        <p:spPr>
          <a:xfrm>
            <a:off x="0" y="161591"/>
            <a:ext cx="12420600" cy="6184779"/>
          </a:xfrm>
          <a:prstGeom prst="rect">
            <a:avLst/>
          </a:prstGeom>
          <a:noFill/>
          <a:ln>
            <a:noFill/>
          </a:ln>
        </p:spPr>
      </p:pic>
      <p:sp>
        <p:nvSpPr>
          <p:cNvPr id="190" name="Google Shape;190;g1353501599d_0_66"/>
          <p:cNvSpPr txBox="1">
            <a:spLocks noGrp="1"/>
          </p:cNvSpPr>
          <p:nvPr>
            <p:ph type="title"/>
          </p:nvPr>
        </p:nvSpPr>
        <p:spPr>
          <a:prstGeom prst="rect">
            <a:avLst/>
          </a:prstGeom>
        </p:spPr>
        <p:txBody>
          <a:bodyPr spcFirstLastPara="1" vert="horz" wrap="square" lIns="91425" tIns="45700" rIns="91425" bIns="45700" rtlCol="0" anchor="ctr" anchorCtr="0">
            <a:noAutofit/>
          </a:bodyPr>
          <a:lstStyle/>
          <a:p>
            <a:pPr>
              <a:buSzPts val="990"/>
            </a:pPr>
            <a:r>
              <a:rPr lang="en-US">
                <a:solidFill>
                  <a:srgbClr val="404040"/>
                </a:solidFill>
              </a:rPr>
              <a:t>Community Agreements Pg 2-3 </a:t>
            </a:r>
            <a:endParaRPr>
              <a:solidFill>
                <a:srgbClr val="404040"/>
              </a:solidFill>
            </a:endParaRPr>
          </a:p>
        </p:txBody>
      </p:sp>
      <p:sp>
        <p:nvSpPr>
          <p:cNvPr id="191" name="Google Shape;191;g1353501599d_0_66"/>
          <p:cNvSpPr txBox="1">
            <a:spLocks noGrp="1"/>
          </p:cNvSpPr>
          <p:nvPr>
            <p:ph idx="1"/>
          </p:nvPr>
        </p:nvSpPr>
        <p:spPr>
          <a:xfrm>
            <a:off x="281795" y="751114"/>
            <a:ext cx="11415623" cy="5117979"/>
          </a:xfrm>
          <a:prstGeom prst="rect">
            <a:avLst/>
          </a:prstGeom>
        </p:spPr>
        <p:txBody>
          <a:bodyPr spcFirstLastPara="1" vert="horz" wrap="square" lIns="91425" tIns="45700" rIns="91425" bIns="45700" rtlCol="0" anchor="t" anchorCtr="0">
            <a:noAutofit/>
          </a:bodyPr>
          <a:lstStyle/>
          <a:p>
            <a:pPr marL="0" indent="0" algn="ctr">
              <a:lnSpc>
                <a:spcPct val="100000"/>
              </a:lnSpc>
              <a:spcBef>
                <a:spcPts val="0"/>
              </a:spcBef>
              <a:spcAft>
                <a:spcPts val="0"/>
              </a:spcAft>
              <a:buClr>
                <a:srgbClr val="000000"/>
              </a:buClr>
              <a:buSzPts val="2400"/>
            </a:pPr>
            <a:endParaRPr lang="en-US" sz="3200" b="1" dirty="0">
              <a:ea typeface="+mn-lt"/>
              <a:cs typeface="+mn-lt"/>
              <a:sym typeface="Arial"/>
            </a:endParaRPr>
          </a:p>
          <a:p>
            <a:pPr marL="0" indent="0" algn="ctr">
              <a:lnSpc>
                <a:spcPct val="100000"/>
              </a:lnSpc>
              <a:spcBef>
                <a:spcPts val="0"/>
              </a:spcBef>
              <a:spcAft>
                <a:spcPts val="0"/>
              </a:spcAft>
              <a:buClr>
                <a:srgbClr val="000000"/>
              </a:buClr>
              <a:buSzPts val="2400"/>
            </a:pPr>
            <a:r>
              <a:rPr lang="en-US" sz="3200" b="1">
                <a:ea typeface="+mn-lt"/>
                <a:cs typeface="+mn-lt"/>
                <a:sym typeface="Arial"/>
              </a:rPr>
              <a:t>Encourage &amp; Practice Awareness &amp; Self-Knowledge </a:t>
            </a:r>
            <a:endParaRPr lang="en-US" sz="3200" b="1">
              <a:ea typeface="Calibri"/>
              <a:cs typeface="Calibri"/>
            </a:endParaRPr>
          </a:p>
          <a:p>
            <a:pPr marL="0" indent="0" algn="ctr">
              <a:lnSpc>
                <a:spcPct val="100000"/>
              </a:lnSpc>
              <a:spcBef>
                <a:spcPts val="0"/>
              </a:spcBef>
              <a:spcAft>
                <a:spcPts val="0"/>
              </a:spcAft>
              <a:buClr>
                <a:srgbClr val="000000"/>
              </a:buClr>
              <a:buSzPts val="2400"/>
            </a:pPr>
            <a:r>
              <a:rPr lang="en-US" sz="3200" b="1">
                <a:ea typeface="+mn-lt"/>
                <a:cs typeface="+mn-lt"/>
                <a:sym typeface="Arial"/>
              </a:rPr>
              <a:t>Listen for Understanding </a:t>
            </a:r>
            <a:endParaRPr>
              <a:ea typeface="Calibri" panose="020F0502020204030204"/>
              <a:cs typeface="Calibri" panose="020F0502020204030204"/>
            </a:endParaRPr>
          </a:p>
          <a:p>
            <a:pPr marL="0" indent="0" algn="ctr">
              <a:lnSpc>
                <a:spcPct val="100000"/>
              </a:lnSpc>
              <a:spcBef>
                <a:spcPts val="0"/>
              </a:spcBef>
              <a:spcAft>
                <a:spcPts val="0"/>
              </a:spcAft>
              <a:buClr>
                <a:srgbClr val="000000"/>
              </a:buClr>
              <a:buSzPts val="2400"/>
            </a:pPr>
            <a:r>
              <a:rPr lang="en-US" sz="3200" b="1">
                <a:ea typeface="+mn-lt"/>
                <a:cs typeface="+mn-lt"/>
                <a:sym typeface="Arial"/>
              </a:rPr>
              <a:t>Being Kind &amp; Gracious </a:t>
            </a:r>
            <a:endParaRPr>
              <a:ea typeface="Calibri" panose="020F0502020204030204"/>
              <a:cs typeface="Calibri" panose="020F0502020204030204"/>
            </a:endParaRPr>
          </a:p>
          <a:p>
            <a:pPr marL="0" indent="0" algn="ctr">
              <a:lnSpc>
                <a:spcPct val="100000"/>
              </a:lnSpc>
              <a:spcBef>
                <a:spcPts val="0"/>
              </a:spcBef>
              <a:spcAft>
                <a:spcPts val="0"/>
              </a:spcAft>
              <a:buClr>
                <a:srgbClr val="000000"/>
              </a:buClr>
              <a:buSzPts val="2400"/>
            </a:pPr>
            <a:r>
              <a:rPr lang="en-US" sz="3200" b="1">
                <a:ea typeface="+mn-lt"/>
                <a:cs typeface="+mn-lt"/>
                <a:sym typeface="Arial"/>
              </a:rPr>
              <a:t>Stay Engaged </a:t>
            </a:r>
            <a:endParaRPr>
              <a:ea typeface="Calibri" panose="020F0502020204030204"/>
              <a:cs typeface="Calibri" panose="020F0502020204030204"/>
            </a:endParaRPr>
          </a:p>
          <a:p>
            <a:pPr marL="0" indent="0" algn="ctr">
              <a:lnSpc>
                <a:spcPct val="100000"/>
              </a:lnSpc>
              <a:spcBef>
                <a:spcPts val="0"/>
              </a:spcBef>
              <a:spcAft>
                <a:spcPts val="0"/>
              </a:spcAft>
              <a:buClr>
                <a:srgbClr val="000000"/>
              </a:buClr>
              <a:buSzPts val="2400"/>
            </a:pPr>
            <a:r>
              <a:rPr lang="en-US" sz="3200" b="1">
                <a:ea typeface="+mn-lt"/>
                <a:cs typeface="+mn-lt"/>
                <a:sym typeface="Arial"/>
              </a:rPr>
              <a:t>Staying Curious and Suspending Judgement </a:t>
            </a:r>
            <a:endParaRPr>
              <a:ea typeface="Calibri" panose="020F0502020204030204"/>
              <a:cs typeface="Calibri" panose="020F0502020204030204"/>
            </a:endParaRPr>
          </a:p>
          <a:p>
            <a:pPr marL="0" indent="0" algn="ctr">
              <a:lnSpc>
                <a:spcPct val="100000"/>
              </a:lnSpc>
              <a:spcBef>
                <a:spcPts val="0"/>
              </a:spcBef>
              <a:spcAft>
                <a:spcPts val="0"/>
              </a:spcAft>
              <a:buClr>
                <a:srgbClr val="000000"/>
              </a:buClr>
              <a:buSzPts val="2400"/>
            </a:pPr>
            <a:r>
              <a:rPr lang="en-US" sz="3200" b="1">
                <a:ea typeface="+mn-lt"/>
                <a:cs typeface="+mn-lt"/>
                <a:sym typeface="Arial"/>
              </a:rPr>
              <a:t>Say “I”- tell your truth </a:t>
            </a:r>
            <a:endParaRPr>
              <a:ea typeface="Calibri" panose="020F0502020204030204"/>
              <a:cs typeface="Calibri" panose="020F0502020204030204"/>
            </a:endParaRPr>
          </a:p>
          <a:p>
            <a:pPr marL="0" indent="0" algn="ctr">
              <a:lnSpc>
                <a:spcPct val="100000"/>
              </a:lnSpc>
              <a:spcBef>
                <a:spcPts val="0"/>
              </a:spcBef>
              <a:spcAft>
                <a:spcPts val="0"/>
              </a:spcAft>
              <a:buClr>
                <a:srgbClr val="000000"/>
              </a:buClr>
              <a:buSzPts val="2400"/>
            </a:pPr>
            <a:r>
              <a:rPr lang="en-US" sz="3200" b="1">
                <a:ea typeface="+mn-lt"/>
                <a:cs typeface="+mn-lt"/>
                <a:sym typeface="Arial"/>
              </a:rPr>
              <a:t>Leaning into Discomfort </a:t>
            </a:r>
            <a:endParaRPr>
              <a:ea typeface="Calibri" panose="020F0502020204030204"/>
              <a:cs typeface="Calibri" panose="020F0502020204030204"/>
            </a:endParaRPr>
          </a:p>
          <a:p>
            <a:pPr marL="0" indent="0" algn="ctr">
              <a:lnSpc>
                <a:spcPct val="100000"/>
              </a:lnSpc>
              <a:spcBef>
                <a:spcPts val="0"/>
              </a:spcBef>
              <a:spcAft>
                <a:spcPts val="0"/>
              </a:spcAft>
              <a:buClr>
                <a:srgbClr val="000000"/>
              </a:buClr>
              <a:buSzPts val="2400"/>
            </a:pPr>
            <a:r>
              <a:rPr lang="en-US" sz="3200" b="1">
                <a:ea typeface="+mn-lt"/>
                <a:cs typeface="+mn-lt"/>
                <a:sym typeface="Arial"/>
              </a:rPr>
              <a:t>Reach for Empathy </a:t>
            </a:r>
            <a:endParaRPr>
              <a:ea typeface="Calibri" panose="020F0502020204030204"/>
              <a:cs typeface="Calibri" panose="020F0502020204030204"/>
            </a:endParaRPr>
          </a:p>
          <a:p>
            <a:pPr marL="0" indent="0" algn="ctr">
              <a:lnSpc>
                <a:spcPct val="100000"/>
              </a:lnSpc>
              <a:spcBef>
                <a:spcPts val="0"/>
              </a:spcBef>
              <a:spcAft>
                <a:spcPts val="0"/>
              </a:spcAft>
              <a:buClr>
                <a:srgbClr val="000000"/>
              </a:buClr>
              <a:buSzPts val="2400"/>
            </a:pPr>
            <a:r>
              <a:rPr lang="en-US" sz="3200" b="1">
                <a:ea typeface="+mn-lt"/>
                <a:cs typeface="+mn-lt"/>
                <a:sym typeface="Arial"/>
              </a:rPr>
              <a:t>Expect Non-Resolution &amp; Non-Closure </a:t>
            </a:r>
            <a:endParaRPr>
              <a:ea typeface="Calibri" panose="020F0502020204030204"/>
              <a:cs typeface="Calibri" panose="020F0502020204030204"/>
            </a:endParaRPr>
          </a:p>
        </p:txBody>
      </p:sp>
    </p:spTree>
    <p:extLst>
      <p:ext uri="{BB962C8B-B14F-4D97-AF65-F5344CB8AC3E}">
        <p14:creationId xmlns:p14="http://schemas.microsoft.com/office/powerpoint/2010/main" val="3505879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872" y="286603"/>
            <a:ext cx="11428546" cy="997046"/>
          </a:xfrm>
        </p:spPr>
        <p:txBody>
          <a:bodyPr>
            <a:normAutofit/>
          </a:bodyPr>
          <a:lstStyle/>
          <a:p>
            <a:r>
              <a:rPr lang="en-US" sz="6600"/>
              <a:t>Feedback on Feedback</a:t>
            </a:r>
            <a:endParaRPr lang="en-US" sz="6600">
              <a:cs typeface="Calibri"/>
            </a:endParaRPr>
          </a:p>
        </p:txBody>
      </p:sp>
      <p:sp>
        <p:nvSpPr>
          <p:cNvPr id="3" name="Content Placeholder 2"/>
          <p:cNvSpPr>
            <a:spLocks noGrp="1"/>
          </p:cNvSpPr>
          <p:nvPr>
            <p:ph idx="1"/>
          </p:nvPr>
        </p:nvSpPr>
        <p:spPr>
          <a:xfrm>
            <a:off x="269505" y="2275147"/>
            <a:ext cx="11427913" cy="3593946"/>
          </a:xfrm>
        </p:spPr>
        <p:txBody>
          <a:bodyPr vert="horz" lIns="0" tIns="45720" rIns="0" bIns="45720" rtlCol="0" anchor="t">
            <a:normAutofit/>
          </a:bodyPr>
          <a:lstStyle/>
          <a:p>
            <a:endParaRPr lang="en-US" sz="3200">
              <a:ea typeface="Calibri"/>
              <a:cs typeface="Calibri"/>
            </a:endParaRPr>
          </a:p>
          <a:p>
            <a:pPr marL="0" indent="0">
              <a:buNone/>
            </a:pPr>
            <a:endParaRPr lang="en-US" sz="3200"/>
          </a:p>
        </p:txBody>
      </p:sp>
      <p:sp>
        <p:nvSpPr>
          <p:cNvPr id="4" name="TextBox 3">
            <a:extLst>
              <a:ext uri="{FF2B5EF4-FFF2-40B4-BE49-F238E27FC236}">
                <a16:creationId xmlns:a16="http://schemas.microsoft.com/office/drawing/2014/main" id="{1C91898A-AC96-A7F5-F1F1-6854B2B13A29}"/>
              </a:ext>
            </a:extLst>
          </p:cNvPr>
          <p:cNvSpPr txBox="1"/>
          <p:nvPr/>
        </p:nvSpPr>
        <p:spPr>
          <a:xfrm>
            <a:off x="268954" y="2008384"/>
            <a:ext cx="11430082"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ea typeface="Calibri"/>
                <a:cs typeface="Calibri"/>
              </a:rPr>
              <a:t>38% response rate, range of 5.0 for the museum to 4.6 for the facilitators</a:t>
            </a:r>
          </a:p>
          <a:p>
            <a:endParaRPr lang="en-US" sz="3600">
              <a:ea typeface="Calibri"/>
              <a:cs typeface="Calibri"/>
            </a:endParaRPr>
          </a:p>
          <a:p>
            <a:r>
              <a:rPr lang="en-US" sz="3600">
                <a:ea typeface="Calibri"/>
                <a:cs typeface="Calibri"/>
              </a:rPr>
              <a:t>Themes: </a:t>
            </a:r>
          </a:p>
          <a:p>
            <a:r>
              <a:rPr lang="en-US" sz="3600">
                <a:ea typeface="Calibri"/>
                <a:cs typeface="Calibri"/>
              </a:rPr>
              <a:t>Appreciation for the affinity groups and the museum</a:t>
            </a:r>
          </a:p>
          <a:p>
            <a:r>
              <a:rPr lang="en-US" sz="3600">
                <a:ea typeface="Calibri"/>
                <a:cs typeface="Calibri"/>
              </a:rPr>
              <a:t>More time </a:t>
            </a:r>
          </a:p>
          <a:p>
            <a:endParaRPr lang="en-US">
              <a:ea typeface="Calibri"/>
              <a:cs typeface="Calibri"/>
            </a:endParaRPr>
          </a:p>
          <a:p>
            <a:endParaRPr lang="en-US">
              <a:ea typeface="Calibri"/>
              <a:cs typeface="Calibri"/>
            </a:endParaRPr>
          </a:p>
        </p:txBody>
      </p:sp>
    </p:spTree>
    <p:extLst>
      <p:ext uri="{BB962C8B-B14F-4D97-AF65-F5344CB8AC3E}">
        <p14:creationId xmlns:p14="http://schemas.microsoft.com/office/powerpoint/2010/main" val="2196463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 y="2275"/>
            <a:ext cx="11435473" cy="843095"/>
          </a:xfrm>
        </p:spPr>
        <p:txBody>
          <a:bodyPr>
            <a:normAutofit fontScale="90000"/>
          </a:bodyPr>
          <a:lstStyle/>
          <a:p>
            <a:r>
              <a:rPr lang="en-US" sz="6600"/>
              <a:t>Your Words</a:t>
            </a:r>
            <a:endParaRPr lang="en-US" sz="6600">
              <a:cs typeface="Calibri"/>
            </a:endParaRPr>
          </a:p>
        </p:txBody>
      </p:sp>
      <p:sp>
        <p:nvSpPr>
          <p:cNvPr id="3" name="Content Placeholder 2"/>
          <p:cNvSpPr>
            <a:spLocks noGrp="1"/>
          </p:cNvSpPr>
          <p:nvPr>
            <p:ph idx="1"/>
          </p:nvPr>
        </p:nvSpPr>
        <p:spPr>
          <a:xfrm>
            <a:off x="269505" y="2275147"/>
            <a:ext cx="11427913" cy="3593946"/>
          </a:xfrm>
        </p:spPr>
        <p:txBody>
          <a:bodyPr vert="horz" lIns="0" tIns="45720" rIns="0" bIns="45720" rtlCol="0" anchor="t">
            <a:normAutofit/>
          </a:bodyPr>
          <a:lstStyle/>
          <a:p>
            <a:endParaRPr lang="en-US" sz="3200">
              <a:ea typeface="Calibri"/>
              <a:cs typeface="Calibri"/>
            </a:endParaRPr>
          </a:p>
          <a:p>
            <a:pPr marL="0" indent="0">
              <a:buNone/>
            </a:pPr>
            <a:endParaRPr lang="en-US" sz="3200"/>
          </a:p>
        </p:txBody>
      </p:sp>
      <p:sp>
        <p:nvSpPr>
          <p:cNvPr id="4" name="TextBox 3">
            <a:extLst>
              <a:ext uri="{FF2B5EF4-FFF2-40B4-BE49-F238E27FC236}">
                <a16:creationId xmlns:a16="http://schemas.microsoft.com/office/drawing/2014/main" id="{1064A7F1-D1B4-57AD-C3C7-553F4CFBF8C4}"/>
              </a:ext>
            </a:extLst>
          </p:cNvPr>
          <p:cNvSpPr txBox="1"/>
          <p:nvPr/>
        </p:nvSpPr>
        <p:spPr>
          <a:xfrm>
            <a:off x="270164" y="685800"/>
            <a:ext cx="11817925" cy="59093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rgbClr val="212121"/>
                </a:solidFill>
                <a:latin typeface="Segoe UI"/>
                <a:ea typeface="Segoe UI"/>
                <a:cs typeface="Segoe UI"/>
              </a:rPr>
              <a:t>I appreciated staying in the affinity groups. It helped me really appreciate being in a group who understands without using words. I suggest to do a full day of training on day 2 and have more time at the museum on day 3. Is so much information and it felt rushed. I also understand NEA might not consider that “work”. I was disappointed that the group disregarded the allergy alert and came back to the room with the fruit smoothies. It was an example of the privilege vs the marginalized. As advocates, we failed our sibling.</a:t>
            </a:r>
            <a:endParaRPr lang="en-US" sz="2400">
              <a:ea typeface="Calibri"/>
              <a:cs typeface="Calibri"/>
            </a:endParaRPr>
          </a:p>
          <a:p>
            <a:endParaRPr lang="en-US" sz="2400">
              <a:solidFill>
                <a:srgbClr val="212121"/>
              </a:solidFill>
              <a:latin typeface="Segoe UI"/>
              <a:cs typeface="Segoe UI"/>
            </a:endParaRPr>
          </a:p>
          <a:p>
            <a:r>
              <a:rPr lang="en-US" sz="2400">
                <a:solidFill>
                  <a:srgbClr val="212121"/>
                </a:solidFill>
                <a:highlight>
                  <a:srgbClr val="FFFFFF"/>
                </a:highlight>
                <a:latin typeface="Segoe UI"/>
                <a:ea typeface="Calibri" panose="020F0502020204030204"/>
                <a:cs typeface="Segoe UI"/>
              </a:rPr>
              <a:t>Incorporating a trip to the National Civil Rights Museum as part of the curriculum was brilliant. Today allowed for deep conversations to occur; of course, more time for the conversations to happen within groups would have allowed everyone to have a voice. Perhaps, the affinity groups and the restorative circles could be been subdivided so that everyone would have had a chance to share on all the items. Overall, another very nice day in which a great deal of hard material was presented with style and grace. I am appreciative.</a:t>
            </a:r>
            <a:endParaRPr lang="en-US" sz="2400"/>
          </a:p>
          <a:p>
            <a:pPr algn="ctr"/>
            <a:endParaRPr lang="en-US">
              <a:ea typeface="Calibri" panose="020F0502020204030204"/>
              <a:cs typeface="Calibri" panose="020F0502020204030204"/>
            </a:endParaRPr>
          </a:p>
        </p:txBody>
      </p:sp>
    </p:spTree>
    <p:extLst>
      <p:ext uri="{BB962C8B-B14F-4D97-AF65-F5344CB8AC3E}">
        <p14:creationId xmlns:p14="http://schemas.microsoft.com/office/powerpoint/2010/main" val="354959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609600" y="274637"/>
            <a:ext cx="10972800" cy="1049196"/>
          </a:xfrm>
          <a:prstGeom prst="rect">
            <a:avLst/>
          </a:prstGeom>
        </p:spPr>
        <p:txBody>
          <a:bodyPr lIns="121897" tIns="121897" rIns="121897" bIns="121897" anchor="b" anchorCtr="0">
            <a:noAutofit/>
          </a:bodyPr>
          <a:lstStyle/>
          <a:p>
            <a:r>
              <a:rPr lang="en" sz="5400" b="1">
                <a:solidFill>
                  <a:schemeClr val="tx1">
                    <a:lumMod val="65000"/>
                    <a:lumOff val="35000"/>
                  </a:schemeClr>
                </a:solidFill>
                <a:latin typeface="Arial" pitchFamily="34" charset="0"/>
                <a:cs typeface="Arial" pitchFamily="34" charset="0"/>
              </a:rPr>
              <a:t>Overview Of Today’s Learning</a:t>
            </a:r>
          </a:p>
        </p:txBody>
      </p:sp>
      <p:sp>
        <p:nvSpPr>
          <p:cNvPr id="48" name="Shape 48"/>
          <p:cNvSpPr txBox="1">
            <a:spLocks noGrp="1"/>
          </p:cNvSpPr>
          <p:nvPr>
            <p:ph type="body" idx="1"/>
          </p:nvPr>
        </p:nvSpPr>
        <p:spPr>
          <a:xfrm>
            <a:off x="252249" y="1425024"/>
            <a:ext cx="6881719" cy="5196173"/>
          </a:xfrm>
          <a:prstGeom prst="rect">
            <a:avLst/>
          </a:prstGeom>
          <a:ln>
            <a:noFill/>
          </a:ln>
        </p:spPr>
        <p:txBody>
          <a:bodyPr lIns="121897" tIns="121897" rIns="121897" bIns="121897" anchor="t" anchorCtr="0">
            <a:noAutofit/>
          </a:bodyPr>
          <a:lstStyle/>
          <a:p>
            <a:pPr marL="0" indent="0">
              <a:buNone/>
            </a:pPr>
            <a:r>
              <a:rPr lang="en-US" sz="3200" b="1">
                <a:solidFill>
                  <a:schemeClr val="tx1">
                    <a:lumMod val="65000"/>
                    <a:lumOff val="35000"/>
                  </a:schemeClr>
                </a:solidFill>
                <a:latin typeface="Arial"/>
                <a:cs typeface="Arial"/>
              </a:rPr>
              <a:t>Welcome &amp; Introductions</a:t>
            </a:r>
            <a:endParaRPr lang="en-US">
              <a:ea typeface="Calibri" panose="020F0502020204030204"/>
              <a:cs typeface="Calibri" panose="020F0502020204030204"/>
            </a:endParaRPr>
          </a:p>
          <a:p>
            <a:pPr marL="0" indent="0">
              <a:buNone/>
            </a:pPr>
            <a:r>
              <a:rPr lang="en-US" sz="3200" b="1">
                <a:solidFill>
                  <a:schemeClr val="tx1">
                    <a:lumMod val="65000"/>
                    <a:lumOff val="35000"/>
                  </a:schemeClr>
                </a:solidFill>
                <a:latin typeface="Arial"/>
                <a:cs typeface="Arial"/>
              </a:rPr>
              <a:t>Community Building</a:t>
            </a:r>
          </a:p>
          <a:p>
            <a:pPr marL="0" indent="0">
              <a:buNone/>
            </a:pPr>
            <a:r>
              <a:rPr lang="en-US" sz="3200" b="1">
                <a:solidFill>
                  <a:schemeClr val="tx1">
                    <a:lumMod val="65000"/>
                    <a:lumOff val="35000"/>
                  </a:schemeClr>
                </a:solidFill>
                <a:latin typeface="Arial"/>
                <a:cs typeface="Arial"/>
              </a:rPr>
              <a:t>Setting the Stage </a:t>
            </a:r>
          </a:p>
          <a:p>
            <a:pPr marL="0" indent="0">
              <a:buNone/>
            </a:pPr>
            <a:r>
              <a:rPr lang="en-US" sz="3200" b="1">
                <a:solidFill>
                  <a:schemeClr val="tx1">
                    <a:lumMod val="65000"/>
                    <a:lumOff val="35000"/>
                  </a:schemeClr>
                </a:solidFill>
                <a:latin typeface="Arial"/>
                <a:cs typeface="Arial"/>
              </a:rPr>
              <a:t>Talking Race</a:t>
            </a:r>
            <a:endParaRPr lang="en-US">
              <a:solidFill>
                <a:schemeClr val="tx1">
                  <a:lumMod val="65000"/>
                  <a:lumOff val="35000"/>
                </a:schemeClr>
              </a:solidFill>
              <a:latin typeface="Calibri" panose="020F0502020204030204"/>
              <a:ea typeface="Calibri" panose="020F0502020204030204"/>
              <a:cs typeface="Calibri" panose="020F0502020204030204"/>
            </a:endParaRPr>
          </a:p>
          <a:p>
            <a:pPr marL="0" indent="0">
              <a:buNone/>
            </a:pPr>
            <a:r>
              <a:rPr lang="en-US" sz="2800" b="1">
                <a:solidFill>
                  <a:schemeClr val="tx1">
                    <a:lumMod val="65000"/>
                    <a:lumOff val="35000"/>
                  </a:schemeClr>
                </a:solidFill>
                <a:latin typeface="Arial"/>
                <a:cs typeface="Arial"/>
              </a:rPr>
              <a:t>  Actor/Ally/Accomplice</a:t>
            </a:r>
            <a:endParaRPr lang="en-US">
              <a:solidFill>
                <a:schemeClr val="tx1">
                  <a:lumMod val="65000"/>
                  <a:lumOff val="35000"/>
                </a:schemeClr>
              </a:solidFill>
              <a:ea typeface="Calibri" panose="020F0502020204030204"/>
              <a:cs typeface="Calibri" panose="020F0502020204030204"/>
            </a:endParaRPr>
          </a:p>
          <a:p>
            <a:pPr marL="457200" indent="0">
              <a:buNone/>
            </a:pPr>
            <a:r>
              <a:rPr lang="en-US" sz="2800" b="1">
                <a:solidFill>
                  <a:schemeClr val="tx1">
                    <a:lumMod val="65000"/>
                    <a:lumOff val="35000"/>
                  </a:schemeClr>
                </a:solidFill>
                <a:latin typeface="Arial"/>
                <a:cs typeface="Arial"/>
              </a:rPr>
              <a:t>Interrupting Microaggressions</a:t>
            </a:r>
          </a:p>
          <a:p>
            <a:pPr marL="457200" indent="0">
              <a:buNone/>
            </a:pPr>
            <a:r>
              <a:rPr lang="en-US" sz="2800" b="1">
                <a:solidFill>
                  <a:schemeClr val="tx1">
                    <a:lumMod val="65000"/>
                    <a:lumOff val="35000"/>
                  </a:schemeClr>
                </a:solidFill>
                <a:latin typeface="Arial"/>
                <a:cs typeface="Arial"/>
              </a:rPr>
              <a:t>Being Anti-Racist</a:t>
            </a:r>
          </a:p>
          <a:p>
            <a:pPr marL="457200" indent="0">
              <a:buNone/>
            </a:pPr>
            <a:r>
              <a:rPr lang="en-US" sz="2800" b="1">
                <a:solidFill>
                  <a:schemeClr val="tx1">
                    <a:lumMod val="65000"/>
                    <a:lumOff val="35000"/>
                  </a:schemeClr>
                </a:solidFill>
                <a:latin typeface="Arial"/>
                <a:cs typeface="Arial"/>
              </a:rPr>
              <a:t>Case Studies in Racial Equity</a:t>
            </a:r>
            <a:endParaRPr lang="en-US" sz="3200" b="1">
              <a:solidFill>
                <a:schemeClr val="tx1">
                  <a:lumMod val="65000"/>
                  <a:lumOff val="35000"/>
                </a:schemeClr>
              </a:solidFill>
              <a:latin typeface="Arial"/>
              <a:cs typeface="Arial"/>
            </a:endParaRPr>
          </a:p>
          <a:p>
            <a:pPr marL="0" indent="0">
              <a:buNone/>
            </a:pPr>
            <a:r>
              <a:rPr lang="en-US" sz="3200" b="1">
                <a:solidFill>
                  <a:schemeClr val="tx1">
                    <a:lumMod val="65000"/>
                    <a:lumOff val="35000"/>
                  </a:schemeClr>
                </a:solidFill>
                <a:latin typeface="Arial"/>
                <a:cs typeface="Arial"/>
              </a:rPr>
              <a:t>Moving Forward </a:t>
            </a:r>
            <a:endParaRPr lang="en-US" sz="3200" b="1">
              <a:solidFill>
                <a:schemeClr val="tx1">
                  <a:lumMod val="65000"/>
                  <a:lumOff val="35000"/>
                </a:schemeClr>
              </a:solidFill>
              <a:latin typeface="Arial" pitchFamily="34" charset="0"/>
              <a:cs typeface="Arial" pitchFamily="34" charset="0"/>
            </a:endParaRPr>
          </a:p>
          <a:p>
            <a:pPr marL="0" indent="0">
              <a:buNone/>
            </a:pPr>
            <a:r>
              <a:rPr lang="en-US" sz="3200" b="1">
                <a:solidFill>
                  <a:schemeClr val="tx1">
                    <a:lumMod val="65000"/>
                    <a:lumOff val="35000"/>
                  </a:schemeClr>
                </a:solidFill>
                <a:latin typeface="Arial"/>
                <a:cs typeface="Arial"/>
              </a:rPr>
              <a:t>Closing</a:t>
            </a:r>
          </a:p>
          <a:p>
            <a:pPr marL="457200" indent="-457200" fontAlgn="base">
              <a:buClrTx/>
              <a:buFont typeface="Arial" panose="020F0502020204030204" pitchFamily="34" charset="0"/>
              <a:buChar char="•"/>
            </a:pPr>
            <a:endParaRPr lang="en-US" b="1">
              <a:latin typeface="Arial" pitchFamily="34" charset="0"/>
              <a:cs typeface="Arial" pitchFamily="34" charset="0"/>
            </a:endParaRPr>
          </a:p>
          <a:p>
            <a:pPr marL="0" indent="0" fontAlgn="base">
              <a:buNone/>
            </a:pPr>
            <a:endParaRPr lang="en-US" sz="2400" b="1">
              <a:latin typeface="Arial" pitchFamily="34" charset="0"/>
              <a:cs typeface="Arial" pitchFamily="34" charset="0"/>
            </a:endParaRPr>
          </a:p>
          <a:p>
            <a:pPr marL="0" indent="0" fontAlgn="base">
              <a:buClrTx/>
              <a:buNone/>
            </a:pPr>
            <a:endParaRPr lang="en-US" sz="3600" b="1">
              <a:solidFill>
                <a:srgbClr val="7030A0"/>
              </a:solidFill>
              <a:latin typeface="Arial" pitchFamily="34" charset="0"/>
              <a:cs typeface="Arial" pitchFamily="34" charset="0"/>
            </a:endParaRPr>
          </a:p>
        </p:txBody>
      </p:sp>
      <p:sp>
        <p:nvSpPr>
          <p:cNvPr id="3" name="Rectangle 2"/>
          <p:cNvSpPr/>
          <p:nvPr/>
        </p:nvSpPr>
        <p:spPr>
          <a:xfrm>
            <a:off x="8293540" y="1497913"/>
            <a:ext cx="2063385" cy="707886"/>
          </a:xfrm>
          <a:prstGeom prst="rect">
            <a:avLst/>
          </a:prstGeom>
        </p:spPr>
        <p:txBody>
          <a:bodyPr wrap="none">
            <a:spAutoFit/>
          </a:bodyPr>
          <a:lstStyle/>
          <a:p>
            <a:pPr fontAlgn="base"/>
            <a:r>
              <a:rPr lang="en-US" sz="4000" b="1">
                <a:solidFill>
                  <a:srgbClr val="002060"/>
                </a:solidFill>
                <a:latin typeface="Arial" pitchFamily="34" charset="0"/>
                <a:cs typeface="Arial" pitchFamily="34" charset="0"/>
              </a:rPr>
              <a:t>Agenda</a:t>
            </a:r>
          </a:p>
        </p:txBody>
      </p:sp>
      <p:pic>
        <p:nvPicPr>
          <p:cNvPr id="7" name="Picture 6" descr="Image result for agenda">
            <a:extLst>
              <a:ext uri="{FF2B5EF4-FFF2-40B4-BE49-F238E27FC236}">
                <a16:creationId xmlns:a16="http://schemas.microsoft.com/office/drawing/2014/main" id="{36E82690-D155-4BAE-88C4-D3617C304C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3360" y="1323833"/>
            <a:ext cx="3659040" cy="4274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3086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EC32D-CCA8-EC17-6AA7-758D8617BA2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408770-BA37-6B21-0A5D-A66BB8958D7A}"/>
              </a:ext>
            </a:extLst>
          </p:cNvPr>
          <p:cNvSpPr>
            <a:spLocks noGrp="1"/>
          </p:cNvSpPr>
          <p:nvPr>
            <p:ph idx="1"/>
          </p:nvPr>
        </p:nvSpPr>
        <p:spPr>
          <a:xfrm>
            <a:off x="212785" y="1435986"/>
            <a:ext cx="7570346" cy="4724655"/>
          </a:xfrm>
        </p:spPr>
        <p:txBody>
          <a:bodyPr vert="horz" lIns="0" tIns="45720" rIns="0" bIns="45720" rtlCol="0" anchor="t">
            <a:normAutofit/>
          </a:bodyPr>
          <a:lstStyle/>
          <a:p>
            <a:endParaRPr lang="en-US" sz="4000">
              <a:ea typeface="Calibri"/>
              <a:cs typeface="Calibri"/>
            </a:endParaRPr>
          </a:p>
          <a:p>
            <a:r>
              <a:rPr lang="en-US" sz="4000">
                <a:ea typeface="Calibri"/>
                <a:cs typeface="Calibri"/>
              </a:rPr>
              <a:t>What was your experience with the National Civil Rights Museum, and how does it relate to the type of self-care you need when doing this type of work?</a:t>
            </a:r>
          </a:p>
        </p:txBody>
      </p:sp>
      <p:pic>
        <p:nvPicPr>
          <p:cNvPr id="5" name="Picture 2" descr="EPIP DC | Affinity Group Healing Spaces">
            <a:extLst>
              <a:ext uri="{FF2B5EF4-FFF2-40B4-BE49-F238E27FC236}">
                <a16:creationId xmlns:a16="http://schemas.microsoft.com/office/drawing/2014/main" id="{9F682249-04B4-A4AB-4878-6525C6DA4A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7652" y="1307260"/>
            <a:ext cx="6344504" cy="4088963"/>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p:cNvSpPr>
            <a:spLocks noGrp="1"/>
          </p:cNvSpPr>
          <p:nvPr>
            <p:ph type="title"/>
          </p:nvPr>
        </p:nvSpPr>
        <p:spPr/>
        <p:txBody>
          <a:bodyPr>
            <a:normAutofit fontScale="90000"/>
          </a:bodyPr>
          <a:lstStyle/>
          <a:p>
            <a:r>
              <a:rPr lang="en-US">
                <a:ea typeface="Calibri"/>
                <a:cs typeface="Calibri"/>
              </a:rPr>
              <a:t>Affinity Group: National Civil Rights Museum</a:t>
            </a:r>
            <a:endParaRPr lang="en-US"/>
          </a:p>
        </p:txBody>
      </p:sp>
    </p:spTree>
    <p:extLst>
      <p:ext uri="{BB962C8B-B14F-4D97-AF65-F5344CB8AC3E}">
        <p14:creationId xmlns:p14="http://schemas.microsoft.com/office/powerpoint/2010/main" val="1788413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latin typeface="Calibri"/>
                <a:ea typeface="Calibri"/>
                <a:cs typeface="Calibri Light"/>
              </a:rPr>
              <a:t>Bekah and Linda</a:t>
            </a: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19375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012486" y="1945495"/>
            <a:ext cx="5192987" cy="3566160"/>
          </a:xfrm>
        </p:spPr>
        <p:txBody>
          <a:bodyPr anchor="ctr">
            <a:noAutofit/>
          </a:bodyPr>
          <a:lstStyle/>
          <a:p>
            <a:r>
              <a:rPr lang="en-US" sz="6600" b="1" cap="none">
                <a:latin typeface="Calibri"/>
                <a:ea typeface="Calibri"/>
                <a:cs typeface="Arial"/>
              </a:rPr>
              <a:t>Environmental Justice</a:t>
            </a:r>
          </a:p>
        </p:txBody>
      </p:sp>
      <p:pic>
        <p:nvPicPr>
          <p:cNvPr id="2" name="Picture 1"/>
          <p:cNvPicPr>
            <a:picLocks noChangeAspect="1"/>
          </p:cNvPicPr>
          <p:nvPr/>
        </p:nvPicPr>
        <p:blipFill>
          <a:blip r:embed="rId3"/>
          <a:stretch>
            <a:fillRect/>
          </a:stretch>
        </p:blipFill>
        <p:spPr>
          <a:xfrm>
            <a:off x="6412124" y="757332"/>
            <a:ext cx="5458119" cy="435781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4" name="Text Placeholder 3"/>
          <p:cNvSpPr>
            <a:spLocks noGrp="1"/>
          </p:cNvSpPr>
          <p:nvPr>
            <p:ph type="body" idx="1"/>
          </p:nvPr>
        </p:nvSpPr>
        <p:spPr/>
        <p:txBody>
          <a:bodyPr/>
          <a:lstStyle/>
          <a:p>
            <a:endParaRPr lang="en-US"/>
          </a:p>
        </p:txBody>
      </p:sp>
    </p:spTree>
    <p:extLst>
      <p:ext uri="{BB962C8B-B14F-4D97-AF65-F5344CB8AC3E}">
        <p14:creationId xmlns:p14="http://schemas.microsoft.com/office/powerpoint/2010/main" val="281751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Environmental Justice: Countering the effects of environmental racism -  AmazeWorks">
            <a:extLst>
              <a:ext uri="{FF2B5EF4-FFF2-40B4-BE49-F238E27FC236}">
                <a16:creationId xmlns:a16="http://schemas.microsoft.com/office/drawing/2014/main" id="{D270B91D-B1E1-641C-1A2C-1FD94196DA54}"/>
              </a:ext>
            </a:extLst>
          </p:cNvPr>
          <p:cNvPicPr>
            <a:picLocks noChangeAspect="1"/>
          </p:cNvPicPr>
          <p:nvPr/>
        </p:nvPicPr>
        <p:blipFill>
          <a:blip r:embed="rId2"/>
          <a:stretch>
            <a:fillRect/>
          </a:stretch>
        </p:blipFill>
        <p:spPr>
          <a:xfrm>
            <a:off x="-2292" y="-5831"/>
            <a:ext cx="12190070" cy="6134911"/>
          </a:xfrm>
          <a:prstGeom prst="rect">
            <a:avLst/>
          </a:prstGeom>
        </p:spPr>
      </p:pic>
      <p:sp>
        <p:nvSpPr>
          <p:cNvPr id="4" name="TextBox 3">
            <a:extLst>
              <a:ext uri="{FF2B5EF4-FFF2-40B4-BE49-F238E27FC236}">
                <a16:creationId xmlns:a16="http://schemas.microsoft.com/office/drawing/2014/main" id="{0E4FE327-A1E9-87F1-75C1-9C75D3D10FFE}"/>
              </a:ext>
            </a:extLst>
          </p:cNvPr>
          <p:cNvSpPr txBox="1"/>
          <p:nvPr/>
        </p:nvSpPr>
        <p:spPr>
          <a:xfrm>
            <a:off x="678680" y="6124464"/>
            <a:ext cx="647358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https://amazeworks.org/environmental-justice-countering-the-effects-of-environmental-racism/</a:t>
            </a:r>
            <a:endParaRPr lang="en-US" sz="1200">
              <a:ea typeface="Calibri"/>
              <a:cs typeface="Calibri"/>
            </a:endParaRPr>
          </a:p>
        </p:txBody>
      </p:sp>
    </p:spTree>
    <p:extLst>
      <p:ext uri="{BB962C8B-B14F-4D97-AF65-F5344CB8AC3E}">
        <p14:creationId xmlns:p14="http://schemas.microsoft.com/office/powerpoint/2010/main" val="7376834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023" y="42069"/>
            <a:ext cx="11416395" cy="1066243"/>
          </a:xfrm>
        </p:spPr>
        <p:txBody>
          <a:bodyPr>
            <a:noAutofit/>
          </a:bodyPr>
          <a:lstStyle/>
          <a:p>
            <a:pPr algn="ctr"/>
            <a:r>
              <a:rPr lang="en-US" sz="5400"/>
              <a:t>A Couple of Quick Thoughts</a:t>
            </a:r>
            <a:endParaRPr lang="en-US"/>
          </a:p>
        </p:txBody>
      </p:sp>
      <p:sp>
        <p:nvSpPr>
          <p:cNvPr id="3" name="Content Placeholder 2"/>
          <p:cNvSpPr>
            <a:spLocks noGrp="1"/>
          </p:cNvSpPr>
          <p:nvPr>
            <p:ph idx="1"/>
          </p:nvPr>
        </p:nvSpPr>
        <p:spPr>
          <a:xfrm>
            <a:off x="280267" y="1451394"/>
            <a:ext cx="6721052" cy="3961462"/>
          </a:xfrm>
        </p:spPr>
        <p:txBody>
          <a:bodyPr vert="horz" lIns="0" tIns="45720" rIns="0" bIns="45720" rtlCol="0" anchor="t">
            <a:normAutofit/>
          </a:bodyPr>
          <a:lstStyle/>
          <a:p>
            <a:pPr marL="742950" indent="-742950">
              <a:buAutoNum type="arabicPeriod"/>
            </a:pPr>
            <a:r>
              <a:rPr lang="en-US" sz="4400"/>
              <a:t>What do you think we mean when we say climate justice?</a:t>
            </a:r>
          </a:p>
          <a:p>
            <a:pPr marL="742950" indent="-742950">
              <a:buAutoNum type="arabicPeriod"/>
            </a:pPr>
            <a:r>
              <a:rPr lang="en-US" sz="4400"/>
              <a:t>What do you think race has to do with climate justice?</a:t>
            </a:r>
            <a:endParaRPr lang="en-US" sz="4400">
              <a:ea typeface="Calibri" panose="020F0502020204030204"/>
              <a:cs typeface="Calibri" panose="020F0502020204030204"/>
            </a:endParaRPr>
          </a:p>
        </p:txBody>
      </p:sp>
      <p:pic>
        <p:nvPicPr>
          <p:cNvPr id="4" name="Picture 4" descr="Diversity hands raised up gesture | Society for the Advancement of  Psychothera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5076" y="2193767"/>
            <a:ext cx="6174014" cy="4116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60128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2141A-0220-4E62-A038-1252114EAEFB}"/>
              </a:ext>
            </a:extLst>
          </p:cNvPr>
          <p:cNvSpPr>
            <a:spLocks noGrp="1"/>
          </p:cNvSpPr>
          <p:nvPr>
            <p:ph type="title"/>
          </p:nvPr>
        </p:nvSpPr>
        <p:spPr>
          <a:xfrm>
            <a:off x="238115" y="5249"/>
            <a:ext cx="11484633" cy="702303"/>
          </a:xfrm>
        </p:spPr>
        <p:txBody>
          <a:bodyPr>
            <a:noAutofit/>
          </a:bodyPr>
          <a:lstStyle/>
          <a:p>
            <a:pPr algn="ctr"/>
            <a:r>
              <a:rPr lang="en-US" sz="5400"/>
              <a:t>Environmental Racism Explained</a:t>
            </a:r>
          </a:p>
        </p:txBody>
      </p:sp>
      <p:pic>
        <p:nvPicPr>
          <p:cNvPr id="6" name="What Is Environmental Racism_ 720">
            <a:hlinkClick r:id="" action="ppaction://media"/>
            <a:extLst>
              <a:ext uri="{FF2B5EF4-FFF2-40B4-BE49-F238E27FC236}">
                <a16:creationId xmlns:a16="http://schemas.microsoft.com/office/drawing/2014/main" id="{58C7FB1E-3D70-38B4-3C3D-699D66B42F8A}"/>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46D1D1BA-AD6A-9741-9B3B-66496A9D7688}" label="" lang="en" r:embed="rId4"/>
                        </p173:trackLst>
                      </p173:tracksInfo>
                    </p:ext>
                  </p14:extLst>
                </p14:media>
              </p:ext>
            </p:extLst>
          </p:nvPr>
        </p:nvPicPr>
        <p:blipFill>
          <a:blip r:embed="rId5"/>
          <a:stretch>
            <a:fillRect/>
          </a:stretch>
        </p:blipFill>
        <p:spPr>
          <a:xfrm>
            <a:off x="234539" y="571995"/>
            <a:ext cx="11733809" cy="5653974"/>
          </a:xfrm>
          <a:prstGeom prst="rect">
            <a:avLst/>
          </a:prstGeom>
        </p:spPr>
      </p:pic>
    </p:spTree>
    <p:extLst>
      <p:ext uri="{BB962C8B-B14F-4D97-AF65-F5344CB8AC3E}">
        <p14:creationId xmlns:p14="http://schemas.microsoft.com/office/powerpoint/2010/main" val="2034368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614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E37C8939-F3E7-46A8-AF5B-2A0170E5587C}"/>
              </a:ext>
            </a:extLst>
          </p:cNvPr>
          <p:cNvSpPr>
            <a:spLocks noGrp="1" noChangeArrowheads="1"/>
          </p:cNvSpPr>
          <p:nvPr>
            <p:ph type="title"/>
          </p:nvPr>
        </p:nvSpPr>
        <p:spPr>
          <a:xfrm>
            <a:off x="838200" y="588168"/>
            <a:ext cx="10515600" cy="1325563"/>
          </a:xfrm>
        </p:spPr>
        <p:txBody>
          <a:bodyPr>
            <a:normAutofit/>
          </a:bodyPr>
          <a:lstStyle/>
          <a:p>
            <a:pPr algn="ctr"/>
            <a:r>
              <a:rPr lang="en-US" altLang="en-US" sz="5400">
                <a:solidFill>
                  <a:srgbClr val="FFFFFF"/>
                </a:solidFill>
              </a:rPr>
              <a:t>Environmental Injustice Defined</a:t>
            </a:r>
          </a:p>
        </p:txBody>
      </p:sp>
      <p:sp>
        <p:nvSpPr>
          <p:cNvPr id="46083" name="Rectangle 3">
            <a:extLst>
              <a:ext uri="{FF2B5EF4-FFF2-40B4-BE49-F238E27FC236}">
                <a16:creationId xmlns:a16="http://schemas.microsoft.com/office/drawing/2014/main" id="{A4416FD8-92E5-43D8-BDFB-94A23E0820A5}"/>
              </a:ext>
            </a:extLst>
          </p:cNvPr>
          <p:cNvSpPr>
            <a:spLocks noGrp="1" noChangeArrowheads="1"/>
          </p:cNvSpPr>
          <p:nvPr>
            <p:ph idx="1"/>
          </p:nvPr>
        </p:nvSpPr>
        <p:spPr>
          <a:xfrm>
            <a:off x="838200" y="2391568"/>
            <a:ext cx="10515600" cy="3785394"/>
          </a:xfrm>
        </p:spPr>
        <p:txBody>
          <a:bodyPr anchor="ctr">
            <a:normAutofit/>
          </a:bodyPr>
          <a:lstStyle/>
          <a:p>
            <a:pPr marL="0" indent="4445">
              <a:buNone/>
            </a:pPr>
            <a:r>
              <a:rPr lang="en-US" altLang="en-US" sz="4000" i="1">
                <a:latin typeface="Calibri"/>
                <a:cs typeface="Calibri"/>
              </a:rPr>
              <a:t>When a group bears a </a:t>
            </a:r>
            <a:r>
              <a:rPr lang="en-US" altLang="en-US" sz="4000" b="1" i="1">
                <a:latin typeface="Calibri"/>
                <a:cs typeface="Calibri"/>
              </a:rPr>
              <a:t>disproportionate share of the negative environmental consequences</a:t>
            </a:r>
            <a:r>
              <a:rPr lang="en-US" altLang="en-US" sz="4000" i="1">
                <a:latin typeface="Calibri"/>
                <a:cs typeface="Calibri"/>
              </a:rPr>
              <a:t> resulting from industrial, municipal, and commercial operations or the execution of federal, state, local, and tribal programs and policies (U.S. EPA, 1998).</a:t>
            </a:r>
            <a:endParaRPr lang="en-US"/>
          </a:p>
          <a:p>
            <a:pPr marL="0" indent="4445"/>
            <a:endParaRPr lang="en-US" altLang="en-US" sz="2400" i="1">
              <a:cs typeface="Calibri" panose="020F0502020204030204"/>
            </a:endParaRPr>
          </a:p>
        </p:txBody>
      </p:sp>
    </p:spTree>
    <p:extLst>
      <p:ext uri="{BB962C8B-B14F-4D97-AF65-F5344CB8AC3E}">
        <p14:creationId xmlns:p14="http://schemas.microsoft.com/office/powerpoint/2010/main" val="3214474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06749-AFBB-4964-854F-F07A3C0FD207}"/>
              </a:ext>
            </a:extLst>
          </p:cNvPr>
          <p:cNvSpPr>
            <a:spLocks noGrp="1"/>
          </p:cNvSpPr>
          <p:nvPr>
            <p:ph type="title"/>
          </p:nvPr>
        </p:nvSpPr>
        <p:spPr>
          <a:xfrm>
            <a:off x="17587" y="365125"/>
            <a:ext cx="11680579" cy="1846464"/>
          </a:xfrm>
        </p:spPr>
        <p:txBody>
          <a:bodyPr>
            <a:normAutofit fontScale="90000"/>
          </a:bodyPr>
          <a:lstStyle/>
          <a:p>
            <a:r>
              <a:rPr lang="en-US" sz="4900"/>
              <a:t>What is the best predictor that a person will be disproportionately, negatively impacted by environmental consequences? </a:t>
            </a:r>
            <a:endParaRPr lang="en-US"/>
          </a:p>
        </p:txBody>
      </p:sp>
      <p:pic>
        <p:nvPicPr>
          <p:cNvPr id="4" name="Picture 4" descr="Image result for drinking water crisis reservations">
            <a:extLst>
              <a:ext uri="{FF2B5EF4-FFF2-40B4-BE49-F238E27FC236}">
                <a16:creationId xmlns:a16="http://schemas.microsoft.com/office/drawing/2014/main" id="{BF0C0FA8-AD50-4401-83F6-8DE6E9B13A4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1473"/>
          <a:stretch/>
        </p:blipFill>
        <p:spPr bwMode="auto">
          <a:xfrm>
            <a:off x="7341393" y="2507223"/>
            <a:ext cx="4262438" cy="32040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flint michigan water crisis">
            <a:extLst>
              <a:ext uri="{FF2B5EF4-FFF2-40B4-BE49-F238E27FC236}">
                <a16:creationId xmlns:a16="http://schemas.microsoft.com/office/drawing/2014/main" id="{7A4AFF09-3437-45A3-AA66-364F15251B4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441" t="17239" r="42599"/>
          <a:stretch/>
        </p:blipFill>
        <p:spPr bwMode="auto">
          <a:xfrm>
            <a:off x="4572000" y="2557478"/>
            <a:ext cx="2519362" cy="321800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Image result for illegal to leave water for immigrants">
            <a:extLst>
              <a:ext uri="{FF2B5EF4-FFF2-40B4-BE49-F238E27FC236}">
                <a16:creationId xmlns:a16="http://schemas.microsoft.com/office/drawing/2014/main" id="{778335AA-843B-40D0-8B59-C6B9BE1F34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31" y="2557478"/>
            <a:ext cx="4262438" cy="3192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5515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556" y="3574"/>
            <a:ext cx="11484633" cy="702303"/>
          </a:xfrm>
        </p:spPr>
        <p:txBody>
          <a:bodyPr>
            <a:noAutofit/>
          </a:bodyPr>
          <a:lstStyle/>
          <a:p>
            <a:pPr algn="ctr"/>
            <a:r>
              <a:rPr lang="en-US" sz="4900"/>
              <a:t>Picturing Climate Justice</a:t>
            </a:r>
            <a:endParaRPr lang="en-US"/>
          </a:p>
        </p:txBody>
      </p:sp>
      <p:sp>
        <p:nvSpPr>
          <p:cNvPr id="3" name="Content Placeholder 2"/>
          <p:cNvSpPr>
            <a:spLocks noGrp="1"/>
          </p:cNvSpPr>
          <p:nvPr>
            <p:ph idx="1"/>
          </p:nvPr>
        </p:nvSpPr>
        <p:spPr>
          <a:xfrm>
            <a:off x="5432353" y="706142"/>
            <a:ext cx="6414562" cy="3498596"/>
          </a:xfrm>
        </p:spPr>
        <p:txBody>
          <a:bodyPr vert="horz" lIns="0" tIns="45720" rIns="0" bIns="45720" rtlCol="0" anchor="t">
            <a:noAutofit/>
          </a:bodyPr>
          <a:lstStyle/>
          <a:p>
            <a:r>
              <a:rPr lang="en-US" sz="4000"/>
              <a:t>Take </a:t>
            </a:r>
            <a:r>
              <a:rPr lang="en-US" sz="4000" b="1" u="sng"/>
              <a:t>two</a:t>
            </a:r>
            <a:r>
              <a:rPr lang="en-US" sz="4000"/>
              <a:t> minutes to look at the pictures around the room, select one  that speaks to you the most.</a:t>
            </a:r>
            <a:endParaRPr lang="en-US" sz="4000">
              <a:ea typeface="Calibri" panose="020F0502020204030204"/>
              <a:cs typeface="Calibri" panose="020F0502020204030204"/>
            </a:endParaRPr>
          </a:p>
          <a:p>
            <a:pPr marL="0" indent="0">
              <a:buNone/>
            </a:pPr>
            <a:r>
              <a:rPr lang="en-US" sz="4000"/>
              <a:t> </a:t>
            </a:r>
            <a:r>
              <a:rPr lang="en-US" sz="4000" b="1" u="sng"/>
              <a:t>Three</a:t>
            </a:r>
            <a:r>
              <a:rPr lang="en-US" sz="4000"/>
              <a:t> participants per picture</a:t>
            </a:r>
            <a:endParaRPr lang="en-US" sz="4000">
              <a:ea typeface="Calibri"/>
              <a:cs typeface="Calibri"/>
            </a:endParaRPr>
          </a:p>
          <a:p>
            <a:r>
              <a:rPr lang="en-US" sz="4000" b="1" u="sng"/>
              <a:t>Five</a:t>
            </a:r>
            <a:r>
              <a:rPr lang="en-US" sz="4000"/>
              <a:t> minutes to explain</a:t>
            </a:r>
            <a:r>
              <a:rPr lang="en-US" sz="3200"/>
              <a:t> </a:t>
            </a:r>
            <a:endParaRPr lang="en-US" sz="3200">
              <a:ea typeface="Calibri"/>
              <a:cs typeface="Calibri"/>
            </a:endParaRPr>
          </a:p>
          <a:p>
            <a:r>
              <a:rPr lang="en-US" sz="3600"/>
              <a:t>  </a:t>
            </a:r>
            <a:endParaRPr lang="en-US" sz="3600">
              <a:ea typeface="Calibri"/>
              <a:cs typeface="Calibri"/>
            </a:endParaRPr>
          </a:p>
        </p:txBody>
      </p:sp>
      <p:sp>
        <p:nvSpPr>
          <p:cNvPr id="5" name="TextBox 4">
            <a:extLst>
              <a:ext uri="{FF2B5EF4-FFF2-40B4-BE49-F238E27FC236}">
                <a16:creationId xmlns:a16="http://schemas.microsoft.com/office/drawing/2014/main" id="{FF0478BE-2F32-57A8-5171-AA974558FD64}"/>
              </a:ext>
            </a:extLst>
          </p:cNvPr>
          <p:cNvSpPr txBox="1"/>
          <p:nvPr/>
        </p:nvSpPr>
        <p:spPr>
          <a:xfrm>
            <a:off x="200731" y="4560292"/>
            <a:ext cx="11308388" cy="12690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42950" indent="-742950">
              <a:lnSpc>
                <a:spcPct val="90000"/>
              </a:lnSpc>
              <a:spcBef>
                <a:spcPts val="1200"/>
              </a:spcBef>
              <a:spcAft>
                <a:spcPts val="200"/>
              </a:spcAft>
              <a:buAutoNum type="arabicPeriod"/>
            </a:pPr>
            <a:r>
              <a:rPr lang="en-US" sz="3600">
                <a:solidFill>
                  <a:srgbClr val="404040"/>
                </a:solidFill>
                <a:ea typeface="Calibri"/>
                <a:cs typeface="Calibri"/>
              </a:rPr>
              <a:t>Why did you choose the image?  </a:t>
            </a:r>
            <a:endParaRPr lang="en-US" sz="3600">
              <a:ea typeface="Calibri"/>
              <a:cs typeface="Calibri"/>
            </a:endParaRPr>
          </a:p>
          <a:p>
            <a:pPr marL="285750" indent="-285750">
              <a:lnSpc>
                <a:spcPct val="90000"/>
              </a:lnSpc>
              <a:spcBef>
                <a:spcPts val="1200"/>
              </a:spcBef>
              <a:spcAft>
                <a:spcPts val="200"/>
              </a:spcAft>
              <a:buAutoNum type="arabicPeriod"/>
            </a:pPr>
            <a:r>
              <a:rPr lang="en-US" sz="3600">
                <a:solidFill>
                  <a:srgbClr val="404040"/>
                </a:solidFill>
                <a:ea typeface="Calibri"/>
                <a:cs typeface="Calibri"/>
              </a:rPr>
              <a:t>   How does your image relate to environmental racism?</a:t>
            </a:r>
            <a:endParaRPr lang="en-US">
              <a:ea typeface="Calibri" panose="020F0502020204030204"/>
              <a:cs typeface="Calibri" panose="020F0502020204030204"/>
            </a:endParaRPr>
          </a:p>
        </p:txBody>
      </p:sp>
      <p:pic>
        <p:nvPicPr>
          <p:cNvPr id="6" name="Picture 5" descr="A person standing in a hallway with other people&#10;&#10;AI-generated content may be incorrect.">
            <a:extLst>
              <a:ext uri="{FF2B5EF4-FFF2-40B4-BE49-F238E27FC236}">
                <a16:creationId xmlns:a16="http://schemas.microsoft.com/office/drawing/2014/main" id="{3DF7B64B-B702-350D-1751-F83C75E147CF}"/>
              </a:ext>
            </a:extLst>
          </p:cNvPr>
          <p:cNvPicPr>
            <a:picLocks noChangeAspect="1"/>
          </p:cNvPicPr>
          <p:nvPr/>
        </p:nvPicPr>
        <p:blipFill>
          <a:blip r:embed="rId2"/>
          <a:srcRect r="-201" b="15605"/>
          <a:stretch/>
        </p:blipFill>
        <p:spPr>
          <a:xfrm>
            <a:off x="-509" y="893567"/>
            <a:ext cx="5440158" cy="2887838"/>
          </a:xfrm>
          <a:prstGeom prst="rect">
            <a:avLst/>
          </a:prstGeom>
        </p:spPr>
      </p:pic>
    </p:spTree>
    <p:extLst>
      <p:ext uri="{BB962C8B-B14F-4D97-AF65-F5344CB8AC3E}">
        <p14:creationId xmlns:p14="http://schemas.microsoft.com/office/powerpoint/2010/main" val="14593365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5BB87-2535-4E67-9109-DA3E4FE89D96}"/>
              </a:ext>
            </a:extLst>
          </p:cNvPr>
          <p:cNvSpPr>
            <a:spLocks noGrp="1"/>
          </p:cNvSpPr>
          <p:nvPr>
            <p:ph type="title"/>
          </p:nvPr>
        </p:nvSpPr>
        <p:spPr>
          <a:xfrm>
            <a:off x="826922" y="1114252"/>
            <a:ext cx="3826930" cy="3417408"/>
          </a:xfrm>
        </p:spPr>
        <p:txBody>
          <a:bodyPr>
            <a:normAutofit fontScale="90000"/>
          </a:bodyPr>
          <a:lstStyle/>
          <a:p>
            <a:r>
              <a:rPr lang="en-US">
                <a:solidFill>
                  <a:srgbClr val="FFFFFF"/>
                </a:solidFill>
              </a:rPr>
              <a:t>Activity –</a:t>
            </a:r>
            <a:br>
              <a:rPr lang="en-US"/>
            </a:br>
            <a:r>
              <a:rPr lang="en-US">
                <a:solidFill>
                  <a:srgbClr val="FFFFFF"/>
                </a:solidFill>
              </a:rPr>
              <a:t>Types of Environmental Racism</a:t>
            </a:r>
            <a:br>
              <a:rPr lang="en-US"/>
            </a:br>
            <a:br>
              <a:rPr lang="en-US"/>
            </a:br>
            <a:r>
              <a:rPr lang="en-US" sz="3700">
                <a:solidFill>
                  <a:srgbClr val="FFFFFF"/>
                </a:solidFill>
              </a:rPr>
              <a:t>Pg 27 </a:t>
            </a:r>
          </a:p>
        </p:txBody>
      </p:sp>
      <p:sp>
        <p:nvSpPr>
          <p:cNvPr id="3" name="Content Placeholder 2">
            <a:extLst>
              <a:ext uri="{FF2B5EF4-FFF2-40B4-BE49-F238E27FC236}">
                <a16:creationId xmlns:a16="http://schemas.microsoft.com/office/drawing/2014/main" id="{5D957E41-07CB-4343-A24F-0B619DD13D42}"/>
              </a:ext>
            </a:extLst>
          </p:cNvPr>
          <p:cNvSpPr>
            <a:spLocks noGrp="1"/>
          </p:cNvSpPr>
          <p:nvPr>
            <p:ph idx="1"/>
          </p:nvPr>
        </p:nvSpPr>
        <p:spPr>
          <a:xfrm>
            <a:off x="4926156" y="399548"/>
            <a:ext cx="6921012" cy="6592301"/>
          </a:xfrm>
        </p:spPr>
        <p:txBody>
          <a:bodyPr anchor="ctr">
            <a:normAutofit fontScale="85000" lnSpcReduction="20000"/>
          </a:bodyPr>
          <a:lstStyle/>
          <a:p>
            <a:pPr marL="514350" indent="-514350">
              <a:buAutoNum type="arabicParenR"/>
            </a:pPr>
            <a:r>
              <a:rPr lang="en-US" sz="3600"/>
              <a:t>Air Pollution</a:t>
            </a:r>
          </a:p>
          <a:p>
            <a:pPr marL="514350" indent="-514350">
              <a:buAutoNum type="arabicParenR"/>
            </a:pPr>
            <a:r>
              <a:rPr lang="en-US" sz="3600"/>
              <a:t>Lack of access to Clean Water</a:t>
            </a:r>
            <a:endParaRPr lang="en-US" sz="3600">
              <a:cs typeface="Calibri"/>
            </a:endParaRPr>
          </a:p>
          <a:p>
            <a:pPr marL="514350" indent="-514350">
              <a:buAutoNum type="arabicParenR"/>
            </a:pPr>
            <a:r>
              <a:rPr lang="en-US" sz="3600"/>
              <a:t>Climate Migration/</a:t>
            </a:r>
            <a:r>
              <a:rPr lang="en-US" sz="3600" err="1"/>
              <a:t>Climigration</a:t>
            </a:r>
            <a:endParaRPr lang="en-US" sz="3600"/>
          </a:p>
          <a:p>
            <a:pPr marL="514350" indent="-514350">
              <a:buAutoNum type="arabicParenR"/>
            </a:pPr>
            <a:r>
              <a:rPr lang="en-US" sz="3600"/>
              <a:t>Extreme Weather</a:t>
            </a:r>
            <a:endParaRPr lang="en-US" sz="3600">
              <a:cs typeface="Calibri"/>
            </a:endParaRPr>
          </a:p>
          <a:p>
            <a:pPr marL="514350" indent="-514350">
              <a:buAutoNum type="arabicParenR"/>
            </a:pPr>
            <a:r>
              <a:rPr lang="en-US" sz="3600"/>
              <a:t>Food Production</a:t>
            </a:r>
            <a:endParaRPr lang="en-US" sz="3600">
              <a:cs typeface="Calibri"/>
            </a:endParaRPr>
          </a:p>
          <a:p>
            <a:pPr marL="514350" indent="-514350">
              <a:buAutoNum type="arabicParenR"/>
            </a:pPr>
            <a:r>
              <a:rPr lang="en-US" sz="3600"/>
              <a:t>Gentrification</a:t>
            </a:r>
            <a:endParaRPr lang="en-US" sz="3600">
              <a:cs typeface="Calibri"/>
            </a:endParaRPr>
          </a:p>
          <a:p>
            <a:pPr marL="514350" indent="-514350">
              <a:buAutoNum type="arabicParenR"/>
            </a:pPr>
            <a:r>
              <a:rPr lang="en-US" sz="3600"/>
              <a:t>Toxins</a:t>
            </a:r>
            <a:endParaRPr lang="en-US" sz="3600">
              <a:cs typeface="Calibri"/>
            </a:endParaRPr>
          </a:p>
          <a:p>
            <a:pPr marL="0" indent="0">
              <a:buNone/>
            </a:pPr>
            <a:endParaRPr lang="en-US" sz="2400"/>
          </a:p>
          <a:p>
            <a:pPr marL="0" indent="0">
              <a:buNone/>
            </a:pPr>
            <a:r>
              <a:rPr lang="en-US" sz="4000"/>
              <a:t>Question: How does your picture, linked to one of these terms, impact Black, Brown and Indigenous communities in the United States? Think about your home, community, workplace and/or union.</a:t>
            </a:r>
            <a:endParaRPr lang="en-US" sz="4000">
              <a:cs typeface="Calibri"/>
            </a:endParaRPr>
          </a:p>
        </p:txBody>
      </p:sp>
    </p:spTree>
    <p:extLst>
      <p:ext uri="{BB962C8B-B14F-4D97-AF65-F5344CB8AC3E}">
        <p14:creationId xmlns:p14="http://schemas.microsoft.com/office/powerpoint/2010/main" val="1629910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96E24-DA2E-47D9-B11B-6F3D8BB530FE}"/>
              </a:ext>
            </a:extLst>
          </p:cNvPr>
          <p:cNvSpPr>
            <a:spLocks noGrp="1"/>
          </p:cNvSpPr>
          <p:nvPr>
            <p:ph type="title"/>
          </p:nvPr>
        </p:nvSpPr>
        <p:spPr>
          <a:xfrm>
            <a:off x="838200" y="588168"/>
            <a:ext cx="10515600" cy="1325563"/>
          </a:xfrm>
        </p:spPr>
        <p:txBody>
          <a:bodyPr>
            <a:normAutofit/>
          </a:bodyPr>
          <a:lstStyle/>
          <a:p>
            <a:pPr algn="ctr"/>
            <a:r>
              <a:rPr lang="en-US" sz="5400">
                <a:solidFill>
                  <a:srgbClr val="FFFFFF"/>
                </a:solidFill>
              </a:rPr>
              <a:t>Types of Environmental Racism</a:t>
            </a:r>
          </a:p>
        </p:txBody>
      </p:sp>
      <p:sp>
        <p:nvSpPr>
          <p:cNvPr id="3" name="Content Placeholder 2">
            <a:extLst>
              <a:ext uri="{FF2B5EF4-FFF2-40B4-BE49-F238E27FC236}">
                <a16:creationId xmlns:a16="http://schemas.microsoft.com/office/drawing/2014/main" id="{963332DB-E802-4490-9BB6-83476E3D9372}"/>
              </a:ext>
            </a:extLst>
          </p:cNvPr>
          <p:cNvSpPr>
            <a:spLocks noGrp="1"/>
          </p:cNvSpPr>
          <p:nvPr>
            <p:ph idx="1"/>
          </p:nvPr>
        </p:nvSpPr>
        <p:spPr>
          <a:xfrm>
            <a:off x="552451" y="2391568"/>
            <a:ext cx="11079771" cy="3785394"/>
          </a:xfrm>
        </p:spPr>
        <p:txBody>
          <a:bodyPr anchor="ctr">
            <a:normAutofit/>
          </a:bodyPr>
          <a:lstStyle/>
          <a:p>
            <a:pPr marL="0" indent="0">
              <a:buNone/>
            </a:pPr>
            <a:r>
              <a:rPr lang="en-US" sz="2200" b="1"/>
              <a:t>Air pollution</a:t>
            </a:r>
          </a:p>
          <a:p>
            <a:pPr marL="0" indent="0">
              <a:buNone/>
            </a:pPr>
            <a:r>
              <a:rPr lang="en-US" sz="2200"/>
              <a:t>People of color and the poor in urban area, who are likely to lack health insurance, are exposed to elevated levels of air pollutants that may lead to greater health impacts from air pollution.</a:t>
            </a:r>
            <a:endParaRPr lang="en-US" sz="2200">
              <a:ea typeface="Calibri"/>
              <a:cs typeface="Calibri"/>
            </a:endParaRPr>
          </a:p>
          <a:p>
            <a:pPr marL="0" indent="0">
              <a:buNone/>
            </a:pPr>
            <a:r>
              <a:rPr lang="en-US" sz="2200" b="1"/>
              <a:t>Lack of Access to Clean Water </a:t>
            </a:r>
            <a:endParaRPr lang="en-US" sz="2200" b="1">
              <a:ea typeface="Calibri"/>
              <a:cs typeface="Calibri"/>
            </a:endParaRPr>
          </a:p>
          <a:p>
            <a:pPr marL="0" indent="0">
              <a:buNone/>
            </a:pPr>
            <a:r>
              <a:rPr lang="en-US" sz="2200"/>
              <a:t>Due to decrease funding on infrastructure and regulation, many communities of color are exposed to high level of contamination of their water sources. Lack of accountability leads to water pipes on low-income neighborhoods to be outdated and containing harmful substances. </a:t>
            </a:r>
            <a:endParaRPr lang="en-US" sz="2200">
              <a:ea typeface="Calibri"/>
              <a:cs typeface="Calibri"/>
            </a:endParaRPr>
          </a:p>
        </p:txBody>
      </p:sp>
    </p:spTree>
    <p:extLst>
      <p:ext uri="{BB962C8B-B14F-4D97-AF65-F5344CB8AC3E}">
        <p14:creationId xmlns:p14="http://schemas.microsoft.com/office/powerpoint/2010/main" val="1182958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C8336-8647-429D-595B-F39821E5B07C}"/>
              </a:ext>
            </a:extLst>
          </p:cNvPr>
          <p:cNvSpPr>
            <a:spLocks noGrp="1"/>
          </p:cNvSpPr>
          <p:nvPr>
            <p:ph type="title"/>
          </p:nvPr>
        </p:nvSpPr>
        <p:spPr>
          <a:xfrm>
            <a:off x="280931" y="1005237"/>
            <a:ext cx="11484633" cy="702303"/>
          </a:xfrm>
        </p:spPr>
        <p:txBody>
          <a:bodyPr>
            <a:normAutofit/>
          </a:bodyPr>
          <a:lstStyle/>
          <a:p>
            <a:pPr algn="ctr"/>
            <a:r>
              <a:rPr lang="en-US" sz="3600">
                <a:solidFill>
                  <a:schemeClr val="tx1"/>
                </a:solidFill>
                <a:latin typeface="Calibri"/>
                <a:cs typeface="Calibri"/>
              </a:rPr>
              <a:t>Air and Water—A "new" unholy union</a:t>
            </a:r>
            <a:endParaRPr lang="en-US" sz="3600">
              <a:solidFill>
                <a:schemeClr val="tx1"/>
              </a:solidFill>
              <a:latin typeface="Calibri"/>
              <a:ea typeface="Calibri"/>
              <a:cs typeface="Calibri"/>
            </a:endParaRPr>
          </a:p>
          <a:p>
            <a:endParaRPr lang="en-US">
              <a:cs typeface="Calibri"/>
            </a:endParaRPr>
          </a:p>
        </p:txBody>
      </p:sp>
      <p:sp>
        <p:nvSpPr>
          <p:cNvPr id="3" name="Content Placeholder 2">
            <a:extLst>
              <a:ext uri="{FF2B5EF4-FFF2-40B4-BE49-F238E27FC236}">
                <a16:creationId xmlns:a16="http://schemas.microsoft.com/office/drawing/2014/main" id="{E8897073-2561-69CB-A14A-39AA9D552142}"/>
              </a:ext>
            </a:extLst>
          </p:cNvPr>
          <p:cNvSpPr>
            <a:spLocks noGrp="1"/>
          </p:cNvSpPr>
          <p:nvPr>
            <p:ph idx="1"/>
          </p:nvPr>
        </p:nvSpPr>
        <p:spPr>
          <a:xfrm>
            <a:off x="281795" y="1144438"/>
            <a:ext cx="10491063" cy="2032255"/>
          </a:xfrm>
        </p:spPr>
        <p:txBody>
          <a:bodyPr vert="horz" lIns="0" tIns="45720" rIns="0" bIns="45720" rtlCol="0" anchor="t">
            <a:normAutofit/>
          </a:bodyPr>
          <a:lstStyle/>
          <a:p>
            <a:pPr marL="0" indent="0">
              <a:buNone/>
            </a:pPr>
            <a:r>
              <a:rPr lang="en-US" sz="2800">
                <a:solidFill>
                  <a:srgbClr val="404040"/>
                </a:solidFill>
                <a:latin typeface="Calibri"/>
                <a:cs typeface="Calibri"/>
              </a:rPr>
              <a:t>Additionally, data centers required to generate AI tend to be located near poor urban centers; their water requirements and air pollution further strain already stressed areas.</a:t>
            </a:r>
            <a:endParaRPr lang="en-US" sz="2800">
              <a:solidFill>
                <a:srgbClr val="404040"/>
              </a:solidFill>
              <a:latin typeface="Calibri"/>
              <a:ea typeface="Calibri"/>
              <a:cs typeface="Calibri"/>
            </a:endParaRPr>
          </a:p>
          <a:p>
            <a:pPr>
              <a:buFont typeface="Arial" panose="020F0502020204030204" pitchFamily="34" charset="0"/>
              <a:buChar char="•"/>
            </a:pPr>
            <a:endParaRPr lang="en-US" sz="2700">
              <a:solidFill>
                <a:schemeClr val="tx1"/>
              </a:solidFill>
              <a:latin typeface="Calibri"/>
              <a:ea typeface="Calibri"/>
              <a:cs typeface="Calibri"/>
            </a:endParaRPr>
          </a:p>
        </p:txBody>
      </p:sp>
      <p:pic>
        <p:nvPicPr>
          <p:cNvPr id="4" name="Picture 3" descr="A group of black servers with smoke coming out of them&#10;&#10;AI-generated content may be incorrect.">
            <a:extLst>
              <a:ext uri="{FF2B5EF4-FFF2-40B4-BE49-F238E27FC236}">
                <a16:creationId xmlns:a16="http://schemas.microsoft.com/office/drawing/2014/main" id="{A58E0113-EC11-764E-A022-E19F8AD6F6C9}"/>
              </a:ext>
            </a:extLst>
          </p:cNvPr>
          <p:cNvPicPr>
            <a:picLocks noChangeAspect="1"/>
          </p:cNvPicPr>
          <p:nvPr/>
        </p:nvPicPr>
        <p:blipFill>
          <a:blip r:embed="rId3"/>
          <a:stretch>
            <a:fillRect/>
          </a:stretch>
        </p:blipFill>
        <p:spPr>
          <a:xfrm>
            <a:off x="357187" y="3174047"/>
            <a:ext cx="5168265" cy="2795905"/>
          </a:xfrm>
          <a:prstGeom prst="rect">
            <a:avLst/>
          </a:prstGeom>
        </p:spPr>
      </p:pic>
      <p:pic>
        <p:nvPicPr>
          <p:cNvPr id="5" name="Picture 4" descr="An aerial view of a factory&#10;&#10;AI-generated content may be incorrect.">
            <a:extLst>
              <a:ext uri="{FF2B5EF4-FFF2-40B4-BE49-F238E27FC236}">
                <a16:creationId xmlns:a16="http://schemas.microsoft.com/office/drawing/2014/main" id="{DB17A5CC-96ED-0F67-68E2-717388A6F437}"/>
              </a:ext>
            </a:extLst>
          </p:cNvPr>
          <p:cNvPicPr>
            <a:picLocks noChangeAspect="1"/>
          </p:cNvPicPr>
          <p:nvPr/>
        </p:nvPicPr>
        <p:blipFill>
          <a:blip r:embed="rId4"/>
          <a:stretch>
            <a:fillRect/>
          </a:stretch>
        </p:blipFill>
        <p:spPr>
          <a:xfrm>
            <a:off x="5707380" y="2159953"/>
            <a:ext cx="6060440" cy="3188335"/>
          </a:xfrm>
          <a:prstGeom prst="rect">
            <a:avLst/>
          </a:prstGeom>
        </p:spPr>
      </p:pic>
    </p:spTree>
    <p:extLst>
      <p:ext uri="{BB962C8B-B14F-4D97-AF65-F5344CB8AC3E}">
        <p14:creationId xmlns:p14="http://schemas.microsoft.com/office/powerpoint/2010/main" val="3230145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BCFC3-2866-89BE-FEE0-DE8848F423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194738-937A-58D4-9F48-16FED70ED44E}"/>
              </a:ext>
            </a:extLst>
          </p:cNvPr>
          <p:cNvSpPr>
            <a:spLocks noGrp="1"/>
          </p:cNvSpPr>
          <p:nvPr>
            <p:ph type="title"/>
          </p:nvPr>
        </p:nvSpPr>
        <p:spPr>
          <a:xfrm>
            <a:off x="280931" y="1005237"/>
            <a:ext cx="11484633" cy="702303"/>
          </a:xfrm>
        </p:spPr>
        <p:txBody>
          <a:bodyPr>
            <a:normAutofit fontScale="90000"/>
          </a:bodyPr>
          <a:lstStyle/>
          <a:p>
            <a:pPr algn="ctr"/>
            <a:r>
              <a:rPr lang="en-US" sz="3600">
                <a:solidFill>
                  <a:schemeClr val="tx1"/>
                </a:solidFill>
                <a:latin typeface="Calibri"/>
                <a:cs typeface="Calibri"/>
              </a:rPr>
              <a:t>Aging infrastructure is one of the root causes of poor indoor air quality in schools.</a:t>
            </a:r>
            <a:endParaRPr lang="en-US">
              <a:solidFill>
                <a:schemeClr val="tx1"/>
              </a:solidFill>
              <a:latin typeface="Calibri"/>
              <a:cs typeface="Calibri"/>
            </a:endParaRPr>
          </a:p>
          <a:p>
            <a:endParaRPr lang="en-US">
              <a:cs typeface="Calibri"/>
            </a:endParaRPr>
          </a:p>
        </p:txBody>
      </p:sp>
      <p:sp>
        <p:nvSpPr>
          <p:cNvPr id="3" name="Content Placeholder 2">
            <a:extLst>
              <a:ext uri="{FF2B5EF4-FFF2-40B4-BE49-F238E27FC236}">
                <a16:creationId xmlns:a16="http://schemas.microsoft.com/office/drawing/2014/main" id="{A2EF68E5-AEC1-AFC7-DB32-2261716DCF08}"/>
              </a:ext>
            </a:extLst>
          </p:cNvPr>
          <p:cNvSpPr>
            <a:spLocks noGrp="1"/>
          </p:cNvSpPr>
          <p:nvPr>
            <p:ph idx="1"/>
          </p:nvPr>
        </p:nvSpPr>
        <p:spPr/>
        <p:txBody>
          <a:bodyPr vert="horz" lIns="0" tIns="45720" rIns="0" bIns="45720" rtlCol="0" anchor="t">
            <a:normAutofit/>
          </a:bodyPr>
          <a:lstStyle/>
          <a:p>
            <a:pPr>
              <a:buFont typeface="Arial" panose="020F0502020204030204" pitchFamily="34" charset="0"/>
              <a:buChar char="•"/>
            </a:pPr>
            <a:r>
              <a:rPr lang="en-US" sz="2700">
                <a:solidFill>
                  <a:srgbClr val="404040"/>
                </a:solidFill>
                <a:latin typeface="Calibri"/>
                <a:cs typeface="Calibri"/>
              </a:rPr>
              <a:t> </a:t>
            </a:r>
            <a:r>
              <a:rPr lang="en-US" sz="2700">
                <a:solidFill>
                  <a:schemeClr val="tx1"/>
                </a:solidFill>
                <a:latin typeface="Calibri"/>
                <a:cs typeface="Calibri"/>
              </a:rPr>
              <a:t>Poor IAQ can trigger asthma attacks and absences. Asthma is a leading cause of school absence, leading to nearly 10.5 million missed school days per year.</a:t>
            </a:r>
            <a:endParaRPr lang="en-US">
              <a:solidFill>
                <a:schemeClr val="tx1"/>
              </a:solidFill>
              <a:latin typeface="Calibri"/>
              <a:cs typeface="Calibri"/>
            </a:endParaRPr>
          </a:p>
          <a:p>
            <a:pPr>
              <a:buFont typeface="Arial" panose="020F0502020204030204" pitchFamily="34" charset="0"/>
              <a:buChar char="•"/>
            </a:pPr>
            <a:r>
              <a:rPr lang="en-US" sz="2700">
                <a:solidFill>
                  <a:schemeClr val="tx1"/>
                </a:solidFill>
                <a:latin typeface="Calibri"/>
                <a:cs typeface="Calibri"/>
              </a:rPr>
              <a:t> Research indicates that many students, particularly in low-income areas, do not have a </a:t>
            </a:r>
            <a:r>
              <a:rPr lang="en-US" sz="2700" u="sng">
                <a:solidFill>
                  <a:schemeClr val="tx1"/>
                </a:solidFill>
                <a:latin typeface="Calibri"/>
                <a:cs typeface="Calibri"/>
                <a:hlinkClick r:id="rId3">
                  <a:extLst>
                    <a:ext uri="{A12FA001-AC4F-418D-AE19-62706E023703}">
                      <ahyp:hlinkClr xmlns:ahyp="http://schemas.microsoft.com/office/drawing/2018/hyperlinkcolor" val="tx"/>
                    </a:ext>
                  </a:extLst>
                </a:hlinkClick>
              </a:rPr>
              <a:t>quick-relief inhaler</a:t>
            </a:r>
            <a:r>
              <a:rPr lang="en-US" sz="2700">
                <a:solidFill>
                  <a:schemeClr val="tx1"/>
                </a:solidFill>
                <a:latin typeface="Calibri"/>
                <a:cs typeface="Calibri"/>
              </a:rPr>
              <a:t> at school, leading to unplanned ER visits, hospital stays, and missed work/school days. </a:t>
            </a:r>
            <a:endParaRPr lang="en-US">
              <a:solidFill>
                <a:schemeClr val="tx1"/>
              </a:solidFill>
              <a:latin typeface="Calibri"/>
              <a:cs typeface="Calibri"/>
            </a:endParaRPr>
          </a:p>
          <a:p>
            <a:pPr>
              <a:buFont typeface="Arial" panose="020F0502020204030204" pitchFamily="34" charset="0"/>
              <a:buChar char="•"/>
            </a:pPr>
            <a:r>
              <a:rPr lang="en-US" sz="2700">
                <a:solidFill>
                  <a:schemeClr val="tx1"/>
                </a:solidFill>
                <a:latin typeface="Calibri"/>
                <a:cs typeface="Calibri"/>
              </a:rPr>
              <a:t>Historical policies that resulted in the racial segregation of neighborhoods, workplaces, schools, and healthcare facilities continue to exacerbate asthma disparities today. Limiting resources and opportunities, access to healthcare, and increasing the risk of exposure to environmental triggers.</a:t>
            </a:r>
            <a:endParaRPr lang="en-US">
              <a:solidFill>
                <a:schemeClr val="tx1"/>
              </a:solidFill>
              <a:latin typeface="Calibri"/>
              <a:cs typeface="Calibri"/>
            </a:endParaRPr>
          </a:p>
        </p:txBody>
      </p:sp>
    </p:spTree>
    <p:extLst>
      <p:ext uri="{BB962C8B-B14F-4D97-AF65-F5344CB8AC3E}">
        <p14:creationId xmlns:p14="http://schemas.microsoft.com/office/powerpoint/2010/main" val="18138824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BEABF-1285-49F9-9374-B14286046542}"/>
              </a:ext>
            </a:extLst>
          </p:cNvPr>
          <p:cNvSpPr>
            <a:spLocks noGrp="1"/>
          </p:cNvSpPr>
          <p:nvPr>
            <p:ph type="title"/>
          </p:nvPr>
        </p:nvSpPr>
        <p:spPr>
          <a:xfrm>
            <a:off x="838200" y="588168"/>
            <a:ext cx="10515600" cy="1325563"/>
          </a:xfrm>
        </p:spPr>
        <p:txBody>
          <a:bodyPr>
            <a:normAutofit/>
          </a:bodyPr>
          <a:lstStyle/>
          <a:p>
            <a:pPr algn="ctr"/>
            <a:r>
              <a:rPr lang="en-US" sz="5400">
                <a:solidFill>
                  <a:srgbClr val="FFFFFF"/>
                </a:solidFill>
              </a:rPr>
              <a:t>Types of Environmental Racism</a:t>
            </a:r>
          </a:p>
        </p:txBody>
      </p:sp>
      <p:sp>
        <p:nvSpPr>
          <p:cNvPr id="3" name="Content Placeholder 2">
            <a:extLst>
              <a:ext uri="{FF2B5EF4-FFF2-40B4-BE49-F238E27FC236}">
                <a16:creationId xmlns:a16="http://schemas.microsoft.com/office/drawing/2014/main" id="{B76A58CF-D7B2-4C5C-9B21-E521741624D3}"/>
              </a:ext>
            </a:extLst>
          </p:cNvPr>
          <p:cNvSpPr>
            <a:spLocks noGrp="1"/>
          </p:cNvSpPr>
          <p:nvPr>
            <p:ph idx="1"/>
          </p:nvPr>
        </p:nvSpPr>
        <p:spPr>
          <a:xfrm>
            <a:off x="545124" y="2391568"/>
            <a:ext cx="11087099" cy="3785394"/>
          </a:xfrm>
        </p:spPr>
        <p:txBody>
          <a:bodyPr anchor="ctr">
            <a:normAutofit/>
          </a:bodyPr>
          <a:lstStyle/>
          <a:p>
            <a:pPr marL="0" indent="0">
              <a:buNone/>
            </a:pPr>
            <a:r>
              <a:rPr lang="en-US" sz="2200" b="1"/>
              <a:t>Climate Migration (Climigration)</a:t>
            </a:r>
            <a:r>
              <a:rPr lang="en-US" sz="2200"/>
              <a:t> </a:t>
            </a:r>
          </a:p>
          <a:p>
            <a:pPr marL="0" indent="0">
              <a:buNone/>
            </a:pPr>
            <a:r>
              <a:rPr lang="en-US" sz="2200"/>
              <a:t>As temperature and sea levels have risen due to climate change, governments around the world are facing massive human displacement without any mechanism to address it.</a:t>
            </a:r>
          </a:p>
          <a:p>
            <a:pPr marL="0" indent="0">
              <a:buNone/>
            </a:pPr>
            <a:endParaRPr lang="en-US" sz="2200"/>
          </a:p>
          <a:p>
            <a:pPr marL="0" indent="0">
              <a:buNone/>
            </a:pPr>
            <a:r>
              <a:rPr lang="en-US" sz="2200" b="1"/>
              <a:t>Food Production</a:t>
            </a:r>
          </a:p>
          <a:p>
            <a:pPr marL="0" indent="0">
              <a:buNone/>
            </a:pPr>
            <a:r>
              <a:rPr lang="en-US" sz="2200"/>
              <a:t>Low income families, who tend to be disproportionately people of color, are forced to spend a bigger proportion of their income on food than higher income families. Food chain contamination occurs through introduction of toxic substances into the environment</a:t>
            </a:r>
          </a:p>
        </p:txBody>
      </p:sp>
    </p:spTree>
    <p:extLst>
      <p:ext uri="{BB962C8B-B14F-4D97-AF65-F5344CB8AC3E}">
        <p14:creationId xmlns:p14="http://schemas.microsoft.com/office/powerpoint/2010/main" val="3104342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6F290-8A0C-9A65-51E5-CFE53F2C2AC6}"/>
              </a:ext>
            </a:extLst>
          </p:cNvPr>
          <p:cNvSpPr>
            <a:spLocks noGrp="1"/>
          </p:cNvSpPr>
          <p:nvPr>
            <p:ph type="title"/>
          </p:nvPr>
        </p:nvSpPr>
        <p:spPr/>
        <p:txBody>
          <a:bodyPr>
            <a:normAutofit fontScale="90000"/>
          </a:bodyPr>
          <a:lstStyle/>
          <a:p>
            <a:r>
              <a:rPr lang="en-US">
                <a:ea typeface="Calibri"/>
                <a:cs typeface="Calibri"/>
              </a:rPr>
              <a:t>Food Justice</a:t>
            </a:r>
            <a:endParaRPr lang="en-US"/>
          </a:p>
        </p:txBody>
      </p:sp>
      <p:sp>
        <p:nvSpPr>
          <p:cNvPr id="3" name="Content Placeholder 2">
            <a:extLst>
              <a:ext uri="{FF2B5EF4-FFF2-40B4-BE49-F238E27FC236}">
                <a16:creationId xmlns:a16="http://schemas.microsoft.com/office/drawing/2014/main" id="{67674E2A-7329-AB59-246A-A30C6713EF19}"/>
              </a:ext>
            </a:extLst>
          </p:cNvPr>
          <p:cNvSpPr>
            <a:spLocks noGrp="1"/>
          </p:cNvSpPr>
          <p:nvPr>
            <p:ph idx="1"/>
          </p:nvPr>
        </p:nvSpPr>
        <p:spPr/>
        <p:txBody>
          <a:bodyPr vert="horz" lIns="0" tIns="45720" rIns="0" bIns="45720" rtlCol="0" anchor="t">
            <a:normAutofit fontScale="92500" lnSpcReduction="20000"/>
          </a:bodyPr>
          <a:lstStyle/>
          <a:p>
            <a:r>
              <a:rPr lang="en-US" sz="7200">
                <a:ea typeface="+mn-lt"/>
                <a:cs typeface="+mn-lt"/>
              </a:rPr>
              <a:t> </a:t>
            </a:r>
            <a:r>
              <a:rPr lang="en-US" sz="3200">
                <a:ea typeface="+mn-lt"/>
                <a:cs typeface="+mn-lt"/>
              </a:rPr>
              <a:t>Food justice is fundamentally about racial justice, because in the United States, race and racism not only structure everyday experiences but also influence the (under) development of neighborhoods and the implementation of policies that disproportionately disenfranchise Black communities... The desire to 'bring good food' to Black communities [as a primary solution]… reinforces the belief that these communities have little or no investment in creating their own place-making strategies toward food self-sufficiency. </a:t>
            </a:r>
          </a:p>
          <a:p>
            <a:pPr algn="r"/>
            <a:endParaRPr lang="en-US" sz="3200">
              <a:ea typeface="+mn-lt"/>
              <a:cs typeface="+mn-lt"/>
            </a:endParaRPr>
          </a:p>
          <a:p>
            <a:pPr algn="r"/>
            <a:r>
              <a:rPr lang="en-US" sz="3200">
                <a:ea typeface="+mn-lt"/>
                <a:cs typeface="+mn-lt"/>
              </a:rPr>
              <a:t>Ashante M Reese (2019) </a:t>
            </a:r>
            <a:endParaRPr lang="en-US"/>
          </a:p>
          <a:p>
            <a:pPr algn="r"/>
            <a:r>
              <a:rPr lang="en-US" sz="2400">
                <a:ea typeface="+mn-lt"/>
                <a:cs typeface="+mn-lt"/>
              </a:rPr>
              <a:t>Black Food Geographies: Race, </a:t>
            </a:r>
            <a:r>
              <a:rPr lang="en-US" sz="2400" err="1">
                <a:ea typeface="+mn-lt"/>
                <a:cs typeface="+mn-lt"/>
              </a:rPr>
              <a:t>SelfReliance</a:t>
            </a:r>
            <a:r>
              <a:rPr lang="en-US" sz="2400">
                <a:ea typeface="+mn-lt"/>
                <a:cs typeface="+mn-lt"/>
              </a:rPr>
              <a:t>, and Food Access in Washington, D. C. </a:t>
            </a:r>
            <a:endParaRPr lang="en-US" sz="2400">
              <a:cs typeface="Calibri"/>
            </a:endParaRPr>
          </a:p>
        </p:txBody>
      </p:sp>
    </p:spTree>
    <p:extLst>
      <p:ext uri="{BB962C8B-B14F-4D97-AF65-F5344CB8AC3E}">
        <p14:creationId xmlns:p14="http://schemas.microsoft.com/office/powerpoint/2010/main" val="25903454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8633D-C800-A9B2-502C-591A62904B09}"/>
              </a:ext>
            </a:extLst>
          </p:cNvPr>
          <p:cNvSpPr>
            <a:spLocks noGrp="1"/>
          </p:cNvSpPr>
          <p:nvPr>
            <p:ph type="title"/>
          </p:nvPr>
        </p:nvSpPr>
        <p:spPr/>
        <p:txBody>
          <a:bodyPr>
            <a:normAutofit fontScale="90000"/>
          </a:bodyPr>
          <a:lstStyle/>
          <a:p>
            <a:r>
              <a:rPr lang="en-US">
                <a:ea typeface="Calibri"/>
                <a:cs typeface="Calibri"/>
              </a:rPr>
              <a:t>Food Apartheid</a:t>
            </a:r>
            <a:endParaRPr lang="en-US"/>
          </a:p>
        </p:txBody>
      </p:sp>
      <p:pic>
        <p:nvPicPr>
          <p:cNvPr id="6" name="Malik Yakini on Food Apartheid">
            <a:hlinkClick r:id="" action="ppaction://media"/>
            <a:extLst>
              <a:ext uri="{FF2B5EF4-FFF2-40B4-BE49-F238E27FC236}">
                <a16:creationId xmlns:a16="http://schemas.microsoft.com/office/drawing/2014/main" id="{A0AA5A78-6942-1BBD-9703-240EB50AACDF}"/>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743E2954-CDEB-B940-8007-EFB6272241EA}" label="" lang="en" r:embed="rId4"/>
                        </p173:trackLst>
                      </p173:tracksInfo>
                    </p:ext>
                  </p14:extLst>
                </p14:media>
              </p:ext>
            </p:extLst>
          </p:nvPr>
        </p:nvPicPr>
        <p:blipFill>
          <a:blip r:embed="rId5"/>
          <a:stretch>
            <a:fillRect/>
          </a:stretch>
        </p:blipFill>
        <p:spPr>
          <a:xfrm>
            <a:off x="1320800" y="914400"/>
            <a:ext cx="9271000" cy="5346700"/>
          </a:xfrm>
          <a:prstGeom prst="rect">
            <a:avLst/>
          </a:prstGeom>
        </p:spPr>
      </p:pic>
    </p:spTree>
    <p:extLst>
      <p:ext uri="{BB962C8B-B14F-4D97-AF65-F5344CB8AC3E}">
        <p14:creationId xmlns:p14="http://schemas.microsoft.com/office/powerpoint/2010/main" val="493623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601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CBDA6-F572-D0C9-BB52-3E0F51CD48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825D4D-BFBD-D16C-33C0-960E750C4A0B}"/>
              </a:ext>
            </a:extLst>
          </p:cNvPr>
          <p:cNvSpPr>
            <a:spLocks noGrp="1"/>
          </p:cNvSpPr>
          <p:nvPr>
            <p:ph type="title"/>
          </p:nvPr>
        </p:nvSpPr>
        <p:spPr>
          <a:xfrm>
            <a:off x="398586" y="382780"/>
            <a:ext cx="4535782" cy="5259054"/>
          </a:xfrm>
        </p:spPr>
        <p:txBody>
          <a:bodyPr>
            <a:normAutofit/>
          </a:bodyPr>
          <a:lstStyle/>
          <a:p>
            <a:br>
              <a:rPr lang="en-US" sz="4100"/>
            </a:br>
            <a:r>
              <a:rPr lang="en-US" sz="5400">
                <a:solidFill>
                  <a:srgbClr val="FFFFFF"/>
                </a:solidFill>
              </a:rPr>
              <a:t>To ACT on Organizing around environmental racism and food apartheid </a:t>
            </a:r>
          </a:p>
        </p:txBody>
      </p:sp>
      <p:sp>
        <p:nvSpPr>
          <p:cNvPr id="3" name="Content Placeholder 2">
            <a:extLst>
              <a:ext uri="{FF2B5EF4-FFF2-40B4-BE49-F238E27FC236}">
                <a16:creationId xmlns:a16="http://schemas.microsoft.com/office/drawing/2014/main" id="{0C837EDC-EBAC-8B4C-63C5-40192B0FE9D8}"/>
              </a:ext>
            </a:extLst>
          </p:cNvPr>
          <p:cNvSpPr>
            <a:spLocks noGrp="1"/>
          </p:cNvSpPr>
          <p:nvPr>
            <p:ph idx="1"/>
          </p:nvPr>
        </p:nvSpPr>
        <p:spPr>
          <a:xfrm>
            <a:off x="5600700" y="624568"/>
            <a:ext cx="6405193" cy="5412920"/>
          </a:xfrm>
        </p:spPr>
        <p:txBody>
          <a:bodyPr anchor="ctr">
            <a:normAutofit/>
          </a:bodyPr>
          <a:lstStyle/>
          <a:p>
            <a:pPr marL="0" indent="0">
              <a:buNone/>
            </a:pPr>
            <a:r>
              <a:rPr lang="en-US" sz="3600" b="1"/>
              <a:t>Ask Different Questions</a:t>
            </a:r>
          </a:p>
          <a:p>
            <a:pPr marL="457200" indent="-457200">
              <a:buAutoNum type="arabicPeriod"/>
            </a:pPr>
            <a:r>
              <a:rPr lang="en-US" sz="2400"/>
              <a:t>What are the current environmental justice and food apartheid priorities in your union and/or labor council?</a:t>
            </a:r>
            <a:endParaRPr lang="en-US" sz="2400">
              <a:ea typeface="Calibri" panose="020F0502020204030204"/>
              <a:cs typeface="Calibri"/>
            </a:endParaRPr>
          </a:p>
          <a:p>
            <a:pPr marL="457200" indent="-457200">
              <a:buAutoNum type="arabicPeriod"/>
            </a:pPr>
            <a:r>
              <a:rPr lang="en-US" sz="2400"/>
              <a:t>What steps can you take to support these priorities?</a:t>
            </a:r>
            <a:endParaRPr lang="en-US" sz="2400">
              <a:ea typeface="Calibri" panose="020F0502020204030204"/>
              <a:cs typeface="Calibri"/>
            </a:endParaRPr>
          </a:p>
          <a:p>
            <a:pPr marL="457200" indent="-457200">
              <a:buAutoNum type="arabicPeriod"/>
            </a:pPr>
            <a:r>
              <a:rPr lang="en-US" sz="2400"/>
              <a:t>What are some projects you want your union and/or labor council to undertake in addressing environmental racism?</a:t>
            </a:r>
            <a:endParaRPr lang="en-US" sz="2400">
              <a:ea typeface="Calibri" panose="020F0502020204030204"/>
              <a:cs typeface="Calibri"/>
            </a:endParaRPr>
          </a:p>
          <a:p>
            <a:pPr marL="0" indent="0">
              <a:buNone/>
            </a:pPr>
            <a:endParaRPr lang="en-US" sz="2400"/>
          </a:p>
          <a:p>
            <a:pPr marL="0" indent="0">
              <a:buNone/>
            </a:pPr>
            <a:endParaRPr lang="en-US" sz="2400"/>
          </a:p>
        </p:txBody>
      </p:sp>
    </p:spTree>
    <p:extLst>
      <p:ext uri="{BB962C8B-B14F-4D97-AF65-F5344CB8AC3E}">
        <p14:creationId xmlns:p14="http://schemas.microsoft.com/office/powerpoint/2010/main" val="223325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18091-C908-442E-99E8-613E5D831166}"/>
              </a:ext>
            </a:extLst>
          </p:cNvPr>
          <p:cNvSpPr>
            <a:spLocks noGrp="1"/>
          </p:cNvSpPr>
          <p:nvPr>
            <p:ph type="title"/>
          </p:nvPr>
        </p:nvSpPr>
        <p:spPr>
          <a:xfrm>
            <a:off x="838200" y="588168"/>
            <a:ext cx="10515600" cy="1325563"/>
          </a:xfrm>
        </p:spPr>
        <p:txBody>
          <a:bodyPr>
            <a:normAutofit/>
          </a:bodyPr>
          <a:lstStyle/>
          <a:p>
            <a:pPr algn="ctr"/>
            <a:r>
              <a:rPr lang="en-US" sz="5400">
                <a:solidFill>
                  <a:srgbClr val="FFFFFF"/>
                </a:solidFill>
              </a:rPr>
              <a:t>Types of Environmental Racism</a:t>
            </a:r>
          </a:p>
        </p:txBody>
      </p:sp>
      <p:sp>
        <p:nvSpPr>
          <p:cNvPr id="3" name="Content Placeholder 2">
            <a:extLst>
              <a:ext uri="{FF2B5EF4-FFF2-40B4-BE49-F238E27FC236}">
                <a16:creationId xmlns:a16="http://schemas.microsoft.com/office/drawing/2014/main" id="{BB410123-1354-407C-B4FF-AA23361AA587}"/>
              </a:ext>
            </a:extLst>
          </p:cNvPr>
          <p:cNvSpPr>
            <a:spLocks noGrp="1"/>
          </p:cNvSpPr>
          <p:nvPr>
            <p:ph idx="1"/>
          </p:nvPr>
        </p:nvSpPr>
        <p:spPr>
          <a:xfrm>
            <a:off x="545124" y="2391568"/>
            <a:ext cx="11087099" cy="3785394"/>
          </a:xfrm>
        </p:spPr>
        <p:txBody>
          <a:bodyPr anchor="ctr">
            <a:normAutofit/>
          </a:bodyPr>
          <a:lstStyle/>
          <a:p>
            <a:pPr marL="0" indent="0">
              <a:buNone/>
            </a:pPr>
            <a:r>
              <a:rPr lang="en-US" sz="2200" b="1"/>
              <a:t>Extreme Weather </a:t>
            </a:r>
          </a:p>
          <a:p>
            <a:pPr marL="0" indent="0">
              <a:buNone/>
            </a:pPr>
            <a:r>
              <a:rPr lang="en-US" sz="2200"/>
              <a:t>Extreme weather events, such as heatwaves, extreme cold, droughts and floods are expected to increase in frequency and intensity due to climate change. Due to increase in the temperature, there is increased risk in cardiovascular deaths (with risks higher for African Americans). Low-income urban neighborhoods and communities of color are particularly vulnerable to because they are often segregated in the inner city, where dark-colored materials, such as asphalt, used for construction absorb heat and do not allow it to dissipate at the same rate as soil, grass, forests, and other less industrial materials.  As heatwaves increase, low income families and people of color are less likely to have access to air-conditioning leading to disproportionate risk of heat-related illness and death.</a:t>
            </a:r>
            <a:endParaRPr lang="en-US" sz="2200">
              <a:cs typeface="Calibri"/>
            </a:endParaRPr>
          </a:p>
          <a:p>
            <a:endParaRPr lang="en-US" sz="2200"/>
          </a:p>
        </p:txBody>
      </p:sp>
    </p:spTree>
    <p:extLst>
      <p:ext uri="{BB962C8B-B14F-4D97-AF65-F5344CB8AC3E}">
        <p14:creationId xmlns:p14="http://schemas.microsoft.com/office/powerpoint/2010/main" val="2180092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B5058-CE29-43BF-B036-B7B9AECCCF1B}"/>
              </a:ext>
            </a:extLst>
          </p:cNvPr>
          <p:cNvSpPr>
            <a:spLocks noGrp="1"/>
          </p:cNvSpPr>
          <p:nvPr>
            <p:ph type="title"/>
          </p:nvPr>
        </p:nvSpPr>
        <p:spPr>
          <a:xfrm>
            <a:off x="838200" y="588168"/>
            <a:ext cx="10515600" cy="1325563"/>
          </a:xfrm>
        </p:spPr>
        <p:txBody>
          <a:bodyPr>
            <a:normAutofit/>
          </a:bodyPr>
          <a:lstStyle/>
          <a:p>
            <a:pPr algn="ctr"/>
            <a:r>
              <a:rPr lang="en-US" sz="4600">
                <a:solidFill>
                  <a:srgbClr val="FFFFFF"/>
                </a:solidFill>
              </a:rPr>
              <a:t>Types of Environmental Racism</a:t>
            </a:r>
          </a:p>
        </p:txBody>
      </p:sp>
      <p:sp>
        <p:nvSpPr>
          <p:cNvPr id="3" name="Content Placeholder 2">
            <a:extLst>
              <a:ext uri="{FF2B5EF4-FFF2-40B4-BE49-F238E27FC236}">
                <a16:creationId xmlns:a16="http://schemas.microsoft.com/office/drawing/2014/main" id="{D4E3B7F8-6AA1-43B4-84EF-668740B0315A}"/>
              </a:ext>
            </a:extLst>
          </p:cNvPr>
          <p:cNvSpPr>
            <a:spLocks noGrp="1"/>
          </p:cNvSpPr>
          <p:nvPr>
            <p:ph idx="1"/>
          </p:nvPr>
        </p:nvSpPr>
        <p:spPr>
          <a:xfrm>
            <a:off x="537796" y="2391568"/>
            <a:ext cx="11094427" cy="3785394"/>
          </a:xfrm>
        </p:spPr>
        <p:txBody>
          <a:bodyPr anchor="ctr">
            <a:normAutofit/>
          </a:bodyPr>
          <a:lstStyle/>
          <a:p>
            <a:pPr marL="0" indent="0">
              <a:buNone/>
            </a:pPr>
            <a:r>
              <a:rPr lang="en-US" sz="2400" b="1"/>
              <a:t>Gentrification </a:t>
            </a:r>
          </a:p>
          <a:p>
            <a:pPr marL="0" indent="0">
              <a:buNone/>
            </a:pPr>
            <a:r>
              <a:rPr lang="en-US" sz="2400"/>
              <a:t>Gentrification describes the movement of wealthier individuals and families (often White) into urban, working class neighborhoods. This results in an increase in property values and rents that often displaces low-income, black and brown inhabitants and businesses who are then forced to move to other neighborhoods where environmental degradation is worse.</a:t>
            </a:r>
          </a:p>
          <a:p>
            <a:pPr marL="0" indent="0">
              <a:buNone/>
            </a:pPr>
            <a:endParaRPr lang="en-US" sz="2400"/>
          </a:p>
        </p:txBody>
      </p:sp>
    </p:spTree>
    <p:extLst>
      <p:ext uri="{BB962C8B-B14F-4D97-AF65-F5344CB8AC3E}">
        <p14:creationId xmlns:p14="http://schemas.microsoft.com/office/powerpoint/2010/main" val="3362733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14AA1-377C-448A-9869-41C5ACE9B777}"/>
              </a:ext>
            </a:extLst>
          </p:cNvPr>
          <p:cNvSpPr>
            <a:spLocks noGrp="1"/>
          </p:cNvSpPr>
          <p:nvPr>
            <p:ph type="title"/>
          </p:nvPr>
        </p:nvSpPr>
        <p:spPr>
          <a:xfrm>
            <a:off x="838200" y="588168"/>
            <a:ext cx="10515600" cy="1325563"/>
          </a:xfrm>
        </p:spPr>
        <p:txBody>
          <a:bodyPr>
            <a:normAutofit/>
          </a:bodyPr>
          <a:lstStyle/>
          <a:p>
            <a:pPr algn="ctr"/>
            <a:r>
              <a:rPr lang="en-US" sz="4600">
                <a:solidFill>
                  <a:srgbClr val="FFFFFF"/>
                </a:solidFill>
              </a:rPr>
              <a:t>Types of Environmental Racism</a:t>
            </a:r>
          </a:p>
        </p:txBody>
      </p:sp>
      <p:sp>
        <p:nvSpPr>
          <p:cNvPr id="3" name="Content Placeholder 2">
            <a:extLst>
              <a:ext uri="{FF2B5EF4-FFF2-40B4-BE49-F238E27FC236}">
                <a16:creationId xmlns:a16="http://schemas.microsoft.com/office/drawing/2014/main" id="{81CA2065-7D02-4DE4-9DEC-638F03536B25}"/>
              </a:ext>
            </a:extLst>
          </p:cNvPr>
          <p:cNvSpPr>
            <a:spLocks noGrp="1"/>
          </p:cNvSpPr>
          <p:nvPr>
            <p:ph idx="1"/>
          </p:nvPr>
        </p:nvSpPr>
        <p:spPr>
          <a:xfrm>
            <a:off x="545124" y="2391568"/>
            <a:ext cx="11079772" cy="3785394"/>
          </a:xfrm>
        </p:spPr>
        <p:txBody>
          <a:bodyPr anchor="ctr">
            <a:normAutofit/>
          </a:bodyPr>
          <a:lstStyle/>
          <a:p>
            <a:pPr marL="0" indent="0">
              <a:buNone/>
            </a:pPr>
            <a:r>
              <a:rPr lang="en-US" sz="2400" b="1"/>
              <a:t>Toxins in the Community and Workplace</a:t>
            </a:r>
          </a:p>
          <a:p>
            <a:pPr marL="0" indent="0">
              <a:buNone/>
            </a:pPr>
            <a:r>
              <a:rPr lang="en-US" sz="2400"/>
              <a:t>The communities beset by hazardous pollution and toxins tend to be poor and disproportionately black, brown and indigenous communities. Due to entrenched segregation, many hazardous waste and toxic facilities end up in these communities, leading residents to experience health and wellness problems. Research describes the analysis of all permitted industrial facilities across the United States show that polluters, including commercial hazardous waste facilities, disproportionately expose communities of color and low-income populations to chemical releases.</a:t>
            </a:r>
          </a:p>
        </p:txBody>
      </p:sp>
    </p:spTree>
    <p:extLst>
      <p:ext uri="{BB962C8B-B14F-4D97-AF65-F5344CB8AC3E}">
        <p14:creationId xmlns:p14="http://schemas.microsoft.com/office/powerpoint/2010/main" val="2315040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5D5B4-4766-B722-18B0-B5F1A566AAD0}"/>
              </a:ext>
            </a:extLst>
          </p:cNvPr>
          <p:cNvSpPr>
            <a:spLocks noGrp="1"/>
          </p:cNvSpPr>
          <p:nvPr>
            <p:ph type="title"/>
          </p:nvPr>
        </p:nvSpPr>
        <p:spPr>
          <a:xfrm>
            <a:off x="1097280" y="286603"/>
            <a:ext cx="10058400" cy="1450757"/>
          </a:xfrm>
        </p:spPr>
        <p:txBody>
          <a:bodyPr vert="horz" lIns="91440" tIns="45720" rIns="91440" bIns="45720" rtlCol="0" anchor="b">
            <a:normAutofit/>
          </a:bodyPr>
          <a:lstStyle/>
          <a:p>
            <a:r>
              <a:rPr lang="en-US">
                <a:latin typeface="+mj-lt"/>
              </a:rPr>
              <a:t>Integrating Racial Justice Solutions </a:t>
            </a:r>
          </a:p>
          <a:p>
            <a:endParaRPr lang="en-US">
              <a:latin typeface="+mj-lt"/>
            </a:endParaRPr>
          </a:p>
        </p:txBody>
      </p:sp>
      <p:sp>
        <p:nvSpPr>
          <p:cNvPr id="3" name="Content Placeholder 2">
            <a:extLst>
              <a:ext uri="{FF2B5EF4-FFF2-40B4-BE49-F238E27FC236}">
                <a16:creationId xmlns:a16="http://schemas.microsoft.com/office/drawing/2014/main" id="{C2461BF3-FE1D-2C66-B10E-DB3C4213B265}"/>
              </a:ext>
            </a:extLst>
          </p:cNvPr>
          <p:cNvSpPr>
            <a:spLocks noGrp="1"/>
          </p:cNvSpPr>
          <p:nvPr>
            <p:ph idx="1"/>
          </p:nvPr>
        </p:nvSpPr>
        <p:spPr>
          <a:xfrm>
            <a:off x="1097279" y="1845734"/>
            <a:ext cx="7434701" cy="4023360"/>
          </a:xfrm>
        </p:spPr>
        <p:txBody>
          <a:bodyPr vert="horz" lIns="0" tIns="45720" rIns="0" bIns="45720" rtlCol="0" anchor="t">
            <a:noAutofit/>
          </a:bodyPr>
          <a:lstStyle/>
          <a:p>
            <a:r>
              <a:rPr lang="en-US" sz="2800">
                <a:sym typeface="Symbol"/>
              </a:rPr>
              <a:t>· </a:t>
            </a:r>
            <a:r>
              <a:rPr lang="en-US" sz="2800"/>
              <a:t>Without an intentional focus on understanding how race and other social factors play into exacerbating the poor conditions of public schools, we could see a continuation of negative outcomes. </a:t>
            </a:r>
            <a:endParaRPr lang="en-US" sz="2800">
              <a:ea typeface="Calibri"/>
              <a:cs typeface="Calibri"/>
            </a:endParaRPr>
          </a:p>
          <a:p>
            <a:r>
              <a:rPr lang="en-US" sz="2800">
                <a:sym typeface="Symbol"/>
              </a:rPr>
              <a:t>· </a:t>
            </a:r>
            <a:r>
              <a:rPr lang="en-US" sz="2800"/>
              <a:t>School districts serving primarily students of color receive less funding than districts serving a majority white student population. </a:t>
            </a:r>
            <a:endParaRPr lang="en-US" sz="2800">
              <a:ea typeface="Calibri"/>
              <a:cs typeface="Calibri"/>
            </a:endParaRPr>
          </a:p>
          <a:p>
            <a:pPr>
              <a:buFont typeface="Calibri" panose="020F0502020204030204" pitchFamily="34" charset="0"/>
              <a:buChar char=" "/>
            </a:pPr>
            <a:r>
              <a:rPr lang="en-US" sz="2800">
                <a:sym typeface="Symbol"/>
              </a:rPr>
              <a:t>· </a:t>
            </a:r>
            <a:r>
              <a:rPr lang="en-US" sz="2800"/>
              <a:t>An aging infrastructure is one of the root causes of poor indoor air quality in schools.</a:t>
            </a:r>
            <a:endParaRPr lang="en-US" sz="2800">
              <a:ea typeface="Calibri"/>
              <a:cs typeface="Calibri"/>
            </a:endParaRPr>
          </a:p>
          <a:p>
            <a:endParaRPr lang="en-US"/>
          </a:p>
        </p:txBody>
      </p:sp>
      <p:pic>
        <p:nvPicPr>
          <p:cNvPr id="5" name="Picture 2" descr="Image result for key point">
            <a:extLst>
              <a:ext uri="{FF2B5EF4-FFF2-40B4-BE49-F238E27FC236}">
                <a16:creationId xmlns:a16="http://schemas.microsoft.com/office/drawing/2014/main" id="{EC0ACBA6-2DD8-D538-825B-409E044D077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1600000">
            <a:off x="8543084" y="2446215"/>
            <a:ext cx="3135109" cy="2411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44159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2A86F-3F61-44DB-BBD5-731397DC6390}"/>
              </a:ext>
            </a:extLst>
          </p:cNvPr>
          <p:cNvSpPr>
            <a:spLocks noGrp="1"/>
          </p:cNvSpPr>
          <p:nvPr>
            <p:ph type="title"/>
          </p:nvPr>
        </p:nvSpPr>
        <p:spPr>
          <a:xfrm>
            <a:off x="398586" y="382780"/>
            <a:ext cx="4535782" cy="5259054"/>
          </a:xfrm>
        </p:spPr>
        <p:txBody>
          <a:bodyPr>
            <a:normAutofit/>
          </a:bodyPr>
          <a:lstStyle/>
          <a:p>
            <a:br>
              <a:rPr lang="en-US" sz="4100"/>
            </a:br>
            <a:r>
              <a:rPr lang="en-US" sz="5400">
                <a:solidFill>
                  <a:srgbClr val="FFFFFF"/>
                </a:solidFill>
              </a:rPr>
              <a:t>To ACT on Organizing around environmental racism and climate change </a:t>
            </a:r>
          </a:p>
        </p:txBody>
      </p:sp>
      <p:sp>
        <p:nvSpPr>
          <p:cNvPr id="3" name="Content Placeholder 2">
            <a:extLst>
              <a:ext uri="{FF2B5EF4-FFF2-40B4-BE49-F238E27FC236}">
                <a16:creationId xmlns:a16="http://schemas.microsoft.com/office/drawing/2014/main" id="{31F21F4E-8ADF-4665-9A72-175501A627F6}"/>
              </a:ext>
            </a:extLst>
          </p:cNvPr>
          <p:cNvSpPr>
            <a:spLocks noGrp="1"/>
          </p:cNvSpPr>
          <p:nvPr>
            <p:ph idx="1"/>
          </p:nvPr>
        </p:nvSpPr>
        <p:spPr>
          <a:xfrm>
            <a:off x="5600700" y="624568"/>
            <a:ext cx="6405193" cy="5412920"/>
          </a:xfrm>
        </p:spPr>
        <p:txBody>
          <a:bodyPr anchor="ctr">
            <a:normAutofit/>
          </a:bodyPr>
          <a:lstStyle/>
          <a:p>
            <a:pPr marL="0" indent="0">
              <a:buNone/>
            </a:pPr>
            <a:r>
              <a:rPr lang="en-US" sz="3600" b="1"/>
              <a:t>Ask Different Questions</a:t>
            </a:r>
          </a:p>
          <a:p>
            <a:pPr marL="457200" indent="-457200">
              <a:buAutoNum type="arabicPeriod"/>
            </a:pPr>
            <a:r>
              <a:rPr lang="en-US" sz="2400"/>
              <a:t>What are the current environmental justice and climate change priorities in your union and/or labor council?</a:t>
            </a:r>
            <a:endParaRPr lang="en-US" sz="2400">
              <a:ea typeface="Calibri" panose="020F0502020204030204"/>
              <a:cs typeface="Calibri"/>
            </a:endParaRPr>
          </a:p>
          <a:p>
            <a:pPr marL="457200" indent="-457200">
              <a:buAutoNum type="arabicPeriod"/>
            </a:pPr>
            <a:r>
              <a:rPr lang="en-US" sz="2400"/>
              <a:t>What steps can you take to support these priorities?</a:t>
            </a:r>
            <a:endParaRPr lang="en-US" sz="2400">
              <a:ea typeface="Calibri" panose="020F0502020204030204"/>
              <a:cs typeface="Calibri"/>
            </a:endParaRPr>
          </a:p>
          <a:p>
            <a:pPr marL="457200" indent="-457200">
              <a:buAutoNum type="arabicPeriod"/>
            </a:pPr>
            <a:r>
              <a:rPr lang="en-US" sz="2400"/>
              <a:t>What are some projects you want your union and/or labor council to undertake in addressing environmental racism?</a:t>
            </a:r>
            <a:endParaRPr lang="en-US" sz="2400">
              <a:ea typeface="Calibri" panose="020F0502020204030204"/>
              <a:cs typeface="Calibri"/>
            </a:endParaRPr>
          </a:p>
          <a:p>
            <a:pPr marL="0" indent="0">
              <a:buNone/>
            </a:pPr>
            <a:endParaRPr lang="en-US" sz="2400"/>
          </a:p>
          <a:p>
            <a:pPr marL="0" indent="0">
              <a:buNone/>
            </a:pPr>
            <a:endParaRPr lang="en-US" sz="2400"/>
          </a:p>
        </p:txBody>
      </p:sp>
    </p:spTree>
    <p:extLst>
      <p:ext uri="{BB962C8B-B14F-4D97-AF65-F5344CB8AC3E}">
        <p14:creationId xmlns:p14="http://schemas.microsoft.com/office/powerpoint/2010/main" val="3600935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A4F0F-9EED-4F14-9E81-CC9C4F71AD2A}"/>
              </a:ext>
            </a:extLst>
          </p:cNvPr>
          <p:cNvSpPr>
            <a:spLocks noGrp="1"/>
          </p:cNvSpPr>
          <p:nvPr>
            <p:ph type="title"/>
          </p:nvPr>
        </p:nvSpPr>
        <p:spPr>
          <a:xfrm>
            <a:off x="535170" y="543045"/>
            <a:ext cx="11484633" cy="702303"/>
          </a:xfrm>
        </p:spPr>
        <p:txBody>
          <a:bodyPr vert="horz" lIns="91440" tIns="45720" rIns="91440" bIns="45720" rtlCol="0" anchor="b">
            <a:noAutofit/>
          </a:bodyPr>
          <a:lstStyle/>
          <a:p>
            <a:r>
              <a:rPr lang="en-US" sz="6000">
                <a:latin typeface="+mn-lt"/>
              </a:rPr>
              <a:t>Key Points</a:t>
            </a:r>
          </a:p>
        </p:txBody>
      </p:sp>
      <p:sp>
        <p:nvSpPr>
          <p:cNvPr id="3" name="Content Placeholder 2">
            <a:extLst>
              <a:ext uri="{FF2B5EF4-FFF2-40B4-BE49-F238E27FC236}">
                <a16:creationId xmlns:a16="http://schemas.microsoft.com/office/drawing/2014/main" id="{9A9B152D-033C-4218-A063-DDAB089D672C}"/>
              </a:ext>
            </a:extLst>
          </p:cNvPr>
          <p:cNvSpPr>
            <a:spLocks noGrp="1"/>
          </p:cNvSpPr>
          <p:nvPr>
            <p:ph idx="1"/>
          </p:nvPr>
        </p:nvSpPr>
        <p:spPr>
          <a:xfrm>
            <a:off x="4620125" y="541868"/>
            <a:ext cx="6996141" cy="5909732"/>
          </a:xfrm>
        </p:spPr>
        <p:txBody>
          <a:bodyPr vert="horz" lIns="0" tIns="45720" rIns="0" bIns="45720" rtlCol="0" anchor="t">
            <a:noAutofit/>
          </a:bodyPr>
          <a:lstStyle/>
          <a:p>
            <a:r>
              <a:rPr lang="en-US" sz="3200"/>
              <a:t>Black, brown, and indigenous people and their communities are more vulnerable to climate change because of the gap between the rich and the poor.</a:t>
            </a:r>
          </a:p>
          <a:p>
            <a:r>
              <a:rPr lang="en-US" sz="3200"/>
              <a:t>Climate change and environmental racism intensifies racial inequalities.</a:t>
            </a:r>
            <a:endParaRPr lang="en-US" sz="3200">
              <a:ea typeface="Calibri"/>
              <a:cs typeface="Calibri"/>
            </a:endParaRPr>
          </a:p>
          <a:p>
            <a:r>
              <a:rPr lang="en-US" sz="3200"/>
              <a:t>Low-income people are more likely to rent, are less prepared for extreme weather, less likely to be insured and have fewer financial resources to recover after events.</a:t>
            </a:r>
            <a:endParaRPr lang="en-US" sz="3200">
              <a:ea typeface="Calibri"/>
              <a:cs typeface="Calibri"/>
            </a:endParaRPr>
          </a:p>
        </p:txBody>
      </p:sp>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300364" y="1953923"/>
            <a:ext cx="4532163" cy="3485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3320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A53BF-A06F-7947-4482-696C893ECD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B7EC06-5632-4D13-0EBB-7A74BDE6FBA8}"/>
              </a:ext>
            </a:extLst>
          </p:cNvPr>
          <p:cNvSpPr>
            <a:spLocks noGrp="1"/>
          </p:cNvSpPr>
          <p:nvPr>
            <p:ph type="title"/>
          </p:nvPr>
        </p:nvSpPr>
        <p:spPr/>
        <p:txBody>
          <a:bodyPr/>
          <a:lstStyle/>
          <a:p>
            <a:r>
              <a:rPr lang="en-US">
                <a:ea typeface="Calibri Light"/>
                <a:cs typeface="Calibri Light"/>
              </a:rPr>
              <a:t>Albert and Bekah</a:t>
            </a:r>
          </a:p>
        </p:txBody>
      </p:sp>
    </p:spTree>
    <p:extLst>
      <p:ext uri="{BB962C8B-B14F-4D97-AF65-F5344CB8AC3E}">
        <p14:creationId xmlns:p14="http://schemas.microsoft.com/office/powerpoint/2010/main" val="29296352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9C427-FE94-C1CF-5E33-2AD1E7DC6E6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52FD83E-3319-D6B6-5533-9E253FF1026D}"/>
              </a:ext>
            </a:extLst>
          </p:cNvPr>
          <p:cNvSpPr>
            <a:spLocks noGrp="1"/>
          </p:cNvSpPr>
          <p:nvPr>
            <p:ph type="title"/>
          </p:nvPr>
        </p:nvSpPr>
        <p:spPr>
          <a:xfrm>
            <a:off x="330139" y="1440750"/>
            <a:ext cx="5794083" cy="1684150"/>
          </a:xfrm>
        </p:spPr>
        <p:txBody>
          <a:bodyPr anchor="ctr">
            <a:noAutofit/>
          </a:bodyPr>
          <a:lstStyle/>
          <a:p>
            <a:r>
              <a:rPr lang="en-US" sz="5400" b="1">
                <a:solidFill>
                  <a:schemeClr val="tx1">
                    <a:lumMod val="65000"/>
                    <a:lumOff val="35000"/>
                  </a:schemeClr>
                </a:solidFill>
                <a:latin typeface="Arial"/>
                <a:cs typeface="Arial"/>
              </a:rPr>
              <a:t>Practicing Becoming </a:t>
            </a:r>
            <a:br>
              <a:rPr lang="en-US" sz="5400" b="1">
                <a:solidFill>
                  <a:schemeClr val="tx1">
                    <a:lumMod val="65000"/>
                    <a:lumOff val="35000"/>
                  </a:schemeClr>
                </a:solidFill>
                <a:latin typeface="Arial"/>
                <a:cs typeface="Arial"/>
              </a:rPr>
            </a:br>
            <a:r>
              <a:rPr lang="en-US" sz="5400" b="1">
                <a:solidFill>
                  <a:schemeClr val="tx1">
                    <a:lumMod val="65000"/>
                    <a:lumOff val="35000"/>
                  </a:schemeClr>
                </a:solidFill>
                <a:latin typeface="Arial"/>
                <a:cs typeface="Arial"/>
              </a:rPr>
              <a:t>Anti-Racist</a:t>
            </a:r>
            <a:br>
              <a:rPr lang="en-US" sz="5400" b="1">
                <a:solidFill>
                  <a:schemeClr val="tx1">
                    <a:lumMod val="65000"/>
                    <a:lumOff val="35000"/>
                  </a:schemeClr>
                </a:solidFill>
                <a:latin typeface="Arial"/>
                <a:cs typeface="Arial"/>
              </a:rPr>
            </a:br>
            <a:r>
              <a:rPr lang="en-US" sz="5400" b="1">
                <a:solidFill>
                  <a:schemeClr val="tx1">
                    <a:lumMod val="65000"/>
                    <a:lumOff val="35000"/>
                  </a:schemeClr>
                </a:solidFill>
                <a:latin typeface="Arial"/>
                <a:cs typeface="Arial"/>
              </a:rPr>
              <a:t>Case</a:t>
            </a:r>
            <a:r>
              <a:rPr lang="en-US" sz="5400" b="1" cap="none">
                <a:solidFill>
                  <a:schemeClr val="tx1">
                    <a:lumMod val="65000"/>
                    <a:lumOff val="35000"/>
                  </a:schemeClr>
                </a:solidFill>
                <a:latin typeface="Arial"/>
                <a:cs typeface="Arial"/>
              </a:rPr>
              <a:t> Studies</a:t>
            </a:r>
            <a:endParaRPr lang="en-US" sz="5400" b="1" i="1" cap="none">
              <a:solidFill>
                <a:schemeClr val="tx1">
                  <a:lumMod val="65000"/>
                  <a:lumOff val="35000"/>
                </a:schemeClr>
              </a:solidFill>
              <a:latin typeface="Arial"/>
              <a:cs typeface="Arial"/>
            </a:endParaRPr>
          </a:p>
        </p:txBody>
      </p:sp>
      <p:pic>
        <p:nvPicPr>
          <p:cNvPr id="2" name="Picture 1">
            <a:extLst>
              <a:ext uri="{FF2B5EF4-FFF2-40B4-BE49-F238E27FC236}">
                <a16:creationId xmlns:a16="http://schemas.microsoft.com/office/drawing/2014/main" id="{26AC3497-7EC8-03E2-AB59-97B32C86B52C}"/>
              </a:ext>
            </a:extLst>
          </p:cNvPr>
          <p:cNvPicPr>
            <a:picLocks noChangeAspect="1"/>
          </p:cNvPicPr>
          <p:nvPr/>
        </p:nvPicPr>
        <p:blipFill>
          <a:blip r:embed="rId3"/>
          <a:stretch>
            <a:fillRect/>
          </a:stretch>
        </p:blipFill>
        <p:spPr>
          <a:xfrm>
            <a:off x="6175161" y="668602"/>
            <a:ext cx="5703676" cy="407954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940879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150" name="Google Shape;150;p26"/>
          <p:cNvPicPr preferRelativeResize="0"/>
          <p:nvPr/>
        </p:nvPicPr>
        <p:blipFill>
          <a:blip r:embed="rId3">
            <a:alphaModFix/>
          </a:blip>
          <a:stretch>
            <a:fillRect/>
          </a:stretch>
        </p:blipFill>
        <p:spPr>
          <a:xfrm>
            <a:off x="194242" y="195016"/>
            <a:ext cx="11804386" cy="5922453"/>
          </a:xfrm>
          <a:prstGeom prst="rect">
            <a:avLst/>
          </a:prstGeom>
          <a:noFill/>
          <a:ln>
            <a:noFill/>
          </a:ln>
        </p:spPr>
      </p:pic>
    </p:spTree>
    <p:extLst>
      <p:ext uri="{BB962C8B-B14F-4D97-AF65-F5344CB8AC3E}">
        <p14:creationId xmlns:p14="http://schemas.microsoft.com/office/powerpoint/2010/main" val="4242417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AB6CA-392E-C84C-8B4A-B233271B03C0}"/>
              </a:ext>
            </a:extLst>
          </p:cNvPr>
          <p:cNvSpPr>
            <a:spLocks noGrp="1"/>
          </p:cNvSpPr>
          <p:nvPr>
            <p:ph type="title"/>
          </p:nvPr>
        </p:nvSpPr>
        <p:spPr>
          <a:xfrm>
            <a:off x="-718458" y="346626"/>
            <a:ext cx="7445829" cy="1400531"/>
          </a:xfrm>
        </p:spPr>
        <p:txBody>
          <a:bodyPr anchor="ctr">
            <a:noAutofit/>
          </a:bodyPr>
          <a:lstStyle/>
          <a:p>
            <a:pPr algn="ctr"/>
            <a:r>
              <a:rPr lang="en-US" sz="6600" b="1">
                <a:solidFill>
                  <a:schemeClr val="tx1">
                    <a:lumMod val="65000"/>
                    <a:lumOff val="35000"/>
                  </a:schemeClr>
                </a:solidFill>
              </a:rPr>
              <a:t>Practicing Equity Literacy Abilities</a:t>
            </a:r>
          </a:p>
        </p:txBody>
      </p:sp>
      <p:graphicFrame>
        <p:nvGraphicFramePr>
          <p:cNvPr id="4" name="Content Placeholder 3">
            <a:extLst>
              <a:ext uri="{FF2B5EF4-FFF2-40B4-BE49-F238E27FC236}">
                <a16:creationId xmlns:a16="http://schemas.microsoft.com/office/drawing/2014/main" id="{98EF11EE-71DE-A94B-8552-49664381FA65}"/>
              </a:ext>
            </a:extLst>
          </p:cNvPr>
          <p:cNvGraphicFramePr>
            <a:graphicFrameLocks noGrp="1"/>
          </p:cNvGraphicFramePr>
          <p:nvPr>
            <p:ph idx="1"/>
            <p:extLst>
              <p:ext uri="{D42A27DB-BD31-4B8C-83A1-F6EECF244321}">
                <p14:modId xmlns:p14="http://schemas.microsoft.com/office/powerpoint/2010/main" val="1301391876"/>
              </p:ext>
            </p:extLst>
          </p:nvPr>
        </p:nvGraphicFramePr>
        <p:xfrm>
          <a:off x="2960914" y="185057"/>
          <a:ext cx="10205301" cy="60089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993262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AB6CA-392E-C84C-8B4A-B233271B03C0}"/>
              </a:ext>
            </a:extLst>
          </p:cNvPr>
          <p:cNvSpPr>
            <a:spLocks noGrp="1"/>
          </p:cNvSpPr>
          <p:nvPr>
            <p:ph type="title"/>
          </p:nvPr>
        </p:nvSpPr>
        <p:spPr>
          <a:xfrm>
            <a:off x="0" y="0"/>
            <a:ext cx="12192000" cy="1904999"/>
          </a:xfrm>
          <a:solidFill>
            <a:schemeClr val="accent6">
              <a:lumMod val="60000"/>
              <a:lumOff val="40000"/>
            </a:schemeClr>
          </a:solidFill>
        </p:spPr>
        <p:txBody>
          <a:bodyPr anchor="ctr">
            <a:normAutofit/>
          </a:bodyPr>
          <a:lstStyle/>
          <a:p>
            <a:r>
              <a:rPr lang="en-US" b="1">
                <a:solidFill>
                  <a:schemeClr val="tx1">
                    <a:lumMod val="65000"/>
                    <a:lumOff val="35000"/>
                  </a:schemeClr>
                </a:solidFill>
              </a:rPr>
              <a:t>	1. Recognize Racism</a:t>
            </a:r>
          </a:p>
        </p:txBody>
      </p:sp>
      <p:sp>
        <p:nvSpPr>
          <p:cNvPr id="3" name="Content Placeholder 2">
            <a:extLst>
              <a:ext uri="{FF2B5EF4-FFF2-40B4-BE49-F238E27FC236}">
                <a16:creationId xmlns:a16="http://schemas.microsoft.com/office/drawing/2014/main" id="{9759001C-96DD-D34D-B099-4FD5500E3279}"/>
              </a:ext>
            </a:extLst>
          </p:cNvPr>
          <p:cNvSpPr>
            <a:spLocks noGrp="1"/>
          </p:cNvSpPr>
          <p:nvPr>
            <p:ph idx="1"/>
          </p:nvPr>
        </p:nvSpPr>
        <p:spPr>
          <a:xfrm>
            <a:off x="480934" y="2506894"/>
            <a:ext cx="8111921" cy="3898388"/>
          </a:xfrm>
          <a:noFill/>
        </p:spPr>
        <p:txBody>
          <a:bodyPr>
            <a:normAutofit/>
          </a:bodyPr>
          <a:lstStyle/>
          <a:p>
            <a:pPr>
              <a:buClr>
                <a:srgbClr val="C00000"/>
              </a:buClr>
            </a:pPr>
            <a:r>
              <a:rPr lang="en-US" altLang="ja-JP" sz="4000">
                <a:latin typeface="Cambria" panose="02040503050406030204" pitchFamily="18" charset="0"/>
                <a:cs typeface="Arial" charset="0"/>
              </a:rPr>
              <a:t>Do I </a:t>
            </a:r>
            <a:r>
              <a:rPr lang="en-US" altLang="ja-JP" sz="4000" b="1" i="1">
                <a:latin typeface="Cambria" panose="02040503050406030204" pitchFamily="18" charset="0"/>
                <a:cs typeface="Arial" charset="0"/>
              </a:rPr>
              <a:t>recognize</a:t>
            </a:r>
            <a:r>
              <a:rPr lang="en-US" altLang="ja-JP" sz="4000">
                <a:latin typeface="Cambria" panose="02040503050406030204" pitchFamily="18" charset="0"/>
                <a:cs typeface="Arial" charset="0"/>
              </a:rPr>
              <a:t> even the subtlest bias and inequity in my sphere of influence?</a:t>
            </a:r>
          </a:p>
          <a:p>
            <a:pPr lvl="1">
              <a:buClr>
                <a:srgbClr val="C00000"/>
              </a:buClr>
            </a:pPr>
            <a:r>
              <a:rPr lang="en-US" altLang="ja-JP" sz="4000">
                <a:latin typeface="Cambria" panose="02040503050406030204" pitchFamily="18" charset="0"/>
                <a:cs typeface="Arial" charset="0"/>
              </a:rPr>
              <a:t>I can’t respond to or redress an inequity I don’t recognize</a:t>
            </a:r>
          </a:p>
          <a:p>
            <a:pPr lvl="1">
              <a:buClr>
                <a:srgbClr val="C00000"/>
              </a:buClr>
            </a:pPr>
            <a:endParaRPr lang="en-US" altLang="ja-JP" sz="4000">
              <a:latin typeface="Cambria" panose="02040503050406030204" pitchFamily="18" charset="0"/>
              <a:cs typeface="Arial" charset="0"/>
            </a:endParaRPr>
          </a:p>
        </p:txBody>
      </p:sp>
    </p:spTree>
    <p:extLst>
      <p:ext uri="{BB962C8B-B14F-4D97-AF65-F5344CB8AC3E}">
        <p14:creationId xmlns:p14="http://schemas.microsoft.com/office/powerpoint/2010/main" val="30102891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AB6CA-392E-C84C-8B4A-B233271B03C0}"/>
              </a:ext>
            </a:extLst>
          </p:cNvPr>
          <p:cNvSpPr>
            <a:spLocks noGrp="1"/>
          </p:cNvSpPr>
          <p:nvPr>
            <p:ph type="title"/>
          </p:nvPr>
        </p:nvSpPr>
        <p:spPr>
          <a:xfrm>
            <a:off x="1" y="0"/>
            <a:ext cx="12192000" cy="1894114"/>
          </a:xfrm>
          <a:solidFill>
            <a:schemeClr val="accent6">
              <a:lumMod val="60000"/>
              <a:lumOff val="40000"/>
            </a:schemeClr>
          </a:solidFill>
        </p:spPr>
        <p:txBody>
          <a:bodyPr anchor="ctr">
            <a:normAutofit/>
          </a:bodyPr>
          <a:lstStyle/>
          <a:p>
            <a:r>
              <a:rPr lang="en-US" b="1">
                <a:solidFill>
                  <a:schemeClr val="tx1">
                    <a:lumMod val="65000"/>
                    <a:lumOff val="35000"/>
                  </a:schemeClr>
                </a:solidFill>
              </a:rPr>
              <a:t>	2. Respond to Racism </a:t>
            </a:r>
          </a:p>
        </p:txBody>
      </p:sp>
      <p:sp>
        <p:nvSpPr>
          <p:cNvPr id="3" name="Content Placeholder 2">
            <a:extLst>
              <a:ext uri="{FF2B5EF4-FFF2-40B4-BE49-F238E27FC236}">
                <a16:creationId xmlns:a16="http://schemas.microsoft.com/office/drawing/2014/main" id="{9759001C-96DD-D34D-B099-4FD5500E3279}"/>
              </a:ext>
            </a:extLst>
          </p:cNvPr>
          <p:cNvSpPr>
            <a:spLocks noGrp="1"/>
          </p:cNvSpPr>
          <p:nvPr>
            <p:ph idx="1"/>
          </p:nvPr>
        </p:nvSpPr>
        <p:spPr>
          <a:xfrm>
            <a:off x="480934" y="2506894"/>
            <a:ext cx="10840209" cy="3898388"/>
          </a:xfrm>
          <a:noFill/>
        </p:spPr>
        <p:txBody>
          <a:bodyPr>
            <a:normAutofit/>
          </a:bodyPr>
          <a:lstStyle/>
          <a:p>
            <a:pPr>
              <a:buClr>
                <a:srgbClr val="C00000"/>
              </a:buClr>
            </a:pPr>
            <a:r>
              <a:rPr lang="en-US" altLang="ja-JP" sz="4000">
                <a:latin typeface="Cambria" panose="02040503050406030204" pitchFamily="18" charset="0"/>
                <a:cs typeface="Arial" charset="0"/>
              </a:rPr>
              <a:t>When a bias or inequity becomes apparent in a particular instance, do I have the skills and the will to </a:t>
            </a:r>
            <a:r>
              <a:rPr lang="en-US" altLang="ja-JP" sz="4000" b="1" i="1">
                <a:latin typeface="Cambria" panose="02040503050406030204" pitchFamily="18" charset="0"/>
                <a:cs typeface="Arial" charset="0"/>
              </a:rPr>
              <a:t>respond</a:t>
            </a:r>
            <a:r>
              <a:rPr lang="en-US" altLang="ja-JP" sz="4000">
                <a:latin typeface="Cambria" panose="02040503050406030204" pitchFamily="18" charset="0"/>
                <a:cs typeface="Arial" charset="0"/>
              </a:rPr>
              <a:t>?</a:t>
            </a:r>
            <a:r>
              <a:rPr lang="en-US" altLang="ja-JP" sz="4000" i="1">
                <a:latin typeface="Cambria" panose="02040503050406030204" pitchFamily="18" charset="0"/>
                <a:cs typeface="Arial" charset="0"/>
              </a:rPr>
              <a:t> </a:t>
            </a:r>
          </a:p>
          <a:p>
            <a:pPr lvl="1">
              <a:buClr>
                <a:srgbClr val="C00000"/>
              </a:buClr>
            </a:pPr>
            <a:r>
              <a:rPr lang="en-US" altLang="ja-JP" sz="4000">
                <a:latin typeface="Cambria" panose="02040503050406030204" pitchFamily="18" charset="0"/>
                <a:cs typeface="Arial" charset="0"/>
              </a:rPr>
              <a:t>Reactive, in the immediate term</a:t>
            </a:r>
          </a:p>
          <a:p>
            <a:pPr marL="0" indent="0">
              <a:buClr>
                <a:srgbClr val="C00000"/>
              </a:buClr>
              <a:buNone/>
            </a:pPr>
            <a:endParaRPr lang="en-US" altLang="ja-JP">
              <a:latin typeface="Cambria" panose="02040503050406030204" pitchFamily="18" charset="0"/>
              <a:cs typeface="Arial" charset="0"/>
            </a:endParaRPr>
          </a:p>
          <a:p>
            <a:pPr marL="0" indent="0">
              <a:buClr>
                <a:srgbClr val="C00000"/>
              </a:buClr>
              <a:buNone/>
            </a:pPr>
            <a:endParaRPr lang="en-US" altLang="ja-JP" sz="3200">
              <a:latin typeface="Cambria" panose="02040503050406030204" pitchFamily="18" charset="0"/>
              <a:cs typeface="Arial" charset="0"/>
            </a:endParaRPr>
          </a:p>
        </p:txBody>
      </p:sp>
    </p:spTree>
    <p:extLst>
      <p:ext uri="{BB962C8B-B14F-4D97-AF65-F5344CB8AC3E}">
        <p14:creationId xmlns:p14="http://schemas.microsoft.com/office/powerpoint/2010/main" val="21922274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AB6CA-392E-C84C-8B4A-B233271B03C0}"/>
              </a:ext>
            </a:extLst>
          </p:cNvPr>
          <p:cNvSpPr>
            <a:spLocks noGrp="1"/>
          </p:cNvSpPr>
          <p:nvPr>
            <p:ph type="title"/>
          </p:nvPr>
        </p:nvSpPr>
        <p:spPr>
          <a:xfrm>
            <a:off x="0" y="0"/>
            <a:ext cx="12192000" cy="1777048"/>
          </a:xfrm>
          <a:solidFill>
            <a:schemeClr val="accent6">
              <a:lumMod val="60000"/>
              <a:lumOff val="40000"/>
            </a:schemeClr>
          </a:solidFill>
        </p:spPr>
        <p:txBody>
          <a:bodyPr anchor="ctr">
            <a:normAutofit/>
          </a:bodyPr>
          <a:lstStyle/>
          <a:p>
            <a:r>
              <a:rPr lang="en-US" sz="5400">
                <a:solidFill>
                  <a:schemeClr val="tx1">
                    <a:lumMod val="65000"/>
                    <a:lumOff val="35000"/>
                  </a:schemeClr>
                </a:solidFill>
              </a:rPr>
              <a:t>	3</a:t>
            </a:r>
            <a:r>
              <a:rPr lang="en-US" sz="5400" b="1">
                <a:solidFill>
                  <a:schemeClr val="tx1">
                    <a:lumMod val="65000"/>
                    <a:lumOff val="35000"/>
                  </a:schemeClr>
                </a:solidFill>
              </a:rPr>
              <a:t>. Redress Racism</a:t>
            </a:r>
          </a:p>
        </p:txBody>
      </p:sp>
      <p:sp>
        <p:nvSpPr>
          <p:cNvPr id="3" name="Content Placeholder 2">
            <a:extLst>
              <a:ext uri="{FF2B5EF4-FFF2-40B4-BE49-F238E27FC236}">
                <a16:creationId xmlns:a16="http://schemas.microsoft.com/office/drawing/2014/main" id="{9759001C-96DD-D34D-B099-4FD5500E3279}"/>
              </a:ext>
            </a:extLst>
          </p:cNvPr>
          <p:cNvSpPr>
            <a:spLocks noGrp="1"/>
          </p:cNvSpPr>
          <p:nvPr>
            <p:ph idx="1"/>
          </p:nvPr>
        </p:nvSpPr>
        <p:spPr>
          <a:xfrm>
            <a:off x="480934" y="2506894"/>
            <a:ext cx="11199437" cy="3898388"/>
          </a:xfrm>
          <a:noFill/>
        </p:spPr>
        <p:txBody>
          <a:bodyPr>
            <a:normAutofit/>
          </a:bodyPr>
          <a:lstStyle/>
          <a:p>
            <a:pPr>
              <a:buClr>
                <a:srgbClr val="C00000"/>
              </a:buClr>
            </a:pPr>
            <a:r>
              <a:rPr lang="en-US" altLang="ja-JP" sz="3200">
                <a:latin typeface="Cambria" panose="02040503050406030204" pitchFamily="18" charset="0"/>
                <a:cs typeface="Arial" charset="0"/>
              </a:rPr>
              <a:t>Do I have the knowledge and skills to understand how individual instances of racial inequity are usually related to bigger sets of conditions related to </a:t>
            </a:r>
            <a:r>
              <a:rPr lang="en-US" altLang="ja-JP" sz="3200" i="1">
                <a:latin typeface="Cambria" panose="02040503050406030204" pitchFamily="18" charset="0"/>
                <a:cs typeface="Arial" charset="0"/>
              </a:rPr>
              <a:t>individual ideology </a:t>
            </a:r>
            <a:r>
              <a:rPr lang="en-US" altLang="ja-JP" sz="3200">
                <a:latin typeface="Cambria" panose="02040503050406030204" pitchFamily="18" charset="0"/>
                <a:cs typeface="Arial" charset="0"/>
              </a:rPr>
              <a:t>and </a:t>
            </a:r>
            <a:r>
              <a:rPr lang="en-US" altLang="ja-JP" sz="3200" i="1">
                <a:latin typeface="Cambria" panose="02040503050406030204" pitchFamily="18" charset="0"/>
                <a:cs typeface="Arial" charset="0"/>
              </a:rPr>
              <a:t>institutional culture</a:t>
            </a:r>
            <a:r>
              <a:rPr lang="en-US" altLang="ja-JP" sz="3200">
                <a:latin typeface="Cambria" panose="02040503050406030204" pitchFamily="18" charset="0"/>
                <a:cs typeface="Arial" charset="0"/>
              </a:rPr>
              <a:t>? Am I able to </a:t>
            </a:r>
            <a:r>
              <a:rPr lang="en-US" altLang="ja-JP" sz="3200" b="1" i="1">
                <a:latin typeface="Cambria" panose="02040503050406030204" pitchFamily="18" charset="0"/>
                <a:cs typeface="Arial" charset="0"/>
              </a:rPr>
              <a:t>redress</a:t>
            </a:r>
            <a:r>
              <a:rPr lang="en-US" altLang="ja-JP" sz="3200" i="1">
                <a:latin typeface="Cambria" panose="02040503050406030204" pitchFamily="18" charset="0"/>
                <a:cs typeface="Arial" charset="0"/>
              </a:rPr>
              <a:t> </a:t>
            </a:r>
            <a:r>
              <a:rPr lang="en-US" altLang="ja-JP" sz="3200">
                <a:latin typeface="Cambria" panose="02040503050406030204" pitchFamily="18" charset="0"/>
                <a:cs typeface="Arial" charset="0"/>
              </a:rPr>
              <a:t>those instances by proactively addressing their </a:t>
            </a:r>
            <a:r>
              <a:rPr lang="en-US" altLang="ja-JP" sz="3200" b="1" i="1">
                <a:latin typeface="Cambria" panose="02040503050406030204" pitchFamily="18" charset="0"/>
                <a:cs typeface="Arial" charset="0"/>
              </a:rPr>
              <a:t>root causes</a:t>
            </a:r>
            <a:r>
              <a:rPr lang="en-US" altLang="ja-JP" sz="3200">
                <a:latin typeface="Cambria" panose="02040503050406030204" pitchFamily="18" charset="0"/>
                <a:cs typeface="Arial" charset="0"/>
              </a:rPr>
              <a:t>?</a:t>
            </a:r>
          </a:p>
          <a:p>
            <a:pPr marL="0" indent="0">
              <a:buClr>
                <a:srgbClr val="C00000"/>
              </a:buClr>
              <a:buNone/>
            </a:pPr>
            <a:endParaRPr lang="en-US" altLang="ja-JP">
              <a:latin typeface="Cambria" panose="02040503050406030204" pitchFamily="18" charset="0"/>
              <a:cs typeface="Arial" charset="0"/>
            </a:endParaRPr>
          </a:p>
        </p:txBody>
      </p:sp>
    </p:spTree>
    <p:extLst>
      <p:ext uri="{BB962C8B-B14F-4D97-AF65-F5344CB8AC3E}">
        <p14:creationId xmlns:p14="http://schemas.microsoft.com/office/powerpoint/2010/main" val="38002713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AB6CA-392E-C84C-8B4A-B233271B03C0}"/>
              </a:ext>
            </a:extLst>
          </p:cNvPr>
          <p:cNvSpPr>
            <a:spLocks noGrp="1"/>
          </p:cNvSpPr>
          <p:nvPr>
            <p:ph type="title"/>
          </p:nvPr>
        </p:nvSpPr>
        <p:spPr>
          <a:xfrm>
            <a:off x="0" y="0"/>
            <a:ext cx="12192000" cy="1807029"/>
          </a:xfrm>
          <a:solidFill>
            <a:schemeClr val="accent6">
              <a:lumMod val="60000"/>
              <a:lumOff val="40000"/>
            </a:schemeClr>
          </a:solidFill>
        </p:spPr>
        <p:txBody>
          <a:bodyPr anchor="ctr">
            <a:normAutofit/>
          </a:bodyPr>
          <a:lstStyle/>
          <a:p>
            <a:r>
              <a:rPr lang="en-US">
                <a:solidFill>
                  <a:schemeClr val="tx1">
                    <a:lumMod val="65000"/>
                    <a:lumOff val="35000"/>
                  </a:schemeClr>
                </a:solidFill>
              </a:rPr>
              <a:t>	4</a:t>
            </a:r>
            <a:r>
              <a:rPr lang="en-US" b="1">
                <a:solidFill>
                  <a:schemeClr val="tx1">
                    <a:lumMod val="65000"/>
                    <a:lumOff val="35000"/>
                  </a:schemeClr>
                </a:solidFill>
              </a:rPr>
              <a:t>. Actively Cultivate Antiracism</a:t>
            </a:r>
          </a:p>
        </p:txBody>
      </p:sp>
      <p:sp>
        <p:nvSpPr>
          <p:cNvPr id="3" name="Content Placeholder 2">
            <a:extLst>
              <a:ext uri="{FF2B5EF4-FFF2-40B4-BE49-F238E27FC236}">
                <a16:creationId xmlns:a16="http://schemas.microsoft.com/office/drawing/2014/main" id="{9759001C-96DD-D34D-B099-4FD5500E3279}"/>
              </a:ext>
            </a:extLst>
          </p:cNvPr>
          <p:cNvSpPr>
            <a:spLocks noGrp="1"/>
          </p:cNvSpPr>
          <p:nvPr>
            <p:ph idx="1"/>
          </p:nvPr>
        </p:nvSpPr>
        <p:spPr>
          <a:xfrm>
            <a:off x="480934" y="2506894"/>
            <a:ext cx="10557180" cy="3898388"/>
          </a:xfrm>
          <a:noFill/>
        </p:spPr>
        <p:txBody>
          <a:bodyPr>
            <a:normAutofit/>
          </a:bodyPr>
          <a:lstStyle/>
          <a:p>
            <a:pPr>
              <a:buClr>
                <a:srgbClr val="C00000"/>
              </a:buClr>
            </a:pPr>
            <a:r>
              <a:rPr lang="en-US" altLang="ja-JP" sz="3600">
                <a:latin typeface="Cambria" panose="02040503050406030204" pitchFamily="18" charset="0"/>
                <a:cs typeface="Arial" charset="0"/>
              </a:rPr>
              <a:t>Do I have the knowledge, skills, and will to apply an antiracist lens to every discussion, every decision? Is racial equity an add-on or afterthought or do I </a:t>
            </a:r>
            <a:r>
              <a:rPr lang="en-US" altLang="ja-JP" sz="3600" b="1" i="1">
                <a:latin typeface="Cambria" panose="02040503050406030204" pitchFamily="18" charset="0"/>
                <a:cs typeface="Arial" charset="0"/>
              </a:rPr>
              <a:t>actively cultivate </a:t>
            </a:r>
            <a:r>
              <a:rPr lang="en-US" altLang="ja-JP" sz="3600">
                <a:latin typeface="Cambria" panose="02040503050406030204" pitchFamily="18" charset="0"/>
                <a:cs typeface="Arial" charset="0"/>
              </a:rPr>
              <a:t>it through every policy and practice and throughout institutional culture? </a:t>
            </a:r>
          </a:p>
          <a:p>
            <a:pPr marL="0" indent="0">
              <a:buClr>
                <a:srgbClr val="C00000"/>
              </a:buClr>
              <a:buNone/>
            </a:pPr>
            <a:endParaRPr lang="en-US" altLang="ja-JP">
              <a:latin typeface="Cambria" panose="02040503050406030204" pitchFamily="18" charset="0"/>
              <a:cs typeface="Arial" charset="0"/>
            </a:endParaRPr>
          </a:p>
          <a:p>
            <a:pPr marL="0" indent="0">
              <a:buClr>
                <a:srgbClr val="C00000"/>
              </a:buClr>
              <a:buNone/>
            </a:pPr>
            <a:endParaRPr lang="en-US" altLang="ja-JP" sz="3200">
              <a:latin typeface="Cambria" panose="02040503050406030204" pitchFamily="18" charset="0"/>
              <a:cs typeface="Arial" charset="0"/>
            </a:endParaRPr>
          </a:p>
        </p:txBody>
      </p:sp>
    </p:spTree>
    <p:extLst>
      <p:ext uri="{BB962C8B-B14F-4D97-AF65-F5344CB8AC3E}">
        <p14:creationId xmlns:p14="http://schemas.microsoft.com/office/powerpoint/2010/main" val="7955289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AB6CA-392E-C84C-8B4A-B233271B03C0}"/>
              </a:ext>
            </a:extLst>
          </p:cNvPr>
          <p:cNvSpPr>
            <a:spLocks noGrp="1"/>
          </p:cNvSpPr>
          <p:nvPr>
            <p:ph type="title"/>
          </p:nvPr>
        </p:nvSpPr>
        <p:spPr>
          <a:xfrm>
            <a:off x="0" y="0"/>
            <a:ext cx="12192000" cy="1853248"/>
          </a:xfrm>
          <a:solidFill>
            <a:schemeClr val="accent6">
              <a:lumMod val="60000"/>
              <a:lumOff val="40000"/>
            </a:schemeClr>
          </a:solidFill>
        </p:spPr>
        <p:txBody>
          <a:bodyPr anchor="ctr">
            <a:normAutofit/>
          </a:bodyPr>
          <a:lstStyle/>
          <a:p>
            <a:r>
              <a:rPr lang="en-US" sz="5400">
                <a:solidFill>
                  <a:schemeClr val="tx1">
                    <a:lumMod val="65000"/>
                    <a:lumOff val="35000"/>
                  </a:schemeClr>
                </a:solidFill>
              </a:rPr>
              <a:t>	5</a:t>
            </a:r>
            <a:r>
              <a:rPr lang="en-US" sz="5400" b="1">
                <a:solidFill>
                  <a:schemeClr val="tx1">
                    <a:lumMod val="65000"/>
                    <a:lumOff val="35000"/>
                  </a:schemeClr>
                </a:solidFill>
              </a:rPr>
              <a:t>. Sustain Antiracism</a:t>
            </a:r>
          </a:p>
        </p:txBody>
      </p:sp>
      <p:sp>
        <p:nvSpPr>
          <p:cNvPr id="3" name="Content Placeholder 2">
            <a:extLst>
              <a:ext uri="{FF2B5EF4-FFF2-40B4-BE49-F238E27FC236}">
                <a16:creationId xmlns:a16="http://schemas.microsoft.com/office/drawing/2014/main" id="{9759001C-96DD-D34D-B099-4FD5500E3279}"/>
              </a:ext>
            </a:extLst>
          </p:cNvPr>
          <p:cNvSpPr>
            <a:spLocks noGrp="1"/>
          </p:cNvSpPr>
          <p:nvPr>
            <p:ph idx="1"/>
          </p:nvPr>
        </p:nvSpPr>
        <p:spPr>
          <a:xfrm>
            <a:off x="328534" y="2525486"/>
            <a:ext cx="11787266" cy="3761507"/>
          </a:xfrm>
          <a:noFill/>
        </p:spPr>
        <p:txBody>
          <a:bodyPr>
            <a:normAutofit/>
          </a:bodyPr>
          <a:lstStyle/>
          <a:p>
            <a:pPr>
              <a:lnSpc>
                <a:spcPct val="110000"/>
              </a:lnSpc>
              <a:spcBef>
                <a:spcPts val="0"/>
              </a:spcBef>
              <a:buClr>
                <a:srgbClr val="C00000"/>
              </a:buClr>
            </a:pPr>
            <a:r>
              <a:rPr lang="en-US" altLang="ja-JP" sz="3400">
                <a:latin typeface="Cambria" panose="02040503050406030204" pitchFamily="18" charset="0"/>
                <a:cs typeface="Arial" charset="0"/>
              </a:rPr>
              <a:t>As we progress toward a full antiracist commitment, people who are used to the advantage of extra access and opportunity are going to complain and attempt to slow or reverse that progress. Do I know how to sustain equity efforts in the face of this push-back? Do I have the will to do so? </a:t>
            </a:r>
          </a:p>
          <a:p>
            <a:pPr marL="0" indent="0">
              <a:lnSpc>
                <a:spcPct val="120000"/>
              </a:lnSpc>
              <a:spcBef>
                <a:spcPts val="0"/>
              </a:spcBef>
              <a:buClr>
                <a:srgbClr val="C00000"/>
              </a:buClr>
              <a:buNone/>
            </a:pPr>
            <a:endParaRPr lang="en-US" altLang="ja-JP" sz="3400">
              <a:latin typeface="Cambria" panose="02040503050406030204" pitchFamily="18" charset="0"/>
              <a:cs typeface="Arial" charset="0"/>
            </a:endParaRPr>
          </a:p>
          <a:p>
            <a:pPr>
              <a:buClr>
                <a:srgbClr val="C00000"/>
              </a:buClr>
            </a:pPr>
            <a:endParaRPr lang="en-US" altLang="ja-JP">
              <a:latin typeface="Cambria" panose="02040503050406030204" pitchFamily="18" charset="0"/>
              <a:cs typeface="Arial" charset="0"/>
            </a:endParaRPr>
          </a:p>
          <a:p>
            <a:pPr marL="0" indent="0">
              <a:buClr>
                <a:srgbClr val="C00000"/>
              </a:buClr>
              <a:buNone/>
            </a:pPr>
            <a:endParaRPr lang="en-US" altLang="ja-JP" sz="3200">
              <a:latin typeface="Cambria" panose="02040503050406030204" pitchFamily="18" charset="0"/>
              <a:cs typeface="Arial" charset="0"/>
            </a:endParaRPr>
          </a:p>
        </p:txBody>
      </p:sp>
    </p:spTree>
    <p:extLst>
      <p:ext uri="{BB962C8B-B14F-4D97-AF65-F5344CB8AC3E}">
        <p14:creationId xmlns:p14="http://schemas.microsoft.com/office/powerpoint/2010/main" val="8055798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4"/>
          <p:cNvSpPr txBox="1">
            <a:spLocks noGrp="1"/>
          </p:cNvSpPr>
          <p:nvPr>
            <p:ph type="title"/>
          </p:nvPr>
        </p:nvSpPr>
        <p:spPr>
          <a:xfrm>
            <a:off x="380999" y="132330"/>
            <a:ext cx="10515600" cy="520813"/>
          </a:xfrm>
          <a:prstGeom prst="rect">
            <a:avLst/>
          </a:prstGeom>
          <a:noFill/>
          <a:ln>
            <a:noFill/>
          </a:ln>
        </p:spPr>
        <p:txBody>
          <a:bodyPr spcFirstLastPara="1" wrap="square" lIns="121900" tIns="60933" rIns="121900" bIns="60933" anchor="ctr" anchorCtr="0">
            <a:noAutofit/>
          </a:bodyPr>
          <a:lstStyle/>
          <a:p>
            <a:pPr>
              <a:lnSpc>
                <a:spcPct val="100000"/>
              </a:lnSpc>
              <a:buClr>
                <a:schemeClr val="lt1"/>
              </a:buClr>
              <a:buSzPts val="3960"/>
            </a:pPr>
            <a:r>
              <a:rPr lang="en" sz="4700" b="1">
                <a:solidFill>
                  <a:schemeClr val="tx1">
                    <a:lumMod val="65000"/>
                    <a:lumOff val="35000"/>
                  </a:schemeClr>
                </a:solidFill>
                <a:latin typeface="+mn-lt"/>
              </a:rPr>
              <a:t>Seven Steps for Case Analysis pg. 60</a:t>
            </a:r>
            <a:endParaRPr sz="3067" b="1">
              <a:solidFill>
                <a:schemeClr val="tx1">
                  <a:lumMod val="65000"/>
                  <a:lumOff val="35000"/>
                </a:schemeClr>
              </a:solidFill>
              <a:latin typeface="+mn-lt"/>
            </a:endParaRPr>
          </a:p>
        </p:txBody>
      </p:sp>
      <p:pic>
        <p:nvPicPr>
          <p:cNvPr id="205" name="Google Shape;205;p34"/>
          <p:cNvPicPr preferRelativeResize="0">
            <a:picLocks noGrp="1"/>
          </p:cNvPicPr>
          <p:nvPr>
            <p:ph type="body" idx="1"/>
          </p:nvPr>
        </p:nvPicPr>
        <p:blipFill rotWithShape="1">
          <a:blip r:embed="rId3">
            <a:alphaModFix/>
          </a:blip>
          <a:srcRect/>
          <a:stretch/>
        </p:blipFill>
        <p:spPr>
          <a:xfrm>
            <a:off x="380999" y="783771"/>
            <a:ext cx="11179629" cy="5632725"/>
          </a:xfrm>
          <a:prstGeom prst="rect">
            <a:avLst/>
          </a:prstGeom>
          <a:noFill/>
          <a:ln>
            <a:noFill/>
          </a:ln>
        </p:spPr>
      </p:pic>
    </p:spTree>
    <p:extLst>
      <p:ext uri="{BB962C8B-B14F-4D97-AF65-F5344CB8AC3E}">
        <p14:creationId xmlns:p14="http://schemas.microsoft.com/office/powerpoint/2010/main" val="292683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CEC5F-0C96-E45F-ECB9-CE090E9A8D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0FABF2-3E61-7D93-176C-4470177CAD36}"/>
              </a:ext>
            </a:extLst>
          </p:cNvPr>
          <p:cNvSpPr>
            <a:spLocks noGrp="1"/>
          </p:cNvSpPr>
          <p:nvPr>
            <p:ph type="title"/>
          </p:nvPr>
        </p:nvSpPr>
        <p:spPr/>
        <p:txBody>
          <a:bodyPr>
            <a:normAutofit fontScale="90000"/>
          </a:bodyPr>
          <a:lstStyle/>
          <a:p>
            <a:r>
              <a:rPr lang="en-US" u="sng"/>
              <a:t>Case Studies</a:t>
            </a:r>
          </a:p>
        </p:txBody>
      </p:sp>
      <p:sp>
        <p:nvSpPr>
          <p:cNvPr id="3" name="Content Placeholder 2">
            <a:extLst>
              <a:ext uri="{FF2B5EF4-FFF2-40B4-BE49-F238E27FC236}">
                <a16:creationId xmlns:a16="http://schemas.microsoft.com/office/drawing/2014/main" id="{2FE31529-814B-709D-1C29-74CF2E526605}"/>
              </a:ext>
            </a:extLst>
          </p:cNvPr>
          <p:cNvSpPr>
            <a:spLocks noGrp="1"/>
          </p:cNvSpPr>
          <p:nvPr>
            <p:ph idx="1"/>
          </p:nvPr>
        </p:nvSpPr>
        <p:spPr>
          <a:xfrm>
            <a:off x="281796" y="1054444"/>
            <a:ext cx="8059015" cy="4814649"/>
          </a:xfrm>
        </p:spPr>
        <p:txBody>
          <a:bodyPr vert="horz" lIns="0" tIns="45720" rIns="0" bIns="45720" rtlCol="0" anchor="t">
            <a:normAutofit/>
          </a:bodyPr>
          <a:lstStyle/>
          <a:p>
            <a:r>
              <a:rPr lang="en-US" sz="4000" b="1">
                <a:cs typeface="Calibri"/>
              </a:rPr>
              <a:t>Equity Case Analysis Process</a:t>
            </a:r>
            <a:r>
              <a:rPr lang="en-US" sz="4000">
                <a:cs typeface="Calibri"/>
              </a:rPr>
              <a:t> </a:t>
            </a:r>
            <a:r>
              <a:rPr lang="en-US" sz="4000" b="1">
                <a:cs typeface="Calibri"/>
              </a:rPr>
              <a:t>p. 60</a:t>
            </a:r>
          </a:p>
          <a:p>
            <a:pPr marL="0" indent="0">
              <a:buNone/>
            </a:pPr>
            <a:endParaRPr lang="en-US" sz="4000">
              <a:ea typeface="Calibri"/>
              <a:cs typeface="Calibri"/>
            </a:endParaRPr>
          </a:p>
          <a:p>
            <a:pPr marL="0" indent="0">
              <a:buNone/>
            </a:pPr>
            <a:r>
              <a:rPr lang="en-US" sz="4000">
                <a:ea typeface="Calibri"/>
                <a:cs typeface="Calibri"/>
              </a:rPr>
              <a:t>Staff Training p. 61</a:t>
            </a:r>
            <a:endParaRPr lang="en-US"/>
          </a:p>
          <a:p>
            <a:pPr marL="0" indent="0">
              <a:buNone/>
            </a:pPr>
            <a:r>
              <a:rPr lang="en-US" sz="4000">
                <a:ea typeface="Calibri"/>
                <a:cs typeface="Calibri"/>
              </a:rPr>
              <a:t>Staff Meeting Microaggressions p. 62</a:t>
            </a:r>
            <a:endParaRPr lang="en-US"/>
          </a:p>
          <a:p>
            <a:pPr marL="0" indent="0">
              <a:buNone/>
            </a:pPr>
            <a:r>
              <a:rPr lang="en-US" sz="4000">
                <a:cs typeface="Calibri"/>
              </a:rPr>
              <a:t>Safe Space for White Members p. 63</a:t>
            </a:r>
            <a:endParaRPr lang="en-US" sz="4000">
              <a:ea typeface="Calibri"/>
              <a:cs typeface="Calibri"/>
            </a:endParaRPr>
          </a:p>
          <a:p>
            <a:pPr marL="0" indent="0">
              <a:buNone/>
            </a:pPr>
            <a:r>
              <a:rPr lang="en-US" sz="4000">
                <a:cs typeface="Calibri"/>
              </a:rPr>
              <a:t>Use of Racial Slur p. 64</a:t>
            </a:r>
            <a:endParaRPr lang="en-US" sz="4000">
              <a:ea typeface="Calibri"/>
              <a:cs typeface="Calibri"/>
            </a:endParaRPr>
          </a:p>
        </p:txBody>
      </p:sp>
      <p:pic>
        <p:nvPicPr>
          <p:cNvPr id="4100" name="Picture 4" descr="Diversity hands raised up gesture | Society for the Advancement of  Psychotherapy">
            <a:extLst>
              <a:ext uri="{FF2B5EF4-FFF2-40B4-BE49-F238E27FC236}">
                <a16:creationId xmlns:a16="http://schemas.microsoft.com/office/drawing/2014/main" id="{45FC215C-4394-80C2-1914-2EC2DC378345}"/>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8241100" y="2793198"/>
            <a:ext cx="3888015" cy="3231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1915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23F7C-6D08-42F1-84DD-4842E9D0787B}"/>
              </a:ext>
            </a:extLst>
          </p:cNvPr>
          <p:cNvSpPr>
            <a:spLocks noGrp="1"/>
          </p:cNvSpPr>
          <p:nvPr>
            <p:ph type="title"/>
          </p:nvPr>
        </p:nvSpPr>
        <p:spPr/>
        <p:txBody>
          <a:bodyPr>
            <a:normAutofit fontScale="90000"/>
          </a:bodyPr>
          <a:lstStyle/>
          <a:p>
            <a:r>
              <a:rPr lang="en-US"/>
              <a:t>Three Quick Thoughts</a:t>
            </a:r>
          </a:p>
        </p:txBody>
      </p:sp>
      <p:sp>
        <p:nvSpPr>
          <p:cNvPr id="3" name="Content Placeholder 2">
            <a:extLst>
              <a:ext uri="{FF2B5EF4-FFF2-40B4-BE49-F238E27FC236}">
                <a16:creationId xmlns:a16="http://schemas.microsoft.com/office/drawing/2014/main" id="{51BDE747-AD60-478D-8296-49100E1B7A08}"/>
              </a:ext>
            </a:extLst>
          </p:cNvPr>
          <p:cNvSpPr>
            <a:spLocks noGrp="1"/>
          </p:cNvSpPr>
          <p:nvPr>
            <p:ph idx="1"/>
          </p:nvPr>
        </p:nvSpPr>
        <p:spPr>
          <a:xfrm>
            <a:off x="281796" y="2125362"/>
            <a:ext cx="5155178" cy="3743731"/>
          </a:xfrm>
        </p:spPr>
        <p:txBody>
          <a:bodyPr vert="horz" lIns="0" tIns="45720" rIns="0" bIns="45720" rtlCol="0" anchor="t">
            <a:normAutofit/>
          </a:bodyPr>
          <a:lstStyle/>
          <a:p>
            <a:r>
              <a:rPr lang="en-US" sz="4000"/>
              <a:t>Is there anything that you said or that you heard that the room needs to hear? </a:t>
            </a:r>
            <a:endParaRPr lang="en-US">
              <a:cs typeface="Calibri"/>
            </a:endParaRPr>
          </a:p>
        </p:txBody>
      </p:sp>
      <p:pic>
        <p:nvPicPr>
          <p:cNvPr id="4100" name="Picture 4" descr="Diversity hands raised up gesture | Society for the Advancement of  Psychothera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5101" y="1907631"/>
            <a:ext cx="6174014" cy="4116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6795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1F977-BF0B-C089-2B09-A7C9B2FB62D4}"/>
              </a:ext>
            </a:extLst>
          </p:cNvPr>
          <p:cNvSpPr>
            <a:spLocks noGrp="1"/>
          </p:cNvSpPr>
          <p:nvPr>
            <p:ph type="title"/>
          </p:nvPr>
        </p:nvSpPr>
        <p:spPr/>
        <p:txBody>
          <a:bodyPr/>
          <a:lstStyle/>
          <a:p>
            <a:r>
              <a:rPr lang="en-US">
                <a:cs typeface="Calibri Light"/>
              </a:rPr>
              <a:t>Ellen</a:t>
            </a:r>
            <a:endParaRPr lang="en-US"/>
          </a:p>
        </p:txBody>
      </p:sp>
    </p:spTree>
    <p:extLst>
      <p:ext uri="{BB962C8B-B14F-4D97-AF65-F5344CB8AC3E}">
        <p14:creationId xmlns:p14="http://schemas.microsoft.com/office/powerpoint/2010/main" val="36730024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30139" y="1440750"/>
            <a:ext cx="5794083" cy="1684150"/>
          </a:xfrm>
        </p:spPr>
        <p:txBody>
          <a:bodyPr anchor="ctr">
            <a:noAutofit/>
          </a:bodyPr>
          <a:lstStyle/>
          <a:p>
            <a:r>
              <a:rPr lang="en-US" sz="5400" b="1">
                <a:solidFill>
                  <a:schemeClr val="tx1">
                    <a:lumMod val="65000"/>
                    <a:lumOff val="35000"/>
                  </a:schemeClr>
                </a:solidFill>
                <a:latin typeface="Arial"/>
                <a:cs typeface="Arial"/>
              </a:rPr>
              <a:t>Campaign Lab</a:t>
            </a:r>
            <a:endParaRPr lang="en-US" sz="5400" b="1" cap="none">
              <a:solidFill>
                <a:schemeClr val="tx1">
                  <a:lumMod val="65000"/>
                  <a:lumOff val="35000"/>
                </a:schemeClr>
              </a:solidFill>
              <a:latin typeface="Arial"/>
              <a:cs typeface="Arial"/>
            </a:endParaRPr>
          </a:p>
        </p:txBody>
      </p:sp>
      <p:pic>
        <p:nvPicPr>
          <p:cNvPr id="2" name="Picture 1"/>
          <p:cNvPicPr>
            <a:picLocks noChangeAspect="1"/>
          </p:cNvPicPr>
          <p:nvPr/>
        </p:nvPicPr>
        <p:blipFill>
          <a:blip r:embed="rId3"/>
          <a:stretch>
            <a:fillRect/>
          </a:stretch>
        </p:blipFill>
        <p:spPr>
          <a:xfrm>
            <a:off x="6175161" y="668602"/>
            <a:ext cx="5703676" cy="407954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526496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8410A-2962-11BE-AB62-329CE8FAA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91F7E-2BC7-3534-C785-7F7F4D7D5D51}"/>
              </a:ext>
            </a:extLst>
          </p:cNvPr>
          <p:cNvSpPr>
            <a:spLocks noGrp="1"/>
          </p:cNvSpPr>
          <p:nvPr>
            <p:ph type="title"/>
          </p:nvPr>
        </p:nvSpPr>
        <p:spPr>
          <a:xfrm>
            <a:off x="148508" y="4959740"/>
            <a:ext cx="11586293" cy="1462659"/>
          </a:xfrm>
          <a:solidFill>
            <a:schemeClr val="bg1"/>
          </a:solidFill>
        </p:spPr>
        <p:txBody>
          <a:bodyPr>
            <a:normAutofit/>
          </a:bodyPr>
          <a:lstStyle/>
          <a:p>
            <a:pPr algn="ctr"/>
            <a:r>
              <a:rPr lang="en-US" sz="5400" b="1"/>
              <a:t>What would it take to achieve a systemic solution for all of these scenarios?  </a:t>
            </a:r>
          </a:p>
        </p:txBody>
      </p:sp>
      <p:pic>
        <p:nvPicPr>
          <p:cNvPr id="5" name="Picture Placeholder 4"/>
          <p:cNvPicPr>
            <a:picLocks noGrp="1" noChangeAspect="1"/>
          </p:cNvPicPr>
          <p:nvPr>
            <p:ph type="pic" idx="2"/>
          </p:nvPr>
        </p:nvPicPr>
        <p:blipFill>
          <a:blip r:embed="rId2">
            <a:extLst>
              <a:ext uri="{28A0092B-C50C-407E-A947-70E740481C1C}">
                <a14:useLocalDpi xmlns:a14="http://schemas.microsoft.com/office/drawing/2010/main" val="0"/>
              </a:ext>
            </a:extLst>
          </a:blip>
          <a:srcRect t="21850" b="21850"/>
          <a:stretch>
            <a:fillRect/>
          </a:stretch>
        </p:blipFill>
        <p:spPr/>
      </p:pic>
    </p:spTree>
    <p:extLst>
      <p:ext uri="{BB962C8B-B14F-4D97-AF65-F5344CB8AC3E}">
        <p14:creationId xmlns:p14="http://schemas.microsoft.com/office/powerpoint/2010/main" val="31280717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idx="2"/>
          </p:nvPr>
        </p:nvPicPr>
        <p:blipFill>
          <a:blip r:embed="rId3">
            <a:extLst>
              <a:ext uri="{28A0092B-C50C-407E-A947-70E740481C1C}">
                <a14:useLocalDpi xmlns:a14="http://schemas.microsoft.com/office/drawing/2010/main" val="0"/>
              </a:ext>
            </a:extLst>
          </a:blip>
          <a:srcRect t="26550" b="26550"/>
          <a:stretch>
            <a:fillRect/>
          </a:stretch>
        </p:blipFill>
        <p:spPr/>
      </p:pic>
      <p:sp>
        <p:nvSpPr>
          <p:cNvPr id="8" name="Title 1">
            <a:extLst>
              <a:ext uri="{FF2B5EF4-FFF2-40B4-BE49-F238E27FC236}">
                <a16:creationId xmlns:a16="http://schemas.microsoft.com/office/drawing/2014/main" id="{2FC91F7E-2BC7-3534-C785-7F7F4D7D5D51}"/>
              </a:ext>
            </a:extLst>
          </p:cNvPr>
          <p:cNvSpPr>
            <a:spLocks noGrp="1"/>
          </p:cNvSpPr>
          <p:nvPr>
            <p:ph type="title"/>
          </p:nvPr>
        </p:nvSpPr>
        <p:spPr>
          <a:xfrm>
            <a:off x="148508" y="4959740"/>
            <a:ext cx="11586293" cy="1462659"/>
          </a:xfrm>
          <a:solidFill>
            <a:schemeClr val="bg1"/>
          </a:solidFill>
        </p:spPr>
        <p:txBody>
          <a:bodyPr>
            <a:normAutofit/>
          </a:bodyPr>
          <a:lstStyle/>
          <a:p>
            <a:pPr algn="ctr"/>
            <a:r>
              <a:rPr lang="en-US" sz="5400" b="1"/>
              <a:t>What or Who is preventing you from achieving this solution? </a:t>
            </a:r>
          </a:p>
        </p:txBody>
      </p:sp>
    </p:spTree>
    <p:extLst>
      <p:ext uri="{BB962C8B-B14F-4D97-AF65-F5344CB8AC3E}">
        <p14:creationId xmlns:p14="http://schemas.microsoft.com/office/powerpoint/2010/main" val="9955426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19320" y="2296456"/>
            <a:ext cx="4384893" cy="3875031"/>
          </a:xfrm>
        </p:spPr>
        <p:txBody>
          <a:bodyPr vert="horz" lIns="91416" tIns="45708" rIns="91416" bIns="45708" rtlCol="0" anchor="t">
            <a:normAutofit/>
          </a:bodyPr>
          <a:lstStyle/>
          <a:p>
            <a:pPr marL="0" indent="0">
              <a:buNone/>
            </a:pPr>
            <a:r>
              <a:rPr lang="en-US" sz="4799"/>
              <a:t>What do we focus on at NEA? </a:t>
            </a:r>
          </a:p>
        </p:txBody>
      </p:sp>
      <p:pic>
        <p:nvPicPr>
          <p:cNvPr id="2" name="Picture 4" descr="Logo, company name&#10;&#10;Description automatically generated">
            <a:extLst>
              <a:ext uri="{FF2B5EF4-FFF2-40B4-BE49-F238E27FC236}">
                <a16:creationId xmlns:a16="http://schemas.microsoft.com/office/drawing/2014/main" id="{1B326B82-1B51-9B22-4644-9EA3659553E2}"/>
              </a:ext>
            </a:extLst>
          </p:cNvPr>
          <p:cNvPicPr>
            <a:picLocks noChangeAspect="1"/>
          </p:cNvPicPr>
          <p:nvPr/>
        </p:nvPicPr>
        <p:blipFill>
          <a:blip r:embed="rId2"/>
          <a:srcRect l="20439" t="615" r="22131" b="-923"/>
          <a:stretch/>
        </p:blipFill>
        <p:spPr>
          <a:xfrm>
            <a:off x="1420844" y="1848136"/>
            <a:ext cx="2255733" cy="264177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158416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FB9D4-C41C-946A-3154-648F0D9054F5}"/>
              </a:ext>
            </a:extLst>
          </p:cNvPr>
          <p:cNvSpPr>
            <a:spLocks noGrp="1"/>
          </p:cNvSpPr>
          <p:nvPr>
            <p:ph type="title"/>
          </p:nvPr>
        </p:nvSpPr>
        <p:spPr>
          <a:xfrm>
            <a:off x="737085" y="177801"/>
            <a:ext cx="11224591" cy="925286"/>
          </a:xfrm>
        </p:spPr>
        <p:txBody>
          <a:bodyPr anchor="b">
            <a:normAutofit/>
          </a:bodyPr>
          <a:lstStyle/>
          <a:p>
            <a:pPr algn="ctr"/>
            <a:r>
              <a:rPr lang="en-US" b="1"/>
              <a:t>Strength and Growth to Win</a:t>
            </a:r>
          </a:p>
        </p:txBody>
      </p:sp>
      <p:pic>
        <p:nvPicPr>
          <p:cNvPr id="6146" name="Picture 2" descr="Teachers and Education Workers Set to ...">
            <a:extLst>
              <a:ext uri="{FF2B5EF4-FFF2-40B4-BE49-F238E27FC236}">
                <a16:creationId xmlns:a16="http://schemas.microsoft.com/office/drawing/2014/main" id="{45340457-DA0F-CD8C-1CA7-F6A11D28911E}"/>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l="8489" r="21435" b="2"/>
          <a:stretch>
            <a:fillRect/>
          </a:stretch>
        </p:blipFill>
        <p:spPr bwMode="auto">
          <a:xfrm>
            <a:off x="1391824" y="1855694"/>
            <a:ext cx="4687586" cy="4430058"/>
          </a:xfrm>
          <a:prstGeom prst="rect">
            <a:avLst/>
          </a:prstGeom>
          <a:noFill/>
          <a:extLst>
            <a:ext uri="{909E8E84-426E-40DD-AFC4-6F175D3DCCD1}">
              <a14:hiddenFill xmlns:a14="http://schemas.microsoft.com/office/drawing/2010/main">
                <a:solidFill>
                  <a:srgbClr val="FFFFFF"/>
                </a:solidFill>
              </a14:hiddenFill>
            </a:ext>
          </a:extLst>
        </p:spPr>
      </p:pic>
      <p:sp>
        <p:nvSpPr>
          <p:cNvPr id="6151" name="Content Placeholder 3">
            <a:extLst>
              <a:ext uri="{FF2B5EF4-FFF2-40B4-BE49-F238E27FC236}">
                <a16:creationId xmlns:a16="http://schemas.microsoft.com/office/drawing/2014/main" id="{F8C4E4CD-EF92-2DA9-2515-470114E4B5FF}"/>
              </a:ext>
            </a:extLst>
          </p:cNvPr>
          <p:cNvSpPr>
            <a:spLocks noGrp="1"/>
          </p:cNvSpPr>
          <p:nvPr>
            <p:ph sz="half" idx="2"/>
          </p:nvPr>
        </p:nvSpPr>
        <p:spPr>
          <a:xfrm>
            <a:off x="6563239" y="2138082"/>
            <a:ext cx="4814586" cy="4034118"/>
          </a:xfrm>
        </p:spPr>
        <p:txBody>
          <a:bodyPr vert="horz" lIns="0" tIns="45720" rIns="0" bIns="45720" rtlCol="0" anchor="t">
            <a:normAutofit/>
          </a:bodyPr>
          <a:lstStyle/>
          <a:p>
            <a:r>
              <a:rPr lang="en-US" sz="3600"/>
              <a:t>Growth is a focus on building the base of members, leaders, structures, and partners. </a:t>
            </a:r>
            <a:endParaRPr lang="en-US" sz="3600">
              <a:ea typeface="Calibri"/>
              <a:cs typeface="Calibri"/>
            </a:endParaRPr>
          </a:p>
          <a:p>
            <a:endParaRPr lang="en-US" sz="3600">
              <a:ea typeface="Calibri"/>
              <a:cs typeface="Calibri"/>
            </a:endParaRPr>
          </a:p>
          <a:p>
            <a:r>
              <a:rPr lang="en-US" sz="3600"/>
              <a:t>Strength is the ability to use power to win. </a:t>
            </a:r>
            <a:endParaRPr lang="en-US" sz="3600">
              <a:ea typeface="Calibri"/>
              <a:cs typeface="Calibri"/>
            </a:endParaRPr>
          </a:p>
          <a:p>
            <a:endParaRPr lang="en-US" sz="3600">
              <a:ea typeface="Calibri"/>
              <a:cs typeface="Calibri"/>
            </a:endParaRPr>
          </a:p>
        </p:txBody>
      </p:sp>
    </p:spTree>
    <p:extLst>
      <p:ext uri="{BB962C8B-B14F-4D97-AF65-F5344CB8AC3E}">
        <p14:creationId xmlns:p14="http://schemas.microsoft.com/office/powerpoint/2010/main" val="2592185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5049" y="3279423"/>
            <a:ext cx="11602278" cy="4354319"/>
          </a:xfrm>
        </p:spPr>
        <p:txBody>
          <a:bodyPr vert="horz" lIns="91416" tIns="45708" rIns="91416" bIns="45708" rtlCol="0" anchor="t">
            <a:noAutofit/>
          </a:bodyPr>
          <a:lstStyle/>
          <a:p>
            <a:pPr marL="245745" indent="-245745"/>
            <a:r>
              <a:rPr lang="en-US" sz="3600"/>
              <a:t>We have to recruit 250,000 new members a year just to maintain current levels of union density.  (Necessary) </a:t>
            </a:r>
            <a:endParaRPr lang="en-US"/>
          </a:p>
          <a:p>
            <a:pPr marL="245745" indent="-245745"/>
            <a:r>
              <a:rPr lang="en-US" sz="3600"/>
              <a:t>Member Recruitment is a year-round, critical strategy.</a:t>
            </a:r>
            <a:endParaRPr lang="en-US" sz="3600">
              <a:ea typeface="Calibri"/>
              <a:cs typeface="Calibri"/>
            </a:endParaRPr>
          </a:p>
          <a:p>
            <a:pPr marL="245745" indent="-245745"/>
            <a:r>
              <a:rPr lang="en-US" sz="3600"/>
              <a:t>Maintenance does not build. (Not Sufficient)</a:t>
            </a:r>
            <a:endParaRPr lang="en-US" sz="3600">
              <a:ea typeface="Calibri"/>
              <a:cs typeface="Calibri"/>
            </a:endParaRPr>
          </a:p>
        </p:txBody>
      </p:sp>
      <p:sp>
        <p:nvSpPr>
          <p:cNvPr id="5" name="Title 1"/>
          <p:cNvSpPr txBox="1">
            <a:spLocks/>
          </p:cNvSpPr>
          <p:nvPr/>
        </p:nvSpPr>
        <p:spPr>
          <a:xfrm>
            <a:off x="751328" y="454221"/>
            <a:ext cx="10689345" cy="484154"/>
          </a:xfrm>
          <a:prstGeom prst="rect">
            <a:avLst/>
          </a:prstGeom>
        </p:spPr>
        <p:txBody>
          <a:bodyPr vert="horz" lIns="91416" tIns="45708" rIns="91416" bIns="45708"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5998" b="1">
                <a:solidFill>
                  <a:schemeClr val="tx2"/>
                </a:solidFill>
              </a:rPr>
              <a:t>Base Building Matters - Growth</a:t>
            </a:r>
          </a:p>
        </p:txBody>
      </p:sp>
      <p:pic>
        <p:nvPicPr>
          <p:cNvPr id="4" name="Picture 3" descr="A white dominoes falling&#10;&#10;AI-generated content may be incorrect.">
            <a:extLst>
              <a:ext uri="{FF2B5EF4-FFF2-40B4-BE49-F238E27FC236}">
                <a16:creationId xmlns:a16="http://schemas.microsoft.com/office/drawing/2014/main" id="{7A0282D3-6897-9536-ED0E-A760A9F70C9B}"/>
              </a:ext>
            </a:extLst>
          </p:cNvPr>
          <p:cNvPicPr>
            <a:picLocks noChangeAspect="1"/>
          </p:cNvPicPr>
          <p:nvPr/>
        </p:nvPicPr>
        <p:blipFill>
          <a:blip r:embed="rId2"/>
          <a:stretch>
            <a:fillRect/>
          </a:stretch>
        </p:blipFill>
        <p:spPr>
          <a:xfrm>
            <a:off x="3935067" y="1024633"/>
            <a:ext cx="3878677" cy="2168533"/>
          </a:xfrm>
          <a:prstGeom prst="rect">
            <a:avLst/>
          </a:prstGeom>
        </p:spPr>
      </p:pic>
    </p:spTree>
    <p:extLst>
      <p:ext uri="{BB962C8B-B14F-4D97-AF65-F5344CB8AC3E}">
        <p14:creationId xmlns:p14="http://schemas.microsoft.com/office/powerpoint/2010/main" val="672214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17F15CF-2C25-2AD5-5B65-D83655877684}"/>
              </a:ext>
            </a:extLst>
          </p:cNvPr>
          <p:cNvSpPr>
            <a:spLocks noGrp="1"/>
          </p:cNvSpPr>
          <p:nvPr>
            <p:ph type="title"/>
          </p:nvPr>
        </p:nvSpPr>
        <p:spPr>
          <a:xfrm>
            <a:off x="709123" y="1064136"/>
            <a:ext cx="10092988" cy="668693"/>
          </a:xfrm>
        </p:spPr>
        <p:txBody>
          <a:bodyPr>
            <a:noAutofit/>
          </a:bodyPr>
          <a:lstStyle/>
          <a:p>
            <a:r>
              <a:rPr lang="en-US" sz="5398" b="1"/>
              <a:t>Exponential Base Building Matters More </a:t>
            </a:r>
          </a:p>
        </p:txBody>
      </p:sp>
      <p:sp>
        <p:nvSpPr>
          <p:cNvPr id="13" name="Content Placeholder 2">
            <a:extLst>
              <a:ext uri="{FF2B5EF4-FFF2-40B4-BE49-F238E27FC236}">
                <a16:creationId xmlns:a16="http://schemas.microsoft.com/office/drawing/2014/main" id="{2588BD49-358F-5827-CB2F-40E6D660C402}"/>
              </a:ext>
            </a:extLst>
          </p:cNvPr>
          <p:cNvSpPr>
            <a:spLocks noGrp="1"/>
          </p:cNvSpPr>
          <p:nvPr>
            <p:ph idx="1"/>
          </p:nvPr>
        </p:nvSpPr>
        <p:spPr>
          <a:xfrm>
            <a:off x="709123" y="1643270"/>
            <a:ext cx="5169804" cy="4251676"/>
          </a:xfrm>
        </p:spPr>
        <p:txBody>
          <a:bodyPr vert="horz" lIns="91416" tIns="45708" rIns="91416" bIns="45708" rtlCol="0" anchor="t">
            <a:normAutofit lnSpcReduction="10000"/>
          </a:bodyPr>
          <a:lstStyle/>
          <a:p>
            <a:pPr marL="0" indent="0">
              <a:buNone/>
            </a:pPr>
            <a:endParaRPr lang="en-US" sz="3999">
              <a:ea typeface="Calibri"/>
              <a:cs typeface="Calibri"/>
            </a:endParaRPr>
          </a:p>
          <a:p>
            <a:pPr marL="0" indent="0">
              <a:buNone/>
            </a:pPr>
            <a:r>
              <a:rPr lang="en-US" sz="3999"/>
              <a:t>With high member density, we can claim the wins we dream about AND control the outcomes of those wins across time.  </a:t>
            </a:r>
            <a:r>
              <a:rPr lang="en-US" sz="4399"/>
              <a:t> </a:t>
            </a:r>
          </a:p>
          <a:p>
            <a:pPr marL="0" indent="0">
              <a:buNone/>
            </a:pPr>
            <a:endParaRPr lang="en-US" sz="5398">
              <a:ea typeface="Calibri"/>
              <a:cs typeface="Calibri"/>
            </a:endParaRPr>
          </a:p>
        </p:txBody>
      </p:sp>
      <p:pic>
        <p:nvPicPr>
          <p:cNvPr id="3" name="Picture 2" descr="A person bending over a black and white rectangular object&#10;&#10;AI-generated content may be incorrect.">
            <a:extLst>
              <a:ext uri="{FF2B5EF4-FFF2-40B4-BE49-F238E27FC236}">
                <a16:creationId xmlns:a16="http://schemas.microsoft.com/office/drawing/2014/main" id="{6A6B659A-5F35-0FDC-A16E-28A9706C82C8}"/>
              </a:ext>
            </a:extLst>
          </p:cNvPr>
          <p:cNvPicPr>
            <a:picLocks noChangeAspect="1"/>
          </p:cNvPicPr>
          <p:nvPr/>
        </p:nvPicPr>
        <p:blipFill>
          <a:blip r:embed="rId2"/>
          <a:stretch>
            <a:fillRect/>
          </a:stretch>
        </p:blipFill>
        <p:spPr>
          <a:xfrm>
            <a:off x="6369258" y="2284763"/>
            <a:ext cx="5353378" cy="2968691"/>
          </a:xfrm>
          <a:prstGeom prst="rect">
            <a:avLst/>
          </a:prstGeom>
        </p:spPr>
      </p:pic>
    </p:spTree>
    <p:extLst>
      <p:ext uri="{BB962C8B-B14F-4D97-AF65-F5344CB8AC3E}">
        <p14:creationId xmlns:p14="http://schemas.microsoft.com/office/powerpoint/2010/main" val="2991108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152400"/>
            <a:ext cx="9782801" cy="660400"/>
          </a:xfrm>
        </p:spPr>
        <p:txBody>
          <a:bodyPr>
            <a:normAutofit/>
          </a:bodyPr>
          <a:lstStyle/>
          <a:p>
            <a:r>
              <a:rPr lang="en-US"/>
              <a:t>3 Prevalent Theories of Change  </a:t>
            </a:r>
          </a:p>
        </p:txBody>
      </p:sp>
      <p:sp>
        <p:nvSpPr>
          <p:cNvPr id="3" name="Content Placeholder 2"/>
          <p:cNvSpPr>
            <a:spLocks noGrp="1"/>
          </p:cNvSpPr>
          <p:nvPr>
            <p:ph idx="1"/>
          </p:nvPr>
        </p:nvSpPr>
        <p:spPr>
          <a:xfrm>
            <a:off x="685800" y="914400"/>
            <a:ext cx="11049000" cy="5638800"/>
          </a:xfrm>
        </p:spPr>
        <p:txBody>
          <a:bodyPr vert="horz" lIns="0" tIns="45720" rIns="0" bIns="45720" rtlCol="0" anchor="t">
            <a:normAutofit/>
          </a:bodyPr>
          <a:lstStyle/>
          <a:p>
            <a:pPr marL="0" indent="0">
              <a:buNone/>
            </a:pPr>
            <a:r>
              <a:rPr lang="en-US" b="1"/>
              <a:t>Advocacy (relies on singular experts little risk required beyond them)</a:t>
            </a:r>
            <a:endParaRPr lang="en-US" b="1">
              <a:ea typeface="Calibri"/>
              <a:cs typeface="Calibri"/>
            </a:endParaRPr>
          </a:p>
          <a:p>
            <a:pPr marL="0" indent="0">
              <a:buNone/>
            </a:pPr>
            <a:r>
              <a:rPr lang="en-US" b="1"/>
              <a:t>“</a:t>
            </a:r>
            <a:r>
              <a:rPr lang="en-US"/>
              <a:t>Advocacy is the work of creating change through the actions of professionals  or technical experts—lobbyists, pollsters, lawyers, communication specialists, researchers. Advocacy relies on the expertise, status, and know-how of these groups of people to make change. Advocacy usually happens in a closed-door room; ordinary people play a small to nonexistent role in its efficacy. Advocacy has become a dominant strategy for unions and liberals.”</a:t>
            </a:r>
            <a:endParaRPr lang="en-US">
              <a:ea typeface="Calibri"/>
              <a:cs typeface="Calibri"/>
            </a:endParaRPr>
          </a:p>
          <a:p>
            <a:pPr marL="0" indent="0">
              <a:buNone/>
            </a:pPr>
            <a:r>
              <a:rPr lang="en-US" b="1"/>
              <a:t>Mobilizing (like a club, self-selecting, and typically those who are not risking much to participate)</a:t>
            </a:r>
            <a:endParaRPr lang="en-US" b="1">
              <a:ea typeface="Calibri"/>
              <a:cs typeface="Calibri"/>
            </a:endParaRPr>
          </a:p>
          <a:p>
            <a:pPr marL="0" indent="0">
              <a:buNone/>
            </a:pPr>
            <a:r>
              <a:rPr lang="en-US"/>
              <a:t>“Mobilizing, by contrast, activates an already-convinced membership. Mobilizing encourages those who already support a cause or a mission to take action to defend their belief—for example, by attending a protest, wearing a button, or signing a petition.”</a:t>
            </a:r>
            <a:endParaRPr lang="en-US">
              <a:ea typeface="Calibri"/>
              <a:cs typeface="Calibri"/>
            </a:endParaRPr>
          </a:p>
          <a:p>
            <a:pPr marL="0" indent="0">
              <a:buNone/>
            </a:pPr>
            <a:r>
              <a:rPr lang="en-US" b="1"/>
              <a:t>Organizing (strategic, always inviting more, taking risks to expand, trust is built through action together)</a:t>
            </a:r>
            <a:endParaRPr lang="en-US" b="1">
              <a:ea typeface="Calibri"/>
              <a:cs typeface="Calibri"/>
            </a:endParaRPr>
          </a:p>
          <a:p>
            <a:pPr marL="0" indent="0">
              <a:buNone/>
            </a:pPr>
            <a:r>
              <a:rPr lang="en-US"/>
              <a:t>“To organize is to build mass support and strength among ordinary people. Organizing draws its power from working people’s biggest strength: our numbers. The work of organizing is systematic and rigorous: It requires connecting with every single worker in a shop, every educator in a building, every building in a district. At its core, it asks people to understand their own agency and to make choices about how they will exercise it.”</a:t>
            </a:r>
          </a:p>
        </p:txBody>
      </p:sp>
      <p:sp>
        <p:nvSpPr>
          <p:cNvPr id="4" name="Slide Number Placeholder 3"/>
          <p:cNvSpPr>
            <a:spLocks noGrp="1"/>
          </p:cNvSpPr>
          <p:nvPr>
            <p:ph type="sldNum" sz="quarter" idx="12"/>
          </p:nvPr>
        </p:nvSpPr>
        <p:spPr/>
        <p:txBody>
          <a:bodyPr/>
          <a:lstStyle/>
          <a:p>
            <a:fld id="{5414DF46-E7D2-4146-95BA-57A23C39CF98}" type="slidenum">
              <a:rPr lang="en-US" smtClean="0"/>
              <a:t>52</a:t>
            </a:fld>
            <a:endParaRPr lang="en-US"/>
          </a:p>
        </p:txBody>
      </p:sp>
    </p:spTree>
    <p:extLst>
      <p:ext uri="{BB962C8B-B14F-4D97-AF65-F5344CB8AC3E}">
        <p14:creationId xmlns:p14="http://schemas.microsoft.com/office/powerpoint/2010/main" val="3466286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BAEAAE9-0848-EEBC-B54D-BED0E7CF65B4}"/>
              </a:ext>
            </a:extLst>
          </p:cNvPr>
          <p:cNvSpPr>
            <a:spLocks noGrp="1"/>
          </p:cNvSpPr>
          <p:nvPr>
            <p:ph idx="1"/>
          </p:nvPr>
        </p:nvSpPr>
        <p:spPr>
          <a:xfrm>
            <a:off x="573743" y="313766"/>
            <a:ext cx="10804083" cy="5858434"/>
          </a:xfrm>
        </p:spPr>
        <p:txBody>
          <a:bodyPr vert="horz" lIns="0" tIns="45720" rIns="0" bIns="45720" rtlCol="0" anchor="t">
            <a:normAutofit/>
          </a:bodyPr>
          <a:lstStyle/>
          <a:p>
            <a:pPr marL="0" indent="0">
              <a:buNone/>
            </a:pPr>
            <a:r>
              <a:rPr lang="en-US" sz="4800" b="1"/>
              <a:t>Advocacy</a:t>
            </a:r>
            <a:r>
              <a:rPr lang="en-US" sz="4800"/>
              <a:t> is about using expertise of a few. </a:t>
            </a:r>
            <a:endParaRPr lang="en-US" sz="4800">
              <a:ea typeface="Calibri"/>
              <a:cs typeface="Calibri"/>
            </a:endParaRPr>
          </a:p>
          <a:p>
            <a:pPr marL="0" indent="0">
              <a:buNone/>
            </a:pPr>
            <a:br>
              <a:rPr lang="en-US" sz="4800"/>
            </a:br>
            <a:r>
              <a:rPr lang="en-US" sz="4800" b="1"/>
              <a:t>Mobilizing</a:t>
            </a:r>
            <a:r>
              <a:rPr lang="en-US" sz="4800"/>
              <a:t> is about engaging the already committed. </a:t>
            </a:r>
            <a:br>
              <a:rPr lang="en-US" sz="4800"/>
            </a:br>
            <a:br>
              <a:rPr lang="en-US" sz="4800"/>
            </a:br>
            <a:r>
              <a:rPr lang="en-US" sz="4800"/>
              <a:t>These are necessary, </a:t>
            </a:r>
            <a:r>
              <a:rPr lang="en-US" sz="4800" b="1"/>
              <a:t>but not sufficient </a:t>
            </a:r>
            <a:r>
              <a:rPr lang="en-US" sz="4800"/>
              <a:t>to build the power we need. </a:t>
            </a:r>
            <a:endParaRPr lang="en-US" sz="4800">
              <a:ea typeface="Calibri"/>
              <a:cs typeface="Calibri"/>
            </a:endParaRPr>
          </a:p>
        </p:txBody>
      </p:sp>
    </p:spTree>
    <p:extLst>
      <p:ext uri="{BB962C8B-B14F-4D97-AF65-F5344CB8AC3E}">
        <p14:creationId xmlns:p14="http://schemas.microsoft.com/office/powerpoint/2010/main" val="2901587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3" descr="theChoice1130pm.pdf"/>
          <p:cNvPicPr>
            <a:picLocks noChangeAspect="1"/>
          </p:cNvPicPr>
          <p:nvPr/>
        </p:nvPicPr>
        <p:blipFill rotWithShape="1">
          <a:blip r:embed="rId3">
            <a:extLst>
              <a:ext uri="{28A0092B-C50C-407E-A947-70E740481C1C}">
                <a14:useLocalDpi xmlns:a14="http://schemas.microsoft.com/office/drawing/2010/main" val="0"/>
              </a:ext>
            </a:extLst>
          </a:blip>
          <a:srcRect l="10026" t="33361" r="9174" b="31517"/>
          <a:stretch>
            <a:fillRect/>
          </a:stretch>
        </p:blipFill>
        <p:spPr bwMode="auto">
          <a:xfrm>
            <a:off x="208850" y="1710411"/>
            <a:ext cx="11805023" cy="399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C4E780D3-AB23-75A6-D495-2EB0B4AB096F}"/>
              </a:ext>
            </a:extLst>
          </p:cNvPr>
          <p:cNvSpPr txBox="1">
            <a:spLocks/>
          </p:cNvSpPr>
          <p:nvPr/>
        </p:nvSpPr>
        <p:spPr>
          <a:xfrm>
            <a:off x="538132" y="476598"/>
            <a:ext cx="11469927" cy="718342"/>
          </a:xfrm>
          <a:prstGeom prst="rect">
            <a:avLst/>
          </a:prstGeom>
        </p:spPr>
        <p:txBody>
          <a:bodyPr vert="horz" lIns="91416" tIns="45708" rIns="91416" bIns="45708"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5998" b="1">
                <a:solidFill>
                  <a:schemeClr val="tx2"/>
                </a:solidFill>
              </a:rPr>
              <a:t>Winning Matters Most - Strength</a:t>
            </a:r>
          </a:p>
        </p:txBody>
      </p:sp>
    </p:spTree>
    <p:extLst>
      <p:ext uri="{BB962C8B-B14F-4D97-AF65-F5344CB8AC3E}">
        <p14:creationId xmlns:p14="http://schemas.microsoft.com/office/powerpoint/2010/main" val="3864890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4AA6B861-5F5D-688B-FFF3-4CA76C4A4A95}"/>
            </a:ext>
          </a:extLst>
        </p:cNvPr>
        <p:cNvGrpSpPr/>
        <p:nvPr/>
      </p:nvGrpSpPr>
      <p:grpSpPr>
        <a:xfrm>
          <a:off x="0" y="0"/>
          <a:ext cx="0" cy="0"/>
          <a:chOff x="0" y="0"/>
          <a:chExt cx="0" cy="0"/>
        </a:xfrm>
      </p:grpSpPr>
      <p:pic>
        <p:nvPicPr>
          <p:cNvPr id="3" name="Picture 2" descr="A group of people holding megaphones&#10;&#10;AI-generated content may be incorrect.">
            <a:extLst>
              <a:ext uri="{FF2B5EF4-FFF2-40B4-BE49-F238E27FC236}">
                <a16:creationId xmlns:a16="http://schemas.microsoft.com/office/drawing/2014/main" id="{340F3DB5-D65A-D8FC-1106-B305BEC11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9414" y="1545156"/>
            <a:ext cx="4217671" cy="3658313"/>
          </a:xfrm>
          <a:prstGeom prst="rect">
            <a:avLst/>
          </a:prstGeom>
        </p:spPr>
      </p:pic>
      <p:pic>
        <p:nvPicPr>
          <p:cNvPr id="98" name="Google Shape;98;p14">
            <a:extLst>
              <a:ext uri="{FF2B5EF4-FFF2-40B4-BE49-F238E27FC236}">
                <a16:creationId xmlns:a16="http://schemas.microsoft.com/office/drawing/2014/main" id="{2DE19C60-445A-239F-AFA1-18DC9B346B25}"/>
              </a:ext>
            </a:extLst>
          </p:cNvPr>
          <p:cNvPicPr preferRelativeResize="0"/>
          <p:nvPr/>
        </p:nvPicPr>
        <p:blipFill rotWithShape="1">
          <a:blip r:embed="rId4"/>
          <a:srcRect l="64554" r="16338" b="44272"/>
          <a:stretch>
            <a:fillRect/>
          </a:stretch>
        </p:blipFill>
        <p:spPr>
          <a:xfrm>
            <a:off x="6643915" y="1540115"/>
            <a:ext cx="3867179" cy="3675283"/>
          </a:xfrm>
          <a:prstGeom prst="rect">
            <a:avLst/>
          </a:prstGeom>
          <a:noFill/>
        </p:spPr>
      </p:pic>
      <p:sp>
        <p:nvSpPr>
          <p:cNvPr id="2" name="Title 1">
            <a:extLst>
              <a:ext uri="{FF2B5EF4-FFF2-40B4-BE49-F238E27FC236}">
                <a16:creationId xmlns:a16="http://schemas.microsoft.com/office/drawing/2014/main" id="{62668214-1045-C7C3-0F19-1731223D7ED4}"/>
              </a:ext>
            </a:extLst>
          </p:cNvPr>
          <p:cNvSpPr>
            <a:spLocks noGrp="1"/>
          </p:cNvSpPr>
          <p:nvPr>
            <p:ph type="title"/>
          </p:nvPr>
        </p:nvSpPr>
        <p:spPr>
          <a:xfrm>
            <a:off x="2573496" y="105542"/>
            <a:ext cx="7957558" cy="713791"/>
          </a:xfrm>
        </p:spPr>
        <p:txBody>
          <a:bodyPr>
            <a:normAutofit/>
          </a:bodyPr>
          <a:lstStyle/>
          <a:p>
            <a:r>
              <a:rPr lang="en-US" b="1"/>
              <a:t>Information and Application</a:t>
            </a:r>
          </a:p>
        </p:txBody>
      </p:sp>
      <p:sp>
        <p:nvSpPr>
          <p:cNvPr id="4" name="TextBox 3">
            <a:extLst>
              <a:ext uri="{FF2B5EF4-FFF2-40B4-BE49-F238E27FC236}">
                <a16:creationId xmlns:a16="http://schemas.microsoft.com/office/drawing/2014/main" id="{375CE86C-93B3-102C-7940-36E7CD1A3808}"/>
              </a:ext>
            </a:extLst>
          </p:cNvPr>
          <p:cNvSpPr txBox="1"/>
          <p:nvPr/>
        </p:nvSpPr>
        <p:spPr>
          <a:xfrm>
            <a:off x="1999102" y="5343182"/>
            <a:ext cx="8207566"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hlinkClick r:id="rId5"/>
              </a:rPr>
              <a:t>https://www.nea.org/resource-library/campaign-lab</a:t>
            </a:r>
            <a:endParaRPr lang="en-US" sz="1400"/>
          </a:p>
          <a:p>
            <a:endParaRPr lang="en-US" sz="2800"/>
          </a:p>
          <a:p>
            <a:pPr algn="ctr"/>
            <a:endParaRPr lang="en-US" sz="1400"/>
          </a:p>
        </p:txBody>
      </p:sp>
    </p:spTree>
    <p:extLst>
      <p:ext uri="{BB962C8B-B14F-4D97-AF65-F5344CB8AC3E}">
        <p14:creationId xmlns:p14="http://schemas.microsoft.com/office/powerpoint/2010/main" val="2382051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CBF36-D7CA-219F-3C7E-8A94C5EED412}"/>
              </a:ext>
            </a:extLst>
          </p:cNvPr>
          <p:cNvSpPr>
            <a:spLocks noGrp="1"/>
          </p:cNvSpPr>
          <p:nvPr>
            <p:ph type="title"/>
          </p:nvPr>
        </p:nvSpPr>
        <p:spPr>
          <a:xfrm>
            <a:off x="1089522" y="111377"/>
            <a:ext cx="9423443" cy="785524"/>
          </a:xfrm>
        </p:spPr>
        <p:txBody>
          <a:bodyPr/>
          <a:lstStyle/>
          <a:p>
            <a:r>
              <a:rPr lang="en-US" b="1"/>
              <a:t>Apply to be a Campaign Lab Coach</a:t>
            </a:r>
          </a:p>
        </p:txBody>
      </p:sp>
      <p:graphicFrame>
        <p:nvGraphicFramePr>
          <p:cNvPr id="4" name="Content Placeholder 3">
            <a:extLst>
              <a:ext uri="{FF2B5EF4-FFF2-40B4-BE49-F238E27FC236}">
                <a16:creationId xmlns:a16="http://schemas.microsoft.com/office/drawing/2014/main" id="{F415D1F5-2551-1D8F-2A08-AD011587EF94}"/>
              </a:ext>
            </a:extLst>
          </p:cNvPr>
          <p:cNvGraphicFramePr>
            <a:graphicFrameLocks/>
          </p:cNvGraphicFramePr>
          <p:nvPr/>
        </p:nvGraphicFramePr>
        <p:xfrm>
          <a:off x="4728587" y="1957646"/>
          <a:ext cx="5936549" cy="33956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1DADF30B-B80F-58F2-1D94-E0D4B87619BB}"/>
              </a:ext>
            </a:extLst>
          </p:cNvPr>
          <p:cNvPicPr>
            <a:picLocks noChangeAspect="1"/>
          </p:cNvPicPr>
          <p:nvPr/>
        </p:nvPicPr>
        <p:blipFill>
          <a:blip r:embed="rId8"/>
          <a:stretch>
            <a:fillRect/>
          </a:stretch>
        </p:blipFill>
        <p:spPr>
          <a:xfrm>
            <a:off x="1599178" y="2028741"/>
            <a:ext cx="2781053" cy="2805026"/>
          </a:xfrm>
          <a:prstGeom prst="rect">
            <a:avLst/>
          </a:prstGeom>
        </p:spPr>
      </p:pic>
      <p:sp>
        <p:nvSpPr>
          <p:cNvPr id="8" name="TextBox 7">
            <a:extLst>
              <a:ext uri="{FF2B5EF4-FFF2-40B4-BE49-F238E27FC236}">
                <a16:creationId xmlns:a16="http://schemas.microsoft.com/office/drawing/2014/main" id="{4D0F3437-7882-255C-8DC2-82E0085465D9}"/>
              </a:ext>
            </a:extLst>
          </p:cNvPr>
          <p:cNvSpPr txBox="1"/>
          <p:nvPr/>
        </p:nvSpPr>
        <p:spPr>
          <a:xfrm>
            <a:off x="2026646" y="5350067"/>
            <a:ext cx="8482987"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hlinkClick r:id="rId9"/>
              </a:rPr>
              <a:t>https://forms.office.com/r/7yMBd7FLwM</a:t>
            </a:r>
            <a:endParaRPr lang="en-US" sz="1400"/>
          </a:p>
          <a:p>
            <a:endParaRPr lang="en-US" sz="1400"/>
          </a:p>
          <a:p>
            <a:pPr algn="ctr"/>
            <a:endParaRPr lang="en-US" sz="1400"/>
          </a:p>
        </p:txBody>
      </p:sp>
    </p:spTree>
    <p:extLst>
      <p:ext uri="{BB962C8B-B14F-4D97-AF65-F5344CB8AC3E}">
        <p14:creationId xmlns:p14="http://schemas.microsoft.com/office/powerpoint/2010/main" val="1709283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0621" y="2759646"/>
            <a:ext cx="7189075" cy="1246297"/>
          </a:xfrm>
        </p:spPr>
        <p:txBody>
          <a:bodyPr>
            <a:noAutofit/>
          </a:bodyPr>
          <a:lstStyle/>
          <a:p>
            <a:pPr eaLnBrk="1" hangingPunct="1">
              <a:defRPr/>
            </a:pPr>
            <a:r>
              <a:rPr lang="en-US" sz="5400" b="1" cap="none">
                <a:solidFill>
                  <a:schemeClr val="tx1">
                    <a:lumMod val="65000"/>
                    <a:lumOff val="35000"/>
                  </a:schemeClr>
                </a:solidFill>
                <a:latin typeface="+mn-lt"/>
                <a:cs typeface="Arial" pitchFamily="34" charset="0"/>
              </a:rPr>
              <a:t>Closing</a:t>
            </a:r>
            <a:r>
              <a:rPr lang="en-US" sz="5400" b="1" cap="none">
                <a:solidFill>
                  <a:srgbClr val="FFFFCC"/>
                </a:solidFill>
                <a:effectLst>
                  <a:outerShdw blurRad="38100" dist="38100" dir="2700000" algn="tl">
                    <a:srgbClr val="000000">
                      <a:alpha val="43137"/>
                    </a:srgbClr>
                  </a:outerShdw>
                </a:effectLst>
                <a:latin typeface="Arial" pitchFamily="34" charset="0"/>
                <a:cs typeface="Arial" pitchFamily="34" charset="0"/>
              </a:rPr>
              <a:t> </a:t>
            </a:r>
          </a:p>
        </p:txBody>
      </p:sp>
      <p:pic>
        <p:nvPicPr>
          <p:cNvPr id="5" name="Picture 4"/>
          <p:cNvPicPr>
            <a:picLocks noChangeAspect="1"/>
          </p:cNvPicPr>
          <p:nvPr/>
        </p:nvPicPr>
        <p:blipFill>
          <a:blip r:embed="rId3"/>
          <a:stretch>
            <a:fillRect/>
          </a:stretch>
        </p:blipFill>
        <p:spPr>
          <a:xfrm>
            <a:off x="5290458" y="264115"/>
            <a:ext cx="6389914" cy="472111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468213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9D068DB-E7E7-4102-9402-EAA049E13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96C8906C-CCD9-4F71-B3DD-BC1331E1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a:extLst>
              <a:ext uri="{FF2B5EF4-FFF2-40B4-BE49-F238E27FC236}">
                <a16:creationId xmlns:a16="http://schemas.microsoft.com/office/drawing/2014/main" id="{CA0D6F13-628B-4FC4-AD48-A2B64677D0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15746F23-6A4C-4A1F-A0CE-A0C8537D5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0A855F-1A35-C1B0-BAB8-E7D5A396655C}"/>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latin typeface="+mj-lt"/>
              </a:rPr>
              <a:t>Give us your feedback!</a:t>
            </a:r>
          </a:p>
        </p:txBody>
      </p:sp>
      <p:pic>
        <p:nvPicPr>
          <p:cNvPr id="4" name="Content Placeholder 3" descr="A qr code on a table&#10;&#10;AI-generated content may be incorrect.">
            <a:extLst>
              <a:ext uri="{FF2B5EF4-FFF2-40B4-BE49-F238E27FC236}">
                <a16:creationId xmlns:a16="http://schemas.microsoft.com/office/drawing/2014/main" id="{4A5E69E0-DD62-34ED-C3DE-6BB1EAA70E4C}"/>
              </a:ext>
            </a:extLst>
          </p:cNvPr>
          <p:cNvPicPr>
            <a:picLocks noGrp="1" noChangeAspect="1"/>
          </p:cNvPicPr>
          <p:nvPr>
            <p:ph idx="1"/>
          </p:nvPr>
        </p:nvPicPr>
        <p:blipFill>
          <a:blip r:embed="rId2"/>
          <a:stretch>
            <a:fillRect/>
          </a:stretch>
        </p:blipFill>
        <p:spPr>
          <a:xfrm>
            <a:off x="1596193" y="640081"/>
            <a:ext cx="4987829" cy="5054156"/>
          </a:xfrm>
          <a:prstGeom prst="rect">
            <a:avLst/>
          </a:prstGeom>
        </p:spPr>
      </p:pic>
      <p:cxnSp>
        <p:nvCxnSpPr>
          <p:cNvPr id="17" name="Straight Connector 16">
            <a:extLst>
              <a:ext uri="{FF2B5EF4-FFF2-40B4-BE49-F238E27FC236}">
                <a16:creationId xmlns:a16="http://schemas.microsoft.com/office/drawing/2014/main" id="{D9BFE64E-CCE4-4F62-BB14-C7028756C8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343400"/>
            <a:ext cx="3200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87CC7517-DC26-4B88-BF95-5D09F3E93E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D87C466A-2605-4E25-9E19-8E277E2EA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300493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609600" y="274637"/>
            <a:ext cx="10972799" cy="1020763"/>
          </a:xfrm>
          <a:prstGeom prst="rect">
            <a:avLst/>
          </a:prstGeom>
        </p:spPr>
        <p:txBody>
          <a:bodyPr lIns="121897" tIns="121897" rIns="121897" bIns="121897" anchor="b" anchorCtr="0">
            <a:noAutofit/>
          </a:bodyPr>
          <a:lstStyle/>
          <a:p>
            <a:r>
              <a:rPr lang="en-US" sz="5000" b="1">
                <a:solidFill>
                  <a:schemeClr val="tx1">
                    <a:lumMod val="65000"/>
                    <a:lumOff val="35000"/>
                  </a:schemeClr>
                </a:solidFill>
                <a:latin typeface="Arial" pitchFamily="34" charset="0"/>
                <a:cs typeface="Arial" pitchFamily="34" charset="0"/>
              </a:rPr>
              <a:t>Our Vision of Now and the Future</a:t>
            </a:r>
            <a:endParaRPr lang="en" sz="5000" b="1">
              <a:solidFill>
                <a:schemeClr val="tx1">
                  <a:lumMod val="65000"/>
                  <a:lumOff val="35000"/>
                </a:schemeClr>
              </a:solidFill>
              <a:latin typeface="Arial" pitchFamily="34" charset="0"/>
              <a:cs typeface="Arial" pitchFamily="34" charset="0"/>
            </a:endParaRPr>
          </a:p>
        </p:txBody>
      </p:sp>
      <p:sp>
        <p:nvSpPr>
          <p:cNvPr id="4" name="Rectangle 3"/>
          <p:cNvSpPr/>
          <p:nvPr/>
        </p:nvSpPr>
        <p:spPr>
          <a:xfrm>
            <a:off x="170539" y="1948449"/>
            <a:ext cx="4486521" cy="3046988"/>
          </a:xfrm>
          <a:prstGeom prst="rect">
            <a:avLst/>
          </a:prstGeom>
        </p:spPr>
        <p:txBody>
          <a:bodyPr wrap="square">
            <a:spAutoFit/>
          </a:bodyPr>
          <a:lstStyle/>
          <a:p>
            <a:pPr algn="ctr"/>
            <a:r>
              <a:rPr lang="en-US" sz="3200" b="1">
                <a:latin typeface="Arial" panose="020B0604020202020204" pitchFamily="34" charset="0"/>
                <a:cs typeface="Arial" panose="020B0604020202020204" pitchFamily="34" charset="0"/>
              </a:rPr>
              <a:t>What will your workplace, locals, community look like after we have achieved Racial Justice?</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1674" y="1295400"/>
            <a:ext cx="6798137" cy="407888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36807140"/>
      </p:ext>
    </p:extLst>
  </p:cSld>
  <p:clrMapOvr>
    <a:masterClrMapping/>
  </p:clrMapOvr>
  <p:transition spd="slow">
    <p:cut/>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609600" y="274637"/>
            <a:ext cx="10972799" cy="1020763"/>
          </a:xfrm>
          <a:prstGeom prst="rect">
            <a:avLst/>
          </a:prstGeom>
        </p:spPr>
        <p:txBody>
          <a:bodyPr lIns="121897" tIns="121897" rIns="121897" bIns="121897" anchor="b" anchorCtr="0">
            <a:noAutofit/>
          </a:bodyPr>
          <a:lstStyle/>
          <a:p>
            <a:r>
              <a:rPr lang="en-US" sz="5000" b="1">
                <a:solidFill>
                  <a:schemeClr val="tx1">
                    <a:lumMod val="65000"/>
                    <a:lumOff val="35000"/>
                  </a:schemeClr>
                </a:solidFill>
                <a:latin typeface="Arial" pitchFamily="34" charset="0"/>
                <a:cs typeface="Arial" pitchFamily="34" charset="0"/>
              </a:rPr>
              <a:t>Final Reflections</a:t>
            </a:r>
            <a:endParaRPr lang="en" sz="5000" b="1">
              <a:solidFill>
                <a:schemeClr val="tx1">
                  <a:lumMod val="65000"/>
                  <a:lumOff val="35000"/>
                </a:schemeClr>
              </a:solidFill>
              <a:latin typeface="Arial" pitchFamily="34" charset="0"/>
              <a:cs typeface="Arial" pitchFamily="34" charset="0"/>
            </a:endParaRPr>
          </a:p>
        </p:txBody>
      </p:sp>
      <p:sp>
        <p:nvSpPr>
          <p:cNvPr id="6" name="Rectangle 5"/>
          <p:cNvSpPr/>
          <p:nvPr/>
        </p:nvSpPr>
        <p:spPr>
          <a:xfrm>
            <a:off x="514350" y="1628681"/>
            <a:ext cx="6231890" cy="3323987"/>
          </a:xfrm>
          <a:prstGeom prst="rect">
            <a:avLst/>
          </a:prstGeom>
        </p:spPr>
        <p:txBody>
          <a:bodyPr wrap="square">
            <a:spAutoFit/>
          </a:bodyPr>
          <a:lstStyle/>
          <a:p>
            <a:endParaRPr lang="en-US" sz="3000" b="1">
              <a:solidFill>
                <a:schemeClr val="tx1">
                  <a:lumMod val="65000"/>
                  <a:lumOff val="35000"/>
                </a:schemeClr>
              </a:solidFill>
              <a:latin typeface="Arial" panose="020B0604020202020204" pitchFamily="34" charset="0"/>
              <a:cs typeface="Arial" panose="020B0604020202020204" pitchFamily="34" charset="0"/>
            </a:endParaRPr>
          </a:p>
          <a:p>
            <a:pPr marL="571500" indent="-571500">
              <a:buFont typeface="Wingdings" panose="05000000000000000000" pitchFamily="2" charset="2"/>
              <a:buChar char="§"/>
            </a:pPr>
            <a:r>
              <a:rPr lang="en-US" sz="3000" b="1">
                <a:solidFill>
                  <a:schemeClr val="tx1">
                    <a:lumMod val="65000"/>
                    <a:lumOff val="35000"/>
                  </a:schemeClr>
                </a:solidFill>
                <a:latin typeface="Arial" panose="020B0604020202020204" pitchFamily="34" charset="0"/>
                <a:cs typeface="Arial" panose="020B0604020202020204" pitchFamily="34" charset="0"/>
              </a:rPr>
              <a:t>What is one thing you are going to do “tomorrow”?</a:t>
            </a:r>
          </a:p>
          <a:p>
            <a:pPr marL="571500" indent="-571500">
              <a:buFont typeface="Wingdings" panose="05000000000000000000" pitchFamily="2" charset="2"/>
              <a:buChar char="§"/>
            </a:pPr>
            <a:r>
              <a:rPr lang="en-US" sz="3000" b="1">
                <a:solidFill>
                  <a:schemeClr val="tx1">
                    <a:lumMod val="65000"/>
                    <a:lumOff val="35000"/>
                  </a:schemeClr>
                </a:solidFill>
                <a:latin typeface="Arial" panose="020B0604020202020204" pitchFamily="34" charset="0"/>
                <a:cs typeface="Arial" panose="020B0604020202020204" pitchFamily="34" charset="0"/>
              </a:rPr>
              <a:t>What is one thing you are going to do next month?</a:t>
            </a:r>
          </a:p>
          <a:p>
            <a:pPr marL="571500" indent="-571500">
              <a:buFont typeface="Wingdings" panose="05000000000000000000" pitchFamily="2" charset="2"/>
              <a:buChar char="§"/>
            </a:pPr>
            <a:r>
              <a:rPr lang="en-US" sz="3000" b="1">
                <a:solidFill>
                  <a:schemeClr val="tx1">
                    <a:lumMod val="65000"/>
                    <a:lumOff val="35000"/>
                  </a:schemeClr>
                </a:solidFill>
                <a:latin typeface="Arial" panose="020B0604020202020204" pitchFamily="34" charset="0"/>
                <a:cs typeface="Arial" panose="020B0604020202020204" pitchFamily="34" charset="0"/>
              </a:rPr>
              <a:t>What is one thing you might do in six month?</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3616" y="1628680"/>
            <a:ext cx="4454144" cy="397963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74801821"/>
      </p:ext>
    </p:extLst>
  </p:cSld>
  <p:clrMapOvr>
    <a:masterClrMapping/>
  </p:clrMapOvr>
  <p:transition spd="slow">
    <p:cut/>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609600" y="274637"/>
            <a:ext cx="10972799" cy="1020763"/>
          </a:xfrm>
          <a:prstGeom prst="rect">
            <a:avLst/>
          </a:prstGeom>
        </p:spPr>
        <p:txBody>
          <a:bodyPr lIns="121897" tIns="121897" rIns="121897" bIns="121897" anchor="b" anchorCtr="0">
            <a:noAutofit/>
          </a:bodyPr>
          <a:lstStyle/>
          <a:p>
            <a:r>
              <a:rPr lang="en-US" sz="5000" b="1">
                <a:solidFill>
                  <a:schemeClr val="tx1">
                    <a:lumMod val="65000"/>
                    <a:lumOff val="35000"/>
                  </a:schemeClr>
                </a:solidFill>
                <a:latin typeface="Arial" pitchFamily="34" charset="0"/>
                <a:cs typeface="Arial" pitchFamily="34" charset="0"/>
              </a:rPr>
              <a:t>One Word</a:t>
            </a:r>
            <a:endParaRPr lang="en" sz="5000" b="1">
              <a:solidFill>
                <a:schemeClr val="tx1">
                  <a:lumMod val="65000"/>
                  <a:lumOff val="35000"/>
                </a:schemeClr>
              </a:solidFill>
              <a:latin typeface="Arial" pitchFamily="34" charset="0"/>
              <a:cs typeface="Arial" pitchFamily="34" charset="0"/>
            </a:endParaRPr>
          </a:p>
        </p:txBody>
      </p:sp>
      <p:sp>
        <p:nvSpPr>
          <p:cNvPr id="4" name="Rectangle 3"/>
          <p:cNvSpPr/>
          <p:nvPr/>
        </p:nvSpPr>
        <p:spPr>
          <a:xfrm>
            <a:off x="502227" y="1690160"/>
            <a:ext cx="5088605" cy="3847207"/>
          </a:xfrm>
          <a:prstGeom prst="rect">
            <a:avLst/>
          </a:prstGeom>
        </p:spPr>
        <p:txBody>
          <a:bodyPr wrap="square">
            <a:spAutoFit/>
          </a:bodyPr>
          <a:lstStyle/>
          <a:p>
            <a:r>
              <a:rPr lang="en-US" sz="2800" b="1" i="1">
                <a:solidFill>
                  <a:schemeClr val="tx1">
                    <a:lumMod val="65000"/>
                    <a:lumOff val="35000"/>
                  </a:schemeClr>
                </a:solidFill>
                <a:latin typeface="Arial" panose="020B0604020202020204" pitchFamily="34" charset="0"/>
                <a:cs typeface="Arial" panose="020B0604020202020204" pitchFamily="34" charset="0"/>
              </a:rPr>
              <a:t>Thinking back to your core value that you shared earlier and today’s experience:</a:t>
            </a:r>
          </a:p>
          <a:p>
            <a:endParaRPr lang="en-US" sz="4000" b="1" i="1">
              <a:solidFill>
                <a:schemeClr val="tx1">
                  <a:lumMod val="65000"/>
                  <a:lumOff val="35000"/>
                </a:schemeClr>
              </a:solidFill>
              <a:latin typeface="Arial" panose="020B0604020202020204" pitchFamily="34" charset="0"/>
              <a:cs typeface="Arial" panose="020B0604020202020204" pitchFamily="34" charset="0"/>
            </a:endParaRPr>
          </a:p>
          <a:p>
            <a:r>
              <a:rPr lang="en-US" sz="4000" b="1">
                <a:solidFill>
                  <a:schemeClr val="tx1">
                    <a:lumMod val="65000"/>
                    <a:lumOff val="35000"/>
                  </a:schemeClr>
                </a:solidFill>
                <a:latin typeface="Arial" panose="020B0604020202020204" pitchFamily="34" charset="0"/>
                <a:cs typeface="Arial" panose="020B0604020202020204" pitchFamily="34" charset="0"/>
              </a:rPr>
              <a:t>What is one word that describes your spirit right now?</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0217" y="1936776"/>
            <a:ext cx="4585943" cy="352530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819902275"/>
      </p:ext>
    </p:extLst>
  </p:cSld>
  <p:clrMapOvr>
    <a:masterClrMapping/>
  </p:clrMapOvr>
  <p:transition spd="slow">
    <p:cut/>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40211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EA9EA-534B-50E0-3408-046A7AB16A89}"/>
              </a:ext>
            </a:extLst>
          </p:cNvPr>
          <p:cNvSpPr>
            <a:spLocks noGrp="1"/>
          </p:cNvSpPr>
          <p:nvPr>
            <p:ph type="title"/>
          </p:nvPr>
        </p:nvSpPr>
        <p:spPr/>
        <p:txBody>
          <a:bodyPr>
            <a:normAutofit fontScale="90000"/>
          </a:bodyPr>
          <a:lstStyle/>
          <a:p>
            <a:r>
              <a:rPr lang="en-US">
                <a:highlight>
                  <a:srgbClr val="FFFF00"/>
                </a:highlight>
                <a:cs typeface="Calibri"/>
              </a:rPr>
              <a:t>Option to replace above video</a:t>
            </a:r>
            <a:endParaRPr lang="en-US">
              <a:highlight>
                <a:srgbClr val="FFFF00"/>
              </a:highlight>
            </a:endParaRPr>
          </a:p>
        </p:txBody>
      </p:sp>
      <p:pic>
        <p:nvPicPr>
          <p:cNvPr id="4" name="What is Allyship and Why is Allyship Important_[1]">
            <a:hlinkClick r:id="" action="ppaction://media"/>
            <a:extLst>
              <a:ext uri="{FF2B5EF4-FFF2-40B4-BE49-F238E27FC236}">
                <a16:creationId xmlns:a16="http://schemas.microsoft.com/office/drawing/2014/main" id="{C08DEAC9-034D-4923-8D26-6DBD793DA86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924756" y="985364"/>
            <a:ext cx="8581431" cy="4883624"/>
          </a:xfrm>
        </p:spPr>
      </p:pic>
    </p:spTree>
    <p:extLst>
      <p:ext uri="{BB962C8B-B14F-4D97-AF65-F5344CB8AC3E}">
        <p14:creationId xmlns:p14="http://schemas.microsoft.com/office/powerpoint/2010/main" val="284156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980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C3DA96E-D4A6-4460-BF0C-06A24EC333DE}">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764B98A-07DB-4442-953D-FB8AB6E52EE8}">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75DAC08-9F39-47E7-B553-C594856B71D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63</Slides>
  <Notes>26</Notes>
  <HiddenSlides>1</HiddenSlides>
  <ScaleCrop>false</ScaleCrop>
  <HeadingPairs>
    <vt:vector size="4" baseType="variant">
      <vt:variant>
        <vt:lpstr>Theme</vt:lpstr>
      </vt:variant>
      <vt:variant>
        <vt:i4>2</vt:i4>
      </vt:variant>
      <vt:variant>
        <vt:lpstr>Slide Titles</vt:lpstr>
      </vt:variant>
      <vt:variant>
        <vt:i4>63</vt:i4>
      </vt:variant>
    </vt:vector>
  </HeadingPairs>
  <TitlesOfParts>
    <vt:vector size="65" baseType="lpstr">
      <vt:lpstr>Retrospect</vt:lpstr>
      <vt:lpstr>Retrospect</vt:lpstr>
      <vt:lpstr>Your Experience with the National Civil Rights Museum  Remember to sit with your affinity groups to begin our day.</vt:lpstr>
      <vt:lpstr>Advancing Racial Justice Day 3</vt:lpstr>
      <vt:lpstr>PowerPoint Presentation</vt:lpstr>
      <vt:lpstr>PowerPoint Presentation</vt:lpstr>
      <vt:lpstr>Community Agreements Pg 2-3 </vt:lpstr>
      <vt:lpstr>Feedback on Feedback</vt:lpstr>
      <vt:lpstr>Your Words</vt:lpstr>
      <vt:lpstr>Overview Of Today’s Learning</vt:lpstr>
      <vt:lpstr>Affinity Group: National Civil Rights Museum</vt:lpstr>
      <vt:lpstr>Bekah and Linda</vt:lpstr>
      <vt:lpstr>Environmental Justice</vt:lpstr>
      <vt:lpstr>PowerPoint Presentation</vt:lpstr>
      <vt:lpstr>A Couple of Quick Thoughts</vt:lpstr>
      <vt:lpstr>Environmental Racism Explained</vt:lpstr>
      <vt:lpstr>Environmental Injustice Defined</vt:lpstr>
      <vt:lpstr>What is the best predictor that a person will be disproportionately, negatively impacted by environmental consequences? </vt:lpstr>
      <vt:lpstr>Picturing Climate Justice</vt:lpstr>
      <vt:lpstr>Activity – Types of Environmental Racism  Pg 27 </vt:lpstr>
      <vt:lpstr>Types of Environmental Racism</vt:lpstr>
      <vt:lpstr>Air and Water—A "new" unholy union </vt:lpstr>
      <vt:lpstr>Aging infrastructure is one of the root causes of poor indoor air quality in schools. </vt:lpstr>
      <vt:lpstr>Types of Environmental Racism</vt:lpstr>
      <vt:lpstr>Food Justice</vt:lpstr>
      <vt:lpstr>Food Apartheid</vt:lpstr>
      <vt:lpstr> To ACT on Organizing around environmental racism and food apartheid </vt:lpstr>
      <vt:lpstr>Types of Environmental Racism</vt:lpstr>
      <vt:lpstr>Types of Environmental Racism</vt:lpstr>
      <vt:lpstr>Types of Environmental Racism</vt:lpstr>
      <vt:lpstr>Integrating Racial Justice Solutions  </vt:lpstr>
      <vt:lpstr> To ACT on Organizing around environmental racism and climate change </vt:lpstr>
      <vt:lpstr>Key Points</vt:lpstr>
      <vt:lpstr>Albert and Bekah</vt:lpstr>
      <vt:lpstr>Practicing Becoming  Anti-Racist Case Studies</vt:lpstr>
      <vt:lpstr>PowerPoint Presentation</vt:lpstr>
      <vt:lpstr>Practicing Equity Literacy Abilities</vt:lpstr>
      <vt:lpstr> 1. Recognize Racism</vt:lpstr>
      <vt:lpstr> 2. Respond to Racism </vt:lpstr>
      <vt:lpstr> 3. Redress Racism</vt:lpstr>
      <vt:lpstr> 4. Actively Cultivate Antiracism</vt:lpstr>
      <vt:lpstr> 5. Sustain Antiracism</vt:lpstr>
      <vt:lpstr>Seven Steps for Case Analysis pg. 60</vt:lpstr>
      <vt:lpstr>Case Studies</vt:lpstr>
      <vt:lpstr>Three Quick Thoughts</vt:lpstr>
      <vt:lpstr>Ellen</vt:lpstr>
      <vt:lpstr>Campaign Lab</vt:lpstr>
      <vt:lpstr>What would it take to achieve a systemic solution for all of these scenarios?  </vt:lpstr>
      <vt:lpstr>What or Who is preventing you from achieving this solution? </vt:lpstr>
      <vt:lpstr>PowerPoint Presentation</vt:lpstr>
      <vt:lpstr>Strength and Growth to Win</vt:lpstr>
      <vt:lpstr>PowerPoint Presentation</vt:lpstr>
      <vt:lpstr>Exponential Base Building Matters More </vt:lpstr>
      <vt:lpstr>3 Prevalent Theories of Change  </vt:lpstr>
      <vt:lpstr>PowerPoint Presentation</vt:lpstr>
      <vt:lpstr>PowerPoint Presentation</vt:lpstr>
      <vt:lpstr>Information and Application</vt:lpstr>
      <vt:lpstr>Apply to be a Campaign Lab Coach</vt:lpstr>
      <vt:lpstr>Closing </vt:lpstr>
      <vt:lpstr>Give us your feedback!</vt:lpstr>
      <vt:lpstr>Our Vision of Now and the Future</vt:lpstr>
      <vt:lpstr>Final Reflections</vt:lpstr>
      <vt:lpstr>One Word</vt:lpstr>
      <vt:lpstr>PowerPoint Presentation</vt:lpstr>
      <vt:lpstr>Option to replace above video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Does it hurt?</dc:title>
  <dc:creator>Ellen Holmes</dc:creator>
  <cp:revision>10</cp:revision>
  <dcterms:created xsi:type="dcterms:W3CDTF">2019-10-19T15:29:10Z</dcterms:created>
  <dcterms:modified xsi:type="dcterms:W3CDTF">2026-08-04T14:57:03Z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