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vtt" ContentType="text/vt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0" r:id="rId4"/>
  </p:sldMasterIdLst>
  <p:notesMasterIdLst>
    <p:notesMasterId r:id="rId33"/>
  </p:notesMasterIdLst>
  <p:sldIdLst>
    <p:sldId id="1273" r:id="rId5"/>
    <p:sldId id="1219" r:id="rId6"/>
    <p:sldId id="1738" r:id="rId7"/>
    <p:sldId id="1631" r:id="rId8"/>
    <p:sldId id="1637" r:id="rId9"/>
    <p:sldId id="1639" r:id="rId10"/>
    <p:sldId id="1640" r:id="rId11"/>
    <p:sldId id="1847" r:id="rId12"/>
    <p:sldId id="1658" r:id="rId13"/>
    <p:sldId id="1659" r:id="rId14"/>
    <p:sldId id="1660" r:id="rId15"/>
    <p:sldId id="1661" r:id="rId16"/>
    <p:sldId id="1751" r:id="rId17"/>
    <p:sldId id="1650" r:id="rId18"/>
    <p:sldId id="1854" r:id="rId19"/>
    <p:sldId id="1855" r:id="rId20"/>
    <p:sldId id="1800" r:id="rId21"/>
    <p:sldId id="1665" r:id="rId22"/>
    <p:sldId id="1791" r:id="rId23"/>
    <p:sldId id="1793" r:id="rId24"/>
    <p:sldId id="1850" r:id="rId25"/>
    <p:sldId id="1824" r:id="rId26"/>
    <p:sldId id="1825" r:id="rId27"/>
    <p:sldId id="1865" r:id="rId28"/>
    <p:sldId id="1866" r:id="rId29"/>
    <p:sldId id="1795" r:id="rId30"/>
    <p:sldId id="1796" r:id="rId31"/>
    <p:sldId id="1867"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F5FDBD-D11F-8658-4B57-600E96EB3DA0}" v="1" dt="2026-08-24T18:39:45.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p:scale>
          <a:sx n="100" d="100"/>
          <a:sy n="100" d="100"/>
        </p:scale>
        <p:origin x="1002"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res, Linda [PA]" userId="S::ltorres_psea.org#ext#@neahq.onmicrosoft.com::5c259870-4402-4b59-9040-47f794e8fff6" providerId="AD" clId="Web-{DAF5FDBD-D11F-8658-4B57-600E96EB3DA0}"/>
    <pc:docChg chg="modSld">
      <pc:chgData name="Torres, Linda [PA]" userId="S::ltorres_psea.org#ext#@neahq.onmicrosoft.com::5c259870-4402-4b59-9040-47f794e8fff6" providerId="AD" clId="Web-{DAF5FDBD-D11F-8658-4B57-600E96EB3DA0}" dt="2026-08-24T18:39:45.185" v="0" actId="20577"/>
      <pc:docMkLst>
        <pc:docMk/>
      </pc:docMkLst>
      <pc:sldChg chg="modSp">
        <pc:chgData name="Torres, Linda [PA]" userId="S::ltorres_psea.org#ext#@neahq.onmicrosoft.com::5c259870-4402-4b59-9040-47f794e8fff6" providerId="AD" clId="Web-{DAF5FDBD-D11F-8658-4B57-600E96EB3DA0}" dt="2026-08-24T18:39:45.185" v="0" actId="20577"/>
        <pc:sldMkLst>
          <pc:docMk/>
          <pc:sldMk cId="1368686088" sldId="1273"/>
        </pc:sldMkLst>
        <pc:spChg chg="mod">
          <ac:chgData name="Torres, Linda [PA]" userId="S::ltorres_psea.org#ext#@neahq.onmicrosoft.com::5c259870-4402-4b59-9040-47f794e8fff6" providerId="AD" clId="Web-{DAF5FDBD-D11F-8658-4B57-600E96EB3DA0}" dt="2026-08-24T18:39:45.185" v="0" actId="20577"/>
          <ac:spMkLst>
            <pc:docMk/>
            <pc:sldMk cId="1368686088" sldId="1273"/>
            <ac:spMk id="6" creationId="{00000000-0000-0000-0000-000000000000}"/>
          </ac:spMkLst>
        </pc:spChg>
      </pc:sldChg>
    </pc:docChg>
  </pc:docChgLst>
  <pc:docChgLst>
    <pc:chgData name="Torres, Linda [PA]" userId="8b61d5c1-7c54-4e61-8bd2-e8de25bfd8de" providerId="ADAL" clId="{B446C2B5-40E7-41AC-91D3-B82094B7B80C}"/>
    <pc:docChg chg="modSld">
      <pc:chgData name="Torres, Linda [PA]" userId="8b61d5c1-7c54-4e61-8bd2-e8de25bfd8de" providerId="ADAL" clId="{B446C2B5-40E7-41AC-91D3-B82094B7B80C}" dt="2026-08-19T15:30:43.675" v="2" actId="22"/>
      <pc:docMkLst>
        <pc:docMk/>
      </pc:docMkLst>
      <pc:sldChg chg="addSp mod">
        <pc:chgData name="Torres, Linda [PA]" userId="8b61d5c1-7c54-4e61-8bd2-e8de25bfd8de" providerId="ADAL" clId="{B446C2B5-40E7-41AC-91D3-B82094B7B80C}" dt="2026-08-19T15:30:39.168" v="0" actId="22"/>
        <pc:sldMkLst>
          <pc:docMk/>
          <pc:sldMk cId="2683659395" sldId="1793"/>
        </pc:sldMkLst>
        <pc:picChg chg="add">
          <ac:chgData name="Torres, Linda [PA]" userId="8b61d5c1-7c54-4e61-8bd2-e8de25bfd8de" providerId="ADAL" clId="{B446C2B5-40E7-41AC-91D3-B82094B7B80C}" dt="2026-08-19T15:30:39.168" v="0" actId="22"/>
          <ac:picMkLst>
            <pc:docMk/>
            <pc:sldMk cId="2683659395" sldId="1793"/>
            <ac:picMk id="6" creationId="{DA27BD35-69D1-D7FD-309E-D39E84E0458B}"/>
          </ac:picMkLst>
        </pc:picChg>
      </pc:sldChg>
      <pc:sldChg chg="addSp mod">
        <pc:chgData name="Torres, Linda [PA]" userId="8b61d5c1-7c54-4e61-8bd2-e8de25bfd8de" providerId="ADAL" clId="{B446C2B5-40E7-41AC-91D3-B82094B7B80C}" dt="2026-08-19T15:30:43.675" v="2" actId="22"/>
        <pc:sldMkLst>
          <pc:docMk/>
          <pc:sldMk cId="4104849561" sldId="1825"/>
        </pc:sldMkLst>
        <pc:picChg chg="add">
          <ac:chgData name="Torres, Linda [PA]" userId="8b61d5c1-7c54-4e61-8bd2-e8de25bfd8de" providerId="ADAL" clId="{B446C2B5-40E7-41AC-91D3-B82094B7B80C}" dt="2026-08-19T15:30:43.675" v="2" actId="22"/>
          <ac:picMkLst>
            <pc:docMk/>
            <pc:sldMk cId="4104849561" sldId="1825"/>
            <ac:picMk id="4" creationId="{08B055F3-F3A4-FE76-C766-3299279CC379}"/>
          </ac:picMkLst>
        </pc:picChg>
      </pc:sldChg>
      <pc:sldChg chg="addSp mod">
        <pc:chgData name="Torres, Linda [PA]" userId="8b61d5c1-7c54-4e61-8bd2-e8de25bfd8de" providerId="ADAL" clId="{B446C2B5-40E7-41AC-91D3-B82094B7B80C}" dt="2026-08-19T15:30:41.321" v="1" actId="22"/>
        <pc:sldMkLst>
          <pc:docMk/>
          <pc:sldMk cId="2015410400" sldId="1850"/>
        </pc:sldMkLst>
        <pc:picChg chg="add">
          <ac:chgData name="Torres, Linda [PA]" userId="8b61d5c1-7c54-4e61-8bd2-e8de25bfd8de" providerId="ADAL" clId="{B446C2B5-40E7-41AC-91D3-B82094B7B80C}" dt="2026-08-19T15:30:41.321" v="1" actId="22"/>
          <ac:picMkLst>
            <pc:docMk/>
            <pc:sldMk cId="2015410400" sldId="1850"/>
            <ac:picMk id="6" creationId="{233CCC84-9B43-FC39-CF60-2D0239370F6C}"/>
          </ac:picMkLst>
        </pc:picChg>
      </pc:sldChg>
    </pc:docChg>
  </pc:docChgLst>
  <pc:docChgLst>
    <pc:chgData name="Jones, Albert [MD]" userId="S::aljones_mseanea.org#ext#@neahq.onmicrosoft.com::9e3d8165-1eea-49ba-adea-0c9c00351460" providerId="AD" clId="Web-{33E40C30-54B0-5704-3D08-D7FC6EF4D979}"/>
    <pc:docChg chg="addSld delSld modSld">
      <pc:chgData name="Jones, Albert [MD]" userId="S::aljones_mseanea.org#ext#@neahq.onmicrosoft.com::9e3d8165-1eea-49ba-adea-0c9c00351460" providerId="AD" clId="Web-{33E40C30-54B0-5704-3D08-D7FC6EF4D979}" dt="2026-08-20T17:34:10.874" v="73" actId="20577"/>
      <pc:docMkLst>
        <pc:docMk/>
      </pc:docMkLst>
      <pc:sldChg chg="modSp">
        <pc:chgData name="Jones, Albert [MD]" userId="S::aljones_mseanea.org#ext#@neahq.onmicrosoft.com::9e3d8165-1eea-49ba-adea-0c9c00351460" providerId="AD" clId="Web-{33E40C30-54B0-5704-3D08-D7FC6EF4D979}" dt="2026-08-20T17:34:10.874" v="73" actId="20577"/>
        <pc:sldMkLst>
          <pc:docMk/>
          <pc:sldMk cId="3119471876" sldId="1637"/>
        </pc:sldMkLst>
        <pc:spChg chg="mod">
          <ac:chgData name="Jones, Albert [MD]" userId="S::aljones_mseanea.org#ext#@neahq.onmicrosoft.com::9e3d8165-1eea-49ba-adea-0c9c00351460" providerId="AD" clId="Web-{33E40C30-54B0-5704-3D08-D7FC6EF4D979}" dt="2026-08-20T17:34:10.874" v="73" actId="20577"/>
          <ac:spMkLst>
            <pc:docMk/>
            <pc:sldMk cId="3119471876" sldId="1637"/>
            <ac:spMk id="2" creationId="{00000000-0000-0000-0000-000000000000}"/>
          </ac:spMkLst>
        </pc:spChg>
      </pc:sldChg>
      <pc:sldChg chg="modSp">
        <pc:chgData name="Jones, Albert [MD]" userId="S::aljones_mseanea.org#ext#@neahq.onmicrosoft.com::9e3d8165-1eea-49ba-adea-0c9c00351460" providerId="AD" clId="Web-{33E40C30-54B0-5704-3D08-D7FC6EF4D979}" dt="2026-08-20T17:30:00.114" v="8" actId="20577"/>
        <pc:sldMkLst>
          <pc:docMk/>
          <pc:sldMk cId="1461963663" sldId="1661"/>
        </pc:sldMkLst>
        <pc:spChg chg="mod">
          <ac:chgData name="Jones, Albert [MD]" userId="S::aljones_mseanea.org#ext#@neahq.onmicrosoft.com::9e3d8165-1eea-49ba-adea-0c9c00351460" providerId="AD" clId="Web-{33E40C30-54B0-5704-3D08-D7FC6EF4D979}" dt="2026-08-20T17:30:00.114" v="8" actId="20577"/>
          <ac:spMkLst>
            <pc:docMk/>
            <pc:sldMk cId="1461963663" sldId="1661"/>
            <ac:spMk id="5" creationId="{4A4D6856-E853-4878-BB6C-D31510A4D416}"/>
          </ac:spMkLst>
        </pc:spChg>
      </pc:sldChg>
      <pc:sldChg chg="modSp">
        <pc:chgData name="Jones, Albert [MD]" userId="S::aljones_mseanea.org#ext#@neahq.onmicrosoft.com::9e3d8165-1eea-49ba-adea-0c9c00351460" providerId="AD" clId="Web-{33E40C30-54B0-5704-3D08-D7FC6EF4D979}" dt="2026-08-20T17:29:11.378" v="0" actId="20577"/>
        <pc:sldMkLst>
          <pc:docMk/>
          <pc:sldMk cId="821898380" sldId="1800"/>
        </pc:sldMkLst>
        <pc:spChg chg="mod">
          <ac:chgData name="Jones, Albert [MD]" userId="S::aljones_mseanea.org#ext#@neahq.onmicrosoft.com::9e3d8165-1eea-49ba-adea-0c9c00351460" providerId="AD" clId="Web-{33E40C30-54B0-5704-3D08-D7FC6EF4D979}" dt="2026-08-20T17:29:11.378" v="0" actId="20577"/>
          <ac:spMkLst>
            <pc:docMk/>
            <pc:sldMk cId="821898380" sldId="1800"/>
            <ac:spMk id="3" creationId="{90A36E37-80CE-E974-9101-9A221B899C52}"/>
          </ac:spMkLst>
        </pc:spChg>
      </pc:sldChg>
      <pc:sldChg chg="modSp">
        <pc:chgData name="Jones, Albert [MD]" userId="S::aljones_mseanea.org#ext#@neahq.onmicrosoft.com::9e3d8165-1eea-49ba-adea-0c9c00351460" providerId="AD" clId="Web-{33E40C30-54B0-5704-3D08-D7FC6EF4D979}" dt="2026-08-20T17:29:31.238" v="2" actId="1076"/>
        <pc:sldMkLst>
          <pc:docMk/>
          <pc:sldMk cId="2015410400" sldId="1850"/>
        </pc:sldMkLst>
        <pc:picChg chg="mod">
          <ac:chgData name="Jones, Albert [MD]" userId="S::aljones_mseanea.org#ext#@neahq.onmicrosoft.com::9e3d8165-1eea-49ba-adea-0c9c00351460" providerId="AD" clId="Web-{33E40C30-54B0-5704-3D08-D7FC6EF4D979}" dt="2026-08-20T17:29:31.238" v="2" actId="1076"/>
          <ac:picMkLst>
            <pc:docMk/>
            <pc:sldMk cId="2015410400" sldId="1850"/>
            <ac:picMk id="5" creationId="{6FBEC2C0-A82B-556D-48E2-B1A0B3D42CF6}"/>
          </ac:picMkLst>
        </pc:picChg>
      </pc:sldChg>
      <pc:sldChg chg="modSp">
        <pc:chgData name="Jones, Albert [MD]" userId="S::aljones_mseanea.org#ext#@neahq.onmicrosoft.com::9e3d8165-1eea-49ba-adea-0c9c00351460" providerId="AD" clId="Web-{33E40C30-54B0-5704-3D08-D7FC6EF4D979}" dt="2026-08-20T17:30:28.928" v="19" actId="20577"/>
        <pc:sldMkLst>
          <pc:docMk/>
          <pc:sldMk cId="2884436727" sldId="1866"/>
        </pc:sldMkLst>
        <pc:spChg chg="mod">
          <ac:chgData name="Jones, Albert [MD]" userId="S::aljones_mseanea.org#ext#@neahq.onmicrosoft.com::9e3d8165-1eea-49ba-adea-0c9c00351460" providerId="AD" clId="Web-{33E40C30-54B0-5704-3D08-D7FC6EF4D979}" dt="2026-08-20T17:30:28.928" v="19" actId="20577"/>
          <ac:spMkLst>
            <pc:docMk/>
            <pc:sldMk cId="2884436727" sldId="1866"/>
            <ac:spMk id="6" creationId="{79125BAD-E9DC-A585-85EF-98D69D0A1E19}"/>
          </ac:spMkLst>
        </pc:spChg>
      </pc:sldChg>
      <pc:sldChg chg="delSp modSp add replId modNotes">
        <pc:chgData name="Jones, Albert [MD]" userId="S::aljones_mseanea.org#ext#@neahq.onmicrosoft.com::9e3d8165-1eea-49ba-adea-0c9c00351460" providerId="AD" clId="Web-{33E40C30-54B0-5704-3D08-D7FC6EF4D979}" dt="2026-08-20T17:32:36.556" v="71" actId="14100"/>
        <pc:sldMkLst>
          <pc:docMk/>
          <pc:sldMk cId="3180540601" sldId="1867"/>
        </pc:sldMkLst>
        <pc:spChg chg="mod">
          <ac:chgData name="Jones, Albert [MD]" userId="S::aljones_mseanea.org#ext#@neahq.onmicrosoft.com::9e3d8165-1eea-49ba-adea-0c9c00351460" providerId="AD" clId="Web-{33E40C30-54B0-5704-3D08-D7FC6EF4D979}" dt="2026-08-20T17:30:53.647" v="39" actId="14100"/>
          <ac:spMkLst>
            <pc:docMk/>
            <pc:sldMk cId="3180540601" sldId="1867"/>
            <ac:spMk id="2" creationId="{A259B093-926B-AEFF-EB71-A79374D9674D}"/>
          </ac:spMkLst>
        </pc:spChg>
        <pc:spChg chg="mod">
          <ac:chgData name="Jones, Albert [MD]" userId="S::aljones_mseanea.org#ext#@neahq.onmicrosoft.com::9e3d8165-1eea-49ba-adea-0c9c00351460" providerId="AD" clId="Web-{33E40C30-54B0-5704-3D08-D7FC6EF4D979}" dt="2026-08-20T17:32:36.556" v="71" actId="14100"/>
          <ac:spMkLst>
            <pc:docMk/>
            <pc:sldMk cId="3180540601" sldId="1867"/>
            <ac:spMk id="3" creationId="{DD626FA6-1122-CFB1-3158-15597DF83F7C}"/>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1" qsCatId="simple" csTypeId="urn:microsoft.com/office/officeart/2005/8/colors/colorful2#1" csCatId="colorful" phldr="1"/>
      <dgm:spPr/>
    </dgm:pt>
    <dgm:pt modelId="{B33661B5-9AB9-4899-9AC8-40B8D1BFD87E}">
      <dgm:prSet phldrT="[Text]"/>
      <dgm:spPr>
        <a:xfrm>
          <a:off x="2111" y="0"/>
          <a:ext cx="3285678" cy="4022725"/>
        </a:xfrm>
        <a:prstGeom prst="roundRect">
          <a:avLst>
            <a:gd name="adj" fmla="val 10000"/>
          </a:avLst>
        </a:prstGeom>
        <a:solidFill>
          <a:schemeClr val="accent2">
            <a:lumMod val="40000"/>
            <a:lumOff val="60000"/>
          </a:schemeClr>
        </a:solidFill>
      </dgm:spPr>
      <dgm:t>
        <a:bodyPr/>
        <a:lstStyle/>
        <a:p>
          <a:r>
            <a:rPr lang="en-US" b="1" i="0">
              <a:latin typeface="Arial" panose="020B0604020202020204" pitchFamily="34" charset="0"/>
              <a:ea typeface="+mn-ea"/>
              <a:cs typeface="Arial" panose="020B0604020202020204" pitchFamily="34" charset="0"/>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a:solidFill>
          <a:schemeClr val="accent3">
            <a:lumMod val="75000"/>
          </a:schemeClr>
        </a:solidFill>
      </dgm:spPr>
      <dgm:t>
        <a:bodyPr/>
        <a:lstStyle/>
        <a:p>
          <a:r>
            <a:rPr lang="en-US" sz="3200" b="1">
              <a:latin typeface="Arial" panose="020B0604020202020204" pitchFamily="34" charset="0"/>
              <a:ea typeface="+mn-ea"/>
              <a:cs typeface="Arial" panose="020B0604020202020204" pitchFamily="34" charset="0"/>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Arial" panose="020B0604020202020204" pitchFamily="34" charset="0"/>
              <a:ea typeface="+mn-ea"/>
              <a:cs typeface="Arial" panose="020B0604020202020204" pitchFamily="34" charset="0"/>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678681"/>
        </a:xfrm>
        <a:prstGeom prst="roundRect">
          <a:avLst>
            <a:gd name="adj" fmla="val 10000"/>
          </a:avLst>
        </a:prstGeom>
        <a:solidFill>
          <a:schemeClr val="accent2">
            <a:lumMod val="40000"/>
            <a:lumOff val="60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i="0" kern="1200">
              <a:latin typeface="Arial" panose="020B0604020202020204" pitchFamily="34" charset="0"/>
              <a:ea typeface="+mn-ea"/>
              <a:cs typeface="Arial" panose="020B0604020202020204" pitchFamily="34" charset="0"/>
            </a:rPr>
            <a:t>Awareness</a:t>
          </a:r>
        </a:p>
      </dsp:txBody>
      <dsp:txXfrm>
        <a:off x="45187" y="1514570"/>
        <a:ext cx="3165341" cy="1385276"/>
      </dsp:txXfrm>
    </dsp:sp>
    <dsp:sp modelId="{EF2D24CE-AC1D-44C2-9C31-95316DD0233F}">
      <dsp:nvSpPr>
        <dsp:cNvPr id="0" name=""/>
        <dsp:cNvSpPr/>
      </dsp:nvSpPr>
      <dsp:spPr>
        <a:xfrm>
          <a:off x="1015358" y="220720"/>
          <a:ext cx="1225000" cy="122500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678681"/>
        </a:xfrm>
        <a:prstGeom prst="roundRect">
          <a:avLst>
            <a:gd name="adj" fmla="val 10000"/>
          </a:avLst>
        </a:prstGeom>
        <a:solidFill>
          <a:schemeClr val="accent3">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ea typeface="+mn-ea"/>
              <a:cs typeface="Arial" panose="020B0604020202020204" pitchFamily="34" charset="0"/>
            </a:rPr>
            <a:t>Capacity Building</a:t>
          </a:r>
        </a:p>
      </dsp:txBody>
      <dsp:txXfrm>
        <a:off x="3394271" y="1514570"/>
        <a:ext cx="3165341" cy="1385276"/>
      </dsp:txXfrm>
    </dsp:sp>
    <dsp:sp modelId="{E8FBA569-FA16-41C6-B8F2-69ED77295B61}">
      <dsp:nvSpPr>
        <dsp:cNvPr id="0" name=""/>
        <dsp:cNvSpPr/>
      </dsp:nvSpPr>
      <dsp:spPr>
        <a:xfrm>
          <a:off x="4364441" y="220720"/>
          <a:ext cx="1225000" cy="122500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678681"/>
        </a:xfrm>
        <a:prstGeom prst="roundRect">
          <a:avLst>
            <a:gd name="adj" fmla="val 10000"/>
          </a:avLst>
        </a:prstGeom>
        <a:solidFill>
          <a:schemeClr val="accent2">
            <a:hueOff val="1191735"/>
            <a:satOff val="6913"/>
            <a:lumOff val="6864"/>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b="1" kern="1200">
              <a:latin typeface="Arial" panose="020B0604020202020204" pitchFamily="34" charset="0"/>
              <a:ea typeface="+mn-ea"/>
              <a:cs typeface="Arial" panose="020B0604020202020204" pitchFamily="34" charset="0"/>
            </a:rPr>
            <a:t>Action</a:t>
          </a:r>
        </a:p>
      </dsp:txBody>
      <dsp:txXfrm>
        <a:off x="6743354" y="1514570"/>
        <a:ext cx="3165341" cy="1385276"/>
      </dsp:txXfrm>
    </dsp:sp>
    <dsp:sp modelId="{6939CB46-F826-4592-8DFC-878172A35D5C}">
      <dsp:nvSpPr>
        <dsp:cNvPr id="0" name=""/>
        <dsp:cNvSpPr/>
      </dsp:nvSpPr>
      <dsp:spPr>
        <a:xfrm>
          <a:off x="7713525" y="220720"/>
          <a:ext cx="1225000" cy="122500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942944"/>
          <a:ext cx="9157573" cy="551802"/>
        </a:xfrm>
        <a:prstGeom prst="leftRightArrow">
          <a:avLst/>
        </a:prstGeom>
        <a:solidFill>
          <a:schemeClr val="accent2">
            <a:tint val="4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CF83D3-2A5E-4097-BCAE-DEFD3C209F66}"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246-DDC1-441F-89D0-D229E670D9A8}" type="slidenum">
              <a:rPr lang="en-US" smtClean="0"/>
              <a:t>‹#›</a:t>
            </a:fld>
            <a:endParaRPr lang="en-US"/>
          </a:p>
        </p:txBody>
      </p:sp>
    </p:spTree>
    <p:extLst>
      <p:ext uri="{BB962C8B-B14F-4D97-AF65-F5344CB8AC3E}">
        <p14:creationId xmlns:p14="http://schemas.microsoft.com/office/powerpoint/2010/main" val="1688748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395725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publically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252835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804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761878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10"/>
          </p:nvPr>
        </p:nvSpPr>
        <p:spPr/>
        <p:txBody>
          <a:bodyPr/>
          <a:lstStyle/>
          <a:p>
            <a:fld id="{4D75AEAD-D6E4-426C-9B99-EBE8B6CF2CFE}" type="slidenum">
              <a:rPr lang="en-US" smtClean="0"/>
              <a:pPr/>
              <a:t>18</a:t>
            </a:fld>
            <a:endParaRPr lang="en-US"/>
          </a:p>
        </p:txBody>
      </p:sp>
    </p:spTree>
    <p:extLst>
      <p:ext uri="{BB962C8B-B14F-4D97-AF65-F5344CB8AC3E}">
        <p14:creationId xmlns:p14="http://schemas.microsoft.com/office/powerpoint/2010/main" val="566737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19</a:t>
            </a:fld>
            <a:endParaRPr lang="en-US"/>
          </a:p>
        </p:txBody>
      </p:sp>
    </p:spTree>
    <p:extLst>
      <p:ext uri="{BB962C8B-B14F-4D97-AF65-F5344CB8AC3E}">
        <p14:creationId xmlns:p14="http://schemas.microsoft.com/office/powerpoint/2010/main" val="693879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22</a:t>
            </a:fld>
            <a:endParaRPr lang="en-US"/>
          </a:p>
        </p:txBody>
      </p:sp>
    </p:spTree>
    <p:extLst>
      <p:ext uri="{BB962C8B-B14F-4D97-AF65-F5344CB8AC3E}">
        <p14:creationId xmlns:p14="http://schemas.microsoft.com/office/powerpoint/2010/main" val="2183593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https://www.nea.org/UD-Org-Support/focus-academies</a:t>
            </a:r>
          </a:p>
        </p:txBody>
      </p:sp>
      <p:sp>
        <p:nvSpPr>
          <p:cNvPr id="4" name="Slide Number Placeholder 3"/>
          <p:cNvSpPr>
            <a:spLocks noGrp="1"/>
          </p:cNvSpPr>
          <p:nvPr>
            <p:ph type="sldNum" sz="quarter" idx="5"/>
          </p:nvPr>
        </p:nvSpPr>
        <p:spPr/>
        <p:txBody>
          <a:bodyPr/>
          <a:lstStyle/>
          <a:p>
            <a:fld id="{484CE246-DDC1-441F-89D0-D229E670D9A8}" type="slidenum">
              <a:rPr lang="en-US" smtClean="0"/>
              <a:t>28</a:t>
            </a:fld>
            <a:endParaRPr lang="en-US"/>
          </a:p>
        </p:txBody>
      </p:sp>
    </p:spTree>
    <p:extLst>
      <p:ext uri="{BB962C8B-B14F-4D97-AF65-F5344CB8AC3E}">
        <p14:creationId xmlns:p14="http://schemas.microsoft.com/office/powerpoint/2010/main" val="1819795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DDE27116-1211-48CF-A26F-948F204309DC}" type="datetimeFigureOut">
              <a:rPr lang="en-US" smtClean="0"/>
              <a:t>8/24/2026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207948CF-0259-4446-8777-FF078A62845A}" type="slidenum">
              <a:rPr lang="en-US" smtClean="0"/>
              <a:t>‹#›</a:t>
            </a:fld>
            <a:endParaRPr lang="en-US"/>
          </a:p>
        </p:txBody>
      </p:sp>
    </p:spTree>
    <p:extLst>
      <p:ext uri="{BB962C8B-B14F-4D97-AF65-F5344CB8AC3E}">
        <p14:creationId xmlns:p14="http://schemas.microsoft.com/office/powerpoint/2010/main" val="403280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E27116-1211-48CF-A26F-948F204309DC}"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2965829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DDE27116-1211-48CF-A26F-948F204309DC}" type="datetimeFigureOut">
              <a:rPr lang="en-US" smtClean="0"/>
              <a:t>8/24/2026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207948CF-0259-4446-8777-FF078A62845A}" type="slidenum">
              <a:rPr lang="en-US" smtClean="0"/>
              <a:t>‹#›</a:t>
            </a:fld>
            <a:endParaRPr lang="en-US"/>
          </a:p>
        </p:txBody>
      </p:sp>
    </p:spTree>
    <p:extLst>
      <p:ext uri="{BB962C8B-B14F-4D97-AF65-F5344CB8AC3E}">
        <p14:creationId xmlns:p14="http://schemas.microsoft.com/office/powerpoint/2010/main" val="427125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E27116-1211-48CF-A26F-948F204309DC}"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3041101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DE27116-1211-48CF-A26F-948F204309DC}"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162619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E27116-1211-48CF-A26F-948F204309DC}"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2085777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E27116-1211-48CF-A26F-948F204309DC}"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278347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DDE27116-1211-48CF-A26F-948F204309DC}" type="datetimeFigureOut">
              <a:rPr lang="en-US" smtClean="0"/>
              <a:t>8/24/2026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207948CF-0259-4446-8777-FF078A62845A}" type="slidenum">
              <a:rPr lang="en-US" smtClean="0"/>
              <a:t>‹#›</a:t>
            </a:fld>
            <a:endParaRPr lang="en-US"/>
          </a:p>
        </p:txBody>
      </p:sp>
    </p:spTree>
    <p:extLst>
      <p:ext uri="{BB962C8B-B14F-4D97-AF65-F5344CB8AC3E}">
        <p14:creationId xmlns:p14="http://schemas.microsoft.com/office/powerpoint/2010/main" val="2460369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E27116-1211-48CF-A26F-948F204309DC}"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2444797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E27116-1211-48CF-A26F-948F204309DC}"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7948CF-0259-4446-8777-FF078A62845A}" type="slidenum">
              <a:rPr lang="en-US" smtClean="0"/>
              <a:t>‹#›</a:t>
            </a:fld>
            <a:endParaRPr lang="en-US"/>
          </a:p>
        </p:txBody>
      </p:sp>
    </p:spTree>
    <p:extLst>
      <p:ext uri="{BB962C8B-B14F-4D97-AF65-F5344CB8AC3E}">
        <p14:creationId xmlns:p14="http://schemas.microsoft.com/office/powerpoint/2010/main" val="792069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DE27116-1211-48CF-A26F-948F204309DC}" type="datetimeFigureOut">
              <a:rPr lang="en-US" smtClean="0"/>
              <a:t>8/24/2026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207948CF-0259-4446-8777-FF078A62845A}" type="slidenum">
              <a:rPr lang="en-US" smtClean="0"/>
              <a:t>‹#›</a:t>
            </a:fld>
            <a:endParaRPr lang="en-US"/>
          </a:p>
        </p:txBody>
      </p:sp>
    </p:spTree>
    <p:extLst>
      <p:ext uri="{BB962C8B-B14F-4D97-AF65-F5344CB8AC3E}">
        <p14:creationId xmlns:p14="http://schemas.microsoft.com/office/powerpoint/2010/main" val="1149974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30973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DDE27116-1211-48CF-A26F-948F204309DC}" type="datetimeFigureOut">
              <a:rPr lang="en-US" smtClean="0"/>
              <a:t>8/24/2026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207948CF-0259-4446-8777-FF078A62845A}"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1345005"/>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merriam-webster.com/dictionary/detriment" TargetMode="External"/><Relationship Id="rId2" Type="http://schemas.openxmlformats.org/officeDocument/2006/relationships/hyperlink" Target="https://www.merriam-webster.com/dictionary/judgment"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https://www.technollogy.com/2025/09/instagram-marketing-trends-to-watch-in_18.html"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7.jpg"/><Relationship Id="rId5" Type="http://schemas.openxmlformats.org/officeDocument/2006/relationships/image" Target="../media/image16.png"/><Relationship Id="rId4" Type="http://schemas.microsoft.com/office/2017/04/relationships/track" Target="../media/track1.vtt"/></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09326" y="1620329"/>
            <a:ext cx="5420139" cy="1684150"/>
          </a:xfrm>
        </p:spPr>
        <p:txBody>
          <a:bodyPr anchor="ctr">
            <a:noAutofit/>
          </a:bodyPr>
          <a:lstStyle/>
          <a:p>
            <a:r>
              <a:rPr lang="en-US" sz="6000" b="1" cap="none" dirty="0">
                <a:latin typeface="Arial"/>
                <a:cs typeface="Arial"/>
              </a:rPr>
              <a:t>Advancing </a:t>
            </a:r>
            <a:br>
              <a:rPr lang="en-US" sz="6000" b="1" cap="none" dirty="0">
                <a:latin typeface="Arial" pitchFamily="34" charset="0"/>
                <a:cs typeface="Arial" pitchFamily="34" charset="0"/>
              </a:rPr>
            </a:br>
            <a:r>
              <a:rPr lang="en-US" sz="6000" b="1" dirty="0">
                <a:latin typeface="Arial"/>
                <a:cs typeface="Arial"/>
              </a:rPr>
              <a:t>R</a:t>
            </a:r>
            <a:r>
              <a:rPr lang="en-US" sz="6000" b="1" cap="none" dirty="0">
                <a:latin typeface="Arial"/>
                <a:cs typeface="Arial"/>
              </a:rPr>
              <a:t>acial Justice</a:t>
            </a:r>
            <a:br>
              <a:rPr lang="en-US" sz="6000" b="1" cap="none" dirty="0">
                <a:latin typeface="Arial" pitchFamily="34" charset="0"/>
                <a:cs typeface="Arial" pitchFamily="34" charset="0"/>
              </a:rPr>
            </a:br>
            <a:r>
              <a:rPr lang="en-US" sz="5400" b="1" cap="none">
                <a:latin typeface="Arial"/>
                <a:cs typeface="Arial"/>
              </a:rPr>
              <a:t>Virtual Session</a:t>
            </a:r>
            <a:endParaRPr lang="en-US" sz="5400" b="1" i="1" cap="none">
              <a:latin typeface="Arial"/>
              <a:cs typeface="Arial"/>
            </a:endParaRPr>
          </a:p>
        </p:txBody>
      </p:sp>
      <p:pic>
        <p:nvPicPr>
          <p:cNvPr id="2" name="Picture 1"/>
          <p:cNvPicPr>
            <a:picLocks noChangeAspect="1"/>
          </p:cNvPicPr>
          <p:nvPr/>
        </p:nvPicPr>
        <p:blipFill>
          <a:blip r:embed="rId3"/>
          <a:stretch>
            <a:fillRect/>
          </a:stretch>
        </p:blipFill>
        <p:spPr>
          <a:xfrm>
            <a:off x="6167319" y="834857"/>
            <a:ext cx="5354090" cy="38295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1"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idx="4294967295"/>
          </p:nvPr>
        </p:nvSpPr>
        <p:spPr>
          <a:xfrm>
            <a:off x="113122" y="490195"/>
            <a:ext cx="4350327" cy="775266"/>
          </a:xfrm>
        </p:spPr>
        <p:txBody>
          <a:bodyPr/>
          <a:lstStyle/>
          <a:p>
            <a:r>
              <a:rPr lang="en-US" dirty="0">
                <a:solidFill>
                  <a:schemeClr val="tx1"/>
                </a:solidFill>
              </a:rPr>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4294967295"/>
          </p:nvPr>
        </p:nvSpPr>
        <p:spPr>
          <a:xfrm>
            <a:off x="113122" y="977900"/>
            <a:ext cx="11915480" cy="5880100"/>
          </a:xfrm>
        </p:spPr>
        <p:txBody>
          <a:bodyPr>
            <a:normAutofit/>
          </a:bodyPr>
          <a:lstStyle/>
          <a:p>
            <a:pPr marL="0" indent="0">
              <a:buNone/>
            </a:pPr>
            <a:r>
              <a:rPr lang="en-US" sz="2800" dirty="0"/>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a:t>
            </a:r>
          </a:p>
          <a:p>
            <a:pPr marL="0" indent="0">
              <a:buNone/>
            </a:pPr>
            <a:r>
              <a:rPr lang="en-US" sz="2800" dirty="0"/>
              <a:t>Truth and acknowledgment are critical to building mutual respect and connection across all barriers of heritage and difference. We begin this effort to acknowledge what has been buried by honoring the truth. We are standing on the ancestral lands of Indigenous People. We pay respects to their elders, past and present. </a:t>
            </a:r>
          </a:p>
          <a:p>
            <a:pPr marL="0" indent="0">
              <a:buNone/>
            </a:pPr>
            <a:r>
              <a:rPr lang="en-US" sz="2800" dirty="0"/>
              <a:t>Please take a moment to consider the many legacies of violence, displacement, migration, and settlement that bring us together here today.</a:t>
            </a:r>
          </a:p>
        </p:txBody>
      </p:sp>
      <p:pic>
        <p:nvPicPr>
          <p:cNvPr id="5" name="Picture 4">
            <a:extLst>
              <a:ext uri="{FF2B5EF4-FFF2-40B4-BE49-F238E27FC236}">
                <a16:creationId xmlns:a16="http://schemas.microsoft.com/office/drawing/2014/main" id="{0399E8A5-38D6-B7F0-1F22-AEF33A104898}"/>
              </a:ext>
            </a:extLst>
          </p:cNvPr>
          <p:cNvPicPr>
            <a:picLocks noChangeAspect="1"/>
          </p:cNvPicPr>
          <p:nvPr/>
        </p:nvPicPr>
        <p:blipFill>
          <a:blip r:embed="rId4"/>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098533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24367" y="806900"/>
            <a:ext cx="11836297" cy="10219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4000" b="1" dirty="0">
                <a:solidFill>
                  <a:schemeClr val="tx1">
                    <a:lumMod val="65000"/>
                    <a:lumOff val="35000"/>
                  </a:schemeClr>
                </a:solidFill>
                <a:latin typeface="Arial"/>
                <a:ea typeface="Arial"/>
                <a:cs typeface="Arial"/>
                <a:sym typeface="Arial"/>
              </a:rPr>
              <a:t>Why we are here:</a:t>
            </a:r>
            <a:br>
              <a:rPr lang="en-US" sz="4000" b="1" dirty="0">
                <a:solidFill>
                  <a:schemeClr val="tx1">
                    <a:lumMod val="65000"/>
                    <a:lumOff val="35000"/>
                  </a:schemeClr>
                </a:solidFill>
                <a:latin typeface="Arial"/>
                <a:ea typeface="Arial"/>
                <a:cs typeface="Arial"/>
                <a:sym typeface="Arial"/>
              </a:rPr>
            </a:br>
            <a:r>
              <a:rPr lang="en-US" sz="4000" b="1" dirty="0">
                <a:solidFill>
                  <a:schemeClr val="tx1">
                    <a:lumMod val="65000"/>
                    <a:lumOff val="35000"/>
                  </a:schemeClr>
                </a:solidFill>
                <a:latin typeface="Arial"/>
                <a:ea typeface="Arial"/>
                <a:cs typeface="Arial"/>
                <a:sym typeface="Arial"/>
              </a:rPr>
              <a:t>NEA’s Framework For Change</a:t>
            </a:r>
            <a:endParaRPr lang="en-US" sz="4000" b="1" i="0" u="none" strike="noStrike" cap="none" baseline="0" dirty="0">
              <a:solidFill>
                <a:schemeClr val="tx1">
                  <a:lumMod val="65000"/>
                  <a:lumOff val="35000"/>
                </a:schemeClr>
              </a:solidFill>
              <a:latin typeface="Arial"/>
              <a:ea typeface="Arial"/>
              <a:cs typeface="Arial"/>
              <a:sym typeface="Arial"/>
            </a:endParaRPr>
          </a:p>
        </p:txBody>
      </p:sp>
      <p:graphicFrame>
        <p:nvGraphicFramePr>
          <p:cNvPr id="6" name="Content Placeholder 6"/>
          <p:cNvGraphicFramePr>
            <a:graphicFrameLocks/>
          </p:cNvGraphicFramePr>
          <p:nvPr>
            <p:extLst>
              <p:ext uri="{D42A27DB-BD31-4B8C-83A1-F6EECF244321}">
                <p14:modId xmlns:p14="http://schemas.microsoft.com/office/powerpoint/2010/main" val="4157927017"/>
              </p:ext>
            </p:extLst>
          </p:nvPr>
        </p:nvGraphicFramePr>
        <p:xfrm>
          <a:off x="1157158" y="1828800"/>
          <a:ext cx="9953884" cy="36786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2BA52C88-266A-9F50-F6F3-751389A25695}"/>
              </a:ext>
            </a:extLst>
          </p:cNvPr>
          <p:cNvPicPr>
            <a:picLocks noChangeAspect="1"/>
          </p:cNvPicPr>
          <p:nvPr/>
        </p:nvPicPr>
        <p:blipFill>
          <a:blip r:embed="rId8"/>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1991819886"/>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83357" y="453746"/>
            <a:ext cx="10972800" cy="1049196"/>
          </a:xfrm>
          <a:prstGeom prst="rect">
            <a:avLst/>
          </a:prstGeom>
        </p:spPr>
        <p:txBody>
          <a:bodyPr lIns="121897" tIns="121897" rIns="121897" bIns="121897" anchor="b" anchorCtr="0">
            <a:noAutofit/>
          </a:bodyPr>
          <a:lstStyle/>
          <a:p>
            <a:r>
              <a:rPr lang="en" sz="4000" b="1" dirty="0">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885361"/>
            <a:ext cx="6881719" cy="4735836"/>
          </a:xfrm>
          <a:prstGeom prst="rect">
            <a:avLst/>
          </a:prstGeom>
          <a:ln>
            <a:noFill/>
          </a:ln>
        </p:spPr>
        <p:txBody>
          <a:bodyPr lIns="121897" tIns="121897" rIns="121897" bIns="121897" anchor="t" anchorCtr="0">
            <a:noAutofit/>
          </a:bodyPr>
          <a:lstStyle/>
          <a:p>
            <a:pPr marL="457200" indent="-457200"/>
            <a:r>
              <a:rPr lang="en-US" sz="3200" dirty="0">
                <a:solidFill>
                  <a:schemeClr val="tx1">
                    <a:lumMod val="65000"/>
                    <a:lumOff val="35000"/>
                  </a:schemeClr>
                </a:solidFill>
                <a:latin typeface="Arial" pitchFamily="34" charset="0"/>
                <a:cs typeface="Arial" pitchFamily="34" charset="0"/>
              </a:rPr>
              <a:t>Welcome &amp; Introductions</a:t>
            </a:r>
          </a:p>
          <a:p>
            <a:pPr marL="457200" indent="-457200"/>
            <a:r>
              <a:rPr lang="en-US" sz="3200" dirty="0">
                <a:solidFill>
                  <a:schemeClr val="tx1">
                    <a:lumMod val="65000"/>
                    <a:lumOff val="35000"/>
                  </a:schemeClr>
                </a:solidFill>
                <a:latin typeface="Arial" pitchFamily="34" charset="0"/>
                <a:cs typeface="Arial" pitchFamily="34" charset="0"/>
              </a:rPr>
              <a:t>Setting the Stage </a:t>
            </a:r>
          </a:p>
          <a:p>
            <a:pPr marL="457200" indent="-457200"/>
            <a:r>
              <a:rPr lang="en-US" sz="3200" dirty="0">
                <a:solidFill>
                  <a:schemeClr val="tx1">
                    <a:lumMod val="65000"/>
                    <a:lumOff val="35000"/>
                  </a:schemeClr>
                </a:solidFill>
                <a:latin typeface="Arial" pitchFamily="34" charset="0"/>
                <a:cs typeface="Arial" pitchFamily="34" charset="0"/>
              </a:rPr>
              <a:t>Talking Race</a:t>
            </a:r>
          </a:p>
          <a:p>
            <a:pPr marL="914400" indent="-457200"/>
            <a:r>
              <a:rPr lang="en-US" sz="2800" dirty="0">
                <a:solidFill>
                  <a:schemeClr val="tx1">
                    <a:lumMod val="65000"/>
                    <a:lumOff val="35000"/>
                  </a:schemeClr>
                </a:solidFill>
                <a:latin typeface="Arial" pitchFamily="34" charset="0"/>
                <a:cs typeface="Arial" pitchFamily="34" charset="0"/>
              </a:rPr>
              <a:t>Defining Race and Oppression</a:t>
            </a:r>
          </a:p>
          <a:p>
            <a:pPr marL="914400" indent="-457200"/>
            <a:r>
              <a:rPr lang="en-US" sz="2800" dirty="0">
                <a:solidFill>
                  <a:schemeClr val="tx1">
                    <a:lumMod val="65000"/>
                    <a:lumOff val="35000"/>
                  </a:schemeClr>
                </a:solidFill>
                <a:latin typeface="Arial" pitchFamily="34" charset="0"/>
                <a:cs typeface="Arial" pitchFamily="34" charset="0"/>
              </a:rPr>
              <a:t>White Privilege</a:t>
            </a:r>
          </a:p>
          <a:p>
            <a:pPr marL="914400" indent="-457200"/>
            <a:r>
              <a:rPr lang="en-US" sz="2800" dirty="0">
                <a:solidFill>
                  <a:schemeClr val="tx1">
                    <a:lumMod val="65000"/>
                    <a:lumOff val="35000"/>
                  </a:schemeClr>
                </a:solidFill>
                <a:latin typeface="Arial" pitchFamily="34" charset="0"/>
                <a:cs typeface="Arial" pitchFamily="34" charset="0"/>
              </a:rPr>
              <a:t>Race Science</a:t>
            </a:r>
            <a:endParaRPr lang="en-US" sz="3200" dirty="0">
              <a:solidFill>
                <a:schemeClr val="tx1">
                  <a:lumMod val="65000"/>
                  <a:lumOff val="35000"/>
                </a:schemeClr>
              </a:solidFill>
              <a:latin typeface="Arial" pitchFamily="34" charset="0"/>
              <a:cs typeface="Arial" pitchFamily="34" charset="0"/>
            </a:endParaRPr>
          </a:p>
          <a:p>
            <a:pPr marL="457200" indent="-457200"/>
            <a:r>
              <a:rPr lang="en-US" sz="3200" dirty="0">
                <a:solidFill>
                  <a:schemeClr val="tx1">
                    <a:lumMod val="65000"/>
                    <a:lumOff val="35000"/>
                  </a:schemeClr>
                </a:solidFill>
                <a:latin typeface="Arial" pitchFamily="34" charset="0"/>
                <a:cs typeface="Arial" pitchFamily="34" charset="0"/>
              </a:rPr>
              <a:t>Closing</a:t>
            </a:r>
          </a:p>
          <a:p>
            <a:pPr marL="457200" indent="-457200" fontAlgn="base">
              <a:buClrTx/>
            </a:pPr>
            <a:endParaRPr lang="en-US" b="1" dirty="0">
              <a:latin typeface="Arial" pitchFamily="34" charset="0"/>
              <a:cs typeface="Arial" pitchFamily="34" charset="0"/>
            </a:endParaRPr>
          </a:p>
          <a:p>
            <a:pPr marL="0" indent="0" fontAlgn="base">
              <a:buNone/>
            </a:pPr>
            <a:endParaRPr lang="en-US" sz="2400" b="1" dirty="0">
              <a:latin typeface="Arial" pitchFamily="34" charset="0"/>
              <a:cs typeface="Arial" pitchFamily="34" charset="0"/>
            </a:endParaRPr>
          </a:p>
          <a:p>
            <a:pPr marL="0" indent="0" fontAlgn="base">
              <a:buClrTx/>
              <a:buNone/>
            </a:pPr>
            <a:endParaRPr lang="en-US" sz="3600" b="1" dirty="0">
              <a:solidFill>
                <a:srgbClr val="7030A0"/>
              </a:solidFill>
              <a:latin typeface="Arial" pitchFamily="34" charset="0"/>
              <a:cs typeface="Arial" pitchFamily="34" charset="0"/>
            </a:endParaRP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1408" y="2018555"/>
            <a:ext cx="3659040" cy="427474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89DADC9-F67C-6AFA-EBDC-7B158B60F84A}"/>
              </a:ext>
            </a:extLst>
          </p:cNvPr>
          <p:cNvPicPr>
            <a:picLocks noChangeAspect="1"/>
          </p:cNvPicPr>
          <p:nvPr/>
        </p:nvPicPr>
        <p:blipFill>
          <a:blip r:embed="rId4"/>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67483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939" y="1447069"/>
            <a:ext cx="4649175" cy="2819400"/>
          </a:xfrm>
        </p:spPr>
        <p:txBody>
          <a:bodyPr/>
          <a:lstStyle/>
          <a:p>
            <a:r>
              <a:rPr lang="en-US" sz="5400" b="1" cap="none">
                <a:solidFill>
                  <a:schemeClr val="tx2">
                    <a:lumMod val="75000"/>
                  </a:schemeClr>
                </a:solidFill>
                <a:latin typeface="Arial"/>
                <a:cs typeface="Arial"/>
              </a:rPr>
              <a:t>WHY </a:t>
            </a:r>
            <a:r>
              <a:rPr lang="en-US" sz="5400" b="1">
                <a:solidFill>
                  <a:schemeClr val="tx2">
                    <a:lumMod val="75000"/>
                  </a:schemeClr>
                </a:solidFill>
                <a:latin typeface="Arial"/>
                <a:cs typeface="Arial"/>
              </a:rPr>
              <a:t>is this Our Work?</a:t>
            </a:r>
            <a:endParaRPr lang="en-US" sz="5400" cap="none">
              <a:solidFill>
                <a:schemeClr val="tx2">
                  <a:lumMod val="75000"/>
                </a:schemeClr>
              </a:solidFill>
              <a:latin typeface="Arial"/>
              <a:cs typeface="Arial"/>
            </a:endParaRPr>
          </a:p>
        </p:txBody>
      </p:sp>
      <p:pic>
        <p:nvPicPr>
          <p:cNvPr id="4" name="Picture 3"/>
          <p:cNvPicPr>
            <a:picLocks noChangeAspect="1"/>
          </p:cNvPicPr>
          <p:nvPr/>
        </p:nvPicPr>
        <p:blipFill>
          <a:blip r:embed="rId3"/>
          <a:stretch>
            <a:fillRect/>
          </a:stretch>
        </p:blipFill>
        <p:spPr>
          <a:xfrm>
            <a:off x="6379452" y="1033965"/>
            <a:ext cx="5138609" cy="37792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1947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314391" y="595090"/>
            <a:ext cx="11358574" cy="833511"/>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3800" b="1" dirty="0">
                <a:solidFill>
                  <a:schemeClr val="tx1"/>
                </a:solidFill>
                <a:latin typeface="Arial"/>
                <a:ea typeface="Arial"/>
                <a:cs typeface="Arial"/>
                <a:sym typeface="Arial"/>
              </a:rPr>
              <a:t>Resolution I: White Supremacy Culture</a:t>
            </a:r>
            <a:endParaRPr lang="en-US" sz="3800" b="1" i="0" u="none" strike="noStrike" cap="none" baseline="0" dirty="0">
              <a:solidFill>
                <a:schemeClr val="tx1"/>
              </a:solidFill>
              <a:latin typeface="Arial"/>
              <a:ea typeface="Arial"/>
              <a:cs typeface="Arial"/>
              <a:sym typeface="Arial"/>
            </a:endParaRPr>
          </a:p>
        </p:txBody>
      </p:sp>
      <p:sp>
        <p:nvSpPr>
          <p:cNvPr id="179" name="Shape 179"/>
          <p:cNvSpPr txBox="1">
            <a:spLocks noGrp="1"/>
          </p:cNvSpPr>
          <p:nvPr>
            <p:ph type="body" idx="1"/>
          </p:nvPr>
        </p:nvSpPr>
        <p:spPr>
          <a:xfrm>
            <a:off x="332323" y="1428601"/>
            <a:ext cx="11527353" cy="5380311"/>
          </a:xfrm>
          <a:prstGeom prst="rect">
            <a:avLst/>
          </a:prstGeom>
          <a:noFill/>
          <a:ln>
            <a:noFill/>
          </a:ln>
        </p:spPr>
        <p:txBody>
          <a:bodyPr lIns="121875" tIns="121875" rIns="121875" bIns="121875" anchor="t" anchorCtr="0">
            <a:noAutofit/>
          </a:bodyPr>
          <a:lstStyle/>
          <a:p>
            <a:pPr marL="0" indent="0">
              <a:buNone/>
            </a:pPr>
            <a:r>
              <a:rPr lang="en-US" altLang="en-US" sz="3600" dirty="0">
                <a:latin typeface="Calibri" panose="020F0502020204030204" pitchFamily="34" charset="0"/>
                <a:ea typeface="Calibri" panose="020F0502020204030204" pitchFamily="34" charset="0"/>
                <a:cs typeface="Calibri" panose="020F0502020204030204" pitchFamily="34" charset="0"/>
              </a:rPr>
              <a:t>The National Education Association believes that, in order to achieve racial and social justice, educators must</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acknowledge the existence of White supremacy culture as a primary root cause of institutional racism, structural</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racism, and White privilege. Additionally, the Association believes that the norms, standards, and organizational</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structures manifested in White supremacy culture perpetually exploit and oppress people of color and serve as</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detriments to racial justice.</a:t>
            </a:r>
            <a:endParaRPr lang="en-US" sz="3600" dirty="0">
              <a:solidFill>
                <a:srgbClr val="6600CC"/>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EE3CCCED-86FA-8480-E0E2-F130127D2091}"/>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185103485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lvl="0" indent="0" eaLnBrk="0" fontAlgn="base" hangingPunct="0">
              <a:lnSpc>
                <a:spcPct val="100000"/>
              </a:lnSpc>
              <a:spcBef>
                <a:spcPct val="0"/>
              </a:spcBef>
              <a:spcAft>
                <a:spcPct val="0"/>
              </a:spcAft>
              <a:buClrTx/>
              <a:buSzTx/>
              <a:buNone/>
            </a:pPr>
            <a:r>
              <a:rPr lang="en-US" altLang="en-US" sz="3600" dirty="0">
                <a:latin typeface="Calibri" panose="020F0502020204030204" pitchFamily="34" charset="0"/>
                <a:ea typeface="Calibri" panose="020F0502020204030204" pitchFamily="34" charset="0"/>
                <a:cs typeface="Calibri" panose="020F0502020204030204" pitchFamily="34" charset="0"/>
              </a:rPr>
              <a:t>Further, the invisible racial benefits of White privilege, which are automatically</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conferred irrespective of wealth, gender, and other factors, severely limit opportunities for people of color and</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impede full achievement of racial and social justice. Therefore, the Association will actively advocate for social</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and educational strategies fostering the eradication of institutional racism and White privilege perpetuated by</a:t>
            </a:r>
            <a:r>
              <a:rPr lang="en-US" altLang="en-US" sz="3600" dirty="0">
                <a:latin typeface="Calibri" panose="020F0502020204030204" pitchFamily="34" charset="0"/>
                <a:cs typeface="Calibri" panose="020F0502020204030204" pitchFamily="34" charset="0"/>
              </a:rPr>
              <a:t> </a:t>
            </a:r>
            <a:r>
              <a:rPr lang="en-US" altLang="en-US" sz="3600" dirty="0">
                <a:latin typeface="Calibri" panose="020F0502020204030204" pitchFamily="34" charset="0"/>
                <a:ea typeface="Calibri" panose="020F0502020204030204" pitchFamily="34" charset="0"/>
                <a:cs typeface="Calibri" panose="020F0502020204030204" pitchFamily="34" charset="0"/>
              </a:rPr>
              <a:t>White supremacy culture. </a:t>
            </a:r>
            <a:endParaRPr lang="en-US" altLang="en-US" sz="3600" dirty="0">
              <a:latin typeface="Calibri" panose="020F0502020204030204" pitchFamily="34" charset="0"/>
              <a:cs typeface="Calibri" panose="020F0502020204030204" pitchFamily="34" charset="0"/>
            </a:endParaRPr>
          </a:p>
        </p:txBody>
      </p:sp>
      <p:sp>
        <p:nvSpPr>
          <p:cNvPr id="2" name="Shape 178">
            <a:extLst>
              <a:ext uri="{FF2B5EF4-FFF2-40B4-BE49-F238E27FC236}">
                <a16:creationId xmlns:a16="http://schemas.microsoft.com/office/drawing/2014/main" id="{0632334A-7E83-69B5-695F-8687E24C0F43}"/>
              </a:ext>
            </a:extLst>
          </p:cNvPr>
          <p:cNvSpPr txBox="1">
            <a:spLocks noGrp="1"/>
          </p:cNvSpPr>
          <p:nvPr>
            <p:ph type="title"/>
          </p:nvPr>
        </p:nvSpPr>
        <p:spPr>
          <a:xfrm>
            <a:off x="314391" y="595090"/>
            <a:ext cx="11358574" cy="833511"/>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3800" b="1" dirty="0">
                <a:solidFill>
                  <a:schemeClr val="tx1"/>
                </a:solidFill>
                <a:latin typeface="Arial"/>
                <a:ea typeface="Arial"/>
                <a:cs typeface="Arial"/>
                <a:sym typeface="Arial"/>
              </a:rPr>
              <a:t>Resolution I: White Supremacy Culture</a:t>
            </a:r>
            <a:endParaRPr lang="en-US" sz="3800" b="1" i="0" u="none" strike="noStrike" cap="none" baseline="0" dirty="0">
              <a:solidFill>
                <a:schemeClr val="tx1"/>
              </a:solidFill>
              <a:latin typeface="Arial"/>
              <a:ea typeface="Arial"/>
              <a:cs typeface="Arial"/>
              <a:sym typeface="Arial"/>
            </a:endParaRPr>
          </a:p>
        </p:txBody>
      </p:sp>
      <p:pic>
        <p:nvPicPr>
          <p:cNvPr id="4" name="Picture 3">
            <a:extLst>
              <a:ext uri="{FF2B5EF4-FFF2-40B4-BE49-F238E27FC236}">
                <a16:creationId xmlns:a16="http://schemas.microsoft.com/office/drawing/2014/main" id="{E4AAE58F-6F55-A498-6B01-9B5EF5E2032C}"/>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489661190"/>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0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690391" y="1849794"/>
            <a:ext cx="6207867" cy="4067791"/>
          </a:xfrm>
        </p:spPr>
        <p:txBody>
          <a:bodyPr vert="horz" lIns="0" tIns="45720" rIns="0" bIns="45720" rtlCol="0" anchor="t">
            <a:noAutofit/>
          </a:bodyPr>
          <a:lstStyle/>
          <a:p>
            <a:pPr>
              <a:buNone/>
            </a:pPr>
            <a:r>
              <a:rPr lang="en-US" sz="1600">
                <a:solidFill>
                  <a:schemeClr val="tx1"/>
                </a:solidFill>
                <a:latin typeface="Bahnschrift"/>
              </a:rPr>
              <a:t> </a:t>
            </a:r>
            <a:r>
              <a:rPr lang="en-US" sz="1800">
                <a:solidFill>
                  <a:schemeClr val="tx1"/>
                </a:solidFill>
                <a:latin typeface="Bahnschrift"/>
              </a:rPr>
              <a:t>The content we are going to explore may bring up strong feelings. Throughout our time together, we will explore examples of racism, ableism, heterosexism, and sexism. By exploring these together, we can begin the process of unlearning our own internal oppression.</a:t>
            </a:r>
            <a:endParaRPr lang="en-US" sz="1800" strike="sngStrike">
              <a:solidFill>
                <a:schemeClr val="tx1"/>
              </a:solidFill>
              <a:latin typeface="Bahnschrift"/>
              <a:ea typeface="Calibri"/>
              <a:cs typeface="Calibri"/>
            </a:endParaRPr>
          </a:p>
          <a:p>
            <a:pPr>
              <a:buNone/>
            </a:pPr>
            <a:r>
              <a:rPr lang="en-US" sz="1800">
                <a:solidFill>
                  <a:schemeClr val="tx1"/>
                </a:solidFill>
                <a:latin typeface="Bahnschrift"/>
              </a:rPr>
              <a:t> 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endParaRPr lang="en-US" sz="1800">
              <a:solidFill>
                <a:schemeClr val="tx1"/>
              </a:solidFill>
              <a:latin typeface="Calibri" panose="020F0502020204030204"/>
              <a:ea typeface="Calibri"/>
              <a:cs typeface="Calibri"/>
            </a:endParaRPr>
          </a:p>
          <a:p>
            <a:pPr>
              <a:buNone/>
            </a:pPr>
            <a:r>
              <a:rPr lang="en-US" sz="1800">
                <a:solidFill>
                  <a:schemeClr val="tx1"/>
                </a:solidFill>
                <a:latin typeface="Bahnschrift"/>
              </a:rPr>
              <a:t> Unlearning is something we can all be committed to because we all have a part to play in dismantling everything that helps </a:t>
            </a:r>
            <a:r>
              <a:rPr lang="en-US" sz="1800">
                <a:solidFill>
                  <a:schemeClr val="tx1"/>
                </a:solidFill>
                <a:latin typeface="Bahnschrift"/>
                <a:ea typeface="Calibri"/>
                <a:cs typeface="Calibri"/>
              </a:rPr>
              <a:t>maintain racism within society</a:t>
            </a:r>
            <a:r>
              <a:rPr lang="en-US" sz="1800">
                <a:solidFill>
                  <a:schemeClr val="tx1"/>
                </a:solidFill>
                <a:latin typeface="Bahnschrift"/>
              </a:rPr>
              <a:t>.</a:t>
            </a:r>
            <a:r>
              <a:rPr lang="en-US" sz="1800">
                <a:solidFill>
                  <a:schemeClr val="tx1"/>
                </a:solidFill>
                <a:latin typeface="Bahnschrift"/>
                <a:ea typeface="Calibri"/>
                <a:cs typeface="Calibri"/>
              </a:rPr>
              <a:t> </a:t>
            </a:r>
            <a:r>
              <a:rPr lang="en-US" sz="1600">
                <a:solidFill>
                  <a:srgbClr val="0F4761"/>
                </a:solidFill>
                <a:latin typeface="Bahnschrift"/>
                <a:ea typeface="Calibri"/>
                <a:cs typeface="Calibri"/>
              </a:rPr>
              <a:t>  </a:t>
            </a:r>
            <a:endParaRPr lang="en-US" sz="1600">
              <a:ea typeface="Calibri"/>
              <a:cs typeface="Calibri"/>
            </a:endParaRPr>
          </a:p>
          <a:p>
            <a:pPr marL="0" indent="0">
              <a:buNone/>
            </a:pPr>
            <a:endParaRPr lang="en-US" sz="2400">
              <a:solidFill>
                <a:srgbClr val="40404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4" name="Picture 3">
            <a:extLst>
              <a:ext uri="{FF2B5EF4-FFF2-40B4-BE49-F238E27FC236}">
                <a16:creationId xmlns:a16="http://schemas.microsoft.com/office/drawing/2014/main" id="{F43F6E61-2A55-C839-B698-4B83AE1CD74D}"/>
              </a:ext>
            </a:extLst>
          </p:cNvPr>
          <p:cNvPicPr>
            <a:picLocks noChangeAspect="1"/>
          </p:cNvPicPr>
          <p:nvPr/>
        </p:nvPicPr>
        <p:blipFill>
          <a:blip r:embed="rId2"/>
          <a:stretch>
            <a:fillRect/>
          </a:stretch>
        </p:blipFill>
        <p:spPr>
          <a:xfrm>
            <a:off x="7297831" y="2240615"/>
            <a:ext cx="4476750" cy="2825003"/>
          </a:xfrm>
          <a:prstGeom prst="rect">
            <a:avLst/>
          </a:prstGeom>
        </p:spPr>
      </p:pic>
      <p:sp>
        <p:nvSpPr>
          <p:cNvPr id="5" name="TextBox 4">
            <a:extLst>
              <a:ext uri="{FF2B5EF4-FFF2-40B4-BE49-F238E27FC236}">
                <a16:creationId xmlns:a16="http://schemas.microsoft.com/office/drawing/2014/main" id="{58510A22-0047-9BA3-6E0C-F18A61D4F9E2}"/>
              </a:ext>
            </a:extLst>
          </p:cNvPr>
          <p:cNvSpPr txBox="1"/>
          <p:nvPr/>
        </p:nvSpPr>
        <p:spPr>
          <a:xfrm>
            <a:off x="7684850" y="5415063"/>
            <a:ext cx="4004553" cy="664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Adapted from Transatlantic Notes</a:t>
            </a:r>
            <a:endParaRPr lang="en-US"/>
          </a:p>
          <a:p>
            <a:pPr algn="l"/>
            <a:endParaRPr lang="en-US">
              <a:ea typeface="Calibri"/>
              <a:cs typeface="Calibri"/>
            </a:endParaRPr>
          </a:p>
        </p:txBody>
      </p:sp>
      <p:pic>
        <p:nvPicPr>
          <p:cNvPr id="7" name="Picture 6">
            <a:extLst>
              <a:ext uri="{FF2B5EF4-FFF2-40B4-BE49-F238E27FC236}">
                <a16:creationId xmlns:a16="http://schemas.microsoft.com/office/drawing/2014/main" id="{BA2B8363-83B6-9B12-59CC-211795AF97C9}"/>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7836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E0FBE-E61C-4A97-8C99-B4464B5FD729}"/>
              </a:ext>
            </a:extLst>
          </p:cNvPr>
          <p:cNvSpPr>
            <a:spLocks noGrp="1"/>
          </p:cNvSpPr>
          <p:nvPr>
            <p:ph type="title"/>
          </p:nvPr>
        </p:nvSpPr>
        <p:spPr>
          <a:xfrm>
            <a:off x="581192" y="702156"/>
            <a:ext cx="10391608" cy="1013800"/>
          </a:xfrm>
        </p:spPr>
        <p:txBody>
          <a:bodyPr>
            <a:normAutofit/>
          </a:bodyPr>
          <a:lstStyle/>
          <a:p>
            <a:pPr algn="ctr"/>
            <a:r>
              <a:rPr lang="en-US" sz="5400" dirty="0">
                <a:solidFill>
                  <a:schemeClr val="bg2"/>
                </a:solidFill>
                <a:effectLst>
                  <a:outerShdw blurRad="38100" dist="38100" dir="2700000" algn="tl">
                    <a:srgbClr val="000000">
                      <a:alpha val="43137"/>
                    </a:srgbClr>
                  </a:outerShdw>
                </a:effectLst>
                <a:latin typeface="Arial"/>
                <a:cs typeface="Arial"/>
              </a:rPr>
              <a:t>Defining Race</a:t>
            </a:r>
            <a:endParaRPr lang="en-US" dirty="0">
              <a:solidFill>
                <a:schemeClr val="bg2"/>
              </a:solidFill>
              <a:cs typeface="Calibri Light"/>
            </a:endParaRPr>
          </a:p>
        </p:txBody>
      </p:sp>
      <p:sp>
        <p:nvSpPr>
          <p:cNvPr id="3" name="Content Placeholder 2">
            <a:extLst>
              <a:ext uri="{FF2B5EF4-FFF2-40B4-BE49-F238E27FC236}">
                <a16:creationId xmlns:a16="http://schemas.microsoft.com/office/drawing/2014/main" id="{574CD3F4-E2C9-4CAA-A48D-84F0067A927B}"/>
              </a:ext>
            </a:extLst>
          </p:cNvPr>
          <p:cNvSpPr>
            <a:spLocks noGrp="1"/>
          </p:cNvSpPr>
          <p:nvPr>
            <p:ph idx="1"/>
          </p:nvPr>
        </p:nvSpPr>
        <p:spPr/>
        <p:txBody>
          <a:bodyPr vert="horz" lIns="91440" tIns="45720" rIns="91440" bIns="45720" rtlCol="0" anchor="t">
            <a:normAutofit/>
          </a:bodyPr>
          <a:lstStyle/>
          <a:p>
            <a:pPr>
              <a:buNone/>
            </a:pPr>
            <a:r>
              <a:rPr lang="en-US" sz="4800" dirty="0">
                <a:ea typeface="+mn-lt"/>
                <a:cs typeface="+mn-lt"/>
              </a:rPr>
              <a:t>Race is not biological. Race is a powerful social construct that gives certain people more opportunity and advantages.</a:t>
            </a:r>
          </a:p>
          <a:p>
            <a:pPr marL="0" indent="0">
              <a:buNone/>
            </a:pPr>
            <a:endParaRPr lang="en-US" sz="4400" b="1" dirty="0">
              <a:solidFill>
                <a:srgbClr val="7030A0"/>
              </a:solidFill>
              <a:cs typeface="Calibri"/>
            </a:endParaRPr>
          </a:p>
          <a:p>
            <a:pPr marL="0" indent="0">
              <a:buNone/>
            </a:pPr>
            <a:endParaRPr lang="en-US" sz="4400" b="1" dirty="0">
              <a:cs typeface="Calibri"/>
            </a:endParaRPr>
          </a:p>
        </p:txBody>
      </p:sp>
      <p:pic>
        <p:nvPicPr>
          <p:cNvPr id="1026" name="Picture 2" descr="Image result for definition">
            <a:extLst>
              <a:ext uri="{FF2B5EF4-FFF2-40B4-BE49-F238E27FC236}">
                <a16:creationId xmlns:a16="http://schemas.microsoft.com/office/drawing/2014/main" id="{F3B79E0E-C68F-44F8-922E-51AF04A81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7051" y="4581427"/>
            <a:ext cx="2883756" cy="19190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6411E23-A82E-39FC-209A-858AEAE15E28}"/>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3567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D6856-E853-4878-BB6C-D31510A4D416}"/>
              </a:ext>
            </a:extLst>
          </p:cNvPr>
          <p:cNvSpPr>
            <a:spLocks noGrp="1"/>
          </p:cNvSpPr>
          <p:nvPr>
            <p:ph type="title"/>
          </p:nvPr>
        </p:nvSpPr>
        <p:spPr>
          <a:xfrm>
            <a:off x="838200" y="310486"/>
            <a:ext cx="10515600" cy="1325563"/>
          </a:xfrm>
        </p:spPr>
        <p:txBody>
          <a:bodyPr>
            <a:normAutofit/>
          </a:bodyPr>
          <a:lstStyle/>
          <a:p>
            <a:pPr algn="ctr"/>
            <a:r>
              <a:rPr lang="en-US" sz="5400" dirty="0">
                <a:solidFill>
                  <a:schemeClr val="bg2"/>
                </a:solidFill>
                <a:effectLst>
                  <a:outerShdw blurRad="38100" dist="38100" dir="2700000" algn="tl">
                    <a:srgbClr val="000000">
                      <a:alpha val="43137"/>
                    </a:srgbClr>
                  </a:outerShdw>
                </a:effectLst>
                <a:latin typeface="+mn-lt"/>
                <a:cs typeface="Arial"/>
              </a:rPr>
              <a:t>Defining Prejudice</a:t>
            </a:r>
            <a:endParaRPr lang="en-US" sz="5400" u="sng" dirty="0">
              <a:solidFill>
                <a:schemeClr val="bg2"/>
              </a:solidFill>
              <a:latin typeface="+mn-lt"/>
              <a:cs typeface="Calibri Light"/>
            </a:endParaRPr>
          </a:p>
        </p:txBody>
      </p:sp>
      <p:sp>
        <p:nvSpPr>
          <p:cNvPr id="3" name="Content Placeholder 2">
            <a:extLst>
              <a:ext uri="{FF2B5EF4-FFF2-40B4-BE49-F238E27FC236}">
                <a16:creationId xmlns:a16="http://schemas.microsoft.com/office/drawing/2014/main" id="{B7556B3E-C21B-48F7-89FC-2D953C820046}"/>
              </a:ext>
            </a:extLst>
          </p:cNvPr>
          <p:cNvSpPr>
            <a:spLocks noGrp="1"/>
          </p:cNvSpPr>
          <p:nvPr>
            <p:ph idx="1"/>
          </p:nvPr>
        </p:nvSpPr>
        <p:spPr>
          <a:xfrm>
            <a:off x="621384" y="2087046"/>
            <a:ext cx="10515600" cy="4010526"/>
          </a:xfrm>
        </p:spPr>
        <p:txBody>
          <a:bodyPr vert="horz" lIns="91440" tIns="45720" rIns="91440" bIns="45720" rtlCol="0" anchor="t">
            <a:normAutofit fontScale="92500" lnSpcReduction="10000"/>
          </a:bodyPr>
          <a:lstStyle/>
          <a:p>
            <a:pPr marL="0" indent="0">
              <a:buNone/>
            </a:pPr>
            <a:r>
              <a:rPr lang="en-US" sz="4000" b="1" dirty="0">
                <a:solidFill>
                  <a:schemeClr val="tx1">
                    <a:lumMod val="65000"/>
                    <a:lumOff val="35000"/>
                  </a:schemeClr>
                </a:solidFill>
                <a:ea typeface="+mn-lt"/>
                <a:cs typeface="+mn-lt"/>
              </a:rPr>
              <a:t>According to Merriam-Webster: Prejudice</a:t>
            </a:r>
            <a:r>
              <a:rPr lang="en-US" sz="4000" dirty="0">
                <a:solidFill>
                  <a:schemeClr val="tx1">
                    <a:lumMod val="65000"/>
                    <a:lumOff val="35000"/>
                  </a:schemeClr>
                </a:solidFill>
                <a:ea typeface="+mn-lt"/>
                <a:cs typeface="+mn-lt"/>
              </a:rPr>
              <a:t> </a:t>
            </a:r>
            <a:r>
              <a:rPr lang="en-US" sz="4000" dirty="0">
                <a:ea typeface="+mn-lt"/>
                <a:cs typeface="+mn-lt"/>
              </a:rPr>
              <a:t>is injury or damage resulting from some </a:t>
            </a:r>
            <a:r>
              <a:rPr lang="en-US" sz="4000" dirty="0">
                <a:ea typeface="+mn-lt"/>
                <a:cs typeface="+mn-lt"/>
                <a:hlinkClick r:id="rId2"/>
              </a:rPr>
              <a:t>judgment</a:t>
            </a:r>
            <a:r>
              <a:rPr lang="en-US" sz="4000" dirty="0">
                <a:ea typeface="+mn-lt"/>
                <a:cs typeface="+mn-lt"/>
              </a:rPr>
              <a:t> or action of another in disregard of one's rights</a:t>
            </a:r>
          </a:p>
          <a:p>
            <a:pPr marL="0" indent="0">
              <a:buNone/>
            </a:pPr>
            <a:endParaRPr lang="en-US" sz="4000" dirty="0">
              <a:ea typeface="+mn-lt"/>
              <a:cs typeface="+mn-lt"/>
            </a:endParaRPr>
          </a:p>
          <a:p>
            <a:pPr marL="0" indent="0">
              <a:buNone/>
            </a:pPr>
            <a:r>
              <a:rPr lang="en-US" sz="4000" i="1" dirty="0">
                <a:ea typeface="+mn-lt"/>
                <a:cs typeface="+mn-lt"/>
              </a:rPr>
              <a:t>especially</a:t>
            </a:r>
            <a:r>
              <a:rPr lang="en-US" sz="4000" dirty="0">
                <a:ea typeface="+mn-lt"/>
                <a:cs typeface="+mn-lt"/>
              </a:rPr>
              <a:t> : </a:t>
            </a:r>
            <a:r>
              <a:rPr lang="en-US" sz="4000" dirty="0">
                <a:ea typeface="+mn-lt"/>
                <a:cs typeface="+mn-lt"/>
                <a:hlinkClick r:id="rId3"/>
              </a:rPr>
              <a:t>detriment</a:t>
            </a:r>
            <a:r>
              <a:rPr lang="en-US" sz="4000" dirty="0">
                <a:ea typeface="+mn-lt"/>
                <a:cs typeface="+mn-lt"/>
              </a:rPr>
              <a:t> to one's legal </a:t>
            </a:r>
          </a:p>
          <a:p>
            <a:pPr marL="0" indent="0">
              <a:buNone/>
            </a:pPr>
            <a:r>
              <a:rPr lang="en-US" sz="4000" dirty="0">
                <a:ea typeface="+mn-lt"/>
                <a:cs typeface="+mn-lt"/>
              </a:rPr>
              <a:t>rights or claims</a:t>
            </a:r>
            <a:endParaRPr lang="en-US" dirty="0">
              <a:cs typeface="Calibri"/>
            </a:endParaRPr>
          </a:p>
          <a:p>
            <a:pPr marL="0" indent="0">
              <a:buNone/>
            </a:pPr>
            <a:endParaRPr lang="en-US" sz="3600" b="1" dirty="0">
              <a:solidFill>
                <a:srgbClr val="7030A0"/>
              </a:solidFill>
              <a:cs typeface="Calibri" panose="020F0502020204030204"/>
            </a:endParaRPr>
          </a:p>
          <a:p>
            <a:pPr marL="0" indent="0">
              <a:buNone/>
            </a:pPr>
            <a:endParaRPr lang="en-US" dirty="0">
              <a:cs typeface="Calibri"/>
            </a:endParaRPr>
          </a:p>
          <a:p>
            <a:pPr marL="0" indent="0">
              <a:buNone/>
            </a:pPr>
            <a:endParaRPr lang="en-US" dirty="0">
              <a:cs typeface="Calibri"/>
            </a:endParaRPr>
          </a:p>
          <a:p>
            <a:pPr marL="0" indent="0">
              <a:buNone/>
            </a:pPr>
            <a:endParaRPr lang="en-US" dirty="0">
              <a:cs typeface="Calibri"/>
            </a:endParaRPr>
          </a:p>
        </p:txBody>
      </p:sp>
      <p:pic>
        <p:nvPicPr>
          <p:cNvPr id="3076" name="Picture 4" descr="Image result for definition">
            <a:extLst>
              <a:ext uri="{FF2B5EF4-FFF2-40B4-BE49-F238E27FC236}">
                <a16:creationId xmlns:a16="http://schemas.microsoft.com/office/drawing/2014/main" id="{381A8CE3-89E8-4806-82E7-FEBEC4B8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1241" y="4698632"/>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78B535F-0C13-CE1E-AD02-E16519EE0C1E}"/>
              </a:ext>
            </a:extLst>
          </p:cNvPr>
          <p:cNvPicPr>
            <a:picLocks noChangeAspect="1"/>
          </p:cNvPicPr>
          <p:nvPr/>
        </p:nvPicPr>
        <p:blipFill>
          <a:blip r:embed="rId5"/>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36612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definition">
            <a:extLst>
              <a:ext uri="{FF2B5EF4-FFF2-40B4-BE49-F238E27FC236}">
                <a16:creationId xmlns:a16="http://schemas.microsoft.com/office/drawing/2014/main" id="{491FA467-2863-449C-9838-7405B6E48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18196" y="5021419"/>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2A4924-9EA9-4BAD-AE23-07EF375EAC1F}"/>
              </a:ext>
            </a:extLst>
          </p:cNvPr>
          <p:cNvSpPr>
            <a:spLocks noGrp="1"/>
          </p:cNvSpPr>
          <p:nvPr>
            <p:ph type="title"/>
          </p:nvPr>
        </p:nvSpPr>
        <p:spPr>
          <a:xfrm>
            <a:off x="593817" y="850054"/>
            <a:ext cx="10515600" cy="803605"/>
          </a:xfrm>
        </p:spPr>
        <p:txBody>
          <a:bodyPr>
            <a:noAutofit/>
          </a:bodyPr>
          <a:lstStyle/>
          <a:p>
            <a:pPr algn="ctr"/>
            <a:r>
              <a:rPr lang="en-US" sz="5400" dirty="0">
                <a:solidFill>
                  <a:schemeClr val="bg2"/>
                </a:solidFill>
                <a:effectLst>
                  <a:outerShdw blurRad="38100" dist="38100" dir="2700000" algn="tl">
                    <a:srgbClr val="000000">
                      <a:alpha val="43137"/>
                    </a:srgbClr>
                  </a:outerShdw>
                </a:effectLst>
                <a:latin typeface="+mn-lt"/>
                <a:cs typeface="Arial"/>
              </a:rPr>
              <a:t>Defining Racism</a:t>
            </a:r>
            <a:endParaRPr lang="en-US" sz="5400" u="sng" dirty="0">
              <a:solidFill>
                <a:schemeClr val="bg2"/>
              </a:solidFill>
              <a:latin typeface="+mn-lt"/>
              <a:cs typeface="Calibri Light"/>
            </a:endParaRPr>
          </a:p>
        </p:txBody>
      </p:sp>
      <p:sp>
        <p:nvSpPr>
          <p:cNvPr id="3" name="Content Placeholder 2">
            <a:extLst>
              <a:ext uri="{FF2B5EF4-FFF2-40B4-BE49-F238E27FC236}">
                <a16:creationId xmlns:a16="http://schemas.microsoft.com/office/drawing/2014/main" id="{1803C038-EECF-45AF-96C4-DBFABC63E355}"/>
              </a:ext>
            </a:extLst>
          </p:cNvPr>
          <p:cNvSpPr>
            <a:spLocks noGrp="1"/>
          </p:cNvSpPr>
          <p:nvPr>
            <p:ph idx="1"/>
          </p:nvPr>
        </p:nvSpPr>
        <p:spPr>
          <a:xfrm>
            <a:off x="0" y="1931987"/>
            <a:ext cx="12192000" cy="2994025"/>
          </a:xfrm>
        </p:spPr>
        <p:txBody>
          <a:bodyPr vert="horz" lIns="91440" tIns="45720" rIns="91440" bIns="45720" rtlCol="0" anchor="t">
            <a:noAutofit/>
          </a:bodyPr>
          <a:lstStyle/>
          <a:p>
            <a:pPr marL="0" indent="0" algn="ctr">
              <a:buNone/>
            </a:pPr>
            <a:r>
              <a:rPr lang="en-US" sz="6000" b="1" dirty="0">
                <a:ea typeface="+mn-lt"/>
                <a:cs typeface="+mn-lt"/>
              </a:rPr>
              <a:t>RACISM  IS</a:t>
            </a:r>
          </a:p>
          <a:p>
            <a:pPr marL="0" indent="0" algn="ctr">
              <a:buNone/>
            </a:pPr>
            <a:r>
              <a:rPr lang="en-US" sz="6000" b="1" dirty="0">
                <a:ea typeface="+mn-lt"/>
                <a:cs typeface="+mn-lt"/>
              </a:rPr>
              <a:t>PREJUDICE  +  </a:t>
            </a:r>
          </a:p>
          <a:p>
            <a:pPr marL="0" indent="0" algn="ctr">
              <a:buNone/>
            </a:pPr>
            <a:r>
              <a:rPr lang="en-US" sz="6000" b="1" dirty="0">
                <a:ea typeface="+mn-lt"/>
                <a:cs typeface="+mn-lt"/>
              </a:rPr>
              <a:t>INSTITUTIONAL POWER</a:t>
            </a:r>
            <a:endParaRPr lang="en-US" sz="6000" dirty="0">
              <a:cs typeface="Calibri"/>
            </a:endParaRPr>
          </a:p>
        </p:txBody>
      </p:sp>
      <p:pic>
        <p:nvPicPr>
          <p:cNvPr id="5" name="Picture 4">
            <a:extLst>
              <a:ext uri="{FF2B5EF4-FFF2-40B4-BE49-F238E27FC236}">
                <a16:creationId xmlns:a16="http://schemas.microsoft.com/office/drawing/2014/main" id="{49831491-AA19-138B-B7DC-D2CA7CB09377}"/>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63063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lack and white photo of a person&#10;&#10;Description automatically generated">
            <a:extLst>
              <a:ext uri="{FF2B5EF4-FFF2-40B4-BE49-F238E27FC236}">
                <a16:creationId xmlns:a16="http://schemas.microsoft.com/office/drawing/2014/main" id="{76D6DC6C-496F-4B38-ADCC-58CB8D4CB1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72207" y="2318993"/>
            <a:ext cx="4279299" cy="4226305"/>
          </a:xfrm>
        </p:spPr>
      </p:pic>
      <p:sp>
        <p:nvSpPr>
          <p:cNvPr id="4" name="Content Placeholder 2">
            <a:extLst>
              <a:ext uri="{FF2B5EF4-FFF2-40B4-BE49-F238E27FC236}">
                <a16:creationId xmlns:a16="http://schemas.microsoft.com/office/drawing/2014/main" id="{51BDE747-AD60-478D-8296-49100E1B7A08}"/>
              </a:ext>
            </a:extLst>
          </p:cNvPr>
          <p:cNvSpPr txBox="1">
            <a:spLocks/>
          </p:cNvSpPr>
          <p:nvPr/>
        </p:nvSpPr>
        <p:spPr>
          <a:xfrm>
            <a:off x="440493" y="2318993"/>
            <a:ext cx="6865279" cy="4398513"/>
          </a:xfrm>
          <a:prstGeom prst="rect">
            <a:avLst/>
          </a:prstGeom>
        </p:spPr>
        <p:txBody>
          <a:bodyPr vert="horz" lIns="0" tIns="45720" rIns="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a:t>How does a confident and intentional knowledge of the terms we covered help you in your work?</a:t>
            </a:r>
          </a:p>
          <a:p>
            <a:endParaRPr lang="en-US" sz="4000" dirty="0"/>
          </a:p>
          <a:p>
            <a:r>
              <a:rPr lang="en-US" sz="4000" dirty="0"/>
              <a:t>What does this quote about power mean to your work in advancing racial justice? </a:t>
            </a:r>
          </a:p>
        </p:txBody>
      </p:sp>
      <p:sp>
        <p:nvSpPr>
          <p:cNvPr id="5" name="Title 1">
            <a:extLst>
              <a:ext uri="{FF2B5EF4-FFF2-40B4-BE49-F238E27FC236}">
                <a16:creationId xmlns:a16="http://schemas.microsoft.com/office/drawing/2014/main" id="{4A4D6856-E853-4878-BB6C-D31510A4D416}"/>
              </a:ext>
            </a:extLst>
          </p:cNvPr>
          <p:cNvSpPr>
            <a:spLocks noGrp="1"/>
          </p:cNvSpPr>
          <p:nvPr>
            <p:ph type="title"/>
          </p:nvPr>
        </p:nvSpPr>
        <p:spPr>
          <a:xfrm>
            <a:off x="3223967" y="640424"/>
            <a:ext cx="5541484" cy="995297"/>
          </a:xfrm>
        </p:spPr>
        <p:txBody>
          <a:bodyPr>
            <a:noAutofit/>
          </a:bodyPr>
          <a:lstStyle/>
          <a:p>
            <a:pPr algn="ctr"/>
            <a:r>
              <a:rPr lang="en-US" sz="5400">
                <a:solidFill>
                  <a:schemeClr val="bg2"/>
                </a:solidFill>
                <a:effectLst>
                  <a:outerShdw blurRad="38100" dist="38100" dir="2700000" algn="tl">
                    <a:srgbClr val="000000">
                      <a:alpha val="43137"/>
                    </a:srgbClr>
                  </a:outerShdw>
                </a:effectLst>
                <a:latin typeface="Arial"/>
                <a:cs typeface="Arial"/>
              </a:rPr>
              <a:t>Group Chat</a:t>
            </a:r>
            <a:endParaRPr lang="en-US">
              <a:solidFill>
                <a:schemeClr val="bg2"/>
              </a:solidFill>
            </a:endParaRPr>
          </a:p>
        </p:txBody>
      </p:sp>
      <p:pic>
        <p:nvPicPr>
          <p:cNvPr id="3" name="Picture 2">
            <a:extLst>
              <a:ext uri="{FF2B5EF4-FFF2-40B4-BE49-F238E27FC236}">
                <a16:creationId xmlns:a16="http://schemas.microsoft.com/office/drawing/2014/main" id="{AC9DEEC4-11B9-925C-A658-24B3E6EEEAC5}"/>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146196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Tell us about your talking</a:t>
            </a:r>
          </a:p>
        </p:txBody>
      </p:sp>
      <p:sp>
        <p:nvSpPr>
          <p:cNvPr id="3" name="Content Placeholder 2"/>
          <p:cNvSpPr>
            <a:spLocks noGrp="1"/>
          </p:cNvSpPr>
          <p:nvPr>
            <p:ph idx="1"/>
          </p:nvPr>
        </p:nvSpPr>
        <p:spPr>
          <a:xfrm>
            <a:off x="581191" y="2269474"/>
            <a:ext cx="5514809" cy="3478433"/>
          </a:xfrm>
        </p:spPr>
        <p:txBody>
          <a:bodyPr>
            <a:normAutofit/>
          </a:bodyPr>
          <a:lstStyle/>
          <a:p>
            <a:r>
              <a:rPr lang="en-US" sz="4000" dirty="0"/>
              <a:t>What did you hear or say that you think needs to be shared out to the larger group? </a:t>
            </a:r>
          </a:p>
        </p:txBody>
      </p:sp>
      <p:pic>
        <p:nvPicPr>
          <p:cNvPr id="6" name="Content Placeholder 5" descr="A black and white photo of a person&#10;&#10;Description automatically generated">
            <a:extLst>
              <a:ext uri="{FF2B5EF4-FFF2-40B4-BE49-F238E27FC236}">
                <a16:creationId xmlns:a16="http://schemas.microsoft.com/office/drawing/2014/main" id="{FCF705E3-032B-5FC8-59D4-A66371A501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2207" y="2318993"/>
            <a:ext cx="4279299" cy="4226305"/>
          </a:xfrm>
          <a:prstGeom prst="rect">
            <a:avLst/>
          </a:prstGeom>
        </p:spPr>
      </p:pic>
      <p:pic>
        <p:nvPicPr>
          <p:cNvPr id="8" name="Picture 7">
            <a:extLst>
              <a:ext uri="{FF2B5EF4-FFF2-40B4-BE49-F238E27FC236}">
                <a16:creationId xmlns:a16="http://schemas.microsoft.com/office/drawing/2014/main" id="{DB13E106-4AF9-6F4D-2C5C-BC3AE30212B7}"/>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4239659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979" y="908050"/>
            <a:ext cx="11134344" cy="677291"/>
          </a:xfrm>
        </p:spPr>
        <p:txBody>
          <a:bodyPr>
            <a:noAutofit/>
          </a:bodyPr>
          <a:lstStyle/>
          <a:p>
            <a:r>
              <a:rPr lang="en-US" sz="5400" dirty="0">
                <a:latin typeface="+mn-lt"/>
              </a:rPr>
              <a:t>Privilege is: </a:t>
            </a:r>
          </a:p>
        </p:txBody>
      </p:sp>
      <p:sp>
        <p:nvSpPr>
          <p:cNvPr id="3" name="Content Placeholder 2"/>
          <p:cNvSpPr>
            <a:spLocks noGrp="1"/>
          </p:cNvSpPr>
          <p:nvPr>
            <p:ph idx="1"/>
          </p:nvPr>
        </p:nvSpPr>
        <p:spPr>
          <a:xfrm>
            <a:off x="524256" y="2009775"/>
            <a:ext cx="11134344" cy="4691063"/>
          </a:xfrm>
        </p:spPr>
        <p:txBody>
          <a:bodyPr vert="horz" lIns="0" tIns="45720" rIns="0" bIns="45720" rtlCol="0" anchor="t">
            <a:normAutofit/>
          </a:bodyPr>
          <a:lstStyle/>
          <a:p>
            <a:pPr marL="0" indent="0">
              <a:buNone/>
            </a:pPr>
            <a:r>
              <a:rPr lang="en-US" sz="5400" dirty="0"/>
              <a:t>An unearned right, favor, or immunity, granted to particular individuals or groups and withheld from others</a:t>
            </a:r>
          </a:p>
          <a:p>
            <a:pPr marL="0" indent="0">
              <a:buNone/>
            </a:pPr>
            <a:r>
              <a:rPr lang="en-US" sz="5400" dirty="0"/>
              <a:t>A key element in perpetuating the power in oppressive systems</a:t>
            </a:r>
            <a:endParaRPr lang="en-US" sz="5400" dirty="0">
              <a:cs typeface="Calibri"/>
            </a:endParaRPr>
          </a:p>
        </p:txBody>
      </p:sp>
      <p:pic>
        <p:nvPicPr>
          <p:cNvPr id="5" name="Picture 4">
            <a:extLst>
              <a:ext uri="{FF2B5EF4-FFF2-40B4-BE49-F238E27FC236}">
                <a16:creationId xmlns:a16="http://schemas.microsoft.com/office/drawing/2014/main" id="{0571AB85-451B-246F-C57A-A55BB4BEBD54}"/>
              </a:ext>
            </a:extLst>
          </p:cNvPr>
          <p:cNvPicPr>
            <a:picLocks noChangeAspect="1"/>
          </p:cNvPicPr>
          <p:nvPr/>
        </p:nvPicPr>
        <p:blipFill>
          <a:blip r:embed="rId2"/>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80156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1BF0-395F-8380-A2D5-5304AE0C0D3B}"/>
              </a:ext>
            </a:extLst>
          </p:cNvPr>
          <p:cNvSpPr>
            <a:spLocks noGrp="1"/>
          </p:cNvSpPr>
          <p:nvPr>
            <p:ph type="title"/>
          </p:nvPr>
        </p:nvSpPr>
        <p:spPr>
          <a:xfrm>
            <a:off x="492370" y="516835"/>
            <a:ext cx="8061080" cy="1051937"/>
          </a:xfrm>
        </p:spPr>
        <p:txBody>
          <a:bodyPr vert="horz" lIns="91440" tIns="45720" rIns="91440" bIns="45720" rtlCol="0" anchor="b">
            <a:normAutofit/>
          </a:bodyPr>
          <a:lstStyle/>
          <a:p>
            <a:r>
              <a:rPr lang="en-US" sz="5400" dirty="0">
                <a:solidFill>
                  <a:schemeClr val="bg2"/>
                </a:solidFill>
                <a:latin typeface="+mj-lt"/>
              </a:rPr>
              <a:t>Privilege is...</a:t>
            </a:r>
          </a:p>
        </p:txBody>
      </p:sp>
      <p:sp>
        <p:nvSpPr>
          <p:cNvPr id="3" name="Content Placeholder 2">
            <a:extLst>
              <a:ext uri="{FF2B5EF4-FFF2-40B4-BE49-F238E27FC236}">
                <a16:creationId xmlns:a16="http://schemas.microsoft.com/office/drawing/2014/main" id="{1135AD20-E86B-B025-CBF6-568C3FED22C7}"/>
              </a:ext>
            </a:extLst>
          </p:cNvPr>
          <p:cNvSpPr>
            <a:spLocks noGrp="1"/>
          </p:cNvSpPr>
          <p:nvPr>
            <p:ph idx="1"/>
          </p:nvPr>
        </p:nvSpPr>
        <p:spPr>
          <a:xfrm>
            <a:off x="301870" y="2238376"/>
            <a:ext cx="6718055" cy="3617594"/>
          </a:xfrm>
        </p:spPr>
        <p:txBody>
          <a:bodyPr vert="horz" lIns="0" tIns="45720" rIns="0" bIns="45720" rtlCol="0">
            <a:noAutofit/>
          </a:bodyPr>
          <a:lstStyle/>
          <a:p>
            <a:pPr>
              <a:buFont typeface="Calibri" panose="020F0502020204030204" pitchFamily="34" charset="0"/>
              <a:buChar char="Ø"/>
            </a:pPr>
            <a:endParaRPr lang="en-US" sz="3600" dirty="0">
              <a:solidFill>
                <a:schemeClr val="tx1"/>
              </a:solidFill>
            </a:endParaRPr>
          </a:p>
          <a:p>
            <a:pPr marL="200660" lvl="1" indent="0">
              <a:buFont typeface="Calibri" panose="020F0502020204030204" pitchFamily="34" charset="0"/>
              <a:buNone/>
            </a:pPr>
            <a:r>
              <a:rPr lang="en-US" sz="3600" dirty="0">
                <a:solidFill>
                  <a:schemeClr val="tx1"/>
                </a:solidFill>
              </a:rPr>
              <a:t>An unearned right, favor, or immunity granted to particular individuals or groups and withheld from others</a:t>
            </a:r>
          </a:p>
          <a:p>
            <a:pPr marL="200660" lvl="1" indent="0">
              <a:buFont typeface="Calibri" panose="020F0502020204030204" pitchFamily="34" charset="0"/>
              <a:buNone/>
            </a:pPr>
            <a:r>
              <a:rPr lang="en-US" sz="3600" dirty="0">
                <a:solidFill>
                  <a:schemeClr val="tx1"/>
                </a:solidFill>
              </a:rPr>
              <a:t>A key element in perpetuating the power in oppressive systems</a:t>
            </a:r>
          </a:p>
          <a:p>
            <a:pPr>
              <a:buFont typeface="Calibri" panose="020F0502020204030204" pitchFamily="34" charset="0"/>
              <a:buChar char="Ø"/>
            </a:pPr>
            <a:endParaRPr lang="en-US" sz="3600" dirty="0">
              <a:solidFill>
                <a:srgbClr val="FFFFFF"/>
              </a:solidFill>
            </a:endParaRPr>
          </a:p>
        </p:txBody>
      </p:sp>
      <p:pic>
        <p:nvPicPr>
          <p:cNvPr id="4" name="Picture 3" descr="Two cartoon of two men sitting on a couch&#10;&#10;AI-generated content may be incorrect.">
            <a:extLst>
              <a:ext uri="{FF2B5EF4-FFF2-40B4-BE49-F238E27FC236}">
                <a16:creationId xmlns:a16="http://schemas.microsoft.com/office/drawing/2014/main" id="{1BB22D7E-39AC-EA8D-F32A-82075D83F436}"/>
              </a:ext>
            </a:extLst>
          </p:cNvPr>
          <p:cNvPicPr>
            <a:picLocks noChangeAspect="1"/>
          </p:cNvPicPr>
          <p:nvPr/>
        </p:nvPicPr>
        <p:blipFill>
          <a:blip r:embed="rId2"/>
          <a:stretch>
            <a:fillRect/>
          </a:stretch>
        </p:blipFill>
        <p:spPr>
          <a:xfrm>
            <a:off x="7181167" y="2520451"/>
            <a:ext cx="4492282" cy="3335519"/>
          </a:xfrm>
          <a:prstGeom prst="rect">
            <a:avLst/>
          </a:prstGeom>
        </p:spPr>
      </p:pic>
      <p:pic>
        <p:nvPicPr>
          <p:cNvPr id="7" name="Picture 6">
            <a:extLst>
              <a:ext uri="{FF2B5EF4-FFF2-40B4-BE49-F238E27FC236}">
                <a16:creationId xmlns:a16="http://schemas.microsoft.com/office/drawing/2014/main" id="{82333D37-E303-A136-5729-DAC64E69462D}"/>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23463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70" y="516836"/>
            <a:ext cx="8861180" cy="1073840"/>
          </a:xfrm>
        </p:spPr>
        <p:txBody>
          <a:bodyPr vert="horz" lIns="91440" tIns="45720" rIns="91440" bIns="45720" rtlCol="0" anchor="b">
            <a:normAutofit/>
          </a:bodyPr>
          <a:lstStyle/>
          <a:p>
            <a:r>
              <a:rPr lang="en-US" sz="4000" i="1" dirty="0">
                <a:solidFill>
                  <a:srgbClr val="FFFFFF"/>
                </a:solidFill>
                <a:latin typeface="+mj-lt"/>
              </a:rPr>
              <a:t>Think About Your Life as a Ladder</a:t>
            </a:r>
            <a:endParaRPr lang="en-US" sz="4000" b="1" i="1" dirty="0">
              <a:solidFill>
                <a:srgbClr val="FFFFFF"/>
              </a:solidFill>
              <a:latin typeface="+mj-lt"/>
            </a:endParaRPr>
          </a:p>
        </p:txBody>
      </p:sp>
      <p:sp>
        <p:nvSpPr>
          <p:cNvPr id="3" name="Content Placeholder 2"/>
          <p:cNvSpPr>
            <a:spLocks noGrp="1"/>
          </p:cNvSpPr>
          <p:nvPr>
            <p:ph idx="1"/>
          </p:nvPr>
        </p:nvSpPr>
        <p:spPr>
          <a:xfrm>
            <a:off x="492369" y="3067809"/>
            <a:ext cx="3841505" cy="3335519"/>
          </a:xfrm>
        </p:spPr>
        <p:txBody>
          <a:bodyPr vert="horz" lIns="0" tIns="45720" rIns="0" bIns="45720" rtlCol="0">
            <a:normAutofit/>
          </a:bodyPr>
          <a:lstStyle/>
          <a:p>
            <a:pPr marL="0" indent="0">
              <a:buFont typeface="Calibri" panose="020F0502020204030204" pitchFamily="34" charset="0"/>
              <a:buNone/>
            </a:pPr>
            <a:r>
              <a:rPr lang="en-US" sz="3200" dirty="0">
                <a:solidFill>
                  <a:schemeClr val="tx1"/>
                </a:solidFill>
              </a:rPr>
              <a:t>Reflect on three opportunities you have received that were crucial to your climb.</a:t>
            </a:r>
          </a:p>
          <a:p>
            <a:pPr marL="0" indent="0">
              <a:buFont typeface="Calibri" panose="020F0502020204030204" pitchFamily="34" charset="0"/>
              <a:buNone/>
            </a:pPr>
            <a:endParaRPr lang="en-US" sz="3200" dirty="0">
              <a:solidFill>
                <a:srgbClr val="FFFFFF"/>
              </a:solidFill>
            </a:endParaRPr>
          </a:p>
          <a:p>
            <a:pPr marL="0" indent="0">
              <a:buFont typeface="Calibri" panose="020F0502020204030204" pitchFamily="34" charset="0"/>
              <a:buNone/>
            </a:pPr>
            <a:endParaRPr lang="en-US" sz="1500" dirty="0">
              <a:solidFill>
                <a:srgbClr val="FFFFFF"/>
              </a:solidFill>
            </a:endParaRPr>
          </a:p>
          <a:p>
            <a:pPr marL="0" indent="0">
              <a:buFont typeface="Calibri" panose="020F0502020204030204" pitchFamily="34" charset="0"/>
              <a:buNone/>
            </a:pPr>
            <a:endParaRPr lang="en-US" sz="1500" dirty="0">
              <a:solidFill>
                <a:srgbClr val="FFFFFF"/>
              </a:solidFill>
            </a:endParaRPr>
          </a:p>
          <a:p>
            <a:pPr marL="0" indent="0">
              <a:buFont typeface="Calibri" panose="020F0502020204030204" pitchFamily="34" charset="0"/>
              <a:buNone/>
            </a:pPr>
            <a:endParaRPr lang="en-US" sz="1500" dirty="0">
              <a:solidFill>
                <a:srgbClr val="FFFFFF"/>
              </a:solidFill>
            </a:endParaRPr>
          </a:p>
        </p:txBody>
      </p:sp>
      <p:pic>
        <p:nvPicPr>
          <p:cNvPr id="4" name="Picture 3" descr="Bright ladder against dull ladders">
            <a:extLst>
              <a:ext uri="{FF2B5EF4-FFF2-40B4-BE49-F238E27FC236}">
                <a16:creationId xmlns:a16="http://schemas.microsoft.com/office/drawing/2014/main" id="{F6BDB591-0CE2-9FBC-9D92-96E9A6912C8A}"/>
              </a:ext>
            </a:extLst>
          </p:cNvPr>
          <p:cNvPicPr>
            <a:picLocks noChangeAspect="1"/>
          </p:cNvPicPr>
          <p:nvPr/>
        </p:nvPicPr>
        <p:blipFill rotWithShape="1">
          <a:blip r:embed="rId2"/>
          <a:srcRect l="25625" t="28055"/>
          <a:stretch>
            <a:fillRect/>
          </a:stretch>
        </p:blipFill>
        <p:spPr>
          <a:xfrm>
            <a:off x="4972050" y="1847850"/>
            <a:ext cx="6800849" cy="4933950"/>
          </a:xfrm>
          <a:prstGeom prst="rect">
            <a:avLst/>
          </a:prstGeom>
        </p:spPr>
      </p:pic>
      <p:pic>
        <p:nvPicPr>
          <p:cNvPr id="6" name="Picture 5">
            <a:extLst>
              <a:ext uri="{FF2B5EF4-FFF2-40B4-BE49-F238E27FC236}">
                <a16:creationId xmlns:a16="http://schemas.microsoft.com/office/drawing/2014/main" id="{0499FEB7-87E0-57B0-A20D-79805D69CDCB}"/>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80085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5FFAD-0155-2062-E5DC-BACA8668C78A}"/>
              </a:ext>
            </a:extLst>
          </p:cNvPr>
          <p:cNvSpPr>
            <a:spLocks noGrp="1"/>
          </p:cNvSpPr>
          <p:nvPr>
            <p:ph type="title"/>
          </p:nvPr>
        </p:nvSpPr>
        <p:spPr>
          <a:xfrm>
            <a:off x="561975" y="826981"/>
            <a:ext cx="11430000" cy="797615"/>
          </a:xfrm>
        </p:spPr>
        <p:txBody>
          <a:bodyPr vert="horz" lIns="91440" tIns="45720" rIns="91440" bIns="45720" rtlCol="0" anchor="b">
            <a:noAutofit/>
          </a:bodyPr>
          <a:lstStyle/>
          <a:p>
            <a:r>
              <a:rPr lang="en-US" sz="5200" dirty="0">
                <a:solidFill>
                  <a:schemeClr val="bg2"/>
                </a:solidFill>
                <a:latin typeface="+mn-lt"/>
              </a:rPr>
              <a:t>We have reflected... Now: Share</a:t>
            </a:r>
          </a:p>
        </p:txBody>
      </p:sp>
      <p:pic>
        <p:nvPicPr>
          <p:cNvPr id="4" name="Picture 3" descr="A person sitting at a desk writing on a book&#10;&#10;AI-generated content may be incorrect.">
            <a:extLst>
              <a:ext uri="{FF2B5EF4-FFF2-40B4-BE49-F238E27FC236}">
                <a16:creationId xmlns:a16="http://schemas.microsoft.com/office/drawing/2014/main" id="{CDCDA84B-91C8-BDA5-039A-62AE82030E68}"/>
              </a:ext>
            </a:extLst>
          </p:cNvPr>
          <p:cNvPicPr>
            <a:picLocks noChangeAspect="1"/>
          </p:cNvPicPr>
          <p:nvPr/>
        </p:nvPicPr>
        <p:blipFill>
          <a:blip r:embed="rId2"/>
          <a:srcRect l="20135" r="31100" b="-1"/>
          <a:stretch/>
        </p:blipFill>
        <p:spPr>
          <a:xfrm>
            <a:off x="561975" y="2099072"/>
            <a:ext cx="2920726" cy="4311252"/>
          </a:xfrm>
          <a:prstGeom prst="rect">
            <a:avLst/>
          </a:prstGeom>
        </p:spPr>
      </p:pic>
      <p:sp>
        <p:nvSpPr>
          <p:cNvPr id="3" name="Content Placeholder 2">
            <a:extLst>
              <a:ext uri="{FF2B5EF4-FFF2-40B4-BE49-F238E27FC236}">
                <a16:creationId xmlns:a16="http://schemas.microsoft.com/office/drawing/2014/main" id="{90A36E37-80CE-E974-9101-9A221B899C52}"/>
              </a:ext>
            </a:extLst>
          </p:cNvPr>
          <p:cNvSpPr>
            <a:spLocks noGrp="1"/>
          </p:cNvSpPr>
          <p:nvPr>
            <p:ph idx="1"/>
          </p:nvPr>
        </p:nvSpPr>
        <p:spPr>
          <a:xfrm>
            <a:off x="4067175" y="2198914"/>
            <a:ext cx="7482568" cy="3935186"/>
          </a:xfrm>
        </p:spPr>
        <p:txBody>
          <a:bodyPr vert="horz" lIns="0" tIns="45720" rIns="0" bIns="45720" rtlCol="0" anchor="t">
            <a:normAutofit fontScale="70000" lnSpcReduction="20000"/>
          </a:bodyPr>
          <a:lstStyle/>
          <a:p>
            <a:pPr marL="457200" indent="-457200">
              <a:buFont typeface="Calibri" panose="020F0502020204030204" pitchFamily="34" charset="0"/>
              <a:buChar char="Ø"/>
            </a:pPr>
            <a:endParaRPr lang="en-US" b="1" dirty="0"/>
          </a:p>
          <a:p>
            <a:pPr marL="0" indent="0">
              <a:buNone/>
            </a:pPr>
            <a:r>
              <a:rPr lang="en-US" sz="5700"/>
              <a:t>In groups, share one of the </a:t>
            </a:r>
            <a:r>
              <a:rPr lang="en-US" sz="5700" dirty="0"/>
              <a:t>opportunities that allowed you to climb your ladder. </a:t>
            </a:r>
          </a:p>
          <a:p>
            <a:pPr marL="0" indent="0">
              <a:buNone/>
            </a:pPr>
            <a:endParaRPr lang="en-US" sz="5700" dirty="0">
              <a:ea typeface="Calibri" panose="020F0502020204030204"/>
              <a:cs typeface="Calibri" panose="020F0502020204030204"/>
            </a:endParaRPr>
          </a:p>
          <a:p>
            <a:pPr marL="0" indent="0">
              <a:buNone/>
            </a:pPr>
            <a:r>
              <a:rPr lang="en-US" sz="5700" dirty="0"/>
              <a:t>Include how that opportunity relates to one of your privileges.</a:t>
            </a:r>
            <a:endParaRPr lang="en-US" sz="5700" dirty="0">
              <a:ea typeface="Calibri" panose="020F0502020204030204"/>
              <a:cs typeface="Calibri" panose="020F0502020204030204"/>
            </a:endParaRPr>
          </a:p>
        </p:txBody>
      </p:sp>
      <p:pic>
        <p:nvPicPr>
          <p:cNvPr id="6" name="Picture 5">
            <a:extLst>
              <a:ext uri="{FF2B5EF4-FFF2-40B4-BE49-F238E27FC236}">
                <a16:creationId xmlns:a16="http://schemas.microsoft.com/office/drawing/2014/main" id="{A1E3CE3B-BE59-6542-2632-74001C46E872}"/>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821898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3379" y="1800224"/>
            <a:ext cx="11378566" cy="6093976"/>
          </a:xfrm>
          <a:prstGeom prst="rect">
            <a:avLst/>
          </a:prstGeom>
          <a:noFill/>
        </p:spPr>
        <p:txBody>
          <a:bodyPr wrap="square" rtlCol="0">
            <a:spAutoFit/>
          </a:bodyPr>
          <a:lstStyle/>
          <a:p>
            <a:r>
              <a:rPr lang="en-US" sz="3200" dirty="0">
                <a:cs typeface="Arial" panose="020B0604020202020204" pitchFamily="34" charset="0"/>
              </a:rPr>
              <a:t>Prejudice, discrimination, or antagonism directed against someone of a different race based on the belief that one’s own race is superior.</a:t>
            </a:r>
            <a:r>
              <a:rPr lang="en-US" sz="3200" b="1" dirty="0">
                <a:latin typeface="Arial" panose="020B0604020202020204" pitchFamily="34" charset="0"/>
                <a:cs typeface="Arial" panose="020B0604020202020204" pitchFamily="34" charset="0"/>
              </a:rPr>
              <a:t>    </a:t>
            </a:r>
            <a:r>
              <a:rPr lang="en-US" sz="1200" dirty="0">
                <a:solidFill>
                  <a:srgbClr val="002060"/>
                </a:solidFill>
                <a:cs typeface="Arial" panose="020B0604020202020204" pitchFamily="34" charset="0"/>
              </a:rPr>
              <a:t>Source: Oxford Dictionary</a:t>
            </a:r>
          </a:p>
          <a:p>
            <a:endParaRPr lang="en-US" sz="1200" b="1" dirty="0">
              <a:solidFill>
                <a:srgbClr val="002060"/>
              </a:solidFill>
              <a:latin typeface="Arial" panose="020B0604020202020204" pitchFamily="34" charset="0"/>
              <a:cs typeface="Arial" panose="020B0604020202020204" pitchFamily="34" charset="0"/>
            </a:endParaRPr>
          </a:p>
          <a:p>
            <a:r>
              <a:rPr lang="en-US" sz="3200" dirty="0">
                <a:cs typeface="Arial" panose="020B0604020202020204" pitchFamily="34" charset="0"/>
              </a:rPr>
              <a:t>Historically rooted system of power hierarchies </a:t>
            </a:r>
          </a:p>
          <a:p>
            <a:r>
              <a:rPr lang="en-US" sz="3200" dirty="0">
                <a:cs typeface="Arial" panose="020B0604020202020204" pitchFamily="34" charset="0"/>
              </a:rPr>
              <a:t>based on race—infused in our institutions, policies </a:t>
            </a:r>
          </a:p>
          <a:p>
            <a:r>
              <a:rPr lang="en-US" sz="3200" dirty="0">
                <a:cs typeface="Arial" panose="020B0604020202020204" pitchFamily="34" charset="0"/>
              </a:rPr>
              <a:t>and culture.</a:t>
            </a:r>
          </a:p>
          <a:p>
            <a:endParaRPr lang="en-US" sz="1200" dirty="0">
              <a:cs typeface="Arial" panose="020B0604020202020204" pitchFamily="34" charset="0"/>
            </a:endParaRPr>
          </a:p>
          <a:p>
            <a:r>
              <a:rPr lang="en-US" sz="3200" dirty="0">
                <a:cs typeface="Arial" panose="020B0604020202020204" pitchFamily="34" charset="0"/>
              </a:rPr>
              <a:t>Racism isn’t limited to individual acts of prejudice, </a:t>
            </a:r>
          </a:p>
          <a:p>
            <a:r>
              <a:rPr lang="en-US" sz="3200" dirty="0">
                <a:cs typeface="Arial" panose="020B0604020202020204" pitchFamily="34" charset="0"/>
              </a:rPr>
              <a:t>either deliberate or accidental. They are built into </a:t>
            </a:r>
          </a:p>
          <a:p>
            <a:r>
              <a:rPr lang="en-US" sz="3200" dirty="0">
                <a:cs typeface="Arial" panose="020B0604020202020204" pitchFamily="34" charset="0"/>
              </a:rPr>
              <a:t>systems and institutions that shape our lives.     </a:t>
            </a:r>
            <a:r>
              <a:rPr lang="en-US" sz="1200" dirty="0">
                <a:solidFill>
                  <a:srgbClr val="002060"/>
                </a:solidFill>
                <a:cs typeface="Arial" pitchFamily="34" charset="0"/>
              </a:rPr>
              <a:t>Source: Race Forward 2018</a:t>
            </a:r>
          </a:p>
          <a:p>
            <a:r>
              <a:rPr lang="en-US" sz="1200" b="1" dirty="0">
                <a:solidFill>
                  <a:srgbClr val="002060"/>
                </a:solidFill>
                <a:latin typeface="Arial" panose="020B0604020202020204" pitchFamily="34" charset="0"/>
                <a:cs typeface="Arial" panose="020B0604020202020204" pitchFamily="34" charset="0"/>
              </a:rPr>
              <a:t>  </a:t>
            </a:r>
          </a:p>
          <a:p>
            <a:endParaRPr lang="en-US" sz="1200" b="1" dirty="0">
              <a:solidFill>
                <a:srgbClr val="002060"/>
              </a:solidFill>
              <a:latin typeface="Arial" panose="020B0604020202020204" pitchFamily="34" charset="0"/>
              <a:cs typeface="Arial" panose="020B0604020202020204" pitchFamily="34" charset="0"/>
            </a:endParaRPr>
          </a:p>
          <a:p>
            <a:endParaRPr lang="en-US" sz="1200" b="1" dirty="0">
              <a:solidFill>
                <a:srgbClr val="002060"/>
              </a:solidFill>
              <a:latin typeface="Arial" panose="020B0604020202020204" pitchFamily="34" charset="0"/>
              <a:cs typeface="Arial" panose="020B0604020202020204" pitchFamily="34" charset="0"/>
            </a:endParaRPr>
          </a:p>
          <a:p>
            <a:endParaRPr lang="en-US" sz="1200" b="1" dirty="0">
              <a:solidFill>
                <a:srgbClr val="002060"/>
              </a:solidFill>
              <a:latin typeface="Arial" panose="020B0604020202020204" pitchFamily="34" charset="0"/>
              <a:cs typeface="Arial" panose="020B0604020202020204" pitchFamily="34" charset="0"/>
            </a:endParaRPr>
          </a:p>
          <a:p>
            <a:endParaRPr lang="en-US" dirty="0"/>
          </a:p>
        </p:txBody>
      </p:sp>
      <p:sp>
        <p:nvSpPr>
          <p:cNvPr id="6" name="Shape 178"/>
          <p:cNvSpPr txBox="1">
            <a:spLocks/>
          </p:cNvSpPr>
          <p:nvPr/>
        </p:nvSpPr>
        <p:spPr>
          <a:xfrm>
            <a:off x="440055" y="567468"/>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4400" dirty="0">
                <a:solidFill>
                  <a:schemeClr val="bg2"/>
                </a:solidFill>
                <a:latin typeface="+mn-lt"/>
                <a:ea typeface="Arial"/>
                <a:cs typeface="Arial"/>
                <a:sym typeface="Arial"/>
              </a:rPr>
              <a:t>LET’S ADD TO OUR DEFINITION OF RACISM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5486" y="3048947"/>
            <a:ext cx="3209143" cy="2820318"/>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3" name="Picture 2">
            <a:extLst>
              <a:ext uri="{FF2B5EF4-FFF2-40B4-BE49-F238E27FC236}">
                <a16:creationId xmlns:a16="http://schemas.microsoft.com/office/drawing/2014/main" id="{D327E8C4-50AC-FBA8-2648-0DB29E204824}"/>
              </a:ext>
            </a:extLst>
          </p:cNvPr>
          <p:cNvPicPr>
            <a:picLocks noChangeAspect="1"/>
          </p:cNvPicPr>
          <p:nvPr/>
        </p:nvPicPr>
        <p:blipFill>
          <a:blip r:embed="rId4"/>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001303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257" y="2283173"/>
            <a:ext cx="4959394" cy="1684150"/>
          </a:xfrm>
        </p:spPr>
        <p:txBody>
          <a:bodyPr>
            <a:normAutofit fontScale="90000"/>
          </a:bodyPr>
          <a:lstStyle/>
          <a:p>
            <a:br>
              <a:rPr lang="en-US" sz="5400" b="1" cap="none" dirty="0">
                <a:solidFill>
                  <a:srgbClr val="FFFFCC"/>
                </a:solidFill>
                <a:latin typeface="Arial" pitchFamily="34" charset="0"/>
                <a:cs typeface="Arial" pitchFamily="34" charset="0"/>
              </a:rPr>
            </a:br>
            <a:r>
              <a:rPr lang="en-US" sz="5400" b="1" cap="none" dirty="0">
                <a:solidFill>
                  <a:schemeClr val="tx1">
                    <a:lumMod val="65000"/>
                    <a:lumOff val="35000"/>
                  </a:schemeClr>
                </a:solidFill>
                <a:latin typeface="Arial" pitchFamily="34" charset="0"/>
                <a:cs typeface="Arial" pitchFamily="34" charset="0"/>
              </a:rPr>
              <a:t>What is </a:t>
            </a:r>
            <a:br>
              <a:rPr lang="en-US" sz="5400" b="1" cap="none" dirty="0">
                <a:solidFill>
                  <a:schemeClr val="tx1">
                    <a:lumMod val="65000"/>
                    <a:lumOff val="35000"/>
                  </a:schemeClr>
                </a:solidFill>
                <a:latin typeface="Arial" pitchFamily="34" charset="0"/>
                <a:cs typeface="Arial" pitchFamily="34" charset="0"/>
              </a:rPr>
            </a:br>
            <a:r>
              <a:rPr lang="en-US" sz="5400" b="1" cap="none" dirty="0">
                <a:solidFill>
                  <a:schemeClr val="tx1">
                    <a:lumMod val="65000"/>
                    <a:lumOff val="35000"/>
                  </a:schemeClr>
                </a:solidFill>
                <a:latin typeface="Arial" pitchFamily="34" charset="0"/>
                <a:cs typeface="Arial" pitchFamily="34" charset="0"/>
              </a:rPr>
              <a:t>White Culture?</a:t>
            </a:r>
            <a:br>
              <a:rPr lang="en-US" sz="5400" b="1" cap="none" dirty="0">
                <a:solidFill>
                  <a:schemeClr val="tx1">
                    <a:lumMod val="65000"/>
                    <a:lumOff val="35000"/>
                  </a:schemeClr>
                </a:solidFill>
                <a:latin typeface="Arial" pitchFamily="34" charset="0"/>
                <a:cs typeface="Arial" pitchFamily="34" charset="0"/>
              </a:rPr>
            </a:br>
            <a:endParaRPr lang="en-US" sz="5400" cap="none" dirty="0">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918960" y="977438"/>
            <a:ext cx="4565058" cy="370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84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9AE1-BEC7-46AC-A7DF-BC35D985B624}"/>
              </a:ext>
            </a:extLst>
          </p:cNvPr>
          <p:cNvSpPr>
            <a:spLocks noGrp="1"/>
          </p:cNvSpPr>
          <p:nvPr>
            <p:ph type="title"/>
          </p:nvPr>
        </p:nvSpPr>
        <p:spPr>
          <a:xfrm>
            <a:off x="688073" y="677593"/>
            <a:ext cx="7236727" cy="987157"/>
          </a:xfrm>
        </p:spPr>
        <p:txBody>
          <a:bodyPr>
            <a:noAutofit/>
          </a:bodyPr>
          <a:lstStyle/>
          <a:p>
            <a:r>
              <a:rPr lang="en-US" sz="5400" dirty="0">
                <a:latin typeface="+mn-lt"/>
              </a:rPr>
              <a:t>White Culture is…</a:t>
            </a:r>
          </a:p>
        </p:txBody>
      </p:sp>
      <p:pic>
        <p:nvPicPr>
          <p:cNvPr id="1026" name="Picture 2" descr="Image result for white culture">
            <a:extLst>
              <a:ext uri="{FF2B5EF4-FFF2-40B4-BE49-F238E27FC236}">
                <a16:creationId xmlns:a16="http://schemas.microsoft.com/office/drawing/2014/main" id="{4FB41A5D-6690-40F7-8046-309E08B60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2375" y="2343667"/>
            <a:ext cx="4076030" cy="350336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353F7B5-C910-41B4-BB86-D0833F80B1C5}"/>
              </a:ext>
            </a:extLst>
          </p:cNvPr>
          <p:cNvSpPr>
            <a:spLocks noGrp="1"/>
          </p:cNvSpPr>
          <p:nvPr>
            <p:ph idx="1"/>
          </p:nvPr>
        </p:nvSpPr>
        <p:spPr>
          <a:xfrm>
            <a:off x="519554" y="2486179"/>
            <a:ext cx="7052821" cy="5123343"/>
          </a:xfrm>
        </p:spPr>
        <p:txBody>
          <a:bodyPr vert="horz" lIns="0" tIns="45720" rIns="0" bIns="45720" rtlCol="0" anchor="t">
            <a:noAutofit/>
          </a:bodyPr>
          <a:lstStyle/>
          <a:p>
            <a:pPr marL="0" indent="0">
              <a:buNone/>
            </a:pPr>
            <a:r>
              <a:rPr lang="en-US" sz="4000" i="1" dirty="0"/>
              <a:t>By “white culture,” we mean the dominant, unquestioned standards of behavior and ways of functioning embodied by the vast majority of institutions in the United States.</a:t>
            </a:r>
          </a:p>
        </p:txBody>
      </p:sp>
      <p:pic>
        <p:nvPicPr>
          <p:cNvPr id="6" name="Picture 5">
            <a:extLst>
              <a:ext uri="{FF2B5EF4-FFF2-40B4-BE49-F238E27FC236}">
                <a16:creationId xmlns:a16="http://schemas.microsoft.com/office/drawing/2014/main" id="{DA27BD35-69D1-D7FD-309E-D39E84E0458B}"/>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68365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260" y="770581"/>
            <a:ext cx="11484633" cy="702303"/>
          </a:xfrm>
        </p:spPr>
        <p:txBody>
          <a:bodyPr>
            <a:normAutofit/>
          </a:bodyPr>
          <a:lstStyle/>
          <a:p>
            <a:r>
              <a:rPr lang="en-US" sz="3200" b="0" dirty="0">
                <a:ea typeface="Calibri"/>
                <a:cs typeface="Calibri"/>
              </a:rPr>
              <a:t>Kyle "Guante" Tran Myhre              : @guantesolo</a:t>
            </a:r>
            <a:endParaRPr lang="en-US" sz="3200" b="0" dirty="0"/>
          </a:p>
        </p:txBody>
      </p:sp>
      <p:pic>
        <p:nvPicPr>
          <p:cNvPr id="4" name="Kyle  Guante  Tran Myhre - How to Explain White Supremacy to a White Supremacist">
            <a:hlinkClick r:id="" action="ppaction://media"/>
          </p:cNvPr>
          <p:cNvPicPr>
            <a:picLocks noGrp="1" noChangeAspect="1"/>
          </p:cNvPicPr>
          <p:nvPr>
            <p:ph idx="1"/>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60CFD5D4-0BC6-9E42-8A08-D07572AB980A}" label="" lang="en" r:embed="rId4"/>
                        </p173:trackLst>
                      </p173:tracksInfo>
                    </p:ext>
                  </p14:extLst>
                </p14:media>
              </p:ext>
            </p:extLst>
          </p:nvPr>
        </p:nvPicPr>
        <p:blipFill>
          <a:blip r:embed="rId5"/>
          <a:stretch>
            <a:fillRect/>
          </a:stretch>
        </p:blipFill>
        <p:spPr>
          <a:xfrm>
            <a:off x="1498076" y="2269459"/>
            <a:ext cx="9195848" cy="4317190"/>
          </a:xfrm>
        </p:spPr>
      </p:pic>
      <p:pic>
        <p:nvPicPr>
          <p:cNvPr id="5" name="Picture 4">
            <a:extLst>
              <a:ext uri="{FF2B5EF4-FFF2-40B4-BE49-F238E27FC236}">
                <a16:creationId xmlns:a16="http://schemas.microsoft.com/office/drawing/2014/main" id="{6FBEC2C0-A82B-556D-48E2-B1A0B3D42CF6}"/>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24162" t="7461" r="25383" b="6484"/>
          <a:stretch>
            <a:fillRect/>
          </a:stretch>
        </p:blipFill>
        <p:spPr>
          <a:xfrm>
            <a:off x="9600959" y="771041"/>
            <a:ext cx="729763" cy="700108"/>
          </a:xfrm>
          <a:prstGeom prst="rect">
            <a:avLst/>
          </a:prstGeom>
        </p:spPr>
      </p:pic>
      <p:pic>
        <p:nvPicPr>
          <p:cNvPr id="6" name="Picture 5">
            <a:extLst>
              <a:ext uri="{FF2B5EF4-FFF2-40B4-BE49-F238E27FC236}">
                <a16:creationId xmlns:a16="http://schemas.microsoft.com/office/drawing/2014/main" id="{233CCC84-9B43-FC39-CF60-2D0239370F6C}"/>
              </a:ext>
            </a:extLst>
          </p:cNvPr>
          <p:cNvPicPr>
            <a:picLocks noChangeAspect="1"/>
          </p:cNvPicPr>
          <p:nvPr/>
        </p:nvPicPr>
        <p:blipFill>
          <a:blip r:embed="rId8"/>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0154104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6" y="2308196"/>
            <a:ext cx="5858670" cy="2716432"/>
          </a:xfrm>
        </p:spPr>
        <p:txBody>
          <a:bodyPr>
            <a:normAutofit fontScale="90000"/>
          </a:bodyPr>
          <a:lstStyle/>
          <a:p>
            <a:r>
              <a:rPr lang="en-US" sz="5400" b="1" cap="none" dirty="0">
                <a:solidFill>
                  <a:schemeClr val="tx1"/>
                </a:solidFill>
                <a:latin typeface="Arial" pitchFamily="34" charset="0"/>
                <a:cs typeface="Arial" pitchFamily="34" charset="0"/>
              </a:rPr>
              <a:t>White Fragility and </a:t>
            </a:r>
            <a:br>
              <a:rPr lang="en-US" sz="5400" b="1" cap="none" dirty="0">
                <a:solidFill>
                  <a:schemeClr val="tx1"/>
                </a:solidFill>
                <a:latin typeface="Arial" pitchFamily="34" charset="0"/>
                <a:cs typeface="Arial" pitchFamily="34" charset="0"/>
              </a:rPr>
            </a:br>
            <a:r>
              <a:rPr lang="en-US" sz="5400" b="1" cap="none" dirty="0">
                <a:solidFill>
                  <a:schemeClr val="tx1"/>
                </a:solidFill>
                <a:latin typeface="Arial" pitchFamily="34" charset="0"/>
                <a:cs typeface="Arial" pitchFamily="34" charset="0"/>
              </a:rPr>
              <a:t>White Privilege Connections</a:t>
            </a:r>
            <a:br>
              <a:rPr lang="en-US" sz="5400" b="1" cap="none" dirty="0">
                <a:solidFill>
                  <a:schemeClr val="tx1">
                    <a:lumMod val="65000"/>
                    <a:lumOff val="35000"/>
                  </a:schemeClr>
                </a:solidFill>
                <a:latin typeface="Arial" pitchFamily="34" charset="0"/>
                <a:cs typeface="Arial" pitchFamily="34" charset="0"/>
              </a:rPr>
            </a:br>
            <a:endParaRPr lang="en-US" sz="5400" cap="none" dirty="0">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855416" y="929813"/>
            <a:ext cx="4565058" cy="37050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24123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4F62D-A18D-43DC-9190-776086E1C024}"/>
              </a:ext>
            </a:extLst>
          </p:cNvPr>
          <p:cNvSpPr>
            <a:spLocks noGrp="1"/>
          </p:cNvSpPr>
          <p:nvPr>
            <p:ph type="title"/>
          </p:nvPr>
        </p:nvSpPr>
        <p:spPr>
          <a:xfrm>
            <a:off x="537391" y="368546"/>
            <a:ext cx="11117218" cy="1272974"/>
          </a:xfrm>
        </p:spPr>
        <p:txBody>
          <a:bodyPr>
            <a:normAutofit/>
          </a:bodyPr>
          <a:lstStyle/>
          <a:p>
            <a:r>
              <a:rPr lang="en-US" sz="4400" dirty="0">
                <a:latin typeface="+mn-lt"/>
                <a:cs typeface="Arial" panose="020B0604020202020204" pitchFamily="34" charset="0"/>
              </a:rPr>
              <a:t>White Privilege and White Fragility</a:t>
            </a:r>
          </a:p>
        </p:txBody>
      </p:sp>
      <p:sp>
        <p:nvSpPr>
          <p:cNvPr id="5" name="Content Placeholder 2">
            <a:extLst>
              <a:ext uri="{FF2B5EF4-FFF2-40B4-BE49-F238E27FC236}">
                <a16:creationId xmlns:a16="http://schemas.microsoft.com/office/drawing/2014/main" id="{54401CA7-1053-4424-A4D1-E4BED0CA5FB1}"/>
              </a:ext>
            </a:extLst>
          </p:cNvPr>
          <p:cNvSpPr>
            <a:spLocks noGrp="1"/>
          </p:cNvSpPr>
          <p:nvPr>
            <p:ph idx="1"/>
          </p:nvPr>
        </p:nvSpPr>
        <p:spPr>
          <a:xfrm>
            <a:off x="465182" y="1827257"/>
            <a:ext cx="11261636" cy="5030743"/>
          </a:xfrm>
        </p:spPr>
        <p:txBody>
          <a:bodyPr>
            <a:normAutofit/>
          </a:bodyPr>
          <a:lstStyle/>
          <a:p>
            <a:r>
              <a:rPr lang="en-US" sz="4000" dirty="0"/>
              <a:t>White privilege is the societal privilege that benefits white people over non-white people, particularly if they are otherwise under the same social, political, or economic circumstances.</a:t>
            </a:r>
          </a:p>
          <a:p>
            <a:r>
              <a:rPr lang="en-US" sz="4000" dirty="0"/>
              <a:t>White fragility is defined as “a state in which even a minimum amount of racial stress becomes intolerable, triggering a range of defensive moves. </a:t>
            </a:r>
          </a:p>
        </p:txBody>
      </p:sp>
      <p:pic>
        <p:nvPicPr>
          <p:cNvPr id="4" name="Picture 3">
            <a:extLst>
              <a:ext uri="{FF2B5EF4-FFF2-40B4-BE49-F238E27FC236}">
                <a16:creationId xmlns:a16="http://schemas.microsoft.com/office/drawing/2014/main" id="{08B055F3-F3A4-FE76-C766-3299279CC379}"/>
              </a:ext>
            </a:extLst>
          </p:cNvPr>
          <p:cNvPicPr>
            <a:picLocks noChangeAspect="1"/>
          </p:cNvPicPr>
          <p:nvPr/>
        </p:nvPicPr>
        <p:blipFill>
          <a:blip r:embed="rId2"/>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410484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3853C-A1C4-6EA1-67CF-6AB00955FA6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280CBB4-E23D-D5FA-7B8D-F91F416E7444}"/>
              </a:ext>
            </a:extLst>
          </p:cNvPr>
          <p:cNvSpPr txBox="1"/>
          <p:nvPr/>
        </p:nvSpPr>
        <p:spPr>
          <a:xfrm>
            <a:off x="790575" y="663098"/>
            <a:ext cx="10939490" cy="96090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defTabSz="914400">
              <a:lnSpc>
                <a:spcPct val="85000"/>
              </a:lnSpc>
              <a:spcBef>
                <a:spcPct val="0"/>
              </a:spcBef>
              <a:spcAft>
                <a:spcPts val="600"/>
              </a:spcAft>
            </a:pPr>
            <a:r>
              <a:rPr lang="en-US" sz="5400" spc="-50" dirty="0">
                <a:solidFill>
                  <a:schemeClr val="bg2"/>
                </a:solidFill>
                <a:latin typeface="+mj-lt"/>
                <a:ea typeface="+mj-ea"/>
                <a:cs typeface="+mj-cs"/>
              </a:rPr>
              <a:t>Tale as old as time: "RACE SCIENCE" </a:t>
            </a:r>
          </a:p>
        </p:txBody>
      </p:sp>
      <p:pic>
        <p:nvPicPr>
          <p:cNvPr id="2" name="Picture 1" descr="A close-up of a skull&#10;&#10;AI-generated content may be incorrect.">
            <a:extLst>
              <a:ext uri="{FF2B5EF4-FFF2-40B4-BE49-F238E27FC236}">
                <a16:creationId xmlns:a16="http://schemas.microsoft.com/office/drawing/2014/main" id="{F86B3DBE-19AA-DA59-4038-BC34B10960D2}"/>
              </a:ext>
            </a:extLst>
          </p:cNvPr>
          <p:cNvPicPr>
            <a:picLocks noChangeAspect="1"/>
          </p:cNvPicPr>
          <p:nvPr/>
        </p:nvPicPr>
        <p:blipFill>
          <a:blip r:embed="rId2"/>
          <a:srcRect l="35913" r="28689" b="-1"/>
          <a:stretch/>
        </p:blipFill>
        <p:spPr>
          <a:xfrm>
            <a:off x="461934" y="1925447"/>
            <a:ext cx="3252227" cy="4800577"/>
          </a:xfrm>
          <a:prstGeom prst="rect">
            <a:avLst/>
          </a:prstGeom>
        </p:spPr>
      </p:pic>
      <p:sp>
        <p:nvSpPr>
          <p:cNvPr id="3" name="Content Placeholder 2">
            <a:extLst>
              <a:ext uri="{FF2B5EF4-FFF2-40B4-BE49-F238E27FC236}">
                <a16:creationId xmlns:a16="http://schemas.microsoft.com/office/drawing/2014/main" id="{4A405712-5F2B-137C-8F47-AA75B24A4664}"/>
              </a:ext>
            </a:extLst>
          </p:cNvPr>
          <p:cNvSpPr>
            <a:spLocks noGrp="1"/>
          </p:cNvSpPr>
          <p:nvPr>
            <p:ph idx="1"/>
          </p:nvPr>
        </p:nvSpPr>
        <p:spPr>
          <a:xfrm>
            <a:off x="3846136" y="2019924"/>
            <a:ext cx="7883929" cy="4334208"/>
          </a:xfrm>
        </p:spPr>
        <p:txBody>
          <a:bodyPr vert="horz" lIns="0" tIns="45720" rIns="0" bIns="45720" rtlCol="0" anchor="t">
            <a:noAutofit/>
          </a:bodyPr>
          <a:lstStyle/>
          <a:p>
            <a:pPr>
              <a:buFont typeface="Calibri" panose="020F0502020204030204" pitchFamily="34" charset="0"/>
              <a:buNone/>
            </a:pPr>
            <a:r>
              <a:rPr lang="en-US" sz="3200" dirty="0"/>
              <a:t>In the late 1800s the pseudoscience called “race science” developed arguing that race is a biological category. It linked capability to race.</a:t>
            </a:r>
            <a:endParaRPr lang="en-US" sz="3200" dirty="0">
              <a:ea typeface="Calibri"/>
              <a:cs typeface="Calibri"/>
            </a:endParaRPr>
          </a:p>
          <a:p>
            <a:pPr>
              <a:buFont typeface="Calibri" panose="020F0502020204030204" pitchFamily="34" charset="0"/>
              <a:buNone/>
            </a:pPr>
            <a:endParaRPr lang="en-US" sz="3200" dirty="0">
              <a:ea typeface="Calibri"/>
              <a:cs typeface="Calibri"/>
            </a:endParaRPr>
          </a:p>
          <a:p>
            <a:pPr>
              <a:buFont typeface="Calibri" panose="020F0502020204030204" pitchFamily="34" charset="0"/>
              <a:buNone/>
            </a:pPr>
            <a:r>
              <a:rPr lang="en-US" sz="3200" dirty="0"/>
              <a:t>In 1925, using this as the basis, the Central Tube Company (Pittsburgh) created a table claiming to connect race to adaptability to plant work.</a:t>
            </a:r>
            <a:endParaRPr lang="en-US" sz="3200" dirty="0">
              <a:ea typeface="Calibri"/>
              <a:cs typeface="Calibri"/>
            </a:endParaRPr>
          </a:p>
        </p:txBody>
      </p:sp>
      <p:pic>
        <p:nvPicPr>
          <p:cNvPr id="6" name="Picture 5">
            <a:extLst>
              <a:ext uri="{FF2B5EF4-FFF2-40B4-BE49-F238E27FC236}">
                <a16:creationId xmlns:a16="http://schemas.microsoft.com/office/drawing/2014/main" id="{B9B0684A-B08A-B155-E0C8-1D9E769EFA8E}"/>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02858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B2B1-4939-278C-3233-97A11806A8AC}"/>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0273B0C7-D39E-C198-14EB-604C29BCD6A1}"/>
              </a:ext>
            </a:extLst>
          </p:cNvPr>
          <p:cNvPicPr>
            <a:picLocks noChangeAspect="1"/>
          </p:cNvPicPr>
          <p:nvPr/>
        </p:nvPicPr>
        <p:blipFill rotWithShape="1">
          <a:blip r:embed="rId2"/>
          <a:srcRect l="11327" t="7703" r="10766" b="8270"/>
          <a:stretch>
            <a:fillRect/>
          </a:stretch>
        </p:blipFill>
        <p:spPr>
          <a:xfrm>
            <a:off x="7824248" y="612742"/>
            <a:ext cx="4299042" cy="5941312"/>
          </a:xfrm>
          <a:prstGeom prst="rect">
            <a:avLst/>
          </a:prstGeom>
        </p:spPr>
      </p:pic>
      <p:sp>
        <p:nvSpPr>
          <p:cNvPr id="6" name="Title 5">
            <a:extLst>
              <a:ext uri="{FF2B5EF4-FFF2-40B4-BE49-F238E27FC236}">
                <a16:creationId xmlns:a16="http://schemas.microsoft.com/office/drawing/2014/main" id="{79125BAD-E9DC-A585-85EF-98D69D0A1E19}"/>
              </a:ext>
            </a:extLst>
          </p:cNvPr>
          <p:cNvSpPr>
            <a:spLocks noGrp="1"/>
          </p:cNvSpPr>
          <p:nvPr>
            <p:ph type="title"/>
          </p:nvPr>
        </p:nvSpPr>
        <p:spPr/>
        <p:txBody>
          <a:bodyPr>
            <a:noAutofit/>
          </a:bodyPr>
          <a:lstStyle/>
          <a:p>
            <a:r>
              <a:rPr lang="en-US" sz="5400">
                <a:ea typeface="Calibri"/>
                <a:cs typeface="Calibri"/>
              </a:rPr>
              <a:t>Group Chat</a:t>
            </a:r>
            <a:endParaRPr lang="en-US" sz="5400" dirty="0">
              <a:ea typeface="Calibri"/>
              <a:cs typeface="Calibri"/>
            </a:endParaRPr>
          </a:p>
        </p:txBody>
      </p:sp>
      <p:sp>
        <p:nvSpPr>
          <p:cNvPr id="3" name="Content Placeholder 2">
            <a:extLst>
              <a:ext uri="{FF2B5EF4-FFF2-40B4-BE49-F238E27FC236}">
                <a16:creationId xmlns:a16="http://schemas.microsoft.com/office/drawing/2014/main" id="{51DFD899-AC33-90D6-B214-AC47281753D4}"/>
              </a:ext>
            </a:extLst>
          </p:cNvPr>
          <p:cNvSpPr>
            <a:spLocks noGrp="1"/>
          </p:cNvSpPr>
          <p:nvPr>
            <p:ph idx="1"/>
          </p:nvPr>
        </p:nvSpPr>
        <p:spPr>
          <a:xfrm>
            <a:off x="236245" y="1987269"/>
            <a:ext cx="7765738" cy="4725189"/>
          </a:xfrm>
        </p:spPr>
        <p:txBody>
          <a:bodyPr vert="horz" lIns="91440" tIns="45720" rIns="91440" bIns="45720" rtlCol="0" anchor="t">
            <a:normAutofit fontScale="70000" lnSpcReduction="20000"/>
          </a:bodyPr>
          <a:lstStyle/>
          <a:p>
            <a:pPr marL="914400" indent="-914400">
              <a:buAutoNum type="arabicPeriod"/>
            </a:pPr>
            <a:r>
              <a:rPr lang="en-US" sz="4800" dirty="0">
                <a:ea typeface="+mn-lt"/>
                <a:cs typeface="+mn-lt"/>
              </a:rPr>
              <a:t>Look for “White Americans” on the chart. What does this category tell us about who was white in 1925? Who is white today?</a:t>
            </a:r>
          </a:p>
          <a:p>
            <a:pPr marL="914400" indent="-914400">
              <a:buAutoNum type="arabicPeriod"/>
            </a:pPr>
            <a:r>
              <a:rPr lang="en-US" sz="4800" dirty="0">
                <a:ea typeface="+mn-lt"/>
                <a:cs typeface="+mn-lt"/>
              </a:rPr>
              <a:t>Do you see any legacies of this thinking in your work today? If so, how?</a:t>
            </a:r>
          </a:p>
          <a:p>
            <a:pPr marL="914400" indent="-914400">
              <a:buAutoNum type="arabicPeriod"/>
            </a:pPr>
            <a:r>
              <a:rPr lang="en-US" sz="4800" dirty="0">
                <a:ea typeface="+mn-lt"/>
                <a:cs typeface="+mn-lt"/>
              </a:rPr>
              <a:t>Bonus: If you were an organizer during this time, how would you use this data to organize your worksite?</a:t>
            </a:r>
            <a:endParaRPr lang="en-US" sz="4800" dirty="0">
              <a:ea typeface="Calibri" panose="020F0502020204030204"/>
              <a:cs typeface="Calibri" panose="020F0502020204030204"/>
            </a:endParaRPr>
          </a:p>
        </p:txBody>
      </p:sp>
      <p:pic>
        <p:nvPicPr>
          <p:cNvPr id="7" name="Picture 6">
            <a:extLst>
              <a:ext uri="{FF2B5EF4-FFF2-40B4-BE49-F238E27FC236}">
                <a16:creationId xmlns:a16="http://schemas.microsoft.com/office/drawing/2014/main" id="{E11DA081-D8E4-401C-938F-4624A872283D}"/>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88443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B6B1-2234-C728-14C5-620352C87D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138E49-E4B1-950F-4B62-88362D6B0D32}"/>
              </a:ext>
            </a:extLst>
          </p:cNvPr>
          <p:cNvSpPr>
            <a:spLocks noGrp="1"/>
          </p:cNvSpPr>
          <p:nvPr>
            <p:ph idx="1"/>
          </p:nvPr>
        </p:nvSpPr>
        <p:spPr>
          <a:xfrm>
            <a:off x="618747" y="2601062"/>
            <a:ext cx="11211893" cy="3289003"/>
          </a:xfrm>
        </p:spPr>
        <p:txBody>
          <a:bodyPr vert="horz" lIns="91440" tIns="45720" rIns="91440" bIns="45720" rtlCol="0" anchor="t">
            <a:normAutofit/>
          </a:bodyPr>
          <a:lstStyle/>
          <a:p>
            <a:pPr marL="0" indent="0">
              <a:buNone/>
            </a:pPr>
            <a:r>
              <a:rPr lang="en-US" sz="4800" dirty="0">
                <a:ea typeface="+mn-lt"/>
                <a:cs typeface="+mn-lt"/>
              </a:rPr>
              <a:t>What did you hear or say that you think needs to be shared out to the larger group?</a:t>
            </a:r>
            <a:endParaRPr lang="en-US" dirty="0">
              <a:ea typeface="Calibri" panose="020F0502020204030204"/>
              <a:cs typeface="Calibri" panose="020F0502020204030204"/>
            </a:endParaRPr>
          </a:p>
        </p:txBody>
      </p:sp>
      <p:sp>
        <p:nvSpPr>
          <p:cNvPr id="8" name="Title 5">
            <a:extLst>
              <a:ext uri="{FF2B5EF4-FFF2-40B4-BE49-F238E27FC236}">
                <a16:creationId xmlns:a16="http://schemas.microsoft.com/office/drawing/2014/main" id="{AAF41FD4-07B7-0FF6-78DC-03DCBCC30B32}"/>
              </a:ext>
            </a:extLst>
          </p:cNvPr>
          <p:cNvSpPr txBox="1">
            <a:spLocks/>
          </p:cNvSpPr>
          <p:nvPr/>
        </p:nvSpPr>
        <p:spPr>
          <a:xfrm>
            <a:off x="1060820" y="325661"/>
            <a:ext cx="10769820" cy="1292724"/>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5400" b="0" dirty="0">
                <a:solidFill>
                  <a:schemeClr val="bg2"/>
                </a:solidFill>
                <a:ea typeface="Calibri"/>
                <a:cs typeface="Calibri"/>
              </a:rPr>
              <a:t>TELL US ABOUT YOUR TALKING </a:t>
            </a:r>
            <a:endParaRPr lang="en-US" sz="5400" b="0" dirty="0">
              <a:solidFill>
                <a:schemeClr val="bg2"/>
              </a:solidFill>
            </a:endParaRPr>
          </a:p>
        </p:txBody>
      </p:sp>
      <p:pic>
        <p:nvPicPr>
          <p:cNvPr id="4" name="Picture 3">
            <a:extLst>
              <a:ext uri="{FF2B5EF4-FFF2-40B4-BE49-F238E27FC236}">
                <a16:creationId xmlns:a16="http://schemas.microsoft.com/office/drawing/2014/main" id="{7EF30912-3CA2-9A94-80AC-EE801991C33D}"/>
              </a:ext>
            </a:extLst>
          </p:cNvPr>
          <p:cNvPicPr>
            <a:picLocks noChangeAspect="1"/>
          </p:cNvPicPr>
          <p:nvPr/>
        </p:nvPicPr>
        <p:blipFill>
          <a:blip r:embed="rId2"/>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263722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480768" y="876687"/>
            <a:ext cx="5306774" cy="702303"/>
          </a:xfrm>
        </p:spPr>
        <p:txBody>
          <a:bodyPr>
            <a:noAutofit/>
          </a:bodyPr>
          <a:lstStyle/>
          <a:p>
            <a:r>
              <a:rPr lang="en-US" sz="5400" dirty="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80768" y="1885361"/>
            <a:ext cx="11293310" cy="3393649"/>
          </a:xfrm>
        </p:spPr>
        <p:txBody>
          <a:bodyPr vert="horz" lIns="91440" tIns="45720" rIns="91440" bIns="45720" rtlCol="0" anchor="t">
            <a:noAutofit/>
          </a:bodyPr>
          <a:lstStyle/>
          <a:p>
            <a:pPr>
              <a:spcBef>
                <a:spcPts val="0"/>
              </a:spcBef>
              <a:spcAft>
                <a:spcPts val="0"/>
              </a:spcAft>
            </a:pPr>
            <a:r>
              <a:rPr lang="en-US" sz="3600" dirty="0">
                <a:cs typeface="Calibri" panose="020F0502020204030204"/>
              </a:rPr>
              <a:t>In our society, people have been taught that we should not say the word, “race.”</a:t>
            </a:r>
          </a:p>
          <a:p>
            <a:pPr>
              <a:spcBef>
                <a:spcPts val="0"/>
              </a:spcBef>
              <a:spcAft>
                <a:spcPts val="0"/>
              </a:spcAft>
            </a:pPr>
            <a:r>
              <a:rPr lang="en-US" sz="3600" dirty="0">
                <a:cs typeface="Calibri" panose="020F0502020204030204"/>
              </a:rPr>
              <a:t>Race is a construct developed to support oppression </a:t>
            </a:r>
          </a:p>
          <a:p>
            <a:pPr marL="0" indent="0">
              <a:spcBef>
                <a:spcPts val="0"/>
              </a:spcBef>
              <a:spcAft>
                <a:spcPts val="0"/>
              </a:spcAft>
              <a:buNone/>
            </a:pPr>
            <a:r>
              <a:rPr lang="en-US" sz="3600" dirty="0">
                <a:cs typeface="Calibri" panose="020F0502020204030204"/>
              </a:rPr>
              <a:t>within a system of white supremacy.</a:t>
            </a:r>
            <a:endParaRPr lang="en-US" sz="3600" dirty="0">
              <a:ea typeface="Calibri"/>
              <a:cs typeface="Calibri" panose="020F0502020204030204"/>
            </a:endParaRPr>
          </a:p>
          <a:p>
            <a:pPr>
              <a:spcBef>
                <a:spcPts val="0"/>
              </a:spcBef>
              <a:spcAft>
                <a:spcPts val="0"/>
              </a:spcAft>
            </a:pPr>
            <a:r>
              <a:rPr lang="en-US" sz="3600" dirty="0">
                <a:cs typeface="Calibri" panose="020F0502020204030204"/>
              </a:rPr>
              <a:t>Once you recognize the existence of </a:t>
            </a:r>
          </a:p>
          <a:p>
            <a:pPr marL="0" indent="0">
              <a:spcBef>
                <a:spcPts val="0"/>
              </a:spcBef>
              <a:spcAft>
                <a:spcPts val="0"/>
              </a:spcAft>
              <a:buNone/>
            </a:pPr>
            <a:r>
              <a:rPr lang="en-US" sz="3600" dirty="0">
                <a:cs typeface="Calibri" panose="020F0502020204030204"/>
              </a:rPr>
              <a:t>oppression and understand how it operates, </a:t>
            </a:r>
          </a:p>
          <a:p>
            <a:pPr marL="0" indent="0">
              <a:spcBef>
                <a:spcPts val="0"/>
              </a:spcBef>
              <a:spcAft>
                <a:spcPts val="0"/>
              </a:spcAft>
              <a:buNone/>
            </a:pPr>
            <a:r>
              <a:rPr lang="en-US" sz="3600" dirty="0">
                <a:cs typeface="Calibri" panose="020F0502020204030204"/>
              </a:rPr>
              <a:t>you can learn how to resist and challenge </a:t>
            </a:r>
          </a:p>
          <a:p>
            <a:pPr marL="0" indent="0">
              <a:spcBef>
                <a:spcPts val="0"/>
              </a:spcBef>
              <a:spcAft>
                <a:spcPts val="0"/>
              </a:spcAft>
              <a:buNone/>
            </a:pPr>
            <a:r>
              <a:rPr lang="en-US" sz="3600" dirty="0">
                <a:cs typeface="Calibri" panose="020F0502020204030204"/>
              </a:rPr>
              <a:t>oppression in all forms.</a:t>
            </a:r>
            <a:endParaRPr lang="en-US" sz="3600" dirty="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9005050" y="4030037"/>
            <a:ext cx="2936044" cy="225814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0573529B-EC8A-68D9-6A3D-42C4F590C195}"/>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29851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76350-F5E8-45A4-08DF-C8D47D4D4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59B093-926B-AEFF-EB71-A79374D9674D}"/>
              </a:ext>
            </a:extLst>
          </p:cNvPr>
          <p:cNvSpPr>
            <a:spLocks noGrp="1"/>
          </p:cNvSpPr>
          <p:nvPr>
            <p:ph type="title"/>
          </p:nvPr>
        </p:nvSpPr>
        <p:spPr>
          <a:xfrm>
            <a:off x="480768" y="876687"/>
            <a:ext cx="11065495" cy="702303"/>
          </a:xfrm>
        </p:spPr>
        <p:txBody>
          <a:bodyPr>
            <a:noAutofit/>
          </a:bodyPr>
          <a:lstStyle/>
          <a:p>
            <a:r>
              <a:rPr lang="en-US" sz="5400">
                <a:cs typeface="Calibri Light"/>
              </a:rPr>
              <a:t>Want to dive into this more?</a:t>
            </a:r>
            <a:endParaRPr lang="en-US"/>
          </a:p>
        </p:txBody>
      </p:sp>
      <p:sp>
        <p:nvSpPr>
          <p:cNvPr id="3" name="Content Placeholder 2">
            <a:extLst>
              <a:ext uri="{FF2B5EF4-FFF2-40B4-BE49-F238E27FC236}">
                <a16:creationId xmlns:a16="http://schemas.microsoft.com/office/drawing/2014/main" id="{DD626FA6-1122-CFB1-3158-15597DF83F7C}"/>
              </a:ext>
            </a:extLst>
          </p:cNvPr>
          <p:cNvSpPr>
            <a:spLocks noGrp="1"/>
          </p:cNvSpPr>
          <p:nvPr>
            <p:ph idx="1"/>
          </p:nvPr>
        </p:nvSpPr>
        <p:spPr>
          <a:xfrm>
            <a:off x="480768" y="1885361"/>
            <a:ext cx="11343277" cy="4592862"/>
          </a:xfrm>
        </p:spPr>
        <p:txBody>
          <a:bodyPr vert="horz" lIns="91440" tIns="45720" rIns="91440" bIns="45720" rtlCol="0" anchor="t">
            <a:noAutofit/>
          </a:bodyPr>
          <a:lstStyle/>
          <a:p>
            <a:pPr marL="305435" indent="-305435">
              <a:spcBef>
                <a:spcPts val="0"/>
              </a:spcBef>
              <a:spcAft>
                <a:spcPts val="0"/>
              </a:spcAft>
            </a:pPr>
            <a:r>
              <a:rPr lang="en-US" sz="3200">
                <a:ea typeface="+mn-lt"/>
                <a:cs typeface="+mn-lt"/>
              </a:rPr>
              <a:t>January 12-14, 2027: Advancing Racial Justice</a:t>
            </a:r>
          </a:p>
          <a:p>
            <a:pPr marL="305435" indent="-305435">
              <a:spcBef>
                <a:spcPts val="0"/>
              </a:spcBef>
              <a:spcAft>
                <a:spcPts val="0"/>
              </a:spcAft>
            </a:pPr>
            <a:r>
              <a:rPr lang="en-US" sz="3200">
                <a:ea typeface="+mn-lt"/>
                <a:cs typeface="+mn-lt"/>
              </a:rPr>
              <a:t>This training is appropriate for Affiliate Staff, Members, and Leaders working to build campaigns around Racial Justice.  Registration priority will be given to teams of Staff and Members who are ready to work on an issue campaign. Participants should leave with a level of confidence, knowledge, methods, and resources allowing them to lead a campaign cycle focused on Racial Justice.</a:t>
            </a:r>
          </a:p>
          <a:p>
            <a:pPr marL="305435" indent="-305435">
              <a:spcBef>
                <a:spcPts val="0"/>
              </a:spcBef>
              <a:spcAft>
                <a:spcPts val="0"/>
              </a:spcAft>
            </a:pPr>
            <a:r>
              <a:rPr lang="en-US" sz="3200">
                <a:ea typeface="+mn-lt"/>
                <a:cs typeface="+mn-lt"/>
              </a:rPr>
              <a:t>nea.org/UD-Org-Support/focus-academies</a:t>
            </a:r>
          </a:p>
        </p:txBody>
      </p:sp>
      <p:pic>
        <p:nvPicPr>
          <p:cNvPr id="6" name="Picture 5">
            <a:extLst>
              <a:ext uri="{FF2B5EF4-FFF2-40B4-BE49-F238E27FC236}">
                <a16:creationId xmlns:a16="http://schemas.microsoft.com/office/drawing/2014/main" id="{8C53A81C-3B7F-DDCD-A04A-14C8E824BC9F}"/>
              </a:ext>
            </a:extLst>
          </p:cNvPr>
          <p:cNvPicPr>
            <a:picLocks noChangeAspect="1"/>
          </p:cNvPicPr>
          <p:nvPr/>
        </p:nvPicPr>
        <p:blipFill>
          <a:blip r:embed="rId3"/>
          <a:stretch>
            <a:fillRect/>
          </a:stretch>
        </p:blipFill>
        <p:spPr>
          <a:xfrm>
            <a:off x="11551191" y="6151595"/>
            <a:ext cx="581106" cy="657317"/>
          </a:xfrm>
          <a:prstGeom prst="rect">
            <a:avLst/>
          </a:prstGeom>
        </p:spPr>
      </p:pic>
    </p:spTree>
    <p:extLst>
      <p:ext uri="{BB962C8B-B14F-4D97-AF65-F5344CB8AC3E}">
        <p14:creationId xmlns:p14="http://schemas.microsoft.com/office/powerpoint/2010/main" val="3180540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8D0A6F-B6B8-4F7C-9730-8C1D8595CEFA}">
  <ds:schemaRefs>
    <ds:schemaRef ds:uri="http://schemas.microsoft.com/sharepoint/v3/contenttype/forms"/>
  </ds:schemaRefs>
</ds:datastoreItem>
</file>

<file path=customXml/itemProps2.xml><?xml version="1.0" encoding="utf-8"?>
<ds:datastoreItem xmlns:ds="http://schemas.openxmlformats.org/officeDocument/2006/customXml" ds:itemID="{8AB89C13-2251-4AD8-AE3C-378C40B3612D}">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415B494B-BD52-400D-819F-3333FEA44D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60b47ad-7fd9-49ea-bca3-3e6bd6bdafd4}" enabled="0" method="" siteId="{560b47ad-7fd9-49ea-bca3-3e6bd6bdafd4}" removed="1"/>
</clbl:labelList>
</file>

<file path=docProps/app.xml><?xml version="1.0" encoding="utf-8"?>
<Properties xmlns="http://schemas.openxmlformats.org/officeDocument/2006/extended-properties" xmlns:vt="http://schemas.openxmlformats.org/officeDocument/2006/docPropsVTypes">
  <Template>Dividend</Template>
  <TotalTime>49</TotalTime>
  <Words>1379</Words>
  <Application>Microsoft Office PowerPoint</Application>
  <PresentationFormat>Widescreen</PresentationFormat>
  <Paragraphs>123</Paragraphs>
  <Slides>28</Slides>
  <Notes>11</Notes>
  <HiddenSlides>0</HiddenSlides>
  <MMClips>1</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Dividend</vt:lpstr>
      <vt:lpstr>Advancing  Racial Justice Virtual Session</vt:lpstr>
      <vt:lpstr>Honoring This Space</vt:lpstr>
      <vt:lpstr>Why we are here: NEA’s Framework For Change</vt:lpstr>
      <vt:lpstr>Overview Of Today’s Learning</vt:lpstr>
      <vt:lpstr>WHY is this Our Work?</vt:lpstr>
      <vt:lpstr>Resolution I: White Supremacy Culture</vt:lpstr>
      <vt:lpstr>Resolution I: White Supremacy Culture</vt:lpstr>
      <vt:lpstr>Acknowledgement </vt:lpstr>
      <vt:lpstr>Defining Race</vt:lpstr>
      <vt:lpstr>Defining Prejudice</vt:lpstr>
      <vt:lpstr>Defining Racism</vt:lpstr>
      <vt:lpstr>Group Chat</vt:lpstr>
      <vt:lpstr>Tell us about your talking</vt:lpstr>
      <vt:lpstr>Privilege is: </vt:lpstr>
      <vt:lpstr>Privilege is...</vt:lpstr>
      <vt:lpstr>Think About Your Life as a Ladder</vt:lpstr>
      <vt:lpstr>We have reflected... Now: Share</vt:lpstr>
      <vt:lpstr>PowerPoint Presentation</vt:lpstr>
      <vt:lpstr> What is  White Culture? </vt:lpstr>
      <vt:lpstr>White Culture is…</vt:lpstr>
      <vt:lpstr>Kyle "Guante" Tran Myhre              : @guantesolo</vt:lpstr>
      <vt:lpstr>White Fragility and  White Privilege Connections </vt:lpstr>
      <vt:lpstr>White Privilege and White Fragility</vt:lpstr>
      <vt:lpstr>PowerPoint Presentation</vt:lpstr>
      <vt:lpstr>Group Chat</vt:lpstr>
      <vt:lpstr>PowerPoint Presentation</vt:lpstr>
      <vt:lpstr>Key Points</vt:lpstr>
      <vt:lpstr>Want to dive into this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Torres, Linda [PA]</dc:creator>
  <cp:lastModifiedBy>Torres, Linda [PA]</cp:lastModifiedBy>
  <cp:revision>25</cp:revision>
  <dcterms:created xsi:type="dcterms:W3CDTF">2026-08-19T14:41:34Z</dcterms:created>
  <dcterms:modified xsi:type="dcterms:W3CDTF">2026-08-24T18:39:45Z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