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37D_B8B2E2F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1" r:id="rId5"/>
  </p:sldMasterIdLst>
  <p:notesMasterIdLst>
    <p:notesMasterId r:id="rId127"/>
  </p:notesMasterIdLst>
  <p:handoutMasterIdLst>
    <p:handoutMasterId r:id="rId128"/>
  </p:handoutMasterIdLst>
  <p:sldIdLst>
    <p:sldId id="314" r:id="rId6"/>
    <p:sldId id="891" r:id="rId7"/>
    <p:sldId id="2576" r:id="rId8"/>
    <p:sldId id="859" r:id="rId9"/>
    <p:sldId id="893" r:id="rId10"/>
    <p:sldId id="861" r:id="rId11"/>
    <p:sldId id="911" r:id="rId12"/>
    <p:sldId id="895" r:id="rId13"/>
    <p:sldId id="860" r:id="rId14"/>
    <p:sldId id="898" r:id="rId15"/>
    <p:sldId id="689" r:id="rId16"/>
    <p:sldId id="585" r:id="rId17"/>
    <p:sldId id="703" r:id="rId18"/>
    <p:sldId id="732" r:id="rId19"/>
    <p:sldId id="735" r:id="rId20"/>
    <p:sldId id="736" r:id="rId21"/>
    <p:sldId id="738" r:id="rId22"/>
    <p:sldId id="1008" r:id="rId23"/>
    <p:sldId id="912" r:id="rId24"/>
    <p:sldId id="913" r:id="rId25"/>
    <p:sldId id="1262" r:id="rId26"/>
    <p:sldId id="1015" r:id="rId27"/>
    <p:sldId id="916" r:id="rId28"/>
    <p:sldId id="917" r:id="rId29"/>
    <p:sldId id="892" r:id="rId30"/>
    <p:sldId id="1867" r:id="rId31"/>
    <p:sldId id="881" r:id="rId32"/>
    <p:sldId id="1011" r:id="rId33"/>
    <p:sldId id="1014" r:id="rId34"/>
    <p:sldId id="1013" r:id="rId35"/>
    <p:sldId id="1016" r:id="rId36"/>
    <p:sldId id="2577" r:id="rId37"/>
    <p:sldId id="1018" r:id="rId38"/>
    <p:sldId id="2578" r:id="rId39"/>
    <p:sldId id="1017" r:id="rId40"/>
    <p:sldId id="2579" r:id="rId41"/>
    <p:sldId id="1856" r:id="rId42"/>
    <p:sldId id="2580" r:id="rId43"/>
    <p:sldId id="2582" r:id="rId44"/>
    <p:sldId id="1019" r:id="rId45"/>
    <p:sldId id="871" r:id="rId46"/>
    <p:sldId id="1866" r:id="rId47"/>
    <p:sldId id="919" r:id="rId48"/>
    <p:sldId id="920" r:id="rId49"/>
    <p:sldId id="2583" r:id="rId50"/>
    <p:sldId id="921" r:id="rId51"/>
    <p:sldId id="922" r:id="rId52"/>
    <p:sldId id="923" r:id="rId53"/>
    <p:sldId id="924" r:id="rId54"/>
    <p:sldId id="1868" r:id="rId55"/>
    <p:sldId id="1021" r:id="rId56"/>
    <p:sldId id="2600" r:id="rId57"/>
    <p:sldId id="1849" r:id="rId58"/>
    <p:sldId id="1335" r:id="rId59"/>
    <p:sldId id="2585" r:id="rId60"/>
    <p:sldId id="2602" r:id="rId61"/>
    <p:sldId id="1406" r:id="rId62"/>
    <p:sldId id="1848" r:id="rId63"/>
    <p:sldId id="2601" r:id="rId64"/>
    <p:sldId id="1408" r:id="rId65"/>
    <p:sldId id="2603" r:id="rId66"/>
    <p:sldId id="2604" r:id="rId67"/>
    <p:sldId id="1128" r:id="rId68"/>
    <p:sldId id="2584" r:id="rId69"/>
    <p:sldId id="2573" r:id="rId70"/>
    <p:sldId id="2574" r:id="rId71"/>
    <p:sldId id="2575" r:id="rId72"/>
    <p:sldId id="1354" r:id="rId73"/>
    <p:sldId id="1344" r:id="rId74"/>
    <p:sldId id="1870" r:id="rId75"/>
    <p:sldId id="2562" r:id="rId76"/>
    <p:sldId id="2563" r:id="rId77"/>
    <p:sldId id="1279" r:id="rId78"/>
    <p:sldId id="2564" r:id="rId79"/>
    <p:sldId id="2566" r:id="rId80"/>
    <p:sldId id="2590" r:id="rId81"/>
    <p:sldId id="2592" r:id="rId82"/>
    <p:sldId id="2567" r:id="rId83"/>
    <p:sldId id="621" r:id="rId84"/>
    <p:sldId id="625" r:id="rId85"/>
    <p:sldId id="261" r:id="rId86"/>
    <p:sldId id="1287" r:id="rId87"/>
    <p:sldId id="2587" r:id="rId88"/>
    <p:sldId id="2586" r:id="rId89"/>
    <p:sldId id="2588" r:id="rId90"/>
    <p:sldId id="2568" r:id="rId91"/>
    <p:sldId id="2572" r:id="rId92"/>
    <p:sldId id="1850" r:id="rId93"/>
    <p:sldId id="2569" r:id="rId94"/>
    <p:sldId id="937" r:id="rId95"/>
    <p:sldId id="929" r:id="rId96"/>
    <p:sldId id="930" r:id="rId97"/>
    <p:sldId id="931" r:id="rId98"/>
    <p:sldId id="932" r:id="rId99"/>
    <p:sldId id="2605" r:id="rId100"/>
    <p:sldId id="938" r:id="rId101"/>
    <p:sldId id="2570" r:id="rId102"/>
    <p:sldId id="953" r:id="rId103"/>
    <p:sldId id="1864" r:id="rId104"/>
    <p:sldId id="1852" r:id="rId105"/>
    <p:sldId id="948" r:id="rId106"/>
    <p:sldId id="950" r:id="rId107"/>
    <p:sldId id="2598" r:id="rId108"/>
    <p:sldId id="1865" r:id="rId109"/>
    <p:sldId id="2606" r:id="rId110"/>
    <p:sldId id="1853" r:id="rId111"/>
    <p:sldId id="1857" r:id="rId112"/>
    <p:sldId id="2571" r:id="rId113"/>
    <p:sldId id="1858" r:id="rId114"/>
    <p:sldId id="1859" r:id="rId115"/>
    <p:sldId id="1860" r:id="rId116"/>
    <p:sldId id="1861" r:id="rId117"/>
    <p:sldId id="2593" r:id="rId118"/>
    <p:sldId id="1862" r:id="rId119"/>
    <p:sldId id="2594" r:id="rId120"/>
    <p:sldId id="2595" r:id="rId121"/>
    <p:sldId id="2596" r:id="rId122"/>
    <p:sldId id="2597" r:id="rId123"/>
    <p:sldId id="1863" r:id="rId124"/>
    <p:sldId id="2599" r:id="rId125"/>
    <p:sldId id="1004" r:id="rId12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D4521E-0BB4-A057-6BB3-D141CB06DD7A}" v="1" dt="2026-05-05T11:54:20.6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handoutMaster" Target="handoutMasters/handoutMaster1.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microsoft.com/office/2015/10/relationships/revisionInfo" Target="revisionInfo.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presProps" Target="pres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tableStyles" Target="tableStyle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14D4521E-0BB4-A057-6BB3-D141CB06DD7A}"/>
    <pc:docChg chg="modSld">
      <pc:chgData name="Holmes, Ellen [NEA]" userId="S::eholmes@nea.org::8df78491-616d-4641-a13e-176bb27a1b7f" providerId="AD" clId="Web-{14D4521E-0BB4-A057-6BB3-D141CB06DD7A}" dt="2026-05-05T11:54:20.629" v="0" actId="1076"/>
      <pc:docMkLst>
        <pc:docMk/>
      </pc:docMkLst>
      <pc:sldChg chg="modSp">
        <pc:chgData name="Holmes, Ellen [NEA]" userId="S::eholmes@nea.org::8df78491-616d-4641-a13e-176bb27a1b7f" providerId="AD" clId="Web-{14D4521E-0BB4-A057-6BB3-D141CB06DD7A}" dt="2026-05-05T11:54:20.629" v="0" actId="1076"/>
        <pc:sldMkLst>
          <pc:docMk/>
          <pc:sldMk cId="2962781198" sldId="2585"/>
        </pc:sldMkLst>
        <pc:picChg chg="mod">
          <ac:chgData name="Holmes, Ellen [NEA]" userId="S::eholmes@nea.org::8df78491-616d-4641-a13e-176bb27a1b7f" providerId="AD" clId="Web-{14D4521E-0BB4-A057-6BB3-D141CB06DD7A}" dt="2026-05-05T11:54:20.629" v="0" actId="1076"/>
          <ac:picMkLst>
            <pc:docMk/>
            <pc:sldMk cId="2962781198" sldId="2585"/>
            <ac:picMk id="5" creationId="{921B780F-B8B8-89C3-1BD8-368B395F0F27}"/>
          </ac:picMkLst>
        </pc:picChg>
      </pc:sldChg>
    </pc:docChg>
  </pc:docChgLst>
</pc:chgInfo>
</file>

<file path=ppt/comments/modernComment_37D_B8B2E2F4.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a:latin typeface="Euphemia"/>
            </a:rPr>
            <a:t>Coach</a:t>
          </a:r>
          <a:endParaRPr lang="en-US"/>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6812E03C-AA2F-4DC6-AC77-21A4EE25CA7A}">
      <dgm:prSet phldrT="[Text]" phldr="0"/>
      <dgm:spPr/>
      <dgm:t>
        <a:bodyPr/>
        <a:lstStyle/>
        <a:p>
          <a:r>
            <a:rPr lang="en-US">
              <a:latin typeface="Euphemia"/>
            </a:rPr>
            <a:t>Coach</a:t>
          </a:r>
          <a:endParaRPr lang="en-US"/>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3A3DA997-AFE7-45B1-BEE2-678EF295A7D6}">
      <dgm:prSet phldrT="[Text]" phldr="0"/>
      <dgm:spPr/>
      <dgm:t>
        <a:bodyPr/>
        <a:lstStyle/>
        <a:p>
          <a:pPr rtl="0"/>
          <a:endParaRPr lang="en-US"/>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a:latin typeface="Euphemia"/>
            </a:rPr>
            <a:t>Coach</a:t>
          </a:r>
          <a:endParaRPr lang="en-US"/>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A456207A-5E9F-4547-8EE6-76B648CFB161}">
      <dgm:prSet phldrT="[Text]" phldr="0"/>
      <dgm:spPr/>
      <dgm:t>
        <a:bodyPr/>
        <a:lstStyle/>
        <a:p>
          <a:pPr rtl="0"/>
          <a:endParaRPr lang="en-US"/>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pt>
    <dgm:pt modelId="{BE5B182E-B37C-4EF0-B7F2-93047A97CD2F}" type="pres">
      <dgm:prSet presAssocID="{9ACF31DB-4FC2-450D-9AED-70387DAE9946}" presName="childNode" presStyleLbl="revTx" presStyleIdx="0" presStyleCnt="2">
        <dgm:presLayoutVars>
          <dgm:bulletEnabled val="1"/>
        </dgm:presLayoutVars>
      </dgm:prSet>
      <dgm:spPr/>
    </dgm:pt>
    <dgm:pt modelId="{B19BDE16-8960-40AE-8F79-A346827719FB}" type="pres">
      <dgm:prSet presAssocID="{620A9028-7B3D-443E-A5B4-EC5793A2838C}" presName="Name25" presStyleLbl="parChTrans1D1" presStyleIdx="1" presStyleCnt="3"/>
      <dgm:spPr/>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pt>
    <dgm:pt modelId="{14C65F1A-2B52-4390-81FF-189A23F0684F}" type="pres">
      <dgm:prSet presAssocID="{6812E03C-AA2F-4DC6-AC77-21A4EE25CA7A}" presName="childNode" presStyleLbl="revTx" presStyleIdx="0" presStyleCnt="2">
        <dgm:presLayoutVars>
          <dgm:bulletEnabled val="1"/>
        </dgm:presLayoutVars>
      </dgm:prSet>
      <dgm:spPr/>
    </dgm:pt>
    <dgm:pt modelId="{B45DE468-28DE-49A4-8969-1ECE1C61F67A}" type="pres">
      <dgm:prSet presAssocID="{75D0FC0D-B0D5-4347-A622-092DBA0C990D}" presName="Name25" presStyleLbl="parChTrans1D1" presStyleIdx="2" presStyleCnt="3"/>
      <dgm:spPr/>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pt>
    <dgm:pt modelId="{F53ECF76-D52F-40CA-82BC-ACDA0F3F6855}" type="pres">
      <dgm:prSet presAssocID="{3A2AD8BC-1813-4F04-8F3A-03B2F4D037FE}" presName="childNode" presStyleLbl="revTx" presStyleIdx="1" presStyleCnt="2">
        <dgm:presLayoutVars>
          <dgm:bulletEnabled val="1"/>
        </dgm:presLayoutVars>
      </dgm:prSet>
      <dgm:spPr/>
    </dgm:pt>
  </dgm:ptLst>
  <dgm:cxnLst>
    <dgm:cxn modelId="{34197F5E-084C-4E2E-B858-5085ADD2BE5C}" srcId="{8679AD0A-C6CF-4161-8CBA-CCB7D38EB385}" destId="{6812E03C-AA2F-4DC6-AC77-21A4EE25CA7A}" srcOrd="1" destOrd="0" parTransId="{620A9028-7B3D-443E-A5B4-EC5793A2838C}" sibTransId="{6D5C0D4F-9409-4421-A672-EE322C6773C0}"/>
    <dgm:cxn modelId="{49A7A645-8D09-46A7-BC82-38629B5C5347}" type="presOf" srcId="{3A2AD8BC-1813-4F04-8F3A-03B2F4D037FE}" destId="{0B987889-A311-4355-A2A9-C10A903D8486}"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71F82058-923A-4FB0-AF78-D79AC4C7B299}" type="presOf" srcId="{75D0FC0D-B0D5-4347-A622-092DBA0C990D}" destId="{B45DE468-28DE-49A4-8969-1ECE1C61F67A}" srcOrd="0" destOrd="0" presId="urn:microsoft.com/office/officeart/2005/8/layout/radial2"/>
    <dgm:cxn modelId="{49809758-CAB2-47FA-A530-8E8A25A77944}" type="presOf" srcId="{A456207A-5E9F-4547-8EE6-76B648CFB161}" destId="{F53ECF76-D52F-40CA-82BC-ACDA0F3F6855}"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77FFF186-2D66-403D-9433-08E0F9567DAE}" type="presOf" srcId="{8679AD0A-C6CF-4161-8CBA-CCB7D38EB385}" destId="{1A7313F0-9A2F-4C3D-87B1-E6AB3A692658}" srcOrd="0" destOrd="0" presId="urn:microsoft.com/office/officeart/2005/8/layout/radial2"/>
    <dgm:cxn modelId="{0E2C508C-9CBD-40F7-8BB9-74BDD38D71A6}" type="presOf" srcId="{0FCA2E01-33D4-4C9F-8A78-0E41A83C644C}" destId="{1E0FF773-67E2-44A4-983B-18BAC1EF611C}" srcOrd="0" destOrd="0" presId="urn:microsoft.com/office/officeart/2005/8/layout/radial2"/>
    <dgm:cxn modelId="{D73EDDA4-CD0C-4295-A1EF-B4AEF2DF36CB}" type="presOf" srcId="{9ACF31DB-4FC2-450D-9AED-70387DAE9946}" destId="{EA9D8A62-2D5A-44BF-8D3B-C33B9A446740}" srcOrd="0" destOrd="0" presId="urn:microsoft.com/office/officeart/2005/8/layout/radial2"/>
    <dgm:cxn modelId="{B901BBB2-1473-4F6F-8053-B3ED83355077}" type="presOf" srcId="{620A9028-7B3D-443E-A5B4-EC5793A2838C}" destId="{B19BDE16-8960-40AE-8F79-A346827719FB}" srcOrd="0" destOrd="0" presId="urn:microsoft.com/office/officeart/2005/8/layout/radial2"/>
    <dgm:cxn modelId="{457387D3-7172-48B1-AC2B-DECE5BC39F44}" srcId="{6812E03C-AA2F-4DC6-AC77-21A4EE25CA7A}" destId="{3A3DA997-AFE7-45B1-BEE2-678EF295A7D6}" srcOrd="0" destOrd="0" parTransId="{AE72FB8B-0E84-40B2-BDD9-91EF38CDD69C}" sibTransId="{1564AE7A-B7FD-42EB-A169-1103AC9C9A1D}"/>
    <dgm:cxn modelId="{E99FB6D5-777F-4774-B3CA-5E5B2EFD2B46}" srcId="{3A2AD8BC-1813-4F04-8F3A-03B2F4D037FE}" destId="{A456207A-5E9F-4547-8EE6-76B648CFB161}" srcOrd="0" destOrd="0" parTransId="{BABB725B-0842-4CED-BC36-CC96DC6098EB}" sibTransId="{C63DAE2F-6A6B-4D20-A4B6-D4B4B8327EB6}"/>
    <dgm:cxn modelId="{30070EDE-F2C8-4BB6-B035-4D9E69ED7517}" type="presOf" srcId="{3A3DA997-AFE7-45B1-BEE2-678EF295A7D6}" destId="{14C65F1A-2B52-4390-81FF-189A23F0684F}" srcOrd="0" destOrd="0" presId="urn:microsoft.com/office/officeart/2005/8/layout/radial2"/>
    <dgm:cxn modelId="{90BF9FDE-93FD-45C0-BCE4-A5DC40101DDD}" type="presOf" srcId="{6812E03C-AA2F-4DC6-AC77-21A4EE25CA7A}" destId="{07503F58-D9D4-4C92-82F0-6670B47365F4}" srcOrd="0" destOrd="0" presId="urn:microsoft.com/office/officeart/2005/8/layout/radial2"/>
    <dgm:cxn modelId="{6E8636C6-D8B9-4EFC-B7A5-CCF4E853D0D0}" type="presParOf" srcId="{1A7313F0-9A2F-4C3D-87B1-E6AB3A692658}" destId="{B3915938-D46B-4587-9AD2-67A9569C232A}" srcOrd="0" destOrd="0" presId="urn:microsoft.com/office/officeart/2005/8/layout/radial2"/>
    <dgm:cxn modelId="{C35E377E-90D8-45C7-A44C-D27DF1C75361}" type="presParOf" srcId="{B3915938-D46B-4587-9AD2-67A9569C232A}" destId="{A3DE7B7C-0159-4AB7-BE01-68B28F86C52F}" srcOrd="0" destOrd="0" presId="urn:microsoft.com/office/officeart/2005/8/layout/radial2"/>
    <dgm:cxn modelId="{733C35FE-8147-414A-AE55-030AC16DE7E9}" type="presParOf" srcId="{A3DE7B7C-0159-4AB7-BE01-68B28F86C52F}" destId="{37FE8965-EEC1-4235-918F-FE5427B0B67C}" srcOrd="0" destOrd="0" presId="urn:microsoft.com/office/officeart/2005/8/layout/radial2"/>
    <dgm:cxn modelId="{CD4AB369-8775-4FA4-854E-CEE201248D80}" type="presParOf" srcId="{A3DE7B7C-0159-4AB7-BE01-68B28F86C52F}" destId="{950BEBD4-7D3B-48F9-85BA-077B0FD0ADE1}" srcOrd="1" destOrd="0" presId="urn:microsoft.com/office/officeart/2005/8/layout/radial2"/>
    <dgm:cxn modelId="{F95A7310-B20B-433D-9D05-033E2FC200FA}" type="presParOf" srcId="{B3915938-D46B-4587-9AD2-67A9569C232A}" destId="{1E0FF773-67E2-44A4-983B-18BAC1EF611C}" srcOrd="1" destOrd="0" presId="urn:microsoft.com/office/officeart/2005/8/layout/radial2"/>
    <dgm:cxn modelId="{C64E4FA9-162E-462E-9403-7C4A68FB58BA}" type="presParOf" srcId="{B3915938-D46B-4587-9AD2-67A9569C232A}" destId="{DA67A6FE-AA26-4A80-A404-FF5FB733928F}" srcOrd="2" destOrd="0" presId="urn:microsoft.com/office/officeart/2005/8/layout/radial2"/>
    <dgm:cxn modelId="{5EBE1DE2-BD9A-471E-BFF7-DF08F76CE7A7}" type="presParOf" srcId="{DA67A6FE-AA26-4A80-A404-FF5FB733928F}" destId="{EA9D8A62-2D5A-44BF-8D3B-C33B9A446740}" srcOrd="0" destOrd="0" presId="urn:microsoft.com/office/officeart/2005/8/layout/radial2"/>
    <dgm:cxn modelId="{B799D6AF-1F51-43DB-A208-30702F2B417E}" type="presParOf" srcId="{DA67A6FE-AA26-4A80-A404-FF5FB733928F}" destId="{BE5B182E-B37C-4EF0-B7F2-93047A97CD2F}" srcOrd="1" destOrd="0" presId="urn:microsoft.com/office/officeart/2005/8/layout/radial2"/>
    <dgm:cxn modelId="{1AB4EB93-144C-4144-B4AB-62C1C1D1475A}" type="presParOf" srcId="{B3915938-D46B-4587-9AD2-67A9569C232A}" destId="{B19BDE16-8960-40AE-8F79-A346827719FB}" srcOrd="3" destOrd="0" presId="urn:microsoft.com/office/officeart/2005/8/layout/radial2"/>
    <dgm:cxn modelId="{8F3A7588-D65E-4966-B972-3B937642C77B}" type="presParOf" srcId="{B3915938-D46B-4587-9AD2-67A9569C232A}" destId="{8CDE4C8A-5C31-46C0-A293-37BB924994DE}" srcOrd="4" destOrd="0" presId="urn:microsoft.com/office/officeart/2005/8/layout/radial2"/>
    <dgm:cxn modelId="{CFE3B23B-1BAC-4DD6-8E5F-F526A8A85BA3}" type="presParOf" srcId="{8CDE4C8A-5C31-46C0-A293-37BB924994DE}" destId="{07503F58-D9D4-4C92-82F0-6670B47365F4}" srcOrd="0" destOrd="0" presId="urn:microsoft.com/office/officeart/2005/8/layout/radial2"/>
    <dgm:cxn modelId="{732C92A5-D619-4E5E-8142-7E90D9974E94}" type="presParOf" srcId="{8CDE4C8A-5C31-46C0-A293-37BB924994DE}" destId="{14C65F1A-2B52-4390-81FF-189A23F0684F}" srcOrd="1" destOrd="0" presId="urn:microsoft.com/office/officeart/2005/8/layout/radial2"/>
    <dgm:cxn modelId="{6046F07F-0629-4BD0-9A82-FEA0F367C6BF}" type="presParOf" srcId="{B3915938-D46B-4587-9AD2-67A9569C232A}" destId="{B45DE468-28DE-49A4-8969-1ECE1C61F67A}" srcOrd="5" destOrd="0" presId="urn:microsoft.com/office/officeart/2005/8/layout/radial2"/>
    <dgm:cxn modelId="{0F4D9302-35A7-42B0-9E23-44A00437F661}" type="presParOf" srcId="{B3915938-D46B-4587-9AD2-67A9569C232A}" destId="{5CC2D2E5-456D-457C-8C27-AD39DBE5DE38}" srcOrd="6" destOrd="0" presId="urn:microsoft.com/office/officeart/2005/8/layout/radial2"/>
    <dgm:cxn modelId="{C6B419E6-94A1-45EF-A8D0-F638DC4E51AA}" type="presParOf" srcId="{5CC2D2E5-456D-457C-8C27-AD39DBE5DE38}" destId="{0B987889-A311-4355-A2A9-C10A903D8486}" srcOrd="0" destOrd="0" presId="urn:microsoft.com/office/officeart/2005/8/layout/radial2"/>
    <dgm:cxn modelId="{5AD2127A-D867-43F2-B50A-BB94511EA222}"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a:latin typeface="Euphemia"/>
            </a:rPr>
            <a:t>Tech</a:t>
          </a:r>
          <a:endParaRPr lang="en-US"/>
        </a:p>
      </dgm:t>
    </dgm:pt>
    <dgm:pt modelId="{53D6EB7A-888E-4A5A-9B03-B229A7856241}" type="parTrans" cxnId="{9BA1A5BA-7AE4-4B0C-AE7E-6C1DC9FDB264}">
      <dgm:prSet/>
      <dgm:spPr/>
      <dgm:t>
        <a:bodyPr/>
        <a:lstStyle/>
        <a:p>
          <a:endParaRPr lang="en-US"/>
        </a:p>
      </dgm:t>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a:latin typeface="Euphemia"/>
            </a:rPr>
            <a:t>Logistics and Grants</a:t>
          </a:r>
          <a:endParaRPr lang="en-US"/>
        </a:p>
      </dgm:t>
    </dgm:pt>
    <dgm:pt modelId="{B0A229C3-7D51-4073-B0D6-6E3E20FD2FD1}" type="parTrans" cxnId="{B49F9DA4-B796-4807-B4AF-A4711C4FA761}">
      <dgm:prSet/>
      <dgm:spPr/>
      <dgm:t>
        <a:bodyPr/>
        <a:lstStyle/>
        <a:p>
          <a:endParaRPr lang="en-US"/>
        </a:p>
      </dgm:t>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a:latin typeface="Euphemia"/>
            </a:rPr>
            <a:t>Payments</a:t>
          </a:r>
          <a:endParaRPr lang="en-US"/>
        </a:p>
      </dgm:t>
    </dgm:pt>
    <dgm:pt modelId="{879C5ACC-C3F0-4E18-A086-9904EDDA1697}" type="parTrans" cxnId="{7ECEB881-86FF-433A-B175-22D25B6BCA2C}">
      <dgm:prSet/>
      <dgm:spPr/>
      <dgm:t>
        <a:bodyPr/>
        <a:lstStyle/>
        <a:p>
          <a:endParaRPr lang="en-US"/>
        </a:p>
      </dgm:t>
    </dgm:pt>
    <dgm:pt modelId="{D9E31C48-0680-4549-8CBA-58E63C61E44B}" type="sibTrans" cxnId="{7ECEB881-86FF-433A-B175-22D25B6BCA2C}">
      <dgm:prSet/>
      <dgm:spPr/>
      <dgm:t>
        <a:bodyPr/>
        <a:lstStyle/>
        <a:p>
          <a:endParaRPr lang="en-US"/>
        </a:p>
      </dgm:t>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pt>
    <dgm:pt modelId="{9D01E788-A9F1-4B1F-8409-4AD28FC4A4B7}" type="pres">
      <dgm:prSet presAssocID="{78DA84A2-E351-4E29-8AC5-E5D3B7D9E7F8}" presName="sibTrans" presStyleLbl="sibTrans2D1" presStyleIdx="0" presStyleCnt="2"/>
      <dgm:spPr/>
    </dgm:pt>
    <dgm:pt modelId="{5EA35507-2DD8-4A37-AE8D-AD4E13553B9C}" type="pres">
      <dgm:prSet presAssocID="{78DA84A2-E351-4E29-8AC5-E5D3B7D9E7F8}" presName="connectorText" presStyleLbl="sibTrans2D1" presStyleIdx="0" presStyleCnt="2"/>
      <dgm:spPr/>
    </dgm:pt>
    <dgm:pt modelId="{EC3CC8AD-9419-4A82-8C67-631CFBEBE403}" type="pres">
      <dgm:prSet presAssocID="{BDC5E76D-E061-4BA6-806E-689BBB329B6A}" presName="node" presStyleLbl="node1" presStyleIdx="1" presStyleCnt="3">
        <dgm:presLayoutVars>
          <dgm:bulletEnabled val="1"/>
        </dgm:presLayoutVars>
      </dgm:prSet>
      <dgm:spPr/>
    </dgm:pt>
    <dgm:pt modelId="{0C2EECA2-C5F0-4D76-A91D-3F91A51C8C1B}" type="pres">
      <dgm:prSet presAssocID="{A2470B9B-2063-48AE-8484-5522C4D5C64D}" presName="sibTrans" presStyleLbl="sibTrans2D1" presStyleIdx="1" presStyleCnt="2"/>
      <dgm:spPr/>
    </dgm:pt>
    <dgm:pt modelId="{38EA4991-156B-428C-B33B-F8F6E10DD389}" type="pres">
      <dgm:prSet presAssocID="{A2470B9B-2063-48AE-8484-5522C4D5C64D}" presName="connectorText" presStyleLbl="sibTrans2D1" presStyleIdx="1" presStyleCnt="2"/>
      <dgm:spPr/>
    </dgm:pt>
    <dgm:pt modelId="{A44BE4C4-8DDF-4ED2-B6C3-1D3A86952FF2}" type="pres">
      <dgm:prSet presAssocID="{6DB42950-52F2-4BF3-971A-5249D036CD03}" presName="node" presStyleLbl="node1" presStyleIdx="2" presStyleCnt="3">
        <dgm:presLayoutVars>
          <dgm:bulletEnabled val="1"/>
        </dgm:presLayoutVars>
      </dgm:prSet>
      <dgm:spPr/>
    </dgm:pt>
  </dgm:ptLst>
  <dgm:cxnLst>
    <dgm:cxn modelId="{F113E52B-A40C-4720-B105-3DD2E9AC1818}" type="presOf" srcId="{78DA84A2-E351-4E29-8AC5-E5D3B7D9E7F8}" destId="{9D01E788-A9F1-4B1F-8409-4AD28FC4A4B7}"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7ECEB881-86FF-433A-B175-22D25B6BCA2C}" srcId="{0E98CB04-A740-4D89-82EC-EFD3F441E422}" destId="{6DB42950-52F2-4BF3-971A-5249D036CD03}" srcOrd="2" destOrd="0" parTransId="{879C5ACC-C3F0-4E18-A086-9904EDDA1697}" sibTransId="{D9E31C48-0680-4549-8CBA-58E63C61E44B}"/>
    <dgm:cxn modelId="{F3E00782-6942-4124-A8F0-5D41CE3088AD}" type="presOf" srcId="{78DA84A2-E351-4E29-8AC5-E5D3B7D9E7F8}" destId="{5EA35507-2DD8-4A37-AE8D-AD4E13553B9C}" srcOrd="1" destOrd="0" presId="urn:microsoft.com/office/officeart/2005/8/layout/process2"/>
    <dgm:cxn modelId="{2D2E1E9A-12DD-4930-AB50-1C7C319D204A}" type="presOf" srcId="{6DB42950-52F2-4BF3-971A-5249D036CD03}" destId="{A44BE4C4-8DDF-4ED2-B6C3-1D3A86952FF2}"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9BA1A5BA-7AE4-4B0C-AE7E-6C1DC9FDB264}" srcId="{0E98CB04-A740-4D89-82EC-EFD3F441E422}" destId="{7CF12106-1D51-4F65-A4CC-3B2666133E9A}" srcOrd="0" destOrd="0" parTransId="{53D6EB7A-888E-4A5A-9B03-B229A7856241}" sibTransId="{78DA84A2-E351-4E29-8AC5-E5D3B7D9E7F8}"/>
    <dgm:cxn modelId="{5BB228CE-DEDB-47E3-BAC7-F2BE0F77DC00}" type="presOf" srcId="{A2470B9B-2063-48AE-8484-5522C4D5C64D}" destId="{0C2EECA2-C5F0-4D76-A91D-3F91A51C8C1B}" srcOrd="0"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6C4882F7-60C3-4705-BD31-E119209F15AB}" type="presOf" srcId="{A2470B9B-2063-48AE-8484-5522C4D5C64D}" destId="{38EA4991-156B-428C-B33B-F8F6E10DD389}"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b="1">
              <a:latin typeface="Euphemia"/>
            </a:rPr>
            <a:t>Mentor Coach</a:t>
          </a:r>
          <a:endParaRPr lang="en-US" b="1"/>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custT="1"/>
      <dgm:spPr/>
      <dgm:t>
        <a:bodyPr/>
        <a:lstStyle/>
        <a:p>
          <a:pPr algn="l" rtl="0"/>
          <a:r>
            <a:rPr lang="en-US" sz="2000"/>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custT="1"/>
      <dgm:spPr/>
      <dgm:t>
        <a:bodyPr/>
        <a:lstStyle/>
        <a:p>
          <a:pPr rtl="0"/>
          <a:r>
            <a:rPr lang="en-US" sz="2000">
              <a:latin typeface="Euphemia"/>
            </a:rPr>
            <a:t>Monthly meetings with assigned Campaign Coaches and whole network</a:t>
          </a:r>
          <a:endParaRPr lang="en-US" sz="2000"/>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custT="1"/>
      <dgm:spPr/>
      <dgm:t>
        <a:bodyPr/>
        <a:lstStyle/>
        <a:p>
          <a:pPr rtl="0"/>
          <a:r>
            <a:rPr lang="en-US" sz="2000"/>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b="1">
              <a:latin typeface="Euphemia"/>
            </a:rPr>
            <a:t>Team Lead</a:t>
          </a:r>
          <a:endParaRPr lang="en-US" b="1"/>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custT="1"/>
      <dgm:spPr/>
      <dgm:t>
        <a:bodyPr/>
        <a:lstStyle/>
        <a:p>
          <a:pPr rtl="0"/>
          <a:r>
            <a:rPr lang="en-US" sz="2000"/>
            <a:t>Coordinates team </a:t>
          </a:r>
          <a:r>
            <a:rPr lang="en-US" sz="2000">
              <a:latin typeface="Euphemia"/>
            </a:rPr>
            <a:t>operations, meetings, and roles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custT="1"/>
      <dgm:spPr/>
      <dgm:t>
        <a:bodyPr/>
        <a:lstStyle/>
        <a:p>
          <a:pPr rtl="0"/>
          <a:r>
            <a:rPr lang="en-US" sz="2000">
              <a:latin typeface="Euphemia"/>
            </a:rPr>
            <a:t>Support Campaign Coaches problem solving and thought partnership</a:t>
          </a:r>
        </a:p>
      </dgm:t>
    </dgm:pt>
    <dgm:pt modelId="{C5E7430A-7B1F-4E27-A5FE-53F7D9C1FDCD}" type="parTrans" cxnId="{CC1C792F-2B20-456B-ABCD-4F217FE1474C}">
      <dgm:prSet/>
      <dgm:spPr/>
      <dgm:t>
        <a:bodyPr/>
        <a:lstStyle/>
        <a:p>
          <a:endParaRPr lang="en-US"/>
        </a:p>
      </dgm:t>
    </dgm:pt>
    <dgm:pt modelId="{1143A2DA-E57E-4ADE-9CC4-C1FAA351371E}" type="sibTrans" cxnId="{CC1C792F-2B20-456B-ABCD-4F217FE1474C}">
      <dgm:prSet/>
      <dgm:spPr/>
      <dgm:t>
        <a:bodyPr/>
        <a:lstStyle/>
        <a:p>
          <a:endParaRPr lang="en-US"/>
        </a:p>
      </dgm:t>
    </dgm:pt>
    <dgm:pt modelId="{89B3600C-7337-4E1E-B16B-C25ADCDC78F9}">
      <dgm:prSet phldr="0" custT="1"/>
      <dgm:spPr/>
      <dgm:t>
        <a:bodyPr/>
        <a:lstStyle/>
        <a:p>
          <a:pPr rtl="0"/>
          <a:r>
            <a:rPr lang="en-US" sz="2000"/>
            <a:t>Coaches 1–2 local teams</a:t>
          </a:r>
          <a:endParaRPr lang="en-US" sz="2000">
            <a:latin typeface="Euphemia"/>
          </a:endParaRPr>
        </a:p>
      </dgm:t>
    </dgm:pt>
    <dgm:pt modelId="{E078B609-92F9-4CC8-8D61-EA7E3B3F8454}" type="parTrans" cxnId="{8B7B8429-66BD-4C35-B4F9-51441577E397}">
      <dgm:prSet/>
      <dgm:spPr/>
      <dgm:t>
        <a:bodyPr/>
        <a:lstStyle/>
        <a:p>
          <a:endParaRPr lang="en-US"/>
        </a:p>
      </dgm:t>
    </dgm:pt>
    <dgm:pt modelId="{843C7DFF-353C-4A4C-B6BA-D8879AC3D0C8}" type="sibTrans" cxnId="{8B7B8429-66BD-4C35-B4F9-51441577E397}">
      <dgm:prSet/>
      <dgm:spPr/>
      <dgm:t>
        <a:bodyPr/>
        <a:lstStyle/>
        <a:p>
          <a:endParaRPr lang="en-US"/>
        </a:p>
      </dgm:t>
    </dgm:pt>
    <dgm:pt modelId="{1930A87B-B0D8-43BE-B56F-CFD3C7D781FB}">
      <dgm:prSet phldr="0" custT="1"/>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2FF85A9-3625-405D-BA9E-AD6C1CD855BF}">
      <dgm:prSet phldr="0" custT="1"/>
      <dgm:spPr/>
      <dgm:t>
        <a:bodyPr/>
        <a:lstStyle/>
        <a:p>
          <a:pPr algn="l"/>
          <a:r>
            <a:rPr lang="en-US" sz="2000"/>
            <a:t>Upholds team norms and </a:t>
          </a:r>
          <a:r>
            <a:rPr lang="en-US" sz="2000">
              <a:latin typeface="Euphemia"/>
            </a:rPr>
            <a:t>shared</a:t>
          </a:r>
          <a:r>
            <a:rPr lang="en-US" sz="2000"/>
            <a:t> commitments</a:t>
          </a:r>
        </a:p>
      </dgm:t>
    </dgm:pt>
    <dgm:pt modelId="{5C3ED7A8-F7F2-48F0-83D0-B6BE863AB167}" type="parTrans" cxnId="{E824ADC6-B7E9-483D-9C2D-C0EDC5FA1550}">
      <dgm:prSet/>
      <dgm:spPr/>
      <dgm:t>
        <a:bodyPr/>
        <a:lstStyle/>
        <a:p>
          <a:endParaRPr lang="en-US"/>
        </a:p>
      </dgm:t>
    </dgm:pt>
    <dgm:pt modelId="{387D70A5-AA27-4507-963B-A294F32FE617}" type="sibTrans" cxnId="{E824ADC6-B7E9-483D-9C2D-C0EDC5FA1550}">
      <dgm:prSet/>
      <dgm:spPr/>
      <dgm:t>
        <a:bodyPr/>
        <a:lstStyle/>
        <a:p>
          <a:endParaRPr lang="en-US"/>
        </a:p>
      </dgm:t>
    </dgm:pt>
    <dgm:pt modelId="{D27C32DA-53D6-45CF-A975-C684A9103C08}">
      <dgm:prSet phldr="0" custT="1"/>
      <dgm:spPr/>
      <dgm:t>
        <a:bodyPr/>
        <a:lstStyle/>
        <a:p>
          <a:pPr algn="l" rtl="0"/>
          <a:r>
            <a:rPr lang="en-US" sz="2000"/>
            <a:t>Focus on output, </a:t>
          </a:r>
          <a:r>
            <a:rPr lang="en-US" sz="2000">
              <a:latin typeface="Euphemia"/>
            </a:rPr>
            <a:t>capacity building</a:t>
          </a:r>
          <a:r>
            <a:rPr lang="en-US" sz="2000"/>
            <a:t>, and leadership </a:t>
          </a:r>
          <a:r>
            <a:rPr lang="en-US" sz="2000">
              <a:latin typeface="Euphemia"/>
            </a:rPr>
            <a:t>development</a:t>
          </a:r>
          <a:endParaRPr lang="en-US" sz="2000"/>
        </a:p>
      </dgm:t>
    </dgm:pt>
    <dgm:pt modelId="{4EBD565A-9246-41A7-AB3F-537953B673A7}" type="parTrans" cxnId="{A6FC4AF8-A8BB-41F5-BFA8-AAFFD1ACED57}">
      <dgm:prSet/>
      <dgm:spPr/>
      <dgm:t>
        <a:bodyPr/>
        <a:lstStyle/>
        <a:p>
          <a:endParaRPr lang="en-US"/>
        </a:p>
      </dgm:t>
    </dgm:pt>
    <dgm:pt modelId="{A821395D-CD69-4B7D-A89C-C0E5EF4B5050}" type="sibTrans" cxnId="{A6FC4AF8-A8BB-41F5-BFA8-AAFFD1ACED57}">
      <dgm:prSet/>
      <dgm:spPr/>
      <dgm:t>
        <a:bodyPr/>
        <a:lstStyle/>
        <a:p>
          <a:endParaRPr lang="en-US"/>
        </a:p>
      </dgm:t>
    </dgm:pt>
    <dgm:pt modelId="{42BFCA44-F870-473D-BC66-9D61EAEBC462}">
      <dgm:prSet phldr="0" custT="1"/>
      <dgm:spPr/>
      <dgm:t>
        <a:bodyPr/>
        <a:lstStyle/>
        <a:p>
          <a:r>
            <a:rPr lang="en-US" sz="2000">
              <a:latin typeface="Euphemia"/>
            </a:rPr>
            <a:t>Clarifies</a:t>
          </a:r>
          <a:r>
            <a:rPr lang="en-US" sz="2000"/>
            <a:t> team membership and purpose</a:t>
          </a:r>
        </a:p>
      </dgm:t>
    </dgm:pt>
    <dgm:pt modelId="{4F5246BA-04C8-4E73-BB7A-D303FD5371C1}" type="parTrans" cxnId="{B6E789FF-36C8-4DF9-A729-E6FD98A69E93}">
      <dgm:prSet/>
      <dgm:spPr/>
      <dgm:t>
        <a:bodyPr/>
        <a:lstStyle/>
        <a:p>
          <a:endParaRPr lang="en-US"/>
        </a:p>
      </dgm:t>
    </dgm:pt>
    <dgm:pt modelId="{D56F7227-E436-4CBD-8850-2E8D0FE462D3}" type="sibTrans" cxnId="{B6E789FF-36C8-4DF9-A729-E6FD98A69E93}">
      <dgm:prSet/>
      <dgm:spPr/>
      <dgm:t>
        <a:bodyPr/>
        <a:lstStyle/>
        <a:p>
          <a:endParaRPr lang="en-US"/>
        </a:p>
      </dgm:t>
    </dgm:pt>
    <dgm:pt modelId="{5C94E1D2-1C94-42FA-9B79-7C403783C485}">
      <dgm:prSet/>
      <dgm:spPr/>
      <dgm:t>
        <a:bodyPr/>
        <a:lstStyle/>
        <a:p>
          <a:r>
            <a:rPr lang="en-US" b="1"/>
            <a:t>Team Members</a:t>
          </a:r>
        </a:p>
      </dgm:t>
    </dgm:pt>
    <dgm:pt modelId="{C85832DA-59D8-4447-9F5E-281EC03EF862}" type="parTrans" cxnId="{D9B61BF3-F960-4F23-ADA6-164AAFA6C09D}">
      <dgm:prSet/>
      <dgm:spPr/>
      <dgm:t>
        <a:bodyPr/>
        <a:lstStyle/>
        <a:p>
          <a:endParaRPr lang="en-US"/>
        </a:p>
      </dgm:t>
    </dgm:pt>
    <dgm:pt modelId="{9B239CF8-E93D-43A6-8D63-4904F2ADD09C}" type="sibTrans" cxnId="{D9B61BF3-F960-4F23-ADA6-164AAFA6C09D}">
      <dgm:prSet/>
      <dgm:spPr/>
      <dgm:t>
        <a:bodyPr/>
        <a:lstStyle/>
        <a:p>
          <a:endParaRPr lang="en-US"/>
        </a:p>
      </dgm:t>
    </dgm:pt>
    <dgm:pt modelId="{C8FE7965-D94B-4E94-9B5C-3D379731CFA5}">
      <dgm:prSet custT="1"/>
      <dgm:spPr/>
      <dgm:t>
        <a:bodyPr/>
        <a:lstStyle/>
        <a:p>
          <a:r>
            <a:rPr lang="en-US" sz="2000"/>
            <a:t>Implements the plan</a:t>
          </a:r>
        </a:p>
      </dgm:t>
    </dgm:pt>
    <dgm:pt modelId="{E5009DA5-A082-4F81-8939-D4E2AFDBBD6F}" type="parTrans" cxnId="{3298AF23-C54E-4D73-A00D-CD9BF715E7B6}">
      <dgm:prSet/>
      <dgm:spPr/>
      <dgm:t>
        <a:bodyPr/>
        <a:lstStyle/>
        <a:p>
          <a:endParaRPr lang="en-US"/>
        </a:p>
      </dgm:t>
    </dgm:pt>
    <dgm:pt modelId="{64D03FF9-87F6-4B5F-BB16-956C9DADB655}" type="sibTrans" cxnId="{3298AF23-C54E-4D73-A00D-CD9BF715E7B6}">
      <dgm:prSet/>
      <dgm:spPr/>
      <dgm:t>
        <a:bodyPr/>
        <a:lstStyle/>
        <a:p>
          <a:endParaRPr lang="en-US"/>
        </a:p>
      </dgm:t>
    </dgm:pt>
    <dgm:pt modelId="{26C68C1B-4098-4D17-BA8D-81ACC6DF0705}">
      <dgm:prSet custT="1"/>
      <dgm:spPr/>
      <dgm:t>
        <a:bodyPr/>
        <a:lstStyle/>
        <a:p>
          <a:r>
            <a:rPr lang="en-US" sz="2000"/>
            <a:t>Assists in developing added structures</a:t>
          </a:r>
        </a:p>
      </dgm:t>
    </dgm:pt>
    <dgm:pt modelId="{9B49E18B-421B-4C4F-BA14-6D34573337E9}" type="parTrans" cxnId="{C1A58D2A-7DBC-4901-A995-18B32C820B4E}">
      <dgm:prSet/>
      <dgm:spPr/>
      <dgm:t>
        <a:bodyPr/>
        <a:lstStyle/>
        <a:p>
          <a:endParaRPr lang="en-US"/>
        </a:p>
      </dgm:t>
    </dgm:pt>
    <dgm:pt modelId="{2B000331-7706-4C92-9D94-B11B36973409}" type="sibTrans" cxnId="{C1A58D2A-7DBC-4901-A995-18B32C820B4E}">
      <dgm:prSet/>
      <dgm:spPr/>
      <dgm:t>
        <a:bodyPr/>
        <a:lstStyle/>
        <a:p>
          <a:endParaRPr lang="en-US"/>
        </a:p>
      </dgm:t>
    </dgm:pt>
    <dgm:pt modelId="{CD1E0B9D-EAD9-4F63-A279-149172F0EC06}">
      <dgm:prSet custT="1"/>
      <dgm:spPr/>
      <dgm:t>
        <a:bodyPr/>
        <a:lstStyle/>
        <a:p>
          <a:r>
            <a:rPr lang="en-US" sz="2000"/>
            <a:t>Attends regular meetings </a:t>
          </a:r>
        </a:p>
      </dgm:t>
    </dgm:pt>
    <dgm:pt modelId="{3D63D30B-B8C2-450B-987C-54E8651B4291}" type="parTrans" cxnId="{9305EF0B-9A87-4B54-BD9A-3414DFF099E2}">
      <dgm:prSet/>
      <dgm:spPr/>
      <dgm:t>
        <a:bodyPr/>
        <a:lstStyle/>
        <a:p>
          <a:endParaRPr lang="en-US"/>
        </a:p>
      </dgm:t>
    </dgm:pt>
    <dgm:pt modelId="{8FE6E28A-22F9-41FA-9857-C5A62ADA34D7}" type="sibTrans" cxnId="{9305EF0B-9A87-4B54-BD9A-3414DFF099E2}">
      <dgm:prSet/>
      <dgm:spPr/>
      <dgm:t>
        <a:bodyPr/>
        <a:lstStyle/>
        <a:p>
          <a:endParaRPr lang="en-US"/>
        </a:p>
      </dgm:t>
    </dgm:pt>
    <dgm:pt modelId="{D8C4C27A-C953-4431-B882-EE0F84813084}">
      <dgm:prSet custT="1"/>
      <dgm:spPr/>
      <dgm:t>
        <a:bodyPr/>
        <a:lstStyle/>
        <a:p>
          <a:r>
            <a:rPr lang="en-US" sz="2000"/>
            <a:t>Critical in building the base, increasing engagement, and gathering information</a:t>
          </a:r>
        </a:p>
      </dgm:t>
    </dgm:pt>
    <dgm:pt modelId="{4CE99565-69B1-4628-AB95-E6F98EA94844}" type="parTrans" cxnId="{54F39FE2-0A8A-43C7-AC7C-5E7A2B80F077}">
      <dgm:prSet/>
      <dgm:spPr/>
      <dgm:t>
        <a:bodyPr/>
        <a:lstStyle/>
        <a:p>
          <a:endParaRPr lang="en-US"/>
        </a:p>
      </dgm:t>
    </dgm:pt>
    <dgm:pt modelId="{F388F2C2-3232-449F-8315-1D4A8D883FD8}" type="sibTrans" cxnId="{54F39FE2-0A8A-43C7-AC7C-5E7A2B80F077}">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4">
        <dgm:presLayoutVars>
          <dgm:chMax val="1"/>
          <dgm:bulletEnabled val="1"/>
        </dgm:presLayoutVars>
      </dgm:prSet>
      <dgm:spPr/>
    </dgm:pt>
    <dgm:pt modelId="{EECC684F-A587-40BD-AA3D-01B6775F85A5}" type="pres">
      <dgm:prSet presAssocID="{9E9B5C0B-85C6-4B40-9161-D057074FED27}" presName="descendantText" presStyleLbl="alignAcc1" presStyleIdx="0" presStyleCnt="4">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4">
        <dgm:presLayoutVars>
          <dgm:chMax val="1"/>
          <dgm:bulletEnabled val="1"/>
        </dgm:presLayoutVars>
      </dgm:prSet>
      <dgm:spPr/>
    </dgm:pt>
    <dgm:pt modelId="{EEA5BD63-6B63-44E9-A0ED-F32C25095090}" type="pres">
      <dgm:prSet presAssocID="{E6C016A8-F1E0-459F-B2C5-B8935943A953}" presName="descendantText" presStyleLbl="alignAcc1" presStyleIdx="1" presStyleCnt="4" custLinFactNeighborX="0" custLinFactNeighborY="-1752">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4">
        <dgm:presLayoutVars>
          <dgm:chMax val="1"/>
          <dgm:bulletEnabled val="1"/>
        </dgm:presLayoutVars>
      </dgm:prSet>
      <dgm:spPr/>
    </dgm:pt>
    <dgm:pt modelId="{CE7ED297-AE72-4C37-A2CE-90A0E6CA2709}" type="pres">
      <dgm:prSet presAssocID="{EB34113A-B5A8-4258-A806-6DBA6FC861A6}" presName="descendantText" presStyleLbl="alignAcc1" presStyleIdx="2" presStyleCnt="4" custScaleX="99622" custScaleY="157582">
        <dgm:presLayoutVars>
          <dgm:bulletEnabled val="1"/>
        </dgm:presLayoutVars>
      </dgm:prSet>
      <dgm:spPr/>
    </dgm:pt>
    <dgm:pt modelId="{C62BF2E8-6A73-443C-A2E5-B8C3EA878926}" type="pres">
      <dgm:prSet presAssocID="{49F20C9D-FED9-4B90-A570-495EC6204C70}" presName="sp" presStyleCnt="0"/>
      <dgm:spPr/>
    </dgm:pt>
    <dgm:pt modelId="{70CDD416-6968-4B87-A006-427D93392B42}" type="pres">
      <dgm:prSet presAssocID="{5C94E1D2-1C94-42FA-9B79-7C403783C485}" presName="composite" presStyleCnt="0"/>
      <dgm:spPr/>
    </dgm:pt>
    <dgm:pt modelId="{FF58DC82-7E60-4388-BE65-F9BBDF5AD736}" type="pres">
      <dgm:prSet presAssocID="{5C94E1D2-1C94-42FA-9B79-7C403783C485}" presName="parentText" presStyleLbl="alignNode1" presStyleIdx="3" presStyleCnt="4">
        <dgm:presLayoutVars>
          <dgm:chMax val="1"/>
          <dgm:bulletEnabled val="1"/>
        </dgm:presLayoutVars>
      </dgm:prSet>
      <dgm:spPr/>
    </dgm:pt>
    <dgm:pt modelId="{9DA59678-881F-4350-9181-9BB20F4A34D8}" type="pres">
      <dgm:prSet presAssocID="{5C94E1D2-1C94-42FA-9B79-7C403783C485}" presName="descendantText" presStyleLbl="alignAcc1" presStyleIdx="3" presStyleCnt="4" custScaleX="97699" custScaleY="158869">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9305EF0B-9A87-4B54-BD9A-3414DFF099E2}" srcId="{5C94E1D2-1C94-42FA-9B79-7C403783C485}" destId="{CD1E0B9D-EAD9-4F63-A279-149172F0EC06}" srcOrd="2" destOrd="0" parTransId="{3D63D30B-B8C2-450B-987C-54E8651B4291}" sibTransId="{8FE6E28A-22F9-41FA-9857-C5A62ADA34D7}"/>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08873722-F456-42AF-9CF6-DAC44A6F54D3}" type="presOf" srcId="{C8FE7965-D94B-4E94-9B5C-3D379731CFA5}" destId="{9DA59678-881F-4350-9181-9BB20F4A34D8}" srcOrd="0" destOrd="0" presId="urn:microsoft.com/office/officeart/2005/8/layout/chevron2"/>
    <dgm:cxn modelId="{3298AF23-C54E-4D73-A00D-CD9BF715E7B6}" srcId="{5C94E1D2-1C94-42FA-9B79-7C403783C485}" destId="{C8FE7965-D94B-4E94-9B5C-3D379731CFA5}" srcOrd="0" destOrd="0" parTransId="{E5009DA5-A082-4F81-8939-D4E2AFDBBD6F}" sibTransId="{64D03FF9-87F6-4B5F-BB16-956C9DADB655}"/>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1A58D2A-7DBC-4901-A995-18B32C820B4E}" srcId="{5C94E1D2-1C94-42FA-9B79-7C403783C485}" destId="{26C68C1B-4098-4D17-BA8D-81ACC6DF0705}" srcOrd="1" destOrd="0" parTransId="{9B49E18B-421B-4C4F-BA14-6D34573337E9}" sibTransId="{2B000331-7706-4C92-9D94-B11B36973409}"/>
    <dgm:cxn modelId="{CC1C792F-2B20-456B-ABCD-4F217FE1474C}" srcId="{9E9B5C0B-85C6-4B40-9161-D057074FED27}" destId="{5B85C18D-9F74-4A4D-BB89-A3E7E58545A3}" srcOrd="2" destOrd="0" parTransId="{C5E7430A-7B1F-4E27-A5FE-53F7D9C1FDCD}" sibTransId="{1143A2DA-E57E-4ADE-9CC4-C1FAA351371E}"/>
    <dgm:cxn modelId="{3D045C35-9516-4D78-8A40-BA64657384DB}" type="presOf" srcId="{26C68C1B-4098-4D17-BA8D-81ACC6DF0705}" destId="{9DA59678-881F-4350-9181-9BB20F4A34D8}" srcOrd="0" destOrd="1" presId="urn:microsoft.com/office/officeart/2005/8/layout/chevron2"/>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1E085CB8-E511-4248-A8D6-8F78E68388E0}" type="presOf" srcId="{5C94E1D2-1C94-42FA-9B79-7C403783C485}" destId="{FF58DC82-7E60-4388-BE65-F9BBDF5AD736}"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435822CD-5022-49CE-B96D-826E26ACE6F5}" type="presOf" srcId="{CD1E0B9D-EAD9-4F63-A279-149172F0EC06}" destId="{9DA59678-881F-4350-9181-9BB20F4A34D8}" srcOrd="0" destOrd="2"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999386E0-AFCE-4541-AE7D-A31A4B4CABD0}" type="presOf" srcId="{D8C4C27A-C953-4431-B882-EE0F84813084}" destId="{9DA59678-881F-4350-9181-9BB20F4A34D8}" srcOrd="0" destOrd="3" presId="urn:microsoft.com/office/officeart/2005/8/layout/chevron2"/>
    <dgm:cxn modelId="{54F39FE2-0A8A-43C7-AC7C-5E7A2B80F077}" srcId="{5C94E1D2-1C94-42FA-9B79-7C403783C485}" destId="{D8C4C27A-C953-4431-B882-EE0F84813084}" srcOrd="3" destOrd="0" parTransId="{4CE99565-69B1-4628-AB95-E6F98EA94844}" sibTransId="{F388F2C2-3232-449F-8315-1D4A8D883FD8}"/>
    <dgm:cxn modelId="{D9B61BF3-F960-4F23-ADA6-164AAFA6C09D}" srcId="{07817367-8EFE-40C9-94EC-27B034004558}" destId="{5C94E1D2-1C94-42FA-9B79-7C403783C485}" srcOrd="3" destOrd="0" parTransId="{C85832DA-59D8-4447-9F5E-281EC03EF862}" sibTransId="{9B239CF8-E93D-43A6-8D63-4904F2ADD09C}"/>
    <dgm:cxn modelId="{A6FC4AF8-A8BB-41F5-BFA8-AAFFD1ACED57}" srcId="{EB34113A-B5A8-4258-A806-6DBA6FC861A6}" destId="{D27C32DA-53D6-45CF-A975-C684A9103C08}" srcOrd="3"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 modelId="{FF019D3B-A8E1-4A69-8B39-3BAD7195A9FB}" type="presParOf" srcId="{26BC1F7F-233C-4449-902C-596F4F7F931C}" destId="{C62BF2E8-6A73-443C-A2E5-B8C3EA878926}" srcOrd="5" destOrd="0" presId="urn:microsoft.com/office/officeart/2005/8/layout/chevron2"/>
    <dgm:cxn modelId="{7A4BE240-1145-46DE-809F-460747467F49}" type="presParOf" srcId="{26BC1F7F-233C-4449-902C-596F4F7F931C}" destId="{70CDD416-6968-4B87-A006-427D93392B42}" srcOrd="6" destOrd="0" presId="urn:microsoft.com/office/officeart/2005/8/layout/chevron2"/>
    <dgm:cxn modelId="{B43DF10B-91FC-420C-98CD-4898BC07BF5D}" type="presParOf" srcId="{70CDD416-6968-4B87-A006-427D93392B42}" destId="{FF58DC82-7E60-4388-BE65-F9BBDF5AD736}" srcOrd="0" destOrd="0" presId="urn:microsoft.com/office/officeart/2005/8/layout/chevron2"/>
    <dgm:cxn modelId="{8FBDFDC9-8DB5-4232-B2A2-8776BD6C686C}" type="presParOf" srcId="{70CDD416-6968-4B87-A006-427D93392B42}" destId="{9DA59678-881F-4350-9181-9BB20F4A34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b="1">
              <a:latin typeface="Euphemia"/>
            </a:rPr>
            <a:t>Mentor Coach</a:t>
          </a:r>
          <a:endParaRPr lang="en-US" b="1"/>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custT="1"/>
      <dgm:spPr/>
      <dgm:t>
        <a:bodyPr/>
        <a:lstStyle/>
        <a:p>
          <a:pPr algn="l" rtl="0"/>
          <a:r>
            <a:rPr lang="en-US" sz="2000"/>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custT="1"/>
      <dgm:spPr/>
      <dgm:t>
        <a:bodyPr/>
        <a:lstStyle/>
        <a:p>
          <a:pPr rtl="0"/>
          <a:r>
            <a:rPr lang="en-US" sz="2000">
              <a:latin typeface="Euphemia"/>
            </a:rPr>
            <a:t>Monthly meetings with assigned Campaign Coaches and whole network</a:t>
          </a:r>
          <a:endParaRPr lang="en-US" sz="2000"/>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custT="1"/>
      <dgm:spPr/>
      <dgm:t>
        <a:bodyPr/>
        <a:lstStyle/>
        <a:p>
          <a:pPr rtl="0"/>
          <a:r>
            <a:rPr lang="en-US" sz="2000"/>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b="1">
              <a:latin typeface="Euphemia"/>
            </a:rPr>
            <a:t>Team Lead</a:t>
          </a:r>
          <a:endParaRPr lang="en-US" b="1"/>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custT="1"/>
      <dgm:spPr/>
      <dgm:t>
        <a:bodyPr/>
        <a:lstStyle/>
        <a:p>
          <a:pPr rtl="0"/>
          <a:r>
            <a:rPr lang="en-US" sz="2000"/>
            <a:t>Coordinates team </a:t>
          </a:r>
          <a:r>
            <a:rPr lang="en-US" sz="2000">
              <a:latin typeface="Euphemia"/>
            </a:rPr>
            <a:t>operations, meetings, and roles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custT="1"/>
      <dgm:spPr/>
      <dgm:t>
        <a:bodyPr/>
        <a:lstStyle/>
        <a:p>
          <a:pPr rtl="0"/>
          <a:r>
            <a:rPr lang="en-US" sz="2000">
              <a:latin typeface="Euphemia"/>
            </a:rPr>
            <a:t>Support Campaign Coaches problem solving and thought partnership</a:t>
          </a:r>
        </a:p>
      </dgm:t>
    </dgm:pt>
    <dgm:pt modelId="{C5E7430A-7B1F-4E27-A5FE-53F7D9C1FDCD}" type="parTrans" cxnId="{CC1C792F-2B20-456B-ABCD-4F217FE1474C}">
      <dgm:prSet/>
      <dgm:spPr/>
      <dgm:t>
        <a:bodyPr/>
        <a:lstStyle/>
        <a:p>
          <a:endParaRPr lang="en-US"/>
        </a:p>
      </dgm:t>
    </dgm:pt>
    <dgm:pt modelId="{1143A2DA-E57E-4ADE-9CC4-C1FAA351371E}" type="sibTrans" cxnId="{CC1C792F-2B20-456B-ABCD-4F217FE1474C}">
      <dgm:prSet/>
      <dgm:spPr/>
      <dgm:t>
        <a:bodyPr/>
        <a:lstStyle/>
        <a:p>
          <a:endParaRPr lang="en-US"/>
        </a:p>
      </dgm:t>
    </dgm:pt>
    <dgm:pt modelId="{89B3600C-7337-4E1E-B16B-C25ADCDC78F9}">
      <dgm:prSet phldr="0" custT="1"/>
      <dgm:spPr/>
      <dgm:t>
        <a:bodyPr/>
        <a:lstStyle/>
        <a:p>
          <a:pPr rtl="0"/>
          <a:r>
            <a:rPr lang="en-US" sz="2000"/>
            <a:t>Coaches 1–2 local teams</a:t>
          </a:r>
          <a:endParaRPr lang="en-US" sz="2000">
            <a:latin typeface="Euphemia"/>
          </a:endParaRPr>
        </a:p>
      </dgm:t>
    </dgm:pt>
    <dgm:pt modelId="{E078B609-92F9-4CC8-8D61-EA7E3B3F8454}" type="parTrans" cxnId="{8B7B8429-66BD-4C35-B4F9-51441577E397}">
      <dgm:prSet/>
      <dgm:spPr/>
      <dgm:t>
        <a:bodyPr/>
        <a:lstStyle/>
        <a:p>
          <a:endParaRPr lang="en-US"/>
        </a:p>
      </dgm:t>
    </dgm:pt>
    <dgm:pt modelId="{843C7DFF-353C-4A4C-B6BA-D8879AC3D0C8}" type="sibTrans" cxnId="{8B7B8429-66BD-4C35-B4F9-51441577E397}">
      <dgm:prSet/>
      <dgm:spPr/>
      <dgm:t>
        <a:bodyPr/>
        <a:lstStyle/>
        <a:p>
          <a:endParaRPr lang="en-US"/>
        </a:p>
      </dgm:t>
    </dgm:pt>
    <dgm:pt modelId="{1930A87B-B0D8-43BE-B56F-CFD3C7D781FB}">
      <dgm:prSet phldr="0" custT="1"/>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2FF85A9-3625-405D-BA9E-AD6C1CD855BF}">
      <dgm:prSet phldr="0" custT="1"/>
      <dgm:spPr/>
      <dgm:t>
        <a:bodyPr/>
        <a:lstStyle/>
        <a:p>
          <a:pPr algn="l"/>
          <a:r>
            <a:rPr lang="en-US" sz="2000"/>
            <a:t>Upholds team norms and </a:t>
          </a:r>
          <a:r>
            <a:rPr lang="en-US" sz="2000">
              <a:latin typeface="Euphemia"/>
            </a:rPr>
            <a:t>shared</a:t>
          </a:r>
          <a:r>
            <a:rPr lang="en-US" sz="2000"/>
            <a:t> commitments</a:t>
          </a:r>
        </a:p>
      </dgm:t>
    </dgm:pt>
    <dgm:pt modelId="{5C3ED7A8-F7F2-48F0-83D0-B6BE863AB167}" type="parTrans" cxnId="{E824ADC6-B7E9-483D-9C2D-C0EDC5FA1550}">
      <dgm:prSet/>
      <dgm:spPr/>
      <dgm:t>
        <a:bodyPr/>
        <a:lstStyle/>
        <a:p>
          <a:endParaRPr lang="en-US"/>
        </a:p>
      </dgm:t>
    </dgm:pt>
    <dgm:pt modelId="{387D70A5-AA27-4507-963B-A294F32FE617}" type="sibTrans" cxnId="{E824ADC6-B7E9-483D-9C2D-C0EDC5FA1550}">
      <dgm:prSet/>
      <dgm:spPr/>
      <dgm:t>
        <a:bodyPr/>
        <a:lstStyle/>
        <a:p>
          <a:endParaRPr lang="en-US"/>
        </a:p>
      </dgm:t>
    </dgm:pt>
    <dgm:pt modelId="{D27C32DA-53D6-45CF-A975-C684A9103C08}">
      <dgm:prSet phldr="0" custT="1"/>
      <dgm:spPr/>
      <dgm:t>
        <a:bodyPr/>
        <a:lstStyle/>
        <a:p>
          <a:pPr algn="l" rtl="0"/>
          <a:r>
            <a:rPr lang="en-US" sz="2000"/>
            <a:t>Focus on output, </a:t>
          </a:r>
          <a:r>
            <a:rPr lang="en-US" sz="2000">
              <a:latin typeface="Euphemia"/>
            </a:rPr>
            <a:t>capacity building</a:t>
          </a:r>
          <a:r>
            <a:rPr lang="en-US" sz="2000"/>
            <a:t>, and leadership </a:t>
          </a:r>
          <a:r>
            <a:rPr lang="en-US" sz="2000">
              <a:latin typeface="Euphemia"/>
            </a:rPr>
            <a:t>development</a:t>
          </a:r>
          <a:endParaRPr lang="en-US" sz="2000"/>
        </a:p>
      </dgm:t>
    </dgm:pt>
    <dgm:pt modelId="{4EBD565A-9246-41A7-AB3F-537953B673A7}" type="parTrans" cxnId="{A6FC4AF8-A8BB-41F5-BFA8-AAFFD1ACED57}">
      <dgm:prSet/>
      <dgm:spPr/>
      <dgm:t>
        <a:bodyPr/>
        <a:lstStyle/>
        <a:p>
          <a:endParaRPr lang="en-US"/>
        </a:p>
      </dgm:t>
    </dgm:pt>
    <dgm:pt modelId="{A821395D-CD69-4B7D-A89C-C0E5EF4B5050}" type="sibTrans" cxnId="{A6FC4AF8-A8BB-41F5-BFA8-AAFFD1ACED57}">
      <dgm:prSet/>
      <dgm:spPr/>
      <dgm:t>
        <a:bodyPr/>
        <a:lstStyle/>
        <a:p>
          <a:endParaRPr lang="en-US"/>
        </a:p>
      </dgm:t>
    </dgm:pt>
    <dgm:pt modelId="{42BFCA44-F870-473D-BC66-9D61EAEBC462}">
      <dgm:prSet phldr="0" custT="1"/>
      <dgm:spPr/>
      <dgm:t>
        <a:bodyPr/>
        <a:lstStyle/>
        <a:p>
          <a:r>
            <a:rPr lang="en-US" sz="2000">
              <a:latin typeface="Euphemia"/>
            </a:rPr>
            <a:t>Clarifies</a:t>
          </a:r>
          <a:r>
            <a:rPr lang="en-US" sz="2000"/>
            <a:t> team membership and purpose</a:t>
          </a:r>
        </a:p>
      </dgm:t>
    </dgm:pt>
    <dgm:pt modelId="{4F5246BA-04C8-4E73-BB7A-D303FD5371C1}" type="parTrans" cxnId="{B6E789FF-36C8-4DF9-A729-E6FD98A69E93}">
      <dgm:prSet/>
      <dgm:spPr/>
      <dgm:t>
        <a:bodyPr/>
        <a:lstStyle/>
        <a:p>
          <a:endParaRPr lang="en-US"/>
        </a:p>
      </dgm:t>
    </dgm:pt>
    <dgm:pt modelId="{D56F7227-E436-4CBD-8850-2E8D0FE462D3}" type="sibTrans" cxnId="{B6E789FF-36C8-4DF9-A729-E6FD98A69E93}">
      <dgm:prSet/>
      <dgm:spPr/>
      <dgm:t>
        <a:bodyPr/>
        <a:lstStyle/>
        <a:p>
          <a:endParaRPr lang="en-US"/>
        </a:p>
      </dgm:t>
    </dgm:pt>
    <dgm:pt modelId="{5C94E1D2-1C94-42FA-9B79-7C403783C485}">
      <dgm:prSet/>
      <dgm:spPr/>
      <dgm:t>
        <a:bodyPr/>
        <a:lstStyle/>
        <a:p>
          <a:r>
            <a:rPr lang="en-US" b="1"/>
            <a:t>Team Members</a:t>
          </a:r>
        </a:p>
      </dgm:t>
    </dgm:pt>
    <dgm:pt modelId="{C85832DA-59D8-4447-9F5E-281EC03EF862}" type="parTrans" cxnId="{D9B61BF3-F960-4F23-ADA6-164AAFA6C09D}">
      <dgm:prSet/>
      <dgm:spPr/>
      <dgm:t>
        <a:bodyPr/>
        <a:lstStyle/>
        <a:p>
          <a:endParaRPr lang="en-US"/>
        </a:p>
      </dgm:t>
    </dgm:pt>
    <dgm:pt modelId="{9B239CF8-E93D-43A6-8D63-4904F2ADD09C}" type="sibTrans" cxnId="{D9B61BF3-F960-4F23-ADA6-164AAFA6C09D}">
      <dgm:prSet/>
      <dgm:spPr/>
      <dgm:t>
        <a:bodyPr/>
        <a:lstStyle/>
        <a:p>
          <a:endParaRPr lang="en-US"/>
        </a:p>
      </dgm:t>
    </dgm:pt>
    <dgm:pt modelId="{C8FE7965-D94B-4E94-9B5C-3D379731CFA5}">
      <dgm:prSet custT="1"/>
      <dgm:spPr/>
      <dgm:t>
        <a:bodyPr/>
        <a:lstStyle/>
        <a:p>
          <a:r>
            <a:rPr lang="en-US" sz="2000"/>
            <a:t>Implements the plan</a:t>
          </a:r>
        </a:p>
      </dgm:t>
    </dgm:pt>
    <dgm:pt modelId="{E5009DA5-A082-4F81-8939-D4E2AFDBBD6F}" type="parTrans" cxnId="{3298AF23-C54E-4D73-A00D-CD9BF715E7B6}">
      <dgm:prSet/>
      <dgm:spPr/>
      <dgm:t>
        <a:bodyPr/>
        <a:lstStyle/>
        <a:p>
          <a:endParaRPr lang="en-US"/>
        </a:p>
      </dgm:t>
    </dgm:pt>
    <dgm:pt modelId="{64D03FF9-87F6-4B5F-BB16-956C9DADB655}" type="sibTrans" cxnId="{3298AF23-C54E-4D73-A00D-CD9BF715E7B6}">
      <dgm:prSet/>
      <dgm:spPr/>
      <dgm:t>
        <a:bodyPr/>
        <a:lstStyle/>
        <a:p>
          <a:endParaRPr lang="en-US"/>
        </a:p>
      </dgm:t>
    </dgm:pt>
    <dgm:pt modelId="{26C68C1B-4098-4D17-BA8D-81ACC6DF0705}">
      <dgm:prSet custT="1"/>
      <dgm:spPr/>
      <dgm:t>
        <a:bodyPr/>
        <a:lstStyle/>
        <a:p>
          <a:r>
            <a:rPr lang="en-US" sz="2000"/>
            <a:t>Assists in developing added structures</a:t>
          </a:r>
        </a:p>
      </dgm:t>
    </dgm:pt>
    <dgm:pt modelId="{9B49E18B-421B-4C4F-BA14-6D34573337E9}" type="parTrans" cxnId="{C1A58D2A-7DBC-4901-A995-18B32C820B4E}">
      <dgm:prSet/>
      <dgm:spPr/>
      <dgm:t>
        <a:bodyPr/>
        <a:lstStyle/>
        <a:p>
          <a:endParaRPr lang="en-US"/>
        </a:p>
      </dgm:t>
    </dgm:pt>
    <dgm:pt modelId="{2B000331-7706-4C92-9D94-B11B36973409}" type="sibTrans" cxnId="{C1A58D2A-7DBC-4901-A995-18B32C820B4E}">
      <dgm:prSet/>
      <dgm:spPr/>
      <dgm:t>
        <a:bodyPr/>
        <a:lstStyle/>
        <a:p>
          <a:endParaRPr lang="en-US"/>
        </a:p>
      </dgm:t>
    </dgm:pt>
    <dgm:pt modelId="{CD1E0B9D-EAD9-4F63-A279-149172F0EC06}">
      <dgm:prSet custT="1"/>
      <dgm:spPr/>
      <dgm:t>
        <a:bodyPr/>
        <a:lstStyle/>
        <a:p>
          <a:r>
            <a:rPr lang="en-US" sz="2000"/>
            <a:t>Attends regular meetings </a:t>
          </a:r>
        </a:p>
      </dgm:t>
    </dgm:pt>
    <dgm:pt modelId="{3D63D30B-B8C2-450B-987C-54E8651B4291}" type="parTrans" cxnId="{9305EF0B-9A87-4B54-BD9A-3414DFF099E2}">
      <dgm:prSet/>
      <dgm:spPr/>
      <dgm:t>
        <a:bodyPr/>
        <a:lstStyle/>
        <a:p>
          <a:endParaRPr lang="en-US"/>
        </a:p>
      </dgm:t>
    </dgm:pt>
    <dgm:pt modelId="{8FE6E28A-22F9-41FA-9857-C5A62ADA34D7}" type="sibTrans" cxnId="{9305EF0B-9A87-4B54-BD9A-3414DFF099E2}">
      <dgm:prSet/>
      <dgm:spPr/>
      <dgm:t>
        <a:bodyPr/>
        <a:lstStyle/>
        <a:p>
          <a:endParaRPr lang="en-US"/>
        </a:p>
      </dgm:t>
    </dgm:pt>
    <dgm:pt modelId="{D8C4C27A-C953-4431-B882-EE0F84813084}">
      <dgm:prSet custT="1"/>
      <dgm:spPr/>
      <dgm:t>
        <a:bodyPr/>
        <a:lstStyle/>
        <a:p>
          <a:r>
            <a:rPr lang="en-US" sz="2000"/>
            <a:t>Critical in building the base, increasing engagement, and gathering information</a:t>
          </a:r>
        </a:p>
      </dgm:t>
    </dgm:pt>
    <dgm:pt modelId="{4CE99565-69B1-4628-AB95-E6F98EA94844}" type="parTrans" cxnId="{54F39FE2-0A8A-43C7-AC7C-5E7A2B80F077}">
      <dgm:prSet/>
      <dgm:spPr/>
      <dgm:t>
        <a:bodyPr/>
        <a:lstStyle/>
        <a:p>
          <a:endParaRPr lang="en-US"/>
        </a:p>
      </dgm:t>
    </dgm:pt>
    <dgm:pt modelId="{F388F2C2-3232-449F-8315-1D4A8D883FD8}" type="sibTrans" cxnId="{54F39FE2-0A8A-43C7-AC7C-5E7A2B80F077}">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4">
        <dgm:presLayoutVars>
          <dgm:chMax val="1"/>
          <dgm:bulletEnabled val="1"/>
        </dgm:presLayoutVars>
      </dgm:prSet>
      <dgm:spPr/>
    </dgm:pt>
    <dgm:pt modelId="{EECC684F-A587-40BD-AA3D-01B6775F85A5}" type="pres">
      <dgm:prSet presAssocID="{9E9B5C0B-85C6-4B40-9161-D057074FED27}" presName="descendantText" presStyleLbl="alignAcc1" presStyleIdx="0" presStyleCnt="4">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4">
        <dgm:presLayoutVars>
          <dgm:chMax val="1"/>
          <dgm:bulletEnabled val="1"/>
        </dgm:presLayoutVars>
      </dgm:prSet>
      <dgm:spPr/>
    </dgm:pt>
    <dgm:pt modelId="{EEA5BD63-6B63-44E9-A0ED-F32C25095090}" type="pres">
      <dgm:prSet presAssocID="{E6C016A8-F1E0-459F-B2C5-B8935943A953}" presName="descendantText" presStyleLbl="alignAcc1" presStyleIdx="1" presStyleCnt="4" custLinFactNeighborX="0" custLinFactNeighborY="-1752">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4">
        <dgm:presLayoutVars>
          <dgm:chMax val="1"/>
          <dgm:bulletEnabled val="1"/>
        </dgm:presLayoutVars>
      </dgm:prSet>
      <dgm:spPr/>
    </dgm:pt>
    <dgm:pt modelId="{CE7ED297-AE72-4C37-A2CE-90A0E6CA2709}" type="pres">
      <dgm:prSet presAssocID="{EB34113A-B5A8-4258-A806-6DBA6FC861A6}" presName="descendantText" presStyleLbl="alignAcc1" presStyleIdx="2" presStyleCnt="4" custScaleX="99622" custScaleY="157582">
        <dgm:presLayoutVars>
          <dgm:bulletEnabled val="1"/>
        </dgm:presLayoutVars>
      </dgm:prSet>
      <dgm:spPr/>
    </dgm:pt>
    <dgm:pt modelId="{C62BF2E8-6A73-443C-A2E5-B8C3EA878926}" type="pres">
      <dgm:prSet presAssocID="{49F20C9D-FED9-4B90-A570-495EC6204C70}" presName="sp" presStyleCnt="0"/>
      <dgm:spPr/>
    </dgm:pt>
    <dgm:pt modelId="{70CDD416-6968-4B87-A006-427D93392B42}" type="pres">
      <dgm:prSet presAssocID="{5C94E1D2-1C94-42FA-9B79-7C403783C485}" presName="composite" presStyleCnt="0"/>
      <dgm:spPr/>
    </dgm:pt>
    <dgm:pt modelId="{FF58DC82-7E60-4388-BE65-F9BBDF5AD736}" type="pres">
      <dgm:prSet presAssocID="{5C94E1D2-1C94-42FA-9B79-7C403783C485}" presName="parentText" presStyleLbl="alignNode1" presStyleIdx="3" presStyleCnt="4">
        <dgm:presLayoutVars>
          <dgm:chMax val="1"/>
          <dgm:bulletEnabled val="1"/>
        </dgm:presLayoutVars>
      </dgm:prSet>
      <dgm:spPr/>
    </dgm:pt>
    <dgm:pt modelId="{9DA59678-881F-4350-9181-9BB20F4A34D8}" type="pres">
      <dgm:prSet presAssocID="{5C94E1D2-1C94-42FA-9B79-7C403783C485}" presName="descendantText" presStyleLbl="alignAcc1" presStyleIdx="3" presStyleCnt="4" custScaleX="97699" custScaleY="158869">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9305EF0B-9A87-4B54-BD9A-3414DFF099E2}" srcId="{5C94E1D2-1C94-42FA-9B79-7C403783C485}" destId="{CD1E0B9D-EAD9-4F63-A279-149172F0EC06}" srcOrd="2" destOrd="0" parTransId="{3D63D30B-B8C2-450B-987C-54E8651B4291}" sibTransId="{8FE6E28A-22F9-41FA-9857-C5A62ADA34D7}"/>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08873722-F456-42AF-9CF6-DAC44A6F54D3}" type="presOf" srcId="{C8FE7965-D94B-4E94-9B5C-3D379731CFA5}" destId="{9DA59678-881F-4350-9181-9BB20F4A34D8}" srcOrd="0" destOrd="0" presId="urn:microsoft.com/office/officeart/2005/8/layout/chevron2"/>
    <dgm:cxn modelId="{3298AF23-C54E-4D73-A00D-CD9BF715E7B6}" srcId="{5C94E1D2-1C94-42FA-9B79-7C403783C485}" destId="{C8FE7965-D94B-4E94-9B5C-3D379731CFA5}" srcOrd="0" destOrd="0" parTransId="{E5009DA5-A082-4F81-8939-D4E2AFDBBD6F}" sibTransId="{64D03FF9-87F6-4B5F-BB16-956C9DADB655}"/>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1A58D2A-7DBC-4901-A995-18B32C820B4E}" srcId="{5C94E1D2-1C94-42FA-9B79-7C403783C485}" destId="{26C68C1B-4098-4D17-BA8D-81ACC6DF0705}" srcOrd="1" destOrd="0" parTransId="{9B49E18B-421B-4C4F-BA14-6D34573337E9}" sibTransId="{2B000331-7706-4C92-9D94-B11B36973409}"/>
    <dgm:cxn modelId="{CC1C792F-2B20-456B-ABCD-4F217FE1474C}" srcId="{9E9B5C0B-85C6-4B40-9161-D057074FED27}" destId="{5B85C18D-9F74-4A4D-BB89-A3E7E58545A3}" srcOrd="2" destOrd="0" parTransId="{C5E7430A-7B1F-4E27-A5FE-53F7D9C1FDCD}" sibTransId="{1143A2DA-E57E-4ADE-9CC4-C1FAA351371E}"/>
    <dgm:cxn modelId="{3D045C35-9516-4D78-8A40-BA64657384DB}" type="presOf" srcId="{26C68C1B-4098-4D17-BA8D-81ACC6DF0705}" destId="{9DA59678-881F-4350-9181-9BB20F4A34D8}" srcOrd="0" destOrd="1" presId="urn:microsoft.com/office/officeart/2005/8/layout/chevron2"/>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1E085CB8-E511-4248-A8D6-8F78E68388E0}" type="presOf" srcId="{5C94E1D2-1C94-42FA-9B79-7C403783C485}" destId="{FF58DC82-7E60-4388-BE65-F9BBDF5AD736}"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435822CD-5022-49CE-B96D-826E26ACE6F5}" type="presOf" srcId="{CD1E0B9D-EAD9-4F63-A279-149172F0EC06}" destId="{9DA59678-881F-4350-9181-9BB20F4A34D8}" srcOrd="0" destOrd="2"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999386E0-AFCE-4541-AE7D-A31A4B4CABD0}" type="presOf" srcId="{D8C4C27A-C953-4431-B882-EE0F84813084}" destId="{9DA59678-881F-4350-9181-9BB20F4A34D8}" srcOrd="0" destOrd="3" presId="urn:microsoft.com/office/officeart/2005/8/layout/chevron2"/>
    <dgm:cxn modelId="{54F39FE2-0A8A-43C7-AC7C-5E7A2B80F077}" srcId="{5C94E1D2-1C94-42FA-9B79-7C403783C485}" destId="{D8C4C27A-C953-4431-B882-EE0F84813084}" srcOrd="3" destOrd="0" parTransId="{4CE99565-69B1-4628-AB95-E6F98EA94844}" sibTransId="{F388F2C2-3232-449F-8315-1D4A8D883FD8}"/>
    <dgm:cxn modelId="{D9B61BF3-F960-4F23-ADA6-164AAFA6C09D}" srcId="{07817367-8EFE-40C9-94EC-27B034004558}" destId="{5C94E1D2-1C94-42FA-9B79-7C403783C485}" srcOrd="3" destOrd="0" parTransId="{C85832DA-59D8-4447-9F5E-281EC03EF862}" sibTransId="{9B239CF8-E93D-43A6-8D63-4904F2ADD09C}"/>
    <dgm:cxn modelId="{A6FC4AF8-A8BB-41F5-BFA8-AAFFD1ACED57}" srcId="{EB34113A-B5A8-4258-A806-6DBA6FC861A6}" destId="{D27C32DA-53D6-45CF-A975-C684A9103C08}" srcOrd="3"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 modelId="{FF019D3B-A8E1-4A69-8B39-3BAD7195A9FB}" type="presParOf" srcId="{26BC1F7F-233C-4449-902C-596F4F7F931C}" destId="{C62BF2E8-6A73-443C-A2E5-B8C3EA878926}" srcOrd="5" destOrd="0" presId="urn:microsoft.com/office/officeart/2005/8/layout/chevron2"/>
    <dgm:cxn modelId="{7A4BE240-1145-46DE-809F-460747467F49}" type="presParOf" srcId="{26BC1F7F-233C-4449-902C-596F4F7F931C}" destId="{70CDD416-6968-4B87-A006-427D93392B42}" srcOrd="6" destOrd="0" presId="urn:microsoft.com/office/officeart/2005/8/layout/chevron2"/>
    <dgm:cxn modelId="{B43DF10B-91FC-420C-98CD-4898BC07BF5D}" type="presParOf" srcId="{70CDD416-6968-4B87-A006-427D93392B42}" destId="{FF58DC82-7E60-4388-BE65-F9BBDF5AD736}" srcOrd="0" destOrd="0" presId="urn:microsoft.com/office/officeart/2005/8/layout/chevron2"/>
    <dgm:cxn modelId="{8FBDFDC9-8DB5-4232-B2A2-8776BD6C686C}" type="presParOf" srcId="{70CDD416-6968-4B87-A006-427D93392B42}" destId="{9DA59678-881F-4350-9181-9BB20F4A34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2D0C2F-BA69-4CC3-A69B-03FA7BAB6B68}"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42334CB1-DE63-4706-A6B5-CE6D1C50D6AF}">
      <dgm:prSet phldrT="[Text]"/>
      <dgm:spPr/>
      <dgm:t>
        <a:bodyPr/>
        <a:lstStyle/>
        <a:p>
          <a:pPr rtl="0"/>
          <a:r>
            <a:rPr lang="en-US" b="1" u="sng"/>
            <a:t>Causes</a:t>
          </a:r>
          <a:r>
            <a:rPr lang="en-US"/>
            <a:t>: What institutions, policies, or practices are causing or contributing to the inequities? What social norms, popular myths, or cultural biases may be contributing?</a:t>
          </a:r>
        </a:p>
      </dgm:t>
    </dgm:pt>
    <dgm:pt modelId="{A02874D8-FED6-49E8-B360-73D25A2BFB99}" type="parTrans" cxnId="{4B0525AA-F3B3-4368-A766-8D8FAEE9494F}">
      <dgm:prSet/>
      <dgm:spPr/>
      <dgm:t>
        <a:bodyPr/>
        <a:lstStyle/>
        <a:p>
          <a:endParaRPr lang="en-US"/>
        </a:p>
      </dgm:t>
    </dgm:pt>
    <dgm:pt modelId="{A2066858-EE98-42A8-BDD2-0DDF07ACFA05}" type="sibTrans" cxnId="{4B0525AA-F3B3-4368-A766-8D8FAEE9494F}">
      <dgm:prSet/>
      <dgm:spPr/>
      <dgm:t>
        <a:bodyPr/>
        <a:lstStyle/>
        <a:p>
          <a:endParaRPr lang="en-US"/>
        </a:p>
      </dgm:t>
    </dgm:pt>
    <dgm:pt modelId="{0528A951-1342-437E-8D90-9528619A3722}">
      <dgm:prSet phldrT="[Text]"/>
      <dgm:spPr/>
      <dgm:t>
        <a:bodyPr/>
        <a:lstStyle/>
        <a:p>
          <a:pPr rtl="0"/>
          <a:r>
            <a:rPr lang="en-US" b="1" u="sng"/>
            <a:t>History</a:t>
          </a:r>
          <a:r>
            <a:rPr lang="en-US"/>
            <a:t>: How did things get this way and are things worsening or improving?</a:t>
          </a:r>
        </a:p>
      </dgm:t>
    </dgm:pt>
    <dgm:pt modelId="{EEFDFA15-286E-476A-AB54-66591EE04866}" type="parTrans" cxnId="{19DC9688-C4DB-4B8C-BF7E-FBFBF11A582F}">
      <dgm:prSet/>
      <dgm:spPr/>
      <dgm:t>
        <a:bodyPr/>
        <a:lstStyle/>
        <a:p>
          <a:endParaRPr lang="en-US"/>
        </a:p>
      </dgm:t>
    </dgm:pt>
    <dgm:pt modelId="{F31C44A2-60B7-4D5C-AA74-36263D19A0E8}" type="sibTrans" cxnId="{19DC9688-C4DB-4B8C-BF7E-FBFBF11A582F}">
      <dgm:prSet/>
      <dgm:spPr/>
      <dgm:t>
        <a:bodyPr/>
        <a:lstStyle/>
        <a:p>
          <a:endParaRPr lang="en-US"/>
        </a:p>
      </dgm:t>
    </dgm:pt>
    <dgm:pt modelId="{16C64180-B41D-445E-BCBA-32917FA0BD6C}">
      <dgm:prSet phldrT="[Text]" phldr="0"/>
      <dgm:spPr/>
      <dgm:t>
        <a:bodyPr/>
        <a:lstStyle/>
        <a:p>
          <a:pPr rtl="0"/>
          <a:r>
            <a:rPr lang="en-US" b="1" u="sng"/>
            <a:t>Strategies</a:t>
          </a:r>
          <a:r>
            <a:rPr lang="en-US"/>
            <a:t>: What strategies and actions could be used to advance the solutions?</a:t>
          </a:r>
        </a:p>
      </dgm:t>
    </dgm:pt>
    <dgm:pt modelId="{0394DE65-08C9-4E11-90D2-93C1B498A631}" type="parTrans" cxnId="{2A53974B-2BF6-4FC1-9F3C-6D534FE8F1EE}">
      <dgm:prSet/>
      <dgm:spPr/>
      <dgm:t>
        <a:bodyPr/>
        <a:lstStyle/>
        <a:p>
          <a:endParaRPr lang="en-US"/>
        </a:p>
      </dgm:t>
    </dgm:pt>
    <dgm:pt modelId="{8E782674-5F09-4B14-BEE8-295B4B4D4937}" type="sibTrans" cxnId="{2A53974B-2BF6-4FC1-9F3C-6D534FE8F1EE}">
      <dgm:prSet/>
      <dgm:spPr/>
      <dgm:t>
        <a:bodyPr/>
        <a:lstStyle/>
        <a:p>
          <a:endParaRPr lang="en-US"/>
        </a:p>
      </dgm:t>
    </dgm:pt>
    <dgm:pt modelId="{DDEE14CD-C2B4-47E1-BB21-078CF6952E96}">
      <dgm:prSet phldr="0"/>
      <dgm:spPr/>
      <dgm:t>
        <a:bodyPr/>
        <a:lstStyle/>
        <a:p>
          <a:pPr algn="l" rtl="0"/>
          <a:r>
            <a:rPr lang="en-US" b="0" u="sng"/>
            <a:t>Problems</a:t>
          </a:r>
          <a:r>
            <a:rPr lang="en-US"/>
            <a:t>: What inequities are you noticing or experiencing? What are the impacts on different racial groups? Who benefits most and who is hurt most? </a:t>
          </a:r>
          <a:endParaRPr lang="en-US">
            <a:latin typeface="Euphemia"/>
          </a:endParaRPr>
        </a:p>
      </dgm:t>
    </dgm:pt>
    <dgm:pt modelId="{EC26B925-CA87-4DE5-A076-196F62C9EB6F}" type="parTrans" cxnId="{45F6125A-DD48-43DE-9219-2BDD1685C312}">
      <dgm:prSet/>
      <dgm:spPr/>
    </dgm:pt>
    <dgm:pt modelId="{8AE2A4D6-9675-4B3C-94D4-35AB0210A243}" type="sibTrans" cxnId="{45F6125A-DD48-43DE-9219-2BDD1685C312}">
      <dgm:prSet/>
      <dgm:spPr/>
      <dgm:t>
        <a:bodyPr/>
        <a:lstStyle/>
        <a:p>
          <a:endParaRPr lang="en-US"/>
        </a:p>
      </dgm:t>
    </dgm:pt>
    <dgm:pt modelId="{F2B0349C-8761-472E-A417-E7EAD95AD551}">
      <dgm:prSet phldr="0"/>
      <dgm:spPr/>
      <dgm:t>
        <a:bodyPr/>
        <a:lstStyle/>
        <a:p>
          <a:pPr algn="l" rtl="0"/>
          <a:r>
            <a:rPr lang="en-US" b="1" u="sng"/>
            <a:t>Solutions</a:t>
          </a:r>
          <a:r>
            <a:rPr lang="en-US"/>
            <a:t>: What solutions could address the root causes and eliminate the inequities? How would different racial groups be impacted by </a:t>
          </a:r>
          <a:r>
            <a:rPr lang="en-US">
              <a:latin typeface="Euphemia"/>
            </a:rPr>
            <a:t>the proposed</a:t>
          </a:r>
          <a:r>
            <a:rPr lang="en-US"/>
            <a:t> solutions? </a:t>
          </a:r>
          <a:endParaRPr lang="en-US">
            <a:latin typeface="Euphemia"/>
          </a:endParaRPr>
        </a:p>
      </dgm:t>
    </dgm:pt>
    <dgm:pt modelId="{DB73D254-4735-4F07-A283-6E19AA37C139}" type="parTrans" cxnId="{1E3AAF6B-A8E5-43DE-87F5-4819396951A4}">
      <dgm:prSet/>
      <dgm:spPr/>
    </dgm:pt>
    <dgm:pt modelId="{99C9B457-0188-4B13-B48D-9E22D0540F68}" type="sibTrans" cxnId="{1E3AAF6B-A8E5-43DE-87F5-4819396951A4}">
      <dgm:prSet/>
      <dgm:spPr/>
      <dgm:t>
        <a:bodyPr/>
        <a:lstStyle/>
        <a:p>
          <a:endParaRPr lang="en-US"/>
        </a:p>
      </dgm:t>
    </dgm:pt>
    <dgm:pt modelId="{D6494949-1AA2-44D4-9F4F-924F9152D8C0}">
      <dgm:prSet phldr="0"/>
      <dgm:spPr/>
      <dgm:t>
        <a:bodyPr/>
        <a:lstStyle/>
        <a:p>
          <a:pPr rtl="0"/>
          <a:r>
            <a:rPr lang="en-US" b="1" u="sng"/>
            <a:t>Leadership</a:t>
          </a:r>
          <a:r>
            <a:rPr lang="en-US"/>
            <a:t>: Who are the stakeholders most affected by the inequities? Are they involved in naming the issues and solutions? What kinds of active leadership roles could they take to advance the proposed solution?</a:t>
          </a:r>
          <a:endParaRPr lang="en-US">
            <a:latin typeface="Euphemia"/>
          </a:endParaRPr>
        </a:p>
      </dgm:t>
    </dgm:pt>
    <dgm:pt modelId="{7C70C51E-C10A-4D5B-AED4-49F98B14CD0F}" type="parTrans" cxnId="{016DE898-41D6-4B74-9350-53837762D468}">
      <dgm:prSet/>
      <dgm:spPr/>
    </dgm:pt>
    <dgm:pt modelId="{817BE6B9-EADF-4F94-8828-70AD165D9B76}" type="sibTrans" cxnId="{016DE898-41D6-4B74-9350-53837762D468}">
      <dgm:prSet/>
      <dgm:spPr/>
    </dgm:pt>
    <dgm:pt modelId="{B0E5CA9D-E0BA-4140-AAA8-BA8B762D2851}">
      <dgm:prSet phldr="0"/>
      <dgm:spPr/>
      <dgm:t>
        <a:bodyPr/>
        <a:lstStyle/>
        <a:p>
          <a:pPr rtl="0"/>
          <a:r>
            <a:rPr lang="en-US" b="1" u="sng"/>
            <a:t>Additional Equity Tools</a:t>
          </a:r>
          <a:r>
            <a:rPr lang="en-US"/>
            <a:t>: Who is most directly impacted? Who has been left out? How can they be directly engaged? How do our demands center race, class, and gender justice?</a:t>
          </a:r>
          <a:endParaRPr lang="en-US">
            <a:latin typeface="Euphemia"/>
          </a:endParaRPr>
        </a:p>
      </dgm:t>
    </dgm:pt>
    <dgm:pt modelId="{6A2FEFEC-4B5A-4785-8313-F6F195122C92}" type="parTrans" cxnId="{96931294-DD33-47FB-AB55-11338CCB2A6F}">
      <dgm:prSet/>
      <dgm:spPr/>
    </dgm:pt>
    <dgm:pt modelId="{0AE19F55-F278-48FC-A4C5-163B66EA8465}" type="sibTrans" cxnId="{96931294-DD33-47FB-AB55-11338CCB2A6F}">
      <dgm:prSet/>
      <dgm:spPr/>
    </dgm:pt>
    <dgm:pt modelId="{B95E34BF-B738-465F-B1FB-9D2833F0E6C8}" type="pres">
      <dgm:prSet presAssocID="{7D2D0C2F-BA69-4CC3-A69B-03FA7BAB6B68}" presName="linear" presStyleCnt="0">
        <dgm:presLayoutVars>
          <dgm:animLvl val="lvl"/>
          <dgm:resizeHandles val="exact"/>
        </dgm:presLayoutVars>
      </dgm:prSet>
      <dgm:spPr/>
    </dgm:pt>
    <dgm:pt modelId="{5F05B704-55A7-4726-970B-29BBB162023C}" type="pres">
      <dgm:prSet presAssocID="{DDEE14CD-C2B4-47E1-BB21-078CF6952E96}" presName="parentText" presStyleLbl="node1" presStyleIdx="0" presStyleCnt="7">
        <dgm:presLayoutVars>
          <dgm:chMax val="0"/>
          <dgm:bulletEnabled val="1"/>
        </dgm:presLayoutVars>
      </dgm:prSet>
      <dgm:spPr/>
    </dgm:pt>
    <dgm:pt modelId="{FE90EF1B-F162-467F-B019-6DA6AF2BDF3D}" type="pres">
      <dgm:prSet presAssocID="{8AE2A4D6-9675-4B3C-94D4-35AB0210A243}" presName="spacer" presStyleCnt="0"/>
      <dgm:spPr/>
    </dgm:pt>
    <dgm:pt modelId="{26409D8F-C9B1-4D23-8C29-F0D507E9E69C}" type="pres">
      <dgm:prSet presAssocID="{42334CB1-DE63-4706-A6B5-CE6D1C50D6AF}" presName="parentText" presStyleLbl="node1" presStyleIdx="1" presStyleCnt="7">
        <dgm:presLayoutVars>
          <dgm:chMax val="0"/>
          <dgm:bulletEnabled val="1"/>
        </dgm:presLayoutVars>
      </dgm:prSet>
      <dgm:spPr/>
    </dgm:pt>
    <dgm:pt modelId="{E9698229-15CD-4A1C-ACE0-03D40DCD7C9E}" type="pres">
      <dgm:prSet presAssocID="{A2066858-EE98-42A8-BDD2-0DDF07ACFA05}" presName="spacer" presStyleCnt="0"/>
      <dgm:spPr/>
    </dgm:pt>
    <dgm:pt modelId="{98EF764C-412F-45AC-B1D7-727A9423A87A}" type="pres">
      <dgm:prSet presAssocID="{0528A951-1342-437E-8D90-9528619A3722}" presName="parentText" presStyleLbl="node1" presStyleIdx="2" presStyleCnt="7">
        <dgm:presLayoutVars>
          <dgm:chMax val="0"/>
          <dgm:bulletEnabled val="1"/>
        </dgm:presLayoutVars>
      </dgm:prSet>
      <dgm:spPr/>
    </dgm:pt>
    <dgm:pt modelId="{6E575859-B1A5-4D21-BFAF-7334F8857BCF}" type="pres">
      <dgm:prSet presAssocID="{F31C44A2-60B7-4D5C-AA74-36263D19A0E8}" presName="spacer" presStyleCnt="0"/>
      <dgm:spPr/>
    </dgm:pt>
    <dgm:pt modelId="{71BC054B-89F5-4BE2-85B8-8431E3B4892E}" type="pres">
      <dgm:prSet presAssocID="{F2B0349C-8761-472E-A417-E7EAD95AD551}" presName="parentText" presStyleLbl="node1" presStyleIdx="3" presStyleCnt="7">
        <dgm:presLayoutVars>
          <dgm:chMax val="0"/>
          <dgm:bulletEnabled val="1"/>
        </dgm:presLayoutVars>
      </dgm:prSet>
      <dgm:spPr/>
    </dgm:pt>
    <dgm:pt modelId="{77AC17B1-4EB8-45EA-9753-AC4BA6925E2D}" type="pres">
      <dgm:prSet presAssocID="{99C9B457-0188-4B13-B48D-9E22D0540F68}" presName="spacer" presStyleCnt="0"/>
      <dgm:spPr/>
    </dgm:pt>
    <dgm:pt modelId="{7F228A7F-7BF7-46D6-BC69-843C635B7457}" type="pres">
      <dgm:prSet presAssocID="{16C64180-B41D-445E-BCBA-32917FA0BD6C}" presName="parentText" presStyleLbl="node1" presStyleIdx="4" presStyleCnt="7">
        <dgm:presLayoutVars>
          <dgm:chMax val="0"/>
          <dgm:bulletEnabled val="1"/>
        </dgm:presLayoutVars>
      </dgm:prSet>
      <dgm:spPr/>
    </dgm:pt>
    <dgm:pt modelId="{BBAEDE2D-14EF-43B2-A323-F568A68CB790}" type="pres">
      <dgm:prSet presAssocID="{8E782674-5F09-4B14-BEE8-295B4B4D4937}" presName="spacer" presStyleCnt="0"/>
      <dgm:spPr/>
    </dgm:pt>
    <dgm:pt modelId="{3858DDC1-1B44-40F2-9186-E60622640EE2}" type="pres">
      <dgm:prSet presAssocID="{D6494949-1AA2-44D4-9F4F-924F9152D8C0}" presName="parentText" presStyleLbl="node1" presStyleIdx="5" presStyleCnt="7">
        <dgm:presLayoutVars>
          <dgm:chMax val="0"/>
          <dgm:bulletEnabled val="1"/>
        </dgm:presLayoutVars>
      </dgm:prSet>
      <dgm:spPr/>
    </dgm:pt>
    <dgm:pt modelId="{AB009A64-DC62-477E-9B7A-5103E64426D3}" type="pres">
      <dgm:prSet presAssocID="{817BE6B9-EADF-4F94-8828-70AD165D9B76}" presName="spacer" presStyleCnt="0"/>
      <dgm:spPr/>
    </dgm:pt>
    <dgm:pt modelId="{BA30B7F5-0A98-425A-9D71-8576902CB1F5}" type="pres">
      <dgm:prSet presAssocID="{B0E5CA9D-E0BA-4140-AAA8-BA8B762D2851}" presName="parentText" presStyleLbl="node1" presStyleIdx="6" presStyleCnt="7">
        <dgm:presLayoutVars>
          <dgm:chMax val="0"/>
          <dgm:bulletEnabled val="1"/>
        </dgm:presLayoutVars>
      </dgm:prSet>
      <dgm:spPr/>
    </dgm:pt>
  </dgm:ptLst>
  <dgm:cxnLst>
    <dgm:cxn modelId="{EF01EA37-3EEC-43F3-8782-F575E2DE0ED9}" type="presOf" srcId="{7D2D0C2F-BA69-4CC3-A69B-03FA7BAB6B68}" destId="{B95E34BF-B738-465F-B1FB-9D2833F0E6C8}" srcOrd="0" destOrd="0" presId="urn:microsoft.com/office/officeart/2005/8/layout/vList2"/>
    <dgm:cxn modelId="{2A53974B-2BF6-4FC1-9F3C-6D534FE8F1EE}" srcId="{7D2D0C2F-BA69-4CC3-A69B-03FA7BAB6B68}" destId="{16C64180-B41D-445E-BCBA-32917FA0BD6C}" srcOrd="4" destOrd="0" parTransId="{0394DE65-08C9-4E11-90D2-93C1B498A631}" sibTransId="{8E782674-5F09-4B14-BEE8-295B4B4D4937}"/>
    <dgm:cxn modelId="{1E3AAF6B-A8E5-43DE-87F5-4819396951A4}" srcId="{7D2D0C2F-BA69-4CC3-A69B-03FA7BAB6B68}" destId="{F2B0349C-8761-472E-A417-E7EAD95AD551}" srcOrd="3" destOrd="0" parTransId="{DB73D254-4735-4F07-A283-6E19AA37C139}" sibTransId="{99C9B457-0188-4B13-B48D-9E22D0540F68}"/>
    <dgm:cxn modelId="{295C866D-3913-418C-AA4E-D815DD331494}" type="presOf" srcId="{16C64180-B41D-445E-BCBA-32917FA0BD6C}" destId="{7F228A7F-7BF7-46D6-BC69-843C635B7457}" srcOrd="0" destOrd="0" presId="urn:microsoft.com/office/officeart/2005/8/layout/vList2"/>
    <dgm:cxn modelId="{45F6125A-DD48-43DE-9219-2BDD1685C312}" srcId="{7D2D0C2F-BA69-4CC3-A69B-03FA7BAB6B68}" destId="{DDEE14CD-C2B4-47E1-BB21-078CF6952E96}" srcOrd="0" destOrd="0" parTransId="{EC26B925-CA87-4DE5-A076-196F62C9EB6F}" sibTransId="{8AE2A4D6-9675-4B3C-94D4-35AB0210A243}"/>
    <dgm:cxn modelId="{19DC9688-C4DB-4B8C-BF7E-FBFBF11A582F}" srcId="{7D2D0C2F-BA69-4CC3-A69B-03FA7BAB6B68}" destId="{0528A951-1342-437E-8D90-9528619A3722}" srcOrd="2" destOrd="0" parTransId="{EEFDFA15-286E-476A-AB54-66591EE04866}" sibTransId="{F31C44A2-60B7-4D5C-AA74-36263D19A0E8}"/>
    <dgm:cxn modelId="{96931294-DD33-47FB-AB55-11338CCB2A6F}" srcId="{7D2D0C2F-BA69-4CC3-A69B-03FA7BAB6B68}" destId="{B0E5CA9D-E0BA-4140-AAA8-BA8B762D2851}" srcOrd="6" destOrd="0" parTransId="{6A2FEFEC-4B5A-4785-8313-F6F195122C92}" sibTransId="{0AE19F55-F278-48FC-A4C5-163B66EA8465}"/>
    <dgm:cxn modelId="{10368495-3995-4CAA-8F76-62BA38288E59}" type="presOf" srcId="{DDEE14CD-C2B4-47E1-BB21-078CF6952E96}" destId="{5F05B704-55A7-4726-970B-29BBB162023C}" srcOrd="0" destOrd="0" presId="urn:microsoft.com/office/officeart/2005/8/layout/vList2"/>
    <dgm:cxn modelId="{6A31BA98-8000-4953-BABE-402A33DC0C65}" type="presOf" srcId="{F2B0349C-8761-472E-A417-E7EAD95AD551}" destId="{71BC054B-89F5-4BE2-85B8-8431E3B4892E}" srcOrd="0" destOrd="0" presId="urn:microsoft.com/office/officeart/2005/8/layout/vList2"/>
    <dgm:cxn modelId="{016DE898-41D6-4B74-9350-53837762D468}" srcId="{7D2D0C2F-BA69-4CC3-A69B-03FA7BAB6B68}" destId="{D6494949-1AA2-44D4-9F4F-924F9152D8C0}" srcOrd="5" destOrd="0" parTransId="{7C70C51E-C10A-4D5B-AED4-49F98B14CD0F}" sibTransId="{817BE6B9-EADF-4F94-8828-70AD165D9B76}"/>
    <dgm:cxn modelId="{4B0525AA-F3B3-4368-A766-8D8FAEE9494F}" srcId="{7D2D0C2F-BA69-4CC3-A69B-03FA7BAB6B68}" destId="{42334CB1-DE63-4706-A6B5-CE6D1C50D6AF}" srcOrd="1" destOrd="0" parTransId="{A02874D8-FED6-49E8-B360-73D25A2BFB99}" sibTransId="{A2066858-EE98-42A8-BDD2-0DDF07ACFA05}"/>
    <dgm:cxn modelId="{A50598AF-83F8-4657-90CE-88188BD03369}" type="presOf" srcId="{0528A951-1342-437E-8D90-9528619A3722}" destId="{98EF764C-412F-45AC-B1D7-727A9423A87A}" srcOrd="0" destOrd="0" presId="urn:microsoft.com/office/officeart/2005/8/layout/vList2"/>
    <dgm:cxn modelId="{282211BD-6028-46E9-9A9E-3C2182AC457C}" type="presOf" srcId="{B0E5CA9D-E0BA-4140-AAA8-BA8B762D2851}" destId="{BA30B7F5-0A98-425A-9D71-8576902CB1F5}" srcOrd="0" destOrd="0" presId="urn:microsoft.com/office/officeart/2005/8/layout/vList2"/>
    <dgm:cxn modelId="{4447CDC2-DDED-4384-81AC-180AFB285BFF}" type="presOf" srcId="{D6494949-1AA2-44D4-9F4F-924F9152D8C0}" destId="{3858DDC1-1B44-40F2-9186-E60622640EE2}" srcOrd="0" destOrd="0" presId="urn:microsoft.com/office/officeart/2005/8/layout/vList2"/>
    <dgm:cxn modelId="{3126ABD0-AA4F-4045-8004-55BD2C3BABA3}" type="presOf" srcId="{42334CB1-DE63-4706-A6B5-CE6D1C50D6AF}" destId="{26409D8F-C9B1-4D23-8C29-F0D507E9E69C}" srcOrd="0" destOrd="0" presId="urn:microsoft.com/office/officeart/2005/8/layout/vList2"/>
    <dgm:cxn modelId="{0F0566FD-6B4F-4E4E-80BA-F9095AA23B63}" type="presParOf" srcId="{B95E34BF-B738-465F-B1FB-9D2833F0E6C8}" destId="{5F05B704-55A7-4726-970B-29BBB162023C}" srcOrd="0" destOrd="0" presId="urn:microsoft.com/office/officeart/2005/8/layout/vList2"/>
    <dgm:cxn modelId="{DC31407B-3B42-4BBA-96AF-C2AFA0593D13}" type="presParOf" srcId="{B95E34BF-B738-465F-B1FB-9D2833F0E6C8}" destId="{FE90EF1B-F162-467F-B019-6DA6AF2BDF3D}" srcOrd="1" destOrd="0" presId="urn:microsoft.com/office/officeart/2005/8/layout/vList2"/>
    <dgm:cxn modelId="{C4D1CD2D-252A-42B4-8BED-5B8609ACC7B6}" type="presParOf" srcId="{B95E34BF-B738-465F-B1FB-9D2833F0E6C8}" destId="{26409D8F-C9B1-4D23-8C29-F0D507E9E69C}" srcOrd="2" destOrd="0" presId="urn:microsoft.com/office/officeart/2005/8/layout/vList2"/>
    <dgm:cxn modelId="{F4270C48-6EE4-4157-AEC0-C8BE0B6D8A45}" type="presParOf" srcId="{B95E34BF-B738-465F-B1FB-9D2833F0E6C8}" destId="{E9698229-15CD-4A1C-ACE0-03D40DCD7C9E}" srcOrd="3" destOrd="0" presId="urn:microsoft.com/office/officeart/2005/8/layout/vList2"/>
    <dgm:cxn modelId="{CF73E39D-AE13-4B23-B2C2-2BB385E6CE66}" type="presParOf" srcId="{B95E34BF-B738-465F-B1FB-9D2833F0E6C8}" destId="{98EF764C-412F-45AC-B1D7-727A9423A87A}" srcOrd="4" destOrd="0" presId="urn:microsoft.com/office/officeart/2005/8/layout/vList2"/>
    <dgm:cxn modelId="{298E9E36-4D59-4AEF-AEFF-B08F87244FFD}" type="presParOf" srcId="{B95E34BF-B738-465F-B1FB-9D2833F0E6C8}" destId="{6E575859-B1A5-4D21-BFAF-7334F8857BCF}" srcOrd="5" destOrd="0" presId="urn:microsoft.com/office/officeart/2005/8/layout/vList2"/>
    <dgm:cxn modelId="{2D634F14-0580-4951-A30A-0F18BC35CC92}" type="presParOf" srcId="{B95E34BF-B738-465F-B1FB-9D2833F0E6C8}" destId="{71BC054B-89F5-4BE2-85B8-8431E3B4892E}" srcOrd="6" destOrd="0" presId="urn:microsoft.com/office/officeart/2005/8/layout/vList2"/>
    <dgm:cxn modelId="{C4C05561-026E-4CDD-87D5-9F7914DC3C5C}" type="presParOf" srcId="{B95E34BF-B738-465F-B1FB-9D2833F0E6C8}" destId="{77AC17B1-4EB8-45EA-9753-AC4BA6925E2D}" srcOrd="7" destOrd="0" presId="urn:microsoft.com/office/officeart/2005/8/layout/vList2"/>
    <dgm:cxn modelId="{4B8C4537-88C8-4A1F-B5D4-79F16F2F499E}" type="presParOf" srcId="{B95E34BF-B738-465F-B1FB-9D2833F0E6C8}" destId="{7F228A7F-7BF7-46D6-BC69-843C635B7457}" srcOrd="8" destOrd="0" presId="urn:microsoft.com/office/officeart/2005/8/layout/vList2"/>
    <dgm:cxn modelId="{393C4FA7-726B-4B41-8393-01945C6A5000}" type="presParOf" srcId="{B95E34BF-B738-465F-B1FB-9D2833F0E6C8}" destId="{BBAEDE2D-14EF-43B2-A323-F568A68CB790}" srcOrd="9" destOrd="0" presId="urn:microsoft.com/office/officeart/2005/8/layout/vList2"/>
    <dgm:cxn modelId="{B191D507-05C6-4AFD-9CFC-77E0EEB88856}" type="presParOf" srcId="{B95E34BF-B738-465F-B1FB-9D2833F0E6C8}" destId="{3858DDC1-1B44-40F2-9186-E60622640EE2}" srcOrd="10" destOrd="0" presId="urn:microsoft.com/office/officeart/2005/8/layout/vList2"/>
    <dgm:cxn modelId="{AC4E1652-F8C8-4F17-A244-4F79E96B5D99}" type="presParOf" srcId="{B95E34BF-B738-465F-B1FB-9D2833F0E6C8}" destId="{AB009A64-DC62-477E-9B7A-5103E64426D3}" srcOrd="11" destOrd="0" presId="urn:microsoft.com/office/officeart/2005/8/layout/vList2"/>
    <dgm:cxn modelId="{764EDC6C-5BAE-4FF6-B133-8AC9720AD1E5}" type="presParOf" srcId="{B95E34BF-B738-465F-B1FB-9D2833F0E6C8}" destId="{BA30B7F5-0A98-425A-9D71-8576902CB1F5}"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B017F4-5069-4D2E-9258-11D95B61F276}"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CBF7EB48-05D4-4ED5-A3E1-1FE34B25DA8C}">
      <dgm:prSet phldrT="[Text]" phldr="0" custT="1"/>
      <dgm:spPr/>
      <dgm:t>
        <a:bodyPr/>
        <a:lstStyle/>
        <a:p>
          <a:r>
            <a:rPr lang="en-US" sz="2400" b="1"/>
            <a:t>Assess</a:t>
          </a:r>
        </a:p>
      </dgm:t>
    </dgm:pt>
    <dgm:pt modelId="{3B1129C6-D6D7-4BE2-ADB9-068182690436}" type="parTrans" cxnId="{6BEAAEF0-34F0-4AC9-982D-1C819F0EC395}">
      <dgm:prSet/>
      <dgm:spPr/>
      <dgm:t>
        <a:bodyPr/>
        <a:lstStyle/>
        <a:p>
          <a:endParaRPr lang="en-US"/>
        </a:p>
      </dgm:t>
    </dgm:pt>
    <dgm:pt modelId="{885EF382-9FAC-434E-9161-DDE171D47E0F}" type="sibTrans" cxnId="{6BEAAEF0-34F0-4AC9-982D-1C819F0EC395}">
      <dgm:prSet/>
      <dgm:spPr/>
      <dgm:t>
        <a:bodyPr/>
        <a:lstStyle/>
        <a:p>
          <a:endParaRPr lang="en-US"/>
        </a:p>
      </dgm:t>
    </dgm:pt>
    <dgm:pt modelId="{936D2653-CB2B-4A1D-A404-2F0454080536}">
      <dgm:prSet phldrT="[Text]" phldr="0"/>
      <dgm:spPr/>
      <dgm:t>
        <a:bodyPr/>
        <a:lstStyle/>
        <a:p>
          <a:pPr>
            <a:lnSpc>
              <a:spcPct val="100000"/>
            </a:lnSpc>
          </a:pPr>
          <a:r>
            <a:rPr lang="en-US"/>
            <a:t>Self assessment Tool</a:t>
          </a:r>
        </a:p>
      </dgm:t>
    </dgm:pt>
    <dgm:pt modelId="{CD9CC607-B9E5-4039-A5D6-E7DB198C4254}" type="parTrans" cxnId="{D196C790-0B52-4D72-BB75-D0A17FC1D45E}">
      <dgm:prSet/>
      <dgm:spPr/>
      <dgm:t>
        <a:bodyPr/>
        <a:lstStyle/>
        <a:p>
          <a:endParaRPr lang="en-US"/>
        </a:p>
      </dgm:t>
    </dgm:pt>
    <dgm:pt modelId="{11474AA6-2243-4253-A925-35E2CF837420}" type="sibTrans" cxnId="{D196C790-0B52-4D72-BB75-D0A17FC1D45E}">
      <dgm:prSet/>
      <dgm:spPr/>
      <dgm:t>
        <a:bodyPr/>
        <a:lstStyle/>
        <a:p>
          <a:endParaRPr lang="en-US"/>
        </a:p>
      </dgm:t>
    </dgm:pt>
    <dgm:pt modelId="{AD1A5490-B145-4A4E-B18E-F43659163101}">
      <dgm:prSet phldrT="[Text]" phldr="0"/>
      <dgm:spPr/>
      <dgm:t>
        <a:bodyPr/>
        <a:lstStyle/>
        <a:p>
          <a:pPr>
            <a:lnSpc>
              <a:spcPct val="100000"/>
            </a:lnSpc>
          </a:pPr>
          <a:r>
            <a:rPr lang="en-US" b="1"/>
            <a:t>Prioritize</a:t>
          </a:r>
        </a:p>
      </dgm:t>
    </dgm:pt>
    <dgm:pt modelId="{1EB47FA9-9E67-4F6F-8059-DBCEB0AEF673}" type="parTrans" cxnId="{38F01A3B-54C7-41CF-9FC0-6A3B5DD59A81}">
      <dgm:prSet/>
      <dgm:spPr/>
      <dgm:t>
        <a:bodyPr/>
        <a:lstStyle/>
        <a:p>
          <a:endParaRPr lang="en-US"/>
        </a:p>
      </dgm:t>
    </dgm:pt>
    <dgm:pt modelId="{F0120748-E3A8-405C-A115-C5A35CE8FD9A}" type="sibTrans" cxnId="{38F01A3B-54C7-41CF-9FC0-6A3B5DD59A81}">
      <dgm:prSet/>
      <dgm:spPr/>
      <dgm:t>
        <a:bodyPr/>
        <a:lstStyle/>
        <a:p>
          <a:endParaRPr lang="en-US"/>
        </a:p>
      </dgm:t>
    </dgm:pt>
    <dgm:pt modelId="{A7C10E46-2B50-42BD-B8AD-3ADE1EA74323}">
      <dgm:prSet phldrT="[Text]" phldr="0"/>
      <dgm:spPr/>
      <dgm:t>
        <a:bodyPr/>
        <a:lstStyle/>
        <a:p>
          <a:pPr>
            <a:lnSpc>
              <a:spcPct val="100000"/>
            </a:lnSpc>
          </a:pPr>
          <a:r>
            <a:rPr lang="en-US"/>
            <a:t>Which can we take on?</a:t>
          </a:r>
        </a:p>
      </dgm:t>
    </dgm:pt>
    <dgm:pt modelId="{34C11722-7525-4B78-81F5-06A3119623D3}" type="parTrans" cxnId="{F0CA4ECE-6611-4B9A-AF36-1C6B67FD2EF2}">
      <dgm:prSet/>
      <dgm:spPr/>
      <dgm:t>
        <a:bodyPr/>
        <a:lstStyle/>
        <a:p>
          <a:endParaRPr lang="en-US"/>
        </a:p>
      </dgm:t>
    </dgm:pt>
    <dgm:pt modelId="{F2DC177A-904A-4857-8BE5-FA8AEB808BA5}" type="sibTrans" cxnId="{F0CA4ECE-6611-4B9A-AF36-1C6B67FD2EF2}">
      <dgm:prSet/>
      <dgm:spPr/>
      <dgm:t>
        <a:bodyPr/>
        <a:lstStyle/>
        <a:p>
          <a:endParaRPr lang="en-US"/>
        </a:p>
      </dgm:t>
    </dgm:pt>
    <dgm:pt modelId="{A78BA142-D599-4475-A426-02F146889777}">
      <dgm:prSet phldrT="[Text]" phldr="0" custT="1"/>
      <dgm:spPr/>
      <dgm:t>
        <a:bodyPr/>
        <a:lstStyle/>
        <a:p>
          <a:r>
            <a:rPr lang="en-US" sz="2400" b="1"/>
            <a:t>Plan</a:t>
          </a:r>
        </a:p>
      </dgm:t>
    </dgm:pt>
    <dgm:pt modelId="{5B0B7B05-53C3-401E-850B-91382A43F78E}" type="parTrans" cxnId="{C904A58D-97FD-4463-8656-E9FE9847EAF4}">
      <dgm:prSet/>
      <dgm:spPr/>
      <dgm:t>
        <a:bodyPr/>
        <a:lstStyle/>
        <a:p>
          <a:endParaRPr lang="en-US"/>
        </a:p>
      </dgm:t>
    </dgm:pt>
    <dgm:pt modelId="{161CA25D-CEEC-4124-AB37-B4F051DE006C}" type="sibTrans" cxnId="{C904A58D-97FD-4463-8656-E9FE9847EAF4}">
      <dgm:prSet/>
      <dgm:spPr/>
      <dgm:t>
        <a:bodyPr/>
        <a:lstStyle/>
        <a:p>
          <a:endParaRPr lang="en-US"/>
        </a:p>
      </dgm:t>
    </dgm:pt>
    <dgm:pt modelId="{F3A3C929-C9F2-48AC-AC63-C662B831E05F}">
      <dgm:prSet phldrT="[Text]" phldr="0"/>
      <dgm:spPr/>
      <dgm:t>
        <a:bodyPr/>
        <a:lstStyle/>
        <a:p>
          <a:pPr>
            <a:lnSpc>
              <a:spcPct val="100000"/>
            </a:lnSpc>
          </a:pPr>
          <a:r>
            <a:rPr lang="en-US"/>
            <a:t>What ACTION can we put in place, by when</a:t>
          </a:r>
        </a:p>
      </dgm:t>
    </dgm:pt>
    <dgm:pt modelId="{1263816A-46BD-4A6E-BE6C-A27F5F90A705}" type="parTrans" cxnId="{6088E01E-643D-4DAA-8485-3A862F2508D8}">
      <dgm:prSet/>
      <dgm:spPr/>
      <dgm:t>
        <a:bodyPr/>
        <a:lstStyle/>
        <a:p>
          <a:endParaRPr lang="en-US"/>
        </a:p>
      </dgm:t>
    </dgm:pt>
    <dgm:pt modelId="{A4019398-BC1E-487A-B24D-DB563A7C4048}" type="sibTrans" cxnId="{6088E01E-643D-4DAA-8485-3A862F2508D8}">
      <dgm:prSet/>
      <dgm:spPr/>
      <dgm:t>
        <a:bodyPr/>
        <a:lstStyle/>
        <a:p>
          <a:endParaRPr lang="en-US"/>
        </a:p>
      </dgm:t>
    </dgm:pt>
    <dgm:pt modelId="{48B42D70-E13F-4E55-BCBF-5ADA8D02A752}">
      <dgm:prSet phldrT="[Text]" phldr="0" custT="1"/>
      <dgm:spPr/>
      <dgm:t>
        <a:bodyPr/>
        <a:lstStyle/>
        <a:p>
          <a:r>
            <a:rPr lang="en-US" sz="2400" b="1"/>
            <a:t>Review</a:t>
          </a:r>
        </a:p>
      </dgm:t>
    </dgm:pt>
    <dgm:pt modelId="{9C993796-5CFA-4FB1-8EAD-79E26AA2A3ED}" type="parTrans" cxnId="{86C4AFC8-068F-4B16-AB49-B98069C398B3}">
      <dgm:prSet/>
      <dgm:spPr/>
      <dgm:t>
        <a:bodyPr/>
        <a:lstStyle/>
        <a:p>
          <a:endParaRPr lang="en-US"/>
        </a:p>
      </dgm:t>
    </dgm:pt>
    <dgm:pt modelId="{995A3E1A-1EE3-4C06-9B80-074539C98FA7}" type="sibTrans" cxnId="{86C4AFC8-068F-4B16-AB49-B98069C398B3}">
      <dgm:prSet/>
      <dgm:spPr/>
      <dgm:t>
        <a:bodyPr/>
        <a:lstStyle/>
        <a:p>
          <a:endParaRPr lang="en-US"/>
        </a:p>
      </dgm:t>
    </dgm:pt>
    <dgm:pt modelId="{ECDE5B0F-565C-4821-A2DD-92E0F6FBD037}">
      <dgm:prSet phldrT="[Text]" phldr="0"/>
      <dgm:spPr/>
      <dgm:t>
        <a:bodyPr/>
        <a:lstStyle/>
        <a:p>
          <a:pPr>
            <a:lnSpc>
              <a:spcPct val="100000"/>
            </a:lnSpc>
          </a:pPr>
          <a:r>
            <a:rPr lang="en-US"/>
            <a:t>What are the outcomes</a:t>
          </a:r>
        </a:p>
      </dgm:t>
    </dgm:pt>
    <dgm:pt modelId="{88AA5D1C-2046-4BC6-B841-EEE020574ABE}" type="parTrans" cxnId="{503753B5-072D-4795-83F8-0568F47245D2}">
      <dgm:prSet/>
      <dgm:spPr/>
      <dgm:t>
        <a:bodyPr/>
        <a:lstStyle/>
        <a:p>
          <a:endParaRPr lang="en-US"/>
        </a:p>
      </dgm:t>
    </dgm:pt>
    <dgm:pt modelId="{2EDA2031-8081-42C5-8715-8EC49C6BA5E1}" type="sibTrans" cxnId="{503753B5-072D-4795-83F8-0568F47245D2}">
      <dgm:prSet/>
      <dgm:spPr/>
      <dgm:t>
        <a:bodyPr/>
        <a:lstStyle/>
        <a:p>
          <a:endParaRPr lang="en-US"/>
        </a:p>
      </dgm:t>
    </dgm:pt>
    <dgm:pt modelId="{FA358853-08E4-493F-BDF1-ACC9818E3FBB}">
      <dgm:prSet phldrT="[Text]" phldr="0"/>
      <dgm:spPr/>
      <dgm:t>
        <a:bodyPr/>
        <a:lstStyle/>
        <a:p>
          <a:pPr>
            <a:lnSpc>
              <a:spcPct val="100000"/>
            </a:lnSpc>
          </a:pPr>
          <a:r>
            <a:rPr lang="en-US"/>
            <a:t>Current Status</a:t>
          </a:r>
        </a:p>
      </dgm:t>
    </dgm:pt>
    <dgm:pt modelId="{94902F27-CF32-4029-B099-863E0E2C5B7C}" type="parTrans" cxnId="{49D4BA94-3D4D-4A3F-B6FD-A642C49E03A0}">
      <dgm:prSet/>
      <dgm:spPr/>
      <dgm:t>
        <a:bodyPr/>
        <a:lstStyle/>
        <a:p>
          <a:endParaRPr lang="en-US"/>
        </a:p>
      </dgm:t>
    </dgm:pt>
    <dgm:pt modelId="{AFFA678E-61B2-447F-8CD4-A91A4BA7FA49}" type="sibTrans" cxnId="{49D4BA94-3D4D-4A3F-B6FD-A642C49E03A0}">
      <dgm:prSet/>
      <dgm:spPr/>
      <dgm:t>
        <a:bodyPr/>
        <a:lstStyle/>
        <a:p>
          <a:endParaRPr lang="en-US"/>
        </a:p>
      </dgm:t>
    </dgm:pt>
    <dgm:pt modelId="{AD85D20E-D4A5-46D8-9536-0E6ED4D6AFED}">
      <dgm:prSet phldrT="[Text]" phldr="0"/>
      <dgm:spPr/>
      <dgm:t>
        <a:bodyPr/>
        <a:lstStyle/>
        <a:p>
          <a:pPr>
            <a:lnSpc>
              <a:spcPct val="100000"/>
            </a:lnSpc>
          </a:pPr>
          <a:r>
            <a:rPr lang="en-US"/>
            <a:t>Which might build into other categories?</a:t>
          </a:r>
        </a:p>
      </dgm:t>
    </dgm:pt>
    <dgm:pt modelId="{44C05291-D60D-4E8B-A450-E315C2E2C68F}" type="parTrans" cxnId="{33D26E11-6EF4-4A06-8F4C-E13AEEA3E05B}">
      <dgm:prSet/>
      <dgm:spPr/>
      <dgm:t>
        <a:bodyPr/>
        <a:lstStyle/>
        <a:p>
          <a:endParaRPr lang="en-US"/>
        </a:p>
      </dgm:t>
    </dgm:pt>
    <dgm:pt modelId="{57AA045F-D8C9-4AB7-8190-8DEEDC6815F0}" type="sibTrans" cxnId="{33D26E11-6EF4-4A06-8F4C-E13AEEA3E05B}">
      <dgm:prSet/>
      <dgm:spPr/>
      <dgm:t>
        <a:bodyPr/>
        <a:lstStyle/>
        <a:p>
          <a:endParaRPr lang="en-US"/>
        </a:p>
      </dgm:t>
    </dgm:pt>
    <dgm:pt modelId="{B51E0763-1545-4913-93C2-BD6DE3B78542}">
      <dgm:prSet phldrT="[Text]" phldr="0"/>
      <dgm:spPr/>
      <dgm:t>
        <a:bodyPr/>
        <a:lstStyle/>
        <a:p>
          <a:pPr>
            <a:lnSpc>
              <a:spcPct val="100000"/>
            </a:lnSpc>
          </a:pPr>
          <a:r>
            <a:rPr lang="en-US"/>
            <a:t>Who is responsible</a:t>
          </a:r>
        </a:p>
      </dgm:t>
    </dgm:pt>
    <dgm:pt modelId="{7FE29CA8-9C14-4944-85B3-987CA7B76E0E}" type="parTrans" cxnId="{0FA0928F-A72B-403B-9E8D-F363C31E8A2D}">
      <dgm:prSet/>
      <dgm:spPr/>
      <dgm:t>
        <a:bodyPr/>
        <a:lstStyle/>
        <a:p>
          <a:endParaRPr lang="en-US"/>
        </a:p>
      </dgm:t>
    </dgm:pt>
    <dgm:pt modelId="{BA503B09-FF5D-4618-ABC2-FEFAF0465CD6}" type="sibTrans" cxnId="{0FA0928F-A72B-403B-9E8D-F363C31E8A2D}">
      <dgm:prSet/>
      <dgm:spPr/>
      <dgm:t>
        <a:bodyPr/>
        <a:lstStyle/>
        <a:p>
          <a:endParaRPr lang="en-US"/>
        </a:p>
      </dgm:t>
    </dgm:pt>
    <dgm:pt modelId="{92866C35-F253-4486-93A9-D85092545872}">
      <dgm:prSet phldrT="[Text]" phldr="0"/>
      <dgm:spPr/>
      <dgm:t>
        <a:bodyPr/>
        <a:lstStyle/>
        <a:p>
          <a:pPr>
            <a:lnSpc>
              <a:spcPct val="100000"/>
            </a:lnSpc>
          </a:pPr>
          <a:r>
            <a:rPr lang="en-US"/>
            <a:t>What is our schedule for revisiting</a:t>
          </a:r>
        </a:p>
      </dgm:t>
    </dgm:pt>
    <dgm:pt modelId="{A37CBD05-FE2D-4852-95A0-B09160309E57}" type="parTrans" cxnId="{83933F77-6F53-49AC-BAF6-47199203711A}">
      <dgm:prSet/>
      <dgm:spPr/>
      <dgm:t>
        <a:bodyPr/>
        <a:lstStyle/>
        <a:p>
          <a:endParaRPr lang="en-US"/>
        </a:p>
      </dgm:t>
    </dgm:pt>
    <dgm:pt modelId="{4EE123D3-A12B-4BDC-8FE0-088FA3B2B730}" type="sibTrans" cxnId="{83933F77-6F53-49AC-BAF6-47199203711A}">
      <dgm:prSet/>
      <dgm:spPr/>
      <dgm:t>
        <a:bodyPr/>
        <a:lstStyle/>
        <a:p>
          <a:endParaRPr lang="en-US"/>
        </a:p>
      </dgm:t>
    </dgm:pt>
    <dgm:pt modelId="{E208FADC-8EE4-4F97-8A52-090C56D5F80A}" type="pres">
      <dgm:prSet presAssocID="{D7B017F4-5069-4D2E-9258-11D95B61F276}" presName="cycleMatrixDiagram" presStyleCnt="0">
        <dgm:presLayoutVars>
          <dgm:chMax val="1"/>
          <dgm:dir/>
          <dgm:animLvl val="lvl"/>
          <dgm:resizeHandles val="exact"/>
        </dgm:presLayoutVars>
      </dgm:prSet>
      <dgm:spPr/>
    </dgm:pt>
    <dgm:pt modelId="{C53916AA-CC43-4830-9991-E932F2515016}" type="pres">
      <dgm:prSet presAssocID="{D7B017F4-5069-4D2E-9258-11D95B61F276}" presName="children" presStyleCnt="0"/>
      <dgm:spPr/>
    </dgm:pt>
    <dgm:pt modelId="{42ADD51F-4C48-43AF-A71B-72230490ED2D}" type="pres">
      <dgm:prSet presAssocID="{D7B017F4-5069-4D2E-9258-11D95B61F276}" presName="child1group" presStyleCnt="0"/>
      <dgm:spPr/>
    </dgm:pt>
    <dgm:pt modelId="{F7143B41-9C02-4C40-B48A-13F00651A2F4}" type="pres">
      <dgm:prSet presAssocID="{D7B017F4-5069-4D2E-9258-11D95B61F276}" presName="child1" presStyleLbl="bgAcc1" presStyleIdx="0" presStyleCnt="4" custScaleX="208436" custLinFactNeighborX="-55966" custLinFactNeighborY="4289"/>
      <dgm:spPr/>
    </dgm:pt>
    <dgm:pt modelId="{374D3F58-95C7-48F0-A8DF-5C08E050C7FC}" type="pres">
      <dgm:prSet presAssocID="{D7B017F4-5069-4D2E-9258-11D95B61F276}" presName="child1Text" presStyleLbl="bgAcc1" presStyleIdx="0" presStyleCnt="4">
        <dgm:presLayoutVars>
          <dgm:bulletEnabled val="1"/>
        </dgm:presLayoutVars>
      </dgm:prSet>
      <dgm:spPr/>
    </dgm:pt>
    <dgm:pt modelId="{3BD45B01-76A0-409B-9F45-A63BB8CC2C9D}" type="pres">
      <dgm:prSet presAssocID="{D7B017F4-5069-4D2E-9258-11D95B61F276}" presName="child2group" presStyleCnt="0"/>
      <dgm:spPr/>
    </dgm:pt>
    <dgm:pt modelId="{54DDFB86-16BA-4D1B-A127-14D413A5C354}" type="pres">
      <dgm:prSet presAssocID="{D7B017F4-5069-4D2E-9258-11D95B61F276}" presName="child2" presStyleLbl="bgAcc1" presStyleIdx="1" presStyleCnt="4" custScaleX="193527" custLinFactNeighborX="30563" custLinFactNeighborY="2451"/>
      <dgm:spPr/>
    </dgm:pt>
    <dgm:pt modelId="{8D8FA8C0-AD34-47A6-B787-C9135AB05389}" type="pres">
      <dgm:prSet presAssocID="{D7B017F4-5069-4D2E-9258-11D95B61F276}" presName="child2Text" presStyleLbl="bgAcc1" presStyleIdx="1" presStyleCnt="4">
        <dgm:presLayoutVars>
          <dgm:bulletEnabled val="1"/>
        </dgm:presLayoutVars>
      </dgm:prSet>
      <dgm:spPr/>
    </dgm:pt>
    <dgm:pt modelId="{C2EA3CC9-4F7B-499F-A4CF-DC5AF08A901A}" type="pres">
      <dgm:prSet presAssocID="{D7B017F4-5069-4D2E-9258-11D95B61F276}" presName="child3group" presStyleCnt="0"/>
      <dgm:spPr/>
    </dgm:pt>
    <dgm:pt modelId="{DFFB920D-5808-4DAD-BF6C-B5F2395AF6A0}" type="pres">
      <dgm:prSet presAssocID="{D7B017F4-5069-4D2E-9258-11D95B61F276}" presName="child3" presStyleLbl="bgAcc1" presStyleIdx="2" presStyleCnt="4" custScaleX="193819" custScaleY="111511" custLinFactNeighborX="47563" custLinFactNeighborY="-1153"/>
      <dgm:spPr/>
    </dgm:pt>
    <dgm:pt modelId="{65C12171-CCC7-4355-83DB-6F5DE0BCCF6E}" type="pres">
      <dgm:prSet presAssocID="{D7B017F4-5069-4D2E-9258-11D95B61F276}" presName="child3Text" presStyleLbl="bgAcc1" presStyleIdx="2" presStyleCnt="4">
        <dgm:presLayoutVars>
          <dgm:bulletEnabled val="1"/>
        </dgm:presLayoutVars>
      </dgm:prSet>
      <dgm:spPr/>
    </dgm:pt>
    <dgm:pt modelId="{97B9885F-BE48-4438-BA28-A94B7CFF784F}" type="pres">
      <dgm:prSet presAssocID="{D7B017F4-5069-4D2E-9258-11D95B61F276}" presName="child4group" presStyleCnt="0"/>
      <dgm:spPr/>
    </dgm:pt>
    <dgm:pt modelId="{1891E9A6-901A-4E53-AE63-8BE53361978A}" type="pres">
      <dgm:prSet presAssocID="{D7B017F4-5069-4D2E-9258-11D95B61F276}" presName="child4" presStyleLbl="bgAcc1" presStyleIdx="3" presStyleCnt="4" custScaleX="205708" custLinFactNeighborX="-44377" custLinFactNeighborY="1028"/>
      <dgm:spPr/>
    </dgm:pt>
    <dgm:pt modelId="{ECAC64EA-F89C-4869-80A2-1134180CC7CE}" type="pres">
      <dgm:prSet presAssocID="{D7B017F4-5069-4D2E-9258-11D95B61F276}" presName="child4Text" presStyleLbl="bgAcc1" presStyleIdx="3" presStyleCnt="4">
        <dgm:presLayoutVars>
          <dgm:bulletEnabled val="1"/>
        </dgm:presLayoutVars>
      </dgm:prSet>
      <dgm:spPr/>
    </dgm:pt>
    <dgm:pt modelId="{3BE9370C-A165-4057-9560-1DAEF4F72D01}" type="pres">
      <dgm:prSet presAssocID="{D7B017F4-5069-4D2E-9258-11D95B61F276}" presName="childPlaceholder" presStyleCnt="0"/>
      <dgm:spPr/>
    </dgm:pt>
    <dgm:pt modelId="{31E594F1-1309-422F-B6DF-E6C16C825BC7}" type="pres">
      <dgm:prSet presAssocID="{D7B017F4-5069-4D2E-9258-11D95B61F276}" presName="circle" presStyleCnt="0"/>
      <dgm:spPr/>
    </dgm:pt>
    <dgm:pt modelId="{54B579EE-8DF4-4D31-BF6E-086DF943AB77}" type="pres">
      <dgm:prSet presAssocID="{D7B017F4-5069-4D2E-9258-11D95B61F276}" presName="quadrant1" presStyleLbl="node1" presStyleIdx="0" presStyleCnt="4" custScaleX="102224">
        <dgm:presLayoutVars>
          <dgm:chMax val="1"/>
          <dgm:bulletEnabled val="1"/>
        </dgm:presLayoutVars>
      </dgm:prSet>
      <dgm:spPr/>
    </dgm:pt>
    <dgm:pt modelId="{AF56F80A-7CC4-484E-B2AB-AA78D6BAB93C}" type="pres">
      <dgm:prSet presAssocID="{D7B017F4-5069-4D2E-9258-11D95B61F276}" presName="quadrant2" presStyleLbl="node1" presStyleIdx="1" presStyleCnt="4">
        <dgm:presLayoutVars>
          <dgm:chMax val="1"/>
          <dgm:bulletEnabled val="1"/>
        </dgm:presLayoutVars>
      </dgm:prSet>
      <dgm:spPr/>
    </dgm:pt>
    <dgm:pt modelId="{8FAA55F8-C866-40B8-A62E-ECAA8920B5AD}" type="pres">
      <dgm:prSet presAssocID="{D7B017F4-5069-4D2E-9258-11D95B61F276}" presName="quadrant3" presStyleLbl="node1" presStyleIdx="2" presStyleCnt="4">
        <dgm:presLayoutVars>
          <dgm:chMax val="1"/>
          <dgm:bulletEnabled val="1"/>
        </dgm:presLayoutVars>
      </dgm:prSet>
      <dgm:spPr/>
    </dgm:pt>
    <dgm:pt modelId="{C1C044C1-3EA7-42B5-99B0-36DA996B5896}" type="pres">
      <dgm:prSet presAssocID="{D7B017F4-5069-4D2E-9258-11D95B61F276}" presName="quadrant4" presStyleLbl="node1" presStyleIdx="3" presStyleCnt="4">
        <dgm:presLayoutVars>
          <dgm:chMax val="1"/>
          <dgm:bulletEnabled val="1"/>
        </dgm:presLayoutVars>
      </dgm:prSet>
      <dgm:spPr/>
    </dgm:pt>
    <dgm:pt modelId="{7248DED6-290F-4279-9D08-F98B5BFC5BC2}" type="pres">
      <dgm:prSet presAssocID="{D7B017F4-5069-4D2E-9258-11D95B61F276}" presName="quadrantPlaceholder" presStyleCnt="0"/>
      <dgm:spPr/>
    </dgm:pt>
    <dgm:pt modelId="{DF56EEF2-61EF-49BA-AB50-49B2C9B16F38}" type="pres">
      <dgm:prSet presAssocID="{D7B017F4-5069-4D2E-9258-11D95B61F276}" presName="center1" presStyleLbl="fgShp" presStyleIdx="0" presStyleCnt="2"/>
      <dgm:spPr/>
    </dgm:pt>
    <dgm:pt modelId="{511D6D15-0E52-4AEA-81AE-4F176BE3782A}" type="pres">
      <dgm:prSet presAssocID="{D7B017F4-5069-4D2E-9258-11D95B61F276}" presName="center2" presStyleLbl="fgShp" presStyleIdx="1" presStyleCnt="2"/>
      <dgm:spPr/>
    </dgm:pt>
  </dgm:ptLst>
  <dgm:cxnLst>
    <dgm:cxn modelId="{865B3405-A0C1-43EA-BEAA-80F9C568D4FB}" type="presOf" srcId="{ECDE5B0F-565C-4821-A2DD-92E0F6FBD037}" destId="{ECAC64EA-F89C-4869-80A2-1134180CC7CE}" srcOrd="1" destOrd="0" presId="urn:microsoft.com/office/officeart/2005/8/layout/cycle4"/>
    <dgm:cxn modelId="{33D26E11-6EF4-4A06-8F4C-E13AEEA3E05B}" srcId="{AD1A5490-B145-4A4E-B18E-F43659163101}" destId="{AD85D20E-D4A5-46D8-9536-0E6ED4D6AFED}" srcOrd="1" destOrd="0" parTransId="{44C05291-D60D-4E8B-A450-E315C2E2C68F}" sibTransId="{57AA045F-D8C9-4AB7-8190-8DEEDC6815F0}"/>
    <dgm:cxn modelId="{6ED30614-C4D0-4508-8390-19216DB382E6}" type="presOf" srcId="{D7B017F4-5069-4D2E-9258-11D95B61F276}" destId="{E208FADC-8EE4-4F97-8A52-090C56D5F80A}" srcOrd="0" destOrd="0" presId="urn:microsoft.com/office/officeart/2005/8/layout/cycle4"/>
    <dgm:cxn modelId="{8683EE14-77FF-4D80-8A12-62CEC781C4A8}" type="presOf" srcId="{F3A3C929-C9F2-48AC-AC63-C662B831E05F}" destId="{65C12171-CCC7-4355-83DB-6F5DE0BCCF6E}" srcOrd="1" destOrd="0" presId="urn:microsoft.com/office/officeart/2005/8/layout/cycle4"/>
    <dgm:cxn modelId="{72D23719-0A9B-4CF2-9ECD-84EB199E2FCF}" type="presOf" srcId="{ECDE5B0F-565C-4821-A2DD-92E0F6FBD037}" destId="{1891E9A6-901A-4E53-AE63-8BE53361978A}" srcOrd="0" destOrd="0" presId="urn:microsoft.com/office/officeart/2005/8/layout/cycle4"/>
    <dgm:cxn modelId="{9A4C2E1B-1A0D-4A20-A74F-EB9A1E79548F}" type="presOf" srcId="{A7C10E46-2B50-42BD-B8AD-3ADE1EA74323}" destId="{8D8FA8C0-AD34-47A6-B787-C9135AB05389}" srcOrd="1" destOrd="0" presId="urn:microsoft.com/office/officeart/2005/8/layout/cycle4"/>
    <dgm:cxn modelId="{6088E01E-643D-4DAA-8485-3A862F2508D8}" srcId="{A78BA142-D599-4475-A426-02F146889777}" destId="{F3A3C929-C9F2-48AC-AC63-C662B831E05F}" srcOrd="0" destOrd="0" parTransId="{1263816A-46BD-4A6E-BE6C-A27F5F90A705}" sibTransId="{A4019398-BC1E-487A-B24D-DB563A7C4048}"/>
    <dgm:cxn modelId="{84558025-66AB-414A-9EED-067A3EE8FC4A}" type="presOf" srcId="{F3A3C929-C9F2-48AC-AC63-C662B831E05F}" destId="{DFFB920D-5808-4DAD-BF6C-B5F2395AF6A0}" srcOrd="0" destOrd="0" presId="urn:microsoft.com/office/officeart/2005/8/layout/cycle4"/>
    <dgm:cxn modelId="{6385302C-6AB4-44B5-BBC1-BE715AD998DE}" type="presOf" srcId="{92866C35-F253-4486-93A9-D85092545872}" destId="{ECAC64EA-F89C-4869-80A2-1134180CC7CE}" srcOrd="1" destOrd="1" presId="urn:microsoft.com/office/officeart/2005/8/layout/cycle4"/>
    <dgm:cxn modelId="{8B493732-7F52-4474-A59E-3C74B4EA989D}" type="presOf" srcId="{936D2653-CB2B-4A1D-A404-2F0454080536}" destId="{374D3F58-95C7-48F0-A8DF-5C08E050C7FC}" srcOrd="1" destOrd="0" presId="urn:microsoft.com/office/officeart/2005/8/layout/cycle4"/>
    <dgm:cxn modelId="{38F01A3B-54C7-41CF-9FC0-6A3B5DD59A81}" srcId="{D7B017F4-5069-4D2E-9258-11D95B61F276}" destId="{AD1A5490-B145-4A4E-B18E-F43659163101}" srcOrd="1" destOrd="0" parTransId="{1EB47FA9-9E67-4F6F-8059-DBCEB0AEF673}" sibTransId="{F0120748-E3A8-405C-A115-C5A35CE8FD9A}"/>
    <dgm:cxn modelId="{1E8FA53B-B053-4E80-B790-F33CF6BB5DD1}" type="presOf" srcId="{48B42D70-E13F-4E55-BCBF-5ADA8D02A752}" destId="{C1C044C1-3EA7-42B5-99B0-36DA996B5896}" srcOrd="0" destOrd="0" presId="urn:microsoft.com/office/officeart/2005/8/layout/cycle4"/>
    <dgm:cxn modelId="{BE63C63C-21E7-4C22-9D4A-7EA59D68437F}" type="presOf" srcId="{B51E0763-1545-4913-93C2-BD6DE3B78542}" destId="{65C12171-CCC7-4355-83DB-6F5DE0BCCF6E}" srcOrd="1" destOrd="1" presId="urn:microsoft.com/office/officeart/2005/8/layout/cycle4"/>
    <dgm:cxn modelId="{7C35875F-2919-4532-9091-3F802C9F361D}" type="presOf" srcId="{B51E0763-1545-4913-93C2-BD6DE3B78542}" destId="{DFFB920D-5808-4DAD-BF6C-B5F2395AF6A0}" srcOrd="0" destOrd="1" presId="urn:microsoft.com/office/officeart/2005/8/layout/cycle4"/>
    <dgm:cxn modelId="{09E26D47-B45E-4FC0-AC93-8AEADD53664A}" type="presOf" srcId="{FA358853-08E4-493F-BDF1-ACC9818E3FBB}" destId="{374D3F58-95C7-48F0-A8DF-5C08E050C7FC}" srcOrd="1" destOrd="1" presId="urn:microsoft.com/office/officeart/2005/8/layout/cycle4"/>
    <dgm:cxn modelId="{78E66B48-870C-4ADC-8067-9E3E92C433DC}" type="presOf" srcId="{CBF7EB48-05D4-4ED5-A3E1-1FE34B25DA8C}" destId="{54B579EE-8DF4-4D31-BF6E-086DF943AB77}" srcOrd="0" destOrd="0" presId="urn:microsoft.com/office/officeart/2005/8/layout/cycle4"/>
    <dgm:cxn modelId="{8A3DEF4E-9D8E-49DB-81D7-60E45E2E8142}" type="presOf" srcId="{A7C10E46-2B50-42BD-B8AD-3ADE1EA74323}" destId="{54DDFB86-16BA-4D1B-A127-14D413A5C354}" srcOrd="0" destOrd="0" presId="urn:microsoft.com/office/officeart/2005/8/layout/cycle4"/>
    <dgm:cxn modelId="{EB766552-1071-4827-B626-D8C5ACCAE36C}" type="presOf" srcId="{AD1A5490-B145-4A4E-B18E-F43659163101}" destId="{AF56F80A-7CC4-484E-B2AB-AA78D6BAB93C}" srcOrd="0" destOrd="0" presId="urn:microsoft.com/office/officeart/2005/8/layout/cycle4"/>
    <dgm:cxn modelId="{83933F77-6F53-49AC-BAF6-47199203711A}" srcId="{48B42D70-E13F-4E55-BCBF-5ADA8D02A752}" destId="{92866C35-F253-4486-93A9-D85092545872}" srcOrd="1" destOrd="0" parTransId="{A37CBD05-FE2D-4852-95A0-B09160309E57}" sibTransId="{4EE123D3-A12B-4BDC-8FE0-088FA3B2B730}"/>
    <dgm:cxn modelId="{83FE7189-0151-4269-AB4B-475170571649}" type="presOf" srcId="{92866C35-F253-4486-93A9-D85092545872}" destId="{1891E9A6-901A-4E53-AE63-8BE53361978A}" srcOrd="0" destOrd="1" presId="urn:microsoft.com/office/officeart/2005/8/layout/cycle4"/>
    <dgm:cxn modelId="{C904A58D-97FD-4463-8656-E9FE9847EAF4}" srcId="{D7B017F4-5069-4D2E-9258-11D95B61F276}" destId="{A78BA142-D599-4475-A426-02F146889777}" srcOrd="2" destOrd="0" parTransId="{5B0B7B05-53C3-401E-850B-91382A43F78E}" sibTransId="{161CA25D-CEEC-4124-AB37-B4F051DE006C}"/>
    <dgm:cxn modelId="{688C918E-580B-4606-9D34-530BCD009017}" type="presOf" srcId="{AD85D20E-D4A5-46D8-9536-0E6ED4D6AFED}" destId="{8D8FA8C0-AD34-47A6-B787-C9135AB05389}" srcOrd="1" destOrd="1" presId="urn:microsoft.com/office/officeart/2005/8/layout/cycle4"/>
    <dgm:cxn modelId="{0FA0928F-A72B-403B-9E8D-F363C31E8A2D}" srcId="{A78BA142-D599-4475-A426-02F146889777}" destId="{B51E0763-1545-4913-93C2-BD6DE3B78542}" srcOrd="1" destOrd="0" parTransId="{7FE29CA8-9C14-4944-85B3-987CA7B76E0E}" sibTransId="{BA503B09-FF5D-4618-ABC2-FEFAF0465CD6}"/>
    <dgm:cxn modelId="{D196C790-0B52-4D72-BB75-D0A17FC1D45E}" srcId="{CBF7EB48-05D4-4ED5-A3E1-1FE34B25DA8C}" destId="{936D2653-CB2B-4A1D-A404-2F0454080536}" srcOrd="0" destOrd="0" parTransId="{CD9CC607-B9E5-4039-A5D6-E7DB198C4254}" sibTransId="{11474AA6-2243-4253-A925-35E2CF837420}"/>
    <dgm:cxn modelId="{49D4BA94-3D4D-4A3F-B6FD-A642C49E03A0}" srcId="{CBF7EB48-05D4-4ED5-A3E1-1FE34B25DA8C}" destId="{FA358853-08E4-493F-BDF1-ACC9818E3FBB}" srcOrd="1" destOrd="0" parTransId="{94902F27-CF32-4029-B099-863E0E2C5B7C}" sibTransId="{AFFA678E-61B2-447F-8CD4-A91A4BA7FA49}"/>
    <dgm:cxn modelId="{503753B5-072D-4795-83F8-0568F47245D2}" srcId="{48B42D70-E13F-4E55-BCBF-5ADA8D02A752}" destId="{ECDE5B0F-565C-4821-A2DD-92E0F6FBD037}" srcOrd="0" destOrd="0" parTransId="{88AA5D1C-2046-4BC6-B841-EEE020574ABE}" sibTransId="{2EDA2031-8081-42C5-8715-8EC49C6BA5E1}"/>
    <dgm:cxn modelId="{D7213EC1-FBFC-4409-A271-D4E74DC6A69E}" type="presOf" srcId="{936D2653-CB2B-4A1D-A404-2F0454080536}" destId="{F7143B41-9C02-4C40-B48A-13F00651A2F4}" srcOrd="0" destOrd="0" presId="urn:microsoft.com/office/officeart/2005/8/layout/cycle4"/>
    <dgm:cxn modelId="{86C4AFC8-068F-4B16-AB49-B98069C398B3}" srcId="{D7B017F4-5069-4D2E-9258-11D95B61F276}" destId="{48B42D70-E13F-4E55-BCBF-5ADA8D02A752}" srcOrd="3" destOrd="0" parTransId="{9C993796-5CFA-4FB1-8EAD-79E26AA2A3ED}" sibTransId="{995A3E1A-1EE3-4C06-9B80-074539C98FA7}"/>
    <dgm:cxn modelId="{F0CA4ECE-6611-4B9A-AF36-1C6B67FD2EF2}" srcId="{AD1A5490-B145-4A4E-B18E-F43659163101}" destId="{A7C10E46-2B50-42BD-B8AD-3ADE1EA74323}" srcOrd="0" destOrd="0" parTransId="{34C11722-7525-4B78-81F5-06A3119623D3}" sibTransId="{F2DC177A-904A-4857-8BE5-FA8AEB808BA5}"/>
    <dgm:cxn modelId="{5166D5E2-74FB-43A6-89FA-3FBD80459868}" type="presOf" srcId="{AD85D20E-D4A5-46D8-9536-0E6ED4D6AFED}" destId="{54DDFB86-16BA-4D1B-A127-14D413A5C354}" srcOrd="0" destOrd="1" presId="urn:microsoft.com/office/officeart/2005/8/layout/cycle4"/>
    <dgm:cxn modelId="{88A6F9E3-D146-47BC-A557-1F916737360B}" type="presOf" srcId="{FA358853-08E4-493F-BDF1-ACC9818E3FBB}" destId="{F7143B41-9C02-4C40-B48A-13F00651A2F4}" srcOrd="0" destOrd="1" presId="urn:microsoft.com/office/officeart/2005/8/layout/cycle4"/>
    <dgm:cxn modelId="{6BEAAEF0-34F0-4AC9-982D-1C819F0EC395}" srcId="{D7B017F4-5069-4D2E-9258-11D95B61F276}" destId="{CBF7EB48-05D4-4ED5-A3E1-1FE34B25DA8C}" srcOrd="0" destOrd="0" parTransId="{3B1129C6-D6D7-4BE2-ADB9-068182690436}" sibTransId="{885EF382-9FAC-434E-9161-DDE171D47E0F}"/>
    <dgm:cxn modelId="{899A35F5-AD76-4BB6-A15C-DDDD170102E6}" type="presOf" srcId="{A78BA142-D599-4475-A426-02F146889777}" destId="{8FAA55F8-C866-40B8-A62E-ECAA8920B5AD}" srcOrd="0" destOrd="0" presId="urn:microsoft.com/office/officeart/2005/8/layout/cycle4"/>
    <dgm:cxn modelId="{80FB8836-3532-45D7-B913-CC63E1E9B374}" type="presParOf" srcId="{E208FADC-8EE4-4F97-8A52-090C56D5F80A}" destId="{C53916AA-CC43-4830-9991-E932F2515016}" srcOrd="0" destOrd="0" presId="urn:microsoft.com/office/officeart/2005/8/layout/cycle4"/>
    <dgm:cxn modelId="{CA2B88D2-4ED0-446D-BCCE-9A4EFF809E36}" type="presParOf" srcId="{C53916AA-CC43-4830-9991-E932F2515016}" destId="{42ADD51F-4C48-43AF-A71B-72230490ED2D}" srcOrd="0" destOrd="0" presId="urn:microsoft.com/office/officeart/2005/8/layout/cycle4"/>
    <dgm:cxn modelId="{86FA0A91-D129-4669-BC76-128E7236CC81}" type="presParOf" srcId="{42ADD51F-4C48-43AF-A71B-72230490ED2D}" destId="{F7143B41-9C02-4C40-B48A-13F00651A2F4}" srcOrd="0" destOrd="0" presId="urn:microsoft.com/office/officeart/2005/8/layout/cycle4"/>
    <dgm:cxn modelId="{D09C5272-58E0-410A-9F9D-AA2CF0DB538A}" type="presParOf" srcId="{42ADD51F-4C48-43AF-A71B-72230490ED2D}" destId="{374D3F58-95C7-48F0-A8DF-5C08E050C7FC}" srcOrd="1" destOrd="0" presId="urn:microsoft.com/office/officeart/2005/8/layout/cycle4"/>
    <dgm:cxn modelId="{D4013AF7-3A4B-41E3-B492-10234F28BC4E}" type="presParOf" srcId="{C53916AA-CC43-4830-9991-E932F2515016}" destId="{3BD45B01-76A0-409B-9F45-A63BB8CC2C9D}" srcOrd="1" destOrd="0" presId="urn:microsoft.com/office/officeart/2005/8/layout/cycle4"/>
    <dgm:cxn modelId="{3B2B0DB7-E484-491F-A241-5CD57E88852A}" type="presParOf" srcId="{3BD45B01-76A0-409B-9F45-A63BB8CC2C9D}" destId="{54DDFB86-16BA-4D1B-A127-14D413A5C354}" srcOrd="0" destOrd="0" presId="urn:microsoft.com/office/officeart/2005/8/layout/cycle4"/>
    <dgm:cxn modelId="{BB741FDA-4EB5-4CA2-A5D3-C4E784608EDF}" type="presParOf" srcId="{3BD45B01-76A0-409B-9F45-A63BB8CC2C9D}" destId="{8D8FA8C0-AD34-47A6-B787-C9135AB05389}" srcOrd="1" destOrd="0" presId="urn:microsoft.com/office/officeart/2005/8/layout/cycle4"/>
    <dgm:cxn modelId="{8282F2F8-033F-4A0E-BCDC-672649B07574}" type="presParOf" srcId="{C53916AA-CC43-4830-9991-E932F2515016}" destId="{C2EA3CC9-4F7B-499F-A4CF-DC5AF08A901A}" srcOrd="2" destOrd="0" presId="urn:microsoft.com/office/officeart/2005/8/layout/cycle4"/>
    <dgm:cxn modelId="{B7F5B8E8-3F3A-4787-B200-F0D4F8FA24A2}" type="presParOf" srcId="{C2EA3CC9-4F7B-499F-A4CF-DC5AF08A901A}" destId="{DFFB920D-5808-4DAD-BF6C-B5F2395AF6A0}" srcOrd="0" destOrd="0" presId="urn:microsoft.com/office/officeart/2005/8/layout/cycle4"/>
    <dgm:cxn modelId="{0F02541E-D355-4611-96F5-A5E4E2ED7E88}" type="presParOf" srcId="{C2EA3CC9-4F7B-499F-A4CF-DC5AF08A901A}" destId="{65C12171-CCC7-4355-83DB-6F5DE0BCCF6E}" srcOrd="1" destOrd="0" presId="urn:microsoft.com/office/officeart/2005/8/layout/cycle4"/>
    <dgm:cxn modelId="{82174C31-DD19-4287-BC9C-B10FD663FF1B}" type="presParOf" srcId="{C53916AA-CC43-4830-9991-E932F2515016}" destId="{97B9885F-BE48-4438-BA28-A94B7CFF784F}" srcOrd="3" destOrd="0" presId="urn:microsoft.com/office/officeart/2005/8/layout/cycle4"/>
    <dgm:cxn modelId="{0224C80F-0F37-4EA0-B3F8-39D0A085772D}" type="presParOf" srcId="{97B9885F-BE48-4438-BA28-A94B7CFF784F}" destId="{1891E9A6-901A-4E53-AE63-8BE53361978A}" srcOrd="0" destOrd="0" presId="urn:microsoft.com/office/officeart/2005/8/layout/cycle4"/>
    <dgm:cxn modelId="{F99EF8D4-C88D-449C-8EED-6849158D9CBB}" type="presParOf" srcId="{97B9885F-BE48-4438-BA28-A94B7CFF784F}" destId="{ECAC64EA-F89C-4869-80A2-1134180CC7CE}" srcOrd="1" destOrd="0" presId="urn:microsoft.com/office/officeart/2005/8/layout/cycle4"/>
    <dgm:cxn modelId="{8D70A25D-8C7C-4C27-BADD-75C4CFDFB34C}" type="presParOf" srcId="{C53916AA-CC43-4830-9991-E932F2515016}" destId="{3BE9370C-A165-4057-9560-1DAEF4F72D01}" srcOrd="4" destOrd="0" presId="urn:microsoft.com/office/officeart/2005/8/layout/cycle4"/>
    <dgm:cxn modelId="{DB846B08-6E09-4F99-92CA-3C56564CF81D}" type="presParOf" srcId="{E208FADC-8EE4-4F97-8A52-090C56D5F80A}" destId="{31E594F1-1309-422F-B6DF-E6C16C825BC7}" srcOrd="1" destOrd="0" presId="urn:microsoft.com/office/officeart/2005/8/layout/cycle4"/>
    <dgm:cxn modelId="{165F9FC9-BC22-46C8-B1DB-D5B639B11019}" type="presParOf" srcId="{31E594F1-1309-422F-B6DF-E6C16C825BC7}" destId="{54B579EE-8DF4-4D31-BF6E-086DF943AB77}" srcOrd="0" destOrd="0" presId="urn:microsoft.com/office/officeart/2005/8/layout/cycle4"/>
    <dgm:cxn modelId="{4107A202-A145-4763-982C-812DFACDE52F}" type="presParOf" srcId="{31E594F1-1309-422F-B6DF-E6C16C825BC7}" destId="{AF56F80A-7CC4-484E-B2AB-AA78D6BAB93C}" srcOrd="1" destOrd="0" presId="urn:microsoft.com/office/officeart/2005/8/layout/cycle4"/>
    <dgm:cxn modelId="{ED6B17AE-5B85-401D-9D16-5C94B7B59813}" type="presParOf" srcId="{31E594F1-1309-422F-B6DF-E6C16C825BC7}" destId="{8FAA55F8-C866-40B8-A62E-ECAA8920B5AD}" srcOrd="2" destOrd="0" presId="urn:microsoft.com/office/officeart/2005/8/layout/cycle4"/>
    <dgm:cxn modelId="{1D767CA2-934B-4AA4-A954-42ECB7195792}" type="presParOf" srcId="{31E594F1-1309-422F-B6DF-E6C16C825BC7}" destId="{C1C044C1-3EA7-42B5-99B0-36DA996B5896}" srcOrd="3" destOrd="0" presId="urn:microsoft.com/office/officeart/2005/8/layout/cycle4"/>
    <dgm:cxn modelId="{10034429-7AD8-432D-91E7-5772E99082E6}" type="presParOf" srcId="{31E594F1-1309-422F-B6DF-E6C16C825BC7}" destId="{7248DED6-290F-4279-9D08-F98B5BFC5BC2}" srcOrd="4" destOrd="0" presId="urn:microsoft.com/office/officeart/2005/8/layout/cycle4"/>
    <dgm:cxn modelId="{554719A8-5FE0-4E50-AD81-D7E9ABA4BDAC}" type="presParOf" srcId="{E208FADC-8EE4-4F97-8A52-090C56D5F80A}" destId="{DF56EEF2-61EF-49BA-AB50-49B2C9B16F38}" srcOrd="2" destOrd="0" presId="urn:microsoft.com/office/officeart/2005/8/layout/cycle4"/>
    <dgm:cxn modelId="{162DB2AB-AB3D-4677-A272-B87296E631A2}" type="presParOf" srcId="{E208FADC-8EE4-4F97-8A52-090C56D5F80A}" destId="{511D6D15-0E52-4AEA-81AE-4F176BE3782A}"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B017F4-5069-4D2E-9258-11D95B61F276}"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CBF7EB48-05D4-4ED5-A3E1-1FE34B25DA8C}">
      <dgm:prSet phldrT="[Text]" phldr="0" custT="1"/>
      <dgm:spPr/>
      <dgm:t>
        <a:bodyPr/>
        <a:lstStyle/>
        <a:p>
          <a:r>
            <a:rPr lang="en-US" sz="2400" b="1"/>
            <a:t>Assess</a:t>
          </a:r>
        </a:p>
      </dgm:t>
    </dgm:pt>
    <dgm:pt modelId="{3B1129C6-D6D7-4BE2-ADB9-068182690436}" type="parTrans" cxnId="{6BEAAEF0-34F0-4AC9-982D-1C819F0EC395}">
      <dgm:prSet/>
      <dgm:spPr/>
      <dgm:t>
        <a:bodyPr/>
        <a:lstStyle/>
        <a:p>
          <a:endParaRPr lang="en-US"/>
        </a:p>
      </dgm:t>
    </dgm:pt>
    <dgm:pt modelId="{885EF382-9FAC-434E-9161-DDE171D47E0F}" type="sibTrans" cxnId="{6BEAAEF0-34F0-4AC9-982D-1C819F0EC395}">
      <dgm:prSet/>
      <dgm:spPr/>
      <dgm:t>
        <a:bodyPr/>
        <a:lstStyle/>
        <a:p>
          <a:endParaRPr lang="en-US"/>
        </a:p>
      </dgm:t>
    </dgm:pt>
    <dgm:pt modelId="{936D2653-CB2B-4A1D-A404-2F0454080536}">
      <dgm:prSet phldrT="[Text]" phldr="0"/>
      <dgm:spPr/>
      <dgm:t>
        <a:bodyPr/>
        <a:lstStyle/>
        <a:p>
          <a:pPr>
            <a:lnSpc>
              <a:spcPct val="100000"/>
            </a:lnSpc>
          </a:pPr>
          <a:r>
            <a:rPr lang="en-US"/>
            <a:t>Self assessment Tool</a:t>
          </a:r>
        </a:p>
      </dgm:t>
    </dgm:pt>
    <dgm:pt modelId="{CD9CC607-B9E5-4039-A5D6-E7DB198C4254}" type="parTrans" cxnId="{D196C790-0B52-4D72-BB75-D0A17FC1D45E}">
      <dgm:prSet/>
      <dgm:spPr/>
      <dgm:t>
        <a:bodyPr/>
        <a:lstStyle/>
        <a:p>
          <a:endParaRPr lang="en-US"/>
        </a:p>
      </dgm:t>
    </dgm:pt>
    <dgm:pt modelId="{11474AA6-2243-4253-A925-35E2CF837420}" type="sibTrans" cxnId="{D196C790-0B52-4D72-BB75-D0A17FC1D45E}">
      <dgm:prSet/>
      <dgm:spPr/>
      <dgm:t>
        <a:bodyPr/>
        <a:lstStyle/>
        <a:p>
          <a:endParaRPr lang="en-US"/>
        </a:p>
      </dgm:t>
    </dgm:pt>
    <dgm:pt modelId="{AD1A5490-B145-4A4E-B18E-F43659163101}">
      <dgm:prSet phldrT="[Text]" phldr="0"/>
      <dgm:spPr/>
      <dgm:t>
        <a:bodyPr/>
        <a:lstStyle/>
        <a:p>
          <a:pPr>
            <a:lnSpc>
              <a:spcPct val="100000"/>
            </a:lnSpc>
          </a:pPr>
          <a:r>
            <a:rPr lang="en-US" b="1"/>
            <a:t>Prioritize</a:t>
          </a:r>
        </a:p>
      </dgm:t>
    </dgm:pt>
    <dgm:pt modelId="{1EB47FA9-9E67-4F6F-8059-DBCEB0AEF673}" type="parTrans" cxnId="{38F01A3B-54C7-41CF-9FC0-6A3B5DD59A81}">
      <dgm:prSet/>
      <dgm:spPr/>
      <dgm:t>
        <a:bodyPr/>
        <a:lstStyle/>
        <a:p>
          <a:endParaRPr lang="en-US"/>
        </a:p>
      </dgm:t>
    </dgm:pt>
    <dgm:pt modelId="{F0120748-E3A8-405C-A115-C5A35CE8FD9A}" type="sibTrans" cxnId="{38F01A3B-54C7-41CF-9FC0-6A3B5DD59A81}">
      <dgm:prSet/>
      <dgm:spPr/>
      <dgm:t>
        <a:bodyPr/>
        <a:lstStyle/>
        <a:p>
          <a:endParaRPr lang="en-US"/>
        </a:p>
      </dgm:t>
    </dgm:pt>
    <dgm:pt modelId="{A7C10E46-2B50-42BD-B8AD-3ADE1EA74323}">
      <dgm:prSet phldrT="[Text]" phldr="0"/>
      <dgm:spPr/>
      <dgm:t>
        <a:bodyPr/>
        <a:lstStyle/>
        <a:p>
          <a:pPr>
            <a:lnSpc>
              <a:spcPct val="100000"/>
            </a:lnSpc>
          </a:pPr>
          <a:r>
            <a:rPr lang="en-US"/>
            <a:t>Which can we take on?</a:t>
          </a:r>
        </a:p>
      </dgm:t>
    </dgm:pt>
    <dgm:pt modelId="{34C11722-7525-4B78-81F5-06A3119623D3}" type="parTrans" cxnId="{F0CA4ECE-6611-4B9A-AF36-1C6B67FD2EF2}">
      <dgm:prSet/>
      <dgm:spPr/>
      <dgm:t>
        <a:bodyPr/>
        <a:lstStyle/>
        <a:p>
          <a:endParaRPr lang="en-US"/>
        </a:p>
      </dgm:t>
    </dgm:pt>
    <dgm:pt modelId="{F2DC177A-904A-4857-8BE5-FA8AEB808BA5}" type="sibTrans" cxnId="{F0CA4ECE-6611-4B9A-AF36-1C6B67FD2EF2}">
      <dgm:prSet/>
      <dgm:spPr/>
      <dgm:t>
        <a:bodyPr/>
        <a:lstStyle/>
        <a:p>
          <a:endParaRPr lang="en-US"/>
        </a:p>
      </dgm:t>
    </dgm:pt>
    <dgm:pt modelId="{A78BA142-D599-4475-A426-02F146889777}">
      <dgm:prSet phldrT="[Text]" phldr="0" custT="1"/>
      <dgm:spPr/>
      <dgm:t>
        <a:bodyPr/>
        <a:lstStyle/>
        <a:p>
          <a:r>
            <a:rPr lang="en-US" sz="2400" b="1"/>
            <a:t>Plan</a:t>
          </a:r>
        </a:p>
      </dgm:t>
    </dgm:pt>
    <dgm:pt modelId="{5B0B7B05-53C3-401E-850B-91382A43F78E}" type="parTrans" cxnId="{C904A58D-97FD-4463-8656-E9FE9847EAF4}">
      <dgm:prSet/>
      <dgm:spPr/>
      <dgm:t>
        <a:bodyPr/>
        <a:lstStyle/>
        <a:p>
          <a:endParaRPr lang="en-US"/>
        </a:p>
      </dgm:t>
    </dgm:pt>
    <dgm:pt modelId="{161CA25D-CEEC-4124-AB37-B4F051DE006C}" type="sibTrans" cxnId="{C904A58D-97FD-4463-8656-E9FE9847EAF4}">
      <dgm:prSet/>
      <dgm:spPr/>
      <dgm:t>
        <a:bodyPr/>
        <a:lstStyle/>
        <a:p>
          <a:endParaRPr lang="en-US"/>
        </a:p>
      </dgm:t>
    </dgm:pt>
    <dgm:pt modelId="{F3A3C929-C9F2-48AC-AC63-C662B831E05F}">
      <dgm:prSet phldrT="[Text]" phldr="0"/>
      <dgm:spPr/>
      <dgm:t>
        <a:bodyPr/>
        <a:lstStyle/>
        <a:p>
          <a:pPr>
            <a:lnSpc>
              <a:spcPct val="100000"/>
            </a:lnSpc>
          </a:pPr>
          <a:r>
            <a:rPr lang="en-US"/>
            <a:t>What ACTION can we put in place, by when</a:t>
          </a:r>
        </a:p>
      </dgm:t>
    </dgm:pt>
    <dgm:pt modelId="{1263816A-46BD-4A6E-BE6C-A27F5F90A705}" type="parTrans" cxnId="{6088E01E-643D-4DAA-8485-3A862F2508D8}">
      <dgm:prSet/>
      <dgm:spPr/>
      <dgm:t>
        <a:bodyPr/>
        <a:lstStyle/>
        <a:p>
          <a:endParaRPr lang="en-US"/>
        </a:p>
      </dgm:t>
    </dgm:pt>
    <dgm:pt modelId="{A4019398-BC1E-487A-B24D-DB563A7C4048}" type="sibTrans" cxnId="{6088E01E-643D-4DAA-8485-3A862F2508D8}">
      <dgm:prSet/>
      <dgm:spPr/>
      <dgm:t>
        <a:bodyPr/>
        <a:lstStyle/>
        <a:p>
          <a:endParaRPr lang="en-US"/>
        </a:p>
      </dgm:t>
    </dgm:pt>
    <dgm:pt modelId="{48B42D70-E13F-4E55-BCBF-5ADA8D02A752}">
      <dgm:prSet phldrT="[Text]" phldr="0" custT="1"/>
      <dgm:spPr/>
      <dgm:t>
        <a:bodyPr/>
        <a:lstStyle/>
        <a:p>
          <a:r>
            <a:rPr lang="en-US" sz="2400" b="1"/>
            <a:t>Review</a:t>
          </a:r>
        </a:p>
      </dgm:t>
    </dgm:pt>
    <dgm:pt modelId="{9C993796-5CFA-4FB1-8EAD-79E26AA2A3ED}" type="parTrans" cxnId="{86C4AFC8-068F-4B16-AB49-B98069C398B3}">
      <dgm:prSet/>
      <dgm:spPr/>
      <dgm:t>
        <a:bodyPr/>
        <a:lstStyle/>
        <a:p>
          <a:endParaRPr lang="en-US"/>
        </a:p>
      </dgm:t>
    </dgm:pt>
    <dgm:pt modelId="{995A3E1A-1EE3-4C06-9B80-074539C98FA7}" type="sibTrans" cxnId="{86C4AFC8-068F-4B16-AB49-B98069C398B3}">
      <dgm:prSet/>
      <dgm:spPr/>
      <dgm:t>
        <a:bodyPr/>
        <a:lstStyle/>
        <a:p>
          <a:endParaRPr lang="en-US"/>
        </a:p>
      </dgm:t>
    </dgm:pt>
    <dgm:pt modelId="{ECDE5B0F-565C-4821-A2DD-92E0F6FBD037}">
      <dgm:prSet phldrT="[Text]" phldr="0"/>
      <dgm:spPr/>
      <dgm:t>
        <a:bodyPr/>
        <a:lstStyle/>
        <a:p>
          <a:pPr>
            <a:lnSpc>
              <a:spcPct val="100000"/>
            </a:lnSpc>
          </a:pPr>
          <a:r>
            <a:rPr lang="en-US"/>
            <a:t>What are the outcomes</a:t>
          </a:r>
        </a:p>
      </dgm:t>
    </dgm:pt>
    <dgm:pt modelId="{88AA5D1C-2046-4BC6-B841-EEE020574ABE}" type="parTrans" cxnId="{503753B5-072D-4795-83F8-0568F47245D2}">
      <dgm:prSet/>
      <dgm:spPr/>
      <dgm:t>
        <a:bodyPr/>
        <a:lstStyle/>
        <a:p>
          <a:endParaRPr lang="en-US"/>
        </a:p>
      </dgm:t>
    </dgm:pt>
    <dgm:pt modelId="{2EDA2031-8081-42C5-8715-8EC49C6BA5E1}" type="sibTrans" cxnId="{503753B5-072D-4795-83F8-0568F47245D2}">
      <dgm:prSet/>
      <dgm:spPr/>
      <dgm:t>
        <a:bodyPr/>
        <a:lstStyle/>
        <a:p>
          <a:endParaRPr lang="en-US"/>
        </a:p>
      </dgm:t>
    </dgm:pt>
    <dgm:pt modelId="{FA358853-08E4-493F-BDF1-ACC9818E3FBB}">
      <dgm:prSet phldrT="[Text]" phldr="0"/>
      <dgm:spPr/>
      <dgm:t>
        <a:bodyPr/>
        <a:lstStyle/>
        <a:p>
          <a:pPr>
            <a:lnSpc>
              <a:spcPct val="100000"/>
            </a:lnSpc>
          </a:pPr>
          <a:r>
            <a:rPr lang="en-US"/>
            <a:t>Current Status</a:t>
          </a:r>
        </a:p>
      </dgm:t>
    </dgm:pt>
    <dgm:pt modelId="{94902F27-CF32-4029-B099-863E0E2C5B7C}" type="parTrans" cxnId="{49D4BA94-3D4D-4A3F-B6FD-A642C49E03A0}">
      <dgm:prSet/>
      <dgm:spPr/>
      <dgm:t>
        <a:bodyPr/>
        <a:lstStyle/>
        <a:p>
          <a:endParaRPr lang="en-US"/>
        </a:p>
      </dgm:t>
    </dgm:pt>
    <dgm:pt modelId="{AFFA678E-61B2-447F-8CD4-A91A4BA7FA49}" type="sibTrans" cxnId="{49D4BA94-3D4D-4A3F-B6FD-A642C49E03A0}">
      <dgm:prSet/>
      <dgm:spPr/>
      <dgm:t>
        <a:bodyPr/>
        <a:lstStyle/>
        <a:p>
          <a:endParaRPr lang="en-US"/>
        </a:p>
      </dgm:t>
    </dgm:pt>
    <dgm:pt modelId="{AD85D20E-D4A5-46D8-9536-0E6ED4D6AFED}">
      <dgm:prSet phldrT="[Text]" phldr="0"/>
      <dgm:spPr/>
      <dgm:t>
        <a:bodyPr/>
        <a:lstStyle/>
        <a:p>
          <a:pPr>
            <a:lnSpc>
              <a:spcPct val="100000"/>
            </a:lnSpc>
          </a:pPr>
          <a:r>
            <a:rPr lang="en-US"/>
            <a:t>Which might build into other categories?</a:t>
          </a:r>
        </a:p>
      </dgm:t>
    </dgm:pt>
    <dgm:pt modelId="{44C05291-D60D-4E8B-A450-E315C2E2C68F}" type="parTrans" cxnId="{33D26E11-6EF4-4A06-8F4C-E13AEEA3E05B}">
      <dgm:prSet/>
      <dgm:spPr/>
      <dgm:t>
        <a:bodyPr/>
        <a:lstStyle/>
        <a:p>
          <a:endParaRPr lang="en-US"/>
        </a:p>
      </dgm:t>
    </dgm:pt>
    <dgm:pt modelId="{57AA045F-D8C9-4AB7-8190-8DEEDC6815F0}" type="sibTrans" cxnId="{33D26E11-6EF4-4A06-8F4C-E13AEEA3E05B}">
      <dgm:prSet/>
      <dgm:spPr/>
      <dgm:t>
        <a:bodyPr/>
        <a:lstStyle/>
        <a:p>
          <a:endParaRPr lang="en-US"/>
        </a:p>
      </dgm:t>
    </dgm:pt>
    <dgm:pt modelId="{B51E0763-1545-4913-93C2-BD6DE3B78542}">
      <dgm:prSet phldrT="[Text]" phldr="0"/>
      <dgm:spPr/>
      <dgm:t>
        <a:bodyPr/>
        <a:lstStyle/>
        <a:p>
          <a:pPr>
            <a:lnSpc>
              <a:spcPct val="100000"/>
            </a:lnSpc>
          </a:pPr>
          <a:r>
            <a:rPr lang="en-US"/>
            <a:t>Who is responsible</a:t>
          </a:r>
        </a:p>
      </dgm:t>
    </dgm:pt>
    <dgm:pt modelId="{7FE29CA8-9C14-4944-85B3-987CA7B76E0E}" type="parTrans" cxnId="{0FA0928F-A72B-403B-9E8D-F363C31E8A2D}">
      <dgm:prSet/>
      <dgm:spPr/>
      <dgm:t>
        <a:bodyPr/>
        <a:lstStyle/>
        <a:p>
          <a:endParaRPr lang="en-US"/>
        </a:p>
      </dgm:t>
    </dgm:pt>
    <dgm:pt modelId="{BA503B09-FF5D-4618-ABC2-FEFAF0465CD6}" type="sibTrans" cxnId="{0FA0928F-A72B-403B-9E8D-F363C31E8A2D}">
      <dgm:prSet/>
      <dgm:spPr/>
      <dgm:t>
        <a:bodyPr/>
        <a:lstStyle/>
        <a:p>
          <a:endParaRPr lang="en-US"/>
        </a:p>
      </dgm:t>
    </dgm:pt>
    <dgm:pt modelId="{92866C35-F253-4486-93A9-D85092545872}">
      <dgm:prSet phldrT="[Text]" phldr="0"/>
      <dgm:spPr/>
      <dgm:t>
        <a:bodyPr/>
        <a:lstStyle/>
        <a:p>
          <a:pPr>
            <a:lnSpc>
              <a:spcPct val="100000"/>
            </a:lnSpc>
          </a:pPr>
          <a:r>
            <a:rPr lang="en-US"/>
            <a:t>What is our schedule for revisiting</a:t>
          </a:r>
        </a:p>
      </dgm:t>
    </dgm:pt>
    <dgm:pt modelId="{A37CBD05-FE2D-4852-95A0-B09160309E57}" type="parTrans" cxnId="{83933F77-6F53-49AC-BAF6-47199203711A}">
      <dgm:prSet/>
      <dgm:spPr/>
      <dgm:t>
        <a:bodyPr/>
        <a:lstStyle/>
        <a:p>
          <a:endParaRPr lang="en-US"/>
        </a:p>
      </dgm:t>
    </dgm:pt>
    <dgm:pt modelId="{4EE123D3-A12B-4BDC-8FE0-088FA3B2B730}" type="sibTrans" cxnId="{83933F77-6F53-49AC-BAF6-47199203711A}">
      <dgm:prSet/>
      <dgm:spPr/>
      <dgm:t>
        <a:bodyPr/>
        <a:lstStyle/>
        <a:p>
          <a:endParaRPr lang="en-US"/>
        </a:p>
      </dgm:t>
    </dgm:pt>
    <dgm:pt modelId="{E208FADC-8EE4-4F97-8A52-090C56D5F80A}" type="pres">
      <dgm:prSet presAssocID="{D7B017F4-5069-4D2E-9258-11D95B61F276}" presName="cycleMatrixDiagram" presStyleCnt="0">
        <dgm:presLayoutVars>
          <dgm:chMax val="1"/>
          <dgm:dir/>
          <dgm:animLvl val="lvl"/>
          <dgm:resizeHandles val="exact"/>
        </dgm:presLayoutVars>
      </dgm:prSet>
      <dgm:spPr/>
    </dgm:pt>
    <dgm:pt modelId="{C53916AA-CC43-4830-9991-E932F2515016}" type="pres">
      <dgm:prSet presAssocID="{D7B017F4-5069-4D2E-9258-11D95B61F276}" presName="children" presStyleCnt="0"/>
      <dgm:spPr/>
    </dgm:pt>
    <dgm:pt modelId="{42ADD51F-4C48-43AF-A71B-72230490ED2D}" type="pres">
      <dgm:prSet presAssocID="{D7B017F4-5069-4D2E-9258-11D95B61F276}" presName="child1group" presStyleCnt="0"/>
      <dgm:spPr/>
    </dgm:pt>
    <dgm:pt modelId="{F7143B41-9C02-4C40-B48A-13F00651A2F4}" type="pres">
      <dgm:prSet presAssocID="{D7B017F4-5069-4D2E-9258-11D95B61F276}" presName="child1" presStyleLbl="bgAcc1" presStyleIdx="0" presStyleCnt="4" custScaleX="208436" custLinFactNeighborX="-55966" custLinFactNeighborY="4289"/>
      <dgm:spPr/>
    </dgm:pt>
    <dgm:pt modelId="{374D3F58-95C7-48F0-A8DF-5C08E050C7FC}" type="pres">
      <dgm:prSet presAssocID="{D7B017F4-5069-4D2E-9258-11D95B61F276}" presName="child1Text" presStyleLbl="bgAcc1" presStyleIdx="0" presStyleCnt="4">
        <dgm:presLayoutVars>
          <dgm:bulletEnabled val="1"/>
        </dgm:presLayoutVars>
      </dgm:prSet>
      <dgm:spPr/>
    </dgm:pt>
    <dgm:pt modelId="{3BD45B01-76A0-409B-9F45-A63BB8CC2C9D}" type="pres">
      <dgm:prSet presAssocID="{D7B017F4-5069-4D2E-9258-11D95B61F276}" presName="child2group" presStyleCnt="0"/>
      <dgm:spPr/>
    </dgm:pt>
    <dgm:pt modelId="{54DDFB86-16BA-4D1B-A127-14D413A5C354}" type="pres">
      <dgm:prSet presAssocID="{D7B017F4-5069-4D2E-9258-11D95B61F276}" presName="child2" presStyleLbl="bgAcc1" presStyleIdx="1" presStyleCnt="4" custScaleX="193527" custLinFactNeighborX="30563" custLinFactNeighborY="2451"/>
      <dgm:spPr/>
    </dgm:pt>
    <dgm:pt modelId="{8D8FA8C0-AD34-47A6-B787-C9135AB05389}" type="pres">
      <dgm:prSet presAssocID="{D7B017F4-5069-4D2E-9258-11D95B61F276}" presName="child2Text" presStyleLbl="bgAcc1" presStyleIdx="1" presStyleCnt="4">
        <dgm:presLayoutVars>
          <dgm:bulletEnabled val="1"/>
        </dgm:presLayoutVars>
      </dgm:prSet>
      <dgm:spPr/>
    </dgm:pt>
    <dgm:pt modelId="{C2EA3CC9-4F7B-499F-A4CF-DC5AF08A901A}" type="pres">
      <dgm:prSet presAssocID="{D7B017F4-5069-4D2E-9258-11D95B61F276}" presName="child3group" presStyleCnt="0"/>
      <dgm:spPr/>
    </dgm:pt>
    <dgm:pt modelId="{DFFB920D-5808-4DAD-BF6C-B5F2395AF6A0}" type="pres">
      <dgm:prSet presAssocID="{D7B017F4-5069-4D2E-9258-11D95B61F276}" presName="child3" presStyleLbl="bgAcc1" presStyleIdx="2" presStyleCnt="4" custScaleX="193819" custScaleY="111511" custLinFactNeighborX="47563" custLinFactNeighborY="-1153"/>
      <dgm:spPr/>
    </dgm:pt>
    <dgm:pt modelId="{65C12171-CCC7-4355-83DB-6F5DE0BCCF6E}" type="pres">
      <dgm:prSet presAssocID="{D7B017F4-5069-4D2E-9258-11D95B61F276}" presName="child3Text" presStyleLbl="bgAcc1" presStyleIdx="2" presStyleCnt="4">
        <dgm:presLayoutVars>
          <dgm:bulletEnabled val="1"/>
        </dgm:presLayoutVars>
      </dgm:prSet>
      <dgm:spPr/>
    </dgm:pt>
    <dgm:pt modelId="{97B9885F-BE48-4438-BA28-A94B7CFF784F}" type="pres">
      <dgm:prSet presAssocID="{D7B017F4-5069-4D2E-9258-11D95B61F276}" presName="child4group" presStyleCnt="0"/>
      <dgm:spPr/>
    </dgm:pt>
    <dgm:pt modelId="{1891E9A6-901A-4E53-AE63-8BE53361978A}" type="pres">
      <dgm:prSet presAssocID="{D7B017F4-5069-4D2E-9258-11D95B61F276}" presName="child4" presStyleLbl="bgAcc1" presStyleIdx="3" presStyleCnt="4" custScaleX="205708" custLinFactNeighborX="-44377" custLinFactNeighborY="1028"/>
      <dgm:spPr/>
    </dgm:pt>
    <dgm:pt modelId="{ECAC64EA-F89C-4869-80A2-1134180CC7CE}" type="pres">
      <dgm:prSet presAssocID="{D7B017F4-5069-4D2E-9258-11D95B61F276}" presName="child4Text" presStyleLbl="bgAcc1" presStyleIdx="3" presStyleCnt="4">
        <dgm:presLayoutVars>
          <dgm:bulletEnabled val="1"/>
        </dgm:presLayoutVars>
      </dgm:prSet>
      <dgm:spPr/>
    </dgm:pt>
    <dgm:pt modelId="{3BE9370C-A165-4057-9560-1DAEF4F72D01}" type="pres">
      <dgm:prSet presAssocID="{D7B017F4-5069-4D2E-9258-11D95B61F276}" presName="childPlaceholder" presStyleCnt="0"/>
      <dgm:spPr/>
    </dgm:pt>
    <dgm:pt modelId="{31E594F1-1309-422F-B6DF-E6C16C825BC7}" type="pres">
      <dgm:prSet presAssocID="{D7B017F4-5069-4D2E-9258-11D95B61F276}" presName="circle" presStyleCnt="0"/>
      <dgm:spPr/>
    </dgm:pt>
    <dgm:pt modelId="{54B579EE-8DF4-4D31-BF6E-086DF943AB77}" type="pres">
      <dgm:prSet presAssocID="{D7B017F4-5069-4D2E-9258-11D95B61F276}" presName="quadrant1" presStyleLbl="node1" presStyleIdx="0" presStyleCnt="4" custScaleX="102224">
        <dgm:presLayoutVars>
          <dgm:chMax val="1"/>
          <dgm:bulletEnabled val="1"/>
        </dgm:presLayoutVars>
      </dgm:prSet>
      <dgm:spPr/>
    </dgm:pt>
    <dgm:pt modelId="{AF56F80A-7CC4-484E-B2AB-AA78D6BAB93C}" type="pres">
      <dgm:prSet presAssocID="{D7B017F4-5069-4D2E-9258-11D95B61F276}" presName="quadrant2" presStyleLbl="node1" presStyleIdx="1" presStyleCnt="4">
        <dgm:presLayoutVars>
          <dgm:chMax val="1"/>
          <dgm:bulletEnabled val="1"/>
        </dgm:presLayoutVars>
      </dgm:prSet>
      <dgm:spPr/>
    </dgm:pt>
    <dgm:pt modelId="{8FAA55F8-C866-40B8-A62E-ECAA8920B5AD}" type="pres">
      <dgm:prSet presAssocID="{D7B017F4-5069-4D2E-9258-11D95B61F276}" presName="quadrant3" presStyleLbl="node1" presStyleIdx="2" presStyleCnt="4">
        <dgm:presLayoutVars>
          <dgm:chMax val="1"/>
          <dgm:bulletEnabled val="1"/>
        </dgm:presLayoutVars>
      </dgm:prSet>
      <dgm:spPr/>
    </dgm:pt>
    <dgm:pt modelId="{C1C044C1-3EA7-42B5-99B0-36DA996B5896}" type="pres">
      <dgm:prSet presAssocID="{D7B017F4-5069-4D2E-9258-11D95B61F276}" presName="quadrant4" presStyleLbl="node1" presStyleIdx="3" presStyleCnt="4">
        <dgm:presLayoutVars>
          <dgm:chMax val="1"/>
          <dgm:bulletEnabled val="1"/>
        </dgm:presLayoutVars>
      </dgm:prSet>
      <dgm:spPr/>
    </dgm:pt>
    <dgm:pt modelId="{7248DED6-290F-4279-9D08-F98B5BFC5BC2}" type="pres">
      <dgm:prSet presAssocID="{D7B017F4-5069-4D2E-9258-11D95B61F276}" presName="quadrantPlaceholder" presStyleCnt="0"/>
      <dgm:spPr/>
    </dgm:pt>
    <dgm:pt modelId="{DF56EEF2-61EF-49BA-AB50-49B2C9B16F38}" type="pres">
      <dgm:prSet presAssocID="{D7B017F4-5069-4D2E-9258-11D95B61F276}" presName="center1" presStyleLbl="fgShp" presStyleIdx="0" presStyleCnt="2"/>
      <dgm:spPr/>
    </dgm:pt>
    <dgm:pt modelId="{511D6D15-0E52-4AEA-81AE-4F176BE3782A}" type="pres">
      <dgm:prSet presAssocID="{D7B017F4-5069-4D2E-9258-11D95B61F276}" presName="center2" presStyleLbl="fgShp" presStyleIdx="1" presStyleCnt="2"/>
      <dgm:spPr/>
    </dgm:pt>
  </dgm:ptLst>
  <dgm:cxnLst>
    <dgm:cxn modelId="{865B3405-A0C1-43EA-BEAA-80F9C568D4FB}" type="presOf" srcId="{ECDE5B0F-565C-4821-A2DD-92E0F6FBD037}" destId="{ECAC64EA-F89C-4869-80A2-1134180CC7CE}" srcOrd="1" destOrd="0" presId="urn:microsoft.com/office/officeart/2005/8/layout/cycle4"/>
    <dgm:cxn modelId="{33D26E11-6EF4-4A06-8F4C-E13AEEA3E05B}" srcId="{AD1A5490-B145-4A4E-B18E-F43659163101}" destId="{AD85D20E-D4A5-46D8-9536-0E6ED4D6AFED}" srcOrd="1" destOrd="0" parTransId="{44C05291-D60D-4E8B-A450-E315C2E2C68F}" sibTransId="{57AA045F-D8C9-4AB7-8190-8DEEDC6815F0}"/>
    <dgm:cxn modelId="{6ED30614-C4D0-4508-8390-19216DB382E6}" type="presOf" srcId="{D7B017F4-5069-4D2E-9258-11D95B61F276}" destId="{E208FADC-8EE4-4F97-8A52-090C56D5F80A}" srcOrd="0" destOrd="0" presId="urn:microsoft.com/office/officeart/2005/8/layout/cycle4"/>
    <dgm:cxn modelId="{8683EE14-77FF-4D80-8A12-62CEC781C4A8}" type="presOf" srcId="{F3A3C929-C9F2-48AC-AC63-C662B831E05F}" destId="{65C12171-CCC7-4355-83DB-6F5DE0BCCF6E}" srcOrd="1" destOrd="0" presId="urn:microsoft.com/office/officeart/2005/8/layout/cycle4"/>
    <dgm:cxn modelId="{72D23719-0A9B-4CF2-9ECD-84EB199E2FCF}" type="presOf" srcId="{ECDE5B0F-565C-4821-A2DD-92E0F6FBD037}" destId="{1891E9A6-901A-4E53-AE63-8BE53361978A}" srcOrd="0" destOrd="0" presId="urn:microsoft.com/office/officeart/2005/8/layout/cycle4"/>
    <dgm:cxn modelId="{9A4C2E1B-1A0D-4A20-A74F-EB9A1E79548F}" type="presOf" srcId="{A7C10E46-2B50-42BD-B8AD-3ADE1EA74323}" destId="{8D8FA8C0-AD34-47A6-B787-C9135AB05389}" srcOrd="1" destOrd="0" presId="urn:microsoft.com/office/officeart/2005/8/layout/cycle4"/>
    <dgm:cxn modelId="{6088E01E-643D-4DAA-8485-3A862F2508D8}" srcId="{A78BA142-D599-4475-A426-02F146889777}" destId="{F3A3C929-C9F2-48AC-AC63-C662B831E05F}" srcOrd="0" destOrd="0" parTransId="{1263816A-46BD-4A6E-BE6C-A27F5F90A705}" sibTransId="{A4019398-BC1E-487A-B24D-DB563A7C4048}"/>
    <dgm:cxn modelId="{84558025-66AB-414A-9EED-067A3EE8FC4A}" type="presOf" srcId="{F3A3C929-C9F2-48AC-AC63-C662B831E05F}" destId="{DFFB920D-5808-4DAD-BF6C-B5F2395AF6A0}" srcOrd="0" destOrd="0" presId="urn:microsoft.com/office/officeart/2005/8/layout/cycle4"/>
    <dgm:cxn modelId="{6385302C-6AB4-44B5-BBC1-BE715AD998DE}" type="presOf" srcId="{92866C35-F253-4486-93A9-D85092545872}" destId="{ECAC64EA-F89C-4869-80A2-1134180CC7CE}" srcOrd="1" destOrd="1" presId="urn:microsoft.com/office/officeart/2005/8/layout/cycle4"/>
    <dgm:cxn modelId="{8B493732-7F52-4474-A59E-3C74B4EA989D}" type="presOf" srcId="{936D2653-CB2B-4A1D-A404-2F0454080536}" destId="{374D3F58-95C7-48F0-A8DF-5C08E050C7FC}" srcOrd="1" destOrd="0" presId="urn:microsoft.com/office/officeart/2005/8/layout/cycle4"/>
    <dgm:cxn modelId="{38F01A3B-54C7-41CF-9FC0-6A3B5DD59A81}" srcId="{D7B017F4-5069-4D2E-9258-11D95B61F276}" destId="{AD1A5490-B145-4A4E-B18E-F43659163101}" srcOrd="1" destOrd="0" parTransId="{1EB47FA9-9E67-4F6F-8059-DBCEB0AEF673}" sibTransId="{F0120748-E3A8-405C-A115-C5A35CE8FD9A}"/>
    <dgm:cxn modelId="{1E8FA53B-B053-4E80-B790-F33CF6BB5DD1}" type="presOf" srcId="{48B42D70-E13F-4E55-BCBF-5ADA8D02A752}" destId="{C1C044C1-3EA7-42B5-99B0-36DA996B5896}" srcOrd="0" destOrd="0" presId="urn:microsoft.com/office/officeart/2005/8/layout/cycle4"/>
    <dgm:cxn modelId="{BE63C63C-21E7-4C22-9D4A-7EA59D68437F}" type="presOf" srcId="{B51E0763-1545-4913-93C2-BD6DE3B78542}" destId="{65C12171-CCC7-4355-83DB-6F5DE0BCCF6E}" srcOrd="1" destOrd="1" presId="urn:microsoft.com/office/officeart/2005/8/layout/cycle4"/>
    <dgm:cxn modelId="{7C35875F-2919-4532-9091-3F802C9F361D}" type="presOf" srcId="{B51E0763-1545-4913-93C2-BD6DE3B78542}" destId="{DFFB920D-5808-4DAD-BF6C-B5F2395AF6A0}" srcOrd="0" destOrd="1" presId="urn:microsoft.com/office/officeart/2005/8/layout/cycle4"/>
    <dgm:cxn modelId="{09E26D47-B45E-4FC0-AC93-8AEADD53664A}" type="presOf" srcId="{FA358853-08E4-493F-BDF1-ACC9818E3FBB}" destId="{374D3F58-95C7-48F0-A8DF-5C08E050C7FC}" srcOrd="1" destOrd="1" presId="urn:microsoft.com/office/officeart/2005/8/layout/cycle4"/>
    <dgm:cxn modelId="{78E66B48-870C-4ADC-8067-9E3E92C433DC}" type="presOf" srcId="{CBF7EB48-05D4-4ED5-A3E1-1FE34B25DA8C}" destId="{54B579EE-8DF4-4D31-BF6E-086DF943AB77}" srcOrd="0" destOrd="0" presId="urn:microsoft.com/office/officeart/2005/8/layout/cycle4"/>
    <dgm:cxn modelId="{8A3DEF4E-9D8E-49DB-81D7-60E45E2E8142}" type="presOf" srcId="{A7C10E46-2B50-42BD-B8AD-3ADE1EA74323}" destId="{54DDFB86-16BA-4D1B-A127-14D413A5C354}" srcOrd="0" destOrd="0" presId="urn:microsoft.com/office/officeart/2005/8/layout/cycle4"/>
    <dgm:cxn modelId="{EB766552-1071-4827-B626-D8C5ACCAE36C}" type="presOf" srcId="{AD1A5490-B145-4A4E-B18E-F43659163101}" destId="{AF56F80A-7CC4-484E-B2AB-AA78D6BAB93C}" srcOrd="0" destOrd="0" presId="urn:microsoft.com/office/officeart/2005/8/layout/cycle4"/>
    <dgm:cxn modelId="{83933F77-6F53-49AC-BAF6-47199203711A}" srcId="{48B42D70-E13F-4E55-BCBF-5ADA8D02A752}" destId="{92866C35-F253-4486-93A9-D85092545872}" srcOrd="1" destOrd="0" parTransId="{A37CBD05-FE2D-4852-95A0-B09160309E57}" sibTransId="{4EE123D3-A12B-4BDC-8FE0-088FA3B2B730}"/>
    <dgm:cxn modelId="{83FE7189-0151-4269-AB4B-475170571649}" type="presOf" srcId="{92866C35-F253-4486-93A9-D85092545872}" destId="{1891E9A6-901A-4E53-AE63-8BE53361978A}" srcOrd="0" destOrd="1" presId="urn:microsoft.com/office/officeart/2005/8/layout/cycle4"/>
    <dgm:cxn modelId="{C904A58D-97FD-4463-8656-E9FE9847EAF4}" srcId="{D7B017F4-5069-4D2E-9258-11D95B61F276}" destId="{A78BA142-D599-4475-A426-02F146889777}" srcOrd="2" destOrd="0" parTransId="{5B0B7B05-53C3-401E-850B-91382A43F78E}" sibTransId="{161CA25D-CEEC-4124-AB37-B4F051DE006C}"/>
    <dgm:cxn modelId="{688C918E-580B-4606-9D34-530BCD009017}" type="presOf" srcId="{AD85D20E-D4A5-46D8-9536-0E6ED4D6AFED}" destId="{8D8FA8C0-AD34-47A6-B787-C9135AB05389}" srcOrd="1" destOrd="1" presId="urn:microsoft.com/office/officeart/2005/8/layout/cycle4"/>
    <dgm:cxn modelId="{0FA0928F-A72B-403B-9E8D-F363C31E8A2D}" srcId="{A78BA142-D599-4475-A426-02F146889777}" destId="{B51E0763-1545-4913-93C2-BD6DE3B78542}" srcOrd="1" destOrd="0" parTransId="{7FE29CA8-9C14-4944-85B3-987CA7B76E0E}" sibTransId="{BA503B09-FF5D-4618-ABC2-FEFAF0465CD6}"/>
    <dgm:cxn modelId="{D196C790-0B52-4D72-BB75-D0A17FC1D45E}" srcId="{CBF7EB48-05D4-4ED5-A3E1-1FE34B25DA8C}" destId="{936D2653-CB2B-4A1D-A404-2F0454080536}" srcOrd="0" destOrd="0" parTransId="{CD9CC607-B9E5-4039-A5D6-E7DB198C4254}" sibTransId="{11474AA6-2243-4253-A925-35E2CF837420}"/>
    <dgm:cxn modelId="{49D4BA94-3D4D-4A3F-B6FD-A642C49E03A0}" srcId="{CBF7EB48-05D4-4ED5-A3E1-1FE34B25DA8C}" destId="{FA358853-08E4-493F-BDF1-ACC9818E3FBB}" srcOrd="1" destOrd="0" parTransId="{94902F27-CF32-4029-B099-863E0E2C5B7C}" sibTransId="{AFFA678E-61B2-447F-8CD4-A91A4BA7FA49}"/>
    <dgm:cxn modelId="{503753B5-072D-4795-83F8-0568F47245D2}" srcId="{48B42D70-E13F-4E55-BCBF-5ADA8D02A752}" destId="{ECDE5B0F-565C-4821-A2DD-92E0F6FBD037}" srcOrd="0" destOrd="0" parTransId="{88AA5D1C-2046-4BC6-B841-EEE020574ABE}" sibTransId="{2EDA2031-8081-42C5-8715-8EC49C6BA5E1}"/>
    <dgm:cxn modelId="{D7213EC1-FBFC-4409-A271-D4E74DC6A69E}" type="presOf" srcId="{936D2653-CB2B-4A1D-A404-2F0454080536}" destId="{F7143B41-9C02-4C40-B48A-13F00651A2F4}" srcOrd="0" destOrd="0" presId="urn:microsoft.com/office/officeart/2005/8/layout/cycle4"/>
    <dgm:cxn modelId="{86C4AFC8-068F-4B16-AB49-B98069C398B3}" srcId="{D7B017F4-5069-4D2E-9258-11D95B61F276}" destId="{48B42D70-E13F-4E55-BCBF-5ADA8D02A752}" srcOrd="3" destOrd="0" parTransId="{9C993796-5CFA-4FB1-8EAD-79E26AA2A3ED}" sibTransId="{995A3E1A-1EE3-4C06-9B80-074539C98FA7}"/>
    <dgm:cxn modelId="{F0CA4ECE-6611-4B9A-AF36-1C6B67FD2EF2}" srcId="{AD1A5490-B145-4A4E-B18E-F43659163101}" destId="{A7C10E46-2B50-42BD-B8AD-3ADE1EA74323}" srcOrd="0" destOrd="0" parTransId="{34C11722-7525-4B78-81F5-06A3119623D3}" sibTransId="{F2DC177A-904A-4857-8BE5-FA8AEB808BA5}"/>
    <dgm:cxn modelId="{5166D5E2-74FB-43A6-89FA-3FBD80459868}" type="presOf" srcId="{AD85D20E-D4A5-46D8-9536-0E6ED4D6AFED}" destId="{54DDFB86-16BA-4D1B-A127-14D413A5C354}" srcOrd="0" destOrd="1" presId="urn:microsoft.com/office/officeart/2005/8/layout/cycle4"/>
    <dgm:cxn modelId="{88A6F9E3-D146-47BC-A557-1F916737360B}" type="presOf" srcId="{FA358853-08E4-493F-BDF1-ACC9818E3FBB}" destId="{F7143B41-9C02-4C40-B48A-13F00651A2F4}" srcOrd="0" destOrd="1" presId="urn:microsoft.com/office/officeart/2005/8/layout/cycle4"/>
    <dgm:cxn modelId="{6BEAAEF0-34F0-4AC9-982D-1C819F0EC395}" srcId="{D7B017F4-5069-4D2E-9258-11D95B61F276}" destId="{CBF7EB48-05D4-4ED5-A3E1-1FE34B25DA8C}" srcOrd="0" destOrd="0" parTransId="{3B1129C6-D6D7-4BE2-ADB9-068182690436}" sibTransId="{885EF382-9FAC-434E-9161-DDE171D47E0F}"/>
    <dgm:cxn modelId="{899A35F5-AD76-4BB6-A15C-DDDD170102E6}" type="presOf" srcId="{A78BA142-D599-4475-A426-02F146889777}" destId="{8FAA55F8-C866-40B8-A62E-ECAA8920B5AD}" srcOrd="0" destOrd="0" presId="urn:microsoft.com/office/officeart/2005/8/layout/cycle4"/>
    <dgm:cxn modelId="{80FB8836-3532-45D7-B913-CC63E1E9B374}" type="presParOf" srcId="{E208FADC-8EE4-4F97-8A52-090C56D5F80A}" destId="{C53916AA-CC43-4830-9991-E932F2515016}" srcOrd="0" destOrd="0" presId="urn:microsoft.com/office/officeart/2005/8/layout/cycle4"/>
    <dgm:cxn modelId="{CA2B88D2-4ED0-446D-BCCE-9A4EFF809E36}" type="presParOf" srcId="{C53916AA-CC43-4830-9991-E932F2515016}" destId="{42ADD51F-4C48-43AF-A71B-72230490ED2D}" srcOrd="0" destOrd="0" presId="urn:microsoft.com/office/officeart/2005/8/layout/cycle4"/>
    <dgm:cxn modelId="{86FA0A91-D129-4669-BC76-128E7236CC81}" type="presParOf" srcId="{42ADD51F-4C48-43AF-A71B-72230490ED2D}" destId="{F7143B41-9C02-4C40-B48A-13F00651A2F4}" srcOrd="0" destOrd="0" presId="urn:microsoft.com/office/officeart/2005/8/layout/cycle4"/>
    <dgm:cxn modelId="{D09C5272-58E0-410A-9F9D-AA2CF0DB538A}" type="presParOf" srcId="{42ADD51F-4C48-43AF-A71B-72230490ED2D}" destId="{374D3F58-95C7-48F0-A8DF-5C08E050C7FC}" srcOrd="1" destOrd="0" presId="urn:microsoft.com/office/officeart/2005/8/layout/cycle4"/>
    <dgm:cxn modelId="{D4013AF7-3A4B-41E3-B492-10234F28BC4E}" type="presParOf" srcId="{C53916AA-CC43-4830-9991-E932F2515016}" destId="{3BD45B01-76A0-409B-9F45-A63BB8CC2C9D}" srcOrd="1" destOrd="0" presId="urn:microsoft.com/office/officeart/2005/8/layout/cycle4"/>
    <dgm:cxn modelId="{3B2B0DB7-E484-491F-A241-5CD57E88852A}" type="presParOf" srcId="{3BD45B01-76A0-409B-9F45-A63BB8CC2C9D}" destId="{54DDFB86-16BA-4D1B-A127-14D413A5C354}" srcOrd="0" destOrd="0" presId="urn:microsoft.com/office/officeart/2005/8/layout/cycle4"/>
    <dgm:cxn modelId="{BB741FDA-4EB5-4CA2-A5D3-C4E784608EDF}" type="presParOf" srcId="{3BD45B01-76A0-409B-9F45-A63BB8CC2C9D}" destId="{8D8FA8C0-AD34-47A6-B787-C9135AB05389}" srcOrd="1" destOrd="0" presId="urn:microsoft.com/office/officeart/2005/8/layout/cycle4"/>
    <dgm:cxn modelId="{8282F2F8-033F-4A0E-BCDC-672649B07574}" type="presParOf" srcId="{C53916AA-CC43-4830-9991-E932F2515016}" destId="{C2EA3CC9-4F7B-499F-A4CF-DC5AF08A901A}" srcOrd="2" destOrd="0" presId="urn:microsoft.com/office/officeart/2005/8/layout/cycle4"/>
    <dgm:cxn modelId="{B7F5B8E8-3F3A-4787-B200-F0D4F8FA24A2}" type="presParOf" srcId="{C2EA3CC9-4F7B-499F-A4CF-DC5AF08A901A}" destId="{DFFB920D-5808-4DAD-BF6C-B5F2395AF6A0}" srcOrd="0" destOrd="0" presId="urn:microsoft.com/office/officeart/2005/8/layout/cycle4"/>
    <dgm:cxn modelId="{0F02541E-D355-4611-96F5-A5E4E2ED7E88}" type="presParOf" srcId="{C2EA3CC9-4F7B-499F-A4CF-DC5AF08A901A}" destId="{65C12171-CCC7-4355-83DB-6F5DE0BCCF6E}" srcOrd="1" destOrd="0" presId="urn:microsoft.com/office/officeart/2005/8/layout/cycle4"/>
    <dgm:cxn modelId="{82174C31-DD19-4287-BC9C-B10FD663FF1B}" type="presParOf" srcId="{C53916AA-CC43-4830-9991-E932F2515016}" destId="{97B9885F-BE48-4438-BA28-A94B7CFF784F}" srcOrd="3" destOrd="0" presId="urn:microsoft.com/office/officeart/2005/8/layout/cycle4"/>
    <dgm:cxn modelId="{0224C80F-0F37-4EA0-B3F8-39D0A085772D}" type="presParOf" srcId="{97B9885F-BE48-4438-BA28-A94B7CFF784F}" destId="{1891E9A6-901A-4E53-AE63-8BE53361978A}" srcOrd="0" destOrd="0" presId="urn:microsoft.com/office/officeart/2005/8/layout/cycle4"/>
    <dgm:cxn modelId="{F99EF8D4-C88D-449C-8EED-6849158D9CBB}" type="presParOf" srcId="{97B9885F-BE48-4438-BA28-A94B7CFF784F}" destId="{ECAC64EA-F89C-4869-80A2-1134180CC7CE}" srcOrd="1" destOrd="0" presId="urn:microsoft.com/office/officeart/2005/8/layout/cycle4"/>
    <dgm:cxn modelId="{8D70A25D-8C7C-4C27-BADD-75C4CFDFB34C}" type="presParOf" srcId="{C53916AA-CC43-4830-9991-E932F2515016}" destId="{3BE9370C-A165-4057-9560-1DAEF4F72D01}" srcOrd="4" destOrd="0" presId="urn:microsoft.com/office/officeart/2005/8/layout/cycle4"/>
    <dgm:cxn modelId="{DB846B08-6E09-4F99-92CA-3C56564CF81D}" type="presParOf" srcId="{E208FADC-8EE4-4F97-8A52-090C56D5F80A}" destId="{31E594F1-1309-422F-B6DF-E6C16C825BC7}" srcOrd="1" destOrd="0" presId="urn:microsoft.com/office/officeart/2005/8/layout/cycle4"/>
    <dgm:cxn modelId="{165F9FC9-BC22-46C8-B1DB-D5B639B11019}" type="presParOf" srcId="{31E594F1-1309-422F-B6DF-E6C16C825BC7}" destId="{54B579EE-8DF4-4D31-BF6E-086DF943AB77}" srcOrd="0" destOrd="0" presId="urn:microsoft.com/office/officeart/2005/8/layout/cycle4"/>
    <dgm:cxn modelId="{4107A202-A145-4763-982C-812DFACDE52F}" type="presParOf" srcId="{31E594F1-1309-422F-B6DF-E6C16C825BC7}" destId="{AF56F80A-7CC4-484E-B2AB-AA78D6BAB93C}" srcOrd="1" destOrd="0" presId="urn:microsoft.com/office/officeart/2005/8/layout/cycle4"/>
    <dgm:cxn modelId="{ED6B17AE-5B85-401D-9D16-5C94B7B59813}" type="presParOf" srcId="{31E594F1-1309-422F-B6DF-E6C16C825BC7}" destId="{8FAA55F8-C866-40B8-A62E-ECAA8920B5AD}" srcOrd="2" destOrd="0" presId="urn:microsoft.com/office/officeart/2005/8/layout/cycle4"/>
    <dgm:cxn modelId="{1D767CA2-934B-4AA4-A954-42ECB7195792}" type="presParOf" srcId="{31E594F1-1309-422F-B6DF-E6C16C825BC7}" destId="{C1C044C1-3EA7-42B5-99B0-36DA996B5896}" srcOrd="3" destOrd="0" presId="urn:microsoft.com/office/officeart/2005/8/layout/cycle4"/>
    <dgm:cxn modelId="{10034429-7AD8-432D-91E7-5772E99082E6}" type="presParOf" srcId="{31E594F1-1309-422F-B6DF-E6C16C825BC7}" destId="{7248DED6-290F-4279-9D08-F98B5BFC5BC2}" srcOrd="4" destOrd="0" presId="urn:microsoft.com/office/officeart/2005/8/layout/cycle4"/>
    <dgm:cxn modelId="{554719A8-5FE0-4E50-AD81-D7E9ABA4BDAC}" type="presParOf" srcId="{E208FADC-8EE4-4F97-8A52-090C56D5F80A}" destId="{DF56EEF2-61EF-49BA-AB50-49B2C9B16F38}" srcOrd="2" destOrd="0" presId="urn:microsoft.com/office/officeart/2005/8/layout/cycle4"/>
    <dgm:cxn modelId="{162DB2AB-AB3D-4677-A272-B87296E631A2}" type="presParOf" srcId="{E208FADC-8EE4-4F97-8A52-090C56D5F80A}" destId="{511D6D15-0E52-4AEA-81AE-4F176BE3782A}"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2386">
          <a:off x="4398929" y="3554200"/>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00397" y="2509384"/>
          <a:ext cx="851048" cy="37792"/>
        </a:xfrm>
        <a:custGeom>
          <a:avLst/>
          <a:gdLst/>
          <a:ahLst/>
          <a:cxnLst/>
          <a:rect l="0" t="0" r="0" b="0"/>
          <a:pathLst>
            <a:path>
              <a:moveTo>
                <a:pt x="0" y="18896"/>
              </a:moveTo>
              <a:lnTo>
                <a:pt x="851048"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7614">
          <a:off x="4398929" y="1464567"/>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34150" y="1312841"/>
          <a:ext cx="2430878" cy="243087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869413" y="45"/>
          <a:ext cx="1458527" cy="1458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083009" y="213641"/>
        <a:ext cx="1031335" cy="1031335"/>
      </dsp:txXfrm>
    </dsp:sp>
    <dsp:sp modelId="{07503F58-D9D4-4C92-82F0-6670B47365F4}">
      <dsp:nvSpPr>
        <dsp:cNvPr id="0" name=""/>
        <dsp:cNvSpPr/>
      </dsp:nvSpPr>
      <dsp:spPr>
        <a:xfrm>
          <a:off x="5351446" y="1799016"/>
          <a:ext cx="1458527" cy="1458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565042" y="2012612"/>
        <a:ext cx="1031335" cy="1031335"/>
      </dsp:txXfrm>
    </dsp:sp>
    <dsp:sp modelId="{14C65F1A-2B52-4390-81FF-189A23F0684F}">
      <dsp:nvSpPr>
        <dsp:cNvPr id="0" name=""/>
        <dsp:cNvSpPr/>
      </dsp:nvSpPr>
      <dsp:spPr>
        <a:xfrm>
          <a:off x="6955826" y="1799016"/>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a:p>
      </dsp:txBody>
      <dsp:txXfrm>
        <a:off x="6955826" y="1799016"/>
        <a:ext cx="2187790" cy="1458527"/>
      </dsp:txXfrm>
    </dsp:sp>
    <dsp:sp modelId="{0B987889-A311-4355-A2A9-C10A903D8486}">
      <dsp:nvSpPr>
        <dsp:cNvPr id="0" name=""/>
        <dsp:cNvSpPr/>
      </dsp:nvSpPr>
      <dsp:spPr>
        <a:xfrm>
          <a:off x="4869413" y="3597987"/>
          <a:ext cx="1458527" cy="1458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083009" y="3811583"/>
        <a:ext cx="1031335" cy="1031335"/>
      </dsp:txXfrm>
    </dsp:sp>
    <dsp:sp modelId="{F53ECF76-D52F-40CA-82BC-ACDA0F3F6855}">
      <dsp:nvSpPr>
        <dsp:cNvPr id="0" name=""/>
        <dsp:cNvSpPr/>
      </dsp:nvSpPr>
      <dsp:spPr>
        <a:xfrm>
          <a:off x="6473793" y="3597987"/>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a:p>
      </dsp:txBody>
      <dsp:txXfrm>
        <a:off x="6473793" y="3597987"/>
        <a:ext cx="2187790" cy="1458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434694" y="0"/>
          <a:ext cx="1215866"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Tech</a:t>
          </a:r>
          <a:endParaRPr lang="en-US" sz="1600" kern="1200"/>
        </a:p>
      </dsp:txBody>
      <dsp:txXfrm>
        <a:off x="453750" y="19056"/>
        <a:ext cx="1177754"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691294"/>
        <a:ext cx="175669" cy="170790"/>
      </dsp:txXfrm>
    </dsp:sp>
    <dsp:sp modelId="{EC3CC8AD-9419-4A82-8C67-631CFBEBE403}">
      <dsp:nvSpPr>
        <dsp:cNvPr id="0" name=""/>
        <dsp:cNvSpPr/>
      </dsp:nvSpPr>
      <dsp:spPr>
        <a:xfrm>
          <a:off x="434694" y="975946"/>
          <a:ext cx="1215866" cy="650630"/>
        </a:xfrm>
        <a:prstGeom prst="roundRect">
          <a:avLst>
            <a:gd name="adj" fmla="val 10000"/>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Logistics and Grants</a:t>
          </a:r>
          <a:endParaRPr lang="en-US" sz="1600" kern="1200"/>
        </a:p>
      </dsp:txBody>
      <dsp:txXfrm>
        <a:off x="453750" y="995002"/>
        <a:ext cx="1177754"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7723560"/>
            <a:satOff val="-53772"/>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1667240"/>
        <a:ext cx="175669" cy="170790"/>
      </dsp:txXfrm>
    </dsp:sp>
    <dsp:sp modelId="{A44BE4C4-8DDF-4ED2-B6C3-1D3A86952FF2}">
      <dsp:nvSpPr>
        <dsp:cNvPr id="0" name=""/>
        <dsp:cNvSpPr/>
      </dsp:nvSpPr>
      <dsp:spPr>
        <a:xfrm>
          <a:off x="434694" y="1951892"/>
          <a:ext cx="1215866" cy="650630"/>
        </a:xfrm>
        <a:prstGeom prst="roundRect">
          <a:avLst>
            <a:gd name="adj" fmla="val 10000"/>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Euphemia"/>
            </a:rPr>
            <a:t>Payments</a:t>
          </a:r>
          <a:endParaRPr lang="en-US" sz="1600" kern="1200"/>
        </a:p>
      </dsp:txBody>
      <dsp:txXfrm>
        <a:off x="453750" y="1970948"/>
        <a:ext cx="1177754" cy="612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214067" y="222314"/>
          <a:ext cx="1427118" cy="998983"/>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Mentor Coach</a:t>
          </a:r>
          <a:endParaRPr lang="en-US" sz="1300" b="1" kern="1200"/>
        </a:p>
      </dsp:txBody>
      <dsp:txXfrm rot="-5400000">
        <a:off x="1" y="507739"/>
        <a:ext cx="998983" cy="428135"/>
      </dsp:txXfrm>
    </dsp:sp>
    <dsp:sp modelId="{EECC684F-A587-40BD-AA3D-01B6775F85A5}">
      <dsp:nvSpPr>
        <dsp:cNvPr id="0" name=""/>
        <dsp:cNvSpPr/>
      </dsp:nvSpPr>
      <dsp:spPr>
        <a:xfrm rot="5400000">
          <a:off x="5087395" y="-4080165"/>
          <a:ext cx="927627" cy="9104451"/>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Mostly staff-based</a:t>
          </a:r>
        </a:p>
        <a:p>
          <a:pPr marL="228600" lvl="1" indent="-228600" algn="l" defTabSz="889000" rtl="0">
            <a:lnSpc>
              <a:spcPct val="90000"/>
            </a:lnSpc>
            <a:spcBef>
              <a:spcPct val="0"/>
            </a:spcBef>
            <a:spcAft>
              <a:spcPct val="15000"/>
            </a:spcAft>
            <a:buChar char="•"/>
          </a:pPr>
          <a:r>
            <a:rPr lang="en-US" sz="2000" kern="1200">
              <a:latin typeface="Euphemia"/>
            </a:rPr>
            <a:t>Monthly meetings with assigned Campaign Coaches and whole network</a:t>
          </a:r>
          <a:endParaRPr lang="en-US" sz="2000" kern="1200"/>
        </a:p>
        <a:p>
          <a:pPr marL="228600" lvl="1" indent="-228600" algn="l" defTabSz="889000" rtl="0">
            <a:lnSpc>
              <a:spcPct val="90000"/>
            </a:lnSpc>
            <a:spcBef>
              <a:spcPct val="0"/>
            </a:spcBef>
            <a:spcAft>
              <a:spcPct val="15000"/>
            </a:spcAft>
            <a:buChar char="•"/>
          </a:pPr>
          <a:r>
            <a:rPr lang="en-US" sz="2000" kern="1200">
              <a:latin typeface="Euphemia"/>
            </a:rPr>
            <a:t>Support Campaign Coaches problem solving and thought partnership</a:t>
          </a:r>
        </a:p>
      </dsp:txBody>
      <dsp:txXfrm rot="-5400000">
        <a:off x="998984" y="53529"/>
        <a:ext cx="9059168" cy="837061"/>
      </dsp:txXfrm>
    </dsp:sp>
    <dsp:sp modelId="{CA4509E2-DB9B-4FB6-8839-1A81E43B4837}">
      <dsp:nvSpPr>
        <dsp:cNvPr id="0" name=""/>
        <dsp:cNvSpPr/>
      </dsp:nvSpPr>
      <dsp:spPr>
        <a:xfrm rot="5400000">
          <a:off x="-214067" y="1519302"/>
          <a:ext cx="1427118" cy="998983"/>
        </a:xfrm>
        <a:prstGeom prst="chevron">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w="6350" cap="flat" cmpd="sng" algn="ctr">
          <a:solidFill>
            <a:schemeClr val="accent5">
              <a:hueOff val="-6494105"/>
              <a:satOff val="-6746"/>
              <a:lumOff val="196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Campaign Coach</a:t>
          </a:r>
          <a:endParaRPr lang="en-US" sz="1300" b="1" kern="1200"/>
        </a:p>
      </dsp:txBody>
      <dsp:txXfrm rot="-5400000">
        <a:off x="1" y="1804727"/>
        <a:ext cx="998983" cy="428135"/>
      </dsp:txXfrm>
    </dsp:sp>
    <dsp:sp modelId="{EEA5BD63-6B63-44E9-A0ED-F32C25095090}">
      <dsp:nvSpPr>
        <dsp:cNvPr id="0" name=""/>
        <dsp:cNvSpPr/>
      </dsp:nvSpPr>
      <dsp:spPr>
        <a:xfrm rot="5400000">
          <a:off x="5087395" y="-2799429"/>
          <a:ext cx="927627" cy="9104451"/>
        </a:xfrm>
        <a:prstGeom prst="round2SameRect">
          <a:avLst/>
        </a:prstGeom>
        <a:solidFill>
          <a:schemeClr val="lt1">
            <a:alpha val="90000"/>
            <a:hueOff val="0"/>
            <a:satOff val="0"/>
            <a:lumOff val="0"/>
            <a:alphaOff val="0"/>
          </a:schemeClr>
        </a:solidFill>
        <a:ln w="6350" cap="flat" cmpd="sng" algn="ctr">
          <a:solidFill>
            <a:schemeClr val="accent5">
              <a:hueOff val="-6494105"/>
              <a:satOff val="-6746"/>
              <a:lumOff val="196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Holds coaching calls, documents progress</a:t>
          </a:r>
        </a:p>
        <a:p>
          <a:pPr marL="228600" lvl="1" indent="-228600" algn="l" defTabSz="889000" rtl="0">
            <a:lnSpc>
              <a:spcPct val="90000"/>
            </a:lnSpc>
            <a:spcBef>
              <a:spcPct val="0"/>
            </a:spcBef>
            <a:spcAft>
              <a:spcPct val="15000"/>
            </a:spcAft>
            <a:buChar char="•"/>
          </a:pPr>
          <a:r>
            <a:rPr lang="en-US" sz="2000" kern="1200"/>
            <a:t>Coaches 1–2 local teams</a:t>
          </a:r>
          <a:endParaRPr lang="en-US" sz="2000" kern="1200">
            <a:latin typeface="Euphemia"/>
          </a:endParaRP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dsp:txBody>
      <dsp:txXfrm rot="-5400000">
        <a:off x="998984" y="1334265"/>
        <a:ext cx="9059168" cy="837061"/>
      </dsp:txXfrm>
    </dsp:sp>
    <dsp:sp modelId="{E8E35340-065F-4C73-B983-9BCB0D51BC0B}">
      <dsp:nvSpPr>
        <dsp:cNvPr id="0" name=""/>
        <dsp:cNvSpPr/>
      </dsp:nvSpPr>
      <dsp:spPr>
        <a:xfrm rot="5400000">
          <a:off x="-214067" y="3083363"/>
          <a:ext cx="1427118" cy="998983"/>
        </a:xfrm>
        <a:prstGeom prst="chevron">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Team Lead</a:t>
          </a:r>
          <a:endParaRPr lang="en-US" sz="1300" b="1" kern="1200"/>
        </a:p>
      </dsp:txBody>
      <dsp:txXfrm rot="-5400000">
        <a:off x="1" y="3368788"/>
        <a:ext cx="998983" cy="428135"/>
      </dsp:txXfrm>
    </dsp:sp>
    <dsp:sp modelId="{CE7ED297-AE72-4C37-A2CE-90A0E6CA2709}">
      <dsp:nvSpPr>
        <dsp:cNvPr id="0" name=""/>
        <dsp:cNvSpPr/>
      </dsp:nvSpPr>
      <dsp:spPr>
        <a:xfrm rot="5400000">
          <a:off x="4820322" y="-1201909"/>
          <a:ext cx="1461773" cy="9070037"/>
        </a:xfrm>
        <a:prstGeom prst="round2SameRect">
          <a:avLst/>
        </a:prstGeom>
        <a:solidFill>
          <a:schemeClr val="lt1">
            <a:alpha val="90000"/>
            <a:hueOff val="0"/>
            <a:satOff val="0"/>
            <a:lumOff val="0"/>
            <a:alphaOff val="0"/>
          </a:schemeClr>
        </a:soli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Coordinates team </a:t>
          </a:r>
          <a:r>
            <a:rPr lang="en-US" sz="2000" kern="1200">
              <a:latin typeface="Euphemia"/>
            </a:rPr>
            <a:t>operations, meetings, and roles</a:t>
          </a:r>
        </a:p>
        <a:p>
          <a:pPr marL="228600" lvl="1" indent="-228600" algn="l" defTabSz="889000">
            <a:lnSpc>
              <a:spcPct val="90000"/>
            </a:lnSpc>
            <a:spcBef>
              <a:spcPct val="0"/>
            </a:spcBef>
            <a:spcAft>
              <a:spcPct val="15000"/>
            </a:spcAft>
            <a:buChar char="•"/>
          </a:pPr>
          <a:r>
            <a:rPr lang="en-US" sz="2000" kern="1200">
              <a:latin typeface="Euphemia"/>
            </a:rPr>
            <a:t>Clarifies</a:t>
          </a:r>
          <a:r>
            <a:rPr lang="en-US" sz="2000" kern="1200"/>
            <a:t> team membership and purpose</a:t>
          </a:r>
        </a:p>
        <a:p>
          <a:pPr marL="228600" lvl="1" indent="-228600" algn="l" defTabSz="889000">
            <a:lnSpc>
              <a:spcPct val="90000"/>
            </a:lnSpc>
            <a:spcBef>
              <a:spcPct val="0"/>
            </a:spcBef>
            <a:spcAft>
              <a:spcPct val="15000"/>
            </a:spcAft>
            <a:buChar char="•"/>
          </a:pPr>
          <a:r>
            <a:rPr lang="en-US" sz="2000" kern="1200"/>
            <a:t>Upholds team norms and </a:t>
          </a:r>
          <a:r>
            <a:rPr lang="en-US" sz="2000" kern="1200">
              <a:latin typeface="Euphemia"/>
            </a:rPr>
            <a:t>shared</a:t>
          </a:r>
          <a:r>
            <a:rPr lang="en-US" sz="2000" kern="1200"/>
            <a:t> commitments</a:t>
          </a:r>
        </a:p>
        <a:p>
          <a:pPr marL="228600" lvl="1" indent="-228600" algn="l" defTabSz="889000" rtl="0">
            <a:lnSpc>
              <a:spcPct val="90000"/>
            </a:lnSpc>
            <a:spcBef>
              <a:spcPct val="0"/>
            </a:spcBef>
            <a:spcAft>
              <a:spcPct val="15000"/>
            </a:spcAft>
            <a:buChar char="•"/>
          </a:pPr>
          <a:r>
            <a:rPr lang="en-US" sz="2000" kern="1200"/>
            <a:t>Focus on output, </a:t>
          </a:r>
          <a:r>
            <a:rPr lang="en-US" sz="2000" kern="1200">
              <a:latin typeface="Euphemia"/>
            </a:rPr>
            <a:t>capacity building</a:t>
          </a:r>
          <a:r>
            <a:rPr lang="en-US" sz="2000" kern="1200"/>
            <a:t>, and leadership </a:t>
          </a:r>
          <a:r>
            <a:rPr lang="en-US" sz="2000" kern="1200">
              <a:latin typeface="Euphemia"/>
            </a:rPr>
            <a:t>development</a:t>
          </a:r>
          <a:endParaRPr lang="en-US" sz="2000" kern="1200"/>
        </a:p>
      </dsp:txBody>
      <dsp:txXfrm rot="-5400000">
        <a:off x="1016190" y="2673581"/>
        <a:ext cx="8998679" cy="1319057"/>
      </dsp:txXfrm>
    </dsp:sp>
    <dsp:sp modelId="{FF58DC82-7E60-4388-BE65-F9BBDF5AD736}">
      <dsp:nvSpPr>
        <dsp:cNvPr id="0" name=""/>
        <dsp:cNvSpPr/>
      </dsp:nvSpPr>
      <dsp:spPr>
        <a:xfrm rot="5400000">
          <a:off x="-214067" y="4653393"/>
          <a:ext cx="1427118" cy="998983"/>
        </a:xfrm>
        <a:prstGeom prst="chevron">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Team Members</a:t>
          </a:r>
        </a:p>
      </dsp:txBody>
      <dsp:txXfrm rot="-5400000">
        <a:off x="1" y="4938818"/>
        <a:ext cx="998983" cy="428135"/>
      </dsp:txXfrm>
    </dsp:sp>
    <dsp:sp modelId="{9DA59678-881F-4350-9181-9BB20F4A34D8}">
      <dsp:nvSpPr>
        <dsp:cNvPr id="0" name=""/>
        <dsp:cNvSpPr/>
      </dsp:nvSpPr>
      <dsp:spPr>
        <a:xfrm rot="5400000">
          <a:off x="4814353" y="455659"/>
          <a:ext cx="1473711" cy="8894958"/>
        </a:xfrm>
        <a:prstGeom prst="round2SameRect">
          <a:avLst/>
        </a:prstGeom>
        <a:solidFill>
          <a:schemeClr val="lt1">
            <a:alpha val="90000"/>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t>Implements the plan</a:t>
          </a:r>
        </a:p>
        <a:p>
          <a:pPr marL="228600" lvl="1" indent="-228600" algn="l" defTabSz="889000">
            <a:lnSpc>
              <a:spcPct val="90000"/>
            </a:lnSpc>
            <a:spcBef>
              <a:spcPct val="0"/>
            </a:spcBef>
            <a:spcAft>
              <a:spcPct val="15000"/>
            </a:spcAft>
            <a:buChar char="•"/>
          </a:pPr>
          <a:r>
            <a:rPr lang="en-US" sz="2000" kern="1200"/>
            <a:t>Assists in developing added structures</a:t>
          </a:r>
        </a:p>
        <a:p>
          <a:pPr marL="228600" lvl="1" indent="-228600" algn="l" defTabSz="889000">
            <a:lnSpc>
              <a:spcPct val="90000"/>
            </a:lnSpc>
            <a:spcBef>
              <a:spcPct val="0"/>
            </a:spcBef>
            <a:spcAft>
              <a:spcPct val="15000"/>
            </a:spcAft>
            <a:buChar char="•"/>
          </a:pPr>
          <a:r>
            <a:rPr lang="en-US" sz="2000" kern="1200"/>
            <a:t>Attends regular meetings </a:t>
          </a:r>
        </a:p>
        <a:p>
          <a:pPr marL="228600" lvl="1" indent="-228600" algn="l" defTabSz="889000">
            <a:lnSpc>
              <a:spcPct val="90000"/>
            </a:lnSpc>
            <a:spcBef>
              <a:spcPct val="0"/>
            </a:spcBef>
            <a:spcAft>
              <a:spcPct val="15000"/>
            </a:spcAft>
            <a:buChar char="•"/>
          </a:pPr>
          <a:r>
            <a:rPr lang="en-US" sz="2000" kern="1200"/>
            <a:t>Critical in building the base, increasing engagement, and gathering information</a:t>
          </a:r>
        </a:p>
      </dsp:txBody>
      <dsp:txXfrm rot="-5400000">
        <a:off x="1103730" y="4238224"/>
        <a:ext cx="8823017" cy="13298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200630" y="205303"/>
          <a:ext cx="1337535" cy="936274"/>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b="1" kern="1200">
              <a:latin typeface="Euphemia"/>
            </a:rPr>
            <a:t>Mentor Coach</a:t>
          </a:r>
          <a:endParaRPr lang="en-US" sz="1200" b="1" kern="1200"/>
        </a:p>
      </dsp:txBody>
      <dsp:txXfrm rot="-5400000">
        <a:off x="1" y="472809"/>
        <a:ext cx="936274" cy="401261"/>
      </dsp:txXfrm>
    </dsp:sp>
    <dsp:sp modelId="{EECC684F-A587-40BD-AA3D-01B6775F85A5}">
      <dsp:nvSpPr>
        <dsp:cNvPr id="0" name=""/>
        <dsp:cNvSpPr/>
      </dsp:nvSpPr>
      <dsp:spPr>
        <a:xfrm rot="5400000">
          <a:off x="4924839" y="-3983891"/>
          <a:ext cx="869397" cy="8846527"/>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Mostly staff-based</a:t>
          </a:r>
        </a:p>
        <a:p>
          <a:pPr marL="228600" lvl="1" indent="-228600" algn="l" defTabSz="889000" rtl="0">
            <a:lnSpc>
              <a:spcPct val="90000"/>
            </a:lnSpc>
            <a:spcBef>
              <a:spcPct val="0"/>
            </a:spcBef>
            <a:spcAft>
              <a:spcPct val="15000"/>
            </a:spcAft>
            <a:buChar char="•"/>
          </a:pPr>
          <a:r>
            <a:rPr lang="en-US" sz="2000" kern="1200">
              <a:latin typeface="Euphemia"/>
            </a:rPr>
            <a:t>Monthly meetings with assigned Campaign Coaches and whole network</a:t>
          </a:r>
          <a:endParaRPr lang="en-US" sz="2000" kern="1200"/>
        </a:p>
        <a:p>
          <a:pPr marL="228600" lvl="1" indent="-228600" algn="l" defTabSz="889000" rtl="0">
            <a:lnSpc>
              <a:spcPct val="90000"/>
            </a:lnSpc>
            <a:spcBef>
              <a:spcPct val="0"/>
            </a:spcBef>
            <a:spcAft>
              <a:spcPct val="15000"/>
            </a:spcAft>
            <a:buChar char="•"/>
          </a:pPr>
          <a:r>
            <a:rPr lang="en-US" sz="2000" kern="1200">
              <a:latin typeface="Euphemia"/>
            </a:rPr>
            <a:t>Support Campaign Coaches problem solving and thought partnership</a:t>
          </a:r>
        </a:p>
      </dsp:txBody>
      <dsp:txXfrm rot="-5400000">
        <a:off x="936274" y="47114"/>
        <a:ext cx="8804087" cy="784517"/>
      </dsp:txXfrm>
    </dsp:sp>
    <dsp:sp modelId="{CA4509E2-DB9B-4FB6-8839-1A81E43B4837}">
      <dsp:nvSpPr>
        <dsp:cNvPr id="0" name=""/>
        <dsp:cNvSpPr/>
      </dsp:nvSpPr>
      <dsp:spPr>
        <a:xfrm rot="5400000">
          <a:off x="-200630" y="1411923"/>
          <a:ext cx="1337535" cy="936274"/>
        </a:xfrm>
        <a:prstGeom prst="chevron">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w="6350" cap="flat" cmpd="sng" algn="ctr">
          <a:solidFill>
            <a:schemeClr val="accent5">
              <a:hueOff val="-6494105"/>
              <a:satOff val="-6746"/>
              <a:lumOff val="196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b="1" kern="1200">
              <a:latin typeface="Euphemia"/>
            </a:rPr>
            <a:t>Campaign Coach</a:t>
          </a:r>
          <a:endParaRPr lang="en-US" sz="1200" b="1" kern="1200"/>
        </a:p>
      </dsp:txBody>
      <dsp:txXfrm rot="-5400000">
        <a:off x="1" y="1679429"/>
        <a:ext cx="936274" cy="401261"/>
      </dsp:txXfrm>
    </dsp:sp>
    <dsp:sp modelId="{EEA5BD63-6B63-44E9-A0ED-F32C25095090}">
      <dsp:nvSpPr>
        <dsp:cNvPr id="0" name=""/>
        <dsp:cNvSpPr/>
      </dsp:nvSpPr>
      <dsp:spPr>
        <a:xfrm rot="5400000">
          <a:off x="4924839" y="-2792503"/>
          <a:ext cx="869397" cy="8846527"/>
        </a:xfrm>
        <a:prstGeom prst="round2SameRect">
          <a:avLst/>
        </a:prstGeom>
        <a:solidFill>
          <a:schemeClr val="lt1">
            <a:alpha val="90000"/>
            <a:hueOff val="0"/>
            <a:satOff val="0"/>
            <a:lumOff val="0"/>
            <a:alphaOff val="0"/>
          </a:schemeClr>
        </a:solidFill>
        <a:ln w="6350" cap="flat" cmpd="sng" algn="ctr">
          <a:solidFill>
            <a:schemeClr val="accent5">
              <a:hueOff val="-6494105"/>
              <a:satOff val="-6746"/>
              <a:lumOff val="196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Holds coaching calls, documents progress</a:t>
          </a:r>
        </a:p>
        <a:p>
          <a:pPr marL="228600" lvl="1" indent="-228600" algn="l" defTabSz="889000" rtl="0">
            <a:lnSpc>
              <a:spcPct val="90000"/>
            </a:lnSpc>
            <a:spcBef>
              <a:spcPct val="0"/>
            </a:spcBef>
            <a:spcAft>
              <a:spcPct val="15000"/>
            </a:spcAft>
            <a:buChar char="•"/>
          </a:pPr>
          <a:r>
            <a:rPr lang="en-US" sz="2000" kern="1200"/>
            <a:t>Coaches 1–2 local teams</a:t>
          </a:r>
          <a:endParaRPr lang="en-US" sz="2000" kern="1200">
            <a:latin typeface="Euphemia"/>
          </a:endParaRP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dsp:txBody>
      <dsp:txXfrm rot="-5400000">
        <a:off x="936274" y="1238502"/>
        <a:ext cx="8804087" cy="784517"/>
      </dsp:txXfrm>
    </dsp:sp>
    <dsp:sp modelId="{E8E35340-065F-4C73-B983-9BCB0D51BC0B}">
      <dsp:nvSpPr>
        <dsp:cNvPr id="0" name=""/>
        <dsp:cNvSpPr/>
      </dsp:nvSpPr>
      <dsp:spPr>
        <a:xfrm rot="5400000">
          <a:off x="-200630" y="2868852"/>
          <a:ext cx="1337535" cy="936274"/>
        </a:xfrm>
        <a:prstGeom prst="chevron">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rtl="0">
            <a:lnSpc>
              <a:spcPct val="90000"/>
            </a:lnSpc>
            <a:spcBef>
              <a:spcPct val="0"/>
            </a:spcBef>
            <a:spcAft>
              <a:spcPct val="35000"/>
            </a:spcAft>
            <a:buNone/>
          </a:pPr>
          <a:r>
            <a:rPr lang="en-US" sz="1200" b="1" kern="1200">
              <a:latin typeface="Euphemia"/>
            </a:rPr>
            <a:t>Team Lead</a:t>
          </a:r>
          <a:endParaRPr lang="en-US" sz="1200" b="1" kern="1200"/>
        </a:p>
      </dsp:txBody>
      <dsp:txXfrm rot="-5400000">
        <a:off x="1" y="3136358"/>
        <a:ext cx="936274" cy="401261"/>
      </dsp:txXfrm>
    </dsp:sp>
    <dsp:sp modelId="{CE7ED297-AE72-4C37-A2CE-90A0E6CA2709}">
      <dsp:nvSpPr>
        <dsp:cNvPr id="0" name=""/>
        <dsp:cNvSpPr/>
      </dsp:nvSpPr>
      <dsp:spPr>
        <a:xfrm rot="5400000">
          <a:off x="4674531" y="-1303623"/>
          <a:ext cx="1370014" cy="8813087"/>
        </a:xfrm>
        <a:prstGeom prst="round2SameRect">
          <a:avLst/>
        </a:prstGeom>
        <a:solidFill>
          <a:schemeClr val="lt1">
            <a:alpha val="90000"/>
            <a:hueOff val="0"/>
            <a:satOff val="0"/>
            <a:lumOff val="0"/>
            <a:alphaOff val="0"/>
          </a:schemeClr>
        </a:soli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Coordinates team </a:t>
          </a:r>
          <a:r>
            <a:rPr lang="en-US" sz="2000" kern="1200">
              <a:latin typeface="Euphemia"/>
            </a:rPr>
            <a:t>operations, meetings, and roles</a:t>
          </a:r>
        </a:p>
        <a:p>
          <a:pPr marL="228600" lvl="1" indent="-228600" algn="l" defTabSz="889000">
            <a:lnSpc>
              <a:spcPct val="90000"/>
            </a:lnSpc>
            <a:spcBef>
              <a:spcPct val="0"/>
            </a:spcBef>
            <a:spcAft>
              <a:spcPct val="15000"/>
            </a:spcAft>
            <a:buChar char="•"/>
          </a:pPr>
          <a:r>
            <a:rPr lang="en-US" sz="2000" kern="1200">
              <a:latin typeface="Euphemia"/>
            </a:rPr>
            <a:t>Clarifies</a:t>
          </a:r>
          <a:r>
            <a:rPr lang="en-US" sz="2000" kern="1200"/>
            <a:t> team membership and purpose</a:t>
          </a:r>
        </a:p>
        <a:p>
          <a:pPr marL="228600" lvl="1" indent="-228600" algn="l" defTabSz="889000">
            <a:lnSpc>
              <a:spcPct val="90000"/>
            </a:lnSpc>
            <a:spcBef>
              <a:spcPct val="0"/>
            </a:spcBef>
            <a:spcAft>
              <a:spcPct val="15000"/>
            </a:spcAft>
            <a:buChar char="•"/>
          </a:pPr>
          <a:r>
            <a:rPr lang="en-US" sz="2000" kern="1200"/>
            <a:t>Upholds team norms and </a:t>
          </a:r>
          <a:r>
            <a:rPr lang="en-US" sz="2000" kern="1200">
              <a:latin typeface="Euphemia"/>
            </a:rPr>
            <a:t>shared</a:t>
          </a:r>
          <a:r>
            <a:rPr lang="en-US" sz="2000" kern="1200"/>
            <a:t> commitments</a:t>
          </a:r>
        </a:p>
        <a:p>
          <a:pPr marL="228600" lvl="1" indent="-228600" algn="l" defTabSz="889000" rtl="0">
            <a:lnSpc>
              <a:spcPct val="90000"/>
            </a:lnSpc>
            <a:spcBef>
              <a:spcPct val="0"/>
            </a:spcBef>
            <a:spcAft>
              <a:spcPct val="15000"/>
            </a:spcAft>
            <a:buChar char="•"/>
          </a:pPr>
          <a:r>
            <a:rPr lang="en-US" sz="2000" kern="1200"/>
            <a:t>Focus on output, </a:t>
          </a:r>
          <a:r>
            <a:rPr lang="en-US" sz="2000" kern="1200">
              <a:latin typeface="Euphemia"/>
            </a:rPr>
            <a:t>capacity building</a:t>
          </a:r>
          <a:r>
            <a:rPr lang="en-US" sz="2000" kern="1200"/>
            <a:t>, and leadership </a:t>
          </a:r>
          <a:r>
            <a:rPr lang="en-US" sz="2000" kern="1200">
              <a:latin typeface="Euphemia"/>
            </a:rPr>
            <a:t>development</a:t>
          </a:r>
          <a:endParaRPr lang="en-US" sz="2000" kern="1200"/>
        </a:p>
      </dsp:txBody>
      <dsp:txXfrm rot="-5400000">
        <a:off x="952995" y="2484792"/>
        <a:ext cx="8746208" cy="1236256"/>
      </dsp:txXfrm>
    </dsp:sp>
    <dsp:sp modelId="{FF58DC82-7E60-4388-BE65-F9BBDF5AD736}">
      <dsp:nvSpPr>
        <dsp:cNvPr id="0" name=""/>
        <dsp:cNvSpPr/>
      </dsp:nvSpPr>
      <dsp:spPr>
        <a:xfrm rot="5400000">
          <a:off x="-200630" y="4331375"/>
          <a:ext cx="1337535" cy="936274"/>
        </a:xfrm>
        <a:prstGeom prst="chevron">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Team Members</a:t>
          </a:r>
        </a:p>
      </dsp:txBody>
      <dsp:txXfrm rot="-5400000">
        <a:off x="1" y="4598881"/>
        <a:ext cx="936274" cy="401261"/>
      </dsp:txXfrm>
    </dsp:sp>
    <dsp:sp modelId="{9DA59678-881F-4350-9181-9BB20F4A34D8}">
      <dsp:nvSpPr>
        <dsp:cNvPr id="0" name=""/>
        <dsp:cNvSpPr/>
      </dsp:nvSpPr>
      <dsp:spPr>
        <a:xfrm rot="5400000">
          <a:off x="4668936" y="243959"/>
          <a:ext cx="1381203" cy="8642968"/>
        </a:xfrm>
        <a:prstGeom prst="round2SameRect">
          <a:avLst/>
        </a:prstGeom>
        <a:solidFill>
          <a:schemeClr val="lt1">
            <a:alpha val="90000"/>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t>Implements the plan</a:t>
          </a:r>
        </a:p>
        <a:p>
          <a:pPr marL="228600" lvl="1" indent="-228600" algn="l" defTabSz="889000">
            <a:lnSpc>
              <a:spcPct val="90000"/>
            </a:lnSpc>
            <a:spcBef>
              <a:spcPct val="0"/>
            </a:spcBef>
            <a:spcAft>
              <a:spcPct val="15000"/>
            </a:spcAft>
            <a:buChar char="•"/>
          </a:pPr>
          <a:r>
            <a:rPr lang="en-US" sz="2000" kern="1200"/>
            <a:t>Assists in developing added structures</a:t>
          </a:r>
        </a:p>
        <a:p>
          <a:pPr marL="228600" lvl="1" indent="-228600" algn="l" defTabSz="889000">
            <a:lnSpc>
              <a:spcPct val="90000"/>
            </a:lnSpc>
            <a:spcBef>
              <a:spcPct val="0"/>
            </a:spcBef>
            <a:spcAft>
              <a:spcPct val="15000"/>
            </a:spcAft>
            <a:buChar char="•"/>
          </a:pPr>
          <a:r>
            <a:rPr lang="en-US" sz="2000" kern="1200"/>
            <a:t>Attends regular meetings </a:t>
          </a:r>
        </a:p>
        <a:p>
          <a:pPr marL="228600" lvl="1" indent="-228600" algn="l" defTabSz="889000">
            <a:lnSpc>
              <a:spcPct val="90000"/>
            </a:lnSpc>
            <a:spcBef>
              <a:spcPct val="0"/>
            </a:spcBef>
            <a:spcAft>
              <a:spcPct val="15000"/>
            </a:spcAft>
            <a:buChar char="•"/>
          </a:pPr>
          <a:r>
            <a:rPr lang="en-US" sz="2000" kern="1200"/>
            <a:t>Critical in building the base, increasing engagement, and gathering information</a:t>
          </a:r>
        </a:p>
      </dsp:txBody>
      <dsp:txXfrm rot="-5400000">
        <a:off x="1038054" y="3942267"/>
        <a:ext cx="8575543" cy="12463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5B704-55A7-4726-970B-29BBB162023C}">
      <dsp:nvSpPr>
        <dsp:cNvPr id="0" name=""/>
        <dsp:cNvSpPr/>
      </dsp:nvSpPr>
      <dsp:spPr>
        <a:xfrm>
          <a:off x="0" y="341090"/>
          <a:ext cx="11320711" cy="7160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0" u="sng" kern="1200"/>
            <a:t>Problems</a:t>
          </a:r>
          <a:r>
            <a:rPr lang="en-US" sz="1700" kern="1200"/>
            <a:t>: What inequities are you noticing or experiencing? What are the impacts on different racial groups? Who benefits most and who is hurt most? </a:t>
          </a:r>
          <a:endParaRPr lang="en-US" sz="1700" kern="1200">
            <a:latin typeface="Euphemia"/>
          </a:endParaRPr>
        </a:p>
      </dsp:txBody>
      <dsp:txXfrm>
        <a:off x="34954" y="376044"/>
        <a:ext cx="11250803" cy="646132"/>
      </dsp:txXfrm>
    </dsp:sp>
    <dsp:sp modelId="{26409D8F-C9B1-4D23-8C29-F0D507E9E69C}">
      <dsp:nvSpPr>
        <dsp:cNvPr id="0" name=""/>
        <dsp:cNvSpPr/>
      </dsp:nvSpPr>
      <dsp:spPr>
        <a:xfrm>
          <a:off x="0" y="1106090"/>
          <a:ext cx="11320711" cy="716040"/>
        </a:xfrm>
        <a:prstGeom prst="roundRect">
          <a:avLst/>
        </a:prstGeom>
        <a:gradFill rotWithShape="0">
          <a:gsLst>
            <a:gs pos="0">
              <a:schemeClr val="accent5">
                <a:hueOff val="-3247052"/>
                <a:satOff val="-3373"/>
                <a:lumOff val="980"/>
                <a:alphaOff val="0"/>
                <a:satMod val="103000"/>
                <a:lumMod val="102000"/>
                <a:tint val="94000"/>
              </a:schemeClr>
            </a:gs>
            <a:gs pos="50000">
              <a:schemeClr val="accent5">
                <a:hueOff val="-3247052"/>
                <a:satOff val="-3373"/>
                <a:lumOff val="980"/>
                <a:alphaOff val="0"/>
                <a:satMod val="110000"/>
                <a:lumMod val="100000"/>
                <a:shade val="100000"/>
              </a:schemeClr>
            </a:gs>
            <a:gs pos="100000">
              <a:schemeClr val="accent5">
                <a:hueOff val="-3247052"/>
                <a:satOff val="-3373"/>
                <a:lumOff val="98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Causes</a:t>
          </a:r>
          <a:r>
            <a:rPr lang="en-US" sz="1700" kern="1200"/>
            <a:t>: What institutions, policies, or practices are causing or contributing to the inequities? What social norms, popular myths, or cultural biases may be contributing?</a:t>
          </a:r>
        </a:p>
      </dsp:txBody>
      <dsp:txXfrm>
        <a:off x="34954" y="1141044"/>
        <a:ext cx="11250803" cy="646132"/>
      </dsp:txXfrm>
    </dsp:sp>
    <dsp:sp modelId="{98EF764C-412F-45AC-B1D7-727A9423A87A}">
      <dsp:nvSpPr>
        <dsp:cNvPr id="0" name=""/>
        <dsp:cNvSpPr/>
      </dsp:nvSpPr>
      <dsp:spPr>
        <a:xfrm>
          <a:off x="0" y="1871090"/>
          <a:ext cx="11320711" cy="716040"/>
        </a:xfrm>
        <a:prstGeom prst="roundRect">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History</a:t>
          </a:r>
          <a:r>
            <a:rPr lang="en-US" sz="1700" kern="1200"/>
            <a:t>: How did things get this way and are things worsening or improving?</a:t>
          </a:r>
        </a:p>
      </dsp:txBody>
      <dsp:txXfrm>
        <a:off x="34954" y="1906044"/>
        <a:ext cx="11250803" cy="646132"/>
      </dsp:txXfrm>
    </dsp:sp>
    <dsp:sp modelId="{71BC054B-89F5-4BE2-85B8-8431E3B4892E}">
      <dsp:nvSpPr>
        <dsp:cNvPr id="0" name=""/>
        <dsp:cNvSpPr/>
      </dsp:nvSpPr>
      <dsp:spPr>
        <a:xfrm>
          <a:off x="0" y="2636090"/>
          <a:ext cx="11320711" cy="716040"/>
        </a:xfrm>
        <a:prstGeom prst="round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Solutions</a:t>
          </a:r>
          <a:r>
            <a:rPr lang="en-US" sz="1700" kern="1200"/>
            <a:t>: What solutions could address the root causes and eliminate the inequities? How would different racial groups be impacted by </a:t>
          </a:r>
          <a:r>
            <a:rPr lang="en-US" sz="1700" kern="1200">
              <a:latin typeface="Euphemia"/>
            </a:rPr>
            <a:t>the proposed</a:t>
          </a:r>
          <a:r>
            <a:rPr lang="en-US" sz="1700" kern="1200"/>
            <a:t> solutions? </a:t>
          </a:r>
          <a:endParaRPr lang="en-US" sz="1700" kern="1200">
            <a:latin typeface="Euphemia"/>
          </a:endParaRPr>
        </a:p>
      </dsp:txBody>
      <dsp:txXfrm>
        <a:off x="34954" y="2671044"/>
        <a:ext cx="11250803" cy="646132"/>
      </dsp:txXfrm>
    </dsp:sp>
    <dsp:sp modelId="{7F228A7F-7BF7-46D6-BC69-843C635B7457}">
      <dsp:nvSpPr>
        <dsp:cNvPr id="0" name=""/>
        <dsp:cNvSpPr/>
      </dsp:nvSpPr>
      <dsp:spPr>
        <a:xfrm>
          <a:off x="0" y="3401090"/>
          <a:ext cx="11320711" cy="716040"/>
        </a:xfrm>
        <a:prstGeom prst="roundRect">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Strategies</a:t>
          </a:r>
          <a:r>
            <a:rPr lang="en-US" sz="1700" kern="1200"/>
            <a:t>: What strategies and actions could be used to advance the solutions?</a:t>
          </a:r>
        </a:p>
      </dsp:txBody>
      <dsp:txXfrm>
        <a:off x="34954" y="3436044"/>
        <a:ext cx="11250803" cy="646132"/>
      </dsp:txXfrm>
    </dsp:sp>
    <dsp:sp modelId="{3858DDC1-1B44-40F2-9186-E60622640EE2}">
      <dsp:nvSpPr>
        <dsp:cNvPr id="0" name=""/>
        <dsp:cNvSpPr/>
      </dsp:nvSpPr>
      <dsp:spPr>
        <a:xfrm>
          <a:off x="0" y="4166090"/>
          <a:ext cx="11320711" cy="716040"/>
        </a:xfrm>
        <a:prstGeom prst="roundRect">
          <a:avLst/>
        </a:prstGeom>
        <a:gradFill rotWithShape="0">
          <a:gsLst>
            <a:gs pos="0">
              <a:schemeClr val="accent5">
                <a:hueOff val="-16235261"/>
                <a:satOff val="-16866"/>
                <a:lumOff val="4902"/>
                <a:alphaOff val="0"/>
                <a:satMod val="103000"/>
                <a:lumMod val="102000"/>
                <a:tint val="94000"/>
              </a:schemeClr>
            </a:gs>
            <a:gs pos="50000">
              <a:schemeClr val="accent5">
                <a:hueOff val="-16235261"/>
                <a:satOff val="-16866"/>
                <a:lumOff val="4902"/>
                <a:alphaOff val="0"/>
                <a:satMod val="110000"/>
                <a:lumMod val="100000"/>
                <a:shade val="100000"/>
              </a:schemeClr>
            </a:gs>
            <a:gs pos="100000">
              <a:schemeClr val="accent5">
                <a:hueOff val="-16235261"/>
                <a:satOff val="-16866"/>
                <a:lumOff val="4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Leadership</a:t>
          </a:r>
          <a:r>
            <a:rPr lang="en-US" sz="1700" kern="1200"/>
            <a:t>: Who are the stakeholders most affected by the inequities? Are they involved in naming the issues and solutions? What kinds of active leadership roles could they take to advance the proposed solution?</a:t>
          </a:r>
          <a:endParaRPr lang="en-US" sz="1700" kern="1200">
            <a:latin typeface="Euphemia"/>
          </a:endParaRPr>
        </a:p>
      </dsp:txBody>
      <dsp:txXfrm>
        <a:off x="34954" y="4201044"/>
        <a:ext cx="11250803" cy="646132"/>
      </dsp:txXfrm>
    </dsp:sp>
    <dsp:sp modelId="{BA30B7F5-0A98-425A-9D71-8576902CB1F5}">
      <dsp:nvSpPr>
        <dsp:cNvPr id="0" name=""/>
        <dsp:cNvSpPr/>
      </dsp:nvSpPr>
      <dsp:spPr>
        <a:xfrm>
          <a:off x="0" y="4931090"/>
          <a:ext cx="11320711" cy="716040"/>
        </a:xfrm>
        <a:prstGeom prst="round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Additional Equity Tools</a:t>
          </a:r>
          <a:r>
            <a:rPr lang="en-US" sz="1700" kern="1200"/>
            <a:t>: Who is most directly impacted? Who has been left out? How can they be directly engaged? How do our demands center race, class, and gender justice?</a:t>
          </a:r>
          <a:endParaRPr lang="en-US" sz="1700" kern="1200">
            <a:latin typeface="Euphemia"/>
          </a:endParaRPr>
        </a:p>
      </dsp:txBody>
      <dsp:txXfrm>
        <a:off x="34954" y="4966044"/>
        <a:ext cx="11250803" cy="6461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B920D-5808-4DAD-BF6C-B5F2395AF6A0}">
      <dsp:nvSpPr>
        <dsp:cNvPr id="0" name=""/>
        <dsp:cNvSpPr/>
      </dsp:nvSpPr>
      <dsp:spPr>
        <a:xfrm>
          <a:off x="6137238" y="3153628"/>
          <a:ext cx="4620221" cy="172189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2988209"/>
              <a:satOff val="-13493"/>
              <a:lumOff val="39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100000"/>
            </a:lnSpc>
            <a:spcBef>
              <a:spcPct val="0"/>
            </a:spcBef>
            <a:spcAft>
              <a:spcPct val="15000"/>
            </a:spcAft>
            <a:buChar char="•"/>
          </a:pPr>
          <a:r>
            <a:rPr lang="en-US" sz="1500" kern="1200"/>
            <a:t>What ACTION can we put in place, by when</a:t>
          </a:r>
        </a:p>
        <a:p>
          <a:pPr marL="114300" lvl="1" indent="-114300" algn="l" defTabSz="666750">
            <a:lnSpc>
              <a:spcPct val="100000"/>
            </a:lnSpc>
            <a:spcBef>
              <a:spcPct val="0"/>
            </a:spcBef>
            <a:spcAft>
              <a:spcPct val="15000"/>
            </a:spcAft>
            <a:buChar char="•"/>
          </a:pPr>
          <a:r>
            <a:rPr lang="en-US" sz="1500" kern="1200"/>
            <a:t>Who is responsible</a:t>
          </a:r>
        </a:p>
      </dsp:txBody>
      <dsp:txXfrm>
        <a:off x="7561129" y="3621927"/>
        <a:ext cx="3158506" cy="1215774"/>
      </dsp:txXfrm>
    </dsp:sp>
    <dsp:sp modelId="{1891E9A6-901A-4E53-AE63-8BE53361978A}">
      <dsp:nvSpPr>
        <dsp:cNvPr id="0" name=""/>
        <dsp:cNvSpPr/>
      </dsp:nvSpPr>
      <dsp:spPr>
        <a:xfrm>
          <a:off x="11510" y="3276180"/>
          <a:ext cx="4903629"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9482314"/>
              <a:satOff val="-20239"/>
              <a:lumOff val="58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100000"/>
            </a:lnSpc>
            <a:spcBef>
              <a:spcPct val="0"/>
            </a:spcBef>
            <a:spcAft>
              <a:spcPct val="15000"/>
            </a:spcAft>
            <a:buChar char="•"/>
          </a:pPr>
          <a:r>
            <a:rPr lang="en-US" sz="1400" kern="1200"/>
            <a:t>What are the outcomes</a:t>
          </a:r>
        </a:p>
        <a:p>
          <a:pPr marL="114300" lvl="1" indent="-114300" algn="l" defTabSz="622300">
            <a:lnSpc>
              <a:spcPct val="100000"/>
            </a:lnSpc>
            <a:spcBef>
              <a:spcPct val="0"/>
            </a:spcBef>
            <a:spcAft>
              <a:spcPct val="15000"/>
            </a:spcAft>
            <a:buChar char="•"/>
          </a:pPr>
          <a:r>
            <a:rPr lang="en-US" sz="1400" kern="1200"/>
            <a:t>What is our schedule for revisiting</a:t>
          </a:r>
        </a:p>
      </dsp:txBody>
      <dsp:txXfrm>
        <a:off x="45430" y="3696137"/>
        <a:ext cx="3364700" cy="1090272"/>
      </dsp:txXfrm>
    </dsp:sp>
    <dsp:sp modelId="{54DDFB86-16BA-4D1B-A127-14D413A5C354}">
      <dsp:nvSpPr>
        <dsp:cNvPr id="0" name=""/>
        <dsp:cNvSpPr/>
      </dsp:nvSpPr>
      <dsp:spPr>
        <a:xfrm>
          <a:off x="5832427" y="16835"/>
          <a:ext cx="4613260"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494105"/>
              <a:satOff val="-674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171450" lvl="1" indent="-171450" algn="l" defTabSz="711200">
            <a:lnSpc>
              <a:spcPct val="100000"/>
            </a:lnSpc>
            <a:spcBef>
              <a:spcPct val="0"/>
            </a:spcBef>
            <a:spcAft>
              <a:spcPct val="15000"/>
            </a:spcAft>
            <a:buChar char="•"/>
          </a:pPr>
          <a:r>
            <a:rPr lang="en-US" sz="1600" kern="1200"/>
            <a:t>Which can we take on?</a:t>
          </a:r>
        </a:p>
        <a:p>
          <a:pPr marL="171450" lvl="1" indent="-171450" algn="l" defTabSz="711200">
            <a:lnSpc>
              <a:spcPct val="100000"/>
            </a:lnSpc>
            <a:spcBef>
              <a:spcPct val="0"/>
            </a:spcBef>
            <a:spcAft>
              <a:spcPct val="15000"/>
            </a:spcAft>
            <a:buChar char="•"/>
          </a:pPr>
          <a:r>
            <a:rPr lang="en-US" sz="1600" kern="1200"/>
            <a:t>Which might build into other categories?</a:t>
          </a:r>
        </a:p>
      </dsp:txBody>
      <dsp:txXfrm>
        <a:off x="7250326" y="50755"/>
        <a:ext cx="3161442" cy="1090272"/>
      </dsp:txXfrm>
    </dsp:sp>
    <dsp:sp modelId="{F7143B41-9C02-4C40-B48A-13F00651A2F4}">
      <dsp:nvSpPr>
        <dsp:cNvPr id="0" name=""/>
        <dsp:cNvSpPr/>
      </dsp:nvSpPr>
      <dsp:spPr>
        <a:xfrm>
          <a:off x="0" y="45216"/>
          <a:ext cx="4968658"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100000"/>
            </a:lnSpc>
            <a:spcBef>
              <a:spcPct val="0"/>
            </a:spcBef>
            <a:spcAft>
              <a:spcPct val="15000"/>
            </a:spcAft>
            <a:buChar char="•"/>
          </a:pPr>
          <a:r>
            <a:rPr lang="en-US" sz="1600" kern="1200"/>
            <a:t>Self assessment Tool</a:t>
          </a:r>
        </a:p>
        <a:p>
          <a:pPr marL="171450" lvl="1" indent="-171450" algn="l" defTabSz="711200">
            <a:lnSpc>
              <a:spcPct val="100000"/>
            </a:lnSpc>
            <a:spcBef>
              <a:spcPct val="0"/>
            </a:spcBef>
            <a:spcAft>
              <a:spcPct val="15000"/>
            </a:spcAft>
            <a:buChar char="•"/>
          </a:pPr>
          <a:r>
            <a:rPr lang="en-US" sz="1600" kern="1200"/>
            <a:t>Current Status</a:t>
          </a:r>
        </a:p>
      </dsp:txBody>
      <dsp:txXfrm>
        <a:off x="33920" y="79136"/>
        <a:ext cx="3410221" cy="1090272"/>
      </dsp:txXfrm>
    </dsp:sp>
    <dsp:sp modelId="{54B579EE-8DF4-4D31-BF6E-086DF943AB77}">
      <dsp:nvSpPr>
        <dsp:cNvPr id="0" name=""/>
        <dsp:cNvSpPr/>
      </dsp:nvSpPr>
      <dsp:spPr>
        <a:xfrm>
          <a:off x="3217813" y="298476"/>
          <a:ext cx="2135896" cy="2089427"/>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Assess</a:t>
          </a:r>
        </a:p>
      </dsp:txBody>
      <dsp:txXfrm>
        <a:off x="3843402" y="910455"/>
        <a:ext cx="1510307" cy="1477448"/>
      </dsp:txXfrm>
    </dsp:sp>
    <dsp:sp modelId="{AF56F80A-7CC4-484E-B2AB-AA78D6BAB93C}">
      <dsp:nvSpPr>
        <dsp:cNvPr id="0" name=""/>
        <dsp:cNvSpPr/>
      </dsp:nvSpPr>
      <dsp:spPr>
        <a:xfrm rot="5400000">
          <a:off x="5426984" y="298476"/>
          <a:ext cx="2089427" cy="2089427"/>
        </a:xfrm>
        <a:prstGeom prst="pieWedg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100000"/>
            </a:lnSpc>
            <a:spcBef>
              <a:spcPct val="0"/>
            </a:spcBef>
            <a:spcAft>
              <a:spcPct val="35000"/>
            </a:spcAft>
            <a:buNone/>
          </a:pPr>
          <a:r>
            <a:rPr lang="en-US" sz="2200" b="1" kern="1200"/>
            <a:t>Prioritize</a:t>
          </a:r>
        </a:p>
      </dsp:txBody>
      <dsp:txXfrm rot="-5400000">
        <a:off x="5426984" y="910455"/>
        <a:ext cx="1477448" cy="1477448"/>
      </dsp:txXfrm>
    </dsp:sp>
    <dsp:sp modelId="{8FAA55F8-C866-40B8-A62E-ECAA8920B5AD}">
      <dsp:nvSpPr>
        <dsp:cNvPr id="0" name=""/>
        <dsp:cNvSpPr/>
      </dsp:nvSpPr>
      <dsp:spPr>
        <a:xfrm rot="10800000">
          <a:off x="5426984" y="2484413"/>
          <a:ext cx="2089427" cy="2089427"/>
        </a:xfrm>
        <a:prstGeom prst="pieWedg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Plan</a:t>
          </a:r>
        </a:p>
      </dsp:txBody>
      <dsp:txXfrm rot="10800000">
        <a:off x="5426984" y="2484413"/>
        <a:ext cx="1477448" cy="1477448"/>
      </dsp:txXfrm>
    </dsp:sp>
    <dsp:sp modelId="{C1C044C1-3EA7-42B5-99B0-36DA996B5896}">
      <dsp:nvSpPr>
        <dsp:cNvPr id="0" name=""/>
        <dsp:cNvSpPr/>
      </dsp:nvSpPr>
      <dsp:spPr>
        <a:xfrm rot="16200000">
          <a:off x="3241047" y="2484413"/>
          <a:ext cx="2089427" cy="2089427"/>
        </a:xfrm>
        <a:prstGeom prst="pieWedg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Review</a:t>
          </a:r>
        </a:p>
      </dsp:txBody>
      <dsp:txXfrm rot="5400000">
        <a:off x="3853026" y="2484413"/>
        <a:ext cx="1477448" cy="1477448"/>
      </dsp:txXfrm>
    </dsp:sp>
    <dsp:sp modelId="{DF56EEF2-61EF-49BA-AB50-49B2C9B16F38}">
      <dsp:nvSpPr>
        <dsp:cNvPr id="0" name=""/>
        <dsp:cNvSpPr/>
      </dsp:nvSpPr>
      <dsp:spPr>
        <a:xfrm>
          <a:off x="5018026" y="2001866"/>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D6D15-0E52-4AEA-81AE-4F176BE3782A}">
      <dsp:nvSpPr>
        <dsp:cNvPr id="0" name=""/>
        <dsp:cNvSpPr/>
      </dsp:nvSpPr>
      <dsp:spPr>
        <a:xfrm rot="10800000">
          <a:off x="5018026" y="2243140"/>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B920D-5808-4DAD-BF6C-B5F2395AF6A0}">
      <dsp:nvSpPr>
        <dsp:cNvPr id="0" name=""/>
        <dsp:cNvSpPr/>
      </dsp:nvSpPr>
      <dsp:spPr>
        <a:xfrm>
          <a:off x="6137238" y="3153628"/>
          <a:ext cx="4620221" cy="172189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2988209"/>
              <a:satOff val="-13493"/>
              <a:lumOff val="39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100000"/>
            </a:lnSpc>
            <a:spcBef>
              <a:spcPct val="0"/>
            </a:spcBef>
            <a:spcAft>
              <a:spcPct val="15000"/>
            </a:spcAft>
            <a:buChar char="•"/>
          </a:pPr>
          <a:r>
            <a:rPr lang="en-US" sz="1500" kern="1200"/>
            <a:t>What ACTION can we put in place, by when</a:t>
          </a:r>
        </a:p>
        <a:p>
          <a:pPr marL="114300" lvl="1" indent="-114300" algn="l" defTabSz="666750">
            <a:lnSpc>
              <a:spcPct val="100000"/>
            </a:lnSpc>
            <a:spcBef>
              <a:spcPct val="0"/>
            </a:spcBef>
            <a:spcAft>
              <a:spcPct val="15000"/>
            </a:spcAft>
            <a:buChar char="•"/>
          </a:pPr>
          <a:r>
            <a:rPr lang="en-US" sz="1500" kern="1200"/>
            <a:t>Who is responsible</a:t>
          </a:r>
        </a:p>
      </dsp:txBody>
      <dsp:txXfrm>
        <a:off x="7561129" y="3621927"/>
        <a:ext cx="3158506" cy="1215774"/>
      </dsp:txXfrm>
    </dsp:sp>
    <dsp:sp modelId="{1891E9A6-901A-4E53-AE63-8BE53361978A}">
      <dsp:nvSpPr>
        <dsp:cNvPr id="0" name=""/>
        <dsp:cNvSpPr/>
      </dsp:nvSpPr>
      <dsp:spPr>
        <a:xfrm>
          <a:off x="11510" y="3276180"/>
          <a:ext cx="4903629"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9482314"/>
              <a:satOff val="-20239"/>
              <a:lumOff val="58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100000"/>
            </a:lnSpc>
            <a:spcBef>
              <a:spcPct val="0"/>
            </a:spcBef>
            <a:spcAft>
              <a:spcPct val="15000"/>
            </a:spcAft>
            <a:buChar char="•"/>
          </a:pPr>
          <a:r>
            <a:rPr lang="en-US" sz="1400" kern="1200"/>
            <a:t>What are the outcomes</a:t>
          </a:r>
        </a:p>
        <a:p>
          <a:pPr marL="114300" lvl="1" indent="-114300" algn="l" defTabSz="622300">
            <a:lnSpc>
              <a:spcPct val="100000"/>
            </a:lnSpc>
            <a:spcBef>
              <a:spcPct val="0"/>
            </a:spcBef>
            <a:spcAft>
              <a:spcPct val="15000"/>
            </a:spcAft>
            <a:buChar char="•"/>
          </a:pPr>
          <a:r>
            <a:rPr lang="en-US" sz="1400" kern="1200"/>
            <a:t>What is our schedule for revisiting</a:t>
          </a:r>
        </a:p>
      </dsp:txBody>
      <dsp:txXfrm>
        <a:off x="45430" y="3696137"/>
        <a:ext cx="3364700" cy="1090272"/>
      </dsp:txXfrm>
    </dsp:sp>
    <dsp:sp modelId="{54DDFB86-16BA-4D1B-A127-14D413A5C354}">
      <dsp:nvSpPr>
        <dsp:cNvPr id="0" name=""/>
        <dsp:cNvSpPr/>
      </dsp:nvSpPr>
      <dsp:spPr>
        <a:xfrm>
          <a:off x="5832427" y="16835"/>
          <a:ext cx="4613260"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494105"/>
              <a:satOff val="-674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171450" lvl="1" indent="-171450" algn="l" defTabSz="711200">
            <a:lnSpc>
              <a:spcPct val="100000"/>
            </a:lnSpc>
            <a:spcBef>
              <a:spcPct val="0"/>
            </a:spcBef>
            <a:spcAft>
              <a:spcPct val="15000"/>
            </a:spcAft>
            <a:buChar char="•"/>
          </a:pPr>
          <a:r>
            <a:rPr lang="en-US" sz="1600" kern="1200"/>
            <a:t>Which can we take on?</a:t>
          </a:r>
        </a:p>
        <a:p>
          <a:pPr marL="171450" lvl="1" indent="-171450" algn="l" defTabSz="711200">
            <a:lnSpc>
              <a:spcPct val="100000"/>
            </a:lnSpc>
            <a:spcBef>
              <a:spcPct val="0"/>
            </a:spcBef>
            <a:spcAft>
              <a:spcPct val="15000"/>
            </a:spcAft>
            <a:buChar char="•"/>
          </a:pPr>
          <a:r>
            <a:rPr lang="en-US" sz="1600" kern="1200"/>
            <a:t>Which might build into other categories?</a:t>
          </a:r>
        </a:p>
      </dsp:txBody>
      <dsp:txXfrm>
        <a:off x="7250326" y="50755"/>
        <a:ext cx="3161442" cy="1090272"/>
      </dsp:txXfrm>
    </dsp:sp>
    <dsp:sp modelId="{F7143B41-9C02-4C40-B48A-13F00651A2F4}">
      <dsp:nvSpPr>
        <dsp:cNvPr id="0" name=""/>
        <dsp:cNvSpPr/>
      </dsp:nvSpPr>
      <dsp:spPr>
        <a:xfrm>
          <a:off x="0" y="45216"/>
          <a:ext cx="4968658"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100000"/>
            </a:lnSpc>
            <a:spcBef>
              <a:spcPct val="0"/>
            </a:spcBef>
            <a:spcAft>
              <a:spcPct val="15000"/>
            </a:spcAft>
            <a:buChar char="•"/>
          </a:pPr>
          <a:r>
            <a:rPr lang="en-US" sz="1600" kern="1200"/>
            <a:t>Self assessment Tool</a:t>
          </a:r>
        </a:p>
        <a:p>
          <a:pPr marL="171450" lvl="1" indent="-171450" algn="l" defTabSz="711200">
            <a:lnSpc>
              <a:spcPct val="100000"/>
            </a:lnSpc>
            <a:spcBef>
              <a:spcPct val="0"/>
            </a:spcBef>
            <a:spcAft>
              <a:spcPct val="15000"/>
            </a:spcAft>
            <a:buChar char="•"/>
          </a:pPr>
          <a:r>
            <a:rPr lang="en-US" sz="1600" kern="1200"/>
            <a:t>Current Status</a:t>
          </a:r>
        </a:p>
      </dsp:txBody>
      <dsp:txXfrm>
        <a:off x="33920" y="79136"/>
        <a:ext cx="3410221" cy="1090272"/>
      </dsp:txXfrm>
    </dsp:sp>
    <dsp:sp modelId="{54B579EE-8DF4-4D31-BF6E-086DF943AB77}">
      <dsp:nvSpPr>
        <dsp:cNvPr id="0" name=""/>
        <dsp:cNvSpPr/>
      </dsp:nvSpPr>
      <dsp:spPr>
        <a:xfrm>
          <a:off x="3217813" y="298476"/>
          <a:ext cx="2135896" cy="2089427"/>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Assess</a:t>
          </a:r>
        </a:p>
      </dsp:txBody>
      <dsp:txXfrm>
        <a:off x="3843402" y="910455"/>
        <a:ext cx="1510307" cy="1477448"/>
      </dsp:txXfrm>
    </dsp:sp>
    <dsp:sp modelId="{AF56F80A-7CC4-484E-B2AB-AA78D6BAB93C}">
      <dsp:nvSpPr>
        <dsp:cNvPr id="0" name=""/>
        <dsp:cNvSpPr/>
      </dsp:nvSpPr>
      <dsp:spPr>
        <a:xfrm rot="5400000">
          <a:off x="5426984" y="298476"/>
          <a:ext cx="2089427" cy="2089427"/>
        </a:xfrm>
        <a:prstGeom prst="pieWedg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100000"/>
            </a:lnSpc>
            <a:spcBef>
              <a:spcPct val="0"/>
            </a:spcBef>
            <a:spcAft>
              <a:spcPct val="35000"/>
            </a:spcAft>
            <a:buNone/>
          </a:pPr>
          <a:r>
            <a:rPr lang="en-US" sz="2200" b="1" kern="1200"/>
            <a:t>Prioritize</a:t>
          </a:r>
        </a:p>
      </dsp:txBody>
      <dsp:txXfrm rot="-5400000">
        <a:off x="5426984" y="910455"/>
        <a:ext cx="1477448" cy="1477448"/>
      </dsp:txXfrm>
    </dsp:sp>
    <dsp:sp modelId="{8FAA55F8-C866-40B8-A62E-ECAA8920B5AD}">
      <dsp:nvSpPr>
        <dsp:cNvPr id="0" name=""/>
        <dsp:cNvSpPr/>
      </dsp:nvSpPr>
      <dsp:spPr>
        <a:xfrm rot="10800000">
          <a:off x="5426984" y="2484413"/>
          <a:ext cx="2089427" cy="2089427"/>
        </a:xfrm>
        <a:prstGeom prst="pieWedg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Plan</a:t>
          </a:r>
        </a:p>
      </dsp:txBody>
      <dsp:txXfrm rot="10800000">
        <a:off x="5426984" y="2484413"/>
        <a:ext cx="1477448" cy="1477448"/>
      </dsp:txXfrm>
    </dsp:sp>
    <dsp:sp modelId="{C1C044C1-3EA7-42B5-99B0-36DA996B5896}">
      <dsp:nvSpPr>
        <dsp:cNvPr id="0" name=""/>
        <dsp:cNvSpPr/>
      </dsp:nvSpPr>
      <dsp:spPr>
        <a:xfrm rot="16200000">
          <a:off x="3241047" y="2484413"/>
          <a:ext cx="2089427" cy="2089427"/>
        </a:xfrm>
        <a:prstGeom prst="pieWedg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Review</a:t>
          </a:r>
        </a:p>
      </dsp:txBody>
      <dsp:txXfrm rot="5400000">
        <a:off x="3853026" y="2484413"/>
        <a:ext cx="1477448" cy="1477448"/>
      </dsp:txXfrm>
    </dsp:sp>
    <dsp:sp modelId="{DF56EEF2-61EF-49BA-AB50-49B2C9B16F38}">
      <dsp:nvSpPr>
        <dsp:cNvPr id="0" name=""/>
        <dsp:cNvSpPr/>
      </dsp:nvSpPr>
      <dsp:spPr>
        <a:xfrm>
          <a:off x="5018026" y="2001866"/>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D6D15-0E52-4AEA-81AE-4F176BE3782A}">
      <dsp:nvSpPr>
        <dsp:cNvPr id="0" name=""/>
        <dsp:cNvSpPr/>
      </dsp:nvSpPr>
      <dsp:spPr>
        <a:xfrm rot="10800000">
          <a:off x="5018026" y="2243140"/>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5/5/2026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5/5/2026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712735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Participants will line</a:t>
            </a:r>
            <a:r>
              <a:rPr lang="en-US" baseline="0"/>
              <a:t> up in order of nearest to farthest from Baton Rouge – They will then fold the line in half so that those on the nearest end of the line end up talking to the farthest end of the line</a:t>
            </a:r>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12</a:t>
            </a:fld>
            <a:endParaRPr lang="en-US"/>
          </a:p>
        </p:txBody>
      </p:sp>
    </p:spTree>
    <p:extLst>
      <p:ext uri="{BB962C8B-B14F-4D97-AF65-F5344CB8AC3E}">
        <p14:creationId xmlns:p14="http://schemas.microsoft.com/office/powerpoint/2010/main" val="1449941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3156410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12 min. Let's take a moment. How have the attacks impacted our schools and our communities? 6 min. Find someone to pair with to share. 6 min Group discussion</a:t>
            </a:r>
            <a:endParaRPr lang="en-US">
              <a:solidFill>
                <a:srgbClr val="444444"/>
              </a:solidFill>
            </a:endParaRPr>
          </a:p>
          <a:p>
            <a:endParaRPr lang="en-US">
              <a:solidFill>
                <a:srgbClr val="444444"/>
              </a:solidFill>
            </a:endParaRPr>
          </a:p>
          <a:p>
            <a:r>
              <a:rPr lang="en-US"/>
              <a:t>15 min. By small groups: Each table discusses one of these questions. (Facilitators can pop in for guidance as needed.)</a:t>
            </a:r>
            <a:endParaRPr lang="en-US">
              <a:solidFill>
                <a:srgbClr val="444444"/>
              </a:solidFill>
            </a:endParaRPr>
          </a:p>
          <a:p>
            <a:endParaRPr lang="en-US">
              <a:solidFill>
                <a:srgbClr val="444444"/>
              </a:solidFill>
            </a:endParaRPr>
          </a:p>
          <a:p>
            <a:r>
              <a:rPr lang="en-US"/>
              <a:t>Shared analysis - </a:t>
            </a:r>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17</a:t>
            </a:fld>
            <a:endParaRPr lang="en-US"/>
          </a:p>
        </p:txBody>
      </p:sp>
    </p:spTree>
    <p:extLst>
      <p:ext uri="{BB962C8B-B14F-4D97-AF65-F5344CB8AC3E}">
        <p14:creationId xmlns:p14="http://schemas.microsoft.com/office/powerpoint/2010/main" val="4083664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br>
              <a:rPr lang="en-US">
                <a:cs typeface="+mn-lt"/>
              </a:rPr>
            </a:br>
            <a:r>
              <a:rPr lang="en-US"/>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a:t> </a:t>
            </a:r>
          </a:p>
          <a:p>
            <a:r>
              <a:rPr lang="en-US"/>
              <a:t>Mentor coaches are typically staff, who have a record of leading campaigns or growing locals through organizing.  They do not receive a stipend.  They have no more than 5 coaches that they meet with once a month and attend the all call meetings. </a:t>
            </a:r>
          </a:p>
          <a:p>
            <a:endParaRPr lang="en-US">
              <a:latin typeface="Euphemia"/>
              <a:ea typeface="Calibri"/>
              <a:cs typeface="Calibri"/>
            </a:endParaRPr>
          </a:p>
          <a:p>
            <a:r>
              <a:rPr lang="en-US">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err="1">
                <a:latin typeface="Euphemia"/>
                <a:ea typeface="Calibri"/>
                <a:cs typeface="Calibri"/>
              </a:rPr>
              <a:t>Dommie</a:t>
            </a:r>
            <a:r>
              <a:rPr lang="en-US">
                <a:latin typeface="Euphemia"/>
                <a:ea typeface="Calibri"/>
                <a:cs typeface="Calibri"/>
              </a:rPr>
              <a:t>, Shola, and Karla. </a:t>
            </a:r>
            <a:r>
              <a:rPr lang="en-US" err="1">
                <a:latin typeface="Euphemia"/>
                <a:ea typeface="Calibri"/>
                <a:cs typeface="Calibri"/>
              </a:rPr>
              <a:t>Dommie</a:t>
            </a:r>
            <a:r>
              <a:rPr lang="en-US">
                <a:latin typeface="Euphemia"/>
                <a:ea typeface="Calibri"/>
                <a:cs typeface="Calibri"/>
              </a:rPr>
              <a:t> provides technology and data support, Shola coordinates the payment of coaches, Karla pulls team applications from the grant system and provides all travel logistics.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21</a:t>
            </a:fld>
            <a:endParaRPr lang="en-US"/>
          </a:p>
        </p:txBody>
      </p:sp>
    </p:spTree>
    <p:extLst>
      <p:ext uri="{BB962C8B-B14F-4D97-AF65-F5344CB8AC3E}">
        <p14:creationId xmlns:p14="http://schemas.microsoft.com/office/powerpoint/2010/main" val="2511077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cs typeface="Calibri"/>
            </a:endParaRPr>
          </a:p>
        </p:txBody>
      </p:sp>
    </p:spTree>
    <p:extLst>
      <p:ext uri="{BB962C8B-B14F-4D97-AF65-F5344CB8AC3E}">
        <p14:creationId xmlns:p14="http://schemas.microsoft.com/office/powerpoint/2010/main" val="1134050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4135266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7BC93-4759-E238-C327-E6C6BC2F9E7E}"/>
            </a:ext>
          </a:extLst>
        </p:cNvPr>
        <p:cNvGrpSpPr/>
        <p:nvPr/>
      </p:nvGrpSpPr>
      <p:grpSpPr>
        <a:xfrm>
          <a:off x="0" y="0"/>
          <a:ext cx="0" cy="0"/>
          <a:chOff x="0" y="0"/>
          <a:chExt cx="0" cy="0"/>
        </a:xfrm>
      </p:grpSpPr>
      <p:sp>
        <p:nvSpPr>
          <p:cNvPr id="113666" name="Placeholder 2">
            <a:extLst>
              <a:ext uri="{FF2B5EF4-FFF2-40B4-BE49-F238E27FC236}">
                <a16:creationId xmlns:a16="http://schemas.microsoft.com/office/drawing/2014/main" id="{6E2E4F86-3498-2DA3-3427-326682859A7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a:extLst>
              <a:ext uri="{FF2B5EF4-FFF2-40B4-BE49-F238E27FC236}">
                <a16:creationId xmlns:a16="http://schemas.microsoft.com/office/drawing/2014/main" id="{30367AB1-490F-96F5-CBC7-6A6B959D4D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869486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8F544-9556-66EF-000B-01B5CFD28901}"/>
            </a:ext>
          </a:extLst>
        </p:cNvPr>
        <p:cNvGrpSpPr/>
        <p:nvPr/>
      </p:nvGrpSpPr>
      <p:grpSpPr>
        <a:xfrm>
          <a:off x="0" y="0"/>
          <a:ext cx="0" cy="0"/>
          <a:chOff x="0" y="0"/>
          <a:chExt cx="0" cy="0"/>
        </a:xfrm>
      </p:grpSpPr>
      <p:sp>
        <p:nvSpPr>
          <p:cNvPr id="113666" name="Placeholder 2">
            <a:extLst>
              <a:ext uri="{FF2B5EF4-FFF2-40B4-BE49-F238E27FC236}">
                <a16:creationId xmlns:a16="http://schemas.microsoft.com/office/drawing/2014/main" id="{CB9EEA12-637A-55CC-7C8D-017674380F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a:extLst>
              <a:ext uri="{FF2B5EF4-FFF2-40B4-BE49-F238E27FC236}">
                <a16:creationId xmlns:a16="http://schemas.microsoft.com/office/drawing/2014/main" id="{0E201613-E0AC-7F6C-19C4-364904BC76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559741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936EB-A013-1546-6A57-6B3A000CD6F1}"/>
            </a:ext>
          </a:extLst>
        </p:cNvPr>
        <p:cNvGrpSpPr/>
        <p:nvPr/>
      </p:nvGrpSpPr>
      <p:grpSpPr>
        <a:xfrm>
          <a:off x="0" y="0"/>
          <a:ext cx="0" cy="0"/>
          <a:chOff x="0" y="0"/>
          <a:chExt cx="0" cy="0"/>
        </a:xfrm>
      </p:grpSpPr>
      <p:sp>
        <p:nvSpPr>
          <p:cNvPr id="113666" name="Placeholder 2">
            <a:extLst>
              <a:ext uri="{FF2B5EF4-FFF2-40B4-BE49-F238E27FC236}">
                <a16:creationId xmlns:a16="http://schemas.microsoft.com/office/drawing/2014/main" id="{044D306A-6A3F-B1ED-9488-784B5AAD10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a:extLst>
              <a:ext uri="{FF2B5EF4-FFF2-40B4-BE49-F238E27FC236}">
                <a16:creationId xmlns:a16="http://schemas.microsoft.com/office/drawing/2014/main" id="{E0B4F71B-1E20-174D-C04E-F141FD5F477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671045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B1360-3582-239B-78DF-9DD3C22BCBE5}"/>
            </a:ext>
          </a:extLst>
        </p:cNvPr>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2D31FFA1-6E7C-D131-90A5-4B52FD3A4E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C35D919B-E6EC-10F4-6051-F96B2148FB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For the purpose of our working together today, let’s use this definition, “Leadership is taking responsibility for enabling others to achieve purpose, in the face of uncertainty”</a:t>
            </a:r>
          </a:p>
        </p:txBody>
      </p:sp>
      <p:sp>
        <p:nvSpPr>
          <p:cNvPr id="150532" name="Slide Number Placeholder 3">
            <a:extLst>
              <a:ext uri="{FF2B5EF4-FFF2-40B4-BE49-F238E27FC236}">
                <a16:creationId xmlns:a16="http://schemas.microsoft.com/office/drawing/2014/main" id="{ED2241A5-BBCA-5B56-D67F-7F943F6300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EDD512-0CE3-4DBE-9247-022360D95756}" type="slidenum">
              <a:rPr lang="en-US" altLang="en-US" smtClean="0">
                <a:solidFill>
                  <a:srgbClr val="000000"/>
                </a:solidFill>
              </a:rPr>
              <a:pPr/>
              <a:t>66</a:t>
            </a:fld>
            <a:endParaRPr lang="en-US" altLang="en-US">
              <a:solidFill>
                <a:srgbClr val="000000"/>
              </a:solidFill>
            </a:endParaRPr>
          </a:p>
        </p:txBody>
      </p:sp>
    </p:spTree>
    <p:extLst>
      <p:ext uri="{BB962C8B-B14F-4D97-AF65-F5344CB8AC3E}">
        <p14:creationId xmlns:p14="http://schemas.microsoft.com/office/powerpoint/2010/main" val="3844561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0E4AA-A6C7-C513-249A-F48D6E291543}"/>
            </a:ext>
          </a:extLst>
        </p:cNvPr>
        <p:cNvGrpSpPr/>
        <p:nvPr/>
      </p:nvGrpSpPr>
      <p:grpSpPr>
        <a:xfrm>
          <a:off x="0" y="0"/>
          <a:ext cx="0" cy="0"/>
          <a:chOff x="0" y="0"/>
          <a:chExt cx="0" cy="0"/>
        </a:xfrm>
      </p:grpSpPr>
      <p:sp>
        <p:nvSpPr>
          <p:cNvPr id="152578" name="Slide Image Placeholder 1">
            <a:extLst>
              <a:ext uri="{FF2B5EF4-FFF2-40B4-BE49-F238E27FC236}">
                <a16:creationId xmlns:a16="http://schemas.microsoft.com/office/drawing/2014/main" id="{85BA6870-8F4E-3E84-9E01-8016147469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a:extLst>
              <a:ext uri="{FF2B5EF4-FFF2-40B4-BE49-F238E27FC236}">
                <a16:creationId xmlns:a16="http://schemas.microsoft.com/office/drawing/2014/main" id="{5C6966DB-FCB4-6D2D-0933-A29916E992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2580" name="Slide Number Placeholder 3">
            <a:extLst>
              <a:ext uri="{FF2B5EF4-FFF2-40B4-BE49-F238E27FC236}">
                <a16:creationId xmlns:a16="http://schemas.microsoft.com/office/drawing/2014/main" id="{C6534CC4-33DF-FBC8-EC54-7C0694EE27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A5A36B-CA83-4788-93B7-D744159EEFD1}" type="slidenum">
              <a:rPr lang="en-US" altLang="en-US" smtClean="0">
                <a:solidFill>
                  <a:srgbClr val="000000"/>
                </a:solidFill>
              </a:rPr>
              <a:pPr/>
              <a:t>67</a:t>
            </a:fld>
            <a:endParaRPr lang="en-US" altLang="en-US">
              <a:solidFill>
                <a:srgbClr val="000000"/>
              </a:solidFill>
            </a:endParaRPr>
          </a:p>
        </p:txBody>
      </p:sp>
    </p:spTree>
    <p:extLst>
      <p:ext uri="{BB962C8B-B14F-4D97-AF65-F5344CB8AC3E}">
        <p14:creationId xmlns:p14="http://schemas.microsoft.com/office/powerpoint/2010/main" val="3220358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69</a:t>
            </a:fld>
            <a:endParaRPr lang="en-US"/>
          </a:p>
        </p:txBody>
      </p:sp>
    </p:spTree>
    <p:extLst>
      <p:ext uri="{BB962C8B-B14F-4D97-AF65-F5344CB8AC3E}">
        <p14:creationId xmlns:p14="http://schemas.microsoft.com/office/powerpoint/2010/main" val="24067830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Worksite Mapping Matters, Building Leader Capacity Through Mapping</a:t>
            </a:r>
          </a:p>
        </p:txBody>
      </p:sp>
      <p:sp>
        <p:nvSpPr>
          <p:cNvPr id="4" name="Slide Number Placeholder 3"/>
          <p:cNvSpPr>
            <a:spLocks noGrp="1"/>
          </p:cNvSpPr>
          <p:nvPr>
            <p:ph type="sldNum" sz="quarter" idx="5"/>
          </p:nvPr>
        </p:nvSpPr>
        <p:spPr/>
        <p:txBody>
          <a:bodyPr/>
          <a:lstStyle/>
          <a:p>
            <a:fld id="{4FCB54F3-4569-4314-B092-172762EDC7EE}" type="slidenum">
              <a:t>71</a:t>
            </a:fld>
            <a:endParaRPr lang="en-US"/>
          </a:p>
        </p:txBody>
      </p:sp>
    </p:spTree>
    <p:extLst>
      <p:ext uri="{BB962C8B-B14F-4D97-AF65-F5344CB8AC3E}">
        <p14:creationId xmlns:p14="http://schemas.microsoft.com/office/powerpoint/2010/main" val="3546997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72</a:t>
            </a:fld>
            <a:endParaRPr lang="en-US"/>
          </a:p>
        </p:txBody>
      </p:sp>
    </p:spTree>
    <p:extLst>
      <p:ext uri="{BB962C8B-B14F-4D97-AF65-F5344CB8AC3E}">
        <p14:creationId xmlns:p14="http://schemas.microsoft.com/office/powerpoint/2010/main" val="7339172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73</a:t>
            </a:fld>
            <a:endParaRPr lang="en-US"/>
          </a:p>
        </p:txBody>
      </p:sp>
    </p:spTree>
    <p:extLst>
      <p:ext uri="{BB962C8B-B14F-4D97-AF65-F5344CB8AC3E}">
        <p14:creationId xmlns:p14="http://schemas.microsoft.com/office/powerpoint/2010/main" val="4996140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74</a:t>
            </a:fld>
            <a:endParaRPr lang="en-US"/>
          </a:p>
        </p:txBody>
      </p:sp>
    </p:spTree>
    <p:extLst>
      <p:ext uri="{BB962C8B-B14F-4D97-AF65-F5344CB8AC3E}">
        <p14:creationId xmlns:p14="http://schemas.microsoft.com/office/powerpoint/2010/main" val="34924883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75</a:t>
            </a:fld>
            <a:endParaRPr lang="en-US"/>
          </a:p>
        </p:txBody>
      </p:sp>
    </p:spTree>
    <p:extLst>
      <p:ext uri="{BB962C8B-B14F-4D97-AF65-F5344CB8AC3E}">
        <p14:creationId xmlns:p14="http://schemas.microsoft.com/office/powerpoint/2010/main" val="3667744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4B4A85-8391-3943-B598-142B99919EF0}" type="slidenum">
              <a:rPr lang="en-US" smtClean="0"/>
              <a:t>76</a:t>
            </a:fld>
            <a:endParaRPr lang="en-US"/>
          </a:p>
        </p:txBody>
      </p:sp>
    </p:spTree>
    <p:extLst>
      <p:ext uri="{BB962C8B-B14F-4D97-AF65-F5344CB8AC3E}">
        <p14:creationId xmlns:p14="http://schemas.microsoft.com/office/powerpoint/2010/main" val="31685155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78</a:t>
            </a:fld>
            <a:endParaRPr lang="en-US"/>
          </a:p>
        </p:txBody>
      </p:sp>
    </p:spTree>
    <p:extLst>
      <p:ext uri="{BB962C8B-B14F-4D97-AF65-F5344CB8AC3E}">
        <p14:creationId xmlns:p14="http://schemas.microsoft.com/office/powerpoint/2010/main" val="30653365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80</a:t>
            </a:fld>
            <a:endParaRPr lang="en-US"/>
          </a:p>
        </p:txBody>
      </p:sp>
    </p:spTree>
    <p:extLst>
      <p:ext uri="{BB962C8B-B14F-4D97-AF65-F5344CB8AC3E}">
        <p14:creationId xmlns:p14="http://schemas.microsoft.com/office/powerpoint/2010/main" val="1032802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82</a:t>
            </a:fld>
            <a:endParaRPr lang="en-US"/>
          </a:p>
        </p:txBody>
      </p:sp>
    </p:spTree>
    <p:extLst>
      <p:ext uri="{BB962C8B-B14F-4D97-AF65-F5344CB8AC3E}">
        <p14:creationId xmlns:p14="http://schemas.microsoft.com/office/powerpoint/2010/main" val="3572630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CEDBF-D51C-BC3B-ADEB-08E2B6CA8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6C12F-7CF8-E271-02F7-9ADEEC071D3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008F101-DA33-E578-263A-E07AB0C8F4A6}"/>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202ABCE7-CC52-31F8-1853-26FF14366F80}"/>
              </a:ext>
            </a:extLst>
          </p:cNvPr>
          <p:cNvSpPr>
            <a:spLocks noGrp="1"/>
          </p:cNvSpPr>
          <p:nvPr>
            <p:ph type="sldNum" sz="quarter" idx="5"/>
          </p:nvPr>
        </p:nvSpPr>
        <p:spPr/>
      </p:sp>
    </p:spTree>
    <p:extLst>
      <p:ext uri="{BB962C8B-B14F-4D97-AF65-F5344CB8AC3E}">
        <p14:creationId xmlns:p14="http://schemas.microsoft.com/office/powerpoint/2010/main" val="30609907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86</a:t>
            </a:fld>
            <a:endParaRPr lang="en-US"/>
          </a:p>
        </p:txBody>
      </p:sp>
    </p:spTree>
    <p:extLst>
      <p:ext uri="{BB962C8B-B14F-4D97-AF65-F5344CB8AC3E}">
        <p14:creationId xmlns:p14="http://schemas.microsoft.com/office/powerpoint/2010/main" val="2335984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7861160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05168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52903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28650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a:extLst>
            <a:ext uri="{FF2B5EF4-FFF2-40B4-BE49-F238E27FC236}">
              <a16:creationId xmlns:a16="http://schemas.microsoft.com/office/drawing/2014/main" id="{F1327DA8-7974-F8D0-E4E9-0A801A5943F4}"/>
            </a:ext>
          </a:extLst>
        </p:cNvPr>
        <p:cNvGrpSpPr/>
        <p:nvPr/>
      </p:nvGrpSpPr>
      <p:grpSpPr>
        <a:xfrm>
          <a:off x="0" y="0"/>
          <a:ext cx="0" cy="0"/>
          <a:chOff x="0" y="0"/>
          <a:chExt cx="0" cy="0"/>
        </a:xfrm>
      </p:grpSpPr>
      <p:sp>
        <p:nvSpPr>
          <p:cNvPr id="192" name="Google Shape;192;p9:notes">
            <a:extLst>
              <a:ext uri="{FF2B5EF4-FFF2-40B4-BE49-F238E27FC236}">
                <a16:creationId xmlns:a16="http://schemas.microsoft.com/office/drawing/2014/main" id="{DF4A33B3-1B86-E151-7792-27402520D71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a:extLst>
              <a:ext uri="{FF2B5EF4-FFF2-40B4-BE49-F238E27FC236}">
                <a16:creationId xmlns:a16="http://schemas.microsoft.com/office/drawing/2014/main" id="{4A093787-16AC-B39D-9BDE-3478BB6AA3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99185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97</a:t>
            </a:fld>
            <a:endParaRPr lang="en-US"/>
          </a:p>
        </p:txBody>
      </p:sp>
    </p:spTree>
    <p:extLst>
      <p:ext uri="{BB962C8B-B14F-4D97-AF65-F5344CB8AC3E}">
        <p14:creationId xmlns:p14="http://schemas.microsoft.com/office/powerpoint/2010/main" val="37258234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5/5/2026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5/5/2026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5/5/2026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5/5/2026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5/5/2026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5/5/2026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5/5/2026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5/5/2026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706802"/>
            <a:ext cx="4671367"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281" y="2173850"/>
            <a:ext cx="4563574"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4025" y="732156"/>
            <a:ext cx="5675360"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5/5/2026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5/5/2026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5"/>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39" y="6343956"/>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6" y="6343956"/>
            <a:ext cx="1771568" cy="365125"/>
          </a:xfrm>
        </p:spPr>
        <p:txBody>
          <a:bodyPr/>
          <a:lstStyle>
            <a:lvl1pPr>
              <a:defRPr>
                <a:solidFill>
                  <a:schemeClr val="tx1"/>
                </a:solidFill>
                <a:effectLst/>
              </a:defRPr>
            </a:lvl1pPr>
          </a:lstStyle>
          <a:p>
            <a:fld id="{710AE426-CBD1-49BA-A1DA-945CCEE2ED80}" type="datetimeFigureOut">
              <a:rPr lang="en-US" smtClean="0"/>
              <a:t>5/5/2026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4" y="6343956"/>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12418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7909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093490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19187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5/5/2026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532661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5/5/2026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6307392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5/5/2026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627093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794460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p:cNvSpPr>
            <a:spLocks noGrp="1" noChangeAspect="1"/>
          </p:cNvSpPr>
          <p:nvPr>
            <p:ph type="pic" idx="1"/>
          </p:nvPr>
        </p:nvSpPr>
        <p:spPr>
          <a:xfrm>
            <a:off x="5181838" y="987426"/>
            <a:ext cx="6170593" cy="4873625"/>
          </a:xfrm>
        </p:spPr>
        <p:txBody>
          <a:bodyPr anchor="t"/>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p>
        </p:txBody>
      </p:sp>
      <p:sp>
        <p:nvSpPr>
          <p:cNvPr id="4" name="Text Placeholder 3"/>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5/5/2026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511629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019789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34470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5"/>
        <p:cNvGrpSpPr/>
        <p:nvPr/>
      </p:nvGrpSpPr>
      <p:grpSpPr>
        <a:xfrm>
          <a:off x="0" y="0"/>
          <a:ext cx="0" cy="0"/>
          <a:chOff x="0" y="0"/>
          <a:chExt cx="0" cy="0"/>
        </a:xfrm>
      </p:grpSpPr>
      <p:sp>
        <p:nvSpPr>
          <p:cNvPr id="48" name="Google Shape;48;p9"/>
          <p:cNvSpPr txBox="1">
            <a:spLocks noGrp="1"/>
          </p:cNvSpPr>
          <p:nvPr>
            <p:ph type="title"/>
          </p:nvPr>
        </p:nvSpPr>
        <p:spPr>
          <a:xfrm>
            <a:off x="353908" y="1386233"/>
            <a:ext cx="5392195" cy="2234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598"/>
            </a:lvl1pPr>
            <a:lvl2pPr lvl="1" algn="ctr">
              <a:spcBef>
                <a:spcPts val="0"/>
              </a:spcBef>
              <a:spcAft>
                <a:spcPts val="0"/>
              </a:spcAft>
              <a:buSzPts val="4200"/>
              <a:buNone/>
              <a:defRPr sz="5598"/>
            </a:lvl2pPr>
            <a:lvl3pPr lvl="2" algn="ctr">
              <a:spcBef>
                <a:spcPts val="0"/>
              </a:spcBef>
              <a:spcAft>
                <a:spcPts val="0"/>
              </a:spcAft>
              <a:buSzPts val="4200"/>
              <a:buNone/>
              <a:defRPr sz="5598"/>
            </a:lvl3pPr>
            <a:lvl4pPr lvl="3" algn="ctr">
              <a:spcBef>
                <a:spcPts val="0"/>
              </a:spcBef>
              <a:spcAft>
                <a:spcPts val="0"/>
              </a:spcAft>
              <a:buSzPts val="4200"/>
              <a:buNone/>
              <a:defRPr sz="5598"/>
            </a:lvl4pPr>
            <a:lvl5pPr lvl="4" algn="ctr">
              <a:spcBef>
                <a:spcPts val="0"/>
              </a:spcBef>
              <a:spcAft>
                <a:spcPts val="0"/>
              </a:spcAft>
              <a:buSzPts val="4200"/>
              <a:buNone/>
              <a:defRPr sz="5598"/>
            </a:lvl5pPr>
            <a:lvl6pPr lvl="5" algn="ctr">
              <a:spcBef>
                <a:spcPts val="0"/>
              </a:spcBef>
              <a:spcAft>
                <a:spcPts val="0"/>
              </a:spcAft>
              <a:buSzPts val="4200"/>
              <a:buNone/>
              <a:defRPr sz="5598"/>
            </a:lvl6pPr>
            <a:lvl7pPr lvl="6" algn="ctr">
              <a:spcBef>
                <a:spcPts val="0"/>
              </a:spcBef>
              <a:spcAft>
                <a:spcPts val="0"/>
              </a:spcAft>
              <a:buSzPts val="4200"/>
              <a:buNone/>
              <a:defRPr sz="5598"/>
            </a:lvl7pPr>
            <a:lvl8pPr lvl="7" algn="ctr">
              <a:spcBef>
                <a:spcPts val="0"/>
              </a:spcBef>
              <a:spcAft>
                <a:spcPts val="0"/>
              </a:spcAft>
              <a:buSzPts val="4200"/>
              <a:buNone/>
              <a:defRPr sz="5598"/>
            </a:lvl8pPr>
            <a:lvl9pPr lvl="8" algn="ctr">
              <a:spcBef>
                <a:spcPts val="0"/>
              </a:spcBef>
              <a:spcAft>
                <a:spcPts val="0"/>
              </a:spcAft>
              <a:buSzPts val="4200"/>
              <a:buNone/>
              <a:defRPr sz="5598"/>
            </a:lvl9pPr>
          </a:lstStyle>
          <a:p>
            <a:endParaRPr/>
          </a:p>
        </p:txBody>
      </p:sp>
      <p:sp>
        <p:nvSpPr>
          <p:cNvPr id="49" name="Google Shape;49;p9"/>
          <p:cNvSpPr txBox="1">
            <a:spLocks noGrp="1"/>
          </p:cNvSpPr>
          <p:nvPr>
            <p:ph type="subTitle" idx="1"/>
          </p:nvPr>
        </p:nvSpPr>
        <p:spPr>
          <a:xfrm>
            <a:off x="353908" y="3635833"/>
            <a:ext cx="5392195"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799"/>
            </a:lvl1pPr>
            <a:lvl2pPr lvl="1" algn="ctr">
              <a:lnSpc>
                <a:spcPct val="100000"/>
              </a:lnSpc>
              <a:spcBef>
                <a:spcPts val="0"/>
              </a:spcBef>
              <a:spcAft>
                <a:spcPts val="0"/>
              </a:spcAft>
              <a:buSzPts val="2100"/>
              <a:buNone/>
              <a:defRPr sz="2799"/>
            </a:lvl2pPr>
            <a:lvl3pPr lvl="2" algn="ctr">
              <a:lnSpc>
                <a:spcPct val="100000"/>
              </a:lnSpc>
              <a:spcBef>
                <a:spcPts val="0"/>
              </a:spcBef>
              <a:spcAft>
                <a:spcPts val="0"/>
              </a:spcAft>
              <a:buSzPts val="2100"/>
              <a:buNone/>
              <a:defRPr sz="2799"/>
            </a:lvl3pPr>
            <a:lvl4pPr lvl="3" algn="ctr">
              <a:lnSpc>
                <a:spcPct val="100000"/>
              </a:lnSpc>
              <a:spcBef>
                <a:spcPts val="0"/>
              </a:spcBef>
              <a:spcAft>
                <a:spcPts val="0"/>
              </a:spcAft>
              <a:buSzPts val="2100"/>
              <a:buNone/>
              <a:defRPr sz="2799"/>
            </a:lvl4pPr>
            <a:lvl5pPr lvl="4" algn="ctr">
              <a:lnSpc>
                <a:spcPct val="100000"/>
              </a:lnSpc>
              <a:spcBef>
                <a:spcPts val="0"/>
              </a:spcBef>
              <a:spcAft>
                <a:spcPts val="0"/>
              </a:spcAft>
              <a:buSzPts val="2100"/>
              <a:buNone/>
              <a:defRPr sz="2799"/>
            </a:lvl5pPr>
            <a:lvl6pPr lvl="5" algn="ctr">
              <a:lnSpc>
                <a:spcPct val="100000"/>
              </a:lnSpc>
              <a:spcBef>
                <a:spcPts val="0"/>
              </a:spcBef>
              <a:spcAft>
                <a:spcPts val="0"/>
              </a:spcAft>
              <a:buSzPts val="2100"/>
              <a:buNone/>
              <a:defRPr sz="2799"/>
            </a:lvl6pPr>
            <a:lvl7pPr lvl="6" algn="ctr">
              <a:lnSpc>
                <a:spcPct val="100000"/>
              </a:lnSpc>
              <a:spcBef>
                <a:spcPts val="0"/>
              </a:spcBef>
              <a:spcAft>
                <a:spcPts val="0"/>
              </a:spcAft>
              <a:buSzPts val="2100"/>
              <a:buNone/>
              <a:defRPr sz="2799"/>
            </a:lvl7pPr>
            <a:lvl8pPr lvl="7" algn="ctr">
              <a:lnSpc>
                <a:spcPct val="100000"/>
              </a:lnSpc>
              <a:spcBef>
                <a:spcPts val="0"/>
              </a:spcBef>
              <a:spcAft>
                <a:spcPts val="0"/>
              </a:spcAft>
              <a:buSzPts val="2100"/>
              <a:buNone/>
              <a:defRPr sz="2799"/>
            </a:lvl8pPr>
            <a:lvl9pPr lvl="8" algn="ctr">
              <a:lnSpc>
                <a:spcPct val="100000"/>
              </a:lnSpc>
              <a:spcBef>
                <a:spcPts val="0"/>
              </a:spcBef>
              <a:spcAft>
                <a:spcPts val="0"/>
              </a:spcAft>
              <a:buSzPts val="2100"/>
              <a:buNone/>
              <a:defRPr sz="2799"/>
            </a:lvl9pPr>
          </a:lstStyle>
          <a:p>
            <a:endParaRPr/>
          </a:p>
        </p:txBody>
      </p:sp>
      <p:sp>
        <p:nvSpPr>
          <p:cNvPr id="50" name="Google Shape;50;p9"/>
          <p:cNvSpPr txBox="1">
            <a:spLocks noGrp="1"/>
          </p:cNvSpPr>
          <p:nvPr>
            <p:ph type="body" idx="2"/>
          </p:nvPr>
        </p:nvSpPr>
        <p:spPr>
          <a:xfrm>
            <a:off x="6584285" y="965600"/>
            <a:ext cx="5114668" cy="4926800"/>
          </a:xfrm>
          <a:prstGeom prst="rect">
            <a:avLst/>
          </a:prstGeom>
        </p:spPr>
        <p:txBody>
          <a:bodyPr spcFirstLastPara="1" wrap="square" lIns="91425" tIns="91425" rIns="91425" bIns="91425" anchor="ctr" anchorCtr="0">
            <a:normAutofit/>
          </a:bodyPr>
          <a:lstStyle>
            <a:lvl1pPr marL="609402" lvl="0" indent="-457052">
              <a:spcBef>
                <a:spcPts val="0"/>
              </a:spcBef>
              <a:spcAft>
                <a:spcPts val="0"/>
              </a:spcAft>
              <a:buClr>
                <a:schemeClr val="lt1"/>
              </a:buClr>
              <a:buSzPts val="1800"/>
              <a:buChar char="●"/>
              <a:defRPr>
                <a:solidFill>
                  <a:schemeClr val="lt1"/>
                </a:solidFill>
              </a:defRPr>
            </a:lvl1pPr>
            <a:lvl2pPr marL="1218804" lvl="1" indent="-423196">
              <a:spcBef>
                <a:spcPts val="0"/>
              </a:spcBef>
              <a:spcAft>
                <a:spcPts val="0"/>
              </a:spcAft>
              <a:buClr>
                <a:schemeClr val="lt1"/>
              </a:buClr>
              <a:buSzPts val="1400"/>
              <a:buChar char="○"/>
              <a:defRPr>
                <a:solidFill>
                  <a:schemeClr val="lt1"/>
                </a:solidFill>
              </a:defRPr>
            </a:lvl2pPr>
            <a:lvl3pPr marL="1828205" lvl="2" indent="-423196">
              <a:spcBef>
                <a:spcPts val="0"/>
              </a:spcBef>
              <a:spcAft>
                <a:spcPts val="0"/>
              </a:spcAft>
              <a:buClr>
                <a:schemeClr val="lt1"/>
              </a:buClr>
              <a:buSzPts val="1400"/>
              <a:buChar char="■"/>
              <a:defRPr>
                <a:solidFill>
                  <a:schemeClr val="lt1"/>
                </a:solidFill>
              </a:defRPr>
            </a:lvl3pPr>
            <a:lvl4pPr marL="2437607" lvl="3" indent="-423196">
              <a:spcBef>
                <a:spcPts val="0"/>
              </a:spcBef>
              <a:spcAft>
                <a:spcPts val="0"/>
              </a:spcAft>
              <a:buClr>
                <a:schemeClr val="lt1"/>
              </a:buClr>
              <a:buSzPts val="1400"/>
              <a:buChar char="●"/>
              <a:defRPr>
                <a:solidFill>
                  <a:schemeClr val="lt1"/>
                </a:solidFill>
              </a:defRPr>
            </a:lvl4pPr>
            <a:lvl5pPr marL="3047010" lvl="4" indent="-423196">
              <a:spcBef>
                <a:spcPts val="0"/>
              </a:spcBef>
              <a:spcAft>
                <a:spcPts val="0"/>
              </a:spcAft>
              <a:buClr>
                <a:schemeClr val="lt1"/>
              </a:buClr>
              <a:buSzPts val="1400"/>
              <a:buChar char="○"/>
              <a:defRPr>
                <a:solidFill>
                  <a:schemeClr val="lt1"/>
                </a:solidFill>
              </a:defRPr>
            </a:lvl5pPr>
            <a:lvl6pPr marL="3656412" lvl="5" indent="-423196">
              <a:spcBef>
                <a:spcPts val="0"/>
              </a:spcBef>
              <a:spcAft>
                <a:spcPts val="0"/>
              </a:spcAft>
              <a:buClr>
                <a:schemeClr val="lt1"/>
              </a:buClr>
              <a:buSzPts val="1400"/>
              <a:buChar char="■"/>
              <a:defRPr>
                <a:solidFill>
                  <a:schemeClr val="lt1"/>
                </a:solidFill>
              </a:defRPr>
            </a:lvl6pPr>
            <a:lvl7pPr marL="4265813" lvl="6" indent="-423196">
              <a:spcBef>
                <a:spcPts val="0"/>
              </a:spcBef>
              <a:spcAft>
                <a:spcPts val="0"/>
              </a:spcAft>
              <a:buClr>
                <a:schemeClr val="lt1"/>
              </a:buClr>
              <a:buSzPts val="1400"/>
              <a:buChar char="●"/>
              <a:defRPr>
                <a:solidFill>
                  <a:schemeClr val="lt1"/>
                </a:solidFill>
              </a:defRPr>
            </a:lvl7pPr>
            <a:lvl8pPr marL="4875215" lvl="7" indent="-423196">
              <a:spcBef>
                <a:spcPts val="0"/>
              </a:spcBef>
              <a:spcAft>
                <a:spcPts val="0"/>
              </a:spcAft>
              <a:buClr>
                <a:schemeClr val="lt1"/>
              </a:buClr>
              <a:buSzPts val="1400"/>
              <a:buChar char="○"/>
              <a:defRPr>
                <a:solidFill>
                  <a:schemeClr val="lt1"/>
                </a:solidFill>
              </a:defRPr>
            </a:lvl8pPr>
            <a:lvl9pPr marL="5484617" lvl="8" indent="-423196">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1764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5160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37598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6017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F7F6063-41F3-4215-BDAB-FC45EBA17577}" type="datetimeFigureOut">
              <a:rPr lang="en-US" smtClean="0"/>
              <a:t>5/5/2026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F6F7CC-56F9-447B-8682-A975B06064A5}" type="slidenum">
              <a:rPr lang="en-US" smtClean="0"/>
              <a:t>‹#›</a:t>
            </a:fld>
            <a:endParaRPr lang="en-US"/>
          </a:p>
        </p:txBody>
      </p:sp>
      <p:pic>
        <p:nvPicPr>
          <p:cNvPr id="7" name="Picture 6"/>
          <p:cNvPicPr>
            <a:picLocks noChangeAspect="1"/>
          </p:cNvPicPr>
          <p:nvPr userDrawn="1"/>
        </p:nvPicPr>
        <p:blipFill>
          <a:blip r:embed="rId2"/>
          <a:stretch>
            <a:fillRect/>
          </a:stretch>
        </p:blipFill>
        <p:spPr>
          <a:xfrm>
            <a:off x="1" y="0"/>
            <a:ext cx="12188825" cy="172720"/>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6249952"/>
            <a:ext cx="934615" cy="361032"/>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96188" y="6275352"/>
            <a:ext cx="365472" cy="336706"/>
          </a:xfrm>
          <a:prstGeom prst="rect">
            <a:avLst/>
          </a:prstGeom>
        </p:spPr>
      </p:pic>
      <p:sp>
        <p:nvSpPr>
          <p:cNvPr id="14" name="Content Placeholder 13"/>
          <p:cNvSpPr>
            <a:spLocks noGrp="1"/>
          </p:cNvSpPr>
          <p:nvPr>
            <p:ph sz="quarter" idx="13"/>
          </p:nvPr>
        </p:nvSpPr>
        <p:spPr>
          <a:xfrm>
            <a:off x="12049161" y="6356350"/>
            <a:ext cx="914162"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7593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5/5/2026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5/5/2026</a:t>
            </a:fld>
            <a:endParaRPr lang="en-US"/>
          </a:p>
        </p:txBody>
      </p:sp>
      <p:sp>
        <p:nvSpPr>
          <p:cNvPr id="5"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75237917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microsoft.com/office/2018/10/relationships/comments" Target="../comments/modernComment_37D_B8B2E2F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4.gif"/><Relationship Id="rId4" Type="http://schemas.openxmlformats.org/officeDocument/2006/relationships/image" Target="../media/image33.png"/></Relationships>
</file>

<file path=ppt/slides/_rels/slide5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33.png"/></Relationships>
</file>

<file path=ppt/slides/_rels/slide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6.gif"/><Relationship Id="rId4" Type="http://schemas.openxmlformats.org/officeDocument/2006/relationships/image" Target="../media/image33.png"/></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15.xml"/></Relationships>
</file>

<file path=ppt/slides/_rels/slide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9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60.gif"/><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6.xml"/></Relationships>
</file>

<file path=ppt/slides/_rels/slide121.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Leaders and Structures for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November, 2025</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Key  </a:t>
            </a:r>
            <a:r>
              <a:rPr lang="en-US" sz="3600" err="1"/>
              <a:t>OUtcomes</a:t>
            </a:r>
            <a:endParaRPr lang="en-US" sz="360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a:p>
            <a:pPr marL="0" indent="0">
              <a:buNone/>
            </a:pP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090105025"/>
              </p:ext>
            </p:extLst>
          </p:nvPr>
        </p:nvGraphicFramePr>
        <p:xfrm>
          <a:off x="4849244" y="192506"/>
          <a:ext cx="6858000" cy="7127525"/>
        </p:xfrm>
        <a:graphic>
          <a:graphicData uri="http://schemas.openxmlformats.org/drawingml/2006/table">
            <a:tbl>
              <a:tblPr firstRow="1" firstCol="1" bandRow="1">
                <a:tableStyleId>{073A0DAA-6AF3-43AB-8588-CEC1D06C72B9}</a:tableStyleId>
              </a:tblPr>
              <a:tblGrid>
                <a:gridCol w="6858000">
                  <a:extLst>
                    <a:ext uri="{9D8B030D-6E8A-4147-A177-3AD203B41FA5}">
                      <a16:colId xmlns:a16="http://schemas.microsoft.com/office/drawing/2014/main" val="4234582280"/>
                    </a:ext>
                  </a:extLst>
                </a:gridCol>
              </a:tblGrid>
              <a:tr h="7127525">
                <a:tc>
                  <a:txBody>
                    <a:bodyPr/>
                    <a:lstStyle/>
                    <a:p>
                      <a:pPr marL="0" marR="0">
                        <a:lnSpc>
                          <a:spcPct val="107000"/>
                        </a:lnSpc>
                        <a:spcBef>
                          <a:spcPts val="0"/>
                        </a:spcBef>
                        <a:spcAft>
                          <a:spcPts val="0"/>
                        </a:spcAft>
                      </a:pPr>
                      <a:r>
                        <a:rPr lang="en-US" sz="3600">
                          <a:solidFill>
                            <a:schemeClr val="tx2"/>
                          </a:solidFill>
                          <a:effectLst/>
                          <a:latin typeface="+mn-lt"/>
                        </a:rPr>
                        <a:t>Participants</a:t>
                      </a:r>
                      <a:r>
                        <a:rPr lang="en-US" sz="3600" baseline="0">
                          <a:solidFill>
                            <a:schemeClr val="tx2"/>
                          </a:solidFill>
                          <a:effectLst/>
                          <a:latin typeface="+mn-lt"/>
                        </a:rPr>
                        <a:t> will:</a:t>
                      </a:r>
                    </a:p>
                    <a:p>
                      <a:pPr marL="0" marR="0" lvl="0">
                        <a:lnSpc>
                          <a:spcPct val="107000"/>
                        </a:lnSpc>
                        <a:spcBef>
                          <a:spcPts val="0"/>
                        </a:spcBef>
                        <a:spcAft>
                          <a:spcPts val="0"/>
                        </a:spcAft>
                        <a:buNone/>
                      </a:pPr>
                      <a:endParaRPr lang="en-US" sz="3600" baseline="0">
                        <a:solidFill>
                          <a:schemeClr val="tx2"/>
                        </a:solidFill>
                        <a:effectLst/>
                        <a:latin typeface="+mn-lt"/>
                      </a:endParaRP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Understand a high-level overview of the purpose of the Campaign Lab </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Understand that Leads, Coaches, and Campaign Coaches have different roles in the Campaign Lab</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Learn key concepts of power building through the development of Leaders and Structures</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Use their stated campaign description to move into a number of possible networking groups</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Use lists of members and partners to begin mapping possible leaders</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Use an assessment tool to help understand the internal structure of their local</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Identify the internal and external parts of their campaign</a:t>
                      </a:r>
                    </a:p>
                    <a:p>
                      <a:pPr marL="0" marR="0" lvl="0">
                        <a:lnSpc>
                          <a:spcPct val="107000"/>
                        </a:lnSpc>
                        <a:spcBef>
                          <a:spcPts val="0"/>
                        </a:spcBef>
                        <a:spcAft>
                          <a:spcPts val="0"/>
                        </a:spcAft>
                        <a:buNone/>
                      </a:pPr>
                      <a:endParaRPr lang="en-US" sz="1800" b="0" baseline="0">
                        <a:solidFill>
                          <a:schemeClr val="tx2"/>
                        </a:solidFill>
                        <a:effectLst/>
                        <a:latin typeface="+mn-lt"/>
                      </a:endParaRPr>
                    </a:p>
                  </a:txBody>
                  <a:tcPr marL="68580" marR="68580" marT="0" marB="0">
                    <a:noFill/>
                  </a:tcPr>
                </a:tc>
                <a:extLst>
                  <a:ext uri="{0D108BD9-81ED-4DB2-BD59-A6C34878D82A}">
                    <a16:rowId xmlns:a16="http://schemas.microsoft.com/office/drawing/2014/main" val="2168718353"/>
                  </a:ext>
                </a:extLst>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309873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876800" y="161365"/>
            <a:ext cx="6970643" cy="6624917"/>
          </a:xfrm>
        </p:spPr>
        <p:txBody>
          <a:bodyPr vert="horz" lIns="91440" tIns="45720" rIns="91440" bIns="45720" rtlCol="0" anchor="t">
            <a:noAutofit/>
          </a:bodyPr>
          <a:lstStyle/>
          <a:p>
            <a:pPr marL="0" indent="0">
              <a:buNone/>
            </a:pPr>
            <a:r>
              <a:rPr lang="en-US" sz="2000" b="1">
                <a:solidFill>
                  <a:schemeClr val="tx2"/>
                </a:solidFill>
              </a:rPr>
              <a:t>Friday </a:t>
            </a:r>
            <a:endParaRPr lang="en-US" sz="2000" b="1" dirty="0">
              <a:solidFill>
                <a:schemeClr val="tx2"/>
              </a:solidFill>
            </a:endParaRPr>
          </a:p>
          <a:p>
            <a:pPr marL="612140" lvl="1" indent="-246380">
              <a:buFont typeface="Courier New" panose="02070309020205020404" pitchFamily="49" charset="0"/>
              <a:buChar char="o"/>
            </a:pPr>
            <a:r>
              <a:rPr lang="en-US" sz="2000">
                <a:solidFill>
                  <a:schemeClr val="tx2"/>
                </a:solidFill>
              </a:rPr>
              <a:t>7:30-8:30 Breakfast</a:t>
            </a:r>
          </a:p>
          <a:p>
            <a:pPr marL="612140" lvl="1" indent="-246380">
              <a:buFont typeface="Courier New" panose="02070309020205020404" pitchFamily="49" charset="0"/>
              <a:buChar char="o"/>
            </a:pPr>
            <a:r>
              <a:rPr lang="en-US" sz="2000">
                <a:solidFill>
                  <a:schemeClr val="tx2"/>
                </a:solidFill>
              </a:rPr>
              <a:t>10:15-10:30 Coffee and Tea</a:t>
            </a:r>
          </a:p>
          <a:p>
            <a:pPr marL="612140" lvl="1" indent="-246380">
              <a:buFont typeface="Courier New" panose="02070309020205020404" pitchFamily="49" charset="0"/>
              <a:buChar char="o"/>
            </a:pPr>
            <a:r>
              <a:rPr lang="en-US" sz="2000">
                <a:solidFill>
                  <a:schemeClr val="tx2"/>
                </a:solidFill>
              </a:rPr>
              <a:t>8:30-Noon Meeting</a:t>
            </a:r>
          </a:p>
          <a:p>
            <a:pPr marL="612140" lvl="1" indent="-246380">
              <a:buFont typeface="Courier New" panose="02070309020205020404" pitchFamily="49" charset="0"/>
              <a:buChar char="o"/>
            </a:pPr>
            <a:r>
              <a:rPr lang="en-US" sz="2000">
                <a:solidFill>
                  <a:schemeClr val="tx2"/>
                </a:solidFill>
              </a:rPr>
              <a:t>12:00-1:00 Lunch</a:t>
            </a:r>
          </a:p>
          <a:p>
            <a:pPr marL="612140" lvl="1" indent="-246380">
              <a:buFont typeface="Courier New" panose="02070309020205020404" pitchFamily="49" charset="0"/>
              <a:buChar char="o"/>
            </a:pPr>
            <a:r>
              <a:rPr lang="en-US" sz="2000">
                <a:solidFill>
                  <a:schemeClr val="tx2"/>
                </a:solidFill>
              </a:rPr>
              <a:t>1:00-4:30 Meeting</a:t>
            </a:r>
          </a:p>
          <a:p>
            <a:pPr marL="612140" lvl="1" indent="-246380">
              <a:buFont typeface="Courier New" panose="02070309020205020404" pitchFamily="49" charset="0"/>
              <a:buChar char="o"/>
            </a:pPr>
            <a:r>
              <a:rPr lang="en-US" sz="2000">
                <a:solidFill>
                  <a:schemeClr val="tx2"/>
                </a:solidFill>
              </a:rPr>
              <a:t>2:30-2:45 Break with Snacks</a:t>
            </a:r>
          </a:p>
          <a:p>
            <a:pPr marL="612140" lvl="1" indent="-246380">
              <a:buFont typeface="Courier New" panose="02070309020205020404" pitchFamily="49" charset="0"/>
              <a:buChar char="o"/>
            </a:pPr>
            <a:r>
              <a:rPr lang="en-US" sz="2000">
                <a:solidFill>
                  <a:schemeClr val="tx2"/>
                </a:solidFill>
              </a:rPr>
              <a:t>4:30-5:00 Networking and Adjourn</a:t>
            </a:r>
          </a:p>
          <a:p>
            <a:pPr marL="0" indent="0">
              <a:buNone/>
            </a:pPr>
            <a:r>
              <a:rPr lang="en-US" sz="2000" b="1">
                <a:solidFill>
                  <a:schemeClr val="tx2"/>
                </a:solidFill>
              </a:rPr>
              <a:t>Saturday </a:t>
            </a:r>
            <a:endParaRPr lang="en-US" sz="2000" b="1" dirty="0">
              <a:solidFill>
                <a:schemeClr val="tx2"/>
              </a:solidFill>
            </a:endParaRPr>
          </a:p>
          <a:p>
            <a:pPr marL="612140" lvl="1" indent="-246380">
              <a:buFont typeface="Courier New" panose="02070309020205020404" pitchFamily="49" charset="0"/>
              <a:buChar char="o"/>
            </a:pPr>
            <a:r>
              <a:rPr lang="en-US" sz="2000">
                <a:solidFill>
                  <a:schemeClr val="tx2"/>
                </a:solidFill>
              </a:rPr>
              <a:t>7:30-8:30 Breakfast</a:t>
            </a:r>
          </a:p>
          <a:p>
            <a:pPr marL="612140" lvl="1" indent="-246380">
              <a:buFont typeface="Courier New" panose="02070309020205020404" pitchFamily="49" charset="0"/>
              <a:buChar char="o"/>
            </a:pPr>
            <a:r>
              <a:rPr lang="en-US" sz="2000">
                <a:solidFill>
                  <a:schemeClr val="tx2"/>
                </a:solidFill>
              </a:rPr>
              <a:t>8:30-Noon Meeting</a:t>
            </a:r>
          </a:p>
          <a:p>
            <a:pPr marL="612140" lvl="1" indent="-246380">
              <a:buFont typeface="Courier New" panose="02070309020205020404" pitchFamily="49" charset="0"/>
              <a:buChar char="o"/>
            </a:pPr>
            <a:r>
              <a:rPr lang="en-US" sz="2000">
                <a:solidFill>
                  <a:schemeClr val="tx2"/>
                </a:solidFill>
              </a:rPr>
              <a:t>10:15-10:30 Coffee and Tea</a:t>
            </a:r>
          </a:p>
          <a:p>
            <a:pPr marL="612140" lvl="1" indent="-246380">
              <a:buFont typeface="Courier New" panose="02070309020205020404" pitchFamily="49" charset="0"/>
              <a:buChar char="o"/>
            </a:pPr>
            <a:r>
              <a:rPr lang="en-US" sz="2000">
                <a:solidFill>
                  <a:schemeClr val="tx2"/>
                </a:solidFill>
              </a:rPr>
              <a:t>12:00-1:00 Lunch</a:t>
            </a:r>
          </a:p>
          <a:p>
            <a:pPr marL="612140" lvl="1" indent="-246380">
              <a:buFont typeface="Courier New" panose="02070309020205020404" pitchFamily="49" charset="0"/>
              <a:buChar char="o"/>
            </a:pPr>
            <a:r>
              <a:rPr lang="en-US" sz="2000">
                <a:solidFill>
                  <a:schemeClr val="tx2"/>
                </a:solidFill>
              </a:rPr>
              <a:t>1:00-4:30 Meeting</a:t>
            </a:r>
          </a:p>
          <a:p>
            <a:pPr marL="612140" lvl="1" indent="-246380">
              <a:buFont typeface="Courier New" panose="02070309020205020404" pitchFamily="49" charset="0"/>
              <a:buChar char="o"/>
            </a:pPr>
            <a:r>
              <a:rPr lang="en-US" sz="2000">
                <a:solidFill>
                  <a:schemeClr val="tx2"/>
                </a:solidFill>
              </a:rPr>
              <a:t>2:30-2:45 Break with Snacks</a:t>
            </a:r>
          </a:p>
          <a:p>
            <a:pPr marL="612140" lvl="1" indent="-246380">
              <a:buFont typeface="Courier New" panose="02070309020205020404" pitchFamily="49" charset="0"/>
              <a:buChar char="o"/>
            </a:pPr>
            <a:r>
              <a:rPr lang="en-US" sz="2000">
                <a:solidFill>
                  <a:schemeClr val="tx2"/>
                </a:solidFill>
              </a:rPr>
              <a:t>4:30-5:00 Networking and Adjourn</a:t>
            </a:r>
          </a:p>
          <a:p>
            <a:pPr marL="0" indent="0">
              <a:buNone/>
            </a:pPr>
            <a:r>
              <a:rPr lang="en-US" sz="2000" b="1">
                <a:solidFill>
                  <a:schemeClr val="tx2"/>
                </a:solidFill>
              </a:rPr>
              <a:t>Sunday</a:t>
            </a:r>
            <a:endParaRPr lang="en-US" sz="2000" b="1" dirty="0">
              <a:solidFill>
                <a:schemeClr val="tx2"/>
              </a:solidFill>
            </a:endParaRPr>
          </a:p>
          <a:p>
            <a:pPr marL="612140" lvl="1" indent="-246380">
              <a:buFont typeface="Courier New" panose="02070309020205020404" pitchFamily="49" charset="0"/>
              <a:buChar char="o"/>
            </a:pPr>
            <a:r>
              <a:rPr lang="en-US" sz="2000">
                <a:solidFill>
                  <a:schemeClr val="tx2"/>
                </a:solidFill>
              </a:rPr>
              <a:t>7:30-8:30 Breakfast</a:t>
            </a:r>
          </a:p>
          <a:p>
            <a:pPr marL="612140" lvl="1" indent="-246380">
              <a:buFont typeface="Courier New" panose="02070309020205020404" pitchFamily="49" charset="0"/>
              <a:buChar char="o"/>
            </a:pPr>
            <a:r>
              <a:rPr lang="en-US" sz="2000">
                <a:solidFill>
                  <a:schemeClr val="tx2"/>
                </a:solidFill>
              </a:rPr>
              <a:t>10:15am-10:30amMeeting</a:t>
            </a:r>
          </a:p>
          <a:p>
            <a:pPr marL="612140" lvl="1" indent="-246380">
              <a:buFont typeface="Courier New" panose="02070309020205020404" pitchFamily="49" charset="0"/>
              <a:buChar char="o"/>
            </a:pPr>
            <a:r>
              <a:rPr lang="en-US" sz="2000">
                <a:solidFill>
                  <a:schemeClr val="tx2"/>
                </a:solidFill>
              </a:rPr>
              <a:t>1:00 Adjourn, Boxed Lunch Provided</a:t>
            </a:r>
          </a:p>
          <a:p>
            <a:pPr marL="0" indent="0">
              <a:buNone/>
            </a:pPr>
            <a:endParaRPr lang="en-US" sz="2000" b="1"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6</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4240" y="381000"/>
            <a:ext cx="3293422" cy="1371600"/>
          </a:xfrm>
        </p:spPr>
        <p:txBody>
          <a:bodyPr>
            <a:normAutofit/>
          </a:bodyPr>
          <a:lstStyle/>
          <a:p>
            <a:r>
              <a:rPr lang="en-US" sz="3600"/>
              <a:t>Overall  Agenda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27862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7E417-3BA1-593C-40C5-9FD19C604720}"/>
              </a:ext>
            </a:extLst>
          </p:cNvPr>
          <p:cNvSpPr>
            <a:spLocks noGrp="1"/>
          </p:cNvSpPr>
          <p:nvPr>
            <p:ph type="title"/>
          </p:nvPr>
        </p:nvSpPr>
        <p:spPr>
          <a:xfrm>
            <a:off x="534604" y="-175585"/>
            <a:ext cx="10583457" cy="778241"/>
          </a:xfrm>
        </p:spPr>
        <p:txBody>
          <a:bodyPr/>
          <a:lstStyle/>
          <a:p>
            <a:r>
              <a:rPr lang="en-US"/>
              <a:t>Documents you Will Need Today</a:t>
            </a:r>
          </a:p>
        </p:txBody>
      </p:sp>
      <p:sp>
        <p:nvSpPr>
          <p:cNvPr id="3" name="Content Placeholder 2">
            <a:extLst>
              <a:ext uri="{FF2B5EF4-FFF2-40B4-BE49-F238E27FC236}">
                <a16:creationId xmlns:a16="http://schemas.microsoft.com/office/drawing/2014/main" id="{E919E080-62EC-17EF-7847-3F6644C5D58D}"/>
              </a:ext>
            </a:extLst>
          </p:cNvPr>
          <p:cNvSpPr>
            <a:spLocks noGrp="1"/>
          </p:cNvSpPr>
          <p:nvPr>
            <p:ph idx="1"/>
          </p:nvPr>
        </p:nvSpPr>
        <p:spPr>
          <a:xfrm>
            <a:off x="679746" y="941176"/>
            <a:ext cx="5709982" cy="5231024"/>
          </a:xfrm>
        </p:spPr>
        <p:txBody>
          <a:bodyPr vert="horz" lIns="91440" tIns="45720" rIns="91440" bIns="45720" rtlCol="0" anchor="t">
            <a:normAutofit lnSpcReduction="10000"/>
          </a:bodyPr>
          <a:lstStyle/>
          <a:p>
            <a:pPr marL="246380" indent="-246380"/>
            <a:r>
              <a:rPr lang="en-US"/>
              <a:t>Make sure you can access the Course</a:t>
            </a:r>
          </a:p>
          <a:p>
            <a:pPr marL="246380" indent="-246380"/>
            <a:r>
              <a:rPr lang="en-US"/>
              <a:t>Make sure you have downloaded all files. </a:t>
            </a:r>
          </a:p>
          <a:p>
            <a:pPr marL="246380" indent="-246380"/>
            <a:r>
              <a:rPr lang="en-US"/>
              <a:t>Pre Academy Assignments and the Participant Handout Module</a:t>
            </a:r>
          </a:p>
          <a:p>
            <a:pPr marL="246380" indent="-246380"/>
            <a:r>
              <a:rPr lang="en-US"/>
              <a:t>Community Agreements</a:t>
            </a:r>
          </a:p>
          <a:p>
            <a:pPr marL="246380" indent="-246380"/>
            <a:r>
              <a:rPr lang="en-US"/>
              <a:t>Make sure you can access the data about members you were asked to bring</a:t>
            </a:r>
          </a:p>
          <a:p>
            <a:pPr marL="246380" indent="-246380"/>
            <a:r>
              <a:rPr lang="en-US"/>
              <a:t>Be able to access your personal self-assessment. </a:t>
            </a:r>
          </a:p>
        </p:txBody>
      </p:sp>
      <p:pic>
        <p:nvPicPr>
          <p:cNvPr id="8" name="Picture 7" descr="A group of people holding megaphones&#10;&#10;AI-generated content may be incorrect.">
            <a:extLst>
              <a:ext uri="{FF2B5EF4-FFF2-40B4-BE49-F238E27FC236}">
                <a16:creationId xmlns:a16="http://schemas.microsoft.com/office/drawing/2014/main" id="{3401067E-C176-7D91-1248-A1E29C8F485B}"/>
              </a:ext>
            </a:extLst>
          </p:cNvPr>
          <p:cNvPicPr>
            <a:picLocks noChangeAspect="1"/>
          </p:cNvPicPr>
          <p:nvPr/>
        </p:nvPicPr>
        <p:blipFill>
          <a:blip r:embed="rId2"/>
          <a:stretch>
            <a:fillRect/>
          </a:stretch>
        </p:blipFill>
        <p:spPr>
          <a:xfrm>
            <a:off x="7152567" y="1408298"/>
            <a:ext cx="4702079" cy="4555867"/>
          </a:xfrm>
          <a:prstGeom prst="rect">
            <a:avLst/>
          </a:prstGeom>
        </p:spPr>
      </p:pic>
    </p:spTree>
    <p:extLst>
      <p:ext uri="{BB962C8B-B14F-4D97-AF65-F5344CB8AC3E}">
        <p14:creationId xmlns:p14="http://schemas.microsoft.com/office/powerpoint/2010/main" val="361494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a:t>Logistics to Remember</a:t>
            </a:r>
            <a:endParaRPr/>
          </a:p>
        </p:txBody>
      </p:sp>
      <p:sp>
        <p:nvSpPr>
          <p:cNvPr id="199" name="Google Shape;199;g135435d5bc1_0_38"/>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spcBef>
                <a:spcPts val="640"/>
              </a:spcBef>
              <a:buNone/>
            </a:pPr>
            <a:r>
              <a:rPr lang="en-US" sz="4800">
                <a:solidFill>
                  <a:schemeClr val="dk1"/>
                </a:solidFill>
              </a:rPr>
              <a:t>Questions to Ask</a:t>
            </a:r>
            <a:endParaRPr sz="4800">
              <a:solidFill>
                <a:schemeClr val="dk1"/>
              </a:solidFill>
            </a:endParaRPr>
          </a:p>
          <a:p>
            <a:pPr marL="0" indent="0">
              <a:spcBef>
                <a:spcPts val="640"/>
              </a:spcBef>
              <a:buNone/>
            </a:pPr>
            <a:r>
              <a:rPr lang="en-US" sz="4800">
                <a:solidFill>
                  <a:schemeClr val="dk1"/>
                </a:solidFill>
              </a:rPr>
              <a:t>Bathroom</a:t>
            </a:r>
            <a:endParaRPr sz="4800">
              <a:solidFill>
                <a:schemeClr val="dk1"/>
              </a:solidFill>
            </a:endParaRPr>
          </a:p>
          <a:p>
            <a:pPr marL="0" indent="0">
              <a:spcBef>
                <a:spcPts val="640"/>
              </a:spcBef>
              <a:buNone/>
            </a:pPr>
            <a:r>
              <a:rPr lang="en-US" sz="4800">
                <a:solidFill>
                  <a:schemeClr val="dk1"/>
                </a:solidFill>
              </a:rPr>
              <a:t>Materials </a:t>
            </a:r>
          </a:p>
          <a:p>
            <a:pPr marL="0" indent="0">
              <a:spcBef>
                <a:spcPts val="640"/>
              </a:spcBef>
              <a:buNone/>
            </a:pPr>
            <a:r>
              <a:rPr lang="en-US" sz="4800">
                <a:solidFill>
                  <a:schemeClr val="dk1"/>
                </a:solidFill>
              </a:rPr>
              <a:t>PEPs Portal</a:t>
            </a:r>
            <a:endParaRPr sz="4800">
              <a:solidFill>
                <a:schemeClr val="dk1"/>
              </a:solidFill>
            </a:endParaRPr>
          </a:p>
          <a:p>
            <a:pPr marL="0" indent="0">
              <a:spcBef>
                <a:spcPts val="640"/>
              </a:spcBef>
              <a:buNone/>
            </a:pPr>
            <a:r>
              <a:rPr lang="en-US" sz="4800">
                <a:solidFill>
                  <a:schemeClr val="dk1"/>
                </a:solidFill>
              </a:rPr>
              <a:t>Food</a:t>
            </a:r>
            <a:endParaRPr sz="4800">
              <a:solidFill>
                <a:schemeClr val="dk1"/>
              </a:solidFill>
            </a:endParaRPr>
          </a:p>
          <a:p>
            <a:pPr marL="0" indent="0">
              <a:spcBef>
                <a:spcPts val="640"/>
              </a:spcBef>
              <a:buNone/>
            </a:pPr>
            <a:r>
              <a:rPr lang="en-US" sz="4800">
                <a:solidFill>
                  <a:schemeClr val="dk1"/>
                </a:solidFill>
              </a:rPr>
              <a:t>Room Temperature</a:t>
            </a:r>
          </a:p>
          <a:p>
            <a:pPr marL="0" indent="0">
              <a:spcBef>
                <a:spcPts val="640"/>
              </a:spcBef>
              <a:buNone/>
            </a:pPr>
            <a:endParaRPr lang="en-US" sz="4800">
              <a:solidFill>
                <a:schemeClr val="dk1"/>
              </a:solidFill>
            </a:endParaRPr>
          </a:p>
        </p:txBody>
      </p:sp>
      <p:sp>
        <p:nvSpPr>
          <p:cNvPr id="3" name="Text Placeholder 2"/>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0311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a:solidFill>
                  <a:schemeClr val="tx1">
                    <a:lumMod val="85000"/>
                    <a:lumOff val="15000"/>
                  </a:schemeClr>
                </a:solidFill>
              </a:rPr>
              <a:t>Shout Out from Your Team and Around the Room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Pronouns</a:t>
            </a:r>
            <a:br>
              <a:rPr lang="en-US" sz="5250"/>
            </a:br>
            <a:r>
              <a:rPr lang="en-US" sz="5250">
                <a:solidFill>
                  <a:schemeClr val="tx1">
                    <a:lumMod val="85000"/>
                    <a:lumOff val="15000"/>
                  </a:schemeClr>
                </a:solidFill>
              </a:rPr>
              <a:t>Work Location</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pic>
        <p:nvPicPr>
          <p:cNvPr id="5"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75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3009" y="558197"/>
            <a:ext cx="10615825" cy="584200"/>
          </a:xfrm>
        </p:spPr>
        <p:txBody>
          <a:bodyPr>
            <a:normAutofit fontScale="90000"/>
          </a:bodyPr>
          <a:lstStyle/>
          <a:p>
            <a:r>
              <a:rPr lang="en-US" b="1"/>
              <a:t>Community Agreements in Pre Academy Assignments, Page 2 of Handouts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317009" y="1294556"/>
            <a:ext cx="8335001" cy="4572000"/>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658" y="1724593"/>
            <a:ext cx="3869253" cy="3256413"/>
          </a:xfrm>
        </p:spPr>
        <p:txBody>
          <a:bodyPr>
            <a:noAutofit/>
          </a:bodyPr>
          <a:lstStyle/>
          <a:p>
            <a:r>
              <a:rPr lang="en-US" sz="6000" b="1"/>
              <a:t>Why are you here?</a:t>
            </a:r>
          </a:p>
        </p:txBody>
      </p:sp>
      <p:pic>
        <p:nvPicPr>
          <p:cNvPr id="4100" name="Picture 4" descr="Can Dogs Think like Hum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911" y="447675"/>
            <a:ext cx="7424828" cy="581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45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40988" y="20782"/>
            <a:ext cx="11353800" cy="820443"/>
          </a:xfrm>
        </p:spPr>
        <p:txBody>
          <a:bodyPr>
            <a:normAutofit/>
          </a:bodyPr>
          <a:lstStyle/>
          <a:p>
            <a:pPr>
              <a:defRPr/>
            </a:pPr>
            <a:r>
              <a:rPr lang="en-US" altLang="en-US" sz="4400" b="1"/>
              <a:t>Picturing Our Purpose</a:t>
            </a:r>
          </a:p>
        </p:txBody>
      </p:sp>
      <p:sp>
        <p:nvSpPr>
          <p:cNvPr id="29699" name="Content Placeholder 1"/>
          <p:cNvSpPr>
            <a:spLocks noGrp="1"/>
          </p:cNvSpPr>
          <p:nvPr>
            <p:ph idx="1"/>
          </p:nvPr>
        </p:nvSpPr>
        <p:spPr>
          <a:xfrm>
            <a:off x="1194835" y="814102"/>
            <a:ext cx="5356777" cy="5365322"/>
          </a:xfrm>
        </p:spPr>
        <p:txBody>
          <a:bodyPr>
            <a:normAutofit fontScale="92500" lnSpcReduction="10000"/>
          </a:bodyPr>
          <a:lstStyle/>
          <a:p>
            <a:r>
              <a:rPr lang="en-US" altLang="en-US" sz="3600"/>
              <a:t>Open a picture that represents why you choose to be part of Campaign Lab.</a:t>
            </a:r>
          </a:p>
          <a:p>
            <a:r>
              <a:rPr lang="en-US" altLang="en-US" sz="3600"/>
              <a:t>Three 3 Minute Rounds</a:t>
            </a:r>
          </a:p>
          <a:p>
            <a:r>
              <a:rPr lang="en-US" altLang="en-US" sz="3600"/>
              <a:t>Triads – People you don’t typically talk to or are new to you. </a:t>
            </a:r>
          </a:p>
          <a:p>
            <a:r>
              <a:rPr lang="en-US" altLang="en-US" sz="3600"/>
              <a:t>Share your name, your picture, and your purpose. </a:t>
            </a:r>
            <a:endParaRPr lang="en-US" altLang="en-US" sz="3200"/>
          </a:p>
        </p:txBody>
      </p:sp>
      <p:pic>
        <p:nvPicPr>
          <p:cNvPr id="1026" name="Picture 2" descr="Dog Using Phone Images – Browse 9,855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l="40471"/>
          <a:stretch/>
        </p:blipFill>
        <p:spPr bwMode="auto">
          <a:xfrm>
            <a:off x="6839862" y="444450"/>
            <a:ext cx="4766676" cy="533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34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31812" y="-381000"/>
            <a:ext cx="9782801" cy="1239837"/>
          </a:xfrm>
        </p:spPr>
        <p:txBody>
          <a:bodyPr/>
          <a:lstStyle/>
          <a:p>
            <a:r>
              <a:rPr lang="en-US">
                <a:solidFill>
                  <a:schemeClr val="tx1"/>
                </a:solidFill>
              </a:rPr>
              <a:t>Discussion</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2234" y="1713123"/>
            <a:ext cx="5855044" cy="4423719"/>
          </a:xfrm>
        </p:spPr>
        <p:txBody>
          <a:bodyPr vert="horz" lIns="0" tIns="45708" rIns="0" bIns="45708" rtlCol="0" anchor="t">
            <a:normAutofit/>
          </a:bodyPr>
          <a:lstStyle/>
          <a:p>
            <a:pPr marL="246380" indent="-246380"/>
            <a:r>
              <a:rPr lang="en-US" sz="3000"/>
              <a:t>How did you feel when you were presenting or listening ? </a:t>
            </a:r>
            <a:endParaRPr lang="en-US" sz="3000">
              <a:cs typeface="Calibri"/>
            </a:endParaRPr>
          </a:p>
          <a:p>
            <a:pPr marL="246380" indent="-246380"/>
            <a:r>
              <a:rPr lang="en-US" sz="3000"/>
              <a:t>What are some common themes that you heard across the introductions? </a:t>
            </a:r>
          </a:p>
          <a:p>
            <a:pPr marL="246380" indent="-246380"/>
            <a:r>
              <a:rPr lang="en-US" sz="3000"/>
              <a:t>Did you notice any patterns?</a:t>
            </a:r>
          </a:p>
        </p:txBody>
      </p:sp>
      <p:pic>
        <p:nvPicPr>
          <p:cNvPr id="6" name="Picture 5"/>
          <p:cNvPicPr>
            <a:picLocks noChangeAspect="1"/>
          </p:cNvPicPr>
          <p:nvPr/>
        </p:nvPicPr>
        <p:blipFill>
          <a:blip r:embed="rId3"/>
          <a:stretch>
            <a:fillRect/>
          </a:stretch>
        </p:blipFill>
        <p:spPr>
          <a:xfrm>
            <a:off x="6006981" y="2306467"/>
            <a:ext cx="6168237" cy="3654469"/>
          </a:xfrm>
          <a:prstGeom prst="rect">
            <a:avLst/>
          </a:prstGeom>
        </p:spPr>
      </p:pic>
    </p:spTree>
    <p:extLst>
      <p:ext uri="{BB962C8B-B14F-4D97-AF65-F5344CB8AC3E}">
        <p14:creationId xmlns:p14="http://schemas.microsoft.com/office/powerpoint/2010/main" val="302981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Dreams and Challenges</a:t>
            </a:r>
          </a:p>
        </p:txBody>
      </p:sp>
      <p:sp>
        <p:nvSpPr>
          <p:cNvPr id="3" name="Subtitle 2"/>
          <p:cNvSpPr>
            <a:spLocks noGrp="1"/>
          </p:cNvSpPr>
          <p:nvPr>
            <p:ph type="subTitle" idx="1"/>
          </p:nvPr>
        </p:nvSpPr>
        <p:spPr/>
        <p:txBody>
          <a:bodyPr vert="horz" lIns="91440" tIns="45720" rIns="91440" bIns="45720" rtlCol="0" anchor="t">
            <a:normAutofit/>
          </a:bodyPr>
          <a:lstStyle/>
          <a:p>
            <a:r>
              <a:rPr lang="en-US"/>
              <a:t>Melissa</a:t>
            </a:r>
          </a:p>
        </p:txBody>
      </p:sp>
    </p:spTree>
    <p:extLst>
      <p:ext uri="{BB962C8B-B14F-4D97-AF65-F5344CB8AC3E}">
        <p14:creationId xmlns:p14="http://schemas.microsoft.com/office/powerpoint/2010/main" val="179147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fontScale="90000"/>
          </a:bodyPr>
          <a:lstStyle/>
          <a:p>
            <a:pPr algn="ctr"/>
            <a:r>
              <a:rPr lang="en-US" sz="5400" b="1"/>
              <a:t>If you had all the power you could dream of, what is the biggest win your team could hope for?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a:bodyPr>
          <a:lstStyle/>
          <a:p>
            <a:pPr algn="ctr"/>
            <a:r>
              <a:rPr lang="en-US" sz="5400" b="1"/>
              <a:t>Who is the villain preventing you from achieving this win? </a:t>
            </a:r>
          </a:p>
        </p:txBody>
      </p:sp>
    </p:spTree>
    <p:extLst>
      <p:ext uri="{BB962C8B-B14F-4D97-AF65-F5344CB8AC3E}">
        <p14:creationId xmlns:p14="http://schemas.microsoft.com/office/powerpoint/2010/main" val="995542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EA58A-BEF8-93DC-930C-496C61EF1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D6D22-9CD5-3A43-975A-2C5DF7D9718B}"/>
              </a:ext>
            </a:extLst>
          </p:cNvPr>
          <p:cNvSpPr>
            <a:spLocks noGrp="1"/>
          </p:cNvSpPr>
          <p:nvPr>
            <p:ph type="title"/>
          </p:nvPr>
        </p:nvSpPr>
        <p:spPr>
          <a:xfrm>
            <a:off x="1141412" y="0"/>
            <a:ext cx="10234825" cy="1417637"/>
          </a:xfrm>
        </p:spPr>
        <p:txBody>
          <a:bodyPr anchor="b">
            <a:normAutofit/>
          </a:bodyPr>
          <a:lstStyle/>
          <a:p>
            <a:r>
              <a:rPr lang="en-US" sz="6000" b="1"/>
              <a:t>Why?</a:t>
            </a:r>
          </a:p>
        </p:txBody>
      </p:sp>
      <p:pic>
        <p:nvPicPr>
          <p:cNvPr id="7" name="Picture 6" descr="Don’t look behind the curtain! – Harmony Designed">
            <a:extLst>
              <a:ext uri="{FF2B5EF4-FFF2-40B4-BE49-F238E27FC236}">
                <a16:creationId xmlns:a16="http://schemas.microsoft.com/office/drawing/2014/main" id="{ABEFF2B3-95EF-FA78-0108-603680BE0C9B}"/>
              </a:ext>
            </a:extLst>
          </p:cNvPr>
          <p:cNvPicPr>
            <a:picLocks noChangeAspect="1"/>
          </p:cNvPicPr>
          <p:nvPr/>
        </p:nvPicPr>
        <p:blipFill>
          <a:blip r:embed="rId3"/>
          <a:stretch>
            <a:fillRect/>
          </a:stretch>
        </p:blipFill>
        <p:spPr>
          <a:xfrm>
            <a:off x="608012" y="1440049"/>
            <a:ext cx="4814586" cy="4020179"/>
          </a:xfrm>
          <a:prstGeom prst="rect">
            <a:avLst/>
          </a:prstGeom>
          <a:noFill/>
        </p:spPr>
      </p:pic>
      <p:sp>
        <p:nvSpPr>
          <p:cNvPr id="3" name="Content Placeholder 2">
            <a:extLst>
              <a:ext uri="{FF2B5EF4-FFF2-40B4-BE49-F238E27FC236}">
                <a16:creationId xmlns:a16="http://schemas.microsoft.com/office/drawing/2014/main" id="{FD67734E-DD81-36A7-5177-32B63D7FC11F}"/>
              </a:ext>
            </a:extLst>
          </p:cNvPr>
          <p:cNvSpPr>
            <a:spLocks noGrp="1"/>
          </p:cNvSpPr>
          <p:nvPr>
            <p:ph sz="half" idx="2"/>
          </p:nvPr>
        </p:nvSpPr>
        <p:spPr>
          <a:xfrm>
            <a:off x="5651198" y="1417637"/>
            <a:ext cx="5725039" cy="4754563"/>
          </a:xfrm>
        </p:spPr>
        <p:txBody>
          <a:bodyPr vert="horz" lIns="91440" tIns="45720" rIns="91440" bIns="45720" rtlCol="0" anchor="t">
            <a:normAutofit/>
          </a:bodyPr>
          <a:lstStyle/>
          <a:p>
            <a:pPr marL="0" indent="0">
              <a:spcBef>
                <a:spcPts val="1000"/>
              </a:spcBef>
              <a:buNone/>
            </a:pPr>
            <a:endParaRPr lang="en-US" sz="3600"/>
          </a:p>
          <a:p>
            <a:pPr marL="457200" indent="-457200">
              <a:spcBef>
                <a:spcPts val="1000"/>
              </a:spcBef>
            </a:pPr>
            <a:r>
              <a:rPr lang="en-US" sz="3600" b="1"/>
              <a:t>Who</a:t>
            </a:r>
            <a:r>
              <a:rPr lang="en-US" sz="3600"/>
              <a:t> is benefiting from what's happening ? </a:t>
            </a:r>
          </a:p>
          <a:p>
            <a:pPr marL="457200" indent="-457200">
              <a:spcBef>
                <a:spcPts val="1000"/>
              </a:spcBef>
            </a:pPr>
            <a:r>
              <a:rPr lang="en-US" sz="3600" b="1"/>
              <a:t>What </a:t>
            </a:r>
            <a:r>
              <a:rPr lang="en-US" sz="3600"/>
              <a:t>is the villain's vision for our public schools and higher education?</a:t>
            </a:r>
          </a:p>
          <a:p>
            <a:pPr marL="246380" indent="-246380"/>
            <a:endParaRPr lang="en-US"/>
          </a:p>
        </p:txBody>
      </p:sp>
    </p:spTree>
    <p:extLst>
      <p:ext uri="{BB962C8B-B14F-4D97-AF65-F5344CB8AC3E}">
        <p14:creationId xmlns:p14="http://schemas.microsoft.com/office/powerpoint/2010/main" val="236868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rPr lang="en-US"/>
              <a:t>6 Core Concepts We will Propose Here in Designing Winning Campaigns</a:t>
            </a:r>
          </a:p>
        </p:txBody>
      </p:sp>
      <p:pic>
        <p:nvPicPr>
          <p:cNvPr id="4" name="Picture 2" descr="A picture containing text, red&#10;&#10;Description automatically generated">
            <a:extLst>
              <a:ext uri="{FF2B5EF4-FFF2-40B4-BE49-F238E27FC236}">
                <a16:creationId xmlns:a16="http://schemas.microsoft.com/office/drawing/2014/main" id="{3D07780A-4C2E-7920-18C9-BD85CAB76C38}"/>
              </a:ext>
            </a:extLst>
          </p:cNvPr>
          <p:cNvPicPr>
            <a:picLocks noChangeAspect="1" noChangeArrowheads="1"/>
          </p:cNvPicPr>
          <p:nvPr/>
        </p:nvPicPr>
        <p:blipFill rotWithShape="1">
          <a:blip r:embed="rId2"/>
          <a:srcRect l="15931" t="-287" r="14971" b="-287"/>
          <a:stretch/>
        </p:blipFill>
        <p:spPr bwMode="auto">
          <a:xfrm>
            <a:off x="931611" y="1712137"/>
            <a:ext cx="4705818" cy="4572000"/>
          </a:xfrm>
          <a:prstGeom prst="rect">
            <a:avLst/>
          </a:prstGeom>
          <a:solidFill>
            <a:srgbClr val="FFFFFF"/>
          </a:solidFill>
        </p:spPr>
      </p:pic>
      <p:sp>
        <p:nvSpPr>
          <p:cNvPr id="3" name="Content Placeholder 2"/>
          <p:cNvSpPr>
            <a:spLocks noGrp="1"/>
          </p:cNvSpPr>
          <p:nvPr>
            <p:ph sz="half" idx="2"/>
          </p:nvPr>
        </p:nvSpPr>
        <p:spPr>
          <a:xfrm>
            <a:off x="5852130" y="2108200"/>
            <a:ext cx="6188816" cy="4064000"/>
          </a:xfrm>
        </p:spPr>
        <p:txBody>
          <a:bodyPr vert="horz" lIns="91440" tIns="45720" rIns="91440" bIns="45720" rtlCol="0" anchor="t">
            <a:normAutofit/>
          </a:bodyPr>
          <a:lstStyle/>
          <a:p>
            <a:pPr marL="0" indent="0">
              <a:buNone/>
            </a:pPr>
            <a:r>
              <a:rPr lang="en-US" sz="2600"/>
              <a:t>1. Pick a Fight NOT Plan a win</a:t>
            </a:r>
          </a:p>
          <a:p>
            <a:pPr marL="0" indent="0">
              <a:buNone/>
            </a:pPr>
            <a:r>
              <a:rPr lang="en-US" sz="2600"/>
              <a:t>2. Begin with Equity NOT Add Equity</a:t>
            </a:r>
          </a:p>
          <a:p>
            <a:pPr marL="0" indent="0">
              <a:buNone/>
            </a:pPr>
            <a:r>
              <a:rPr lang="en-US" sz="2600"/>
              <a:t>3. Structure NOT Self-Selecting</a:t>
            </a:r>
          </a:p>
          <a:p>
            <a:pPr marL="0" indent="0">
              <a:buNone/>
            </a:pPr>
            <a:r>
              <a:rPr lang="en-US" sz="2600"/>
              <a:t>4. Leaders vs. Activists</a:t>
            </a:r>
          </a:p>
          <a:p>
            <a:pPr marL="0" indent="0">
              <a:buNone/>
            </a:pPr>
            <a:r>
              <a:rPr lang="en-US" sz="2600"/>
              <a:t>5. Majorities NOT Minorities</a:t>
            </a:r>
          </a:p>
          <a:p>
            <a:pPr marL="0" indent="0">
              <a:buNone/>
            </a:pPr>
            <a:r>
              <a:rPr lang="en-US" sz="2600"/>
              <a:t>6. Organizing vs. Mobilizing/Activism</a:t>
            </a:r>
          </a:p>
        </p:txBody>
      </p:sp>
    </p:spTree>
    <p:extLst>
      <p:ext uri="{BB962C8B-B14F-4D97-AF65-F5344CB8AC3E}">
        <p14:creationId xmlns:p14="http://schemas.microsoft.com/office/powerpoint/2010/main" val="354390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Relationships and Roles</a:t>
            </a:r>
          </a:p>
        </p:txBody>
      </p:sp>
      <p:sp>
        <p:nvSpPr>
          <p:cNvPr id="3" name="Subtitle 2"/>
          <p:cNvSpPr>
            <a:spLocks noGrp="1"/>
          </p:cNvSpPr>
          <p:nvPr>
            <p:ph type="subTitle" idx="1"/>
          </p:nvPr>
        </p:nvSpPr>
        <p:spPr/>
        <p:txBody>
          <a:bodyPr vert="horz" lIns="91440" tIns="45720" rIns="91440" bIns="45720" rtlCol="0" anchor="t">
            <a:normAutofit/>
          </a:bodyPr>
          <a:lstStyle/>
          <a:p>
            <a:r>
              <a:rPr lang="en-US"/>
              <a:t>Melissa</a:t>
            </a:r>
          </a:p>
        </p:txBody>
      </p:sp>
    </p:spTree>
    <p:extLst>
      <p:ext uri="{BB962C8B-B14F-4D97-AF65-F5344CB8AC3E}">
        <p14:creationId xmlns:p14="http://schemas.microsoft.com/office/powerpoint/2010/main" val="120578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D83C-D11B-5A8E-49E6-68552B0B0B8D}"/>
              </a:ext>
            </a:extLst>
          </p:cNvPr>
          <p:cNvSpPr>
            <a:spLocks noGrp="1"/>
          </p:cNvSpPr>
          <p:nvPr>
            <p:ph type="title"/>
          </p:nvPr>
        </p:nvSpPr>
        <p:spPr/>
        <p:txBody>
          <a:bodyPr/>
          <a:lstStyle/>
          <a:p>
            <a:r>
              <a:rPr lang="en-US"/>
              <a:t>Role Clarity</a:t>
            </a:r>
          </a:p>
        </p:txBody>
      </p:sp>
      <p:sp>
        <p:nvSpPr>
          <p:cNvPr id="3" name="Content Placeholder 2">
            <a:extLst>
              <a:ext uri="{FF2B5EF4-FFF2-40B4-BE49-F238E27FC236}">
                <a16:creationId xmlns:a16="http://schemas.microsoft.com/office/drawing/2014/main" id="{F147EB21-ED43-A612-4B66-836DE9C1D7B2}"/>
              </a:ext>
            </a:extLst>
          </p:cNvPr>
          <p:cNvSpPr>
            <a:spLocks noGrp="1"/>
          </p:cNvSpPr>
          <p:nvPr>
            <p:ph idx="1"/>
          </p:nvPr>
        </p:nvSpPr>
        <p:spPr/>
        <p:txBody>
          <a:bodyPr vert="horz" lIns="91440" tIns="45720" rIns="91440" bIns="45720" rtlCol="0" anchor="t">
            <a:normAutofit/>
          </a:bodyPr>
          <a:lstStyle/>
          <a:p>
            <a:pPr marL="246380" indent="-246380"/>
            <a:r>
              <a:rPr lang="en-US" sz="4000">
                <a:ea typeface="+mn-lt"/>
                <a:cs typeface="+mn-lt"/>
              </a:rPr>
              <a:t>For this work to be equitable, we must have intentional structure, not guesswork</a:t>
            </a:r>
            <a:endParaRPr lang="en-US" sz="4000"/>
          </a:p>
          <a:p>
            <a:pPr marL="246380" indent="-246380"/>
            <a:r>
              <a:rPr lang="en-US" sz="4000">
                <a:ea typeface="+mn-lt"/>
                <a:cs typeface="+mn-lt"/>
              </a:rPr>
              <a:t>Misalignment leads to burnout, duplication, or dropped tasks</a:t>
            </a:r>
            <a:endParaRPr lang="en-US" sz="4000"/>
          </a:p>
          <a:p>
            <a:pPr marL="246380" indent="-246380"/>
            <a:r>
              <a:rPr lang="en-US" sz="4000">
                <a:ea typeface="+mn-lt"/>
                <a:cs typeface="+mn-lt"/>
              </a:rPr>
              <a:t>Clear roles help teams build power and leadership at every level</a:t>
            </a:r>
            <a:endParaRPr lang="en-US" sz="4000"/>
          </a:p>
        </p:txBody>
      </p:sp>
    </p:spTree>
    <p:extLst>
      <p:ext uri="{BB962C8B-B14F-4D97-AF65-F5344CB8AC3E}">
        <p14:creationId xmlns:p14="http://schemas.microsoft.com/office/powerpoint/2010/main" val="63575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nvPr>
        </p:nvGraphicFramePr>
        <p:xfrm>
          <a:off x="2321064" y="902574"/>
          <a:ext cx="11577767" cy="5056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37" name="Flowchart: Connector 1936">
            <a:extLst>
              <a:ext uri="{FF2B5EF4-FFF2-40B4-BE49-F238E27FC236}">
                <a16:creationId xmlns:a16="http://schemas.microsoft.com/office/drawing/2014/main" id="{D1C8A7D1-FFCD-905B-F958-A75078A0E751}"/>
              </a:ext>
            </a:extLst>
          </p:cNvPr>
          <p:cNvSpPr/>
          <p:nvPr/>
        </p:nvSpPr>
        <p:spPr>
          <a:xfrm>
            <a:off x="9559150" y="2172341"/>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a:extLst>
              <a:ext uri="{FF2B5EF4-FFF2-40B4-BE49-F238E27FC236}">
                <a16:creationId xmlns:a16="http://schemas.microsoft.com/office/drawing/2014/main" id="{DAC9F408-D718-2658-10A7-102BDD3E022B}"/>
              </a:ext>
            </a:extLst>
          </p:cNvPr>
          <p:cNvSpPr/>
          <p:nvPr/>
        </p:nvSpPr>
        <p:spPr>
          <a:xfrm>
            <a:off x="8739825" y="123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731111" y="456801"/>
            <a:ext cx="5346220" cy="834763"/>
          </a:xfrm>
        </p:spPr>
        <p:txBody>
          <a:bodyPr>
            <a:normAutofit fontScale="90000"/>
          </a:bodyPr>
          <a:lstStyle/>
          <a:p>
            <a:r>
              <a:rPr lang="en-US"/>
              <a:t>Basic Structure of Campaign Lab</a:t>
            </a:r>
          </a:p>
        </p:txBody>
      </p:sp>
      <p:sp>
        <p:nvSpPr>
          <p:cNvPr id="665" name="TextBox 664">
            <a:extLst>
              <a:ext uri="{FF2B5EF4-FFF2-40B4-BE49-F238E27FC236}">
                <a16:creationId xmlns:a16="http://schemas.microsoft.com/office/drawing/2014/main" id="{E1E1C4DB-7D43-1E18-A714-35A7177E1E27}"/>
              </a:ext>
            </a:extLst>
          </p:cNvPr>
          <p:cNvSpPr txBox="1"/>
          <p:nvPr/>
        </p:nvSpPr>
        <p:spPr>
          <a:xfrm>
            <a:off x="5056054" y="3049122"/>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bg1"/>
                </a:solidFill>
              </a:rPr>
              <a:t>Mentor Coach</a:t>
            </a:r>
            <a:endParaRPr lang="en-US"/>
          </a:p>
        </p:txBody>
      </p:sp>
      <p:sp>
        <p:nvSpPr>
          <p:cNvPr id="721" name="Oval 720">
            <a:extLst>
              <a:ext uri="{FF2B5EF4-FFF2-40B4-BE49-F238E27FC236}">
                <a16:creationId xmlns:a16="http://schemas.microsoft.com/office/drawing/2014/main" id="{418970E3-30CD-443B-C58F-A4ACC9315F64}"/>
              </a:ext>
            </a:extLst>
          </p:cNvPr>
          <p:cNvSpPr/>
          <p:nvPr/>
        </p:nvSpPr>
        <p:spPr>
          <a:xfrm>
            <a:off x="2034336" y="2584853"/>
            <a:ext cx="2428880" cy="1684240"/>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nvGraphicFramePr>
        <p:xfrm>
          <a:off x="235737" y="2127743"/>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58" name="TextBox 1957">
            <a:extLst>
              <a:ext uri="{FF2B5EF4-FFF2-40B4-BE49-F238E27FC236}">
                <a16:creationId xmlns:a16="http://schemas.microsoft.com/office/drawing/2014/main" id="{3CBB19D8-AB7F-F467-EB70-ACF916B9E5F2}"/>
              </a:ext>
            </a:extLst>
          </p:cNvPr>
          <p:cNvSpPr txBox="1"/>
          <p:nvPr/>
        </p:nvSpPr>
        <p:spPr>
          <a:xfrm>
            <a:off x="2034336"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solidFill>
                  <a:schemeClr val="bg1"/>
                </a:solidFill>
              </a:rPr>
              <a:t>7</a:t>
            </a:r>
          </a:p>
        </p:txBody>
      </p:sp>
      <p:sp>
        <p:nvSpPr>
          <p:cNvPr id="1938" name="Flowchart: Connector 1937">
            <a:extLst>
              <a:ext uri="{FF2B5EF4-FFF2-40B4-BE49-F238E27FC236}">
                <a16:creationId xmlns:a16="http://schemas.microsoft.com/office/drawing/2014/main" id="{4E03FE46-3604-61C4-CC62-BDBFB80EA695}"/>
              </a:ext>
            </a:extLst>
          </p:cNvPr>
          <p:cNvSpPr/>
          <p:nvPr/>
        </p:nvSpPr>
        <p:spPr>
          <a:xfrm>
            <a:off x="8897208" y="4295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TextBox 723">
            <a:extLst>
              <a:ext uri="{FF2B5EF4-FFF2-40B4-BE49-F238E27FC236}">
                <a16:creationId xmlns:a16="http://schemas.microsoft.com/office/drawing/2014/main" id="{678D8913-2834-3CA8-4BD7-CA5A296E19D9}"/>
              </a:ext>
            </a:extLst>
          </p:cNvPr>
          <p:cNvSpPr txBox="1"/>
          <p:nvPr/>
        </p:nvSpPr>
        <p:spPr>
          <a:xfrm>
            <a:off x="8817834" y="73957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
        <p:nvSpPr>
          <p:cNvPr id="725" name="TextBox 724">
            <a:extLst>
              <a:ext uri="{FF2B5EF4-FFF2-40B4-BE49-F238E27FC236}">
                <a16:creationId xmlns:a16="http://schemas.microsoft.com/office/drawing/2014/main" id="{564ABC84-E93A-9E59-C73E-308EE2DACB7E}"/>
              </a:ext>
            </a:extLst>
          </p:cNvPr>
          <p:cNvSpPr txBox="1"/>
          <p:nvPr/>
        </p:nvSpPr>
        <p:spPr>
          <a:xfrm>
            <a:off x="9556658" y="2788436"/>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
        <p:nvSpPr>
          <p:cNvPr id="726" name="TextBox 725">
            <a:extLst>
              <a:ext uri="{FF2B5EF4-FFF2-40B4-BE49-F238E27FC236}">
                <a16:creationId xmlns:a16="http://schemas.microsoft.com/office/drawing/2014/main" id="{D2B6AC3C-EB9E-8845-7990-98F30864F700}"/>
              </a:ext>
            </a:extLst>
          </p:cNvPr>
          <p:cNvSpPr txBox="1"/>
          <p:nvPr/>
        </p:nvSpPr>
        <p:spPr>
          <a:xfrm>
            <a:off x="8975160" y="491776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Tree>
    <p:extLst>
      <p:ext uri="{BB962C8B-B14F-4D97-AF65-F5344CB8AC3E}">
        <p14:creationId xmlns:p14="http://schemas.microsoft.com/office/powerpoint/2010/main" val="809075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1F588-7422-E95C-A49B-ED5D8E81864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5E8F908-BF23-D25F-1ACD-4C8DB4C243F2}"/>
              </a:ext>
            </a:extLst>
          </p:cNvPr>
          <p:cNvGraphicFramePr>
            <a:graphicFrameLocks noGrp="1"/>
          </p:cNvGraphicFramePr>
          <p:nvPr>
            <p:ph idx="1"/>
          </p:nvPr>
        </p:nvGraphicFramePr>
        <p:xfrm>
          <a:off x="1299671" y="284062"/>
          <a:ext cx="10103435" cy="5874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7650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CB303-6C78-7999-2409-02AED2D0C135}"/>
              </a:ext>
            </a:extLst>
          </p:cNvPr>
          <p:cNvSpPr>
            <a:spLocks noGrp="1"/>
          </p:cNvSpPr>
          <p:nvPr>
            <p:ph type="title"/>
          </p:nvPr>
        </p:nvSpPr>
        <p:spPr/>
        <p:txBody>
          <a:bodyPr/>
          <a:lstStyle/>
          <a:p>
            <a:r>
              <a:rPr lang="en-US"/>
              <a:t>Reflection at Tables</a:t>
            </a:r>
          </a:p>
        </p:txBody>
      </p:sp>
      <p:sp>
        <p:nvSpPr>
          <p:cNvPr id="3" name="Content Placeholder 2">
            <a:extLst>
              <a:ext uri="{FF2B5EF4-FFF2-40B4-BE49-F238E27FC236}">
                <a16:creationId xmlns:a16="http://schemas.microsoft.com/office/drawing/2014/main" id="{888B49D7-EFC6-DC76-1140-4F240FF3A1D0}"/>
              </a:ext>
            </a:extLst>
          </p:cNvPr>
          <p:cNvSpPr>
            <a:spLocks noGrp="1"/>
          </p:cNvSpPr>
          <p:nvPr>
            <p:ph idx="1"/>
          </p:nvPr>
        </p:nvSpPr>
        <p:spPr/>
        <p:txBody>
          <a:bodyPr vert="horz" lIns="91440" tIns="45720" rIns="91440" bIns="45720" rtlCol="0" anchor="t">
            <a:normAutofit/>
          </a:bodyPr>
          <a:lstStyle/>
          <a:p>
            <a:pPr marL="246380" indent="-246380"/>
            <a:r>
              <a:rPr lang="en-US" sz="7200">
                <a:ea typeface="+mn-lt"/>
                <a:cs typeface="+mn-lt"/>
              </a:rPr>
              <a:t>Within your teams, what are 1–2 actions you can take to clarify your roles?</a:t>
            </a:r>
            <a:endParaRPr lang="en-US" sz="7200"/>
          </a:p>
        </p:txBody>
      </p:sp>
    </p:spTree>
    <p:extLst>
      <p:ext uri="{BB962C8B-B14F-4D97-AF65-F5344CB8AC3E}">
        <p14:creationId xmlns:p14="http://schemas.microsoft.com/office/powerpoint/2010/main" val="283872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400">
                <a:ea typeface="+mn-lt"/>
                <a:cs typeface="+mn-lt"/>
              </a:rPr>
              <a:t>Role clarity enables power-building and sustainability </a:t>
            </a:r>
            <a:endParaRPr lang="en-US" sz="4400"/>
          </a:p>
          <a:p>
            <a:pPr marL="246380" indent="-246380"/>
            <a:r>
              <a:rPr lang="en-US" sz="4400">
                <a:ea typeface="+mn-lt"/>
                <a:cs typeface="+mn-lt"/>
              </a:rPr>
              <a:t>Each role supports equity through intentionality and reflection </a:t>
            </a:r>
            <a:endParaRPr lang="en-US" sz="4400" b="1">
              <a:ea typeface="+mn-lt"/>
              <a:cs typeface="+mn-lt"/>
            </a:endParaRPr>
          </a:p>
          <a:p>
            <a:pPr marL="246380" indent="-246380"/>
            <a:r>
              <a:rPr lang="en-US" sz="4400">
                <a:ea typeface="+mn-lt"/>
                <a:cs typeface="+mn-lt"/>
              </a:rPr>
              <a:t>You don’t have to do everything, just </a:t>
            </a:r>
            <a:r>
              <a:rPr lang="en-US" sz="4400" i="1">
                <a:ea typeface="+mn-lt"/>
                <a:cs typeface="+mn-lt"/>
              </a:rPr>
              <a:t>your</a:t>
            </a:r>
            <a:r>
              <a:rPr lang="en-US" sz="4400">
                <a:ea typeface="+mn-lt"/>
                <a:cs typeface="+mn-lt"/>
              </a:rPr>
              <a:t> piece </a:t>
            </a:r>
            <a:r>
              <a:rPr lang="en-US" sz="4400" b="1">
                <a:ea typeface="+mn-lt"/>
                <a:cs typeface="+mn-lt"/>
              </a:rPr>
              <a:t>well </a:t>
            </a:r>
            <a:endParaRPr lang="en-US" sz="4400" b="1"/>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07458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Amanda</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76733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CA4A1-76DF-F442-0C55-19179BCA6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93544-CC31-2BCB-4774-A1FEF2ACA9AF}"/>
              </a:ext>
            </a:extLst>
          </p:cNvPr>
          <p:cNvSpPr>
            <a:spLocks noGrp="1"/>
          </p:cNvSpPr>
          <p:nvPr>
            <p:ph type="title"/>
          </p:nvPr>
        </p:nvSpPr>
        <p:spPr/>
        <p:txBody>
          <a:bodyPr/>
          <a:lstStyle/>
          <a:p>
            <a:r>
              <a:rPr lang="en-US"/>
              <a:t>Network Building</a:t>
            </a:r>
          </a:p>
        </p:txBody>
      </p:sp>
      <p:sp>
        <p:nvSpPr>
          <p:cNvPr id="3" name="Text Placeholder 2">
            <a:extLst>
              <a:ext uri="{FF2B5EF4-FFF2-40B4-BE49-F238E27FC236}">
                <a16:creationId xmlns:a16="http://schemas.microsoft.com/office/drawing/2014/main" id="{7EE49F18-56BF-DD73-9B80-9EFFE6ED0D3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7988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45B3B-039C-D8AA-B937-7BE8E164C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81E82-778A-7A22-FCA4-8A7A7A5BADCD}"/>
              </a:ext>
            </a:extLst>
          </p:cNvPr>
          <p:cNvSpPr>
            <a:spLocks noGrp="1"/>
          </p:cNvSpPr>
          <p:nvPr>
            <p:ph type="title"/>
          </p:nvPr>
        </p:nvSpPr>
        <p:spPr>
          <a:xfrm>
            <a:off x="1593436" y="177800"/>
            <a:ext cx="9782801" cy="1239837"/>
          </a:xfrm>
        </p:spPr>
        <p:txBody>
          <a:bodyPr vert="horz" lIns="91440" tIns="45720" rIns="91440" bIns="45720" rtlCol="0" anchor="b">
            <a:normAutofit/>
          </a:bodyPr>
          <a:lstStyle/>
          <a:p>
            <a:r>
              <a:rPr lang="en-US"/>
              <a:t>What makes Campaign Lab Unique? </a:t>
            </a:r>
          </a:p>
        </p:txBody>
      </p:sp>
      <p:sp>
        <p:nvSpPr>
          <p:cNvPr id="7" name="TextBox 6">
            <a:extLst>
              <a:ext uri="{FF2B5EF4-FFF2-40B4-BE49-F238E27FC236}">
                <a16:creationId xmlns:a16="http://schemas.microsoft.com/office/drawing/2014/main" id="{AE692B36-48C2-5741-696D-4AFA7C2A234D}"/>
              </a:ext>
            </a:extLst>
          </p:cNvPr>
          <p:cNvSpPr txBox="1"/>
          <p:nvPr/>
        </p:nvSpPr>
        <p:spPr>
          <a:xfrm>
            <a:off x="1161535" y="1600200"/>
            <a:ext cx="5246487" cy="45720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ts val="1400"/>
              </a:spcBef>
            </a:pPr>
            <a:r>
              <a:rPr lang="en-US" sz="2600"/>
              <a:t>Focus is on connecting: </a:t>
            </a:r>
          </a:p>
          <a:p>
            <a:pPr marL="246888" indent="-246888">
              <a:lnSpc>
                <a:spcPct val="90000"/>
              </a:lnSpc>
              <a:spcBef>
                <a:spcPts val="1400"/>
              </a:spcBef>
              <a:buFont typeface="Euphemia" pitchFamily="34" charset="0"/>
              <a:buChar char="›"/>
            </a:pPr>
            <a:r>
              <a:rPr lang="en-US" sz="2600"/>
              <a:t>Campaigns</a:t>
            </a:r>
          </a:p>
          <a:p>
            <a:pPr marL="246888" indent="-246888">
              <a:lnSpc>
                <a:spcPct val="90000"/>
              </a:lnSpc>
              <a:spcBef>
                <a:spcPts val="1400"/>
              </a:spcBef>
              <a:buFont typeface="Euphemia" pitchFamily="34" charset="0"/>
              <a:buChar char="›"/>
            </a:pPr>
            <a:r>
              <a:rPr lang="en-US" sz="2600"/>
              <a:t>Organizers </a:t>
            </a:r>
          </a:p>
          <a:p>
            <a:pPr marL="246888" indent="-246888">
              <a:lnSpc>
                <a:spcPct val="90000"/>
              </a:lnSpc>
              <a:spcBef>
                <a:spcPts val="1400"/>
              </a:spcBef>
              <a:buFont typeface="Euphemia" pitchFamily="34" charset="0"/>
              <a:buChar char="›"/>
            </a:pPr>
            <a:r>
              <a:rPr lang="en-US" sz="2600"/>
              <a:t>Leaders </a:t>
            </a:r>
          </a:p>
          <a:p>
            <a:pPr marL="246888" indent="-246888">
              <a:lnSpc>
                <a:spcPct val="90000"/>
              </a:lnSpc>
              <a:spcBef>
                <a:spcPts val="1400"/>
              </a:spcBef>
              <a:buFont typeface="Euphemia" pitchFamily="34" charset="0"/>
              <a:buChar char="›"/>
            </a:pPr>
            <a:endParaRPr lang="en-US" sz="2600"/>
          </a:p>
          <a:p>
            <a:pPr>
              <a:lnSpc>
                <a:spcPct val="90000"/>
              </a:lnSpc>
              <a:spcBef>
                <a:spcPts val="1400"/>
              </a:spcBef>
            </a:pPr>
            <a:r>
              <a:rPr lang="en-US" sz="2600"/>
              <a:t>Core Belief:</a:t>
            </a:r>
          </a:p>
          <a:p>
            <a:pPr marL="246888" indent="-246888">
              <a:lnSpc>
                <a:spcPct val="90000"/>
              </a:lnSpc>
              <a:spcBef>
                <a:spcPts val="1400"/>
              </a:spcBef>
              <a:buFont typeface="Euphemia" pitchFamily="34" charset="0"/>
              <a:buChar char="›"/>
            </a:pPr>
            <a:r>
              <a:rPr lang="en-US" sz="2600"/>
              <a:t>Those in the struggle have the best answers to solving the struggle. </a:t>
            </a:r>
          </a:p>
        </p:txBody>
      </p:sp>
      <p:pic>
        <p:nvPicPr>
          <p:cNvPr id="4" name="Picture 3" descr="Conversation Free Stock Photo - Public Domain Pictures">
            <a:extLst>
              <a:ext uri="{FF2B5EF4-FFF2-40B4-BE49-F238E27FC236}">
                <a16:creationId xmlns:a16="http://schemas.microsoft.com/office/drawing/2014/main" id="{B53F394B-F3E6-EBA8-8DD2-A8A1321C5883}"/>
              </a:ext>
            </a:extLst>
          </p:cNvPr>
          <p:cNvPicPr>
            <a:picLocks noChangeAspect="1"/>
          </p:cNvPicPr>
          <p:nvPr/>
        </p:nvPicPr>
        <p:blipFill>
          <a:blip r:embed="rId2"/>
          <a:stretch>
            <a:fillRect/>
          </a:stretch>
        </p:blipFill>
        <p:spPr>
          <a:xfrm>
            <a:off x="6561651" y="1960366"/>
            <a:ext cx="4814586" cy="3851668"/>
          </a:xfrm>
          <a:prstGeom prst="rect">
            <a:avLst/>
          </a:prstGeom>
          <a:noFill/>
        </p:spPr>
      </p:pic>
    </p:spTree>
    <p:extLst>
      <p:ext uri="{BB962C8B-B14F-4D97-AF65-F5344CB8AC3E}">
        <p14:creationId xmlns:p14="http://schemas.microsoft.com/office/powerpoint/2010/main" val="302057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FFC3F-04C7-26A4-EED4-E0C1E1529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394B25-1CBA-EC31-D12B-340CD33A5777}"/>
              </a:ext>
            </a:extLst>
          </p:cNvPr>
          <p:cNvSpPr>
            <a:spLocks noGrp="1"/>
          </p:cNvSpPr>
          <p:nvPr>
            <p:ph type="title"/>
          </p:nvPr>
        </p:nvSpPr>
        <p:spPr>
          <a:xfrm>
            <a:off x="914400" y="177801"/>
            <a:ext cx="10461837" cy="959022"/>
          </a:xfrm>
        </p:spPr>
        <p:txBody>
          <a:bodyPr anchor="b">
            <a:normAutofit/>
          </a:bodyPr>
          <a:lstStyle/>
          <a:p>
            <a:r>
              <a:rPr lang="en-US"/>
              <a:t>Raise Your Hand When You Hear Your Role</a:t>
            </a:r>
          </a:p>
        </p:txBody>
      </p:sp>
      <p:pic>
        <p:nvPicPr>
          <p:cNvPr id="1030" name="Picture 6" descr="raised hands | Arizona Department of ...">
            <a:extLst>
              <a:ext uri="{FF2B5EF4-FFF2-40B4-BE49-F238E27FC236}">
                <a16:creationId xmlns:a16="http://schemas.microsoft.com/office/drawing/2014/main" id="{E54DC0E4-BE24-74BF-1435-E53E9B18FC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156" r="9972" b="-1"/>
          <a:stretch>
            <a:fillRect/>
          </a:stretch>
        </p:blipFill>
        <p:spPr bwMode="auto">
          <a:xfrm>
            <a:off x="914400" y="1377779"/>
            <a:ext cx="4814586" cy="4572000"/>
          </a:xfrm>
          <a:prstGeom prst="rect">
            <a:avLst/>
          </a:prstGeom>
          <a:solidFill>
            <a:srgbClr val="FFFFFF"/>
          </a:solidFill>
        </p:spPr>
      </p:pic>
      <p:sp>
        <p:nvSpPr>
          <p:cNvPr id="3" name="Content Placeholder 2">
            <a:extLst>
              <a:ext uri="{FF2B5EF4-FFF2-40B4-BE49-F238E27FC236}">
                <a16:creationId xmlns:a16="http://schemas.microsoft.com/office/drawing/2014/main" id="{ABDC99D2-BEE0-6E10-B1BE-F36D38E2D535}"/>
              </a:ext>
            </a:extLst>
          </p:cNvPr>
          <p:cNvSpPr>
            <a:spLocks noGrp="1"/>
          </p:cNvSpPr>
          <p:nvPr>
            <p:ph sz="half" idx="2"/>
          </p:nvPr>
        </p:nvSpPr>
        <p:spPr>
          <a:xfrm>
            <a:off x="6094412" y="1377779"/>
            <a:ext cx="5281825" cy="4794421"/>
          </a:xfrm>
        </p:spPr>
        <p:txBody>
          <a:bodyPr vert="horz" lIns="91440" tIns="45720" rIns="91440" bIns="45720" rtlCol="0">
            <a:normAutofit/>
          </a:bodyPr>
          <a:lstStyle/>
          <a:p>
            <a:pPr marL="246380" indent="-246380"/>
            <a:r>
              <a:rPr lang="en-US"/>
              <a:t>Mentor Coaches = Support for Coaches</a:t>
            </a:r>
          </a:p>
          <a:p>
            <a:pPr marL="246380" indent="-246380"/>
            <a:r>
              <a:rPr lang="en-US"/>
              <a:t>Campaign Coaches = Support for Local Teams</a:t>
            </a:r>
          </a:p>
          <a:p>
            <a:pPr marL="246380" indent="-246380"/>
            <a:r>
              <a:rPr lang="en-US"/>
              <a:t>Team Leads = Support and Coordinate the Team</a:t>
            </a:r>
          </a:p>
          <a:p>
            <a:pPr marL="246380" indent="-246380"/>
            <a:r>
              <a:rPr lang="en-US"/>
              <a:t>Team Members= Implement the Plan and Primary contact with Rank and File</a:t>
            </a:r>
          </a:p>
        </p:txBody>
      </p:sp>
    </p:spTree>
    <p:extLst>
      <p:ext uri="{BB962C8B-B14F-4D97-AF65-F5344CB8AC3E}">
        <p14:creationId xmlns:p14="http://schemas.microsoft.com/office/powerpoint/2010/main" val="340373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43323-8CCB-2F6E-157E-D0BA0BE38CA3}"/>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4F46159E-2745-A87F-8713-D7B80697FE1C}"/>
              </a:ext>
            </a:extLst>
          </p:cNvPr>
          <p:cNvSpPr>
            <a:spLocks noGrp="1"/>
          </p:cNvSpPr>
          <p:nvPr>
            <p:ph type="title"/>
          </p:nvPr>
        </p:nvSpPr>
        <p:spPr>
          <a:xfrm>
            <a:off x="1593436" y="177801"/>
            <a:ext cx="9782801" cy="860168"/>
          </a:xfrm>
        </p:spPr>
        <p:txBody>
          <a:bodyPr anchor="b">
            <a:normAutofit/>
          </a:bodyPr>
          <a:lstStyle/>
          <a:p>
            <a:r>
              <a:rPr lang="en-US"/>
              <a:t>Small Group Networking Activity</a:t>
            </a:r>
          </a:p>
        </p:txBody>
      </p:sp>
      <p:sp>
        <p:nvSpPr>
          <p:cNvPr id="2057" name="Content Placeholder 3">
            <a:extLst>
              <a:ext uri="{FF2B5EF4-FFF2-40B4-BE49-F238E27FC236}">
                <a16:creationId xmlns:a16="http://schemas.microsoft.com/office/drawing/2014/main" id="{1E86011B-260F-ABA1-A236-575A497D9687}"/>
              </a:ext>
            </a:extLst>
          </p:cNvPr>
          <p:cNvSpPr>
            <a:spLocks noGrp="1"/>
          </p:cNvSpPr>
          <p:nvPr>
            <p:ph sz="half" idx="1"/>
          </p:nvPr>
        </p:nvSpPr>
        <p:spPr>
          <a:xfrm>
            <a:off x="735477" y="1600200"/>
            <a:ext cx="6330720" cy="4572000"/>
          </a:xfrm>
        </p:spPr>
        <p:txBody>
          <a:bodyPr vert="horz" lIns="91440" tIns="45720" rIns="91440" bIns="45720" rtlCol="0" anchor="t">
            <a:normAutofit/>
          </a:bodyPr>
          <a:lstStyle/>
          <a:p>
            <a:pPr marL="0" indent="0">
              <a:buNone/>
            </a:pPr>
            <a:r>
              <a:rPr lang="en-US" sz="2600"/>
              <a:t>3 Rounds of 10 Minutes Each</a:t>
            </a:r>
          </a:p>
          <a:p>
            <a:pPr marL="0" indent="0">
              <a:buNone/>
            </a:pPr>
            <a:r>
              <a:rPr lang="en-US" sz="2600"/>
              <a:t>Grouped by Role</a:t>
            </a:r>
          </a:p>
          <a:p>
            <a:pPr marL="0" indent="0">
              <a:buNone/>
            </a:pPr>
            <a:r>
              <a:rPr lang="en-US" sz="2600"/>
              <a:t>Grouped by Campaign Lab Coordinator</a:t>
            </a:r>
          </a:p>
          <a:p>
            <a:pPr marL="0" indent="0">
              <a:buNone/>
            </a:pPr>
            <a:r>
              <a:rPr lang="en-US" sz="2600"/>
              <a:t>Grouped by NEA Region</a:t>
            </a:r>
          </a:p>
          <a:p>
            <a:pPr marL="0" indent="0">
              <a:buNone/>
            </a:pPr>
            <a:endParaRPr lang="en-US" sz="2600"/>
          </a:p>
          <a:p>
            <a:pPr marL="0" indent="0">
              <a:buNone/>
            </a:pPr>
            <a:r>
              <a:rPr lang="en-US" sz="2600"/>
              <a:t>Final 10 Minutes</a:t>
            </a:r>
          </a:p>
          <a:p>
            <a:pPr marL="0" indent="0">
              <a:buNone/>
            </a:pPr>
            <a:r>
              <a:rPr lang="en-US" sz="2600"/>
              <a:t>Your Choice</a:t>
            </a:r>
          </a:p>
          <a:p>
            <a:pPr marL="246380" indent="-246380"/>
            <a:endParaRPr lang="en-US" sz="2600"/>
          </a:p>
        </p:txBody>
      </p:sp>
      <p:pic>
        <p:nvPicPr>
          <p:cNvPr id="2050" name="Picture 2" descr="Friends Talk Vector Art, Icons, and Graphics for Free Download">
            <a:extLst>
              <a:ext uri="{FF2B5EF4-FFF2-40B4-BE49-F238E27FC236}">
                <a16:creationId xmlns:a16="http://schemas.microsoft.com/office/drawing/2014/main" id="{95109D54-6991-9011-97D2-D15E4D1406D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911800" y="2196551"/>
            <a:ext cx="5270173" cy="3386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212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5C4AC55E-18AA-00C5-61B6-13585DE71F8E}"/>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DE2B356C-3F48-7889-3666-EEF49C84A09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16988B0E-BC1B-907B-EC31-5BC6709EE7F4}"/>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1461064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80CBD-B520-8BF1-DA44-3672FF700AB5}"/>
              </a:ext>
            </a:extLst>
          </p:cNvPr>
          <p:cNvSpPr>
            <a:spLocks noGrp="1"/>
          </p:cNvSpPr>
          <p:nvPr>
            <p:ph type="title"/>
          </p:nvPr>
        </p:nvSpPr>
        <p:spPr>
          <a:xfrm>
            <a:off x="617838" y="0"/>
            <a:ext cx="10758399" cy="699247"/>
          </a:xfrm>
        </p:spPr>
        <p:txBody>
          <a:bodyPr>
            <a:normAutofit/>
          </a:bodyPr>
          <a:lstStyle/>
          <a:p>
            <a:r>
              <a:rPr lang="en-US"/>
              <a:t>Round 1 – Mix by Role</a:t>
            </a:r>
          </a:p>
        </p:txBody>
      </p:sp>
      <p:graphicFrame>
        <p:nvGraphicFramePr>
          <p:cNvPr id="4" name="Content Placeholder 3">
            <a:extLst>
              <a:ext uri="{FF2B5EF4-FFF2-40B4-BE49-F238E27FC236}">
                <a16:creationId xmlns:a16="http://schemas.microsoft.com/office/drawing/2014/main" id="{8ADC6E17-E676-9CB9-3A85-C68510681384}"/>
              </a:ext>
            </a:extLst>
          </p:cNvPr>
          <p:cNvGraphicFramePr>
            <a:graphicFrameLocks/>
          </p:cNvGraphicFramePr>
          <p:nvPr>
            <p:extLst>
              <p:ext uri="{D42A27DB-BD31-4B8C-83A1-F6EECF244321}">
                <p14:modId xmlns:p14="http://schemas.microsoft.com/office/powerpoint/2010/main" val="2475850842"/>
              </p:ext>
            </p:extLst>
          </p:nvPr>
        </p:nvGraphicFramePr>
        <p:xfrm>
          <a:off x="812588" y="932936"/>
          <a:ext cx="9782802" cy="54729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282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72E09-4D5D-E813-BB60-BB0864599035}"/>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AAB271A9-E702-94DE-DF2A-923C28399AA3}"/>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0D56B904-597F-C0FD-FF5B-243145657B5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C1C47865-77F2-B9DD-4CDD-18CF03C82EFE}"/>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230396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50FBC-55FA-C432-A60A-7FBB03CEE384}"/>
              </a:ext>
            </a:extLst>
          </p:cNvPr>
          <p:cNvSpPr>
            <a:spLocks noGrp="1"/>
          </p:cNvSpPr>
          <p:nvPr>
            <p:ph type="title"/>
          </p:nvPr>
        </p:nvSpPr>
        <p:spPr/>
        <p:txBody>
          <a:bodyPr/>
          <a:lstStyle/>
          <a:p>
            <a:r>
              <a:rPr lang="en-US"/>
              <a:t>Round 2 – Campaign Lab Coordinator Choice</a:t>
            </a:r>
          </a:p>
        </p:txBody>
      </p:sp>
      <p:sp>
        <p:nvSpPr>
          <p:cNvPr id="3" name="Content Placeholder 2">
            <a:extLst>
              <a:ext uri="{FF2B5EF4-FFF2-40B4-BE49-F238E27FC236}">
                <a16:creationId xmlns:a16="http://schemas.microsoft.com/office/drawing/2014/main" id="{6B900EEE-0995-392C-5B7F-5A09F7B5FA37}"/>
              </a:ext>
            </a:extLst>
          </p:cNvPr>
          <p:cNvSpPr>
            <a:spLocks noGrp="1"/>
          </p:cNvSpPr>
          <p:nvPr>
            <p:ph idx="1"/>
          </p:nvPr>
        </p:nvSpPr>
        <p:spPr/>
        <p:txBody>
          <a:bodyPr vert="horz" lIns="91440" tIns="45720" rIns="91440" bIns="45720" rtlCol="0" anchor="t">
            <a:normAutofit/>
          </a:bodyPr>
          <a:lstStyle/>
          <a:p>
            <a:pPr marL="880110" lvl="1" indent="-514350">
              <a:buAutoNum type="arabicPeriod"/>
            </a:pPr>
            <a:r>
              <a:rPr lang="en-US" sz="2800">
                <a:solidFill>
                  <a:srgbClr val="000000"/>
                </a:solidFill>
                <a:latin typeface="Calibri"/>
                <a:ea typeface="Calibri"/>
                <a:cs typeface="Calibri"/>
              </a:rPr>
              <a:t>GA Retired, NEA-AK, York</a:t>
            </a:r>
          </a:p>
          <a:p>
            <a:pPr marL="880110" lvl="1" indent="-514350">
              <a:buAutoNum type="arabicPeriod"/>
            </a:pPr>
            <a:r>
              <a:rPr lang="en-US" sz="2800">
                <a:solidFill>
                  <a:srgbClr val="000000"/>
                </a:solidFill>
                <a:latin typeface="Calibri"/>
                <a:ea typeface="Calibri"/>
                <a:cs typeface="Calibri"/>
              </a:rPr>
              <a:t>Lawrence (KS), Classified Staff Union (MA), NC Aspiring Ed </a:t>
            </a:r>
          </a:p>
          <a:p>
            <a:pPr marL="880110" lvl="1" indent="-514350">
              <a:buAutoNum type="arabicPeriod"/>
            </a:pPr>
            <a:r>
              <a:rPr lang="en-US" sz="2800">
                <a:solidFill>
                  <a:srgbClr val="000000"/>
                </a:solidFill>
                <a:latin typeface="Calibri"/>
                <a:ea typeface="Calibri"/>
                <a:cs typeface="Calibri"/>
              </a:rPr>
              <a:t>Riverside, Celina </a:t>
            </a:r>
          </a:p>
          <a:p>
            <a:pPr marL="880110" lvl="1" indent="-514350">
              <a:buAutoNum type="arabicPeriod"/>
            </a:pPr>
            <a:r>
              <a:rPr lang="en-US" sz="2800">
                <a:solidFill>
                  <a:srgbClr val="000000"/>
                </a:solidFill>
                <a:latin typeface="Calibri"/>
                <a:ea typeface="Calibri"/>
                <a:cs typeface="Calibri"/>
              </a:rPr>
              <a:t>Olathe, Des Moines, United EA Shelby CO</a:t>
            </a:r>
          </a:p>
        </p:txBody>
      </p:sp>
    </p:spTree>
    <p:extLst>
      <p:ext uri="{BB962C8B-B14F-4D97-AF65-F5344CB8AC3E}">
        <p14:creationId xmlns:p14="http://schemas.microsoft.com/office/powerpoint/2010/main" val="1080384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9BE90-1A52-3060-0262-3B8C35F9DA95}"/>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A3634ED3-1E07-7C48-DED0-5AC1179B08D0}"/>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56B1F716-7B04-0C62-9070-71D9F13CB6A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225CB0FA-384B-2F91-311A-F4A12BCFEF05}"/>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1708589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01E7-2C13-3CB4-BFA1-FDABE08F3878}"/>
              </a:ext>
            </a:extLst>
          </p:cNvPr>
          <p:cNvSpPr>
            <a:spLocks noGrp="1"/>
          </p:cNvSpPr>
          <p:nvPr>
            <p:ph type="title"/>
          </p:nvPr>
        </p:nvSpPr>
        <p:spPr>
          <a:xfrm>
            <a:off x="764761" y="177800"/>
            <a:ext cx="9679402" cy="703859"/>
          </a:xfrm>
        </p:spPr>
        <p:txBody>
          <a:bodyPr/>
          <a:lstStyle/>
          <a:p>
            <a:r>
              <a:rPr lang="en-US"/>
              <a:t>Mix by NEA Region</a:t>
            </a:r>
          </a:p>
        </p:txBody>
      </p:sp>
      <p:sp>
        <p:nvSpPr>
          <p:cNvPr id="3" name="Content Placeholder 2">
            <a:extLst>
              <a:ext uri="{FF2B5EF4-FFF2-40B4-BE49-F238E27FC236}">
                <a16:creationId xmlns:a16="http://schemas.microsoft.com/office/drawing/2014/main" id="{0C50844A-9685-C739-35B6-C393218504C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E7DFC39-6E7A-39AD-EB7E-96DEBC4559C7}"/>
              </a:ext>
            </a:extLst>
          </p:cNvPr>
          <p:cNvPicPr>
            <a:picLocks noChangeAspect="1"/>
          </p:cNvPicPr>
          <p:nvPr/>
        </p:nvPicPr>
        <p:blipFill>
          <a:blip r:embed="rId2"/>
          <a:srcRect l="29367" t="33333" r="7716" b="12916"/>
          <a:stretch>
            <a:fillRect/>
          </a:stretch>
        </p:blipFill>
        <p:spPr>
          <a:xfrm>
            <a:off x="1322387" y="881659"/>
            <a:ext cx="9544050" cy="5435687"/>
          </a:xfrm>
          <a:prstGeom prst="rect">
            <a:avLst/>
          </a:prstGeom>
        </p:spPr>
      </p:pic>
    </p:spTree>
    <p:extLst>
      <p:ext uri="{BB962C8B-B14F-4D97-AF65-F5344CB8AC3E}">
        <p14:creationId xmlns:p14="http://schemas.microsoft.com/office/powerpoint/2010/main" val="2225401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1B60D-95F5-B9F7-BCB4-5C14A23BD6D6}"/>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DB58B4D0-BAF8-65CF-4117-91D5ED47C705}"/>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09E6D5FB-53CA-5D8A-959E-9853BF2D9BF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9EC38F6E-8C60-568C-A07D-3F45C9B97B6C}"/>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1318279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7CE15-E5DD-81E3-3C8D-CC79AD26BC8D}"/>
              </a:ext>
            </a:extLst>
          </p:cNvPr>
          <p:cNvSpPr>
            <a:spLocks noGrp="1"/>
          </p:cNvSpPr>
          <p:nvPr>
            <p:ph type="title"/>
          </p:nvPr>
        </p:nvSpPr>
        <p:spPr/>
        <p:txBody>
          <a:bodyPr/>
          <a:lstStyle/>
          <a:p>
            <a:r>
              <a:rPr lang="en-US"/>
              <a:t>Your Choice</a:t>
            </a:r>
          </a:p>
        </p:txBody>
      </p:sp>
      <p:pic>
        <p:nvPicPr>
          <p:cNvPr id="1026" name="Picture 2" descr="You Choose Road Sign Illustration Design Stock Illustration 147256211 |  Shutterstock">
            <a:extLst>
              <a:ext uri="{FF2B5EF4-FFF2-40B4-BE49-F238E27FC236}">
                <a16:creationId xmlns:a16="http://schemas.microsoft.com/office/drawing/2014/main" id="{E731B809-147A-0F12-A340-D3E99167E35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268" b="7034"/>
          <a:stretch>
            <a:fillRect/>
          </a:stretch>
        </p:blipFill>
        <p:spPr bwMode="auto">
          <a:xfrm>
            <a:off x="1270268" y="1427185"/>
            <a:ext cx="9675592" cy="4341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31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2093D-FC5D-9432-3F24-09C3CCEBF3A4}"/>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155EB1E1-CFBD-6B18-9FF8-637D07447586}"/>
              </a:ext>
            </a:extLst>
          </p:cNvPr>
          <p:cNvSpPr>
            <a:spLocks noGrp="1"/>
          </p:cNvSpPr>
          <p:nvPr>
            <p:ph type="title"/>
          </p:nvPr>
        </p:nvSpPr>
        <p:spPr>
          <a:xfrm>
            <a:off x="593124" y="177801"/>
            <a:ext cx="11595701" cy="1230870"/>
          </a:xfrm>
        </p:spPr>
        <p:txBody>
          <a:bodyPr/>
          <a:lstStyle/>
          <a:p>
            <a:r>
              <a:rPr lang="en-US"/>
              <a:t>Small Group Networking Activity 10 Minutes Per Round</a:t>
            </a:r>
          </a:p>
        </p:txBody>
      </p:sp>
      <p:pic>
        <p:nvPicPr>
          <p:cNvPr id="2050" name="Picture 2" descr="Friends Talk Vector Art, Icons, and Graphics for Free Download">
            <a:extLst>
              <a:ext uri="{FF2B5EF4-FFF2-40B4-BE49-F238E27FC236}">
                <a16:creationId xmlns:a16="http://schemas.microsoft.com/office/drawing/2014/main" id="{14B02971-6362-3D9F-227A-B16C042E8DD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22352" r="9951"/>
          <a:stretch>
            <a:fillRect/>
          </a:stretch>
        </p:blipFill>
        <p:spPr bwMode="auto">
          <a:xfrm>
            <a:off x="1593436" y="1600200"/>
            <a:ext cx="4814586" cy="4572000"/>
          </a:xfrm>
          <a:prstGeom prst="rect">
            <a:avLst/>
          </a:prstGeom>
          <a:solidFill>
            <a:srgbClr val="FFFFFF"/>
          </a:solidFill>
        </p:spPr>
      </p:pic>
      <p:sp>
        <p:nvSpPr>
          <p:cNvPr id="2057" name="Content Placeholder 3">
            <a:extLst>
              <a:ext uri="{FF2B5EF4-FFF2-40B4-BE49-F238E27FC236}">
                <a16:creationId xmlns:a16="http://schemas.microsoft.com/office/drawing/2014/main" id="{E3317CD6-7639-7D75-0DC7-4F323EFF8CFE}"/>
              </a:ext>
            </a:extLst>
          </p:cNvPr>
          <p:cNvSpPr>
            <a:spLocks noGrp="1"/>
          </p:cNvSpPr>
          <p:nvPr>
            <p:ph sz="half" idx="2"/>
          </p:nvPr>
        </p:nvSpPr>
        <p:spPr>
          <a:xfrm>
            <a:off x="6561651" y="1600200"/>
            <a:ext cx="4814586" cy="4572000"/>
          </a:xfrm>
        </p:spPr>
        <p:txBody>
          <a:bodyPr/>
          <a:lstStyle/>
          <a:p>
            <a:pPr marL="0" indent="0">
              <a:buNone/>
            </a:pPr>
            <a:r>
              <a:rPr lang="en-US"/>
              <a:t>All Share</a:t>
            </a:r>
          </a:p>
          <a:p>
            <a:r>
              <a:rPr lang="en-US"/>
              <a:t>Name, job title, local, state</a:t>
            </a:r>
          </a:p>
          <a:p>
            <a:r>
              <a:rPr lang="en-US"/>
              <a:t>One Sentence about either your campaign, your own expertise, or an expertise you are looking for</a:t>
            </a:r>
          </a:p>
          <a:p>
            <a:r>
              <a:rPr lang="en-US"/>
              <a:t>Group decides the focus of the conversation for the remainder of the time.</a:t>
            </a:r>
          </a:p>
          <a:p>
            <a:endParaRPr lang="en-US"/>
          </a:p>
        </p:txBody>
      </p:sp>
    </p:spTree>
    <p:extLst>
      <p:ext uri="{BB962C8B-B14F-4D97-AF65-F5344CB8AC3E}">
        <p14:creationId xmlns:p14="http://schemas.microsoft.com/office/powerpoint/2010/main" val="882731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83302-1B13-598E-A4B4-A77A26E22504}"/>
              </a:ext>
            </a:extLst>
          </p:cNvPr>
          <p:cNvSpPr>
            <a:spLocks noGrp="1"/>
          </p:cNvSpPr>
          <p:nvPr>
            <p:ph type="title"/>
          </p:nvPr>
        </p:nvSpPr>
        <p:spPr/>
        <p:txBody>
          <a:bodyPr/>
          <a:lstStyle/>
          <a:p>
            <a:r>
              <a:rPr lang="en-US"/>
              <a:t>Reflection</a:t>
            </a:r>
          </a:p>
        </p:txBody>
      </p:sp>
      <p:sp>
        <p:nvSpPr>
          <p:cNvPr id="3" name="Content Placeholder 2">
            <a:extLst>
              <a:ext uri="{FF2B5EF4-FFF2-40B4-BE49-F238E27FC236}">
                <a16:creationId xmlns:a16="http://schemas.microsoft.com/office/drawing/2014/main" id="{0A46DCC8-F1DD-BA6B-B8CA-CC99980F3F1C}"/>
              </a:ext>
            </a:extLst>
          </p:cNvPr>
          <p:cNvSpPr>
            <a:spLocks noGrp="1"/>
          </p:cNvSpPr>
          <p:nvPr>
            <p:ph sz="half" idx="1"/>
          </p:nvPr>
        </p:nvSpPr>
        <p:spPr>
          <a:xfrm>
            <a:off x="1392002" y="2253348"/>
            <a:ext cx="6310434" cy="4478536"/>
          </a:xfrm>
        </p:spPr>
        <p:txBody>
          <a:bodyPr vert="horz" lIns="91440" tIns="45720" rIns="91440" bIns="45720" rtlCol="0" anchor="t">
            <a:normAutofit/>
          </a:bodyPr>
          <a:lstStyle/>
          <a:p>
            <a:pPr marL="246380" indent="-246380"/>
            <a:r>
              <a:rPr lang="en-US" sz="3200"/>
              <a:t>What have you learned?</a:t>
            </a:r>
          </a:p>
          <a:p>
            <a:pPr marL="246380" indent="-246380"/>
            <a:r>
              <a:rPr lang="en-US" sz="3200"/>
              <a:t>What are you still wanting?</a:t>
            </a:r>
            <a:endParaRPr lang="en-US"/>
          </a:p>
        </p:txBody>
      </p:sp>
      <p:pic>
        <p:nvPicPr>
          <p:cNvPr id="5" name="Content Placeholder 4" descr="Psychology | tutor2u">
            <a:extLst>
              <a:ext uri="{FF2B5EF4-FFF2-40B4-BE49-F238E27FC236}">
                <a16:creationId xmlns:a16="http://schemas.microsoft.com/office/drawing/2014/main" id="{042966C6-AC52-C70B-CF7D-6D52FEB5BBB3}"/>
              </a:ext>
            </a:extLst>
          </p:cNvPr>
          <p:cNvPicPr>
            <a:picLocks noGrp="1" noChangeAspect="1"/>
          </p:cNvPicPr>
          <p:nvPr>
            <p:ph sz="half" idx="2"/>
          </p:nvPr>
        </p:nvPicPr>
        <p:blipFill>
          <a:blip r:embed="rId2"/>
          <a:stretch>
            <a:fillRect/>
          </a:stretch>
        </p:blipFill>
        <p:spPr>
          <a:xfrm>
            <a:off x="6708437" y="1567667"/>
            <a:ext cx="5198818" cy="3714100"/>
          </a:xfrm>
          <a:prstGeom prst="rect">
            <a:avLst/>
          </a:prstGeom>
        </p:spPr>
      </p:pic>
    </p:spTree>
    <p:extLst>
      <p:ext uri="{BB962C8B-B14F-4D97-AF65-F5344CB8AC3E}">
        <p14:creationId xmlns:p14="http://schemas.microsoft.com/office/powerpoint/2010/main" val="193809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0BE77-FF9C-9C5F-7AE9-B4DCEDAC7F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2E829-D3F7-8CBD-D69E-BB4F24645F25}"/>
              </a:ext>
            </a:extLst>
          </p:cNvPr>
          <p:cNvSpPr>
            <a:spLocks noGrp="1"/>
          </p:cNvSpPr>
          <p:nvPr>
            <p:ph type="title"/>
          </p:nvPr>
        </p:nvSpPr>
        <p:spPr>
          <a:xfrm>
            <a:off x="662018" y="0"/>
            <a:ext cx="3763473" cy="1134165"/>
          </a:xfrm>
        </p:spPr>
        <p:txBody>
          <a:bodyPr>
            <a:normAutofit/>
          </a:bodyPr>
          <a:lstStyle/>
          <a:p>
            <a:r>
              <a:rPr lang="en-US"/>
              <a:t>Key </a:t>
            </a:r>
            <a:br>
              <a:rPr lang="en-US"/>
            </a:br>
            <a:r>
              <a:rPr lang="en-US"/>
              <a:t>Points</a:t>
            </a:r>
          </a:p>
        </p:txBody>
      </p:sp>
      <p:sp>
        <p:nvSpPr>
          <p:cNvPr id="3" name="Content Placeholder 2">
            <a:extLst>
              <a:ext uri="{FF2B5EF4-FFF2-40B4-BE49-F238E27FC236}">
                <a16:creationId xmlns:a16="http://schemas.microsoft.com/office/drawing/2014/main" id="{837B4DBA-ECCA-6DE8-EE48-DF50BE0D0DA8}"/>
              </a:ext>
            </a:extLst>
          </p:cNvPr>
          <p:cNvSpPr>
            <a:spLocks noGrp="1"/>
          </p:cNvSpPr>
          <p:nvPr>
            <p:ph idx="1"/>
          </p:nvPr>
        </p:nvSpPr>
        <p:spPr>
          <a:xfrm>
            <a:off x="4053016" y="2244129"/>
            <a:ext cx="7834184" cy="3724156"/>
          </a:xfrm>
        </p:spPr>
        <p:txBody>
          <a:bodyPr vert="horz" lIns="91440" tIns="45720" rIns="91440" bIns="45720" rtlCol="0" anchor="t">
            <a:noAutofit/>
          </a:bodyPr>
          <a:lstStyle/>
          <a:p>
            <a:pPr marL="246380" indent="-246380"/>
            <a:endParaRPr lang="en-US" sz="3200">
              <a:ea typeface="+mn-lt"/>
              <a:cs typeface="+mn-lt"/>
            </a:endParaRPr>
          </a:p>
          <a:p>
            <a:pPr marL="0" indent="0">
              <a:buNone/>
            </a:pPr>
            <a:endParaRPr lang="en-US" sz="3200">
              <a:ea typeface="+mn-lt"/>
              <a:cs typeface="+mn-lt"/>
            </a:endParaRPr>
          </a:p>
          <a:p>
            <a:pPr marL="0" indent="0">
              <a:buNone/>
            </a:pPr>
            <a:endParaRPr lang="en-US" sz="3200">
              <a:ea typeface="+mn-lt"/>
              <a:cs typeface="+mn-lt"/>
            </a:endParaRPr>
          </a:p>
        </p:txBody>
      </p:sp>
      <p:pic>
        <p:nvPicPr>
          <p:cNvPr id="4" name="Picture 3">
            <a:extLst>
              <a:ext uri="{FF2B5EF4-FFF2-40B4-BE49-F238E27FC236}">
                <a16:creationId xmlns:a16="http://schemas.microsoft.com/office/drawing/2014/main" id="{E218993B-EFA6-FEB1-FBBF-6A83A42CFCAB}"/>
              </a:ext>
            </a:extLst>
          </p:cNvPr>
          <p:cNvPicPr/>
          <p:nvPr/>
        </p:nvPicPr>
        <p:blipFill rotWithShape="1">
          <a:blip r:embed="rId2"/>
          <a:srcRect l="3839" t="29433" r="75686" b="29787"/>
          <a:stretch/>
        </p:blipFill>
        <p:spPr>
          <a:xfrm>
            <a:off x="1087267" y="1900856"/>
            <a:ext cx="2129440" cy="2469567"/>
          </a:xfrm>
          <a:prstGeom prst="rect">
            <a:avLst/>
          </a:prstGeom>
        </p:spPr>
      </p:pic>
      <p:sp>
        <p:nvSpPr>
          <p:cNvPr id="5" name="TextBox 4">
            <a:extLst>
              <a:ext uri="{FF2B5EF4-FFF2-40B4-BE49-F238E27FC236}">
                <a16:creationId xmlns:a16="http://schemas.microsoft.com/office/drawing/2014/main" id="{641976F6-342C-9D3B-9D4B-5BF3C262307B}"/>
              </a:ext>
            </a:extLst>
          </p:cNvPr>
          <p:cNvSpPr txBox="1"/>
          <p:nvPr/>
        </p:nvSpPr>
        <p:spPr>
          <a:xfrm>
            <a:off x="4648069" y="1808587"/>
            <a:ext cx="694497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The goal of the Campaign Lab is to be an intentional network to support organizing nationwide</a:t>
            </a:r>
          </a:p>
        </p:txBody>
      </p:sp>
    </p:spTree>
    <p:extLst>
      <p:ext uri="{BB962C8B-B14F-4D97-AF65-F5344CB8AC3E}">
        <p14:creationId xmlns:p14="http://schemas.microsoft.com/office/powerpoint/2010/main" val="351995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a:t>Beth and Vanessa</a:t>
            </a:r>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403787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24791-AE11-1885-98F0-A13713ABA5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BFCDD-C761-6711-9F4E-1055BAF5051F}"/>
              </a:ext>
            </a:extLst>
          </p:cNvPr>
          <p:cNvSpPr>
            <a:spLocks noGrp="1"/>
          </p:cNvSpPr>
          <p:nvPr>
            <p:ph type="title"/>
          </p:nvPr>
        </p:nvSpPr>
        <p:spPr>
          <a:noFill/>
        </p:spPr>
        <p:txBody>
          <a:bodyPr/>
          <a:lstStyle/>
          <a:p>
            <a:r>
              <a:rPr lang="en-US"/>
              <a:t>Centering Equity</a:t>
            </a:r>
          </a:p>
        </p:txBody>
      </p:sp>
      <p:sp>
        <p:nvSpPr>
          <p:cNvPr id="4" name="Text Placeholder 3">
            <a:extLst>
              <a:ext uri="{FF2B5EF4-FFF2-40B4-BE49-F238E27FC236}">
                <a16:creationId xmlns:a16="http://schemas.microsoft.com/office/drawing/2014/main" id="{BEC001FE-B1FC-54AC-B527-FAAF158F717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0276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2352" y="686515"/>
            <a:ext cx="6474275" cy="4486218"/>
          </a:xfrm>
        </p:spPr>
        <p:txBody>
          <a:bodyPr>
            <a:normAutofit fontScale="90000"/>
          </a:bodyPr>
          <a:lstStyle/>
          <a:p>
            <a:r>
              <a:rPr lang="en-US" sz="5400"/>
              <a:t>What will it take to achieve equity in the “Big Dreams” you have for your campaigns, your schools, and your communities? </a:t>
            </a:r>
          </a:p>
        </p:txBody>
      </p:sp>
      <p:pic>
        <p:nvPicPr>
          <p:cNvPr id="6" name="Picture 5"/>
          <p:cNvPicPr>
            <a:picLocks noChangeAspect="1"/>
          </p:cNvPicPr>
          <p:nvPr/>
        </p:nvPicPr>
        <p:blipFill rotWithShape="1">
          <a:blip r:embed="rId2"/>
          <a:srcRect l="55367" t="47158" r="28485" b="20183"/>
          <a:stretch/>
        </p:blipFill>
        <p:spPr>
          <a:xfrm>
            <a:off x="7508804" y="894"/>
            <a:ext cx="4680021" cy="6310141"/>
          </a:xfrm>
          <a:prstGeom prst="rect">
            <a:avLst/>
          </a:prstGeom>
        </p:spPr>
      </p:pic>
    </p:spTree>
    <p:extLst>
      <p:ext uri="{BB962C8B-B14F-4D97-AF65-F5344CB8AC3E}">
        <p14:creationId xmlns:p14="http://schemas.microsoft.com/office/powerpoint/2010/main" val="391215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97452"/>
          </a:xfrm>
        </p:spPr>
        <p:txBody>
          <a:bodyPr>
            <a:normAutofit/>
          </a:bodyPr>
          <a:lstStyle/>
          <a:p>
            <a:pPr algn="ctr"/>
            <a:r>
              <a:rPr lang="en-US" b="1">
                <a:latin typeface="+mn-lt"/>
              </a:rPr>
              <a:t>What type of union builds power? </a:t>
            </a:r>
          </a:p>
        </p:txBody>
      </p:sp>
      <p:sp>
        <p:nvSpPr>
          <p:cNvPr id="3" name="Content Placeholder 2"/>
          <p:cNvSpPr>
            <a:spLocks noGrp="1"/>
          </p:cNvSpPr>
          <p:nvPr>
            <p:ph idx="1"/>
          </p:nvPr>
        </p:nvSpPr>
        <p:spPr>
          <a:xfrm>
            <a:off x="798306" y="954157"/>
            <a:ext cx="5204929" cy="5068956"/>
          </a:xfrm>
        </p:spPr>
        <p:txBody>
          <a:bodyPr>
            <a:normAutofit fontScale="92500" lnSpcReduction="20000"/>
          </a:bodyPr>
          <a:lstStyle/>
          <a:p>
            <a:r>
              <a:rPr lang="en-US" sz="3999" b="1"/>
              <a:t>Programs</a:t>
            </a:r>
          </a:p>
          <a:p>
            <a:r>
              <a:rPr lang="en-US" sz="3999"/>
              <a:t>Build Presence</a:t>
            </a:r>
          </a:p>
          <a:p>
            <a:r>
              <a:rPr lang="en-US" sz="3999"/>
              <a:t>Episodic</a:t>
            </a:r>
          </a:p>
          <a:p>
            <a:r>
              <a:rPr lang="en-US" sz="3999"/>
              <a:t>Member Recruitment</a:t>
            </a:r>
          </a:p>
          <a:p>
            <a:r>
              <a:rPr lang="en-US" sz="3999"/>
              <a:t>Committee/Program Leaders</a:t>
            </a:r>
          </a:p>
          <a:p>
            <a:r>
              <a:rPr lang="en-US" sz="3999"/>
              <a:t>Low Risk</a:t>
            </a:r>
          </a:p>
          <a:p>
            <a:r>
              <a:rPr lang="en-US" sz="3999"/>
              <a:t>Often Staff Led</a:t>
            </a:r>
          </a:p>
          <a:p>
            <a:r>
              <a:rPr lang="en-US" sz="3999"/>
              <a:t>Power in Policy</a:t>
            </a:r>
          </a:p>
          <a:p>
            <a:endParaRPr lang="en-US"/>
          </a:p>
        </p:txBody>
      </p:sp>
      <p:sp>
        <p:nvSpPr>
          <p:cNvPr id="4" name="Content Placeholder 3"/>
          <p:cNvSpPr>
            <a:spLocks noGrp="1"/>
          </p:cNvSpPr>
          <p:nvPr>
            <p:ph sz="half" idx="4294967295"/>
          </p:nvPr>
        </p:nvSpPr>
        <p:spPr>
          <a:xfrm>
            <a:off x="5614299" y="775253"/>
            <a:ext cx="6574526" cy="5605669"/>
          </a:xfrm>
        </p:spPr>
        <p:txBody>
          <a:bodyPr>
            <a:noAutofit/>
          </a:bodyPr>
          <a:lstStyle/>
          <a:p>
            <a:r>
              <a:rPr lang="en-US" sz="3599" b="1"/>
              <a:t>Campaigns</a:t>
            </a:r>
          </a:p>
          <a:p>
            <a:r>
              <a:rPr lang="en-US" sz="3599"/>
              <a:t>Public Action and Demands</a:t>
            </a:r>
          </a:p>
          <a:p>
            <a:r>
              <a:rPr lang="en-US" sz="3599"/>
              <a:t>Strategic and Ongoing</a:t>
            </a:r>
          </a:p>
          <a:p>
            <a:r>
              <a:rPr lang="en-US" sz="3599"/>
              <a:t>Continues to Add </a:t>
            </a:r>
          </a:p>
          <a:p>
            <a:pPr lvl="1"/>
            <a:r>
              <a:rPr lang="en-US" sz="3399"/>
              <a:t>Base – Mobilizers - Leaders</a:t>
            </a:r>
          </a:p>
          <a:p>
            <a:pPr lvl="1"/>
            <a:r>
              <a:rPr lang="en-US" sz="3399"/>
              <a:t>Allies – Partners - Coalitions</a:t>
            </a:r>
          </a:p>
          <a:p>
            <a:pPr marL="201108" lvl="1" indent="0">
              <a:buNone/>
            </a:pPr>
            <a:r>
              <a:rPr lang="en-US" sz="3599"/>
              <a:t>Requires Risk</a:t>
            </a:r>
          </a:p>
          <a:p>
            <a:pPr marL="201108" lvl="1" indent="0">
              <a:buNone/>
            </a:pPr>
            <a:r>
              <a:rPr lang="en-US" sz="3599"/>
              <a:t>Supported by Staff</a:t>
            </a:r>
          </a:p>
          <a:p>
            <a:pPr marL="201108" lvl="1" indent="0">
              <a:buNone/>
            </a:pPr>
            <a:r>
              <a:rPr lang="en-US" sz="3599"/>
              <a:t>Leaders Build and Use Power</a:t>
            </a:r>
          </a:p>
        </p:txBody>
      </p:sp>
    </p:spTree>
    <p:extLst>
      <p:ext uri="{BB962C8B-B14F-4D97-AF65-F5344CB8AC3E}">
        <p14:creationId xmlns:p14="http://schemas.microsoft.com/office/powerpoint/2010/main" val="335371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DB249-6D60-3C1E-D438-6CB459B715B7}"/>
              </a:ext>
            </a:extLst>
          </p:cNvPr>
          <p:cNvSpPr>
            <a:spLocks noGrp="1"/>
          </p:cNvSpPr>
          <p:nvPr>
            <p:ph type="title"/>
          </p:nvPr>
        </p:nvSpPr>
        <p:spPr>
          <a:xfrm>
            <a:off x="892147" y="-1299"/>
            <a:ext cx="9782801" cy="1239837"/>
          </a:xfrm>
        </p:spPr>
        <p:txBody>
          <a:bodyPr anchor="b">
            <a:normAutofit/>
          </a:bodyPr>
          <a:lstStyle/>
          <a:p>
            <a:r>
              <a:rPr lang="en-US"/>
              <a:t>Al Sharpton</a:t>
            </a:r>
          </a:p>
        </p:txBody>
      </p:sp>
      <p:pic>
        <p:nvPicPr>
          <p:cNvPr id="4" name="Picture 3" descr="A person in a suit and tie&#10;&#10;AI-generated content may be incorrect.">
            <a:extLst>
              <a:ext uri="{FF2B5EF4-FFF2-40B4-BE49-F238E27FC236}">
                <a16:creationId xmlns:a16="http://schemas.microsoft.com/office/drawing/2014/main" id="{9604C1B0-2A5A-E39B-E5AA-6DB02A5B9A50}"/>
              </a:ext>
            </a:extLst>
          </p:cNvPr>
          <p:cNvPicPr>
            <a:picLocks noChangeAspect="1"/>
          </p:cNvPicPr>
          <p:nvPr/>
        </p:nvPicPr>
        <p:blipFill>
          <a:blip r:embed="rId2"/>
          <a:srcRect t="1501" r="-2" b="27368"/>
          <a:stretch>
            <a:fillRect/>
          </a:stretch>
        </p:blipFill>
        <p:spPr>
          <a:xfrm>
            <a:off x="966753" y="1413639"/>
            <a:ext cx="4814586" cy="4572000"/>
          </a:xfrm>
          <a:prstGeom prst="rect">
            <a:avLst/>
          </a:prstGeom>
          <a:noFill/>
        </p:spPr>
      </p:pic>
      <p:sp>
        <p:nvSpPr>
          <p:cNvPr id="3" name="Content Placeholder 2">
            <a:extLst>
              <a:ext uri="{FF2B5EF4-FFF2-40B4-BE49-F238E27FC236}">
                <a16:creationId xmlns:a16="http://schemas.microsoft.com/office/drawing/2014/main" id="{5749A5CC-20E8-DD8C-947E-205D4DF077D3}"/>
              </a:ext>
            </a:extLst>
          </p:cNvPr>
          <p:cNvSpPr>
            <a:spLocks noGrp="1"/>
          </p:cNvSpPr>
          <p:nvPr>
            <p:ph sz="half" idx="2"/>
          </p:nvPr>
        </p:nvSpPr>
        <p:spPr>
          <a:xfrm>
            <a:off x="6561651" y="1600200"/>
            <a:ext cx="4814586" cy="4572000"/>
          </a:xfrm>
        </p:spPr>
        <p:txBody>
          <a:bodyPr vert="horz" lIns="91440" tIns="45720" rIns="91440" bIns="45720" rtlCol="0">
            <a:normAutofit/>
          </a:bodyPr>
          <a:lstStyle/>
          <a:p>
            <a:pPr marL="0" indent="0">
              <a:buNone/>
            </a:pPr>
            <a:r>
              <a:rPr lang="en-US" sz="2600"/>
              <a:t>“There are those in the Democratic Party who have driven the party further and further to the right in the name of a winning strategy,” Sharpton said. “And it seems that it is their presumption that the only way to be electable is that progressive forces and people of color must voluntarily turn into invisible people.”</a:t>
            </a:r>
          </a:p>
        </p:txBody>
      </p:sp>
    </p:spTree>
    <p:extLst>
      <p:ext uri="{BB962C8B-B14F-4D97-AF65-F5344CB8AC3E}">
        <p14:creationId xmlns:p14="http://schemas.microsoft.com/office/powerpoint/2010/main" val="380183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97F8-BC1B-2D3A-EFD5-B339E6FAA5C9}"/>
              </a:ext>
            </a:extLst>
          </p:cNvPr>
          <p:cNvSpPr>
            <a:spLocks noGrp="1"/>
          </p:cNvSpPr>
          <p:nvPr>
            <p:ph type="title"/>
          </p:nvPr>
        </p:nvSpPr>
        <p:spPr>
          <a:xfrm>
            <a:off x="1593436" y="177800"/>
            <a:ext cx="9782801" cy="814014"/>
          </a:xfrm>
        </p:spPr>
        <p:txBody>
          <a:bodyPr/>
          <a:lstStyle/>
          <a:p>
            <a:r>
              <a:rPr lang="en-US"/>
              <a:t>What about Race, Class, and Gender Justice?</a:t>
            </a:r>
          </a:p>
        </p:txBody>
      </p:sp>
      <p:sp>
        <p:nvSpPr>
          <p:cNvPr id="3" name="Content Placeholder 2">
            <a:extLst>
              <a:ext uri="{FF2B5EF4-FFF2-40B4-BE49-F238E27FC236}">
                <a16:creationId xmlns:a16="http://schemas.microsoft.com/office/drawing/2014/main" id="{1274C951-F3EF-47F6-F741-B10D8D4B360B}"/>
              </a:ext>
            </a:extLst>
          </p:cNvPr>
          <p:cNvSpPr>
            <a:spLocks noGrp="1"/>
          </p:cNvSpPr>
          <p:nvPr>
            <p:ph idx="1"/>
          </p:nvPr>
        </p:nvSpPr>
        <p:spPr>
          <a:xfrm>
            <a:off x="1593436" y="1129553"/>
            <a:ext cx="9782801" cy="5042647"/>
          </a:xfrm>
        </p:spPr>
        <p:txBody>
          <a:bodyPr vert="horz" lIns="91440" tIns="45720" rIns="91440" bIns="45720" rtlCol="0" anchor="t">
            <a:normAutofit/>
          </a:bodyPr>
          <a:lstStyle/>
          <a:p>
            <a:pPr marL="246380" indent="-246380"/>
            <a:r>
              <a:rPr lang="en-US">
                <a:ea typeface="+mn-lt"/>
                <a:cs typeface="+mn-lt"/>
              </a:rPr>
              <a:t>Many of us value justice and equity, so we must apply a </a:t>
            </a:r>
            <a:r>
              <a:rPr lang="en-US" b="1">
                <a:ea typeface="+mn-lt"/>
                <a:cs typeface="+mn-lt"/>
              </a:rPr>
              <a:t>Race, Class, and Gender Justice lens</a:t>
            </a:r>
            <a:r>
              <a:rPr lang="en-US">
                <a:ea typeface="+mn-lt"/>
                <a:cs typeface="+mn-lt"/>
              </a:rPr>
              <a:t> to our work</a:t>
            </a:r>
          </a:p>
          <a:p>
            <a:pPr marL="246380" indent="-246380"/>
            <a:r>
              <a:rPr lang="en-US">
                <a:ea typeface="+mn-lt"/>
                <a:cs typeface="+mn-lt"/>
              </a:rPr>
              <a:t>This lens involves both </a:t>
            </a:r>
            <a:r>
              <a:rPr lang="en-US" b="1">
                <a:ea typeface="+mn-lt"/>
                <a:cs typeface="+mn-lt"/>
              </a:rPr>
              <a:t>personal </a:t>
            </a:r>
            <a:r>
              <a:rPr lang="en-US">
                <a:ea typeface="+mn-lt"/>
                <a:cs typeface="+mn-lt"/>
              </a:rPr>
              <a:t>and </a:t>
            </a:r>
            <a:r>
              <a:rPr lang="en-US" b="1">
                <a:ea typeface="+mn-lt"/>
                <a:cs typeface="+mn-lt"/>
              </a:rPr>
              <a:t>institutional commitment </a:t>
            </a:r>
            <a:r>
              <a:rPr lang="en-US">
                <a:ea typeface="+mn-lt"/>
                <a:cs typeface="+mn-lt"/>
              </a:rPr>
              <a:t>to advancing equity</a:t>
            </a:r>
          </a:p>
          <a:p>
            <a:pPr marL="246380" indent="-246380"/>
            <a:r>
              <a:rPr lang="en-US">
                <a:ea typeface="+mn-lt"/>
                <a:cs typeface="+mn-lt"/>
              </a:rPr>
              <a:t>It means proactively </a:t>
            </a:r>
            <a:r>
              <a:rPr lang="en-US" b="1">
                <a:ea typeface="+mn-lt"/>
                <a:cs typeface="+mn-lt"/>
              </a:rPr>
              <a:t>eliminating systemic barrier</a:t>
            </a:r>
            <a:r>
              <a:rPr lang="en-US">
                <a:ea typeface="+mn-lt"/>
                <a:cs typeface="+mn-lt"/>
              </a:rPr>
              <a:t>s and setting </a:t>
            </a:r>
            <a:r>
              <a:rPr lang="en-US" b="1">
                <a:ea typeface="+mn-lt"/>
                <a:cs typeface="+mn-lt"/>
              </a:rPr>
              <a:t>clear</a:t>
            </a:r>
            <a:r>
              <a:rPr lang="en-US">
                <a:ea typeface="+mn-lt"/>
                <a:cs typeface="+mn-lt"/>
              </a:rPr>
              <a:t>, </a:t>
            </a:r>
            <a:r>
              <a:rPr lang="en-US" b="1">
                <a:ea typeface="+mn-lt"/>
                <a:cs typeface="+mn-lt"/>
              </a:rPr>
              <a:t>measurable equity goals</a:t>
            </a:r>
          </a:p>
          <a:p>
            <a:pPr marL="246380" indent="-246380"/>
            <a:r>
              <a:rPr lang="en-US">
                <a:ea typeface="+mn-lt"/>
                <a:cs typeface="+mn-lt"/>
              </a:rPr>
              <a:t>Use it to </a:t>
            </a:r>
            <a:r>
              <a:rPr lang="en-US" b="1">
                <a:ea typeface="+mn-lt"/>
                <a:cs typeface="+mn-lt"/>
              </a:rPr>
              <a:t>develop equity-focused campaigns </a:t>
            </a:r>
            <a:r>
              <a:rPr lang="en-US">
                <a:ea typeface="+mn-lt"/>
                <a:cs typeface="+mn-lt"/>
              </a:rPr>
              <a:t>and </a:t>
            </a:r>
            <a:r>
              <a:rPr lang="en-US" b="1">
                <a:ea typeface="+mn-lt"/>
                <a:cs typeface="+mn-lt"/>
              </a:rPr>
              <a:t>anticipate harm</a:t>
            </a:r>
            <a:r>
              <a:rPr lang="en-US">
                <a:ea typeface="+mn-lt"/>
                <a:cs typeface="+mn-lt"/>
              </a:rPr>
              <a:t> across race, class, and gender lines</a:t>
            </a:r>
          </a:p>
          <a:p>
            <a:pPr marL="246380" indent="-246380"/>
            <a:r>
              <a:rPr lang="en-US">
                <a:ea typeface="+mn-lt"/>
                <a:cs typeface="+mn-lt"/>
              </a:rPr>
              <a:t>It’s more than avoiding discrimination, it’s about </a:t>
            </a:r>
            <a:r>
              <a:rPr lang="en-US" b="1">
                <a:ea typeface="+mn-lt"/>
                <a:cs typeface="+mn-lt"/>
              </a:rPr>
              <a:t>creating </a:t>
            </a:r>
            <a:r>
              <a:rPr lang="en-US">
                <a:ea typeface="+mn-lt"/>
                <a:cs typeface="+mn-lt"/>
              </a:rPr>
              <a:t>systems that </a:t>
            </a:r>
            <a:r>
              <a:rPr lang="en-US" b="1">
                <a:ea typeface="+mn-lt"/>
                <a:cs typeface="+mn-lt"/>
              </a:rPr>
              <a:t>sustain </a:t>
            </a:r>
            <a:r>
              <a:rPr lang="en-US">
                <a:ea typeface="+mn-lt"/>
                <a:cs typeface="+mn-lt"/>
              </a:rPr>
              <a:t>equity</a:t>
            </a:r>
            <a:endParaRPr lang="en-US"/>
          </a:p>
        </p:txBody>
      </p:sp>
    </p:spTree>
    <p:extLst>
      <p:ext uri="{BB962C8B-B14F-4D97-AF65-F5344CB8AC3E}">
        <p14:creationId xmlns:p14="http://schemas.microsoft.com/office/powerpoint/2010/main" val="1529645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9B84BF2-FD71-1434-D20D-41326BAE615B}"/>
              </a:ext>
            </a:extLst>
          </p:cNvPr>
          <p:cNvGraphicFramePr>
            <a:graphicFrameLocks noGrp="1"/>
          </p:cNvGraphicFramePr>
          <p:nvPr>
            <p:ph idx="1"/>
          </p:nvPr>
        </p:nvGraphicFramePr>
        <p:xfrm>
          <a:off x="692899" y="465282"/>
          <a:ext cx="11320711" cy="59882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CF011BE6-2DAB-FFAE-BE5B-0CDDA39F0F2C}"/>
              </a:ext>
            </a:extLst>
          </p:cNvPr>
          <p:cNvSpPr>
            <a:spLocks noGrp="1"/>
          </p:cNvSpPr>
          <p:nvPr>
            <p:ph type="title"/>
          </p:nvPr>
        </p:nvSpPr>
        <p:spPr>
          <a:xfrm>
            <a:off x="690522" y="125271"/>
            <a:ext cx="9351529" cy="563752"/>
          </a:xfrm>
        </p:spPr>
        <p:txBody>
          <a:bodyPr>
            <a:normAutofit fontScale="90000"/>
          </a:bodyPr>
          <a:lstStyle/>
          <a:p>
            <a:r>
              <a:rPr lang="en-US"/>
              <a:t>Team Time - Centering Equity page 5</a:t>
            </a:r>
          </a:p>
        </p:txBody>
      </p:sp>
    </p:spTree>
    <p:extLst>
      <p:ext uri="{BB962C8B-B14F-4D97-AF65-F5344CB8AC3E}">
        <p14:creationId xmlns:p14="http://schemas.microsoft.com/office/powerpoint/2010/main" val="51664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0B58-5420-E34D-BD1E-EB5C28B7E82A}"/>
              </a:ext>
            </a:extLst>
          </p:cNvPr>
          <p:cNvSpPr>
            <a:spLocks noGrp="1"/>
          </p:cNvSpPr>
          <p:nvPr>
            <p:ph type="title"/>
          </p:nvPr>
        </p:nvSpPr>
        <p:spPr>
          <a:xfrm>
            <a:off x="607576" y="177800"/>
            <a:ext cx="10768661" cy="814014"/>
          </a:xfrm>
        </p:spPr>
        <p:txBody>
          <a:bodyPr/>
          <a:lstStyle/>
          <a:p>
            <a:r>
              <a:rPr lang="en-US"/>
              <a:t>Debrief </a:t>
            </a:r>
          </a:p>
        </p:txBody>
      </p:sp>
      <p:sp>
        <p:nvSpPr>
          <p:cNvPr id="3" name="Content Placeholder 2">
            <a:extLst>
              <a:ext uri="{FF2B5EF4-FFF2-40B4-BE49-F238E27FC236}">
                <a16:creationId xmlns:a16="http://schemas.microsoft.com/office/drawing/2014/main" id="{7C4F3E7E-2ECC-415C-3AFE-D7DDDCAA0663}"/>
              </a:ext>
            </a:extLst>
          </p:cNvPr>
          <p:cNvSpPr>
            <a:spLocks noGrp="1"/>
          </p:cNvSpPr>
          <p:nvPr>
            <p:ph idx="1"/>
          </p:nvPr>
        </p:nvSpPr>
        <p:spPr>
          <a:xfrm>
            <a:off x="1122912" y="1166906"/>
            <a:ext cx="10365354" cy="5072529"/>
          </a:xfrm>
        </p:spPr>
        <p:txBody>
          <a:bodyPr vert="horz" lIns="91440" tIns="45720" rIns="91440" bIns="45720" rtlCol="0" anchor="t">
            <a:normAutofit/>
          </a:bodyPr>
          <a:lstStyle/>
          <a:p>
            <a:pPr marL="246380" indent="-246380"/>
            <a:r>
              <a:rPr lang="en-US" sz="4800">
                <a:ea typeface="+mn-lt"/>
                <a:cs typeface="+mn-lt"/>
              </a:rPr>
              <a:t>What did you learn about using this analysis tool? </a:t>
            </a:r>
            <a:endParaRPr lang="en-US" sz="4800"/>
          </a:p>
          <a:p>
            <a:pPr marL="246380" indent="-246380"/>
            <a:r>
              <a:rPr lang="en-US" sz="4800">
                <a:ea typeface="+mn-lt"/>
                <a:cs typeface="+mn-lt"/>
              </a:rPr>
              <a:t>What did your group struggle with? </a:t>
            </a:r>
            <a:endParaRPr lang="en-US" sz="4800"/>
          </a:p>
          <a:p>
            <a:pPr marL="246380" indent="-246380"/>
            <a:r>
              <a:rPr lang="en-US" sz="4800">
                <a:ea typeface="+mn-lt"/>
                <a:cs typeface="+mn-lt"/>
              </a:rPr>
              <a:t>How do you think you could use this in your own work? </a:t>
            </a:r>
            <a:endParaRPr lang="en-US" sz="4800"/>
          </a:p>
        </p:txBody>
      </p:sp>
    </p:spTree>
    <p:extLst>
      <p:ext uri="{BB962C8B-B14F-4D97-AF65-F5344CB8AC3E}">
        <p14:creationId xmlns:p14="http://schemas.microsoft.com/office/powerpoint/2010/main" val="372108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978" y="373123"/>
            <a:ext cx="3464727"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3232107" y="563833"/>
            <a:ext cx="8767122" cy="5755569"/>
          </a:xfrm>
        </p:spPr>
        <p:txBody>
          <a:bodyPr vert="horz" lIns="91440" tIns="45720" rIns="91440" bIns="45720" rtlCol="0" anchor="t">
            <a:noAutofit/>
          </a:bodyPr>
          <a:lstStyle/>
          <a:p>
            <a:pPr marL="246380" indent="-246380"/>
            <a:r>
              <a:rPr lang="en-US" sz="3200"/>
              <a:t>Intentional campaigns, not programs, build power.</a:t>
            </a:r>
          </a:p>
          <a:p>
            <a:pPr marL="246380" indent="-246380"/>
            <a:r>
              <a:rPr lang="en-US" sz="3200">
                <a:ea typeface="+mn-lt"/>
                <a:cs typeface="+mn-lt"/>
              </a:rPr>
              <a:t>Centering race, class, and gender justice in our campaigns increases the number of people engaged, the number of leaders involved, and the amount of resources we have to win the change we want.   </a:t>
            </a:r>
          </a:p>
          <a:p>
            <a:pPr marL="246380" indent="-246380"/>
            <a:r>
              <a:rPr lang="en-US" sz="3200">
                <a:ea typeface="+mn-lt"/>
                <a:cs typeface="+mn-lt"/>
              </a:rPr>
              <a:t>Power is only built through people with a shared vision, making public commitments to act, to risk their collective resources, for the meaningful change they want</a:t>
            </a:r>
          </a:p>
        </p:txBody>
      </p:sp>
      <p:pic>
        <p:nvPicPr>
          <p:cNvPr id="4" name="Picture 3"/>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227996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80579-F23E-DA9B-1908-CF298F240E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C77B3-CBBF-F59E-8B4F-18C529464AC2}"/>
              </a:ext>
            </a:extLst>
          </p:cNvPr>
          <p:cNvSpPr>
            <a:spLocks noGrp="1"/>
          </p:cNvSpPr>
          <p:nvPr>
            <p:ph type="title"/>
          </p:nvPr>
        </p:nvSpPr>
        <p:spPr/>
        <p:txBody>
          <a:bodyPr/>
          <a:lstStyle/>
          <a:p>
            <a:r>
              <a:rPr lang="en-US"/>
              <a:t>Hedy</a:t>
            </a:r>
          </a:p>
        </p:txBody>
      </p:sp>
      <p:sp>
        <p:nvSpPr>
          <p:cNvPr id="3" name="Text Placeholder 2">
            <a:extLst>
              <a:ext uri="{FF2B5EF4-FFF2-40B4-BE49-F238E27FC236}">
                <a16:creationId xmlns:a16="http://schemas.microsoft.com/office/drawing/2014/main" id="{C67828EA-F1B1-F349-EC03-40435318998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7535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74D4B-5AA6-A8C7-3DC3-D2F1CDF0930F}"/>
              </a:ext>
            </a:extLst>
          </p:cNvPr>
          <p:cNvSpPr>
            <a:spLocks noGrp="1"/>
          </p:cNvSpPr>
          <p:nvPr>
            <p:ph type="title"/>
          </p:nvPr>
        </p:nvSpPr>
        <p:spPr/>
        <p:txBody>
          <a:bodyPr/>
          <a:lstStyle/>
          <a:p>
            <a:r>
              <a:rPr lang="en-US"/>
              <a:t>Defining Leaders and Structures</a:t>
            </a:r>
          </a:p>
        </p:txBody>
      </p:sp>
      <p:sp>
        <p:nvSpPr>
          <p:cNvPr id="3" name="Text Placeholder 2">
            <a:extLst>
              <a:ext uri="{FF2B5EF4-FFF2-40B4-BE49-F238E27FC236}">
                <a16:creationId xmlns:a16="http://schemas.microsoft.com/office/drawing/2014/main" id="{60ECFCCA-E6A1-6ECB-5F4B-6FE75797D3B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4502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160E-4A11-AB21-88F7-08F58F616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E837F-0476-4A07-6536-0B8D018040BE}"/>
              </a:ext>
            </a:extLst>
          </p:cNvPr>
          <p:cNvSpPr>
            <a:spLocks noGrp="1"/>
          </p:cNvSpPr>
          <p:nvPr>
            <p:ph type="title"/>
          </p:nvPr>
        </p:nvSpPr>
        <p:spPr>
          <a:xfrm>
            <a:off x="876259" y="979758"/>
            <a:ext cx="9782801" cy="863435"/>
          </a:xfrm>
        </p:spPr>
        <p:txBody>
          <a:bodyPr/>
          <a:lstStyle/>
          <a:p>
            <a:r>
              <a:rPr lang="en-US"/>
              <a:t>Who are leaders?</a:t>
            </a:r>
          </a:p>
        </p:txBody>
      </p:sp>
      <p:pic>
        <p:nvPicPr>
          <p:cNvPr id="7" name="Content Placeholder 6" descr="A red figure and blue people holding hands&#10;&#10;AI-generated content may be incorrect.">
            <a:extLst>
              <a:ext uri="{FF2B5EF4-FFF2-40B4-BE49-F238E27FC236}">
                <a16:creationId xmlns:a16="http://schemas.microsoft.com/office/drawing/2014/main" id="{C62B74B5-8038-3674-3FB3-C0B07F609A04}"/>
              </a:ext>
            </a:extLst>
          </p:cNvPr>
          <p:cNvPicPr>
            <a:picLocks noGrp="1" noChangeAspect="1"/>
          </p:cNvPicPr>
          <p:nvPr>
            <p:ph idx="1"/>
          </p:nvPr>
        </p:nvPicPr>
        <p:blipFill>
          <a:blip r:embed="rId2"/>
          <a:stretch>
            <a:fillRect/>
          </a:stretch>
        </p:blipFill>
        <p:spPr>
          <a:xfrm>
            <a:off x="4939525" y="2087442"/>
            <a:ext cx="4764210" cy="3569645"/>
          </a:xfrm>
          <a:prstGeom prst="rect">
            <a:avLst/>
          </a:prstGeom>
        </p:spPr>
      </p:pic>
    </p:spTree>
    <p:extLst>
      <p:ext uri="{BB962C8B-B14F-4D97-AF65-F5344CB8AC3E}">
        <p14:creationId xmlns:p14="http://schemas.microsoft.com/office/powerpoint/2010/main" val="156445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EF528-09D3-275C-534A-FB1C806D09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7753E-5A82-2C62-7C5D-EDD96898EA3E}"/>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A0E3F72E-201A-51EC-ED1E-3978820EB7D8}"/>
              </a:ext>
            </a:extLst>
          </p:cNvPr>
          <p:cNvSpPr>
            <a:spLocks noGrp="1"/>
          </p:cNvSpPr>
          <p:nvPr>
            <p:ph idx="1"/>
          </p:nvPr>
        </p:nvSpPr>
        <p:spPr>
          <a:xfrm>
            <a:off x="856119" y="1210236"/>
            <a:ext cx="4260448" cy="4873572"/>
          </a:xfrm>
        </p:spPr>
        <p:txBody>
          <a:bodyPr vert="horz" lIns="0" tIns="45708" rIns="0" bIns="45708" rtlCol="0" anchor="t">
            <a:noAutofit/>
          </a:bodyPr>
          <a:lstStyle/>
          <a:p>
            <a:pPr marL="0" indent="0">
              <a:buNone/>
            </a:pPr>
            <a:r>
              <a:rPr lang="en-US" sz="2750"/>
              <a:t>Structures are groups of people who choose to use their agency to achieve a common goal.</a:t>
            </a:r>
            <a:endParaRPr lang="en-US"/>
          </a:p>
          <a:p>
            <a:pPr marL="0" indent="0">
              <a:buNone/>
            </a:pPr>
            <a:endParaRPr lang="en-US" sz="2750"/>
          </a:p>
          <a:p>
            <a:pPr marL="0" indent="0">
              <a:buNone/>
            </a:pPr>
            <a:r>
              <a:rPr lang="en-US" sz="2750"/>
              <a:t>Organizers identify, recruit, and develop leadership within and across structures.</a:t>
            </a:r>
            <a:endParaRPr lang="en-US"/>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a:extLst>
              <a:ext uri="{FF2B5EF4-FFF2-40B4-BE49-F238E27FC236}">
                <a16:creationId xmlns:a16="http://schemas.microsoft.com/office/drawing/2014/main" id="{3ACDAB9B-1C55-6139-53DA-50D1E97FC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2165" y="1041234"/>
            <a:ext cx="6836661" cy="4755883"/>
          </a:xfrm>
          <a:prstGeom prst="rect">
            <a:avLst/>
          </a:prstGeom>
        </p:spPr>
      </p:pic>
    </p:spTree>
    <p:extLst>
      <p:ext uri="{BB962C8B-B14F-4D97-AF65-F5344CB8AC3E}">
        <p14:creationId xmlns:p14="http://schemas.microsoft.com/office/powerpoint/2010/main" val="153331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140B3-F7F3-224C-8965-95037D280C10}"/>
              </a:ext>
            </a:extLst>
          </p:cNvPr>
          <p:cNvSpPr>
            <a:spLocks noGrp="1"/>
          </p:cNvSpPr>
          <p:nvPr>
            <p:ph type="title"/>
          </p:nvPr>
        </p:nvSpPr>
        <p:spPr>
          <a:xfrm>
            <a:off x="674793" y="177800"/>
            <a:ext cx="10701444" cy="791602"/>
          </a:xfrm>
        </p:spPr>
        <p:txBody>
          <a:bodyPr/>
          <a:lstStyle/>
          <a:p>
            <a:r>
              <a:rPr lang="en-US" b="1"/>
              <a:t>3 Types of Leadership Structures</a:t>
            </a:r>
          </a:p>
        </p:txBody>
      </p:sp>
      <p:pic>
        <p:nvPicPr>
          <p:cNvPr id="4" name="Picture 3" descr="A screenshot of a computer&#10;&#10;AI-generated content may be incorrect.">
            <a:extLst>
              <a:ext uri="{FF2B5EF4-FFF2-40B4-BE49-F238E27FC236}">
                <a16:creationId xmlns:a16="http://schemas.microsoft.com/office/drawing/2014/main" id="{BBBE486E-8A73-5111-F1F9-366B629250E7}"/>
              </a:ext>
            </a:extLst>
          </p:cNvPr>
          <p:cNvPicPr>
            <a:picLocks noChangeAspect="1"/>
          </p:cNvPicPr>
          <p:nvPr/>
        </p:nvPicPr>
        <p:blipFill>
          <a:blip r:embed="rId3"/>
          <a:srcRect l="23208" t="57133" r="64518" b="20013"/>
          <a:stretch>
            <a:fillRect/>
          </a:stretch>
        </p:blipFill>
        <p:spPr>
          <a:xfrm>
            <a:off x="546723" y="1710716"/>
            <a:ext cx="3281677" cy="3364179"/>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6A897C5B-9D12-69BA-98D1-D9C8D9118BC9}"/>
              </a:ext>
            </a:extLst>
          </p:cNvPr>
          <p:cNvPicPr>
            <a:picLocks noChangeAspect="1"/>
          </p:cNvPicPr>
          <p:nvPr/>
        </p:nvPicPr>
        <p:blipFill>
          <a:blip r:embed="rId3"/>
          <a:srcRect l="43597" t="56522" r="41456" b="19528"/>
          <a:stretch>
            <a:fillRect/>
          </a:stretch>
        </p:blipFill>
        <p:spPr>
          <a:xfrm>
            <a:off x="3933214" y="1713794"/>
            <a:ext cx="3715298" cy="3366304"/>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95CF9CFA-E2D7-6AE0-9F41-62A8240777D3}"/>
              </a:ext>
            </a:extLst>
          </p:cNvPr>
          <p:cNvPicPr>
            <a:picLocks noChangeAspect="1"/>
          </p:cNvPicPr>
          <p:nvPr/>
        </p:nvPicPr>
        <p:blipFill>
          <a:blip r:embed="rId3"/>
          <a:srcRect l="63457" t="56526" r="18109" b="17950"/>
          <a:stretch>
            <a:fillRect/>
          </a:stretch>
        </p:blipFill>
        <p:spPr>
          <a:xfrm>
            <a:off x="7709584" y="1704431"/>
            <a:ext cx="4471619" cy="3368451"/>
          </a:xfrm>
          <a:prstGeom prst="rect">
            <a:avLst/>
          </a:prstGeom>
        </p:spPr>
      </p:pic>
    </p:spTree>
    <p:extLst>
      <p:ext uri="{BB962C8B-B14F-4D97-AF65-F5344CB8AC3E}">
        <p14:creationId xmlns:p14="http://schemas.microsoft.com/office/powerpoint/2010/main" val="3411232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99FE87D6-CF50-05DE-3B1F-773C7DD4342A}"/>
              </a:ext>
            </a:extLst>
          </p:cNvPr>
          <p:cNvPicPr>
            <a:picLocks noChangeAspect="1"/>
          </p:cNvPicPr>
          <p:nvPr/>
        </p:nvPicPr>
        <p:blipFill>
          <a:blip r:embed="rId3"/>
          <a:srcRect l="19214" t="53799" r="59863" b="14590"/>
          <a:stretch/>
        </p:blipFill>
        <p:spPr>
          <a:xfrm>
            <a:off x="708667" y="1362439"/>
            <a:ext cx="5385403" cy="4510025"/>
          </a:xfrm>
          <a:prstGeom prst="rect">
            <a:avLst/>
          </a:prstGeom>
        </p:spPr>
      </p:pic>
      <p:sp>
        <p:nvSpPr>
          <p:cNvPr id="12" name="Title 1">
            <a:extLst>
              <a:ext uri="{FF2B5EF4-FFF2-40B4-BE49-F238E27FC236}">
                <a16:creationId xmlns:a16="http://schemas.microsoft.com/office/drawing/2014/main" id="{07A05B36-C2C1-4AE2-E743-F9A038D04BC2}"/>
              </a:ext>
            </a:extLst>
          </p:cNvPr>
          <p:cNvSpPr>
            <a:spLocks noGrp="1"/>
          </p:cNvSpPr>
          <p:nvPr/>
        </p:nvSpPr>
        <p:spPr>
          <a:xfrm>
            <a:off x="6481249" y="982023"/>
            <a:ext cx="3134182" cy="1466785"/>
          </a:xfrm>
          <a:prstGeom prst="rect">
            <a:avLst/>
          </a:prstGeom>
        </p:spPr>
        <p:txBody>
          <a:bodyPr vert="horz" lIns="91416" tIns="45708" rIns="91416" bIns="45708" rtlCol="0" anchor="b">
            <a:normAutofit fontScale="90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ltLang="en-US" sz="4799"/>
              <a:t>If you are the only leader…</a:t>
            </a:r>
          </a:p>
        </p:txBody>
      </p:sp>
      <p:pic>
        <p:nvPicPr>
          <p:cNvPr id="15" name="Picture 14" descr="A blue and white pin with a white circle and a white circle with a black background&#10;&#10;AI-generated content may be incorrect.">
            <a:extLst>
              <a:ext uri="{FF2B5EF4-FFF2-40B4-BE49-F238E27FC236}">
                <a16:creationId xmlns:a16="http://schemas.microsoft.com/office/drawing/2014/main" id="{B6C13024-37BD-E4D1-7402-6FECC2DFB776}"/>
              </a:ext>
            </a:extLst>
          </p:cNvPr>
          <p:cNvPicPr>
            <a:picLocks noChangeAspect="1"/>
          </p:cNvPicPr>
          <p:nvPr/>
        </p:nvPicPr>
        <p:blipFill>
          <a:blip r:embed="rId4"/>
          <a:stretch>
            <a:fillRect/>
          </a:stretch>
        </p:blipFill>
        <p:spPr>
          <a:xfrm rot="1680000">
            <a:off x="3016598" y="614415"/>
            <a:ext cx="1149505" cy="1999729"/>
          </a:xfrm>
          <a:prstGeom prst="rect">
            <a:avLst/>
          </a:prstGeom>
        </p:spPr>
      </p:pic>
      <p:pic>
        <p:nvPicPr>
          <p:cNvPr id="5" name="Picture 4" descr="A person throwing a ball&#10;&#10;AI-generated content may be incorrect.">
            <a:extLst>
              <a:ext uri="{FF2B5EF4-FFF2-40B4-BE49-F238E27FC236}">
                <a16:creationId xmlns:a16="http://schemas.microsoft.com/office/drawing/2014/main" id="{921B780F-B8B8-89C3-1BD8-368B395F0F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0601" y="2452013"/>
            <a:ext cx="4898396" cy="3265597"/>
          </a:xfrm>
          <a:prstGeom prst="rect">
            <a:avLst/>
          </a:prstGeom>
        </p:spPr>
      </p:pic>
    </p:spTree>
    <p:extLst>
      <p:ext uri="{BB962C8B-B14F-4D97-AF65-F5344CB8AC3E}">
        <p14:creationId xmlns:p14="http://schemas.microsoft.com/office/powerpoint/2010/main" val="29627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021D3-2758-4117-794C-886D4BC97C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FAAF76-A6E4-71A2-00A2-0B5204826BDA}"/>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5E56E08B-AAF3-B8D5-AC6C-5F0DFE7DB396}"/>
              </a:ext>
            </a:extLst>
          </p:cNvPr>
          <p:cNvSpPr>
            <a:spLocks noGrp="1"/>
          </p:cNvSpPr>
          <p:nvPr>
            <p:ph idx="1"/>
          </p:nvPr>
        </p:nvSpPr>
        <p:spPr>
          <a:xfrm>
            <a:off x="856119" y="1210236"/>
            <a:ext cx="4260448" cy="4873572"/>
          </a:xfrm>
        </p:spPr>
        <p:txBody>
          <a:bodyPr vert="horz" lIns="0" tIns="45708" rIns="0" bIns="45708" rtlCol="0" anchor="t">
            <a:noAutofit/>
          </a:bodyPr>
          <a:lstStyle/>
          <a:p>
            <a:pPr marL="457200" indent="-457200"/>
            <a:r>
              <a:rPr lang="en-US" sz="2750"/>
              <a:t>Where is the power?</a:t>
            </a:r>
          </a:p>
          <a:p>
            <a:pPr marL="457200" indent="-457200"/>
            <a:r>
              <a:rPr lang="en-US" sz="2750"/>
              <a:t>Is this a powerful or sustainable model?</a:t>
            </a:r>
          </a:p>
          <a:p>
            <a:pPr marL="457200" indent="-457200"/>
            <a:r>
              <a:rPr lang="en-US" sz="2750"/>
              <a:t>Where are the resources? Who </a:t>
            </a:r>
            <a:r>
              <a:rPr lang="en-US" sz="2750" err="1"/>
              <a:t>benfits</a:t>
            </a:r>
            <a:r>
              <a:rPr lang="en-US" sz="2750"/>
              <a:t>?</a:t>
            </a:r>
          </a:p>
          <a:p>
            <a:pPr marL="457200" indent="-457200"/>
            <a:r>
              <a:rPr lang="en-US" sz="2750"/>
              <a:t>What happens if the kingpin is knocked out?</a:t>
            </a:r>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6" name="Picture 5" descr="A screenshot of a computer&#10;&#10;AI-generated content may be incorrect.">
            <a:extLst>
              <a:ext uri="{FF2B5EF4-FFF2-40B4-BE49-F238E27FC236}">
                <a16:creationId xmlns:a16="http://schemas.microsoft.com/office/drawing/2014/main" id="{33B6A366-B894-82C1-7F71-BE07F89726C1}"/>
              </a:ext>
            </a:extLst>
          </p:cNvPr>
          <p:cNvPicPr>
            <a:picLocks noChangeAspect="1"/>
          </p:cNvPicPr>
          <p:nvPr/>
        </p:nvPicPr>
        <p:blipFill>
          <a:blip r:embed="rId2"/>
          <a:srcRect l="19214" t="53799" r="59863" b="14590"/>
          <a:stretch/>
        </p:blipFill>
        <p:spPr>
          <a:xfrm>
            <a:off x="5942252" y="611515"/>
            <a:ext cx="5385403" cy="4510025"/>
          </a:xfrm>
          <a:prstGeom prst="rect">
            <a:avLst/>
          </a:prstGeom>
        </p:spPr>
      </p:pic>
    </p:spTree>
    <p:extLst>
      <p:ext uri="{BB962C8B-B14F-4D97-AF65-F5344CB8AC3E}">
        <p14:creationId xmlns:p14="http://schemas.microsoft.com/office/powerpoint/2010/main" val="408904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2D36D-D637-A23A-ECDA-2631DADC3BA2}"/>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9F19E74-881A-2301-B6D6-5F7A8A3F8AA0}"/>
              </a:ext>
            </a:extLst>
          </p:cNvPr>
          <p:cNvPicPr>
            <a:picLocks noChangeAspect="1"/>
          </p:cNvPicPr>
          <p:nvPr/>
        </p:nvPicPr>
        <p:blipFill>
          <a:blip r:embed="rId3"/>
          <a:srcRect l="41002" t="53030" r="38968" b="15960"/>
          <a:stretch/>
        </p:blipFill>
        <p:spPr>
          <a:xfrm>
            <a:off x="763151" y="2146930"/>
            <a:ext cx="4562324" cy="3968313"/>
          </a:xfrm>
          <a:prstGeom prst="rect">
            <a:avLst/>
          </a:prstGeom>
        </p:spPr>
      </p:pic>
      <p:sp>
        <p:nvSpPr>
          <p:cNvPr id="12" name="Title 1">
            <a:extLst>
              <a:ext uri="{FF2B5EF4-FFF2-40B4-BE49-F238E27FC236}">
                <a16:creationId xmlns:a16="http://schemas.microsoft.com/office/drawing/2014/main" id="{FC8B8BD6-DA25-9683-DAFF-153317958425}"/>
              </a:ext>
            </a:extLst>
          </p:cNvPr>
          <p:cNvSpPr>
            <a:spLocks noGrp="1"/>
          </p:cNvSpPr>
          <p:nvPr/>
        </p:nvSpPr>
        <p:spPr>
          <a:xfrm>
            <a:off x="767737" y="674069"/>
            <a:ext cx="3134182" cy="1466785"/>
          </a:xfrm>
          <a:prstGeom prst="rect">
            <a:avLst/>
          </a:prstGeom>
        </p:spPr>
        <p:txBody>
          <a:bodyPr vert="horz" lIns="91416" tIns="45708" rIns="91416" bIns="45708" rtlCol="0" anchor="b">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ltLang="en-US" sz="4799"/>
              <a:t>If we are all leaders…</a:t>
            </a:r>
          </a:p>
        </p:txBody>
      </p:sp>
      <p:pic>
        <p:nvPicPr>
          <p:cNvPr id="2" name="Picture 1" descr="A blue and white pin with a white circle and a white circle with a black background&#10;&#10;AI-generated content may be incorrect.">
            <a:extLst>
              <a:ext uri="{FF2B5EF4-FFF2-40B4-BE49-F238E27FC236}">
                <a16:creationId xmlns:a16="http://schemas.microsoft.com/office/drawing/2014/main" id="{C0AB6234-9CB3-56E7-ACFE-AC7B8394870D}"/>
              </a:ext>
            </a:extLst>
          </p:cNvPr>
          <p:cNvPicPr>
            <a:picLocks noChangeAspect="1"/>
          </p:cNvPicPr>
          <p:nvPr/>
        </p:nvPicPr>
        <p:blipFill>
          <a:blip r:embed="rId4"/>
          <a:stretch>
            <a:fillRect/>
          </a:stretch>
        </p:blipFill>
        <p:spPr>
          <a:xfrm rot="2460000">
            <a:off x="3451914" y="2102648"/>
            <a:ext cx="945451" cy="1578017"/>
          </a:xfrm>
          <a:prstGeom prst="rect">
            <a:avLst/>
          </a:prstGeom>
        </p:spPr>
      </p:pic>
      <p:pic>
        <p:nvPicPr>
          <p:cNvPr id="5" name="Picture 4">
            <a:extLst>
              <a:ext uri="{FF2B5EF4-FFF2-40B4-BE49-F238E27FC236}">
                <a16:creationId xmlns:a16="http://schemas.microsoft.com/office/drawing/2014/main" id="{33F97A92-3277-E44F-EF5B-CBEA1D1328BC}"/>
              </a:ext>
            </a:extLst>
          </p:cNvPr>
          <p:cNvPicPr>
            <a:picLocks noChangeAspect="1"/>
          </p:cNvPicPr>
          <p:nvPr/>
        </p:nvPicPr>
        <p:blipFill>
          <a:blip r:embed="rId5"/>
          <a:stretch>
            <a:fillRect/>
          </a:stretch>
        </p:blipFill>
        <p:spPr>
          <a:xfrm>
            <a:off x="5333380" y="517832"/>
            <a:ext cx="6322081" cy="5823106"/>
          </a:xfrm>
          <a:prstGeom prst="rect">
            <a:avLst/>
          </a:prstGeom>
        </p:spPr>
      </p:pic>
      <p:sp>
        <p:nvSpPr>
          <p:cNvPr id="3" name="Title 2">
            <a:extLst>
              <a:ext uri="{FF2B5EF4-FFF2-40B4-BE49-F238E27FC236}">
                <a16:creationId xmlns:a16="http://schemas.microsoft.com/office/drawing/2014/main" id="{BF591E2D-6C02-0A3A-994A-59D628334317}"/>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AD15FB82-A081-8104-B863-98853DF2169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71716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24C05-FBA3-8462-9C74-04B27D62D235}"/>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0CCA7D0-391B-1E0A-FFDC-FE50B06D2898}"/>
              </a:ext>
            </a:extLst>
          </p:cNvPr>
          <p:cNvPicPr>
            <a:picLocks noChangeAspect="1"/>
          </p:cNvPicPr>
          <p:nvPr/>
        </p:nvPicPr>
        <p:blipFill>
          <a:blip r:embed="rId3"/>
          <a:srcRect l="41002" t="53030" r="38968" b="15960"/>
          <a:stretch/>
        </p:blipFill>
        <p:spPr>
          <a:xfrm>
            <a:off x="763151" y="2146930"/>
            <a:ext cx="4562324" cy="3968313"/>
          </a:xfrm>
          <a:prstGeom prst="rect">
            <a:avLst/>
          </a:prstGeom>
        </p:spPr>
      </p:pic>
      <p:sp>
        <p:nvSpPr>
          <p:cNvPr id="12" name="Title 1">
            <a:extLst>
              <a:ext uri="{FF2B5EF4-FFF2-40B4-BE49-F238E27FC236}">
                <a16:creationId xmlns:a16="http://schemas.microsoft.com/office/drawing/2014/main" id="{8A89F030-BF92-4B49-18DD-C1CDE9A6430B}"/>
              </a:ext>
            </a:extLst>
          </p:cNvPr>
          <p:cNvSpPr>
            <a:spLocks noGrp="1"/>
          </p:cNvSpPr>
          <p:nvPr/>
        </p:nvSpPr>
        <p:spPr>
          <a:xfrm>
            <a:off x="767737" y="674069"/>
            <a:ext cx="3134182" cy="1466785"/>
          </a:xfrm>
          <a:prstGeom prst="rect">
            <a:avLst/>
          </a:prstGeom>
        </p:spPr>
        <p:txBody>
          <a:bodyPr vert="horz" lIns="91416" tIns="45708" rIns="91416" bIns="45708" rtlCol="0" anchor="b">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ltLang="en-US" sz="4799"/>
              <a:t>If we are all leaders…</a:t>
            </a:r>
          </a:p>
        </p:txBody>
      </p:sp>
      <p:pic>
        <p:nvPicPr>
          <p:cNvPr id="2" name="Picture 1" descr="A blue and white pin with a white circle and a white circle with a black background&#10;&#10;AI-generated content may be incorrect.">
            <a:extLst>
              <a:ext uri="{FF2B5EF4-FFF2-40B4-BE49-F238E27FC236}">
                <a16:creationId xmlns:a16="http://schemas.microsoft.com/office/drawing/2014/main" id="{524BE0FE-8F92-D196-DF1C-EFE817D791AA}"/>
              </a:ext>
            </a:extLst>
          </p:cNvPr>
          <p:cNvPicPr>
            <a:picLocks noChangeAspect="1"/>
          </p:cNvPicPr>
          <p:nvPr/>
        </p:nvPicPr>
        <p:blipFill>
          <a:blip r:embed="rId4"/>
          <a:stretch>
            <a:fillRect/>
          </a:stretch>
        </p:blipFill>
        <p:spPr>
          <a:xfrm rot="2460000">
            <a:off x="3451914" y="2102648"/>
            <a:ext cx="945451" cy="1578017"/>
          </a:xfrm>
          <a:prstGeom prst="rect">
            <a:avLst/>
          </a:prstGeom>
        </p:spPr>
      </p:pic>
      <p:pic>
        <p:nvPicPr>
          <p:cNvPr id="5" name="Picture 4">
            <a:extLst>
              <a:ext uri="{FF2B5EF4-FFF2-40B4-BE49-F238E27FC236}">
                <a16:creationId xmlns:a16="http://schemas.microsoft.com/office/drawing/2014/main" id="{0C8C75B2-C781-2520-45E0-3532BFC4EC08}"/>
              </a:ext>
            </a:extLst>
          </p:cNvPr>
          <p:cNvPicPr>
            <a:picLocks noChangeAspect="1"/>
          </p:cNvPicPr>
          <p:nvPr/>
        </p:nvPicPr>
        <p:blipFill>
          <a:blip r:embed="rId5"/>
          <a:stretch>
            <a:fillRect/>
          </a:stretch>
        </p:blipFill>
        <p:spPr>
          <a:xfrm>
            <a:off x="5333380" y="528664"/>
            <a:ext cx="6322081" cy="5801439"/>
          </a:xfrm>
          <a:prstGeom prst="rect">
            <a:avLst/>
          </a:prstGeom>
        </p:spPr>
      </p:pic>
      <p:sp>
        <p:nvSpPr>
          <p:cNvPr id="3" name="Title 2">
            <a:extLst>
              <a:ext uri="{FF2B5EF4-FFF2-40B4-BE49-F238E27FC236}">
                <a16:creationId xmlns:a16="http://schemas.microsoft.com/office/drawing/2014/main" id="{77931F56-9AE9-A552-0500-6E2D59D61046}"/>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4464CC44-1BB4-CC77-1C7E-84243C45F40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04008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4DA1A-C241-B457-8999-586FC47570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92C60-F42E-22B4-A500-392322261438}"/>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48595A90-9F52-47BA-5433-8EAE79D37530}"/>
              </a:ext>
            </a:extLst>
          </p:cNvPr>
          <p:cNvSpPr>
            <a:spLocks noGrp="1"/>
          </p:cNvSpPr>
          <p:nvPr>
            <p:ph idx="1"/>
          </p:nvPr>
        </p:nvSpPr>
        <p:spPr>
          <a:xfrm>
            <a:off x="856119" y="1210236"/>
            <a:ext cx="4260448" cy="4873572"/>
          </a:xfrm>
        </p:spPr>
        <p:txBody>
          <a:bodyPr vert="horz" lIns="0" tIns="45708" rIns="0" bIns="45708" rtlCol="0" anchor="t">
            <a:noAutofit/>
          </a:bodyPr>
          <a:lstStyle/>
          <a:p>
            <a:pPr marL="457200" indent="-457200"/>
            <a:r>
              <a:rPr lang="en-US" sz="2750"/>
              <a:t>Where is the power?</a:t>
            </a:r>
          </a:p>
          <a:p>
            <a:pPr marL="457200" indent="-457200"/>
            <a:r>
              <a:rPr lang="en-US" sz="2750"/>
              <a:t>Is this a powerful or sustainable model?</a:t>
            </a:r>
          </a:p>
          <a:p>
            <a:pPr marL="457200" indent="-457200"/>
            <a:r>
              <a:rPr lang="en-US" sz="2750"/>
              <a:t>Who benefits from the resources?</a:t>
            </a:r>
          </a:p>
          <a:p>
            <a:pPr marL="457200" indent="-457200"/>
            <a:r>
              <a:rPr lang="en-US" sz="2750"/>
              <a:t>What happens to the resources?</a:t>
            </a:r>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8" name="Picture 7" descr="A screenshot of a computer&#10;&#10;AI-generated content may be incorrect.">
            <a:extLst>
              <a:ext uri="{FF2B5EF4-FFF2-40B4-BE49-F238E27FC236}">
                <a16:creationId xmlns:a16="http://schemas.microsoft.com/office/drawing/2014/main" id="{67D1C4C9-5C78-77B1-9F81-7FBF0BBC4192}"/>
              </a:ext>
            </a:extLst>
          </p:cNvPr>
          <p:cNvPicPr>
            <a:picLocks noChangeAspect="1"/>
          </p:cNvPicPr>
          <p:nvPr/>
        </p:nvPicPr>
        <p:blipFill>
          <a:blip r:embed="rId2"/>
          <a:srcRect l="41002" t="53030" r="38968" b="15960"/>
          <a:stretch/>
        </p:blipFill>
        <p:spPr>
          <a:xfrm>
            <a:off x="6091495" y="1046060"/>
            <a:ext cx="4562324" cy="3968313"/>
          </a:xfrm>
          <a:prstGeom prst="rect">
            <a:avLst/>
          </a:prstGeom>
        </p:spPr>
      </p:pic>
    </p:spTree>
    <p:extLst>
      <p:ext uri="{BB962C8B-B14F-4D97-AF65-F5344CB8AC3E}">
        <p14:creationId xmlns:p14="http://schemas.microsoft.com/office/powerpoint/2010/main" val="405180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2327A-EB76-C23B-E297-51F3DE856BD7}"/>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6B5668AA-C078-0E4D-1EAC-12F0AFA2692A}"/>
              </a:ext>
            </a:extLst>
          </p:cNvPr>
          <p:cNvPicPr>
            <a:picLocks noChangeAspect="1"/>
          </p:cNvPicPr>
          <p:nvPr/>
        </p:nvPicPr>
        <p:blipFill>
          <a:blip r:embed="rId5"/>
          <a:srcRect l="62196" t="53626" r="16751" b="14027"/>
          <a:stretch/>
        </p:blipFill>
        <p:spPr>
          <a:xfrm>
            <a:off x="950231" y="1291816"/>
            <a:ext cx="5418836" cy="4615075"/>
          </a:xfrm>
          <a:prstGeom prst="rect">
            <a:avLst/>
          </a:prstGeom>
        </p:spPr>
      </p:pic>
      <p:pic>
        <p:nvPicPr>
          <p:cNvPr id="15" name="Picture 14" descr="A blue and white pin with a white circle and a white circle with a black background&#10;&#10;AI-generated content may be incorrect.">
            <a:extLst>
              <a:ext uri="{FF2B5EF4-FFF2-40B4-BE49-F238E27FC236}">
                <a16:creationId xmlns:a16="http://schemas.microsoft.com/office/drawing/2014/main" id="{843D7E4E-FB27-3772-98E9-D8C0FBB8B077}"/>
              </a:ext>
            </a:extLst>
          </p:cNvPr>
          <p:cNvPicPr>
            <a:picLocks noChangeAspect="1"/>
          </p:cNvPicPr>
          <p:nvPr/>
        </p:nvPicPr>
        <p:blipFill>
          <a:blip r:embed="rId6"/>
          <a:stretch>
            <a:fillRect/>
          </a:stretch>
        </p:blipFill>
        <p:spPr>
          <a:xfrm rot="1680000">
            <a:off x="4349750" y="932739"/>
            <a:ext cx="1149505" cy="1999729"/>
          </a:xfrm>
          <a:prstGeom prst="rect">
            <a:avLst/>
          </a:prstGeom>
        </p:spPr>
      </p:pic>
      <p:pic>
        <p:nvPicPr>
          <p:cNvPr id="2" name="Diamond structure">
            <a:hlinkClick r:id="" action="ppaction://media"/>
            <a:extLst>
              <a:ext uri="{FF2B5EF4-FFF2-40B4-BE49-F238E27FC236}">
                <a16:creationId xmlns:a16="http://schemas.microsoft.com/office/drawing/2014/main" id="{915DF43A-C2F5-FFDB-CFCA-B8208344AD9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553838" y="1829740"/>
            <a:ext cx="4922410" cy="3609767"/>
          </a:xfrm>
          <a:prstGeom prst="rect">
            <a:avLst/>
          </a:prstGeom>
        </p:spPr>
      </p:pic>
      <p:sp>
        <p:nvSpPr>
          <p:cNvPr id="3" name="Title 2">
            <a:extLst>
              <a:ext uri="{FF2B5EF4-FFF2-40B4-BE49-F238E27FC236}">
                <a16:creationId xmlns:a16="http://schemas.microsoft.com/office/drawing/2014/main" id="{44D8CA2F-BB84-7916-732F-0BC7B05ADBFE}"/>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3601DA75-CC47-6458-E3D9-A520110EB6A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3217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57E34-7CCA-864A-EA67-807B0BB847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37D95-249A-3F50-DFBE-BC6378FC7CB6}"/>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235AF119-6727-2B8B-3D36-2E6E0F786E9F}"/>
              </a:ext>
            </a:extLst>
          </p:cNvPr>
          <p:cNvSpPr>
            <a:spLocks noGrp="1"/>
          </p:cNvSpPr>
          <p:nvPr>
            <p:ph idx="1"/>
          </p:nvPr>
        </p:nvSpPr>
        <p:spPr>
          <a:xfrm>
            <a:off x="251127" y="1246689"/>
            <a:ext cx="4683519" cy="4873572"/>
          </a:xfrm>
        </p:spPr>
        <p:txBody>
          <a:bodyPr vert="horz" lIns="0" tIns="45708" rIns="0" bIns="45708" rtlCol="0" anchor="t">
            <a:noAutofit/>
          </a:bodyPr>
          <a:lstStyle/>
          <a:p>
            <a:pPr marL="977900" lvl="2" indent="-246380"/>
            <a:r>
              <a:rPr lang="en-US" sz="2800">
                <a:solidFill>
                  <a:srgbClr val="000000"/>
                </a:solidFill>
                <a:latin typeface="Euphemia"/>
                <a:ea typeface="Calibri"/>
                <a:cs typeface="Calibri"/>
              </a:rPr>
              <a:t>In this model – where is the weight?  </a:t>
            </a:r>
            <a:endParaRPr lang="en-US" sz="2800">
              <a:latin typeface="Euphemia"/>
            </a:endParaRPr>
          </a:p>
          <a:p>
            <a:pPr marL="977900" lvl="2" indent="-246380"/>
            <a:r>
              <a:rPr lang="en-US" sz="2800">
                <a:solidFill>
                  <a:srgbClr val="000000"/>
                </a:solidFill>
                <a:latin typeface="Euphemia"/>
                <a:ea typeface="Calibri"/>
                <a:cs typeface="Calibri"/>
              </a:rPr>
              <a:t>Where is the power?  </a:t>
            </a:r>
          </a:p>
          <a:p>
            <a:pPr marL="977900" lvl="2" indent="-246380"/>
            <a:r>
              <a:rPr lang="en-US" sz="2800">
                <a:solidFill>
                  <a:srgbClr val="000000"/>
                </a:solidFill>
                <a:latin typeface="Euphemia"/>
                <a:ea typeface="Calibri"/>
                <a:cs typeface="Calibri"/>
              </a:rPr>
              <a:t>Is this a powerful or sustainable model – Who benefits from the resources? </a:t>
            </a:r>
          </a:p>
          <a:p>
            <a:pPr marL="457200" indent="-457200"/>
            <a:endParaRPr lang="en-US" sz="2750"/>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descr="A screenshot of a computer&#10;&#10;AI-generated content may be incorrect.">
            <a:extLst>
              <a:ext uri="{FF2B5EF4-FFF2-40B4-BE49-F238E27FC236}">
                <a16:creationId xmlns:a16="http://schemas.microsoft.com/office/drawing/2014/main" id="{781A57AC-3774-AD24-1A05-CCC46511DD14}"/>
              </a:ext>
            </a:extLst>
          </p:cNvPr>
          <p:cNvPicPr>
            <a:picLocks noChangeAspect="1"/>
          </p:cNvPicPr>
          <p:nvPr/>
        </p:nvPicPr>
        <p:blipFill>
          <a:blip r:embed="rId2"/>
          <a:srcRect l="62196" t="53626" r="16751" b="14027"/>
          <a:stretch/>
        </p:blipFill>
        <p:spPr>
          <a:xfrm>
            <a:off x="5761047" y="613797"/>
            <a:ext cx="5418836" cy="4615075"/>
          </a:xfrm>
          <a:prstGeom prst="rect">
            <a:avLst/>
          </a:prstGeom>
        </p:spPr>
      </p:pic>
    </p:spTree>
    <p:extLst>
      <p:ext uri="{BB962C8B-B14F-4D97-AF65-F5344CB8AC3E}">
        <p14:creationId xmlns:p14="http://schemas.microsoft.com/office/powerpoint/2010/main" val="427846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177CA-F4C0-CC27-3806-D0AE69806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B5FE1-A6BD-6759-E2CE-205D831A117F}"/>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7E4A6EB6-48F6-6908-49BC-A47C359163E8}"/>
              </a:ext>
            </a:extLst>
          </p:cNvPr>
          <p:cNvSpPr>
            <a:spLocks noGrp="1"/>
          </p:cNvSpPr>
          <p:nvPr>
            <p:ph idx="1"/>
          </p:nvPr>
        </p:nvSpPr>
        <p:spPr>
          <a:xfrm>
            <a:off x="251127" y="1246689"/>
            <a:ext cx="4683519" cy="4873572"/>
          </a:xfrm>
        </p:spPr>
        <p:txBody>
          <a:bodyPr vert="horz" lIns="0" tIns="45708" rIns="0" bIns="45708" rtlCol="0" anchor="t">
            <a:noAutofit/>
          </a:bodyPr>
          <a:lstStyle/>
          <a:p>
            <a:pPr marL="612140" lvl="1" indent="-246380"/>
            <a:r>
              <a:rPr lang="en-US" sz="2800">
                <a:solidFill>
                  <a:srgbClr val="000000"/>
                </a:solidFill>
                <a:latin typeface="Euphemia"/>
                <a:ea typeface="Calibri"/>
                <a:cs typeface="Calibri"/>
              </a:rPr>
              <a:t>How are they different from the dependent model?</a:t>
            </a:r>
            <a:endParaRPr lang="en-US"/>
          </a:p>
          <a:p>
            <a:pPr marL="612140" lvl="1" indent="-246380"/>
            <a:r>
              <a:rPr lang="en-US" sz="2800">
                <a:solidFill>
                  <a:srgbClr val="000000"/>
                </a:solidFill>
                <a:latin typeface="Euphemia"/>
                <a:ea typeface="Calibri"/>
                <a:cs typeface="Calibri"/>
              </a:rPr>
              <a:t>What are the qualities of a diamond that we get from this structure?</a:t>
            </a:r>
          </a:p>
          <a:p>
            <a:pPr marL="977900" lvl="2" indent="-246380">
              <a:buChar char="–"/>
            </a:pPr>
            <a:endParaRPr lang="en-US" sz="2800">
              <a:solidFill>
                <a:srgbClr val="000000"/>
              </a:solidFill>
              <a:latin typeface="Euphemia"/>
              <a:ea typeface="Calibri"/>
              <a:cs typeface="Calibri"/>
            </a:endParaRPr>
          </a:p>
          <a:p>
            <a:pPr marL="457200" indent="-457200"/>
            <a:endParaRPr lang="en-US" sz="2750"/>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descr="A screenshot of a computer&#10;&#10;AI-generated content may be incorrect.">
            <a:extLst>
              <a:ext uri="{FF2B5EF4-FFF2-40B4-BE49-F238E27FC236}">
                <a16:creationId xmlns:a16="http://schemas.microsoft.com/office/drawing/2014/main" id="{604FD082-3C92-DEC5-D428-079C8B306C13}"/>
              </a:ext>
            </a:extLst>
          </p:cNvPr>
          <p:cNvPicPr>
            <a:picLocks noChangeAspect="1"/>
          </p:cNvPicPr>
          <p:nvPr/>
        </p:nvPicPr>
        <p:blipFill>
          <a:blip r:embed="rId2"/>
          <a:srcRect l="62196" t="53626" r="16751" b="14027"/>
          <a:stretch/>
        </p:blipFill>
        <p:spPr>
          <a:xfrm>
            <a:off x="5761047" y="613797"/>
            <a:ext cx="5418836" cy="4615075"/>
          </a:xfrm>
          <a:prstGeom prst="rect">
            <a:avLst/>
          </a:prstGeom>
        </p:spPr>
      </p:pic>
    </p:spTree>
    <p:extLst>
      <p:ext uri="{BB962C8B-B14F-4D97-AF65-F5344CB8AC3E}">
        <p14:creationId xmlns:p14="http://schemas.microsoft.com/office/powerpoint/2010/main" val="678567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a:xfrm>
            <a:off x="876259" y="177800"/>
            <a:ext cx="9782801" cy="863435"/>
          </a:xfrm>
        </p:spPr>
        <p:txBody>
          <a:bodyPr/>
          <a:lstStyle/>
          <a:p>
            <a:r>
              <a:rPr lang="en-US"/>
              <a:t>Interdependent Structures</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812588" y="1210236"/>
            <a:ext cx="6600266" cy="4873572"/>
          </a:xfrm>
        </p:spPr>
        <p:txBody>
          <a:bodyPr vert="horz" lIns="0" tIns="45708" rIns="0" bIns="45708" rtlCol="0" anchor="t">
            <a:noAutofit/>
          </a:bodyPr>
          <a:lstStyle/>
          <a:p>
            <a:pPr marL="0" indent="0">
              <a:buNone/>
            </a:pPr>
            <a:endParaRPr lang="en-US" sz="2750" b="1"/>
          </a:p>
          <a:p>
            <a:pPr marL="246380" indent="-246380"/>
            <a:r>
              <a:rPr lang="en-US" sz="2750"/>
              <a:t>Allow</a:t>
            </a:r>
            <a:r>
              <a:rPr lang="en-US" sz="2750" b="1"/>
              <a:t> </a:t>
            </a:r>
            <a:r>
              <a:rPr lang="en-US" sz="2750"/>
              <a:t>for the distribution of power</a:t>
            </a:r>
            <a:endParaRPr lang="en-US"/>
          </a:p>
          <a:p>
            <a:pPr marL="246380" indent="-246380"/>
            <a:r>
              <a:rPr lang="en-US" sz="2750"/>
              <a:t>Allow for responsibility</a:t>
            </a:r>
            <a:endParaRPr lang="en-US"/>
          </a:p>
          <a:p>
            <a:pPr marL="246380" indent="-246380"/>
            <a:r>
              <a:rPr lang="en-US" sz="2750"/>
              <a:t>Prioritize leadership development </a:t>
            </a:r>
            <a:endParaRPr lang="en-US"/>
          </a:p>
          <a:p>
            <a:pPr marL="0" indent="0">
              <a:buNone/>
            </a:pPr>
            <a:endParaRPr lang="en-US" sz="2750"/>
          </a:p>
          <a:p>
            <a:pPr marL="0" indent="0">
              <a:buNone/>
            </a:pPr>
            <a:endParaRPr lang="en-US" sz="2750"/>
          </a:p>
          <a:p>
            <a:pPr marL="0" indent="0" algn="ctr">
              <a:buNone/>
            </a:pPr>
            <a:r>
              <a:rPr lang="en-US" sz="2750" b="1"/>
              <a:t>Organizing is a leadership practice that organizes the resources you have to build the power you want</a:t>
            </a:r>
            <a:endParaRPr lang="en-US" b="1"/>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3583" y="1041235"/>
            <a:ext cx="4965242" cy="3716838"/>
          </a:xfrm>
          <a:prstGeom prst="rect">
            <a:avLst/>
          </a:prstGeom>
        </p:spPr>
      </p:pic>
    </p:spTree>
    <p:extLst>
      <p:ext uri="{BB962C8B-B14F-4D97-AF65-F5344CB8AC3E}">
        <p14:creationId xmlns:p14="http://schemas.microsoft.com/office/powerpoint/2010/main" val="383610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43903-C76A-AEE7-7B2F-F2EC2ED1E950}"/>
              </a:ext>
            </a:extLst>
          </p:cNvPr>
          <p:cNvSpPr>
            <a:spLocks noGrp="1"/>
          </p:cNvSpPr>
          <p:nvPr>
            <p:ph type="title"/>
          </p:nvPr>
        </p:nvSpPr>
        <p:spPr/>
        <p:txBody>
          <a:bodyPr/>
          <a:lstStyle/>
          <a:p>
            <a:r>
              <a:rPr lang="en-US"/>
              <a:t>Table Talk</a:t>
            </a:r>
          </a:p>
        </p:txBody>
      </p:sp>
      <p:sp>
        <p:nvSpPr>
          <p:cNvPr id="3" name="Content Placeholder 2">
            <a:extLst>
              <a:ext uri="{FF2B5EF4-FFF2-40B4-BE49-F238E27FC236}">
                <a16:creationId xmlns:a16="http://schemas.microsoft.com/office/drawing/2014/main" id="{466C4D06-E13D-4021-523B-20823B5F71F9}"/>
              </a:ext>
            </a:extLst>
          </p:cNvPr>
          <p:cNvSpPr>
            <a:spLocks noGrp="1"/>
          </p:cNvSpPr>
          <p:nvPr>
            <p:ph idx="1"/>
          </p:nvPr>
        </p:nvSpPr>
        <p:spPr/>
        <p:txBody>
          <a:bodyPr vert="horz" lIns="91440" tIns="45720" rIns="91440" bIns="45720" rtlCol="0" anchor="t">
            <a:normAutofit/>
          </a:bodyPr>
          <a:lstStyle/>
          <a:p>
            <a:pPr marL="246380" indent="-246380"/>
            <a:r>
              <a:rPr lang="en-US"/>
              <a:t>How close to or far away is your local from interdependent leadership?</a:t>
            </a:r>
          </a:p>
          <a:p>
            <a:pPr marL="246380" indent="-246380"/>
            <a:r>
              <a:rPr lang="en-US"/>
              <a:t>How does your work shift across these leadership models?</a:t>
            </a:r>
          </a:p>
        </p:txBody>
      </p:sp>
    </p:spTree>
    <p:extLst>
      <p:ext uri="{BB962C8B-B14F-4D97-AF65-F5344CB8AC3E}">
        <p14:creationId xmlns:p14="http://schemas.microsoft.com/office/powerpoint/2010/main" val="397075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F243C-EE00-3ACC-0DA0-61C7A754F0B9}"/>
            </a:ext>
          </a:extLst>
        </p:cNvPr>
        <p:cNvGrpSpPr/>
        <p:nvPr/>
      </p:nvGrpSpPr>
      <p:grpSpPr>
        <a:xfrm>
          <a:off x="0" y="0"/>
          <a:ext cx="0" cy="0"/>
          <a:chOff x="0" y="0"/>
          <a:chExt cx="0" cy="0"/>
        </a:xfrm>
      </p:grpSpPr>
      <p:sp>
        <p:nvSpPr>
          <p:cNvPr id="19457" name="Rectangle 1">
            <a:extLst>
              <a:ext uri="{FF2B5EF4-FFF2-40B4-BE49-F238E27FC236}">
                <a16:creationId xmlns:a16="http://schemas.microsoft.com/office/drawing/2014/main" id="{E43E579C-8A68-5E4E-DFB9-3FB32D06134B}"/>
              </a:ext>
            </a:extLst>
          </p:cNvPr>
          <p:cNvSpPr>
            <a:spLocks/>
          </p:cNvSpPr>
          <p:nvPr/>
        </p:nvSpPr>
        <p:spPr bwMode="auto">
          <a:xfrm>
            <a:off x="1777075" y="176323"/>
            <a:ext cx="6188026" cy="874257"/>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6926">
              <a:defRPr/>
            </a:pPr>
            <a:r>
              <a:rPr lang="en-US" sz="5396"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Who are leaders?</a:t>
            </a:r>
          </a:p>
        </p:txBody>
      </p:sp>
      <p:pic>
        <p:nvPicPr>
          <p:cNvPr id="111619" name="Picture 2">
            <a:extLst>
              <a:ext uri="{FF2B5EF4-FFF2-40B4-BE49-F238E27FC236}">
                <a16:creationId xmlns:a16="http://schemas.microsoft.com/office/drawing/2014/main" id="{FD8C8DD8-83D0-2F88-571D-768EB5304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303" y="797727"/>
            <a:ext cx="10575178" cy="567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1620" name="TextBox 6">
            <a:extLst>
              <a:ext uri="{FF2B5EF4-FFF2-40B4-BE49-F238E27FC236}">
                <a16:creationId xmlns:a16="http://schemas.microsoft.com/office/drawing/2014/main" id="{65766B90-4D9E-2EB4-20A1-27D736910D6F}"/>
              </a:ext>
            </a:extLst>
          </p:cNvPr>
          <p:cNvSpPr txBox="1">
            <a:spLocks noChangeArrowheads="1"/>
          </p:cNvSpPr>
          <p:nvPr/>
        </p:nvSpPr>
        <p:spPr bwMode="auto">
          <a:xfrm>
            <a:off x="1515274" y="3118014"/>
            <a:ext cx="9139238" cy="1753274"/>
          </a:xfrm>
          <a:prstGeom prst="rect">
            <a:avLst/>
          </a:prstGeom>
          <a:solidFill>
            <a:schemeClr val="accent2"/>
          </a:solidFill>
          <a:ln>
            <a:noFill/>
          </a:ln>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8">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Leaders are those who take responsibility for enabling others to achieve shared purpose in the face of uncertainty</a:t>
            </a:r>
          </a:p>
        </p:txBody>
      </p:sp>
    </p:spTree>
    <p:extLst>
      <p:ext uri="{BB962C8B-B14F-4D97-AF65-F5344CB8AC3E}">
        <p14:creationId xmlns:p14="http://schemas.microsoft.com/office/powerpoint/2010/main" val="898784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356F5-E68C-E9D0-240B-52F7999D52D4}"/>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E6B5E251-6916-404C-9F32-2E1D54AE961D}"/>
              </a:ext>
            </a:extLst>
          </p:cNvPr>
          <p:cNvSpPr>
            <a:spLocks/>
          </p:cNvSpPr>
          <p:nvPr/>
        </p:nvSpPr>
        <p:spPr bwMode="auto">
          <a:xfrm>
            <a:off x="1596193" y="175827"/>
            <a:ext cx="7625409" cy="874653"/>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6926">
              <a:defRPr/>
            </a:pPr>
            <a:r>
              <a:rPr lang="en-US" sz="5996"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If leadership is…</a:t>
            </a:r>
          </a:p>
        </p:txBody>
      </p:sp>
      <p:pic>
        <p:nvPicPr>
          <p:cNvPr id="149507" name="Picture 2">
            <a:extLst>
              <a:ext uri="{FF2B5EF4-FFF2-40B4-BE49-F238E27FC236}">
                <a16:creationId xmlns:a16="http://schemas.microsoft.com/office/drawing/2014/main" id="{762E3D8A-81B3-FDDC-D73A-F787754563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297" y="1359778"/>
            <a:ext cx="10575178" cy="449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B0497E4-D4B4-6BB6-8E64-517A7E9E14A4}"/>
              </a:ext>
            </a:extLst>
          </p:cNvPr>
          <p:cNvSpPr txBox="1">
            <a:spLocks noChangeArrowheads="1"/>
          </p:cNvSpPr>
          <p:nvPr/>
        </p:nvSpPr>
        <p:spPr bwMode="auto">
          <a:xfrm>
            <a:off x="1515273" y="3118013"/>
            <a:ext cx="10368831" cy="1199759"/>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8">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Taking responsibility for enabling others to achieve shared purpose in the face of uncertainty</a:t>
            </a:r>
          </a:p>
        </p:txBody>
      </p:sp>
    </p:spTree>
    <p:extLst>
      <p:ext uri="{BB962C8B-B14F-4D97-AF65-F5344CB8AC3E}">
        <p14:creationId xmlns:p14="http://schemas.microsoft.com/office/powerpoint/2010/main" val="283509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29F7C-7166-520F-72AD-E3DC6F3420A1}"/>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995A8ACB-C3C1-5EEF-41DA-233FC51843D5}"/>
              </a:ext>
            </a:extLst>
          </p:cNvPr>
          <p:cNvSpPr>
            <a:spLocks/>
          </p:cNvSpPr>
          <p:nvPr/>
        </p:nvSpPr>
        <p:spPr bwMode="auto">
          <a:xfrm>
            <a:off x="1596194" y="175827"/>
            <a:ext cx="7180052" cy="874653"/>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6926">
              <a:defRPr/>
            </a:pPr>
            <a:r>
              <a:rPr lang="en-US" sz="47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Then leaders…</a:t>
            </a:r>
          </a:p>
        </p:txBody>
      </p:sp>
      <p:pic>
        <p:nvPicPr>
          <p:cNvPr id="151555" name="Picture 2">
            <a:extLst>
              <a:ext uri="{FF2B5EF4-FFF2-40B4-BE49-F238E27FC236}">
                <a16:creationId xmlns:a16="http://schemas.microsoft.com/office/drawing/2014/main" id="{B8064155-414F-2D54-2B02-CAF22E5DAB26}"/>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64857" y="1220513"/>
            <a:ext cx="10575178" cy="449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6" name="Picture 3">
            <a:extLst>
              <a:ext uri="{FF2B5EF4-FFF2-40B4-BE49-F238E27FC236}">
                <a16:creationId xmlns:a16="http://schemas.microsoft.com/office/drawing/2014/main" id="{23405115-902C-4103-80BA-306885A6BC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2248" y="2530944"/>
            <a:ext cx="9139238" cy="123284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E9641D7-7734-C6F5-6F61-6C8B969483B6}"/>
              </a:ext>
            </a:extLst>
          </p:cNvPr>
          <p:cNvSpPr/>
          <p:nvPr/>
        </p:nvSpPr>
        <p:spPr>
          <a:xfrm>
            <a:off x="894711" y="2023720"/>
            <a:ext cx="9786775" cy="1740070"/>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6" b="1">
                <a:solidFill>
                  <a:sysClr val="windowText" lastClr="000000"/>
                </a:solidFill>
              </a:rPr>
              <a:t>Have followers who trust and respect them.</a:t>
            </a:r>
          </a:p>
        </p:txBody>
      </p:sp>
    </p:spTree>
    <p:extLst>
      <p:ext uri="{BB962C8B-B14F-4D97-AF65-F5344CB8AC3E}">
        <p14:creationId xmlns:p14="http://schemas.microsoft.com/office/powerpoint/2010/main" val="357115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D0F39-90BE-2232-BA0E-0B7908FAB6BD}"/>
              </a:ext>
            </a:extLst>
          </p:cNvPr>
          <p:cNvSpPr>
            <a:spLocks noGrp="1"/>
          </p:cNvSpPr>
          <p:nvPr>
            <p:ph type="title"/>
          </p:nvPr>
        </p:nvSpPr>
        <p:spPr/>
        <p:txBody>
          <a:bodyPr>
            <a:normAutofit/>
          </a:bodyPr>
          <a:lstStyle/>
          <a:p>
            <a:r>
              <a:rPr lang="en-US" sz="4800">
                <a:ea typeface="Calibri Light"/>
                <a:cs typeface="Calibri Light"/>
              </a:rPr>
              <a:t>Leaders...</a:t>
            </a:r>
            <a:endParaRPr lang="en-US" sz="4800"/>
          </a:p>
        </p:txBody>
      </p:sp>
      <p:sp>
        <p:nvSpPr>
          <p:cNvPr id="3" name="Content Placeholder 2">
            <a:extLst>
              <a:ext uri="{FF2B5EF4-FFF2-40B4-BE49-F238E27FC236}">
                <a16:creationId xmlns:a16="http://schemas.microsoft.com/office/drawing/2014/main" id="{3A77E456-2624-124E-C20E-C24E567889F9}"/>
              </a:ext>
            </a:extLst>
          </p:cNvPr>
          <p:cNvSpPr>
            <a:spLocks noGrp="1"/>
          </p:cNvSpPr>
          <p:nvPr>
            <p:ph idx="1"/>
          </p:nvPr>
        </p:nvSpPr>
        <p:spPr/>
        <p:txBody>
          <a:bodyPr vert="horz" lIns="0" tIns="45708" rIns="0" bIns="45708" rtlCol="0" anchor="t">
            <a:normAutofit/>
          </a:bodyPr>
          <a:lstStyle/>
          <a:p>
            <a:endParaRPr lang="en-US" sz="4799">
              <a:ea typeface="Calibri"/>
              <a:cs typeface="Calibri"/>
            </a:endParaRPr>
          </a:p>
          <a:p>
            <a:r>
              <a:rPr lang="en-US" sz="4799">
                <a:ea typeface="Calibri"/>
                <a:cs typeface="Calibri"/>
              </a:rPr>
              <a:t>Are TRUSTED and RESPECTED</a:t>
            </a:r>
            <a:endParaRPr lang="en-US"/>
          </a:p>
          <a:p>
            <a:endParaRPr lang="en-US" sz="4799">
              <a:ea typeface="Calibri"/>
              <a:cs typeface="Calibri"/>
            </a:endParaRPr>
          </a:p>
          <a:p>
            <a:r>
              <a:rPr lang="en-US" sz="4799">
                <a:ea typeface="Calibri"/>
                <a:cs typeface="Calibri"/>
              </a:rPr>
              <a:t>Have followers</a:t>
            </a:r>
            <a:endParaRPr lang="en-US"/>
          </a:p>
        </p:txBody>
      </p:sp>
    </p:spTree>
    <p:extLst>
      <p:ext uri="{BB962C8B-B14F-4D97-AF65-F5344CB8AC3E}">
        <p14:creationId xmlns:p14="http://schemas.microsoft.com/office/powerpoint/2010/main" val="143326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199138" y="1600200"/>
            <a:ext cx="7177099" cy="4572000"/>
          </a:xfrm>
        </p:spPr>
        <p:txBody>
          <a:bodyPr vert="horz" lIns="0" tIns="45708" rIns="0" bIns="45708" rtlCol="0" anchor="t">
            <a:normAutofit/>
          </a:bodyPr>
          <a:lstStyle/>
          <a:p>
            <a:pPr lvl="0">
              <a:lnSpc>
                <a:spcPct val="110000"/>
              </a:lnSpc>
            </a:pPr>
            <a:r>
              <a:rPr lang="en-US" sz="3199"/>
              <a:t>Campaigns allow for the identification of leaders who can share power, responsibility and authority.</a:t>
            </a:r>
            <a:endParaRPr lang="en-US" sz="3199">
              <a:cs typeface="Calibri" panose="020F0502020204030204"/>
            </a:endParaRPr>
          </a:p>
          <a:p>
            <a:pPr>
              <a:lnSpc>
                <a:spcPct val="110000"/>
              </a:lnSpc>
            </a:pPr>
            <a:endParaRPr lang="en-US" sz="3199">
              <a:cs typeface="Calibri" panose="020F0502020204030204"/>
            </a:endParaRPr>
          </a:p>
          <a:p>
            <a:pPr>
              <a:lnSpc>
                <a:spcPct val="110000"/>
              </a:lnSpc>
            </a:pPr>
            <a:r>
              <a:rPr lang="en-US" sz="3199"/>
              <a:t>Well planned campaigns intentionally build structures that distribute power, responsibility, and authority.</a:t>
            </a:r>
            <a:endParaRPr lang="en-US" sz="3199">
              <a:cs typeface="Calibri" panose="020F0502020204030204"/>
            </a:endParaRPr>
          </a:p>
          <a:p>
            <a:pPr lvl="0">
              <a:lnSpc>
                <a:spcPct val="110000"/>
              </a:lnSpc>
            </a:pPr>
            <a:endParaRPr lang="en-US" sz="3199">
              <a:cs typeface="Calibri" panose="020F0502020204030204"/>
            </a:endParaRPr>
          </a:p>
        </p:txBody>
      </p:sp>
      <p:pic>
        <p:nvPicPr>
          <p:cNvPr id="4" name="Picture 4" descr="A picture containing text, red, sign&#10;&#10;Description automatically generated">
            <a:extLst>
              <a:ext uri="{FF2B5EF4-FFF2-40B4-BE49-F238E27FC236}">
                <a16:creationId xmlns:a16="http://schemas.microsoft.com/office/drawing/2014/main" id="{76819D04-31AF-590C-1678-5FB217AC4633}"/>
              </a:ext>
            </a:extLst>
          </p:cNvPr>
          <p:cNvPicPr>
            <a:picLocks noChangeAspect="1"/>
          </p:cNvPicPr>
          <p:nvPr/>
        </p:nvPicPr>
        <p:blipFill>
          <a:blip r:embed="rId3"/>
          <a:stretch>
            <a:fillRect/>
          </a:stretch>
        </p:blipFill>
        <p:spPr>
          <a:xfrm>
            <a:off x="843598" y="1941788"/>
            <a:ext cx="3113530" cy="3020830"/>
          </a:xfrm>
          <a:prstGeom prst="rect">
            <a:avLst/>
          </a:prstGeom>
          <a:ln>
            <a:noFill/>
          </a:ln>
        </p:spPr>
      </p:pic>
    </p:spTree>
    <p:extLst>
      <p:ext uri="{BB962C8B-B14F-4D97-AF65-F5344CB8AC3E}">
        <p14:creationId xmlns:p14="http://schemas.microsoft.com/office/powerpoint/2010/main" val="327397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101B1-8639-69D5-9466-22C60B9B2624}"/>
              </a:ext>
            </a:extLst>
          </p:cNvPr>
          <p:cNvSpPr>
            <a:spLocks noGrp="1"/>
          </p:cNvSpPr>
          <p:nvPr>
            <p:ph type="title"/>
          </p:nvPr>
        </p:nvSpPr>
        <p:spPr/>
        <p:txBody>
          <a:bodyPr/>
          <a:lstStyle/>
          <a:p>
            <a:r>
              <a:rPr lang="en-US"/>
              <a:t>Dr. Taraja</a:t>
            </a:r>
          </a:p>
        </p:txBody>
      </p:sp>
      <p:sp>
        <p:nvSpPr>
          <p:cNvPr id="3" name="Text Placeholder 2">
            <a:extLst>
              <a:ext uri="{FF2B5EF4-FFF2-40B4-BE49-F238E27FC236}">
                <a16:creationId xmlns:a16="http://schemas.microsoft.com/office/drawing/2014/main" id="{BD1DCC8E-687A-01A5-F271-D13C97BDFE1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1679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82849-0BD8-5914-6CAB-C02EB3D2B222}"/>
              </a:ext>
            </a:extLst>
          </p:cNvPr>
          <p:cNvSpPr>
            <a:spLocks noGrp="1"/>
          </p:cNvSpPr>
          <p:nvPr>
            <p:ph type="ctrTitle"/>
          </p:nvPr>
        </p:nvSpPr>
        <p:spPr/>
        <p:txBody>
          <a:bodyPr anchor="b">
            <a:normAutofit/>
          </a:bodyPr>
          <a:lstStyle/>
          <a:p>
            <a:r>
              <a:rPr lang="en-US"/>
              <a:t>Worksite Mapping: People in the Campaign</a:t>
            </a:r>
          </a:p>
        </p:txBody>
      </p:sp>
      <p:sp>
        <p:nvSpPr>
          <p:cNvPr id="3" name="Subtitle 2">
            <a:extLst>
              <a:ext uri="{FF2B5EF4-FFF2-40B4-BE49-F238E27FC236}">
                <a16:creationId xmlns:a16="http://schemas.microsoft.com/office/drawing/2014/main" id="{315762F0-24ED-D958-A5B4-79BC29BAC9A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49979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1C040-84A0-59E6-ACAC-EEA88595DFA2}"/>
              </a:ext>
            </a:extLst>
          </p:cNvPr>
          <p:cNvSpPr>
            <a:spLocks noGrp="1"/>
          </p:cNvSpPr>
          <p:nvPr>
            <p:ph type="title"/>
          </p:nvPr>
        </p:nvSpPr>
        <p:spPr/>
        <p:txBody>
          <a:bodyPr anchor="t">
            <a:normAutofit/>
          </a:bodyPr>
          <a:lstStyle/>
          <a:p>
            <a:r>
              <a:rPr lang="en-US"/>
              <a:t>Why Worksite Mapping Matters</a:t>
            </a:r>
          </a:p>
        </p:txBody>
      </p:sp>
      <p:sp>
        <p:nvSpPr>
          <p:cNvPr id="4" name="Content Placeholder 3">
            <a:extLst>
              <a:ext uri="{FF2B5EF4-FFF2-40B4-BE49-F238E27FC236}">
                <a16:creationId xmlns:a16="http://schemas.microsoft.com/office/drawing/2014/main" id="{D3EA8F20-CFC7-A984-598E-87CD990AD68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87802" y="1018147"/>
            <a:ext cx="6813762" cy="4992688"/>
          </a:xfrm>
        </p:spPr>
        <p:txBody>
          <a:bodyPr>
            <a:normAutofit fontScale="85000" lnSpcReduction="10000"/>
          </a:bodyPr>
          <a:lstStyle/>
          <a:p>
            <a:pPr marL="0" indent="0">
              <a:spcBef>
                <a:spcPts val="2499"/>
              </a:spcBef>
              <a:buNone/>
            </a:pPr>
            <a:r>
              <a:rPr lang="en-US" b="1"/>
              <a:t>Visualizing Workplace Structure</a:t>
            </a:r>
          </a:p>
          <a:p>
            <a:pPr marL="0" lvl="1" indent="0">
              <a:buNone/>
            </a:pPr>
            <a:r>
              <a:t>Worksite mapping helps leaders see who works where and when, revealing workplace structure and communication flow.</a:t>
            </a:r>
            <a:endParaRPr lang="en-US"/>
          </a:p>
          <a:p>
            <a:pPr marL="0" indent="0">
              <a:spcBef>
                <a:spcPts val="2499"/>
              </a:spcBef>
              <a:buNone/>
            </a:pPr>
            <a:r>
              <a:rPr lang="en-US" b="1"/>
              <a:t>Identifying Influence and Opportunities</a:t>
            </a:r>
          </a:p>
          <a:p>
            <a:pPr marL="0" lvl="1" indent="0">
              <a:buNone/>
            </a:pPr>
            <a:r>
              <a:t>Mapping uncovers key areas of influence and potential organizing opportunities within the workforce.</a:t>
            </a:r>
            <a:endParaRPr lang="en-US"/>
          </a:p>
          <a:p>
            <a:pPr marL="0" indent="0">
              <a:spcBef>
                <a:spcPts val="2499"/>
              </a:spcBef>
              <a:buNone/>
            </a:pPr>
            <a:r>
              <a:rPr lang="en-US" b="1"/>
              <a:t>Strategic Resource Allocation</a:t>
            </a:r>
          </a:p>
          <a:p>
            <a:pPr marL="0" lvl="1" indent="0">
              <a:buNone/>
            </a:pPr>
            <a:r>
              <a:t>Worksite mapping enables targeted outreach and efficient resource use, enhancing organizing effectiveness.</a:t>
            </a:r>
            <a:endParaRPr lang="en-US"/>
          </a:p>
          <a:p>
            <a:pPr marL="0" indent="0">
              <a:spcBef>
                <a:spcPts val="2499"/>
              </a:spcBef>
              <a:buNone/>
            </a:pPr>
            <a:r>
              <a:rPr lang="en-US" b="1"/>
              <a:t>Turning Goals into Action</a:t>
            </a:r>
          </a:p>
          <a:p>
            <a:pPr marL="0" lvl="1" indent="0">
              <a:buNone/>
            </a:pPr>
            <a:r>
              <a:t>Mapping transforms abstract goals into clear, actionable plans by depicting workplace dynamics visually.</a:t>
            </a:r>
            <a:endParaRPr lang="en-US"/>
          </a:p>
        </p:txBody>
      </p:sp>
      <p:pic>
        <p:nvPicPr>
          <p:cNvPr id="5" name="Content Placeholder 4" descr="Hand drawn businessman and business woman icons in red and black colors are connected by arrows randomly on white background. This image shows the social media, and online communication between business people.">
            <a:extLst>
              <a:ext uri="{FF2B5EF4-FFF2-40B4-BE49-F238E27FC236}">
                <a16:creationId xmlns:a16="http://schemas.microsoft.com/office/drawing/2014/main" id="{2D0C6051-89A8-4074-B616-F5A5D43EC014}"/>
              </a:ext>
            </a:extLst>
          </p:cNvPr>
          <p:cNvPicPr>
            <a:picLocks noGrp="1" noChangeAspect="1"/>
          </p:cNvPicPr>
          <p:nvPr>
            <p:ph type="pic" sz="quarter" idx="4294967295"/>
          </p:nvPr>
        </p:nvPicPr>
        <p:blipFill>
          <a:blip r:embed="rId3"/>
          <a:stretch/>
        </p:blipFill>
        <p:spPr>
          <a:xfrm>
            <a:off x="681708" y="1867226"/>
            <a:ext cx="4275214" cy="2854606"/>
          </a:xfrm>
          <a:prstGeom prst="rect">
            <a:avLst/>
          </a:prstGeom>
          <a:noFill/>
        </p:spPr>
      </p:pic>
    </p:spTree>
    <p:extLst>
      <p:ext uri="{BB962C8B-B14F-4D97-AF65-F5344CB8AC3E}">
        <p14:creationId xmlns:p14="http://schemas.microsoft.com/office/powerpoint/2010/main" val="16759562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631033"/>
            <a:ext cx="9425767" cy="3595934"/>
          </a:xfrm>
        </p:spPr>
        <p:txBody>
          <a:bodyPr>
            <a:normAutofit/>
          </a:bodyPr>
          <a:lstStyle/>
          <a:p>
            <a:r>
              <a:rPr lang="en-US"/>
              <a:t>How do we know who our people are?</a:t>
            </a:r>
            <a:br>
              <a:rPr lang="en-US"/>
            </a:br>
            <a:br>
              <a:rPr lang="en-US"/>
            </a:br>
            <a:r>
              <a:rPr lang="en-US"/>
              <a:t>How do we know where our people are?</a:t>
            </a:r>
            <a:br>
              <a:rPr lang="en-US"/>
            </a:br>
            <a:br>
              <a:rPr lang="en-US"/>
            </a:br>
            <a:r>
              <a:rPr lang="en-US"/>
              <a:t>How do we know who they are connected to?</a:t>
            </a:r>
          </a:p>
        </p:txBody>
      </p:sp>
      <p:sp>
        <p:nvSpPr>
          <p:cNvPr id="3" name="Title 1">
            <a:extLst>
              <a:ext uri="{FF2B5EF4-FFF2-40B4-BE49-F238E27FC236}">
                <a16:creationId xmlns:a16="http://schemas.microsoft.com/office/drawing/2014/main" id="{28EC0B98-B42F-7CB5-CC9D-39C49D9D3CA4}"/>
              </a:ext>
            </a:extLst>
          </p:cNvPr>
          <p:cNvSpPr txBox="1">
            <a:spLocks/>
          </p:cNvSpPr>
          <p:nvPr/>
        </p:nvSpPr>
        <p:spPr>
          <a:xfrm>
            <a:off x="1593436" y="177800"/>
            <a:ext cx="9782801" cy="123983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Organizers Ask</a:t>
            </a:r>
          </a:p>
        </p:txBody>
      </p:sp>
    </p:spTree>
    <p:extLst>
      <p:ext uri="{BB962C8B-B14F-4D97-AF65-F5344CB8AC3E}">
        <p14:creationId xmlns:p14="http://schemas.microsoft.com/office/powerpoint/2010/main" val="403707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C6F6-5EF3-FDD6-EF21-95C4ECBA74C9}"/>
              </a:ext>
            </a:extLst>
          </p:cNvPr>
          <p:cNvSpPr>
            <a:spLocks noGrp="1"/>
          </p:cNvSpPr>
          <p:nvPr>
            <p:ph type="title"/>
          </p:nvPr>
        </p:nvSpPr>
        <p:spPr/>
        <p:txBody>
          <a:bodyPr anchor="t">
            <a:normAutofit/>
          </a:bodyPr>
          <a:lstStyle/>
          <a:p>
            <a:r>
              <a:rPr lang="en-US"/>
              <a:t>Building Leader Capacity Through Mapping</a:t>
            </a:r>
          </a:p>
        </p:txBody>
      </p:sp>
      <p:sp>
        <p:nvSpPr>
          <p:cNvPr id="4" name="Content Placeholder 3">
            <a:extLst>
              <a:ext uri="{FF2B5EF4-FFF2-40B4-BE49-F238E27FC236}">
                <a16:creationId xmlns:a16="http://schemas.microsoft.com/office/drawing/2014/main" id="{025BC096-0825-4D0D-FD19-78C9A023E589}"/>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56094" y="1021976"/>
            <a:ext cx="6320143" cy="5150224"/>
          </a:xfrm>
        </p:spPr>
        <p:txBody>
          <a:bodyPr>
            <a:normAutofit fontScale="92500" lnSpcReduction="20000"/>
          </a:bodyPr>
          <a:lstStyle/>
          <a:p>
            <a:pPr marL="0" indent="0">
              <a:spcBef>
                <a:spcPts val="2499"/>
              </a:spcBef>
              <a:buNone/>
            </a:pPr>
            <a:r>
              <a:rPr lang="en-US" b="1"/>
              <a:t>Mapping as Leadership Tool</a:t>
            </a:r>
          </a:p>
          <a:p>
            <a:pPr marL="0" lvl="1" indent="0">
              <a:buNone/>
            </a:pPr>
            <a:r>
              <a:t>Mapping transforms workplace views, helping leaders identify influencers and relationship strengths clearly.</a:t>
            </a:r>
            <a:endParaRPr lang="en-US"/>
          </a:p>
          <a:p>
            <a:pPr marL="0" indent="0">
              <a:spcBef>
                <a:spcPts val="2499"/>
              </a:spcBef>
              <a:buNone/>
            </a:pPr>
            <a:r>
              <a:rPr lang="en-US" b="1"/>
              <a:t>Strategic Clarity and Mobilization</a:t>
            </a:r>
          </a:p>
          <a:p>
            <a:pPr marL="0" lvl="1" indent="0">
              <a:buNone/>
            </a:pPr>
            <a:r>
              <a:t>Mapping provides clarity on workplace layout, enabling leaders to strategize and mobilize effectively.</a:t>
            </a:r>
            <a:endParaRPr lang="en-US"/>
          </a:p>
          <a:p>
            <a:pPr marL="0" indent="0">
              <a:spcBef>
                <a:spcPts val="2499"/>
              </a:spcBef>
              <a:buNone/>
            </a:pPr>
            <a:r>
              <a:rPr lang="en-US" b="1"/>
              <a:t>Identifying Key Leaders</a:t>
            </a:r>
          </a:p>
          <a:p>
            <a:pPr marL="0" lvl="1" indent="0">
              <a:buNone/>
            </a:pPr>
            <a:r>
              <a:t>Mapping helps spot natural leaders and activists to play pivotal roles in campaigns.</a:t>
            </a:r>
            <a:endParaRPr lang="en-US"/>
          </a:p>
          <a:p>
            <a:pPr marL="0" indent="0">
              <a:spcBef>
                <a:spcPts val="2499"/>
              </a:spcBef>
              <a:buNone/>
            </a:pPr>
            <a:r>
              <a:rPr lang="en-US" b="1"/>
              <a:t>Fostering Engagement and Confidence</a:t>
            </a:r>
          </a:p>
          <a:p>
            <a:pPr marL="0" lvl="1" indent="0">
              <a:buNone/>
            </a:pPr>
            <a:r>
              <a:t>Engaging in mapping encourages ownership, enhancing leader confidence and commitment.</a:t>
            </a:r>
            <a:endParaRPr lang="en-US"/>
          </a:p>
        </p:txBody>
      </p:sp>
      <p:pic>
        <p:nvPicPr>
          <p:cNvPr id="5" name="Content Placeholder 4" descr="Thinking progress, searching for idea. Businessman in a black suite with gears (progress symbol) instead of head. From small to medium and big. Arrow pointing from one to another.">
            <a:extLst>
              <a:ext uri="{FF2B5EF4-FFF2-40B4-BE49-F238E27FC236}">
                <a16:creationId xmlns:a16="http://schemas.microsoft.com/office/drawing/2014/main" id="{080ED129-1E54-4F67-BC0C-D4075654F250}"/>
              </a:ext>
            </a:extLst>
          </p:cNvPr>
          <p:cNvPicPr>
            <a:picLocks noGrp="1" noChangeAspect="1"/>
          </p:cNvPicPr>
          <p:nvPr>
            <p:ph type="pic" sz="quarter" idx="4294967295"/>
          </p:nvPr>
        </p:nvPicPr>
        <p:blipFill>
          <a:blip r:embed="rId3"/>
          <a:srcRect l="14792" r="8334" b="-2"/>
          <a:stretch>
            <a:fillRect/>
          </a:stretch>
        </p:blipFill>
        <p:spPr>
          <a:xfrm>
            <a:off x="1148012" y="2097881"/>
            <a:ext cx="3908082" cy="3394075"/>
          </a:xfrm>
          <a:prstGeom prst="rect">
            <a:avLst/>
          </a:prstGeom>
          <a:noFill/>
        </p:spPr>
      </p:pic>
    </p:spTree>
    <p:extLst>
      <p:ext uri="{BB962C8B-B14F-4D97-AF65-F5344CB8AC3E}">
        <p14:creationId xmlns:p14="http://schemas.microsoft.com/office/powerpoint/2010/main" val="10289697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09EC-6D05-C49C-A9C2-96FF8E7B17A3}"/>
              </a:ext>
            </a:extLst>
          </p:cNvPr>
          <p:cNvSpPr>
            <a:spLocks noGrp="1"/>
          </p:cNvSpPr>
          <p:nvPr>
            <p:ph type="title"/>
          </p:nvPr>
        </p:nvSpPr>
        <p:spPr>
          <a:xfrm>
            <a:off x="1593436" y="177801"/>
            <a:ext cx="9782801" cy="709706"/>
          </a:xfrm>
        </p:spPr>
        <p:txBody>
          <a:bodyPr anchor="b">
            <a:normAutofit/>
          </a:bodyPr>
          <a:lstStyle/>
          <a:p>
            <a:r>
              <a:rPr lang="en-US"/>
              <a:t>Strategic Organizing with Worksite Maps</a:t>
            </a:r>
          </a:p>
        </p:txBody>
      </p:sp>
      <p:sp>
        <p:nvSpPr>
          <p:cNvPr id="4" name="Content Placeholder 3">
            <a:extLst>
              <a:ext uri="{FF2B5EF4-FFF2-40B4-BE49-F238E27FC236}">
                <a16:creationId xmlns:a16="http://schemas.microsoft.com/office/drawing/2014/main" id="{31315D05-A5AA-5D4A-8523-B713A052CF2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99073" y="1417637"/>
            <a:ext cx="4877163" cy="4754563"/>
          </a:xfrm>
        </p:spPr>
        <p:txBody>
          <a:bodyPr>
            <a:normAutofit fontScale="85000" lnSpcReduction="20000"/>
          </a:bodyPr>
          <a:lstStyle/>
          <a:p>
            <a:pPr marL="0" indent="0">
              <a:spcBef>
                <a:spcPts val="2499"/>
              </a:spcBef>
              <a:buNone/>
            </a:pPr>
            <a:r>
              <a:rPr lang="en-US" b="1"/>
              <a:t>Identifying Communication Gaps</a:t>
            </a:r>
          </a:p>
          <a:p>
            <a:pPr marL="0" lvl="1" indent="0">
              <a:buNone/>
            </a:pPr>
            <a:r>
              <a:t>Worksite maps help leaders identify communication and representation gaps in the workplace to ensure full coverage.</a:t>
            </a:r>
            <a:endParaRPr lang="en-US"/>
          </a:p>
          <a:p>
            <a:pPr marL="0" indent="0">
              <a:spcBef>
                <a:spcPts val="2499"/>
              </a:spcBef>
              <a:buNone/>
            </a:pPr>
            <a:r>
              <a:rPr lang="en-US" b="1"/>
              <a:t>Supporting Planning and Outreach</a:t>
            </a:r>
          </a:p>
          <a:p>
            <a:pPr marL="0" lvl="1" indent="0">
              <a:buNone/>
            </a:pPr>
            <a:r>
              <a:t>Maps support planning meetings, actions, and visibility events by showing where support is strong or requires improvement.</a:t>
            </a:r>
            <a:endParaRPr lang="en-US"/>
          </a:p>
          <a:p>
            <a:pPr marL="0" indent="0">
              <a:spcBef>
                <a:spcPts val="2499"/>
              </a:spcBef>
              <a:buNone/>
            </a:pPr>
            <a:r>
              <a:rPr lang="en-US" b="1"/>
              <a:t>Tracking Progress Dynamically</a:t>
            </a:r>
          </a:p>
          <a:p>
            <a:pPr marL="0" lvl="1" indent="0">
              <a:buNone/>
            </a:pPr>
            <a:r>
              <a:t>Leaders track contact, attendance, and commitments on the map, enabling data-driven adjustments in organizing tactics.</a:t>
            </a:r>
            <a:endParaRPr lang="en-US"/>
          </a:p>
        </p:txBody>
      </p:sp>
      <p:pic>
        <p:nvPicPr>
          <p:cNvPr id="3" name="Picture 2" descr="IMG_5262.jpg">
            <a:extLst>
              <a:ext uri="{FF2B5EF4-FFF2-40B4-BE49-F238E27FC236}">
                <a16:creationId xmlns:a16="http://schemas.microsoft.com/office/drawing/2014/main" id="{85F89A28-D524-469C-5EAE-0A45DF776D0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68649" y="1417638"/>
            <a:ext cx="5725763" cy="4294322"/>
          </a:xfrm>
          <a:prstGeom prst="rect">
            <a:avLst/>
          </a:prstGeom>
        </p:spPr>
      </p:pic>
    </p:spTree>
    <p:extLst>
      <p:ext uri="{BB962C8B-B14F-4D97-AF65-F5344CB8AC3E}">
        <p14:creationId xmlns:p14="http://schemas.microsoft.com/office/powerpoint/2010/main" val="2580607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0A6B9EB0-79D6-DC5E-26A3-DEE53C05A47D}"/>
              </a:ext>
            </a:extLst>
          </p:cNvPr>
          <p:cNvGraphicFramePr>
            <a:graphicFrameLocks noGrp="1"/>
          </p:cNvGraphicFramePr>
          <p:nvPr>
            <p:extLst>
              <p:ext uri="{D42A27DB-BD31-4B8C-83A1-F6EECF244321}">
                <p14:modId xmlns:p14="http://schemas.microsoft.com/office/powerpoint/2010/main" val="742418549"/>
              </p:ext>
            </p:extLst>
          </p:nvPr>
        </p:nvGraphicFramePr>
        <p:xfrm>
          <a:off x="1133572" y="969700"/>
          <a:ext cx="9592845" cy="4923513"/>
        </p:xfrm>
        <a:graphic>
          <a:graphicData uri="http://schemas.openxmlformats.org/drawingml/2006/table">
            <a:tbl>
              <a:tblPr firstRow="1" bandRow="1"/>
              <a:tblGrid>
                <a:gridCol w="725901">
                  <a:extLst>
                    <a:ext uri="{9D8B030D-6E8A-4147-A177-3AD203B41FA5}">
                      <a16:colId xmlns:a16="http://schemas.microsoft.com/office/drawing/2014/main" val="3045703114"/>
                    </a:ext>
                  </a:extLst>
                </a:gridCol>
                <a:gridCol w="963852">
                  <a:extLst>
                    <a:ext uri="{9D8B030D-6E8A-4147-A177-3AD203B41FA5}">
                      <a16:colId xmlns:a16="http://schemas.microsoft.com/office/drawing/2014/main" val="3706166863"/>
                    </a:ext>
                  </a:extLst>
                </a:gridCol>
                <a:gridCol w="726279">
                  <a:extLst>
                    <a:ext uri="{9D8B030D-6E8A-4147-A177-3AD203B41FA5}">
                      <a16:colId xmlns:a16="http://schemas.microsoft.com/office/drawing/2014/main" val="1151672348"/>
                    </a:ext>
                  </a:extLst>
                </a:gridCol>
                <a:gridCol w="726279">
                  <a:extLst>
                    <a:ext uri="{9D8B030D-6E8A-4147-A177-3AD203B41FA5}">
                      <a16:colId xmlns:a16="http://schemas.microsoft.com/office/drawing/2014/main" val="2639122760"/>
                    </a:ext>
                  </a:extLst>
                </a:gridCol>
                <a:gridCol w="1175610">
                  <a:extLst>
                    <a:ext uri="{9D8B030D-6E8A-4147-A177-3AD203B41FA5}">
                      <a16:colId xmlns:a16="http://schemas.microsoft.com/office/drawing/2014/main" val="3743865168"/>
                    </a:ext>
                  </a:extLst>
                </a:gridCol>
                <a:gridCol w="780462">
                  <a:extLst>
                    <a:ext uri="{9D8B030D-6E8A-4147-A177-3AD203B41FA5}">
                      <a16:colId xmlns:a16="http://schemas.microsoft.com/office/drawing/2014/main" val="1812771193"/>
                    </a:ext>
                  </a:extLst>
                </a:gridCol>
                <a:gridCol w="778619">
                  <a:extLst>
                    <a:ext uri="{9D8B030D-6E8A-4147-A177-3AD203B41FA5}">
                      <a16:colId xmlns:a16="http://schemas.microsoft.com/office/drawing/2014/main" val="273965802"/>
                    </a:ext>
                  </a:extLst>
                </a:gridCol>
                <a:gridCol w="512261">
                  <a:extLst>
                    <a:ext uri="{9D8B030D-6E8A-4147-A177-3AD203B41FA5}">
                      <a16:colId xmlns:a16="http://schemas.microsoft.com/office/drawing/2014/main" val="1819642091"/>
                    </a:ext>
                  </a:extLst>
                </a:gridCol>
                <a:gridCol w="927565">
                  <a:extLst>
                    <a:ext uri="{9D8B030D-6E8A-4147-A177-3AD203B41FA5}">
                      <a16:colId xmlns:a16="http://schemas.microsoft.com/office/drawing/2014/main" val="2883963498"/>
                    </a:ext>
                  </a:extLst>
                </a:gridCol>
                <a:gridCol w="1164775">
                  <a:extLst>
                    <a:ext uri="{9D8B030D-6E8A-4147-A177-3AD203B41FA5}">
                      <a16:colId xmlns:a16="http://schemas.microsoft.com/office/drawing/2014/main" val="2381747259"/>
                    </a:ext>
                  </a:extLst>
                </a:gridCol>
                <a:gridCol w="1111242">
                  <a:extLst>
                    <a:ext uri="{9D8B030D-6E8A-4147-A177-3AD203B41FA5}">
                      <a16:colId xmlns:a16="http://schemas.microsoft.com/office/drawing/2014/main" val="3361777394"/>
                    </a:ext>
                  </a:extLst>
                </a:gridCol>
              </a:tblGrid>
              <a:tr h="628599">
                <a:tc>
                  <a:txBody>
                    <a:bodyPr/>
                    <a:lstStyle/>
                    <a:p>
                      <a:pPr algn="l" fontAlgn="b">
                        <a:buNone/>
                      </a:pPr>
                      <a:r>
                        <a:rPr lang="en-US" sz="1300" b="1" i="0" u="none" strike="noStrike">
                          <a:solidFill>
                            <a:srgbClr val="FFFFFF"/>
                          </a:solidFill>
                          <a:effectLst/>
                          <a:latin typeface="Calibri"/>
                        </a:rPr>
                        <a:t>Name</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Role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CEA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ABC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Works Well With</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Union Support Rank</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Attended Board Mtg</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Joined Rally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Displayed Union Poster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panose="020F0502020204030204" pitchFamily="34" charset="0"/>
                        </a:rPr>
                        <a:t>Personal Contact Updated</a:t>
                      </a:r>
                      <a:endParaRPr lang="en-US" sz="1300" b="0" i="0" u="none" strike="noStrike">
                        <a:effectLst/>
                        <a:latin typeface="Arial" panose="020B0604020202020204" pitchFamily="34" charset="0"/>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extLst>
                  <a:ext uri="{0D108BD9-81ED-4DB2-BD59-A6C34878D82A}">
                    <a16:rowId xmlns:a16="http://schemas.microsoft.com/office/drawing/2014/main" val="1025785114"/>
                  </a:ext>
                </a:extLst>
              </a:tr>
              <a:tr h="432458">
                <a:tc>
                  <a:txBody>
                    <a:bodyPr/>
                    <a:lstStyle/>
                    <a:p>
                      <a:pPr algn="l" fontAlgn="b">
                        <a:buNone/>
                      </a:pPr>
                      <a:r>
                        <a:rPr lang="en-US" sz="1300" b="0" i="0" u="none" strike="noStrike">
                          <a:solidFill>
                            <a:srgbClr val="000000"/>
                          </a:solidFill>
                          <a:effectLst/>
                          <a:latin typeface="Calibri"/>
                        </a:rPr>
                        <a:t>Alex Johnson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Math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Leo Martinez, Morgan Taylor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Class size 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3886711444"/>
                  </a:ext>
                </a:extLst>
              </a:tr>
              <a:tr h="432458">
                <a:tc>
                  <a:txBody>
                    <a:bodyPr/>
                    <a:lstStyle/>
                    <a:p>
                      <a:pPr algn="l" fontAlgn="b">
                        <a:buNone/>
                      </a:pPr>
                      <a:r>
                        <a:rPr lang="en-US" sz="1300" b="0" i="0" u="none" strike="noStrike">
                          <a:solidFill>
                            <a:srgbClr val="000000"/>
                          </a:solidFill>
                          <a:effectLst/>
                          <a:latin typeface="Calibri" panose="020F0502020204030204" pitchFamily="34" charset="0"/>
                        </a:rPr>
                        <a:t>Jamie Patel</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School Nurse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Riley Brooks,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Safety protocol clarity</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7182665"/>
                  </a:ext>
                </a:extLst>
              </a:tr>
              <a:tr h="432458">
                <a:tc>
                  <a:txBody>
                    <a:bodyPr/>
                    <a:lstStyle/>
                    <a:p>
                      <a:pPr algn="l" fontAlgn="b">
                        <a:buNone/>
                      </a:pPr>
                      <a:r>
                        <a:rPr lang="en-US" sz="1300" b="0" i="0" u="none" strike="noStrike">
                          <a:solidFill>
                            <a:srgbClr val="000000"/>
                          </a:solidFill>
                          <a:effectLst/>
                          <a:latin typeface="Calibri"/>
                        </a:rPr>
                        <a:t>Morgan Taylor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English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Alex Johnson, 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Grievance process delays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486175590"/>
                  </a:ext>
                </a:extLst>
              </a:tr>
              <a:tr h="432458">
                <a:tc>
                  <a:txBody>
                    <a:bodyPr/>
                    <a:lstStyle/>
                    <a:p>
                      <a:pPr algn="l" fontAlgn="b">
                        <a:buNone/>
                      </a:pPr>
                      <a:r>
                        <a:rPr lang="en-US" sz="1300" b="0" i="0" u="none" strike="noStrike">
                          <a:solidFill>
                            <a:srgbClr val="000000"/>
                          </a:solidFill>
                          <a:effectLst/>
                          <a:latin typeface="Calibri"/>
                        </a:rPr>
                        <a:t>Riley Brooks</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Counselor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Jamie Patel,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Caseload limits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05695066"/>
                  </a:ext>
                </a:extLst>
              </a:tr>
              <a:tr h="432458">
                <a:tc>
                  <a:txBody>
                    <a:bodyPr/>
                    <a:lstStyle/>
                    <a:p>
                      <a:pPr algn="l" fontAlgn="b">
                        <a:buNone/>
                      </a:pPr>
                      <a:r>
                        <a:rPr lang="en-US" sz="1300" b="0" i="0" u="none" strike="noStrike">
                          <a:solidFill>
                            <a:srgbClr val="000000"/>
                          </a:solidFill>
                          <a:effectLst/>
                          <a:latin typeface="Calibri"/>
                        </a:rPr>
                        <a:t>Samira Ali</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SPED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Riley Brooks, Jamie Patel</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Planning time</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617045875"/>
                  </a:ext>
                </a:extLst>
              </a:tr>
              <a:tr h="432458">
                <a:tc>
                  <a:txBody>
                    <a:bodyPr/>
                    <a:lstStyle/>
                    <a:p>
                      <a:pPr algn="l" fontAlgn="b">
                        <a:buNone/>
                      </a:pPr>
                      <a:r>
                        <a:rPr lang="en-US" sz="1300" b="0" i="0" u="none" strike="noStrike">
                          <a:solidFill>
                            <a:srgbClr val="000000"/>
                          </a:solidFill>
                          <a:effectLst/>
                          <a:latin typeface="Calibri"/>
                        </a:rPr>
                        <a:t>Leo Martinez</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Science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Alex Johnson, Drew Santiago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Lab safety resources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02258084"/>
                  </a:ext>
                </a:extLst>
              </a:tr>
              <a:tr h="432458">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Librarian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Morgan Taylor, Jordan Kim</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Access to materials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240779297"/>
                  </a:ext>
                </a:extLst>
              </a:tr>
              <a:tr h="236317">
                <a:tc>
                  <a:txBody>
                    <a:bodyPr/>
                    <a:lstStyle/>
                    <a:p>
                      <a:pPr algn="l" fontAlgn="b">
                        <a:buNone/>
                      </a:pPr>
                      <a:r>
                        <a:rPr lang="en-US" sz="1300" b="0" i="0" u="none" strike="noStrike">
                          <a:solidFill>
                            <a:srgbClr val="000000"/>
                          </a:solidFill>
                          <a:effectLst/>
                          <a:latin typeface="Calibri" panose="020F0502020204030204" pitchFamily="34" charset="0"/>
                        </a:rPr>
                        <a:t>Jordan Kim</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Art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Supply budget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229132915"/>
                  </a:ext>
                </a:extLst>
              </a:tr>
              <a:tr h="432458">
                <a:tc>
                  <a:txBody>
                    <a:bodyPr/>
                    <a:lstStyle/>
                    <a:p>
                      <a:pPr algn="l" fontAlgn="b">
                        <a:buNone/>
                      </a:pPr>
                      <a:r>
                        <a:rPr lang="en-US" sz="1300" b="0" i="0" u="none" strike="noStrike">
                          <a:solidFill>
                            <a:srgbClr val="000000"/>
                          </a:solidFill>
                          <a:effectLst/>
                          <a:latin typeface="Calibri"/>
                        </a:rPr>
                        <a:t>Quinn Harper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Kindergarten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Drew Santiago,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Evaluation support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1226328904"/>
                  </a:ext>
                </a:extLst>
              </a:tr>
              <a:tr h="432458">
                <a:tc>
                  <a:txBody>
                    <a:bodyPr/>
                    <a:lstStyle/>
                    <a:p>
                      <a:pPr algn="l" fontAlgn="b">
                        <a:buNone/>
                      </a:pPr>
                      <a:r>
                        <a:rPr lang="en-US" sz="1300" b="0" i="0" u="none" strike="noStrike">
                          <a:solidFill>
                            <a:srgbClr val="000000"/>
                          </a:solidFill>
                          <a:effectLst/>
                          <a:latin typeface="Calibri"/>
                        </a:rPr>
                        <a:t>Drew Santiago</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PE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Leo Martinez, Quinn Harper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Assault protocol</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980825137"/>
                  </a:ext>
                </a:extLst>
              </a:tr>
            </a:tbl>
          </a:graphicData>
        </a:graphic>
      </p:graphicFrame>
      <p:sp>
        <p:nvSpPr>
          <p:cNvPr id="21" name="TextBox 20">
            <a:extLst>
              <a:ext uri="{FF2B5EF4-FFF2-40B4-BE49-F238E27FC236}">
                <a16:creationId xmlns:a16="http://schemas.microsoft.com/office/drawing/2014/main" id="{FF41C26B-009B-187A-0D18-B6B2E23294C4}"/>
              </a:ext>
            </a:extLst>
          </p:cNvPr>
          <p:cNvSpPr txBox="1"/>
          <p:nvPr/>
        </p:nvSpPr>
        <p:spPr>
          <a:xfrm rot="16200000">
            <a:off x="-1623844" y="3196324"/>
            <a:ext cx="3969874" cy="461545"/>
          </a:xfrm>
          <a:prstGeom prst="rect">
            <a:avLst/>
          </a:prstGeom>
          <a:noFill/>
        </p:spPr>
        <p:txBody>
          <a:bodyPr wrap="square" rtlCol="0">
            <a:spAutoFit/>
          </a:bodyPr>
          <a:lstStyle/>
          <a:p>
            <a:r>
              <a:rPr lang="en-US" sz="2399" b="1">
                <a:solidFill>
                  <a:schemeClr val="bg1"/>
                </a:solidFill>
                <a:latin typeface="Playfair Display" pitchFamily="2" charset="77"/>
              </a:rPr>
              <a:t>Potential Building Chart</a:t>
            </a:r>
          </a:p>
        </p:txBody>
      </p:sp>
    </p:spTree>
    <p:extLst>
      <p:ext uri="{BB962C8B-B14F-4D97-AF65-F5344CB8AC3E}">
        <p14:creationId xmlns:p14="http://schemas.microsoft.com/office/powerpoint/2010/main" val="340630903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9892" y="1491848"/>
            <a:ext cx="3332881" cy="3498192"/>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 name="Title 2">
            <a:extLst>
              <a:ext uri="{FF2B5EF4-FFF2-40B4-BE49-F238E27FC236}">
                <a16:creationId xmlns:a16="http://schemas.microsoft.com/office/drawing/2014/main" id="{45BD26EF-7FB4-63A7-E87C-A32B609CDECC}"/>
              </a:ext>
            </a:extLst>
          </p:cNvPr>
          <p:cNvSpPr>
            <a:spLocks noGrp="1"/>
          </p:cNvSpPr>
          <p:nvPr>
            <p:ph type="title"/>
          </p:nvPr>
        </p:nvSpPr>
        <p:spPr>
          <a:xfrm>
            <a:off x="1028432" y="1967647"/>
            <a:ext cx="2628215" cy="2546594"/>
          </a:xfrm>
          <a:noFill/>
        </p:spPr>
        <p:txBody>
          <a:bodyPr vert="horz" lIns="91416" tIns="45708" rIns="91416" bIns="45708" rtlCol="0" anchor="ctr">
            <a:normAutofit/>
          </a:bodyPr>
          <a:lstStyle/>
          <a:p>
            <a:pPr algn="ctr"/>
            <a:r>
              <a:rPr lang="en-US" sz="1999" kern="1200">
                <a:solidFill>
                  <a:srgbClr val="FFFFFF"/>
                </a:solidFill>
                <a:latin typeface="+mj-lt"/>
                <a:ea typeface="+mj-ea"/>
                <a:cs typeface="+mj-cs"/>
              </a:rPr>
              <a:t>How to Assess Your Building/Department</a:t>
            </a:r>
            <a:br>
              <a:rPr lang="en-US" sz="1999" kern="1200">
                <a:solidFill>
                  <a:srgbClr val="FFFFFF"/>
                </a:solidFill>
                <a:latin typeface="+mj-lt"/>
                <a:ea typeface="+mj-ea"/>
                <a:cs typeface="+mj-cs"/>
              </a:rPr>
            </a:br>
            <a:r>
              <a:rPr lang="en-US" sz="1999" kern="1200">
                <a:solidFill>
                  <a:srgbClr val="FFFFFF"/>
                </a:solidFill>
                <a:latin typeface="+mj-lt"/>
                <a:ea typeface="+mj-ea"/>
                <a:cs typeface="+mj-cs"/>
              </a:rPr>
              <a:t>Union Power</a:t>
            </a:r>
          </a:p>
        </p:txBody>
      </p:sp>
      <p:graphicFrame>
        <p:nvGraphicFramePr>
          <p:cNvPr id="2" name="Table 1">
            <a:extLst>
              <a:ext uri="{FF2B5EF4-FFF2-40B4-BE49-F238E27FC236}">
                <a16:creationId xmlns:a16="http://schemas.microsoft.com/office/drawing/2014/main" id="{63B1BB7E-6D46-33A7-29F8-4109E9745162}"/>
              </a:ext>
            </a:extLst>
          </p:cNvPr>
          <p:cNvGraphicFramePr>
            <a:graphicFrameLocks noGrp="1"/>
          </p:cNvGraphicFramePr>
          <p:nvPr/>
        </p:nvGraphicFramePr>
        <p:xfrm>
          <a:off x="4935667" y="644192"/>
          <a:ext cx="6459746" cy="5567289"/>
        </p:xfrm>
        <a:graphic>
          <a:graphicData uri="http://schemas.openxmlformats.org/drawingml/2006/table">
            <a:tbl>
              <a:tblPr firstRow="1" bandRow="1">
                <a:tableStyleId>{5C22544A-7EE6-4342-B048-85BDC9FD1C3A}</a:tableStyleId>
              </a:tblPr>
              <a:tblGrid>
                <a:gridCol w="3787837">
                  <a:extLst>
                    <a:ext uri="{9D8B030D-6E8A-4147-A177-3AD203B41FA5}">
                      <a16:colId xmlns:a16="http://schemas.microsoft.com/office/drawing/2014/main" val="1345957408"/>
                    </a:ext>
                  </a:extLst>
                </a:gridCol>
                <a:gridCol w="1660764">
                  <a:extLst>
                    <a:ext uri="{9D8B030D-6E8A-4147-A177-3AD203B41FA5}">
                      <a16:colId xmlns:a16="http://schemas.microsoft.com/office/drawing/2014/main" val="410971636"/>
                    </a:ext>
                  </a:extLst>
                </a:gridCol>
                <a:gridCol w="1011145">
                  <a:extLst>
                    <a:ext uri="{9D8B030D-6E8A-4147-A177-3AD203B41FA5}">
                      <a16:colId xmlns:a16="http://schemas.microsoft.com/office/drawing/2014/main" val="136202313"/>
                    </a:ext>
                  </a:extLst>
                </a:gridCol>
              </a:tblGrid>
              <a:tr h="428253">
                <a:tc>
                  <a:txBody>
                    <a:bodyPr/>
                    <a:lstStyle/>
                    <a:p>
                      <a:pPr algn="l" fontAlgn="b">
                        <a:buNone/>
                      </a:pPr>
                      <a:r>
                        <a:rPr lang="en-US" sz="2400" u="none" strike="noStrike">
                          <a:effectLst/>
                        </a:rPr>
                        <a:t>Category</a:t>
                      </a:r>
                      <a:endParaRPr lang="en-US" sz="2400" b="1" i="0" u="none" strike="noStrike">
                        <a:solidFill>
                          <a:srgbClr val="FFFFFF"/>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Value</a:t>
                      </a:r>
                      <a:endParaRPr lang="en-US" sz="2400" b="1" i="0" u="none" strike="noStrike">
                        <a:solidFill>
                          <a:srgbClr val="FFFFFF"/>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Count</a:t>
                      </a:r>
                      <a:endParaRPr lang="en-US" sz="2400" b="1" i="0" u="none" strike="noStrike">
                        <a:solidFill>
                          <a:srgbClr val="FFFFFF"/>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466022775"/>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Leader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4</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14442207"/>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Supporter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3</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1051768098"/>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Undecided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2</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670689625"/>
                  </a:ext>
                </a:extLst>
              </a:tr>
              <a:tr h="428253">
                <a:tc>
                  <a:txBody>
                    <a:bodyPr/>
                    <a:lstStyle/>
                    <a:p>
                      <a:pPr algn="l" fontAlgn="b">
                        <a:buNone/>
                      </a:pPr>
                      <a:r>
                        <a:rPr lang="en-US" sz="2400" u="none" strike="noStrike">
                          <a:effectLst/>
                        </a:rPr>
                        <a:t>Union Support Rank</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1</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778047315"/>
                  </a:ext>
                </a:extLst>
              </a:tr>
              <a:tr h="428253">
                <a:tc>
                  <a:txBody>
                    <a:bodyPr/>
                    <a:lstStyle/>
                    <a:p>
                      <a:pPr algn="l" fontAlgn="b">
                        <a:buNone/>
                      </a:pPr>
                      <a:r>
                        <a:rPr lang="en-US" sz="2400" u="none" strike="noStrike">
                          <a:effectLst/>
                        </a:rPr>
                        <a:t>Personal Contact Updated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7</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224634200"/>
                  </a:ext>
                </a:extLst>
              </a:tr>
              <a:tr h="428253">
                <a:tc>
                  <a:txBody>
                    <a:bodyPr/>
                    <a:lstStyle/>
                    <a:p>
                      <a:pPr algn="l" fontAlgn="b">
                        <a:buNone/>
                      </a:pPr>
                      <a:r>
                        <a:rPr lang="en-US" sz="2400" u="none" strike="noStrike">
                          <a:effectLst/>
                        </a:rPr>
                        <a:t>Personal Contact Updated</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3</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237210264"/>
                  </a:ext>
                </a:extLst>
              </a:tr>
              <a:tr h="428253">
                <a:tc>
                  <a:txBody>
                    <a:bodyPr/>
                    <a:lstStyle/>
                    <a:p>
                      <a:pPr algn="l" fontAlgn="b">
                        <a:buNone/>
                      </a:pPr>
                      <a:r>
                        <a:rPr lang="en-US" sz="2400" u="none" strike="noStrike">
                          <a:effectLst/>
                        </a:rPr>
                        <a:t>Attended Board Mtg</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228720249"/>
                  </a:ext>
                </a:extLst>
              </a:tr>
              <a:tr h="428253">
                <a:tc>
                  <a:txBody>
                    <a:bodyPr/>
                    <a:lstStyle/>
                    <a:p>
                      <a:pPr algn="l" fontAlgn="b">
                        <a:buNone/>
                      </a:pPr>
                      <a:r>
                        <a:rPr lang="en-US" sz="2400" u="none" strike="noStrike">
                          <a:effectLst/>
                        </a:rPr>
                        <a:t>Attended Board Mtg</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4197981817"/>
                  </a:ext>
                </a:extLst>
              </a:tr>
              <a:tr h="428253">
                <a:tc>
                  <a:txBody>
                    <a:bodyPr/>
                    <a:lstStyle/>
                    <a:p>
                      <a:pPr algn="l" fontAlgn="b">
                        <a:buNone/>
                      </a:pPr>
                      <a:r>
                        <a:rPr lang="en-US" sz="2400" u="none" strike="noStrike">
                          <a:effectLst/>
                        </a:rPr>
                        <a:t>Joined Rally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047393414"/>
                  </a:ext>
                </a:extLst>
              </a:tr>
              <a:tr h="428253">
                <a:tc>
                  <a:txBody>
                    <a:bodyPr/>
                    <a:lstStyle/>
                    <a:p>
                      <a:pPr algn="l" fontAlgn="b">
                        <a:buNone/>
                      </a:pPr>
                      <a:r>
                        <a:rPr lang="en-US" sz="2400" u="none" strike="noStrike">
                          <a:effectLst/>
                        </a:rPr>
                        <a:t>Joined Rally</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5</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2594669915"/>
                  </a:ext>
                </a:extLst>
              </a:tr>
              <a:tr h="428253">
                <a:tc>
                  <a:txBody>
                    <a:bodyPr/>
                    <a:lstStyle/>
                    <a:p>
                      <a:pPr algn="l" fontAlgn="b">
                        <a:buNone/>
                      </a:pPr>
                      <a:r>
                        <a:rPr lang="en-US" sz="2400" u="none" strike="noStrike">
                          <a:effectLst/>
                        </a:rPr>
                        <a:t>Displayed Union Poster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No</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6</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3162453823"/>
                  </a:ext>
                </a:extLst>
              </a:tr>
              <a:tr h="428253">
                <a:tc>
                  <a:txBody>
                    <a:bodyPr/>
                    <a:lstStyle/>
                    <a:p>
                      <a:pPr algn="l" fontAlgn="b">
                        <a:buNone/>
                      </a:pPr>
                      <a:r>
                        <a:rPr lang="en-US" sz="2400" u="none" strike="noStrike">
                          <a:effectLst/>
                        </a:rPr>
                        <a:t>Displayed Union Poster</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l" fontAlgn="b">
                        <a:buNone/>
                      </a:pPr>
                      <a:r>
                        <a:rPr lang="en-US" sz="2400" u="none" strike="noStrike">
                          <a:effectLst/>
                        </a:rPr>
                        <a:t>Yes</a:t>
                      </a:r>
                      <a:endParaRPr lang="en-US" sz="2400" b="0" i="0" u="none" strike="noStrike">
                        <a:solidFill>
                          <a:srgbClr val="000000"/>
                        </a:solidFill>
                        <a:effectLst/>
                        <a:latin typeface="Calibri" panose="020F0502020204030204" pitchFamily="34" charset="0"/>
                      </a:endParaRPr>
                    </a:p>
                  </a:txBody>
                  <a:tcPr marL="20561" marR="20561" marT="20561" marB="0" anchor="b"/>
                </a:tc>
                <a:tc>
                  <a:txBody>
                    <a:bodyPr/>
                    <a:lstStyle/>
                    <a:p>
                      <a:pPr algn="r" fontAlgn="b">
                        <a:buNone/>
                      </a:pPr>
                      <a:r>
                        <a:rPr lang="en-US" sz="2400" u="none" strike="noStrike">
                          <a:effectLst/>
                        </a:rPr>
                        <a:t>4</a:t>
                      </a:r>
                      <a:endParaRPr lang="en-US" sz="2400" b="0" i="0" u="none" strike="noStrike">
                        <a:solidFill>
                          <a:srgbClr val="000000"/>
                        </a:solidFill>
                        <a:effectLst/>
                        <a:latin typeface="Calibri" panose="020F0502020204030204" pitchFamily="34" charset="0"/>
                      </a:endParaRPr>
                    </a:p>
                  </a:txBody>
                  <a:tcPr marL="20561" marR="20561" marT="20561" marB="0" anchor="b"/>
                </a:tc>
                <a:extLst>
                  <a:ext uri="{0D108BD9-81ED-4DB2-BD59-A6C34878D82A}">
                    <a16:rowId xmlns:a16="http://schemas.microsoft.com/office/drawing/2014/main" val="662457680"/>
                  </a:ext>
                </a:extLst>
              </a:tr>
            </a:tbl>
          </a:graphicData>
        </a:graphic>
      </p:graphicFrame>
    </p:spTree>
    <p:extLst>
      <p:ext uri="{BB962C8B-B14F-4D97-AF65-F5344CB8AC3E}">
        <p14:creationId xmlns:p14="http://schemas.microsoft.com/office/powerpoint/2010/main" val="37851025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6D39A-577C-D728-D8DF-B189398A8C05}"/>
              </a:ext>
            </a:extLst>
          </p:cNvPr>
          <p:cNvSpPr>
            <a:spLocks noGrp="1"/>
          </p:cNvSpPr>
          <p:nvPr>
            <p:ph type="title"/>
          </p:nvPr>
        </p:nvSpPr>
        <p:spPr/>
        <p:txBody>
          <a:bodyPr anchor="t">
            <a:normAutofit/>
          </a:bodyPr>
          <a:lstStyle/>
          <a:p>
            <a:r>
              <a:rPr lang="en-US"/>
              <a:t>Making Mapping Actionable</a:t>
            </a:r>
          </a:p>
        </p:txBody>
      </p:sp>
      <p:sp>
        <p:nvSpPr>
          <p:cNvPr id="4" name="Content Placeholder 3">
            <a:extLst>
              <a:ext uri="{FF2B5EF4-FFF2-40B4-BE49-F238E27FC236}">
                <a16:creationId xmlns:a16="http://schemas.microsoft.com/office/drawing/2014/main" id="{F684A0FB-C11B-7B88-351B-680692FC2F5E}"/>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136776" y="1417637"/>
            <a:ext cx="6239461" cy="4754563"/>
          </a:xfrm>
        </p:spPr>
        <p:txBody>
          <a:bodyPr>
            <a:normAutofit fontScale="85000" lnSpcReduction="10000"/>
          </a:bodyPr>
          <a:lstStyle/>
          <a:p>
            <a:pPr marL="0" indent="0">
              <a:spcBef>
                <a:spcPts val="2499"/>
              </a:spcBef>
              <a:buNone/>
            </a:pPr>
            <a:r>
              <a:rPr lang="en-US" b="1"/>
              <a:t>Evolving Living Document</a:t>
            </a:r>
          </a:p>
          <a:p>
            <a:pPr marL="0" lvl="1" indent="0">
              <a:buNone/>
            </a:pPr>
            <a:r>
              <a:t>Maps should be updated regularly to reflect staffing changes and workplace shifts for accuracy.</a:t>
            </a:r>
            <a:endParaRPr lang="en-US"/>
          </a:p>
          <a:p>
            <a:pPr marL="0" indent="0">
              <a:spcBef>
                <a:spcPts val="2499"/>
              </a:spcBef>
              <a:buNone/>
            </a:pPr>
            <a:r>
              <a:rPr lang="en-US" b="1"/>
              <a:t>Setting Goals and Measuring Success</a:t>
            </a:r>
          </a:p>
          <a:p>
            <a:pPr marL="0" lvl="1" indent="0">
              <a:buNone/>
            </a:pPr>
            <a:r>
              <a:t>Leaders use maps to set goals, measure progress, and coordinate organizing efforts effectively.</a:t>
            </a:r>
            <a:endParaRPr lang="en-US"/>
          </a:p>
          <a:p>
            <a:pPr marL="0" indent="0">
              <a:spcBef>
                <a:spcPts val="2499"/>
              </a:spcBef>
              <a:buNone/>
            </a:pPr>
            <a:r>
              <a:rPr lang="en-US" b="1"/>
              <a:t>Fostering Collaboration and Alignment</a:t>
            </a:r>
          </a:p>
          <a:p>
            <a:pPr marL="0" lvl="1" indent="0">
              <a:buNone/>
            </a:pPr>
            <a:r>
              <a:t>Sharing maps ensures team alignment and collaboration, enhancing campaign cohesiveness.</a:t>
            </a:r>
            <a:endParaRPr lang="en-US"/>
          </a:p>
          <a:p>
            <a:pPr marL="0" indent="0">
              <a:spcBef>
                <a:spcPts val="2499"/>
              </a:spcBef>
              <a:buNone/>
            </a:pPr>
            <a:r>
              <a:rPr lang="en-US" b="1"/>
              <a:t>Guiding Activities and Tracking Milestones</a:t>
            </a:r>
          </a:p>
          <a:p>
            <a:pPr marL="0" lvl="1" indent="0">
              <a:buNone/>
            </a:pPr>
            <a:r>
              <a:t>Actionable maps guide daily activities, track milestones, and adapt to changing needs.</a:t>
            </a:r>
            <a:endParaRPr lang="en-US"/>
          </a:p>
        </p:txBody>
      </p:sp>
      <p:pic>
        <p:nvPicPr>
          <p:cNvPr id="5" name="Content Placeholder 4" descr="Aerial view looking down on a diverse group of entrepreneurs meeting around a conference table. The small business team is discussing marketing opportunities. They are brainstorming while looking at a strategy map. Cups of coffee, markers and a tablet computer are visible on the table.">
            <a:extLst>
              <a:ext uri="{FF2B5EF4-FFF2-40B4-BE49-F238E27FC236}">
                <a16:creationId xmlns:a16="http://schemas.microsoft.com/office/drawing/2014/main" id="{CE14E802-003F-4BCC-8809-FFB1C46552BD}"/>
              </a:ext>
            </a:extLst>
          </p:cNvPr>
          <p:cNvPicPr>
            <a:picLocks noGrp="1" noChangeAspect="1"/>
          </p:cNvPicPr>
          <p:nvPr>
            <p:ph type="pic" sz="quarter" idx="4294967295"/>
          </p:nvPr>
        </p:nvPicPr>
        <p:blipFill>
          <a:blip r:embed="rId3"/>
          <a:srcRect l="23114" r="12104" b="-2"/>
          <a:stretch>
            <a:fillRect/>
          </a:stretch>
        </p:blipFill>
        <p:spPr>
          <a:xfrm>
            <a:off x="1070023" y="1584044"/>
            <a:ext cx="3815181" cy="3313393"/>
          </a:xfrm>
          <a:prstGeom prst="rect">
            <a:avLst/>
          </a:prstGeom>
          <a:noFill/>
        </p:spPr>
      </p:pic>
    </p:spTree>
    <p:extLst>
      <p:ext uri="{BB962C8B-B14F-4D97-AF65-F5344CB8AC3E}">
        <p14:creationId xmlns:p14="http://schemas.microsoft.com/office/powerpoint/2010/main" val="40119948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a:t>Who are we mapping? </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400" b="1"/>
              <a:t>Leaders –</a:t>
            </a:r>
            <a:r>
              <a:rPr lang="en-US" sz="340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400" b="1"/>
              <a:t>Mobilizers –</a:t>
            </a:r>
            <a:r>
              <a:rPr lang="en-US" sz="3400"/>
              <a:t> Are already convinced members, who are already willing to take action. They are connected to the other already convinced. </a:t>
            </a:r>
          </a:p>
          <a:p>
            <a:r>
              <a:rPr lang="en-US" sz="3400" b="1"/>
              <a:t>Activists – </a:t>
            </a:r>
            <a:r>
              <a:rPr lang="en-US" sz="3400"/>
              <a:t>Supportive and willing to act if invited but not able to move others. </a:t>
            </a:r>
          </a:p>
          <a:p>
            <a:endParaRPr lang="en-US" sz="3400"/>
          </a:p>
        </p:txBody>
      </p:sp>
      <p:sp>
        <p:nvSpPr>
          <p:cNvPr id="4" name="Slide Number Placeholder 3"/>
          <p:cNvSpPr>
            <a:spLocks noGrp="1"/>
          </p:cNvSpPr>
          <p:nvPr>
            <p:ph type="sldNum" sz="quarter" idx="12"/>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b="1"/>
              <a:t>Roles of People Within Your Campaign</a:t>
            </a:r>
          </a:p>
        </p:txBody>
      </p:sp>
      <p:pic>
        <p:nvPicPr>
          <p:cNvPr id="6" name="Picture 5"/>
          <p:cNvPicPr>
            <a:picLocks noChangeAspect="1"/>
          </p:cNvPicPr>
          <p:nvPr/>
        </p:nvPicPr>
        <p:blipFill rotWithShape="1">
          <a:blip r:embed="rId3"/>
          <a:srcRect l="24142" t="18760" r="901" b="7613"/>
          <a:stretch>
            <a:fillRect/>
          </a:stretch>
        </p:blipFill>
        <p:spPr>
          <a:xfrm>
            <a:off x="608012" y="870913"/>
            <a:ext cx="1927679" cy="1190955"/>
          </a:xfrm>
          <a:prstGeom prst="rect">
            <a:avLst/>
          </a:prstGeom>
        </p:spPr>
      </p:pic>
      <p:pic>
        <p:nvPicPr>
          <p:cNvPr id="8" name="Picture 7"/>
          <p:cNvPicPr>
            <a:picLocks noChangeAspect="1"/>
          </p:cNvPicPr>
          <p:nvPr/>
        </p:nvPicPr>
        <p:blipFill rotWithShape="1">
          <a:blip r:embed="rId4"/>
          <a:srcRect l="33698" r="-789" b="21408"/>
          <a:stretch>
            <a:fillRect/>
          </a:stretch>
        </p:blipFill>
        <p:spPr>
          <a:xfrm>
            <a:off x="584835" y="3605178"/>
            <a:ext cx="1974029" cy="1541908"/>
          </a:xfrm>
          <a:prstGeom prst="rect">
            <a:avLst/>
          </a:prstGeom>
        </p:spPr>
      </p:pic>
      <p:pic>
        <p:nvPicPr>
          <p:cNvPr id="13320" name="Picture 8" descr="Committees | Chicago Teachers Union"/>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26917" r="848" b="17117"/>
          <a:stretch>
            <a:fillRect/>
          </a:stretch>
        </p:blipFill>
        <p:spPr bwMode="auto">
          <a:xfrm>
            <a:off x="584835" y="2238046"/>
            <a:ext cx="1974029" cy="1190954"/>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80</a:t>
            </a:fld>
            <a:endParaRPr lang="en-US"/>
          </a:p>
        </p:txBody>
      </p:sp>
      <p:sp>
        <p:nvSpPr>
          <p:cNvPr id="7" name="Content Placeholder 2"/>
          <p:cNvSpPr txBox="1">
            <a:spLocks/>
          </p:cNvSpPr>
          <p:nvPr/>
        </p:nvSpPr>
        <p:spPr>
          <a:xfrm>
            <a:off x="2708628" y="1241945"/>
            <a:ext cx="9214431"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99">
                <a:solidFill>
                  <a:schemeClr val="tx2"/>
                </a:solidFill>
              </a:rPr>
              <a:t>Leaders bring their followers.</a:t>
            </a:r>
          </a:p>
          <a:p>
            <a:pPr marL="0" indent="0">
              <a:buNone/>
            </a:pPr>
            <a:endParaRPr lang="en-US" sz="3599">
              <a:solidFill>
                <a:schemeClr val="tx2"/>
              </a:solidFill>
            </a:endParaRPr>
          </a:p>
          <a:p>
            <a:pPr marL="0" indent="0">
              <a:buNone/>
            </a:pPr>
            <a:r>
              <a:rPr lang="en-US" sz="3599">
                <a:solidFill>
                  <a:schemeClr val="tx2"/>
                </a:solidFill>
              </a:rPr>
              <a:t>Mobilizers bring their loyalty to leaders and their reputation with colleagues. </a:t>
            </a:r>
          </a:p>
          <a:p>
            <a:pPr marL="0" indent="0">
              <a:buNone/>
            </a:pPr>
            <a:endParaRPr lang="en-US" sz="3599">
              <a:solidFill>
                <a:schemeClr val="tx2"/>
              </a:solidFill>
            </a:endParaRPr>
          </a:p>
          <a:p>
            <a:pPr marL="0" indent="0">
              <a:buNone/>
            </a:pPr>
            <a:r>
              <a:rPr lang="en-US" sz="3599">
                <a:solidFill>
                  <a:schemeClr val="tx2"/>
                </a:solidFill>
              </a:rPr>
              <a:t>Activists bring their potential.</a:t>
            </a:r>
          </a:p>
          <a:p>
            <a:endParaRPr lang="en-US" sz="3599">
              <a:solidFill>
                <a:schemeClr val="tx2"/>
              </a:solidFill>
            </a:endParaRPr>
          </a:p>
          <a:p>
            <a:pPr marL="0" indent="0">
              <a:buNone/>
            </a:pPr>
            <a:r>
              <a:rPr lang="en-US" sz="3599">
                <a:solidFill>
                  <a:schemeClr val="tx2"/>
                </a:solidFill>
              </a:rPr>
              <a:t>Not yet engaged – What is your plan? </a:t>
            </a:r>
          </a:p>
        </p:txBody>
      </p:sp>
      <p:pic>
        <p:nvPicPr>
          <p:cNvPr id="1026" name="Picture 2" descr="12,000+ Male Teacher Looking At Camera Stock Photos, Pictures &amp;  Royalty-Free Images - iStock">
            <a:extLst>
              <a:ext uri="{FF2B5EF4-FFF2-40B4-BE49-F238E27FC236}">
                <a16:creationId xmlns:a16="http://schemas.microsoft.com/office/drawing/2014/main" id="{29BD4E6C-2DFA-6AD7-BD4A-9C4B8094A64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024" t="6745" r="17057" b="29759"/>
          <a:stretch>
            <a:fillRect/>
          </a:stretch>
        </p:blipFill>
        <p:spPr bwMode="auto">
          <a:xfrm>
            <a:off x="584835" y="5283246"/>
            <a:ext cx="1974029" cy="1307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5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248" y="177801"/>
            <a:ext cx="11340352" cy="790388"/>
          </a:xfrm>
        </p:spPr>
        <p:txBody>
          <a:bodyPr/>
          <a:lstStyle/>
          <a:p>
            <a:r>
              <a:rPr b="1"/>
              <a:t>Things to Consider </a:t>
            </a:r>
            <a:r>
              <a:rPr lang="en-US" b="1"/>
              <a:t>When Assessing Your Worksites</a:t>
            </a:r>
            <a:endParaRPr b="1"/>
          </a:p>
        </p:txBody>
      </p:sp>
      <p:sp>
        <p:nvSpPr>
          <p:cNvPr id="3" name="Content Placeholder 2"/>
          <p:cNvSpPr>
            <a:spLocks noGrp="1"/>
          </p:cNvSpPr>
          <p:nvPr>
            <p:ph idx="1"/>
          </p:nvPr>
        </p:nvSpPr>
        <p:spPr>
          <a:xfrm>
            <a:off x="932329" y="1219200"/>
            <a:ext cx="10936941" cy="4953000"/>
          </a:xfrm>
        </p:spPr>
        <p:txBody>
          <a:bodyPr>
            <a:noAutofit/>
          </a:bodyPr>
          <a:lstStyle/>
          <a:p>
            <a:pPr marL="0" indent="0" algn="l">
              <a:buNone/>
              <a:defRPr sz="1800">
                <a:latin typeface="Calibri"/>
              </a:defRPr>
            </a:pPr>
            <a:r>
              <a:rPr lang="en-US" sz="3600"/>
              <a:t>1</a:t>
            </a:r>
            <a:r>
              <a:rPr sz="3600"/>
              <a:t>. How many people have been identified as trusted and respected by a number of people in the worksite/local? (Leaders connect mobilizers into structures)</a:t>
            </a:r>
            <a:endParaRPr lang="en-US" sz="3600"/>
          </a:p>
          <a:p>
            <a:pPr marL="0" indent="0" algn="l">
              <a:buNone/>
              <a:defRPr sz="1800">
                <a:latin typeface="Calibri"/>
              </a:defRPr>
            </a:pPr>
            <a:r>
              <a:rPr sz="3600"/>
              <a:t>2. How many people are actively working in support of the union and have a group of folks that they influence? (Mobilizers get activists to show up and act)</a:t>
            </a:r>
            <a:endParaRPr lang="en-US" sz="3600"/>
          </a:p>
          <a:p>
            <a:pPr marL="0" indent="0" algn="l">
              <a:buNone/>
              <a:defRPr sz="1800">
                <a:latin typeface="Calibri"/>
              </a:defRPr>
            </a:pPr>
            <a:r>
              <a:rPr sz="3600"/>
              <a:t>3. How many people are ready to take pro-union action? (Activists see their relationship with the union as a participatory one)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1156446" y="263013"/>
            <a:ext cx="3799009" cy="565855"/>
          </a:xfrm>
        </p:spPr>
        <p:txBody>
          <a:bodyPr>
            <a:normAutofit fontScale="90000"/>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3750633" y="1640541"/>
            <a:ext cx="8153579" cy="4388591"/>
          </a:xfrm>
        </p:spPr>
        <p:txBody>
          <a:bodyPr vert="horz" lIns="0" tIns="45708" rIns="0" bIns="45708" rtlCol="0" anchor="t">
            <a:normAutofit/>
          </a:bodyPr>
          <a:lstStyle/>
          <a:p>
            <a:pPr marL="0" indent="0">
              <a:lnSpc>
                <a:spcPct val="100000"/>
              </a:lnSpc>
              <a:buNone/>
            </a:pPr>
            <a:r>
              <a:rPr lang="en-US" sz="3199"/>
              <a:t>Mapping is an analysis tool for members to use.</a:t>
            </a:r>
            <a:endParaRPr lang="en-US" sz="3199">
              <a:ea typeface="Calibri"/>
              <a:cs typeface="Calibri" panose="020F0502020204030204"/>
            </a:endParaRPr>
          </a:p>
          <a:p>
            <a:pPr marL="0" indent="0">
              <a:lnSpc>
                <a:spcPct val="100000"/>
              </a:lnSpc>
              <a:buNone/>
            </a:pPr>
            <a:r>
              <a:rPr lang="en-US" sz="3199"/>
              <a:t>Helps organizers think about their people differently.</a:t>
            </a:r>
            <a:endParaRPr lang="en-US" sz="3199">
              <a:ea typeface="Calibri"/>
              <a:cs typeface="Calibri"/>
            </a:endParaRPr>
          </a:p>
          <a:p>
            <a:pPr marL="0" indent="0">
              <a:lnSpc>
                <a:spcPct val="100000"/>
              </a:lnSpc>
              <a:buNone/>
            </a:pPr>
            <a:r>
              <a:rPr lang="en-US" sz="3199">
                <a:ea typeface="Calibri"/>
                <a:cs typeface="Calibri"/>
              </a:rPr>
              <a:t>Use your local tools, such as NEA 360, to gather data. </a:t>
            </a:r>
          </a:p>
          <a:p>
            <a:pPr marL="0" indent="0">
              <a:lnSpc>
                <a:spcPct val="100000"/>
              </a:lnSpc>
              <a:buNone/>
            </a:pPr>
            <a:endParaRPr lang="en-US" sz="3599">
              <a:ea typeface="Calibri"/>
              <a:cs typeface="Calibri" panose="020F0502020204030204"/>
            </a:endParaRPr>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49961" y="2041862"/>
            <a:ext cx="2866969" cy="2774276"/>
          </a:xfrm>
          <a:prstGeom prst="rect">
            <a:avLst/>
          </a:prstGeom>
          <a:ln>
            <a:noFill/>
          </a:ln>
        </p:spPr>
      </p:pic>
    </p:spTree>
    <p:extLst>
      <p:ext uri="{BB962C8B-B14F-4D97-AF65-F5344CB8AC3E}">
        <p14:creationId xmlns:p14="http://schemas.microsoft.com/office/powerpoint/2010/main" val="147920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99D4-ACC3-F1C2-3C3F-4517F3825EB1}"/>
              </a:ext>
            </a:extLst>
          </p:cNvPr>
          <p:cNvSpPr>
            <a:spLocks noGrp="1"/>
          </p:cNvSpPr>
          <p:nvPr>
            <p:ph type="title"/>
          </p:nvPr>
        </p:nvSpPr>
        <p:spPr/>
        <p:txBody>
          <a:bodyPr/>
          <a:lstStyle/>
          <a:p>
            <a:r>
              <a:rPr lang="en-US"/>
              <a:t>LUNCH</a:t>
            </a:r>
          </a:p>
        </p:txBody>
      </p:sp>
      <p:pic>
        <p:nvPicPr>
          <p:cNvPr id="4" name="Content Placeholder 3" descr="Lunch Break Stock Illustrations – 20 ...">
            <a:extLst>
              <a:ext uri="{FF2B5EF4-FFF2-40B4-BE49-F238E27FC236}">
                <a16:creationId xmlns:a16="http://schemas.microsoft.com/office/drawing/2014/main" id="{F06109DF-13DE-70B8-BB95-563F40A4B424}"/>
              </a:ext>
            </a:extLst>
          </p:cNvPr>
          <p:cNvPicPr>
            <a:picLocks noGrp="1" noChangeAspect="1"/>
          </p:cNvPicPr>
          <p:nvPr>
            <p:ph idx="1"/>
          </p:nvPr>
        </p:nvPicPr>
        <p:blipFill>
          <a:blip r:embed="rId2"/>
          <a:stretch>
            <a:fillRect/>
          </a:stretch>
        </p:blipFill>
        <p:spPr>
          <a:xfrm>
            <a:off x="3601604" y="1015435"/>
            <a:ext cx="4913363" cy="4900344"/>
          </a:xfrm>
          <a:prstGeom prst="rect">
            <a:avLst/>
          </a:prstGeom>
        </p:spPr>
      </p:pic>
    </p:spTree>
    <p:extLst>
      <p:ext uri="{BB962C8B-B14F-4D97-AF65-F5344CB8AC3E}">
        <p14:creationId xmlns:p14="http://schemas.microsoft.com/office/powerpoint/2010/main" val="169391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F1697-124B-C4CC-F98A-0F2BC54C4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5CEB9-F3E5-40F0-426E-1EBE0EC3FC25}"/>
              </a:ext>
            </a:extLst>
          </p:cNvPr>
          <p:cNvSpPr>
            <a:spLocks noGrp="1"/>
          </p:cNvSpPr>
          <p:nvPr>
            <p:ph type="title"/>
          </p:nvPr>
        </p:nvSpPr>
        <p:spPr>
          <a:xfrm>
            <a:off x="699248" y="177801"/>
            <a:ext cx="11340352" cy="790388"/>
          </a:xfrm>
        </p:spPr>
        <p:txBody>
          <a:bodyPr/>
          <a:lstStyle/>
          <a:p>
            <a:r>
              <a:rPr b="1"/>
              <a:t>Things to Consider </a:t>
            </a:r>
            <a:r>
              <a:rPr lang="en-US" b="1"/>
              <a:t>When Assessing Your Worksites</a:t>
            </a:r>
            <a:endParaRPr b="1"/>
          </a:p>
        </p:txBody>
      </p:sp>
      <p:sp>
        <p:nvSpPr>
          <p:cNvPr id="3" name="Content Placeholder 2">
            <a:extLst>
              <a:ext uri="{FF2B5EF4-FFF2-40B4-BE49-F238E27FC236}">
                <a16:creationId xmlns:a16="http://schemas.microsoft.com/office/drawing/2014/main" id="{357A2B09-60DE-9B8E-D498-8947C33D0B28}"/>
              </a:ext>
            </a:extLst>
          </p:cNvPr>
          <p:cNvSpPr>
            <a:spLocks noGrp="1"/>
          </p:cNvSpPr>
          <p:nvPr>
            <p:ph idx="1"/>
          </p:nvPr>
        </p:nvSpPr>
        <p:spPr>
          <a:xfrm>
            <a:off x="932329" y="1219200"/>
            <a:ext cx="10936941" cy="4953000"/>
          </a:xfrm>
        </p:spPr>
        <p:txBody>
          <a:bodyPr>
            <a:noAutofit/>
          </a:bodyPr>
          <a:lstStyle/>
          <a:p>
            <a:pPr marL="0" indent="0" algn="l">
              <a:buNone/>
              <a:defRPr sz="1800">
                <a:latin typeface="Calibri"/>
              </a:defRPr>
            </a:pPr>
            <a:r>
              <a:rPr lang="en-US" sz="3600"/>
              <a:t>1</a:t>
            </a:r>
            <a:r>
              <a:rPr sz="3600"/>
              <a:t>. How many people have been identified as trusted and respected by a number of people in the worksite/local? (Leaders connect mobilizers into structures)</a:t>
            </a:r>
            <a:endParaRPr lang="en-US" sz="3600"/>
          </a:p>
          <a:p>
            <a:pPr marL="0" indent="0" algn="l">
              <a:buNone/>
              <a:defRPr sz="1800">
                <a:latin typeface="Calibri"/>
              </a:defRPr>
            </a:pPr>
            <a:r>
              <a:rPr sz="3600"/>
              <a:t>2. How many people are actively working in support of the union and have a group of folks that they influence? (Mobilizers get activists to show up and act)</a:t>
            </a:r>
            <a:endParaRPr lang="en-US" sz="3600"/>
          </a:p>
          <a:p>
            <a:pPr marL="0" indent="0" algn="l">
              <a:buNone/>
              <a:defRPr sz="1800">
                <a:latin typeface="Calibri"/>
              </a:defRPr>
            </a:pPr>
            <a:r>
              <a:rPr sz="3600"/>
              <a:t>3. How many people are ready to take pro-union action? (Activists see their relationship with the union as a participatory one)</a:t>
            </a:r>
          </a:p>
        </p:txBody>
      </p:sp>
    </p:spTree>
    <p:extLst>
      <p:ext uri="{BB962C8B-B14F-4D97-AF65-F5344CB8AC3E}">
        <p14:creationId xmlns:p14="http://schemas.microsoft.com/office/powerpoint/2010/main" val="143845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9EBD-D9CD-064C-8271-52D632271459}"/>
              </a:ext>
            </a:extLst>
          </p:cNvPr>
          <p:cNvSpPr>
            <a:spLocks noGrp="1"/>
          </p:cNvSpPr>
          <p:nvPr>
            <p:ph type="title"/>
          </p:nvPr>
        </p:nvSpPr>
        <p:spPr>
          <a:xfrm>
            <a:off x="1593436" y="177800"/>
            <a:ext cx="9782801" cy="633910"/>
          </a:xfrm>
        </p:spPr>
        <p:txBody>
          <a:bodyPr/>
          <a:lstStyle/>
          <a:p>
            <a:r>
              <a:rPr lang="en-US"/>
              <a:t>Page 23 Base Building Plan</a:t>
            </a:r>
          </a:p>
        </p:txBody>
      </p:sp>
      <p:pic>
        <p:nvPicPr>
          <p:cNvPr id="4" name="Content Placeholder 3">
            <a:extLst>
              <a:ext uri="{FF2B5EF4-FFF2-40B4-BE49-F238E27FC236}">
                <a16:creationId xmlns:a16="http://schemas.microsoft.com/office/drawing/2014/main" id="{9BC39FDA-CFC9-BBB9-D73B-2D478AAC2B3F}"/>
              </a:ext>
            </a:extLst>
          </p:cNvPr>
          <p:cNvPicPr>
            <a:picLocks noGrp="1" noChangeAspect="1"/>
          </p:cNvPicPr>
          <p:nvPr>
            <p:ph idx="1"/>
          </p:nvPr>
        </p:nvPicPr>
        <p:blipFill>
          <a:blip r:embed="rId2"/>
          <a:stretch>
            <a:fillRect/>
          </a:stretch>
        </p:blipFill>
        <p:spPr>
          <a:xfrm>
            <a:off x="1592825" y="987421"/>
            <a:ext cx="9735584" cy="5274324"/>
          </a:xfrm>
          <a:prstGeom prst="rect">
            <a:avLst/>
          </a:prstGeom>
        </p:spPr>
      </p:pic>
    </p:spTree>
    <p:extLst>
      <p:ext uri="{BB962C8B-B14F-4D97-AF65-F5344CB8AC3E}">
        <p14:creationId xmlns:p14="http://schemas.microsoft.com/office/powerpoint/2010/main" val="405866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AD740-A3ED-9A97-50A8-05BEF305464C}"/>
              </a:ext>
            </a:extLst>
          </p:cNvPr>
          <p:cNvSpPr>
            <a:spLocks noGrp="1"/>
          </p:cNvSpPr>
          <p:nvPr>
            <p:ph type="title"/>
          </p:nvPr>
        </p:nvSpPr>
        <p:spPr/>
        <p:txBody>
          <a:bodyPr/>
          <a:lstStyle/>
          <a:p>
            <a:r>
              <a:rPr lang="en-US"/>
              <a:t>Group Work</a:t>
            </a:r>
          </a:p>
        </p:txBody>
      </p:sp>
      <p:sp>
        <p:nvSpPr>
          <p:cNvPr id="3" name="Content Placeholder 2">
            <a:extLst>
              <a:ext uri="{FF2B5EF4-FFF2-40B4-BE49-F238E27FC236}">
                <a16:creationId xmlns:a16="http://schemas.microsoft.com/office/drawing/2014/main" id="{CCCB127B-5BFF-E92F-0045-61A4A323C18D}"/>
              </a:ext>
            </a:extLst>
          </p:cNvPr>
          <p:cNvSpPr>
            <a:spLocks noGrp="1"/>
          </p:cNvSpPr>
          <p:nvPr>
            <p:ph idx="1"/>
          </p:nvPr>
        </p:nvSpPr>
        <p:spPr/>
        <p:txBody>
          <a:bodyPr vert="horz" lIns="91440" tIns="45720" rIns="91440" bIns="45720" rtlCol="0" anchor="t">
            <a:normAutofit/>
          </a:bodyPr>
          <a:lstStyle/>
          <a:p>
            <a:pPr marL="0" indent="0">
              <a:buNone/>
            </a:pPr>
            <a:r>
              <a:rPr lang="en-US" sz="3200">
                <a:solidFill>
                  <a:srgbClr val="000000"/>
                </a:solidFill>
                <a:latin typeface="Calibri"/>
                <a:ea typeface="Calibri"/>
                <a:cs typeface="Calibri"/>
              </a:rPr>
              <a:t>How do you Map your organization to find your leaders?</a:t>
            </a:r>
            <a:endParaRPr lang="en-US"/>
          </a:p>
          <a:p>
            <a:pPr marL="246380" indent="-246380"/>
            <a:r>
              <a:rPr lang="en-US" sz="3200">
                <a:solidFill>
                  <a:srgbClr val="000000"/>
                </a:solidFill>
                <a:latin typeface="Calibri"/>
                <a:ea typeface="Calibri"/>
                <a:cs typeface="Calibri"/>
              </a:rPr>
              <a:t>What tools, resources, supports do you need? What do you have access to at this moment?</a:t>
            </a:r>
          </a:p>
          <a:p>
            <a:pPr marL="246380" indent="-246380"/>
            <a:r>
              <a:rPr lang="en-US" sz="3200">
                <a:solidFill>
                  <a:srgbClr val="000000"/>
                </a:solidFill>
                <a:latin typeface="Calibri"/>
                <a:ea typeface="Calibri"/>
                <a:cs typeface="Calibri"/>
              </a:rPr>
              <a:t>Name, Role, Location, Work Schedule, </a:t>
            </a:r>
            <a:r>
              <a:rPr lang="en-US" sz="3200" err="1">
                <a:solidFill>
                  <a:srgbClr val="000000"/>
                </a:solidFill>
                <a:latin typeface="Calibri"/>
                <a:ea typeface="Calibri"/>
                <a:cs typeface="Calibri"/>
              </a:rPr>
              <a:t>Etc</a:t>
            </a:r>
            <a:endParaRPr lang="en-US" sz="3200">
              <a:solidFill>
                <a:srgbClr val="000000"/>
              </a:solidFill>
              <a:latin typeface="Calibri"/>
              <a:ea typeface="Calibri"/>
              <a:cs typeface="Calibri"/>
            </a:endParaRPr>
          </a:p>
          <a:p>
            <a:pPr marL="246380" indent="-246380"/>
            <a:r>
              <a:rPr lang="en-US" sz="3200">
                <a:solidFill>
                  <a:srgbClr val="000000"/>
                </a:solidFill>
                <a:latin typeface="Calibri"/>
                <a:ea typeface="Calibri"/>
                <a:cs typeface="Calibri"/>
              </a:rPr>
              <a:t>What roles do you need them to play in a particular campaign?</a:t>
            </a:r>
          </a:p>
          <a:p>
            <a:pPr marL="246380" indent="-246380"/>
            <a:r>
              <a:rPr lang="en-US" sz="3200">
                <a:solidFill>
                  <a:srgbClr val="000000"/>
                </a:solidFill>
                <a:latin typeface="Calibri"/>
                <a:ea typeface="Calibri"/>
                <a:cs typeface="Calibri"/>
              </a:rPr>
              <a:t>A list of what you do not yet have</a:t>
            </a:r>
          </a:p>
          <a:p>
            <a:pPr marL="0" indent="0">
              <a:buNone/>
            </a:pPr>
            <a:endParaRPr lang="en-US"/>
          </a:p>
        </p:txBody>
      </p:sp>
    </p:spTree>
    <p:extLst>
      <p:ext uri="{BB962C8B-B14F-4D97-AF65-F5344CB8AC3E}">
        <p14:creationId xmlns:p14="http://schemas.microsoft.com/office/powerpoint/2010/main" val="3812695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1B84-FA04-B30D-2DDE-3262BC678D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50035B-42C6-AAF8-F374-65103D538B7A}"/>
              </a:ext>
            </a:extLst>
          </p:cNvPr>
          <p:cNvSpPr>
            <a:spLocks noGrp="1"/>
          </p:cNvSpPr>
          <p:nvPr>
            <p:ph type="title"/>
          </p:nvPr>
        </p:nvSpPr>
        <p:spPr>
          <a:xfrm>
            <a:off x="649961" y="177802"/>
            <a:ext cx="9782801" cy="1006254"/>
          </a:xfrm>
        </p:spPr>
        <p:txBody>
          <a:bodyPr>
            <a:normAutofit/>
          </a:bodyPr>
          <a:lstStyle/>
          <a:p>
            <a:r>
              <a:rPr lang="en-US" sz="3999" b="1"/>
              <a:t>Key Ideas</a:t>
            </a:r>
          </a:p>
        </p:txBody>
      </p:sp>
      <p:sp>
        <p:nvSpPr>
          <p:cNvPr id="12" name="Content Placeholder 11">
            <a:extLst>
              <a:ext uri="{FF2B5EF4-FFF2-40B4-BE49-F238E27FC236}">
                <a16:creationId xmlns:a16="http://schemas.microsoft.com/office/drawing/2014/main" id="{C76EFBB9-0B33-67FD-1173-44716F8587B5}"/>
              </a:ext>
            </a:extLst>
          </p:cNvPr>
          <p:cNvSpPr>
            <a:spLocks noGrp="1"/>
          </p:cNvSpPr>
          <p:nvPr>
            <p:ph idx="1"/>
          </p:nvPr>
        </p:nvSpPr>
        <p:spPr>
          <a:xfrm>
            <a:off x="3516930" y="499898"/>
            <a:ext cx="8424058" cy="6180300"/>
          </a:xfrm>
        </p:spPr>
        <p:txBody>
          <a:bodyPr vert="horz" lIns="91416" tIns="45708" rIns="91416" bIns="45708" rtlCol="0" anchor="t">
            <a:normAutofit/>
          </a:bodyPr>
          <a:lstStyle/>
          <a:p>
            <a:pPr marL="0" indent="0">
              <a:buNone/>
            </a:pPr>
            <a:r>
              <a:rPr lang="en-US" sz="3550"/>
              <a:t>Title does not indicate a leader.</a:t>
            </a:r>
          </a:p>
          <a:p>
            <a:pPr marL="0" indent="0">
              <a:buNone/>
            </a:pPr>
            <a:r>
              <a:rPr lang="en-US" sz="3550"/>
              <a:t>Leadership characteristics (think True Colors do not make natural leaders. </a:t>
            </a:r>
          </a:p>
          <a:p>
            <a:pPr marL="0" indent="0">
              <a:buNone/>
            </a:pPr>
            <a:r>
              <a:rPr lang="en-US" sz="3550"/>
              <a:t>Our primary job is to identify leaders who can build shared power, responsibility, and authority.</a:t>
            </a:r>
          </a:p>
          <a:p>
            <a:pPr marL="0" indent="0">
              <a:buNone/>
            </a:pPr>
            <a:r>
              <a:rPr lang="en-US" sz="3550"/>
              <a:t>We grow our campaign’s resources for action by intentionally and continually increasing the base of people.</a:t>
            </a:r>
          </a:p>
          <a:p>
            <a:pPr marL="0" indent="0">
              <a:buNone/>
            </a:pPr>
            <a:r>
              <a:rPr lang="en-US" sz="3550"/>
              <a:t>Our people are our greatest resource.</a:t>
            </a:r>
          </a:p>
        </p:txBody>
      </p:sp>
      <p:pic>
        <p:nvPicPr>
          <p:cNvPr id="2" name="Picture 1" descr="A picture containing text, red, sign&#10;&#10;Description automatically generated">
            <a:extLst>
              <a:ext uri="{FF2B5EF4-FFF2-40B4-BE49-F238E27FC236}">
                <a16:creationId xmlns:a16="http://schemas.microsoft.com/office/drawing/2014/main" id="{4DD9FCDF-178A-54AA-D65A-F012E0013421}"/>
              </a:ext>
            </a:extLst>
          </p:cNvPr>
          <p:cNvPicPr>
            <a:picLocks noChangeAspect="1"/>
          </p:cNvPicPr>
          <p:nvPr/>
        </p:nvPicPr>
        <p:blipFill>
          <a:blip r:embed="rId2"/>
          <a:stretch>
            <a:fillRect/>
          </a:stretch>
        </p:blipFill>
        <p:spPr>
          <a:xfrm>
            <a:off x="649961" y="1703594"/>
            <a:ext cx="2866969" cy="2774276"/>
          </a:xfrm>
          <a:prstGeom prst="rect">
            <a:avLst/>
          </a:prstGeom>
          <a:ln>
            <a:noFill/>
          </a:ln>
        </p:spPr>
      </p:pic>
    </p:spTree>
    <p:extLst>
      <p:ext uri="{BB962C8B-B14F-4D97-AF65-F5344CB8AC3E}">
        <p14:creationId xmlns:p14="http://schemas.microsoft.com/office/powerpoint/2010/main" val="302075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7CE5D-21AE-04F9-B7E1-60286B5358D8}"/>
              </a:ext>
            </a:extLst>
          </p:cNvPr>
          <p:cNvSpPr>
            <a:spLocks noGrp="1"/>
          </p:cNvSpPr>
          <p:nvPr>
            <p:ph type="title"/>
          </p:nvPr>
        </p:nvSpPr>
        <p:spPr/>
        <p:txBody>
          <a:bodyPr/>
          <a:lstStyle/>
          <a:p>
            <a:r>
              <a:rPr lang="en-US"/>
              <a:t>Pete</a:t>
            </a:r>
          </a:p>
        </p:txBody>
      </p:sp>
      <p:sp>
        <p:nvSpPr>
          <p:cNvPr id="3" name="Text Placeholder 2">
            <a:extLst>
              <a:ext uri="{FF2B5EF4-FFF2-40B4-BE49-F238E27FC236}">
                <a16:creationId xmlns:a16="http://schemas.microsoft.com/office/drawing/2014/main" id="{7496F14C-0F65-036F-F3EA-C04C3B6C637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92206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1CE96-95AB-5E88-0486-32C84FE07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4F73BE-6D0D-732E-F529-CBD94A0EF01D}"/>
              </a:ext>
            </a:extLst>
          </p:cNvPr>
          <p:cNvSpPr>
            <a:spLocks noGrp="1"/>
          </p:cNvSpPr>
          <p:nvPr>
            <p:ph type="title"/>
          </p:nvPr>
        </p:nvSpPr>
        <p:spPr/>
        <p:txBody>
          <a:bodyPr/>
          <a:lstStyle/>
          <a:p>
            <a:r>
              <a:rPr lang="en-US"/>
              <a:t>Building Power</a:t>
            </a:r>
          </a:p>
        </p:txBody>
      </p:sp>
      <p:sp>
        <p:nvSpPr>
          <p:cNvPr id="3" name="Text Placeholder 2">
            <a:extLst>
              <a:ext uri="{FF2B5EF4-FFF2-40B4-BE49-F238E27FC236}">
                <a16:creationId xmlns:a16="http://schemas.microsoft.com/office/drawing/2014/main" id="{529BFE1A-2A8C-3D0C-7E50-B5ECC96A519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3211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724" y="177801"/>
            <a:ext cx="10630513" cy="958542"/>
          </a:xfrm>
        </p:spPr>
        <p:txBody>
          <a:bodyPr/>
          <a:lstStyle/>
          <a:p>
            <a:r>
              <a:rPr lang="en-US"/>
              <a:t>Campaign Lab is a Structure to Build Power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7616" y="1475876"/>
            <a:ext cx="4572000" cy="4572000"/>
          </a:xfrm>
          <a:prstGeom prst="rect">
            <a:avLst/>
          </a:prstGeom>
        </p:spPr>
      </p:pic>
      <p:sp>
        <p:nvSpPr>
          <p:cNvPr id="5" name="Content Placeholder 2"/>
          <p:cNvSpPr txBox="1">
            <a:spLocks/>
          </p:cNvSpPr>
          <p:nvPr/>
        </p:nvSpPr>
        <p:spPr>
          <a:xfrm>
            <a:off x="5841506" y="1475876"/>
            <a:ext cx="6090082"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a:t>It is an intentionally created and networked leadership structure focused on building and using power within and across issue campaigns.  </a:t>
            </a:r>
            <a:endParaRPr lang="en-US"/>
          </a:p>
        </p:txBody>
      </p:sp>
    </p:spTree>
    <p:extLst>
      <p:ext uri="{BB962C8B-B14F-4D97-AF65-F5344CB8AC3E}">
        <p14:creationId xmlns:p14="http://schemas.microsoft.com/office/powerpoint/2010/main" val="1355355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2264502" y="1139085"/>
            <a:ext cx="8190717" cy="44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86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593436" y="177800"/>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a:t>DEFINING POWER</a:t>
            </a:r>
            <a:endParaRPr sz="4000" b="1"/>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4" name="Picture 3"/>
          <p:cNvPicPr>
            <a:picLocks noChangeAspect="1"/>
          </p:cNvPicPr>
          <p:nvPr/>
        </p:nvPicPr>
        <p:blipFill rotWithShape="1">
          <a:blip r:embed="rId4"/>
          <a:srcRect l="40781" t="10717" r="4100" b="3708"/>
          <a:stretch/>
        </p:blipFill>
        <p:spPr>
          <a:xfrm>
            <a:off x="8497454" y="258274"/>
            <a:ext cx="3195781" cy="3309916"/>
          </a:xfrm>
          <a:prstGeom prst="rect">
            <a:avLst/>
          </a:prstGeom>
        </p:spPr>
      </p:pic>
    </p:spTree>
    <p:extLst>
      <p:ext uri="{BB962C8B-B14F-4D97-AF65-F5344CB8AC3E}">
        <p14:creationId xmlns:p14="http://schemas.microsoft.com/office/powerpoint/2010/main" val="69187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UNDERSTANDING POWER</a:t>
            </a:r>
            <a:endParaRPr/>
          </a:p>
        </p:txBody>
      </p:sp>
      <p:sp>
        <p:nvSpPr>
          <p:cNvPr id="196" name="Google Shape;196;p9"/>
          <p:cNvSpPr txBox="1"/>
          <p:nvPr/>
        </p:nvSpPr>
        <p:spPr>
          <a:xfrm>
            <a:off x="867029" y="1927794"/>
            <a:ext cx="7344098" cy="3416255"/>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is neutral</a:t>
            </a:r>
          </a:p>
          <a:p>
            <a:pPr marL="37465">
              <a:lnSpc>
                <a:spcPct val="90000"/>
              </a:lnSpc>
            </a:pPr>
            <a:endParaRPr lang="en-US" sz="6000">
              <a:solidFill>
                <a:srgbClr val="404040"/>
              </a:solidFill>
              <a:latin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629935" y="1597891"/>
            <a:ext cx="4057073" cy="4057073"/>
          </a:xfrm>
          <a:prstGeom prst="rect">
            <a:avLst/>
          </a:prstGeom>
        </p:spPr>
      </p:pic>
    </p:spTree>
    <p:extLst>
      <p:ext uri="{BB962C8B-B14F-4D97-AF65-F5344CB8AC3E}">
        <p14:creationId xmlns:p14="http://schemas.microsoft.com/office/powerpoint/2010/main" val="404907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actively work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485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94">
          <a:extLst>
            <a:ext uri="{FF2B5EF4-FFF2-40B4-BE49-F238E27FC236}">
              <a16:creationId xmlns:a16="http://schemas.microsoft.com/office/drawing/2014/main" id="{71B18BF5-2A92-D364-74F2-5ADE63CD7FF9}"/>
            </a:ext>
          </a:extLst>
        </p:cNvPr>
        <p:cNvGrpSpPr/>
        <p:nvPr/>
      </p:nvGrpSpPr>
      <p:grpSpPr>
        <a:xfrm>
          <a:off x="0" y="0"/>
          <a:ext cx="0" cy="0"/>
          <a:chOff x="0" y="0"/>
          <a:chExt cx="0" cy="0"/>
        </a:xfrm>
      </p:grpSpPr>
      <p:sp>
        <p:nvSpPr>
          <p:cNvPr id="195" name="Google Shape;195;p9">
            <a:extLst>
              <a:ext uri="{FF2B5EF4-FFF2-40B4-BE49-F238E27FC236}">
                <a16:creationId xmlns:a16="http://schemas.microsoft.com/office/drawing/2014/main" id="{6B2B2030-3FEC-5510-AE72-A13ABB26C552}"/>
              </a:ext>
            </a:extLst>
          </p:cNvPr>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Discussion</a:t>
            </a:r>
            <a:endParaRPr/>
          </a:p>
        </p:txBody>
      </p:sp>
      <p:sp>
        <p:nvSpPr>
          <p:cNvPr id="196" name="Google Shape;196;p9">
            <a:extLst>
              <a:ext uri="{FF2B5EF4-FFF2-40B4-BE49-F238E27FC236}">
                <a16:creationId xmlns:a16="http://schemas.microsoft.com/office/drawing/2014/main" id="{73912C15-7698-E410-3E92-F1DB16A01D0A}"/>
              </a:ext>
            </a:extLst>
          </p:cNvPr>
          <p:cNvSpPr txBox="1"/>
          <p:nvPr/>
        </p:nvSpPr>
        <p:spPr>
          <a:xfrm>
            <a:off x="667485" y="1086482"/>
            <a:ext cx="4837139" cy="5755357"/>
          </a:xfrm>
          <a:prstGeom prst="rect">
            <a:avLst/>
          </a:prstGeom>
          <a:noFill/>
          <a:ln>
            <a:noFill/>
          </a:ln>
        </p:spPr>
        <p:txBody>
          <a:bodyPr spcFirstLastPara="1" wrap="square" lIns="91401" tIns="45688" rIns="91401" bIns="45688" anchor="t" anchorCtr="0">
            <a:spAutoFit/>
          </a:bodyPr>
          <a:lstStyle/>
          <a:p>
            <a:pPr algn="ctr"/>
            <a:r>
              <a:rPr lang="en-US" sz="2800">
                <a:solidFill>
                  <a:srgbClr val="000000"/>
                </a:solidFill>
                <a:latin typeface="Euphemia"/>
                <a:ea typeface="Calibri"/>
                <a:cs typeface="Calibri"/>
              </a:rPr>
              <a:t>Think about your Dreams and Villains chart</a:t>
            </a:r>
          </a:p>
          <a:p>
            <a:pPr>
              <a:buFont typeface="Arial" panose="020B0604020202020204" pitchFamily="34" charset="0"/>
              <a:buChar char="•"/>
            </a:pPr>
            <a:endParaRPr lang="en-US" sz="2800">
              <a:solidFill>
                <a:srgbClr val="000000"/>
              </a:solidFill>
              <a:latin typeface="Euphemia"/>
              <a:ea typeface="Calibri"/>
              <a:cs typeface="Calibri"/>
            </a:endParaRPr>
          </a:p>
          <a:p>
            <a:pPr>
              <a:buFont typeface="Arial" panose="020B0604020202020204" pitchFamily="34" charset="0"/>
              <a:buChar char="•"/>
            </a:pPr>
            <a:r>
              <a:rPr lang="en-US" sz="2800">
                <a:solidFill>
                  <a:srgbClr val="000000"/>
                </a:solidFill>
                <a:latin typeface="Euphemia"/>
                <a:ea typeface="Calibri"/>
                <a:cs typeface="Calibri"/>
              </a:rPr>
              <a:t>What kind of power will you need to achieve the dreams you want? </a:t>
            </a:r>
            <a:endParaRPr lang="en-US"/>
          </a:p>
          <a:p>
            <a:pPr>
              <a:buFont typeface="Arial" panose="020B0604020202020204" pitchFamily="34" charset="0"/>
              <a:buChar char="•"/>
            </a:pPr>
            <a:endParaRPr lang="en-US" sz="2800">
              <a:solidFill>
                <a:srgbClr val="000000"/>
              </a:solidFill>
              <a:latin typeface="Euphemia"/>
              <a:ea typeface="Calibri"/>
              <a:cs typeface="Calibri"/>
            </a:endParaRPr>
          </a:p>
          <a:p>
            <a:pPr>
              <a:buFont typeface="Arial" panose="020B0604020202020204" pitchFamily="34" charset="0"/>
              <a:buChar char="•"/>
            </a:pPr>
            <a:r>
              <a:rPr lang="en-US" sz="2800">
                <a:solidFill>
                  <a:srgbClr val="000000"/>
                </a:solidFill>
                <a:latin typeface="Euphemia"/>
                <a:ea typeface="Calibri"/>
                <a:cs typeface="Calibri"/>
              </a:rPr>
              <a:t>Think in terms of structures and leaders</a:t>
            </a:r>
          </a:p>
          <a:p>
            <a:pPr lvl="2">
              <a:buFont typeface="Wingdings" panose="020B0604020202020204" pitchFamily="34" charset="0"/>
              <a:buChar char="§"/>
            </a:pPr>
            <a:r>
              <a:rPr lang="en-US" sz="2800">
                <a:solidFill>
                  <a:srgbClr val="000000"/>
                </a:solidFill>
                <a:latin typeface="Euphemia"/>
                <a:ea typeface="Calibri"/>
                <a:cs typeface="Calibri"/>
              </a:rPr>
              <a:t>Structures and Teams of people</a:t>
            </a:r>
          </a:p>
          <a:p>
            <a:pPr marL="457200" indent="-457200">
              <a:buFont typeface="Arial" panose="020B0604020202020204" pitchFamily="34" charset="0"/>
              <a:buChar char="•"/>
            </a:pPr>
            <a:endParaRPr lang="en-US" sz="2800">
              <a:solidFill>
                <a:srgbClr val="465562"/>
              </a:solidFill>
              <a:latin typeface="Euphemia"/>
              <a:cs typeface="Calibri"/>
            </a:endParaRPr>
          </a:p>
          <a:p>
            <a:endParaRPr lang="en-US" sz="3200">
              <a:solidFill>
                <a:srgbClr val="404040"/>
              </a:solidFill>
              <a:latin typeface="Calibri"/>
              <a:ea typeface="Calibri"/>
              <a:cs typeface="Calibri"/>
            </a:endParaRPr>
          </a:p>
        </p:txBody>
      </p:sp>
      <p:pic>
        <p:nvPicPr>
          <p:cNvPr id="2" name="Picture 1" descr="Power Graffiti Art Canvas Wall Art ...">
            <a:extLst>
              <a:ext uri="{FF2B5EF4-FFF2-40B4-BE49-F238E27FC236}">
                <a16:creationId xmlns:a16="http://schemas.microsoft.com/office/drawing/2014/main" id="{4B1A46AD-4470-6A86-5BA5-E61362078EA8}"/>
              </a:ext>
            </a:extLst>
          </p:cNvPr>
          <p:cNvPicPr>
            <a:picLocks noChangeAspect="1"/>
          </p:cNvPicPr>
          <p:nvPr/>
        </p:nvPicPr>
        <p:blipFill>
          <a:blip r:embed="rId3"/>
          <a:stretch>
            <a:fillRect/>
          </a:stretch>
        </p:blipFill>
        <p:spPr>
          <a:xfrm>
            <a:off x="7054809" y="1250157"/>
            <a:ext cx="3208462" cy="3736181"/>
          </a:xfrm>
          <a:prstGeom prst="rect">
            <a:avLst/>
          </a:prstGeom>
        </p:spPr>
      </p:pic>
    </p:spTree>
    <p:extLst>
      <p:ext uri="{BB962C8B-B14F-4D97-AF65-F5344CB8AC3E}">
        <p14:creationId xmlns:p14="http://schemas.microsoft.com/office/powerpoint/2010/main" val="337775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2791458" y="727969"/>
            <a:ext cx="9095742" cy="5240316"/>
          </a:xfrm>
        </p:spPr>
        <p:txBody>
          <a:bodyPr vert="horz" lIns="91440" tIns="45720" rIns="91440" bIns="45720" rtlCol="0" anchor="t">
            <a:noAutofit/>
          </a:bodyPr>
          <a:lstStyle/>
          <a:p>
            <a:pPr>
              <a:buFont typeface="Wingdings" panose="05000000000000000000" pitchFamily="2" charset="2"/>
              <a:buChar char="q"/>
            </a:pPr>
            <a:r>
              <a:rPr lang="en-US" sz="3200"/>
              <a:t>Intentional campaigns, not programs, build power.</a:t>
            </a:r>
          </a:p>
          <a:p>
            <a:pPr>
              <a:buFont typeface="Wingdings" panose="05000000000000000000" pitchFamily="2" charset="2"/>
              <a:buChar char="q"/>
            </a:pPr>
            <a:r>
              <a:rPr lang="en-US" sz="3200">
                <a:ea typeface="+mn-lt"/>
                <a:cs typeface="+mn-lt"/>
              </a:rPr>
              <a:t> The power to win is only built through people with a shared vision, making public commitments to act, to risk their collective resources, for the big meaningful changes they want.</a:t>
            </a:r>
          </a:p>
          <a:p>
            <a:pPr>
              <a:buFont typeface="Wingdings" panose="05000000000000000000" pitchFamily="2" charset="2"/>
              <a:buChar char="q"/>
            </a:pPr>
            <a:r>
              <a:rPr lang="en-US" sz="3200">
                <a:ea typeface="+mn-lt"/>
                <a:cs typeface="+mn-lt"/>
              </a:rPr>
              <a:t>The kind of power we needs depends a distributed and interdependent leadership structure.  </a:t>
            </a:r>
          </a:p>
        </p:txBody>
      </p:sp>
      <p:pic>
        <p:nvPicPr>
          <p:cNvPr id="4" name="Picture 3"/>
          <p:cNvPicPr/>
          <p:nvPr/>
        </p:nvPicPr>
        <p:blipFill rotWithShape="1">
          <a:blip r:embed="rId2"/>
          <a:srcRect l="3839" t="29433" r="75686" b="29787"/>
          <a:stretch/>
        </p:blipFill>
        <p:spPr>
          <a:xfrm>
            <a:off x="511098" y="1311974"/>
            <a:ext cx="2129440" cy="2469567"/>
          </a:xfrm>
          <a:prstGeom prst="rect">
            <a:avLst/>
          </a:prstGeom>
        </p:spPr>
      </p:pic>
    </p:spTree>
    <p:extLst>
      <p:ext uri="{BB962C8B-B14F-4D97-AF65-F5344CB8AC3E}">
        <p14:creationId xmlns:p14="http://schemas.microsoft.com/office/powerpoint/2010/main" val="162172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D669A-2115-B9F8-BB75-64E61F3738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DEC98-49BD-F231-A3B4-D74F0DA3953C}"/>
              </a:ext>
            </a:extLst>
          </p:cNvPr>
          <p:cNvSpPr>
            <a:spLocks noGrp="1"/>
          </p:cNvSpPr>
          <p:nvPr>
            <p:ph type="title"/>
          </p:nvPr>
        </p:nvSpPr>
        <p:spPr/>
        <p:txBody>
          <a:bodyPr/>
          <a:lstStyle/>
          <a:p>
            <a:r>
              <a:rPr lang="en-US"/>
              <a:t>Hedy and Beth</a:t>
            </a:r>
          </a:p>
        </p:txBody>
      </p:sp>
      <p:sp>
        <p:nvSpPr>
          <p:cNvPr id="3" name="Text Placeholder 2">
            <a:extLst>
              <a:ext uri="{FF2B5EF4-FFF2-40B4-BE49-F238E27FC236}">
                <a16:creationId xmlns:a16="http://schemas.microsoft.com/office/drawing/2014/main" id="{A2347C0B-E32D-7768-5FB7-83D28AAC570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56759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Self- Assessment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3360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B9D4-C41C-946A-3154-648F0D9054F5}"/>
              </a:ext>
            </a:extLst>
          </p:cNvPr>
          <p:cNvSpPr>
            <a:spLocks noGrp="1"/>
          </p:cNvSpPr>
          <p:nvPr>
            <p:ph type="title"/>
          </p:nvPr>
        </p:nvSpPr>
        <p:spPr>
          <a:xfrm>
            <a:off x="1593436" y="177801"/>
            <a:ext cx="9782801" cy="925286"/>
          </a:xfrm>
        </p:spPr>
        <p:txBody>
          <a:bodyPr anchor="b">
            <a:normAutofit/>
          </a:bodyPr>
          <a:lstStyle/>
          <a:p>
            <a:r>
              <a:rPr lang="en-US"/>
              <a:t>Strength and Growth Page 6 </a:t>
            </a:r>
          </a:p>
        </p:txBody>
      </p:sp>
      <p:pic>
        <p:nvPicPr>
          <p:cNvPr id="6146" name="Picture 2" descr="Teachers and Education Workers Set to ...">
            <a:extLst>
              <a:ext uri="{FF2B5EF4-FFF2-40B4-BE49-F238E27FC236}">
                <a16:creationId xmlns:a16="http://schemas.microsoft.com/office/drawing/2014/main" id="{45340457-DA0F-CD8C-1CA7-F6A11D28911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8489" r="21435" b="2"/>
          <a:stretch>
            <a:fillRect/>
          </a:stretch>
        </p:blipFill>
        <p:spPr bwMode="auto">
          <a:xfrm>
            <a:off x="1390236" y="1295400"/>
            <a:ext cx="4814586" cy="4572000"/>
          </a:xfrm>
          <a:prstGeom prst="rect">
            <a:avLst/>
          </a:prstGeom>
          <a:noFill/>
          <a:extLst>
            <a:ext uri="{909E8E84-426E-40DD-AFC4-6F175D3DCCD1}">
              <a14:hiddenFill xmlns:a14="http://schemas.microsoft.com/office/drawing/2010/main">
                <a:solidFill>
                  <a:srgbClr val="FFFFFF"/>
                </a:solidFill>
              </a14:hiddenFill>
            </a:ext>
          </a:extLst>
        </p:spPr>
      </p:pic>
      <p:sp>
        <p:nvSpPr>
          <p:cNvPr id="6151" name="Content Placeholder 3">
            <a:extLst>
              <a:ext uri="{FF2B5EF4-FFF2-40B4-BE49-F238E27FC236}">
                <a16:creationId xmlns:a16="http://schemas.microsoft.com/office/drawing/2014/main" id="{F8C4E4CD-EF92-2DA9-2515-470114E4B5FF}"/>
              </a:ext>
            </a:extLst>
          </p:cNvPr>
          <p:cNvSpPr>
            <a:spLocks noGrp="1"/>
          </p:cNvSpPr>
          <p:nvPr>
            <p:ph sz="half" idx="2"/>
          </p:nvPr>
        </p:nvSpPr>
        <p:spPr>
          <a:xfrm>
            <a:off x="6561651" y="1187068"/>
            <a:ext cx="4814586" cy="4985132"/>
          </a:xfrm>
        </p:spPr>
        <p:txBody>
          <a:bodyPr vert="horz" lIns="91440" tIns="45720" rIns="91440" bIns="45720" rtlCol="0" anchor="t">
            <a:normAutofit lnSpcReduction="10000"/>
          </a:bodyPr>
          <a:lstStyle/>
          <a:p>
            <a:pPr marL="246380" indent="-246380"/>
            <a:r>
              <a:rPr lang="en-US"/>
              <a:t>Strength is the ability to use power to win. </a:t>
            </a:r>
          </a:p>
          <a:p>
            <a:pPr marL="246380" indent="-246380"/>
            <a:endParaRPr lang="en-US"/>
          </a:p>
          <a:p>
            <a:pPr marL="246380" indent="-246380"/>
            <a:r>
              <a:rPr lang="en-US"/>
              <a:t>Growth is a focus on building the base of members, leaders, structures, and partners.</a:t>
            </a:r>
          </a:p>
          <a:p>
            <a:pPr marL="246380" indent="-246380"/>
            <a:endParaRPr lang="en-US"/>
          </a:p>
          <a:p>
            <a:pPr marL="246380" indent="-246380"/>
            <a:r>
              <a:rPr lang="en-US"/>
              <a:t>Think about the base building plan you just worked on. </a:t>
            </a:r>
          </a:p>
        </p:txBody>
      </p:sp>
    </p:spTree>
    <p:extLst>
      <p:ext uri="{BB962C8B-B14F-4D97-AF65-F5344CB8AC3E}">
        <p14:creationId xmlns:p14="http://schemas.microsoft.com/office/powerpoint/2010/main" val="259218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30699-83FC-1350-5ADC-768B46C37060}"/>
              </a:ext>
            </a:extLst>
          </p:cNvPr>
          <p:cNvSpPr>
            <a:spLocks noGrp="1"/>
          </p:cNvSpPr>
          <p:nvPr>
            <p:ph type="title"/>
          </p:nvPr>
        </p:nvSpPr>
        <p:spPr>
          <a:xfrm>
            <a:off x="833718" y="179293"/>
            <a:ext cx="10542519" cy="654425"/>
          </a:xfrm>
        </p:spPr>
        <p:txBody>
          <a:bodyPr/>
          <a:lstStyle/>
          <a:p>
            <a:r>
              <a:rPr lang="en-US"/>
              <a:t>Self-Assessment Cycle </a:t>
            </a:r>
          </a:p>
        </p:txBody>
      </p:sp>
      <p:graphicFrame>
        <p:nvGraphicFramePr>
          <p:cNvPr id="4" name="Content Placeholder 3">
            <a:extLst>
              <a:ext uri="{FF2B5EF4-FFF2-40B4-BE49-F238E27FC236}">
                <a16:creationId xmlns:a16="http://schemas.microsoft.com/office/drawing/2014/main" id="{9C4AE9CC-B35B-414B-5B2D-BBFDBED87E19}"/>
              </a:ext>
            </a:extLst>
          </p:cNvPr>
          <p:cNvGraphicFramePr>
            <a:graphicFrameLocks noGrp="1"/>
          </p:cNvGraphicFramePr>
          <p:nvPr>
            <p:ph idx="1"/>
            <p:extLst>
              <p:ext uri="{D42A27DB-BD31-4B8C-83A1-F6EECF244321}">
                <p14:modId xmlns:p14="http://schemas.microsoft.com/office/powerpoint/2010/main" val="3804518785"/>
              </p:ext>
            </p:extLst>
          </p:nvPr>
        </p:nvGraphicFramePr>
        <p:xfrm>
          <a:off x="618566" y="1299882"/>
          <a:ext cx="10757460" cy="4872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738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093" y="219732"/>
            <a:ext cx="9782801" cy="508000"/>
          </a:xfrm>
        </p:spPr>
        <p:txBody>
          <a:bodyPr vert="horz" lIns="91440" tIns="45720" rIns="91440" bIns="45720" rtlCol="0" anchor="b">
            <a:noAutofit/>
          </a:bodyPr>
          <a:lstStyle/>
          <a:p>
            <a:r>
              <a:rPr lang="en-US" sz="4000"/>
              <a:t>Tool Tour Page 6</a:t>
            </a:r>
          </a:p>
        </p:txBody>
      </p:sp>
      <p:pic>
        <p:nvPicPr>
          <p:cNvPr id="9" name="Picture 8">
            <a:extLst>
              <a:ext uri="{FF2B5EF4-FFF2-40B4-BE49-F238E27FC236}">
                <a16:creationId xmlns:a16="http://schemas.microsoft.com/office/drawing/2014/main" id="{D66B9AEE-D9A9-22AA-F999-02881C9CE9DA}"/>
              </a:ext>
            </a:extLst>
          </p:cNvPr>
          <p:cNvPicPr>
            <a:picLocks noChangeAspect="1"/>
          </p:cNvPicPr>
          <p:nvPr/>
        </p:nvPicPr>
        <p:blipFill>
          <a:blip r:embed="rId2"/>
          <a:srcRect l="14428" t="10897" r="15282" b="34197"/>
          <a:stretch>
            <a:fillRect/>
          </a:stretch>
        </p:blipFill>
        <p:spPr>
          <a:xfrm>
            <a:off x="1384589" y="2490667"/>
            <a:ext cx="8688325" cy="4530069"/>
          </a:xfrm>
          <a:prstGeom prst="rect">
            <a:avLst/>
          </a:prstGeom>
          <a:noFill/>
        </p:spPr>
      </p:pic>
      <p:sp>
        <p:nvSpPr>
          <p:cNvPr id="5" name="Content Placeholder 2"/>
          <p:cNvSpPr txBox="1">
            <a:spLocks/>
          </p:cNvSpPr>
          <p:nvPr/>
        </p:nvSpPr>
        <p:spPr>
          <a:xfrm>
            <a:off x="557274" y="431801"/>
            <a:ext cx="10595499" cy="4572000"/>
          </a:xfrm>
          <a:prstGeom prst="rect">
            <a:avLst/>
          </a:prstGeom>
        </p:spPr>
        <p:txBody>
          <a:bodyPr vert="horz" lIns="91440" tIns="45720" rIns="9144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1400"/>
              </a:spcBef>
              <a:buClr>
                <a:schemeClr val="accent2">
                  <a:lumMod val="75000"/>
                </a:schemeClr>
              </a:buClr>
              <a:buNone/>
            </a:pPr>
            <a:endParaRPr lang="en-US" sz="2800">
              <a:solidFill>
                <a:schemeClr val="tx1"/>
              </a:solidFill>
            </a:endParaRPr>
          </a:p>
          <a:p>
            <a:pPr marL="246888" indent="-246888">
              <a:spcBef>
                <a:spcPts val="1400"/>
              </a:spcBef>
              <a:buFont typeface="Euphemia" pitchFamily="34" charset="0"/>
              <a:buChar char="›"/>
            </a:pPr>
            <a:endParaRPr lang="en-US" sz="2800">
              <a:solidFill>
                <a:schemeClr val="tx1"/>
              </a:solidFill>
            </a:endParaRPr>
          </a:p>
          <a:p>
            <a:pPr marL="246888" indent="-246888">
              <a:spcBef>
                <a:spcPts val="1400"/>
              </a:spcBef>
              <a:buFont typeface="Euphemia" pitchFamily="34" charset="0"/>
              <a:buChar char="›"/>
            </a:pPr>
            <a:endParaRPr lang="en-US" sz="2800">
              <a:solidFill>
                <a:schemeClr val="tx1"/>
              </a:solidFill>
            </a:endParaRPr>
          </a:p>
        </p:txBody>
      </p:sp>
      <p:sp>
        <p:nvSpPr>
          <p:cNvPr id="10" name="Content Placeholder 2">
            <a:extLst>
              <a:ext uri="{FF2B5EF4-FFF2-40B4-BE49-F238E27FC236}">
                <a16:creationId xmlns:a16="http://schemas.microsoft.com/office/drawing/2014/main" id="{6EA6FBC5-13F5-E50B-E905-DDB4195D30C8}"/>
              </a:ext>
            </a:extLst>
          </p:cNvPr>
          <p:cNvSpPr>
            <a:spLocks noGrp="1"/>
          </p:cNvSpPr>
          <p:nvPr>
            <p:ph idx="1"/>
          </p:nvPr>
        </p:nvSpPr>
        <p:spPr>
          <a:xfrm>
            <a:off x="737093" y="867767"/>
            <a:ext cx="10997382" cy="1588776"/>
          </a:xfrm>
        </p:spPr>
        <p:txBody>
          <a:bodyPr vert="horz" lIns="91440" tIns="45720" rIns="91440" bIns="45720" rtlCol="0" anchor="t">
            <a:normAutofit lnSpcReduction="10000"/>
          </a:bodyPr>
          <a:lstStyle/>
          <a:p>
            <a:pPr marL="0" indent="0">
              <a:buNone/>
            </a:pPr>
            <a:r>
              <a:rPr lang="en-US" sz="3000"/>
              <a:t>Five broad categories with rows of descriptors</a:t>
            </a:r>
          </a:p>
          <a:p>
            <a:pPr marL="0" indent="0">
              <a:buNone/>
            </a:pPr>
            <a:r>
              <a:rPr lang="en-US" sz="3000"/>
              <a:t>Rate each row then record a total for each category</a:t>
            </a:r>
          </a:p>
          <a:p>
            <a:pPr marL="0" indent="0">
              <a:buNone/>
            </a:pPr>
            <a:r>
              <a:rPr lang="en-US" sz="3000"/>
              <a:t>Low Score is strength; High Score is growth focus</a:t>
            </a:r>
          </a:p>
          <a:p>
            <a:pPr marL="0" indent="0">
              <a:buNone/>
            </a:pPr>
            <a:endParaRPr lang="en-US" sz="3000"/>
          </a:p>
          <a:p>
            <a:pPr marL="0" indent="0">
              <a:buNone/>
            </a:pPr>
            <a:endParaRPr lang="en-US" sz="4000"/>
          </a:p>
        </p:txBody>
      </p:sp>
    </p:spTree>
    <p:extLst>
      <p:ext uri="{BB962C8B-B14F-4D97-AF65-F5344CB8AC3E}">
        <p14:creationId xmlns:p14="http://schemas.microsoft.com/office/powerpoint/2010/main" val="3288233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a:t>Report Out and Discuss</a:t>
            </a:r>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a:bodyPr>
          <a:lstStyle/>
          <a:p>
            <a:pPr marL="0" indent="0">
              <a:buNone/>
            </a:pPr>
            <a:r>
              <a:rPr lang="en-US" sz="4000"/>
              <a:t>What did you notice?</a:t>
            </a:r>
          </a:p>
          <a:p>
            <a:pPr marL="0" indent="0">
              <a:buNone/>
            </a:pPr>
            <a:r>
              <a:rPr lang="en-US" sz="4000"/>
              <a:t>Are these “internal” issues?</a:t>
            </a:r>
          </a:p>
          <a:p>
            <a:pPr marL="0" indent="0">
              <a:buNone/>
            </a:pPr>
            <a:r>
              <a:rPr lang="en-US" sz="4000"/>
              <a:t>How can external campaigns help address your internal issues? </a:t>
            </a:r>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78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B99BD-72A2-CD25-2908-F098200166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AFD25A-CFA5-43C8-BDC8-7F632FBF8A8B}"/>
              </a:ext>
            </a:extLst>
          </p:cNvPr>
          <p:cNvSpPr>
            <a:spLocks noGrp="1"/>
          </p:cNvSpPr>
          <p:nvPr>
            <p:ph type="title"/>
          </p:nvPr>
        </p:nvSpPr>
        <p:spPr>
          <a:xfrm>
            <a:off x="801573" y="365880"/>
            <a:ext cx="11054433" cy="928966"/>
          </a:xfrm>
        </p:spPr>
        <p:txBody>
          <a:bodyPr>
            <a:normAutofit/>
          </a:bodyPr>
          <a:lstStyle/>
          <a:p>
            <a:r>
              <a:rPr lang="en-US" b="1"/>
              <a:t>If there was a crisis, how prepared is your local?</a:t>
            </a:r>
            <a:r>
              <a:rPr lang="en-US"/>
              <a:t> </a:t>
            </a:r>
          </a:p>
        </p:txBody>
      </p:sp>
      <p:pic>
        <p:nvPicPr>
          <p:cNvPr id="7" name="Content Placeholder 6" descr="A close up of a person&amp;#39;s nose&#10;&#10;AI-generated content may be incorrect.">
            <a:extLst>
              <a:ext uri="{FF2B5EF4-FFF2-40B4-BE49-F238E27FC236}">
                <a16:creationId xmlns:a16="http://schemas.microsoft.com/office/drawing/2014/main" id="{F7CF33C0-937D-B66B-04A9-293C96F2A148}"/>
              </a:ext>
            </a:extLst>
          </p:cNvPr>
          <p:cNvPicPr>
            <a:picLocks noGrp="1" noChangeAspect="1"/>
          </p:cNvPicPr>
          <p:nvPr>
            <p:ph idx="1"/>
          </p:nvPr>
        </p:nvPicPr>
        <p:blipFill>
          <a:blip r:embed="rId2"/>
          <a:stretch>
            <a:fillRect/>
          </a:stretch>
        </p:blipFill>
        <p:spPr>
          <a:xfrm>
            <a:off x="2855585" y="2069796"/>
            <a:ext cx="6936279" cy="3932986"/>
          </a:xfrm>
          <a:prstGeom prst="rect">
            <a:avLst/>
          </a:prstGeom>
        </p:spPr>
      </p:pic>
    </p:spTree>
    <p:extLst>
      <p:ext uri="{BB962C8B-B14F-4D97-AF65-F5344CB8AC3E}">
        <p14:creationId xmlns:p14="http://schemas.microsoft.com/office/powerpoint/2010/main" val="57497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EB53-A38C-F33F-EE41-B6C7ECA40311}"/>
              </a:ext>
            </a:extLst>
          </p:cNvPr>
          <p:cNvSpPr>
            <a:spLocks noGrp="1"/>
          </p:cNvSpPr>
          <p:nvPr>
            <p:ph type="title"/>
          </p:nvPr>
        </p:nvSpPr>
        <p:spPr>
          <a:xfrm>
            <a:off x="650007" y="-402772"/>
            <a:ext cx="9782801" cy="1239837"/>
          </a:xfrm>
        </p:spPr>
        <p:txBody>
          <a:bodyPr/>
          <a:lstStyle/>
          <a:p>
            <a:r>
              <a:rPr lang="en-US"/>
              <a:t>Five Questions for Consideration- page 11</a:t>
            </a:r>
          </a:p>
        </p:txBody>
      </p:sp>
      <p:sp>
        <p:nvSpPr>
          <p:cNvPr id="3" name="Content Placeholder 2">
            <a:extLst>
              <a:ext uri="{FF2B5EF4-FFF2-40B4-BE49-F238E27FC236}">
                <a16:creationId xmlns:a16="http://schemas.microsoft.com/office/drawing/2014/main" id="{6732E650-B2F3-07A7-069F-7092E1765B66}"/>
              </a:ext>
            </a:extLst>
          </p:cNvPr>
          <p:cNvSpPr>
            <a:spLocks noGrp="1"/>
          </p:cNvSpPr>
          <p:nvPr>
            <p:ph idx="1"/>
          </p:nvPr>
        </p:nvSpPr>
        <p:spPr>
          <a:xfrm>
            <a:off x="650007" y="957943"/>
            <a:ext cx="10726231" cy="5214257"/>
          </a:xfrm>
        </p:spPr>
        <p:txBody>
          <a:bodyPr vert="horz" lIns="91440" tIns="45720" rIns="91440" bIns="45720" rtlCol="0" anchor="t">
            <a:normAutofit fontScale="85000" lnSpcReduction="20000"/>
          </a:bodyPr>
          <a:lstStyle/>
          <a:p>
            <a:pPr marL="514350" indent="-514350">
              <a:buAutoNum type="arabicPeriod"/>
            </a:pPr>
            <a:r>
              <a:rPr lang="en-US"/>
              <a:t>Has your local set goals for membership growth and participation? If yes, what are they? </a:t>
            </a:r>
          </a:p>
          <a:p>
            <a:pPr marL="0" indent="0">
              <a:buNone/>
            </a:pPr>
            <a:endParaRPr lang="en-US"/>
          </a:p>
          <a:p>
            <a:pPr marL="0" indent="0">
              <a:buNone/>
            </a:pPr>
            <a:r>
              <a:rPr lang="en-US"/>
              <a:t>2. What do you think are your organization’s main strengths that will allow you to build a strong union and effective campaign? </a:t>
            </a:r>
          </a:p>
          <a:p>
            <a:pPr marL="0" indent="0">
              <a:buNone/>
            </a:pPr>
            <a:endParaRPr lang="en-US"/>
          </a:p>
          <a:p>
            <a:pPr marL="0" indent="0">
              <a:buNone/>
            </a:pPr>
            <a:r>
              <a:rPr lang="en-US"/>
              <a:t>3. Overall, which of the areas above do you think are the largest challenges for your local? </a:t>
            </a:r>
          </a:p>
          <a:p>
            <a:pPr marL="246380" indent="-246380">
              <a:buAutoNum type="arabicPeriod"/>
            </a:pPr>
            <a:endParaRPr lang="en-US"/>
          </a:p>
          <a:p>
            <a:pPr marL="0" indent="0">
              <a:buNone/>
            </a:pPr>
            <a:r>
              <a:rPr lang="en-US"/>
              <a:t>4. In the areas that you’ve identified as your biggest challenges, what are the main barriers your local faces? </a:t>
            </a:r>
          </a:p>
          <a:p>
            <a:pPr marL="246380" indent="-246380">
              <a:buAutoNum type="arabicPeriod"/>
            </a:pPr>
            <a:endParaRPr lang="en-US"/>
          </a:p>
          <a:p>
            <a:pPr marL="0" indent="0">
              <a:buNone/>
            </a:pPr>
            <a:r>
              <a:rPr lang="en-US"/>
              <a:t>5. Which of the above areas do you think should be the top three priorities for your local to address? </a:t>
            </a:r>
          </a:p>
          <a:p>
            <a:pPr marL="246380" indent="-246380">
              <a:buAutoNum type="arabicPeriod"/>
            </a:pPr>
            <a:endParaRPr lang="en-US"/>
          </a:p>
        </p:txBody>
      </p:sp>
    </p:spTree>
    <p:extLst>
      <p:ext uri="{BB962C8B-B14F-4D97-AF65-F5344CB8AC3E}">
        <p14:creationId xmlns:p14="http://schemas.microsoft.com/office/powerpoint/2010/main" val="131398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CDE7E-2626-91ED-1244-D2D82BDF02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C251A4-FBDF-187C-E28B-BDEB67E4576C}"/>
              </a:ext>
            </a:extLst>
          </p:cNvPr>
          <p:cNvSpPr>
            <a:spLocks noGrp="1"/>
          </p:cNvSpPr>
          <p:nvPr>
            <p:ph type="title"/>
          </p:nvPr>
        </p:nvSpPr>
        <p:spPr>
          <a:xfrm>
            <a:off x="833718" y="179293"/>
            <a:ext cx="10542519" cy="654425"/>
          </a:xfrm>
        </p:spPr>
        <p:txBody>
          <a:bodyPr/>
          <a:lstStyle/>
          <a:p>
            <a:r>
              <a:rPr lang="en-US"/>
              <a:t>Self-Assessment Cycle </a:t>
            </a:r>
          </a:p>
        </p:txBody>
      </p:sp>
      <p:graphicFrame>
        <p:nvGraphicFramePr>
          <p:cNvPr id="4" name="Content Placeholder 3">
            <a:extLst>
              <a:ext uri="{FF2B5EF4-FFF2-40B4-BE49-F238E27FC236}">
                <a16:creationId xmlns:a16="http://schemas.microsoft.com/office/drawing/2014/main" id="{D6A5218A-FE16-D083-F7C1-5AE458D81C3F}"/>
              </a:ext>
            </a:extLst>
          </p:cNvPr>
          <p:cNvGraphicFramePr>
            <a:graphicFrameLocks noGrp="1"/>
          </p:cNvGraphicFramePr>
          <p:nvPr>
            <p:ph idx="1"/>
          </p:nvPr>
        </p:nvGraphicFramePr>
        <p:xfrm>
          <a:off x="618566" y="1299882"/>
          <a:ext cx="10757460" cy="4872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412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9E5D8-E4E4-5748-6A5F-3D4094923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FAA9E-D459-6F46-05F3-5F69AC275A60}"/>
              </a:ext>
            </a:extLst>
          </p:cNvPr>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a:extLst>
              <a:ext uri="{FF2B5EF4-FFF2-40B4-BE49-F238E27FC236}">
                <a16:creationId xmlns:a16="http://schemas.microsoft.com/office/drawing/2014/main" id="{37227EB7-6673-13FE-C908-B6963D3E4000}"/>
              </a:ext>
            </a:extLst>
          </p:cNvPr>
          <p:cNvSpPr>
            <a:spLocks noGrp="1"/>
          </p:cNvSpPr>
          <p:nvPr>
            <p:ph idx="1"/>
          </p:nvPr>
        </p:nvSpPr>
        <p:spPr>
          <a:xfrm>
            <a:off x="2791458" y="727969"/>
            <a:ext cx="9095742" cy="5240316"/>
          </a:xfrm>
        </p:spPr>
        <p:txBody>
          <a:bodyPr vert="horz" lIns="91440" tIns="45720" rIns="91440" bIns="45720" rtlCol="0" anchor="t">
            <a:noAutofit/>
          </a:bodyPr>
          <a:lstStyle/>
          <a:p>
            <a:pPr>
              <a:buFont typeface="Wingdings" panose="05000000000000000000" pitchFamily="2" charset="2"/>
              <a:buChar char="q"/>
            </a:pPr>
            <a:r>
              <a:rPr lang="en-US" sz="3200"/>
              <a:t>Weaker locals are fixed, are leader sparse, are not focused on winning fights, are limited in capacity beyond single issues, and do not have enough resources to achieve the wins they want. Focus is on Growth.</a:t>
            </a:r>
          </a:p>
          <a:p>
            <a:pPr>
              <a:buFont typeface="Wingdings" panose="05000000000000000000" pitchFamily="2" charset="2"/>
              <a:buChar char="q"/>
            </a:pPr>
            <a:r>
              <a:rPr lang="en-US" sz="3200">
                <a:ea typeface="+mn-lt"/>
                <a:cs typeface="+mn-lt"/>
              </a:rPr>
              <a:t> Stronger locals are nimble, leader dense, have the ability to focus on a number of campaigns, are a series of interconnected structures, with the resources to achieve the wins they want. Focus is on Strength. </a:t>
            </a:r>
          </a:p>
          <a:p>
            <a:pPr marL="0" indent="0">
              <a:buNone/>
            </a:pPr>
            <a:endParaRPr lang="en-US" sz="3200">
              <a:ea typeface="+mn-lt"/>
              <a:cs typeface="+mn-lt"/>
            </a:endParaRPr>
          </a:p>
          <a:p>
            <a:pPr marL="0" indent="0">
              <a:buNone/>
            </a:pPr>
            <a:endParaRPr lang="en-US" sz="3200">
              <a:ea typeface="+mn-lt"/>
              <a:cs typeface="+mn-lt"/>
            </a:endParaRPr>
          </a:p>
        </p:txBody>
      </p:sp>
      <p:pic>
        <p:nvPicPr>
          <p:cNvPr id="4" name="Picture 3">
            <a:extLst>
              <a:ext uri="{FF2B5EF4-FFF2-40B4-BE49-F238E27FC236}">
                <a16:creationId xmlns:a16="http://schemas.microsoft.com/office/drawing/2014/main" id="{EDC3C3CD-59D0-4770-7FF6-5E8223E50333}"/>
              </a:ext>
            </a:extLst>
          </p:cNvPr>
          <p:cNvPicPr/>
          <p:nvPr/>
        </p:nvPicPr>
        <p:blipFill rotWithShape="1">
          <a:blip r:embed="rId2"/>
          <a:srcRect l="3839" t="29433" r="75686" b="29787"/>
          <a:stretch/>
        </p:blipFill>
        <p:spPr>
          <a:xfrm>
            <a:off x="511098" y="1311974"/>
            <a:ext cx="2129440" cy="2469567"/>
          </a:xfrm>
          <a:prstGeom prst="rect">
            <a:avLst/>
          </a:prstGeom>
        </p:spPr>
      </p:pic>
    </p:spTree>
    <p:extLst>
      <p:ext uri="{BB962C8B-B14F-4D97-AF65-F5344CB8AC3E}">
        <p14:creationId xmlns:p14="http://schemas.microsoft.com/office/powerpoint/2010/main" val="4041473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8A63E-2FF8-6624-4663-A360F7757290}"/>
              </a:ext>
            </a:extLst>
          </p:cNvPr>
          <p:cNvSpPr>
            <a:spLocks noGrp="1"/>
          </p:cNvSpPr>
          <p:nvPr>
            <p:ph type="title"/>
          </p:nvPr>
        </p:nvSpPr>
        <p:spPr/>
        <p:txBody>
          <a:bodyPr/>
          <a:lstStyle/>
          <a:p>
            <a:r>
              <a:rPr lang="en-US"/>
              <a:t>Amanda </a:t>
            </a:r>
          </a:p>
        </p:txBody>
      </p:sp>
      <p:sp>
        <p:nvSpPr>
          <p:cNvPr id="3" name="Text Placeholder 2">
            <a:extLst>
              <a:ext uri="{FF2B5EF4-FFF2-40B4-BE49-F238E27FC236}">
                <a16:creationId xmlns:a16="http://schemas.microsoft.com/office/drawing/2014/main" id="{C5A839FD-4216-AC62-AF23-F82403D1C41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89375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372C2-792F-824C-F7B0-C3BD8959AA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740AD-4061-30D6-94A0-DAA9C5C1A924}"/>
              </a:ext>
            </a:extLst>
          </p:cNvPr>
          <p:cNvSpPr>
            <a:spLocks noGrp="1"/>
          </p:cNvSpPr>
          <p:nvPr>
            <p:ph type="title"/>
          </p:nvPr>
        </p:nvSpPr>
        <p:spPr/>
        <p:txBody>
          <a:bodyPr/>
          <a:lstStyle/>
          <a:p>
            <a:r>
              <a:rPr lang="en-US"/>
              <a:t>Internal or External</a:t>
            </a:r>
          </a:p>
        </p:txBody>
      </p:sp>
      <p:sp>
        <p:nvSpPr>
          <p:cNvPr id="3" name="Text Placeholder 2">
            <a:extLst>
              <a:ext uri="{FF2B5EF4-FFF2-40B4-BE49-F238E27FC236}">
                <a16:creationId xmlns:a16="http://schemas.microsoft.com/office/drawing/2014/main" id="{55FA7C31-E118-ED37-CE6A-5B9A374B8E7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08942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CEFA7-523B-B140-60AC-737B53354CEE}"/>
              </a:ext>
            </a:extLst>
          </p:cNvPr>
          <p:cNvSpPr>
            <a:spLocks noGrp="1"/>
          </p:cNvSpPr>
          <p:nvPr>
            <p:ph type="title"/>
          </p:nvPr>
        </p:nvSpPr>
        <p:spPr/>
        <p:txBody>
          <a:bodyPr/>
          <a:lstStyle/>
          <a:p>
            <a:r>
              <a:rPr lang="en-US"/>
              <a:t>What is the difference between and internal and external campaign?</a:t>
            </a:r>
          </a:p>
        </p:txBody>
      </p:sp>
      <p:pic>
        <p:nvPicPr>
          <p:cNvPr id="2050" name="Picture 2" descr="Free Chickens Business Meeting Image ...">
            <a:extLst>
              <a:ext uri="{FF2B5EF4-FFF2-40B4-BE49-F238E27FC236}">
                <a16:creationId xmlns:a16="http://schemas.microsoft.com/office/drawing/2014/main" id="{B3FCB92B-B3F0-0B9C-A190-47DCAEA528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44979" y="1654960"/>
            <a:ext cx="7376392" cy="4130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717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EC8BD-2117-4B12-8B16-C59CFE67A2B9}"/>
              </a:ext>
            </a:extLst>
          </p:cNvPr>
          <p:cNvSpPr>
            <a:spLocks noGrp="1"/>
          </p:cNvSpPr>
          <p:nvPr>
            <p:ph type="title"/>
          </p:nvPr>
        </p:nvSpPr>
        <p:spPr>
          <a:xfrm>
            <a:off x="914400" y="177801"/>
            <a:ext cx="10461837" cy="844176"/>
          </a:xfrm>
        </p:spPr>
        <p:txBody>
          <a:bodyPr anchor="b">
            <a:normAutofit/>
          </a:bodyPr>
          <a:lstStyle/>
          <a:p>
            <a:r>
              <a:rPr lang="en-US"/>
              <a:t>Internal Campaign - Growth</a:t>
            </a:r>
          </a:p>
        </p:txBody>
      </p:sp>
      <p:sp>
        <p:nvSpPr>
          <p:cNvPr id="3" name="Content Placeholder 2">
            <a:extLst>
              <a:ext uri="{FF2B5EF4-FFF2-40B4-BE49-F238E27FC236}">
                <a16:creationId xmlns:a16="http://schemas.microsoft.com/office/drawing/2014/main" id="{3E83D8DB-2A7D-6AD1-D545-5A1FE3C9D0C7}"/>
              </a:ext>
            </a:extLst>
          </p:cNvPr>
          <p:cNvSpPr>
            <a:spLocks noGrp="1"/>
          </p:cNvSpPr>
          <p:nvPr>
            <p:ph sz="half" idx="1"/>
          </p:nvPr>
        </p:nvSpPr>
        <p:spPr>
          <a:xfrm>
            <a:off x="914400" y="1313329"/>
            <a:ext cx="6140824" cy="4572000"/>
          </a:xfrm>
        </p:spPr>
        <p:txBody>
          <a:bodyPr>
            <a:noAutofit/>
          </a:bodyPr>
          <a:lstStyle/>
          <a:p>
            <a:pPr marL="0" indent="0">
              <a:buNone/>
            </a:pPr>
            <a:r>
              <a:rPr lang="en-US" sz="2400" b="1"/>
              <a:t>Goal:</a:t>
            </a:r>
            <a:r>
              <a:rPr lang="en-US" sz="2400"/>
              <a:t> To increase member engagement, leadership development, structural capacity, and activist participation. </a:t>
            </a:r>
          </a:p>
          <a:p>
            <a:pPr marL="0" indent="0">
              <a:buNone/>
            </a:pPr>
            <a:r>
              <a:rPr lang="en-US" sz="2400" b="1"/>
              <a:t>Focus:</a:t>
            </a:r>
            <a:r>
              <a:rPr lang="en-US" sz="2400"/>
              <a:t> Member-to-member communication, empowering members to address issues together, and breaking down the perception of the union as a distant service provider. </a:t>
            </a:r>
          </a:p>
          <a:p>
            <a:pPr marL="0" indent="0">
              <a:buNone/>
            </a:pPr>
            <a:r>
              <a:rPr lang="en-US" sz="2400" b="1"/>
              <a:t>Activities:</a:t>
            </a:r>
            <a:r>
              <a:rPr lang="en-US" sz="2400"/>
              <a:t> Training existing members to become leaders and activists, conducting member education, and building strong committees to ensure member involvement in union activities. </a:t>
            </a:r>
          </a:p>
        </p:txBody>
      </p:sp>
      <p:pic>
        <p:nvPicPr>
          <p:cNvPr id="3074" name="Picture 2" descr="Egg | Baking Ingredients | BAKERpedia">
            <a:extLst>
              <a:ext uri="{FF2B5EF4-FFF2-40B4-BE49-F238E27FC236}">
                <a16:creationId xmlns:a16="http://schemas.microsoft.com/office/drawing/2014/main" id="{986462A5-A97F-FA54-27D3-8E8EAEC6EE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5038" r="1" b="1"/>
          <a:stretch>
            <a:fillRect/>
          </a:stretch>
        </p:blipFill>
        <p:spPr bwMode="auto">
          <a:xfrm>
            <a:off x="7055224" y="1528483"/>
            <a:ext cx="4814586" cy="4572000"/>
          </a:xfrm>
          <a:prstGeom prst="rect">
            <a:avLst/>
          </a:prstGeom>
          <a:solidFill>
            <a:srgbClr val="FFFFFF"/>
          </a:solidFill>
        </p:spPr>
      </p:pic>
    </p:spTree>
    <p:extLst>
      <p:ext uri="{BB962C8B-B14F-4D97-AF65-F5344CB8AC3E}">
        <p14:creationId xmlns:p14="http://schemas.microsoft.com/office/powerpoint/2010/main" val="283557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9FE8-8CF3-3442-123E-D5E46C9F1F20}"/>
              </a:ext>
            </a:extLst>
          </p:cNvPr>
          <p:cNvSpPr>
            <a:spLocks noGrp="1"/>
          </p:cNvSpPr>
          <p:nvPr>
            <p:ph type="title"/>
          </p:nvPr>
        </p:nvSpPr>
        <p:spPr>
          <a:xfrm>
            <a:off x="812588" y="304053"/>
            <a:ext cx="9782801" cy="763494"/>
          </a:xfrm>
        </p:spPr>
        <p:txBody>
          <a:bodyPr anchor="b">
            <a:normAutofit/>
          </a:bodyPr>
          <a:lstStyle/>
          <a:p>
            <a:r>
              <a:rPr lang="en-US"/>
              <a:t>External Campaigns - Strength</a:t>
            </a:r>
          </a:p>
        </p:txBody>
      </p:sp>
      <p:pic>
        <p:nvPicPr>
          <p:cNvPr id="4098" name="Picture 2" descr="Chickens with sunglasses stock photo ...">
            <a:extLst>
              <a:ext uri="{FF2B5EF4-FFF2-40B4-BE49-F238E27FC236}">
                <a16:creationId xmlns:a16="http://schemas.microsoft.com/office/drawing/2014/main" id="{44CB5CB1-81C2-156D-1FEC-C97F31D9C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343" r="-1" b="11161"/>
          <a:stretch>
            <a:fillRect/>
          </a:stretch>
        </p:blipFill>
        <p:spPr bwMode="auto">
          <a:xfrm>
            <a:off x="812588" y="1537447"/>
            <a:ext cx="4814586" cy="4572000"/>
          </a:xfrm>
          <a:prstGeom prst="rect">
            <a:avLst/>
          </a:prstGeom>
          <a:solidFill>
            <a:srgbClr val="FFFFFF"/>
          </a:solidFill>
        </p:spPr>
      </p:pic>
      <p:sp>
        <p:nvSpPr>
          <p:cNvPr id="3" name="Content Placeholder 2">
            <a:extLst>
              <a:ext uri="{FF2B5EF4-FFF2-40B4-BE49-F238E27FC236}">
                <a16:creationId xmlns:a16="http://schemas.microsoft.com/office/drawing/2014/main" id="{B545F461-1CEB-47A5-ACB6-1FB8E09513AC}"/>
              </a:ext>
            </a:extLst>
          </p:cNvPr>
          <p:cNvSpPr>
            <a:spLocks noGrp="1"/>
          </p:cNvSpPr>
          <p:nvPr>
            <p:ph sz="half" idx="2"/>
          </p:nvPr>
        </p:nvSpPr>
        <p:spPr>
          <a:xfrm>
            <a:off x="6212541" y="1537447"/>
            <a:ext cx="5163696" cy="4634753"/>
          </a:xfrm>
        </p:spPr>
        <p:txBody>
          <a:bodyPr>
            <a:normAutofit/>
          </a:bodyPr>
          <a:lstStyle/>
          <a:p>
            <a:pPr marL="0" indent="0">
              <a:buNone/>
            </a:pPr>
            <a:r>
              <a:rPr lang="en-US" b="1"/>
              <a:t>Goal: </a:t>
            </a:r>
            <a:r>
              <a:rPr lang="en-US"/>
              <a:t>To win specific demands for members and partners.</a:t>
            </a:r>
          </a:p>
          <a:p>
            <a:pPr marL="0" indent="0">
              <a:buNone/>
            </a:pPr>
            <a:r>
              <a:rPr lang="en-US" b="1"/>
              <a:t>Focus: </a:t>
            </a:r>
            <a:r>
              <a:rPr lang="en-US"/>
              <a:t>Active participation of rank and file members and partners, building towards broader and bigger coalitions</a:t>
            </a:r>
          </a:p>
          <a:p>
            <a:pPr marL="0" indent="0">
              <a:buNone/>
            </a:pPr>
            <a:r>
              <a:rPr lang="en-US" b="1"/>
              <a:t>Activities: </a:t>
            </a:r>
            <a:r>
              <a:rPr lang="en-US"/>
              <a:t>Issue identification, escalating and public actions, strategic pressuring</a:t>
            </a:r>
          </a:p>
          <a:p>
            <a:endParaRPr lang="en-US"/>
          </a:p>
        </p:txBody>
      </p:sp>
      <p:sp>
        <p:nvSpPr>
          <p:cNvPr id="5" name="Rectangle 4">
            <a:extLst>
              <a:ext uri="{FF2B5EF4-FFF2-40B4-BE49-F238E27FC236}">
                <a16:creationId xmlns:a16="http://schemas.microsoft.com/office/drawing/2014/main" id="{657E9DB6-19F2-9D15-1574-93611AF963FC}"/>
              </a:ext>
            </a:extLst>
          </p:cNvPr>
          <p:cNvSpPr>
            <a:spLocks noChangeArrowheads="1"/>
          </p:cNvSpPr>
          <p:nvPr/>
        </p:nvSpPr>
        <p:spPr bwMode="auto">
          <a:xfrm>
            <a:off x="0" y="-207407"/>
            <a:ext cx="65" cy="41481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46023" rIns="0" bIns="90459"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62000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65D8-59C5-200B-16E0-2F9251B6A309}"/>
              </a:ext>
            </a:extLst>
          </p:cNvPr>
          <p:cNvSpPr>
            <a:spLocks noGrp="1"/>
          </p:cNvSpPr>
          <p:nvPr>
            <p:ph type="title"/>
          </p:nvPr>
        </p:nvSpPr>
        <p:spPr>
          <a:xfrm>
            <a:off x="1549681" y="2375861"/>
            <a:ext cx="9782801" cy="1239837"/>
          </a:xfrm>
        </p:spPr>
        <p:txBody>
          <a:bodyPr anchor="b">
            <a:normAutofit/>
          </a:bodyPr>
          <a:lstStyle/>
          <a:p>
            <a:r>
              <a:rPr lang="en-US"/>
              <a:t>Internal or External? </a:t>
            </a:r>
          </a:p>
        </p:txBody>
      </p:sp>
      <p:sp>
        <p:nvSpPr>
          <p:cNvPr id="3" name="Content Placeholder 2">
            <a:extLst>
              <a:ext uri="{FF2B5EF4-FFF2-40B4-BE49-F238E27FC236}">
                <a16:creationId xmlns:a16="http://schemas.microsoft.com/office/drawing/2014/main" id="{15D4A585-521B-0BB0-48C4-DDFB6C981593}"/>
              </a:ext>
            </a:extLst>
          </p:cNvPr>
          <p:cNvSpPr>
            <a:spLocks noGrp="1"/>
          </p:cNvSpPr>
          <p:nvPr>
            <p:ph sz="half" idx="1"/>
          </p:nvPr>
        </p:nvSpPr>
        <p:spPr>
          <a:xfrm>
            <a:off x="856343" y="1709854"/>
            <a:ext cx="6005142" cy="4024695"/>
          </a:xfrm>
        </p:spPr>
        <p:txBody>
          <a:bodyPr vert="horz" lIns="91440" tIns="45720" rIns="91440" bIns="45720" rtlCol="0" anchor="t">
            <a:normAutofit/>
          </a:bodyPr>
          <a:lstStyle/>
          <a:p>
            <a:pPr marL="0" indent="0" algn="ctr">
              <a:buNone/>
            </a:pPr>
            <a:endParaRPr lang="en-US" sz="6000"/>
          </a:p>
          <a:p>
            <a:pPr marL="0" indent="0" algn="ctr">
              <a:buNone/>
            </a:pPr>
            <a:endParaRPr lang="en-US" sz="6000"/>
          </a:p>
        </p:txBody>
      </p:sp>
      <p:pic>
        <p:nvPicPr>
          <p:cNvPr id="5122" name="Picture 2" descr="Chicken Egg Images – Browse 9,147,783 ...">
            <a:extLst>
              <a:ext uri="{FF2B5EF4-FFF2-40B4-BE49-F238E27FC236}">
                <a16:creationId xmlns:a16="http://schemas.microsoft.com/office/drawing/2014/main" id="{A8722ACB-E273-9E21-A78B-91F735C7A4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8514" r="12317" b="-1"/>
          <a:stretch>
            <a:fillRect/>
          </a:stretch>
        </p:blipFill>
        <p:spPr bwMode="auto">
          <a:xfrm>
            <a:off x="6726126" y="907635"/>
            <a:ext cx="4814586" cy="4572000"/>
          </a:xfrm>
          <a:prstGeom prst="rect">
            <a:avLst/>
          </a:prstGeom>
          <a:solidFill>
            <a:srgbClr val="FFFFFF"/>
          </a:solidFill>
        </p:spPr>
      </p:pic>
    </p:spTree>
    <p:extLst>
      <p:ext uri="{BB962C8B-B14F-4D97-AF65-F5344CB8AC3E}">
        <p14:creationId xmlns:p14="http://schemas.microsoft.com/office/powerpoint/2010/main" val="56868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EA83B6C-DBB9-8C0A-9BF5-3F881EEC9F99}"/>
              </a:ext>
            </a:extLst>
          </p:cNvPr>
          <p:cNvSpPr>
            <a:spLocks noGrp="1"/>
          </p:cNvSpPr>
          <p:nvPr>
            <p:ph type="title"/>
          </p:nvPr>
        </p:nvSpPr>
        <p:spPr>
          <a:xfrm>
            <a:off x="1593436" y="177800"/>
            <a:ext cx="9782801" cy="1239837"/>
          </a:xfrm>
        </p:spPr>
        <p:txBody>
          <a:bodyPr anchor="b">
            <a:normAutofit/>
          </a:bodyPr>
          <a:lstStyle/>
          <a:p>
            <a:r>
              <a:rPr lang="en-US"/>
              <a:t>How do we actually get eggs in your basket? </a:t>
            </a:r>
          </a:p>
        </p:txBody>
      </p:sp>
      <p:sp>
        <p:nvSpPr>
          <p:cNvPr id="16" name="Content Placeholder 2">
            <a:extLst>
              <a:ext uri="{FF2B5EF4-FFF2-40B4-BE49-F238E27FC236}">
                <a16:creationId xmlns:a16="http://schemas.microsoft.com/office/drawing/2014/main" id="{41E70D16-4AB4-9C49-6515-8DB0BB645CF4}"/>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marL="0" indent="0">
              <a:buNone/>
            </a:pPr>
            <a:r>
              <a:rPr lang="en-US"/>
              <a:t>Email blast, or? </a:t>
            </a:r>
          </a:p>
          <a:p>
            <a:pPr marL="0" indent="0">
              <a:buNone/>
            </a:pPr>
            <a:r>
              <a:rPr lang="en-US"/>
              <a:t>Survey blast, or?</a:t>
            </a:r>
          </a:p>
          <a:p>
            <a:pPr marL="0" indent="0">
              <a:buNone/>
            </a:pPr>
            <a:r>
              <a:rPr lang="en-US"/>
              <a:t>Social Media, or ? </a:t>
            </a:r>
          </a:p>
          <a:p>
            <a:pPr marL="0" indent="0">
              <a:buNone/>
            </a:pPr>
            <a:r>
              <a:rPr lang="en-US"/>
              <a:t>Hustle, or ? </a:t>
            </a:r>
          </a:p>
          <a:p>
            <a:pPr marL="0" indent="0">
              <a:buNone/>
            </a:pPr>
            <a:r>
              <a:rPr lang="en-US"/>
              <a:t>Stuff a mailbox, or ? </a:t>
            </a:r>
          </a:p>
          <a:p>
            <a:pPr marL="0" indent="0">
              <a:buNone/>
            </a:pPr>
            <a:endParaRPr lang="en-US"/>
          </a:p>
          <a:p>
            <a:pPr marL="0" indent="0">
              <a:buNone/>
            </a:pPr>
            <a:r>
              <a:rPr lang="en-US"/>
              <a:t>That is why 1:10 </a:t>
            </a:r>
          </a:p>
        </p:txBody>
      </p:sp>
      <p:pic>
        <p:nvPicPr>
          <p:cNvPr id="4" name="Content Placeholder 3" descr="A basket of eggs&#10;&#10;AI-generated content may be incorrect.">
            <a:extLst>
              <a:ext uri="{FF2B5EF4-FFF2-40B4-BE49-F238E27FC236}">
                <a16:creationId xmlns:a16="http://schemas.microsoft.com/office/drawing/2014/main" id="{C4041407-161C-A28D-70CD-D4F7CD2D4BB9}"/>
              </a:ext>
            </a:extLst>
          </p:cNvPr>
          <p:cNvPicPr>
            <a:picLocks noGrp="1" noChangeAspect="1"/>
          </p:cNvPicPr>
          <p:nvPr>
            <p:ph sz="half" idx="2"/>
          </p:nvPr>
        </p:nvPicPr>
        <p:blipFill>
          <a:blip r:embed="rId2"/>
          <a:srcRect r="-332" b="5761"/>
          <a:stretch>
            <a:fillRect/>
          </a:stretch>
        </p:blipFill>
        <p:spPr>
          <a:xfrm>
            <a:off x="7549888" y="1600200"/>
            <a:ext cx="2848886" cy="4308593"/>
          </a:xfrm>
          <a:prstGeom prst="rect">
            <a:avLst/>
          </a:prstGeom>
          <a:noFill/>
        </p:spPr>
      </p:pic>
    </p:spTree>
    <p:extLst>
      <p:ext uri="{BB962C8B-B14F-4D97-AF65-F5344CB8AC3E}">
        <p14:creationId xmlns:p14="http://schemas.microsoft.com/office/powerpoint/2010/main" val="16535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1F807-FA20-BB66-1250-99FC74EE3194}"/>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75144AB4-1438-1785-3B4C-70F04593A082}"/>
              </a:ext>
            </a:extLst>
          </p:cNvPr>
          <p:cNvSpPr txBox="1"/>
          <p:nvPr/>
        </p:nvSpPr>
        <p:spPr>
          <a:xfrm>
            <a:off x="711863" y="1156394"/>
            <a:ext cx="5009951" cy="24776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AutoNum type="arabicPeriod"/>
            </a:pPr>
            <a:r>
              <a:rPr lang="en-US" sz="3600">
                <a:solidFill>
                  <a:srgbClr val="000000"/>
                </a:solidFill>
                <a:latin typeface="Calibri"/>
                <a:ea typeface="Calibri"/>
                <a:cs typeface="Calibri"/>
              </a:rPr>
              <a:t>Write one metric that would indicate you are achieving the goal for your campaign</a:t>
            </a:r>
            <a:r>
              <a:rPr lang="en-US" sz="2000">
                <a:solidFill>
                  <a:srgbClr val="000000"/>
                </a:solidFill>
                <a:latin typeface="Calibri"/>
                <a:ea typeface="Calibri"/>
                <a:cs typeface="Calibri"/>
              </a:rPr>
              <a:t>.</a:t>
            </a:r>
            <a:endParaRPr lang="en-US" sz="2000"/>
          </a:p>
          <a:p>
            <a:endParaRPr lang="en-US" sz="1100">
              <a:solidFill>
                <a:srgbClr val="000000"/>
              </a:solidFill>
              <a:latin typeface="Calibri"/>
              <a:ea typeface="Calibri"/>
              <a:cs typeface="Calibri"/>
            </a:endParaRPr>
          </a:p>
        </p:txBody>
      </p:sp>
      <p:pic>
        <p:nvPicPr>
          <p:cNvPr id="4" name="Picture 3" descr="A chicken holding a pen&#10;&#10;AI-generated content may be incorrect.">
            <a:extLst>
              <a:ext uri="{FF2B5EF4-FFF2-40B4-BE49-F238E27FC236}">
                <a16:creationId xmlns:a16="http://schemas.microsoft.com/office/drawing/2014/main" id="{D97BC4F6-5C31-732F-4609-709F9BCC2CA6}"/>
              </a:ext>
            </a:extLst>
          </p:cNvPr>
          <p:cNvPicPr>
            <a:picLocks noChangeAspect="1"/>
          </p:cNvPicPr>
          <p:nvPr/>
        </p:nvPicPr>
        <p:blipFill>
          <a:blip r:embed="rId2"/>
          <a:srcRect r="-201" b="8883"/>
          <a:stretch>
            <a:fillRect/>
          </a:stretch>
        </p:blipFill>
        <p:spPr>
          <a:xfrm>
            <a:off x="7078751" y="577409"/>
            <a:ext cx="4890657" cy="4790312"/>
          </a:xfrm>
          <a:prstGeom prst="rect">
            <a:avLst/>
          </a:prstGeom>
        </p:spPr>
      </p:pic>
    </p:spTree>
    <p:extLst>
      <p:ext uri="{BB962C8B-B14F-4D97-AF65-F5344CB8AC3E}">
        <p14:creationId xmlns:p14="http://schemas.microsoft.com/office/powerpoint/2010/main" val="2057746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C7C90-5269-5C50-DAEF-82C29B8F36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90BD14-EFF8-5EFD-3256-DB365E8C27F9}"/>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BE0837D7-3102-2B24-2B4E-13FCE775AC33}"/>
              </a:ext>
            </a:extLst>
          </p:cNvPr>
          <p:cNvSpPr txBox="1"/>
          <p:nvPr/>
        </p:nvSpPr>
        <p:spPr>
          <a:xfrm>
            <a:off x="711863" y="1156394"/>
            <a:ext cx="7250543"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solidFill>
                <a:srgbClr val="000000"/>
              </a:solidFill>
              <a:latin typeface="Calibri"/>
              <a:ea typeface="Calibri"/>
              <a:cs typeface="Calibri"/>
            </a:endParaRPr>
          </a:p>
          <a:p>
            <a:r>
              <a:rPr lang="en-US" sz="3200">
                <a:solidFill>
                  <a:srgbClr val="000000"/>
                </a:solidFill>
                <a:latin typeface="Calibri"/>
                <a:ea typeface="Calibri"/>
                <a:cs typeface="Calibri"/>
              </a:rPr>
              <a:t>2. Given your current rep structure, how many worksites do you think would be able to get more than 50% of their workers to take a small action such as signing an online petition or wearing a sticker? If yes, you are ready for an external campaign.</a:t>
            </a:r>
          </a:p>
          <a:p>
            <a:pPr marL="228600" indent="-228600">
              <a:buAutoNum type="arabicPeriod"/>
            </a:pPr>
            <a:endParaRPr lang="en-US" sz="20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endParaRPr lang="en-US" sz="1100">
              <a:solidFill>
                <a:srgbClr val="000000"/>
              </a:solidFill>
              <a:latin typeface="Calibri"/>
              <a:ea typeface="Calibri"/>
              <a:cs typeface="Calibri"/>
            </a:endParaRPr>
          </a:p>
        </p:txBody>
      </p:sp>
      <p:pic>
        <p:nvPicPr>
          <p:cNvPr id="5" name="Picture 4" descr="A chicken wearing glasses and sitting on a table&#10;&#10;AI-generated content may be incorrect.">
            <a:extLst>
              <a:ext uri="{FF2B5EF4-FFF2-40B4-BE49-F238E27FC236}">
                <a16:creationId xmlns:a16="http://schemas.microsoft.com/office/drawing/2014/main" id="{A2BD20EA-B162-6D58-0CD8-03E3A147A89E}"/>
              </a:ext>
            </a:extLst>
          </p:cNvPr>
          <p:cNvPicPr>
            <a:picLocks noChangeAspect="1"/>
          </p:cNvPicPr>
          <p:nvPr/>
        </p:nvPicPr>
        <p:blipFill>
          <a:blip r:embed="rId2"/>
          <a:stretch>
            <a:fillRect/>
          </a:stretch>
        </p:blipFill>
        <p:spPr>
          <a:xfrm>
            <a:off x="7836754" y="1565508"/>
            <a:ext cx="4047070" cy="4018241"/>
          </a:xfrm>
          <a:prstGeom prst="rect">
            <a:avLst/>
          </a:prstGeom>
        </p:spPr>
      </p:pic>
    </p:spTree>
    <p:extLst>
      <p:ext uri="{BB962C8B-B14F-4D97-AF65-F5344CB8AC3E}">
        <p14:creationId xmlns:p14="http://schemas.microsoft.com/office/powerpoint/2010/main" val="277313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30856-11F8-1FC8-D566-B75F13EC3D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3D68B9-6218-7753-6C11-0C07FEB5A954}"/>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F0B76A20-CB12-A5A5-DDA3-1EB1D0B347FE}"/>
              </a:ext>
            </a:extLst>
          </p:cNvPr>
          <p:cNvSpPr txBox="1"/>
          <p:nvPr/>
        </p:nvSpPr>
        <p:spPr>
          <a:xfrm>
            <a:off x="711863" y="1156394"/>
            <a:ext cx="6324432"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0000"/>
                </a:solidFill>
                <a:latin typeface="Calibri"/>
                <a:ea typeface="Calibri"/>
                <a:cs typeface="Calibri"/>
              </a:rPr>
              <a:t>3. For the rest of us, how do we get there? Where do you even start? Make a list of worksites or groups (for example by job category or department) that starts with your most committed and ends with your “best worst”- groups or worksites at least have some sign of being active. </a:t>
            </a:r>
            <a:endParaRPr lang="en-US" sz="3200"/>
          </a:p>
          <a:p>
            <a:endParaRPr lang="en-US" sz="20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endParaRPr lang="en-US" sz="1100">
              <a:solidFill>
                <a:srgbClr val="000000"/>
              </a:solidFill>
              <a:latin typeface="Calibri"/>
              <a:ea typeface="Calibri"/>
              <a:cs typeface="Calibri"/>
            </a:endParaRPr>
          </a:p>
        </p:txBody>
      </p:sp>
      <p:pic>
        <p:nvPicPr>
          <p:cNvPr id="5" name="Picture 4" descr="A chicken holding a notebook&#10;&#10;AI-generated content may be incorrect.">
            <a:extLst>
              <a:ext uri="{FF2B5EF4-FFF2-40B4-BE49-F238E27FC236}">
                <a16:creationId xmlns:a16="http://schemas.microsoft.com/office/drawing/2014/main" id="{89860328-BC5D-38C6-7656-0E67EFB20E3A}"/>
              </a:ext>
            </a:extLst>
          </p:cNvPr>
          <p:cNvPicPr>
            <a:picLocks noChangeAspect="1"/>
          </p:cNvPicPr>
          <p:nvPr/>
        </p:nvPicPr>
        <p:blipFill>
          <a:blip r:embed="rId2"/>
          <a:stretch>
            <a:fillRect/>
          </a:stretch>
        </p:blipFill>
        <p:spPr>
          <a:xfrm>
            <a:off x="7047728" y="1456262"/>
            <a:ext cx="5284063" cy="2974787"/>
          </a:xfrm>
          <a:prstGeom prst="rect">
            <a:avLst/>
          </a:prstGeom>
        </p:spPr>
      </p:pic>
    </p:spTree>
    <p:extLst>
      <p:ext uri="{BB962C8B-B14F-4D97-AF65-F5344CB8AC3E}">
        <p14:creationId xmlns:p14="http://schemas.microsoft.com/office/powerpoint/2010/main" val="2329921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A0FEE-C3D4-79AA-F9E2-B3B9DF831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04C5E4-AD43-55F6-4091-EDAE2ABDCA82}"/>
              </a:ext>
            </a:extLst>
          </p:cNvPr>
          <p:cNvSpPr>
            <a:spLocks noGrp="1"/>
          </p:cNvSpPr>
          <p:nvPr>
            <p:ph type="title"/>
          </p:nvPr>
        </p:nvSpPr>
        <p:spPr>
          <a:xfrm>
            <a:off x="708212" y="177800"/>
            <a:ext cx="10668025" cy="806502"/>
          </a:xfrm>
        </p:spPr>
        <p:txBody>
          <a:bodyPr/>
          <a:lstStyle/>
          <a:p>
            <a:r>
              <a:rPr lang="en-US"/>
              <a:t>Guided Group activity </a:t>
            </a:r>
          </a:p>
        </p:txBody>
      </p:sp>
      <p:sp>
        <p:nvSpPr>
          <p:cNvPr id="3" name="TextBox 2">
            <a:extLst>
              <a:ext uri="{FF2B5EF4-FFF2-40B4-BE49-F238E27FC236}">
                <a16:creationId xmlns:a16="http://schemas.microsoft.com/office/drawing/2014/main" id="{00503EBF-F34E-B215-E471-15DD344EACD5}"/>
              </a:ext>
            </a:extLst>
          </p:cNvPr>
          <p:cNvSpPr txBox="1"/>
          <p:nvPr/>
        </p:nvSpPr>
        <p:spPr>
          <a:xfrm>
            <a:off x="711863" y="1156394"/>
            <a:ext cx="583897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a:solidFill>
                <a:srgbClr val="000000"/>
              </a:solidFill>
              <a:latin typeface="Calibri"/>
              <a:ea typeface="Calibri"/>
              <a:cs typeface="Calibri"/>
            </a:endParaRPr>
          </a:p>
          <a:p>
            <a:r>
              <a:rPr lang="en-US" sz="3200">
                <a:solidFill>
                  <a:srgbClr val="000000"/>
                </a:solidFill>
                <a:latin typeface="Calibri"/>
                <a:ea typeface="Calibri"/>
                <a:cs typeface="Calibri"/>
              </a:rPr>
              <a:t>4. Take some time to brainstorm how you might build those teams; refer to page 15 to help you with ideas. Put your ideas on your chart paper, and add questions you need to answer to put your plan in place.</a:t>
            </a:r>
            <a:endParaRPr lang="en-US" sz="3200">
              <a:solidFill>
                <a:srgbClr val="465562"/>
              </a:solidFill>
              <a:latin typeface="Euphemia"/>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pPr marL="228600" indent="-228600">
              <a:buAutoNum type="arabicPeriod"/>
            </a:pPr>
            <a:endParaRPr lang="en-US" sz="1100">
              <a:solidFill>
                <a:srgbClr val="000000"/>
              </a:solidFill>
              <a:latin typeface="Calibri"/>
              <a:ea typeface="Calibri"/>
              <a:cs typeface="Calibri"/>
            </a:endParaRPr>
          </a:p>
          <a:p>
            <a:endParaRPr lang="en-US" sz="1100">
              <a:solidFill>
                <a:srgbClr val="000000"/>
              </a:solidFill>
              <a:latin typeface="Calibri"/>
              <a:ea typeface="Calibri"/>
              <a:cs typeface="Calibri"/>
            </a:endParaRPr>
          </a:p>
        </p:txBody>
      </p:sp>
      <p:pic>
        <p:nvPicPr>
          <p:cNvPr id="5" name="Picture 4" descr="A hand holding a pen and a notebook&#10;&#10;AI-generated content may be incorrect.">
            <a:extLst>
              <a:ext uri="{FF2B5EF4-FFF2-40B4-BE49-F238E27FC236}">
                <a16:creationId xmlns:a16="http://schemas.microsoft.com/office/drawing/2014/main" id="{835CAE68-5DED-204C-AB61-8B5561486F23}"/>
              </a:ext>
            </a:extLst>
          </p:cNvPr>
          <p:cNvPicPr>
            <a:picLocks noChangeAspect="1"/>
          </p:cNvPicPr>
          <p:nvPr/>
        </p:nvPicPr>
        <p:blipFill>
          <a:blip r:embed="rId2"/>
          <a:srcRect r="377" b="12886"/>
          <a:stretch>
            <a:fillRect/>
          </a:stretch>
        </p:blipFill>
        <p:spPr>
          <a:xfrm>
            <a:off x="6624105" y="1414864"/>
            <a:ext cx="5346103" cy="3399179"/>
          </a:xfrm>
          <a:prstGeom prst="rect">
            <a:avLst/>
          </a:prstGeom>
        </p:spPr>
      </p:pic>
    </p:spTree>
    <p:extLst>
      <p:ext uri="{BB962C8B-B14F-4D97-AF65-F5344CB8AC3E}">
        <p14:creationId xmlns:p14="http://schemas.microsoft.com/office/powerpoint/2010/main" val="234735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1B394-7C13-C071-A422-DB7EC1446562}"/>
              </a:ext>
            </a:extLst>
          </p:cNvPr>
          <p:cNvSpPr>
            <a:spLocks noGrp="1"/>
          </p:cNvSpPr>
          <p:nvPr>
            <p:ph type="title"/>
          </p:nvPr>
        </p:nvSpPr>
        <p:spPr>
          <a:xfrm>
            <a:off x="801573" y="365880"/>
            <a:ext cx="11054433" cy="928966"/>
          </a:xfrm>
        </p:spPr>
        <p:txBody>
          <a:bodyPr>
            <a:normAutofit fontScale="90000"/>
          </a:bodyPr>
          <a:lstStyle/>
          <a:p>
            <a:r>
              <a:rPr lang="en-US" b="1"/>
              <a:t>Has you answer to this changed?</a:t>
            </a:r>
            <a:br>
              <a:rPr lang="en-US" b="1"/>
            </a:br>
            <a:r>
              <a:rPr lang="en-US" b="1"/>
              <a:t>If there was a crisis, how prepared is your local?</a:t>
            </a:r>
            <a:r>
              <a:rPr lang="en-US"/>
              <a:t> </a:t>
            </a:r>
          </a:p>
        </p:txBody>
      </p:sp>
      <p:pic>
        <p:nvPicPr>
          <p:cNvPr id="7" name="Content Placeholder 6" descr="A close up of a person&amp;#39;s nose&#10;&#10;AI-generated content may be incorrect.">
            <a:extLst>
              <a:ext uri="{FF2B5EF4-FFF2-40B4-BE49-F238E27FC236}">
                <a16:creationId xmlns:a16="http://schemas.microsoft.com/office/drawing/2014/main" id="{545E482C-8A8B-947D-6B8C-F24BE5B251EB}"/>
              </a:ext>
            </a:extLst>
          </p:cNvPr>
          <p:cNvPicPr>
            <a:picLocks noGrp="1" noChangeAspect="1"/>
          </p:cNvPicPr>
          <p:nvPr>
            <p:ph idx="1"/>
          </p:nvPr>
        </p:nvPicPr>
        <p:blipFill>
          <a:blip r:embed="rId2"/>
          <a:stretch>
            <a:fillRect/>
          </a:stretch>
        </p:blipFill>
        <p:spPr>
          <a:xfrm>
            <a:off x="2855585" y="2069796"/>
            <a:ext cx="6936279" cy="3932986"/>
          </a:xfrm>
          <a:prstGeom prst="rect">
            <a:avLst/>
          </a:prstGeom>
        </p:spPr>
      </p:pic>
    </p:spTree>
    <p:extLst>
      <p:ext uri="{BB962C8B-B14F-4D97-AF65-F5344CB8AC3E}">
        <p14:creationId xmlns:p14="http://schemas.microsoft.com/office/powerpoint/2010/main" val="2001858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18196-1500-6FC4-5F12-75B9C06E7AAA}"/>
              </a:ext>
            </a:extLst>
          </p:cNvPr>
          <p:cNvSpPr>
            <a:spLocks noGrp="1"/>
          </p:cNvSpPr>
          <p:nvPr>
            <p:ph type="title"/>
          </p:nvPr>
        </p:nvSpPr>
        <p:spPr>
          <a:xfrm>
            <a:off x="691982" y="163285"/>
            <a:ext cx="1802907" cy="1239837"/>
          </a:xfrm>
        </p:spPr>
        <p:txBody>
          <a:bodyPr/>
          <a:lstStyle/>
          <a:p>
            <a:r>
              <a:rPr lang="en-US"/>
              <a:t>Key Points</a:t>
            </a:r>
          </a:p>
        </p:txBody>
      </p:sp>
      <p:sp>
        <p:nvSpPr>
          <p:cNvPr id="3" name="Content Placeholder 2">
            <a:extLst>
              <a:ext uri="{FF2B5EF4-FFF2-40B4-BE49-F238E27FC236}">
                <a16:creationId xmlns:a16="http://schemas.microsoft.com/office/drawing/2014/main" id="{0EFEEC55-6BA1-EE90-C91C-E33C8D19C101}"/>
              </a:ext>
            </a:extLst>
          </p:cNvPr>
          <p:cNvSpPr>
            <a:spLocks noGrp="1"/>
          </p:cNvSpPr>
          <p:nvPr>
            <p:ph idx="1"/>
          </p:nvPr>
        </p:nvSpPr>
        <p:spPr>
          <a:xfrm>
            <a:off x="2801257" y="787827"/>
            <a:ext cx="8574980" cy="5384373"/>
          </a:xfrm>
        </p:spPr>
        <p:txBody>
          <a:bodyPr vert="horz" lIns="91440" tIns="45720" rIns="91440" bIns="45720" rtlCol="0" anchor="t">
            <a:normAutofit/>
          </a:bodyPr>
          <a:lstStyle/>
          <a:p>
            <a:pPr marL="246380" indent="-246380"/>
            <a:r>
              <a:rPr lang="en-US">
                <a:ea typeface="+mn-lt"/>
                <a:cs typeface="+mn-lt"/>
              </a:rPr>
              <a:t>Internal campaigns build the power to win external campaigns.</a:t>
            </a:r>
          </a:p>
          <a:p>
            <a:pPr marL="246380" indent="-246380"/>
            <a:r>
              <a:rPr lang="en-US">
                <a:ea typeface="+mn-lt"/>
                <a:cs typeface="+mn-lt"/>
              </a:rPr>
              <a:t>External campaigns engage your constituents and bring in potential members and community support.</a:t>
            </a:r>
          </a:p>
          <a:p>
            <a:pPr marL="246380" indent="-246380"/>
            <a:r>
              <a:rPr lang="en-US">
                <a:ea typeface="+mn-lt"/>
                <a:cs typeface="+mn-lt"/>
              </a:rPr>
              <a:t>Internal and external organizing feed each other and are how locals build power. </a:t>
            </a:r>
          </a:p>
          <a:p>
            <a:pPr marL="246380" indent="-246380"/>
            <a:r>
              <a:rPr lang="en-US">
                <a:ea typeface="+mn-lt"/>
                <a:cs typeface="+mn-lt"/>
              </a:rPr>
              <a:t>Strategic campaigns combine multiple cycles of internal and external organizing to win on multiple issues towards long term strategic goals, such as achieving your vision for public schools.</a:t>
            </a:r>
          </a:p>
          <a:p>
            <a:pPr marL="246380" indent="-246380"/>
            <a:endParaRPr lang="en-US"/>
          </a:p>
        </p:txBody>
      </p:sp>
      <p:pic>
        <p:nvPicPr>
          <p:cNvPr id="4" name="Picture 3">
            <a:extLst>
              <a:ext uri="{FF2B5EF4-FFF2-40B4-BE49-F238E27FC236}">
                <a16:creationId xmlns:a16="http://schemas.microsoft.com/office/drawing/2014/main" id="{D20BB994-3A8E-C29B-0292-7902CAC92218}"/>
              </a:ext>
            </a:extLst>
          </p:cNvPr>
          <p:cNvPicPr/>
          <p:nvPr/>
        </p:nvPicPr>
        <p:blipFill rotWithShape="1">
          <a:blip r:embed="rId2"/>
          <a:srcRect l="3839" t="29433" r="75686" b="29787"/>
          <a:stretch/>
        </p:blipFill>
        <p:spPr>
          <a:xfrm>
            <a:off x="528715" y="1600200"/>
            <a:ext cx="2129440" cy="2469567"/>
          </a:xfrm>
          <a:prstGeom prst="rect">
            <a:avLst/>
          </a:prstGeom>
        </p:spPr>
      </p:pic>
    </p:spTree>
    <p:extLst>
      <p:ext uri="{BB962C8B-B14F-4D97-AF65-F5344CB8AC3E}">
        <p14:creationId xmlns:p14="http://schemas.microsoft.com/office/powerpoint/2010/main" val="4100151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0573185-C916-432B-871F-3B9A7053DCA9}"/>
              </a:ext>
            </a:extLst>
          </p:cNvPr>
          <p:cNvSpPr>
            <a:spLocks noGrp="1"/>
          </p:cNvSpPr>
          <p:nvPr>
            <p:ph type="title"/>
          </p:nvPr>
        </p:nvSpPr>
        <p:spPr>
          <a:xfrm>
            <a:off x="7092705" y="423332"/>
            <a:ext cx="4476346" cy="1328932"/>
          </a:xfrm>
        </p:spPr>
        <p:txBody>
          <a:bodyPr/>
          <a:lstStyle/>
          <a:p>
            <a:r>
              <a:rPr lang="en-US"/>
              <a:t>Feedback time</a:t>
            </a:r>
          </a:p>
        </p:txBody>
      </p:sp>
      <p:pic>
        <p:nvPicPr>
          <p:cNvPr id="4" name="Content Placeholder 3" descr="A qr code on a card&#10;&#10;AI-generated content may be incorrect.">
            <a:extLst>
              <a:ext uri="{FF2B5EF4-FFF2-40B4-BE49-F238E27FC236}">
                <a16:creationId xmlns:a16="http://schemas.microsoft.com/office/drawing/2014/main" id="{3E79BD87-CC90-9B18-7D8D-9F7258017117}"/>
              </a:ext>
            </a:extLst>
          </p:cNvPr>
          <p:cNvPicPr>
            <a:picLocks noGrp="1" noChangeAspect="1"/>
          </p:cNvPicPr>
          <p:nvPr>
            <p:ph type="pic" sz="quarter" idx="13"/>
          </p:nvPr>
        </p:nvPicPr>
        <p:blipFill>
          <a:blip r:embed="rId2"/>
          <a:srcRect l="1273" r="4085"/>
          <a:stretch>
            <a:fillRect/>
          </a:stretch>
        </p:blipFill>
        <p:spPr>
          <a:xfrm>
            <a:off x="1" y="10"/>
            <a:ext cx="6490549" cy="6857990"/>
          </a:xfrm>
          <a:prstGeom prst="rect">
            <a:avLst/>
          </a:prstGeom>
          <a:noFill/>
        </p:spPr>
      </p:pic>
      <p:sp>
        <p:nvSpPr>
          <p:cNvPr id="11" name="Content Placeholder 3">
            <a:extLst>
              <a:ext uri="{FF2B5EF4-FFF2-40B4-BE49-F238E27FC236}">
                <a16:creationId xmlns:a16="http://schemas.microsoft.com/office/drawing/2014/main" id="{3FEAB302-389C-0A62-94EA-2AFA0A53DC51}"/>
              </a:ext>
            </a:extLst>
          </p:cNvPr>
          <p:cNvSpPr>
            <a:spLocks noGrp="1"/>
          </p:cNvSpPr>
          <p:nvPr>
            <p:ph sz="quarter" idx="14"/>
          </p:nvPr>
        </p:nvSpPr>
        <p:spPr>
          <a:xfrm>
            <a:off x="7103039" y="1975105"/>
            <a:ext cx="4476346" cy="4282573"/>
          </a:xfrm>
        </p:spPr>
        <p:txBody>
          <a:bodyPr vert="horz" lIns="91440" tIns="45720" rIns="91440" bIns="45720" rtlCol="0" anchor="t">
            <a:normAutofit/>
          </a:bodyPr>
          <a:lstStyle/>
          <a:p>
            <a:pPr marL="246380" indent="-246380"/>
            <a:r>
              <a:rPr lang="en-US"/>
              <a:t>Goal – 100% Participation</a:t>
            </a:r>
          </a:p>
          <a:p>
            <a:pPr marL="246380" indent="-246380"/>
            <a:r>
              <a:rPr lang="en-US"/>
              <a:t>6 Short Questions</a:t>
            </a:r>
          </a:p>
          <a:p>
            <a:pPr marL="246380" indent="-246380"/>
            <a:r>
              <a:rPr lang="en-US"/>
              <a:t>We use what you give us</a:t>
            </a:r>
          </a:p>
        </p:txBody>
      </p:sp>
    </p:spTree>
    <p:extLst>
      <p:ext uri="{BB962C8B-B14F-4D97-AF65-F5344CB8AC3E}">
        <p14:creationId xmlns:p14="http://schemas.microsoft.com/office/powerpoint/2010/main" val="201267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80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2_office them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5F087172-4A0F-464C-90E6-425051B011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121</Slides>
  <Notes>36</Notes>
  <HiddenSlides>0</HiddenSlides>
  <ScaleCrop>false</ScaleCrop>
  <HeadingPairs>
    <vt:vector size="4" baseType="variant">
      <vt:variant>
        <vt:lpstr>Theme</vt:lpstr>
      </vt:variant>
      <vt:variant>
        <vt:i4>2</vt:i4>
      </vt:variant>
      <vt:variant>
        <vt:lpstr>Slide Titles</vt:lpstr>
      </vt:variant>
      <vt:variant>
        <vt:i4>121</vt:i4>
      </vt:variant>
    </vt:vector>
  </HeadingPairs>
  <TitlesOfParts>
    <vt:vector size="123" baseType="lpstr">
      <vt:lpstr>Math 16x9</vt:lpstr>
      <vt:lpstr>2_office theme</vt:lpstr>
      <vt:lpstr>Campaign Academy: Leaders and Structures for Winning Campaigns</vt:lpstr>
      <vt:lpstr>PowerPoint Presentation</vt:lpstr>
      <vt:lpstr>PowerPoint Presentation</vt:lpstr>
      <vt:lpstr>Honoring This Space</vt:lpstr>
      <vt:lpstr>Key  OUtcomes</vt:lpstr>
      <vt:lpstr>Overall  Agenda</vt:lpstr>
      <vt:lpstr>Documents you Will Need Today</vt:lpstr>
      <vt:lpstr>Logistics to Remember</vt:lpstr>
      <vt:lpstr>Shout Out from Your Team and Around the Room  Name Pronouns Work Location </vt:lpstr>
      <vt:lpstr>Community Agreements in Pre Academy Assignments, Page 2 of Handouts  </vt:lpstr>
      <vt:lpstr>Why are you here?</vt:lpstr>
      <vt:lpstr>Picturing Our Purpose</vt:lpstr>
      <vt:lpstr>Discussion</vt:lpstr>
      <vt:lpstr>Dreams and Challenges</vt:lpstr>
      <vt:lpstr>If you had all the power you could dream of, what is the biggest win your team could hope for? </vt:lpstr>
      <vt:lpstr>Who is the villain preventing you from achieving this win? </vt:lpstr>
      <vt:lpstr>Why?</vt:lpstr>
      <vt:lpstr>6 Core Concepts We will Propose Here in Designing Winning Campaigns</vt:lpstr>
      <vt:lpstr>Relationships and Roles</vt:lpstr>
      <vt:lpstr>Role Clarity</vt:lpstr>
      <vt:lpstr>Basic Structure of Campaign Lab</vt:lpstr>
      <vt:lpstr>PowerPoint Presentation</vt:lpstr>
      <vt:lpstr>Reflection at Tables</vt:lpstr>
      <vt:lpstr>PowerPoint Presentation</vt:lpstr>
      <vt:lpstr>Amanda</vt:lpstr>
      <vt:lpstr>Network Building</vt:lpstr>
      <vt:lpstr>What makes Campaign Lab Unique? </vt:lpstr>
      <vt:lpstr>Raise Your Hand When You Hear Your Role</vt:lpstr>
      <vt:lpstr>Small Group Networking Activity</vt:lpstr>
      <vt:lpstr>Small Group Networking Activity 10 Minutes Per Round</vt:lpstr>
      <vt:lpstr>Round 1 – Mix by Role</vt:lpstr>
      <vt:lpstr>Small Group Networking Activity 10 Minutes Per Round</vt:lpstr>
      <vt:lpstr>Round 2 – Campaign Lab Coordinator Choice</vt:lpstr>
      <vt:lpstr>Small Group Networking Activity 10 Minutes Per Round</vt:lpstr>
      <vt:lpstr>Mix by NEA Region</vt:lpstr>
      <vt:lpstr>Small Group Networking Activity 10 Minutes Per Round</vt:lpstr>
      <vt:lpstr>Your Choice</vt:lpstr>
      <vt:lpstr>Small Group Networking Activity 10 Minutes Per Round</vt:lpstr>
      <vt:lpstr>Reflection</vt:lpstr>
      <vt:lpstr>Key  Points</vt:lpstr>
      <vt:lpstr>Beth and Vanessa</vt:lpstr>
      <vt:lpstr>Centering Equity</vt:lpstr>
      <vt:lpstr>What will it take to achieve equity in the “Big Dreams” you have for your campaigns, your schools, and your communities? </vt:lpstr>
      <vt:lpstr>What type of union builds power? </vt:lpstr>
      <vt:lpstr>Al Sharpton</vt:lpstr>
      <vt:lpstr>What about Race, Class, and Gender Justice?</vt:lpstr>
      <vt:lpstr>Team Time - Centering Equity page 5</vt:lpstr>
      <vt:lpstr>Debrief </vt:lpstr>
      <vt:lpstr>Key  Points</vt:lpstr>
      <vt:lpstr>Hedy</vt:lpstr>
      <vt:lpstr>Defining Leaders and Structures</vt:lpstr>
      <vt:lpstr>Who are leaders?</vt:lpstr>
      <vt:lpstr>PowerPoint Presentation</vt:lpstr>
      <vt:lpstr>3 Types of Leadership Structures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Interdependent Structures</vt:lpstr>
      <vt:lpstr>Table Talk</vt:lpstr>
      <vt:lpstr>PowerPoint Presentation</vt:lpstr>
      <vt:lpstr>PowerPoint Presentation</vt:lpstr>
      <vt:lpstr>PowerPoint Presentation</vt:lpstr>
      <vt:lpstr>Leaders...</vt:lpstr>
      <vt:lpstr>Key Points</vt:lpstr>
      <vt:lpstr>Dr. Taraja</vt:lpstr>
      <vt:lpstr>Worksite Mapping: People in the Campaign</vt:lpstr>
      <vt:lpstr>Why Worksite Mapping Matters</vt:lpstr>
      <vt:lpstr>How do we know who our people are?  How do we know where our people are?  How do we know who they are connected to?</vt:lpstr>
      <vt:lpstr>Building Leader Capacity Through Mapping</vt:lpstr>
      <vt:lpstr>Strategic Organizing with Worksite Maps</vt:lpstr>
      <vt:lpstr>PowerPoint Presentation</vt:lpstr>
      <vt:lpstr>How to Assess Your Building/Department Union Power</vt:lpstr>
      <vt:lpstr>Making Mapping Actionable</vt:lpstr>
      <vt:lpstr>Who are we mapping? </vt:lpstr>
      <vt:lpstr>Roles of People Within Your Campaign</vt:lpstr>
      <vt:lpstr>Things to Consider When Assessing Your Worksites</vt:lpstr>
      <vt:lpstr>Key Points</vt:lpstr>
      <vt:lpstr>LUNCH</vt:lpstr>
      <vt:lpstr>Things to Consider When Assessing Your Worksites</vt:lpstr>
      <vt:lpstr>Page 23 Base Building Plan</vt:lpstr>
      <vt:lpstr>Group Work</vt:lpstr>
      <vt:lpstr>Key Ideas</vt:lpstr>
      <vt:lpstr>Pete</vt:lpstr>
      <vt:lpstr>Building Power</vt:lpstr>
      <vt:lpstr>Campaign Lab is a Structure to Build Power</vt:lpstr>
      <vt:lpstr>PowerPoint Presentation</vt:lpstr>
      <vt:lpstr>DEFINING POWER</vt:lpstr>
      <vt:lpstr>UNDERSTANDING POWER</vt:lpstr>
      <vt:lpstr>TRUTHS  ABOUT BUILDING  POWER</vt:lpstr>
      <vt:lpstr>Discussion</vt:lpstr>
      <vt:lpstr>Key  Points</vt:lpstr>
      <vt:lpstr>Hedy and Beth</vt:lpstr>
      <vt:lpstr>Self- Assessment</vt:lpstr>
      <vt:lpstr>Strength and Growth Page 6 </vt:lpstr>
      <vt:lpstr>Self-Assessment Cycle </vt:lpstr>
      <vt:lpstr>Tool Tour Page 6</vt:lpstr>
      <vt:lpstr>Report Out and Discuss</vt:lpstr>
      <vt:lpstr>If there was a crisis, how prepared is your local? </vt:lpstr>
      <vt:lpstr>Five Questions for Consideration- page 11</vt:lpstr>
      <vt:lpstr>Self-Assessment Cycle </vt:lpstr>
      <vt:lpstr>Key  Points</vt:lpstr>
      <vt:lpstr>Amanda </vt:lpstr>
      <vt:lpstr>Internal or External</vt:lpstr>
      <vt:lpstr>What is the difference between and internal and external campaign?</vt:lpstr>
      <vt:lpstr>Internal Campaign - Growth</vt:lpstr>
      <vt:lpstr>External Campaigns - Strength</vt:lpstr>
      <vt:lpstr>Internal or External? </vt:lpstr>
      <vt:lpstr>How do we actually get eggs in your basket? </vt:lpstr>
      <vt:lpstr>Guided Group activity </vt:lpstr>
      <vt:lpstr>Guided Group activity </vt:lpstr>
      <vt:lpstr>Guided Group activity </vt:lpstr>
      <vt:lpstr>Guided Group activity </vt:lpstr>
      <vt:lpstr>Has you answer to this changed? If there was a crisis, how prepared is your local? </vt:lpstr>
      <vt:lpstr>Key Points</vt:lpstr>
      <vt:lpstr>Feedback time</vt:lpstr>
      <vt:lpstr>Closing the Day</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20</cp:revision>
  <dcterms:created xsi:type="dcterms:W3CDTF">2022-09-14T20:21:53Z</dcterms:created>
  <dcterms:modified xsi:type="dcterms:W3CDTF">2026-05-05T11:54:21Z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