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772400" cx="10058400"/>
  <p:notesSz cx="6858000" cy="9144000"/>
  <p:embeddedFontLst>
    <p:embeddedFont>
      <p:font typeface="Blinker SemiBold"/>
      <p:regular r:id="rId23"/>
      <p:bold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Source Sans 3"/>
      <p:regular r:id="rId29"/>
      <p:bold r:id="rId30"/>
      <p:italic r:id="rId31"/>
      <p:boldItalic r:id="rId32"/>
    </p:embeddedFont>
    <p:embeddedFont>
      <p:font typeface="Cabin Condensed"/>
      <p:regular r:id="rId33"/>
      <p:bold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">
          <p15:clr>
            <a:srgbClr val="747775"/>
          </p15:clr>
        </p15:guide>
        <p15:guide id="2" orient="horz" pos="288">
          <p15:clr>
            <a:srgbClr val="747775"/>
          </p15:clr>
        </p15:guide>
        <p15:guide id="3" orient="horz" pos="4608">
          <p15:clr>
            <a:srgbClr val="747775"/>
          </p15:clr>
        </p15:guide>
        <p15:guide id="4" pos="60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36716C9-6D2A-4553-8925-EF9F81575E91}">
  <a:tblStyle styleId="{136716C9-6D2A-4553-8925-EF9F81575E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"/>
        <p:guide pos="288" orient="horz"/>
        <p:guide pos="4608" orient="horz"/>
        <p:guide pos="6048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oboto-bold.fntdata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customXml" Target="../customXml/item1.xml"/><Relationship Id="rId21" Type="http://schemas.openxmlformats.org/officeDocument/2006/relationships/slide" Target="slides/slide15.xml"/><Relationship Id="rId34" Type="http://schemas.openxmlformats.org/officeDocument/2006/relationships/font" Target="fonts/CabinCondensed-bold.fntdata"/><Relationship Id="rId7" Type="http://schemas.openxmlformats.org/officeDocument/2006/relationships/slide" Target="slides/slide1.xml"/><Relationship Id="rId20" Type="http://schemas.openxmlformats.org/officeDocument/2006/relationships/slide" Target="slides/slide14.xml"/><Relationship Id="rId2" Type="http://schemas.openxmlformats.org/officeDocument/2006/relationships/viewProps" Target="viewProps.xml"/><Relationship Id="rId29" Type="http://schemas.openxmlformats.org/officeDocument/2006/relationships/font" Target="fonts/SourceSans3-regular.fntdata"/><Relationship Id="rId16" Type="http://schemas.openxmlformats.org/officeDocument/2006/relationships/slide" Target="slides/slide10.xml"/><Relationship Id="rId41" Type="http://schemas.openxmlformats.org/officeDocument/2006/relationships/customXml" Target="../customXml/item3.xml"/><Relationship Id="rId24" Type="http://schemas.openxmlformats.org/officeDocument/2006/relationships/font" Target="fonts/BlinkerSemiBold-bold.fntdata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font" Target="fonts/SourceSans3-boldItalic.fntdata"/><Relationship Id="rId37" Type="http://schemas.openxmlformats.org/officeDocument/2006/relationships/font" Target="fonts/OpenSans-italic.fntdata"/><Relationship Id="rId40" Type="http://schemas.openxmlformats.org/officeDocument/2006/relationships/customXml" Target="../customXml/item2.xml"/><Relationship Id="rId23" Type="http://schemas.openxmlformats.org/officeDocument/2006/relationships/font" Target="fonts/BlinkerSemiBold-regular.fntdata"/><Relationship Id="rId28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36" Type="http://schemas.openxmlformats.org/officeDocument/2006/relationships/font" Target="fonts/OpenSans-bold.fntdata"/><Relationship Id="rId31" Type="http://schemas.openxmlformats.org/officeDocument/2006/relationships/font" Target="fonts/SourceSans3-italic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2" Type="http://schemas.openxmlformats.org/officeDocument/2006/relationships/slide" Target="slides/slide16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7" Type="http://schemas.openxmlformats.org/officeDocument/2006/relationships/font" Target="fonts/Roboto-italic.fntdata"/><Relationship Id="rId30" Type="http://schemas.openxmlformats.org/officeDocument/2006/relationships/font" Target="fonts/SourceSans3-bold.fntdata"/><Relationship Id="rId35" Type="http://schemas.openxmlformats.org/officeDocument/2006/relationships/font" Target="fonts/OpenSans-regular.fntdata"/><Relationship Id="rId14" Type="http://schemas.openxmlformats.org/officeDocument/2006/relationships/slide" Target="slides/slide8.xml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5" Type="http://schemas.openxmlformats.org/officeDocument/2006/relationships/font" Target="fonts/Roboto-regular.fntdata"/><Relationship Id="rId33" Type="http://schemas.openxmlformats.org/officeDocument/2006/relationships/font" Target="fonts/CabinCondensed-regular.fntdata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8" Type="http://schemas.openxmlformats.org/officeDocument/2006/relationships/font" Target="fonts/Open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www.istockphoto.com/portfolio/Khaneeros?mediatype=illustra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joshuakahnrussell.files.wordpress.com/2008/10/three-circles-strategy.pdf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commonslibrary.org/points-of-intervention/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6990c5d143_1_13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6990c5d143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f10c05034f_0_4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f10c05034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33333"/>
                </a:solidFill>
              </a:rPr>
              <a:t>Cutting the Issue</a:t>
            </a:r>
            <a:endParaRPr b="1"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1E4F9F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Image Credit</a:t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f10c05034f_0_7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f10c05034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f10c05034f_0_8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f10c05034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f10c05034f_0_9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f10c05034f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f10c05034f_0_20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f10c05034f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e482c62d7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be482c62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f10c05034f_0_27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f10c05034f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Framework adapted by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Movement Generation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f10c05034f_0_1302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1f10c05034f_0_1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f10c05034f_0_134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f10c05034f_0_1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Points of Intervention Framework by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Doyle Canning, Patrick Reinsborough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1f10c05034f_0_132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1f10c05034f_0_1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1f10c05034f_0_1333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1f10c05034f_0_1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1f10c05034f_0_136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1f10c05034f_0_1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6b50078afb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6b50078a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6b50078afb_0_6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26b50078af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tiny.cc/TFC-Campaign-Workbook" TargetMode="External"/><Relationship Id="rId3" Type="http://schemas.openxmlformats.org/officeDocument/2006/relationships/hyperlink" Target="https://creativecommons.org/licenses/by-nc/4.0/" TargetMode="External"/><Relationship Id="rId4" Type="http://schemas.openxmlformats.org/officeDocument/2006/relationships/hyperlink" Target="http://www.trainingforchange.org" TargetMode="External"/><Relationship Id="rId5" Type="http://schemas.openxmlformats.org/officeDocument/2006/relationships/image" Target="../media/image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tiny.cc/TFC-Campaign-Workbook" TargetMode="External"/><Relationship Id="rId3" Type="http://schemas.openxmlformats.org/officeDocument/2006/relationships/hyperlink" Target="https://creativecommons.org/licenses/by-nc/4.0/" TargetMode="External"/><Relationship Id="rId4" Type="http://schemas.openxmlformats.org/officeDocument/2006/relationships/hyperlink" Target="http://www.trainingforchange.org" TargetMode="External"/><Relationship Id="rId5" Type="http://schemas.openxmlformats.org/officeDocument/2006/relationships/image" Target="../media/image8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">
  <p:cSld name="TITLE_1_2">
    <p:bg>
      <p:bgPr>
        <a:solidFill>
          <a:schemeClr val="accen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305810" y="551197"/>
            <a:ext cx="7927500" cy="34686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2pPr>
            <a:lvl3pPr lvl="2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3pPr>
            <a:lvl4pPr lvl="3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4pPr>
            <a:lvl5pPr lvl="4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5pPr>
            <a:lvl6pPr lvl="5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6pPr>
            <a:lvl7pPr lvl="6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7pPr>
            <a:lvl8pPr lvl="7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8pPr>
            <a:lvl9pPr lvl="8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305810" y="4019820"/>
            <a:ext cx="7927500" cy="1476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Blinker SemiBold"/>
              <a:buNone/>
              <a:defRPr sz="44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12" name="Google Shape;12;p2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542" y="6158164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2">
  <p:cSld name="TITLE_1_2_2">
    <p:bg>
      <p:bgPr>
        <a:solidFill>
          <a:schemeClr val="accen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ctrTitle"/>
          </p:nvPr>
        </p:nvSpPr>
        <p:spPr>
          <a:xfrm>
            <a:off x="885115" y="1358300"/>
            <a:ext cx="4177800" cy="3468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5773900" y="1262590"/>
            <a:ext cx="3728100" cy="3660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Blinker SemiBold"/>
              <a:buNone/>
              <a:defRPr sz="62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9" name="Google Shape;19;p3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20" name="Google Shape;20;p3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2915" y="615813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2 1">
  <p:cSld name="TITLE_1_2_2_1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885115" y="1358300"/>
            <a:ext cx="4177800" cy="3468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5773900" y="1262590"/>
            <a:ext cx="3728100" cy="3660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200"/>
              <a:buFont typeface="Blinker SemiBold"/>
              <a:buNone/>
              <a:defRPr sz="62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27" name="Google Shape;27;p4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28" name="Google Shape;28;p4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" name="Google Shape;3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4113" y="6143204"/>
            <a:ext cx="1937677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">
  <p:cSld name="TITLE_1_2_1">
    <p:bg>
      <p:bgPr>
        <a:solidFill>
          <a:schemeClr val="accen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5"/>
          <p:cNvGrpSpPr/>
          <p:nvPr/>
        </p:nvGrpSpPr>
        <p:grpSpPr>
          <a:xfrm flipH="1" rot="10800000">
            <a:off x="-114675" y="-49507"/>
            <a:ext cx="10172700" cy="2301360"/>
            <a:chOff x="0" y="4421975"/>
            <a:chExt cx="9144000" cy="2436075"/>
          </a:xfrm>
        </p:grpSpPr>
        <p:sp>
          <p:nvSpPr>
            <p:cNvPr id="34" name="Google Shape;34;p5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6" name="Google Shape;3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6648" y="263896"/>
            <a:ext cx="2089354" cy="13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"/>
          <p:cNvSpPr txBox="1"/>
          <p:nvPr>
            <p:ph type="ctrTitle"/>
          </p:nvPr>
        </p:nvSpPr>
        <p:spPr>
          <a:xfrm>
            <a:off x="1138170" y="1748025"/>
            <a:ext cx="7927500" cy="34686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2pPr>
            <a:lvl3pPr lvl="2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3pPr>
            <a:lvl4pPr lvl="3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4pPr>
            <a:lvl5pPr lvl="4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5pPr>
            <a:lvl6pPr lvl="5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6pPr>
            <a:lvl7pPr lvl="6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7pPr>
            <a:lvl8pPr lvl="7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8pPr>
            <a:lvl9pPr lvl="8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9pPr>
          </a:lstStyle>
          <a:p/>
        </p:txBody>
      </p:sp>
      <p:sp>
        <p:nvSpPr>
          <p:cNvPr id="38" name="Google Shape;38;p5"/>
          <p:cNvSpPr txBox="1"/>
          <p:nvPr>
            <p:ph idx="1" type="subTitle"/>
          </p:nvPr>
        </p:nvSpPr>
        <p:spPr>
          <a:xfrm>
            <a:off x="1138170" y="5216648"/>
            <a:ext cx="7927500" cy="1476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Blinker SemiBold"/>
              <a:buNone/>
              <a:defRPr sz="44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39" name="Google Shape;3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8410" y="26389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 1">
  <p:cSld name="TITLE_1_2_1_1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 flipH="1" rot="10800000">
            <a:off x="-114675" y="-50237"/>
            <a:ext cx="10211105" cy="2310130"/>
            <a:chOff x="0" y="4421975"/>
            <a:chExt cx="9144000" cy="2436075"/>
          </a:xfrm>
        </p:grpSpPr>
        <p:sp>
          <p:nvSpPr>
            <p:cNvPr id="42" name="Google Shape;42;p6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6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4" name="Google Shape;4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6648" y="263896"/>
            <a:ext cx="2089354" cy="13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type="ctrTitle"/>
          </p:nvPr>
        </p:nvSpPr>
        <p:spPr>
          <a:xfrm>
            <a:off x="654858" y="2763350"/>
            <a:ext cx="4981500" cy="3481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subTitle"/>
          </p:nvPr>
        </p:nvSpPr>
        <p:spPr>
          <a:xfrm>
            <a:off x="5948002" y="2810610"/>
            <a:ext cx="3866100" cy="3386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200"/>
              <a:buFont typeface="Blinker SemiBold"/>
              <a:buNone/>
              <a:defRPr sz="62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47" name="Google Shape;4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9745" y="26389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 1 1">
  <p:cSld name="TITLE_1_2_1_1_2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7"/>
          <p:cNvGrpSpPr/>
          <p:nvPr/>
        </p:nvGrpSpPr>
        <p:grpSpPr>
          <a:xfrm flipH="1">
            <a:off x="-88222" y="-152404"/>
            <a:ext cx="10220571" cy="3804836"/>
            <a:chOff x="-104250" y="-35975"/>
            <a:chExt cx="9282989" cy="2738868"/>
          </a:xfrm>
        </p:grpSpPr>
        <p:sp>
          <p:nvSpPr>
            <p:cNvPr id="50" name="Google Shape;50;p7"/>
            <p:cNvSpPr/>
            <p:nvPr/>
          </p:nvSpPr>
          <p:spPr>
            <a:xfrm rot="10800000">
              <a:off x="-104161" y="1202593"/>
              <a:ext cx="9282900" cy="15003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flipH="1" rot="10800000">
              <a:off x="-104250" y="-35975"/>
              <a:ext cx="9282900" cy="1250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2" name="Google Shape;5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52724" y="341842"/>
            <a:ext cx="1863349" cy="116396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/>
          <p:nvPr>
            <p:ph type="ctrTitle"/>
          </p:nvPr>
        </p:nvSpPr>
        <p:spPr>
          <a:xfrm>
            <a:off x="463925" y="851303"/>
            <a:ext cx="4940400" cy="1307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9pPr>
          </a:lstStyle>
          <a:p/>
        </p:txBody>
      </p:sp>
      <p:pic>
        <p:nvPicPr>
          <p:cNvPr id="54" name="Google Shape;5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662" y="663935"/>
            <a:ext cx="1662046" cy="85134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>
            <p:ph idx="1" type="body"/>
          </p:nvPr>
        </p:nvSpPr>
        <p:spPr>
          <a:xfrm>
            <a:off x="976250" y="3317238"/>
            <a:ext cx="8652900" cy="40440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>
                <a:solidFill>
                  <a:schemeClr val="dk2"/>
                </a:solidFill>
              </a:defRPr>
            </a:lvl1pPr>
            <a:lvl2pPr indent="-4000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">
  <p:cSld name="TITLE_1_2_1_1_1">
    <p:bg>
      <p:bgPr>
        <a:solidFill>
          <a:schemeClr val="lt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>
            <a:off x="2338" y="-4845"/>
            <a:ext cx="10058400" cy="4307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 txBox="1"/>
          <p:nvPr>
            <p:ph type="ctrTitle"/>
          </p:nvPr>
        </p:nvSpPr>
        <p:spPr>
          <a:xfrm>
            <a:off x="635882" y="266277"/>
            <a:ext cx="9156600" cy="23547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b="0" sz="61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9" name="Google Shape;59;p8"/>
          <p:cNvSpPr/>
          <p:nvPr/>
        </p:nvSpPr>
        <p:spPr>
          <a:xfrm>
            <a:off x="2338" y="4302615"/>
            <a:ext cx="5422500" cy="3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 txBox="1"/>
          <p:nvPr>
            <p:ph idx="1" type="subTitle"/>
          </p:nvPr>
        </p:nvSpPr>
        <p:spPr>
          <a:xfrm>
            <a:off x="635882" y="2329680"/>
            <a:ext cx="8634900" cy="1496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Blinker SemiBold"/>
              <a:buNone/>
              <a:defRPr sz="56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1" name="Google Shape;6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0155" y="5516844"/>
            <a:ext cx="1973070" cy="101062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8"/>
          <p:cNvSpPr/>
          <p:nvPr/>
        </p:nvSpPr>
        <p:spPr>
          <a:xfrm>
            <a:off x="3012680" y="5408748"/>
            <a:ext cx="19731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8"/>
          <p:cNvSpPr/>
          <p:nvPr/>
        </p:nvSpPr>
        <p:spPr>
          <a:xfrm>
            <a:off x="2803130" y="5952550"/>
            <a:ext cx="11238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8"/>
          <p:cNvSpPr/>
          <p:nvPr/>
        </p:nvSpPr>
        <p:spPr>
          <a:xfrm>
            <a:off x="3012680" y="6496352"/>
            <a:ext cx="15960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5468" y="5334940"/>
            <a:ext cx="2325484" cy="1452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 1">
  <p:cSld name="TITLE_1_2_1_1_1_1">
    <p:bg>
      <p:bgPr>
        <a:solidFill>
          <a:schemeClr val="lt2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2338" y="-4845"/>
            <a:ext cx="10058400" cy="4307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9"/>
          <p:cNvSpPr txBox="1"/>
          <p:nvPr>
            <p:ph type="ctrTitle"/>
          </p:nvPr>
        </p:nvSpPr>
        <p:spPr>
          <a:xfrm>
            <a:off x="635883" y="266277"/>
            <a:ext cx="4688400" cy="3834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b="0" sz="61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9" name="Google Shape;69;p9"/>
          <p:cNvSpPr/>
          <p:nvPr/>
        </p:nvSpPr>
        <p:spPr>
          <a:xfrm>
            <a:off x="0" y="4302672"/>
            <a:ext cx="5422500" cy="3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9"/>
          <p:cNvSpPr txBox="1"/>
          <p:nvPr>
            <p:ph idx="1" type="subTitle"/>
          </p:nvPr>
        </p:nvSpPr>
        <p:spPr>
          <a:xfrm>
            <a:off x="635883" y="4810887"/>
            <a:ext cx="4035900" cy="25578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Blinker SemiBold"/>
              <a:buNone/>
              <a:defRPr sz="44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71" name="Google Shape;7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59455" y="1511186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3623" y="1637581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">
  <p:cSld name="TITLE_AND_BODY_2_3">
    <p:bg>
      <p:bgPr>
        <a:solidFill>
          <a:srgbClr val="FFFF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grpSp>
        <p:nvGrpSpPr>
          <p:cNvPr id="76" name="Google Shape;76;p10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77" name="Google Shape;77;p10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0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2">
  <p:cSld name="TITLE_AND_BODY_2_3_5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82" name="Google Shape;82;p11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83" name="Google Shape;83;p11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1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2 1">
  <p:cSld name="TITLE_AND_BODY_2_3_5_1">
    <p:bg>
      <p:bgPr>
        <a:solidFill>
          <a:schemeClr val="accen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100"/>
              <a:buChar char="⊙"/>
              <a:defRPr sz="3100">
                <a:solidFill>
                  <a:schemeClr val="lt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○"/>
              <a:defRPr>
                <a:solidFill>
                  <a:schemeClr val="lt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■"/>
              <a:defRPr>
                <a:solidFill>
                  <a:schemeClr val="lt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grpSp>
        <p:nvGrpSpPr>
          <p:cNvPr id="88" name="Google Shape;88;p12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89" name="Google Shape;89;p12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2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">
  <p:cSld name="TITLE_AND_BODY_2_3_4">
    <p:bg>
      <p:bgPr>
        <a:solidFill>
          <a:schemeClr val="lt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3">
  <p:cSld name="TITLE_AND_BODY_2_3_4_3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14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100"/>
              <a:buChar char="⊙"/>
              <a:defRPr sz="3100">
                <a:solidFill>
                  <a:schemeClr val="lt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○"/>
              <a:defRPr>
                <a:solidFill>
                  <a:schemeClr val="lt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■"/>
              <a:defRPr>
                <a:solidFill>
                  <a:schemeClr val="lt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2">
  <p:cSld name="TITLE_AND_BODY_2_3_4_2"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">
  <p:cSld name="TITLE_AND_BODY_2_3_4_1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6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107" name="Google Shape;10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11521" y="117414"/>
            <a:ext cx="1478164" cy="923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 1">
  <p:cSld name="TITLE_AND_BODY_2_3_4_1_1">
    <p:bg>
      <p:bgPr>
        <a:solidFill>
          <a:schemeClr val="dk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492690" y="1215188"/>
            <a:ext cx="9072900" cy="605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 txBox="1"/>
          <p:nvPr>
            <p:ph type="title"/>
          </p:nvPr>
        </p:nvSpPr>
        <p:spPr>
          <a:xfrm>
            <a:off x="432547" y="117413"/>
            <a:ext cx="76416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547470" y="1256328"/>
            <a:ext cx="8963400" cy="5972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 1 1">
  <p:cSld name="TITLE_AND_BODY_2_3_4_1_1_1"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/>
        </p:nvSpPr>
        <p:spPr>
          <a:xfrm>
            <a:off x="492690" y="1215188"/>
            <a:ext cx="9072900" cy="605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 txBox="1"/>
          <p:nvPr>
            <p:ph type="title"/>
          </p:nvPr>
        </p:nvSpPr>
        <p:spPr>
          <a:xfrm>
            <a:off x="432547" y="117413"/>
            <a:ext cx="76416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9pPr>
          </a:lstStyle>
          <a:p/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547470" y="1256328"/>
            <a:ext cx="8963400" cy="5972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left side text">
  <p:cSld name="TITLE_AND_BODY_2_3_3">
    <p:bg>
      <p:bgPr>
        <a:solidFill>
          <a:srgbClr val="FFFFF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432547" y="1215188"/>
            <a:ext cx="47244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left text">
  <p:cSld name="TITLE_AND_BODY_2_3_3_2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48168" y="319118"/>
            <a:ext cx="9352800" cy="14508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b="1" sz="6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643142" y="2333023"/>
            <a:ext cx="48147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900"/>
              <a:buChar char="⊙"/>
              <a:defRPr sz="3900">
                <a:solidFill>
                  <a:schemeClr val="dk2"/>
                </a:solidFill>
              </a:defRPr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■"/>
              <a:defRPr sz="3300">
                <a:solidFill>
                  <a:schemeClr val="dk2"/>
                </a:solidFill>
              </a:defRPr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■"/>
              <a:defRPr sz="3600">
                <a:solidFill>
                  <a:schemeClr val="dk2"/>
                </a:solidFill>
              </a:defRPr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■"/>
              <a:defRPr sz="36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">
  <p:cSld name="TITLE_AND_BODY_2_3_3_2_1">
    <p:bg>
      <p:bgPr>
        <a:solidFill>
          <a:srgbClr val="FFFFFF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type="title"/>
          </p:nvPr>
        </p:nvSpPr>
        <p:spPr>
          <a:xfrm>
            <a:off x="518705" y="294950"/>
            <a:ext cx="9282300" cy="1402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b="1" sz="6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643143" y="2333023"/>
            <a:ext cx="85236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SzPts val="3900"/>
              <a:buChar char="⊙"/>
              <a:defRPr sz="3900"/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3300"/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">
  <p:cSld name="TITLE_AND_BODY_2_3_3_2_1_1">
    <p:bg>
      <p:bgPr>
        <a:solidFill>
          <a:schemeClr val="accen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2"/>
          <p:cNvSpPr txBox="1"/>
          <p:nvPr>
            <p:ph type="title"/>
          </p:nvPr>
        </p:nvSpPr>
        <p:spPr>
          <a:xfrm>
            <a:off x="518705" y="294950"/>
            <a:ext cx="9282300" cy="1402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643143" y="2333023"/>
            <a:ext cx="85236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900"/>
              <a:buChar char="⊙"/>
              <a:defRPr sz="3900">
                <a:solidFill>
                  <a:schemeClr val="lt2"/>
                </a:solidFill>
              </a:defRPr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Char char="■"/>
              <a:defRPr sz="3300">
                <a:solidFill>
                  <a:schemeClr val="lt2"/>
                </a:solidFill>
              </a:defRPr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●"/>
              <a:defRPr sz="3600">
                <a:solidFill>
                  <a:schemeClr val="lt2"/>
                </a:solidFill>
              </a:defRPr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■"/>
              <a:defRPr sz="3600">
                <a:solidFill>
                  <a:schemeClr val="lt2"/>
                </a:solidFill>
              </a:defRPr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●"/>
              <a:defRPr sz="3600">
                <a:solidFill>
                  <a:schemeClr val="lt2"/>
                </a:solidFill>
              </a:defRPr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■"/>
              <a:defRPr sz="36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 1">
  <p:cSld name="TITLE_AND_BODY_2_3_3_2_1_1_1">
    <p:bg>
      <p:bgPr>
        <a:solidFill>
          <a:schemeClr val="accen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3"/>
          <p:cNvGrpSpPr/>
          <p:nvPr/>
        </p:nvGrpSpPr>
        <p:grpSpPr>
          <a:xfrm rot="10800000">
            <a:off x="-41053" y="3489920"/>
            <a:ext cx="10140696" cy="1759333"/>
            <a:chOff x="0" y="4421975"/>
            <a:chExt cx="9144000" cy="2436075"/>
          </a:xfrm>
        </p:grpSpPr>
        <p:sp>
          <p:nvSpPr>
            <p:cNvPr id="133" name="Google Shape;133;p23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3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" name="Google Shape;135;p23"/>
          <p:cNvSpPr/>
          <p:nvPr/>
        </p:nvSpPr>
        <p:spPr>
          <a:xfrm rot="10800000">
            <a:off x="-40957" y="-16111"/>
            <a:ext cx="10140600" cy="3506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type="title"/>
          </p:nvPr>
        </p:nvSpPr>
        <p:spPr>
          <a:xfrm>
            <a:off x="429605" y="747405"/>
            <a:ext cx="9282300" cy="27429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None/>
              <a:defRPr sz="5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 1 1">
  <p:cSld name="TITLE_AND_BODY_2_3_3_2_1_1_1_1">
    <p:bg>
      <p:bgPr>
        <a:solidFill>
          <a:schemeClr val="accen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24"/>
          <p:cNvGrpSpPr/>
          <p:nvPr/>
        </p:nvGrpSpPr>
        <p:grpSpPr>
          <a:xfrm rot="10800000">
            <a:off x="-41250" y="2554877"/>
            <a:ext cx="10140879" cy="5265406"/>
            <a:chOff x="-37487" y="-14233"/>
            <a:chExt cx="9218981" cy="4646083"/>
          </a:xfrm>
        </p:grpSpPr>
        <p:grpSp>
          <p:nvGrpSpPr>
            <p:cNvPr id="139" name="Google Shape;139;p24"/>
            <p:cNvGrpSpPr/>
            <p:nvPr/>
          </p:nvGrpSpPr>
          <p:grpSpPr>
            <a:xfrm rot="10800000">
              <a:off x="-37487" y="3079583"/>
              <a:ext cx="9218981" cy="1552267"/>
              <a:chOff x="0" y="4421975"/>
              <a:chExt cx="9144000" cy="2436075"/>
            </a:xfrm>
          </p:grpSpPr>
          <p:sp>
            <p:nvSpPr>
              <p:cNvPr id="140" name="Google Shape;140;p24"/>
              <p:cNvSpPr/>
              <p:nvPr/>
            </p:nvSpPr>
            <p:spPr>
              <a:xfrm flipH="1">
                <a:off x="0" y="4421975"/>
                <a:ext cx="9144000" cy="1574100"/>
              </a:xfrm>
              <a:prstGeom prst="rtTriangl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101575" lIns="101575" spcFirstLastPara="1" rIns="101575" wrap="square" tIns="101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24"/>
              <p:cNvSpPr/>
              <p:nvPr/>
            </p:nvSpPr>
            <p:spPr>
              <a:xfrm>
                <a:off x="0" y="5953550"/>
                <a:ext cx="9144000" cy="904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101575" lIns="101575" spcFirstLastPara="1" rIns="101575" wrap="square" tIns="101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2" name="Google Shape;142;p24"/>
            <p:cNvSpPr/>
            <p:nvPr/>
          </p:nvSpPr>
          <p:spPr>
            <a:xfrm rot="10800000">
              <a:off x="-37207" y="-14233"/>
              <a:ext cx="9218700" cy="3093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24"/>
          <p:cNvSpPr txBox="1"/>
          <p:nvPr>
            <p:ph type="title"/>
          </p:nvPr>
        </p:nvSpPr>
        <p:spPr>
          <a:xfrm>
            <a:off x="388053" y="4220477"/>
            <a:ext cx="9282300" cy="24834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None/>
              <a:defRPr sz="5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">
  <p:cSld name="CUSTOM_2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/>
          <p:nvPr/>
        </p:nvSpPr>
        <p:spPr>
          <a:xfrm>
            <a:off x="-78210" y="-11787"/>
            <a:ext cx="5943300" cy="7772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46" name="Google Shape;146;p25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 1">
  <p:cSld name="CUSTOM_2_1">
    <p:bg>
      <p:bgPr>
        <a:solidFill>
          <a:schemeClr val="lt2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/>
          <p:nvPr/>
        </p:nvSpPr>
        <p:spPr>
          <a:xfrm>
            <a:off x="-78210" y="-11787"/>
            <a:ext cx="5943300" cy="777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49" name="Google Shape;149;p26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 1 1">
  <p:cSld name="CUSTOM_2_1_1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dark">
  <p:cSld name="CUSTOM_1">
    <p:bg>
      <p:bgPr>
        <a:solidFill>
          <a:schemeClr val="accen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/>
          <p:nvPr/>
        </p:nvSpPr>
        <p:spPr>
          <a:xfrm>
            <a:off x="0" y="-11787"/>
            <a:ext cx="5865000" cy="77724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714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8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AND_BODY_2_3_2"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AND_BODY_2_3_2_2"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TITLE_AND_BODY_2_3_2_2_1">
    <p:bg>
      <p:bgPr>
        <a:solidFill>
          <a:schemeClr val="accen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 1">
  <p:cSld name="TITLE_AND_BODY_2_3_2_2_1_1">
    <p:bg>
      <p:bgPr>
        <a:solidFill>
          <a:schemeClr val="dk2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>
  <p:cSld name="TITLE_AND_BODY_2_3_1">
    <p:bg>
      <p:bgPr>
        <a:solidFill>
          <a:srgbClr val="FFFFF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3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3"/>
          <p:cNvSpPr txBox="1"/>
          <p:nvPr>
            <p:ph type="title"/>
          </p:nvPr>
        </p:nvSpPr>
        <p:spPr>
          <a:xfrm>
            <a:off x="232320" y="117413"/>
            <a:ext cx="9568800" cy="915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66" name="Google Shape;166;p33"/>
          <p:cNvSpPr txBox="1"/>
          <p:nvPr>
            <p:ph idx="1" type="body"/>
          </p:nvPr>
        </p:nvSpPr>
        <p:spPr>
          <a:xfrm>
            <a:off x="232320" y="1215188"/>
            <a:ext cx="4846800" cy="6557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67" name="Google Shape;167;p33"/>
          <p:cNvSpPr txBox="1"/>
          <p:nvPr>
            <p:ph idx="2" type="body"/>
          </p:nvPr>
        </p:nvSpPr>
        <p:spPr>
          <a:xfrm>
            <a:off x="5079030" y="1215188"/>
            <a:ext cx="4979400" cy="6557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2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71" name="Google Shape;171;p35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72" name="Google Shape;172;p3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Template">
  <p:cSld name="CUSTOM_3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6"/>
          <p:cNvSpPr/>
          <p:nvPr/>
        </p:nvSpPr>
        <p:spPr>
          <a:xfrm>
            <a:off x="0" y="0"/>
            <a:ext cx="10058400" cy="1348800"/>
          </a:xfrm>
          <a:prstGeom prst="rect">
            <a:avLst/>
          </a:prstGeom>
          <a:solidFill>
            <a:srgbClr val="D2E7EA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6"/>
          <p:cNvSpPr txBox="1"/>
          <p:nvPr/>
        </p:nvSpPr>
        <p:spPr>
          <a:xfrm>
            <a:off x="5908340" y="344455"/>
            <a:ext cx="2810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2"/>
              </a:rPr>
              <a:t>tiny.cc/TFC-Campaign-Workbook</a:t>
            </a:r>
            <a:endParaRPr b="1"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Sans 3"/>
                <a:ea typeface="Source Sans 3"/>
                <a:cs typeface="Source Sans 3"/>
                <a:sym typeface="Source Sans 3"/>
              </a:rPr>
              <a:t>Creative Commons </a:t>
            </a: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/>
              </a:rPr>
              <a:t>BY-NC 4.0</a:t>
            </a:r>
            <a:endParaRPr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4"/>
              </a:rPr>
              <a:t>Training for Change</a:t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pic>
        <p:nvPicPr>
          <p:cNvPr id="176" name="Google Shape;176;p36"/>
          <p:cNvPicPr preferRelativeResize="0"/>
          <p:nvPr/>
        </p:nvPicPr>
        <p:blipFill rotWithShape="1">
          <a:blip r:embed="rId5">
            <a:alphaModFix/>
          </a:blip>
          <a:srcRect b="0" l="0" r="66931" t="0"/>
          <a:stretch/>
        </p:blipFill>
        <p:spPr>
          <a:xfrm>
            <a:off x="8934525" y="443975"/>
            <a:ext cx="683350" cy="4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48">
          <p15:clr>
            <a:srgbClr val="E46962"/>
          </p15:clr>
        </p15:guide>
        <p15:guide id="2" pos="3168">
          <p15:clr>
            <a:srgbClr val="E46962"/>
          </p15:clr>
        </p15:guide>
        <p15:guide id="3" pos="288">
          <p15:clr>
            <a:srgbClr val="E46962"/>
          </p15:clr>
        </p15:guide>
        <p15:guide id="4" pos="6048">
          <p15:clr>
            <a:srgbClr val="E46962"/>
          </p15:clr>
        </p15:guide>
        <p15:guide id="5" orient="horz" pos="288">
          <p15:clr>
            <a:srgbClr val="E46962"/>
          </p15:clr>
        </p15:guide>
        <p15:guide id="6" orient="horz" pos="4608">
          <p15:clr>
            <a:srgbClr val="E46962"/>
          </p15:clr>
        </p15:guide>
        <p15:guide id="7" orient="horz" pos="576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Template 1">
  <p:cSld name="CUSTOM_3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7"/>
          <p:cNvSpPr/>
          <p:nvPr/>
        </p:nvSpPr>
        <p:spPr>
          <a:xfrm>
            <a:off x="0" y="0"/>
            <a:ext cx="10058400" cy="1348800"/>
          </a:xfrm>
          <a:prstGeom prst="rect">
            <a:avLst/>
          </a:prstGeom>
          <a:solidFill>
            <a:srgbClr val="D2E7EA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7"/>
          <p:cNvSpPr txBox="1"/>
          <p:nvPr/>
        </p:nvSpPr>
        <p:spPr>
          <a:xfrm>
            <a:off x="5908340" y="344455"/>
            <a:ext cx="2810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2"/>
              </a:rPr>
              <a:t>tiny.cc/TFC-Campaign-Workbook</a:t>
            </a:r>
            <a:endParaRPr b="1"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Sans 3"/>
                <a:ea typeface="Source Sans 3"/>
                <a:cs typeface="Source Sans 3"/>
                <a:sym typeface="Source Sans 3"/>
              </a:rPr>
              <a:t>Creative Commons </a:t>
            </a: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/>
              </a:rPr>
              <a:t>BY-NC 4.0</a:t>
            </a:r>
            <a:endParaRPr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4"/>
              </a:rPr>
              <a:t>Training for Change</a:t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pic>
        <p:nvPicPr>
          <p:cNvPr id="180" name="Google Shape;180;p37"/>
          <p:cNvPicPr preferRelativeResize="0"/>
          <p:nvPr/>
        </p:nvPicPr>
        <p:blipFill rotWithShape="1">
          <a:blip r:embed="rId5">
            <a:alphaModFix/>
          </a:blip>
          <a:srcRect b="0" l="0" r="66931" t="0"/>
          <a:stretch/>
        </p:blipFill>
        <p:spPr>
          <a:xfrm>
            <a:off x="8934525" y="443975"/>
            <a:ext cx="683350" cy="4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6200000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4055405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1855142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9682675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7523072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37"/>
          <p:cNvSpPr txBox="1"/>
          <p:nvPr/>
        </p:nvSpPr>
        <p:spPr>
          <a:xfrm>
            <a:off x="-189425" y="3899620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Active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Support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37"/>
          <p:cNvSpPr txBox="1"/>
          <p:nvPr/>
        </p:nvSpPr>
        <p:spPr>
          <a:xfrm>
            <a:off x="1013886" y="2218841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Passive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Support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37"/>
          <p:cNvSpPr txBox="1"/>
          <p:nvPr/>
        </p:nvSpPr>
        <p:spPr>
          <a:xfrm>
            <a:off x="3991646" y="1439560"/>
            <a:ext cx="19227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Neutral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7"/>
          <p:cNvSpPr txBox="1"/>
          <p:nvPr/>
        </p:nvSpPr>
        <p:spPr>
          <a:xfrm>
            <a:off x="7087631" y="2218841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Passive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Opposition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37"/>
          <p:cNvSpPr txBox="1"/>
          <p:nvPr/>
        </p:nvSpPr>
        <p:spPr>
          <a:xfrm>
            <a:off x="8615186" y="3899625"/>
            <a:ext cx="10890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Active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Opposition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448">
          <p15:clr>
            <a:srgbClr val="E46962"/>
          </p15:clr>
        </p15:guide>
        <p15:guide id="2" pos="3168">
          <p15:clr>
            <a:srgbClr val="E46962"/>
          </p15:clr>
        </p15:guide>
        <p15:guide id="3" pos="288">
          <p15:clr>
            <a:srgbClr val="E46962"/>
          </p15:clr>
        </p15:guide>
        <p15:guide id="4" pos="6048">
          <p15:clr>
            <a:srgbClr val="E46962"/>
          </p15:clr>
        </p15:guide>
        <p15:guide id="5" orient="horz" pos="288">
          <p15:clr>
            <a:srgbClr val="E46962"/>
          </p15:clr>
        </p15:guide>
        <p15:guide id="6" orient="horz" pos="4608">
          <p15:clr>
            <a:srgbClr val="E46962"/>
          </p15:clr>
        </p15:guide>
        <p15:guide id="7" orient="horz" pos="576">
          <p15:clr>
            <a:srgbClr val="E4696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>
  <p:cSld name="CUSTOM_4">
    <p:bg>
      <p:bgPr>
        <a:solidFill>
          <a:srgbClr val="D2E7EA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/>
          <p:nvPr/>
        </p:nvSpPr>
        <p:spPr>
          <a:xfrm>
            <a:off x="0" y="6446100"/>
            <a:ext cx="10058400" cy="132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3" name="Google Shape;19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0058400" cy="201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038" y="6816820"/>
            <a:ext cx="761198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863" y="6816821"/>
            <a:ext cx="928325" cy="475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38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02C53"/>
              </a:buClr>
              <a:buSzPts val="3300"/>
              <a:buFont typeface="Blinker SemiBold"/>
              <a:buNone/>
              <a:defRPr sz="3300">
                <a:solidFill>
                  <a:srgbClr val="102C53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Font typeface="Open Sans"/>
              <a:buChar char="⊙"/>
              <a:defRPr sz="3100">
                <a:latin typeface="Open Sans"/>
                <a:ea typeface="Open Sans"/>
                <a:cs typeface="Open Sans"/>
                <a:sym typeface="Open Sans"/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Font typeface="Open Sans"/>
              <a:buChar char="○"/>
              <a:defRPr sz="2700">
                <a:latin typeface="Open Sans"/>
                <a:ea typeface="Open Sans"/>
                <a:cs typeface="Open Sans"/>
                <a:sym typeface="Open Sans"/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Font typeface="Open Sans"/>
              <a:buChar char="■"/>
              <a:defRPr sz="2700"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 sz="2000"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○"/>
              <a:defRPr sz="2000"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■"/>
              <a:defRPr sz="2000"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 sz="2000"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○"/>
              <a:defRPr sz="2000"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■"/>
              <a:defRPr sz="20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ocs.google.com/presentation/u/4/d/1KKeBKcoLHUymcgoiaox6BcWkJh7H1TiHvzUo7hffWpA/copy" TargetMode="External"/><Relationship Id="rId4" Type="http://schemas.openxmlformats.org/officeDocument/2006/relationships/hyperlink" Target="http://tiny.cc/tfc-campaign-workbook" TargetMode="External"/><Relationship Id="rId5" Type="http://schemas.openxmlformats.org/officeDocument/2006/relationships/hyperlink" Target="http://tiny.cc/tfc-campaign-workbook" TargetMode="External"/><Relationship Id="rId6" Type="http://schemas.openxmlformats.org/officeDocument/2006/relationships/hyperlink" Target="https://www.notion.so/trainingforchange/Credits-0120c0dd851d4c329d113bb1b38efb5b" TargetMode="External"/><Relationship Id="rId7" Type="http://schemas.openxmlformats.org/officeDocument/2006/relationships/hyperlink" Target="https://www.notion.so/trainingforchange/Feedback-Contact-f95cda446b1a47b486d0edd03f9f8abf" TargetMode="External"/><Relationship Id="rId8" Type="http://schemas.openxmlformats.org/officeDocument/2006/relationships/hyperlink" Target="https://creativecommons.org/licenses/by-nc/4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notion.so/trainingforchange/User-Guide-9fd5027fbf8d440185973496719c3422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rainingforchange.notion.site/e5672b8cb67a4ed6b5e51a2492aa463e?v=85a4a577c6304902aa38414671c9d558&amp;pvs=4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rainingforchange.notion.site/e5672b8cb67a4ed6b5e51a2492aa463e?v=85a4a577c6304902aa38414671c9d558&amp;pvs=4" TargetMode="External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2E7EA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/>
        </p:nvSpPr>
        <p:spPr>
          <a:xfrm>
            <a:off x="457200" y="2222563"/>
            <a:ext cx="9144000" cy="3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Welcome to the </a:t>
            </a:r>
            <a:r>
              <a:rPr i="1" lang="en" sz="1500">
                <a:latin typeface="Source Sans 3"/>
                <a:ea typeface="Source Sans 3"/>
                <a:cs typeface="Source Sans 3"/>
                <a:sym typeface="Source Sans 3"/>
              </a:rPr>
              <a:t>Campaign Strategy Workbook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, a resource for campaign organizers from Training for Change’s </a:t>
            </a:r>
            <a:r>
              <a:rPr i="1" lang="en" sz="1500">
                <a:latin typeface="Source Sans 3"/>
                <a:ea typeface="Source Sans 3"/>
                <a:cs typeface="Source Sans 3"/>
                <a:sym typeface="Source Sans 3"/>
              </a:rPr>
              <a:t>Organizing Skills Institute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. 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This slide deck contains strategy worksheets to use in your campaign. </a:t>
            </a:r>
            <a:endParaRPr b="1"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↗ Click here to make your own editable copy</a:t>
            </a:r>
            <a:br>
              <a:rPr lang="en" sz="1500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</a:rPr>
            </a:br>
            <a:endParaRPr sz="700">
              <a:solidFill>
                <a:srgbClr val="1E4F9F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171450" lvl="0" marL="6286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↗ Click here to visit the Campaign Strategy Workbook companion guide</a:t>
            </a:r>
            <a:endParaRPr sz="2100">
              <a:solidFill>
                <a:srgbClr val="1E4F9F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2100">
                <a:latin typeface="Source Sans 3"/>
                <a:ea typeface="Source Sans 3"/>
                <a:cs typeface="Source Sans 3"/>
                <a:sym typeface="Source Sans 3"/>
              </a:rPr>
            </a:b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Worksheet tips:</a:t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Worksheets are formatted to be used </a:t>
            </a:r>
            <a:r>
              <a:rPr b="1" i="1" lang="en" sz="1500">
                <a:latin typeface="Source Sans 3"/>
                <a:ea typeface="Source Sans 3"/>
                <a:cs typeface="Source Sans 3"/>
                <a:sym typeface="Source Sans 3"/>
              </a:rPr>
              <a:t>online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 or </a:t>
            </a:r>
            <a:r>
              <a:rPr b="1" i="1" lang="en" sz="1500">
                <a:latin typeface="Source Sans 3"/>
                <a:ea typeface="Source Sans 3"/>
                <a:cs typeface="Source Sans 3"/>
                <a:sym typeface="Source Sans 3"/>
              </a:rPr>
              <a:t>printed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.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 Make an editable copy at the link above, or print worksheets to use offline (these slides are standard letter paper size).</a:t>
            </a:r>
            <a:b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</a:b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Find the matching topic in the </a:t>
            </a:r>
            <a:r>
              <a:rPr b="1" lang="en" sz="1500" u="sng">
                <a:latin typeface="Source Sans 3"/>
                <a:ea typeface="Source Sans 3"/>
                <a:cs typeface="Source Sans 3"/>
                <a:sym typeface="Source Sans 3"/>
                <a:hlinkClick r:id="rId5"/>
              </a:rPr>
              <a:t>Campaign Strategy Workbook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for background theory, case studies, and other resources on each topic.</a:t>
            </a:r>
            <a:b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</a:b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See speaker notes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 for links, credits, and other information. In the top menu, go to View &gt; Show speaker notes</a:t>
            </a:r>
            <a:br>
              <a:rPr lang="en">
                <a:latin typeface="Source Sans 3"/>
                <a:ea typeface="Source Sans 3"/>
                <a:cs typeface="Source Sans 3"/>
                <a:sym typeface="Source Sans 3"/>
              </a:rPr>
            </a:br>
            <a:endParaRPr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01" name="Google Shape;201;p39"/>
          <p:cNvSpPr txBox="1"/>
          <p:nvPr/>
        </p:nvSpPr>
        <p:spPr>
          <a:xfrm>
            <a:off x="457200" y="6675562"/>
            <a:ext cx="55203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Credits</a:t>
            </a:r>
            <a:r>
              <a:rPr lang="en">
                <a:solidFill>
                  <a:schemeClr val="dk1"/>
                </a:solidFill>
              </a:rPr>
              <a:t> | </a:t>
            </a:r>
            <a:r>
              <a:rPr lang="en" sz="13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Feedback</a:t>
            </a:r>
            <a:r>
              <a:rPr lang="en" sz="13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br>
              <a:rPr lang="en" sz="13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</a:br>
            <a:endParaRPr sz="13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This work is licensed under </a:t>
            </a:r>
            <a:r>
              <a:rPr i="1" lang="en" sz="10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BY-NC 4.0</a:t>
            </a:r>
            <a:r>
              <a:rPr i="1" lang="en" sz="10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.</a:t>
            </a:r>
            <a:endParaRPr i="1" sz="10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0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Planning Checklist</a:t>
            </a:r>
            <a:b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</a:br>
            <a:r>
              <a:rPr b="1" i="1" lang="en" sz="2000">
                <a:solidFill>
                  <a:schemeClr val="accent1"/>
                </a:solidFill>
                <a:latin typeface="Source Sans 3"/>
                <a:ea typeface="Source Sans 3"/>
                <a:cs typeface="Source Sans 3"/>
                <a:sym typeface="Source Sans 3"/>
              </a:rPr>
              <a:t>a worksheet index</a:t>
            </a:r>
            <a:endParaRPr b="1" i="1" sz="2000">
              <a:solidFill>
                <a:schemeClr val="accent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40"/>
          <p:cNvSpPr txBox="1"/>
          <p:nvPr/>
        </p:nvSpPr>
        <p:spPr>
          <a:xfrm>
            <a:off x="457200" y="1778875"/>
            <a:ext cx="4572000" cy="4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Cutting the Issue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Stakeholders &amp; Audiences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Pillars of Support &amp; Identifying Targets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Identify Points of Leverage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Messages That Move People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Mapping the Narrative Landscape </a:t>
            </a: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(coming soon)</a:t>
            </a:r>
            <a:endParaRPr i="1"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Spectrum of Support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Selecting Demands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Plan to Win: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Critical Pathway Analysis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Action Logic </a:t>
            </a: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(coming soon)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40"/>
          <p:cNvSpPr txBox="1"/>
          <p:nvPr/>
        </p:nvSpPr>
        <p:spPr>
          <a:xfrm>
            <a:off x="5215925" y="1778875"/>
            <a:ext cx="4572000" cy="4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Tactics: Selecting Scenes &amp; Stages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 That Motivate Our People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 That Set the Tone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Sequencing Tactics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Putting it Together: Our Campaign Theory of Change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40"/>
          <p:cNvSpPr txBox="1"/>
          <p:nvPr/>
        </p:nvSpPr>
        <p:spPr>
          <a:xfrm>
            <a:off x="457200" y="6791575"/>
            <a:ext cx="9144000" cy="523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Source Sans 3"/>
                <a:ea typeface="Source Sans 3"/>
                <a:cs typeface="Source Sans 3"/>
                <a:sym typeface="Source Sans 3"/>
              </a:rPr>
              <a:t>Wondering where to start? </a:t>
            </a:r>
            <a:r>
              <a:rPr lang="en" sz="1800">
                <a:latin typeface="Source Sans 3"/>
                <a:ea typeface="Source Sans 3"/>
                <a:cs typeface="Source Sans 3"/>
                <a:sym typeface="Source Sans 3"/>
              </a:rPr>
              <a:t>Check out the </a:t>
            </a:r>
            <a:r>
              <a:rPr b="1" lang="en" sz="1600">
                <a:solidFill>
                  <a:schemeClr val="accent1"/>
                </a:solidFill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USER GUIDE</a:t>
            </a:r>
            <a:r>
              <a:rPr b="1" lang="en" sz="1600"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r>
              <a:rPr lang="en" sz="1800">
                <a:latin typeface="Source Sans 3"/>
                <a:ea typeface="Source Sans 3"/>
                <a:cs typeface="Source Sans 3"/>
                <a:sym typeface="Source Sans 3"/>
              </a:rPr>
              <a:t>for tips.</a:t>
            </a:r>
            <a:endParaRPr sz="18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1"/>
          <p:cNvPicPr preferRelativeResize="0"/>
          <p:nvPr/>
        </p:nvPicPr>
        <p:blipFill rotWithShape="1">
          <a:blip r:embed="rId3">
            <a:alphaModFix/>
          </a:blip>
          <a:srcRect b="10602" l="0" r="0" t="57918"/>
          <a:stretch/>
        </p:blipFill>
        <p:spPr>
          <a:xfrm>
            <a:off x="2330351" y="6656000"/>
            <a:ext cx="5397650" cy="11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41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Cutting the Issue 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41"/>
          <p:cNvSpPr/>
          <p:nvPr/>
        </p:nvSpPr>
        <p:spPr>
          <a:xfrm>
            <a:off x="2807825" y="1611700"/>
            <a:ext cx="4442700" cy="1224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Broad Problem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41"/>
          <p:cNvSpPr/>
          <p:nvPr/>
        </p:nvSpPr>
        <p:spPr>
          <a:xfrm>
            <a:off x="457200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8" name="Google Shape;218;p41"/>
          <p:cNvCxnSpPr>
            <a:stCxn id="216" idx="2"/>
            <a:endCxn id="219" idx="0"/>
          </p:cNvCxnSpPr>
          <p:nvPr/>
        </p:nvCxnSpPr>
        <p:spPr>
          <a:xfrm>
            <a:off x="5029175" y="2836300"/>
            <a:ext cx="0" cy="3798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0" name="Google Shape;220;p41"/>
          <p:cNvCxnSpPr>
            <a:stCxn id="216" idx="1"/>
            <a:endCxn id="221" idx="0"/>
          </p:cNvCxnSpPr>
          <p:nvPr/>
        </p:nvCxnSpPr>
        <p:spPr>
          <a:xfrm flipH="1">
            <a:off x="1647425" y="2224000"/>
            <a:ext cx="1160400" cy="992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2" name="Google Shape;222;p41"/>
          <p:cNvCxnSpPr>
            <a:stCxn id="216" idx="3"/>
            <a:endCxn id="223" idx="0"/>
          </p:cNvCxnSpPr>
          <p:nvPr/>
        </p:nvCxnSpPr>
        <p:spPr>
          <a:xfrm>
            <a:off x="7250525" y="2224000"/>
            <a:ext cx="1160400" cy="9906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4" name="Google Shape;224;p41"/>
          <p:cNvCxnSpPr>
            <a:stCxn id="221" idx="2"/>
            <a:endCxn id="217" idx="0"/>
          </p:cNvCxnSpPr>
          <p:nvPr/>
        </p:nvCxnSpPr>
        <p:spPr>
          <a:xfrm flipH="1">
            <a:off x="1552875" y="4439170"/>
            <a:ext cx="945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5" name="Google Shape;225;p41"/>
          <p:cNvCxnSpPr>
            <a:stCxn id="219" idx="2"/>
            <a:endCxn id="226" idx="0"/>
          </p:cNvCxnSpPr>
          <p:nvPr/>
        </p:nvCxnSpPr>
        <p:spPr>
          <a:xfrm flipH="1">
            <a:off x="3886175" y="4439137"/>
            <a:ext cx="11430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7" name="Google Shape;227;p41"/>
          <p:cNvCxnSpPr>
            <a:stCxn id="223" idx="2"/>
            <a:endCxn id="228" idx="0"/>
          </p:cNvCxnSpPr>
          <p:nvPr/>
        </p:nvCxnSpPr>
        <p:spPr>
          <a:xfrm>
            <a:off x="8410975" y="4437775"/>
            <a:ext cx="94500" cy="5079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9" name="Google Shape;229;p41"/>
          <p:cNvCxnSpPr>
            <a:stCxn id="219" idx="1"/>
            <a:endCxn id="217" idx="0"/>
          </p:cNvCxnSpPr>
          <p:nvPr/>
        </p:nvCxnSpPr>
        <p:spPr>
          <a:xfrm flipH="1">
            <a:off x="1552925" y="3827587"/>
            <a:ext cx="2286000" cy="1118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0" name="Google Shape;230;p41"/>
          <p:cNvCxnSpPr>
            <a:stCxn id="219" idx="3"/>
            <a:endCxn id="228" idx="0"/>
          </p:cNvCxnSpPr>
          <p:nvPr/>
        </p:nvCxnSpPr>
        <p:spPr>
          <a:xfrm>
            <a:off x="6219425" y="3827587"/>
            <a:ext cx="2286000" cy="1118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9" name="Google Shape;219;p41"/>
          <p:cNvSpPr/>
          <p:nvPr/>
        </p:nvSpPr>
        <p:spPr>
          <a:xfrm>
            <a:off x="3838925" y="3216037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41"/>
          <p:cNvSpPr/>
          <p:nvPr/>
        </p:nvSpPr>
        <p:spPr>
          <a:xfrm>
            <a:off x="7220725" y="3214675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41"/>
          <p:cNvSpPr/>
          <p:nvPr/>
        </p:nvSpPr>
        <p:spPr>
          <a:xfrm>
            <a:off x="2790463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p41"/>
          <p:cNvSpPr/>
          <p:nvPr/>
        </p:nvSpPr>
        <p:spPr>
          <a:xfrm>
            <a:off x="5100088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41"/>
          <p:cNvSpPr/>
          <p:nvPr/>
        </p:nvSpPr>
        <p:spPr>
          <a:xfrm>
            <a:off x="7409700" y="4945673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2" name="Google Shape;232;p41"/>
          <p:cNvCxnSpPr>
            <a:stCxn id="219" idx="2"/>
            <a:endCxn id="231" idx="0"/>
          </p:cNvCxnSpPr>
          <p:nvPr/>
        </p:nvCxnSpPr>
        <p:spPr>
          <a:xfrm>
            <a:off x="5029175" y="4439137"/>
            <a:ext cx="11667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1" name="Google Shape;221;p41"/>
          <p:cNvSpPr/>
          <p:nvPr/>
        </p:nvSpPr>
        <p:spPr>
          <a:xfrm>
            <a:off x="457125" y="3216070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4365925" y="2526250"/>
            <a:ext cx="5070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Stakeholders &amp; Audiences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graphicFrame>
        <p:nvGraphicFramePr>
          <p:cNvPr id="239" name="Google Shape;239;p42"/>
          <p:cNvGraphicFramePr/>
          <p:nvPr/>
        </p:nvGraphicFramePr>
        <p:xfrm>
          <a:off x="457200" y="147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048000"/>
                <a:gridCol w="3048000"/>
                <a:gridCol w="3048000"/>
              </a:tblGrid>
              <a:tr h="12162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📘 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Campaign Issue: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527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🙂 Who’s Impacted &amp; How: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🙋🏽Who Already Cares: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🤷🏽 Who Might Care: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229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🏆 Solutions (Partial or Full) &amp; How We’ll Know When They’re 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Achieved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?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👏🏽 Who’s Already Working on Solutions?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Pillars of Support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45" name="Google Shape;245;p43"/>
          <p:cNvSpPr/>
          <p:nvPr/>
        </p:nvSpPr>
        <p:spPr>
          <a:xfrm>
            <a:off x="457200" y="2938825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43"/>
          <p:cNvSpPr/>
          <p:nvPr/>
        </p:nvSpPr>
        <p:spPr>
          <a:xfrm>
            <a:off x="2509350" y="1608950"/>
            <a:ext cx="5039700" cy="1119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Issue, Target, or Pillar: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7" name="Google Shape;247;p43"/>
          <p:cNvCxnSpPr/>
          <p:nvPr/>
        </p:nvCxnSpPr>
        <p:spPr>
          <a:xfrm flipH="1">
            <a:off x="3410393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43"/>
          <p:cNvCxnSpPr/>
          <p:nvPr/>
        </p:nvCxnSpPr>
        <p:spPr>
          <a:xfrm flipH="1">
            <a:off x="3916792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43"/>
          <p:cNvCxnSpPr/>
          <p:nvPr/>
        </p:nvCxnSpPr>
        <p:spPr>
          <a:xfrm flipH="1">
            <a:off x="4441826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43"/>
          <p:cNvCxnSpPr/>
          <p:nvPr/>
        </p:nvCxnSpPr>
        <p:spPr>
          <a:xfrm>
            <a:off x="5800223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43"/>
          <p:cNvCxnSpPr/>
          <p:nvPr/>
        </p:nvCxnSpPr>
        <p:spPr>
          <a:xfrm>
            <a:off x="5293824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43"/>
          <p:cNvCxnSpPr/>
          <p:nvPr/>
        </p:nvCxnSpPr>
        <p:spPr>
          <a:xfrm>
            <a:off x="4768790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43"/>
          <p:cNvSpPr/>
          <p:nvPr/>
        </p:nvSpPr>
        <p:spPr>
          <a:xfrm rot="10800000">
            <a:off x="3998184" y="3380931"/>
            <a:ext cx="2078688" cy="1797754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3"/>
          <p:cNvSpPr/>
          <p:nvPr/>
        </p:nvSpPr>
        <p:spPr>
          <a:xfrm>
            <a:off x="457200" y="425215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43"/>
          <p:cNvSpPr/>
          <p:nvPr/>
        </p:nvSpPr>
        <p:spPr>
          <a:xfrm>
            <a:off x="685800" y="5565476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43"/>
          <p:cNvSpPr/>
          <p:nvPr/>
        </p:nvSpPr>
        <p:spPr>
          <a:xfrm>
            <a:off x="6837300" y="2938825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43"/>
          <p:cNvSpPr/>
          <p:nvPr/>
        </p:nvSpPr>
        <p:spPr>
          <a:xfrm>
            <a:off x="6837300" y="425215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43"/>
          <p:cNvSpPr/>
          <p:nvPr/>
        </p:nvSpPr>
        <p:spPr>
          <a:xfrm>
            <a:off x="6608700" y="5565476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3"/>
          <p:cNvSpPr/>
          <p:nvPr/>
        </p:nvSpPr>
        <p:spPr>
          <a:xfrm>
            <a:off x="3647250" y="616620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4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Identify Points of Leverage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65" name="Google Shape;265;p44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4"/>
          <p:cNvSpPr txBox="1"/>
          <p:nvPr/>
        </p:nvSpPr>
        <p:spPr>
          <a:xfrm>
            <a:off x="457200" y="1541550"/>
            <a:ext cx="91443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Our leverage challenges our campaign target’s ability to…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B4D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graphicFrame>
        <p:nvGraphicFramePr>
          <p:cNvPr id="267" name="Google Shape;267;p44"/>
          <p:cNvGraphicFramePr/>
          <p:nvPr/>
        </p:nvGraphicFramePr>
        <p:xfrm>
          <a:off x="457175" y="198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4572150"/>
                <a:gridCol w="4572150"/>
              </a:tblGrid>
              <a:tr h="748125"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win (re)election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Voters, donors, political party officials, political rivals, political party volunteers, PACs, regulators, journalists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operate their business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Customers, shareholders, regulators, lenders, creditors, employees, employers, clients, landlords, journalists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6425">
                <a:tc>
                  <a:txBody>
                    <a:bodyPr/>
                    <a:lstStyle/>
                    <a:p>
                      <a:pPr indent="0" lvl="0" marL="6286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govern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Peer elected officials, constituents, trade groups / lobbyists, journalists, regulators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participate in community institutions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Faith-based, sports leagues, local charities, homeowner, business &amp; other associations</a:t>
                      </a:r>
                      <a:endParaRPr b="1" sz="1200">
                        <a:highlight>
                          <a:srgbClr val="B4D0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68" name="Google Shape;268;p44"/>
          <p:cNvGraphicFramePr/>
          <p:nvPr/>
        </p:nvGraphicFramePr>
        <p:xfrm>
          <a:off x="457175" y="388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4572150"/>
                <a:gridCol w="4572150"/>
              </a:tblGrid>
              <a:tr h="3429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🔨 We can challenge our target’s ability to: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📐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We’ll know we’re having an impact on their ability to do that, because we’ll observe: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69" name="Google Shape;26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2012838"/>
            <a:ext cx="603300" cy="6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700" y="2797300"/>
            <a:ext cx="572800" cy="64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12525" y="1986900"/>
            <a:ext cx="603300" cy="68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64863" y="2797300"/>
            <a:ext cx="698629" cy="6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Messages That Move People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78" name="Google Shape;278;p45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79" name="Google Shape;279;p45"/>
          <p:cNvGraphicFramePr/>
          <p:nvPr/>
        </p:nvGraphicFramePr>
        <p:xfrm>
          <a:off x="457200" y="148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216475"/>
                <a:gridCol w="5927525"/>
              </a:tblGrid>
              <a:tr h="718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Stakeholders &amp; Audience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needs to hear our message? Who will we activate?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Framing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words and rhetoric can we use to counter our opponent’s framing?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Story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specific series of events do we highlight? Heroes and villains? Beginning, middle, and end?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Narrative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archetypes, symbols, and general narratives support our goals?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Values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widely held principles, ideals, or truths will connect our audience to the campaign?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Messengers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people, constituencies, or institutions that will be seen as trustworthy are…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Messages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Possible slogans, talking points, or phrases we could use, given all above, are…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6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333333"/>
                </a:solidFill>
                <a:latin typeface="Source Sans 3"/>
                <a:ea typeface="Source Sans 3"/>
                <a:cs typeface="Source Sans 3"/>
                <a:sym typeface="Source Sans 3"/>
              </a:rPr>
              <a:t>Spectrum of Support</a:t>
            </a:r>
            <a:endParaRPr b="1" sz="2600">
              <a:solidFill>
                <a:srgbClr val="333333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85" name="Google Shape;285;p46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6"/>
          <p:cNvSpPr/>
          <p:nvPr/>
        </p:nvSpPr>
        <p:spPr>
          <a:xfrm>
            <a:off x="534350" y="6381650"/>
            <a:ext cx="2529000" cy="93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DB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Our Group:</a:t>
            </a:r>
            <a:endParaRPr sz="1300"/>
          </a:p>
        </p:txBody>
      </p:sp>
      <p:sp>
        <p:nvSpPr>
          <p:cNvPr id="287" name="Google Shape;28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6"/>
          <p:cNvSpPr/>
          <p:nvPr/>
        </p:nvSpPr>
        <p:spPr>
          <a:xfrm>
            <a:off x="6871800" y="6381650"/>
            <a:ext cx="2611800" cy="93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1E4F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Our Target:</a:t>
            </a:r>
            <a:endParaRPr sz="1300"/>
          </a:p>
        </p:txBody>
      </p:sp>
      <p:sp>
        <p:nvSpPr>
          <p:cNvPr id="289" name="Google Shape;28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Online? 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Grab a card, here 🤏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7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Source Sans 3"/>
                <a:ea typeface="Source Sans 3"/>
                <a:cs typeface="Source Sans 3"/>
                <a:sym typeface="Source Sans 3"/>
              </a:rPr>
              <a:t>Demands</a:t>
            </a:r>
            <a:endParaRPr b="1" sz="25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485" name="Google Shape;485;p47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7"/>
          <p:cNvSpPr txBox="1"/>
          <p:nvPr/>
        </p:nvSpPr>
        <p:spPr>
          <a:xfrm>
            <a:off x="666471" y="2626090"/>
            <a:ext cx="2078186" cy="4039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Visionary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87" name="Google Shape;487;p47"/>
          <p:cNvGrpSpPr/>
          <p:nvPr/>
        </p:nvGrpSpPr>
        <p:grpSpPr>
          <a:xfrm>
            <a:off x="470548" y="1701636"/>
            <a:ext cx="2496600" cy="5613575"/>
            <a:chOff x="470548" y="1701636"/>
            <a:chExt cx="2496600" cy="5613575"/>
          </a:xfrm>
        </p:grpSpPr>
        <p:sp>
          <p:nvSpPr>
            <p:cNvPr id="488" name="Google Shape;488;p47"/>
            <p:cNvSpPr/>
            <p:nvPr/>
          </p:nvSpPr>
          <p:spPr>
            <a:xfrm>
              <a:off x="470548" y="1869627"/>
              <a:ext cx="2496600" cy="2496600"/>
            </a:xfrm>
            <a:prstGeom prst="ellipse">
              <a:avLst/>
            </a:prstGeom>
            <a:solidFill>
              <a:srgbClr val="91C4CA">
                <a:alpha val="3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9" name="Google Shape;489;p47"/>
            <p:cNvSpPr/>
            <p:nvPr/>
          </p:nvSpPr>
          <p:spPr>
            <a:xfrm>
              <a:off x="470548" y="4698332"/>
              <a:ext cx="2496600" cy="24966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0" name="Google Shape;490;p47"/>
            <p:cNvSpPr/>
            <p:nvPr/>
          </p:nvSpPr>
          <p:spPr>
            <a:xfrm>
              <a:off x="470548" y="3276779"/>
              <a:ext cx="2496600" cy="2496600"/>
            </a:xfrm>
            <a:prstGeom prst="ellipse">
              <a:avLst/>
            </a:prstGeom>
            <a:solidFill>
              <a:srgbClr val="FDB343">
                <a:alpha val="186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1" name="Google Shape;491;p47"/>
            <p:cNvSpPr txBox="1"/>
            <p:nvPr/>
          </p:nvSpPr>
          <p:spPr>
            <a:xfrm>
              <a:off x="679826" y="4323167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Politically Realistic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2" name="Google Shape;492;p47"/>
            <p:cNvSpPr txBox="1"/>
            <p:nvPr/>
          </p:nvSpPr>
          <p:spPr>
            <a:xfrm>
              <a:off x="666471" y="2626090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Visionary Solutions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3" name="Google Shape;493;p47"/>
            <p:cNvSpPr txBox="1"/>
            <p:nvPr/>
          </p:nvSpPr>
          <p:spPr>
            <a:xfrm>
              <a:off x="679826" y="6020244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False Solutions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4" name="Google Shape;494;p47"/>
            <p:cNvSpPr txBox="1"/>
            <p:nvPr/>
          </p:nvSpPr>
          <p:spPr>
            <a:xfrm>
              <a:off x="679826" y="3474628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Winnable demands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that advance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our vision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5" name="Google Shape;495;p47"/>
            <p:cNvSpPr txBox="1"/>
            <p:nvPr/>
          </p:nvSpPr>
          <p:spPr>
            <a:xfrm>
              <a:off x="679826" y="4917444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Winnable demands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that promote false solutions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6" name="Google Shape;496;p47"/>
            <p:cNvSpPr/>
            <p:nvPr/>
          </p:nvSpPr>
          <p:spPr>
            <a:xfrm>
              <a:off x="1525225" y="1701636"/>
              <a:ext cx="360600" cy="694200"/>
            </a:xfrm>
            <a:prstGeom prst="downArrow">
              <a:avLst>
                <a:gd fmla="val 39392" name="adj1"/>
                <a:gd fmla="val 69668" name="adj2"/>
              </a:avLst>
            </a:prstGeom>
            <a:solidFill>
              <a:srgbClr val="57A7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7" name="Google Shape;497;p47"/>
            <p:cNvSpPr/>
            <p:nvPr/>
          </p:nvSpPr>
          <p:spPr>
            <a:xfrm>
              <a:off x="1525225" y="6621011"/>
              <a:ext cx="360600" cy="694200"/>
            </a:xfrm>
            <a:prstGeom prst="downArrow">
              <a:avLst>
                <a:gd fmla="val 39392" name="adj1"/>
                <a:gd fmla="val 69668" name="adj2"/>
              </a:avLst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98" name="Google Shape;498;p47"/>
          <p:cNvSpPr/>
          <p:nvPr/>
        </p:nvSpPr>
        <p:spPr>
          <a:xfrm>
            <a:off x="470548" y="1869627"/>
            <a:ext cx="2496600" cy="2496600"/>
          </a:xfrm>
          <a:prstGeom prst="ellipse">
            <a:avLst/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9" name="Google Shape;499;p47"/>
          <p:cNvSpPr/>
          <p:nvPr/>
        </p:nvSpPr>
        <p:spPr>
          <a:xfrm>
            <a:off x="470548" y="4698332"/>
            <a:ext cx="2496600" cy="2496600"/>
          </a:xfrm>
          <a:prstGeom prst="ellipse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0" name="Google Shape;500;p47"/>
          <p:cNvSpPr/>
          <p:nvPr/>
        </p:nvSpPr>
        <p:spPr>
          <a:xfrm>
            <a:off x="470548" y="3276779"/>
            <a:ext cx="2496600" cy="2496600"/>
          </a:xfrm>
          <a:prstGeom prst="ellipse">
            <a:avLst/>
          </a:prstGeom>
          <a:solidFill>
            <a:srgbClr val="FDB343">
              <a:alpha val="184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1" name="Google Shape;501;p47"/>
          <p:cNvSpPr txBox="1"/>
          <p:nvPr/>
        </p:nvSpPr>
        <p:spPr>
          <a:xfrm>
            <a:off x="679826" y="4323167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Politically Realistic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2" name="Google Shape;502;p47"/>
          <p:cNvSpPr txBox="1"/>
          <p:nvPr/>
        </p:nvSpPr>
        <p:spPr>
          <a:xfrm>
            <a:off x="666471" y="2626090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Visionary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3" name="Google Shape;503;p47"/>
          <p:cNvSpPr txBox="1"/>
          <p:nvPr/>
        </p:nvSpPr>
        <p:spPr>
          <a:xfrm>
            <a:off x="679826" y="6020244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False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4" name="Google Shape;504;p47"/>
          <p:cNvSpPr txBox="1"/>
          <p:nvPr/>
        </p:nvSpPr>
        <p:spPr>
          <a:xfrm>
            <a:off x="679826" y="3474628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Winnable demands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that advance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our vision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5" name="Google Shape;505;p47"/>
          <p:cNvSpPr txBox="1"/>
          <p:nvPr/>
        </p:nvSpPr>
        <p:spPr>
          <a:xfrm>
            <a:off x="679826" y="4917444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Opponent proposals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that promote false solutions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6" name="Google Shape;506;p47"/>
          <p:cNvSpPr/>
          <p:nvPr/>
        </p:nvSpPr>
        <p:spPr>
          <a:xfrm>
            <a:off x="1525225" y="1701636"/>
            <a:ext cx="360600" cy="694200"/>
          </a:xfrm>
          <a:prstGeom prst="downArrow">
            <a:avLst>
              <a:gd fmla="val 39392" name="adj1"/>
              <a:gd fmla="val 69668" name="adj2"/>
            </a:avLst>
          </a:prstGeom>
          <a:solidFill>
            <a:srgbClr val="57A7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7" name="Google Shape;507;p47"/>
          <p:cNvSpPr/>
          <p:nvPr/>
        </p:nvSpPr>
        <p:spPr>
          <a:xfrm>
            <a:off x="1525225" y="6621011"/>
            <a:ext cx="360600" cy="694200"/>
          </a:xfrm>
          <a:prstGeom prst="downArrow">
            <a:avLst>
              <a:gd fmla="val 39392" name="adj1"/>
              <a:gd fmla="val 69668" name="adj2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8" name="Google Shape;508;p47"/>
          <p:cNvSpPr/>
          <p:nvPr/>
        </p:nvSpPr>
        <p:spPr>
          <a:xfrm>
            <a:off x="3743625" y="1577225"/>
            <a:ext cx="5857800" cy="10986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Our Visionary Solutions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47"/>
          <p:cNvSpPr/>
          <p:nvPr/>
        </p:nvSpPr>
        <p:spPr>
          <a:xfrm>
            <a:off x="3743700" y="2904250"/>
            <a:ext cx="5857800" cy="1294500"/>
          </a:xfrm>
          <a:prstGeom prst="roundRect">
            <a:avLst>
              <a:gd fmla="val 16667" name="adj"/>
            </a:avLst>
          </a:prstGeom>
          <a:solidFill>
            <a:srgbClr val="FDB343">
              <a:alpha val="18430"/>
            </a:srgbClr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Campaign Demands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that are realistic and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advance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our vision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10" name="Google Shape;510;p47"/>
          <p:cNvCxnSpPr/>
          <p:nvPr/>
        </p:nvCxnSpPr>
        <p:spPr>
          <a:xfrm rot="10800000">
            <a:off x="2737275" y="3833375"/>
            <a:ext cx="1012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1" name="Google Shape;511;p47"/>
          <p:cNvSpPr/>
          <p:nvPr/>
        </p:nvSpPr>
        <p:spPr>
          <a:xfrm>
            <a:off x="3743700" y="4427175"/>
            <a:ext cx="5857800" cy="12945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False Solutions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our opponents may realistically use to undermine our campaign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12" name="Google Shape;512;p47"/>
          <p:cNvCxnSpPr>
            <a:stCxn id="508" idx="1"/>
            <a:endCxn id="498" idx="6"/>
          </p:cNvCxnSpPr>
          <p:nvPr/>
        </p:nvCxnSpPr>
        <p:spPr>
          <a:xfrm flipH="1">
            <a:off x="2967225" y="2126525"/>
            <a:ext cx="776400" cy="991500"/>
          </a:xfrm>
          <a:prstGeom prst="curvedConnector3">
            <a:avLst>
              <a:gd fmla="val 50005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3" name="Google Shape;513;p47"/>
          <p:cNvCxnSpPr/>
          <p:nvPr/>
        </p:nvCxnSpPr>
        <p:spPr>
          <a:xfrm rot="10800000">
            <a:off x="2754875" y="5245800"/>
            <a:ext cx="986100" cy="1764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4" name="Google Shape;514;p47"/>
          <p:cNvSpPr txBox="1"/>
          <p:nvPr/>
        </p:nvSpPr>
        <p:spPr>
          <a:xfrm>
            <a:off x="3743475" y="6029550"/>
            <a:ext cx="5857800" cy="12858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Given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 our vision, what is politically realistic, and potential false solutions, our campaign demand(s) are: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8"/>
          <p:cNvSpPr txBox="1"/>
          <p:nvPr/>
        </p:nvSpPr>
        <p:spPr>
          <a:xfrm>
            <a:off x="440350" y="468800"/>
            <a:ext cx="58578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Plan to Win: Critical Pathway Analysis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20" name="Google Shape;520;p48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1" name="Google Shape;52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434750" y="3046150"/>
            <a:ext cx="5959650" cy="2578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22" name="Google Shape;522;p48"/>
          <p:cNvGraphicFramePr/>
          <p:nvPr/>
        </p:nvGraphicFramePr>
        <p:xfrm>
          <a:off x="457200" y="143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6266550"/>
              </a:tblGrid>
              <a:tr h="67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1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2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 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1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3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4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58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5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49"/>
          <p:cNvGrpSpPr/>
          <p:nvPr/>
        </p:nvGrpSpPr>
        <p:grpSpPr>
          <a:xfrm>
            <a:off x="3494538" y="4547925"/>
            <a:ext cx="3159073" cy="2529548"/>
            <a:chOff x="3494538" y="4547925"/>
            <a:chExt cx="3159073" cy="2529548"/>
          </a:xfrm>
        </p:grpSpPr>
        <p:pic>
          <p:nvPicPr>
            <p:cNvPr id="528" name="Google Shape;528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494538" y="4547925"/>
              <a:ext cx="3159073" cy="25295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49"/>
            <p:cNvSpPr/>
            <p:nvPr/>
          </p:nvSpPr>
          <p:spPr>
            <a:xfrm>
              <a:off x="4379500" y="5654850"/>
              <a:ext cx="1347600" cy="42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30" name="Google Shape;530;p49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Tactics: Selecting Scenes &amp; Stages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31" name="Google Shape;531;p49">
            <a:hlinkClick r:id="rId4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32" name="Google Shape;532;p49"/>
          <p:cNvGraphicFramePr/>
          <p:nvPr/>
        </p:nvGraphicFramePr>
        <p:xfrm>
          <a:off x="457075" y="146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048075"/>
                <a:gridCol w="3048075"/>
                <a:gridCol w="3048075"/>
              </a:tblGrid>
              <a:tr h="2983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📺 When we see our issue in the media, the story takes place at these settings: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🌆 Settings our audience pays attention to, or where our action would “shake things up”: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🚗 Venues or “stages” to dramatize the problem, harm, or central issue: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3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🏦 Venues or “stages” to dramatize our solutions, demands, and vision: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🏠 Settings where our action would contrast us from our target or opponent: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0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 That Motivate Our People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38" name="Google Shape;538;p50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39" name="Google Shape;539;p50"/>
          <p:cNvGraphicFramePr/>
          <p:nvPr/>
        </p:nvGraphicFramePr>
        <p:xfrm>
          <a:off x="457200" y="152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2205800"/>
                <a:gridCol w="3084100"/>
                <a:gridCol w="3854100"/>
              </a:tblGrid>
              <a:tr h="858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Stakeholders/Audience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Events we know they attend or pay attention to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(i.e. cultural, entertainment, family, etc.)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or creative actions that might motivate this group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(i.e. religious holiday themed phone-bank party, sit-in with singing at the corporate offices)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Our base/campaign drivers:</a:t>
                      </a:r>
                      <a:endParaRPr b="1" i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1: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2: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3: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1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 That Set the Tone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45" name="Google Shape;545;p51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46" name="Google Shape;546;p51"/>
          <p:cNvGraphicFramePr/>
          <p:nvPr/>
        </p:nvGraphicFramePr>
        <p:xfrm>
          <a:off x="457200" y="152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2049375"/>
                <a:gridCol w="3673625"/>
                <a:gridCol w="3421000"/>
              </a:tblGrid>
              <a:tr h="1398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AUDIENCE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are we trying to reach or impact, i.e our base, potential allies, targets, media, etc.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TONES OR EMOTIONS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, including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to…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motivate key audiences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motivate our target to “be a hero”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foreshadow consequences to the target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isolate our opposition, or draw a contrast between us and them?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 set the tone, and how we might design them. What props, behaviors, imagery, characters, or symbols will evoke this tone?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2"/>
          <p:cNvSpPr txBox="1"/>
          <p:nvPr/>
        </p:nvSpPr>
        <p:spPr>
          <a:xfrm>
            <a:off x="457200" y="457200"/>
            <a:ext cx="58578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Sequencing Tactics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52" name="Google Shape;552;p52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53" name="Google Shape;553;p52"/>
          <p:cNvGraphicFramePr/>
          <p:nvPr/>
        </p:nvGraphicFramePr>
        <p:xfrm>
          <a:off x="457200" y="13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1864925"/>
                <a:gridCol w="2466550"/>
                <a:gridCol w="2346200"/>
                <a:gridCol w="2466525"/>
              </a:tblGrid>
              <a:tr h="61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II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III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5930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DATE RANGE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7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EXTERNAL EVENTS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.e. things already on the calendar for our base, audiences, opposition, target, etc.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38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to introduce our story, demand, etc.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that foreshadow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Lower risk/lower intensity tactics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ove key audiences, allies, and secondary targets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Increase heat on our target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Increase risk/confrontation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Continue moving key groups &amp; 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pressuring target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actics that give an ultimatum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Higher risk/drama actions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</a:tr>
              <a:tr h="27374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3"/>
          <p:cNvSpPr txBox="1"/>
          <p:nvPr/>
        </p:nvSpPr>
        <p:spPr>
          <a:xfrm>
            <a:off x="457200" y="457200"/>
            <a:ext cx="58578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Theory of Change Statement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part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1/2</a:t>
            </a:r>
            <a:endParaRPr sz="20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59" name="Google Shape;559;p53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53"/>
          <p:cNvSpPr txBox="1"/>
          <p:nvPr/>
        </p:nvSpPr>
        <p:spPr>
          <a:xfrm>
            <a:off x="457200" y="1399625"/>
            <a:ext cx="9144300" cy="59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Problem</a:t>
            </a: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, Target, Demand &amp; Base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If we activate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PEOPLE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who are currently inactive, to take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ACTION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that will create pressure on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POINT OF LEVERAGE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which will make it more difficult for our primary target,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PERSON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to keep doing their status quo behavior, which is in large part responsible for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SPECIFIC PROBLEM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. If we win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CHANGE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we are demanding of them, it will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CREATE THIS OUTCOME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towards solving the problem. This campaign will also create pathways for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GROUP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our base, who are already motivated, to take action. 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Coming Opportunities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In the next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TIME WINDOW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we’ll have opportunities to put “the wind that’s already blowing” in our “campaign sails.” These upcoming events will be chances to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elevate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our demands because attention will be on our issue or our targets will be vulnerable to our point of leverage: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EVENTS, i.e. P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RIMARY ELECTION, BUDGET CYCLE, COMMEMORATION, SHAREHOLDER MEETING, ETC.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__________________________________________ ______________________________________________________________________________________.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4"/>
          <p:cNvSpPr txBox="1"/>
          <p:nvPr/>
        </p:nvSpPr>
        <p:spPr>
          <a:xfrm>
            <a:off x="457200" y="457200"/>
            <a:ext cx="58578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Theory of Change Statement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part 2/2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66" name="Google Shape;566;p54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54"/>
          <p:cNvSpPr txBox="1"/>
          <p:nvPr/>
        </p:nvSpPr>
        <p:spPr>
          <a:xfrm>
            <a:off x="457200" y="1359925"/>
            <a:ext cx="9144300" cy="59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Broad Tactics, Campaign Timeline &amp; Secondary Targets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On a scale of 1-10,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TARGET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is currently experiencing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AMOUNT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of pressure to do the behavior we want, and we want them to experience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AMOUNT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_________________________. If we do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TACTIC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and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TACTIC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over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SPECIFIC PERIOD OF TIME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they will be forced to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DO 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instead, because the consequences of </a:t>
            </a:r>
            <a:r>
              <a:rPr i="1" lang="en">
                <a:latin typeface="Roboto"/>
                <a:ea typeface="Roboto"/>
                <a:cs typeface="Roboto"/>
                <a:sym typeface="Roboto"/>
              </a:rPr>
              <a:t>not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changing their behavior will be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and we believe if they don't do what we want by then, they will lose the support of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 SPECIFIC PEOPLE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they count on.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Signs We’re Winning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We'll know we are closer to forcing them to change their behavior by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DATE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because we will have activated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NUMBER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of people,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 SECONDARY TARGETS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will be publicly on our side, the conversation about our issue in media reports and online will have shifted from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to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and our opponent(s) will be reacting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IN THIS WAY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SI 2023 online trainings style">
  <a:themeElements>
    <a:clrScheme name="Custom 347">
      <a:dk1>
        <a:srgbClr val="FDB343"/>
      </a:dk1>
      <a:lt1>
        <a:srgbClr val="91C4CA"/>
      </a:lt1>
      <a:dk2>
        <a:srgbClr val="102C53"/>
      </a:dk2>
      <a:lt2>
        <a:srgbClr val="FFFFFF"/>
      </a:lt2>
      <a:accent1>
        <a:srgbClr val="1E4F9F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C73E0E32-C13F-4579-B8B9-A0871FE6ADE9}"/>
</file>

<file path=customXml/itemProps2.xml><?xml version="1.0" encoding="utf-8"?>
<ds:datastoreItem xmlns:ds="http://schemas.openxmlformats.org/officeDocument/2006/customXml" ds:itemID="{DFF6965C-B86A-4DD8-B01B-324FD32A093D}"/>
</file>

<file path=customXml/itemProps3.xml><?xml version="1.0" encoding="utf-8"?>
<ds:datastoreItem xmlns:ds="http://schemas.openxmlformats.org/officeDocument/2006/customXml" ds:itemID="{6C34176D-224C-47D4-990E-265A0971D4B6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