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871" r:id="rId6"/>
    <p:sldId id="872" r:id="rId7"/>
    <p:sldId id="873" r:id="rId8"/>
    <p:sldId id="874" r:id="rId9"/>
    <p:sldId id="875" r:id="rId10"/>
    <p:sldId id="880" r:id="rId11"/>
    <p:sldId id="876" r:id="rId12"/>
    <p:sldId id="879"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94660"/>
  </p:normalViewPr>
  <p:slideViewPr>
    <p:cSldViewPr snapToGrid="0">
      <p:cViewPr varScale="1">
        <p:scale>
          <a:sx n="69" d="100"/>
          <a:sy n="69" d="100"/>
        </p:scale>
        <p:origin x="80" y="9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843E5-1C61-51E5-465D-902ADC86E11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27176F5-2C12-212C-3570-FE50F2EB58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50750D9-E010-3473-1389-531D49BCC95F}"/>
              </a:ext>
            </a:extLst>
          </p:cNvPr>
          <p:cNvSpPr>
            <a:spLocks noGrp="1"/>
          </p:cNvSpPr>
          <p:nvPr>
            <p:ph type="dt" sz="half" idx="10"/>
          </p:nvPr>
        </p:nvSpPr>
        <p:spPr/>
        <p:txBody>
          <a:bodyPr/>
          <a:lstStyle/>
          <a:p>
            <a:fld id="{8B7EA455-3353-46E5-A3CB-2CD40EC91932}" type="datetimeFigureOut">
              <a:rPr lang="en-US" smtClean="0"/>
              <a:t>2/11/2026</a:t>
            </a:fld>
            <a:endParaRPr lang="en-US"/>
          </a:p>
        </p:txBody>
      </p:sp>
      <p:sp>
        <p:nvSpPr>
          <p:cNvPr id="5" name="Footer Placeholder 4">
            <a:extLst>
              <a:ext uri="{FF2B5EF4-FFF2-40B4-BE49-F238E27FC236}">
                <a16:creationId xmlns:a16="http://schemas.microsoft.com/office/drawing/2014/main" id="{559F56D6-2CBB-D572-61B1-830259C20B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C5BB67-9E0D-B8B7-9ADA-5ECF74A163A2}"/>
              </a:ext>
            </a:extLst>
          </p:cNvPr>
          <p:cNvSpPr>
            <a:spLocks noGrp="1"/>
          </p:cNvSpPr>
          <p:nvPr>
            <p:ph type="sldNum" sz="quarter" idx="12"/>
          </p:nvPr>
        </p:nvSpPr>
        <p:spPr/>
        <p:txBody>
          <a:bodyPr/>
          <a:lstStyle/>
          <a:p>
            <a:fld id="{843A902B-970D-46DA-94C4-74B01D2DD75E}" type="slidenum">
              <a:rPr lang="en-US" smtClean="0"/>
              <a:t>‹#›</a:t>
            </a:fld>
            <a:endParaRPr lang="en-US"/>
          </a:p>
        </p:txBody>
      </p:sp>
    </p:spTree>
    <p:extLst>
      <p:ext uri="{BB962C8B-B14F-4D97-AF65-F5344CB8AC3E}">
        <p14:creationId xmlns:p14="http://schemas.microsoft.com/office/powerpoint/2010/main" val="17905201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1742C-AC06-BF9E-FD08-686212469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76E82D-AF5F-DAE3-54FA-EE24347929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9618B8-046B-A398-A956-B27FA1C0FBB4}"/>
              </a:ext>
            </a:extLst>
          </p:cNvPr>
          <p:cNvSpPr>
            <a:spLocks noGrp="1"/>
          </p:cNvSpPr>
          <p:nvPr>
            <p:ph type="dt" sz="half" idx="10"/>
          </p:nvPr>
        </p:nvSpPr>
        <p:spPr/>
        <p:txBody>
          <a:bodyPr/>
          <a:lstStyle/>
          <a:p>
            <a:fld id="{8B7EA455-3353-46E5-A3CB-2CD40EC91932}" type="datetimeFigureOut">
              <a:rPr lang="en-US" smtClean="0"/>
              <a:t>2/11/2026</a:t>
            </a:fld>
            <a:endParaRPr lang="en-US"/>
          </a:p>
        </p:txBody>
      </p:sp>
      <p:sp>
        <p:nvSpPr>
          <p:cNvPr id="5" name="Footer Placeholder 4">
            <a:extLst>
              <a:ext uri="{FF2B5EF4-FFF2-40B4-BE49-F238E27FC236}">
                <a16:creationId xmlns:a16="http://schemas.microsoft.com/office/drawing/2014/main" id="{D524A92A-D528-7B23-14CC-A06751997E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42D182-8A02-E91B-86BB-CCA083830029}"/>
              </a:ext>
            </a:extLst>
          </p:cNvPr>
          <p:cNvSpPr>
            <a:spLocks noGrp="1"/>
          </p:cNvSpPr>
          <p:nvPr>
            <p:ph type="sldNum" sz="quarter" idx="12"/>
          </p:nvPr>
        </p:nvSpPr>
        <p:spPr/>
        <p:txBody>
          <a:bodyPr/>
          <a:lstStyle/>
          <a:p>
            <a:fld id="{843A902B-970D-46DA-94C4-74B01D2DD75E}" type="slidenum">
              <a:rPr lang="en-US" smtClean="0"/>
              <a:t>‹#›</a:t>
            </a:fld>
            <a:endParaRPr lang="en-US"/>
          </a:p>
        </p:txBody>
      </p:sp>
    </p:spTree>
    <p:extLst>
      <p:ext uri="{BB962C8B-B14F-4D97-AF65-F5344CB8AC3E}">
        <p14:creationId xmlns:p14="http://schemas.microsoft.com/office/powerpoint/2010/main" val="1076848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5ED8B-022A-A6E4-44BE-7E12161EDA7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9CB1975-B12B-7986-75D5-B3C7E9B9255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68A36C8-DD0E-3112-78C3-D2EC30385C9E}"/>
              </a:ext>
            </a:extLst>
          </p:cNvPr>
          <p:cNvSpPr>
            <a:spLocks noGrp="1"/>
          </p:cNvSpPr>
          <p:nvPr>
            <p:ph type="dt" sz="half" idx="10"/>
          </p:nvPr>
        </p:nvSpPr>
        <p:spPr/>
        <p:txBody>
          <a:bodyPr/>
          <a:lstStyle/>
          <a:p>
            <a:fld id="{8B7EA455-3353-46E5-A3CB-2CD40EC91932}" type="datetimeFigureOut">
              <a:rPr lang="en-US" smtClean="0"/>
              <a:t>2/11/2026</a:t>
            </a:fld>
            <a:endParaRPr lang="en-US"/>
          </a:p>
        </p:txBody>
      </p:sp>
      <p:sp>
        <p:nvSpPr>
          <p:cNvPr id="5" name="Footer Placeholder 4">
            <a:extLst>
              <a:ext uri="{FF2B5EF4-FFF2-40B4-BE49-F238E27FC236}">
                <a16:creationId xmlns:a16="http://schemas.microsoft.com/office/drawing/2014/main" id="{B91E28C7-8310-B0D1-4903-5C6F6F67B5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318386-0D87-0A56-CB01-8D81FE29074B}"/>
              </a:ext>
            </a:extLst>
          </p:cNvPr>
          <p:cNvSpPr>
            <a:spLocks noGrp="1"/>
          </p:cNvSpPr>
          <p:nvPr>
            <p:ph type="sldNum" sz="quarter" idx="12"/>
          </p:nvPr>
        </p:nvSpPr>
        <p:spPr/>
        <p:txBody>
          <a:bodyPr/>
          <a:lstStyle/>
          <a:p>
            <a:fld id="{843A902B-970D-46DA-94C4-74B01D2DD75E}" type="slidenum">
              <a:rPr lang="en-US" smtClean="0"/>
              <a:t>‹#›</a:t>
            </a:fld>
            <a:endParaRPr lang="en-US"/>
          </a:p>
        </p:txBody>
      </p:sp>
    </p:spTree>
    <p:extLst>
      <p:ext uri="{BB962C8B-B14F-4D97-AF65-F5344CB8AC3E}">
        <p14:creationId xmlns:p14="http://schemas.microsoft.com/office/powerpoint/2010/main" val="9719786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3269D-C243-F1C1-327E-D01428E3D00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CB2ABDA-C903-FF1E-D6EA-22D42C512B8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7DEC2AE-2863-FA50-71EE-3CA379E7D39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659A113-9E78-2FCC-C2F5-F8D1FFC5BF4D}"/>
              </a:ext>
            </a:extLst>
          </p:cNvPr>
          <p:cNvSpPr>
            <a:spLocks noGrp="1"/>
          </p:cNvSpPr>
          <p:nvPr>
            <p:ph type="dt" sz="half" idx="10"/>
          </p:nvPr>
        </p:nvSpPr>
        <p:spPr/>
        <p:txBody>
          <a:bodyPr/>
          <a:lstStyle/>
          <a:p>
            <a:fld id="{8B7EA455-3353-46E5-A3CB-2CD40EC91932}" type="datetimeFigureOut">
              <a:rPr lang="en-US" smtClean="0"/>
              <a:t>2/11/2026</a:t>
            </a:fld>
            <a:endParaRPr lang="en-US"/>
          </a:p>
        </p:txBody>
      </p:sp>
      <p:sp>
        <p:nvSpPr>
          <p:cNvPr id="6" name="Footer Placeholder 5">
            <a:extLst>
              <a:ext uri="{FF2B5EF4-FFF2-40B4-BE49-F238E27FC236}">
                <a16:creationId xmlns:a16="http://schemas.microsoft.com/office/drawing/2014/main" id="{5B8CB98B-701C-5BD0-919E-796784943F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B032130-0F23-0449-EDBC-4DBD21F52742}"/>
              </a:ext>
            </a:extLst>
          </p:cNvPr>
          <p:cNvSpPr>
            <a:spLocks noGrp="1"/>
          </p:cNvSpPr>
          <p:nvPr>
            <p:ph type="sldNum" sz="quarter" idx="12"/>
          </p:nvPr>
        </p:nvSpPr>
        <p:spPr/>
        <p:txBody>
          <a:bodyPr/>
          <a:lstStyle/>
          <a:p>
            <a:fld id="{843A902B-970D-46DA-94C4-74B01D2DD75E}" type="slidenum">
              <a:rPr lang="en-US" smtClean="0"/>
              <a:t>‹#›</a:t>
            </a:fld>
            <a:endParaRPr lang="en-US"/>
          </a:p>
        </p:txBody>
      </p:sp>
    </p:spTree>
    <p:extLst>
      <p:ext uri="{BB962C8B-B14F-4D97-AF65-F5344CB8AC3E}">
        <p14:creationId xmlns:p14="http://schemas.microsoft.com/office/powerpoint/2010/main" val="20579309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14CAE-BE5B-0DB1-ACB5-90783213D66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894A8FF-6DAE-9933-3C41-68FF45CC654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9CC7740-195D-D646-9E4E-953F401E44C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90A6562-193A-1B96-3708-0D289FEE13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8FD5B49-8400-485C-07E1-4DE32AACDFD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4585798-CC45-3046-73C1-4DC66E1B14FE}"/>
              </a:ext>
            </a:extLst>
          </p:cNvPr>
          <p:cNvSpPr>
            <a:spLocks noGrp="1"/>
          </p:cNvSpPr>
          <p:nvPr>
            <p:ph type="dt" sz="half" idx="10"/>
          </p:nvPr>
        </p:nvSpPr>
        <p:spPr/>
        <p:txBody>
          <a:bodyPr/>
          <a:lstStyle/>
          <a:p>
            <a:fld id="{8B7EA455-3353-46E5-A3CB-2CD40EC91932}" type="datetimeFigureOut">
              <a:rPr lang="en-US" smtClean="0"/>
              <a:t>2/11/2026</a:t>
            </a:fld>
            <a:endParaRPr lang="en-US"/>
          </a:p>
        </p:txBody>
      </p:sp>
      <p:sp>
        <p:nvSpPr>
          <p:cNvPr id="8" name="Footer Placeholder 7">
            <a:extLst>
              <a:ext uri="{FF2B5EF4-FFF2-40B4-BE49-F238E27FC236}">
                <a16:creationId xmlns:a16="http://schemas.microsoft.com/office/drawing/2014/main" id="{61CDCE3B-1703-849A-26BA-6CEF31A8ACB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6558BC2-9E99-7854-8B34-A35D70AD403F}"/>
              </a:ext>
            </a:extLst>
          </p:cNvPr>
          <p:cNvSpPr>
            <a:spLocks noGrp="1"/>
          </p:cNvSpPr>
          <p:nvPr>
            <p:ph type="sldNum" sz="quarter" idx="12"/>
          </p:nvPr>
        </p:nvSpPr>
        <p:spPr/>
        <p:txBody>
          <a:bodyPr/>
          <a:lstStyle/>
          <a:p>
            <a:fld id="{843A902B-970D-46DA-94C4-74B01D2DD75E}" type="slidenum">
              <a:rPr lang="en-US" smtClean="0"/>
              <a:t>‹#›</a:t>
            </a:fld>
            <a:endParaRPr lang="en-US"/>
          </a:p>
        </p:txBody>
      </p:sp>
    </p:spTree>
    <p:extLst>
      <p:ext uri="{BB962C8B-B14F-4D97-AF65-F5344CB8AC3E}">
        <p14:creationId xmlns:p14="http://schemas.microsoft.com/office/powerpoint/2010/main" val="14455092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44B97-D1C6-44EE-8F88-7EF8F0A876F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319247E-EB07-BF1F-2787-30C6F9B8A93E}"/>
              </a:ext>
            </a:extLst>
          </p:cNvPr>
          <p:cNvSpPr>
            <a:spLocks noGrp="1"/>
          </p:cNvSpPr>
          <p:nvPr>
            <p:ph type="dt" sz="half" idx="10"/>
          </p:nvPr>
        </p:nvSpPr>
        <p:spPr/>
        <p:txBody>
          <a:bodyPr/>
          <a:lstStyle/>
          <a:p>
            <a:fld id="{8B7EA455-3353-46E5-A3CB-2CD40EC91932}" type="datetimeFigureOut">
              <a:rPr lang="en-US" smtClean="0"/>
              <a:t>2/11/2026</a:t>
            </a:fld>
            <a:endParaRPr lang="en-US"/>
          </a:p>
        </p:txBody>
      </p:sp>
      <p:sp>
        <p:nvSpPr>
          <p:cNvPr id="4" name="Footer Placeholder 3">
            <a:extLst>
              <a:ext uri="{FF2B5EF4-FFF2-40B4-BE49-F238E27FC236}">
                <a16:creationId xmlns:a16="http://schemas.microsoft.com/office/drawing/2014/main" id="{911088CE-4161-E321-4A87-88EB0D61AD5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8864EBD-99E0-674E-6FC6-EF8AEB5FE856}"/>
              </a:ext>
            </a:extLst>
          </p:cNvPr>
          <p:cNvSpPr>
            <a:spLocks noGrp="1"/>
          </p:cNvSpPr>
          <p:nvPr>
            <p:ph type="sldNum" sz="quarter" idx="12"/>
          </p:nvPr>
        </p:nvSpPr>
        <p:spPr/>
        <p:txBody>
          <a:bodyPr/>
          <a:lstStyle/>
          <a:p>
            <a:fld id="{843A902B-970D-46DA-94C4-74B01D2DD75E}" type="slidenum">
              <a:rPr lang="en-US" smtClean="0"/>
              <a:t>‹#›</a:t>
            </a:fld>
            <a:endParaRPr lang="en-US"/>
          </a:p>
        </p:txBody>
      </p:sp>
    </p:spTree>
    <p:extLst>
      <p:ext uri="{BB962C8B-B14F-4D97-AF65-F5344CB8AC3E}">
        <p14:creationId xmlns:p14="http://schemas.microsoft.com/office/powerpoint/2010/main" val="24184886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FF839E2-8DA7-E08A-5EB7-EFDC8BDC12A6}"/>
              </a:ext>
            </a:extLst>
          </p:cNvPr>
          <p:cNvSpPr>
            <a:spLocks noGrp="1"/>
          </p:cNvSpPr>
          <p:nvPr>
            <p:ph type="dt" sz="half" idx="10"/>
          </p:nvPr>
        </p:nvSpPr>
        <p:spPr/>
        <p:txBody>
          <a:bodyPr/>
          <a:lstStyle/>
          <a:p>
            <a:fld id="{8B7EA455-3353-46E5-A3CB-2CD40EC91932}" type="datetimeFigureOut">
              <a:rPr lang="en-US" smtClean="0"/>
              <a:t>2/11/2026</a:t>
            </a:fld>
            <a:endParaRPr lang="en-US"/>
          </a:p>
        </p:txBody>
      </p:sp>
      <p:sp>
        <p:nvSpPr>
          <p:cNvPr id="3" name="Footer Placeholder 2">
            <a:extLst>
              <a:ext uri="{FF2B5EF4-FFF2-40B4-BE49-F238E27FC236}">
                <a16:creationId xmlns:a16="http://schemas.microsoft.com/office/drawing/2014/main" id="{2C2BC2AC-F185-3117-E2EE-BAA5F35FD28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0741930-E91D-E605-4F30-DE6AFB155181}"/>
              </a:ext>
            </a:extLst>
          </p:cNvPr>
          <p:cNvSpPr>
            <a:spLocks noGrp="1"/>
          </p:cNvSpPr>
          <p:nvPr>
            <p:ph type="sldNum" sz="quarter" idx="12"/>
          </p:nvPr>
        </p:nvSpPr>
        <p:spPr/>
        <p:txBody>
          <a:bodyPr/>
          <a:lstStyle/>
          <a:p>
            <a:fld id="{843A902B-970D-46DA-94C4-74B01D2DD75E}" type="slidenum">
              <a:rPr lang="en-US" smtClean="0"/>
              <a:t>‹#›</a:t>
            </a:fld>
            <a:endParaRPr lang="en-US"/>
          </a:p>
        </p:txBody>
      </p:sp>
    </p:spTree>
    <p:extLst>
      <p:ext uri="{BB962C8B-B14F-4D97-AF65-F5344CB8AC3E}">
        <p14:creationId xmlns:p14="http://schemas.microsoft.com/office/powerpoint/2010/main" val="1830987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1D97C-A286-2F7A-B9C4-28F7005594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3D564C4-0E73-AFE8-EB88-5208D39DD38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07496FC-357A-CEB3-3187-7A21E5B851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BB5D37-4B8F-CBF3-552B-7A186329EA3A}"/>
              </a:ext>
            </a:extLst>
          </p:cNvPr>
          <p:cNvSpPr>
            <a:spLocks noGrp="1"/>
          </p:cNvSpPr>
          <p:nvPr>
            <p:ph type="dt" sz="half" idx="10"/>
          </p:nvPr>
        </p:nvSpPr>
        <p:spPr/>
        <p:txBody>
          <a:bodyPr/>
          <a:lstStyle/>
          <a:p>
            <a:fld id="{8B7EA455-3353-46E5-A3CB-2CD40EC91932}" type="datetimeFigureOut">
              <a:rPr lang="en-US" smtClean="0"/>
              <a:t>2/11/2026</a:t>
            </a:fld>
            <a:endParaRPr lang="en-US"/>
          </a:p>
        </p:txBody>
      </p:sp>
      <p:sp>
        <p:nvSpPr>
          <p:cNvPr id="6" name="Footer Placeholder 5">
            <a:extLst>
              <a:ext uri="{FF2B5EF4-FFF2-40B4-BE49-F238E27FC236}">
                <a16:creationId xmlns:a16="http://schemas.microsoft.com/office/drawing/2014/main" id="{E5A2599A-7C72-D319-8BAE-111415B251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D99C759-BA09-1C92-086F-0F49E69ACA04}"/>
              </a:ext>
            </a:extLst>
          </p:cNvPr>
          <p:cNvSpPr>
            <a:spLocks noGrp="1"/>
          </p:cNvSpPr>
          <p:nvPr>
            <p:ph type="sldNum" sz="quarter" idx="12"/>
          </p:nvPr>
        </p:nvSpPr>
        <p:spPr/>
        <p:txBody>
          <a:bodyPr/>
          <a:lstStyle/>
          <a:p>
            <a:fld id="{843A902B-970D-46DA-94C4-74B01D2DD75E}" type="slidenum">
              <a:rPr lang="en-US" smtClean="0"/>
              <a:t>‹#›</a:t>
            </a:fld>
            <a:endParaRPr lang="en-US"/>
          </a:p>
        </p:txBody>
      </p:sp>
    </p:spTree>
    <p:extLst>
      <p:ext uri="{BB962C8B-B14F-4D97-AF65-F5344CB8AC3E}">
        <p14:creationId xmlns:p14="http://schemas.microsoft.com/office/powerpoint/2010/main" val="33497053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E2025-411B-888B-467C-D3089927BE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9A0FFAD-E0C3-63B1-4A37-6049FBDAED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AD8D5B2-29A2-C9A4-00ED-1592F516D6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0A49BA-A8CB-EEBD-C9A3-CD0AB5933626}"/>
              </a:ext>
            </a:extLst>
          </p:cNvPr>
          <p:cNvSpPr>
            <a:spLocks noGrp="1"/>
          </p:cNvSpPr>
          <p:nvPr>
            <p:ph type="dt" sz="half" idx="10"/>
          </p:nvPr>
        </p:nvSpPr>
        <p:spPr/>
        <p:txBody>
          <a:bodyPr/>
          <a:lstStyle/>
          <a:p>
            <a:fld id="{8B7EA455-3353-46E5-A3CB-2CD40EC91932}" type="datetimeFigureOut">
              <a:rPr lang="en-US" smtClean="0"/>
              <a:t>2/11/2026</a:t>
            </a:fld>
            <a:endParaRPr lang="en-US"/>
          </a:p>
        </p:txBody>
      </p:sp>
      <p:sp>
        <p:nvSpPr>
          <p:cNvPr id="6" name="Footer Placeholder 5">
            <a:extLst>
              <a:ext uri="{FF2B5EF4-FFF2-40B4-BE49-F238E27FC236}">
                <a16:creationId xmlns:a16="http://schemas.microsoft.com/office/drawing/2014/main" id="{24DD3EBB-BCC1-D128-D710-660DB40011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7B848A2-CCBC-B565-07C4-283C1193D152}"/>
              </a:ext>
            </a:extLst>
          </p:cNvPr>
          <p:cNvSpPr>
            <a:spLocks noGrp="1"/>
          </p:cNvSpPr>
          <p:nvPr>
            <p:ph type="sldNum" sz="quarter" idx="12"/>
          </p:nvPr>
        </p:nvSpPr>
        <p:spPr/>
        <p:txBody>
          <a:bodyPr/>
          <a:lstStyle/>
          <a:p>
            <a:fld id="{843A902B-970D-46DA-94C4-74B01D2DD75E}" type="slidenum">
              <a:rPr lang="en-US" smtClean="0"/>
              <a:t>‹#›</a:t>
            </a:fld>
            <a:endParaRPr lang="en-US"/>
          </a:p>
        </p:txBody>
      </p:sp>
    </p:spTree>
    <p:extLst>
      <p:ext uri="{BB962C8B-B14F-4D97-AF65-F5344CB8AC3E}">
        <p14:creationId xmlns:p14="http://schemas.microsoft.com/office/powerpoint/2010/main" val="1802279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5B66F-E93F-FE9A-E47A-51EBE45C994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63FDC5E-76DA-A41D-C06E-4C6ED71FA51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66AEDE-E325-9E4B-ACE2-ECA55439C5F4}"/>
              </a:ext>
            </a:extLst>
          </p:cNvPr>
          <p:cNvSpPr>
            <a:spLocks noGrp="1"/>
          </p:cNvSpPr>
          <p:nvPr>
            <p:ph type="dt" sz="half" idx="10"/>
          </p:nvPr>
        </p:nvSpPr>
        <p:spPr/>
        <p:txBody>
          <a:bodyPr/>
          <a:lstStyle/>
          <a:p>
            <a:fld id="{8B7EA455-3353-46E5-A3CB-2CD40EC91932}" type="datetimeFigureOut">
              <a:rPr lang="en-US" smtClean="0"/>
              <a:t>2/11/2026</a:t>
            </a:fld>
            <a:endParaRPr lang="en-US"/>
          </a:p>
        </p:txBody>
      </p:sp>
      <p:sp>
        <p:nvSpPr>
          <p:cNvPr id="5" name="Footer Placeholder 4">
            <a:extLst>
              <a:ext uri="{FF2B5EF4-FFF2-40B4-BE49-F238E27FC236}">
                <a16:creationId xmlns:a16="http://schemas.microsoft.com/office/drawing/2014/main" id="{8124BA41-D62E-6E2C-BAAB-DF32885E01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89546F-CA29-93F1-AADB-3F0E0AFB4E03}"/>
              </a:ext>
            </a:extLst>
          </p:cNvPr>
          <p:cNvSpPr>
            <a:spLocks noGrp="1"/>
          </p:cNvSpPr>
          <p:nvPr>
            <p:ph type="sldNum" sz="quarter" idx="12"/>
          </p:nvPr>
        </p:nvSpPr>
        <p:spPr/>
        <p:txBody>
          <a:bodyPr/>
          <a:lstStyle/>
          <a:p>
            <a:fld id="{843A902B-970D-46DA-94C4-74B01D2DD75E}" type="slidenum">
              <a:rPr lang="en-US" smtClean="0"/>
              <a:t>‹#›</a:t>
            </a:fld>
            <a:endParaRPr lang="en-US"/>
          </a:p>
        </p:txBody>
      </p:sp>
    </p:spTree>
    <p:extLst>
      <p:ext uri="{BB962C8B-B14F-4D97-AF65-F5344CB8AC3E}">
        <p14:creationId xmlns:p14="http://schemas.microsoft.com/office/powerpoint/2010/main" val="24013895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91CE89-33CA-B870-E543-67ADA72EF39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95D6891-1D20-6C41-03AC-5611AEFACAA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A26518-D90C-218E-31A9-DCB95D58A648}"/>
              </a:ext>
            </a:extLst>
          </p:cNvPr>
          <p:cNvSpPr>
            <a:spLocks noGrp="1"/>
          </p:cNvSpPr>
          <p:nvPr>
            <p:ph type="dt" sz="half" idx="10"/>
          </p:nvPr>
        </p:nvSpPr>
        <p:spPr/>
        <p:txBody>
          <a:bodyPr/>
          <a:lstStyle/>
          <a:p>
            <a:fld id="{8B7EA455-3353-46E5-A3CB-2CD40EC91932}" type="datetimeFigureOut">
              <a:rPr lang="en-US" smtClean="0"/>
              <a:t>2/11/2026</a:t>
            </a:fld>
            <a:endParaRPr lang="en-US"/>
          </a:p>
        </p:txBody>
      </p:sp>
      <p:sp>
        <p:nvSpPr>
          <p:cNvPr id="5" name="Footer Placeholder 4">
            <a:extLst>
              <a:ext uri="{FF2B5EF4-FFF2-40B4-BE49-F238E27FC236}">
                <a16:creationId xmlns:a16="http://schemas.microsoft.com/office/drawing/2014/main" id="{F6E3CFF4-23D0-28D4-D9BA-794A9925ED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5F47E7-1498-F3E1-A9A1-D7FA8B0686A2}"/>
              </a:ext>
            </a:extLst>
          </p:cNvPr>
          <p:cNvSpPr>
            <a:spLocks noGrp="1"/>
          </p:cNvSpPr>
          <p:nvPr>
            <p:ph type="sldNum" sz="quarter" idx="12"/>
          </p:nvPr>
        </p:nvSpPr>
        <p:spPr/>
        <p:txBody>
          <a:bodyPr/>
          <a:lstStyle/>
          <a:p>
            <a:fld id="{843A902B-970D-46DA-94C4-74B01D2DD75E}" type="slidenum">
              <a:rPr lang="en-US" smtClean="0"/>
              <a:t>‹#›</a:t>
            </a:fld>
            <a:endParaRPr lang="en-US"/>
          </a:p>
        </p:txBody>
      </p:sp>
    </p:spTree>
    <p:extLst>
      <p:ext uri="{BB962C8B-B14F-4D97-AF65-F5344CB8AC3E}">
        <p14:creationId xmlns:p14="http://schemas.microsoft.com/office/powerpoint/2010/main" val="2770910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5EE3F77-DE73-0534-DB6E-C7E51715F1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BB9DC72-88EA-78FC-D829-64C7BE7243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9B806D-A8CC-931B-23FF-F7A33946E0A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B7EA455-3353-46E5-A3CB-2CD40EC91932}" type="datetimeFigureOut">
              <a:rPr lang="en-US" smtClean="0"/>
              <a:t>2/11/2026</a:t>
            </a:fld>
            <a:endParaRPr lang="en-US"/>
          </a:p>
        </p:txBody>
      </p:sp>
      <p:sp>
        <p:nvSpPr>
          <p:cNvPr id="5" name="Footer Placeholder 4">
            <a:extLst>
              <a:ext uri="{FF2B5EF4-FFF2-40B4-BE49-F238E27FC236}">
                <a16:creationId xmlns:a16="http://schemas.microsoft.com/office/drawing/2014/main" id="{AF4D59E0-9156-E974-4645-F4F0B17D27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CAC86FC-A6A6-4208-5CF1-0762FC11404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43A902B-970D-46DA-94C4-74B01D2DD75E}" type="slidenum">
              <a:rPr lang="en-US" smtClean="0"/>
              <a:t>‹#›</a:t>
            </a:fld>
            <a:endParaRPr lang="en-US"/>
          </a:p>
        </p:txBody>
      </p:sp>
    </p:spTree>
    <p:extLst>
      <p:ext uri="{BB962C8B-B14F-4D97-AF65-F5344CB8AC3E}">
        <p14:creationId xmlns:p14="http://schemas.microsoft.com/office/powerpoint/2010/main" val="1103366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20584-48E6-1C23-F495-3141412962C6}"/>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3ED09AA9-D38F-ECF0-E5AD-BB9B7F42D521}"/>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4143271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en-US"/>
              <a:t>Centering Equity</a:t>
            </a:r>
          </a:p>
        </p:txBody>
      </p:sp>
      <p:sp>
        <p:nvSpPr>
          <p:cNvPr id="4" name="Text Placeholder 3"/>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17857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5051" y="1005714"/>
            <a:ext cx="6474275" cy="4295060"/>
          </a:xfrm>
        </p:spPr>
        <p:txBody>
          <a:bodyPr>
            <a:normAutofit fontScale="90000"/>
          </a:bodyPr>
          <a:lstStyle/>
          <a:p>
            <a:r>
              <a:rPr lang="en-US">
                <a:ea typeface="+mj-lt"/>
                <a:cs typeface="+mj-lt"/>
              </a:rPr>
              <a:t>You shared pictures that embodied a loving school and leaned into why Campaign Lab exists. </a:t>
            </a:r>
            <a:br>
              <a:rPr lang="en-US">
                <a:ea typeface="+mj-lt"/>
                <a:cs typeface="+mj-lt"/>
              </a:rPr>
            </a:br>
            <a:br>
              <a:rPr lang="en-US">
                <a:ea typeface="+mj-lt"/>
                <a:cs typeface="+mj-lt"/>
              </a:rPr>
            </a:br>
            <a:r>
              <a:rPr lang="en-US">
                <a:ea typeface="+mj-lt"/>
                <a:cs typeface="+mj-lt"/>
              </a:rPr>
              <a:t>Who is needed to solve these problems?</a:t>
            </a:r>
            <a:br>
              <a:rPr lang="en-US">
                <a:ea typeface="+mj-lt"/>
                <a:cs typeface="+mj-lt"/>
              </a:rPr>
            </a:br>
            <a:br>
              <a:rPr lang="en-US">
                <a:ea typeface="+mj-lt"/>
                <a:cs typeface="+mj-lt"/>
              </a:rPr>
            </a:br>
            <a:r>
              <a:rPr lang="en-US">
                <a:ea typeface="+mj-lt"/>
                <a:cs typeface="+mj-lt"/>
              </a:rPr>
              <a:t>Name PEOPLE, not organizations </a:t>
            </a:r>
            <a:endParaRPr lang="en-US"/>
          </a:p>
        </p:txBody>
      </p:sp>
      <p:pic>
        <p:nvPicPr>
          <p:cNvPr id="6" name="Picture 5"/>
          <p:cNvPicPr>
            <a:picLocks noChangeAspect="1"/>
          </p:cNvPicPr>
          <p:nvPr/>
        </p:nvPicPr>
        <p:blipFill rotWithShape="1">
          <a:blip r:embed="rId2"/>
          <a:srcRect l="55367" t="47158" r="28485" b="20183"/>
          <a:stretch/>
        </p:blipFill>
        <p:spPr>
          <a:xfrm>
            <a:off x="7510393" y="895"/>
            <a:ext cx="4680021" cy="6310141"/>
          </a:xfrm>
          <a:prstGeom prst="rect">
            <a:avLst/>
          </a:prstGeom>
        </p:spPr>
      </p:pic>
    </p:spTree>
    <p:extLst>
      <p:ext uri="{BB962C8B-B14F-4D97-AF65-F5344CB8AC3E}">
        <p14:creationId xmlns:p14="http://schemas.microsoft.com/office/powerpoint/2010/main" val="1512713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5025" y="177801"/>
            <a:ext cx="9782801" cy="597452"/>
          </a:xfrm>
        </p:spPr>
        <p:txBody>
          <a:bodyPr>
            <a:normAutofit fontScale="90000"/>
          </a:bodyPr>
          <a:lstStyle/>
          <a:p>
            <a:pPr algn="ctr"/>
            <a:r>
              <a:rPr lang="en-US" b="1">
                <a:latin typeface="+mn-lt"/>
              </a:rPr>
              <a:t>What type of union builds power? </a:t>
            </a:r>
          </a:p>
        </p:txBody>
      </p:sp>
      <p:sp>
        <p:nvSpPr>
          <p:cNvPr id="3" name="Content Placeholder 2"/>
          <p:cNvSpPr>
            <a:spLocks noGrp="1"/>
          </p:cNvSpPr>
          <p:nvPr>
            <p:ph idx="1"/>
          </p:nvPr>
        </p:nvSpPr>
        <p:spPr>
          <a:xfrm>
            <a:off x="799895" y="954157"/>
            <a:ext cx="5204929" cy="5068956"/>
          </a:xfrm>
        </p:spPr>
        <p:txBody>
          <a:bodyPr>
            <a:normAutofit fontScale="92500" lnSpcReduction="10000"/>
          </a:bodyPr>
          <a:lstStyle/>
          <a:p>
            <a:r>
              <a:rPr lang="en-US" sz="3999" b="1"/>
              <a:t>Programs</a:t>
            </a:r>
          </a:p>
          <a:p>
            <a:r>
              <a:rPr lang="en-US" sz="3999"/>
              <a:t>Build Presence</a:t>
            </a:r>
          </a:p>
          <a:p>
            <a:r>
              <a:rPr lang="en-US" sz="3999"/>
              <a:t>Episodic</a:t>
            </a:r>
          </a:p>
          <a:p>
            <a:r>
              <a:rPr lang="en-US" sz="3999"/>
              <a:t>Member Recruitment</a:t>
            </a:r>
          </a:p>
          <a:p>
            <a:r>
              <a:rPr lang="en-US" sz="3999"/>
              <a:t>Committee/Program Leaders</a:t>
            </a:r>
          </a:p>
          <a:p>
            <a:r>
              <a:rPr lang="en-US" sz="3999"/>
              <a:t>Low Risk</a:t>
            </a:r>
          </a:p>
          <a:p>
            <a:r>
              <a:rPr lang="en-US" sz="3999"/>
              <a:t>Often Staff Led</a:t>
            </a:r>
          </a:p>
          <a:p>
            <a:r>
              <a:rPr lang="en-US" sz="3999"/>
              <a:t>Power in Policy</a:t>
            </a:r>
          </a:p>
          <a:p>
            <a:endParaRPr lang="en-US"/>
          </a:p>
        </p:txBody>
      </p:sp>
      <p:sp>
        <p:nvSpPr>
          <p:cNvPr id="4" name="Content Placeholder 3"/>
          <p:cNvSpPr>
            <a:spLocks noGrp="1"/>
          </p:cNvSpPr>
          <p:nvPr>
            <p:ph sz="half" idx="4294967295"/>
          </p:nvPr>
        </p:nvSpPr>
        <p:spPr>
          <a:xfrm>
            <a:off x="5615887" y="775254"/>
            <a:ext cx="6574526" cy="5605669"/>
          </a:xfrm>
        </p:spPr>
        <p:txBody>
          <a:bodyPr>
            <a:noAutofit/>
          </a:bodyPr>
          <a:lstStyle/>
          <a:p>
            <a:r>
              <a:rPr lang="en-US" sz="3599" b="1"/>
              <a:t>Campaigns</a:t>
            </a:r>
          </a:p>
          <a:p>
            <a:r>
              <a:rPr lang="en-US" sz="3599"/>
              <a:t>Public Action and Demands</a:t>
            </a:r>
          </a:p>
          <a:p>
            <a:r>
              <a:rPr lang="en-US" sz="3599"/>
              <a:t>Strategic and Ongoing</a:t>
            </a:r>
          </a:p>
          <a:p>
            <a:r>
              <a:rPr lang="en-US" sz="3599"/>
              <a:t>Continues to Add </a:t>
            </a:r>
          </a:p>
          <a:p>
            <a:pPr lvl="1"/>
            <a:r>
              <a:rPr lang="en-US" sz="3399"/>
              <a:t>Base – Mobilizers - Leaders</a:t>
            </a:r>
          </a:p>
          <a:p>
            <a:pPr lvl="1"/>
            <a:r>
              <a:rPr lang="en-US" sz="3399"/>
              <a:t>Allies – Partners - Coalitions</a:t>
            </a:r>
          </a:p>
          <a:p>
            <a:pPr marL="201108" lvl="1" indent="0">
              <a:buNone/>
            </a:pPr>
            <a:r>
              <a:rPr lang="en-US" sz="3599"/>
              <a:t>Requires Risk</a:t>
            </a:r>
          </a:p>
          <a:p>
            <a:pPr marL="201108" lvl="1" indent="0">
              <a:buNone/>
            </a:pPr>
            <a:r>
              <a:rPr lang="en-US" sz="3599"/>
              <a:t>Supported by Staff</a:t>
            </a:r>
          </a:p>
          <a:p>
            <a:pPr marL="201108" lvl="1" indent="0">
              <a:buNone/>
            </a:pPr>
            <a:r>
              <a:rPr lang="en-US" sz="3599"/>
              <a:t>Leaders Build and Use Power</a:t>
            </a:r>
          </a:p>
        </p:txBody>
      </p:sp>
    </p:spTree>
    <p:extLst>
      <p:ext uri="{BB962C8B-B14F-4D97-AF65-F5344CB8AC3E}">
        <p14:creationId xmlns:p14="http://schemas.microsoft.com/office/powerpoint/2010/main" val="4181418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1721" y="-119270"/>
            <a:ext cx="9782801" cy="835991"/>
          </a:xfrm>
        </p:spPr>
        <p:txBody>
          <a:bodyPr>
            <a:normAutofit/>
          </a:bodyPr>
          <a:lstStyle/>
          <a:p>
            <a:r>
              <a:rPr lang="en-US"/>
              <a:t>Centering Race, Class, and Gender Justice</a:t>
            </a:r>
          </a:p>
        </p:txBody>
      </p:sp>
      <p:sp>
        <p:nvSpPr>
          <p:cNvPr id="3" name="Content Placeholder 2"/>
          <p:cNvSpPr>
            <a:spLocks noGrp="1"/>
          </p:cNvSpPr>
          <p:nvPr>
            <p:ph idx="1"/>
          </p:nvPr>
        </p:nvSpPr>
        <p:spPr>
          <a:xfrm>
            <a:off x="501720" y="934278"/>
            <a:ext cx="11688693" cy="5347252"/>
          </a:xfrm>
        </p:spPr>
        <p:txBody>
          <a:bodyPr>
            <a:normAutofit/>
          </a:bodyPr>
          <a:lstStyle/>
          <a:p>
            <a:r>
              <a:rPr lang="en-US" sz="3999"/>
              <a:t>Race, class, and gender justice is the systematic fair treatment of people resulting in equitable opportunities and outcomes for all. </a:t>
            </a:r>
          </a:p>
          <a:p>
            <a:endParaRPr lang="en-US" sz="3999"/>
          </a:p>
          <a:p>
            <a:r>
              <a:rPr lang="en-US" sz="3999"/>
              <a:t>It is not just the absence of discrimination and inequities, but also the presence of </a:t>
            </a:r>
            <a:r>
              <a:rPr lang="en-US" sz="3999" b="1"/>
              <a:t>deliberate systems and supports to achieve and sustain race, class, and gender equity through proactive and preventative measures.</a:t>
            </a:r>
          </a:p>
          <a:p>
            <a:endParaRPr lang="en-US" b="1"/>
          </a:p>
        </p:txBody>
      </p:sp>
    </p:spTree>
    <p:extLst>
      <p:ext uri="{BB962C8B-B14F-4D97-AF65-F5344CB8AC3E}">
        <p14:creationId xmlns:p14="http://schemas.microsoft.com/office/powerpoint/2010/main" val="433169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tool">
            <a:extLst>
              <a:ext uri="{FF2B5EF4-FFF2-40B4-BE49-F238E27FC236}">
                <a16:creationId xmlns:a16="http://schemas.microsoft.com/office/drawing/2014/main" id="{3C276B22-ADC3-473F-ACF9-9BC0641ED6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220000">
            <a:off x="9961125" y="803507"/>
            <a:ext cx="3013797" cy="388140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707B4AB-F10B-4E6F-B148-24781C818717}"/>
              </a:ext>
            </a:extLst>
          </p:cNvPr>
          <p:cNvSpPr>
            <a:spLocks noGrp="1"/>
          </p:cNvSpPr>
          <p:nvPr>
            <p:ph type="title"/>
          </p:nvPr>
        </p:nvSpPr>
        <p:spPr>
          <a:xfrm>
            <a:off x="551584" y="119211"/>
            <a:ext cx="9782801" cy="716722"/>
          </a:xfrm>
        </p:spPr>
        <p:txBody>
          <a:bodyPr>
            <a:normAutofit/>
          </a:bodyPr>
          <a:lstStyle/>
          <a:p>
            <a:r>
              <a:rPr lang="en-US">
                <a:ea typeface="+mj-lt"/>
                <a:cs typeface="+mj-lt"/>
              </a:rPr>
              <a:t>Centering Equity in your Campaigns Tool</a:t>
            </a:r>
            <a:endParaRPr lang="en-US" b="1"/>
          </a:p>
        </p:txBody>
      </p:sp>
      <p:sp>
        <p:nvSpPr>
          <p:cNvPr id="3" name="Content Placeholder 2">
            <a:extLst>
              <a:ext uri="{FF2B5EF4-FFF2-40B4-BE49-F238E27FC236}">
                <a16:creationId xmlns:a16="http://schemas.microsoft.com/office/drawing/2014/main" id="{C3ECE8E5-95CE-470B-8E1F-49D1C3197B0A}"/>
              </a:ext>
            </a:extLst>
          </p:cNvPr>
          <p:cNvSpPr>
            <a:spLocks noGrp="1"/>
          </p:cNvSpPr>
          <p:nvPr>
            <p:ph idx="1"/>
          </p:nvPr>
        </p:nvSpPr>
        <p:spPr>
          <a:xfrm>
            <a:off x="283308" y="835934"/>
            <a:ext cx="10830228" cy="4723425"/>
          </a:xfrm>
        </p:spPr>
        <p:txBody>
          <a:bodyPr>
            <a:noAutofit/>
          </a:bodyPr>
          <a:lstStyle/>
          <a:p>
            <a:pPr marL="185999" indent="0">
              <a:buNone/>
            </a:pPr>
            <a:r>
              <a:rPr lang="en-US" sz="3199" b="1"/>
              <a:t>What they do:</a:t>
            </a:r>
          </a:p>
          <a:p>
            <a:pPr marL="643062" indent="-457063"/>
            <a:r>
              <a:rPr lang="en-US" sz="3199"/>
              <a:t>Proactively seek to both eliminate systemic barriers and advance equity</a:t>
            </a:r>
            <a:endParaRPr lang="en-US"/>
          </a:p>
          <a:p>
            <a:pPr marL="643062" indent="-457063"/>
            <a:r>
              <a:rPr lang="en-US" sz="3199"/>
              <a:t>Identify clear goals, objectives and measurable outcomes</a:t>
            </a:r>
            <a:endParaRPr lang="en-US" sz="3199">
              <a:cs typeface="Calibri" panose="020F0502020204030204"/>
            </a:endParaRPr>
          </a:p>
          <a:p>
            <a:pPr marL="643062" indent="-457063"/>
            <a:r>
              <a:rPr lang="en-US" sz="3199"/>
              <a:t>Develop mechanisms for successful implementation</a:t>
            </a:r>
            <a:endParaRPr lang="en-US" sz="3199">
              <a:cs typeface="Calibri" panose="020F0502020204030204"/>
            </a:endParaRPr>
          </a:p>
          <a:p>
            <a:pPr marL="185999" indent="0">
              <a:buNone/>
            </a:pPr>
            <a:r>
              <a:rPr lang="en-US" sz="3199" b="1" i="1"/>
              <a:t>What they are:</a:t>
            </a:r>
          </a:p>
          <a:p>
            <a:pPr marL="643062" indent="-457063"/>
            <a:r>
              <a:rPr lang="en-US" sz="3199" i="1"/>
              <a:t>A set of questions used to anticipate, assess, and prevent potential adverse consequences of proposed actions on different race, class, or gender groups.</a:t>
            </a:r>
            <a:endParaRPr lang="en-US" sz="3199">
              <a:cs typeface="Calibri" panose="020F0502020204030204"/>
            </a:endParaRPr>
          </a:p>
        </p:txBody>
      </p:sp>
    </p:spTree>
    <p:extLst>
      <p:ext uri="{BB962C8B-B14F-4D97-AF65-F5344CB8AC3E}">
        <p14:creationId xmlns:p14="http://schemas.microsoft.com/office/powerpoint/2010/main" val="1982903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7E3DA-C132-CFBB-048F-0530320CB8F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535D0CA-CAEE-6D85-4B2B-DE21E9BDB26A}"/>
              </a:ext>
            </a:extLst>
          </p:cNvPr>
          <p:cNvSpPr>
            <a:spLocks noGrp="1"/>
          </p:cNvSpPr>
          <p:nvPr>
            <p:ph type="title"/>
          </p:nvPr>
        </p:nvSpPr>
        <p:spPr>
          <a:xfrm>
            <a:off x="835051" y="1033147"/>
            <a:ext cx="6474275" cy="4240723"/>
          </a:xfrm>
        </p:spPr>
        <p:txBody>
          <a:bodyPr>
            <a:normAutofit fontScale="90000"/>
          </a:bodyPr>
          <a:lstStyle/>
          <a:p>
            <a:r>
              <a:rPr lang="en-US">
                <a:ea typeface="+mj-lt"/>
                <a:cs typeface="+mj-lt"/>
              </a:rPr>
              <a:t>Would the campaign(s) your coaching have answers to these questions or be able to say most components of these tools are a part of their campaign?</a:t>
            </a:r>
            <a:br>
              <a:rPr lang="en-US">
                <a:ea typeface="+mj-lt"/>
                <a:cs typeface="+mj-lt"/>
              </a:rPr>
            </a:br>
            <a:br>
              <a:rPr lang="en-US">
                <a:ea typeface="+mj-lt"/>
                <a:cs typeface="+mj-lt"/>
              </a:rPr>
            </a:br>
            <a:r>
              <a:rPr lang="en-US">
                <a:ea typeface="+mj-lt"/>
                <a:cs typeface="+mj-lt"/>
              </a:rPr>
              <a:t>What is something you noticed that could support your coaching?  </a:t>
            </a:r>
            <a:endParaRPr lang="en-US"/>
          </a:p>
        </p:txBody>
      </p:sp>
      <p:pic>
        <p:nvPicPr>
          <p:cNvPr id="6" name="Picture 5">
            <a:extLst>
              <a:ext uri="{FF2B5EF4-FFF2-40B4-BE49-F238E27FC236}">
                <a16:creationId xmlns:a16="http://schemas.microsoft.com/office/drawing/2014/main" id="{7A9A81B7-34C1-68F1-B6BB-36043ED2C649}"/>
              </a:ext>
            </a:extLst>
          </p:cNvPr>
          <p:cNvPicPr>
            <a:picLocks noChangeAspect="1"/>
          </p:cNvPicPr>
          <p:nvPr/>
        </p:nvPicPr>
        <p:blipFill rotWithShape="1">
          <a:blip r:embed="rId2"/>
          <a:srcRect l="55367" t="47158" r="28485" b="20183"/>
          <a:stretch/>
        </p:blipFill>
        <p:spPr>
          <a:xfrm>
            <a:off x="7510393" y="895"/>
            <a:ext cx="4680021" cy="6310141"/>
          </a:xfrm>
          <a:prstGeom prst="rect">
            <a:avLst/>
          </a:prstGeom>
        </p:spPr>
      </p:pic>
    </p:spTree>
    <p:extLst>
      <p:ext uri="{BB962C8B-B14F-4D97-AF65-F5344CB8AC3E}">
        <p14:creationId xmlns:p14="http://schemas.microsoft.com/office/powerpoint/2010/main" val="667615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D6795-3C76-43EC-81E2-B14CD4BAB7D7}"/>
              </a:ext>
            </a:extLst>
          </p:cNvPr>
          <p:cNvSpPr>
            <a:spLocks noGrp="1"/>
          </p:cNvSpPr>
          <p:nvPr>
            <p:ph type="title"/>
          </p:nvPr>
        </p:nvSpPr>
        <p:spPr>
          <a:xfrm>
            <a:off x="479899" y="227547"/>
            <a:ext cx="10512862" cy="762440"/>
          </a:xfrm>
        </p:spPr>
        <p:txBody>
          <a:bodyPr vert="horz" lIns="91440" tIns="45720" rIns="91440" bIns="45720" rtlCol="0" anchor="b">
            <a:noAutofit/>
          </a:bodyPr>
          <a:lstStyle/>
          <a:p>
            <a:r>
              <a:rPr lang="en-US" sz="2400" b="1">
                <a:latin typeface="+mn-lt"/>
              </a:rPr>
              <a:t>Factors that Support </a:t>
            </a:r>
            <a:r>
              <a:rPr lang="en-US" sz="2400" b="1">
                <a:ea typeface="+mj-lt"/>
                <a:cs typeface="+mj-lt"/>
              </a:rPr>
              <a:t>the Centering Equity in your Campaigns Tool</a:t>
            </a:r>
            <a:endParaRPr lang="en-US" sz="2400" b="1">
              <a:latin typeface="+mn-lt"/>
            </a:endParaRPr>
          </a:p>
        </p:txBody>
      </p:sp>
      <p:sp>
        <p:nvSpPr>
          <p:cNvPr id="3" name="Content Placeholder 2">
            <a:extLst>
              <a:ext uri="{FF2B5EF4-FFF2-40B4-BE49-F238E27FC236}">
                <a16:creationId xmlns:a16="http://schemas.microsoft.com/office/drawing/2014/main" id="{14DB9309-655B-49BF-AF0E-572668EAB05B}"/>
              </a:ext>
            </a:extLst>
          </p:cNvPr>
          <p:cNvSpPr>
            <a:spLocks noGrp="1"/>
          </p:cNvSpPr>
          <p:nvPr>
            <p:ph idx="1"/>
          </p:nvPr>
        </p:nvSpPr>
        <p:spPr>
          <a:xfrm>
            <a:off x="717205" y="1292782"/>
            <a:ext cx="11353496" cy="4350067"/>
          </a:xfrm>
        </p:spPr>
        <p:txBody>
          <a:bodyPr>
            <a:noAutofit/>
          </a:bodyPr>
          <a:lstStyle/>
          <a:p>
            <a:pPr marL="608782" indent="-422783"/>
            <a:r>
              <a:rPr lang="en-US" sz="3599"/>
              <a:t>Buy in from the organization and its leaders</a:t>
            </a:r>
            <a:endParaRPr lang="en-US"/>
          </a:p>
          <a:p>
            <a:pPr marL="608782" indent="-422783"/>
            <a:r>
              <a:rPr lang="en-US" sz="3599"/>
              <a:t>Routine and ongoing use of the RET</a:t>
            </a:r>
            <a:endParaRPr lang="en-US" sz="3599">
              <a:cs typeface="Calibri" panose="020F0502020204030204"/>
            </a:endParaRPr>
          </a:p>
          <a:p>
            <a:pPr marL="608782" indent="-422783"/>
            <a:r>
              <a:rPr lang="en-US" sz="3599"/>
              <a:t>Data- driven assessment</a:t>
            </a:r>
            <a:endParaRPr lang="en-US" sz="3599">
              <a:cs typeface="Calibri" panose="020F0502020204030204"/>
            </a:endParaRPr>
          </a:p>
          <a:p>
            <a:pPr marL="608782" indent="-422783"/>
            <a:r>
              <a:rPr lang="en-US" sz="3599"/>
              <a:t>A commitment to making changes </a:t>
            </a:r>
            <a:endParaRPr lang="en-US" sz="3599">
              <a:cs typeface="Calibri" panose="020F0502020204030204"/>
            </a:endParaRPr>
          </a:p>
          <a:p>
            <a:pPr marL="608782" indent="-422783"/>
            <a:r>
              <a:rPr lang="en-US" sz="3599"/>
              <a:t>Tenacity – A commitment to overcoming obstacles to making changes</a:t>
            </a:r>
            <a:endParaRPr lang="en-US" sz="3599">
              <a:cs typeface="Calibri" panose="020F0502020204030204"/>
            </a:endParaRPr>
          </a:p>
          <a:p>
            <a:pPr marL="0" indent="0">
              <a:buNone/>
            </a:pPr>
            <a:r>
              <a:rPr lang="en-US" sz="3599"/>
              <a:t>WE HAVE TO DECIDE TO DO THINGS DIFFERENTLY AND STICK WITH IT</a:t>
            </a:r>
          </a:p>
          <a:p>
            <a:pPr marL="608782" indent="-422783"/>
            <a:endParaRPr lang="en-US" sz="3599">
              <a:cs typeface="Calibri" panose="020F0502020204030204"/>
            </a:endParaRPr>
          </a:p>
        </p:txBody>
      </p:sp>
      <p:pic>
        <p:nvPicPr>
          <p:cNvPr id="2050" name="Picture 2" descr="Image result for tool">
            <a:extLst>
              <a:ext uri="{FF2B5EF4-FFF2-40B4-BE49-F238E27FC236}">
                <a16:creationId xmlns:a16="http://schemas.microsoft.com/office/drawing/2014/main" id="{1780FDFB-86BE-4DA3-B97B-0AF9EA882A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46573" y="989988"/>
            <a:ext cx="2043841" cy="29932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243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3606" y="1"/>
            <a:ext cx="2374306" cy="1134165"/>
          </a:xfrm>
        </p:spPr>
        <p:txBody>
          <a:bodyPr>
            <a:normAutofit fontScale="90000"/>
          </a:bodyPr>
          <a:lstStyle/>
          <a:p>
            <a:r>
              <a:rPr lang="en-US"/>
              <a:t>Key </a:t>
            </a:r>
            <a:br>
              <a:rPr lang="en-US"/>
            </a:br>
            <a:r>
              <a:rPr lang="en-US"/>
              <a:t>Points</a:t>
            </a:r>
          </a:p>
        </p:txBody>
      </p:sp>
      <p:sp>
        <p:nvSpPr>
          <p:cNvPr id="3" name="Content Placeholder 2"/>
          <p:cNvSpPr>
            <a:spLocks noGrp="1"/>
          </p:cNvSpPr>
          <p:nvPr>
            <p:ph idx="1"/>
          </p:nvPr>
        </p:nvSpPr>
        <p:spPr>
          <a:xfrm>
            <a:off x="2793046" y="287423"/>
            <a:ext cx="9095742" cy="5680863"/>
          </a:xfrm>
        </p:spPr>
        <p:txBody>
          <a:bodyPr vert="horz" lIns="91440" tIns="45720" rIns="91440" bIns="45720" rtlCol="0" anchor="t">
            <a:noAutofit/>
          </a:bodyPr>
          <a:lstStyle/>
          <a:p>
            <a:pPr marL="246380" indent="-246380"/>
            <a:r>
              <a:rPr lang="en-US" sz="3200"/>
              <a:t>Intentional campaigns, not programs build power.</a:t>
            </a:r>
          </a:p>
          <a:p>
            <a:pPr marL="246380" indent="-246380"/>
            <a:r>
              <a:rPr lang="en-US" sz="3200"/>
              <a:t>Centering race, class, and gender justice in our campaigns increases the people engaged, the number of leaders involved, and the amount of resources we have to win the change we want.  </a:t>
            </a:r>
          </a:p>
          <a:p>
            <a:pPr marL="246380" indent="-246380"/>
            <a:r>
              <a:rPr lang="en-US" sz="3200"/>
              <a:t>Power is only built through people with a shared vision, making public commitments to act, to risk their collective resources, for the meaningful change they want. </a:t>
            </a:r>
          </a:p>
        </p:txBody>
      </p:sp>
      <p:pic>
        <p:nvPicPr>
          <p:cNvPr id="4" name="Picture 3"/>
          <p:cNvPicPr/>
          <p:nvPr/>
        </p:nvPicPr>
        <p:blipFill rotWithShape="1">
          <a:blip r:embed="rId2"/>
          <a:srcRect l="3839" t="29433" r="75686" b="29787"/>
          <a:stretch/>
        </p:blipFill>
        <p:spPr>
          <a:xfrm>
            <a:off x="663606" y="2244130"/>
            <a:ext cx="2129440" cy="2469567"/>
          </a:xfrm>
          <a:prstGeom prst="rect">
            <a:avLst/>
          </a:prstGeom>
        </p:spPr>
      </p:pic>
    </p:spTree>
    <p:extLst>
      <p:ext uri="{BB962C8B-B14F-4D97-AF65-F5344CB8AC3E}">
        <p14:creationId xmlns:p14="http://schemas.microsoft.com/office/powerpoint/2010/main" val="2184530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20D2F18-C7BE-4E6A-B434-BB0176E705FC}">
  <ds:schemaRefs>
    <ds:schemaRef ds:uri="http://schemas.microsoft.com/office/2006/metadata/properties"/>
    <ds:schemaRef ds:uri="http://schemas.microsoft.com/office/infopath/2007/PartnerControls"/>
    <ds:schemaRef ds:uri="05627597-0322-42fc-bc19-1d0dde15c694"/>
    <ds:schemaRef ds:uri="5ed5bd0d-9aa5-480d-8c58-25f9f57090c9"/>
  </ds:schemaRefs>
</ds:datastoreItem>
</file>

<file path=customXml/itemProps2.xml><?xml version="1.0" encoding="utf-8"?>
<ds:datastoreItem xmlns:ds="http://schemas.openxmlformats.org/officeDocument/2006/customXml" ds:itemID="{D9C0787E-114B-4CBF-8581-EC5F45A72F43}">
  <ds:schemaRefs>
    <ds:schemaRef ds:uri="http://schemas.microsoft.com/sharepoint/v3/contenttype/forms"/>
  </ds:schemaRefs>
</ds:datastoreItem>
</file>

<file path=customXml/itemProps3.xml><?xml version="1.0" encoding="utf-8"?>
<ds:datastoreItem xmlns:ds="http://schemas.openxmlformats.org/officeDocument/2006/customXml" ds:itemID="{063B5C9B-D820-4D8C-9DC6-8C4AF18B0D8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627597-0322-42fc-bc19-1d0dde15c694"/>
    <ds:schemaRef ds:uri="5ed5bd0d-9aa5-480d-8c58-25f9f57090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TotalTime>
  <Words>399</Words>
  <Application>Microsoft Office PowerPoint</Application>
  <PresentationFormat>Widescreen</PresentationFormat>
  <Paragraphs>43</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PowerPoint Presentation</vt:lpstr>
      <vt:lpstr>Centering Equity</vt:lpstr>
      <vt:lpstr>You shared pictures that embodied a loving school and leaned into why Campaign Lab exists.   Who is needed to solve these problems?  Name PEOPLE, not organizations </vt:lpstr>
      <vt:lpstr>What type of union builds power? </vt:lpstr>
      <vt:lpstr>Centering Race, Class, and Gender Justice</vt:lpstr>
      <vt:lpstr>Centering Equity in your Campaigns Tool</vt:lpstr>
      <vt:lpstr>Would the campaign(s) your coaching have answers to these questions or be able to say most components of these tools are a part of their campaign?  What is something you noticed that could support your coaching?  </vt:lpstr>
      <vt:lpstr>Factors that Support the Centering Equity in your Campaigns Tool</vt:lpstr>
      <vt:lpstr>Key  Points</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Holmes, Ellen [NEA]</dc:creator>
  <cp:lastModifiedBy>Holmes, Ellen [NEA]</cp:lastModifiedBy>
  <cp:revision>3</cp:revision>
  <dcterms:created xsi:type="dcterms:W3CDTF">2026-02-10T21:10:30Z</dcterms:created>
  <dcterms:modified xsi:type="dcterms:W3CDTF">2026-02-11T21:10:08Z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