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871" r:id="rId5"/>
    <p:sldId id="874" r:id="rId6"/>
    <p:sldId id="875" r:id="rId7"/>
    <p:sldId id="880" r:id="rId8"/>
    <p:sldId id="876" r:id="rId9"/>
    <p:sldId id="881" r:id="rId10"/>
    <p:sldId id="882" r:id="rId11"/>
    <p:sldId id="883" r:id="rId12"/>
    <p:sldId id="273" r:id="rId13"/>
    <p:sldId id="87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25250A-FB8B-9075-8FBC-F3F5FD8E4B7D}" v="3" dt="2026-02-18T22:28:15.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94" d="100"/>
          <a:sy n="94" d="100"/>
        </p:scale>
        <p:origin x="102" y="6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0D25250A-FB8B-9075-8FBC-F3F5FD8E4B7D}"/>
    <pc:docChg chg="modSld">
      <pc:chgData name="Gleason, Carrie [NEA]" userId="S::cgleason@nea.org::31a7c8cd-92be-4cca-a62a-d67004c12b95" providerId="AD" clId="Web-{0D25250A-FB8B-9075-8FBC-F3F5FD8E4B7D}" dt="2026-02-18T22:28:15.624" v="2" actId="20577"/>
      <pc:docMkLst>
        <pc:docMk/>
      </pc:docMkLst>
      <pc:sldChg chg="modSp">
        <pc:chgData name="Gleason, Carrie [NEA]" userId="S::cgleason@nea.org::31a7c8cd-92be-4cca-a62a-d67004c12b95" providerId="AD" clId="Web-{0D25250A-FB8B-9075-8FBC-F3F5FD8E4B7D}" dt="2026-02-18T22:28:15.624" v="2" actId="20577"/>
        <pc:sldMkLst>
          <pc:docMk/>
          <pc:sldMk cId="117243567" sldId="876"/>
        </pc:sldMkLst>
        <pc:spChg chg="mod">
          <ac:chgData name="Gleason, Carrie [NEA]" userId="S::cgleason@nea.org::31a7c8cd-92be-4cca-a62a-d67004c12b95" providerId="AD" clId="Web-{0D25250A-FB8B-9075-8FBC-F3F5FD8E4B7D}" dt="2026-02-18T22:28:15.624" v="2" actId="20577"/>
          <ac:spMkLst>
            <pc:docMk/>
            <pc:sldMk cId="117243567" sldId="876"/>
            <ac:spMk id="3" creationId="{14DB9309-655B-49BF-AF0E-572668EAB0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861C1-1747-4F17-AC01-824FD04533B2}"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32C85-F77E-436F-826E-4F4D00EFCBF2}" type="slidenum">
              <a:rPr lang="en-US" smtClean="0"/>
              <a:t>‹#›</a:t>
            </a:fld>
            <a:endParaRPr lang="en-US"/>
          </a:p>
        </p:txBody>
      </p:sp>
    </p:spTree>
    <p:extLst>
      <p:ext uri="{BB962C8B-B14F-4D97-AF65-F5344CB8AC3E}">
        <p14:creationId xmlns:p14="http://schemas.microsoft.com/office/powerpoint/2010/main" val="4157233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EFDB8-4F4C-41CB-97E8-1634CF1284C7}" type="slidenum">
              <a:rPr lang="en-US" smtClean="0"/>
              <a:t>9</a:t>
            </a:fld>
            <a:endParaRPr lang="en-US"/>
          </a:p>
        </p:txBody>
      </p:sp>
    </p:spTree>
    <p:extLst>
      <p:ext uri="{BB962C8B-B14F-4D97-AF65-F5344CB8AC3E}">
        <p14:creationId xmlns:p14="http://schemas.microsoft.com/office/powerpoint/2010/main" val="3305778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43E5-1C61-51E5-465D-902ADC86E1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7176F5-2C12-212C-3570-FE50F2EB58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0750D9-E010-3473-1389-531D49BCC95F}"/>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559F56D6-2CBB-D572-61B1-830259C20B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5BB67-9E0D-B8B7-9ADA-5ECF74A163A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79052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742C-AC06-BF9E-FD08-686212469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76E82D-AF5F-DAE3-54FA-EE24347929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9618B8-046B-A398-A956-B27FA1C0FBB4}"/>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D524A92A-D528-7B23-14CC-A06751997E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2D182-8A02-E91B-86BB-CCA083830029}"/>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07684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ED8B-022A-A6E4-44BE-7E12161EDA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CB1975-B12B-7986-75D5-B3C7E9B925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8A36C8-DD0E-3112-78C3-D2EC30385C9E}"/>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B91E28C7-8310-B0D1-4903-5C6F6F67B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318386-0D87-0A56-CB01-8D81FE29074B}"/>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971978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3269D-C243-F1C1-327E-D01428E3D0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B2ABDA-C903-FF1E-D6EA-22D42C512B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DEC2AE-2863-FA50-71EE-3CA379E7D3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59A113-9E78-2FCC-C2F5-F8D1FFC5BF4D}"/>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6" name="Footer Placeholder 5">
            <a:extLst>
              <a:ext uri="{FF2B5EF4-FFF2-40B4-BE49-F238E27FC236}">
                <a16:creationId xmlns:a16="http://schemas.microsoft.com/office/drawing/2014/main" id="{5B8CB98B-701C-5BD0-919E-796784943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32130-0F23-0449-EDBC-4DBD21F5274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057930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4CAE-BE5B-0DB1-ACB5-90783213D6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94A8FF-6DAE-9933-3C41-68FF45CC6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CC7740-195D-D646-9E4E-953F401E44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0A6562-193A-1B96-3708-0D289FEE1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FD5B49-8400-485C-07E1-4DE32AACD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585798-CC45-3046-73C1-4DC66E1B14FE}"/>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8" name="Footer Placeholder 7">
            <a:extLst>
              <a:ext uri="{FF2B5EF4-FFF2-40B4-BE49-F238E27FC236}">
                <a16:creationId xmlns:a16="http://schemas.microsoft.com/office/drawing/2014/main" id="{61CDCE3B-1703-849A-26BA-6CEF31A8AC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558BC2-9E99-7854-8B34-A35D70AD403F}"/>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44550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44B97-D1C6-44EE-8F88-7EF8F0A876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19247E-EB07-BF1F-2787-30C6F9B8A93E}"/>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4" name="Footer Placeholder 3">
            <a:extLst>
              <a:ext uri="{FF2B5EF4-FFF2-40B4-BE49-F238E27FC236}">
                <a16:creationId xmlns:a16="http://schemas.microsoft.com/office/drawing/2014/main" id="{911088CE-4161-E321-4A87-88EB0D61AD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864EBD-99E0-674E-6FC6-EF8AEB5FE856}"/>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41848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F839E2-8DA7-E08A-5EB7-EFDC8BDC12A6}"/>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3" name="Footer Placeholder 2">
            <a:extLst>
              <a:ext uri="{FF2B5EF4-FFF2-40B4-BE49-F238E27FC236}">
                <a16:creationId xmlns:a16="http://schemas.microsoft.com/office/drawing/2014/main" id="{2C2BC2AC-F185-3117-E2EE-BAA5F35FD2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741930-E91D-E605-4F30-DE6AFB155181}"/>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830987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D97C-A286-2F7A-B9C4-28F700559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D564C4-0E73-AFE8-EB88-5208D39DD3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7496FC-357A-CEB3-3187-7A21E5B85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BB5D37-4B8F-CBF3-552B-7A186329EA3A}"/>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6" name="Footer Placeholder 5">
            <a:extLst>
              <a:ext uri="{FF2B5EF4-FFF2-40B4-BE49-F238E27FC236}">
                <a16:creationId xmlns:a16="http://schemas.microsoft.com/office/drawing/2014/main" id="{E5A2599A-7C72-D319-8BAE-111415B25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99C759-BA09-1C92-086F-0F49E69ACA04}"/>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3349705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E2025-411B-888B-467C-D3089927B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A0FFAD-E0C3-63B1-4A37-6049FBDAE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D8D5B2-29A2-C9A4-00ED-1592F516D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A49BA-A8CB-EEBD-C9A3-CD0AB5933626}"/>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6" name="Footer Placeholder 5">
            <a:extLst>
              <a:ext uri="{FF2B5EF4-FFF2-40B4-BE49-F238E27FC236}">
                <a16:creationId xmlns:a16="http://schemas.microsoft.com/office/drawing/2014/main" id="{24DD3EBB-BCC1-D128-D710-660DB40011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848A2-CCBC-B565-07C4-283C1193D15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1802279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B66F-E93F-FE9A-E47A-51EBE45C99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3FDC5E-76DA-A41D-C06E-4C6ED71FA5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66AEDE-E325-9E4B-ACE2-ECA55439C5F4}"/>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8124BA41-D62E-6E2C-BAAB-DF32885E01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9546F-CA29-93F1-AADB-3F0E0AFB4E03}"/>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401389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91CE89-33CA-B870-E543-67ADA72EF3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5D6891-1D20-6C41-03AC-5611AEFACA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A26518-D90C-218E-31A9-DCB95D58A648}"/>
              </a:ext>
            </a:extLst>
          </p:cNvPr>
          <p:cNvSpPr>
            <a:spLocks noGrp="1"/>
          </p:cNvSpPr>
          <p:nvPr>
            <p:ph type="dt" sz="half" idx="10"/>
          </p:nvPr>
        </p:nvSpPr>
        <p:spPr/>
        <p:txBody>
          <a:body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F6E3CFF4-23D0-28D4-D9BA-794A9925E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F47E7-1498-F3E1-A9A1-D7FA8B0686A2}"/>
              </a:ext>
            </a:extLst>
          </p:cNvPr>
          <p:cNvSpPr>
            <a:spLocks noGrp="1"/>
          </p:cNvSpPr>
          <p:nvPr>
            <p:ph type="sldNum" sz="quarter" idx="12"/>
          </p:nvPr>
        </p:nvSpPr>
        <p:spPr/>
        <p:txBody>
          <a:bodyPr/>
          <a:lstStyle/>
          <a:p>
            <a:fld id="{843A902B-970D-46DA-94C4-74B01D2DD75E}" type="slidenum">
              <a:rPr lang="en-US" smtClean="0"/>
              <a:t>‹#›</a:t>
            </a:fld>
            <a:endParaRPr lang="en-US"/>
          </a:p>
        </p:txBody>
      </p:sp>
    </p:spTree>
    <p:extLst>
      <p:ext uri="{BB962C8B-B14F-4D97-AF65-F5344CB8AC3E}">
        <p14:creationId xmlns:p14="http://schemas.microsoft.com/office/powerpoint/2010/main" val="277091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E3F77-DE73-0534-DB6E-C7E51715F1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B9DC72-88EA-78FC-D829-64C7BE7243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B806D-A8CC-931B-23FF-F7A33946E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7EA455-3353-46E5-A3CB-2CD40EC91932}" type="datetimeFigureOut">
              <a:rPr lang="en-US" smtClean="0"/>
              <a:t>2/18/2026</a:t>
            </a:fld>
            <a:endParaRPr lang="en-US"/>
          </a:p>
        </p:txBody>
      </p:sp>
      <p:sp>
        <p:nvSpPr>
          <p:cNvPr id="5" name="Footer Placeholder 4">
            <a:extLst>
              <a:ext uri="{FF2B5EF4-FFF2-40B4-BE49-F238E27FC236}">
                <a16:creationId xmlns:a16="http://schemas.microsoft.com/office/drawing/2014/main" id="{AF4D59E0-9156-E974-4645-F4F0B17D27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AC86FC-A6A6-4208-5CF1-0762FC114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3A902B-970D-46DA-94C4-74B01D2DD75E}" type="slidenum">
              <a:rPr lang="en-US" smtClean="0"/>
              <a:t>‹#›</a:t>
            </a:fld>
            <a:endParaRPr lang="en-US"/>
          </a:p>
        </p:txBody>
      </p:sp>
    </p:spTree>
    <p:extLst>
      <p:ext uri="{BB962C8B-B14F-4D97-AF65-F5344CB8AC3E}">
        <p14:creationId xmlns:p14="http://schemas.microsoft.com/office/powerpoint/2010/main" val="1103366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Centering Equity</a:t>
            </a:r>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21" y="-119270"/>
            <a:ext cx="9782801" cy="835991"/>
          </a:xfrm>
        </p:spPr>
        <p:txBody>
          <a:bodyPr>
            <a:normAutofit/>
          </a:bodyPr>
          <a:lstStyle/>
          <a:p>
            <a:r>
              <a:rPr lang="en-US"/>
              <a:t>Centering Race, Class, and Gender Justice</a:t>
            </a:r>
          </a:p>
        </p:txBody>
      </p:sp>
      <p:sp>
        <p:nvSpPr>
          <p:cNvPr id="3" name="Content Placeholder 2"/>
          <p:cNvSpPr>
            <a:spLocks noGrp="1"/>
          </p:cNvSpPr>
          <p:nvPr>
            <p:ph idx="1"/>
          </p:nvPr>
        </p:nvSpPr>
        <p:spPr>
          <a:xfrm>
            <a:off x="501720" y="934278"/>
            <a:ext cx="11688693" cy="5347252"/>
          </a:xfrm>
        </p:spPr>
        <p:txBody>
          <a:bodyPr>
            <a:normAutofit/>
          </a:bodyPr>
          <a:lstStyle/>
          <a:p>
            <a:r>
              <a:rPr lang="en-US" sz="3999"/>
              <a:t>Race, class, and gender justice is the systematic fair treatment of people resulting in equitable opportunities and outcomes for all. </a:t>
            </a:r>
          </a:p>
          <a:p>
            <a:endParaRPr lang="en-US" sz="3999"/>
          </a:p>
          <a:p>
            <a:r>
              <a:rPr lang="en-US" sz="3999"/>
              <a:t>It is not just the absence of discrimination and inequities, but also the presence of </a:t>
            </a:r>
            <a:r>
              <a:rPr lang="en-US" sz="3999" b="1"/>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43316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61125" y="803507"/>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51584" y="119211"/>
            <a:ext cx="9782801" cy="716722"/>
          </a:xfrm>
        </p:spPr>
        <p:txBody>
          <a:bodyPr>
            <a:normAutofit/>
          </a:bodyPr>
          <a:lstStyle/>
          <a:p>
            <a:r>
              <a:rPr lang="en-US">
                <a:ea typeface="+mj-lt"/>
                <a:cs typeface="+mj-lt"/>
              </a:rPr>
              <a:t>Centering Equity in your Campaigns Tool</a:t>
            </a:r>
            <a:endParaRPr lang="en-US" b="1"/>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283308" y="835934"/>
            <a:ext cx="10830228" cy="4723425"/>
          </a:xfrm>
        </p:spPr>
        <p:txBody>
          <a:bodyPr>
            <a:noAutofit/>
          </a:bodyPr>
          <a:lstStyle/>
          <a:p>
            <a:pPr marL="185999" indent="0">
              <a:buNone/>
            </a:pPr>
            <a:r>
              <a:rPr lang="en-US" sz="3199" b="1"/>
              <a:t>What they do:</a:t>
            </a:r>
          </a:p>
          <a:p>
            <a:pPr marL="643062" indent="-457063"/>
            <a:r>
              <a:rPr lang="en-US" sz="3199"/>
              <a:t>Proactively seek to both eliminate systemic barriers and advance equity</a:t>
            </a:r>
            <a:endParaRPr lang="en-US"/>
          </a:p>
          <a:p>
            <a:pPr marL="643062" indent="-457063"/>
            <a:r>
              <a:rPr lang="en-US" sz="3199"/>
              <a:t>Identify clear goals, objectives and measurable outcomes</a:t>
            </a:r>
            <a:endParaRPr lang="en-US" sz="3199">
              <a:cs typeface="Calibri" panose="020F0502020204030204"/>
            </a:endParaRPr>
          </a:p>
          <a:p>
            <a:pPr marL="643062" indent="-457063"/>
            <a:r>
              <a:rPr lang="en-US" sz="3199"/>
              <a:t>Develop mechanisms for successful implementation</a:t>
            </a:r>
            <a:endParaRPr lang="en-US" sz="3199">
              <a:cs typeface="Calibri" panose="020F0502020204030204"/>
            </a:endParaRPr>
          </a:p>
          <a:p>
            <a:pPr marL="185999" indent="0">
              <a:buNone/>
            </a:pPr>
            <a:r>
              <a:rPr lang="en-US" sz="3199" b="1" i="1"/>
              <a:t>What they are:</a:t>
            </a:r>
          </a:p>
          <a:p>
            <a:pPr marL="643062" indent="-457063"/>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198290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E3DA-C132-CFBB-048F-0530320CB8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35D0CA-CAEE-6D85-4B2B-DE21E9BDB26A}"/>
              </a:ext>
            </a:extLst>
          </p:cNvPr>
          <p:cNvSpPr>
            <a:spLocks noGrp="1"/>
          </p:cNvSpPr>
          <p:nvPr>
            <p:ph type="title"/>
          </p:nvPr>
        </p:nvSpPr>
        <p:spPr>
          <a:xfrm>
            <a:off x="835051" y="1033147"/>
            <a:ext cx="6474275" cy="4240723"/>
          </a:xfrm>
        </p:spPr>
        <p:txBody>
          <a:bodyPr>
            <a:normAutofit fontScale="90000"/>
          </a:bodyPr>
          <a:lstStyle/>
          <a:p>
            <a:r>
              <a:rPr lang="en-US">
                <a:ea typeface="+mj-lt"/>
                <a:cs typeface="+mj-lt"/>
              </a:rPr>
              <a:t>Would the campaign(s) your coaching have answers to these questions or be able to say most components of these tools are a part of their campaign?</a:t>
            </a:r>
            <a:br>
              <a:rPr lang="en-US">
                <a:ea typeface="+mj-lt"/>
                <a:cs typeface="+mj-lt"/>
              </a:rPr>
            </a:br>
            <a:br>
              <a:rPr lang="en-US">
                <a:ea typeface="+mj-lt"/>
                <a:cs typeface="+mj-lt"/>
              </a:rPr>
            </a:br>
            <a:r>
              <a:rPr lang="en-US">
                <a:ea typeface="+mj-lt"/>
                <a:cs typeface="+mj-lt"/>
              </a:rPr>
              <a:t>What is something you noticed that could support your coaching?  </a:t>
            </a:r>
            <a:endParaRPr lang="en-US"/>
          </a:p>
        </p:txBody>
      </p:sp>
      <p:pic>
        <p:nvPicPr>
          <p:cNvPr id="6" name="Picture 5">
            <a:extLst>
              <a:ext uri="{FF2B5EF4-FFF2-40B4-BE49-F238E27FC236}">
                <a16:creationId xmlns:a16="http://schemas.microsoft.com/office/drawing/2014/main" id="{7A9A81B7-34C1-68F1-B6BB-36043ED2C649}"/>
              </a:ext>
            </a:extLst>
          </p:cNvPr>
          <p:cNvPicPr>
            <a:picLocks noChangeAspect="1"/>
          </p:cNvPicPr>
          <p:nvPr/>
        </p:nvPicPr>
        <p:blipFill rotWithShape="1">
          <a:blip r:embed="rId2"/>
          <a:srcRect l="55367" t="47158" r="28485" b="20183"/>
          <a:stretch/>
        </p:blipFill>
        <p:spPr>
          <a:xfrm>
            <a:off x="7510393" y="895"/>
            <a:ext cx="4680021" cy="6310141"/>
          </a:xfrm>
          <a:prstGeom prst="rect">
            <a:avLst/>
          </a:prstGeom>
        </p:spPr>
      </p:pic>
    </p:spTree>
    <p:extLst>
      <p:ext uri="{BB962C8B-B14F-4D97-AF65-F5344CB8AC3E}">
        <p14:creationId xmlns:p14="http://schemas.microsoft.com/office/powerpoint/2010/main" val="66761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479899" y="227547"/>
            <a:ext cx="10512862" cy="762440"/>
          </a:xfrm>
        </p:spPr>
        <p:txBody>
          <a:bodyPr vert="horz" lIns="91440" tIns="45720" rIns="91440" bIns="45720" rtlCol="0" anchor="b">
            <a:noAutofit/>
          </a:bodyPr>
          <a:lstStyle/>
          <a:p>
            <a:r>
              <a:rPr lang="en-US" sz="2400" b="1">
                <a:latin typeface="+mn-lt"/>
              </a:rPr>
              <a:t>Factors that Support </a:t>
            </a:r>
            <a:r>
              <a:rPr lang="en-US" sz="2400" b="1">
                <a:ea typeface="+mj-lt"/>
                <a:cs typeface="+mj-lt"/>
              </a:rPr>
              <a:t>the Centering Equity in your Campaigns Tool</a:t>
            </a:r>
            <a:endParaRPr lang="en-US" sz="2400" b="1">
              <a:latin typeface="+mn-lt"/>
            </a:endParaRP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717205" y="1292782"/>
            <a:ext cx="11353496" cy="4350067"/>
          </a:xfrm>
        </p:spPr>
        <p:txBody>
          <a:bodyPr vert="horz" lIns="91440" tIns="45720" rIns="91440" bIns="45720" rtlCol="0" anchor="t">
            <a:noAutofit/>
          </a:bodyPr>
          <a:lstStyle/>
          <a:p>
            <a:pPr marL="608330" indent="-422275"/>
            <a:r>
              <a:rPr lang="en-US" sz="3550" dirty="0"/>
              <a:t>Buy in from the organization and its leaders</a:t>
            </a:r>
            <a:endParaRPr lang="en-US"/>
          </a:p>
          <a:p>
            <a:pPr marL="608330" indent="-422275"/>
            <a:r>
              <a:rPr lang="en-US" sz="3550" dirty="0"/>
              <a:t>Routine and ongoing use of the RET</a:t>
            </a:r>
            <a:endParaRPr lang="en-US" sz="3599">
              <a:cs typeface="Calibri" panose="020F0502020204030204"/>
            </a:endParaRPr>
          </a:p>
          <a:p>
            <a:pPr marL="608330" indent="-422275"/>
            <a:r>
              <a:rPr lang="en-US" sz="3550" dirty="0"/>
              <a:t>Data- driven assessment</a:t>
            </a:r>
            <a:endParaRPr lang="en-US" sz="3599">
              <a:cs typeface="Calibri" panose="020F0502020204030204"/>
            </a:endParaRPr>
          </a:p>
          <a:p>
            <a:pPr marL="608330" indent="-422275"/>
            <a:r>
              <a:rPr lang="en-US" sz="3550" dirty="0"/>
              <a:t>A commitment to making changes </a:t>
            </a:r>
            <a:endParaRPr lang="en-US" sz="3599">
              <a:cs typeface="Calibri" panose="020F0502020204030204"/>
            </a:endParaRPr>
          </a:p>
          <a:p>
            <a:pPr marL="608330" indent="-422275"/>
            <a:r>
              <a:rPr lang="en-US" sz="3550" dirty="0"/>
              <a:t>Tenacity – A commitment to overcoming obstacles to making changes</a:t>
            </a:r>
            <a:endParaRPr lang="en-US" sz="3550" dirty="0">
              <a:cs typeface="Calibri" panose="020F0502020204030204"/>
            </a:endParaRPr>
          </a:p>
          <a:p>
            <a:pPr marL="186055" indent="0">
              <a:buNone/>
            </a:pPr>
            <a:endParaRPr lang="en-US" sz="3550" dirty="0"/>
          </a:p>
          <a:p>
            <a:pPr marL="0" indent="0">
              <a:buNone/>
            </a:pPr>
            <a:r>
              <a:rPr lang="en-US" sz="3550" dirty="0"/>
              <a:t>WE HAVE TO DECIDE TO DO THINGS DIFFERENTLY AND STICK WITH IT</a:t>
            </a:r>
          </a:p>
          <a:p>
            <a:pPr marL="608330" indent="-422275"/>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6573" y="989988"/>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E074-6466-C8D6-B550-89C97091B227}"/>
              </a:ext>
            </a:extLst>
          </p:cNvPr>
          <p:cNvSpPr>
            <a:spLocks noGrp="1"/>
          </p:cNvSpPr>
          <p:nvPr>
            <p:ph type="title"/>
          </p:nvPr>
        </p:nvSpPr>
        <p:spPr/>
        <p:txBody>
          <a:bodyPr/>
          <a:lstStyle/>
          <a:p>
            <a:r>
              <a:rPr lang="en-US" dirty="0"/>
              <a:t>Coaching Equity—Tabletop Discussion</a:t>
            </a:r>
          </a:p>
        </p:txBody>
      </p:sp>
      <p:sp>
        <p:nvSpPr>
          <p:cNvPr id="3" name="Content Placeholder 2">
            <a:extLst>
              <a:ext uri="{FF2B5EF4-FFF2-40B4-BE49-F238E27FC236}">
                <a16:creationId xmlns:a16="http://schemas.microsoft.com/office/drawing/2014/main" id="{EA963E2C-45B2-5D3B-02B1-ECFB49B88F1E}"/>
              </a:ext>
            </a:extLst>
          </p:cNvPr>
          <p:cNvSpPr>
            <a:spLocks noGrp="1"/>
          </p:cNvSpPr>
          <p:nvPr>
            <p:ph idx="1"/>
          </p:nvPr>
        </p:nvSpPr>
        <p:spPr>
          <a:xfrm>
            <a:off x="838200" y="1416908"/>
            <a:ext cx="10515600" cy="4760055"/>
          </a:xfrm>
        </p:spPr>
        <p:txBody>
          <a:bodyPr>
            <a:normAutofit fontScale="92500" lnSpcReduction="10000"/>
          </a:bodyPr>
          <a:lstStyle/>
          <a:p>
            <a:r>
              <a:rPr lang="en-US" dirty="0"/>
              <a:t>How can we coach leaders to center equity? </a:t>
            </a:r>
          </a:p>
          <a:p>
            <a:pPr marL="0" indent="0">
              <a:buNone/>
            </a:pPr>
            <a:endParaRPr lang="en-US" dirty="0"/>
          </a:p>
          <a:p>
            <a:r>
              <a:rPr lang="en-US" dirty="0"/>
              <a:t>How can the tool assist? </a:t>
            </a:r>
          </a:p>
          <a:p>
            <a:pPr marL="0" indent="0">
              <a:buNone/>
            </a:pPr>
            <a:endParaRPr lang="en-US" dirty="0"/>
          </a:p>
          <a:p>
            <a:r>
              <a:rPr lang="en-US" dirty="0"/>
              <a:t>What are some coaching questions you could ask? </a:t>
            </a:r>
          </a:p>
          <a:p>
            <a:pPr marL="0" indent="0">
              <a:buNone/>
            </a:pPr>
            <a:endParaRPr lang="en-US" dirty="0"/>
          </a:p>
          <a:p>
            <a:r>
              <a:rPr lang="en-US" dirty="0"/>
              <a:t>What might come up for the leader as they explore issues of race, gender, culture, </a:t>
            </a:r>
            <a:r>
              <a:rPr lang="en-US" dirty="0" err="1"/>
              <a:t>etc</a:t>
            </a:r>
            <a:r>
              <a:rPr lang="en-US" dirty="0"/>
              <a:t>?</a:t>
            </a:r>
          </a:p>
          <a:p>
            <a:endParaRPr lang="en-US" dirty="0"/>
          </a:p>
          <a:p>
            <a:r>
              <a:rPr lang="en-US" dirty="0"/>
              <a:t>How can this be used to discuss not just a campaign but also the functioning of the union?</a:t>
            </a:r>
          </a:p>
        </p:txBody>
      </p:sp>
    </p:spTree>
    <p:extLst>
      <p:ext uri="{BB962C8B-B14F-4D97-AF65-F5344CB8AC3E}">
        <p14:creationId xmlns:p14="http://schemas.microsoft.com/office/powerpoint/2010/main" val="128181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0121F6-E4C1-C9F4-4DF6-9EC84E7EE154}"/>
              </a:ext>
            </a:extLst>
          </p:cNvPr>
          <p:cNvSpPr>
            <a:spLocks noGrp="1"/>
          </p:cNvSpPr>
          <p:nvPr>
            <p:ph sz="half" idx="1"/>
          </p:nvPr>
        </p:nvSpPr>
        <p:spPr>
          <a:xfrm>
            <a:off x="635000" y="2729865"/>
            <a:ext cx="3865880" cy="490855"/>
          </a:xfrm>
        </p:spPr>
        <p:txBody>
          <a:bodyPr>
            <a:normAutofit/>
          </a:bodyPr>
          <a:lstStyle/>
          <a:p>
            <a:pPr marL="0" indent="0">
              <a:buNone/>
            </a:pPr>
            <a:r>
              <a:rPr lang="en-US" dirty="0"/>
              <a:t>15 minute break</a:t>
            </a:r>
          </a:p>
        </p:txBody>
      </p:sp>
      <p:pic>
        <p:nvPicPr>
          <p:cNvPr id="9" name="Content Placeholder 8">
            <a:extLst>
              <a:ext uri="{FF2B5EF4-FFF2-40B4-BE49-F238E27FC236}">
                <a16:creationId xmlns:a16="http://schemas.microsoft.com/office/drawing/2014/main" id="{D9EB9D11-48FB-DB85-1731-5F3E2C921D5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57520" y="1496622"/>
            <a:ext cx="4802914" cy="3624017"/>
          </a:xfrm>
          <a:prstGeom prst="rect">
            <a:avLst/>
          </a:prstGeom>
        </p:spPr>
      </p:pic>
    </p:spTree>
    <p:extLst>
      <p:ext uri="{BB962C8B-B14F-4D97-AF65-F5344CB8AC3E}">
        <p14:creationId xmlns:p14="http://schemas.microsoft.com/office/powerpoint/2010/main" val="3921541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1797-DCCE-E6F0-2617-151923E27FCD}"/>
              </a:ext>
            </a:extLst>
          </p:cNvPr>
          <p:cNvSpPr>
            <a:spLocks noGrp="1"/>
          </p:cNvSpPr>
          <p:nvPr>
            <p:ph type="title"/>
          </p:nvPr>
        </p:nvSpPr>
        <p:spPr/>
        <p:txBody>
          <a:bodyPr/>
          <a:lstStyle/>
          <a:p>
            <a:r>
              <a:rPr lang="en-US" dirty="0"/>
              <a:t>Coaching Practice (groups of 3)</a:t>
            </a:r>
          </a:p>
        </p:txBody>
      </p:sp>
      <p:sp>
        <p:nvSpPr>
          <p:cNvPr id="3" name="Content Placeholder 2">
            <a:extLst>
              <a:ext uri="{FF2B5EF4-FFF2-40B4-BE49-F238E27FC236}">
                <a16:creationId xmlns:a16="http://schemas.microsoft.com/office/drawing/2014/main" id="{DA0B8C60-B6F3-1860-5E01-37DD4F950D24}"/>
              </a:ext>
            </a:extLst>
          </p:cNvPr>
          <p:cNvSpPr>
            <a:spLocks noGrp="1"/>
          </p:cNvSpPr>
          <p:nvPr>
            <p:ph idx="1"/>
          </p:nvPr>
        </p:nvSpPr>
        <p:spPr/>
        <p:txBody>
          <a:bodyPr>
            <a:normAutofit fontScale="92500"/>
          </a:bodyPr>
          <a:lstStyle/>
          <a:p>
            <a:r>
              <a:rPr lang="en-US" dirty="0"/>
              <a:t>Coach, leader, observer/timekeeper</a:t>
            </a:r>
          </a:p>
          <a:p>
            <a:r>
              <a:rPr lang="en-US" dirty="0"/>
              <a:t>12 minutes coaching, 3 minute debrief. </a:t>
            </a:r>
          </a:p>
          <a:p>
            <a:r>
              <a:rPr lang="en-US" dirty="0"/>
              <a:t>Switch roles.</a:t>
            </a:r>
          </a:p>
          <a:p>
            <a:endParaRPr lang="en-US" dirty="0"/>
          </a:p>
          <a:p>
            <a:r>
              <a:rPr lang="en-US" dirty="0"/>
              <a:t>Possible scenarios:</a:t>
            </a:r>
          </a:p>
          <a:p>
            <a:r>
              <a:rPr lang="en-US" dirty="0"/>
              <a:t>Union participation is all white, despite 15% of members being people of color.</a:t>
            </a:r>
          </a:p>
          <a:p>
            <a:r>
              <a:rPr lang="en-US" dirty="0"/>
              <a:t>Students are missing school due to fears of ICE.</a:t>
            </a:r>
          </a:p>
          <a:p>
            <a:r>
              <a:rPr lang="en-US" dirty="0"/>
              <a:t>Teachers of color report that parents complain about them frequently. </a:t>
            </a:r>
          </a:p>
          <a:p>
            <a:endParaRPr lang="en-US" dirty="0"/>
          </a:p>
          <a:p>
            <a:endParaRPr lang="en-US" dirty="0"/>
          </a:p>
        </p:txBody>
      </p:sp>
    </p:spTree>
    <p:extLst>
      <p:ext uri="{BB962C8B-B14F-4D97-AF65-F5344CB8AC3E}">
        <p14:creationId xmlns:p14="http://schemas.microsoft.com/office/powerpoint/2010/main" val="101113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May be an image of text that says '&quot;Diversity asks, 'who'sin the room?' Diversity asks, many more [pick any minoritized identity] group we have than last?' Equity responds, 'who trying get room can't? Whose room is under constant threat of erasure?' Equity responds, have we created that maintain certain groups perpetual majority here?' Inclusion asks, 'have everyone's ideas been heard?' asks, 'is this everyone to feel like Justice 'whose ideas won't be taken as because they aren't the majority?' safe belong?' Justice challenges, 'whose safety being sacrificed and minimized allow others be comfortable maintaining dehumanizing views?&quot; DR. D-L STEWART'">
            <a:extLst>
              <a:ext uri="{FF2B5EF4-FFF2-40B4-BE49-F238E27FC236}">
                <a16:creationId xmlns:a16="http://schemas.microsoft.com/office/drawing/2014/main" id="{4DF61D76-B41A-4D68-B348-CD96F72FCE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6513" y="426827"/>
            <a:ext cx="11438974" cy="6004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4768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740" y="476894"/>
            <a:ext cx="2374306" cy="1134165"/>
          </a:xfrm>
        </p:spPr>
        <p:txBody>
          <a:bodyPr>
            <a:normAutofit fontScale="90000"/>
          </a:bodyPr>
          <a:lstStyle/>
          <a:p>
            <a:r>
              <a:rPr lang="en-US" dirty="0"/>
              <a:t>Key </a:t>
            </a:r>
            <a:br>
              <a:rPr lang="en-US" dirty="0"/>
            </a:br>
            <a:r>
              <a:rPr lang="en-US" dirty="0"/>
              <a:t>Points</a:t>
            </a:r>
          </a:p>
        </p:txBody>
      </p:sp>
      <p:sp>
        <p:nvSpPr>
          <p:cNvPr id="3" name="Content Placeholder 2"/>
          <p:cNvSpPr>
            <a:spLocks noGrp="1"/>
          </p:cNvSpPr>
          <p:nvPr>
            <p:ph idx="1"/>
          </p:nvPr>
        </p:nvSpPr>
        <p:spPr>
          <a:xfrm>
            <a:off x="2793046" y="476894"/>
            <a:ext cx="9095742" cy="5680863"/>
          </a:xfrm>
        </p:spPr>
        <p:txBody>
          <a:bodyPr vert="horz" lIns="91440" tIns="45720" rIns="91440" bIns="45720" rtlCol="0" anchor="t">
            <a:noAutofit/>
          </a:bodyPr>
          <a:lstStyle/>
          <a:p>
            <a:pPr marL="246380" indent="-246380"/>
            <a:r>
              <a:rPr lang="en-US" sz="3200" dirty="0"/>
              <a:t>Centering race, class, and gender justice in our campaigns increases the people engaged, the number of leaders involved, and the amount of resources we have to win the change we want. </a:t>
            </a:r>
          </a:p>
          <a:p>
            <a:pPr marL="0" indent="0">
              <a:buNone/>
            </a:pPr>
            <a:r>
              <a:rPr lang="en-US" sz="3200" dirty="0"/>
              <a:t> </a:t>
            </a:r>
          </a:p>
          <a:p>
            <a:pPr marL="246380" indent="-246380"/>
            <a:r>
              <a:rPr lang="en-US" sz="3200" dirty="0"/>
              <a:t>Power is only built through people with a shared vision, making public commitments to act, to risk their collective resources, for the meaningful change they want. </a:t>
            </a:r>
          </a:p>
          <a:p>
            <a:pPr marL="0" indent="0">
              <a:buNone/>
            </a:pPr>
            <a:endParaRPr lang="en-US" sz="3200" dirty="0"/>
          </a:p>
          <a:p>
            <a:pPr marL="246380" indent="-246380"/>
            <a:r>
              <a:rPr lang="en-US" sz="3200" dirty="0"/>
              <a:t>Centering equity requires changes in the work we do and in how we do the work we do. </a:t>
            </a:r>
          </a:p>
        </p:txBody>
      </p:sp>
      <p:pic>
        <p:nvPicPr>
          <p:cNvPr id="4" name="Picture 3"/>
          <p:cNvPicPr/>
          <p:nvPr/>
        </p:nvPicPr>
        <p:blipFill rotWithShape="1">
          <a:blip r:embed="rId2"/>
          <a:srcRect l="3839" t="29433" r="75686" b="29787"/>
          <a:stretch/>
        </p:blipFill>
        <p:spPr>
          <a:xfrm>
            <a:off x="663606" y="2244130"/>
            <a:ext cx="2129440" cy="2469567"/>
          </a:xfrm>
          <a:prstGeom prst="rect">
            <a:avLst/>
          </a:prstGeom>
        </p:spPr>
      </p:pic>
    </p:spTree>
    <p:extLst>
      <p:ext uri="{BB962C8B-B14F-4D97-AF65-F5344CB8AC3E}">
        <p14:creationId xmlns:p14="http://schemas.microsoft.com/office/powerpoint/2010/main" val="218453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C0787E-114B-4CBF-8581-EC5F45A72F43}">
  <ds:schemaRefs>
    <ds:schemaRef ds:uri="http://schemas.microsoft.com/sharepoint/v3/contenttype/forms"/>
  </ds:schemaRefs>
</ds:datastoreItem>
</file>

<file path=customXml/itemProps2.xml><?xml version="1.0" encoding="utf-8"?>
<ds:datastoreItem xmlns:ds="http://schemas.openxmlformats.org/officeDocument/2006/customXml" ds:itemID="{320D2F18-C7BE-4E6A-B434-BB0176E705FC}">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063B5C9B-D820-4D8C-9DC6-8C4AF18B0D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TotalTime>
  <Words>459</Words>
  <Application>Microsoft Office PowerPoint</Application>
  <PresentationFormat>Widescreen</PresentationFormat>
  <Paragraphs>47</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Centering Equity</vt:lpstr>
      <vt:lpstr>Centering Race, Class, and Gender Justice</vt:lpstr>
      <vt:lpstr>Centering Equity in your Campaigns Tool</vt:lpstr>
      <vt:lpstr>Would the campaign(s) your coaching have answers to these questions or be able to say most components of these tools are a part of their campaign?  What is something you noticed that could support your coaching?  </vt:lpstr>
      <vt:lpstr>Factors that Support the Centering Equity in your Campaigns Tool</vt:lpstr>
      <vt:lpstr>Coaching Equity—Tabletop Discussion</vt:lpstr>
      <vt:lpstr>PowerPoint Presentation</vt:lpstr>
      <vt:lpstr>Coaching Practice (groups of 3)</vt:lpstr>
      <vt:lpstr>PowerPoint Presentation</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Saxon, Bekah [CT]</cp:lastModifiedBy>
  <cp:revision>7</cp:revision>
  <dcterms:created xsi:type="dcterms:W3CDTF">2026-02-10T21:10:30Z</dcterms:created>
  <dcterms:modified xsi:type="dcterms:W3CDTF">2026-02-18T22:28:24Z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