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Masters/notesMaster1.xml" ContentType="application/vnd.openxmlformats-officedocument.presentationml.notesMaster+xml"/>
  <Override PartName="/ppt/diagrams/drawing1.xml" ContentType="application/vnd.ms-office.drawingml.diagramDrawing+xml"/>
  <Override PartName="/ppt/theme/theme1.xml" ContentType="application/vnd.openxmlformats-officedocument.theme+xml"/>
  <Override PartName="/ppt/theme/theme2.xml" ContentType="application/vnd.openxmlformats-officedocument.theme+xml"/>
  <Override PartName="/ppt/diagrams/quickStyle1.xml" ContentType="application/vnd.openxmlformats-officedocument.drawingml.diagramStyle+xml"/>
  <Override PartName="/ppt/diagrams/layout1.xml" ContentType="application/vnd.openxmlformats-officedocument.drawingml.diagramLayout+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1159" r:id="rId2"/>
    <p:sldId id="306" r:id="rId3"/>
    <p:sldId id="2576" r:id="rId4"/>
    <p:sldId id="859" r:id="rId5"/>
    <p:sldId id="1175" r:id="rId6"/>
    <p:sldId id="2579" r:id="rId7"/>
    <p:sldId id="2577" r:id="rId8"/>
    <p:sldId id="1173" r:id="rId9"/>
    <p:sldId id="1172" r:id="rId10"/>
    <p:sldId id="1171" r:id="rId11"/>
    <p:sldId id="1104" r:id="rId12"/>
    <p:sldId id="1177" r:id="rId13"/>
    <p:sldId id="792" r:id="rId14"/>
    <p:sldId id="1126" r:id="rId15"/>
    <p:sldId id="1151" r:id="rId16"/>
    <p:sldId id="1169" r:id="rId17"/>
    <p:sldId id="1132" r:id="rId18"/>
    <p:sldId id="1145" r:id="rId19"/>
    <p:sldId id="810" r:id="rId20"/>
    <p:sldId id="1170" r:id="rId21"/>
    <p:sldId id="1178" r:id="rId22"/>
    <p:sldId id="1183" r:id="rId23"/>
    <p:sldId id="1174" r:id="rId24"/>
    <p:sldId id="2580" r:id="rId25"/>
    <p:sldId id="25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25E172-C2B9-4CD0-8691-5ED64F6B4EF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3B108CB-3DC5-41BC-9752-3486A80CF156}">
      <dgm:prSet custT="1"/>
      <dgm:spPr/>
      <dgm:t>
        <a:bodyPr/>
        <a:lstStyle/>
        <a:p>
          <a:pPr>
            <a:lnSpc>
              <a:spcPct val="100000"/>
            </a:lnSpc>
          </a:pPr>
          <a:r>
            <a:rPr lang="en-US" sz="2000" b="1"/>
            <a:t>Pause:</a:t>
          </a:r>
          <a:r>
            <a:rPr lang="en-US" sz="2000"/>
            <a:t>     Take a moment to come into presence and intention.</a:t>
          </a:r>
        </a:p>
      </dgm:t>
    </dgm:pt>
    <dgm:pt modelId="{166ADD07-977E-4794-9E06-5EEFD71C3112}" type="parTrans" cxnId="{2E983E8D-FBAD-4264-9351-FB1AF0A0CAD9}">
      <dgm:prSet/>
      <dgm:spPr/>
      <dgm:t>
        <a:bodyPr/>
        <a:lstStyle/>
        <a:p>
          <a:endParaRPr lang="en-US"/>
        </a:p>
      </dgm:t>
    </dgm:pt>
    <dgm:pt modelId="{ECBFC3C3-6FF7-45CA-A1A5-DBF2FF5A2B52}" type="sibTrans" cxnId="{2E983E8D-FBAD-4264-9351-FB1AF0A0CAD9}">
      <dgm:prSet/>
      <dgm:spPr/>
      <dgm:t>
        <a:bodyPr/>
        <a:lstStyle/>
        <a:p>
          <a:pPr>
            <a:lnSpc>
              <a:spcPct val="100000"/>
            </a:lnSpc>
          </a:pPr>
          <a:endParaRPr lang="en-US"/>
        </a:p>
      </dgm:t>
    </dgm:pt>
    <dgm:pt modelId="{58CFB253-3D4F-4122-9D17-552665F8794B}">
      <dgm:prSet/>
      <dgm:spPr/>
      <dgm:t>
        <a:bodyPr/>
        <a:lstStyle/>
        <a:p>
          <a:pPr>
            <a:lnSpc>
              <a:spcPct val="100000"/>
            </a:lnSpc>
          </a:pPr>
          <a:r>
            <a:rPr lang="en-US" sz="2000" b="1"/>
            <a:t>Ground:  </a:t>
          </a:r>
          <a:r>
            <a:rPr lang="en-US" sz="2000">
              <a:latin typeface="Aptos Display" panose="020F0302020204030204"/>
            </a:rPr>
            <a:t>What would you like coaching on today?</a:t>
          </a:r>
          <a:endParaRPr lang="en-US" sz="2000"/>
        </a:p>
      </dgm:t>
    </dgm:pt>
    <dgm:pt modelId="{62705441-53D3-48C9-8843-6E15BE4A2094}" type="parTrans" cxnId="{FD98EB8A-4D18-4A74-AFA6-989C6004BAE5}">
      <dgm:prSet/>
      <dgm:spPr/>
      <dgm:t>
        <a:bodyPr/>
        <a:lstStyle/>
        <a:p>
          <a:endParaRPr lang="en-US"/>
        </a:p>
      </dgm:t>
    </dgm:pt>
    <dgm:pt modelId="{023A8BA6-74D4-4152-8F7D-B383A0CAB4BC}" type="sibTrans" cxnId="{FD98EB8A-4D18-4A74-AFA6-989C6004BAE5}">
      <dgm:prSet/>
      <dgm:spPr/>
      <dgm:t>
        <a:bodyPr/>
        <a:lstStyle/>
        <a:p>
          <a:pPr>
            <a:lnSpc>
              <a:spcPct val="100000"/>
            </a:lnSpc>
          </a:pPr>
          <a:endParaRPr lang="en-US"/>
        </a:p>
      </dgm:t>
    </dgm:pt>
    <dgm:pt modelId="{212B5E60-741A-4892-AF6E-ABC93A2AAC6E}">
      <dgm:prSet/>
      <dgm:spPr/>
      <dgm:t>
        <a:bodyPr/>
        <a:lstStyle/>
        <a:p>
          <a:pPr>
            <a:lnSpc>
              <a:spcPct val="100000"/>
            </a:lnSpc>
          </a:pPr>
          <a:r>
            <a:rPr lang="en-US" sz="2000" b="1"/>
            <a:t>Align:   </a:t>
          </a:r>
          <a:r>
            <a:rPr lang="en-US" sz="1100">
              <a:latin typeface="Calibri"/>
              <a:ea typeface="Calibri"/>
              <a:cs typeface="Calibri"/>
            </a:rPr>
            <a:t>What's getting in the way? </a:t>
          </a:r>
          <a:r>
            <a:rPr lang="en-US" sz="2000"/>
            <a:t>What are the possibilities to move the forward? </a:t>
          </a:r>
        </a:p>
      </dgm:t>
    </dgm:pt>
    <dgm:pt modelId="{A9862CB9-7B16-4360-B253-983A46A46307}" type="parTrans" cxnId="{362FD87C-62C7-4057-B8EF-A419CAC9CAC0}">
      <dgm:prSet/>
      <dgm:spPr/>
      <dgm:t>
        <a:bodyPr/>
        <a:lstStyle/>
        <a:p>
          <a:endParaRPr lang="en-US"/>
        </a:p>
      </dgm:t>
    </dgm:pt>
    <dgm:pt modelId="{B003329E-6759-49E4-92DB-95F962D10C2B}" type="sibTrans" cxnId="{362FD87C-62C7-4057-B8EF-A419CAC9CAC0}">
      <dgm:prSet/>
      <dgm:spPr/>
      <dgm:t>
        <a:bodyPr/>
        <a:lstStyle/>
        <a:p>
          <a:pPr>
            <a:lnSpc>
              <a:spcPct val="100000"/>
            </a:lnSpc>
          </a:pPr>
          <a:endParaRPr lang="en-US"/>
        </a:p>
      </dgm:t>
    </dgm:pt>
    <dgm:pt modelId="{AE60E05A-18D7-46D2-BE89-D374A91BE039}">
      <dgm:prSet/>
      <dgm:spPr/>
      <dgm:t>
        <a:bodyPr/>
        <a:lstStyle/>
        <a:p>
          <a:pPr>
            <a:lnSpc>
              <a:spcPct val="100000"/>
            </a:lnSpc>
          </a:pPr>
          <a:r>
            <a:rPr lang="en-US" sz="2000" b="1"/>
            <a:t>Act:</a:t>
          </a:r>
          <a:r>
            <a:rPr lang="en-US" sz="2000"/>
            <a:t>  </a:t>
          </a:r>
          <a:r>
            <a:rPr lang="en-US" sz="2000">
              <a:latin typeface="Aptos Display" panose="020F0302020204030204"/>
            </a:rPr>
            <a:t>I</a:t>
          </a:r>
          <a:r>
            <a:rPr lang="en-US" sz="2000"/>
            <a:t> </a:t>
          </a:r>
          <a:r>
            <a:rPr lang="en-US" sz="2000">
              <a:latin typeface="Aptos Display" panose="020F0302020204030204"/>
            </a:rPr>
            <a:t>want to acknowledge the work you did today. What’s standing out for you?  </a:t>
          </a:r>
          <a:r>
            <a:rPr lang="en-US" sz="2000"/>
            <a:t>What</a:t>
          </a:r>
          <a:r>
            <a:rPr lang="en-US" sz="2000">
              <a:latin typeface="Aptos Display" panose="020F0302020204030204"/>
            </a:rPr>
            <a:t> might</a:t>
          </a:r>
          <a:r>
            <a:rPr lang="en-US" sz="2000"/>
            <a:t> </a:t>
          </a:r>
          <a:r>
            <a:rPr lang="en-US" sz="2000">
              <a:latin typeface="Aptos Display" panose="020F0302020204030204"/>
            </a:rPr>
            <a:t>some next</a:t>
          </a:r>
          <a:r>
            <a:rPr lang="en-US" sz="2000"/>
            <a:t> steps</a:t>
          </a:r>
          <a:r>
            <a:rPr lang="en-US" sz="2000">
              <a:latin typeface="Aptos Display" panose="020F0302020204030204"/>
            </a:rPr>
            <a:t> be for</a:t>
          </a:r>
          <a:r>
            <a:rPr lang="en-US" sz="2000"/>
            <a:t> </a:t>
          </a:r>
          <a:r>
            <a:rPr lang="en-US" sz="2000">
              <a:latin typeface="Aptos Display" panose="020F0302020204030204"/>
            </a:rPr>
            <a:t>you</a:t>
          </a:r>
          <a:r>
            <a:rPr lang="en-US" sz="2000"/>
            <a:t>?</a:t>
          </a:r>
        </a:p>
      </dgm:t>
    </dgm:pt>
    <dgm:pt modelId="{B4BED477-D39F-4061-AB0D-5988C47495B7}" type="parTrans" cxnId="{46A2C823-00B7-4962-8333-67DCF1627AAA}">
      <dgm:prSet/>
      <dgm:spPr/>
      <dgm:t>
        <a:bodyPr/>
        <a:lstStyle/>
        <a:p>
          <a:endParaRPr lang="en-US"/>
        </a:p>
      </dgm:t>
    </dgm:pt>
    <dgm:pt modelId="{3F5B5266-E5D9-4294-8C64-4D47DA3EC65A}" type="sibTrans" cxnId="{46A2C823-00B7-4962-8333-67DCF1627AAA}">
      <dgm:prSet/>
      <dgm:spPr/>
      <dgm:t>
        <a:bodyPr/>
        <a:lstStyle/>
        <a:p>
          <a:endParaRPr lang="en-US"/>
        </a:p>
      </dgm:t>
    </dgm:pt>
    <dgm:pt modelId="{2D190B54-A59C-4B38-AD3F-E3D9A848E785}" type="pres">
      <dgm:prSet presAssocID="{8A25E172-C2B9-4CD0-8691-5ED64F6B4EFD}" presName="root" presStyleCnt="0">
        <dgm:presLayoutVars>
          <dgm:dir/>
          <dgm:resizeHandles val="exact"/>
        </dgm:presLayoutVars>
      </dgm:prSet>
      <dgm:spPr/>
    </dgm:pt>
    <dgm:pt modelId="{3D4F3EFF-56C6-4999-B1BA-8EB167E72267}" type="pres">
      <dgm:prSet presAssocID="{93B108CB-3DC5-41BC-9752-3486A80CF156}" presName="compNode" presStyleCnt="0"/>
      <dgm:spPr/>
    </dgm:pt>
    <dgm:pt modelId="{E5D88363-0197-4C82-ADC1-49444B29F815}" type="pres">
      <dgm:prSet presAssocID="{93B108CB-3DC5-41BC-9752-3486A80CF156}" presName="bgRect" presStyleLbl="bgShp" presStyleIdx="0" presStyleCnt="4"/>
      <dgm:spPr/>
    </dgm:pt>
    <dgm:pt modelId="{AFDE2B1A-DA48-4A0A-857C-E6ED0996F7D0}" type="pres">
      <dgm:prSet presAssocID="{93B108CB-3DC5-41BC-9752-3486A80CF15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Pause"/>
        </a:ext>
      </dgm:extLst>
    </dgm:pt>
    <dgm:pt modelId="{1F172ADE-6653-4351-B05E-A2AF21B97189}" type="pres">
      <dgm:prSet presAssocID="{93B108CB-3DC5-41BC-9752-3486A80CF156}" presName="spaceRect" presStyleCnt="0"/>
      <dgm:spPr/>
    </dgm:pt>
    <dgm:pt modelId="{FF18B08A-2E33-4C05-9D93-C0DDE4AFA372}" type="pres">
      <dgm:prSet presAssocID="{93B108CB-3DC5-41BC-9752-3486A80CF156}" presName="parTx" presStyleLbl="revTx" presStyleIdx="0" presStyleCnt="4">
        <dgm:presLayoutVars>
          <dgm:chMax val="0"/>
          <dgm:chPref val="0"/>
        </dgm:presLayoutVars>
      </dgm:prSet>
      <dgm:spPr/>
    </dgm:pt>
    <dgm:pt modelId="{2C661326-B1B3-468A-BCED-76FAB8615A1B}" type="pres">
      <dgm:prSet presAssocID="{ECBFC3C3-6FF7-45CA-A1A5-DBF2FF5A2B52}" presName="sibTrans" presStyleCnt="0"/>
      <dgm:spPr/>
    </dgm:pt>
    <dgm:pt modelId="{F6EABFA6-1597-496C-8FB3-7754AFE138A0}" type="pres">
      <dgm:prSet presAssocID="{58CFB253-3D4F-4122-9D17-552665F8794B}" presName="compNode" presStyleCnt="0"/>
      <dgm:spPr/>
    </dgm:pt>
    <dgm:pt modelId="{A023B568-FD34-4F12-9D3E-D1BA477D8517}" type="pres">
      <dgm:prSet presAssocID="{58CFB253-3D4F-4122-9D17-552665F8794B}" presName="bgRect" presStyleLbl="bgShp" presStyleIdx="1" presStyleCnt="4"/>
      <dgm:spPr/>
    </dgm:pt>
    <dgm:pt modelId="{75FA8C91-E880-4C69-91D0-C90B1BD5D021}" type="pres">
      <dgm:prSet presAssocID="{58CFB253-3D4F-4122-9D17-552665F8794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ill scene"/>
        </a:ext>
      </dgm:extLst>
    </dgm:pt>
    <dgm:pt modelId="{70EE9B43-E8E5-44DE-BDBA-DC78C7A93AB8}" type="pres">
      <dgm:prSet presAssocID="{58CFB253-3D4F-4122-9D17-552665F8794B}" presName="spaceRect" presStyleCnt="0"/>
      <dgm:spPr/>
    </dgm:pt>
    <dgm:pt modelId="{FBE40220-E92F-41A7-8929-42D4F8092042}" type="pres">
      <dgm:prSet presAssocID="{58CFB253-3D4F-4122-9D17-552665F8794B}" presName="parTx" presStyleLbl="revTx" presStyleIdx="1" presStyleCnt="4">
        <dgm:presLayoutVars>
          <dgm:chMax val="0"/>
          <dgm:chPref val="0"/>
        </dgm:presLayoutVars>
      </dgm:prSet>
      <dgm:spPr/>
    </dgm:pt>
    <dgm:pt modelId="{BD417C8A-597E-40B7-A35A-CC3FBE499D92}" type="pres">
      <dgm:prSet presAssocID="{023A8BA6-74D4-4152-8F7D-B383A0CAB4BC}" presName="sibTrans" presStyleCnt="0"/>
      <dgm:spPr/>
    </dgm:pt>
    <dgm:pt modelId="{EB714175-CF55-41DB-AADC-94BE7F0E6EDE}" type="pres">
      <dgm:prSet presAssocID="{212B5E60-741A-4892-AF6E-ABC93A2AAC6E}" presName="compNode" presStyleCnt="0"/>
      <dgm:spPr/>
    </dgm:pt>
    <dgm:pt modelId="{621EF0DE-61CA-4F2B-84BE-2305BDCE3FEC}" type="pres">
      <dgm:prSet presAssocID="{212B5E60-741A-4892-AF6E-ABC93A2AAC6E}" presName="bgRect" presStyleLbl="bgShp" presStyleIdx="2" presStyleCnt="4"/>
      <dgm:spPr/>
    </dgm:pt>
    <dgm:pt modelId="{C0FB6BC0-7C7F-4A86-866C-DD53088502F9}" type="pres">
      <dgm:prSet presAssocID="{212B5E60-741A-4892-AF6E-ABC93A2AAC6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orkflow"/>
        </a:ext>
      </dgm:extLst>
    </dgm:pt>
    <dgm:pt modelId="{6373F4F6-A01A-442C-85CA-F19B42BC86AC}" type="pres">
      <dgm:prSet presAssocID="{212B5E60-741A-4892-AF6E-ABC93A2AAC6E}" presName="spaceRect" presStyleCnt="0"/>
      <dgm:spPr/>
    </dgm:pt>
    <dgm:pt modelId="{70E64300-C34F-4A3B-B3A1-453867D28D6E}" type="pres">
      <dgm:prSet presAssocID="{212B5E60-741A-4892-AF6E-ABC93A2AAC6E}" presName="parTx" presStyleLbl="revTx" presStyleIdx="2" presStyleCnt="4">
        <dgm:presLayoutVars>
          <dgm:chMax val="0"/>
          <dgm:chPref val="0"/>
        </dgm:presLayoutVars>
      </dgm:prSet>
      <dgm:spPr/>
    </dgm:pt>
    <dgm:pt modelId="{DD97FD6E-CC15-41B4-A37B-30EC2B04C81D}" type="pres">
      <dgm:prSet presAssocID="{B003329E-6759-49E4-92DB-95F962D10C2B}" presName="sibTrans" presStyleCnt="0"/>
      <dgm:spPr/>
    </dgm:pt>
    <dgm:pt modelId="{1DBBA9DE-7933-46D7-955F-3CAA9D191166}" type="pres">
      <dgm:prSet presAssocID="{AE60E05A-18D7-46D2-BE89-D374A91BE039}" presName="compNode" presStyleCnt="0"/>
      <dgm:spPr/>
    </dgm:pt>
    <dgm:pt modelId="{E266D247-D376-4167-BE84-AFA83066EA3A}" type="pres">
      <dgm:prSet presAssocID="{AE60E05A-18D7-46D2-BE89-D374A91BE039}" presName="bgRect" presStyleLbl="bgShp" presStyleIdx="3" presStyleCnt="4"/>
      <dgm:spPr/>
    </dgm:pt>
    <dgm:pt modelId="{5E48DF4A-4C40-476D-9CF8-E7F88300C5A9}" type="pres">
      <dgm:prSet presAssocID="{AE60E05A-18D7-46D2-BE89-D374A91BE03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laybook"/>
        </a:ext>
      </dgm:extLst>
    </dgm:pt>
    <dgm:pt modelId="{1818C531-5212-4A25-8DB8-DD74290E784F}" type="pres">
      <dgm:prSet presAssocID="{AE60E05A-18D7-46D2-BE89-D374A91BE039}" presName="spaceRect" presStyleCnt="0"/>
      <dgm:spPr/>
    </dgm:pt>
    <dgm:pt modelId="{D07DB305-1725-4B8F-842A-59DD7C4877D7}" type="pres">
      <dgm:prSet presAssocID="{AE60E05A-18D7-46D2-BE89-D374A91BE039}" presName="parTx" presStyleLbl="revTx" presStyleIdx="3" presStyleCnt="4">
        <dgm:presLayoutVars>
          <dgm:chMax val="0"/>
          <dgm:chPref val="0"/>
        </dgm:presLayoutVars>
      </dgm:prSet>
      <dgm:spPr/>
    </dgm:pt>
  </dgm:ptLst>
  <dgm:cxnLst>
    <dgm:cxn modelId="{2AE3BE1C-755B-4E78-9A1F-9327FB7EE1E0}" type="presOf" srcId="{8A25E172-C2B9-4CD0-8691-5ED64F6B4EFD}" destId="{2D190B54-A59C-4B38-AD3F-E3D9A848E785}" srcOrd="0" destOrd="0" presId="urn:microsoft.com/office/officeart/2018/2/layout/IconVerticalSolidList"/>
    <dgm:cxn modelId="{46A2C823-00B7-4962-8333-67DCF1627AAA}" srcId="{8A25E172-C2B9-4CD0-8691-5ED64F6B4EFD}" destId="{AE60E05A-18D7-46D2-BE89-D374A91BE039}" srcOrd="3" destOrd="0" parTransId="{B4BED477-D39F-4061-AB0D-5988C47495B7}" sibTransId="{3F5B5266-E5D9-4294-8C64-4D47DA3EC65A}"/>
    <dgm:cxn modelId="{40CFCC42-A062-48F6-B9ED-3C86A3507922}" type="presOf" srcId="{58CFB253-3D4F-4122-9D17-552665F8794B}" destId="{FBE40220-E92F-41A7-8929-42D4F8092042}" srcOrd="0" destOrd="0" presId="urn:microsoft.com/office/officeart/2018/2/layout/IconVerticalSolidList"/>
    <dgm:cxn modelId="{059C7D69-FB62-4012-AC07-A63D214CE3FC}" type="presOf" srcId="{212B5E60-741A-4892-AF6E-ABC93A2AAC6E}" destId="{70E64300-C34F-4A3B-B3A1-453867D28D6E}" srcOrd="0" destOrd="0" presId="urn:microsoft.com/office/officeart/2018/2/layout/IconVerticalSolidList"/>
    <dgm:cxn modelId="{362FD87C-62C7-4057-B8EF-A419CAC9CAC0}" srcId="{8A25E172-C2B9-4CD0-8691-5ED64F6B4EFD}" destId="{212B5E60-741A-4892-AF6E-ABC93A2AAC6E}" srcOrd="2" destOrd="0" parTransId="{A9862CB9-7B16-4360-B253-983A46A46307}" sibTransId="{B003329E-6759-49E4-92DB-95F962D10C2B}"/>
    <dgm:cxn modelId="{FD98EB8A-4D18-4A74-AFA6-989C6004BAE5}" srcId="{8A25E172-C2B9-4CD0-8691-5ED64F6B4EFD}" destId="{58CFB253-3D4F-4122-9D17-552665F8794B}" srcOrd="1" destOrd="0" parTransId="{62705441-53D3-48C9-8843-6E15BE4A2094}" sibTransId="{023A8BA6-74D4-4152-8F7D-B383A0CAB4BC}"/>
    <dgm:cxn modelId="{2E983E8D-FBAD-4264-9351-FB1AF0A0CAD9}" srcId="{8A25E172-C2B9-4CD0-8691-5ED64F6B4EFD}" destId="{93B108CB-3DC5-41BC-9752-3486A80CF156}" srcOrd="0" destOrd="0" parTransId="{166ADD07-977E-4794-9E06-5EEFD71C3112}" sibTransId="{ECBFC3C3-6FF7-45CA-A1A5-DBF2FF5A2B52}"/>
    <dgm:cxn modelId="{D47088AC-C5DA-414B-952A-2CF436B44009}" type="presOf" srcId="{AE60E05A-18D7-46D2-BE89-D374A91BE039}" destId="{D07DB305-1725-4B8F-842A-59DD7C4877D7}" srcOrd="0" destOrd="0" presId="urn:microsoft.com/office/officeart/2018/2/layout/IconVerticalSolidList"/>
    <dgm:cxn modelId="{076C72D0-57EF-4B64-A010-28AA46E6CDFA}" type="presOf" srcId="{93B108CB-3DC5-41BC-9752-3486A80CF156}" destId="{FF18B08A-2E33-4C05-9D93-C0DDE4AFA372}" srcOrd="0" destOrd="0" presId="urn:microsoft.com/office/officeart/2018/2/layout/IconVerticalSolidList"/>
    <dgm:cxn modelId="{258D192C-48AB-4790-B227-CA2180032099}" type="presParOf" srcId="{2D190B54-A59C-4B38-AD3F-E3D9A848E785}" destId="{3D4F3EFF-56C6-4999-B1BA-8EB167E72267}" srcOrd="0" destOrd="0" presId="urn:microsoft.com/office/officeart/2018/2/layout/IconVerticalSolidList"/>
    <dgm:cxn modelId="{10461D01-0130-4F70-99A3-8A585F10A090}" type="presParOf" srcId="{3D4F3EFF-56C6-4999-B1BA-8EB167E72267}" destId="{E5D88363-0197-4C82-ADC1-49444B29F815}" srcOrd="0" destOrd="0" presId="urn:microsoft.com/office/officeart/2018/2/layout/IconVerticalSolidList"/>
    <dgm:cxn modelId="{BF0666AD-3FAC-46A7-9C27-792AB9DBBF58}" type="presParOf" srcId="{3D4F3EFF-56C6-4999-B1BA-8EB167E72267}" destId="{AFDE2B1A-DA48-4A0A-857C-E6ED0996F7D0}" srcOrd="1" destOrd="0" presId="urn:microsoft.com/office/officeart/2018/2/layout/IconVerticalSolidList"/>
    <dgm:cxn modelId="{026C32CA-0409-4F90-BBCE-395222FEA809}" type="presParOf" srcId="{3D4F3EFF-56C6-4999-B1BA-8EB167E72267}" destId="{1F172ADE-6653-4351-B05E-A2AF21B97189}" srcOrd="2" destOrd="0" presId="urn:microsoft.com/office/officeart/2018/2/layout/IconVerticalSolidList"/>
    <dgm:cxn modelId="{E1764A56-8C2C-48A9-AC03-FDF8176FB7EF}" type="presParOf" srcId="{3D4F3EFF-56C6-4999-B1BA-8EB167E72267}" destId="{FF18B08A-2E33-4C05-9D93-C0DDE4AFA372}" srcOrd="3" destOrd="0" presId="urn:microsoft.com/office/officeart/2018/2/layout/IconVerticalSolidList"/>
    <dgm:cxn modelId="{F87ABC5E-D245-4D03-9A8B-C4FBFF624BDE}" type="presParOf" srcId="{2D190B54-A59C-4B38-AD3F-E3D9A848E785}" destId="{2C661326-B1B3-468A-BCED-76FAB8615A1B}" srcOrd="1" destOrd="0" presId="urn:microsoft.com/office/officeart/2018/2/layout/IconVerticalSolidList"/>
    <dgm:cxn modelId="{BE59D24D-6D1F-4537-AB01-122D66DC8D79}" type="presParOf" srcId="{2D190B54-A59C-4B38-AD3F-E3D9A848E785}" destId="{F6EABFA6-1597-496C-8FB3-7754AFE138A0}" srcOrd="2" destOrd="0" presId="urn:microsoft.com/office/officeart/2018/2/layout/IconVerticalSolidList"/>
    <dgm:cxn modelId="{9D4ECCC6-FE2C-4BC6-8A94-B5C2A7090978}" type="presParOf" srcId="{F6EABFA6-1597-496C-8FB3-7754AFE138A0}" destId="{A023B568-FD34-4F12-9D3E-D1BA477D8517}" srcOrd="0" destOrd="0" presId="urn:microsoft.com/office/officeart/2018/2/layout/IconVerticalSolidList"/>
    <dgm:cxn modelId="{BAA2C083-D39E-47CB-88B6-844EE7DFEFDA}" type="presParOf" srcId="{F6EABFA6-1597-496C-8FB3-7754AFE138A0}" destId="{75FA8C91-E880-4C69-91D0-C90B1BD5D021}" srcOrd="1" destOrd="0" presId="urn:microsoft.com/office/officeart/2018/2/layout/IconVerticalSolidList"/>
    <dgm:cxn modelId="{D60F0283-A924-468D-A84E-E257A9CFBB07}" type="presParOf" srcId="{F6EABFA6-1597-496C-8FB3-7754AFE138A0}" destId="{70EE9B43-E8E5-44DE-BDBA-DC78C7A93AB8}" srcOrd="2" destOrd="0" presId="urn:microsoft.com/office/officeart/2018/2/layout/IconVerticalSolidList"/>
    <dgm:cxn modelId="{DFAF5B40-AA84-4870-8147-46918BEB452A}" type="presParOf" srcId="{F6EABFA6-1597-496C-8FB3-7754AFE138A0}" destId="{FBE40220-E92F-41A7-8929-42D4F8092042}" srcOrd="3" destOrd="0" presId="urn:microsoft.com/office/officeart/2018/2/layout/IconVerticalSolidList"/>
    <dgm:cxn modelId="{CFC6B5A6-9B3B-4922-9F20-8E022A8677BA}" type="presParOf" srcId="{2D190B54-A59C-4B38-AD3F-E3D9A848E785}" destId="{BD417C8A-597E-40B7-A35A-CC3FBE499D92}" srcOrd="3" destOrd="0" presId="urn:microsoft.com/office/officeart/2018/2/layout/IconVerticalSolidList"/>
    <dgm:cxn modelId="{B287A81A-2E7B-42B7-9851-E03BC8F7465B}" type="presParOf" srcId="{2D190B54-A59C-4B38-AD3F-E3D9A848E785}" destId="{EB714175-CF55-41DB-AADC-94BE7F0E6EDE}" srcOrd="4" destOrd="0" presId="urn:microsoft.com/office/officeart/2018/2/layout/IconVerticalSolidList"/>
    <dgm:cxn modelId="{BB151617-572F-4688-8007-9E62FFABA898}" type="presParOf" srcId="{EB714175-CF55-41DB-AADC-94BE7F0E6EDE}" destId="{621EF0DE-61CA-4F2B-84BE-2305BDCE3FEC}" srcOrd="0" destOrd="0" presId="urn:microsoft.com/office/officeart/2018/2/layout/IconVerticalSolidList"/>
    <dgm:cxn modelId="{83BF4D1D-E192-4A6D-8AED-BCE10679CDEF}" type="presParOf" srcId="{EB714175-CF55-41DB-AADC-94BE7F0E6EDE}" destId="{C0FB6BC0-7C7F-4A86-866C-DD53088502F9}" srcOrd="1" destOrd="0" presId="urn:microsoft.com/office/officeart/2018/2/layout/IconVerticalSolidList"/>
    <dgm:cxn modelId="{EFB3A539-7C4C-4F20-90D7-C86BDAC4D868}" type="presParOf" srcId="{EB714175-CF55-41DB-AADC-94BE7F0E6EDE}" destId="{6373F4F6-A01A-442C-85CA-F19B42BC86AC}" srcOrd="2" destOrd="0" presId="urn:microsoft.com/office/officeart/2018/2/layout/IconVerticalSolidList"/>
    <dgm:cxn modelId="{D55C874D-7C73-49CD-B166-981E60440B0B}" type="presParOf" srcId="{EB714175-CF55-41DB-AADC-94BE7F0E6EDE}" destId="{70E64300-C34F-4A3B-B3A1-453867D28D6E}" srcOrd="3" destOrd="0" presId="urn:microsoft.com/office/officeart/2018/2/layout/IconVerticalSolidList"/>
    <dgm:cxn modelId="{FEBF56C8-A7CA-4934-8ADE-F2CA504E4687}" type="presParOf" srcId="{2D190B54-A59C-4B38-AD3F-E3D9A848E785}" destId="{DD97FD6E-CC15-41B4-A37B-30EC2B04C81D}" srcOrd="5" destOrd="0" presId="urn:microsoft.com/office/officeart/2018/2/layout/IconVerticalSolidList"/>
    <dgm:cxn modelId="{AC0EFC74-A0FA-4875-9F1A-3C8E632F249C}" type="presParOf" srcId="{2D190B54-A59C-4B38-AD3F-E3D9A848E785}" destId="{1DBBA9DE-7933-46D7-955F-3CAA9D191166}" srcOrd="6" destOrd="0" presId="urn:microsoft.com/office/officeart/2018/2/layout/IconVerticalSolidList"/>
    <dgm:cxn modelId="{5E95DCEA-9C97-4818-BA10-B36EA0356AED}" type="presParOf" srcId="{1DBBA9DE-7933-46D7-955F-3CAA9D191166}" destId="{E266D247-D376-4167-BE84-AFA83066EA3A}" srcOrd="0" destOrd="0" presId="urn:microsoft.com/office/officeart/2018/2/layout/IconVerticalSolidList"/>
    <dgm:cxn modelId="{25C2D04C-0D82-4548-BAF3-FD7508FAE99B}" type="presParOf" srcId="{1DBBA9DE-7933-46D7-955F-3CAA9D191166}" destId="{5E48DF4A-4C40-476D-9CF8-E7F88300C5A9}" srcOrd="1" destOrd="0" presId="urn:microsoft.com/office/officeart/2018/2/layout/IconVerticalSolidList"/>
    <dgm:cxn modelId="{BFBD407A-D060-4715-8E9E-17B4A7C0251E}" type="presParOf" srcId="{1DBBA9DE-7933-46D7-955F-3CAA9D191166}" destId="{1818C531-5212-4A25-8DB8-DD74290E784F}" srcOrd="2" destOrd="0" presId="urn:microsoft.com/office/officeart/2018/2/layout/IconVerticalSolidList"/>
    <dgm:cxn modelId="{A4FFDA10-F0E3-469A-AD9C-45C71D124A27}" type="presParOf" srcId="{1DBBA9DE-7933-46D7-955F-3CAA9D191166}" destId="{D07DB305-1725-4B8F-842A-59DD7C4877D7}"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88363-0197-4C82-ADC1-49444B29F815}">
      <dsp:nvSpPr>
        <dsp:cNvPr id="0" name=""/>
        <dsp:cNvSpPr/>
      </dsp:nvSpPr>
      <dsp:spPr>
        <a:xfrm>
          <a:off x="0" y="2300"/>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DE2B1A-DA48-4A0A-857C-E6ED0996F7D0}">
      <dsp:nvSpPr>
        <dsp:cNvPr id="0" name=""/>
        <dsp:cNvSpPr/>
      </dsp:nvSpPr>
      <dsp:spPr>
        <a:xfrm>
          <a:off x="352705" y="264643"/>
          <a:ext cx="641282" cy="6412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18B08A-2E33-4C05-9D93-C0DDE4AFA372}">
      <dsp:nvSpPr>
        <dsp:cNvPr id="0" name=""/>
        <dsp:cNvSpPr/>
      </dsp:nvSpPr>
      <dsp:spPr>
        <a:xfrm>
          <a:off x="1346693" y="2300"/>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89000">
            <a:lnSpc>
              <a:spcPct val="100000"/>
            </a:lnSpc>
            <a:spcBef>
              <a:spcPct val="0"/>
            </a:spcBef>
            <a:spcAft>
              <a:spcPct val="35000"/>
            </a:spcAft>
            <a:buNone/>
          </a:pPr>
          <a:r>
            <a:rPr lang="en-US" sz="2000" b="1" kern="1200"/>
            <a:t>Pause:</a:t>
          </a:r>
          <a:r>
            <a:rPr lang="en-US" sz="2000" kern="1200"/>
            <a:t>     Take a moment to come into presence and intention.</a:t>
          </a:r>
        </a:p>
      </dsp:txBody>
      <dsp:txXfrm>
        <a:off x="1346693" y="2300"/>
        <a:ext cx="4638290" cy="1165968"/>
      </dsp:txXfrm>
    </dsp:sp>
    <dsp:sp modelId="{A023B568-FD34-4F12-9D3E-D1BA477D8517}">
      <dsp:nvSpPr>
        <dsp:cNvPr id="0" name=""/>
        <dsp:cNvSpPr/>
      </dsp:nvSpPr>
      <dsp:spPr>
        <a:xfrm>
          <a:off x="0" y="1459760"/>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FA8C91-E880-4C69-91D0-C90B1BD5D021}">
      <dsp:nvSpPr>
        <dsp:cNvPr id="0" name=""/>
        <dsp:cNvSpPr/>
      </dsp:nvSpPr>
      <dsp:spPr>
        <a:xfrm>
          <a:off x="352705" y="1722103"/>
          <a:ext cx="641282" cy="6412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BE40220-E92F-41A7-8929-42D4F8092042}">
      <dsp:nvSpPr>
        <dsp:cNvPr id="0" name=""/>
        <dsp:cNvSpPr/>
      </dsp:nvSpPr>
      <dsp:spPr>
        <a:xfrm>
          <a:off x="1346693" y="1459760"/>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44550">
            <a:lnSpc>
              <a:spcPct val="100000"/>
            </a:lnSpc>
            <a:spcBef>
              <a:spcPct val="0"/>
            </a:spcBef>
            <a:spcAft>
              <a:spcPct val="35000"/>
            </a:spcAft>
            <a:buNone/>
          </a:pPr>
          <a:r>
            <a:rPr lang="en-US" sz="1900" b="1" kern="1200"/>
            <a:t>Ground:  </a:t>
          </a:r>
          <a:r>
            <a:rPr lang="en-US" sz="1900" kern="1200">
              <a:latin typeface="Aptos Display" panose="020F0302020204030204"/>
            </a:rPr>
            <a:t>What would you like coaching on today?</a:t>
          </a:r>
          <a:endParaRPr lang="en-US" sz="1900" kern="1200"/>
        </a:p>
      </dsp:txBody>
      <dsp:txXfrm>
        <a:off x="1346693" y="1459760"/>
        <a:ext cx="4638290" cy="1165968"/>
      </dsp:txXfrm>
    </dsp:sp>
    <dsp:sp modelId="{621EF0DE-61CA-4F2B-84BE-2305BDCE3FEC}">
      <dsp:nvSpPr>
        <dsp:cNvPr id="0" name=""/>
        <dsp:cNvSpPr/>
      </dsp:nvSpPr>
      <dsp:spPr>
        <a:xfrm>
          <a:off x="0" y="2917221"/>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FB6BC0-7C7F-4A86-866C-DD53088502F9}">
      <dsp:nvSpPr>
        <dsp:cNvPr id="0" name=""/>
        <dsp:cNvSpPr/>
      </dsp:nvSpPr>
      <dsp:spPr>
        <a:xfrm>
          <a:off x="352705" y="3179563"/>
          <a:ext cx="641282" cy="6412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64300-C34F-4A3B-B3A1-453867D28D6E}">
      <dsp:nvSpPr>
        <dsp:cNvPr id="0" name=""/>
        <dsp:cNvSpPr/>
      </dsp:nvSpPr>
      <dsp:spPr>
        <a:xfrm>
          <a:off x="1346693" y="2917221"/>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44550">
            <a:lnSpc>
              <a:spcPct val="100000"/>
            </a:lnSpc>
            <a:spcBef>
              <a:spcPct val="0"/>
            </a:spcBef>
            <a:spcAft>
              <a:spcPct val="35000"/>
            </a:spcAft>
            <a:buNone/>
          </a:pPr>
          <a:r>
            <a:rPr lang="en-US" sz="1900" b="1" kern="1200"/>
            <a:t>Align:   </a:t>
          </a:r>
          <a:r>
            <a:rPr lang="en-US" sz="1900" kern="1200">
              <a:latin typeface="Calibri"/>
              <a:ea typeface="Calibri"/>
              <a:cs typeface="Calibri"/>
            </a:rPr>
            <a:t>What's getting in the way? </a:t>
          </a:r>
          <a:r>
            <a:rPr lang="en-US" sz="1900" kern="1200"/>
            <a:t>What are the possibilities to move the forward? </a:t>
          </a:r>
        </a:p>
      </dsp:txBody>
      <dsp:txXfrm>
        <a:off x="1346693" y="2917221"/>
        <a:ext cx="4638290" cy="1165968"/>
      </dsp:txXfrm>
    </dsp:sp>
    <dsp:sp modelId="{E266D247-D376-4167-BE84-AFA83066EA3A}">
      <dsp:nvSpPr>
        <dsp:cNvPr id="0" name=""/>
        <dsp:cNvSpPr/>
      </dsp:nvSpPr>
      <dsp:spPr>
        <a:xfrm>
          <a:off x="0" y="4374681"/>
          <a:ext cx="5984984" cy="116596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8DF4A-4C40-476D-9CF8-E7F88300C5A9}">
      <dsp:nvSpPr>
        <dsp:cNvPr id="0" name=""/>
        <dsp:cNvSpPr/>
      </dsp:nvSpPr>
      <dsp:spPr>
        <a:xfrm>
          <a:off x="352705" y="4637024"/>
          <a:ext cx="641282" cy="6412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7DB305-1725-4B8F-842A-59DD7C4877D7}">
      <dsp:nvSpPr>
        <dsp:cNvPr id="0" name=""/>
        <dsp:cNvSpPr/>
      </dsp:nvSpPr>
      <dsp:spPr>
        <a:xfrm>
          <a:off x="1346693" y="4374681"/>
          <a:ext cx="4638290" cy="1165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98" tIns="123398" rIns="123398" bIns="123398" numCol="1" spcCol="1270" anchor="ctr" anchorCtr="0">
          <a:noAutofit/>
        </a:bodyPr>
        <a:lstStyle/>
        <a:p>
          <a:pPr marL="0" lvl="0" indent="0" algn="l" defTabSz="844550">
            <a:lnSpc>
              <a:spcPct val="100000"/>
            </a:lnSpc>
            <a:spcBef>
              <a:spcPct val="0"/>
            </a:spcBef>
            <a:spcAft>
              <a:spcPct val="35000"/>
            </a:spcAft>
            <a:buNone/>
          </a:pPr>
          <a:r>
            <a:rPr lang="en-US" sz="1900" b="1" kern="1200"/>
            <a:t>Act:</a:t>
          </a:r>
          <a:r>
            <a:rPr lang="en-US" sz="1900" kern="1200"/>
            <a:t>  </a:t>
          </a:r>
          <a:r>
            <a:rPr lang="en-US" sz="1900" kern="1200">
              <a:latin typeface="Aptos Display" panose="020F0302020204030204"/>
            </a:rPr>
            <a:t>I</a:t>
          </a:r>
          <a:r>
            <a:rPr lang="en-US" sz="1900" kern="1200"/>
            <a:t> </a:t>
          </a:r>
          <a:r>
            <a:rPr lang="en-US" sz="1900" kern="1200">
              <a:latin typeface="Aptos Display" panose="020F0302020204030204"/>
            </a:rPr>
            <a:t>want to acknowledge the work you did today. What’s standing out for you?  </a:t>
          </a:r>
          <a:r>
            <a:rPr lang="en-US" sz="1900" kern="1200"/>
            <a:t>What</a:t>
          </a:r>
          <a:r>
            <a:rPr lang="en-US" sz="1900" kern="1200">
              <a:latin typeface="Aptos Display" panose="020F0302020204030204"/>
            </a:rPr>
            <a:t> might</a:t>
          </a:r>
          <a:r>
            <a:rPr lang="en-US" sz="1900" kern="1200"/>
            <a:t> </a:t>
          </a:r>
          <a:r>
            <a:rPr lang="en-US" sz="1900" kern="1200">
              <a:latin typeface="Aptos Display" panose="020F0302020204030204"/>
            </a:rPr>
            <a:t>some next</a:t>
          </a:r>
          <a:r>
            <a:rPr lang="en-US" sz="1900" kern="1200"/>
            <a:t> steps</a:t>
          </a:r>
          <a:r>
            <a:rPr lang="en-US" sz="1900" kern="1200">
              <a:latin typeface="Aptos Display" panose="020F0302020204030204"/>
            </a:rPr>
            <a:t> be for</a:t>
          </a:r>
          <a:r>
            <a:rPr lang="en-US" sz="1900" kern="1200"/>
            <a:t> </a:t>
          </a:r>
          <a:r>
            <a:rPr lang="en-US" sz="1900" kern="1200">
              <a:latin typeface="Aptos Display" panose="020F0302020204030204"/>
            </a:rPr>
            <a:t>you</a:t>
          </a:r>
          <a:r>
            <a:rPr lang="en-US" sz="1900" kern="1200"/>
            <a:t>?</a:t>
          </a:r>
        </a:p>
      </dsp:txBody>
      <dsp:txXfrm>
        <a:off x="1346693" y="4374681"/>
        <a:ext cx="4638290" cy="116596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943CA-5B3D-443D-A47F-1342958F1301}" type="datetimeFigureOut">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99938-B263-40E3-8D01-DFEFBD68C390}" type="slidenum">
              <a:t>‹#›</a:t>
            </a:fld>
            <a:endParaRPr lang="en-US"/>
          </a:p>
        </p:txBody>
      </p:sp>
    </p:spTree>
    <p:extLst>
      <p:ext uri="{BB962C8B-B14F-4D97-AF65-F5344CB8AC3E}">
        <p14:creationId xmlns:p14="http://schemas.microsoft.com/office/powerpoint/2010/main" val="180736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CDDD1-5B83-1F59-E9D1-491D0CA8EB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6425B-C108-6880-BED4-BB1308FE6E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76417-5E27-4AC7-A491-03FA5E366D86}"/>
              </a:ext>
            </a:extLst>
          </p:cNvPr>
          <p:cNvSpPr>
            <a:spLocks noGrp="1"/>
          </p:cNvSpPr>
          <p:nvPr>
            <p:ph type="body" idx="1"/>
          </p:nvPr>
        </p:nvSpPr>
        <p:spPr/>
        <p:txBody>
          <a:bodyPr/>
          <a:lstStyle/>
          <a:p>
            <a:r>
              <a:rPr lang="en-US"/>
              <a:t>Campaign Lab is a growing peer network of local NEA affiliates are </a:t>
            </a:r>
          </a:p>
        </p:txBody>
      </p:sp>
      <p:sp>
        <p:nvSpPr>
          <p:cNvPr id="4" name="Slide Number Placeholder 3">
            <a:extLst>
              <a:ext uri="{FF2B5EF4-FFF2-40B4-BE49-F238E27FC236}">
                <a16:creationId xmlns:a16="http://schemas.microsoft.com/office/drawing/2014/main" id="{29AB95CE-51B6-4E9D-0E2C-7BCD1422AFB6}"/>
              </a:ext>
            </a:extLst>
          </p:cNvPr>
          <p:cNvSpPr>
            <a:spLocks noGrp="1"/>
          </p:cNvSpPr>
          <p:nvPr>
            <p:ph type="sldNum" sz="quarter" idx="5"/>
          </p:nvPr>
        </p:nvSpPr>
        <p:spPr/>
        <p:txBody>
          <a:bodyPr/>
          <a:lstStyle/>
          <a:p>
            <a:fld id="{28CB5224-545C-438B-B441-3E2AD9AB2A5B}" type="slidenum">
              <a:t>1</a:t>
            </a:fld>
            <a:endParaRPr lang="en-US"/>
          </a:p>
        </p:txBody>
      </p:sp>
    </p:spTree>
    <p:extLst>
      <p:ext uri="{BB962C8B-B14F-4D97-AF65-F5344CB8AC3E}">
        <p14:creationId xmlns:p14="http://schemas.microsoft.com/office/powerpoint/2010/main" val="111657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should be inserted</a:t>
            </a:r>
            <a:r>
              <a:rPr lang="en-US" baseline="0"/>
              <a:t> at the beginning, middle, and end of the presentation to provide notice to those who join after the introduction.</a:t>
            </a:r>
            <a:r>
              <a:rPr lang="en-US"/>
              <a:t> </a:t>
            </a:r>
          </a:p>
          <a:p>
            <a:r>
              <a:rPr lang="en-US">
                <a:ea typeface="Calibri"/>
                <a:cs typeface="Calibri"/>
              </a:rPr>
              <a:t>Amanda</a:t>
            </a:r>
          </a:p>
        </p:txBody>
      </p:sp>
      <p:sp>
        <p:nvSpPr>
          <p:cNvPr id="4" name="Slide Number Placeholder 3"/>
          <p:cNvSpPr>
            <a:spLocks noGrp="1"/>
          </p:cNvSpPr>
          <p:nvPr>
            <p:ph type="sldNum" sz="quarter" idx="10"/>
          </p:nvPr>
        </p:nvSpPr>
        <p:spPr/>
        <p:txBody>
          <a:bodyPr/>
          <a:lstStyle/>
          <a:p>
            <a:fld id="{CFE48E87-CF5E-48C3-9B2B-187BC7D6CE4F}" type="slidenum">
              <a:rPr lang="en-US" smtClean="0"/>
              <a:t>2</a:t>
            </a:fld>
            <a:endParaRPr lang="en-US"/>
          </a:p>
        </p:txBody>
      </p:sp>
    </p:spTree>
    <p:extLst>
      <p:ext uri="{BB962C8B-B14F-4D97-AF65-F5344CB8AC3E}">
        <p14:creationId xmlns:p14="http://schemas.microsoft.com/office/powerpoint/2010/main" val="3968653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r>
              <a:rPr lang="en-US">
                <a:ea typeface="Calibri"/>
                <a:cs typeface="Calibri"/>
              </a:rPr>
              <a:t>Amanda</a:t>
            </a:r>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ea typeface="Calibri"/>
                <a:cs typeface="Calibri"/>
              </a:rPr>
              <a:t>Amanda</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a:t>
            </a:r>
          </a:p>
        </p:txBody>
      </p:sp>
      <p:sp>
        <p:nvSpPr>
          <p:cNvPr id="4" name="Slide Number Placeholder 3"/>
          <p:cNvSpPr>
            <a:spLocks noGrp="1"/>
          </p:cNvSpPr>
          <p:nvPr>
            <p:ph type="sldNum" sz="quarter" idx="5"/>
          </p:nvPr>
        </p:nvSpPr>
        <p:spPr/>
        <p:txBody>
          <a:bodyPr/>
          <a:lstStyle/>
          <a:p>
            <a:fld id="{A0C99938-B263-40E3-8D01-DFEFBD68C390}" type="slidenum">
              <a:rPr lang="en-US"/>
              <a:t>5</a:t>
            </a:fld>
            <a:endParaRPr lang="en-US"/>
          </a:p>
        </p:txBody>
      </p:sp>
    </p:spTree>
    <p:extLst>
      <p:ext uri="{BB962C8B-B14F-4D97-AF65-F5344CB8AC3E}">
        <p14:creationId xmlns:p14="http://schemas.microsoft.com/office/powerpoint/2010/main" val="1538038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Share where we both learned coaching and how to organize a campaign. </a:t>
            </a:r>
          </a:p>
          <a:p>
            <a:endParaRPr lang="en-US">
              <a:ea typeface="Calibri"/>
              <a:cs typeface="Calibri"/>
            </a:endParaRPr>
          </a:p>
          <a:p>
            <a:r>
              <a:rPr lang="en-US">
                <a:ea typeface="Calibri"/>
                <a:cs typeface="Calibri"/>
              </a:rPr>
              <a:t>In designing this coaching training, we realized part of what we have been struggling with is our own orientations on how we approach coaching. Are we coaching campaigns, or are we coaching individuals? Coaching and campaigning skills are different, so what is our focus? These questions matter and how we (Carrie and Amanda) come to our own understanding of the skills and tools needed for the training matters. We don't have a definitive answer to those questions, but we do think it's important that you understand where we are both coming from so you have a context for what we will share tonight.</a:t>
            </a:r>
          </a:p>
          <a:p>
            <a:endParaRPr lang="en-US">
              <a:ea typeface="Calibri"/>
              <a:cs typeface="Calibri"/>
            </a:endParaRPr>
          </a:p>
          <a:p>
            <a:r>
              <a:rPr lang="en-US">
                <a:ea typeface="Calibri"/>
                <a:cs typeface="Calibri"/>
              </a:rPr>
              <a:t>Amanda and Carrie each briefly share how we learned campaigning and coaching. </a:t>
            </a:r>
          </a:p>
        </p:txBody>
      </p:sp>
      <p:sp>
        <p:nvSpPr>
          <p:cNvPr id="4" name="Slide Number Placeholder 3"/>
          <p:cNvSpPr>
            <a:spLocks noGrp="1"/>
          </p:cNvSpPr>
          <p:nvPr>
            <p:ph type="sldNum" sz="quarter" idx="5"/>
          </p:nvPr>
        </p:nvSpPr>
        <p:spPr/>
        <p:txBody>
          <a:bodyPr/>
          <a:lstStyle/>
          <a:p>
            <a:fld id="{A0C99938-B263-40E3-8D01-DFEFBD68C390}" type="slidenum">
              <a:rPr lang="en-US"/>
              <a:t>6</a:t>
            </a:fld>
            <a:endParaRPr lang="en-US"/>
          </a:p>
        </p:txBody>
      </p:sp>
    </p:spTree>
    <p:extLst>
      <p:ext uri="{BB962C8B-B14F-4D97-AF65-F5344CB8AC3E}">
        <p14:creationId xmlns:p14="http://schemas.microsoft.com/office/powerpoint/2010/main" val="3045473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p>
          <a:p>
            <a:r>
              <a:rPr lang="en-US">
                <a:ea typeface="Calibri"/>
                <a:cs typeface="Calibri"/>
              </a:rPr>
              <a:t>Groups of 3-4</a:t>
            </a:r>
          </a:p>
          <a:p>
            <a:r>
              <a:rPr lang="en-US">
                <a:ea typeface="Calibri"/>
                <a:cs typeface="Calibri"/>
              </a:rPr>
              <a:t>Note takes is person whose birthday is coming up soonest.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7</a:t>
            </a:fld>
            <a:endParaRPr lang="en-US"/>
          </a:p>
        </p:txBody>
      </p:sp>
    </p:spTree>
    <p:extLst>
      <p:ext uri="{BB962C8B-B14F-4D97-AF65-F5344CB8AC3E}">
        <p14:creationId xmlns:p14="http://schemas.microsoft.com/office/powerpoint/2010/main" val="3988308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endParaRPr lang="en-US">
              <a:ea typeface="Calibri"/>
              <a:cs typeface="Calibri"/>
            </a:endParaRPr>
          </a:p>
          <a:p>
            <a:r>
              <a:rPr lang="en-US">
                <a:ea typeface="Calibri"/>
                <a:cs typeface="Calibri"/>
              </a:rPr>
              <a:t>5 minutes</a:t>
            </a:r>
          </a:p>
        </p:txBody>
      </p:sp>
      <p:sp>
        <p:nvSpPr>
          <p:cNvPr id="4" name="Slide Number Placeholder 3"/>
          <p:cNvSpPr>
            <a:spLocks noGrp="1"/>
          </p:cNvSpPr>
          <p:nvPr>
            <p:ph type="sldNum" sz="quarter" idx="5"/>
          </p:nvPr>
        </p:nvSpPr>
        <p:spPr/>
        <p:txBody>
          <a:bodyPr/>
          <a:lstStyle/>
          <a:p>
            <a:fld id="{A0C99938-B263-40E3-8D01-DFEFBD68C390}" type="slidenum">
              <a:rPr lang="en-US"/>
              <a:t>8</a:t>
            </a:fld>
            <a:endParaRPr lang="en-US"/>
          </a:p>
        </p:txBody>
      </p:sp>
    </p:spTree>
    <p:extLst>
      <p:ext uri="{BB962C8B-B14F-4D97-AF65-F5344CB8AC3E}">
        <p14:creationId xmlns:p14="http://schemas.microsoft.com/office/powerpoint/2010/main" val="2471130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r>
              <a:rPr lang="en-US">
                <a:ea typeface="Calibri"/>
                <a:cs typeface="Calibri"/>
              </a:rPr>
              <a:t>5 minutes</a:t>
            </a:r>
          </a:p>
          <a:p>
            <a:endParaRPr lang="en-US">
              <a:ea typeface="Calibri"/>
              <a:cs typeface="Calibri"/>
            </a:endParaRPr>
          </a:p>
          <a:p>
            <a:r>
              <a:rPr lang="en-US">
                <a:ea typeface="Calibri"/>
                <a:cs typeface="Calibri"/>
              </a:rPr>
              <a:t>These are some of the changes we have created based on your feedback. This are the main changes we are focusing on this year. </a:t>
            </a:r>
          </a:p>
        </p:txBody>
      </p:sp>
      <p:sp>
        <p:nvSpPr>
          <p:cNvPr id="4" name="Slide Number Placeholder 3"/>
          <p:cNvSpPr>
            <a:spLocks noGrp="1"/>
          </p:cNvSpPr>
          <p:nvPr>
            <p:ph type="sldNum" sz="quarter" idx="5"/>
          </p:nvPr>
        </p:nvSpPr>
        <p:spPr/>
        <p:txBody>
          <a:bodyPr/>
          <a:lstStyle/>
          <a:p>
            <a:fld id="{A0C99938-B263-40E3-8D01-DFEFBD68C390}" type="slidenum">
              <a:rPr lang="en-US"/>
              <a:t>9</a:t>
            </a:fld>
            <a:endParaRPr lang="en-US"/>
          </a:p>
        </p:txBody>
      </p:sp>
    </p:spTree>
    <p:extLst>
      <p:ext uri="{BB962C8B-B14F-4D97-AF65-F5344CB8AC3E}">
        <p14:creationId xmlns:p14="http://schemas.microsoft.com/office/powerpoint/2010/main" val="2331574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ea typeface="Calibri"/>
                <a:cs typeface="Calibri"/>
              </a:rPr>
              <a:t>Amanda </a:t>
            </a:r>
          </a:p>
          <a:p>
            <a:r>
              <a:rPr lang="en-US">
                <a:highlight>
                  <a:srgbClr val="FFFFFF"/>
                </a:highlight>
                <a:ea typeface="Calibri"/>
                <a:cs typeface="Calibri"/>
              </a:rPr>
              <a:t>10 minutes </a:t>
            </a:r>
          </a:p>
          <a:p>
            <a:r>
              <a:rPr lang="en-US">
                <a:highlight>
                  <a:srgbClr val="FFFFFF"/>
                </a:highlight>
                <a:ea typeface="Calibri"/>
                <a:cs typeface="Calibri"/>
              </a:rPr>
              <a:t>There are two prongs to being a coach in campaign lab. </a:t>
            </a:r>
          </a:p>
          <a:p>
            <a:r>
              <a:rPr lang="en-US">
                <a:highlight>
                  <a:srgbClr val="FFFFFF"/>
                </a:highlight>
              </a:rPr>
              <a:t>Campaign: Support them through the Campaign Lab process. Hold them accountability to building a team and leading a campaign.   We are asking this question honestly so we can develop our monthly sessions accordingly. Reflect and write your answers down. Put answers in the chat. Amanda will call on people who put in compelling answers to share more. </a:t>
            </a:r>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10</a:t>
            </a:fld>
            <a:endParaRPr lang="en-US"/>
          </a:p>
        </p:txBody>
      </p:sp>
    </p:spTree>
    <p:extLst>
      <p:ext uri="{BB962C8B-B14F-4D97-AF65-F5344CB8AC3E}">
        <p14:creationId xmlns:p14="http://schemas.microsoft.com/office/powerpoint/2010/main" val="4220084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lnSpc>
                <a:spcPct val="90000"/>
              </a:lnSpc>
              <a:spcBef>
                <a:spcPts val="500"/>
              </a:spcBef>
              <a:spcAft>
                <a:spcPts val="1200"/>
              </a:spcAft>
              <a:buFont typeface="Arial"/>
              <a:buChar char="•"/>
            </a:pPr>
            <a:r>
              <a:rPr lang="en-US">
                <a:ea typeface="Calibri"/>
                <a:cs typeface="Calibri"/>
              </a:rPr>
              <a:t>Amanda- </a:t>
            </a:r>
            <a:r>
              <a:rPr lang="en-US">
                <a:highlight>
                  <a:srgbClr val="FFFFFF"/>
                </a:highlight>
              </a:rPr>
              <a:t>Coaching can help the Team Lead tap into their own wisdom to gain greater clarity. </a:t>
            </a:r>
            <a:endParaRPr lang="en-US"/>
          </a:p>
          <a:p>
            <a:pPr marL="628650" lvl="1" indent="-171450">
              <a:lnSpc>
                <a:spcPct val="90000"/>
              </a:lnSpc>
              <a:spcBef>
                <a:spcPts val="500"/>
              </a:spcBef>
              <a:spcAft>
                <a:spcPts val="1200"/>
              </a:spcAft>
              <a:buFont typeface="Arial"/>
              <a:buChar char="•"/>
            </a:pPr>
            <a:r>
              <a:rPr lang="en-US">
                <a:highlight>
                  <a:srgbClr val="FFFFFF"/>
                </a:highlight>
              </a:rPr>
              <a:t>Coaching can help the Team Lead understand and move through what is getting in the way.</a:t>
            </a:r>
            <a:endParaRPr lang="en-US"/>
          </a:p>
        </p:txBody>
      </p:sp>
      <p:sp>
        <p:nvSpPr>
          <p:cNvPr id="4" name="Slide Number Placeholder 3"/>
          <p:cNvSpPr>
            <a:spLocks noGrp="1"/>
          </p:cNvSpPr>
          <p:nvPr>
            <p:ph type="sldNum" sz="quarter" idx="5"/>
          </p:nvPr>
        </p:nvSpPr>
        <p:spPr/>
        <p:txBody>
          <a:bodyPr/>
          <a:lstStyle/>
          <a:p>
            <a:fld id="{415128E4-6EED-4DD7-8932-0F2E72A616D4}" type="slidenum">
              <a:rPr lang="en-US"/>
              <a:t>11</a:t>
            </a:fld>
            <a:endParaRPr lang="en-US"/>
          </a:p>
        </p:txBody>
      </p:sp>
    </p:spTree>
    <p:extLst>
      <p:ext uri="{BB962C8B-B14F-4D97-AF65-F5344CB8AC3E}">
        <p14:creationId xmlns:p14="http://schemas.microsoft.com/office/powerpoint/2010/main" val="2694080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endParaRPr lang="en-US"/>
          </a:p>
          <a:p>
            <a:r>
              <a:rPr lang="en-US">
                <a:ea typeface="Calibri"/>
                <a:cs typeface="Calibri"/>
              </a:rPr>
              <a:t>Brainstorm answers in the chat,  and then show list to crystalize some core themes.</a:t>
            </a:r>
          </a:p>
          <a:p>
            <a:r>
              <a:rPr lang="en-US">
                <a:ea typeface="Calibri"/>
                <a:cs typeface="Calibri"/>
              </a:rPr>
              <a:t>What are the common challenges that leaders experience</a:t>
            </a:r>
          </a:p>
        </p:txBody>
      </p:sp>
      <p:sp>
        <p:nvSpPr>
          <p:cNvPr id="4" name="Slide Number Placeholder 3"/>
          <p:cNvSpPr>
            <a:spLocks noGrp="1"/>
          </p:cNvSpPr>
          <p:nvPr>
            <p:ph type="sldNum" sz="quarter" idx="5"/>
          </p:nvPr>
        </p:nvSpPr>
        <p:spPr/>
        <p:txBody>
          <a:bodyPr/>
          <a:lstStyle/>
          <a:p>
            <a:fld id="{A0C99938-B263-40E3-8D01-DFEFBD68C390}" type="slidenum">
              <a:rPr lang="en-US"/>
              <a:t>12</a:t>
            </a:fld>
            <a:endParaRPr lang="en-US"/>
          </a:p>
        </p:txBody>
      </p:sp>
    </p:spTree>
    <p:extLst>
      <p:ext uri="{BB962C8B-B14F-4D97-AF65-F5344CB8AC3E}">
        <p14:creationId xmlns:p14="http://schemas.microsoft.com/office/powerpoint/2010/main" val="4071125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r>
              <a:rPr lang="en-US">
                <a:ea typeface="Calibri"/>
                <a:cs typeface="Calibri"/>
              </a:rPr>
              <a:t>This is how we deal with those issues- we ask questions.</a:t>
            </a:r>
          </a:p>
          <a:p>
            <a:r>
              <a:rPr lang="en-US">
                <a:ea typeface="Calibri"/>
                <a:cs typeface="Calibri"/>
              </a:rPr>
              <a:t>Ask for volunteers to come off mute. </a:t>
            </a:r>
          </a:p>
        </p:txBody>
      </p:sp>
      <p:sp>
        <p:nvSpPr>
          <p:cNvPr id="4" name="Slide Number Placeholder 3"/>
          <p:cNvSpPr>
            <a:spLocks noGrp="1"/>
          </p:cNvSpPr>
          <p:nvPr>
            <p:ph type="sldNum" sz="quarter" idx="5"/>
          </p:nvPr>
        </p:nvSpPr>
        <p:spPr/>
        <p:txBody>
          <a:bodyPr/>
          <a:lstStyle/>
          <a:p>
            <a:fld id="{415128E4-6EED-4DD7-8932-0F2E72A616D4}" type="slidenum">
              <a:rPr lang="en-US"/>
              <a:t>13</a:t>
            </a:fld>
            <a:endParaRPr lang="en-US"/>
          </a:p>
        </p:txBody>
      </p:sp>
    </p:spTree>
    <p:extLst>
      <p:ext uri="{BB962C8B-B14F-4D97-AF65-F5344CB8AC3E}">
        <p14:creationId xmlns:p14="http://schemas.microsoft.com/office/powerpoint/2010/main" val="3676870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read</a:t>
            </a:r>
          </a:p>
          <a:p>
            <a:endParaRPr lang="en-US">
              <a:ea typeface="Calibri"/>
              <a:cs typeface="Calibri"/>
            </a:endParaRPr>
          </a:p>
          <a:p>
            <a:r>
              <a:rPr lang="en-US">
                <a:ea typeface="Calibri"/>
                <a:cs typeface="Calibri"/>
              </a:rPr>
              <a:t>Which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14</a:t>
            </a:fld>
            <a:endParaRPr lang="en-US"/>
          </a:p>
        </p:txBody>
      </p:sp>
    </p:spTree>
    <p:extLst>
      <p:ext uri="{BB962C8B-B14F-4D97-AF65-F5344CB8AC3E}">
        <p14:creationId xmlns:p14="http://schemas.microsoft.com/office/powerpoint/2010/main" val="442483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a:t>
            </a:r>
          </a:p>
          <a:p>
            <a:endParaRPr lang="en-US">
              <a:ea typeface="Calibri"/>
              <a:cs typeface="Calibri"/>
            </a:endParaRPr>
          </a:p>
          <a:p>
            <a:r>
              <a:rPr lang="en-US">
                <a:ea typeface="Calibri"/>
                <a:cs typeface="Calibri"/>
              </a:rPr>
              <a:t>What stands out or do you have questions about</a:t>
            </a:r>
          </a:p>
        </p:txBody>
      </p:sp>
      <p:sp>
        <p:nvSpPr>
          <p:cNvPr id="4" name="Slide Number Placeholder 3"/>
          <p:cNvSpPr>
            <a:spLocks noGrp="1"/>
          </p:cNvSpPr>
          <p:nvPr>
            <p:ph type="sldNum" sz="quarter" idx="5"/>
          </p:nvPr>
        </p:nvSpPr>
        <p:spPr/>
        <p:txBody>
          <a:bodyPr/>
          <a:lstStyle/>
          <a:p>
            <a:fld id="{415128E4-6EED-4DD7-8932-0F2E72A616D4}" type="slidenum">
              <a:rPr lang="en-US"/>
              <a:t>15</a:t>
            </a:fld>
            <a:endParaRPr lang="en-US"/>
          </a:p>
        </p:txBody>
      </p:sp>
    </p:spTree>
    <p:extLst>
      <p:ext uri="{BB962C8B-B14F-4D97-AF65-F5344CB8AC3E}">
        <p14:creationId xmlns:p14="http://schemas.microsoft.com/office/powerpoint/2010/main" val="2492230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a:t>
            </a:r>
          </a:p>
          <a:p>
            <a:endParaRPr lang="en-US">
              <a:ea typeface="Calibri"/>
              <a:cs typeface="Calibri"/>
            </a:endParaRPr>
          </a:p>
          <a:p>
            <a:r>
              <a:rPr lang="en-US">
                <a:ea typeface="Calibri"/>
                <a:cs typeface="Calibri"/>
              </a:rPr>
              <a:t>I used these questions to train myself to not immediately jump to advice or diagnosis. You can start to use them for specific purposes. </a:t>
            </a:r>
          </a:p>
        </p:txBody>
      </p:sp>
      <p:sp>
        <p:nvSpPr>
          <p:cNvPr id="4" name="Slide Number Placeholder 3"/>
          <p:cNvSpPr>
            <a:spLocks noGrp="1"/>
          </p:cNvSpPr>
          <p:nvPr>
            <p:ph type="sldNum" sz="quarter" idx="5"/>
          </p:nvPr>
        </p:nvSpPr>
        <p:spPr/>
        <p:txBody>
          <a:bodyPr/>
          <a:lstStyle/>
          <a:p>
            <a:fld id="{A0C99938-B263-40E3-8D01-DFEFBD68C390}" type="slidenum">
              <a:rPr lang="en-US"/>
              <a:t>16</a:t>
            </a:fld>
            <a:endParaRPr lang="en-US"/>
          </a:p>
        </p:txBody>
      </p:sp>
    </p:spTree>
    <p:extLst>
      <p:ext uri="{BB962C8B-B14F-4D97-AF65-F5344CB8AC3E}">
        <p14:creationId xmlns:p14="http://schemas.microsoft.com/office/powerpoint/2010/main" val="2016510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15128E4-6EED-4DD7-8932-0F2E72A616D4}" type="slidenum">
              <a:rPr lang="en-US"/>
              <a:t>17</a:t>
            </a:fld>
            <a:endParaRPr lang="en-US"/>
          </a:p>
        </p:txBody>
      </p:sp>
    </p:spTree>
    <p:extLst>
      <p:ext uri="{BB962C8B-B14F-4D97-AF65-F5344CB8AC3E}">
        <p14:creationId xmlns:p14="http://schemas.microsoft.com/office/powerpoint/2010/main" val="3046340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t>
            </a:r>
          </a:p>
          <a:p>
            <a:endParaRPr lang="en-US">
              <a:ea typeface="Calibri"/>
              <a:cs typeface="Calibri"/>
            </a:endParaRPr>
          </a:p>
          <a:p>
            <a:r>
              <a:rPr lang="en-US">
                <a:ea typeface="Calibri"/>
                <a:cs typeface="Calibri"/>
              </a:rPr>
              <a:t>There is a framework you can use. If you use this, you are being a coach.  </a:t>
            </a:r>
          </a:p>
        </p:txBody>
      </p:sp>
      <p:sp>
        <p:nvSpPr>
          <p:cNvPr id="4" name="Slide Number Placeholder 3"/>
          <p:cNvSpPr>
            <a:spLocks noGrp="1"/>
          </p:cNvSpPr>
          <p:nvPr>
            <p:ph type="sldNum" sz="quarter" idx="5"/>
          </p:nvPr>
        </p:nvSpPr>
        <p:spPr/>
        <p:txBody>
          <a:bodyPr/>
          <a:lstStyle/>
          <a:p>
            <a:fld id="{415128E4-6EED-4DD7-8932-0F2E72A616D4}" type="slidenum">
              <a:rPr lang="en-US"/>
              <a:t>18</a:t>
            </a:fld>
            <a:endParaRPr lang="en-US"/>
          </a:p>
        </p:txBody>
      </p:sp>
    </p:spTree>
    <p:extLst>
      <p:ext uri="{BB962C8B-B14F-4D97-AF65-F5344CB8AC3E}">
        <p14:creationId xmlns:p14="http://schemas.microsoft.com/office/powerpoint/2010/main" val="37232518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- 35 minutes. We will join for 10 minute sessions. Amanda will be floating, we will stay for 10 min segments </a:t>
            </a:r>
          </a:p>
        </p:txBody>
      </p:sp>
      <p:sp>
        <p:nvSpPr>
          <p:cNvPr id="4" name="Slide Number Placeholder 3"/>
          <p:cNvSpPr>
            <a:spLocks noGrp="1"/>
          </p:cNvSpPr>
          <p:nvPr>
            <p:ph type="sldNum" sz="quarter" idx="5"/>
          </p:nvPr>
        </p:nvSpPr>
        <p:spPr/>
        <p:txBody>
          <a:bodyPr/>
          <a:lstStyle/>
          <a:p>
            <a:fld id="{415128E4-6EED-4DD7-8932-0F2E72A616D4}" type="slidenum">
              <a:rPr lang="en-US"/>
              <a:t>19</a:t>
            </a:fld>
            <a:endParaRPr lang="en-US"/>
          </a:p>
        </p:txBody>
      </p:sp>
    </p:spTree>
    <p:extLst>
      <p:ext uri="{BB962C8B-B14F-4D97-AF65-F5344CB8AC3E}">
        <p14:creationId xmlns:p14="http://schemas.microsoft.com/office/powerpoint/2010/main" val="1758199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Amanda- We will put this in the chat. When they come back we will stop screen sharing and let them give feedback on experience. </a:t>
            </a:r>
          </a:p>
        </p:txBody>
      </p:sp>
      <p:sp>
        <p:nvSpPr>
          <p:cNvPr id="4" name="Slide Number Placeholder 3"/>
          <p:cNvSpPr>
            <a:spLocks noGrp="1"/>
          </p:cNvSpPr>
          <p:nvPr>
            <p:ph type="sldNum" sz="quarter" idx="5"/>
          </p:nvPr>
        </p:nvSpPr>
        <p:spPr/>
        <p:txBody>
          <a:bodyPr/>
          <a:lstStyle/>
          <a:p>
            <a:fld id="{A0C99938-B263-40E3-8D01-DFEFBD68C390}" type="slidenum">
              <a:rPr lang="en-US"/>
              <a:t>20</a:t>
            </a:fld>
            <a:endParaRPr lang="en-US"/>
          </a:p>
        </p:txBody>
      </p:sp>
    </p:spTree>
    <p:extLst>
      <p:ext uri="{BB962C8B-B14F-4D97-AF65-F5344CB8AC3E}">
        <p14:creationId xmlns:p14="http://schemas.microsoft.com/office/powerpoint/2010/main" val="1001135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228600">
              <a:lnSpc>
                <a:spcPct val="90000"/>
              </a:lnSpc>
              <a:spcBef>
                <a:spcPts val="1000"/>
              </a:spcBef>
              <a:buFont typeface="Arial,Sans-Serif"/>
              <a:buChar char="•"/>
            </a:pPr>
            <a:r>
              <a:rPr lang="en-US">
                <a:ea typeface="Calibri"/>
                <a:cs typeface="Calibri"/>
              </a:rPr>
              <a:t>Amanda- </a:t>
            </a:r>
            <a:r>
              <a:rPr lang="en-US" i="1"/>
              <a:t>Who are you and how would </a:t>
            </a:r>
            <a:r>
              <a:rPr lang="en-US" i="1" err="1"/>
              <a:t>youdescribe</a:t>
            </a:r>
            <a:r>
              <a:rPr lang="en-US" i="1"/>
              <a:t> yourself?</a:t>
            </a:r>
            <a:endParaRPr lang="en-US"/>
          </a:p>
          <a:p>
            <a:pPr marL="171450" indent="-228600">
              <a:lnSpc>
                <a:spcPct val="90000"/>
              </a:lnSpc>
              <a:spcBef>
                <a:spcPts val="1000"/>
              </a:spcBef>
              <a:buFont typeface="Arial,Sans-Serif"/>
              <a:buChar char="•"/>
            </a:pPr>
            <a:r>
              <a:rPr lang="en-US" i="1"/>
              <a:t>What is helpful for me to know as </a:t>
            </a:r>
            <a:r>
              <a:rPr lang="en-US" i="1" err="1"/>
              <a:t>westart</a:t>
            </a:r>
            <a:r>
              <a:rPr lang="en-US" i="1"/>
              <a:t> coaching?</a:t>
            </a:r>
            <a:endParaRPr lang="en-US"/>
          </a:p>
          <a:p>
            <a:pPr marL="171450" indent="-228600">
              <a:lnSpc>
                <a:spcPct val="90000"/>
              </a:lnSpc>
              <a:spcBef>
                <a:spcPts val="1000"/>
              </a:spcBef>
              <a:buFont typeface="Arial,Sans-Serif"/>
              <a:buChar char="•"/>
            </a:pPr>
            <a:r>
              <a:rPr lang="en-US" i="1"/>
              <a:t>What might your goals in coaching be?</a:t>
            </a:r>
            <a:endParaRPr lang="en-US"/>
          </a:p>
          <a:p>
            <a:pPr marL="171450" indent="-228600">
              <a:lnSpc>
                <a:spcPct val="90000"/>
              </a:lnSpc>
              <a:spcBef>
                <a:spcPts val="1000"/>
              </a:spcBef>
              <a:buFont typeface="Arial,Sans-Serif"/>
              <a:buChar char="•"/>
            </a:pP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21</a:t>
            </a:fld>
            <a:endParaRPr lang="en-US"/>
          </a:p>
        </p:txBody>
      </p:sp>
    </p:spTree>
    <p:extLst>
      <p:ext uri="{BB962C8B-B14F-4D97-AF65-F5344CB8AC3E}">
        <p14:creationId xmlns:p14="http://schemas.microsoft.com/office/powerpoint/2010/main" val="3207359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3488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0710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28552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818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2/19/2026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93896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2/19/2026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06841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19550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0409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2/19/2026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32441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71660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2/19/2026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06239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727881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full width text 1 1 1 1">
  <p:cSld name="Title + full width text 1 1 1 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200" y="1072225"/>
            <a:ext cx="10997600"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129" name="Google Shape;129;p20"/>
          <p:cNvSpPr txBox="1">
            <a:spLocks noGrp="1"/>
          </p:cNvSpPr>
          <p:nvPr>
            <p:ph type="title"/>
          </p:nvPr>
        </p:nvSpPr>
        <p:spPr>
          <a:xfrm>
            <a:off x="524300" y="103600"/>
            <a:ext cx="9262400"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600" y="1108525"/>
            <a:ext cx="10864800"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extLst>
      <p:ext uri="{BB962C8B-B14F-4D97-AF65-F5344CB8AC3E}">
        <p14:creationId xmlns:p14="http://schemas.microsoft.com/office/powerpoint/2010/main" val="2737971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2/19/2026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438816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ohiostate.pressbooks.pub/choosingsources/chapter/academic-argument/"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forms.office.com/r/3sNYfqZbNE" TargetMode="External"/><Relationship Id="rId2" Type="http://schemas.openxmlformats.org/officeDocument/2006/relationships/hyperlink" Target="https://forms.office.com/r/hUGMGf0efH"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39000" b="-39000"/>
          </a:stretch>
        </a:blipFill>
        <a:effectLst/>
      </p:bgPr>
    </p:bg>
    <p:spTree>
      <p:nvGrpSpPr>
        <p:cNvPr id="1" name="">
          <a:extLst>
            <a:ext uri="{FF2B5EF4-FFF2-40B4-BE49-F238E27FC236}">
              <a16:creationId xmlns:a16="http://schemas.microsoft.com/office/drawing/2014/main" id="{8A35DD65-5954-B15A-277C-70629F018EFA}"/>
            </a:ext>
          </a:extLst>
        </p:cNvPr>
        <p:cNvGrpSpPr/>
        <p:nvPr/>
      </p:nvGrpSpPr>
      <p:grpSpPr>
        <a:xfrm>
          <a:off x="0" y="0"/>
          <a:ext cx="0" cy="0"/>
          <a:chOff x="0" y="0"/>
          <a:chExt cx="0" cy="0"/>
        </a:xfrm>
      </p:grpSpPr>
      <p:pic>
        <p:nvPicPr>
          <p:cNvPr id="4" name="Content Placeholder 3" descr="A group of people holding megaphones&#10;&#10;AI-generated content may be incorrect.">
            <a:extLst>
              <a:ext uri="{FF2B5EF4-FFF2-40B4-BE49-F238E27FC236}">
                <a16:creationId xmlns:a16="http://schemas.microsoft.com/office/drawing/2014/main" id="{7AC4A0DF-DF6E-0F1D-9AEE-40CA46921C8A}"/>
              </a:ext>
            </a:extLst>
          </p:cNvPr>
          <p:cNvPicPr>
            <a:picLocks noGrp="1" noChangeAspect="1"/>
          </p:cNvPicPr>
          <p:nvPr>
            <p:ph idx="1"/>
          </p:nvPr>
        </p:nvPicPr>
        <p:blipFill>
          <a:blip r:embed="rId4"/>
          <a:srcRect l="-385" t="24168" r="96" b="10701"/>
          <a:stretch>
            <a:fillRect/>
          </a:stretch>
        </p:blipFill>
        <p:spPr>
          <a:xfrm>
            <a:off x="-22673" y="-33883"/>
            <a:ext cx="12215431" cy="6897093"/>
          </a:xfrm>
          <a:prstGeom prst="rect">
            <a:avLst/>
          </a:prstGeom>
        </p:spPr>
      </p:pic>
      <p:sp>
        <p:nvSpPr>
          <p:cNvPr id="2" name="Content Placeholder 2">
            <a:extLst>
              <a:ext uri="{FF2B5EF4-FFF2-40B4-BE49-F238E27FC236}">
                <a16:creationId xmlns:a16="http://schemas.microsoft.com/office/drawing/2014/main" id="{8A98555B-B749-6710-CA3F-C55A27100C0F}"/>
              </a:ext>
            </a:extLst>
          </p:cNvPr>
          <p:cNvSpPr>
            <a:spLocks noGrp="1"/>
          </p:cNvSpPr>
          <p:nvPr/>
        </p:nvSpPr>
        <p:spPr>
          <a:xfrm>
            <a:off x="7086921" y="5770753"/>
            <a:ext cx="4807453" cy="599164"/>
          </a:xfrm>
          <a:prstGeom prst="rect">
            <a:avLst/>
          </a:prstGeom>
          <a:solidFill>
            <a:schemeClr val="bg1"/>
          </a:solidFill>
        </p:spPr>
        <p:txBody>
          <a:bodyPr vert="horz" lIns="91440" tIns="45720" rIns="91440" bIns="4572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a:latin typeface="Aharoni"/>
                <a:cs typeface="Aharoni"/>
              </a:rPr>
              <a:t>2026 COACH Kick Off!</a:t>
            </a:r>
            <a:endParaRPr lang="en-US" sz="3600" err="1">
              <a:latin typeface="Aharoni"/>
              <a:cs typeface="Aharoni"/>
            </a:endParaRPr>
          </a:p>
          <a:p>
            <a:pPr marL="0" indent="0">
              <a:buNone/>
            </a:pPr>
            <a:endParaRPr lang="en-US"/>
          </a:p>
        </p:txBody>
      </p:sp>
    </p:spTree>
    <p:extLst>
      <p:ext uri="{BB962C8B-B14F-4D97-AF65-F5344CB8AC3E}">
        <p14:creationId xmlns:p14="http://schemas.microsoft.com/office/powerpoint/2010/main" val="525295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62585" y="2796821"/>
            <a:ext cx="9144000" cy="3085364"/>
          </a:xfrm>
        </p:spPr>
        <p:txBody>
          <a:bodyPr vert="horz" lIns="0" tIns="0" rIns="0" bIns="0" rtlCol="0" anchor="t">
            <a:normAutofit fontScale="92500"/>
          </a:bodyPr>
          <a:lstStyle/>
          <a:p>
            <a:r>
              <a:rPr lang="en-US"/>
              <a:t>By attending this webinar, you confirm that you are a </a:t>
            </a:r>
            <a:r>
              <a:rPr lang="en-US">
                <a:solidFill>
                  <a:srgbClr val="00B0F0"/>
                </a:solidFill>
              </a:rPr>
              <a:t>NEA member or staff person. </a:t>
            </a:r>
            <a:r>
              <a:rPr lang="en-US"/>
              <a:t> The information you receive here is only for your use in your capacity as an NEA member or supporter.</a:t>
            </a:r>
          </a:p>
          <a:p>
            <a:pPr algn="l"/>
            <a:endParaRPr lang="en-US"/>
          </a:p>
          <a:p>
            <a:r>
              <a:rPr lang="en-US"/>
              <a:t>This presentation and its contents </a:t>
            </a:r>
            <a:r>
              <a:rPr lang="en-US">
                <a:solidFill>
                  <a:srgbClr val="00B0F0"/>
                </a:solidFill>
              </a:rPr>
              <a:t>are confidential</a:t>
            </a:r>
            <a:r>
              <a:rPr lang="en-US"/>
              <a:t> and may not be further distributed or passed on to any other person or published or reproduced, in whole or in part, by any medium or in any form, for any purpose.  Audio/video recording, copying of slides, and the use of AI note-taking tools are prohibited without the written consent.  Violation of these terms may result in legal action.</a:t>
            </a:r>
          </a:p>
        </p:txBody>
      </p:sp>
      <p:sp>
        <p:nvSpPr>
          <p:cNvPr id="4" name="Rectangle 3"/>
          <p:cNvSpPr/>
          <p:nvPr/>
        </p:nvSpPr>
        <p:spPr>
          <a:xfrm>
            <a:off x="1321788" y="912962"/>
            <a:ext cx="9204282" cy="923330"/>
          </a:xfrm>
          <a:prstGeom prst="rect">
            <a:avLst/>
          </a:prstGeom>
        </p:spPr>
        <p:txBody>
          <a:bodyPr wrap="square">
            <a:spAutoFit/>
          </a:bodyPr>
          <a:lstStyle/>
          <a:p>
            <a:r>
              <a:rPr lang="en-US" sz="5400" b="1"/>
              <a:t>NEA Members and Supporters</a:t>
            </a:r>
          </a:p>
        </p:txBody>
      </p:sp>
    </p:spTree>
    <p:extLst>
      <p:ext uri="{BB962C8B-B14F-4D97-AF65-F5344CB8AC3E}">
        <p14:creationId xmlns:p14="http://schemas.microsoft.com/office/powerpoint/2010/main" val="434482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900" y="259784"/>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8765"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5429"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10772" y="5842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4400" y="2047849"/>
            <a:ext cx="10752156" cy="4153075"/>
          </a:xfrm>
        </p:spPr>
        <p:txBody>
          <a:bodyPr vert="horz" lIns="0" tIns="45708" rIns="0" bIns="45708" rtlCol="0" anchor="t">
            <a:noAutofit/>
          </a:bodyPr>
          <a:lstStyle/>
          <a:p>
            <a:pPr marL="0" indent="0">
              <a:buNone/>
            </a:pPr>
            <a:r>
              <a:rPr lang="en-US" sz="3200"/>
              <a:t>We begin by acknowledging that through a history of colonization and brutality, we are currently on the traditional lands stewarded by generations of indigenous people.</a:t>
            </a:r>
            <a:endParaRPr lang="en-US" sz="3200">
              <a:cs typeface="Calibri"/>
            </a:endParaRPr>
          </a:p>
          <a:p>
            <a:pPr marL="0" indent="0">
              <a:buNone/>
            </a:pPr>
            <a:r>
              <a:rPr lang="en-US" sz="3200">
                <a:cs typeface="Calibri"/>
              </a:rPr>
              <a:t>We honor these indigenous people, all elders, past, </a:t>
            </a:r>
            <a:r>
              <a:rPr lang="en-US" sz="2800">
                <a:cs typeface="Calibri"/>
              </a:rPr>
              <a:t>present</a:t>
            </a:r>
            <a:r>
              <a:rPr lang="en-US" sz="3200">
                <a:cs typeface="Calibri"/>
              </a:rPr>
              <a: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ipboard with a pencil&#10;&#10;AI-generated content may be incorrect.">
            <a:extLst>
              <a:ext uri="{FF2B5EF4-FFF2-40B4-BE49-F238E27FC236}">
                <a16:creationId xmlns:a16="http://schemas.microsoft.com/office/drawing/2014/main" id="{7D063D6B-71DE-F275-83FC-1750BFA604A1}"/>
              </a:ext>
            </a:extLst>
          </p:cNvPr>
          <p:cNvPicPr>
            <a:picLocks noChangeAspect="1"/>
          </p:cNvPicPr>
          <p:nvPr/>
        </p:nvPicPr>
        <p:blipFill>
          <a:blip r:embed="rId3"/>
          <a:srcRect t="2000" b="3436"/>
          <a:stretch>
            <a:fillRect/>
          </a:stretch>
        </p:blipFill>
        <p:spPr>
          <a:xfrm>
            <a:off x="2522356"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2872FD-1164-C412-AAB2-1C5132D44198}"/>
              </a:ext>
            </a:extLst>
          </p:cNvPr>
          <p:cNvSpPr>
            <a:spLocks noGrp="1"/>
          </p:cNvSpPr>
          <p:nvPr>
            <p:ph type="title"/>
          </p:nvPr>
        </p:nvSpPr>
        <p:spPr>
          <a:xfrm>
            <a:off x="838200" y="365125"/>
            <a:ext cx="3822189" cy="1899912"/>
          </a:xfrm>
        </p:spPr>
        <p:txBody>
          <a:bodyPr>
            <a:normAutofit/>
          </a:bodyPr>
          <a:lstStyle/>
          <a:p>
            <a:r>
              <a:rPr lang="en-US" sz="4000"/>
              <a:t>Agenda</a:t>
            </a:r>
          </a:p>
        </p:txBody>
      </p:sp>
      <p:sp>
        <p:nvSpPr>
          <p:cNvPr id="3" name="Content Placeholder 2">
            <a:extLst>
              <a:ext uri="{FF2B5EF4-FFF2-40B4-BE49-F238E27FC236}">
                <a16:creationId xmlns:a16="http://schemas.microsoft.com/office/drawing/2014/main" id="{0E1FB608-81C5-E094-57A1-9A9BB1066E7A}"/>
              </a:ext>
            </a:extLst>
          </p:cNvPr>
          <p:cNvSpPr>
            <a:spLocks noGrp="1"/>
          </p:cNvSpPr>
          <p:nvPr>
            <p:ph idx="1"/>
          </p:nvPr>
        </p:nvSpPr>
        <p:spPr>
          <a:xfrm>
            <a:off x="611221" y="1712733"/>
            <a:ext cx="4527444" cy="3742762"/>
          </a:xfrm>
        </p:spPr>
        <p:txBody>
          <a:bodyPr vert="horz" lIns="91440" tIns="45720" rIns="91440" bIns="45720" rtlCol="0" anchor="t">
            <a:noAutofit/>
          </a:bodyPr>
          <a:lstStyle/>
          <a:p>
            <a:pPr marL="514350" indent="-514350">
              <a:buAutoNum type="arabicPeriod"/>
            </a:pPr>
            <a:r>
              <a:rPr lang="en-US" sz="2400"/>
              <a:t>Welcome , Introductions, and Overview (35 minutes)</a:t>
            </a:r>
          </a:p>
          <a:p>
            <a:pPr marL="514350" indent="-514350">
              <a:buAutoNum type="arabicPeriod"/>
            </a:pPr>
            <a:r>
              <a:rPr lang="en-US" sz="2400"/>
              <a:t>Your Role as a Coach (5 minutes)</a:t>
            </a:r>
          </a:p>
          <a:p>
            <a:pPr marL="514350" indent="-514350">
              <a:buAutoNum type="arabicPeriod"/>
            </a:pPr>
            <a:r>
              <a:rPr lang="en-US" sz="2400"/>
              <a:t>Focus Core Coaching Skill: Asking Questions (30 minutes)</a:t>
            </a:r>
          </a:p>
          <a:p>
            <a:pPr marL="514350" indent="-514350">
              <a:buAutoNum type="arabicPeriod"/>
            </a:pPr>
            <a:r>
              <a:rPr lang="en-US" sz="2400"/>
              <a:t>Training: Coaching Skills + Practice (35 minutes)</a:t>
            </a:r>
          </a:p>
          <a:p>
            <a:pPr marL="514350" indent="-514350">
              <a:buAutoNum type="arabicPeriod"/>
            </a:pPr>
            <a:r>
              <a:rPr lang="en-US" sz="2400"/>
              <a:t>Campaign Lab Nuts and Bolts (10 minutes)</a:t>
            </a:r>
          </a:p>
          <a:p>
            <a:pPr marL="514350" indent="-514350">
              <a:buAutoNum type="arabicPeriod"/>
            </a:pPr>
            <a:r>
              <a:rPr lang="en-US" sz="2400"/>
              <a:t>Wrap Up: Q &amp; A (10 minutes)</a:t>
            </a:r>
          </a:p>
          <a:p>
            <a:pPr>
              <a:buAutoNum type="arabicPeriod"/>
            </a:pPr>
            <a:endParaRPr lang="en-US" sz="1800"/>
          </a:p>
          <a:p>
            <a:pPr>
              <a:buAutoNum type="arabicPeriod"/>
            </a:pPr>
            <a:endParaRPr lang="en-US" sz="1600"/>
          </a:p>
        </p:txBody>
      </p:sp>
    </p:spTree>
    <p:extLst>
      <p:ext uri="{BB962C8B-B14F-4D97-AF65-F5344CB8AC3E}">
        <p14:creationId xmlns:p14="http://schemas.microsoft.com/office/powerpoint/2010/main" val="840705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02CCF0-4456-0A9C-EC9B-71F61757EBD3}"/>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kern="1200">
                <a:solidFill>
                  <a:schemeClr val="tx1"/>
                </a:solidFill>
                <a:latin typeface="+mj-lt"/>
                <a:ea typeface="+mj-ea"/>
                <a:cs typeface="+mj-cs"/>
              </a:rPr>
              <a:t>Our Thoughts as Coaches &amp; Campaigners</a:t>
            </a:r>
          </a:p>
        </p:txBody>
      </p:sp>
      <p:pic>
        <p:nvPicPr>
          <p:cNvPr id="10" name="Picture 9" descr="A whistle on a chain&#10;&#10;AI-generated content may be incorrect.">
            <a:extLst>
              <a:ext uri="{FF2B5EF4-FFF2-40B4-BE49-F238E27FC236}">
                <a16:creationId xmlns:a16="http://schemas.microsoft.com/office/drawing/2014/main" id="{BCE7AA85-FA88-DA0F-FAE5-F18FBC26FB82}"/>
              </a:ext>
            </a:extLst>
          </p:cNvPr>
          <p:cNvPicPr>
            <a:picLocks noChangeAspect="1"/>
          </p:cNvPicPr>
          <p:nvPr/>
        </p:nvPicPr>
        <p:blipFill>
          <a:blip r:embed="rId3"/>
          <a:srcRect l="428" r="3" b="3"/>
          <a:stretch>
            <a:fillRect/>
          </a:stretch>
        </p:blipFill>
        <p:spPr>
          <a:xfrm>
            <a:off x="198741" y="2410448"/>
            <a:ext cx="5803323" cy="3890357"/>
          </a:xfrm>
          <a:prstGeom prst="rect">
            <a:avLst/>
          </a:prstGeom>
        </p:spPr>
      </p:pic>
      <p:pic>
        <p:nvPicPr>
          <p:cNvPr id="9" name="Picture 8" descr="An orange horn on a yellow background&#10;&#10;AI-generated content may be incorrect.">
            <a:extLst>
              <a:ext uri="{FF2B5EF4-FFF2-40B4-BE49-F238E27FC236}">
                <a16:creationId xmlns:a16="http://schemas.microsoft.com/office/drawing/2014/main" id="{676D1F92-53F0-D4F8-7035-0261480ACD88}"/>
              </a:ext>
            </a:extLst>
          </p:cNvPr>
          <p:cNvPicPr>
            <a:picLocks noChangeAspect="1"/>
          </p:cNvPicPr>
          <p:nvPr/>
        </p:nvPicPr>
        <p:blipFill>
          <a:blip r:embed="rId4"/>
          <a:srcRect l="16091" r="-3" b="-3"/>
          <a:stretch>
            <a:fillRect/>
          </a:stretch>
        </p:blipFill>
        <p:spPr>
          <a:xfrm>
            <a:off x="6189934" y="2410448"/>
            <a:ext cx="5803323" cy="3890357"/>
          </a:xfrm>
          <a:prstGeom prst="rect">
            <a:avLst/>
          </a:prstGeom>
        </p:spPr>
      </p:pic>
    </p:spTree>
    <p:extLst>
      <p:ext uri="{BB962C8B-B14F-4D97-AF65-F5344CB8AC3E}">
        <p14:creationId xmlns:p14="http://schemas.microsoft.com/office/powerpoint/2010/main" val="745408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ople doing teamwork illustration">
            <a:extLst>
              <a:ext uri="{FF2B5EF4-FFF2-40B4-BE49-F238E27FC236}">
                <a16:creationId xmlns:a16="http://schemas.microsoft.com/office/drawing/2014/main" id="{68FCC55C-220F-7CE9-4990-B7F82B382A7B}"/>
              </a:ext>
            </a:extLst>
          </p:cNvPr>
          <p:cNvPicPr>
            <a:picLocks noChangeAspect="1"/>
          </p:cNvPicPr>
          <p:nvPr/>
        </p:nvPicPr>
        <p:blipFill>
          <a:blip r:embed="rId3"/>
          <a:srcRect l="5457" r="5457"/>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47C61C-97EA-79EB-107F-D14276FA66A5}"/>
              </a:ext>
            </a:extLst>
          </p:cNvPr>
          <p:cNvSpPr>
            <a:spLocks noGrp="1"/>
          </p:cNvSpPr>
          <p:nvPr>
            <p:ph type="title"/>
          </p:nvPr>
        </p:nvSpPr>
        <p:spPr>
          <a:xfrm>
            <a:off x="838200" y="365125"/>
            <a:ext cx="3822189" cy="1899912"/>
          </a:xfrm>
        </p:spPr>
        <p:txBody>
          <a:bodyPr>
            <a:normAutofit/>
          </a:bodyPr>
          <a:lstStyle/>
          <a:p>
            <a:r>
              <a:rPr lang="en-US" sz="4000"/>
              <a:t>Introduce Yourself!</a:t>
            </a:r>
          </a:p>
        </p:txBody>
      </p:sp>
      <p:sp>
        <p:nvSpPr>
          <p:cNvPr id="3" name="Content Placeholder 2">
            <a:extLst>
              <a:ext uri="{FF2B5EF4-FFF2-40B4-BE49-F238E27FC236}">
                <a16:creationId xmlns:a16="http://schemas.microsoft.com/office/drawing/2014/main" id="{5AB2FCD3-C286-9265-B5A6-F75B6C63AF9B}"/>
              </a:ext>
            </a:extLst>
          </p:cNvPr>
          <p:cNvSpPr>
            <a:spLocks noGrp="1"/>
          </p:cNvSpPr>
          <p:nvPr>
            <p:ph idx="1"/>
          </p:nvPr>
        </p:nvSpPr>
        <p:spPr>
          <a:xfrm>
            <a:off x="838200" y="2434201"/>
            <a:ext cx="3822189" cy="3742762"/>
          </a:xfrm>
        </p:spPr>
        <p:txBody>
          <a:bodyPr vert="horz" lIns="91440" tIns="45720" rIns="91440" bIns="45720" rtlCol="0" anchor="t">
            <a:normAutofit/>
          </a:bodyPr>
          <a:lstStyle/>
          <a:p>
            <a:r>
              <a:rPr lang="en-US" sz="2400"/>
              <a:t>Name, title, location</a:t>
            </a:r>
          </a:p>
          <a:p>
            <a:r>
              <a:rPr lang="en-US" sz="2400"/>
              <a:t>Years of campaign experience</a:t>
            </a:r>
          </a:p>
          <a:p>
            <a:r>
              <a:rPr lang="en-US" sz="2400"/>
              <a:t>Kinds of campaigns you have been a part of </a:t>
            </a:r>
          </a:p>
          <a:p>
            <a:r>
              <a:rPr lang="en-US" sz="2400"/>
              <a:t>Secret Superpower- gift, skill, or talent you bring to table (doesn't have to be campaign-related)</a:t>
            </a:r>
          </a:p>
          <a:p>
            <a:endParaRPr lang="en-US" sz="2000"/>
          </a:p>
        </p:txBody>
      </p:sp>
    </p:spTree>
    <p:extLst>
      <p:ext uri="{BB962C8B-B14F-4D97-AF65-F5344CB8AC3E}">
        <p14:creationId xmlns:p14="http://schemas.microsoft.com/office/powerpoint/2010/main" val="1637186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tools on a table&#10;&#10;AI-generated content may be incorrect.">
            <a:extLst>
              <a:ext uri="{FF2B5EF4-FFF2-40B4-BE49-F238E27FC236}">
                <a16:creationId xmlns:a16="http://schemas.microsoft.com/office/drawing/2014/main" id="{A70F67FE-C16C-7C1D-486F-6679BFBF4CC2}"/>
              </a:ext>
            </a:extLst>
          </p:cNvPr>
          <p:cNvPicPr>
            <a:picLocks noChangeAspect="1"/>
          </p:cNvPicPr>
          <p:nvPr/>
        </p:nvPicPr>
        <p:blipFill>
          <a:blip r:embed="rId3"/>
          <a:srcRect l="1861" r="4021" b="-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376137" y="365125"/>
            <a:ext cx="4284252" cy="1899912"/>
          </a:xfrm>
        </p:spPr>
        <p:txBody>
          <a:bodyPr>
            <a:normAutofit/>
          </a:bodyPr>
          <a:lstStyle/>
          <a:p>
            <a:r>
              <a:rPr lang="en-US" sz="4000"/>
              <a:t>How Campaign Lab Supports Local Campaigns</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384243" y="2263967"/>
            <a:ext cx="4276146" cy="3742762"/>
          </a:xfrm>
        </p:spPr>
        <p:txBody>
          <a:bodyPr vert="horz" lIns="91440" tIns="45720" rIns="91440" bIns="45720" rtlCol="0" anchor="t">
            <a:noAutofit/>
          </a:bodyPr>
          <a:lstStyle/>
          <a:p>
            <a:pPr marL="514350" indent="-514350">
              <a:spcAft>
                <a:spcPts val="1200"/>
              </a:spcAft>
              <a:buAutoNum type="arabicPeriod"/>
            </a:pPr>
            <a:r>
              <a:rPr lang="en-US" sz="2400"/>
              <a:t>Leadership Development through Coaching</a:t>
            </a:r>
          </a:p>
          <a:p>
            <a:pPr marL="514350" indent="-514350">
              <a:spcAft>
                <a:spcPts val="1200"/>
              </a:spcAft>
              <a:buAutoNum type="arabicPeriod"/>
            </a:pPr>
            <a:r>
              <a:rPr lang="en-US" sz="2400"/>
              <a:t>Campaign and Organizing Fundamentals: Tools and Training</a:t>
            </a:r>
          </a:p>
          <a:p>
            <a:pPr marL="514350" indent="-514350">
              <a:spcAft>
                <a:spcPts val="1200"/>
              </a:spcAft>
              <a:buAutoNum type="arabicPeriod"/>
            </a:pPr>
            <a:r>
              <a:rPr lang="en-US" sz="2400"/>
              <a:t>Assessment, Evaluation, and Centering Equity </a:t>
            </a:r>
          </a:p>
          <a:p>
            <a:pPr marL="514350" indent="-514350">
              <a:spcAft>
                <a:spcPts val="1200"/>
              </a:spcAft>
              <a:buAutoNum type="arabicPeriod"/>
            </a:pPr>
            <a:r>
              <a:rPr lang="en-US" sz="2400"/>
              <a:t>Strategizing and Collaboration</a:t>
            </a:r>
          </a:p>
          <a:p>
            <a:pPr marL="914400" lvl="1" indent="-457200">
              <a:buAutoNum type="arabicPeriod"/>
            </a:pPr>
            <a:endParaRPr lang="en-US" sz="2000"/>
          </a:p>
          <a:p>
            <a:pPr marL="457200" lvl="1" indent="0">
              <a:buNone/>
            </a:pPr>
            <a:endParaRPr lang="en-US" sz="2000"/>
          </a:p>
          <a:p>
            <a:pPr>
              <a:buAutoNum type="arabicPeriod"/>
            </a:pPr>
            <a:endParaRPr lang="en-US" sz="2000"/>
          </a:p>
        </p:txBody>
      </p:sp>
    </p:spTree>
    <p:extLst>
      <p:ext uri="{BB962C8B-B14F-4D97-AF65-F5344CB8AC3E}">
        <p14:creationId xmlns:p14="http://schemas.microsoft.com/office/powerpoint/2010/main" val="1228930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hild in a crown looking through a telescope&#10;&#10;AI-generated content may be incorrect.">
            <a:extLst>
              <a:ext uri="{FF2B5EF4-FFF2-40B4-BE49-F238E27FC236}">
                <a16:creationId xmlns:a16="http://schemas.microsoft.com/office/drawing/2014/main" id="{6F0AD18D-2075-80C0-33F4-3058B260C56A}"/>
              </a:ext>
            </a:extLst>
          </p:cNvPr>
          <p:cNvPicPr>
            <a:picLocks noChangeAspect="1"/>
          </p:cNvPicPr>
          <p:nvPr/>
        </p:nvPicPr>
        <p:blipFill>
          <a:blip r:embed="rId3"/>
          <a:srcRect l="3067" r="2816" b="-1"/>
          <a:stretch>
            <a:fillRect/>
          </a:stretch>
        </p:blipFill>
        <p:spPr>
          <a:xfrm>
            <a:off x="-1013297"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53E4C5-A295-79F5-C90D-D57E6BB66EAD}"/>
              </a:ext>
            </a:extLst>
          </p:cNvPr>
          <p:cNvSpPr>
            <a:spLocks noGrp="1"/>
          </p:cNvSpPr>
          <p:nvPr>
            <p:ph type="title"/>
          </p:nvPr>
        </p:nvSpPr>
        <p:spPr>
          <a:xfrm>
            <a:off x="7531610" y="365125"/>
            <a:ext cx="3822189" cy="1899912"/>
          </a:xfrm>
        </p:spPr>
        <p:txBody>
          <a:bodyPr>
            <a:normAutofit/>
          </a:bodyPr>
          <a:lstStyle/>
          <a:p>
            <a:r>
              <a:rPr lang="en-US" sz="4000"/>
              <a:t>How we are thinking of the year ahead</a:t>
            </a:r>
          </a:p>
        </p:txBody>
      </p:sp>
      <p:sp>
        <p:nvSpPr>
          <p:cNvPr id="3" name="Content Placeholder 2">
            <a:extLst>
              <a:ext uri="{FF2B5EF4-FFF2-40B4-BE49-F238E27FC236}">
                <a16:creationId xmlns:a16="http://schemas.microsoft.com/office/drawing/2014/main" id="{5481EBD3-6F8F-D91E-39A5-B9C33426434C}"/>
              </a:ext>
            </a:extLst>
          </p:cNvPr>
          <p:cNvSpPr>
            <a:spLocks noGrp="1"/>
          </p:cNvSpPr>
          <p:nvPr>
            <p:ph idx="1"/>
          </p:nvPr>
        </p:nvSpPr>
        <p:spPr>
          <a:xfrm>
            <a:off x="7158717" y="2263967"/>
            <a:ext cx="5013826" cy="3742762"/>
          </a:xfrm>
        </p:spPr>
        <p:txBody>
          <a:bodyPr vert="horz" lIns="91440" tIns="45720" rIns="91440" bIns="45720" rtlCol="0" anchor="t">
            <a:noAutofit/>
          </a:bodyPr>
          <a:lstStyle/>
          <a:p>
            <a:pPr>
              <a:spcAft>
                <a:spcPts val="1200"/>
              </a:spcAft>
            </a:pPr>
            <a:r>
              <a:rPr lang="en-US" sz="2400"/>
              <a:t>Local assessment as a baseline.</a:t>
            </a:r>
          </a:p>
          <a:p>
            <a:pPr>
              <a:spcAft>
                <a:spcPts val="1200"/>
              </a:spcAft>
            </a:pPr>
            <a:r>
              <a:rPr lang="en-US" sz="2400"/>
              <a:t>Define clear goals and priorities for the work in Campaign Lab.</a:t>
            </a:r>
          </a:p>
          <a:p>
            <a:pPr>
              <a:spcAft>
                <a:spcPts val="1200"/>
              </a:spcAft>
            </a:pPr>
            <a:r>
              <a:rPr lang="en-US" sz="2400" b="1"/>
              <a:t>Deepen coaching as a practice through skills building.</a:t>
            </a:r>
          </a:p>
          <a:p>
            <a:pPr>
              <a:spcAft>
                <a:spcPts val="1200"/>
              </a:spcAft>
            </a:pPr>
            <a:r>
              <a:rPr lang="en-US" sz="2400"/>
              <a:t>Greater structure to the process of building a campaign.</a:t>
            </a:r>
          </a:p>
        </p:txBody>
      </p:sp>
    </p:spTree>
    <p:extLst>
      <p:ext uri="{BB962C8B-B14F-4D97-AF65-F5344CB8AC3E}">
        <p14:creationId xmlns:p14="http://schemas.microsoft.com/office/powerpoint/2010/main" val="2673490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E082-EAEF-D806-1291-FA4E4076A11F}"/>
              </a:ext>
            </a:extLst>
          </p:cNvPr>
          <p:cNvSpPr>
            <a:spLocks noGrp="1"/>
          </p:cNvSpPr>
          <p:nvPr>
            <p:ph type="title"/>
          </p:nvPr>
        </p:nvSpPr>
        <p:spPr/>
        <p:txBody>
          <a:bodyPr/>
          <a:lstStyle/>
          <a:p>
            <a:r>
              <a:rPr lang="en-US"/>
              <a:t>Your Role as a Coach</a:t>
            </a:r>
          </a:p>
        </p:txBody>
      </p:sp>
      <p:sp>
        <p:nvSpPr>
          <p:cNvPr id="3" name="Content Placeholder 2">
            <a:extLst>
              <a:ext uri="{FF2B5EF4-FFF2-40B4-BE49-F238E27FC236}">
                <a16:creationId xmlns:a16="http://schemas.microsoft.com/office/drawing/2014/main" id="{B03BD8A8-081A-2E77-8B2C-304F360AC418}"/>
              </a:ext>
            </a:extLst>
          </p:cNvPr>
          <p:cNvSpPr>
            <a:spLocks noGrp="1"/>
          </p:cNvSpPr>
          <p:nvPr>
            <p:ph idx="1"/>
          </p:nvPr>
        </p:nvSpPr>
        <p:spPr>
          <a:xfrm>
            <a:off x="838200" y="1587086"/>
            <a:ext cx="10515600" cy="4589877"/>
          </a:xfrm>
        </p:spPr>
        <p:txBody>
          <a:bodyPr vert="horz" lIns="91440" tIns="45720" rIns="91440" bIns="45720" rtlCol="0" anchor="t">
            <a:normAutofit/>
          </a:bodyPr>
          <a:lstStyle/>
          <a:p>
            <a:pPr marL="0" indent="0">
              <a:buNone/>
            </a:pPr>
            <a:endParaRPr lang="en-US" sz="2400">
              <a:highlight>
                <a:srgbClr val="FFFFFF"/>
              </a:highlight>
            </a:endParaRPr>
          </a:p>
          <a:p>
            <a:pPr lvl="1">
              <a:spcAft>
                <a:spcPts val="1200"/>
              </a:spcAft>
            </a:pPr>
            <a:r>
              <a:rPr lang="en-US" b="1">
                <a:highlight>
                  <a:srgbClr val="FFFFFF"/>
                </a:highlight>
              </a:rPr>
              <a:t>Developing Leaders</a:t>
            </a:r>
            <a:r>
              <a:rPr lang="en-US">
                <a:highlight>
                  <a:srgbClr val="FFFFFF"/>
                </a:highlight>
              </a:rPr>
              <a:t>- Hold the Team Lead as a whole person to deepen their vision, determination and capacity to lead.</a:t>
            </a:r>
          </a:p>
          <a:p>
            <a:pPr lvl="1">
              <a:spcAft>
                <a:spcPts val="1200"/>
              </a:spcAft>
            </a:pPr>
            <a:r>
              <a:rPr lang="en-US" b="1">
                <a:highlight>
                  <a:srgbClr val="FFFFFF"/>
                </a:highlight>
              </a:rPr>
              <a:t>Serving as a Campaign Guide</a:t>
            </a:r>
            <a:r>
              <a:rPr lang="en-US">
                <a:highlight>
                  <a:srgbClr val="FFFFFF"/>
                </a:highlight>
              </a:rPr>
              <a:t> - Guide the Team Lead to be rigorous about the process of building a strong union and campaign. </a:t>
            </a:r>
          </a:p>
          <a:p>
            <a:pPr marL="457200" lvl="1" indent="0">
              <a:spcAft>
                <a:spcPts val="1200"/>
              </a:spcAft>
              <a:buNone/>
            </a:pPr>
            <a:endParaRPr lang="en-US" i="1">
              <a:highlight>
                <a:srgbClr val="FFFFFF"/>
              </a:highlight>
            </a:endParaRPr>
          </a:p>
          <a:p>
            <a:pPr marL="457200" lvl="1" indent="0">
              <a:spcAft>
                <a:spcPts val="1200"/>
              </a:spcAft>
              <a:buNone/>
            </a:pPr>
            <a:r>
              <a:rPr lang="en-US" i="1">
                <a:highlight>
                  <a:srgbClr val="FFFFFF"/>
                </a:highlight>
              </a:rPr>
              <a:t>What skills or capabilities do you have already for these two roles?</a:t>
            </a:r>
            <a:endParaRPr lang="en-US"/>
          </a:p>
          <a:p>
            <a:pPr marL="457200" lvl="1" indent="0">
              <a:spcAft>
                <a:spcPts val="1200"/>
              </a:spcAft>
              <a:buNone/>
            </a:pPr>
            <a:r>
              <a:rPr lang="en-US" i="1">
                <a:highlight>
                  <a:srgbClr val="FFFFFF"/>
                </a:highlight>
              </a:rPr>
              <a:t>What skills or capabilities do you still need to develop?</a:t>
            </a:r>
          </a:p>
          <a:p>
            <a:pPr marL="457200" lvl="1" indent="0">
              <a:spcAft>
                <a:spcPts val="1200"/>
              </a:spcAft>
              <a:buNone/>
            </a:pPr>
            <a:endParaRPr lang="en-US" sz="2200">
              <a:highlight>
                <a:srgbClr val="FFFFFF"/>
              </a:highlight>
            </a:endParaRPr>
          </a:p>
          <a:p>
            <a:pPr lvl="1">
              <a:spcAft>
                <a:spcPts val="1200"/>
              </a:spcAft>
            </a:pPr>
            <a:endParaRPr lang="en-US">
              <a:highlight>
                <a:srgbClr val="FFFFFF"/>
              </a:highlight>
            </a:endParaRPr>
          </a:p>
          <a:p>
            <a:pPr lvl="1">
              <a:spcAft>
                <a:spcPts val="1200"/>
              </a:spcAft>
            </a:pPr>
            <a:endParaRPr lang="en-US">
              <a:highlight>
                <a:srgbClr val="FFFFFF"/>
              </a:highlight>
            </a:endParaRPr>
          </a:p>
          <a:p>
            <a:endParaRPr lang="en-US"/>
          </a:p>
        </p:txBody>
      </p:sp>
    </p:spTree>
    <p:extLst>
      <p:ext uri="{BB962C8B-B14F-4D97-AF65-F5344CB8AC3E}">
        <p14:creationId xmlns:p14="http://schemas.microsoft.com/office/powerpoint/2010/main" val="3603447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6E206F7-CD6F-32B5-6E03-3C51E9EEC134}"/>
              </a:ext>
            </a:extLst>
          </p:cNvPr>
          <p:cNvSpPr>
            <a:spLocks noGrp="1"/>
          </p:cNvSpPr>
          <p:nvPr>
            <p:ph type="title"/>
          </p:nvPr>
        </p:nvSpPr>
        <p:spPr>
          <a:xfrm>
            <a:off x="857955" y="-805739"/>
            <a:ext cx="4597747" cy="1616203"/>
          </a:xfrm>
        </p:spPr>
        <p:txBody>
          <a:bodyPr vert="horz" lIns="91440" tIns="45720" rIns="91440" bIns="45720" rtlCol="0" anchor="b">
            <a:normAutofit/>
          </a:bodyPr>
          <a:lstStyle/>
          <a:p>
            <a:r>
              <a:rPr lang="en-US" b="1" kern="1200">
                <a:solidFill>
                  <a:schemeClr val="tx1"/>
                </a:solidFill>
                <a:latin typeface="+mj-lt"/>
                <a:ea typeface="+mj-ea"/>
                <a:cs typeface="+mj-cs"/>
              </a:rPr>
              <a:t>Why Coaching?</a:t>
            </a:r>
          </a:p>
        </p:txBody>
      </p:sp>
      <p:sp>
        <p:nvSpPr>
          <p:cNvPr id="4" name="Text Placeholder 3">
            <a:extLst>
              <a:ext uri="{FF2B5EF4-FFF2-40B4-BE49-F238E27FC236}">
                <a16:creationId xmlns:a16="http://schemas.microsoft.com/office/drawing/2014/main" id="{C7089935-BF4A-207C-35DF-C8FA7AEC6D2E}"/>
              </a:ext>
            </a:extLst>
          </p:cNvPr>
          <p:cNvSpPr>
            <a:spLocks noGrp="1"/>
          </p:cNvSpPr>
          <p:nvPr>
            <p:ph type="body" sz="half" idx="2"/>
          </p:nvPr>
        </p:nvSpPr>
        <p:spPr>
          <a:xfrm>
            <a:off x="853699" y="613720"/>
            <a:ext cx="5276559" cy="4243326"/>
          </a:xfrm>
        </p:spPr>
        <p:txBody>
          <a:bodyPr vert="horz" lIns="91440" tIns="45720" rIns="91440" bIns="45720" rtlCol="0" anchor="t">
            <a:noAutofit/>
          </a:bodyPr>
          <a:lstStyle/>
          <a:p>
            <a:pPr indent="-228600">
              <a:buFont typeface="Arial" panose="020B0604020202020204" pitchFamily="34" charset="0"/>
              <a:buChar char="•"/>
            </a:pPr>
            <a:endParaRPr lang="en-US" sz="2400"/>
          </a:p>
          <a:p>
            <a:pPr marL="342900" indent="-342900">
              <a:lnSpc>
                <a:spcPct val="150000"/>
              </a:lnSpc>
              <a:spcAft>
                <a:spcPts val="1200"/>
              </a:spcAft>
              <a:buChar char="•"/>
            </a:pPr>
            <a:r>
              <a:rPr lang="en-US" sz="2400"/>
              <a:t>Enable leaders to grow, understand their own agency and gain clarity about what is needed.</a:t>
            </a:r>
            <a:r>
              <a:rPr lang="en-US" sz="2400" b="1"/>
              <a:t> </a:t>
            </a:r>
          </a:p>
          <a:p>
            <a:pPr marL="342900" indent="-342900">
              <a:lnSpc>
                <a:spcPct val="150000"/>
              </a:lnSpc>
              <a:buChar char="•"/>
            </a:pPr>
            <a:r>
              <a:rPr lang="en-US" sz="2400"/>
              <a:t>Guide leaders to explore how to overcome challenges to make their campaigns and organizing more effective.</a:t>
            </a:r>
          </a:p>
        </p:txBody>
      </p:sp>
      <p:pic>
        <p:nvPicPr>
          <p:cNvPr id="2" name="Picture 1" descr="Coaching Tips from the Best Executive ...">
            <a:extLst>
              <a:ext uri="{FF2B5EF4-FFF2-40B4-BE49-F238E27FC236}">
                <a16:creationId xmlns:a16="http://schemas.microsoft.com/office/drawing/2014/main" id="{C2686FC7-5209-7ED3-346C-F03004E004A6}"/>
              </a:ext>
            </a:extLst>
          </p:cNvPr>
          <p:cNvPicPr>
            <a:picLocks noChangeAspect="1"/>
          </p:cNvPicPr>
          <p:nvPr/>
        </p:nvPicPr>
        <p:blipFill>
          <a:blip r:embed="rId3"/>
          <a:stretch>
            <a:fillRect/>
          </a:stretch>
        </p:blipFill>
        <p:spPr>
          <a:xfrm>
            <a:off x="6330463" y="1551512"/>
            <a:ext cx="5536776" cy="3219344"/>
          </a:xfrm>
          <a:prstGeom prst="rect">
            <a:avLst/>
          </a:prstGeom>
        </p:spPr>
      </p:pic>
    </p:spTree>
    <p:extLst>
      <p:ext uri="{BB962C8B-B14F-4D97-AF65-F5344CB8AC3E}">
        <p14:creationId xmlns:p14="http://schemas.microsoft.com/office/powerpoint/2010/main" val="387812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446A-9240-2ABB-A5D7-363262C9D451}"/>
              </a:ext>
            </a:extLst>
          </p:cNvPr>
          <p:cNvSpPr>
            <a:spLocks noGrp="1"/>
          </p:cNvSpPr>
          <p:nvPr>
            <p:ph type="title"/>
          </p:nvPr>
        </p:nvSpPr>
        <p:spPr/>
        <p:txBody>
          <a:bodyPr>
            <a:normAutofit/>
          </a:bodyPr>
          <a:lstStyle/>
          <a:p>
            <a:r>
              <a:rPr lang="en-US" sz="2800"/>
              <a:t>Stickiness (or complexity) in leadership</a:t>
            </a:r>
          </a:p>
        </p:txBody>
      </p:sp>
      <p:sp>
        <p:nvSpPr>
          <p:cNvPr id="3" name="Content Placeholder 2">
            <a:extLst>
              <a:ext uri="{FF2B5EF4-FFF2-40B4-BE49-F238E27FC236}">
                <a16:creationId xmlns:a16="http://schemas.microsoft.com/office/drawing/2014/main" id="{FBB315DA-6271-89F4-0977-78BD69154384}"/>
              </a:ext>
            </a:extLst>
          </p:cNvPr>
          <p:cNvSpPr>
            <a:spLocks noGrp="1"/>
          </p:cNvSpPr>
          <p:nvPr>
            <p:ph idx="1"/>
          </p:nvPr>
        </p:nvSpPr>
        <p:spPr>
          <a:xfrm>
            <a:off x="717884" y="1959558"/>
            <a:ext cx="3670853" cy="4351338"/>
          </a:xfrm>
        </p:spPr>
        <p:txBody>
          <a:bodyPr vert="horz" lIns="91440" tIns="45720" rIns="91440" bIns="45720" rtlCol="0" anchor="t">
            <a:normAutofit fontScale="92500" lnSpcReduction="10000"/>
          </a:bodyPr>
          <a:lstStyle/>
          <a:p>
            <a:pPr marL="0" indent="0">
              <a:buNone/>
            </a:pPr>
            <a:endParaRPr lang="en-US"/>
          </a:p>
          <a:p>
            <a:r>
              <a:rPr lang="en-US"/>
              <a:t>Limiting Beliefs</a:t>
            </a:r>
          </a:p>
          <a:p>
            <a:r>
              <a:rPr lang="en-US"/>
              <a:t>A Team of One</a:t>
            </a:r>
          </a:p>
          <a:p>
            <a:r>
              <a:rPr lang="en-US"/>
              <a:t>Setting Boundaries</a:t>
            </a:r>
          </a:p>
          <a:p>
            <a:r>
              <a:rPr lang="en-US"/>
              <a:t>Learning from Fear</a:t>
            </a:r>
          </a:p>
          <a:p>
            <a:r>
              <a:rPr lang="en-US"/>
              <a:t>Ideas into Action</a:t>
            </a:r>
          </a:p>
          <a:p>
            <a:r>
              <a:rPr lang="en-US" sz="2600"/>
              <a:t>Addressing Bias</a:t>
            </a:r>
          </a:p>
          <a:p>
            <a:r>
              <a:rPr lang="en-US" sz="2600"/>
              <a:t>Bridging Difference</a:t>
            </a:r>
            <a:endParaRPr lang="en-US"/>
          </a:p>
          <a:p>
            <a:r>
              <a:rPr lang="en-US" sz="2600"/>
              <a:t>Navigating Conflict</a:t>
            </a:r>
          </a:p>
          <a:p>
            <a:r>
              <a:rPr lang="en-US" sz="2600"/>
              <a:t>Building Trust</a:t>
            </a:r>
          </a:p>
          <a:p>
            <a:endParaRPr lang="en-US"/>
          </a:p>
          <a:p>
            <a:pPr marL="0" indent="0">
              <a:buNone/>
            </a:pPr>
            <a:endParaRPr lang="en-US"/>
          </a:p>
          <a:p>
            <a:endParaRPr lang="en-US"/>
          </a:p>
          <a:p>
            <a:endParaRPr lang="en-US"/>
          </a:p>
        </p:txBody>
      </p:sp>
      <p:sp>
        <p:nvSpPr>
          <p:cNvPr id="4" name="TextBox 3">
            <a:extLst>
              <a:ext uri="{FF2B5EF4-FFF2-40B4-BE49-F238E27FC236}">
                <a16:creationId xmlns:a16="http://schemas.microsoft.com/office/drawing/2014/main" id="{10DBE4EB-69CA-8D6F-F0F8-29F688137450}"/>
              </a:ext>
            </a:extLst>
          </p:cNvPr>
          <p:cNvSpPr txBox="1"/>
          <p:nvPr/>
        </p:nvSpPr>
        <p:spPr>
          <a:xfrm>
            <a:off x="838684" y="1337717"/>
            <a:ext cx="928035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Segoe Print"/>
              </a:rPr>
              <a:t>What are some sticky themes in leadership?</a:t>
            </a:r>
          </a:p>
        </p:txBody>
      </p:sp>
      <p:pic>
        <p:nvPicPr>
          <p:cNvPr id="5" name="Picture 4" descr="The Aura of “Sticky” Leadership">
            <a:extLst>
              <a:ext uri="{FF2B5EF4-FFF2-40B4-BE49-F238E27FC236}">
                <a16:creationId xmlns:a16="http://schemas.microsoft.com/office/drawing/2014/main" id="{296836AA-18C2-C8C8-EEB2-29636DBDEBE1}"/>
              </a:ext>
            </a:extLst>
          </p:cNvPr>
          <p:cNvPicPr>
            <a:picLocks noChangeAspect="1"/>
          </p:cNvPicPr>
          <p:nvPr/>
        </p:nvPicPr>
        <p:blipFill>
          <a:blip r:embed="rId3"/>
          <a:stretch>
            <a:fillRect/>
          </a:stretch>
        </p:blipFill>
        <p:spPr>
          <a:xfrm>
            <a:off x="5189621" y="2548759"/>
            <a:ext cx="6063916" cy="3537285"/>
          </a:xfrm>
          <a:prstGeom prst="rect">
            <a:avLst/>
          </a:prstGeom>
        </p:spPr>
      </p:pic>
    </p:spTree>
    <p:extLst>
      <p:ext uri="{BB962C8B-B14F-4D97-AF65-F5344CB8AC3E}">
        <p14:creationId xmlns:p14="http://schemas.microsoft.com/office/powerpoint/2010/main" val="223150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51089" y="-280191"/>
            <a:ext cx="4597747" cy="1616203"/>
          </a:xfrm>
        </p:spPr>
        <p:txBody>
          <a:bodyPr anchor="b">
            <a:normAutofit/>
          </a:bodyPr>
          <a:lstStyle/>
          <a:p>
            <a:r>
              <a:rPr lang="en-US" sz="3300" b="1">
                <a:latin typeface="Aptos"/>
                <a:cs typeface="Aharoni"/>
              </a:rPr>
              <a:t>Asking Questions</a:t>
            </a:r>
          </a:p>
        </p:txBody>
      </p:sp>
      <p:sp>
        <p:nvSpPr>
          <p:cNvPr id="3" name="Content Placeholder 2"/>
          <p:cNvSpPr>
            <a:spLocks noGrp="1"/>
          </p:cNvSpPr>
          <p:nvPr>
            <p:ph idx="1"/>
          </p:nvPr>
        </p:nvSpPr>
        <p:spPr>
          <a:xfrm>
            <a:off x="876693" y="1846839"/>
            <a:ext cx="5679386" cy="3447832"/>
          </a:xfrm>
        </p:spPr>
        <p:txBody>
          <a:bodyPr vert="horz" lIns="91440" tIns="45720" rIns="91440" bIns="45720" rtlCol="0" anchor="t">
            <a:normAutofit/>
          </a:bodyPr>
          <a:lstStyle/>
          <a:p>
            <a:pPr>
              <a:spcAft>
                <a:spcPts val="1000"/>
              </a:spcAft>
            </a:pPr>
            <a:r>
              <a:rPr lang="en-US" sz="3200" i="1"/>
              <a:t> Why are questions important? </a:t>
            </a:r>
          </a:p>
          <a:p>
            <a:pPr marL="0" indent="0">
              <a:spcAft>
                <a:spcPts val="1000"/>
              </a:spcAft>
              <a:buNone/>
            </a:pPr>
            <a:endParaRPr lang="en-US" sz="3200" i="1"/>
          </a:p>
          <a:p>
            <a:r>
              <a:rPr lang="en-US" sz="3200" i="1"/>
              <a:t> What do questions do that statements can’t? </a:t>
            </a:r>
          </a:p>
          <a:p>
            <a:endParaRPr lang="en-US" i="1"/>
          </a:p>
        </p:txBody>
      </p:sp>
      <p:pic>
        <p:nvPicPr>
          <p:cNvPr id="5" name="Picture 4" descr="Vector Diagram, Vector Illustration ...">
            <a:extLst>
              <a:ext uri="{FF2B5EF4-FFF2-40B4-BE49-F238E27FC236}">
                <a16:creationId xmlns:a16="http://schemas.microsoft.com/office/drawing/2014/main" id="{7842A53F-55E1-7F6C-6DD5-6634997C8CD8}"/>
              </a:ext>
            </a:extLst>
          </p:cNvPr>
          <p:cNvPicPr>
            <a:picLocks noChangeAspect="1"/>
          </p:cNvPicPr>
          <p:nvPr/>
        </p:nvPicPr>
        <p:blipFill>
          <a:blip r:embed="rId3"/>
          <a:stretch>
            <a:fillRect/>
          </a:stretch>
        </p:blipFill>
        <p:spPr>
          <a:xfrm>
            <a:off x="6231137" y="867064"/>
            <a:ext cx="5048790" cy="5048790"/>
          </a:xfrm>
          <a:prstGeom prst="rect">
            <a:avLst/>
          </a:prstGeom>
        </p:spPr>
      </p:pic>
    </p:spTree>
    <p:extLst>
      <p:ext uri="{BB962C8B-B14F-4D97-AF65-F5344CB8AC3E}">
        <p14:creationId xmlns:p14="http://schemas.microsoft.com/office/powerpoint/2010/main" val="40215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D956-F1C8-C7E8-CAE3-7C63903BF61F}"/>
              </a:ext>
            </a:extLst>
          </p:cNvPr>
          <p:cNvSpPr>
            <a:spLocks noGrp="1"/>
          </p:cNvSpPr>
          <p:nvPr>
            <p:ph type="title"/>
          </p:nvPr>
        </p:nvSpPr>
        <p:spPr>
          <a:xfrm>
            <a:off x="643270" y="1846"/>
            <a:ext cx="10515600" cy="1325563"/>
          </a:xfrm>
        </p:spPr>
        <p:txBody>
          <a:bodyPr vert="horz" lIns="91440" tIns="45720" rIns="91440" bIns="45720" rtlCol="0" anchor="ctr">
            <a:normAutofit/>
          </a:bodyPr>
          <a:lstStyle/>
          <a:p>
            <a:pPr>
              <a:spcBef>
                <a:spcPct val="0"/>
              </a:spcBef>
            </a:pPr>
            <a:r>
              <a:rPr lang="en-US" sz="3200" kern="1200">
                <a:solidFill>
                  <a:schemeClr val="tx1"/>
                </a:solidFill>
                <a:latin typeface="+mj-lt"/>
                <a:ea typeface="+mj-ea"/>
                <a:cs typeface="+mj-cs"/>
              </a:rPr>
              <a:t>Asking Questions as a Coach</a:t>
            </a:r>
          </a:p>
        </p:txBody>
      </p:sp>
      <p:sp>
        <p:nvSpPr>
          <p:cNvPr id="3" name="TextBox 2">
            <a:extLst>
              <a:ext uri="{FF2B5EF4-FFF2-40B4-BE49-F238E27FC236}">
                <a16:creationId xmlns:a16="http://schemas.microsoft.com/office/drawing/2014/main" id="{0A843308-606A-82A1-8E86-9AEBF205BA01}"/>
              </a:ext>
            </a:extLst>
          </p:cNvPr>
          <p:cNvSpPr txBox="1"/>
          <p:nvPr/>
        </p:nvSpPr>
        <p:spPr>
          <a:xfrm>
            <a:off x="643270" y="1195121"/>
            <a:ext cx="11229975" cy="54872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92500" lnSpcReduction="10000"/>
          </a:bodyPr>
          <a:lstStyle/>
          <a:p>
            <a:pPr marL="285750" indent="-228600">
              <a:lnSpc>
                <a:spcPct val="90000"/>
              </a:lnSpc>
              <a:spcBef>
                <a:spcPts val="1200"/>
              </a:spcBef>
              <a:spcAft>
                <a:spcPts val="1800"/>
              </a:spcAft>
              <a:buFont typeface="Arial" panose="020B0604020202020204" pitchFamily="34" charset="0"/>
              <a:buChar char="•"/>
            </a:pPr>
            <a:r>
              <a:rPr lang="en-US" sz="2800"/>
              <a:t>WHAT and HOW questions that are open – ended to allow the Team Lead to be in the driver seat - problem solve and draw from their own experience.</a:t>
            </a:r>
            <a:endParaRPr lang="en-US"/>
          </a:p>
          <a:p>
            <a:pPr marL="285750" indent="-228600">
              <a:lnSpc>
                <a:spcPct val="90000"/>
              </a:lnSpc>
              <a:spcBef>
                <a:spcPts val="1200"/>
              </a:spcBef>
              <a:spcAft>
                <a:spcPts val="1800"/>
              </a:spcAft>
              <a:buFont typeface="Arial" panose="020B0604020202020204" pitchFamily="34" charset="0"/>
              <a:buChar char="•"/>
            </a:pPr>
            <a:r>
              <a:rPr lang="en-US" sz="2800"/>
              <a:t>WHO, WHEN, WHERE questions temporarily allow the coach to be in the driver seat to uncover blind spots or move through difficult conversations.</a:t>
            </a:r>
          </a:p>
          <a:p>
            <a:pPr marL="285750" indent="-228600">
              <a:lnSpc>
                <a:spcPct val="90000"/>
              </a:lnSpc>
              <a:spcBef>
                <a:spcPts val="1200"/>
              </a:spcBef>
              <a:spcAft>
                <a:spcPts val="1800"/>
              </a:spcAft>
              <a:buFont typeface="Arial" panose="020B0604020202020204" pitchFamily="34" charset="0"/>
              <a:buChar char="•"/>
            </a:pPr>
            <a:r>
              <a:rPr lang="en-US" sz="2800"/>
              <a:t>Ask concisely. Preambles aren't needed.</a:t>
            </a:r>
          </a:p>
          <a:p>
            <a:pPr marL="285750" indent="-228600">
              <a:lnSpc>
                <a:spcPct val="90000"/>
              </a:lnSpc>
              <a:spcBef>
                <a:spcPts val="1200"/>
              </a:spcBef>
              <a:spcAft>
                <a:spcPts val="1800"/>
              </a:spcAft>
              <a:buFont typeface="Arial" panose="020B0604020202020204" pitchFamily="34" charset="0"/>
              <a:buChar char="•"/>
            </a:pPr>
            <a:r>
              <a:rPr lang="en-US" sz="2800"/>
              <a:t>Build upon where they are going.</a:t>
            </a:r>
          </a:p>
          <a:p>
            <a:pPr marL="285750" indent="-228600">
              <a:lnSpc>
                <a:spcPct val="90000"/>
              </a:lnSpc>
              <a:spcBef>
                <a:spcPts val="1200"/>
              </a:spcBef>
              <a:spcAft>
                <a:spcPts val="1800"/>
              </a:spcAft>
              <a:buFont typeface="Arial" panose="020B0604020202020204" pitchFamily="34" charset="0"/>
              <a:buChar char="•"/>
            </a:pPr>
            <a:r>
              <a:rPr lang="en-US" sz="2800"/>
              <a:t>Silence and pause can give space to a deeper insight. Wait.</a:t>
            </a:r>
          </a:p>
          <a:p>
            <a:pPr marL="285750" indent="-228600">
              <a:lnSpc>
                <a:spcPct val="90000"/>
              </a:lnSpc>
              <a:spcBef>
                <a:spcPts val="1200"/>
              </a:spcBef>
              <a:spcAft>
                <a:spcPts val="1800"/>
              </a:spcAft>
              <a:buFont typeface="Arial" panose="020B0604020202020204" pitchFamily="34" charset="0"/>
              <a:buChar char="•"/>
            </a:pPr>
            <a:r>
              <a:rPr lang="en-US" sz="2800"/>
              <a:t>Interrupt to support greater clarity.</a:t>
            </a:r>
          </a:p>
          <a:p>
            <a:pPr marL="285750" indent="-228600">
              <a:lnSpc>
                <a:spcPct val="90000"/>
              </a:lnSpc>
              <a:spcBef>
                <a:spcPts val="1200"/>
              </a:spcBef>
              <a:spcAft>
                <a:spcPts val="1800"/>
              </a:spcAft>
              <a:buFont typeface="Arial" panose="020B0604020202020204" pitchFamily="34" charset="0"/>
              <a:buChar char="•"/>
            </a:pPr>
            <a:r>
              <a:rPr lang="en-US" sz="2800"/>
              <a:t>Invite them to consider different possibilities.</a:t>
            </a:r>
          </a:p>
          <a:p>
            <a:pPr marL="57150">
              <a:lnSpc>
                <a:spcPct val="90000"/>
              </a:lnSpc>
              <a:spcAft>
                <a:spcPts val="1800"/>
              </a:spcAft>
            </a:pPr>
            <a:endParaRPr lang="en-US"/>
          </a:p>
        </p:txBody>
      </p:sp>
    </p:spTree>
    <p:extLst>
      <p:ext uri="{BB962C8B-B14F-4D97-AF65-F5344CB8AC3E}">
        <p14:creationId xmlns:p14="http://schemas.microsoft.com/office/powerpoint/2010/main" val="470559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9A00F-8E4C-7BF5-2E9B-388588352A8F}"/>
              </a:ext>
            </a:extLst>
          </p:cNvPr>
          <p:cNvSpPr>
            <a:spLocks noGrp="1"/>
          </p:cNvSpPr>
          <p:nvPr>
            <p:ph type="title"/>
          </p:nvPr>
        </p:nvSpPr>
        <p:spPr>
          <a:xfrm>
            <a:off x="513154" y="-304814"/>
            <a:ext cx="7706358" cy="1556480"/>
          </a:xfrm>
        </p:spPr>
        <p:txBody>
          <a:bodyPr/>
          <a:lstStyle/>
          <a:p>
            <a:r>
              <a:rPr lang="en-US"/>
              <a:t>Asking powerful questions....</a:t>
            </a:r>
          </a:p>
        </p:txBody>
      </p:sp>
      <p:sp>
        <p:nvSpPr>
          <p:cNvPr id="3" name="TextBox 4">
            <a:extLst>
              <a:ext uri="{FF2B5EF4-FFF2-40B4-BE49-F238E27FC236}">
                <a16:creationId xmlns:a16="http://schemas.microsoft.com/office/drawing/2014/main" id="{9C58B0A2-644D-95CC-BD53-312516646D0B}"/>
              </a:ext>
            </a:extLst>
          </p:cNvPr>
          <p:cNvSpPr txBox="1"/>
          <p:nvPr/>
        </p:nvSpPr>
        <p:spPr>
          <a:xfrm>
            <a:off x="749220" y="914816"/>
            <a:ext cx="11073913" cy="720197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50000"/>
              </a:lnSpc>
              <a:buFont typeface="Arial"/>
              <a:buChar char="•"/>
            </a:pPr>
            <a:r>
              <a:rPr lang="en-US" sz="2400">
                <a:solidFill>
                  <a:srgbClr val="000000"/>
                </a:solidFill>
                <a:latin typeface="Aptos"/>
                <a:ea typeface="Calibri"/>
                <a:cs typeface="Calibri"/>
              </a:rPr>
              <a:t>What is getting in the way?</a:t>
            </a:r>
            <a:endParaRPr lang="en-US"/>
          </a:p>
          <a:p>
            <a:pPr marL="457200" indent="-457200">
              <a:lnSpc>
                <a:spcPct val="150000"/>
              </a:lnSpc>
              <a:buFont typeface="Arial"/>
              <a:buChar char="•"/>
            </a:pPr>
            <a:r>
              <a:rPr lang="en-US" sz="2400">
                <a:solidFill>
                  <a:srgbClr val="000000"/>
                </a:solidFill>
                <a:latin typeface="Aptos"/>
                <a:ea typeface="Calibri"/>
                <a:cs typeface="Calibri"/>
              </a:rPr>
              <a:t>What are might be another way to think of this challenge? </a:t>
            </a:r>
            <a:endParaRPr lang="en-US" sz="2400">
              <a:solidFill>
                <a:srgbClr val="000000"/>
              </a:solidFill>
              <a:latin typeface="Aptos"/>
              <a:ea typeface="Arial"/>
              <a:cs typeface="Arial"/>
            </a:endParaRPr>
          </a:p>
          <a:p>
            <a:pPr marL="457200" indent="-457200" algn="just">
              <a:lnSpc>
                <a:spcPct val="150000"/>
              </a:lnSpc>
              <a:buFont typeface="Arial"/>
              <a:buChar char="•"/>
            </a:pPr>
            <a:r>
              <a:rPr lang="en-US" sz="2400" i="0" u="none" strike="noStrike" baseline="0">
                <a:solidFill>
                  <a:srgbClr val="000000"/>
                </a:solidFill>
                <a:latin typeface="Aptos"/>
                <a:ea typeface="Arial"/>
                <a:cs typeface="Arial"/>
              </a:rPr>
              <a:t>How is this challenge impacting how you feel about </a:t>
            </a:r>
            <a:r>
              <a:rPr lang="en-US" sz="2400">
                <a:solidFill>
                  <a:srgbClr val="000000"/>
                </a:solidFill>
                <a:latin typeface="Aptos"/>
                <a:ea typeface="Arial"/>
                <a:cs typeface="Arial"/>
              </a:rPr>
              <a:t>the work</a:t>
            </a:r>
            <a:r>
              <a:rPr lang="en-US" sz="2400" i="0" u="none" strike="noStrike" baseline="0">
                <a:solidFill>
                  <a:srgbClr val="000000"/>
                </a:solidFill>
                <a:latin typeface="Aptos"/>
                <a:ea typeface="Arial"/>
                <a:cs typeface="Arial"/>
              </a:rPr>
              <a:t>?</a:t>
            </a:r>
            <a:r>
              <a:rPr lang="en-US" sz="2400" b="0" i="0">
                <a:solidFill>
                  <a:srgbClr val="000000"/>
                </a:solidFill>
                <a:latin typeface="Aptos"/>
                <a:ea typeface="Arial"/>
                <a:cs typeface="Arial"/>
              </a:rPr>
              <a:t>​</a:t>
            </a:r>
            <a:endParaRPr lang="en-US" sz="2400">
              <a:solidFill>
                <a:srgbClr val="000000"/>
              </a:solidFill>
              <a:ea typeface="+mn-lt"/>
              <a:cs typeface="+mn-lt"/>
            </a:endParaRPr>
          </a:p>
          <a:p>
            <a:pPr marL="457200" indent="-457200" algn="just">
              <a:lnSpc>
                <a:spcPct val="150000"/>
              </a:lnSpc>
              <a:buFont typeface="Arial"/>
              <a:buChar char="•"/>
            </a:pPr>
            <a:r>
              <a:rPr lang="en-US" sz="2400">
                <a:solidFill>
                  <a:srgbClr val="000000"/>
                </a:solidFill>
                <a:ea typeface="+mn-lt"/>
                <a:cs typeface="+mn-lt"/>
              </a:rPr>
              <a:t>What needs more clarity for you?</a:t>
            </a:r>
            <a:endParaRPr lang="en-US" sz="2400">
              <a:solidFill>
                <a:srgbClr val="000000"/>
              </a:solidFill>
              <a:latin typeface="Aptos"/>
              <a:ea typeface="+mn-lt"/>
              <a:cs typeface="Arial"/>
            </a:endParaRPr>
          </a:p>
          <a:p>
            <a:pPr marL="457200" indent="-457200" algn="just">
              <a:lnSpc>
                <a:spcPct val="150000"/>
              </a:lnSpc>
              <a:buFont typeface="Arial"/>
              <a:buChar char="•"/>
            </a:pPr>
            <a:r>
              <a:rPr lang="en-US" sz="2400">
                <a:solidFill>
                  <a:srgbClr val="000000"/>
                </a:solidFill>
                <a:latin typeface="Aptos"/>
                <a:ea typeface="Segoe UI"/>
                <a:cs typeface="Arial"/>
              </a:rPr>
              <a:t>How might other people help with finding a solution?</a:t>
            </a:r>
          </a:p>
          <a:p>
            <a:pPr marL="457200" indent="-457200" algn="just">
              <a:lnSpc>
                <a:spcPct val="150000"/>
              </a:lnSpc>
              <a:buFont typeface="Arial"/>
              <a:buChar char="•"/>
            </a:pPr>
            <a:r>
              <a:rPr lang="en-US" sz="2400">
                <a:solidFill>
                  <a:srgbClr val="000000"/>
                </a:solidFill>
                <a:latin typeface="Aptos"/>
                <a:ea typeface="Segoe UI"/>
                <a:cs typeface="Arial"/>
              </a:rPr>
              <a:t>What values or beliefs might guide you right now?</a:t>
            </a:r>
          </a:p>
          <a:p>
            <a:pPr marL="457200" indent="-457200" algn="just">
              <a:lnSpc>
                <a:spcPct val="150000"/>
              </a:lnSpc>
              <a:buFont typeface="Arial"/>
              <a:buChar char="•"/>
            </a:pPr>
            <a:r>
              <a:rPr lang="en-US" sz="2400">
                <a:solidFill>
                  <a:srgbClr val="000000"/>
                </a:solidFill>
                <a:ea typeface="+mn-lt"/>
                <a:cs typeface="+mn-lt"/>
              </a:rPr>
              <a:t>What’s the lesson for you in this situation?</a:t>
            </a:r>
          </a:p>
          <a:p>
            <a:pPr marL="457200" indent="-457200" algn="just">
              <a:lnSpc>
                <a:spcPct val="150000"/>
              </a:lnSpc>
              <a:buFont typeface="Arial"/>
              <a:buChar char="•"/>
            </a:pPr>
            <a:r>
              <a:rPr lang="en-US" sz="2400">
                <a:solidFill>
                  <a:srgbClr val="000000"/>
                </a:solidFill>
                <a:ea typeface="+mn-lt"/>
                <a:cs typeface="+mn-lt"/>
              </a:rPr>
              <a:t>What do you want to be spending more time on?</a:t>
            </a:r>
          </a:p>
          <a:p>
            <a:pPr marL="457200" indent="-457200" algn="just">
              <a:lnSpc>
                <a:spcPct val="150000"/>
              </a:lnSpc>
              <a:buFont typeface="Arial"/>
              <a:buChar char="•"/>
            </a:pPr>
            <a:r>
              <a:rPr lang="en-US" sz="2400">
                <a:solidFill>
                  <a:srgbClr val="000000"/>
                </a:solidFill>
                <a:latin typeface="Aptos"/>
                <a:ea typeface="Segoe UI"/>
                <a:cs typeface="Segoe UI"/>
              </a:rPr>
              <a:t>How are you adapting?</a:t>
            </a:r>
          </a:p>
          <a:p>
            <a:pPr algn="l" rtl="0"/>
            <a:r>
              <a:rPr lang="en-US" sz="2400" b="0" i="0">
                <a:solidFill>
                  <a:srgbClr val="000000"/>
                </a:solidFill>
                <a:latin typeface="Aptos"/>
                <a:ea typeface="Segoe UI"/>
                <a:cs typeface="Segoe UI"/>
              </a:rPr>
              <a:t>​</a:t>
            </a:r>
          </a:p>
          <a:p>
            <a:pPr marL="285750" lvl="0" indent="-285750" algn="just" rtl="0">
              <a:buFont typeface="Arial"/>
              <a:buChar char="•"/>
            </a:pPr>
            <a:endParaRPr lang="en-US" b="0" i="0">
              <a:solidFill>
                <a:srgbClr val="000000"/>
              </a:solidFill>
              <a:latin typeface="Arial"/>
              <a:ea typeface="Arial"/>
              <a:cs typeface="Arial"/>
            </a:endParaRPr>
          </a:p>
          <a:p>
            <a:pPr marL="285750" lvl="0" indent="-285750" algn="just" rtl="0">
              <a:buFont typeface="Arial"/>
              <a:buChar char="•"/>
            </a:pPr>
            <a:endParaRPr lang="en-US" b="0" i="0">
              <a:solidFill>
                <a:srgbClr val="000000"/>
              </a:solidFill>
              <a:latin typeface="Arial"/>
              <a:ea typeface="Arial"/>
              <a:cs typeface="Arial"/>
            </a:endParaRPr>
          </a:p>
          <a:p>
            <a:pPr algn="l" rtl="0"/>
            <a:r>
              <a:rPr lang="en-US" sz="2400" b="0" i="0">
                <a:solidFill>
                  <a:srgbClr val="000000"/>
                </a:solidFill>
                <a:latin typeface="Calibri"/>
                <a:ea typeface="Segoe UI"/>
                <a:cs typeface="Segoe UI"/>
              </a:rPr>
              <a:t>​</a:t>
            </a:r>
          </a:p>
          <a:p>
            <a:pPr algn="l" rtl="0"/>
            <a:r>
              <a:rPr lang="en-US" sz="1800" b="0" i="0">
                <a:solidFill>
                  <a:srgbClr val="000000"/>
                </a:solidFill>
                <a:latin typeface="Aptos"/>
                <a:ea typeface="Segoe UI"/>
                <a:cs typeface="Segoe UI"/>
              </a:rPr>
              <a:t>​</a:t>
            </a:r>
          </a:p>
          <a:p>
            <a:pPr algn="l" rtl="0"/>
            <a:r>
              <a:rPr lang="en-US" sz="1800" b="0" i="0">
                <a:solidFill>
                  <a:srgbClr val="000000"/>
                </a:solidFill>
                <a:latin typeface="Aptos"/>
                <a:ea typeface="Segoe UI"/>
                <a:cs typeface="Segoe UI"/>
              </a:rPr>
              <a:t>​</a:t>
            </a:r>
          </a:p>
          <a:p>
            <a:pPr algn="ctr"/>
            <a:endParaRPr lang="en-US"/>
          </a:p>
        </p:txBody>
      </p:sp>
      <p:pic>
        <p:nvPicPr>
          <p:cNvPr id="4" name="Picture 3" descr="The Answer Is Questions">
            <a:extLst>
              <a:ext uri="{FF2B5EF4-FFF2-40B4-BE49-F238E27FC236}">
                <a16:creationId xmlns:a16="http://schemas.microsoft.com/office/drawing/2014/main" id="{BE5BBFB9-78A4-5153-8D29-ADCFA3F27B94}"/>
              </a:ext>
            </a:extLst>
          </p:cNvPr>
          <p:cNvPicPr>
            <a:picLocks noChangeAspect="1"/>
          </p:cNvPicPr>
          <p:nvPr/>
        </p:nvPicPr>
        <p:blipFill>
          <a:blip r:embed="rId3"/>
          <a:stretch>
            <a:fillRect/>
          </a:stretch>
        </p:blipFill>
        <p:spPr>
          <a:xfrm>
            <a:off x="8986320" y="2659598"/>
            <a:ext cx="2823164" cy="3725160"/>
          </a:xfrm>
          <a:prstGeom prst="rect">
            <a:avLst/>
          </a:prstGeom>
        </p:spPr>
      </p:pic>
    </p:spTree>
    <p:extLst>
      <p:ext uri="{BB962C8B-B14F-4D97-AF65-F5344CB8AC3E}">
        <p14:creationId xmlns:p14="http://schemas.microsoft.com/office/powerpoint/2010/main" val="3658625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ue and white logo&#10;&#10;AI-generated content may be incorrect.">
            <a:extLst>
              <a:ext uri="{FF2B5EF4-FFF2-40B4-BE49-F238E27FC236}">
                <a16:creationId xmlns:a16="http://schemas.microsoft.com/office/drawing/2014/main" id="{1783CCF2-5B78-80C5-0393-08149B9D3D69}"/>
              </a:ext>
            </a:extLst>
          </p:cNvPr>
          <p:cNvPicPr>
            <a:picLocks noChangeAspect="1"/>
          </p:cNvPicPr>
          <p:nvPr/>
        </p:nvPicPr>
        <p:blipFill>
          <a:blip r:embed="rId3"/>
          <a:stretch>
            <a:fillRect/>
          </a:stretch>
        </p:blipFill>
        <p:spPr>
          <a:xfrm>
            <a:off x="2832141" y="4330"/>
            <a:ext cx="7715250" cy="476250"/>
          </a:xfrm>
          <a:prstGeom prst="rect">
            <a:avLst/>
          </a:prstGeom>
        </p:spPr>
      </p:pic>
      <p:sp>
        <p:nvSpPr>
          <p:cNvPr id="5" name="TextBox 4">
            <a:extLst>
              <a:ext uri="{FF2B5EF4-FFF2-40B4-BE49-F238E27FC236}">
                <a16:creationId xmlns:a16="http://schemas.microsoft.com/office/drawing/2014/main" id="{7EFD0BA4-DA69-0A7F-3D99-26FEC20244E5}"/>
              </a:ext>
            </a:extLst>
          </p:cNvPr>
          <p:cNvSpPr txBox="1"/>
          <p:nvPr/>
        </p:nvSpPr>
        <p:spPr>
          <a:xfrm>
            <a:off x="9276143" y="6489476"/>
            <a:ext cx="29204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Training for Change</a:t>
            </a:r>
          </a:p>
        </p:txBody>
      </p:sp>
      <p:pic>
        <p:nvPicPr>
          <p:cNvPr id="3" name="Picture 2" descr="A white text on a white background&#10;&#10;AI-generated content may be incorrect.">
            <a:extLst>
              <a:ext uri="{FF2B5EF4-FFF2-40B4-BE49-F238E27FC236}">
                <a16:creationId xmlns:a16="http://schemas.microsoft.com/office/drawing/2014/main" id="{04DF2C53-8AAA-79EB-A348-CF045EB374F4}"/>
              </a:ext>
            </a:extLst>
          </p:cNvPr>
          <p:cNvPicPr>
            <a:picLocks noChangeAspect="1"/>
          </p:cNvPicPr>
          <p:nvPr/>
        </p:nvPicPr>
        <p:blipFill>
          <a:blip r:embed="rId4"/>
          <a:srcRect b="881"/>
          <a:stretch>
            <a:fillRect/>
          </a:stretch>
        </p:blipFill>
        <p:spPr>
          <a:xfrm>
            <a:off x="788616" y="484920"/>
            <a:ext cx="10532527" cy="6001359"/>
          </a:xfrm>
          <a:prstGeom prst="rect">
            <a:avLst/>
          </a:prstGeom>
          <a:ln>
            <a:solidFill>
              <a:schemeClr val="bg1"/>
            </a:solidFill>
          </a:ln>
        </p:spPr>
      </p:pic>
    </p:spTree>
    <p:extLst>
      <p:ext uri="{BB962C8B-B14F-4D97-AF65-F5344CB8AC3E}">
        <p14:creationId xmlns:p14="http://schemas.microsoft.com/office/powerpoint/2010/main" val="244869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22EA-493F-7E71-4CA6-A5CD95F5574C}"/>
              </a:ext>
            </a:extLst>
          </p:cNvPr>
          <p:cNvSpPr>
            <a:spLocks noGrp="1"/>
          </p:cNvSpPr>
          <p:nvPr>
            <p:ph type="title"/>
          </p:nvPr>
        </p:nvSpPr>
        <p:spPr>
          <a:xfrm>
            <a:off x="673062" y="478290"/>
            <a:ext cx="5426706" cy="919535"/>
          </a:xfrm>
        </p:spPr>
        <p:txBody>
          <a:bodyPr/>
          <a:lstStyle/>
          <a:p>
            <a:r>
              <a:rPr lang="en-US"/>
              <a:t>Engaged Listening</a:t>
            </a:r>
          </a:p>
        </p:txBody>
      </p:sp>
      <p:sp>
        <p:nvSpPr>
          <p:cNvPr id="3" name="TextBox 3">
            <a:extLst>
              <a:ext uri="{FF2B5EF4-FFF2-40B4-BE49-F238E27FC236}">
                <a16:creationId xmlns:a16="http://schemas.microsoft.com/office/drawing/2014/main" id="{8B246AD2-E2AD-DC97-3D7F-23938D7DB564}"/>
              </a:ext>
            </a:extLst>
          </p:cNvPr>
          <p:cNvSpPr txBox="1"/>
          <p:nvPr/>
        </p:nvSpPr>
        <p:spPr>
          <a:xfrm>
            <a:off x="671721" y="1181318"/>
            <a:ext cx="8939964" cy="58169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a:p>
          <a:p>
            <a:r>
              <a:rPr lang="en-US" sz="2800"/>
              <a:t>Bring curiosity</a:t>
            </a:r>
          </a:p>
          <a:p>
            <a:endParaRPr lang="en-US" sz="2800"/>
          </a:p>
          <a:p>
            <a:r>
              <a:rPr lang="en-US" sz="2800"/>
              <a:t>What is not being said?</a:t>
            </a:r>
          </a:p>
          <a:p>
            <a:endParaRPr lang="en-US" sz="2800"/>
          </a:p>
          <a:p>
            <a:r>
              <a:rPr lang="en-US" sz="2800"/>
              <a:t>Mirror</a:t>
            </a:r>
          </a:p>
          <a:p>
            <a:endParaRPr lang="en-US" sz="2800"/>
          </a:p>
          <a:p>
            <a:r>
              <a:rPr lang="en-US" sz="2800"/>
              <a:t>Paraphrase</a:t>
            </a:r>
            <a:endParaRPr lang="en-US"/>
          </a:p>
          <a:p>
            <a:endParaRPr lang="en-US" sz="2800"/>
          </a:p>
          <a:p>
            <a:r>
              <a:rPr lang="en-US" sz="2800"/>
              <a:t>Reflect the feelings you hear</a:t>
            </a:r>
            <a:endParaRPr lang="en-US"/>
          </a:p>
          <a:p>
            <a:endParaRPr lang="en-US" sz="2800"/>
          </a:p>
          <a:p>
            <a:r>
              <a:rPr lang="en-US" sz="2800"/>
              <a:t>Maintain eye contact and open body language</a:t>
            </a:r>
          </a:p>
          <a:p>
            <a:endParaRPr lang="en-US"/>
          </a:p>
          <a:p>
            <a:endParaRPr lang="en-US"/>
          </a:p>
        </p:txBody>
      </p:sp>
      <p:pic>
        <p:nvPicPr>
          <p:cNvPr id="4" name="Picture 3" descr="How to be an Excellent Active Listener">
            <a:extLst>
              <a:ext uri="{FF2B5EF4-FFF2-40B4-BE49-F238E27FC236}">
                <a16:creationId xmlns:a16="http://schemas.microsoft.com/office/drawing/2014/main" id="{85EB01DD-C68A-738C-7895-2CBC7962DD18}"/>
              </a:ext>
            </a:extLst>
          </p:cNvPr>
          <p:cNvPicPr>
            <a:picLocks noChangeAspect="1"/>
          </p:cNvPicPr>
          <p:nvPr/>
        </p:nvPicPr>
        <p:blipFill>
          <a:blip r:embed="rId3"/>
          <a:stretch>
            <a:fillRect/>
          </a:stretch>
        </p:blipFill>
        <p:spPr>
          <a:xfrm>
            <a:off x="6378760" y="1997038"/>
            <a:ext cx="5415294" cy="2863923"/>
          </a:xfrm>
          <a:prstGeom prst="rect">
            <a:avLst/>
          </a:prstGeom>
        </p:spPr>
      </p:pic>
    </p:spTree>
    <p:extLst>
      <p:ext uri="{BB962C8B-B14F-4D97-AF65-F5344CB8AC3E}">
        <p14:creationId xmlns:p14="http://schemas.microsoft.com/office/powerpoint/2010/main" val="239561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Hill Road Images – Browse 1,991,244 Stock Photos, Vectors, and Video |  Adobe Stock">
            <a:extLst>
              <a:ext uri="{FF2B5EF4-FFF2-40B4-BE49-F238E27FC236}">
                <a16:creationId xmlns:a16="http://schemas.microsoft.com/office/drawing/2014/main" id="{B5BA9B32-33AE-F5DD-4E2F-EFDC5ABB46F5}"/>
              </a:ext>
            </a:extLst>
          </p:cNvPr>
          <p:cNvPicPr>
            <a:picLocks noChangeAspect="1"/>
          </p:cNvPicPr>
          <p:nvPr/>
        </p:nvPicPr>
        <p:blipFill>
          <a:blip r:embed="rId3"/>
          <a:srcRect l="5884" r="-1" b="-1"/>
          <a:stretch>
            <a:fillRect/>
          </a:stretch>
        </p:blipFill>
        <p:spPr>
          <a:xfrm>
            <a:off x="1" y="10"/>
            <a:ext cx="9669642" cy="6857990"/>
          </a:xfrm>
          <a:prstGeom prst="rect">
            <a:avLst/>
          </a:prstGeom>
        </p:spPr>
      </p:pic>
      <p:graphicFrame>
        <p:nvGraphicFramePr>
          <p:cNvPr id="11" name="Text Placeholder 3">
            <a:extLst>
              <a:ext uri="{FF2B5EF4-FFF2-40B4-BE49-F238E27FC236}">
                <a16:creationId xmlns:a16="http://schemas.microsoft.com/office/drawing/2014/main" id="{CE7820DE-5D3A-F382-8972-56339666AF94}"/>
              </a:ext>
            </a:extLst>
          </p:cNvPr>
          <p:cNvGraphicFramePr/>
          <p:nvPr>
            <p:extLst>
              <p:ext uri="{D42A27DB-BD31-4B8C-83A1-F6EECF244321}">
                <p14:modId xmlns:p14="http://schemas.microsoft.com/office/powerpoint/2010/main" val="4223711964"/>
              </p:ext>
            </p:extLst>
          </p:nvPr>
        </p:nvGraphicFramePr>
        <p:xfrm>
          <a:off x="6097970" y="555185"/>
          <a:ext cx="5984984" cy="5542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7456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3315" y="276866"/>
            <a:ext cx="7083885" cy="813040"/>
          </a:xfrm>
        </p:spPr>
        <p:txBody>
          <a:bodyPr>
            <a:normAutofit/>
          </a:bodyPr>
          <a:lstStyle/>
          <a:p>
            <a:r>
              <a:rPr lang="en-US"/>
              <a:t>Coaching Triads – 35 minutes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1298901" y="679598"/>
            <a:ext cx="10333049" cy="4853694"/>
          </a:xfrm>
        </p:spPr>
        <p:txBody>
          <a:bodyPr vert="horz" lIns="91440" tIns="45720" rIns="91440" bIns="45720" rtlCol="0" anchor="t">
            <a:noAutofit/>
          </a:bodyPr>
          <a:lstStyle/>
          <a:p>
            <a:pPr marL="0" indent="0">
              <a:buNone/>
            </a:pPr>
            <a:endParaRPr lang="en-US" b="1"/>
          </a:p>
          <a:p>
            <a:pPr marL="0" indent="0">
              <a:buNone/>
            </a:pPr>
            <a:r>
              <a:rPr lang="en-US"/>
              <a:t>Each group will have 3 people. 8 minutes for each coaching conversation. Each group should have one volunteer in these different roles:</a:t>
            </a:r>
          </a:p>
          <a:p>
            <a:pPr marL="0" indent="0">
              <a:buNone/>
            </a:pPr>
            <a:endParaRPr lang="en-US"/>
          </a:p>
          <a:p>
            <a:pPr marL="457200" indent="-457200">
              <a:spcAft>
                <a:spcPts val="1500"/>
              </a:spcAft>
              <a:buAutoNum type="arabicParenR"/>
            </a:pPr>
            <a:r>
              <a:rPr lang="en-US" err="1"/>
              <a:t>Coachee</a:t>
            </a:r>
            <a:r>
              <a:rPr lang="en-US"/>
              <a:t>:  Share a challenge you are facing in your union work and receive coaching.</a:t>
            </a:r>
          </a:p>
          <a:p>
            <a:pPr marL="457200" indent="-457200">
              <a:spcAft>
                <a:spcPts val="1500"/>
              </a:spcAft>
              <a:buAutoNum type="arabicParenR"/>
            </a:pPr>
            <a:r>
              <a:rPr lang="en-US"/>
              <a:t>Coach: Ask powerful questions to help the person explore their challenge.</a:t>
            </a:r>
          </a:p>
          <a:p>
            <a:pPr marL="457200" indent="-457200">
              <a:buAutoNum type="arabicParenR"/>
            </a:pPr>
            <a:r>
              <a:rPr lang="en-US"/>
              <a:t>Observer: Observe the coaching conversation to note what was impactful. </a:t>
            </a:r>
          </a:p>
          <a:p>
            <a:pPr marL="0" indent="0">
              <a:buNone/>
            </a:pPr>
            <a:endParaRPr lang="en-US"/>
          </a:p>
          <a:p>
            <a:pPr marL="0" indent="0">
              <a:buNone/>
            </a:pPr>
            <a:endParaRPr lang="en-US"/>
          </a:p>
        </p:txBody>
      </p:sp>
    </p:spTree>
    <p:extLst>
      <p:ext uri="{BB962C8B-B14F-4D97-AF65-F5344CB8AC3E}">
        <p14:creationId xmlns:p14="http://schemas.microsoft.com/office/powerpoint/2010/main" val="2602470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1ABD7-81E6-3C7E-B9CB-B0887BBABB2D}"/>
              </a:ext>
            </a:extLst>
          </p:cNvPr>
          <p:cNvSpPr>
            <a:spLocks noGrp="1"/>
          </p:cNvSpPr>
          <p:nvPr>
            <p:ph type="title"/>
          </p:nvPr>
        </p:nvSpPr>
        <p:spPr/>
        <p:txBody>
          <a:bodyPr/>
          <a:lstStyle/>
          <a:p>
            <a:r>
              <a:rPr lang="en-US"/>
              <a:t>Debrief!  </a:t>
            </a:r>
          </a:p>
        </p:txBody>
      </p:sp>
      <p:sp>
        <p:nvSpPr>
          <p:cNvPr id="3" name="Content Placeholder 2">
            <a:extLst>
              <a:ext uri="{FF2B5EF4-FFF2-40B4-BE49-F238E27FC236}">
                <a16:creationId xmlns:a16="http://schemas.microsoft.com/office/drawing/2014/main" id="{28958D32-28FF-D73B-69E1-BB14613E4775}"/>
              </a:ext>
            </a:extLst>
          </p:cNvPr>
          <p:cNvSpPr>
            <a:spLocks noGrp="1"/>
          </p:cNvSpPr>
          <p:nvPr>
            <p:ph idx="1"/>
          </p:nvPr>
        </p:nvSpPr>
        <p:spPr/>
        <p:txBody>
          <a:bodyPr vert="horz" lIns="91440" tIns="45720" rIns="91440" bIns="45720" rtlCol="0" anchor="t">
            <a:normAutofit/>
          </a:bodyPr>
          <a:lstStyle/>
          <a:p>
            <a:pPr marL="0" indent="0">
              <a:buNone/>
            </a:pPr>
            <a:r>
              <a:rPr lang="en-US" b="1" dirty="0"/>
              <a:t>For 2 minutes share:</a:t>
            </a:r>
          </a:p>
          <a:p>
            <a:pPr marL="0" indent="0">
              <a:buNone/>
            </a:pPr>
            <a:r>
              <a:rPr lang="en-US" b="1" dirty="0"/>
              <a:t>Observer: </a:t>
            </a:r>
            <a:r>
              <a:rPr lang="en-US" dirty="0"/>
              <a:t>What did you observe in the coaching conversation? What went well? What might be something to adjust for the future?</a:t>
            </a:r>
          </a:p>
          <a:p>
            <a:pPr marL="0" indent="0">
              <a:buNone/>
            </a:pPr>
            <a:endParaRPr lang="en-US"/>
          </a:p>
          <a:p>
            <a:pPr marL="0" indent="0">
              <a:buNone/>
            </a:pPr>
            <a:r>
              <a:rPr lang="en-US" b="1" dirty="0" err="1"/>
              <a:t>Coachee</a:t>
            </a:r>
            <a:r>
              <a:rPr lang="en-US" b="1" dirty="0"/>
              <a:t>: </a:t>
            </a:r>
            <a:r>
              <a:rPr lang="en-US" dirty="0"/>
              <a:t>What was your experience being coached? What felt impactful or helpful to you?</a:t>
            </a:r>
          </a:p>
          <a:p>
            <a:pPr marL="0" indent="0">
              <a:buNone/>
            </a:pPr>
            <a:endParaRPr lang="en-US"/>
          </a:p>
          <a:p>
            <a:pPr marL="0" indent="0">
              <a:buNone/>
            </a:pPr>
            <a:r>
              <a:rPr lang="en-US" b="1" dirty="0"/>
              <a:t>Coach: </a:t>
            </a:r>
            <a:r>
              <a:rPr lang="en-US" dirty="0"/>
              <a:t>How did it feel to be a coach? What worked well? What might you try differently next time? </a:t>
            </a:r>
          </a:p>
        </p:txBody>
      </p:sp>
      <p:pic>
        <p:nvPicPr>
          <p:cNvPr id="5" name="Picture 4" descr="A group of red and purple chat bubbles&#10;&#10;AI-generated content may be incorrect.">
            <a:extLst>
              <a:ext uri="{FF2B5EF4-FFF2-40B4-BE49-F238E27FC236}">
                <a16:creationId xmlns:a16="http://schemas.microsoft.com/office/drawing/2014/main" id="{86C4F62B-B6B7-8BE8-D7C2-19B43651702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484134" y="158433"/>
            <a:ext cx="2140958" cy="1717631"/>
          </a:xfrm>
          <a:prstGeom prst="rect">
            <a:avLst/>
          </a:prstGeom>
        </p:spPr>
      </p:pic>
    </p:spTree>
    <p:extLst>
      <p:ext uri="{BB962C8B-B14F-4D97-AF65-F5344CB8AC3E}">
        <p14:creationId xmlns:p14="http://schemas.microsoft.com/office/powerpoint/2010/main" val="3280242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Small white light bulbs with one large yellow light bulb drawn on a black surface">
            <a:extLst>
              <a:ext uri="{FF2B5EF4-FFF2-40B4-BE49-F238E27FC236}">
                <a16:creationId xmlns:a16="http://schemas.microsoft.com/office/drawing/2014/main" id="{3D66673A-3104-41D5-98A4-19BC06FA116E}"/>
              </a:ext>
            </a:extLst>
          </p:cNvPr>
          <p:cNvPicPr>
            <a:picLocks noChangeAspect="1"/>
          </p:cNvPicPr>
          <p:nvPr/>
        </p:nvPicPr>
        <p:blipFill>
          <a:blip r:embed="rId3"/>
          <a:srcRect l="3001" r="3001"/>
          <a:stretch>
            <a:fillRect/>
          </a:stretch>
        </p:blipFill>
        <p:spPr>
          <a:xfrm>
            <a:off x="-1113182" y="10"/>
            <a:ext cx="9669642" cy="6857990"/>
          </a:xfrm>
          <a:prstGeom prst="rect">
            <a:avLst/>
          </a:prstGeom>
        </p:spPr>
      </p:pic>
      <p:sp>
        <p:nvSpPr>
          <p:cNvPr id="32" name="Rectangle 3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1F6155-0C02-E84F-362A-F6CF993310FF}"/>
              </a:ext>
            </a:extLst>
          </p:cNvPr>
          <p:cNvSpPr>
            <a:spLocks noGrp="1"/>
          </p:cNvSpPr>
          <p:nvPr>
            <p:ph type="title"/>
          </p:nvPr>
        </p:nvSpPr>
        <p:spPr>
          <a:xfrm>
            <a:off x="859140" y="656673"/>
            <a:ext cx="4491423" cy="1899912"/>
          </a:xfrm>
          <a:solidFill>
            <a:schemeClr val="bg1">
              <a:lumMod val="95000"/>
            </a:schemeClr>
          </a:solidFill>
        </p:spPr>
        <p:txBody>
          <a:bodyPr vert="horz" lIns="91440" tIns="45720" rIns="91440" bIns="45720" rtlCol="0" anchor="ctr">
            <a:normAutofit/>
          </a:bodyPr>
          <a:lstStyle/>
          <a:p>
            <a:r>
              <a:rPr lang="en-US" sz="4000"/>
              <a:t>Getting started with a new Team Lead</a:t>
            </a:r>
          </a:p>
        </p:txBody>
      </p:sp>
      <p:sp>
        <p:nvSpPr>
          <p:cNvPr id="4" name="Text Placeholder 3">
            <a:extLst>
              <a:ext uri="{FF2B5EF4-FFF2-40B4-BE49-F238E27FC236}">
                <a16:creationId xmlns:a16="http://schemas.microsoft.com/office/drawing/2014/main" id="{DC1CDAD6-10FC-A36A-DF6C-54B1DA029DF5}"/>
              </a:ext>
            </a:extLst>
          </p:cNvPr>
          <p:cNvSpPr>
            <a:spLocks noGrp="1"/>
          </p:cNvSpPr>
          <p:nvPr>
            <p:ph type="body" sz="half" idx="2"/>
          </p:nvPr>
        </p:nvSpPr>
        <p:spPr>
          <a:xfrm>
            <a:off x="7690636" y="293976"/>
            <a:ext cx="4372154" cy="6452830"/>
          </a:xfrm>
        </p:spPr>
        <p:txBody>
          <a:bodyPr vert="horz" lIns="91440" tIns="45720" rIns="91440" bIns="45720" rtlCol="0" anchor="t">
            <a:normAutofit/>
          </a:bodyPr>
          <a:lstStyle/>
          <a:p>
            <a:r>
              <a:rPr lang="en-US" sz="2000" b="1" dirty="0"/>
              <a:t>First Session</a:t>
            </a:r>
            <a:endParaRPr lang="en-US" sz="2000" dirty="0"/>
          </a:p>
          <a:p>
            <a:pPr marL="800100" indent="-342900">
              <a:buChar char="•"/>
            </a:pPr>
            <a:r>
              <a:rPr lang="en-US" sz="2000" dirty="0"/>
              <a:t>Coach shares what to expect with coaching</a:t>
            </a:r>
          </a:p>
          <a:p>
            <a:pPr marL="800100" indent="-342900">
              <a:buChar char="•"/>
            </a:pPr>
            <a:r>
              <a:rPr lang="en-US" sz="2000" dirty="0"/>
              <a:t>Team Leads share more about their goals for coaching</a:t>
            </a:r>
          </a:p>
          <a:p>
            <a:endParaRPr lang="en-US" sz="2000" b="1" dirty="0"/>
          </a:p>
          <a:p>
            <a:r>
              <a:rPr lang="en-US" sz="2000" b="1" dirty="0"/>
              <a:t>Get to Know the Team Lead</a:t>
            </a:r>
            <a:endParaRPr lang="en-US" dirty="0"/>
          </a:p>
          <a:p>
            <a:r>
              <a:rPr lang="en-US" sz="2000"/>
              <a:t>What might be helpful questions to ask in a first session with a Team Lead?</a:t>
            </a:r>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r>
              <a:rPr lang="en-US" sz="2400" i="1" dirty="0"/>
              <a:t>Who are you and how would you describe yourself?</a:t>
            </a:r>
            <a:endParaRPr lang="en-US" sz="2400" dirty="0"/>
          </a:p>
          <a:p>
            <a:pPr marL="285750" indent="-285750">
              <a:buFont typeface="Arial" panose="020B0604020202020204" pitchFamily="34" charset="0"/>
              <a:buChar char="•"/>
            </a:pPr>
            <a:r>
              <a:rPr lang="en-US" sz="2400" i="1" dirty="0"/>
              <a:t>What is helpful for me to know as we start coaching?</a:t>
            </a:r>
            <a:endParaRPr lang="en-US" sz="2400" dirty="0"/>
          </a:p>
          <a:p>
            <a:pPr marL="285750" indent="-285750">
              <a:buFont typeface="Arial" panose="020B0604020202020204" pitchFamily="34" charset="0"/>
              <a:buChar char="•"/>
            </a:pPr>
            <a:r>
              <a:rPr lang="en-US" sz="2400" i="1" dirty="0"/>
              <a:t>What might your goals in coaching be?</a:t>
            </a:r>
            <a:endParaRPr lang="en-US" sz="2400" dirty="0"/>
          </a:p>
          <a:p>
            <a:pPr indent="-228600">
              <a:buChar char="•"/>
            </a:pPr>
            <a:endParaRPr lang="en-US" sz="2000" b="1"/>
          </a:p>
          <a:p>
            <a:pPr indent="-228600">
              <a:buChar char="•"/>
            </a:pPr>
            <a:endParaRPr lang="en-US" sz="2000"/>
          </a:p>
          <a:p>
            <a:pPr indent="-228600">
              <a:buFont typeface="Arial" panose="020B0604020202020204" pitchFamily="34" charset="0"/>
              <a:buChar char="•"/>
            </a:pPr>
            <a:endParaRPr lang="en-US" sz="2000"/>
          </a:p>
          <a:p>
            <a:pPr indent="-228600">
              <a:buFont typeface="Arial" panose="020B0604020202020204" pitchFamily="34" charset="0"/>
              <a:buChar char="•"/>
            </a:pPr>
            <a:endParaRPr lang="en-US" sz="2000"/>
          </a:p>
        </p:txBody>
      </p:sp>
    </p:spTree>
    <p:extLst>
      <p:ext uri="{BB962C8B-B14F-4D97-AF65-F5344CB8AC3E}">
        <p14:creationId xmlns:p14="http://schemas.microsoft.com/office/powerpoint/2010/main" val="1974230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9571FE-C2D3-1DAC-7207-EB24DFEE05D7}"/>
              </a:ext>
            </a:extLst>
          </p:cNvPr>
          <p:cNvSpPr txBox="1"/>
          <p:nvPr/>
        </p:nvSpPr>
        <p:spPr>
          <a:xfrm>
            <a:off x="1191173" y="1033517"/>
            <a:ext cx="10135475"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Campaign Coaches</a:t>
            </a:r>
            <a:r>
              <a:rPr lang="en-US" sz="2800"/>
              <a:t> are local leaders with experience in campaigns and organizing. Campaign coaches are assigned to coach 1 or 2 local leaders who participants in Campaign Lab and serve as Team Leads.</a:t>
            </a:r>
          </a:p>
          <a:p>
            <a:endParaRPr lang="en-US" sz="2800"/>
          </a:p>
          <a:p>
            <a:endParaRPr lang="en-US" sz="2800"/>
          </a:p>
          <a:p>
            <a:r>
              <a:rPr lang="en-US" sz="2800" b="1">
                <a:solidFill>
                  <a:srgbClr val="242424"/>
                </a:solidFill>
                <a:highlight>
                  <a:srgbClr val="FFFFFF"/>
                </a:highlight>
              </a:rPr>
              <a:t>Mentor Coaches </a:t>
            </a:r>
            <a:r>
              <a:rPr lang="en-US" sz="2800">
                <a:solidFill>
                  <a:srgbClr val="242424"/>
                </a:solidFill>
                <a:highlight>
                  <a:srgbClr val="FFFFFF"/>
                </a:highlight>
              </a:rPr>
              <a:t>are NEA or state affiliate staff. Mentor Coaches meet once a month with 1-2 campaign coaches to support them in their development as coaches and offer guidance in how they can support the local leaders.  </a:t>
            </a:r>
          </a:p>
          <a:p>
            <a:endParaRPr lang="en-US">
              <a:highlight>
                <a:srgbClr val="FFFFFF"/>
              </a:highlight>
            </a:endParaRPr>
          </a:p>
        </p:txBody>
      </p:sp>
    </p:spTree>
    <p:extLst>
      <p:ext uri="{BB962C8B-B14F-4D97-AF65-F5344CB8AC3E}">
        <p14:creationId xmlns:p14="http://schemas.microsoft.com/office/powerpoint/2010/main" val="1357706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468598-8B62-9807-FD0F-04D4A979CD02}"/>
              </a:ext>
            </a:extLst>
          </p:cNvPr>
          <p:cNvSpPr txBox="1"/>
          <p:nvPr/>
        </p:nvSpPr>
        <p:spPr>
          <a:xfrm>
            <a:off x="612306" y="302889"/>
            <a:ext cx="543108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Nuts and Bolts for Coaches</a:t>
            </a:r>
          </a:p>
        </p:txBody>
      </p:sp>
      <p:sp>
        <p:nvSpPr>
          <p:cNvPr id="3" name="TextBox 2">
            <a:extLst>
              <a:ext uri="{FF2B5EF4-FFF2-40B4-BE49-F238E27FC236}">
                <a16:creationId xmlns:a16="http://schemas.microsoft.com/office/drawing/2014/main" id="{2B341C8E-38A7-D950-029B-524A65E54545}"/>
              </a:ext>
            </a:extLst>
          </p:cNvPr>
          <p:cNvSpPr txBox="1"/>
          <p:nvPr/>
        </p:nvSpPr>
        <p:spPr>
          <a:xfrm>
            <a:off x="613104" y="823312"/>
            <a:ext cx="10965792" cy="66171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Campaign Coaches:</a:t>
            </a:r>
            <a:endParaRPr lang="en-US" sz="2400" b="1" u="sng"/>
          </a:p>
          <a:p>
            <a:pPr marL="285750" indent="-285750">
              <a:buFont typeface="Arial"/>
              <a:buChar char="•"/>
            </a:pPr>
            <a:r>
              <a:rPr lang="en-US" sz="2400"/>
              <a:t>Meet twice a month with their Team Lead</a:t>
            </a:r>
          </a:p>
          <a:p>
            <a:pPr marL="285750" indent="-285750">
              <a:buFont typeface="Arial"/>
              <a:buChar char="•"/>
            </a:pPr>
            <a:r>
              <a:rPr lang="en-US" sz="2400"/>
              <a:t>Submit brief notes of coaching calls.</a:t>
            </a:r>
          </a:p>
          <a:p>
            <a:pPr marL="285750" indent="-285750">
              <a:buFont typeface="Arial"/>
              <a:buChar char="•"/>
            </a:pPr>
            <a:endParaRPr lang="en-US" sz="2400"/>
          </a:p>
          <a:p>
            <a:r>
              <a:rPr lang="en-US" sz="2400" b="1">
                <a:highlight>
                  <a:srgbClr val="FFFFFF"/>
                </a:highlight>
              </a:rPr>
              <a:t>Mentor Coaches: </a:t>
            </a:r>
            <a:endParaRPr lang="en-US" sz="2400"/>
          </a:p>
          <a:p>
            <a:pPr marL="285750" indent="-285750">
              <a:buFont typeface="Arial"/>
              <a:buChar char="•"/>
            </a:pPr>
            <a:r>
              <a:rPr lang="en-US" sz="2400">
                <a:highlight>
                  <a:srgbClr val="FFFFFF"/>
                </a:highlight>
              </a:rPr>
              <a:t>Meet at least once a month with the Campaign Coach. </a:t>
            </a:r>
            <a:endParaRPr lang="en-US" sz="2400"/>
          </a:p>
          <a:p>
            <a:pPr marL="285750" indent="-285750">
              <a:buFont typeface="Arial"/>
              <a:buChar char="•"/>
            </a:pPr>
            <a:r>
              <a:rPr lang="en-US" sz="2400">
                <a:highlight>
                  <a:srgbClr val="FFFFFF"/>
                </a:highlight>
              </a:rPr>
              <a:t>Contact Campaign Lab staff as needed for guidance.</a:t>
            </a:r>
            <a:endParaRPr lang="en-US" sz="2400"/>
          </a:p>
          <a:p>
            <a:endParaRPr lang="en-US" sz="2400"/>
          </a:p>
          <a:p>
            <a:r>
              <a:rPr lang="en-US" sz="2400" b="1"/>
              <a:t>Monthly Calls: </a:t>
            </a:r>
            <a:r>
              <a:rPr lang="en-US" sz="2400"/>
              <a:t>Both Campaign and Mentor Coaches:</a:t>
            </a:r>
          </a:p>
          <a:p>
            <a:pPr marL="285750" indent="-285750">
              <a:buFont typeface="Arial"/>
              <a:buChar char="•"/>
            </a:pPr>
            <a:r>
              <a:rPr lang="en-US" sz="2300"/>
              <a:t>Attend the All Calls: 3rd Tuesdays:1/20 7pm ET/ 6pm CT/ 5pm MT/ 4pm PT / 3pm AK</a:t>
            </a:r>
          </a:p>
          <a:p>
            <a:pPr marL="285750" indent="-285750">
              <a:buFont typeface="Arial"/>
              <a:buChar char="•"/>
            </a:pPr>
            <a:r>
              <a:rPr lang="en-US" sz="2300"/>
              <a:t>Attend monthly Coach Meeting: </a:t>
            </a:r>
            <a:r>
              <a:rPr lang="en-US" sz="2300" i="1"/>
              <a:t>Take a Poll! </a:t>
            </a:r>
          </a:p>
          <a:p>
            <a:r>
              <a:rPr lang="en-US" i="1"/>
              <a:t>Let us know if you can't make the group meetings.</a:t>
            </a:r>
            <a:endParaRPr lang="en-US"/>
          </a:p>
          <a:p>
            <a:endParaRPr lang="en-US" sz="2400" i="1"/>
          </a:p>
          <a:p>
            <a:r>
              <a:rPr lang="en-US" sz="2400" b="1"/>
              <a:t>In Person Training: </a:t>
            </a:r>
            <a:r>
              <a:rPr lang="en-US" sz="2400"/>
              <a:t>All coaches are encouraged to attend at least one in-person training:  March 13-15  Coaching a Campaign Lead</a:t>
            </a:r>
          </a:p>
          <a:p>
            <a:endParaRPr lang="en-US" i="1"/>
          </a:p>
          <a:p>
            <a:endParaRPr lang="en-US"/>
          </a:p>
          <a:p>
            <a:endParaRPr lang="en-US"/>
          </a:p>
          <a:p>
            <a:endParaRPr lang="en-US"/>
          </a:p>
        </p:txBody>
      </p:sp>
      <p:pic>
        <p:nvPicPr>
          <p:cNvPr id="4" name="Picture 3" descr="A pile of nuts and bolts&#10;&#10;AI-generated content may be incorrect.">
            <a:extLst>
              <a:ext uri="{FF2B5EF4-FFF2-40B4-BE49-F238E27FC236}">
                <a16:creationId xmlns:a16="http://schemas.microsoft.com/office/drawing/2014/main" id="{2F0CB9EC-6D5F-55B7-879F-324EC341DCC7}"/>
              </a:ext>
            </a:extLst>
          </p:cNvPr>
          <p:cNvPicPr>
            <a:picLocks noChangeAspect="1"/>
          </p:cNvPicPr>
          <p:nvPr/>
        </p:nvPicPr>
        <p:blipFill>
          <a:blip r:embed="rId2"/>
          <a:stretch>
            <a:fillRect/>
          </a:stretch>
        </p:blipFill>
        <p:spPr>
          <a:xfrm>
            <a:off x="8300197" y="298765"/>
            <a:ext cx="3173518" cy="2167287"/>
          </a:xfrm>
          <a:prstGeom prst="rect">
            <a:avLst/>
          </a:prstGeom>
        </p:spPr>
      </p:pic>
    </p:spTree>
    <p:extLst>
      <p:ext uri="{BB962C8B-B14F-4D97-AF65-F5344CB8AC3E}">
        <p14:creationId xmlns:p14="http://schemas.microsoft.com/office/powerpoint/2010/main" val="2388652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59A756-EB01-13CD-5360-9B77BEE335EC}"/>
              </a:ext>
            </a:extLst>
          </p:cNvPr>
          <p:cNvSpPr txBox="1"/>
          <p:nvPr/>
        </p:nvSpPr>
        <p:spPr>
          <a:xfrm>
            <a:off x="1366344" y="455448"/>
            <a:ext cx="315310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t>Nuts and Bolts</a:t>
            </a:r>
          </a:p>
        </p:txBody>
      </p:sp>
      <p:sp>
        <p:nvSpPr>
          <p:cNvPr id="3" name="TextBox 2">
            <a:extLst>
              <a:ext uri="{FF2B5EF4-FFF2-40B4-BE49-F238E27FC236}">
                <a16:creationId xmlns:a16="http://schemas.microsoft.com/office/drawing/2014/main" id="{4A42ABE6-B998-1D70-58ED-BEAACBCD90BF}"/>
              </a:ext>
            </a:extLst>
          </p:cNvPr>
          <p:cNvSpPr txBox="1"/>
          <p:nvPr/>
        </p:nvSpPr>
        <p:spPr>
          <a:xfrm>
            <a:off x="1366345" y="1410137"/>
            <a:ext cx="9739585"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Campaign Coach Notes:  </a:t>
            </a:r>
            <a:r>
              <a:rPr lang="en-US" sz="2400">
                <a:hlinkClick r:id="rId2"/>
              </a:rPr>
              <a:t>Campaign Coach Notes – Fill out form</a:t>
            </a:r>
            <a:endParaRPr lang="en-US" sz="2400">
              <a:latin typeface="Aptos"/>
              <a:ea typeface="Calibri"/>
              <a:cs typeface="Calibri"/>
            </a:endParaRPr>
          </a:p>
          <a:p>
            <a:endParaRPr lang="en-US" sz="2400"/>
          </a:p>
          <a:p>
            <a:r>
              <a:rPr lang="en-US" sz="2400" b="1"/>
              <a:t>Campaign Coach Stipend: </a:t>
            </a:r>
            <a:r>
              <a:rPr lang="en-US" sz="2400"/>
              <a:t>  $1100 for one Team Lead, $1800 for two Team Leads</a:t>
            </a:r>
          </a:p>
          <a:p>
            <a:endParaRPr lang="en-US" sz="2400"/>
          </a:p>
          <a:p>
            <a:r>
              <a:rPr lang="en-US" sz="2400" b="1"/>
              <a:t>Campaign Grant:</a:t>
            </a:r>
            <a:r>
              <a:rPr lang="en-US" sz="2400"/>
              <a:t> How to Apply</a:t>
            </a:r>
            <a:endParaRPr lang="en-US" sz="2400">
              <a:latin typeface="Calibri"/>
              <a:ea typeface="Calibri"/>
              <a:cs typeface="Calibri"/>
            </a:endParaRPr>
          </a:p>
          <a:p>
            <a:r>
              <a:rPr lang="en-US" sz="2400">
                <a:hlinkClick r:id="rId3"/>
              </a:rPr>
              <a:t>Campaign Lab Seed Grant Request – Fill out form</a:t>
            </a:r>
            <a:endParaRPr lang="en-US" sz="2400">
              <a:latin typeface="Calibri"/>
              <a:ea typeface="Calibri"/>
              <a:cs typeface="Calibri"/>
            </a:endParaRPr>
          </a:p>
          <a:p>
            <a:endParaRPr lang="en-US" sz="2400"/>
          </a:p>
          <a:p>
            <a:r>
              <a:rPr lang="en-US" sz="2400" b="1"/>
              <a:t>Assessment: </a:t>
            </a:r>
            <a:r>
              <a:rPr lang="en-US" sz="2400"/>
              <a:t>How to Access</a:t>
            </a:r>
          </a:p>
          <a:p>
            <a:endParaRPr lang="en-US" sz="2400"/>
          </a:p>
          <a:p>
            <a:r>
              <a:rPr lang="en-US" sz="2400" b="1"/>
              <a:t>Online Portal and Resources:</a:t>
            </a:r>
            <a:r>
              <a:rPr lang="en-US" sz="2400"/>
              <a:t> How to Access</a:t>
            </a:r>
          </a:p>
        </p:txBody>
      </p:sp>
    </p:spTree>
    <p:extLst>
      <p:ext uri="{BB962C8B-B14F-4D97-AF65-F5344CB8AC3E}">
        <p14:creationId xmlns:p14="http://schemas.microsoft.com/office/powerpoint/2010/main" val="3151579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udience Q&amp;A: How To Remain Cool Under ...">
            <a:extLst>
              <a:ext uri="{FF2B5EF4-FFF2-40B4-BE49-F238E27FC236}">
                <a16:creationId xmlns:a16="http://schemas.microsoft.com/office/drawing/2014/main" id="{898DA5C9-BAEE-7F04-69F2-7EEF639D1AAC}"/>
              </a:ext>
            </a:extLst>
          </p:cNvPr>
          <p:cNvPicPr>
            <a:picLocks noChangeAspect="1"/>
          </p:cNvPicPr>
          <p:nvPr/>
        </p:nvPicPr>
        <p:blipFill>
          <a:blip r:embed="rId2"/>
          <a:stretch>
            <a:fillRect/>
          </a:stretch>
        </p:blipFill>
        <p:spPr>
          <a:xfrm>
            <a:off x="3734938" y="1705106"/>
            <a:ext cx="5791199" cy="3243071"/>
          </a:xfrm>
          <a:prstGeom prst="rect">
            <a:avLst/>
          </a:prstGeom>
        </p:spPr>
      </p:pic>
    </p:spTree>
    <p:extLst>
      <p:ext uri="{BB962C8B-B14F-4D97-AF65-F5344CB8AC3E}">
        <p14:creationId xmlns:p14="http://schemas.microsoft.com/office/powerpoint/2010/main" val="10359414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5CA5D3B-CF34-4BE6-9612-77B7C0E0C005}"/>
</file>

<file path=customXml/itemProps2.xml><?xml version="1.0" encoding="utf-8"?>
<ds:datastoreItem xmlns:ds="http://schemas.openxmlformats.org/officeDocument/2006/customXml" ds:itemID="{4C6B6D1A-FB92-48BE-8802-5B2C0FDEEDB3}"/>
</file>

<file path=customXml/itemProps3.xml><?xml version="1.0" encoding="utf-8"?>
<ds:datastoreItem xmlns:ds="http://schemas.openxmlformats.org/officeDocument/2006/customXml" ds:itemID="{082A291F-7F6B-46FA-A038-2CD5790A25E2}"/>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25</Slides>
  <Notes>21</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PowerPoint Presentation</vt:lpstr>
      <vt:lpstr>PowerPoint Presentation</vt:lpstr>
      <vt:lpstr>PowerPoint Presentation</vt:lpstr>
      <vt:lpstr>Honoring This Space</vt:lpstr>
      <vt:lpstr>Agenda</vt:lpstr>
      <vt:lpstr>Our Thoughts as Coaches &amp; Campaigners</vt:lpstr>
      <vt:lpstr>Introduce Yourself!</vt:lpstr>
      <vt:lpstr>How Campaign Lab Supports Local Campaigns</vt:lpstr>
      <vt:lpstr>How we are thinking of the year ahead</vt:lpstr>
      <vt:lpstr>Your Role as a Coach</vt:lpstr>
      <vt:lpstr>Why Coaching?</vt:lpstr>
      <vt:lpstr>Stickiness (or complexity) in leadership</vt:lpstr>
      <vt:lpstr>Asking Questions</vt:lpstr>
      <vt:lpstr>Asking Questions as a Coach</vt:lpstr>
      <vt:lpstr>Asking powerful questions....</vt:lpstr>
      <vt:lpstr>PowerPoint Presentation</vt:lpstr>
      <vt:lpstr>Engaged Listening</vt:lpstr>
      <vt:lpstr>PowerPoint Presentation</vt:lpstr>
      <vt:lpstr>Coaching Triads – 35 minutes</vt:lpstr>
      <vt:lpstr>Debrief!  </vt:lpstr>
      <vt:lpstr>Getting started with a new Team Lead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14</cp:revision>
  <dcterms:created xsi:type="dcterms:W3CDTF">2026-01-08T19:46:39Z</dcterms:created>
  <dcterms:modified xsi:type="dcterms:W3CDTF">2026-02-19T21:57:20Z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