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handoutMasterIdLst>
    <p:handoutMasterId r:id="rId46"/>
  </p:handoutMasterIdLst>
  <p:sldIdLst>
    <p:sldId id="256" r:id="rId5"/>
    <p:sldId id="540" r:id="rId6"/>
    <p:sldId id="536" r:id="rId7"/>
    <p:sldId id="537" r:id="rId8"/>
    <p:sldId id="538" r:id="rId9"/>
    <p:sldId id="539" r:id="rId10"/>
    <p:sldId id="506" r:id="rId11"/>
    <p:sldId id="507" r:id="rId12"/>
    <p:sldId id="541" r:id="rId13"/>
    <p:sldId id="509" r:id="rId14"/>
    <p:sldId id="510" r:id="rId15"/>
    <p:sldId id="511" r:id="rId16"/>
    <p:sldId id="512" r:id="rId17"/>
    <p:sldId id="543" r:id="rId18"/>
    <p:sldId id="516" r:id="rId19"/>
    <p:sldId id="544" r:id="rId20"/>
    <p:sldId id="522" r:id="rId21"/>
    <p:sldId id="572" r:id="rId22"/>
    <p:sldId id="569" r:id="rId23"/>
    <p:sldId id="570" r:id="rId24"/>
    <p:sldId id="571" r:id="rId25"/>
    <p:sldId id="546" r:id="rId26"/>
    <p:sldId id="547" r:id="rId27"/>
    <p:sldId id="548" r:id="rId28"/>
    <p:sldId id="556" r:id="rId29"/>
    <p:sldId id="545" r:id="rId30"/>
    <p:sldId id="525" r:id="rId31"/>
    <p:sldId id="568" r:id="rId32"/>
    <p:sldId id="561" r:id="rId33"/>
    <p:sldId id="560" r:id="rId34"/>
    <p:sldId id="557" r:id="rId35"/>
    <p:sldId id="558" r:id="rId36"/>
    <p:sldId id="559" r:id="rId37"/>
    <p:sldId id="555" r:id="rId38"/>
    <p:sldId id="564" r:id="rId39"/>
    <p:sldId id="566" r:id="rId40"/>
    <p:sldId id="527" r:id="rId41"/>
    <p:sldId id="573" r:id="rId42"/>
    <p:sldId id="565" r:id="rId43"/>
    <p:sldId id="567" r:id="rId4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C3230-239D-7CF0-BDFD-1FB560B26CDF}" v="5" dt="2022-10-10T21:01:56.483"/>
    <p1510:client id="{21AA31D9-16D0-ACCC-8A0D-5A1A09DE1AFE}" v="198" dt="2022-10-10T21:50:34.651"/>
    <p1510:client id="{3D6CDAA3-86D7-04F2-19F4-2A71CEB9D437}" v="1" dt="2022-10-11T16:27:09.648"/>
    <p1510:client id="{4B06CCA8-0762-FC22-AEA3-84AA87DB526B}" v="335" dt="2022-10-10T21:29:51.601"/>
    <p1510:client id="{52E9F1CE-3B38-69F2-08FA-6A108F14519F}" v="143" dt="2022-10-10T20:53:11.545"/>
    <p1510:client id="{661975D1-0FEC-318B-B161-391DB312BD3A}" v="9" dt="2022-10-11T22:58:59.112"/>
    <p1510:client id="{92A47C61-F97F-6FF2-5745-1D380F309AA2}" v="381" dt="2022-10-10T22:40:04.327"/>
    <p1510:client id="{A96D42D0-A5A5-CC5C-22E5-D050D3D940DC}" v="32" dt="2022-10-11T22:55:27.946"/>
    <p1510:client id="{C7B066E8-DADF-AA81-F05C-2C8AD4E9AA7F}" v="10" dt="2022-10-10T21:01:12.411"/>
    <p1510:client id="{CECF475B-8092-5083-B552-B33860A1F34F}" v="17" dt="2022-10-10T14:45:11.638"/>
    <p1510:client id="{CF8CC0F1-85F4-7989-F541-AE52A7624F32}" v="72" dt="2022-10-10T15:14:45.827"/>
    <p1510:client id="{F76F57FF-36FD-44BA-EF3B-1F9A282EA973}" v="1" dt="2023-01-30T23:12:31.027"/>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4" autoAdjust="0"/>
    <p:restoredTop sz="94660"/>
  </p:normalViewPr>
  <p:slideViewPr>
    <p:cSldViewPr snapToGrid="0">
      <p:cViewPr varScale="1">
        <p:scale>
          <a:sx n="91" d="100"/>
          <a:sy n="91" d="100"/>
        </p:scale>
        <p:origin x="44" y="412"/>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10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108"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5cafdcb12411b73cdcb6beded25e374521d68c725f6fbe4466911b88a619584c::" providerId="AD" clId="Web-{F76F57FF-36FD-44BA-EF3B-1F9A282EA973}"/>
    <pc:docChg chg="modSld">
      <pc:chgData name="Guest User" userId="S::urn:spo:anon#5cafdcb12411b73cdcb6beded25e374521d68c725f6fbe4466911b88a619584c::" providerId="AD" clId="Web-{F76F57FF-36FD-44BA-EF3B-1F9A282EA973}" dt="2023-01-30T23:12:31.027" v="1" actId="20577"/>
      <pc:docMkLst>
        <pc:docMk/>
      </pc:docMkLst>
      <pc:sldChg chg="modSp">
        <pc:chgData name="Guest User" userId="S::urn:spo:anon#5cafdcb12411b73cdcb6beded25e374521d68c725f6fbe4466911b88a619584c::" providerId="AD" clId="Web-{F76F57FF-36FD-44BA-EF3B-1F9A282EA973}" dt="2023-01-30T23:12:31.027" v="1" actId="20577"/>
        <pc:sldMkLst>
          <pc:docMk/>
          <pc:sldMk cId="558631684" sldId="606"/>
        </pc:sldMkLst>
        <pc:spChg chg="mod">
          <ac:chgData name="Guest User" userId="S::urn:spo:anon#5cafdcb12411b73cdcb6beded25e374521d68c725f6fbe4466911b88a619584c::" providerId="AD" clId="Web-{F76F57FF-36FD-44BA-EF3B-1F9A282EA973}" dt="2023-01-30T23:12:31.027" v="1" actId="20577"/>
          <ac:spMkLst>
            <pc:docMk/>
            <pc:sldMk cId="558631684" sldId="606"/>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r>
            <a:rPr lang="en-US" sz="2800" dirty="0"/>
            <a:t>Experience meaningfulness: the </a:t>
          </a:r>
          <a:r>
            <a:rPr lang="en-US" sz="2800" dirty="0" smtClean="0"/>
            <a:t>role </a:t>
          </a:r>
          <a:r>
            <a:rPr lang="en-US" sz="2800" dirty="0"/>
            <a:t>is important in the overall scheme of things</a:t>
          </a:r>
          <a:r>
            <a:rPr lang="en-US" sz="2200" dirty="0"/>
            <a:t>.</a:t>
          </a:r>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dirty="0"/>
            <a:t>Experience responsibility: how well the </a:t>
          </a:r>
          <a:r>
            <a:rPr lang="en-US" dirty="0" smtClean="0"/>
            <a:t>role </a:t>
          </a:r>
          <a:r>
            <a:rPr lang="en-US" dirty="0"/>
            <a:t>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r>
            <a:rPr lang="en-US" dirty="0"/>
            <a:t>Experience results: as I do the work I can see whether or not I am doing well.  </a:t>
          </a:r>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t>
        <a:bodyPr/>
        <a:lstStyle/>
        <a:p>
          <a:endParaRPr lang="en-US"/>
        </a:p>
      </dgm:t>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dgm:spPr/>
      <dgm:t>
        <a:bodyPr/>
        <a:lstStyle/>
        <a:p>
          <a:endParaRPr lang="en-US"/>
        </a:p>
      </dgm:t>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t>
        <a:bodyPr/>
        <a:lstStyle/>
        <a:p>
          <a:endParaRPr lang="en-US"/>
        </a:p>
      </dgm:t>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t>
        <a:bodyPr/>
        <a:lstStyle/>
        <a:p>
          <a:endParaRPr lang="en-US"/>
        </a:p>
      </dgm:t>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dgm:spPr/>
      <dgm:t>
        <a:bodyPr/>
        <a:lstStyle/>
        <a:p>
          <a:endParaRPr lang="en-US"/>
        </a:p>
      </dgm:t>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t>
        <a:bodyPr/>
        <a:lstStyle/>
        <a:p>
          <a:endParaRPr lang="en-US"/>
        </a:p>
      </dgm:t>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t>
        <a:bodyPr/>
        <a:lstStyle/>
        <a:p>
          <a:endParaRPr lang="en-US"/>
        </a:p>
      </dgm:t>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dgm:spPr/>
      <dgm:t>
        <a:bodyPr/>
        <a:lstStyle/>
        <a:p>
          <a:endParaRPr lang="en-US"/>
        </a:p>
      </dgm:t>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t>
        <a:bodyPr/>
        <a:lstStyle/>
        <a:p>
          <a:endParaRPr lang="en-US"/>
        </a:p>
      </dgm:t>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t>
        <a:bodyPr/>
        <a:lstStyle/>
        <a:p>
          <a:endParaRPr lang="en-US"/>
        </a:p>
      </dgm:t>
    </dgm:pt>
  </dgm:ptLst>
  <dgm:cxnLst>
    <dgm:cxn modelId="{4CC7EB76-6B7C-4A13-8EAC-1FF5B3A91561}" type="presOf" srcId="{F54753A7-373C-4E04-B1BF-B5381E2BC5F5}" destId="{D454EF46-F2C9-4843-A3BE-2886CFC46130}" srcOrd="0" destOrd="0" presId="urn:microsoft.com/office/officeart/2016/7/layout/BasicLinearProcessNumbered"/>
    <dgm:cxn modelId="{2CFA9385-4461-48D3-98E4-A7DB39D42D8A}" srcId="{44078EBB-9413-45F6-A068-82E04C2FAFEB}" destId="{5D06E232-3C8E-43E4-B96D-61A3BDCB86F2}" srcOrd="0" destOrd="0" parTransId="{72F8DF77-2D67-4047-9A1A-0AD26B2B7BDE}" sibTransId="{5A3CD12A-A6FC-4F61-94E2-373DB597B677}"/>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37416797-4DDB-4A71-9A07-25796FACF197}" type="presOf" srcId="{081765BC-DAE7-4E00-B342-F399AF412EE6}" destId="{447000D4-7301-4740-AAE6-98BFBB73FAA5}"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6034FE68-88DE-4D35-95E3-F966580BB013}" type="presOf" srcId="{FAB11332-0CBE-4342-BF29-49808C232258}" destId="{8A292FC2-B12D-4C54-B56A-99865D2C989C}"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40CC39E9-F0EC-4C6E-AAF0-D1862C588CBC}" type="presOf" srcId="{F54753A7-373C-4E04-B1BF-B5381E2BC5F5}" destId="{54272EED-0152-4B3D-A290-EE0D9ABFCC94}" srcOrd="1" destOrd="0" presId="urn:microsoft.com/office/officeart/2016/7/layout/BasicLinearProcessNumbered"/>
    <dgm:cxn modelId="{9A81F802-A050-4D5C-8793-673DFBB6F904}" type="presOf" srcId="{9B203566-8EFE-4CAE-A2C3-FCBFC5A4344E}" destId="{31BE0066-C7A2-449F-96B1-D7CA5706F75A}"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0"/>
          <a:ext cx="3405511" cy="44522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244600">
            <a:lnSpc>
              <a:spcPct val="90000"/>
            </a:lnSpc>
            <a:spcBef>
              <a:spcPct val="0"/>
            </a:spcBef>
            <a:spcAft>
              <a:spcPct val="35000"/>
            </a:spcAft>
          </a:pPr>
          <a:r>
            <a:rPr lang="en-US" sz="2800" kern="1200" dirty="0"/>
            <a:t>Experience meaningfulness: the </a:t>
          </a:r>
          <a:r>
            <a:rPr lang="en-US" sz="2800" kern="1200" dirty="0" smtClean="0"/>
            <a:t>role </a:t>
          </a:r>
          <a:r>
            <a:rPr lang="en-US" sz="2800" kern="1200" dirty="0"/>
            <a:t>is important in the overall scheme of things</a:t>
          </a:r>
          <a:r>
            <a:rPr lang="en-US" sz="2200" kern="1200" dirty="0"/>
            <a:t>.</a:t>
          </a:r>
        </a:p>
      </dsp:txBody>
      <dsp:txXfrm>
        <a:off x="0" y="1691851"/>
        <a:ext cx="3405511" cy="2671344"/>
      </dsp:txXfrm>
    </dsp:sp>
    <dsp:sp modelId="{165C8E30-6ED3-468E-A277-F0D4CF41CCFB}">
      <dsp:nvSpPr>
        <dsp:cNvPr id="0" name=""/>
        <dsp:cNvSpPr/>
      </dsp:nvSpPr>
      <dsp:spPr>
        <a:xfrm>
          <a:off x="1034919" y="445223"/>
          <a:ext cx="1335672" cy="133567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1</a:t>
          </a:r>
        </a:p>
      </dsp:txBody>
      <dsp:txXfrm>
        <a:off x="1230524" y="640828"/>
        <a:ext cx="944462" cy="944462"/>
      </dsp:txXfrm>
    </dsp:sp>
    <dsp:sp modelId="{2FFE5B83-67AD-4325-96BB-AACB36576666}">
      <dsp:nvSpPr>
        <dsp:cNvPr id="0" name=""/>
        <dsp:cNvSpPr/>
      </dsp:nvSpPr>
      <dsp:spPr>
        <a:xfrm>
          <a:off x="0" y="4452168"/>
          <a:ext cx="3405511"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3746063" y="0"/>
          <a:ext cx="3405511" cy="44522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155700">
            <a:lnSpc>
              <a:spcPct val="90000"/>
            </a:lnSpc>
            <a:spcBef>
              <a:spcPct val="0"/>
            </a:spcBef>
            <a:spcAft>
              <a:spcPct val="35000"/>
            </a:spcAft>
          </a:pPr>
          <a:r>
            <a:rPr lang="en-US" sz="2600" kern="1200" dirty="0"/>
            <a:t>Experience responsibility: how well the </a:t>
          </a:r>
          <a:r>
            <a:rPr lang="en-US" sz="2600" kern="1200" dirty="0" smtClean="0"/>
            <a:t>role </a:t>
          </a:r>
          <a:r>
            <a:rPr lang="en-US" sz="2600" kern="1200" dirty="0"/>
            <a:t>gets done is up to me.</a:t>
          </a:r>
        </a:p>
      </dsp:txBody>
      <dsp:txXfrm>
        <a:off x="3746063" y="1691851"/>
        <a:ext cx="3405511" cy="2671344"/>
      </dsp:txXfrm>
    </dsp:sp>
    <dsp:sp modelId="{8A292FC2-B12D-4C54-B56A-99865D2C989C}">
      <dsp:nvSpPr>
        <dsp:cNvPr id="0" name=""/>
        <dsp:cNvSpPr/>
      </dsp:nvSpPr>
      <dsp:spPr>
        <a:xfrm>
          <a:off x="4780983" y="445223"/>
          <a:ext cx="1335672" cy="1335672"/>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2</a:t>
          </a:r>
        </a:p>
      </dsp:txBody>
      <dsp:txXfrm>
        <a:off x="4976588" y="640828"/>
        <a:ext cx="944462" cy="944462"/>
      </dsp:txXfrm>
    </dsp:sp>
    <dsp:sp modelId="{37D9B9A8-C3B6-40F5-8604-C9A41A854679}">
      <dsp:nvSpPr>
        <dsp:cNvPr id="0" name=""/>
        <dsp:cNvSpPr/>
      </dsp:nvSpPr>
      <dsp:spPr>
        <a:xfrm>
          <a:off x="3746063" y="4452168"/>
          <a:ext cx="3405511"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7492126" y="0"/>
          <a:ext cx="3405511" cy="445224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155700">
            <a:lnSpc>
              <a:spcPct val="90000"/>
            </a:lnSpc>
            <a:spcBef>
              <a:spcPct val="0"/>
            </a:spcBef>
            <a:spcAft>
              <a:spcPct val="35000"/>
            </a:spcAft>
          </a:pPr>
          <a:r>
            <a:rPr lang="en-US" sz="2600" kern="1200" dirty="0"/>
            <a:t>Experience results: as I do the work I can see whether or not I am doing well.  </a:t>
          </a:r>
        </a:p>
      </dsp:txBody>
      <dsp:txXfrm>
        <a:off x="7492126" y="1691851"/>
        <a:ext cx="3405511" cy="2671344"/>
      </dsp:txXfrm>
    </dsp:sp>
    <dsp:sp modelId="{31BE0066-C7A2-449F-96B1-D7CA5706F75A}">
      <dsp:nvSpPr>
        <dsp:cNvPr id="0" name=""/>
        <dsp:cNvSpPr/>
      </dsp:nvSpPr>
      <dsp:spPr>
        <a:xfrm>
          <a:off x="8527046" y="445223"/>
          <a:ext cx="1335672" cy="1335672"/>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3</a:t>
          </a:r>
        </a:p>
      </dsp:txBody>
      <dsp:txXfrm>
        <a:off x="8722651" y="640828"/>
        <a:ext cx="944462" cy="944462"/>
      </dsp:txXfrm>
    </dsp:sp>
    <dsp:sp modelId="{3716BEA9-4356-4320-8CEF-FEC3411C0AB1}">
      <dsp:nvSpPr>
        <dsp:cNvPr id="0" name=""/>
        <dsp:cNvSpPr/>
      </dsp:nvSpPr>
      <dsp:spPr>
        <a:xfrm>
          <a:off x="7492126" y="4452168"/>
          <a:ext cx="3405511"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6/11/2025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6/11/2025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a:t>
            </a:fld>
            <a:endParaRPr lang="en-US" altLang="en-US"/>
          </a:p>
        </p:txBody>
      </p:sp>
    </p:spTree>
    <p:extLst>
      <p:ext uri="{BB962C8B-B14F-4D97-AF65-F5344CB8AC3E}">
        <p14:creationId xmlns:p14="http://schemas.microsoft.com/office/powerpoint/2010/main" val="3034813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For the purpose of our working together today, let’s use this definition, “Leadership is taking responsibility for enabling others to achieve purpose, in the face of uncertainty”</a:t>
            </a:r>
          </a:p>
        </p:txBody>
      </p:sp>
      <p:sp>
        <p:nvSpPr>
          <p:cNvPr id="150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4</a:t>
            </a:fld>
            <a:endParaRPr lang="en-US" altLang="en-US">
              <a:solidFill>
                <a:srgbClr val="000000"/>
              </a:solidFill>
            </a:endParaRPr>
          </a:p>
        </p:txBody>
      </p:sp>
    </p:spTree>
    <p:extLst>
      <p:ext uri="{BB962C8B-B14F-4D97-AF65-F5344CB8AC3E}">
        <p14:creationId xmlns:p14="http://schemas.microsoft.com/office/powerpoint/2010/main" val="250462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8d394497c7_0_51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g8d394497c7_0_518: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The first step is developing a shared purpose.</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How many of you have had an experience trying to create a purpose statement for a team or organization you’ve been a part of.</a:t>
            </a:r>
            <a:endParaRPr>
              <a:highlight>
                <a:srgbClr val="A4C2F4"/>
              </a:highlight>
            </a:endParaRPr>
          </a:p>
          <a:p>
            <a:pPr marL="0" lvl="0" indent="0" algn="l" rtl="0">
              <a:spcBef>
                <a:spcPts val="0"/>
              </a:spcBef>
              <a:spcAft>
                <a:spcPts val="0"/>
              </a:spcAft>
              <a:buNone/>
            </a:pPr>
            <a:endParaRPr>
              <a:highlight>
                <a:srgbClr val="A4C2F4"/>
              </a:highlight>
            </a:endParaRPr>
          </a:p>
          <a:p>
            <a:pPr marL="0" lvl="0" indent="0" algn="l" rtl="0">
              <a:spcBef>
                <a:spcPts val="0"/>
              </a:spcBef>
              <a:spcAft>
                <a:spcPts val="0"/>
              </a:spcAft>
              <a:buNone/>
            </a:pPr>
            <a:r>
              <a:rPr lang="en">
                <a:highlight>
                  <a:srgbClr val="A4C2F4"/>
                </a:highlight>
              </a:rPr>
              <a:t>Was that like a walk in the park? No. Once you got there, did it give your team clarity about the goals you were working towards?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So this practice is definitely worthwhile.  In breakouts, you’ll have a chance to try this out. We’ll develop a statement for the work we’re doing together by using the What, Who, and How structure.</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sz="1100"/>
              <a:t>Purpose is an interaction between these three things</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b="1"/>
              <a:t>What</a:t>
            </a:r>
            <a:r>
              <a:rPr lang="en" sz="1100"/>
              <a:t> is our north star? What broadly must occur in our world for it to look a little more like what we want? What part of that work are we taking on as a team? </a:t>
            </a:r>
            <a:endParaRPr sz="1100"/>
          </a:p>
          <a:p>
            <a:pPr marL="0" lvl="0" indent="0" algn="l" rtl="0">
              <a:lnSpc>
                <a:spcPct val="115000"/>
              </a:lnSpc>
              <a:spcBef>
                <a:spcPts val="0"/>
              </a:spcBef>
              <a:spcAft>
                <a:spcPts val="0"/>
              </a:spcAft>
              <a:buClr>
                <a:schemeClr val="dk1"/>
              </a:buClr>
              <a:buSzPts val="1100"/>
              <a:buFont typeface="Arial"/>
              <a:buNone/>
            </a:pPr>
            <a:r>
              <a:rPr lang="en" sz="1100" b="1"/>
              <a:t> </a:t>
            </a:r>
            <a:endParaRPr sz="1100" b="1"/>
          </a:p>
          <a:p>
            <a:pPr marL="0" lvl="0" indent="0" algn="l" rtl="0">
              <a:lnSpc>
                <a:spcPct val="115000"/>
              </a:lnSpc>
              <a:spcBef>
                <a:spcPts val="0"/>
              </a:spcBef>
              <a:spcAft>
                <a:spcPts val="0"/>
              </a:spcAft>
              <a:buClr>
                <a:schemeClr val="dk1"/>
              </a:buClr>
              <a:buSzPts val="1100"/>
              <a:buFont typeface="Arial"/>
              <a:buNone/>
            </a:pPr>
            <a:r>
              <a:rPr lang="en" sz="1100" b="1"/>
              <a:t>Who</a:t>
            </a:r>
            <a:r>
              <a:rPr lang="en" sz="1100"/>
              <a:t> – Who are we engaging to do this work with? How can we be specific in naming our people? What characteristics do they have in common? Remember that organizing is about enabl</a:t>
            </a:r>
            <a:r>
              <a:rPr lang="en"/>
              <a:t>ing leadership so this is about who do we plan to work with NOT who do we want to do the work for. </a:t>
            </a: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b="1"/>
              <a:t>How</a:t>
            </a:r>
            <a:r>
              <a:rPr lang="en" sz="1100"/>
              <a:t> – What kinds of activities will we engage them in? </a:t>
            </a:r>
            <a:endParaRPr sz="1100"/>
          </a:p>
          <a:p>
            <a:pPr marL="0" lvl="0" indent="0" algn="l" rtl="0">
              <a:lnSpc>
                <a:spcPct val="115000"/>
              </a:lnSpc>
              <a:spcBef>
                <a:spcPts val="0"/>
              </a:spcBef>
              <a:spcAft>
                <a:spcPts val="0"/>
              </a:spcAft>
              <a:buClr>
                <a:schemeClr val="dk1"/>
              </a:buClr>
              <a:buSzPts val="1100"/>
              <a:buFont typeface="Arial"/>
              <a:buNone/>
            </a:pPr>
            <a:r>
              <a:rPr lang="en" sz="1100"/>
              <a:t> (organizing activities) – in an organizing language, what kinds of activities allow for our group to achieve the purpose we’ve set forth.</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a:t>One key factor in creating effective shared purpose is</a:t>
            </a:r>
            <a:r>
              <a:rPr lang="en" u="sng"/>
              <a:t> knowing the difference between the “what” and the “how”</a:t>
            </a:r>
            <a:r>
              <a:rPr lang="en"/>
              <a:t>. The “what” is a statement of our </a:t>
            </a:r>
            <a:r>
              <a:rPr lang="en" b="1"/>
              <a:t>“end goal”</a:t>
            </a:r>
            <a:r>
              <a:rPr lang="en"/>
              <a:t>-- the destination that represents the world looking more like what we want. The “how” is a statement of our</a:t>
            </a:r>
            <a:r>
              <a:rPr lang="en" b="1"/>
              <a:t> “means goals”</a:t>
            </a:r>
            <a:r>
              <a:rPr lang="en"/>
              <a:t> -- the journey to get to the world we want, represented by the major organizing activities we’ll engage in along the way.</a:t>
            </a:r>
            <a:endParaRPr/>
          </a:p>
          <a:p>
            <a:pPr marL="0" lvl="0" indent="0" algn="l" rtl="0">
              <a:spcBef>
                <a:spcPts val="0"/>
              </a:spcBef>
              <a:spcAft>
                <a:spcPts val="0"/>
              </a:spcAft>
              <a:buNone/>
            </a:pPr>
            <a:endParaRPr/>
          </a:p>
        </p:txBody>
      </p:sp>
      <p:sp>
        <p:nvSpPr>
          <p:cNvPr id="563" name="Google Shape;563;g8d394497c7_0_518: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extLst>
      <p:ext uri="{BB962C8B-B14F-4D97-AF65-F5344CB8AC3E}">
        <p14:creationId xmlns:p14="http://schemas.microsoft.com/office/powerpoint/2010/main" val="235314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2e2d5c276c5_0_16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0" name="Google Shape;630;g2e2d5c276c5_0_162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500" b="1"/>
              <a:t>Not so broad that it’s meaningless. Nor is it so specific that it becomes a strategic goal. </a:t>
            </a:r>
            <a:endParaRPr sz="1500" b="1"/>
          </a:p>
          <a:p>
            <a:pPr marL="0" lvl="0" indent="0" algn="l" rtl="0">
              <a:spcBef>
                <a:spcPts val="0"/>
              </a:spcBef>
              <a:spcAft>
                <a:spcPts val="0"/>
              </a:spcAft>
              <a:buNone/>
            </a:pPr>
            <a:endParaRPr sz="1500"/>
          </a:p>
          <a:p>
            <a:pPr marL="0" lvl="0" indent="0" algn="l" rtl="0">
              <a:spcBef>
                <a:spcPts val="0"/>
              </a:spcBef>
              <a:spcAft>
                <a:spcPts val="0"/>
              </a:spcAft>
              <a:buNone/>
            </a:pPr>
            <a:r>
              <a:rPr lang="en" sz="1500" b="1"/>
              <a:t>Statement 1:</a:t>
            </a:r>
            <a:r>
              <a:rPr lang="en" sz="1500"/>
              <a:t> Activity without naming any broad purpose. Very specific, why not this? How is clear in the first statement, who is doing the work. Doing for others, vs. organizing others to do the work together. </a:t>
            </a:r>
            <a:endParaRPr sz="1500"/>
          </a:p>
          <a:p>
            <a:pPr marL="0" lvl="0" indent="0" algn="l" rtl="0">
              <a:spcBef>
                <a:spcPts val="0"/>
              </a:spcBef>
              <a:spcAft>
                <a:spcPts val="0"/>
              </a:spcAft>
              <a:buNone/>
            </a:pPr>
            <a:endParaRPr sz="1500"/>
          </a:p>
          <a:p>
            <a:pPr marL="0" lvl="0" indent="0" algn="l" rtl="0">
              <a:spcBef>
                <a:spcPts val="0"/>
              </a:spcBef>
              <a:spcAft>
                <a:spcPts val="0"/>
              </a:spcAft>
              <a:buNone/>
            </a:pPr>
            <a:r>
              <a:rPr lang="en" sz="1500" b="1"/>
              <a:t>Statement 2:</a:t>
            </a:r>
            <a:r>
              <a:rPr lang="en" sz="1500"/>
              <a:t> Clear on overarching purpose for coming together. Clear what (collective liberation, voice &amp; joy), how (tactics they want to use), who (system-impacted people in Boston, MA)</a:t>
            </a:r>
            <a:endParaRPr sz="1500"/>
          </a:p>
        </p:txBody>
      </p:sp>
      <p:sp>
        <p:nvSpPr>
          <p:cNvPr id="631" name="Google Shape;631;g2e2d5c276c5_0_162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extLst>
      <p:ext uri="{BB962C8B-B14F-4D97-AF65-F5344CB8AC3E}">
        <p14:creationId xmlns:p14="http://schemas.microsoft.com/office/powerpoint/2010/main" val="1154133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2e2d5c276c5_0_28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2e2d5c276c5_0_2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9113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e2d5c276c5_0_2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2e2d5c276c5_0_2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26117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2e2d5c276c5_0_2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2e2d5c276c5_0_2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27000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27</a:t>
            </a:fld>
            <a:endParaRPr/>
          </a:p>
        </p:txBody>
      </p:sp>
    </p:spTree>
    <p:extLst>
      <p:ext uri="{BB962C8B-B14F-4D97-AF65-F5344CB8AC3E}">
        <p14:creationId xmlns:p14="http://schemas.microsoft.com/office/powerpoint/2010/main" val="2590198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2e2d5c276c5_0_2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2e2d5c276c5_0_2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0086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29</a:t>
            </a:fld>
            <a:endParaRPr/>
          </a:p>
        </p:txBody>
      </p:sp>
    </p:spTree>
    <p:extLst>
      <p:ext uri="{BB962C8B-B14F-4D97-AF65-F5344CB8AC3E}">
        <p14:creationId xmlns:p14="http://schemas.microsoft.com/office/powerpoint/2010/main" val="858750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30</a:t>
            </a:fld>
            <a:endParaRPr/>
          </a:p>
        </p:txBody>
      </p:sp>
    </p:spTree>
    <p:extLst>
      <p:ext uri="{BB962C8B-B14F-4D97-AF65-F5344CB8AC3E}">
        <p14:creationId xmlns:p14="http://schemas.microsoft.com/office/powerpoint/2010/main" val="3859652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313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8d394497c7_0_635: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1" name="Google Shape;661;g8d394497c7_0_635: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Have any of you been on a team where you didn’t feel a whole lot of responsibility? How did that affect your level of engagement?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Making sure to have clear roles is important. </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How about being on a team where your talents and expertise wasn’t utilized? Did that feel good?</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Much like the justice league, it would be hard for someone like batman to engage if his tactical and logisitcal skills weren’t being used. It can be isolating and ensure a lack of participation.</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Have you been on a team where you didn’t really have a role other than to show up?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Each person should know their role and the team should know it too. Each player knows how to engage and is aware of what they bring to the table. Superman brings a different perspective than the flash, their age, abilities, personalities, and background make them very unique but they are both very sure of why their on the Justice League. </a:t>
            </a:r>
            <a:endParaRPr/>
          </a:p>
        </p:txBody>
      </p:sp>
      <p:sp>
        <p:nvSpPr>
          <p:cNvPr id="662" name="Google Shape;662;g8d394497c7_0_635: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37</a:t>
            </a:fld>
            <a:endParaRPr/>
          </a:p>
        </p:txBody>
      </p:sp>
    </p:spTree>
    <p:extLst>
      <p:ext uri="{BB962C8B-B14F-4D97-AF65-F5344CB8AC3E}">
        <p14:creationId xmlns:p14="http://schemas.microsoft.com/office/powerpoint/2010/main" val="3779263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2e2d5c276c5_0_2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2e2d5c276c5_0_2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1240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6/11/2025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dirty="0" smtClean="0"/>
              <a:t>Teams Development</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What are the types of teams we want?</a:t>
            </a:r>
            <a:r>
              <a:rPr lang="en-US" dirty="0" smtClean="0"/>
              <a:t> </a:t>
            </a:r>
            <a:endParaRPr lang="en-US" dirty="0"/>
          </a:p>
        </p:txBody>
      </p:sp>
    </p:spTree>
    <p:extLst>
      <p:ext uri="{BB962C8B-B14F-4D97-AF65-F5344CB8AC3E}">
        <p14:creationId xmlns:p14="http://schemas.microsoft.com/office/powerpoint/2010/main" val="103706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dirty="0" smtClean="0"/>
              <a:t>If Organizing is…</a:t>
            </a:r>
            <a:endParaRPr lang="en-US" altLang="en-US" sz="3200" dirty="0"/>
          </a:p>
        </p:txBody>
      </p:sp>
      <p:sp>
        <p:nvSpPr>
          <p:cNvPr id="88067" name="Content Placeholder 2"/>
          <p:cNvSpPr>
            <a:spLocks noGrp="1"/>
          </p:cNvSpPr>
          <p:nvPr>
            <p:ph idx="1"/>
          </p:nvPr>
        </p:nvSpPr>
        <p:spPr>
          <a:xfrm>
            <a:off x="760412" y="1447800"/>
            <a:ext cx="10855326" cy="4572000"/>
          </a:xfrm>
          <a:solidFill>
            <a:schemeClr val="bg1">
              <a:lumMod val="95000"/>
            </a:schemeClr>
          </a:solidFill>
        </p:spPr>
        <p:txBody>
          <a:bodyPr>
            <a:noAutofit/>
          </a:bodyPr>
          <a:lstStyle/>
          <a:p>
            <a:pPr marL="0" indent="0">
              <a:buNone/>
              <a:defRPr/>
            </a:pPr>
            <a:r>
              <a:rPr lang="en-US" altLang="en-US" sz="4400" dirty="0" smtClean="0"/>
              <a:t>… </a:t>
            </a:r>
            <a:r>
              <a:rPr lang="en-US" altLang="en-US" sz="4400" dirty="0"/>
              <a:t>identifying leaders and coordinating them into leadership </a:t>
            </a:r>
            <a:r>
              <a:rPr lang="en-US" altLang="en-US" sz="4400" dirty="0" smtClean="0"/>
              <a:t>teams; </a:t>
            </a:r>
            <a:r>
              <a:rPr lang="en-US" altLang="en-US" sz="4400" dirty="0"/>
              <a:t>Building community and commitment around common </a:t>
            </a:r>
            <a:r>
              <a:rPr lang="en-US" altLang="en-US" sz="4400" dirty="0" smtClean="0"/>
              <a:t>goals</a:t>
            </a:r>
            <a:r>
              <a:rPr lang="en-US" altLang="en-US" sz="4400" dirty="0"/>
              <a:t>;</a:t>
            </a:r>
            <a:r>
              <a:rPr lang="en-US" altLang="en-US" sz="4400" dirty="0" smtClean="0"/>
              <a:t> </a:t>
            </a:r>
            <a:r>
              <a:rPr lang="en-US" altLang="en-US" sz="4400" dirty="0"/>
              <a:t>Building power from the resources of that </a:t>
            </a:r>
            <a:r>
              <a:rPr lang="en-US" altLang="en-US" sz="4400" dirty="0" smtClean="0"/>
              <a:t>community; Using </a:t>
            </a:r>
            <a:r>
              <a:rPr lang="en-US" altLang="en-US" sz="4400" dirty="0"/>
              <a:t>that power strategically to make concrete change in the world. </a:t>
            </a:r>
          </a:p>
        </p:txBody>
      </p:sp>
    </p:spTree>
    <p:extLst>
      <p:ext uri="{BB962C8B-B14F-4D97-AF65-F5344CB8AC3E}">
        <p14:creationId xmlns:p14="http://schemas.microsoft.com/office/powerpoint/2010/main" val="348298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1595020" y="174978"/>
            <a:ext cx="10290592" cy="118426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5998" b="1" dirty="0" smtClean="0">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team leadership </a:t>
            </a:r>
            <a:r>
              <a:rPr lang="en-US" sz="5998" b="1" dirty="0">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is…</a:t>
            </a:r>
          </a:p>
        </p:txBody>
      </p:sp>
      <p:pic>
        <p:nvPicPr>
          <p:cNvPr id="149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10" y="1359239"/>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514080" y="3117932"/>
            <a:ext cx="10371532" cy="1200072"/>
          </a:xfrm>
          <a:prstGeom prst="rect">
            <a:avLst/>
          </a:prstGeom>
          <a:solidFill>
            <a:schemeClr val="accent2"/>
          </a:solidFill>
          <a:ln>
            <a:noFill/>
          </a:ln>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9" dirty="0" smtClean="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a:t>
            </a:r>
            <a:r>
              <a:rPr lang="en-US" altLang="en-US" sz="3599"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responsibility for enabling others to achieve </a:t>
            </a:r>
            <a:r>
              <a:rPr lang="en-US" altLang="en-US" sz="3599" dirty="0" smtClean="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shared purpose </a:t>
            </a:r>
            <a:r>
              <a:rPr lang="en-US" altLang="en-US" sz="3599"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in the face of </a:t>
            </a:r>
            <a:r>
              <a:rPr lang="en-US" altLang="en-US" sz="3599" dirty="0" smtClean="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uncertainty.</a:t>
            </a:r>
            <a:endParaRPr lang="en-US" altLang="en-US" sz="3599"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endParaRPr>
          </a:p>
        </p:txBody>
      </p:sp>
    </p:spTree>
    <p:extLst>
      <p:ext uri="{BB962C8B-B14F-4D97-AF65-F5344CB8AC3E}">
        <p14:creationId xmlns:p14="http://schemas.microsoft.com/office/powerpoint/2010/main" val="283228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1"/>
            <a:ext cx="11504613" cy="579438"/>
          </a:xfrm>
        </p:spPr>
        <p:txBody>
          <a:bodyPr>
            <a:normAutofit fontScale="90000"/>
          </a:bodyPr>
          <a:lstStyle/>
          <a:p>
            <a:r>
              <a:rPr lang="en-US" dirty="0"/>
              <a:t>We are coaching towards the Interdependent Structure </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1" y="954321"/>
            <a:ext cx="10062369" cy="532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07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1446212" y="-261983"/>
            <a:ext cx="9782801" cy="1239837"/>
          </a:xfrm>
        </p:spPr>
        <p:txBody>
          <a:bodyPr/>
          <a:lstStyle/>
          <a:p>
            <a:r>
              <a:rPr lang="en-US" dirty="0" smtClean="0"/>
              <a:t>Leadership teams </a:t>
            </a:r>
            <a:r>
              <a:rPr lang="en-US" dirty="0"/>
              <a:t>do this through </a:t>
            </a:r>
            <a:r>
              <a:rPr lang="en-US" dirty="0" smtClean="0"/>
              <a:t>structures.</a:t>
            </a:r>
            <a:endParaRPr lang="en-US" dirty="0"/>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608012" y="1219200"/>
            <a:ext cx="7258731" cy="4827420"/>
          </a:xfrm>
        </p:spPr>
        <p:txBody>
          <a:bodyPr vert="horz" lIns="0" tIns="45708" rIns="0" bIns="45708" rtlCol="0" anchor="t">
            <a:noAutofit/>
          </a:bodyPr>
          <a:lstStyle/>
          <a:p>
            <a:r>
              <a:rPr lang="en-US" sz="3600" b="1" dirty="0"/>
              <a:t>Structures</a:t>
            </a:r>
            <a:r>
              <a:rPr lang="en-US" sz="3600" dirty="0"/>
              <a:t> allow for the distribution of power and responsibility and prioritizes leadership development. </a:t>
            </a:r>
            <a:r>
              <a:rPr lang="en-US" sz="3600" dirty="0" smtClean="0"/>
              <a:t>Structures </a:t>
            </a:r>
            <a:r>
              <a:rPr lang="en-US" sz="3600" dirty="0"/>
              <a:t>are </a:t>
            </a:r>
            <a:r>
              <a:rPr lang="en-US" sz="3600" dirty="0" smtClean="0"/>
              <a:t>“</a:t>
            </a:r>
            <a:r>
              <a:rPr lang="en-US" sz="3600" dirty="0"/>
              <a:t>groups of people” organized around a common purpose or value, using their agency to take action. Teams, committees, networks, boards, coalitions … etc.</a:t>
            </a:r>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96814" y="977854"/>
            <a:ext cx="4965242" cy="4258044"/>
          </a:xfrm>
          <a:prstGeom prst="rect">
            <a:avLst/>
          </a:prstGeom>
        </p:spPr>
      </p:pic>
    </p:spTree>
    <p:extLst>
      <p:ext uri="{BB962C8B-B14F-4D97-AF65-F5344CB8AC3E}">
        <p14:creationId xmlns:p14="http://schemas.microsoft.com/office/powerpoint/2010/main" val="7103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8706" y="692944"/>
            <a:ext cx="10297531" cy="5479256"/>
          </a:xfrm>
        </p:spPr>
        <p:txBody>
          <a:bodyPr>
            <a:normAutofit/>
          </a:bodyPr>
          <a:lstStyle/>
          <a:p>
            <a:pPr marL="0" indent="0">
              <a:buNone/>
            </a:pPr>
            <a:r>
              <a:rPr lang="en-US" sz="4400" dirty="0"/>
              <a:t>Agency is the ability for an individual to decide they can act. </a:t>
            </a:r>
          </a:p>
          <a:p>
            <a:pPr marL="0" indent="0">
              <a:buNone/>
            </a:pPr>
            <a:endParaRPr lang="en-US" sz="4400" dirty="0"/>
          </a:p>
          <a:p>
            <a:pPr marL="0" indent="0">
              <a:buNone/>
            </a:pPr>
            <a:r>
              <a:rPr lang="en-US" sz="4400" dirty="0"/>
              <a:t>A leadership team is the backbone of your campaign – and you must </a:t>
            </a:r>
            <a:r>
              <a:rPr lang="en-US" sz="4400" dirty="0" smtClean="0"/>
              <a:t>coach them </a:t>
            </a:r>
            <a:r>
              <a:rPr lang="en-US" sz="4400" dirty="0"/>
              <a:t>to </a:t>
            </a:r>
            <a:r>
              <a:rPr lang="en-US" sz="4400" dirty="0" smtClean="0"/>
              <a:t>use </a:t>
            </a:r>
            <a:r>
              <a:rPr lang="en-US" sz="4400" dirty="0"/>
              <a:t>their </a:t>
            </a:r>
            <a:r>
              <a:rPr lang="en-US" sz="4400" dirty="0" smtClean="0"/>
              <a:t>relationships to get others to act collectively to achieve their shared purpose.</a:t>
            </a:r>
            <a:endParaRPr lang="en-US" sz="4400" dirty="0"/>
          </a:p>
          <a:p>
            <a:pPr marL="0" indent="0">
              <a:buNone/>
            </a:pPr>
            <a:endParaRPr lang="en-US" dirty="0"/>
          </a:p>
        </p:txBody>
      </p:sp>
    </p:spTree>
    <p:extLst>
      <p:ext uri="{BB962C8B-B14F-4D97-AF65-F5344CB8AC3E}">
        <p14:creationId xmlns:p14="http://schemas.microsoft.com/office/powerpoint/2010/main" val="216710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2286000"/>
            <a:ext cx="6272425" cy="3886200"/>
          </a:xfrm>
        </p:spPr>
        <p:txBody>
          <a:bodyPr>
            <a:noAutofit/>
          </a:bodyPr>
          <a:lstStyle/>
          <a:p>
            <a:pPr marL="0" indent="0">
              <a:buNone/>
            </a:pPr>
            <a:r>
              <a:rPr lang="en-US" sz="6000"/>
              <a:t>You alone do not have the power to win the demand. </a:t>
            </a:r>
          </a:p>
          <a:p>
            <a:pPr marL="0" indent="0">
              <a:buNone/>
            </a:pPr>
            <a:r>
              <a:rPr lang="en-US" sz="3600"/>
              <a:t>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890624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What makes an effective team?</a:t>
            </a:r>
            <a:r>
              <a:rPr lang="en-US" dirty="0" smtClean="0"/>
              <a:t> </a:t>
            </a:r>
            <a:endParaRPr lang="en-US" dirty="0"/>
          </a:p>
        </p:txBody>
      </p:sp>
    </p:spTree>
    <p:extLst>
      <p:ext uri="{BB962C8B-B14F-4D97-AF65-F5344CB8AC3E}">
        <p14:creationId xmlns:p14="http://schemas.microsoft.com/office/powerpoint/2010/main" val="36793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8706" y="797717"/>
            <a:ext cx="10879931" cy="5117307"/>
          </a:xfrm>
        </p:spPr>
        <p:txBody>
          <a:bodyPr>
            <a:normAutofit/>
          </a:bodyPr>
          <a:lstStyle/>
          <a:p>
            <a:pPr marL="0" indent="0">
              <a:buNone/>
            </a:pPr>
            <a:r>
              <a:rPr lang="en-US" sz="4400" dirty="0"/>
              <a:t>When groups of people come together, conflict is always present.  Effective teams are structured to channel that conflict in productive ways, allowing the team to achieve the goals it needs to win. </a:t>
            </a:r>
            <a:endParaRPr lang="en-US" sz="4400" dirty="0" smtClean="0"/>
          </a:p>
          <a:p>
            <a:pPr marL="0" indent="0">
              <a:buNone/>
            </a:pPr>
            <a:endParaRPr lang="en-US" sz="4400" dirty="0"/>
          </a:p>
          <a:p>
            <a:pPr marL="0" indent="0">
              <a:buNone/>
            </a:pPr>
            <a:r>
              <a:rPr lang="en-US" sz="4400" dirty="0" smtClean="0"/>
              <a:t>Our </a:t>
            </a:r>
            <a:r>
              <a:rPr lang="en-US" sz="4400" dirty="0"/>
              <a:t>role is to support team development</a:t>
            </a:r>
            <a:r>
              <a:rPr lang="en-US" dirty="0"/>
              <a: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2967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a:t>
            </a:r>
            <a:r>
              <a:rPr lang="en-US" dirty="0" smtClean="0"/>
              <a:t>Effective </a:t>
            </a:r>
            <a:r>
              <a:rPr lang="en-US" dirty="0"/>
              <a:t>teams do? </a:t>
            </a:r>
          </a:p>
        </p:txBody>
      </p:sp>
      <p:sp>
        <p:nvSpPr>
          <p:cNvPr id="3" name="Content Placeholder 2"/>
          <p:cNvSpPr>
            <a:spLocks noGrp="1"/>
          </p:cNvSpPr>
          <p:nvPr>
            <p:ph idx="4294967295"/>
          </p:nvPr>
        </p:nvSpPr>
        <p:spPr>
          <a:xfrm>
            <a:off x="684212" y="2110581"/>
            <a:ext cx="11114585" cy="4572000"/>
          </a:xfrm>
        </p:spPr>
        <p:txBody>
          <a:bodyPr>
            <a:normAutofit/>
          </a:bodyPr>
          <a:lstStyle/>
          <a:p>
            <a:r>
              <a:rPr lang="en-US" sz="4000" dirty="0"/>
              <a:t>Meet goals</a:t>
            </a:r>
          </a:p>
          <a:p>
            <a:r>
              <a:rPr lang="en-US" sz="4000" dirty="0"/>
              <a:t>Engage others</a:t>
            </a:r>
          </a:p>
          <a:p>
            <a:r>
              <a:rPr lang="en-US" sz="4000" dirty="0"/>
              <a:t>Learn and </a:t>
            </a:r>
            <a:br>
              <a:rPr lang="en-US" sz="4000" dirty="0"/>
            </a:br>
            <a:r>
              <a:rPr lang="en-US" sz="4000" dirty="0"/>
              <a:t>improve</a:t>
            </a:r>
          </a:p>
          <a:p>
            <a:r>
              <a:rPr lang="en-US" sz="4000" dirty="0"/>
              <a:t>Coordinate</a:t>
            </a:r>
          </a:p>
        </p:txBody>
      </p:sp>
      <p:pic>
        <p:nvPicPr>
          <p:cNvPr id="17410"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5" y="1503362"/>
            <a:ext cx="5482078"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576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Conditions </a:t>
            </a:r>
            <a:r>
              <a:rPr lang="en-US" dirty="0"/>
              <a:t>for Team Success</a:t>
            </a:r>
          </a:p>
        </p:txBody>
      </p:sp>
      <p:sp>
        <p:nvSpPr>
          <p:cNvPr id="3" name="Content Placeholder 2"/>
          <p:cNvSpPr>
            <a:spLocks noGrp="1"/>
          </p:cNvSpPr>
          <p:nvPr>
            <p:ph idx="4294967295"/>
          </p:nvPr>
        </p:nvSpPr>
        <p:spPr>
          <a:xfrm>
            <a:off x="465253" y="1971778"/>
            <a:ext cx="9782175" cy="4572000"/>
          </a:xfrm>
        </p:spPr>
        <p:txBody>
          <a:bodyPr>
            <a:normAutofit/>
          </a:bodyPr>
          <a:lstStyle/>
          <a:p>
            <a:r>
              <a:rPr lang="en-US" sz="4000" dirty="0"/>
              <a:t>Diverse People</a:t>
            </a:r>
          </a:p>
          <a:p>
            <a:r>
              <a:rPr lang="en-US" sz="4000" dirty="0" smtClean="0"/>
              <a:t>Clear </a:t>
            </a:r>
            <a:r>
              <a:rPr lang="en-US" sz="4000" dirty="0"/>
              <a:t>Boundaries</a:t>
            </a:r>
          </a:p>
          <a:p>
            <a:r>
              <a:rPr lang="en-US" sz="4000" dirty="0" smtClean="0"/>
              <a:t>Stable Membership</a:t>
            </a:r>
            <a:endParaRPr lang="en-US" sz="4000" dirty="0"/>
          </a:p>
        </p:txBody>
      </p:sp>
      <p:pic>
        <p:nvPicPr>
          <p:cNvPr id="18434"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0072" y="1828800"/>
            <a:ext cx="5410200" cy="3600244"/>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39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Three Conditions for Measuring Team Effectiveness</a:t>
            </a:r>
          </a:p>
        </p:txBody>
      </p:sp>
      <p:sp>
        <p:nvSpPr>
          <p:cNvPr id="5" name="Text Placeholder 4"/>
          <p:cNvSpPr>
            <a:spLocks noGrp="1"/>
          </p:cNvSpPr>
          <p:nvPr>
            <p:ph type="body" sz="half" idx="2"/>
          </p:nvPr>
        </p:nvSpPr>
        <p:spPr/>
        <p:txBody>
          <a:bodyPr/>
          <a:lstStyle/>
          <a:p>
            <a:endParaRPr lang="en-US"/>
          </a:p>
        </p:txBody>
      </p:sp>
      <p:sp>
        <p:nvSpPr>
          <p:cNvPr id="3" name="Content Placeholder 2"/>
          <p:cNvSpPr>
            <a:spLocks noGrp="1"/>
          </p:cNvSpPr>
          <p:nvPr>
            <p:ph idx="4294967295"/>
          </p:nvPr>
        </p:nvSpPr>
        <p:spPr>
          <a:xfrm>
            <a:off x="798286" y="2667000"/>
            <a:ext cx="10058129" cy="4572000"/>
          </a:xfrm>
        </p:spPr>
        <p:txBody>
          <a:bodyPr>
            <a:normAutofit/>
          </a:bodyPr>
          <a:lstStyle/>
          <a:p>
            <a:r>
              <a:rPr lang="en-US" sz="4000" dirty="0" smtClean="0"/>
              <a:t>Achieve Goals</a:t>
            </a:r>
            <a:endParaRPr lang="en-US" sz="4000" dirty="0"/>
          </a:p>
          <a:p>
            <a:r>
              <a:rPr lang="en-US" sz="4000" dirty="0" smtClean="0"/>
              <a:t>Build Capacity</a:t>
            </a:r>
            <a:endParaRPr lang="en-US" sz="4000" dirty="0"/>
          </a:p>
          <a:p>
            <a:r>
              <a:rPr lang="en-US" sz="4000" dirty="0" smtClean="0"/>
              <a:t>Always Learning</a:t>
            </a:r>
            <a:endParaRPr lang="en-US" sz="4000" dirty="0"/>
          </a:p>
        </p:txBody>
      </p:sp>
      <p:pic>
        <p:nvPicPr>
          <p:cNvPr id="19458" name="Picture 2"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619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Steps for Building Effective Teams</a:t>
            </a:r>
            <a:endParaRPr lang="en-US" dirty="0"/>
          </a:p>
        </p:txBody>
      </p:sp>
      <p:sp>
        <p:nvSpPr>
          <p:cNvPr id="3" name="Content Placeholder 2"/>
          <p:cNvSpPr>
            <a:spLocks noGrp="1"/>
          </p:cNvSpPr>
          <p:nvPr>
            <p:ph idx="4294967295"/>
          </p:nvPr>
        </p:nvSpPr>
        <p:spPr>
          <a:xfrm>
            <a:off x="684212" y="2110581"/>
            <a:ext cx="4273551" cy="4572000"/>
          </a:xfrm>
        </p:spPr>
        <p:txBody>
          <a:bodyPr>
            <a:normAutofit/>
          </a:bodyPr>
          <a:lstStyle/>
          <a:p>
            <a:r>
              <a:rPr lang="en-US" sz="4000" dirty="0" smtClean="0"/>
              <a:t>Shared Purpose</a:t>
            </a:r>
            <a:endParaRPr lang="en-US" sz="4000" dirty="0"/>
          </a:p>
          <a:p>
            <a:r>
              <a:rPr lang="en-US" sz="4000" dirty="0" smtClean="0"/>
              <a:t>Community Agreements</a:t>
            </a:r>
            <a:endParaRPr lang="en-US" sz="4000" dirty="0"/>
          </a:p>
          <a:p>
            <a:r>
              <a:rPr lang="en-US" sz="4000" dirty="0" smtClean="0"/>
              <a:t>Clear Roles</a:t>
            </a:r>
            <a:endParaRPr lang="en-US" sz="4000" dirty="0"/>
          </a:p>
        </p:txBody>
      </p:sp>
      <p:pic>
        <p:nvPicPr>
          <p:cNvPr id="17410"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5" y="1503362"/>
            <a:ext cx="5482078"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02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51412" y="482600"/>
            <a:ext cx="6788831" cy="5689600"/>
          </a:xfrm>
        </p:spPr>
        <p:txBody>
          <a:bodyPr>
            <a:noAutofit/>
          </a:bodyPr>
          <a:lstStyle/>
          <a:p>
            <a:pPr marL="0" indent="0">
              <a:buNone/>
            </a:pPr>
            <a:r>
              <a:rPr lang="en-US" sz="3200" dirty="0"/>
              <a:t>The </a:t>
            </a:r>
            <a:r>
              <a:rPr lang="en-US" sz="3200" dirty="0" smtClean="0"/>
              <a:t>leadership team structure supports </a:t>
            </a:r>
            <a:r>
              <a:rPr lang="en-US" sz="3200" dirty="0"/>
              <a:t>the campaign’s interests by meeting goals, and meeting each </a:t>
            </a:r>
            <a:r>
              <a:rPr lang="en-US" sz="3200" dirty="0" smtClean="0"/>
              <a:t>individual’s </a:t>
            </a:r>
            <a:r>
              <a:rPr lang="en-US" sz="3200" dirty="0"/>
              <a:t>interests by giving them opportunities and support to learn and develop. </a:t>
            </a:r>
          </a:p>
          <a:p>
            <a:pPr marL="0" indent="0">
              <a:buNone/>
            </a:pPr>
            <a:r>
              <a:rPr lang="en-US" sz="3200" dirty="0"/>
              <a:t>IF your team is not meeting these criteria then you need to return to the foundational blocks and refocus.</a:t>
            </a:r>
          </a:p>
          <a:p>
            <a:pPr marL="0" indent="0">
              <a:buNone/>
            </a:pPr>
            <a:r>
              <a:rPr lang="en-US" sz="3200" dirty="0"/>
              <a:t>Your role is to support and develop the team.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648295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How do we develop a shared purpose?</a:t>
            </a:r>
            <a:r>
              <a:rPr lang="en-US" dirty="0" smtClean="0"/>
              <a:t> </a:t>
            </a:r>
            <a:endParaRPr lang="en-US" dirty="0"/>
          </a:p>
        </p:txBody>
      </p:sp>
    </p:spTree>
    <p:extLst>
      <p:ext uri="{BB962C8B-B14F-4D97-AF65-F5344CB8AC3E}">
        <p14:creationId xmlns:p14="http://schemas.microsoft.com/office/powerpoint/2010/main" val="236694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49"/>
          <p:cNvSpPr txBox="1">
            <a:spLocks noGrp="1"/>
          </p:cNvSpPr>
          <p:nvPr>
            <p:ph type="title"/>
          </p:nvPr>
        </p:nvSpPr>
        <p:spPr>
          <a:xfrm>
            <a:off x="837981" y="365923"/>
            <a:ext cx="10512862" cy="1325255"/>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 b="1" dirty="0">
                <a:solidFill>
                  <a:schemeClr val="tx2"/>
                </a:solidFill>
              </a:rPr>
              <a:t>DEVELOPING A SHARED PURPOSE</a:t>
            </a:r>
            <a:endParaRPr dirty="0">
              <a:solidFill>
                <a:schemeClr val="tx2"/>
              </a:solidFill>
            </a:endParaRPr>
          </a:p>
        </p:txBody>
      </p:sp>
      <p:sp>
        <p:nvSpPr>
          <p:cNvPr id="566" name="Google Shape;566;p49"/>
          <p:cNvSpPr/>
          <p:nvPr/>
        </p:nvSpPr>
        <p:spPr>
          <a:xfrm>
            <a:off x="247102" y="2467884"/>
            <a:ext cx="3790613" cy="2025872"/>
          </a:xfrm>
          <a:prstGeom prst="roundRect">
            <a:avLst>
              <a:gd name="adj" fmla="val 16667"/>
            </a:avLst>
          </a:prstGeom>
          <a:solidFill>
            <a:schemeClr val="accent5">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dirty="0">
                <a:solidFill>
                  <a:srgbClr val="FFFFFF"/>
                </a:solidFill>
                <a:latin typeface="Avenir"/>
                <a:ea typeface="Avenir"/>
                <a:cs typeface="Avenir"/>
                <a:sym typeface="Avenir"/>
              </a:rPr>
              <a:t>OUR TEAM’S PURPOSE IS TO…</a:t>
            </a:r>
            <a:endParaRPr sz="3599" b="1" dirty="0">
              <a:solidFill>
                <a:srgbClr val="FFFFFF"/>
              </a:solidFill>
            </a:endParaRPr>
          </a:p>
        </p:txBody>
      </p:sp>
      <p:sp>
        <p:nvSpPr>
          <p:cNvPr id="567" name="Google Shape;567;p49"/>
          <p:cNvSpPr/>
          <p:nvPr/>
        </p:nvSpPr>
        <p:spPr>
          <a:xfrm>
            <a:off x="4238896" y="2489078"/>
            <a:ext cx="3711033" cy="1983483"/>
          </a:xfrm>
          <a:prstGeom prst="roundRect">
            <a:avLst>
              <a:gd name="adj" fmla="val 16667"/>
            </a:avLst>
          </a:prstGeom>
          <a:solidFill>
            <a:schemeClr val="accent4">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PEOPLE ARE...</a:t>
            </a:r>
            <a:endParaRPr sz="3599" b="1">
              <a:solidFill>
                <a:srgbClr val="FFFFFF"/>
              </a:solidFill>
            </a:endParaRPr>
          </a:p>
        </p:txBody>
      </p:sp>
      <p:sp>
        <p:nvSpPr>
          <p:cNvPr id="568" name="Google Shape;568;p49"/>
          <p:cNvSpPr/>
          <p:nvPr/>
        </p:nvSpPr>
        <p:spPr>
          <a:xfrm>
            <a:off x="8151109" y="2467684"/>
            <a:ext cx="3790613" cy="2026272"/>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WE’LL ACHIEVE OUR PURPOSE BY...</a:t>
            </a:r>
            <a:endParaRPr sz="3599" b="1">
              <a:solidFill>
                <a:srgbClr val="FFFFFF"/>
              </a:solidFill>
            </a:endParaRPr>
          </a:p>
        </p:txBody>
      </p:sp>
      <p:sp>
        <p:nvSpPr>
          <p:cNvPr id="569" name="Google Shape;569;p49"/>
          <p:cNvSpPr txBox="1"/>
          <p:nvPr/>
        </p:nvSpPr>
        <p:spPr>
          <a:xfrm>
            <a:off x="640499"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dirty="0">
                <a:solidFill>
                  <a:schemeClr val="tx2"/>
                </a:solidFill>
                <a:latin typeface="Avenir"/>
                <a:ea typeface="Avenir"/>
                <a:cs typeface="Avenir"/>
                <a:sym typeface="Avenir"/>
              </a:rPr>
              <a:t>WHAT?</a:t>
            </a:r>
            <a:endParaRPr sz="5465" dirty="0">
              <a:solidFill>
                <a:schemeClr val="tx2"/>
              </a:solidFill>
              <a:latin typeface="Avenir"/>
              <a:ea typeface="Avenir"/>
              <a:cs typeface="Avenir"/>
              <a:sym typeface="Avenir"/>
            </a:endParaRPr>
          </a:p>
        </p:txBody>
      </p:sp>
      <p:sp>
        <p:nvSpPr>
          <p:cNvPr id="570" name="Google Shape;570;p49"/>
          <p:cNvSpPr txBox="1"/>
          <p:nvPr/>
        </p:nvSpPr>
        <p:spPr>
          <a:xfrm>
            <a:off x="4642590"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dirty="0">
                <a:solidFill>
                  <a:schemeClr val="tx2"/>
                </a:solidFill>
                <a:latin typeface="Avenir"/>
                <a:ea typeface="Avenir"/>
                <a:cs typeface="Avenir"/>
                <a:sym typeface="Avenir"/>
              </a:rPr>
              <a:t>WHO?</a:t>
            </a:r>
            <a:endParaRPr sz="5465" dirty="0">
              <a:solidFill>
                <a:schemeClr val="tx2"/>
              </a:solidFill>
              <a:latin typeface="Avenir"/>
              <a:ea typeface="Avenir"/>
              <a:cs typeface="Avenir"/>
              <a:sym typeface="Avenir"/>
            </a:endParaRPr>
          </a:p>
        </p:txBody>
      </p:sp>
      <p:sp>
        <p:nvSpPr>
          <p:cNvPr id="571" name="Google Shape;571;p49"/>
          <p:cNvSpPr txBox="1"/>
          <p:nvPr/>
        </p:nvSpPr>
        <p:spPr>
          <a:xfrm>
            <a:off x="8644681"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dirty="0">
                <a:solidFill>
                  <a:schemeClr val="tx2"/>
                </a:solidFill>
                <a:latin typeface="Avenir"/>
                <a:ea typeface="Avenir"/>
                <a:cs typeface="Avenir"/>
                <a:sym typeface="Avenir"/>
              </a:rPr>
              <a:t>HOW?</a:t>
            </a:r>
            <a:endParaRPr sz="5465" dirty="0">
              <a:solidFill>
                <a:schemeClr val="tx2"/>
              </a:solidFill>
              <a:latin typeface="Avenir"/>
              <a:ea typeface="Avenir"/>
              <a:cs typeface="Avenir"/>
              <a:sym typeface="Avenir"/>
            </a:endParaRPr>
          </a:p>
        </p:txBody>
      </p:sp>
      <p:sp>
        <p:nvSpPr>
          <p:cNvPr id="572" name="Google Shape;572;p49"/>
          <p:cNvSpPr/>
          <p:nvPr/>
        </p:nvSpPr>
        <p:spPr>
          <a:xfrm>
            <a:off x="696984" y="1691186"/>
            <a:ext cx="2903644" cy="906964"/>
          </a:xfrm>
          <a:prstGeom prst="roundRect">
            <a:avLst>
              <a:gd name="adj" fmla="val 16667"/>
            </a:avLst>
          </a:prstGeom>
          <a:solidFill>
            <a:srgbClr val="95B845"/>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2266" b="1">
                <a:solidFill>
                  <a:srgbClr val="40535C"/>
                </a:solidFill>
                <a:latin typeface="Avenir"/>
                <a:ea typeface="Avenir"/>
                <a:cs typeface="Avenir"/>
                <a:sym typeface="Avenir"/>
              </a:rPr>
              <a:t>“Ends”- destination</a:t>
            </a:r>
            <a:endParaRPr sz="2266" b="1">
              <a:solidFill>
                <a:srgbClr val="40535C"/>
              </a:solidFill>
            </a:endParaRPr>
          </a:p>
        </p:txBody>
      </p:sp>
      <p:sp>
        <p:nvSpPr>
          <p:cNvPr id="573" name="Google Shape;573;p49"/>
          <p:cNvSpPr/>
          <p:nvPr/>
        </p:nvSpPr>
        <p:spPr>
          <a:xfrm>
            <a:off x="8885685" y="1691386"/>
            <a:ext cx="2649710" cy="906964"/>
          </a:xfrm>
          <a:prstGeom prst="roundRect">
            <a:avLst>
              <a:gd name="adj" fmla="val 16667"/>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2266" b="1">
                <a:solidFill>
                  <a:srgbClr val="40535C"/>
                </a:solidFill>
                <a:latin typeface="Avenir"/>
                <a:ea typeface="Avenir"/>
                <a:cs typeface="Avenir"/>
                <a:sym typeface="Avenir"/>
              </a:rPr>
              <a:t>“Means”- journey</a:t>
            </a:r>
            <a:endParaRPr sz="2266" b="1">
              <a:solidFill>
                <a:srgbClr val="40535C"/>
              </a:solidFill>
            </a:endParaRPr>
          </a:p>
        </p:txBody>
      </p:sp>
    </p:spTree>
    <p:extLst>
      <p:ext uri="{BB962C8B-B14F-4D97-AF65-F5344CB8AC3E}">
        <p14:creationId xmlns:p14="http://schemas.microsoft.com/office/powerpoint/2010/main" val="104433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99"/>
          <p:cNvSpPr txBox="1">
            <a:spLocks noGrp="1"/>
          </p:cNvSpPr>
          <p:nvPr>
            <p:ph type="title"/>
          </p:nvPr>
        </p:nvSpPr>
        <p:spPr>
          <a:xfrm>
            <a:off x="609441" y="-208386"/>
            <a:ext cx="10969943" cy="172195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 b="1" dirty="0">
                <a:solidFill>
                  <a:schemeClr val="tx2">
                    <a:lumMod val="65000"/>
                    <a:lumOff val="35000"/>
                  </a:schemeClr>
                </a:solidFill>
              </a:rPr>
              <a:t>DEVELOPING A SHARED PURPOSE</a:t>
            </a:r>
            <a:endParaRPr dirty="0">
              <a:solidFill>
                <a:schemeClr val="tx2">
                  <a:lumMod val="65000"/>
                  <a:lumOff val="35000"/>
                </a:schemeClr>
              </a:solidFill>
            </a:endParaRPr>
          </a:p>
        </p:txBody>
      </p:sp>
      <p:sp>
        <p:nvSpPr>
          <p:cNvPr id="634" name="Google Shape;634;p99"/>
          <p:cNvSpPr txBox="1">
            <a:spLocks noGrp="1"/>
          </p:cNvSpPr>
          <p:nvPr>
            <p:ph type="body" idx="1"/>
          </p:nvPr>
        </p:nvSpPr>
        <p:spPr>
          <a:xfrm>
            <a:off x="719745" y="1954993"/>
            <a:ext cx="10859571" cy="4324074"/>
          </a:xfrm>
          <a:prstGeom prst="rect">
            <a:avLst/>
          </a:prstGeom>
          <a:noFill/>
          <a:ln>
            <a:noFill/>
          </a:ln>
        </p:spPr>
        <p:txBody>
          <a:bodyPr spcFirstLastPara="1" vert="horz" wrap="square" lIns="121868" tIns="60917" rIns="121868" bIns="60917" rtlCol="0" anchor="t" anchorCtr="0">
            <a:noAutofit/>
          </a:bodyPr>
          <a:lstStyle/>
          <a:p>
            <a:pPr marL="0" indent="0">
              <a:spcBef>
                <a:spcPts val="0"/>
              </a:spcBef>
              <a:buClr>
                <a:schemeClr val="lt1"/>
              </a:buClr>
              <a:buSzPts val="2000"/>
              <a:buNone/>
            </a:pPr>
            <a:r>
              <a:rPr lang="en" sz="2533" i="1" dirty="0">
                <a:solidFill>
                  <a:schemeClr val="tx2">
                    <a:lumMod val="65000"/>
                    <a:lumOff val="35000"/>
                  </a:schemeClr>
                </a:solidFill>
              </a:rPr>
              <a:t>Which statement is a SHARED PURPOSE STATEMENT? </a:t>
            </a:r>
            <a:endParaRPr sz="2533" i="1" dirty="0">
              <a:solidFill>
                <a:schemeClr val="tx2">
                  <a:lumMod val="65000"/>
                  <a:lumOff val="35000"/>
                </a:schemeClr>
              </a:solidFill>
            </a:endParaRPr>
          </a:p>
          <a:p>
            <a:pPr marL="0" indent="0">
              <a:spcBef>
                <a:spcPts val="0"/>
              </a:spcBef>
              <a:buClr>
                <a:schemeClr val="dk1"/>
              </a:buClr>
              <a:buSzPts val="2000"/>
              <a:buNone/>
            </a:pPr>
            <a:endParaRPr sz="667" i="1" dirty="0">
              <a:solidFill>
                <a:schemeClr val="tx2">
                  <a:lumMod val="65000"/>
                  <a:lumOff val="35000"/>
                </a:schemeClr>
              </a:solidFill>
            </a:endParaRPr>
          </a:p>
          <a:p>
            <a:pPr marL="457086" indent="-406298">
              <a:spcBef>
                <a:spcPts val="640"/>
              </a:spcBef>
              <a:buClr>
                <a:schemeClr val="accent2"/>
              </a:buClr>
              <a:buSzPts val="1800"/>
              <a:buChar char="•"/>
            </a:pPr>
            <a:r>
              <a:rPr lang="en" sz="2399" i="1" dirty="0">
                <a:solidFill>
                  <a:schemeClr val="tx2">
                    <a:lumMod val="65000"/>
                    <a:lumOff val="35000"/>
                  </a:schemeClr>
                </a:solidFill>
              </a:rPr>
              <a:t>Statement 1: We share the purpose of mentoring 5 system-impacted people who have experienced incarceration by providing work shadowing opportunities, tutoring, career advice, and organizing training.</a:t>
            </a:r>
            <a:br>
              <a:rPr lang="en" sz="2399" i="1" dirty="0">
                <a:solidFill>
                  <a:schemeClr val="tx2">
                    <a:lumMod val="65000"/>
                    <a:lumOff val="35000"/>
                  </a:schemeClr>
                </a:solidFill>
              </a:rPr>
            </a:br>
            <a:endParaRPr sz="2399" i="1" dirty="0">
              <a:solidFill>
                <a:schemeClr val="tx2">
                  <a:lumMod val="65000"/>
                  <a:lumOff val="35000"/>
                </a:schemeClr>
              </a:solidFill>
            </a:endParaRPr>
          </a:p>
          <a:p>
            <a:pPr marL="457086" indent="-457086">
              <a:lnSpc>
                <a:spcPct val="115000"/>
              </a:lnSpc>
              <a:spcBef>
                <a:spcPts val="0"/>
              </a:spcBef>
              <a:buClr>
                <a:schemeClr val="accent2"/>
              </a:buClr>
              <a:buSzPts val="1800"/>
              <a:buChar char="•"/>
            </a:pPr>
            <a:r>
              <a:rPr lang="en" sz="2399" i="1" dirty="0">
                <a:solidFill>
                  <a:schemeClr val="tx2">
                    <a:lumMod val="65000"/>
                    <a:lumOff val="35000"/>
                  </a:schemeClr>
                </a:solidFill>
              </a:rPr>
              <a:t>Statement 2: We share the purpose of achieving collective liberation for  system-impacted people in Boston, MA, so every member of the community has a voice and can experience joy. We will do this by organizing formerly incarcerated people based in Boston through holding 1:1 meetings, community meetings, storytelling, and proposing and passing legislation that works. </a:t>
            </a:r>
            <a:endParaRPr sz="2399" i="1" dirty="0">
              <a:solidFill>
                <a:schemeClr val="tx2">
                  <a:lumMod val="65000"/>
                  <a:lumOff val="35000"/>
                </a:schemeClr>
              </a:solidFill>
            </a:endParaRPr>
          </a:p>
        </p:txBody>
      </p:sp>
      <p:sp>
        <p:nvSpPr>
          <p:cNvPr id="635" name="Google Shape;635;p99"/>
          <p:cNvSpPr/>
          <p:nvPr/>
        </p:nvSpPr>
        <p:spPr>
          <a:xfrm>
            <a:off x="1907513" y="1207078"/>
            <a:ext cx="2046180" cy="640233"/>
          </a:xfrm>
          <a:prstGeom prst="roundRect">
            <a:avLst>
              <a:gd name="adj" fmla="val 16667"/>
            </a:avLst>
          </a:prstGeom>
          <a:solidFill>
            <a:schemeClr val="accent5">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WHAT?</a:t>
            </a:r>
            <a:endParaRPr sz="3599" b="1" dirty="0">
              <a:solidFill>
                <a:srgbClr val="FFFFFF"/>
              </a:solidFill>
            </a:endParaRPr>
          </a:p>
        </p:txBody>
      </p:sp>
      <p:sp>
        <p:nvSpPr>
          <p:cNvPr id="636" name="Google Shape;636;p99"/>
          <p:cNvSpPr/>
          <p:nvPr/>
        </p:nvSpPr>
        <p:spPr>
          <a:xfrm>
            <a:off x="5448587" y="1193448"/>
            <a:ext cx="1905904" cy="640233"/>
          </a:xfrm>
          <a:prstGeom prst="roundRect">
            <a:avLst>
              <a:gd name="adj" fmla="val 16667"/>
            </a:avLst>
          </a:prstGeom>
          <a:solidFill>
            <a:schemeClr val="accent4">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dirty="0">
                <a:solidFill>
                  <a:srgbClr val="FFFFFF"/>
                </a:solidFill>
                <a:latin typeface="Avenir"/>
                <a:ea typeface="Avenir"/>
                <a:cs typeface="Avenir"/>
                <a:sym typeface="Avenir"/>
              </a:rPr>
              <a:t>WHO?</a:t>
            </a:r>
            <a:endParaRPr sz="3599" b="1" dirty="0">
              <a:solidFill>
                <a:srgbClr val="FFFFFF"/>
              </a:solidFill>
            </a:endParaRPr>
          </a:p>
        </p:txBody>
      </p:sp>
      <p:sp>
        <p:nvSpPr>
          <p:cNvPr id="637" name="Google Shape;637;p99"/>
          <p:cNvSpPr/>
          <p:nvPr/>
        </p:nvSpPr>
        <p:spPr>
          <a:xfrm>
            <a:off x="9163512" y="1207079"/>
            <a:ext cx="1905904" cy="640233"/>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HOW?</a:t>
            </a:r>
            <a:endParaRPr sz="3599" b="1">
              <a:solidFill>
                <a:srgbClr val="FFFFFF"/>
              </a:solidFill>
            </a:endParaRPr>
          </a:p>
        </p:txBody>
      </p:sp>
    </p:spTree>
    <p:extLst>
      <p:ext uri="{BB962C8B-B14F-4D97-AF65-F5344CB8AC3E}">
        <p14:creationId xmlns:p14="http://schemas.microsoft.com/office/powerpoint/2010/main" val="46544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graphicFrame>
        <p:nvGraphicFramePr>
          <p:cNvPr id="686" name="Google Shape;686;p104"/>
          <p:cNvGraphicFramePr/>
          <p:nvPr/>
        </p:nvGraphicFramePr>
        <p:xfrm>
          <a:off x="590380" y="1699251"/>
          <a:ext cx="11008032" cy="3050128"/>
        </p:xfrm>
        <a:graphic>
          <a:graphicData uri="http://schemas.openxmlformats.org/drawingml/2006/table">
            <a:tbl>
              <a:tblPr>
                <a:noFill/>
              </a:tblPr>
              <a:tblGrid>
                <a:gridCol w="1313958">
                  <a:extLst>
                    <a:ext uri="{9D8B030D-6E8A-4147-A177-3AD203B41FA5}">
                      <a16:colId xmlns:a16="http://schemas.microsoft.com/office/drawing/2014/main" val="20000"/>
                    </a:ext>
                  </a:extLst>
                </a:gridCol>
                <a:gridCol w="2972792">
                  <a:extLst>
                    <a:ext uri="{9D8B030D-6E8A-4147-A177-3AD203B41FA5}">
                      <a16:colId xmlns:a16="http://schemas.microsoft.com/office/drawing/2014/main" val="20001"/>
                    </a:ext>
                  </a:extLst>
                </a:gridCol>
                <a:gridCol w="3768418">
                  <a:extLst>
                    <a:ext uri="{9D8B030D-6E8A-4147-A177-3AD203B41FA5}">
                      <a16:colId xmlns:a16="http://schemas.microsoft.com/office/drawing/2014/main" val="20002"/>
                    </a:ext>
                  </a:extLst>
                </a:gridCol>
                <a:gridCol w="2952864">
                  <a:extLst>
                    <a:ext uri="{9D8B030D-6E8A-4147-A177-3AD203B41FA5}">
                      <a16:colId xmlns:a16="http://schemas.microsoft.com/office/drawing/2014/main" val="20003"/>
                    </a:ext>
                  </a:extLst>
                </a:gridCol>
              </a:tblGrid>
              <a:tr h="876072">
                <a:tc>
                  <a:txBody>
                    <a:bodyPr/>
                    <a:lstStyle/>
                    <a:p>
                      <a:pPr marL="88900" marR="88900" lvl="0" indent="0" algn="ctr" rtl="0">
                        <a:lnSpc>
                          <a:spcPct val="138000"/>
                        </a:lnSpc>
                        <a:spcBef>
                          <a:spcPts val="0"/>
                        </a:spcBef>
                        <a:spcAft>
                          <a:spcPts val="0"/>
                        </a:spcAft>
                        <a:buNone/>
                      </a:pPr>
                      <a:r>
                        <a:rPr lang="en" sz="1500" b="1" u="sng">
                          <a:latin typeface="Calibri"/>
                          <a:ea typeface="Calibri"/>
                          <a:cs typeface="Calibri"/>
                          <a:sym typeface="Calibri"/>
                        </a:rPr>
                        <a:t>NAME</a:t>
                      </a:r>
                      <a:endParaRPr sz="1500" b="1" u="sng">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u="sng">
                          <a:solidFill>
                            <a:schemeClr val="dk1"/>
                          </a:solidFill>
                          <a:latin typeface="Calibri"/>
                          <a:ea typeface="Calibri"/>
                          <a:cs typeface="Calibri"/>
                          <a:sym typeface="Calibri"/>
                        </a:rPr>
                        <a:t>WHO?</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constituency’s characteristics</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solidFill>
                            <a:schemeClr val="dk1"/>
                          </a:solidFill>
                          <a:latin typeface="Calibri"/>
                          <a:ea typeface="Calibri"/>
                          <a:cs typeface="Calibri"/>
                          <a:sym typeface="Calibri"/>
                        </a:rPr>
                        <a:t> </a:t>
                      </a:r>
                      <a:r>
                        <a:rPr lang="en" sz="1500" b="1" u="sng">
                          <a:solidFill>
                            <a:schemeClr val="dk1"/>
                          </a:solidFill>
                          <a:latin typeface="Calibri"/>
                          <a:ea typeface="Calibri"/>
                          <a:cs typeface="Calibri"/>
                          <a:sym typeface="Calibri"/>
                        </a:rPr>
                        <a:t>WHAT?</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team’s reason for coming together</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latin typeface="Calibri"/>
                          <a:ea typeface="Calibri"/>
                          <a:cs typeface="Calibri"/>
                          <a:sym typeface="Calibri"/>
                        </a:rPr>
                        <a:t> </a:t>
                      </a:r>
                      <a:r>
                        <a:rPr lang="en" sz="1500" b="1" u="sng">
                          <a:latin typeface="Calibri"/>
                          <a:ea typeface="Calibri"/>
                          <a:cs typeface="Calibri"/>
                          <a:sym typeface="Calibri"/>
                        </a:rPr>
                        <a:t>HOW?</a:t>
                      </a:r>
                      <a:endParaRPr sz="1500" b="1" u="sng">
                        <a:latin typeface="Calibri"/>
                        <a:ea typeface="Calibri"/>
                        <a:cs typeface="Calibri"/>
                        <a:sym typeface="Calibri"/>
                      </a:endParaRPr>
                    </a:p>
                    <a:p>
                      <a:pPr marL="88900" marR="88900" lvl="0" indent="0" algn="l" rtl="0">
                        <a:lnSpc>
                          <a:spcPct val="138000"/>
                        </a:lnSpc>
                        <a:spcBef>
                          <a:spcPts val="0"/>
                        </a:spcBef>
                        <a:spcAft>
                          <a:spcPts val="0"/>
                        </a:spcAft>
                        <a:buNone/>
                      </a:pPr>
                      <a:r>
                        <a:rPr lang="en" sz="1300" b="1" i="1">
                          <a:latin typeface="Calibri"/>
                          <a:ea typeface="Calibri"/>
                          <a:cs typeface="Calibri"/>
                          <a:sym typeface="Calibri"/>
                        </a:rPr>
                        <a:t>Specific organizing activities </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0"/>
                  </a:ext>
                </a:extLst>
              </a:tr>
              <a:tr h="543418">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1"/>
                  </a:ext>
                </a:extLst>
              </a:tr>
              <a:tr h="543418">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2"/>
                  </a:ext>
                </a:extLst>
              </a:tr>
              <a:tr h="543418">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3"/>
                  </a:ext>
                </a:extLst>
              </a:tr>
              <a:tr h="543418">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87" name="Google Shape;687;p104"/>
          <p:cNvSpPr txBox="1"/>
          <p:nvPr/>
        </p:nvSpPr>
        <p:spPr>
          <a:xfrm>
            <a:off x="-1" y="169916"/>
            <a:ext cx="12188825" cy="1298062"/>
          </a:xfrm>
          <a:prstGeom prst="rect">
            <a:avLst/>
          </a:prstGeom>
          <a:noFill/>
          <a:ln>
            <a:noFill/>
          </a:ln>
        </p:spPr>
        <p:txBody>
          <a:bodyPr spcFirstLastPara="1" wrap="square" lIns="121868" tIns="121868" rIns="121868" bIns="121868" anchor="t" anchorCtr="0">
            <a:noAutofit/>
          </a:bodyPr>
          <a:lstStyle/>
          <a:p>
            <a:pPr algn="ctr">
              <a:lnSpc>
                <a:spcPct val="120000"/>
              </a:lnSpc>
            </a:pPr>
            <a:r>
              <a:rPr lang="en" sz="1466" b="1">
                <a:solidFill>
                  <a:schemeClr val="dk1"/>
                </a:solidFill>
              </a:rPr>
              <a:t>TEAMS - SHARED PURPOSE </a:t>
            </a:r>
            <a:endParaRPr sz="1466" b="1">
              <a:solidFill>
                <a:schemeClr val="dk1"/>
              </a:solidFill>
            </a:endParaRPr>
          </a:p>
          <a:p>
            <a:pPr algn="ctr">
              <a:lnSpc>
                <a:spcPct val="120000"/>
              </a:lnSpc>
            </a:pPr>
            <a:r>
              <a:rPr lang="en" sz="1466" b="1">
                <a:solidFill>
                  <a:schemeClr val="dk1"/>
                </a:solidFill>
              </a:rPr>
              <a:t>STEP 1 - </a:t>
            </a:r>
            <a:r>
              <a:rPr lang="en" sz="1466" b="1" u="sng">
                <a:solidFill>
                  <a:schemeClr val="dk1"/>
                </a:solidFill>
              </a:rPr>
              <a:t>first draft </a:t>
            </a:r>
            <a:r>
              <a:rPr lang="en" sz="1466" b="1" i="1" u="sng">
                <a:solidFill>
                  <a:schemeClr val="dk1"/>
                </a:solidFill>
              </a:rPr>
              <a:t>(individual work) — 3 min</a:t>
            </a:r>
            <a:endParaRPr sz="1466" b="1" i="1" u="sng">
              <a:solidFill>
                <a:schemeClr val="dk1"/>
              </a:solidFill>
            </a:endParaRPr>
          </a:p>
          <a:p>
            <a:pPr algn="ctr">
              <a:lnSpc>
                <a:spcPct val="120000"/>
              </a:lnSpc>
            </a:pPr>
            <a:r>
              <a:rPr lang="en" sz="1466" b="1" u="sng">
                <a:solidFill>
                  <a:schemeClr val="dk1"/>
                </a:solidFill>
              </a:rPr>
              <a:t>STEP 2 - (group work) — (8 min)</a:t>
            </a:r>
            <a:endParaRPr sz="1466" b="1" u="sng">
              <a:solidFill>
                <a:schemeClr val="dk1"/>
              </a:solidFill>
            </a:endParaRPr>
          </a:p>
          <a:p>
            <a:pPr algn="ctr">
              <a:lnSpc>
                <a:spcPct val="120000"/>
              </a:lnSpc>
            </a:pPr>
            <a:r>
              <a:rPr lang="en" sz="1466" i="1">
                <a:solidFill>
                  <a:schemeClr val="dk1"/>
                </a:solidFill>
              </a:rPr>
              <a:t>Include </a:t>
            </a:r>
            <a:r>
              <a:rPr lang="en" sz="1466" b="1" i="1">
                <a:solidFill>
                  <a:schemeClr val="dk1"/>
                </a:solidFill>
              </a:rPr>
              <a:t>what</a:t>
            </a:r>
            <a:r>
              <a:rPr lang="en" sz="1466" i="1">
                <a:solidFill>
                  <a:schemeClr val="dk1"/>
                </a:solidFill>
              </a:rPr>
              <a:t> your team is striving for, </a:t>
            </a:r>
            <a:r>
              <a:rPr lang="en" sz="1466" b="1" i="1">
                <a:solidFill>
                  <a:schemeClr val="dk1"/>
                </a:solidFill>
              </a:rPr>
              <a:t>who</a:t>
            </a:r>
            <a:r>
              <a:rPr lang="en" sz="1466" i="1">
                <a:solidFill>
                  <a:schemeClr val="dk1"/>
                </a:solidFill>
              </a:rPr>
              <a:t> you will organize, and how you’ll do it - the kinds of organizing activities you will engage in</a:t>
            </a:r>
            <a:endParaRPr sz="1466" i="1">
              <a:solidFill>
                <a:schemeClr val="dk1"/>
              </a:solidFill>
            </a:endParaRPr>
          </a:p>
          <a:p>
            <a:pPr>
              <a:lnSpc>
                <a:spcPct val="115000"/>
              </a:lnSpc>
            </a:pPr>
            <a:endParaRPr sz="1466">
              <a:solidFill>
                <a:schemeClr val="dk1"/>
              </a:solidFill>
            </a:endParaRPr>
          </a:p>
          <a:p>
            <a:endParaRPr sz="1466">
              <a:solidFill>
                <a:schemeClr val="dk1"/>
              </a:solidFill>
            </a:endParaRPr>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966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105"/>
          <p:cNvSpPr txBox="1"/>
          <p:nvPr/>
        </p:nvSpPr>
        <p:spPr>
          <a:xfrm>
            <a:off x="133" y="299782"/>
            <a:ext cx="12188825" cy="495871"/>
          </a:xfrm>
          <a:prstGeom prst="rect">
            <a:avLst/>
          </a:prstGeom>
          <a:noFill/>
          <a:ln>
            <a:noFill/>
          </a:ln>
        </p:spPr>
        <p:txBody>
          <a:bodyPr spcFirstLastPara="1" wrap="square" lIns="121868" tIns="121868" rIns="121868" bIns="121868" anchor="t" anchorCtr="0">
            <a:noAutofit/>
          </a:bodyPr>
          <a:lstStyle/>
          <a:p>
            <a:pPr algn="ctr"/>
            <a:r>
              <a:rPr lang="en" sz="2399" b="1"/>
              <a:t>STEP 3 - SHARED PURPOSE - </a:t>
            </a:r>
            <a:r>
              <a:rPr lang="en" sz="2399" b="1" u="sng"/>
              <a:t>second draft </a:t>
            </a:r>
            <a:r>
              <a:rPr lang="en" sz="2399" b="1" i="1" u="sng"/>
              <a:t>(individual work) (3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3" name="Google Shape;693;p105"/>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txBody>
                  <a:tcPr marL="121868" marR="121868" marT="121868" marB="121868"/>
                </a:tc>
                <a:extLst>
                  <a:ext uri="{0D108BD9-81ED-4DB2-BD59-A6C34878D82A}">
                    <a16:rowId xmlns:a16="http://schemas.microsoft.com/office/drawing/2014/main" val="10000"/>
                  </a:ext>
                </a:extLst>
              </a:tr>
            </a:tbl>
          </a:graphicData>
        </a:graphic>
      </p:graphicFrame>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96251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06"/>
          <p:cNvSpPr txBox="1"/>
          <p:nvPr/>
        </p:nvSpPr>
        <p:spPr>
          <a:xfrm>
            <a:off x="133" y="299782"/>
            <a:ext cx="12188825" cy="495871"/>
          </a:xfrm>
          <a:prstGeom prst="rect">
            <a:avLst/>
          </a:prstGeom>
          <a:noFill/>
          <a:ln>
            <a:noFill/>
          </a:ln>
        </p:spPr>
        <p:txBody>
          <a:bodyPr spcFirstLastPara="1" wrap="square" lIns="121868" tIns="121868" rIns="121868" bIns="121868" anchor="t" anchorCtr="0">
            <a:noAutofit/>
          </a:bodyPr>
          <a:lstStyle/>
          <a:p>
            <a:pPr algn="ctr"/>
            <a:r>
              <a:rPr lang="en" sz="2399" b="1"/>
              <a:t>STEP 4 - SHARED PURPOSE - </a:t>
            </a:r>
            <a:r>
              <a:rPr lang="en" sz="2399" b="1" u="sng"/>
              <a:t>final draft purpose sentence </a:t>
            </a:r>
            <a:r>
              <a:rPr lang="en" sz="2399" b="1" i="1" u="sng"/>
              <a:t>(group work) (5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9" name="Google Shape;699;p106"/>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None/>
                      </a:pPr>
                      <a:endParaRPr sz="2400"/>
                    </a:p>
                  </a:txBody>
                  <a:tcPr marL="121868" marR="121868" marT="121868" marB="121868"/>
                </a:tc>
                <a:extLst>
                  <a:ext uri="{0D108BD9-81ED-4DB2-BD59-A6C34878D82A}">
                    <a16:rowId xmlns:a16="http://schemas.microsoft.com/office/drawing/2014/main" val="10000"/>
                  </a:ext>
                </a:extLst>
              </a:tr>
            </a:tbl>
          </a:graphicData>
        </a:graphic>
      </p:graphicFrame>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6319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436" y="898071"/>
            <a:ext cx="9782801" cy="5274129"/>
          </a:xfrm>
        </p:spPr>
        <p:txBody>
          <a:bodyPr>
            <a:normAutofit/>
          </a:bodyPr>
          <a:lstStyle/>
          <a:p>
            <a:pPr marL="0" indent="0">
              <a:buNone/>
            </a:pPr>
            <a:r>
              <a:rPr lang="en-US" sz="5398" dirty="0"/>
              <a:t>We are organizing  </a:t>
            </a:r>
            <a:r>
              <a:rPr lang="en-US" sz="5398" dirty="0">
                <a:solidFill>
                  <a:srgbClr val="FF0000"/>
                </a:solidFill>
              </a:rPr>
              <a:t>WHO SPECIFICALLY  </a:t>
            </a:r>
            <a:r>
              <a:rPr lang="en-US" sz="5398" dirty="0"/>
              <a:t>that believe </a:t>
            </a:r>
            <a:r>
              <a:rPr lang="en-US" sz="5398" dirty="0">
                <a:solidFill>
                  <a:schemeClr val="accent6">
                    <a:lumMod val="75000"/>
                  </a:schemeClr>
                </a:solidFill>
              </a:rPr>
              <a:t>VALUES / ISSUES </a:t>
            </a:r>
            <a:r>
              <a:rPr lang="en-US" sz="5398" dirty="0"/>
              <a:t>to do </a:t>
            </a:r>
            <a:r>
              <a:rPr lang="en-US" sz="5398" dirty="0">
                <a:solidFill>
                  <a:srgbClr val="7030A0"/>
                </a:solidFill>
              </a:rPr>
              <a:t>WHAT ARE THE ACTIONS THEY WILL TAKE </a:t>
            </a:r>
            <a:r>
              <a:rPr lang="en-US" sz="5398" dirty="0"/>
              <a:t>to demand </a:t>
            </a:r>
            <a:r>
              <a:rPr lang="en-US" sz="5398" dirty="0">
                <a:solidFill>
                  <a:schemeClr val="accent2">
                    <a:lumMod val="75000"/>
                  </a:schemeClr>
                </a:solidFill>
              </a:rPr>
              <a:t>WIN by DATE</a:t>
            </a:r>
            <a:r>
              <a:rPr lang="en-US" sz="5398" dirty="0"/>
              <a:t>. </a:t>
            </a:r>
          </a:p>
        </p:txBody>
      </p:sp>
    </p:spTree>
    <p:extLst>
      <p:ext uri="{BB962C8B-B14F-4D97-AF65-F5344CB8AC3E}">
        <p14:creationId xmlns:p14="http://schemas.microsoft.com/office/powerpoint/2010/main" val="3316635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52400"/>
            <a:ext cx="10512862" cy="681178"/>
          </a:xfrm>
        </p:spPr>
        <p:txBody>
          <a:bodyPr>
            <a:normAutofit/>
          </a:bodyPr>
          <a:lstStyle/>
          <a:p>
            <a:endParaRPr lang="en-US" dirty="0"/>
          </a:p>
        </p:txBody>
      </p:sp>
      <p:sp>
        <p:nvSpPr>
          <p:cNvPr id="3" name="Content Placeholder 2"/>
          <p:cNvSpPr>
            <a:spLocks noGrp="1"/>
          </p:cNvSpPr>
          <p:nvPr>
            <p:ph idx="1"/>
          </p:nvPr>
        </p:nvSpPr>
        <p:spPr>
          <a:xfrm>
            <a:off x="914730" y="736427"/>
            <a:ext cx="10997643" cy="5192454"/>
          </a:xfrm>
          <a:solidFill>
            <a:schemeClr val="bg1"/>
          </a:solidFill>
        </p:spPr>
        <p:txBody>
          <a:bodyPr>
            <a:normAutofit lnSpcReduction="10000"/>
          </a:bodyPr>
          <a:lstStyle/>
          <a:p>
            <a:pPr marL="0" indent="0">
              <a:buNone/>
            </a:pPr>
            <a:r>
              <a:rPr lang="en-US" sz="3999" b="1" dirty="0"/>
              <a:t>We are organizing </a:t>
            </a:r>
            <a:r>
              <a:rPr lang="en-US" sz="3999" dirty="0">
                <a:solidFill>
                  <a:srgbClr val="FF0000"/>
                </a:solidFill>
              </a:rPr>
              <a:t>the special education teachers, para-professionals and parents of special education students at the Pine Prairie Middle School </a:t>
            </a:r>
            <a:r>
              <a:rPr lang="en-US" sz="3999" b="1" dirty="0"/>
              <a:t>who believe </a:t>
            </a:r>
            <a:r>
              <a:rPr lang="en-US" sz="3999" dirty="0">
                <a:solidFill>
                  <a:schemeClr val="accent6">
                    <a:lumMod val="75000"/>
                  </a:schemeClr>
                </a:solidFill>
              </a:rPr>
              <a:t>all students should experience humane conditions during state testing </a:t>
            </a:r>
            <a:r>
              <a:rPr lang="en-US" sz="3999" b="1" dirty="0"/>
              <a:t>to</a:t>
            </a:r>
            <a:r>
              <a:rPr lang="en-US" sz="3999" dirty="0"/>
              <a:t> </a:t>
            </a:r>
            <a:r>
              <a:rPr lang="en-US" sz="3999" dirty="0">
                <a:solidFill>
                  <a:srgbClr val="7030A0"/>
                </a:solidFill>
              </a:rPr>
              <a:t>write joint letters to Parish Leaders, post member and parent stories on social media, and pack public meetings</a:t>
            </a:r>
            <a:r>
              <a:rPr lang="en-US" sz="3999" dirty="0"/>
              <a:t> </a:t>
            </a:r>
            <a:r>
              <a:rPr lang="en-US" sz="3999" b="1" dirty="0"/>
              <a:t>to</a:t>
            </a:r>
            <a:r>
              <a:rPr lang="en-US" sz="3999" dirty="0"/>
              <a:t> </a:t>
            </a:r>
            <a:r>
              <a:rPr lang="en-US" sz="3999" dirty="0">
                <a:solidFill>
                  <a:schemeClr val="accent2">
                    <a:lumMod val="75000"/>
                  </a:schemeClr>
                </a:solidFill>
              </a:rPr>
              <a:t>demand humane accommodations on the spring administration of English and Math state tests</a:t>
            </a:r>
            <a:r>
              <a:rPr lang="en-US" sz="3999" dirty="0"/>
              <a:t>. </a:t>
            </a:r>
          </a:p>
        </p:txBody>
      </p:sp>
    </p:spTree>
    <p:extLst>
      <p:ext uri="{BB962C8B-B14F-4D97-AF65-F5344CB8AC3E}">
        <p14:creationId xmlns:p14="http://schemas.microsoft.com/office/powerpoint/2010/main" val="156182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57200"/>
            <a:ext cx="11105017" cy="1502229"/>
          </a:xfrm>
        </p:spPr>
        <p:txBody>
          <a:bodyPr>
            <a:normAutofit/>
          </a:bodyPr>
          <a:lstStyle/>
          <a:p>
            <a:r>
              <a:rPr lang="en-US" dirty="0" smtClean="0"/>
              <a:t>Non-examples </a:t>
            </a:r>
            <a:r>
              <a:rPr lang="en-US" dirty="0" smtClean="0"/>
              <a:t>– What’s missing? </a:t>
            </a:r>
            <a:endParaRPr lang="en-US" dirty="0"/>
          </a:p>
        </p:txBody>
      </p:sp>
      <p:sp>
        <p:nvSpPr>
          <p:cNvPr id="3" name="Content Placeholder 2"/>
          <p:cNvSpPr>
            <a:spLocks noGrp="1"/>
          </p:cNvSpPr>
          <p:nvPr>
            <p:ph idx="1"/>
          </p:nvPr>
        </p:nvSpPr>
        <p:spPr>
          <a:xfrm>
            <a:off x="836612" y="1219200"/>
            <a:ext cx="11107067" cy="4905685"/>
          </a:xfrm>
        </p:spPr>
        <p:txBody>
          <a:bodyPr>
            <a:normAutofit fontScale="92500"/>
          </a:bodyPr>
          <a:lstStyle/>
          <a:p>
            <a:pPr marL="0" indent="0">
              <a:buNone/>
            </a:pPr>
            <a:r>
              <a:rPr lang="en-US" sz="4799" dirty="0"/>
              <a:t>We are organizing our members to stand against testing for special education. </a:t>
            </a:r>
          </a:p>
          <a:p>
            <a:pPr marL="0" indent="0">
              <a:buNone/>
            </a:pPr>
            <a:endParaRPr lang="en-US" sz="4799" dirty="0"/>
          </a:p>
          <a:p>
            <a:pPr marL="0" indent="0">
              <a:buNone/>
            </a:pPr>
            <a:r>
              <a:rPr lang="en-US" sz="4799" dirty="0"/>
              <a:t>We are organizing teachers to take on the politicians so that testing for student in special education programs can be made better. </a:t>
            </a:r>
          </a:p>
        </p:txBody>
      </p:sp>
    </p:spTree>
    <p:extLst>
      <p:ext uri="{BB962C8B-B14F-4D97-AF65-F5344CB8AC3E}">
        <p14:creationId xmlns:p14="http://schemas.microsoft.com/office/powerpoint/2010/main" val="132100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51412" y="482600"/>
            <a:ext cx="6788831" cy="5689600"/>
          </a:xfrm>
        </p:spPr>
        <p:txBody>
          <a:bodyPr>
            <a:noAutofit/>
          </a:bodyPr>
          <a:lstStyle/>
          <a:p>
            <a:pPr marL="0" indent="0">
              <a:buNone/>
            </a:pPr>
            <a:r>
              <a:rPr lang="en-US" sz="3200" dirty="0" smtClean="0"/>
              <a:t>A team needs to know their purpose</a:t>
            </a:r>
          </a:p>
          <a:p>
            <a:pPr marL="0" indent="0">
              <a:buNone/>
            </a:pPr>
            <a:endParaRPr lang="en-US" sz="3200" dirty="0"/>
          </a:p>
          <a:p>
            <a:pPr marL="0" indent="0">
              <a:buNone/>
            </a:pPr>
            <a:r>
              <a:rPr lang="en-US" sz="3200" dirty="0" smtClean="0"/>
              <a:t>Their purpose is linked to their own WHY and this builds the likelihood for a longer commitment and better relationship to each other </a:t>
            </a:r>
          </a:p>
          <a:p>
            <a:pPr marL="0" indent="0">
              <a:buNone/>
            </a:pPr>
            <a:endParaRPr lang="en-US" sz="3200" dirty="0"/>
          </a:p>
          <a:p>
            <a:pPr marL="0" indent="0">
              <a:buNone/>
            </a:pPr>
            <a:r>
              <a:rPr lang="en-US" sz="3200" dirty="0" smtClean="0"/>
              <a:t>A team that can succinctly state why, with whom, and how meaningful change can be achieved will build more committed followers.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50547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How do we develop community agreements?</a:t>
            </a:r>
            <a:r>
              <a:rPr lang="en-US" dirty="0" smtClean="0"/>
              <a:t> </a:t>
            </a:r>
            <a:endParaRPr lang="en-US" dirty="0"/>
          </a:p>
        </p:txBody>
      </p:sp>
    </p:spTree>
    <p:extLst>
      <p:ext uri="{BB962C8B-B14F-4D97-AF65-F5344CB8AC3E}">
        <p14:creationId xmlns:p14="http://schemas.microsoft.com/office/powerpoint/2010/main" val="374161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609441" y="800785"/>
            <a:ext cx="10969943" cy="538159"/>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5400" b="1" smtClean="0">
                <a:solidFill>
                  <a:schemeClr val="tx2"/>
                </a:solidFill>
              </a:rPr>
              <a:t>Establish Team Agreements</a:t>
            </a:r>
            <a:endParaRPr lang="en-US" sz="5400" b="1" dirty="0">
              <a:solidFill>
                <a:schemeClr val="tx2"/>
              </a:solidFill>
            </a:endParaRPr>
          </a:p>
        </p:txBody>
      </p:sp>
      <p:sp>
        <p:nvSpPr>
          <p:cNvPr id="626" name="Google Shape;626;p52"/>
          <p:cNvSpPr txBox="1"/>
          <p:nvPr/>
        </p:nvSpPr>
        <p:spPr>
          <a:xfrm>
            <a:off x="1069569" y="1338944"/>
            <a:ext cx="10055781" cy="4146828"/>
          </a:xfrm>
          <a:prstGeom prst="rect">
            <a:avLst/>
          </a:prstGeom>
          <a:noFill/>
          <a:ln>
            <a:noFill/>
          </a:ln>
        </p:spPr>
        <p:txBody>
          <a:bodyPr spcFirstLastPara="1" wrap="square" lIns="121868" tIns="60917" rIns="121868" bIns="60917" anchor="t" anchorCtr="0">
            <a:noAutofit/>
          </a:bodyPr>
          <a:lstStyle/>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How will we </a:t>
            </a:r>
            <a:r>
              <a:rPr lang="en-US" sz="3299" b="1" u="sng" dirty="0" smtClean="0">
                <a:solidFill>
                  <a:schemeClr val="accent1"/>
                </a:solidFill>
                <a:latin typeface="Avenir"/>
                <a:ea typeface="Avenir"/>
                <a:cs typeface="Avenir"/>
                <a:sym typeface="Avenir"/>
              </a:rPr>
              <a:t>decide</a:t>
            </a:r>
            <a:r>
              <a:rPr lang="en-US" sz="3299" dirty="0" smtClean="0">
                <a:solidFill>
                  <a:schemeClr val="accent1"/>
                </a:solidFill>
                <a:latin typeface="Avenir"/>
                <a:ea typeface="Avenir"/>
                <a:cs typeface="Avenir"/>
                <a:sym typeface="Avenir"/>
              </a:rPr>
              <a:t>?</a:t>
            </a:r>
            <a:endParaRPr lang="en-US" sz="2399" dirty="0" smtClean="0">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How will we have </a:t>
            </a:r>
            <a:r>
              <a:rPr lang="en-US" sz="3299" b="1" u="sng" dirty="0" smtClean="0">
                <a:solidFill>
                  <a:schemeClr val="accent1"/>
                </a:solidFill>
                <a:latin typeface="Avenir"/>
                <a:ea typeface="Avenir"/>
                <a:cs typeface="Avenir"/>
                <a:sym typeface="Avenir"/>
              </a:rPr>
              <a:t>discussions</a:t>
            </a:r>
            <a:r>
              <a:rPr lang="en-US" sz="3299" dirty="0" smtClean="0">
                <a:solidFill>
                  <a:schemeClr val="accent1"/>
                </a:solidFill>
                <a:latin typeface="Avenir"/>
                <a:ea typeface="Avenir"/>
                <a:cs typeface="Avenir"/>
                <a:sym typeface="Avenir"/>
              </a:rPr>
              <a:t>? </a:t>
            </a:r>
            <a:endParaRPr lang="en-US" sz="2399" dirty="0" smtClean="0">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How will we handle </a:t>
            </a:r>
            <a:r>
              <a:rPr lang="en-US" sz="3299" b="1" u="sng" dirty="0" smtClean="0">
                <a:solidFill>
                  <a:schemeClr val="accent1"/>
                </a:solidFill>
                <a:latin typeface="Avenir"/>
                <a:ea typeface="Avenir"/>
                <a:cs typeface="Avenir"/>
                <a:sym typeface="Avenir"/>
              </a:rPr>
              <a:t>time</a:t>
            </a:r>
            <a:r>
              <a:rPr lang="en-US" sz="3299" dirty="0" smtClean="0">
                <a:solidFill>
                  <a:schemeClr val="accent1"/>
                </a:solidFill>
                <a:latin typeface="Avenir"/>
                <a:ea typeface="Avenir"/>
                <a:cs typeface="Avenir"/>
                <a:sym typeface="Avenir"/>
              </a:rPr>
              <a:t>?</a:t>
            </a:r>
            <a:r>
              <a:rPr lang="en-US" sz="3299" dirty="0" smtClean="0">
                <a:solidFill>
                  <a:schemeClr val="accent2"/>
                </a:solidFill>
                <a:latin typeface="Avenir"/>
                <a:ea typeface="Avenir"/>
                <a:cs typeface="Avenir"/>
                <a:sym typeface="Avenir"/>
              </a:rPr>
              <a:t> </a:t>
            </a:r>
            <a:endParaRPr lang="en-US" sz="2399" dirty="0" smtClean="0">
              <a:solidFill>
                <a:schemeClr val="accent2"/>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How will we handle our </a:t>
            </a:r>
            <a:r>
              <a:rPr lang="en-US" sz="3299" b="1" u="sng" dirty="0" smtClean="0">
                <a:solidFill>
                  <a:schemeClr val="accent1"/>
                </a:solidFill>
                <a:latin typeface="Avenir"/>
                <a:ea typeface="Avenir"/>
                <a:cs typeface="Avenir"/>
                <a:sym typeface="Avenir"/>
              </a:rPr>
              <a:t>commitments</a:t>
            </a:r>
            <a:r>
              <a:rPr lang="en-US" sz="3299" dirty="0" smtClean="0">
                <a:solidFill>
                  <a:schemeClr val="accent1"/>
                </a:solidFill>
                <a:latin typeface="Avenir"/>
                <a:ea typeface="Avenir"/>
                <a:cs typeface="Avenir"/>
                <a:sym typeface="Avenir"/>
              </a:rPr>
              <a:t>?</a:t>
            </a:r>
            <a:r>
              <a:rPr lang="en-US" sz="3299" dirty="0" smtClean="0">
                <a:solidFill>
                  <a:schemeClr val="accent2"/>
                </a:solidFill>
                <a:latin typeface="Avenir"/>
                <a:ea typeface="Avenir"/>
                <a:cs typeface="Avenir"/>
                <a:sym typeface="Avenir"/>
              </a:rPr>
              <a:t> </a:t>
            </a:r>
            <a:endParaRPr lang="en-US" sz="2399" dirty="0" smtClean="0">
              <a:solidFill>
                <a:schemeClr val="accent2"/>
              </a:solidFill>
              <a:latin typeface="Avenir"/>
              <a:ea typeface="Avenir"/>
              <a:cs typeface="Avenir"/>
              <a:sym typeface="Avenir"/>
            </a:endParaRPr>
          </a:p>
          <a:p>
            <a:pPr>
              <a:buClr>
                <a:schemeClr val="dk1"/>
              </a:buClr>
              <a:buSzPts val="2700"/>
            </a:pPr>
            <a:endParaRPr sz="3599" b="1" dirty="0">
              <a:solidFill>
                <a:schemeClr val="accent2"/>
              </a:solidFill>
              <a:latin typeface="Avenir"/>
              <a:ea typeface="Avenir"/>
              <a:cs typeface="Avenir"/>
              <a:sym typeface="Avenir"/>
            </a:endParaRPr>
          </a:p>
          <a:p>
            <a:pPr>
              <a:buClr>
                <a:srgbClr val="F79645"/>
              </a:buClr>
              <a:buSzPts val="2475"/>
            </a:pPr>
            <a:r>
              <a:rPr lang="en" sz="3299" dirty="0">
                <a:solidFill>
                  <a:schemeClr val="accent2"/>
                </a:solidFill>
                <a:latin typeface="Avenir"/>
                <a:ea typeface="Avenir"/>
                <a:cs typeface="Avenir"/>
                <a:sym typeface="Avenir"/>
              </a:rPr>
              <a:t> </a:t>
            </a:r>
            <a:endParaRPr sz="2399" dirty="0">
              <a:solidFill>
                <a:schemeClr val="accent2"/>
              </a:solidFill>
              <a:latin typeface="Avenir"/>
              <a:ea typeface="Avenir"/>
              <a:cs typeface="Avenir"/>
              <a:sym typeface="Avenir"/>
            </a:endParaRPr>
          </a:p>
          <a:p>
            <a:pPr>
              <a:buClr>
                <a:schemeClr val="dk1"/>
              </a:buClr>
              <a:buSzPts val="2475"/>
            </a:pPr>
            <a:endParaRPr sz="3299" dirty="0">
              <a:solidFill>
                <a:schemeClr val="accent2"/>
              </a:solidFill>
              <a:latin typeface="Avenir"/>
              <a:ea typeface="Avenir"/>
              <a:cs typeface="Avenir"/>
              <a:sym typeface="Avenir"/>
            </a:endParaRPr>
          </a:p>
        </p:txBody>
      </p:sp>
    </p:spTree>
    <p:extLst>
      <p:ext uri="{BB962C8B-B14F-4D97-AF65-F5344CB8AC3E}">
        <p14:creationId xmlns:p14="http://schemas.microsoft.com/office/powerpoint/2010/main" val="3604606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graphicFrame>
        <p:nvGraphicFramePr>
          <p:cNvPr id="784" name="Google Shape;784;p112"/>
          <p:cNvGraphicFramePr/>
          <p:nvPr>
            <p:extLst>
              <p:ext uri="{D42A27DB-BD31-4B8C-83A1-F6EECF244321}">
                <p14:modId xmlns:p14="http://schemas.microsoft.com/office/powerpoint/2010/main" val="64750121"/>
              </p:ext>
            </p:extLst>
          </p:nvPr>
        </p:nvGraphicFramePr>
        <p:xfrm>
          <a:off x="910996" y="90052"/>
          <a:ext cx="10599275" cy="6331817"/>
        </p:xfrm>
        <a:graphic>
          <a:graphicData uri="http://schemas.openxmlformats.org/drawingml/2006/table">
            <a:tbl>
              <a:tblPr bandRow="1" bandCol="1">
                <a:noFill/>
              </a:tblPr>
              <a:tblGrid>
                <a:gridCol w="4440997">
                  <a:extLst>
                    <a:ext uri="{9D8B030D-6E8A-4147-A177-3AD203B41FA5}">
                      <a16:colId xmlns:a16="http://schemas.microsoft.com/office/drawing/2014/main" val="20000"/>
                    </a:ext>
                  </a:extLst>
                </a:gridCol>
                <a:gridCol w="6158278">
                  <a:extLst>
                    <a:ext uri="{9D8B030D-6E8A-4147-A177-3AD203B41FA5}">
                      <a16:colId xmlns:a16="http://schemas.microsoft.com/office/drawing/2014/main" val="20001"/>
                    </a:ext>
                  </a:extLst>
                </a:gridCol>
              </a:tblGrid>
              <a:tr h="232875">
                <a:tc gridSpan="2">
                  <a:txBody>
                    <a:bodyPr/>
                    <a:lstStyle/>
                    <a:p>
                      <a:pPr marL="0" lvl="0" indent="0" algn="just" rtl="0">
                        <a:lnSpc>
                          <a:spcPct val="115000"/>
                        </a:lnSpc>
                        <a:spcBef>
                          <a:spcPts val="0"/>
                        </a:spcBef>
                        <a:spcAft>
                          <a:spcPts val="0"/>
                        </a:spcAft>
                        <a:buNone/>
                      </a:pPr>
                      <a:r>
                        <a:rPr lang="en" sz="1400" b="1" dirty="0">
                          <a:solidFill>
                            <a:schemeClr val="lt1"/>
                          </a:solidFill>
                          <a:latin typeface="Calibri"/>
                          <a:ea typeface="Calibri"/>
                          <a:cs typeface="Calibri"/>
                          <a:sym typeface="Calibri"/>
                        </a:rPr>
                        <a:t>Decision-making: </a:t>
                      </a:r>
                      <a:r>
                        <a:rPr lang="en" sz="1400" dirty="0">
                          <a:solidFill>
                            <a:schemeClr val="lt1"/>
                          </a:solidFill>
                          <a:latin typeface="Calibri"/>
                          <a:ea typeface="Calibri"/>
                          <a:cs typeface="Calibri"/>
                          <a:sym typeface="Calibri"/>
                        </a:rPr>
                        <a:t>What is the process by which we will make decisions?</a:t>
                      </a:r>
                      <a:endParaRPr sz="1400" b="1" dirty="0">
                        <a:solidFill>
                          <a:schemeClr val="lt1"/>
                        </a:solidFill>
                        <a:latin typeface="Calibri"/>
                        <a:ea typeface="Calibri"/>
                        <a:cs typeface="Calibri"/>
                        <a:sym typeface="Calibri"/>
                      </a:endParaRPr>
                    </a:p>
                  </a:txBody>
                  <a:tcPr marL="97341" marR="97341" marT="0" marB="0">
                    <a:solidFill>
                      <a:schemeClr val="dk1"/>
                    </a:solidFill>
                  </a:tcPr>
                </a:tc>
                <a:tc hMerge="1">
                  <a:txBody>
                    <a:bodyPr/>
                    <a:lstStyle/>
                    <a:p>
                      <a:endParaRPr lang="en-US"/>
                    </a:p>
                  </a:txBody>
                  <a:tcPr/>
                </a:tc>
                <a:extLst>
                  <a:ext uri="{0D108BD9-81ED-4DB2-BD59-A6C34878D82A}">
                    <a16:rowId xmlns:a16="http://schemas.microsoft.com/office/drawing/2014/main" val="10000"/>
                  </a:ext>
                </a:extLst>
              </a:tr>
              <a:tr h="1397247">
                <a:tc gridSpan="2">
                  <a:txBody>
                    <a:bodyPr/>
                    <a:lstStyle/>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Majority rules:</a:t>
                      </a:r>
                      <a:r>
                        <a:rPr lang="en" sz="1400" dirty="0">
                          <a:latin typeface="Calibri"/>
                          <a:ea typeface="Calibri"/>
                          <a:cs typeface="Calibri"/>
                          <a:sym typeface="Calibri"/>
                        </a:rPr>
                        <a:t> Whatever gets the most votes wins.</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Consensus</a:t>
                      </a:r>
                      <a:r>
                        <a:rPr lang="en" sz="1400" dirty="0">
                          <a:latin typeface="Calibri"/>
                          <a:ea typeface="Calibri"/>
                          <a:cs typeface="Calibri"/>
                          <a:sym typeface="Calibri"/>
                        </a:rPr>
                        <a:t>: Everyone must agree. </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Delegation:</a:t>
                      </a:r>
                      <a:r>
                        <a:rPr lang="en" sz="1400" dirty="0">
                          <a:latin typeface="Calibri"/>
                          <a:ea typeface="Calibri"/>
                          <a:cs typeface="Calibri"/>
                          <a:sym typeface="Calibri"/>
                        </a:rPr>
                        <a:t> Nominate one or two people on your team to be the ultimate decision-makers.</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Coin flip:</a:t>
                      </a:r>
                      <a:r>
                        <a:rPr lang="en" sz="1400" dirty="0">
                          <a:latin typeface="Calibri"/>
                          <a:ea typeface="Calibri"/>
                          <a:cs typeface="Calibri"/>
                          <a:sym typeface="Calibri"/>
                        </a:rPr>
                        <a:t> Leave the decision to fate!</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Fist to Five: </a:t>
                      </a:r>
                      <a:r>
                        <a:rPr lang="en" sz="1400" dirty="0">
                          <a:latin typeface="Calibri"/>
                          <a:ea typeface="Calibri"/>
                          <a:cs typeface="Calibri"/>
                          <a:sym typeface="Calibri"/>
                        </a:rPr>
                        <a:t>Show a number of fingers to indicate whether you are in favor (five) or opposed (fist) to the proposal at hand.</a:t>
                      </a:r>
                      <a:endParaRPr sz="1400" dirty="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dirty="0">
                          <a:latin typeface="Calibri"/>
                          <a:ea typeface="Calibri"/>
                          <a:cs typeface="Calibri"/>
                          <a:sym typeface="Calibri"/>
                        </a:rPr>
                        <a:t>Other: </a:t>
                      </a:r>
                      <a:endParaRPr sz="1400" b="1" dirty="0">
                        <a:highlight>
                          <a:srgbClr val="FFFF00"/>
                        </a:highlight>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1"/>
                  </a:ext>
                </a:extLst>
              </a:tr>
              <a:tr h="26642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Discussion and Decision-making:  </a:t>
                      </a:r>
                      <a:r>
                        <a:rPr lang="en" sz="1400">
                          <a:solidFill>
                            <a:schemeClr val="lt1"/>
                          </a:solidFill>
                          <a:latin typeface="Calibri"/>
                          <a:ea typeface="Calibri"/>
                          <a:cs typeface="Calibri"/>
                          <a:sym typeface="Calibri"/>
                        </a:rPr>
                        <a:t>How we will discuss options and reach decisions as a team to ensure vigorous input and debate? </a:t>
                      </a:r>
                      <a:endParaRPr sz="1400">
                        <a:solidFill>
                          <a:schemeClr val="lt1"/>
                        </a:solidFill>
                        <a:latin typeface="Calibri"/>
                        <a:ea typeface="Calibri"/>
                        <a:cs typeface="Calibri"/>
                        <a:sym typeface="Calibri"/>
                      </a:endParaRPr>
                    </a:p>
                  </a:txBody>
                  <a:tcPr marL="97341" marR="97341" marT="0" marB="0">
                    <a:solidFill>
                      <a:srgbClr val="0B5394"/>
                    </a:solidFill>
                  </a:tcPr>
                </a:tc>
                <a:tc hMerge="1">
                  <a:txBody>
                    <a:bodyPr/>
                    <a:lstStyle/>
                    <a:p>
                      <a:endParaRPr lang="en-US"/>
                    </a:p>
                  </a:txBody>
                  <a:tcPr/>
                </a:tc>
                <a:extLst>
                  <a:ext uri="{0D108BD9-81ED-4DB2-BD59-A6C34878D82A}">
                    <a16:rowId xmlns:a16="http://schemas.microsoft.com/office/drawing/2014/main" val="10002"/>
                  </a:ext>
                </a:extLst>
              </a:tr>
              <a:tr h="932815">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open, honest debate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open-ended questions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Balance advocacy with inquiry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personal attacks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Fail to listen to what others say</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Jump to conclusions </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232875">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Meeting Management:  </a:t>
                      </a:r>
                      <a:r>
                        <a:rPr lang="en" sz="1400">
                          <a:solidFill>
                            <a:schemeClr val="lt1"/>
                          </a:solidFill>
                          <a:latin typeface="Calibri"/>
                          <a:ea typeface="Calibri"/>
                          <a:cs typeface="Calibri"/>
                          <a:sym typeface="Calibri"/>
                        </a:rPr>
                        <a:t>How will we manage meetings to respect each other’s time?</a:t>
                      </a:r>
                      <a:endParaRPr sz="1400">
                        <a:solidFill>
                          <a:schemeClr val="lt1"/>
                        </a:solidFill>
                        <a:latin typeface="Calibri"/>
                        <a:ea typeface="Calibri"/>
                        <a:cs typeface="Calibri"/>
                        <a:sym typeface="Calibri"/>
                      </a:endParaRPr>
                    </a:p>
                  </a:txBody>
                  <a:tcPr marL="97341" marR="97341" marT="0" marB="0">
                    <a:solidFill>
                      <a:srgbClr val="741B47"/>
                    </a:solidFill>
                  </a:tcPr>
                </a:tc>
                <a:tc hMerge="1">
                  <a:txBody>
                    <a:bodyPr/>
                    <a:lstStyle/>
                    <a:p>
                      <a:endParaRPr lang="en-US"/>
                    </a:p>
                  </a:txBody>
                  <a:tcPr/>
                </a:tc>
                <a:extLst>
                  <a:ext uri="{0D108BD9-81ED-4DB2-BD59-A6C34878D82A}">
                    <a16:rowId xmlns:a16="http://schemas.microsoft.com/office/drawing/2014/main" val="10004"/>
                  </a:ext>
                </a:extLst>
              </a:tr>
              <a:tr h="931498">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Start on time; stay on time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Be fully present throughout the meeting</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Listen attentively</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Come to meetings unprepared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Answer mobiles or do email</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285157">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Accountability: </a:t>
                      </a:r>
                      <a:r>
                        <a:rPr lang="en" sz="1400">
                          <a:solidFill>
                            <a:schemeClr val="lt1"/>
                          </a:solidFill>
                          <a:latin typeface="Calibri"/>
                          <a:ea typeface="Calibri"/>
                          <a:cs typeface="Calibri"/>
                          <a:sym typeface="Calibri"/>
                        </a:rPr>
                        <a:t>How we will delegate responsibilities for actions and activities? How will we follow through on commitments?</a:t>
                      </a:r>
                      <a:endParaRPr sz="1400">
                        <a:solidFill>
                          <a:schemeClr val="lt1"/>
                        </a:solidFill>
                        <a:latin typeface="Calibri"/>
                        <a:ea typeface="Calibri"/>
                        <a:cs typeface="Calibri"/>
                        <a:sym typeface="Calibri"/>
                      </a:endParaRPr>
                    </a:p>
                  </a:txBody>
                  <a:tcPr marL="97341" marR="97341" marT="0" marB="0">
                    <a:solidFill>
                      <a:srgbClr val="134F5C"/>
                    </a:solidFill>
                  </a:tcPr>
                </a:tc>
                <a:tc hMerge="1">
                  <a:txBody>
                    <a:bodyPr/>
                    <a:lstStyle/>
                    <a:p>
                      <a:endParaRPr lang="en-US"/>
                    </a:p>
                  </a:txBody>
                  <a:tcPr/>
                </a:tc>
                <a:extLst>
                  <a:ext uri="{0D108BD9-81ED-4DB2-BD59-A6C34878D82A}">
                    <a16:rowId xmlns:a16="http://schemas.microsoft.com/office/drawing/2014/main" val="10006"/>
                  </a:ext>
                </a:extLst>
              </a:tr>
              <a:tr h="994189">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Provide follow-up on action items (have a goal checklist)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for/offer support when there is a need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Weekly check-in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you have agreement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tasks are getting done</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Commit to a task that you know you won’t do</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7"/>
                  </a:ext>
                </a:extLst>
              </a:tr>
              <a:tr h="465749">
                <a:tc gridSpan="2">
                  <a:txBody>
                    <a:bodyPr/>
                    <a:lstStyle/>
                    <a:p>
                      <a:pPr marL="0" lvl="0" indent="0" algn="just" rtl="0">
                        <a:lnSpc>
                          <a:spcPct val="115000"/>
                        </a:lnSpc>
                        <a:spcBef>
                          <a:spcPts val="0"/>
                        </a:spcBef>
                        <a:spcAft>
                          <a:spcPts val="0"/>
                        </a:spcAft>
                        <a:buNone/>
                      </a:pPr>
                      <a:r>
                        <a:rPr lang="en" sz="1400" b="1" u="sng">
                          <a:latin typeface="Calibri"/>
                          <a:ea typeface="Calibri"/>
                          <a:cs typeface="Calibri"/>
                          <a:sym typeface="Calibri"/>
                        </a:rPr>
                        <a:t>Accountability Agreement: </a:t>
                      </a:r>
                      <a:endParaRPr sz="1400" b="1" u="sng">
                        <a:latin typeface="Calibri"/>
                        <a:ea typeface="Calibri"/>
                        <a:cs typeface="Calibri"/>
                        <a:sym typeface="Calibri"/>
                      </a:endParaRPr>
                    </a:p>
                    <a:p>
                      <a:pPr marL="0" lvl="0" indent="0" algn="just" rtl="0">
                        <a:lnSpc>
                          <a:spcPct val="115000"/>
                        </a:lnSpc>
                        <a:spcBef>
                          <a:spcPts val="0"/>
                        </a:spcBef>
                        <a:spcAft>
                          <a:spcPts val="0"/>
                        </a:spcAft>
                        <a:buNone/>
                      </a:pPr>
                      <a:endParaRPr sz="140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8"/>
                  </a:ext>
                </a:extLst>
              </a:tr>
              <a:tr h="369499">
                <a:tc gridSpan="2">
                  <a:txBody>
                    <a:bodyPr/>
                    <a:lstStyle/>
                    <a:p>
                      <a:pPr marL="0" lvl="0" indent="0" algn="just" rtl="0">
                        <a:lnSpc>
                          <a:spcPct val="115000"/>
                        </a:lnSpc>
                        <a:spcBef>
                          <a:spcPts val="0"/>
                        </a:spcBef>
                        <a:spcAft>
                          <a:spcPts val="0"/>
                        </a:spcAft>
                        <a:buNone/>
                      </a:pPr>
                      <a:r>
                        <a:rPr lang="en" sz="1400" b="1" u="sng" dirty="0">
                          <a:latin typeface="Calibri"/>
                          <a:ea typeface="Calibri"/>
                          <a:cs typeface="Calibri"/>
                          <a:sym typeface="Calibri"/>
                        </a:rPr>
                        <a:t>**Regular meeting time: </a:t>
                      </a:r>
                      <a:endParaRPr sz="1400" dirty="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2065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887028" y="1355271"/>
            <a:ext cx="10869543" cy="444137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400" dirty="0" smtClean="0">
                <a:solidFill>
                  <a:schemeClr val="tx2"/>
                </a:solidFill>
              </a:rPr>
              <a:t>How do the processes of  majority rules and seeking consensus shift the relationships within a team?  </a:t>
            </a:r>
            <a:br>
              <a:rPr lang="en-US" sz="4400" dirty="0" smtClean="0">
                <a:solidFill>
                  <a:schemeClr val="tx2"/>
                </a:solidFill>
              </a:rPr>
            </a:br>
            <a:r>
              <a:rPr lang="en-US" sz="4400" dirty="0">
                <a:solidFill>
                  <a:schemeClr val="tx2"/>
                </a:solidFill>
              </a:rPr>
              <a:t/>
            </a:r>
            <a:br>
              <a:rPr lang="en-US" sz="4400" dirty="0">
                <a:solidFill>
                  <a:schemeClr val="tx2"/>
                </a:solidFill>
              </a:rPr>
            </a:br>
            <a:endParaRPr lang="en-US" sz="4400" dirty="0">
              <a:solidFill>
                <a:schemeClr val="tx2"/>
              </a:solidFill>
            </a:endParaRPr>
          </a:p>
        </p:txBody>
      </p:sp>
      <p:sp>
        <p:nvSpPr>
          <p:cNvPr id="4" name="Google Shape;625;p52"/>
          <p:cNvSpPr txBox="1">
            <a:spLocks/>
          </p:cNvSpPr>
          <p:nvPr/>
        </p:nvSpPr>
        <p:spPr>
          <a:xfrm>
            <a:off x="527798" y="506871"/>
            <a:ext cx="10969943" cy="538159"/>
          </a:xfrm>
          <a:prstGeom prst="rect">
            <a:avLst/>
          </a:prstGeom>
          <a:noFill/>
          <a:ln>
            <a:noFill/>
          </a:ln>
        </p:spPr>
        <p:txBody>
          <a:bodyPr spcFirstLastPara="1" vert="horz" wrap="square" lIns="121868" tIns="60917" rIns="121868" bIns="60917" rtlCol="0" anchor="ctr" anchorCtr="0">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spcBef>
                <a:spcPts val="0"/>
              </a:spcBef>
              <a:buClr>
                <a:schemeClr val="lt1"/>
              </a:buClr>
              <a:buSzPts val="4400"/>
            </a:pPr>
            <a:r>
              <a:rPr lang="en-US" sz="5400" b="1" dirty="0" smtClean="0">
                <a:solidFill>
                  <a:schemeClr val="tx2"/>
                </a:solidFill>
              </a:rPr>
              <a:t>Team Commitment </a:t>
            </a:r>
            <a:endParaRPr lang="en-US" sz="5400" b="1" dirty="0">
              <a:solidFill>
                <a:schemeClr val="tx2"/>
              </a:solidFill>
            </a:endParaRPr>
          </a:p>
        </p:txBody>
      </p:sp>
    </p:spTree>
    <p:extLst>
      <p:ext uri="{BB962C8B-B14F-4D97-AF65-F5344CB8AC3E}">
        <p14:creationId xmlns:p14="http://schemas.microsoft.com/office/powerpoint/2010/main" val="1575127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887028" y="1176341"/>
            <a:ext cx="10869543" cy="462030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400" dirty="0" smtClean="0">
                <a:solidFill>
                  <a:schemeClr val="tx2"/>
                </a:solidFill>
              </a:rPr>
              <a:t>How do our agreements support the most marginalized voices of our team?</a:t>
            </a:r>
            <a:br>
              <a:rPr lang="en-US" sz="4400" dirty="0" smtClean="0">
                <a:solidFill>
                  <a:schemeClr val="tx2"/>
                </a:solidFill>
              </a:rPr>
            </a:br>
            <a:r>
              <a:rPr lang="en-US" sz="4400" dirty="0">
                <a:solidFill>
                  <a:schemeClr val="tx2"/>
                </a:solidFill>
              </a:rPr>
              <a:t/>
            </a:r>
            <a:br>
              <a:rPr lang="en-US" sz="4400" dirty="0">
                <a:solidFill>
                  <a:schemeClr val="tx2"/>
                </a:solidFill>
              </a:rPr>
            </a:br>
            <a:r>
              <a:rPr lang="en-US" sz="4400" dirty="0" smtClean="0">
                <a:solidFill>
                  <a:schemeClr val="tx2"/>
                </a:solidFill>
              </a:rPr>
              <a:t>Do we know what each of these look like? </a:t>
            </a:r>
            <a:br>
              <a:rPr lang="en-US" sz="4400" dirty="0" smtClean="0">
                <a:solidFill>
                  <a:schemeClr val="tx2"/>
                </a:solidFill>
              </a:rPr>
            </a:br>
            <a:r>
              <a:rPr lang="en-US" sz="4400" dirty="0">
                <a:solidFill>
                  <a:schemeClr val="tx2"/>
                </a:solidFill>
              </a:rPr>
              <a:t/>
            </a:r>
            <a:br>
              <a:rPr lang="en-US" sz="4400" dirty="0">
                <a:solidFill>
                  <a:schemeClr val="tx2"/>
                </a:solidFill>
              </a:rPr>
            </a:br>
            <a:r>
              <a:rPr lang="en-US" sz="4400" dirty="0" smtClean="0">
                <a:solidFill>
                  <a:schemeClr val="tx2"/>
                </a:solidFill>
              </a:rPr>
              <a:t>What happens when we break our commitment to these agreements?  </a:t>
            </a:r>
            <a:endParaRPr lang="en-US" sz="4400" dirty="0">
              <a:solidFill>
                <a:schemeClr val="tx2"/>
              </a:solidFill>
            </a:endParaRPr>
          </a:p>
        </p:txBody>
      </p:sp>
      <p:sp>
        <p:nvSpPr>
          <p:cNvPr id="4" name="Google Shape;625;p52"/>
          <p:cNvSpPr txBox="1">
            <a:spLocks/>
          </p:cNvSpPr>
          <p:nvPr/>
        </p:nvSpPr>
        <p:spPr>
          <a:xfrm>
            <a:off x="527798" y="506871"/>
            <a:ext cx="10969943" cy="538159"/>
          </a:xfrm>
          <a:prstGeom prst="rect">
            <a:avLst/>
          </a:prstGeom>
          <a:noFill/>
          <a:ln>
            <a:noFill/>
          </a:ln>
        </p:spPr>
        <p:txBody>
          <a:bodyPr spcFirstLastPara="1" vert="horz" wrap="square" lIns="121868" tIns="60917" rIns="121868" bIns="60917" rtlCol="0" anchor="ctr" anchorCtr="0">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spcBef>
                <a:spcPts val="0"/>
              </a:spcBef>
              <a:buClr>
                <a:schemeClr val="lt1"/>
              </a:buClr>
              <a:buSzPts val="4400"/>
            </a:pPr>
            <a:r>
              <a:rPr lang="en-US" sz="5400" b="1" dirty="0" smtClean="0">
                <a:solidFill>
                  <a:schemeClr val="tx2"/>
                </a:solidFill>
              </a:rPr>
              <a:t>Reflections </a:t>
            </a:r>
            <a:endParaRPr lang="en-US" sz="5400" b="1" dirty="0">
              <a:solidFill>
                <a:schemeClr val="tx2"/>
              </a:solidFill>
            </a:endParaRPr>
          </a:p>
        </p:txBody>
      </p:sp>
    </p:spTree>
    <p:extLst>
      <p:ext uri="{BB962C8B-B14F-4D97-AF65-F5344CB8AC3E}">
        <p14:creationId xmlns:p14="http://schemas.microsoft.com/office/powerpoint/2010/main" val="227972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7800"/>
            <a:ext cx="11691257" cy="1239837"/>
          </a:xfrm>
        </p:spPr>
        <p:txBody>
          <a:bodyPr>
            <a:noAutofit/>
          </a:bodyPr>
          <a:lstStyle/>
          <a:p>
            <a:r>
              <a:rPr lang="en-US" sz="4400" b="1" dirty="0" smtClean="0"/>
              <a:t>How would you coach these agreements? </a:t>
            </a:r>
            <a:endParaRPr lang="en-US" sz="4400" b="1" dirty="0"/>
          </a:p>
        </p:txBody>
      </p:sp>
      <p:sp>
        <p:nvSpPr>
          <p:cNvPr id="3" name="Content Placeholder 2"/>
          <p:cNvSpPr>
            <a:spLocks noGrp="1"/>
          </p:cNvSpPr>
          <p:nvPr>
            <p:ph idx="1"/>
          </p:nvPr>
        </p:nvSpPr>
        <p:spPr>
          <a:xfrm>
            <a:off x="1593436" y="1877786"/>
            <a:ext cx="9782801" cy="4294414"/>
          </a:xfrm>
        </p:spPr>
        <p:txBody>
          <a:bodyPr/>
          <a:lstStyle/>
          <a:p>
            <a:r>
              <a:rPr lang="en-US" sz="4000" dirty="0" smtClean="0"/>
              <a:t>Respect and accept all ideas</a:t>
            </a:r>
          </a:p>
          <a:p>
            <a:r>
              <a:rPr lang="en-US" sz="4000" dirty="0" smtClean="0"/>
              <a:t>Complete all assigned duties on time</a:t>
            </a:r>
          </a:p>
          <a:p>
            <a:r>
              <a:rPr lang="en-US" sz="4000" dirty="0" smtClean="0"/>
              <a:t>Attend all meetings</a:t>
            </a:r>
          </a:p>
          <a:p>
            <a:r>
              <a:rPr lang="en-US" sz="4000" dirty="0" smtClean="0"/>
              <a:t>All decisions will be voted on – majority rules</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413823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008" y="-312058"/>
            <a:ext cx="9782801" cy="1239837"/>
          </a:xfrm>
        </p:spPr>
        <p:txBody>
          <a:bodyPr>
            <a:normAutofit/>
          </a:bodyPr>
          <a:lstStyle/>
          <a:p>
            <a:r>
              <a:rPr lang="en-US" sz="5400" b="1" dirty="0" smtClean="0"/>
              <a:t>Coaching Ideas</a:t>
            </a:r>
            <a:endParaRPr lang="en-US" sz="5400" b="1" dirty="0"/>
          </a:p>
        </p:txBody>
      </p:sp>
      <p:sp>
        <p:nvSpPr>
          <p:cNvPr id="3" name="Content Placeholder 2"/>
          <p:cNvSpPr>
            <a:spLocks noGrp="1"/>
          </p:cNvSpPr>
          <p:nvPr>
            <p:ph idx="1"/>
          </p:nvPr>
        </p:nvSpPr>
        <p:spPr>
          <a:xfrm>
            <a:off x="956622" y="1094014"/>
            <a:ext cx="10832607" cy="5355772"/>
          </a:xfrm>
        </p:spPr>
        <p:txBody>
          <a:bodyPr>
            <a:normAutofit fontScale="85000" lnSpcReduction="20000"/>
          </a:bodyPr>
          <a:lstStyle/>
          <a:p>
            <a:r>
              <a:rPr lang="en-US" sz="4000" dirty="0" smtClean="0"/>
              <a:t>What does it look like to live up to this agreement?</a:t>
            </a:r>
          </a:p>
          <a:p>
            <a:r>
              <a:rPr lang="en-US" sz="4000" dirty="0" smtClean="0"/>
              <a:t>What will happen when this agreement is not kept?</a:t>
            </a:r>
          </a:p>
          <a:p>
            <a:r>
              <a:rPr lang="en-US" sz="4000" dirty="0" smtClean="0"/>
              <a:t>What does this mean to you? </a:t>
            </a:r>
          </a:p>
          <a:p>
            <a:r>
              <a:rPr lang="en-US" sz="4000" dirty="0" smtClean="0"/>
              <a:t>Do these cover you in the easy times and the difficult times? </a:t>
            </a:r>
          </a:p>
          <a:p>
            <a:r>
              <a:rPr lang="en-US" sz="4000" dirty="0" smtClean="0"/>
              <a:t>What is missing?</a:t>
            </a:r>
          </a:p>
          <a:p>
            <a:r>
              <a:rPr lang="en-US" sz="4000" dirty="0" smtClean="0"/>
              <a:t>Will you be able to revisit, review, and revise? </a:t>
            </a:r>
          </a:p>
          <a:p>
            <a:r>
              <a:rPr lang="en-US" sz="4000" dirty="0" smtClean="0"/>
              <a:t>How do these allow each person to be fully present and participatory?</a:t>
            </a:r>
          </a:p>
          <a:p>
            <a:r>
              <a:rPr lang="en-US" sz="4000" dirty="0" smtClean="0"/>
              <a:t>How will these boost inclusion of marginalized voices? </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5105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40" y="128104"/>
            <a:ext cx="6788831" cy="5689600"/>
          </a:xfrm>
        </p:spPr>
        <p:txBody>
          <a:bodyPr>
            <a:noAutofit/>
          </a:bodyPr>
          <a:lstStyle/>
          <a:p>
            <a:pPr marL="0" indent="0">
              <a:buNone/>
            </a:pPr>
            <a:r>
              <a:rPr lang="en-US" sz="3200" dirty="0" smtClean="0"/>
              <a:t>Agreements are best made through consensus. </a:t>
            </a:r>
          </a:p>
          <a:p>
            <a:pPr marL="0" indent="0">
              <a:buNone/>
            </a:pPr>
            <a:endParaRPr lang="en-US" sz="3200" dirty="0"/>
          </a:p>
          <a:p>
            <a:pPr marL="0" indent="0">
              <a:buNone/>
            </a:pPr>
            <a:r>
              <a:rPr lang="en-US" sz="3200" dirty="0" smtClean="0"/>
              <a:t>Applying an understanding of privilege and power can improve our agreements.</a:t>
            </a:r>
          </a:p>
          <a:p>
            <a:pPr marL="0" indent="0">
              <a:buNone/>
            </a:pPr>
            <a:endParaRPr lang="en-US" sz="3200" dirty="0"/>
          </a:p>
          <a:p>
            <a:pPr marL="0" indent="0">
              <a:buNone/>
            </a:pPr>
            <a:r>
              <a:rPr lang="en-US" sz="3200" dirty="0" smtClean="0"/>
              <a:t>These are not about control as much as communication and commitment. </a:t>
            </a:r>
          </a:p>
          <a:p>
            <a:pPr marL="0" indent="0">
              <a:buNone/>
            </a:pPr>
            <a:endParaRPr lang="en-US" sz="3200" dirty="0"/>
          </a:p>
          <a:p>
            <a:pPr marL="0" indent="0">
              <a:buNone/>
            </a:pPr>
            <a:r>
              <a:rPr lang="en-US" sz="3200" dirty="0" smtClean="0"/>
              <a:t>All commitments need space for grace and repair.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2414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How do we establish roles?</a:t>
            </a:r>
            <a:r>
              <a:rPr lang="en-US" dirty="0" smtClean="0"/>
              <a:t> </a:t>
            </a:r>
            <a:endParaRPr lang="en-US" dirty="0"/>
          </a:p>
        </p:txBody>
      </p:sp>
    </p:spTree>
    <p:extLst>
      <p:ext uri="{BB962C8B-B14F-4D97-AF65-F5344CB8AC3E}">
        <p14:creationId xmlns:p14="http://schemas.microsoft.com/office/powerpoint/2010/main" val="3423750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217612" y="28074"/>
            <a:ext cx="10055781" cy="926442"/>
          </a:xfrm>
        </p:spPr>
        <p:txBody>
          <a:bodyPr>
            <a:normAutofit fontScale="90000"/>
          </a:bodyPr>
          <a:lstStyle/>
          <a:p>
            <a:r>
              <a:rPr lang="en-US" b="1" dirty="0" smtClean="0"/>
              <a:t>Role and Task </a:t>
            </a:r>
            <a:r>
              <a:rPr lang="en-US" b="1" dirty="0"/>
              <a:t>Design to Support </a:t>
            </a:r>
            <a:r>
              <a:rPr lang="en-US" b="1" dirty="0" smtClean="0"/>
              <a:t>Personal </a:t>
            </a:r>
            <a:r>
              <a:rPr lang="en-US" b="1" dirty="0"/>
              <a:t>Agency</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5332412" y="1371600"/>
            <a:ext cx="6514250" cy="4022312"/>
          </a:xfrm>
        </p:spPr>
        <p:txBody>
          <a:bodyPr vert="horz" lIns="0" tIns="45708" rIns="0" bIns="45708" rtlCol="0" anchor="t">
            <a:normAutofit lnSpcReduction="10000"/>
          </a:bodyPr>
          <a:lstStyle/>
          <a:p>
            <a:r>
              <a:rPr lang="en-US" sz="3199" dirty="0"/>
              <a:t>“Social scientists have found that </a:t>
            </a:r>
            <a:r>
              <a:rPr lang="en-US" sz="3199" dirty="0" smtClean="0"/>
              <a:t>tasks and roles </a:t>
            </a:r>
            <a:r>
              <a:rPr lang="en-US" sz="3199" dirty="0"/>
              <a:t>designed to yield “intrinsic” rewards (inherently satisfying) produces great motivation, commitment, and adaptive learning than tasks that only yield financial, recognition or status rewards.” </a:t>
            </a:r>
          </a:p>
          <a:p>
            <a:r>
              <a:rPr lang="en-US" sz="3199" dirty="0"/>
              <a:t> -Hackman and </a:t>
            </a:r>
            <a:r>
              <a:rPr lang="en-US" sz="3199" dirty="0" err="1"/>
              <a:t>Olham</a:t>
            </a:r>
            <a:r>
              <a:rPr lang="en-US" sz="3199" dirty="0"/>
              <a:t>, 1980 </a:t>
            </a:r>
          </a:p>
        </p:txBody>
      </p:sp>
      <p:pic>
        <p:nvPicPr>
          <p:cNvPr id="5" name="Picture 4">
            <a:extLst>
              <a:ext uri="{FF2B5EF4-FFF2-40B4-BE49-F238E27FC236}">
                <a16:creationId xmlns:a16="http://schemas.microsoft.com/office/drawing/2014/main" id="{AB93DAC9-EA6D-4E4A-A05C-17BC686A7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412" y="1371600"/>
            <a:ext cx="4112453" cy="3807827"/>
          </a:xfrm>
          <a:prstGeom prst="rect">
            <a:avLst/>
          </a:prstGeom>
        </p:spPr>
      </p:pic>
    </p:spTree>
    <p:extLst>
      <p:ext uri="{BB962C8B-B14F-4D97-AF65-F5344CB8AC3E}">
        <p14:creationId xmlns:p14="http://schemas.microsoft.com/office/powerpoint/2010/main" val="213304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522" y="5252462"/>
            <a:ext cx="10055781" cy="1028447"/>
          </a:xfrm>
        </p:spPr>
        <p:txBody>
          <a:bodyPr>
            <a:normAutofit fontScale="90000"/>
          </a:bodyPr>
          <a:lstStyle/>
          <a:p>
            <a:pPr algn="ctr"/>
            <a:r>
              <a:rPr lang="en-US" dirty="0">
                <a:solidFill>
                  <a:schemeClr val="tx1"/>
                </a:solidFill>
              </a:rPr>
              <a:t>3 Conditions of Motivational </a:t>
            </a:r>
            <a:r>
              <a:rPr lang="en-US" dirty="0" smtClean="0">
                <a:solidFill>
                  <a:schemeClr val="tx1"/>
                </a:solidFill>
              </a:rPr>
              <a:t>Task and </a:t>
            </a:r>
            <a:r>
              <a:rPr lang="en-US" dirty="0" smtClean="0">
                <a:solidFill>
                  <a:schemeClr val="tx1"/>
                </a:solidFill>
              </a:rPr>
              <a:t>Role </a:t>
            </a:r>
            <a:r>
              <a:rPr lang="en-US" dirty="0">
                <a:solidFill>
                  <a:schemeClr val="tx1"/>
                </a:solidFill>
              </a:rPr>
              <a:t>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4243218870"/>
              </p:ext>
            </p:extLst>
          </p:nvPr>
        </p:nvGraphicFramePr>
        <p:xfrm>
          <a:off x="643299" y="260133"/>
          <a:ext cx="10897638" cy="445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379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54"/>
          <p:cNvSpPr txBox="1"/>
          <p:nvPr/>
        </p:nvSpPr>
        <p:spPr>
          <a:xfrm>
            <a:off x="1012371" y="1871705"/>
            <a:ext cx="10823212" cy="3614259"/>
          </a:xfrm>
          <a:prstGeom prst="rect">
            <a:avLst/>
          </a:prstGeom>
          <a:noFill/>
          <a:ln>
            <a:noFill/>
          </a:ln>
        </p:spPr>
        <p:txBody>
          <a:bodyPr spcFirstLastPara="1" wrap="square" lIns="121868" tIns="60917" rIns="121868" bIns="60917" anchor="t" anchorCtr="0">
            <a:noAutofit/>
          </a:bodyPr>
          <a:lstStyle/>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Establish roles with </a:t>
            </a:r>
            <a:r>
              <a:rPr lang="en-US" sz="3299" b="1" u="sng" dirty="0" smtClean="0">
                <a:solidFill>
                  <a:schemeClr val="accent1"/>
                </a:solidFill>
                <a:latin typeface="Avenir"/>
                <a:ea typeface="Avenir"/>
                <a:cs typeface="Avenir"/>
                <a:sym typeface="Avenir"/>
              </a:rPr>
              <a:t>real responsibilities</a:t>
            </a:r>
            <a:r>
              <a:rPr lang="en-US" sz="3299" u="sng" dirty="0" smtClean="0">
                <a:solidFill>
                  <a:schemeClr val="accent1"/>
                </a:solidFill>
                <a:latin typeface="Avenir"/>
                <a:ea typeface="Avenir"/>
                <a:cs typeface="Avenir"/>
                <a:sym typeface="Avenir"/>
              </a:rPr>
              <a:t>. </a:t>
            </a:r>
            <a:endParaRPr lang="en-US" sz="2399" u="sng" dirty="0" smtClean="0">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dirty="0" smtClean="0">
                <a:solidFill>
                  <a:schemeClr val="tx2"/>
                </a:solidFill>
                <a:latin typeface="Avenir"/>
                <a:ea typeface="Avenir"/>
                <a:cs typeface="Avenir"/>
                <a:sym typeface="Avenir"/>
              </a:rPr>
              <a:t>Ask: who could take on this responsibility based on their </a:t>
            </a:r>
            <a:r>
              <a:rPr lang="en-US" sz="3299" b="1" u="sng" dirty="0" smtClean="0">
                <a:solidFill>
                  <a:schemeClr val="accent1"/>
                </a:solidFill>
                <a:latin typeface="Avenir"/>
                <a:ea typeface="Avenir"/>
                <a:cs typeface="Avenir"/>
                <a:sym typeface="Avenir"/>
              </a:rPr>
              <a:t>talents and experiences</a:t>
            </a:r>
            <a:r>
              <a:rPr lang="en-US" sz="3299" u="sng" dirty="0" smtClean="0">
                <a:solidFill>
                  <a:schemeClr val="accent1"/>
                </a:solidFill>
                <a:latin typeface="Avenir"/>
                <a:ea typeface="Avenir"/>
                <a:cs typeface="Avenir"/>
                <a:sym typeface="Avenir"/>
              </a:rPr>
              <a:t>? </a:t>
            </a:r>
            <a:endParaRPr lang="en-US" sz="2399" u="sng" dirty="0" smtClean="0">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b="1" u="sng" dirty="0" smtClean="0">
                <a:solidFill>
                  <a:schemeClr val="accent1"/>
                </a:solidFill>
                <a:latin typeface="Avenir"/>
                <a:ea typeface="Avenir"/>
                <a:cs typeface="Avenir"/>
                <a:sym typeface="Avenir"/>
              </a:rPr>
              <a:t>Team Assigns</a:t>
            </a:r>
            <a:r>
              <a:rPr lang="en-US" sz="3299" dirty="0" smtClean="0">
                <a:solidFill>
                  <a:schemeClr val="accent2"/>
                </a:solidFill>
                <a:latin typeface="Avenir"/>
                <a:ea typeface="Avenir"/>
                <a:cs typeface="Avenir"/>
                <a:sym typeface="Avenir"/>
              </a:rPr>
              <a:t> </a:t>
            </a:r>
            <a:r>
              <a:rPr lang="en-US" sz="3299" dirty="0" smtClean="0">
                <a:solidFill>
                  <a:schemeClr val="tx2"/>
                </a:solidFill>
                <a:latin typeface="Avenir"/>
                <a:ea typeface="Avenir"/>
                <a:cs typeface="Avenir"/>
                <a:sym typeface="Avenir"/>
              </a:rPr>
              <a:t>roles and follow up</a:t>
            </a:r>
            <a:r>
              <a:rPr lang="en-US" sz="3299" dirty="0" smtClean="0">
                <a:solidFill>
                  <a:schemeClr val="accent2"/>
                </a:solidFill>
                <a:latin typeface="Avenir"/>
                <a:ea typeface="Avenir"/>
                <a:cs typeface="Avenir"/>
                <a:sym typeface="Avenir"/>
              </a:rPr>
              <a:t>. </a:t>
            </a:r>
            <a:endParaRPr lang="en-US" sz="3599" b="1" dirty="0" smtClean="0">
              <a:solidFill>
                <a:schemeClr val="accent2"/>
              </a:solidFill>
              <a:latin typeface="Avenir"/>
              <a:ea typeface="Avenir"/>
              <a:cs typeface="Avenir"/>
              <a:sym typeface="Avenir"/>
            </a:endParaRPr>
          </a:p>
          <a:p>
            <a:pPr>
              <a:buClr>
                <a:schemeClr val="lt1"/>
              </a:buClr>
              <a:buSzPts val="2475"/>
            </a:pPr>
            <a:r>
              <a:rPr lang="en" sz="3299" dirty="0" smtClean="0">
                <a:solidFill>
                  <a:schemeClr val="accent2"/>
                </a:solidFill>
                <a:latin typeface="Avenir"/>
                <a:ea typeface="Avenir"/>
                <a:cs typeface="Avenir"/>
                <a:sym typeface="Avenir"/>
              </a:rPr>
              <a:t> </a:t>
            </a:r>
            <a:endParaRPr sz="2399" dirty="0">
              <a:solidFill>
                <a:schemeClr val="accent2"/>
              </a:solidFill>
              <a:latin typeface="Avenir"/>
              <a:ea typeface="Avenir"/>
              <a:cs typeface="Avenir"/>
              <a:sym typeface="Avenir"/>
            </a:endParaRPr>
          </a:p>
          <a:p>
            <a:pPr>
              <a:buClr>
                <a:schemeClr val="dk1"/>
              </a:buClr>
              <a:buSzPts val="2475"/>
            </a:pPr>
            <a:endParaRPr sz="3299" dirty="0">
              <a:solidFill>
                <a:schemeClr val="accent2"/>
              </a:solidFill>
              <a:latin typeface="Avenir"/>
              <a:ea typeface="Avenir"/>
              <a:cs typeface="Avenir"/>
              <a:sym typeface="Avenir"/>
            </a:endParaRPr>
          </a:p>
        </p:txBody>
      </p:sp>
      <p:sp>
        <p:nvSpPr>
          <p:cNvPr id="665" name="Google Shape;665;p54"/>
          <p:cNvSpPr txBox="1">
            <a:spLocks noGrp="1"/>
          </p:cNvSpPr>
          <p:nvPr>
            <p:ph type="title"/>
          </p:nvPr>
        </p:nvSpPr>
        <p:spPr>
          <a:xfrm>
            <a:off x="609441" y="275459"/>
            <a:ext cx="10969943" cy="1030827"/>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800" b="1" dirty="0" smtClean="0">
                <a:solidFill>
                  <a:schemeClr val="tx2"/>
                </a:solidFill>
              </a:rPr>
              <a:t>Establishing Roles</a:t>
            </a:r>
            <a:endParaRPr lang="en-US" sz="4800" b="1" dirty="0">
              <a:solidFill>
                <a:schemeClr val="tx2"/>
              </a:solidFill>
            </a:endParaRPr>
          </a:p>
        </p:txBody>
      </p:sp>
    </p:spTree>
    <p:extLst>
      <p:ext uri="{BB962C8B-B14F-4D97-AF65-F5344CB8AC3E}">
        <p14:creationId xmlns:p14="http://schemas.microsoft.com/office/powerpoint/2010/main" val="81683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graphicFrame>
        <p:nvGraphicFramePr>
          <p:cNvPr id="821" name="Google Shape;821;p115"/>
          <p:cNvGraphicFramePr/>
          <p:nvPr>
            <p:extLst>
              <p:ext uri="{D42A27DB-BD31-4B8C-83A1-F6EECF244321}">
                <p14:modId xmlns:p14="http://schemas.microsoft.com/office/powerpoint/2010/main" val="3577076183"/>
              </p:ext>
            </p:extLst>
          </p:nvPr>
        </p:nvGraphicFramePr>
        <p:xfrm>
          <a:off x="620928" y="286449"/>
          <a:ext cx="7678967" cy="6018468"/>
        </p:xfrm>
        <a:graphic>
          <a:graphicData uri="http://schemas.openxmlformats.org/drawingml/2006/table">
            <a:tbl>
              <a:tblPr bandRow="1" bandCol="1">
                <a:noFill/>
              </a:tblPr>
              <a:tblGrid>
                <a:gridCol w="1309226">
                  <a:extLst>
                    <a:ext uri="{9D8B030D-6E8A-4147-A177-3AD203B41FA5}">
                      <a16:colId xmlns:a16="http://schemas.microsoft.com/office/drawing/2014/main" val="20000"/>
                    </a:ext>
                  </a:extLst>
                </a:gridCol>
                <a:gridCol w="3012615">
                  <a:extLst>
                    <a:ext uri="{9D8B030D-6E8A-4147-A177-3AD203B41FA5}">
                      <a16:colId xmlns:a16="http://schemas.microsoft.com/office/drawing/2014/main" val="20001"/>
                    </a:ext>
                  </a:extLst>
                </a:gridCol>
                <a:gridCol w="1850585">
                  <a:extLst>
                    <a:ext uri="{9D8B030D-6E8A-4147-A177-3AD203B41FA5}">
                      <a16:colId xmlns:a16="http://schemas.microsoft.com/office/drawing/2014/main" val="20002"/>
                    </a:ext>
                  </a:extLst>
                </a:gridCol>
                <a:gridCol w="1506541">
                  <a:extLst>
                    <a:ext uri="{9D8B030D-6E8A-4147-A177-3AD203B41FA5}">
                      <a16:colId xmlns:a16="http://schemas.microsoft.com/office/drawing/2014/main" val="20003"/>
                    </a:ext>
                  </a:extLst>
                </a:gridCol>
              </a:tblGrid>
              <a:tr h="893847">
                <a:tc>
                  <a:txBody>
                    <a:bodyPr/>
                    <a:lstStyle/>
                    <a:p>
                      <a:pPr marL="0" lvl="0" indent="0" algn="just" rtl="0">
                        <a:spcBef>
                          <a:spcPts val="0"/>
                        </a:spcBef>
                        <a:spcAft>
                          <a:spcPts val="600"/>
                        </a:spcAft>
                        <a:buNone/>
                      </a:pPr>
                      <a:r>
                        <a:rPr lang="en" sz="1500" b="1">
                          <a:latin typeface="Calibri"/>
                          <a:ea typeface="Calibri"/>
                          <a:cs typeface="Calibri"/>
                          <a:sym typeface="Calibri"/>
                        </a:rPr>
                        <a:t>Role</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just" rtl="0">
                        <a:spcBef>
                          <a:spcPts val="0"/>
                        </a:spcBef>
                        <a:spcAft>
                          <a:spcPts val="600"/>
                        </a:spcAft>
                        <a:buNone/>
                      </a:pPr>
                      <a:r>
                        <a:rPr lang="en" sz="1500" b="1">
                          <a:latin typeface="Calibri"/>
                          <a:ea typeface="Calibri"/>
                          <a:cs typeface="Calibri"/>
                          <a:sym typeface="Calibri"/>
                        </a:rPr>
                        <a:t>Responsibilities</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600"/>
                        </a:spcAft>
                        <a:buNone/>
                      </a:pPr>
                      <a:r>
                        <a:rPr lang="en" sz="1500" b="1">
                          <a:latin typeface="Calibri"/>
                          <a:ea typeface="Calibri"/>
                          <a:cs typeface="Calibri"/>
                          <a:sym typeface="Calibri"/>
                        </a:rPr>
                        <a:t>You would be good for this role if you . . .Criteria?</a:t>
                      </a:r>
                      <a:endParaRPr sz="1500" b="1">
                        <a:latin typeface="Calibri"/>
                        <a:ea typeface="Calibri"/>
                        <a:cs typeface="Calibri"/>
                        <a:sym typeface="Calibri"/>
                      </a:endParaRPr>
                    </a:p>
                  </a:txBody>
                  <a:tcPr marL="97341" marR="97341" marT="0" marB="0"/>
                </a:tc>
                <a:tc>
                  <a:txBody>
                    <a:bodyPr/>
                    <a:lstStyle/>
                    <a:p>
                      <a:pPr marL="0" lvl="0" indent="0" algn="l" rtl="0">
                        <a:spcBef>
                          <a:spcPts val="0"/>
                        </a:spcBef>
                        <a:spcAft>
                          <a:spcPts val="600"/>
                        </a:spcAft>
                        <a:buNone/>
                      </a:pPr>
                      <a:r>
                        <a:rPr lang="en" sz="1500" b="1">
                          <a:latin typeface="Calibri"/>
                          <a:ea typeface="Calibri"/>
                          <a:cs typeface="Calibri"/>
                          <a:sym typeface="Calibri"/>
                        </a:rPr>
                        <a:t>Interested Team members &amp; Related Skills/Talents</a:t>
                      </a:r>
                      <a:endParaRPr sz="1500" b="1">
                        <a:latin typeface="Calibri"/>
                        <a:ea typeface="Calibri"/>
                        <a:cs typeface="Calibri"/>
                        <a:sym typeface="Calibri"/>
                      </a:endParaRPr>
                    </a:p>
                  </a:txBody>
                  <a:tcPr marL="97341" marR="97341" marT="0" marB="0"/>
                </a:tc>
                <a:extLst>
                  <a:ext uri="{0D108BD9-81ED-4DB2-BD59-A6C34878D82A}">
                    <a16:rowId xmlns:a16="http://schemas.microsoft.com/office/drawing/2014/main" val="10000"/>
                  </a:ext>
                </a:extLst>
              </a:tr>
              <a:tr h="850678">
                <a:tc>
                  <a:txBody>
                    <a:bodyPr/>
                    <a:lstStyle/>
                    <a:p>
                      <a:pPr marL="0" lvl="0" indent="0" algn="l" rtl="0">
                        <a:spcBef>
                          <a:spcPts val="0"/>
                        </a:spcBef>
                        <a:spcAft>
                          <a:spcPts val="0"/>
                        </a:spcAft>
                        <a:buNone/>
                      </a:pPr>
                      <a:r>
                        <a:rPr lang="en" sz="1500"/>
                        <a:t>Team Coordinator</a:t>
                      </a:r>
                      <a:endParaRPr sz="1500"/>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1"/>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dirty="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2"/>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4"/>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dirty="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dirty="0">
                        <a:latin typeface="Calibri"/>
                        <a:ea typeface="Calibri"/>
                        <a:cs typeface="Calibri"/>
                        <a:sym typeface="Calibri"/>
                      </a:endParaRPr>
                    </a:p>
                  </a:txBody>
                  <a:tcPr marL="97341" marR="97341" marT="0" marB="0"/>
                </a:tc>
                <a:extLst>
                  <a:ext uri="{0D108BD9-81ED-4DB2-BD59-A6C34878D82A}">
                    <a16:rowId xmlns:a16="http://schemas.microsoft.com/office/drawing/2014/main" val="10006"/>
                  </a:ext>
                </a:extLst>
              </a:tr>
            </a:tbl>
          </a:graphicData>
        </a:graphic>
      </p:graphicFrame>
      <p:sp>
        <p:nvSpPr>
          <p:cNvPr id="822" name="Google Shape;822;p115"/>
          <p:cNvSpPr txBox="1"/>
          <p:nvPr/>
        </p:nvSpPr>
        <p:spPr>
          <a:xfrm>
            <a:off x="8356823" y="424449"/>
            <a:ext cx="3443903" cy="5880468"/>
          </a:xfrm>
          <a:prstGeom prst="rect">
            <a:avLst/>
          </a:prstGeom>
          <a:noFill/>
          <a:ln>
            <a:noFill/>
          </a:ln>
        </p:spPr>
        <p:txBody>
          <a:bodyPr spcFirstLastPara="1" wrap="square" lIns="121868" tIns="121868" rIns="121868" bIns="121868" anchor="t" anchorCtr="0">
            <a:noAutofit/>
          </a:bodyPr>
          <a:lstStyle/>
          <a:p>
            <a:pPr algn="just">
              <a:buClr>
                <a:schemeClr val="dk1"/>
              </a:buClr>
              <a:buSzPts val="1100"/>
            </a:pPr>
            <a:r>
              <a:rPr lang="en" sz="1466" b="1" i="1">
                <a:solidFill>
                  <a:schemeClr val="dk1"/>
                </a:solidFill>
                <a:latin typeface="Calibri"/>
                <a:ea typeface="Calibri"/>
                <a:cs typeface="Calibri"/>
                <a:sym typeface="Calibri"/>
              </a:rPr>
              <a:t>Understanding Team Roles</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(10 min.): </a:t>
            </a:r>
            <a:r>
              <a:rPr lang="en" sz="1466">
                <a:solidFill>
                  <a:schemeClr val="dk1"/>
                </a:solidFill>
                <a:latin typeface="Calibri"/>
                <a:ea typeface="Calibri"/>
                <a:cs typeface="Calibri"/>
                <a:sym typeface="Calibri"/>
              </a:rPr>
              <a:t>Review the Team Coordinator role below as an example of what roles might look like in your individual campaigns.  Thinking about how you should organize your constituency, discuss how your roles would fit together to create an interdependent leadership team that supports one another in your project.  What would each role have to be good at? Based on the discussion about the roles, </a:t>
            </a:r>
            <a:r>
              <a:rPr lang="en" sz="1466" b="1">
                <a:solidFill>
                  <a:schemeClr val="dk1"/>
                </a:solidFill>
                <a:latin typeface="Calibri"/>
                <a:ea typeface="Calibri"/>
                <a:cs typeface="Calibri"/>
                <a:sym typeface="Calibri"/>
              </a:rPr>
              <a:t>go around the circle</a:t>
            </a:r>
            <a:r>
              <a:rPr lang="en" sz="1466">
                <a:solidFill>
                  <a:schemeClr val="dk1"/>
                </a:solidFill>
                <a:latin typeface="Calibri"/>
                <a:ea typeface="Calibri"/>
                <a:cs typeface="Calibri"/>
                <a:sym typeface="Calibri"/>
              </a:rPr>
              <a:t> and ask each person to tell others:  </a:t>
            </a:r>
            <a:r>
              <a:rPr lang="en" sz="1466" b="1">
                <a:solidFill>
                  <a:schemeClr val="dk1"/>
                </a:solidFill>
                <a:latin typeface="Calibri"/>
                <a:ea typeface="Calibri"/>
                <a:cs typeface="Calibri"/>
                <a:sym typeface="Calibri"/>
              </a:rPr>
              <a:t>1)</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what experience and talents they have</a:t>
            </a:r>
            <a:r>
              <a:rPr lang="en" sz="1466">
                <a:solidFill>
                  <a:schemeClr val="dk1"/>
                </a:solidFill>
                <a:latin typeface="Calibri"/>
                <a:ea typeface="Calibri"/>
                <a:cs typeface="Calibri"/>
                <a:sym typeface="Calibri"/>
              </a:rPr>
              <a:t> that might contribute to the leadership team and </a:t>
            </a:r>
            <a:r>
              <a:rPr lang="en" sz="1466" b="1">
                <a:solidFill>
                  <a:schemeClr val="dk1"/>
                </a:solidFill>
                <a:latin typeface="Calibri"/>
                <a:ea typeface="Calibri"/>
                <a:cs typeface="Calibri"/>
                <a:sym typeface="Calibri"/>
              </a:rPr>
              <a:t>2) what specifically they want to learn in more detail</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(30 seconds each).</a:t>
            </a:r>
            <a:r>
              <a:rPr lang="en" sz="1466">
                <a:solidFill>
                  <a:schemeClr val="dk1"/>
                </a:solidFill>
                <a:latin typeface="Calibri"/>
                <a:ea typeface="Calibri"/>
                <a:cs typeface="Calibri"/>
                <a:sym typeface="Calibri"/>
              </a:rPr>
              <a:t> How might these talents match up to particular roles? Are there any clear “fits”? </a:t>
            </a:r>
            <a:endParaRPr sz="1466">
              <a:solidFill>
                <a:schemeClr val="dk1"/>
              </a:solidFill>
              <a:latin typeface="Calibri"/>
              <a:ea typeface="Calibri"/>
              <a:cs typeface="Calibri"/>
              <a:sym typeface="Calibri"/>
            </a:endParaRPr>
          </a:p>
          <a:p>
            <a:pPr algn="just">
              <a:spcBef>
                <a:spcPts val="800"/>
              </a:spcBef>
              <a:spcAft>
                <a:spcPts val="800"/>
              </a:spcAft>
              <a:buClr>
                <a:schemeClr val="dk1"/>
              </a:buClr>
              <a:buSzPts val="1100"/>
            </a:pPr>
            <a:r>
              <a:rPr lang="en" sz="1466" b="1" i="1">
                <a:solidFill>
                  <a:schemeClr val="dk1"/>
                </a:solidFill>
                <a:latin typeface="Calibri"/>
                <a:ea typeface="Calibri"/>
                <a:cs typeface="Calibri"/>
                <a:sym typeface="Calibri"/>
              </a:rPr>
              <a:t>Note:</a:t>
            </a:r>
            <a:r>
              <a:rPr lang="en" sz="1466" i="1">
                <a:solidFill>
                  <a:schemeClr val="dk1"/>
                </a:solidFill>
                <a:latin typeface="Calibri"/>
                <a:ea typeface="Calibri"/>
                <a:cs typeface="Calibri"/>
                <a:sym typeface="Calibri"/>
              </a:rPr>
              <a:t> These team roles should not be seen as permanent. For the team to be strong, all leaders should have to earn leadership by carrying out responsibilities relevant to the role they seek.</a:t>
            </a:r>
            <a:endParaRPr sz="2399"/>
          </a:p>
        </p:txBody>
      </p:sp>
    </p:spTree>
    <p:extLst>
      <p:ext uri="{BB962C8B-B14F-4D97-AF65-F5344CB8AC3E}">
        <p14:creationId xmlns:p14="http://schemas.microsoft.com/office/powerpoint/2010/main" val="1466307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3F33-3830-4097-80DF-FCA94043F626}"/>
              </a:ext>
            </a:extLst>
          </p:cNvPr>
          <p:cNvSpPr>
            <a:spLocks noGrp="1"/>
          </p:cNvSpPr>
          <p:nvPr>
            <p:ph type="title"/>
          </p:nvPr>
        </p:nvSpPr>
        <p:spPr>
          <a:xfrm>
            <a:off x="1066522" y="-20069"/>
            <a:ext cx="10951307" cy="876579"/>
          </a:xfrm>
        </p:spPr>
        <p:txBody>
          <a:bodyPr>
            <a:normAutofit/>
          </a:bodyPr>
          <a:lstStyle/>
          <a:p>
            <a:r>
              <a:rPr lang="en-US" sz="4400" b="1" dirty="0" smtClean="0"/>
              <a:t>Coaching </a:t>
            </a:r>
            <a:r>
              <a:rPr lang="en-US" sz="4400" b="1" dirty="0" smtClean="0"/>
              <a:t>Ideas</a:t>
            </a:r>
            <a:endParaRPr lang="en-US" sz="4400" b="1" dirty="0"/>
          </a:p>
        </p:txBody>
      </p:sp>
      <p:sp>
        <p:nvSpPr>
          <p:cNvPr id="6" name="Rectangle 5">
            <a:extLst>
              <a:ext uri="{FF2B5EF4-FFF2-40B4-BE49-F238E27FC236}">
                <a16:creationId xmlns:a16="http://schemas.microsoft.com/office/drawing/2014/main" id="{BBA1DFDC-6BF0-45E2-8FAD-5E15B6F3AEE6}"/>
              </a:ext>
            </a:extLst>
          </p:cNvPr>
          <p:cNvSpPr/>
          <p:nvPr/>
        </p:nvSpPr>
        <p:spPr>
          <a:xfrm>
            <a:off x="1066522" y="856510"/>
            <a:ext cx="10742890" cy="6001490"/>
          </a:xfrm>
          <a:prstGeom prst="rect">
            <a:avLst/>
          </a:prstGeom>
        </p:spPr>
        <p:txBody>
          <a:bodyPr wrap="square" lIns="91416" tIns="45708" rIns="91416" bIns="45708" anchor="t">
            <a:spAutoFit/>
          </a:bodyPr>
          <a:lstStyle/>
          <a:p>
            <a:pPr marL="571500" indent="-571500">
              <a:buFont typeface="Arial" panose="020B0604020202020204" pitchFamily="34" charset="0"/>
              <a:buChar char="•"/>
            </a:pPr>
            <a:r>
              <a:rPr lang="en-US" sz="3600" dirty="0" smtClean="0"/>
              <a:t>How will you know that you are doing your role well? </a:t>
            </a:r>
          </a:p>
          <a:p>
            <a:pPr marL="571500" indent="-571500">
              <a:buFont typeface="Arial" panose="020B0604020202020204" pitchFamily="34" charset="0"/>
              <a:buChar char="•"/>
            </a:pPr>
            <a:r>
              <a:rPr lang="en-US" sz="3600" dirty="0" smtClean="0"/>
              <a:t>Are you engaging others in this role with you?</a:t>
            </a:r>
          </a:p>
          <a:p>
            <a:pPr marL="571500" indent="-571500">
              <a:buFont typeface="Arial" panose="020B0604020202020204" pitchFamily="34" charset="0"/>
              <a:buChar char="•"/>
            </a:pPr>
            <a:r>
              <a:rPr lang="en-US" sz="3600" dirty="0" smtClean="0"/>
              <a:t>Who else is sharing the outcomes for this role?</a:t>
            </a:r>
          </a:p>
          <a:p>
            <a:pPr marL="571500" indent="-571500">
              <a:buFont typeface="Arial" panose="020B0604020202020204" pitchFamily="34" charset="0"/>
              <a:buChar char="•"/>
            </a:pPr>
            <a:r>
              <a:rPr lang="en-US" sz="3600" dirty="0" smtClean="0"/>
              <a:t>How do you see this supporting the goals we have?</a:t>
            </a:r>
          </a:p>
          <a:p>
            <a:pPr marL="571500" indent="-571500">
              <a:buFont typeface="Arial" panose="020B0604020202020204" pitchFamily="34" charset="0"/>
              <a:buChar char="•"/>
            </a:pPr>
            <a:r>
              <a:rPr lang="en-US" sz="3600" dirty="0" smtClean="0"/>
              <a:t>How are you planning to teach someone else to do this role?</a:t>
            </a:r>
          </a:p>
          <a:p>
            <a:pPr marL="571500" indent="-571500">
              <a:buFont typeface="Arial" panose="020B0604020202020204" pitchFamily="34" charset="0"/>
              <a:buChar char="•"/>
            </a:pPr>
            <a:r>
              <a:rPr lang="en-US" sz="3600" dirty="0" smtClean="0"/>
              <a:t>What support do you need to do this role?</a:t>
            </a:r>
          </a:p>
          <a:p>
            <a:pPr marL="571500" indent="-571500">
              <a:buFont typeface="Arial" panose="020B0604020202020204" pitchFamily="34" charset="0"/>
              <a:buChar char="•"/>
            </a:pPr>
            <a:r>
              <a:rPr lang="en-US" sz="3600" dirty="0" smtClean="0"/>
              <a:t>Why do you want to do this?</a:t>
            </a:r>
          </a:p>
          <a:p>
            <a:endParaRPr lang="en-US" sz="2399" dirty="0" smtClean="0"/>
          </a:p>
        </p:txBody>
      </p:sp>
    </p:spTree>
    <p:extLst>
      <p:ext uri="{BB962C8B-B14F-4D97-AF65-F5344CB8AC3E}">
        <p14:creationId xmlns:p14="http://schemas.microsoft.com/office/powerpoint/2010/main" val="222046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29200" y="482600"/>
            <a:ext cx="6678386" cy="6375400"/>
          </a:xfrm>
        </p:spPr>
        <p:txBody>
          <a:bodyPr>
            <a:normAutofit/>
          </a:bodyPr>
          <a:lstStyle/>
          <a:p>
            <a:pPr fontAlgn="base">
              <a:buFont typeface="Arial" panose="020B0604020202020204" pitchFamily="34" charset="0"/>
              <a:buChar char="•"/>
            </a:pPr>
            <a:r>
              <a:rPr lang="en-US" sz="3600" dirty="0"/>
              <a:t>People grow when they have to stretch.  When </a:t>
            </a:r>
            <a:r>
              <a:rPr lang="en-US" sz="3600" dirty="0" smtClean="0"/>
              <a:t>leaders step back, </a:t>
            </a:r>
            <a:r>
              <a:rPr lang="en-US" sz="3600" dirty="0"/>
              <a:t>members can step forward.   </a:t>
            </a:r>
          </a:p>
          <a:p>
            <a:pPr fontAlgn="base">
              <a:buFont typeface="Arial" panose="020B0604020202020204" pitchFamily="34" charset="0"/>
              <a:buChar char="•"/>
            </a:pPr>
            <a:r>
              <a:rPr lang="en-US" sz="3600" dirty="0"/>
              <a:t>Tasks have to be meaningful and members need to own </a:t>
            </a:r>
            <a:r>
              <a:rPr lang="en-US" sz="3600" dirty="0" smtClean="0"/>
              <a:t>them not be directed to them.</a:t>
            </a:r>
            <a:r>
              <a:rPr lang="en-US" sz="3600" dirty="0"/>
              <a:t> </a:t>
            </a:r>
          </a:p>
          <a:p>
            <a:pPr fontAlgn="base">
              <a:buFont typeface="Arial" panose="020B0604020202020204" pitchFamily="34" charset="0"/>
              <a:buChar char="•"/>
            </a:pPr>
            <a:r>
              <a:rPr lang="en-US" sz="3600" dirty="0"/>
              <a:t>Our job is to look for opportunities to coach people towards ownership and leadership wherever possible</a:t>
            </a:r>
            <a:r>
              <a:rPr lang="en-US" sz="3200" dirty="0"/>
              <a:t>.</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51141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34EBFE-CA5E-4152-B581-E87A806D9934}">
  <ds:schemaRefs>
    <ds:schemaRef ds:uri="http://schemas.microsoft.com/sharepoint/v3/contenttype/forms"/>
  </ds:schemaRefs>
</ds:datastoreItem>
</file>

<file path=customXml/itemProps2.xml><?xml version="1.0" encoding="utf-8"?>
<ds:datastoreItem xmlns:ds="http://schemas.openxmlformats.org/officeDocument/2006/customXml" ds:itemID="{C24FC23A-C3F0-42A2-B87C-172B1A95D63D}">
  <ds:schemaRefs>
    <ds:schemaRef ds:uri="http://purl.org/dc/elements/1.1/"/>
    <ds:schemaRef ds:uri="http://www.w3.org/XML/1998/namespace"/>
    <ds:schemaRef ds:uri="b891f0bc-c2e0-4096-ba95-63d9ad5383e5"/>
    <ds:schemaRef ds:uri="http://schemas.microsoft.com/office/infopath/2007/PartnerControls"/>
    <ds:schemaRef ds:uri="http://purl.org/dc/dcmitype/"/>
    <ds:schemaRef ds:uri="http://purl.org/dc/terms/"/>
    <ds:schemaRef ds:uri="http://schemas.microsoft.com/office/2006/metadata/properties"/>
    <ds:schemaRef ds:uri="http://schemas.microsoft.com/office/2006/documentManagement/types"/>
    <ds:schemaRef ds:uri="http://schemas.openxmlformats.org/package/2006/metadata/core-properties"/>
    <ds:schemaRef ds:uri="f4adc256-1af6-498f-b253-d417b21902d6"/>
  </ds:schemaRefs>
</ds:datastoreItem>
</file>

<file path=customXml/itemProps3.xml><?xml version="1.0" encoding="utf-8"?>
<ds:datastoreItem xmlns:ds="http://schemas.openxmlformats.org/officeDocument/2006/customXml" ds:itemID="{4DB2769D-5D4B-4EC7-ACA0-D75C6C1C09E0}"/>
</file>

<file path=docProps/app.xml><?xml version="1.0" encoding="utf-8"?>
<Properties xmlns="http://schemas.openxmlformats.org/officeDocument/2006/extended-properties" xmlns:vt="http://schemas.openxmlformats.org/officeDocument/2006/docPropsVTypes">
  <Template>Math education presentation with Pi  (widescreen)</Template>
  <TotalTime>1658</TotalTime>
  <Words>3144</Words>
  <Application>Microsoft Office PowerPoint</Application>
  <PresentationFormat>Custom</PresentationFormat>
  <Paragraphs>324</Paragraphs>
  <Slides>40</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MS PGothic</vt:lpstr>
      <vt:lpstr>MS PGothic</vt:lpstr>
      <vt:lpstr>Arial</vt:lpstr>
      <vt:lpstr>Avenir</vt:lpstr>
      <vt:lpstr>Calibri</vt:lpstr>
      <vt:lpstr>Euphemia</vt:lpstr>
      <vt:lpstr>Helvetica</vt:lpstr>
      <vt:lpstr>Noto Sans Symbols</vt:lpstr>
      <vt:lpstr>Math 16x9</vt:lpstr>
      <vt:lpstr>Teams Development</vt:lpstr>
      <vt:lpstr>PowerPoint Presentation</vt:lpstr>
      <vt:lpstr>If Organizing is…</vt:lpstr>
      <vt:lpstr>PowerPoint Presentation</vt:lpstr>
      <vt:lpstr>We are coaching towards the Interdependent Structure </vt:lpstr>
      <vt:lpstr>Leadership teams do this through structures.</vt:lpstr>
      <vt:lpstr>PowerPoint Presentation</vt:lpstr>
      <vt:lpstr>Key Ideas</vt:lpstr>
      <vt:lpstr>PowerPoint Presentation</vt:lpstr>
      <vt:lpstr>PowerPoint Presentation</vt:lpstr>
      <vt:lpstr>What do Effective teams do? </vt:lpstr>
      <vt:lpstr>Three Conditions for Team Success</vt:lpstr>
      <vt:lpstr>Three Conditions for Measuring Team Effectiveness</vt:lpstr>
      <vt:lpstr>Three Steps for Building Effective Teams</vt:lpstr>
      <vt:lpstr>Key Ideas</vt:lpstr>
      <vt:lpstr>PowerPoint Presentation</vt:lpstr>
      <vt:lpstr>DEVELOPING A SHARED PURPOSE</vt:lpstr>
      <vt:lpstr>DEVELOPING A SHARED PURPOSE</vt:lpstr>
      <vt:lpstr>PowerPoint Presentation</vt:lpstr>
      <vt:lpstr>PowerPoint Presentation</vt:lpstr>
      <vt:lpstr>PowerPoint Presentation</vt:lpstr>
      <vt:lpstr>PowerPoint Presentation</vt:lpstr>
      <vt:lpstr>PowerPoint Presentation</vt:lpstr>
      <vt:lpstr>Non-examples – What’s missing? </vt:lpstr>
      <vt:lpstr>Key Ideas</vt:lpstr>
      <vt:lpstr>PowerPoint Presentation</vt:lpstr>
      <vt:lpstr>Establish Team Agreements</vt:lpstr>
      <vt:lpstr>PowerPoint Presentation</vt:lpstr>
      <vt:lpstr>How do the processes of  majority rules and seeking consensus shift the relationships within a team?    </vt:lpstr>
      <vt:lpstr>How do our agreements support the most marginalized voices of our team?  Do we know what each of these look like?   What happens when we break our commitment to these agreements?  </vt:lpstr>
      <vt:lpstr>How would you coach these agreements? </vt:lpstr>
      <vt:lpstr>Coaching Ideas</vt:lpstr>
      <vt:lpstr>Key Ideas</vt:lpstr>
      <vt:lpstr>PowerPoint Presentation</vt:lpstr>
      <vt:lpstr>Role and Task Design to Support Personal Agency</vt:lpstr>
      <vt:lpstr>3 Conditions of Motivational Task and Role Design </vt:lpstr>
      <vt:lpstr>Establishing Roles</vt:lpstr>
      <vt:lpstr>PowerPoint Presentation</vt:lpstr>
      <vt:lpstr>Coaching Ideas</vt:lpstr>
      <vt:lpstr>Key Ideas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69</cp:revision>
  <dcterms:created xsi:type="dcterms:W3CDTF">2022-09-14T20:21:53Z</dcterms:created>
  <dcterms:modified xsi:type="dcterms:W3CDTF">2025-06-11T23:31:11Z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