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386_382CDBBB.xml" ContentType="application/vnd.ms-powerpoint.comments+xml"/>
  <Override PartName="/ppt/comments/modernComment_387_83CD6095.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38B_2B8E8543.xml" ContentType="application/vnd.ms-powerpoint.comments+xml"/>
  <Override PartName="/ppt/comments/modernComment_38F_C6F4B6D1.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399_97B7909B.xml" ContentType="application/vnd.ms-powerpoint.comments+xml"/>
  <Override PartName="/ppt/notesSlides/notesSlide8.xml" ContentType="application/vnd.openxmlformats-officedocument.presentationml.notesSlide+xml"/>
  <Override PartName="/ppt/comments/modernComment_39A_20CD7A07.xml" ContentType="application/vnd.ms-powerpoint.comments+xml"/>
  <Override PartName="/ppt/comments/modernComment_391_F05A041F.xml" ContentType="application/vnd.ms-powerpoint.comments+xml"/>
  <Override PartName="/ppt/comments/modernComment_39D_5369B474.xml" ContentType="application/vnd.ms-powerpoint.comments+xml"/>
  <Override PartName="/ppt/comments/modernComment_393_F447ADC.xml" ContentType="application/vnd.ms-powerpoint.comments+xml"/>
  <Override PartName="/ppt/comments/modernComment_3A2_9568F494.xml" ContentType="application/vnd.ms-powerpoint.comments+xml"/>
  <Override PartName="/ppt/comments/modernComment_394_BD9EE67F.xml" ContentType="application/vnd.ms-powerpoint.comments+xml"/>
  <Override PartName="/ppt/comments/modernComment_3B3_D4B4FBA1.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72"/>
  </p:notesMasterIdLst>
  <p:sldIdLst>
    <p:sldId id="899" r:id="rId6"/>
    <p:sldId id="976" r:id="rId7"/>
    <p:sldId id="900" r:id="rId8"/>
    <p:sldId id="901" r:id="rId9"/>
    <p:sldId id="902" r:id="rId10"/>
    <p:sldId id="903" r:id="rId11"/>
    <p:sldId id="904" r:id="rId12"/>
    <p:sldId id="905" r:id="rId13"/>
    <p:sldId id="907" r:id="rId14"/>
    <p:sldId id="911" r:id="rId15"/>
    <p:sldId id="924" r:id="rId16"/>
    <p:sldId id="918" r:id="rId17"/>
    <p:sldId id="919" r:id="rId18"/>
    <p:sldId id="920" r:id="rId19"/>
    <p:sldId id="921" r:id="rId20"/>
    <p:sldId id="922" r:id="rId21"/>
    <p:sldId id="980" r:id="rId22"/>
    <p:sldId id="908" r:id="rId23"/>
    <p:sldId id="910" r:id="rId24"/>
    <p:sldId id="912" r:id="rId25"/>
    <p:sldId id="927" r:id="rId26"/>
    <p:sldId id="913" r:id="rId27"/>
    <p:sldId id="925" r:id="rId28"/>
    <p:sldId id="977" r:id="rId29"/>
    <p:sldId id="928" r:id="rId30"/>
    <p:sldId id="915" r:id="rId31"/>
    <p:sldId id="930" r:id="rId32"/>
    <p:sldId id="916" r:id="rId33"/>
    <p:sldId id="978" r:id="rId34"/>
    <p:sldId id="947" r:id="rId35"/>
    <p:sldId id="933" r:id="rId36"/>
    <p:sldId id="934" r:id="rId37"/>
    <p:sldId id="935" r:id="rId38"/>
    <p:sldId id="936" r:id="rId39"/>
    <p:sldId id="937" r:id="rId40"/>
    <p:sldId id="938" r:id="rId41"/>
    <p:sldId id="939" r:id="rId42"/>
    <p:sldId id="940" r:id="rId43"/>
    <p:sldId id="946" r:id="rId44"/>
    <p:sldId id="979" r:id="rId45"/>
    <p:sldId id="953" r:id="rId46"/>
    <p:sldId id="949" r:id="rId47"/>
    <p:sldId id="952" r:id="rId48"/>
    <p:sldId id="981" r:id="rId49"/>
    <p:sldId id="957" r:id="rId50"/>
    <p:sldId id="958" r:id="rId51"/>
    <p:sldId id="959" r:id="rId52"/>
    <p:sldId id="960" r:id="rId53"/>
    <p:sldId id="961" r:id="rId54"/>
    <p:sldId id="962" r:id="rId55"/>
    <p:sldId id="963" r:id="rId56"/>
    <p:sldId id="964" r:id="rId57"/>
    <p:sldId id="965" r:id="rId58"/>
    <p:sldId id="966" r:id="rId59"/>
    <p:sldId id="967" r:id="rId60"/>
    <p:sldId id="982" r:id="rId61"/>
    <p:sldId id="968" r:id="rId62"/>
    <p:sldId id="969" r:id="rId63"/>
    <p:sldId id="970" r:id="rId64"/>
    <p:sldId id="955" r:id="rId65"/>
    <p:sldId id="987" r:id="rId66"/>
    <p:sldId id="988" r:id="rId67"/>
    <p:sldId id="986" r:id="rId68"/>
    <p:sldId id="985" r:id="rId69"/>
    <p:sldId id="972" r:id="rId70"/>
    <p:sldId id="975"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7F5027-6378-70D7-03EF-E0351A76D30C}" name="Yvie Johnson" initials="YJ" userId="S::yvonne.johnson_oregoned.org#ext#@neahq.onmicrosoft.com::329e8a35-80c5-464d-8280-a867152f8de6" providerId="AD"/>
  <p188:author id="{5B4F133D-4874-0E23-43A8-C2AB67582E7C}" name="Tollett, Rachel" initials="TR" userId="S::rachel.tollett_ieanea.org#ext#@neahq.onmicrosoft.com::6cada244-8158-4709-a186-18652aadebd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A78CBE-B005-C5FE-A20D-5F9D5D202635}" v="1693" dt="2026-08-04T01:16:40.5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viewProps" Target="viewProps.xml"/><Relationship Id="rId79"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ie Johnson" userId="S::yvonne.johnson_oregoned.org#ext#@neahq.onmicrosoft.com::329e8a35-80c5-464d-8280-a867152f8de6" providerId="AD" clId="Web-{7FA78CBE-B005-C5FE-A20D-5F9D5D202635}"/>
    <pc:docChg chg="addSld delSld modSld sldOrd">
      <pc:chgData name="Yvie Johnson" userId="S::yvonne.johnson_oregoned.org#ext#@neahq.onmicrosoft.com::329e8a35-80c5-464d-8280-a867152f8de6" providerId="AD" clId="Web-{7FA78CBE-B005-C5FE-A20D-5F9D5D202635}" dt="2026-08-04T01:16:36.094" v="1456" actId="20577"/>
      <pc:docMkLst>
        <pc:docMk/>
      </pc:docMkLst>
      <pc:sldChg chg="modSp">
        <pc:chgData name="Yvie Johnson" userId="S::yvonne.johnson_oregoned.org#ext#@neahq.onmicrosoft.com::329e8a35-80c5-464d-8280-a867152f8de6" providerId="AD" clId="Web-{7FA78CBE-B005-C5FE-A20D-5F9D5D202635}" dt="2026-08-04T00:09:35.898" v="22" actId="20577"/>
        <pc:sldMkLst>
          <pc:docMk/>
          <pc:sldMk cId="140057386" sldId="938"/>
        </pc:sldMkLst>
        <pc:spChg chg="mod">
          <ac:chgData name="Yvie Johnson" userId="S::yvonne.johnson_oregoned.org#ext#@neahq.onmicrosoft.com::329e8a35-80c5-464d-8280-a867152f8de6" providerId="AD" clId="Web-{7FA78CBE-B005-C5FE-A20D-5F9D5D202635}" dt="2026-08-04T00:07:16.041" v="9" actId="1076"/>
          <ac:spMkLst>
            <pc:docMk/>
            <pc:sldMk cId="140057386" sldId="938"/>
            <ac:spMk id="2" creationId="{6A56EA04-8353-45EC-B55A-CCACE70D2F6A}"/>
          </ac:spMkLst>
        </pc:spChg>
        <pc:spChg chg="mod">
          <ac:chgData name="Yvie Johnson" userId="S::yvonne.johnson_oregoned.org#ext#@neahq.onmicrosoft.com::329e8a35-80c5-464d-8280-a867152f8de6" providerId="AD" clId="Web-{7FA78CBE-B005-C5FE-A20D-5F9D5D202635}" dt="2026-08-04T00:09:35.898" v="22" actId="20577"/>
          <ac:spMkLst>
            <pc:docMk/>
            <pc:sldMk cId="140057386" sldId="938"/>
            <ac:spMk id="3" creationId="{17EF9E56-F6BA-4B21-8D36-1F181EE819F4}"/>
          </ac:spMkLst>
        </pc:spChg>
      </pc:sldChg>
      <pc:sldChg chg="modSp">
        <pc:chgData name="Yvie Johnson" userId="S::yvonne.johnson_oregoned.org#ext#@neahq.onmicrosoft.com::329e8a35-80c5-464d-8280-a867152f8de6" providerId="AD" clId="Web-{7FA78CBE-B005-C5FE-A20D-5F9D5D202635}" dt="2026-08-04T00:11:31.819" v="69" actId="20577"/>
        <pc:sldMkLst>
          <pc:docMk/>
          <pc:sldMk cId="988012426" sldId="939"/>
        </pc:sldMkLst>
        <pc:spChg chg="mod">
          <ac:chgData name="Yvie Johnson" userId="S::yvonne.johnson_oregoned.org#ext#@neahq.onmicrosoft.com::329e8a35-80c5-464d-8280-a867152f8de6" providerId="AD" clId="Web-{7FA78CBE-B005-C5FE-A20D-5F9D5D202635}" dt="2026-08-04T00:11:31.819" v="69" actId="20577"/>
          <ac:spMkLst>
            <pc:docMk/>
            <pc:sldMk cId="988012426" sldId="939"/>
            <ac:spMk id="3" creationId="{17EF9E56-F6BA-4B21-8D36-1F181EE819F4}"/>
          </ac:spMkLst>
        </pc:spChg>
      </pc:sldChg>
      <pc:sldChg chg="addSp delSp modSp">
        <pc:chgData name="Yvie Johnson" userId="S::yvonne.johnson_oregoned.org#ext#@neahq.onmicrosoft.com::329e8a35-80c5-464d-8280-a867152f8de6" providerId="AD" clId="Web-{7FA78CBE-B005-C5FE-A20D-5F9D5D202635}" dt="2026-08-04T00:16:12.550" v="168" actId="20577"/>
        <pc:sldMkLst>
          <pc:docMk/>
          <pc:sldMk cId="352565177" sldId="940"/>
        </pc:sldMkLst>
        <pc:spChg chg="mod">
          <ac:chgData name="Yvie Johnson" userId="S::yvonne.johnson_oregoned.org#ext#@neahq.onmicrosoft.com::329e8a35-80c5-464d-8280-a867152f8de6" providerId="AD" clId="Web-{7FA78CBE-B005-C5FE-A20D-5F9D5D202635}" dt="2026-08-04T00:16:12.550" v="168" actId="20577"/>
          <ac:spMkLst>
            <pc:docMk/>
            <pc:sldMk cId="352565177" sldId="940"/>
            <ac:spMk id="3" creationId="{17EF9E56-F6BA-4B21-8D36-1F181EE819F4}"/>
          </ac:spMkLst>
        </pc:spChg>
        <pc:picChg chg="del">
          <ac:chgData name="Yvie Johnson" userId="S::yvonne.johnson_oregoned.org#ext#@neahq.onmicrosoft.com::329e8a35-80c5-464d-8280-a867152f8de6" providerId="AD" clId="Web-{7FA78CBE-B005-C5FE-A20D-5F9D5D202635}" dt="2026-08-04T00:15:04.316" v="157"/>
          <ac:picMkLst>
            <pc:docMk/>
            <pc:sldMk cId="352565177" sldId="940"/>
            <ac:picMk id="6" creationId="{C2B25071-BF8E-731E-36AD-6E454B09BF8E}"/>
          </ac:picMkLst>
        </pc:picChg>
        <pc:picChg chg="add del mod ord modCrop">
          <ac:chgData name="Yvie Johnson" userId="S::yvonne.johnson_oregoned.org#ext#@neahq.onmicrosoft.com::329e8a35-80c5-464d-8280-a867152f8de6" providerId="AD" clId="Web-{7FA78CBE-B005-C5FE-A20D-5F9D5D202635}" dt="2026-08-04T00:15:49.082" v="163" actId="1076"/>
          <ac:picMkLst>
            <pc:docMk/>
            <pc:sldMk cId="352565177" sldId="940"/>
            <ac:picMk id="13" creationId="{63684C61-0462-12CE-E4BA-2036B80C6B22}"/>
          </ac:picMkLst>
        </pc:picChg>
      </pc:sldChg>
      <pc:sldChg chg="del">
        <pc:chgData name="Yvie Johnson" userId="S::yvonne.johnson_oregoned.org#ext#@neahq.onmicrosoft.com::329e8a35-80c5-464d-8280-a867152f8de6" providerId="AD" clId="Web-{7FA78CBE-B005-C5FE-A20D-5F9D5D202635}" dt="2026-08-04T00:16:32.128" v="169"/>
        <pc:sldMkLst>
          <pc:docMk/>
          <pc:sldMk cId="238625598" sldId="941"/>
        </pc:sldMkLst>
      </pc:sldChg>
      <pc:sldChg chg="del">
        <pc:chgData name="Yvie Johnson" userId="S::yvonne.johnson_oregoned.org#ext#@neahq.onmicrosoft.com::329e8a35-80c5-464d-8280-a867152f8de6" providerId="AD" clId="Web-{7FA78CBE-B005-C5FE-A20D-5F9D5D202635}" dt="2026-08-04T00:16:34.034" v="170"/>
        <pc:sldMkLst>
          <pc:docMk/>
          <pc:sldMk cId="3025926764" sldId="942"/>
        </pc:sldMkLst>
      </pc:sldChg>
      <pc:sldChg chg="del">
        <pc:chgData name="Yvie Johnson" userId="S::yvonne.johnson_oregoned.org#ext#@neahq.onmicrosoft.com::329e8a35-80c5-464d-8280-a867152f8de6" providerId="AD" clId="Web-{7FA78CBE-B005-C5FE-A20D-5F9D5D202635}" dt="2026-08-04T00:17:13.237" v="171"/>
        <pc:sldMkLst>
          <pc:docMk/>
          <pc:sldMk cId="725877151" sldId="943"/>
        </pc:sldMkLst>
      </pc:sldChg>
      <pc:sldChg chg="del">
        <pc:chgData name="Yvie Johnson" userId="S::yvonne.johnson_oregoned.org#ext#@neahq.onmicrosoft.com::329e8a35-80c5-464d-8280-a867152f8de6" providerId="AD" clId="Web-{7FA78CBE-B005-C5FE-A20D-5F9D5D202635}" dt="2026-08-04T00:17:14.674" v="172"/>
        <pc:sldMkLst>
          <pc:docMk/>
          <pc:sldMk cId="2948430045" sldId="944"/>
        </pc:sldMkLst>
      </pc:sldChg>
      <pc:sldChg chg="del">
        <pc:chgData name="Yvie Johnson" userId="S::yvonne.johnson_oregoned.org#ext#@neahq.onmicrosoft.com::329e8a35-80c5-464d-8280-a867152f8de6" providerId="AD" clId="Web-{7FA78CBE-B005-C5FE-A20D-5F9D5D202635}" dt="2026-08-04T00:17:16.159" v="173"/>
        <pc:sldMkLst>
          <pc:docMk/>
          <pc:sldMk cId="1542929699" sldId="945"/>
        </pc:sldMkLst>
      </pc:sldChg>
      <pc:sldChg chg="modSp">
        <pc:chgData name="Yvie Johnson" userId="S::yvonne.johnson_oregoned.org#ext#@neahq.onmicrosoft.com::329e8a35-80c5-464d-8280-a867152f8de6" providerId="AD" clId="Web-{7FA78CBE-B005-C5FE-A20D-5F9D5D202635}" dt="2026-08-04T00:24:08.549" v="185" actId="1076"/>
        <pc:sldMkLst>
          <pc:docMk/>
          <pc:sldMk cId="3152392207" sldId="949"/>
        </pc:sldMkLst>
        <pc:spChg chg="mod">
          <ac:chgData name="Yvie Johnson" userId="S::yvonne.johnson_oregoned.org#ext#@neahq.onmicrosoft.com::329e8a35-80c5-464d-8280-a867152f8de6" providerId="AD" clId="Web-{7FA78CBE-B005-C5FE-A20D-5F9D5D202635}" dt="2026-08-04T00:24:01.283" v="184" actId="1076"/>
          <ac:spMkLst>
            <pc:docMk/>
            <pc:sldMk cId="3152392207" sldId="949"/>
            <ac:spMk id="447" creationId="{00000000-0000-0000-0000-000000000000}"/>
          </ac:spMkLst>
        </pc:spChg>
        <pc:graphicFrameChg chg="mod modGraphic">
          <ac:chgData name="Yvie Johnson" userId="S::yvonne.johnson_oregoned.org#ext#@neahq.onmicrosoft.com::329e8a35-80c5-464d-8280-a867152f8de6" providerId="AD" clId="Web-{7FA78CBE-B005-C5FE-A20D-5F9D5D202635}" dt="2026-08-04T00:24:08.549" v="185" actId="1076"/>
          <ac:graphicFrameMkLst>
            <pc:docMk/>
            <pc:sldMk cId="3152392207" sldId="949"/>
            <ac:graphicFrameMk id="448" creationId="{00000000-0000-0000-0000-000000000000}"/>
          </ac:graphicFrameMkLst>
        </pc:graphicFrameChg>
      </pc:sldChg>
      <pc:sldChg chg="modSp del">
        <pc:chgData name="Yvie Johnson" userId="S::yvonne.johnson_oregoned.org#ext#@neahq.onmicrosoft.com::329e8a35-80c5-464d-8280-a867152f8de6" providerId="AD" clId="Web-{7FA78CBE-B005-C5FE-A20D-5F9D5D202635}" dt="2026-08-04T00:25:50.501" v="193"/>
        <pc:sldMkLst>
          <pc:docMk/>
          <pc:sldMk cId="2005518358" sldId="950"/>
        </pc:sldMkLst>
        <pc:spChg chg="mod">
          <ac:chgData name="Yvie Johnson" userId="S::yvonne.johnson_oregoned.org#ext#@neahq.onmicrosoft.com::329e8a35-80c5-464d-8280-a867152f8de6" providerId="AD" clId="Web-{7FA78CBE-B005-C5FE-A20D-5F9D5D202635}" dt="2026-08-04T00:24:35.111" v="187" actId="20577"/>
          <ac:spMkLst>
            <pc:docMk/>
            <pc:sldMk cId="2005518358" sldId="950"/>
            <ac:spMk id="462" creationId="{00000000-0000-0000-0000-000000000000}"/>
          </ac:spMkLst>
        </pc:spChg>
        <pc:picChg chg="mod">
          <ac:chgData name="Yvie Johnson" userId="S::yvonne.johnson_oregoned.org#ext#@neahq.onmicrosoft.com::329e8a35-80c5-464d-8280-a867152f8de6" providerId="AD" clId="Web-{7FA78CBE-B005-C5FE-A20D-5F9D5D202635}" dt="2026-08-04T00:24:14.877" v="186" actId="1076"/>
          <ac:picMkLst>
            <pc:docMk/>
            <pc:sldMk cId="2005518358" sldId="950"/>
            <ac:picMk id="5" creationId="{BE559CB4-CC0C-4E57-A306-6AF5B8BE73EB}"/>
          </ac:picMkLst>
        </pc:picChg>
      </pc:sldChg>
      <pc:sldChg chg="modSp del">
        <pc:chgData name="Yvie Johnson" userId="S::yvonne.johnson_oregoned.org#ext#@neahq.onmicrosoft.com::329e8a35-80c5-464d-8280-a867152f8de6" providerId="AD" clId="Web-{7FA78CBE-B005-C5FE-A20D-5F9D5D202635}" dt="2026-08-04T00:25:33.361" v="192"/>
        <pc:sldMkLst>
          <pc:docMk/>
          <pc:sldMk cId="3680110410" sldId="951"/>
        </pc:sldMkLst>
        <pc:spChg chg="mod">
          <ac:chgData name="Yvie Johnson" userId="S::yvonne.johnson_oregoned.org#ext#@neahq.onmicrosoft.com::329e8a35-80c5-464d-8280-a867152f8de6" providerId="AD" clId="Web-{7FA78CBE-B005-C5FE-A20D-5F9D5D202635}" dt="2026-08-04T00:24:57.017" v="190" actId="1076"/>
          <ac:spMkLst>
            <pc:docMk/>
            <pc:sldMk cId="3680110410" sldId="951"/>
            <ac:spMk id="454" creationId="{00000000-0000-0000-0000-000000000000}"/>
          </ac:spMkLst>
        </pc:spChg>
        <pc:spChg chg="mod">
          <ac:chgData name="Yvie Johnson" userId="S::yvonne.johnson_oregoned.org#ext#@neahq.onmicrosoft.com::329e8a35-80c5-464d-8280-a867152f8de6" providerId="AD" clId="Web-{7FA78CBE-B005-C5FE-A20D-5F9D5D202635}" dt="2026-08-04T00:25:08.533" v="191" actId="1076"/>
          <ac:spMkLst>
            <pc:docMk/>
            <pc:sldMk cId="3680110410" sldId="951"/>
            <ac:spMk id="455" creationId="{00000000-0000-0000-0000-000000000000}"/>
          </ac:spMkLst>
        </pc:spChg>
      </pc:sldChg>
      <pc:sldChg chg="modSp">
        <pc:chgData name="Yvie Johnson" userId="S::yvonne.johnson_oregoned.org#ext#@neahq.onmicrosoft.com::329e8a35-80c5-464d-8280-a867152f8de6" providerId="AD" clId="Web-{7FA78CBE-B005-C5FE-A20D-5F9D5D202635}" dt="2026-08-04T00:44:09.661" v="707" actId="1076"/>
        <pc:sldMkLst>
          <pc:docMk/>
          <pc:sldMk cId="1574126362" sldId="952"/>
        </pc:sldMkLst>
        <pc:spChg chg="mod">
          <ac:chgData name="Yvie Johnson" userId="S::yvonne.johnson_oregoned.org#ext#@neahq.onmicrosoft.com::329e8a35-80c5-464d-8280-a867152f8de6" providerId="AD" clId="Web-{7FA78CBE-B005-C5FE-A20D-5F9D5D202635}" dt="2026-08-04T00:44:09.661" v="707" actId="1076"/>
          <ac:spMkLst>
            <pc:docMk/>
            <pc:sldMk cId="1574126362" sldId="952"/>
            <ac:spMk id="461" creationId="{00000000-0000-0000-0000-000000000000}"/>
          </ac:spMkLst>
        </pc:spChg>
        <pc:picChg chg="mod modCrop">
          <ac:chgData name="Yvie Johnson" userId="S::yvonne.johnson_oregoned.org#ext#@neahq.onmicrosoft.com::329e8a35-80c5-464d-8280-a867152f8de6" providerId="AD" clId="Web-{7FA78CBE-B005-C5FE-A20D-5F9D5D202635}" dt="2026-08-04T00:26:11.532" v="197" actId="1076"/>
          <ac:picMkLst>
            <pc:docMk/>
            <pc:sldMk cId="1574126362" sldId="952"/>
            <ac:picMk id="5" creationId="{BE559CB4-CC0C-4E57-A306-6AF5B8BE73EB}"/>
          </ac:picMkLst>
        </pc:picChg>
      </pc:sldChg>
      <pc:sldChg chg="modSp">
        <pc:chgData name="Yvie Johnson" userId="S::yvonne.johnson_oregoned.org#ext#@neahq.onmicrosoft.com::329e8a35-80c5-464d-8280-a867152f8de6" providerId="AD" clId="Web-{7FA78CBE-B005-C5FE-A20D-5F9D5D202635}" dt="2026-08-04T00:55:28.107" v="845" actId="20577"/>
        <pc:sldMkLst>
          <pc:docMk/>
          <pc:sldMk cId="3668390017" sldId="955"/>
        </pc:sldMkLst>
        <pc:spChg chg="mod">
          <ac:chgData name="Yvie Johnson" userId="S::yvonne.johnson_oregoned.org#ext#@neahq.onmicrosoft.com::329e8a35-80c5-464d-8280-a867152f8de6" providerId="AD" clId="Web-{7FA78CBE-B005-C5FE-A20D-5F9D5D202635}" dt="2026-08-04T00:55:28.107" v="845" actId="20577"/>
          <ac:spMkLst>
            <pc:docMk/>
            <pc:sldMk cId="3668390017" sldId="955"/>
            <ac:spMk id="2" creationId="{00000000-0000-0000-0000-000000000000}"/>
          </ac:spMkLst>
        </pc:spChg>
      </pc:sldChg>
      <pc:sldChg chg="modSp new del ord">
        <pc:chgData name="Yvie Johnson" userId="S::yvonne.johnson_oregoned.org#ext#@neahq.onmicrosoft.com::329e8a35-80c5-464d-8280-a867152f8de6" providerId="AD" clId="Web-{7FA78CBE-B005-C5FE-A20D-5F9D5D202635}" dt="2026-08-04T00:57:07.028" v="846"/>
        <pc:sldMkLst>
          <pc:docMk/>
          <pc:sldMk cId="3319793126" sldId="983"/>
        </pc:sldMkLst>
        <pc:spChg chg="mod">
          <ac:chgData name="Yvie Johnson" userId="S::yvonne.johnson_oregoned.org#ext#@neahq.onmicrosoft.com::329e8a35-80c5-464d-8280-a867152f8de6" providerId="AD" clId="Web-{7FA78CBE-B005-C5FE-A20D-5F9D5D202635}" dt="2026-08-04T00:49:19.861" v="834" actId="20577"/>
          <ac:spMkLst>
            <pc:docMk/>
            <pc:sldMk cId="3319793126" sldId="983"/>
            <ac:spMk id="3" creationId="{6E5824C7-48CE-617E-23DE-0D6B1101AC97}"/>
          </ac:spMkLst>
        </pc:spChg>
      </pc:sldChg>
      <pc:sldChg chg="addSp delSp modSp add del ord">
        <pc:chgData name="Yvie Johnson" userId="S::yvonne.johnson_oregoned.org#ext#@neahq.onmicrosoft.com::329e8a35-80c5-464d-8280-a867152f8de6" providerId="AD" clId="Web-{7FA78CBE-B005-C5FE-A20D-5F9D5D202635}" dt="2026-08-04T01:13:00.315" v="1253"/>
        <pc:sldMkLst>
          <pc:docMk/>
          <pc:sldMk cId="2536918137" sldId="984"/>
        </pc:sldMkLst>
        <pc:spChg chg="add mod">
          <ac:chgData name="Yvie Johnson" userId="S::yvonne.johnson_oregoned.org#ext#@neahq.onmicrosoft.com::329e8a35-80c5-464d-8280-a867152f8de6" providerId="AD" clId="Web-{7FA78CBE-B005-C5FE-A20D-5F9D5D202635}" dt="2026-08-04T01:01:43.150" v="904"/>
          <ac:spMkLst>
            <pc:docMk/>
            <pc:sldMk cId="2536918137" sldId="984"/>
            <ac:spMk id="2" creationId="{DD72BEE4-93B8-9E68-2207-F0C7BF0877B2}"/>
          </ac:spMkLst>
        </pc:spChg>
        <pc:spChg chg="add mod">
          <ac:chgData name="Yvie Johnson" userId="S::yvonne.johnson_oregoned.org#ext#@neahq.onmicrosoft.com::329e8a35-80c5-464d-8280-a867152f8de6" providerId="AD" clId="Web-{7FA78CBE-B005-C5FE-A20D-5F9D5D202635}" dt="2026-08-04T01:04:33.054" v="933" actId="14100"/>
          <ac:spMkLst>
            <pc:docMk/>
            <pc:sldMk cId="2536918137" sldId="984"/>
            <ac:spMk id="3" creationId="{BB2DA12C-AB32-C49C-CF9D-6269AD4E8AD3}"/>
          </ac:spMkLst>
        </pc:spChg>
        <pc:spChg chg="del">
          <ac:chgData name="Yvie Johnson" userId="S::yvonne.johnson_oregoned.org#ext#@neahq.onmicrosoft.com::329e8a35-80c5-464d-8280-a867152f8de6" providerId="AD" clId="Web-{7FA78CBE-B005-C5FE-A20D-5F9D5D202635}" dt="2026-08-04T00:33:26.746" v="203"/>
          <ac:spMkLst>
            <pc:docMk/>
            <pc:sldMk cId="2536918137" sldId="984"/>
            <ac:spMk id="134" creationId="{00000000-0000-0000-0000-000000000000}"/>
          </ac:spMkLst>
        </pc:spChg>
        <pc:spChg chg="del">
          <ac:chgData name="Yvie Johnson" userId="S::yvonne.johnson_oregoned.org#ext#@neahq.onmicrosoft.com::329e8a35-80c5-464d-8280-a867152f8de6" providerId="AD" clId="Web-{7FA78CBE-B005-C5FE-A20D-5F9D5D202635}" dt="2026-08-04T00:33:10.324" v="200"/>
          <ac:spMkLst>
            <pc:docMk/>
            <pc:sldMk cId="2536918137" sldId="984"/>
            <ac:spMk id="135" creationId="{00000000-0000-0000-0000-000000000000}"/>
          </ac:spMkLst>
        </pc:spChg>
        <pc:graphicFrameChg chg="del mod modGraphic">
          <ac:chgData name="Yvie Johnson" userId="S::yvonne.johnson_oregoned.org#ext#@neahq.onmicrosoft.com::329e8a35-80c5-464d-8280-a867152f8de6" providerId="AD" clId="Web-{7FA78CBE-B005-C5FE-A20D-5F9D5D202635}" dt="2026-08-04T01:01:27.275" v="902"/>
          <ac:graphicFrameMkLst>
            <pc:docMk/>
            <pc:sldMk cId="2536918137" sldId="984"/>
            <ac:graphicFrameMk id="133" creationId="{00000000-0000-0000-0000-000000000000}"/>
          </ac:graphicFrameMkLst>
        </pc:graphicFrameChg>
      </pc:sldChg>
      <pc:sldChg chg="addSp modSp add ord replId">
        <pc:chgData name="Yvie Johnson" userId="S::yvonne.johnson_oregoned.org#ext#@neahq.onmicrosoft.com::329e8a35-80c5-464d-8280-a867152f8de6" providerId="AD" clId="Web-{7FA78CBE-B005-C5FE-A20D-5F9D5D202635}" dt="2026-08-04T01:16:36.094" v="1456" actId="20577"/>
        <pc:sldMkLst>
          <pc:docMk/>
          <pc:sldMk cId="1384627625" sldId="985"/>
        </pc:sldMkLst>
        <pc:spChg chg="add mod">
          <ac:chgData name="Yvie Johnson" userId="S::yvonne.johnson_oregoned.org#ext#@neahq.onmicrosoft.com::329e8a35-80c5-464d-8280-a867152f8de6" providerId="AD" clId="Web-{7FA78CBE-B005-C5FE-A20D-5F9D5D202635}" dt="2026-08-04T01:16:36.094" v="1456" actId="20577"/>
          <ac:spMkLst>
            <pc:docMk/>
            <pc:sldMk cId="1384627625" sldId="985"/>
            <ac:spMk id="2" creationId="{E3E0D8D4-41DC-77D9-16B0-C340871D2AE0}"/>
          </ac:spMkLst>
        </pc:spChg>
        <pc:graphicFrameChg chg="mod modGraphic">
          <ac:chgData name="Yvie Johnson" userId="S::yvonne.johnson_oregoned.org#ext#@neahq.onmicrosoft.com::329e8a35-80c5-464d-8280-a867152f8de6" providerId="AD" clId="Web-{7FA78CBE-B005-C5FE-A20D-5F9D5D202635}" dt="2026-08-04T01:15:45.860" v="1401" actId="1076"/>
          <ac:graphicFrameMkLst>
            <pc:docMk/>
            <pc:sldMk cId="1384627625" sldId="985"/>
            <ac:graphicFrameMk id="133" creationId="{DAF24185-1967-8025-9043-0EB5136FF6BB}"/>
          </ac:graphicFrameMkLst>
        </pc:graphicFrameChg>
      </pc:sldChg>
      <pc:sldChg chg="addSp modSp add replId">
        <pc:chgData name="Yvie Johnson" userId="S::yvonne.johnson_oregoned.org#ext#@neahq.onmicrosoft.com::329e8a35-80c5-464d-8280-a867152f8de6" providerId="AD" clId="Web-{7FA78CBE-B005-C5FE-A20D-5F9D5D202635}" dt="2026-08-04T01:15:31.204" v="1400" actId="20577"/>
        <pc:sldMkLst>
          <pc:docMk/>
          <pc:sldMk cId="626243220" sldId="986"/>
        </pc:sldMkLst>
        <pc:spChg chg="add mod">
          <ac:chgData name="Yvie Johnson" userId="S::yvonne.johnson_oregoned.org#ext#@neahq.onmicrosoft.com::329e8a35-80c5-464d-8280-a867152f8de6" providerId="AD" clId="Web-{7FA78CBE-B005-C5FE-A20D-5F9D5D202635}" dt="2026-08-04T01:15:31.204" v="1400" actId="20577"/>
          <ac:spMkLst>
            <pc:docMk/>
            <pc:sldMk cId="626243220" sldId="986"/>
            <ac:spMk id="2" creationId="{638590F5-E905-99F4-CD87-95AAD0BAAFD8}"/>
          </ac:spMkLst>
        </pc:spChg>
        <pc:graphicFrameChg chg="mod">
          <ac:chgData name="Yvie Johnson" userId="S::yvonne.johnson_oregoned.org#ext#@neahq.onmicrosoft.com::329e8a35-80c5-464d-8280-a867152f8de6" providerId="AD" clId="Web-{7FA78CBE-B005-C5FE-A20D-5F9D5D202635}" dt="2026-08-04T01:13:41.033" v="1254" actId="1076"/>
          <ac:graphicFrameMkLst>
            <pc:docMk/>
            <pc:sldMk cId="626243220" sldId="986"/>
            <ac:graphicFrameMk id="133" creationId="{4216332F-139F-49C1-1E78-968E6487AE97}"/>
          </ac:graphicFrameMkLst>
        </pc:graphicFrameChg>
      </pc:sldChg>
      <pc:sldChg chg="new del">
        <pc:chgData name="Yvie Johnson" userId="S::yvonne.johnson_oregoned.org#ext#@neahq.onmicrosoft.com::329e8a35-80c5-464d-8280-a867152f8de6" providerId="AD" clId="Web-{7FA78CBE-B005-C5FE-A20D-5F9D5D202635}" dt="2026-08-04T01:01:07.432" v="894"/>
        <pc:sldMkLst>
          <pc:docMk/>
          <pc:sldMk cId="1318538035" sldId="986"/>
        </pc:sldMkLst>
      </pc:sldChg>
      <pc:sldChg chg="addSp delSp modSp add ord replId">
        <pc:chgData name="Yvie Johnson" userId="S::yvonne.johnson_oregoned.org#ext#@neahq.onmicrosoft.com::329e8a35-80c5-464d-8280-a867152f8de6" providerId="AD" clId="Web-{7FA78CBE-B005-C5FE-A20D-5F9D5D202635}" dt="2026-08-04T01:10:35.066" v="1149" actId="20577"/>
        <pc:sldMkLst>
          <pc:docMk/>
          <pc:sldMk cId="1687447369" sldId="987"/>
        </pc:sldMkLst>
        <pc:spChg chg="mod">
          <ac:chgData name="Yvie Johnson" userId="S::yvonne.johnson_oregoned.org#ext#@neahq.onmicrosoft.com::329e8a35-80c5-464d-8280-a867152f8de6" providerId="AD" clId="Web-{7FA78CBE-B005-C5FE-A20D-5F9D5D202635}" dt="2026-08-04T01:05:17.194" v="949" actId="1076"/>
          <ac:spMkLst>
            <pc:docMk/>
            <pc:sldMk cId="1687447369" sldId="987"/>
            <ac:spMk id="2" creationId="{7AB4F0BC-80CA-1926-30DE-9B9075667201}"/>
          </ac:spMkLst>
        </pc:spChg>
        <pc:spChg chg="mod">
          <ac:chgData name="Yvie Johnson" userId="S::yvonne.johnson_oregoned.org#ext#@neahq.onmicrosoft.com::329e8a35-80c5-464d-8280-a867152f8de6" providerId="AD" clId="Web-{7FA78CBE-B005-C5FE-A20D-5F9D5D202635}" dt="2026-08-04T01:07:09.522" v="1103" actId="20577"/>
          <ac:spMkLst>
            <pc:docMk/>
            <pc:sldMk cId="1687447369" sldId="987"/>
            <ac:spMk id="3" creationId="{6088BCFB-9427-E484-F449-E4283F2CC651}"/>
          </ac:spMkLst>
        </pc:spChg>
        <pc:spChg chg="add mod">
          <ac:chgData name="Yvie Johnson" userId="S::yvonne.johnson_oregoned.org#ext#@neahq.onmicrosoft.com::329e8a35-80c5-464d-8280-a867152f8de6" providerId="AD" clId="Web-{7FA78CBE-B005-C5FE-A20D-5F9D5D202635}" dt="2026-08-04T01:10:35.066" v="1149" actId="20577"/>
          <ac:spMkLst>
            <pc:docMk/>
            <pc:sldMk cId="1687447369" sldId="987"/>
            <ac:spMk id="6" creationId="{2F1B4359-5916-E4C7-53A6-06ED2D5DF3A9}"/>
          </ac:spMkLst>
        </pc:spChg>
        <pc:picChg chg="del">
          <ac:chgData name="Yvie Johnson" userId="S::yvonne.johnson_oregoned.org#ext#@neahq.onmicrosoft.com::329e8a35-80c5-464d-8280-a867152f8de6" providerId="AD" clId="Web-{7FA78CBE-B005-C5FE-A20D-5F9D5D202635}" dt="2026-08-04T01:04:55.460" v="936"/>
          <ac:picMkLst>
            <pc:docMk/>
            <pc:sldMk cId="1687447369" sldId="987"/>
            <ac:picMk id="4" creationId="{3657EA8E-81F5-860E-C39D-D93326129F7D}"/>
          </ac:picMkLst>
        </pc:picChg>
        <pc:cxnChg chg="del">
          <ac:chgData name="Yvie Johnson" userId="S::yvonne.johnson_oregoned.org#ext#@neahq.onmicrosoft.com::329e8a35-80c5-464d-8280-a867152f8de6" providerId="AD" clId="Web-{7FA78CBE-B005-C5FE-A20D-5F9D5D202635}" dt="2026-08-04T01:05:23.788" v="950"/>
          <ac:cxnSpMkLst>
            <pc:docMk/>
            <pc:sldMk cId="1687447369" sldId="987"/>
            <ac:cxnSpMk id="5" creationId="{8FC9B97E-501B-39D0-AA41-7F448152B3E5}"/>
          </ac:cxnSpMkLst>
        </pc:cxnChg>
      </pc:sldChg>
      <pc:sldChg chg="modSp add replId">
        <pc:chgData name="Yvie Johnson" userId="S::yvonne.johnson_oregoned.org#ext#@neahq.onmicrosoft.com::329e8a35-80c5-464d-8280-a867152f8de6" providerId="AD" clId="Web-{7FA78CBE-B005-C5FE-A20D-5F9D5D202635}" dt="2026-08-04T01:12:54.034" v="1252" actId="1076"/>
        <pc:sldMkLst>
          <pc:docMk/>
          <pc:sldMk cId="2590089928" sldId="988"/>
        </pc:sldMkLst>
        <pc:spChg chg="mod">
          <ac:chgData name="Yvie Johnson" userId="S::yvonne.johnson_oregoned.org#ext#@neahq.onmicrosoft.com::329e8a35-80c5-464d-8280-a867152f8de6" providerId="AD" clId="Web-{7FA78CBE-B005-C5FE-A20D-5F9D5D202635}" dt="2026-08-04T01:10:48.379" v="1158" actId="20577"/>
          <ac:spMkLst>
            <pc:docMk/>
            <pc:sldMk cId="2590089928" sldId="988"/>
            <ac:spMk id="2" creationId="{E5672A29-15F2-2BB3-034A-EA98F4F6063C}"/>
          </ac:spMkLst>
        </pc:spChg>
        <pc:spChg chg="mod">
          <ac:chgData name="Yvie Johnson" userId="S::yvonne.johnson_oregoned.org#ext#@neahq.onmicrosoft.com::329e8a35-80c5-464d-8280-a867152f8de6" providerId="AD" clId="Web-{7FA78CBE-B005-C5FE-A20D-5F9D5D202635}" dt="2026-08-04T01:12:54.034" v="1252" actId="1076"/>
          <ac:spMkLst>
            <pc:docMk/>
            <pc:sldMk cId="2590089928" sldId="988"/>
            <ac:spMk id="3" creationId="{9D4A8F64-B252-72A5-7808-D26551260BF8}"/>
          </ac:spMkLst>
        </pc:spChg>
      </pc:sldChg>
    </pc:docChg>
  </pc:docChgLst>
  <pc:docChgLst>
    <pc:chgData name="Kail, Amanda [NEA-FO]" userId="S::akail@nea.org::57fa41ed-6196-4a36-b76e-152a844f9ae8" providerId="AD" clId="Web-{4BB18979-862E-87DB-73EA-34C4491373E4}"/>
    <pc:docChg chg="addSld delSld modSld">
      <pc:chgData name="Kail, Amanda [NEA-FO]" userId="S::akail@nea.org::57fa41ed-6196-4a36-b76e-152a844f9ae8" providerId="AD" clId="Web-{4BB18979-862E-87DB-73EA-34C4491373E4}" dt="2026-07-21T13:31:02.368" v="108" actId="20577"/>
      <pc:docMkLst>
        <pc:docMk/>
      </pc:docMkLst>
      <pc:sldChg chg="modSp">
        <pc:chgData name="Kail, Amanda [NEA-FO]" userId="S::akail@nea.org::57fa41ed-6196-4a36-b76e-152a844f9ae8" providerId="AD" clId="Web-{4BB18979-862E-87DB-73EA-34C4491373E4}" dt="2026-07-21T13:24:23.472" v="2" actId="20577"/>
        <pc:sldMkLst>
          <pc:docMk/>
          <pc:sldMk cId="3286934617" sldId="966"/>
        </pc:sldMkLst>
        <pc:spChg chg="mod">
          <ac:chgData name="Kail, Amanda [NEA-FO]" userId="S::akail@nea.org::57fa41ed-6196-4a36-b76e-152a844f9ae8" providerId="AD" clId="Web-{4BB18979-862E-87DB-73EA-34C4491373E4}" dt="2026-07-21T13:24:23.472" v="2" actId="20577"/>
          <ac:spMkLst>
            <pc:docMk/>
            <pc:sldMk cId="3286934617" sldId="966"/>
            <ac:spMk id="3" creationId="{E8DF1DC2-2172-4B29-A311-A255777A5267}"/>
          </ac:spMkLst>
        </pc:spChg>
      </pc:sldChg>
      <pc:sldChg chg="modSp">
        <pc:chgData name="Kail, Amanda [NEA-FO]" userId="S::akail@nea.org::57fa41ed-6196-4a36-b76e-152a844f9ae8" providerId="AD" clId="Web-{4BB18979-862E-87DB-73EA-34C4491373E4}" dt="2026-07-21T13:29:07.863" v="99" actId="20577"/>
        <pc:sldMkLst>
          <pc:docMk/>
          <pc:sldMk cId="1579912482" sldId="967"/>
        </pc:sldMkLst>
        <pc:spChg chg="mod">
          <ac:chgData name="Kail, Amanda [NEA-FO]" userId="S::akail@nea.org::57fa41ed-6196-4a36-b76e-152a844f9ae8" providerId="AD" clId="Web-{4BB18979-862E-87DB-73EA-34C4491373E4}" dt="2026-07-21T13:24:39.910" v="5" actId="20577"/>
          <ac:spMkLst>
            <pc:docMk/>
            <pc:sldMk cId="1579912482" sldId="967"/>
            <ac:spMk id="7" creationId="{FE77B423-E8F6-4958-85BE-035BA4E4D2A7}"/>
          </ac:spMkLst>
        </pc:spChg>
        <pc:spChg chg="mod">
          <ac:chgData name="Kail, Amanda [NEA-FO]" userId="S::akail@nea.org::57fa41ed-6196-4a36-b76e-152a844f9ae8" providerId="AD" clId="Web-{4BB18979-862E-87DB-73EA-34C4491373E4}" dt="2026-07-21T13:27:38.185" v="86" actId="20577"/>
          <ac:spMkLst>
            <pc:docMk/>
            <pc:sldMk cId="1579912482" sldId="967"/>
            <ac:spMk id="8" creationId="{4E930C04-5D07-43C9-9B07-F50F401F105B}"/>
          </ac:spMkLst>
        </pc:spChg>
        <pc:spChg chg="mod">
          <ac:chgData name="Kail, Amanda [NEA-FO]" userId="S::akail@nea.org::57fa41ed-6196-4a36-b76e-152a844f9ae8" providerId="AD" clId="Web-{4BB18979-862E-87DB-73EA-34C4491373E4}" dt="2026-07-21T13:26:45.853" v="61" actId="20577"/>
          <ac:spMkLst>
            <pc:docMk/>
            <pc:sldMk cId="1579912482" sldId="967"/>
            <ac:spMk id="10" creationId="{315CC49A-A8E4-4BC7-A238-B70EB87D1F27}"/>
          </ac:spMkLst>
        </pc:spChg>
        <pc:spChg chg="mod">
          <ac:chgData name="Kail, Amanda [NEA-FO]" userId="S::akail@nea.org::57fa41ed-6196-4a36-b76e-152a844f9ae8" providerId="AD" clId="Web-{4BB18979-862E-87DB-73EA-34C4491373E4}" dt="2026-07-21T13:26:51.510" v="65" actId="20577"/>
          <ac:spMkLst>
            <pc:docMk/>
            <pc:sldMk cId="1579912482" sldId="967"/>
            <ac:spMk id="13" creationId="{6EB86A2F-F1AE-4731-87CD-2C902CC2D3DD}"/>
          </ac:spMkLst>
        </pc:spChg>
        <pc:spChg chg="mod">
          <ac:chgData name="Kail, Amanda [NEA-FO]" userId="S::akail@nea.org::57fa41ed-6196-4a36-b76e-152a844f9ae8" providerId="AD" clId="Web-{4BB18979-862E-87DB-73EA-34C4491373E4}" dt="2026-07-21T13:29:07.863" v="99" actId="20577"/>
          <ac:spMkLst>
            <pc:docMk/>
            <pc:sldMk cId="1579912482" sldId="967"/>
            <ac:spMk id="16" creationId="{D2F96CE9-CF31-4FD2-8483-011D898E2FF3}"/>
          </ac:spMkLst>
        </pc:spChg>
        <pc:graphicFrameChg chg="mod modGraphic">
          <ac:chgData name="Kail, Amanda [NEA-FO]" userId="S::akail@nea.org::57fa41ed-6196-4a36-b76e-152a844f9ae8" providerId="AD" clId="Web-{4BB18979-862E-87DB-73EA-34C4491373E4}" dt="2026-07-21T13:25:44.755" v="33"/>
          <ac:graphicFrameMkLst>
            <pc:docMk/>
            <pc:sldMk cId="1579912482" sldId="967"/>
            <ac:graphicFrameMk id="4" creationId="{2FAF7D1C-BCA1-4C71-9BF4-7BAEEE25EB94}"/>
          </ac:graphicFrameMkLst>
        </pc:graphicFrameChg>
      </pc:sldChg>
      <pc:sldChg chg="add del">
        <pc:chgData name="Kail, Amanda [NEA-FO]" userId="S::akail@nea.org::57fa41ed-6196-4a36-b76e-152a844f9ae8" providerId="AD" clId="Web-{4BB18979-862E-87DB-73EA-34C4491373E4}" dt="2026-07-21T13:29:53.162" v="105"/>
        <pc:sldMkLst>
          <pc:docMk/>
          <pc:sldMk cId="1413935097" sldId="968"/>
        </pc:sldMkLst>
      </pc:sldChg>
      <pc:sldChg chg="modSp add replId">
        <pc:chgData name="Kail, Amanda [NEA-FO]" userId="S::akail@nea.org::57fa41ed-6196-4a36-b76e-152a844f9ae8" providerId="AD" clId="Web-{4BB18979-862E-87DB-73EA-34C4491373E4}" dt="2026-07-21T13:31:02.368" v="108" actId="20577"/>
        <pc:sldMkLst>
          <pc:docMk/>
          <pc:sldMk cId="475053497" sldId="982"/>
        </pc:sldMkLst>
        <pc:spChg chg="mod">
          <ac:chgData name="Kail, Amanda [NEA-FO]" userId="S::akail@nea.org::57fa41ed-6196-4a36-b76e-152a844f9ae8" providerId="AD" clId="Web-{4BB18979-862E-87DB-73EA-34C4491373E4}" dt="2026-07-21T13:29:59.490" v="106" actId="1076"/>
          <ac:spMkLst>
            <pc:docMk/>
            <pc:sldMk cId="475053497" sldId="982"/>
            <ac:spMk id="10" creationId="{79A26209-4F57-88A4-21B1-CC170CB2C7F2}"/>
          </ac:spMkLst>
        </pc:spChg>
        <pc:spChg chg="mod">
          <ac:chgData name="Kail, Amanda [NEA-FO]" userId="S::akail@nea.org::57fa41ed-6196-4a36-b76e-152a844f9ae8" providerId="AD" clId="Web-{4BB18979-862E-87DB-73EA-34C4491373E4}" dt="2026-07-21T13:30:22.648" v="107" actId="20577"/>
          <ac:spMkLst>
            <pc:docMk/>
            <pc:sldMk cId="475053497" sldId="982"/>
            <ac:spMk id="11" creationId="{C7C15BE3-7B72-9931-713E-6B381160B79F}"/>
          </ac:spMkLst>
        </pc:spChg>
        <pc:spChg chg="mod">
          <ac:chgData name="Kail, Amanda [NEA-FO]" userId="S::akail@nea.org::57fa41ed-6196-4a36-b76e-152a844f9ae8" providerId="AD" clId="Web-{4BB18979-862E-87DB-73EA-34C4491373E4}" dt="2026-07-21T13:31:02.368" v="108" actId="20577"/>
          <ac:spMkLst>
            <pc:docMk/>
            <pc:sldMk cId="475053497" sldId="982"/>
            <ac:spMk id="13" creationId="{0B2A5AE7-A2B8-ADD6-85E7-988FBABD2FE7}"/>
          </ac:spMkLst>
        </pc:spChg>
      </pc:sldChg>
    </pc:docChg>
  </pc:docChgLst>
</pc:chgInfo>
</file>

<file path=ppt/comments/modernComment_3A2_9568F494.xml><?xml version="1.0" encoding="utf-8"?>
<p188:cmLst xmlns:a="http://schemas.openxmlformats.org/drawingml/2006/main" xmlns:r="http://schemas.openxmlformats.org/officeDocument/2006/relationships" xmlns:p188="http://schemas.microsoft.com/office/powerpoint/2018/8/main">
  <p188:cm id="{386AB9C9-DD81-4CDA-876D-33C7276BF34D}" authorId="{C87F5027-6378-70D7-03EF-E0351A76D30C}" created="2026-06-30T08:42:41.812">
    <ac:deMkLst xmlns:ac="http://schemas.microsoft.com/office/drawing/2013/main/command">
      <pc:docMk xmlns:pc="http://schemas.microsoft.com/office/powerpoint/2013/main/command"/>
      <pc:sldMk xmlns:pc="http://schemas.microsoft.com/office/powerpoint/2013/main/command" cId="2506683540" sldId="930"/>
      <ac:spMk id="2" creationId="{00000000-0000-0000-0000-000000000000}"/>
    </ac:deMkLst>
    <p188:replyLst>
      <p188:reply id="{4DBE40EA-5D1B-4581-B289-C1683C71E461}" authorId="{C87F5027-6378-70D7-03EF-E0351A76D30C}" created="2026-06-30T18:22:22.983">
        <p188:txBody>
          <a:bodyPr/>
          <a:lstStyle/>
          <a:p>
            <a:r>
              <a:rPr lang="en-US"/>
              <a:t>Amanda will add slides</a:t>
            </a:r>
          </a:p>
        </p188:txBody>
      </p188:reply>
    </p188:replyLst>
    <p188:txBody>
      <a:bodyPr/>
      <a:lstStyle/>
      <a:p>
        <a:r>
          <a:rPr lang="en-US"/>
          <a:t>rename?</a:t>
        </a:r>
      </a:p>
    </p188:txBody>
  </p188:cm>
</p188:cmLst>
</file>

<file path=ppt/comments/modernComment_3B3_D4B4FBA1.xml><?xml version="1.0" encoding="utf-8"?>
<p188:cmLst xmlns:a="http://schemas.openxmlformats.org/drawingml/2006/main" xmlns:r="http://schemas.openxmlformats.org/officeDocument/2006/relationships" xmlns:p188="http://schemas.microsoft.com/office/powerpoint/2018/8/main">
  <p188:cm id="{E4512FD7-788E-4FCF-847A-0B2617ED2658}" authorId="{C87F5027-6378-70D7-03EF-E0351A76D30C}" created="2026-06-30T18:24:40.701">
    <pc:sldMkLst xmlns:pc="http://schemas.microsoft.com/office/powerpoint/2013/main/command">
      <pc:docMk/>
      <pc:sldMk cId="3568630689" sldId="947"/>
    </pc:sldMkLst>
    <p188:txBody>
      <a:bodyPr/>
      <a:lstStyle/>
      <a:p>
        <a:r>
          <a:rPr lang="en-US"/>
          <a:t>Put before equity tool?</a:t>
        </a:r>
      </a:p>
    </p188:txBody>
  </p188:cm>
</p188:cmLst>
</file>

<file path=ppt/comments/modernComment_38B_2B8E8543.xml><?xml version="1.0" encoding="utf-8"?>
<p188:cmLst xmlns:a="http://schemas.openxmlformats.org/drawingml/2006/main" xmlns:r="http://schemas.openxmlformats.org/officeDocument/2006/relationships" xmlns:p188="http://schemas.microsoft.com/office/powerpoint/2018/8/main">
  <p188:cm id="{1063B5E2-6124-4988-A52A-B3661A75EA5B}" authorId="{C87F5027-6378-70D7-03EF-E0351A76D30C}" created="2026-06-30T08:01:50.387">
    <pc:sldMkLst xmlns:pc="http://schemas.microsoft.com/office/powerpoint/2013/main/command">
      <pc:docMk/>
      <pc:sldMk cId="730760515" sldId="907"/>
    </pc:sldMkLst>
    <p188:txBody>
      <a:bodyPr/>
      <a:lstStyle/>
      <a:p>
        <a:r>
          <a:rPr lang="en-US"/>
          <a:t>Update</a:t>
        </a:r>
      </a:p>
    </p188:txBody>
  </p188:cm>
</p188:cmLst>
</file>

<file path=ppt/comments/modernComment_38F_C6F4B6D1.xml><?xml version="1.0" encoding="utf-8"?>
<p188:cmLst xmlns:a="http://schemas.openxmlformats.org/drawingml/2006/main" xmlns:r="http://schemas.openxmlformats.org/officeDocument/2006/relationships" xmlns:p188="http://schemas.microsoft.com/office/powerpoint/2018/8/main">
  <p188:cm id="{C5E11187-DA57-4778-A199-2246E63384EB}" authorId="{C87F5027-6378-70D7-03EF-E0351A76D30C}" created="2026-06-30T08:15:41.944">
    <pc:sldMkLst xmlns:pc="http://schemas.microsoft.com/office/powerpoint/2013/main/command">
      <pc:docMk/>
      <pc:sldMk cId="3337926353" sldId="911"/>
    </pc:sldMkLst>
    <p188:txBody>
      <a:bodyPr/>
      <a:lstStyle/>
      <a:p>
        <a:r>
          <a:rPr lang="en-US"/>
          <a:t>Placeholder, What is Campaign Lab?</a:t>
        </a:r>
      </a:p>
    </p188:txBody>
  </p188:cm>
</p188:cmLst>
</file>

<file path=ppt/comments/modernComment_39A_20CD7A07.xml><?xml version="1.0" encoding="utf-8"?>
<p188:cmLst xmlns:a="http://schemas.openxmlformats.org/drawingml/2006/main" xmlns:r="http://schemas.openxmlformats.org/officeDocument/2006/relationships" xmlns:p188="http://schemas.microsoft.com/office/powerpoint/2018/8/main">
  <p188:cm id="{F9D3825F-AD1C-43CA-902D-FD76D97527C7}" authorId="{C87F5027-6378-70D7-03EF-E0351A76D30C}" created="2026-06-30T08:36:02.733">
    <pc:sldMkLst xmlns:pc="http://schemas.microsoft.com/office/powerpoint/2013/main/command">
      <pc:docMk/>
      <pc:sldMk cId="550337031" sldId="922"/>
    </pc:sldMkLst>
    <p188:txBody>
      <a:bodyPr/>
      <a:lstStyle/>
      <a:p>
        <a:r>
          <a:rPr lang="en-US"/>
          <a:t>Amanda update</a:t>
        </a:r>
      </a:p>
    </p188:txBody>
  </p188:cm>
</p188:cmLst>
</file>

<file path=ppt/comments/modernComment_39D_5369B474.xml><?xml version="1.0" encoding="utf-8"?>
<p188:cmLst xmlns:a="http://schemas.openxmlformats.org/drawingml/2006/main" xmlns:r="http://schemas.openxmlformats.org/officeDocument/2006/relationships" xmlns:p188="http://schemas.microsoft.com/office/powerpoint/2018/8/main">
  <p188:cm id="{F96A3C4F-0FD1-4A39-901B-E6932B20436A}" authorId="{C87F5027-6378-70D7-03EF-E0351A76D30C}" created="2026-06-30T16:42:32.577">
    <pc:sldMkLst xmlns:pc="http://schemas.microsoft.com/office/powerpoint/2013/main/command">
      <pc:docMk/>
      <pc:sldMk cId="1399436404" sldId="925"/>
    </pc:sldMkLst>
    <p188:txBody>
      <a:bodyPr/>
      <a:lstStyle/>
      <a:p>
        <a:r>
          <a:rPr lang="en-US"/>
          <a:t>Placeholder, slides to accompany Club to Fighting Union handout?</a:t>
        </a:r>
      </a:p>
    </p188:txBody>
  </p188:cm>
</p188:cmLst>
</file>

<file path=ppt/comments/modernComment_386_382CDBBB.xml><?xml version="1.0" encoding="utf-8"?>
<p188:cmLst xmlns:a="http://schemas.openxmlformats.org/drawingml/2006/main" xmlns:r="http://schemas.openxmlformats.org/officeDocument/2006/relationships" xmlns:p188="http://schemas.microsoft.com/office/powerpoint/2018/8/main">
  <p188:cm id="{7F718FB4-CCF6-49D2-BFA2-08406913FC85}" authorId="{C87F5027-6378-70D7-03EF-E0351A76D30C}" created="2026-06-30T18:10:19.297">
    <pc:sldMkLst xmlns:pc="http://schemas.microsoft.com/office/powerpoint/2013/main/command">
      <pc:docMk/>
      <pc:sldMk cId="942463931" sldId="902"/>
    </pc:sldMkLst>
    <p188:txBody>
      <a:bodyPr/>
      <a:lstStyle/>
      <a:p>
        <a:r>
          <a:rPr lang="en-US"/>
          <a:t>Amanda adjust from understand to what they will do/create</a:t>
        </a:r>
      </a:p>
    </p188:txBody>
  </p188:cm>
</p188:cmLst>
</file>

<file path=ppt/comments/modernComment_387_83CD6095.xml><?xml version="1.0" encoding="utf-8"?>
<p188:cmLst xmlns:a="http://schemas.openxmlformats.org/drawingml/2006/main" xmlns:r="http://schemas.openxmlformats.org/officeDocument/2006/relationships" xmlns:p188="http://schemas.microsoft.com/office/powerpoint/2018/8/main">
  <p188:cm id="{383415A1-A508-4D48-9310-326F8F07D917}" authorId="{C87F5027-6378-70D7-03EF-E0351A76D30C}" created="2026-06-30T07:40:28.519">
    <ac:txMkLst xmlns:ac="http://schemas.microsoft.com/office/drawing/2013/main/command">
      <pc:docMk xmlns:pc="http://schemas.microsoft.com/office/powerpoint/2013/main/command"/>
      <pc:sldMk xmlns:pc="http://schemas.microsoft.com/office/powerpoint/2013/main/command" cId="2211274901" sldId="903"/>
      <ac:spMk id="7" creationId="{8AA0D949-D237-924F-0752-B7CFE5093D91}"/>
      <ac:txMk cp="0" len="15">
        <ac:context len="16" hash="3736831746"/>
      </ac:txMk>
    </ac:txMkLst>
    <p188:pos x="1821542" y="1016000"/>
    <p188:txBody>
      <a:bodyPr/>
      <a:lstStyle/>
      <a:p>
        <a:r>
          <a:rPr lang="en-US"/>
          <a:t>Insert breaks</a:t>
        </a:r>
      </a:p>
    </p188:txBody>
  </p188:cm>
</p188:cmLst>
</file>

<file path=ppt/comments/modernComment_391_F05A041F.xml><?xml version="1.0" encoding="utf-8"?>
<p188:cmLst xmlns:a="http://schemas.openxmlformats.org/drawingml/2006/main" xmlns:r="http://schemas.openxmlformats.org/officeDocument/2006/relationships" xmlns:p188="http://schemas.microsoft.com/office/powerpoint/2018/8/main">
  <p188:cm id="{A3B090DD-A964-4DFD-8D6D-0A3EAF1DA111}" authorId="{C87F5027-6378-70D7-03EF-E0351A76D30C}" created="2026-06-30T08:22:29.197">
    <pc:sldMkLst xmlns:pc="http://schemas.microsoft.com/office/powerpoint/2013/main/command">
      <pc:docMk/>
      <pc:sldMk cId="4032431135" sldId="913"/>
    </pc:sldMkLst>
    <p188:txBody>
      <a:bodyPr/>
      <a:lstStyle/>
      <a:p>
        <a:r>
          <a:rPr lang="en-US"/>
          <a:t>add Club to Fighting Union page number</a:t>
        </a:r>
      </a:p>
    </p188:txBody>
  </p188:cm>
</p188:cmLst>
</file>

<file path=ppt/comments/modernComment_393_F447ADC.xml><?xml version="1.0" encoding="utf-8"?>
<p188:cmLst xmlns:a="http://schemas.openxmlformats.org/drawingml/2006/main" xmlns:r="http://schemas.openxmlformats.org/officeDocument/2006/relationships" xmlns:p188="http://schemas.microsoft.com/office/powerpoint/2018/8/main">
  <p188:cm id="{C95255E7-40D3-466F-B1BE-7C6C78295EE2}" authorId="{C87F5027-6378-70D7-03EF-E0351A76D30C}" created="2026-06-30T08:29:53.510">
    <pc:sldMkLst xmlns:pc="http://schemas.microsoft.com/office/powerpoint/2013/main/command">
      <pc:docMk/>
      <pc:sldMk cId="256146140" sldId="915"/>
    </pc:sldMkLst>
    <p188:replyLst>
      <p188:reply id="{DAE06628-E179-4DE1-9656-181A63583A8F}" authorId="{C87F5027-6378-70D7-03EF-E0351A76D30C}" created="2026-06-30T18:21:09.795">
        <p188:txBody>
          <a:bodyPr/>
          <a:lstStyle/>
          <a:p>
            <a:r>
              <a:rPr lang="en-US"/>
              <a:t>No. Amanda to add Dr. Taraja's equity slides</a:t>
            </a:r>
          </a:p>
        </p188:txBody>
      </p188:reply>
    </p188:replyLst>
    <p188:txBody>
      <a:bodyPr/>
      <a:lstStyle/>
      <a:p>
        <a:r>
          <a:rPr lang="en-US"/>
          <a:t>Plcaeholder: Coaching 00 Day 1 June Coaching Slides 20-27?</a:t>
        </a:r>
      </a:p>
    </p188:txBody>
  </p188:cm>
</p188:cmLst>
</file>

<file path=ppt/comments/modernComment_394_BD9EE67F.xml><?xml version="1.0" encoding="utf-8"?>
<p188:cmLst xmlns:a="http://schemas.openxmlformats.org/drawingml/2006/main" xmlns:r="http://schemas.openxmlformats.org/officeDocument/2006/relationships" xmlns:p188="http://schemas.microsoft.com/office/powerpoint/2018/8/main">
  <p188:cm id="{947BB7A9-8A7D-4AC0-ABB8-5845211C0F99}" authorId="{C87F5027-6378-70D7-03EF-E0351A76D30C}" created="2026-06-30T08:30:56.135">
    <pc:sldMkLst xmlns:pc="http://schemas.microsoft.com/office/powerpoint/2013/main/command">
      <pc:docMk/>
      <pc:sldMk cId="3181307519" sldId="916"/>
    </pc:sldMkLst>
    <p188:txBody>
      <a:bodyPr/>
      <a:lstStyle/>
      <a:p>
        <a:r>
          <a:rPr lang="en-US"/>
          <a:t>Placeholder, 6 Box SWOT</a:t>
        </a:r>
      </a:p>
    </p188:txBody>
  </p188:cm>
</p188:cmLst>
</file>

<file path=ppt/comments/modernComment_399_97B7909B.xml><?xml version="1.0" encoding="utf-8"?>
<p188:cmLst xmlns:a="http://schemas.openxmlformats.org/drawingml/2006/main" xmlns:r="http://schemas.openxmlformats.org/officeDocument/2006/relationships" xmlns:p188="http://schemas.microsoft.com/office/powerpoint/2018/8/main">
  <p188:cm id="{048948E5-09AB-4E2A-A296-C9D368BA0F4A}" authorId="{C87F5027-6378-70D7-03EF-E0351A76D30C}" created="2026-06-30T08:35:54.358">
    <pc:sldMkLst xmlns:pc="http://schemas.microsoft.com/office/powerpoint/2013/main/command">
      <pc:docMk/>
      <pc:sldMk cId="2545389723" sldId="921"/>
    </pc:sldMkLst>
    <p188:txBody>
      <a:bodyPr/>
      <a:lstStyle/>
      <a:p>
        <a:r>
          <a:rPr lang="en-US"/>
          <a:t>Amanda update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113CD-40C6-4FCE-AC58-EA6E754AC1C9}" type="datetimeFigureOut">
              <a:t>8/3/2026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9AFFF-78B6-4EF3-84D6-CCD008757C2B}" type="slidenum">
              <a:t>‹#›</a:t>
            </a:fld>
            <a:endParaRPr lang="en-US"/>
          </a:p>
        </p:txBody>
      </p:sp>
    </p:spTree>
    <p:extLst>
      <p:ext uri="{BB962C8B-B14F-4D97-AF65-F5344CB8AC3E}">
        <p14:creationId xmlns:p14="http://schemas.microsoft.com/office/powerpoint/2010/main" val="2806203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12</a:t>
            </a:fld>
            <a:endParaRPr lang="en-US"/>
          </a:p>
        </p:txBody>
      </p:sp>
    </p:spTree>
    <p:extLst>
      <p:ext uri="{BB962C8B-B14F-4D97-AF65-F5344CB8AC3E}">
        <p14:creationId xmlns:p14="http://schemas.microsoft.com/office/powerpoint/2010/main" val="2445771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255995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15</a:t>
            </a:fld>
            <a:endParaRPr lang="en-US"/>
          </a:p>
        </p:txBody>
      </p:sp>
    </p:spTree>
    <p:extLst>
      <p:ext uri="{BB962C8B-B14F-4D97-AF65-F5344CB8AC3E}">
        <p14:creationId xmlns:p14="http://schemas.microsoft.com/office/powerpoint/2010/main" val="2048921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16</a:t>
            </a:fld>
            <a:endParaRPr lang="en-US"/>
          </a:p>
        </p:txBody>
      </p:sp>
    </p:spTree>
    <p:extLst>
      <p:ext uri="{BB962C8B-B14F-4D97-AF65-F5344CB8AC3E}">
        <p14:creationId xmlns:p14="http://schemas.microsoft.com/office/powerpoint/2010/main" val="3314651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31</a:t>
            </a:fld>
            <a:endParaRPr lang="en-US"/>
          </a:p>
        </p:txBody>
      </p:sp>
    </p:spTree>
    <p:extLst>
      <p:ext uri="{BB962C8B-B14F-4D97-AF65-F5344CB8AC3E}">
        <p14:creationId xmlns:p14="http://schemas.microsoft.com/office/powerpoint/2010/main" val="3303845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a:effectLst/>
                <a:latin typeface="Calibri" panose="020F0502020204030204" pitchFamily="34" charset="0"/>
                <a:ea typeface="Calibri" panose="020F0502020204030204" pitchFamily="34" charset="0"/>
              </a:rPr>
              <a:t>We are going to take a minute to look intentionally at our identities, and how they relate to power.</a:t>
            </a:r>
          </a:p>
          <a:p>
            <a:endParaRPr lang="en-US"/>
          </a:p>
          <a:p>
            <a:r>
              <a:rPr lang="en-US"/>
              <a:t>Stations around room for activity: Gender/Presentation, Race, Sexual Orientation, Ethnicity, Religion, Class, Nation/Language of Origin, Physical/Mental Ability,  Age, Work Category</a:t>
            </a:r>
          </a:p>
          <a:p>
            <a:endParaRPr lang="en-US"/>
          </a:p>
          <a:p>
            <a:r>
              <a:rPr lang="en-US"/>
              <a:t>Challenge by choice; not meant to out someone. </a:t>
            </a:r>
            <a:endParaRPr lang="en-US">
              <a:cs typeface="Calibri"/>
            </a:endParaRPr>
          </a:p>
          <a:p>
            <a:r>
              <a:rPr lang="en-US"/>
              <a:t>Which identity do you think about the most? </a:t>
            </a:r>
            <a:endParaRPr lang="en-US">
              <a:cs typeface="Calibri"/>
            </a:endParaRPr>
          </a:p>
          <a:p>
            <a:r>
              <a:rPr lang="en-US"/>
              <a:t>…the least? </a:t>
            </a:r>
            <a:endParaRPr lang="en-US">
              <a:cs typeface="Calibri"/>
            </a:endParaRPr>
          </a:p>
          <a:p>
            <a:r>
              <a:rPr lang="en-US"/>
              <a:t>Which identity are people most surprised to learn about it? </a:t>
            </a:r>
            <a:endParaRPr lang="en-US">
              <a:cs typeface="Calibri"/>
            </a:endParaRPr>
          </a:p>
          <a:p>
            <a:r>
              <a:rPr lang="en-US"/>
              <a:t>Which identify brings you the most discomfort or confusion? </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33</a:t>
            </a:fld>
            <a:endParaRPr lang="en-US"/>
          </a:p>
        </p:txBody>
      </p:sp>
    </p:spTree>
    <p:extLst>
      <p:ext uri="{BB962C8B-B14F-4D97-AF65-F5344CB8AC3E}">
        <p14:creationId xmlns:p14="http://schemas.microsoft.com/office/powerpoint/2010/main" val="3984877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34</a:t>
            </a:fld>
            <a:endParaRPr lang="en-US"/>
          </a:p>
        </p:txBody>
      </p:sp>
    </p:spTree>
    <p:extLst>
      <p:ext uri="{BB962C8B-B14F-4D97-AF65-F5344CB8AC3E}">
        <p14:creationId xmlns:p14="http://schemas.microsoft.com/office/powerpoint/2010/main" val="3712163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35</a:t>
            </a:fld>
            <a:endParaRPr lang="en-US"/>
          </a:p>
        </p:txBody>
      </p:sp>
    </p:spTree>
    <p:extLst>
      <p:ext uri="{BB962C8B-B14F-4D97-AF65-F5344CB8AC3E}">
        <p14:creationId xmlns:p14="http://schemas.microsoft.com/office/powerpoint/2010/main" val="2594143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36</a:t>
            </a:fld>
            <a:endParaRPr lang="en-US"/>
          </a:p>
        </p:txBody>
      </p:sp>
    </p:spTree>
    <p:extLst>
      <p:ext uri="{BB962C8B-B14F-4D97-AF65-F5344CB8AC3E}">
        <p14:creationId xmlns:p14="http://schemas.microsoft.com/office/powerpoint/2010/main" val="2212563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37</a:t>
            </a:fld>
            <a:endParaRPr lang="en-US"/>
          </a:p>
        </p:txBody>
      </p:sp>
    </p:spTree>
    <p:extLst>
      <p:ext uri="{BB962C8B-B14F-4D97-AF65-F5344CB8AC3E}">
        <p14:creationId xmlns:p14="http://schemas.microsoft.com/office/powerpoint/2010/main" val="2803621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38</a:t>
            </a:fld>
            <a:endParaRPr lang="en-US"/>
          </a:p>
        </p:txBody>
      </p:sp>
    </p:spTree>
    <p:extLst>
      <p:ext uri="{BB962C8B-B14F-4D97-AF65-F5344CB8AC3E}">
        <p14:creationId xmlns:p14="http://schemas.microsoft.com/office/powerpoint/2010/main" val="2752526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44</a:t>
            </a:fld>
            <a:endParaRPr lang="en-US"/>
          </a:p>
        </p:txBody>
      </p:sp>
    </p:spTree>
    <p:extLst>
      <p:ext uri="{BB962C8B-B14F-4D97-AF65-F5344CB8AC3E}">
        <p14:creationId xmlns:p14="http://schemas.microsoft.com/office/powerpoint/2010/main" val="28462605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extLst>
      <p:ext uri="{BB962C8B-B14F-4D97-AF65-F5344CB8AC3E}">
        <p14:creationId xmlns:p14="http://schemas.microsoft.com/office/powerpoint/2010/main" val="3394958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extLst>
      <p:ext uri="{BB962C8B-B14F-4D97-AF65-F5344CB8AC3E}">
        <p14:creationId xmlns:p14="http://schemas.microsoft.com/office/powerpoint/2010/main" val="2530112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a:extLst>
            <a:ext uri="{FF2B5EF4-FFF2-40B4-BE49-F238E27FC236}">
              <a16:creationId xmlns:a16="http://schemas.microsoft.com/office/drawing/2014/main" id="{D8650F9B-E764-DAF3-3A9D-CC9CB2430EBE}"/>
            </a:ext>
          </a:extLst>
        </p:cNvPr>
        <p:cNvGrpSpPr/>
        <p:nvPr/>
      </p:nvGrpSpPr>
      <p:grpSpPr>
        <a:xfrm>
          <a:off x="0" y="0"/>
          <a:ext cx="0" cy="0"/>
          <a:chOff x="0" y="0"/>
          <a:chExt cx="0" cy="0"/>
        </a:xfrm>
      </p:grpSpPr>
      <p:sp>
        <p:nvSpPr>
          <p:cNvPr id="130" name="Google Shape;130;g2e239c3218e_0_100:notes">
            <a:extLst>
              <a:ext uri="{FF2B5EF4-FFF2-40B4-BE49-F238E27FC236}">
                <a16:creationId xmlns:a16="http://schemas.microsoft.com/office/drawing/2014/main" id="{D7BAA93E-B2DF-D466-2F19-6E8E69592B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e239c3218e_0_100:notes">
            <a:extLst>
              <a:ext uri="{FF2B5EF4-FFF2-40B4-BE49-F238E27FC236}">
                <a16:creationId xmlns:a16="http://schemas.microsoft.com/office/drawing/2014/main" id="{02B5B1B8-E032-C7E1-AE08-B9AA035AE9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3433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a:extLst>
            <a:ext uri="{FF2B5EF4-FFF2-40B4-BE49-F238E27FC236}">
              <a16:creationId xmlns:a16="http://schemas.microsoft.com/office/drawing/2014/main" id="{12F9BD17-D8A3-44B3-41AD-A6799A14A5FA}"/>
            </a:ext>
          </a:extLst>
        </p:cNvPr>
        <p:cNvGrpSpPr/>
        <p:nvPr/>
      </p:nvGrpSpPr>
      <p:grpSpPr>
        <a:xfrm>
          <a:off x="0" y="0"/>
          <a:ext cx="0" cy="0"/>
          <a:chOff x="0" y="0"/>
          <a:chExt cx="0" cy="0"/>
        </a:xfrm>
      </p:grpSpPr>
      <p:sp>
        <p:nvSpPr>
          <p:cNvPr id="130" name="Google Shape;130;g2e239c3218e_0_100:notes">
            <a:extLst>
              <a:ext uri="{FF2B5EF4-FFF2-40B4-BE49-F238E27FC236}">
                <a16:creationId xmlns:a16="http://schemas.microsoft.com/office/drawing/2014/main" id="{33549C6E-66A6-6B0A-61DA-D6A1EAD856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e239c3218e_0_100:notes">
            <a:extLst>
              <a:ext uri="{FF2B5EF4-FFF2-40B4-BE49-F238E27FC236}">
                <a16:creationId xmlns:a16="http://schemas.microsoft.com/office/drawing/2014/main" id="{4FDA0FC3-D7E6-78CE-482D-5FD27A202B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77768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69</a:t>
            </a:fld>
            <a:endParaRPr lang="en-US"/>
          </a:p>
        </p:txBody>
      </p:sp>
    </p:spTree>
    <p:extLst>
      <p:ext uri="{BB962C8B-B14F-4D97-AF65-F5344CB8AC3E}">
        <p14:creationId xmlns:p14="http://schemas.microsoft.com/office/powerpoint/2010/main" val="1507190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8/3/2026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8/3/2026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8/3/2026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8/3/2026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8/3/2026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8/3/2026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0C0C0C"/>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3865643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8/3/2026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4">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386_382CDBBB.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387_83CD609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microsoft.com/office/2018/10/relationships/comments" Target="../comments/modernComment_38B_2B8E8543.xm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microsoft.com/office/2018/10/relationships/comments" Target="../comments/modernComment_38F_C6F4B6D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399_97B7909B.xm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39A_20CD7A07.xm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8/10/relationships/comments" Target="../comments/modernComment_391_F05A041F.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microsoft.com/office/2018/10/relationships/comments" Target="../comments/modernComment_39D_5369B47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microsoft.com/office/2018/10/relationships/comments" Target="../comments/modernComment_393_F447ADC.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microsoft.com/office/2018/10/relationships/comments" Target="../comments/modernComment_3A2_9568F494.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microsoft.com/office/2018/10/relationships/comments" Target="../comments/modernComment_394_BD9EE67F.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microsoft.com/office/2018/10/relationships/comments" Target="../comments/modernComment_3B3_D4B4FBA1.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7200"/>
              <a:t>Campaign Academy:</a:t>
            </a:r>
            <a:br>
              <a:rPr lang="en-US" altLang="en-US" sz="7200" dirty="0"/>
            </a:br>
            <a:r>
              <a:rPr lang="en-US" altLang="en-US" sz="7200"/>
              <a:t>Planning and Coalition Building</a:t>
            </a:r>
            <a:endParaRPr lang="en-US" altLang="en-US"/>
          </a:p>
        </p:txBody>
      </p:sp>
      <p:sp>
        <p:nvSpPr>
          <p:cNvPr id="102402" name="Content Placeholder 2"/>
          <p:cNvSpPr>
            <a:spLocks noGrp="1"/>
          </p:cNvSpPr>
          <p:nvPr>
            <p:ph type="subTitle" idx="1"/>
          </p:nvPr>
        </p:nvSpPr>
        <p:spPr/>
        <p:txBody>
          <a:bodyPr vert="horz" lIns="91440" tIns="45720" rIns="91440" bIns="45720" rtlCol="0" anchor="t">
            <a:normAutofit/>
          </a:bodyPr>
          <a:lstStyle/>
          <a:p>
            <a:pPr marL="0" indent="0">
              <a:buNone/>
            </a:pPr>
            <a:r>
              <a:rPr lang="en-US" altLang="en-US" sz="4700"/>
              <a:t>[location], 2026</a:t>
            </a:r>
          </a:p>
          <a:p>
            <a:pPr marL="0" indent="0" algn="ctr">
              <a:buNone/>
            </a:pPr>
            <a:endParaRPr lang="en-US" altLang="en-US" sz="9597"/>
          </a:p>
        </p:txBody>
      </p:sp>
    </p:spTree>
    <p:extLst>
      <p:ext uri="{BB962C8B-B14F-4D97-AF65-F5344CB8AC3E}">
        <p14:creationId xmlns:p14="http://schemas.microsoft.com/office/powerpoint/2010/main" val="73249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8B0C-DF80-61B9-6066-3A07D9AD5571}"/>
              </a:ext>
            </a:extLst>
          </p:cNvPr>
          <p:cNvSpPr>
            <a:spLocks noGrp="1"/>
          </p:cNvSpPr>
          <p:nvPr>
            <p:ph type="title"/>
          </p:nvPr>
        </p:nvSpPr>
        <p:spPr/>
        <p:txBody>
          <a:bodyPr/>
          <a:lstStyle/>
          <a:p>
            <a:r>
              <a:rPr lang="en-US"/>
              <a:t>Entry Activity</a:t>
            </a:r>
          </a:p>
        </p:txBody>
      </p:sp>
      <p:sp>
        <p:nvSpPr>
          <p:cNvPr id="3" name="Content Placeholder 2">
            <a:extLst>
              <a:ext uri="{FF2B5EF4-FFF2-40B4-BE49-F238E27FC236}">
                <a16:creationId xmlns:a16="http://schemas.microsoft.com/office/drawing/2014/main" id="{A7B27BC3-47CD-A872-B315-CEC45F01D5F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34982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5515"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2460" y="282239"/>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7537" y="3271592"/>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232747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5801"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4400" y="1089907"/>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39867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Key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531664225"/>
              </p:ext>
            </p:extLst>
          </p:nvPr>
        </p:nvGraphicFramePr>
        <p:xfrm>
          <a:off x="4851494" y="1"/>
          <a:ext cx="6858000" cy="7127525"/>
        </p:xfrm>
        <a:graphic>
          <a:graphicData uri="http://schemas.openxmlformats.org/drawingml/2006/table">
            <a:tbl>
              <a:tblPr firstRow="1" firstCol="1" bandRow="1">
                <a:tableStyleId>{073A0DAA-6AF3-43AB-8588-CEC1D06C72B9}</a:tableStyleId>
              </a:tblPr>
              <a:tblGrid>
                <a:gridCol w="6858000">
                  <a:extLst>
                    <a:ext uri="{9D8B030D-6E8A-4147-A177-3AD203B41FA5}">
                      <a16:colId xmlns:a16="http://schemas.microsoft.com/office/drawing/2014/main" val="4234582280"/>
                    </a:ext>
                  </a:extLst>
                </a:gridCol>
              </a:tblGrid>
              <a:tr h="7127525">
                <a:tc>
                  <a:txBody>
                    <a:bodyPr/>
                    <a:lstStyle/>
                    <a:p>
                      <a:pPr marL="0" marR="0">
                        <a:lnSpc>
                          <a:spcPct val="107000"/>
                        </a:lnSpc>
                        <a:spcBef>
                          <a:spcPts val="0"/>
                        </a:spcBef>
                        <a:spcAft>
                          <a:spcPts val="0"/>
                        </a:spcAft>
                      </a:pPr>
                      <a:r>
                        <a:rPr lang="en-US" sz="3600">
                          <a:solidFill>
                            <a:schemeClr val="tx2"/>
                          </a:solidFill>
                          <a:effectLst/>
                          <a:latin typeface="+mn-lt"/>
                        </a:rPr>
                        <a:t>Participants</a:t>
                      </a:r>
                      <a:r>
                        <a:rPr lang="en-US" sz="3600" baseline="0">
                          <a:solidFill>
                            <a:schemeClr val="tx2"/>
                          </a:solidFill>
                          <a:effectLst/>
                          <a:latin typeface="+mn-lt"/>
                        </a:rPr>
                        <a:t> will understand:</a:t>
                      </a:r>
                    </a:p>
                    <a:p>
                      <a:pPr marL="0" marR="0">
                        <a:lnSpc>
                          <a:spcPct val="107000"/>
                        </a:lnSpc>
                        <a:spcBef>
                          <a:spcPts val="0"/>
                        </a:spcBef>
                        <a:spcAft>
                          <a:spcPts val="0"/>
                        </a:spcAft>
                      </a:pPr>
                      <a:endParaRPr lang="en-US" sz="3600" baseline="0">
                        <a:solidFill>
                          <a:schemeClr val="tx2"/>
                        </a:solidFill>
                        <a:effectLst/>
                        <a:latin typeface="+mn-lt"/>
                      </a:endParaRPr>
                    </a:p>
                    <a:p>
                      <a:pPr marL="0" marR="0">
                        <a:lnSpc>
                          <a:spcPct val="107000"/>
                        </a:lnSpc>
                        <a:spcBef>
                          <a:spcPts val="0"/>
                        </a:spcBef>
                        <a:spcAft>
                          <a:spcPts val="0"/>
                        </a:spcAft>
                      </a:pPr>
                      <a:r>
                        <a:rPr lang="en-US" sz="3600" b="0" baseline="0">
                          <a:solidFill>
                            <a:schemeClr val="tx2"/>
                          </a:solidFill>
                          <a:effectLst/>
                          <a:latin typeface="+mn-lt"/>
                        </a:rPr>
                        <a:t>Why the Campaign Lab exists</a:t>
                      </a:r>
                    </a:p>
                    <a:p>
                      <a:pPr marL="0" marR="0">
                        <a:lnSpc>
                          <a:spcPct val="107000"/>
                        </a:lnSpc>
                        <a:spcBef>
                          <a:spcPts val="0"/>
                        </a:spcBef>
                        <a:spcAft>
                          <a:spcPts val="0"/>
                        </a:spcAft>
                      </a:pPr>
                      <a:endParaRPr lang="en-US" sz="3600" b="0" baseline="0">
                        <a:solidFill>
                          <a:schemeClr val="tx2"/>
                        </a:solidFill>
                        <a:effectLst/>
                        <a:latin typeface="+mn-lt"/>
                      </a:endParaRPr>
                    </a:p>
                    <a:p>
                      <a:pPr marL="0" marR="0">
                        <a:lnSpc>
                          <a:spcPct val="107000"/>
                        </a:lnSpc>
                        <a:spcBef>
                          <a:spcPts val="0"/>
                        </a:spcBef>
                        <a:spcAft>
                          <a:spcPts val="0"/>
                        </a:spcAft>
                      </a:pPr>
                      <a:r>
                        <a:rPr lang="en-US" sz="3600" b="0" baseline="0">
                          <a:solidFill>
                            <a:schemeClr val="tx2"/>
                          </a:solidFill>
                          <a:effectLst/>
                          <a:latin typeface="+mn-lt"/>
                        </a:rPr>
                        <a:t>How the Campaign Lab operates to support and network local campaigns</a:t>
                      </a:r>
                    </a:p>
                    <a:p>
                      <a:pPr marL="0" marR="0">
                        <a:lnSpc>
                          <a:spcPct val="107000"/>
                        </a:lnSpc>
                        <a:spcBef>
                          <a:spcPts val="0"/>
                        </a:spcBef>
                        <a:spcAft>
                          <a:spcPts val="0"/>
                        </a:spcAft>
                      </a:pPr>
                      <a:endParaRPr lang="en-US" sz="3600" b="0" baseline="0">
                        <a:solidFill>
                          <a:schemeClr val="tx2"/>
                        </a:solidFill>
                        <a:effectLst/>
                        <a:latin typeface="+mn-lt"/>
                        <a:ea typeface="Calibri" panose="020F0502020204030204" pitchFamily="34" charset="0"/>
                      </a:endParaRPr>
                    </a:p>
                    <a:p>
                      <a:pPr marL="0" marR="0">
                        <a:lnSpc>
                          <a:spcPct val="107000"/>
                        </a:lnSpc>
                        <a:spcBef>
                          <a:spcPts val="0"/>
                        </a:spcBef>
                        <a:spcAft>
                          <a:spcPts val="0"/>
                        </a:spcAft>
                      </a:pPr>
                      <a:r>
                        <a:rPr lang="en-US" sz="3600" b="0" baseline="0" dirty="0">
                          <a:solidFill>
                            <a:schemeClr val="tx2"/>
                          </a:solidFill>
                          <a:effectLst/>
                          <a:latin typeface="+mn-lt"/>
                          <a:ea typeface="Calibri"/>
                        </a:rPr>
                        <a:t>What is expected for participation in Planning and </a:t>
                      </a:r>
                      <a:r>
                        <a:rPr lang="en-US" sz="3600" b="0" baseline="0">
                          <a:solidFill>
                            <a:schemeClr val="tx2"/>
                          </a:solidFill>
                          <a:effectLst/>
                          <a:latin typeface="+mn-lt"/>
                          <a:ea typeface="Calibri"/>
                        </a:rPr>
                        <a:t>Coalition Building</a:t>
                      </a:r>
                      <a:endParaRPr lang="en-US" sz="3600" b="0" baseline="0" dirty="0">
                        <a:solidFill>
                          <a:schemeClr val="tx2"/>
                        </a:solidFill>
                        <a:effectLst/>
                        <a:latin typeface="+mn-lt"/>
                        <a:ea typeface="Calibri"/>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Tree>
    <p:extLst>
      <p:ext uri="{BB962C8B-B14F-4D97-AF65-F5344CB8AC3E}">
        <p14:creationId xmlns:p14="http://schemas.microsoft.com/office/powerpoint/2010/main" val="94246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8389" y="161366"/>
            <a:ext cx="6970643" cy="6624917"/>
          </a:xfrm>
        </p:spPr>
        <p:txBody>
          <a:bodyPr vert="horz" lIns="91440" tIns="45720" rIns="91440" bIns="45720" rtlCol="0" anchor="t">
            <a:normAutofit fontScale="77500" lnSpcReduction="20000"/>
          </a:bodyPr>
          <a:lstStyle/>
          <a:p>
            <a:pPr marL="0" indent="0">
              <a:buNone/>
            </a:pPr>
            <a:r>
              <a:rPr lang="en-US" sz="4000" b="1">
                <a:solidFill>
                  <a:schemeClr val="tx2"/>
                </a:solidFill>
              </a:rPr>
              <a:t>Day 1</a:t>
            </a:r>
          </a:p>
          <a:p>
            <a:pPr marL="612140" lvl="1" indent="-246380">
              <a:buFont typeface="Courier New,monospace" panose="02070309020205020404" pitchFamily="49" charset="0"/>
              <a:buChar char="o"/>
            </a:pPr>
            <a:r>
              <a:rPr lang="en-US" sz="3600">
                <a:solidFill>
                  <a:schemeClr val="tx2"/>
                </a:solidFill>
              </a:rPr>
              <a:t>7:30-8:30 Breakfast</a:t>
            </a:r>
          </a:p>
          <a:p>
            <a:pPr marL="612140" lvl="1" indent="-246380">
              <a:buFont typeface="Courier New,monospace" panose="02070309020205020404" pitchFamily="49" charset="0"/>
              <a:buChar char="o"/>
            </a:pPr>
            <a:r>
              <a:rPr lang="en-US" sz="3600">
                <a:solidFill>
                  <a:schemeClr val="tx2"/>
                </a:solidFill>
              </a:rPr>
              <a:t>8:30-Noon Meeting</a:t>
            </a:r>
            <a:endParaRPr lang="en-US" sz="3600">
              <a:solidFill>
                <a:srgbClr val="465562"/>
              </a:solidFill>
            </a:endParaRPr>
          </a:p>
          <a:p>
            <a:pPr marL="612140" lvl="1" indent="-246380">
              <a:buFont typeface="Courier New,monospace" panose="02070309020205020404" pitchFamily="49" charset="0"/>
              <a:buChar char="o"/>
            </a:pPr>
            <a:r>
              <a:rPr lang="en-US" sz="3600">
                <a:solidFill>
                  <a:schemeClr val="tx2"/>
                </a:solidFill>
              </a:rPr>
              <a:t>12:00-1:00 Lunch</a:t>
            </a:r>
            <a:endParaRPr lang="en-US" sz="3600">
              <a:solidFill>
                <a:srgbClr val="465562"/>
              </a:solidFill>
            </a:endParaRPr>
          </a:p>
          <a:p>
            <a:pPr marL="612140" lvl="1" indent="-246380">
              <a:buFont typeface="Courier New,monospace" panose="02070309020205020404" pitchFamily="49" charset="0"/>
              <a:buChar char="o"/>
            </a:pPr>
            <a:r>
              <a:rPr lang="en-US" sz="3600">
                <a:solidFill>
                  <a:schemeClr val="tx2"/>
                </a:solidFill>
              </a:rPr>
              <a:t>1:00-4:30 Meeting</a:t>
            </a:r>
            <a:endParaRPr lang="en-US" sz="3600">
              <a:solidFill>
                <a:srgbClr val="465562"/>
              </a:solidFill>
            </a:endParaRPr>
          </a:p>
          <a:p>
            <a:pPr marL="612140" lvl="1" indent="-246380">
              <a:buFont typeface="Courier New,monospace" panose="02070309020205020404" pitchFamily="49" charset="0"/>
              <a:buChar char="o"/>
            </a:pPr>
            <a:r>
              <a:rPr lang="en-US" sz="3600">
                <a:solidFill>
                  <a:schemeClr val="tx2"/>
                </a:solidFill>
              </a:rPr>
              <a:t>4:30-5:00 Networking and Adjourn</a:t>
            </a:r>
            <a:endParaRPr lang="en-US"/>
          </a:p>
          <a:p>
            <a:pPr marL="0" indent="0">
              <a:buNone/>
            </a:pPr>
            <a:r>
              <a:rPr lang="en-US" sz="4000" b="1">
                <a:solidFill>
                  <a:schemeClr val="tx2"/>
                </a:solidFill>
              </a:rPr>
              <a:t>Day 2</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8:30-Noon Meeting</a:t>
            </a:r>
          </a:p>
          <a:p>
            <a:pPr marL="612140" lvl="1" indent="-246380">
              <a:buFont typeface="Courier New" panose="02070309020205020404" pitchFamily="49" charset="0"/>
              <a:buChar char="o"/>
            </a:pPr>
            <a:r>
              <a:rPr lang="en-US" sz="3600">
                <a:solidFill>
                  <a:schemeClr val="tx2"/>
                </a:solidFill>
              </a:rPr>
              <a:t>12:00-1:00 Lunch</a:t>
            </a:r>
          </a:p>
          <a:p>
            <a:pPr marL="612140" lvl="1" indent="-246380">
              <a:buFont typeface="Courier New" panose="02070309020205020404" pitchFamily="49" charset="0"/>
              <a:buChar char="o"/>
            </a:pPr>
            <a:r>
              <a:rPr lang="en-US" sz="3600">
                <a:solidFill>
                  <a:schemeClr val="tx2"/>
                </a:solidFill>
              </a:rPr>
              <a:t>1:00-4:30 Meeting</a:t>
            </a:r>
          </a:p>
          <a:p>
            <a:pPr marL="612140" lvl="1" indent="-246380">
              <a:buFont typeface="Courier New" panose="02070309020205020404" pitchFamily="49" charset="0"/>
              <a:buChar char="o"/>
            </a:pPr>
            <a:r>
              <a:rPr lang="en-US" sz="3600">
                <a:solidFill>
                  <a:schemeClr val="tx2"/>
                </a:solidFill>
              </a:rPr>
              <a:t>4:30-5:00 Networking and Adjourn</a:t>
            </a:r>
          </a:p>
          <a:p>
            <a:pPr marL="0" indent="0">
              <a:buNone/>
            </a:pPr>
            <a:r>
              <a:rPr lang="en-US" sz="4000" b="1">
                <a:solidFill>
                  <a:schemeClr val="tx2"/>
                </a:solidFill>
              </a:rPr>
              <a:t>Day 3</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8:30-1:00 Meeting</a:t>
            </a:r>
          </a:p>
          <a:p>
            <a:pPr marL="612140" lvl="1" indent="-246380">
              <a:buFont typeface="Courier New" panose="02070309020205020404" pitchFamily="49" charset="0"/>
              <a:buChar char="o"/>
            </a:pPr>
            <a:r>
              <a:rPr lang="en-US" sz="3600">
                <a:solidFill>
                  <a:schemeClr val="tx2"/>
                </a:solidFill>
              </a:rPr>
              <a:t>1:00 Adjourn,  Lunch on your own</a:t>
            </a:r>
          </a:p>
          <a:p>
            <a:pPr marL="0" indent="0">
              <a:buNone/>
            </a:pPr>
            <a:endParaRPr lang="en-US" sz="4000" b="1">
              <a:solidFill>
                <a:schemeClr val="tx2"/>
              </a:solidFill>
            </a:endParaRPr>
          </a:p>
          <a:p>
            <a:pPr marL="0" indent="0">
              <a:buNone/>
            </a:pPr>
            <a:endParaRPr lang="en-US" sz="4000" b="1">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5828" y="381000"/>
            <a:ext cx="3293422" cy="1371600"/>
          </a:xfrm>
        </p:spPr>
        <p:txBody>
          <a:bodyPr>
            <a:normAutofit/>
          </a:bodyPr>
          <a:lstStyle/>
          <a:p>
            <a:r>
              <a:rPr lang="en-US" sz="3600"/>
              <a:t>Overall  Agenda</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Tree>
    <p:extLst>
      <p:ext uri="{BB962C8B-B14F-4D97-AF65-F5344CB8AC3E}">
        <p14:creationId xmlns:p14="http://schemas.microsoft.com/office/powerpoint/2010/main" val="221127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Today’s </a:t>
            </a:r>
            <a:r>
              <a:rPr lang="en-US" dirty="0"/>
              <a:t>Agenda and Outcomes</a:t>
            </a:r>
          </a:p>
        </p:txBody>
      </p:sp>
      <p:sp>
        <p:nvSpPr>
          <p:cNvPr id="3" name="Content Placeholder 2"/>
          <p:cNvSpPr>
            <a:spLocks noGrp="1"/>
          </p:cNvSpPr>
          <p:nvPr>
            <p:ph idx="1"/>
          </p:nvPr>
        </p:nvSpPr>
        <p:spPr>
          <a:xfrm>
            <a:off x="5159829" y="1070430"/>
            <a:ext cx="6487885" cy="4426856"/>
          </a:xfrm>
        </p:spPr>
        <p:txBody>
          <a:bodyPr vert="horz" lIns="91440" tIns="45720" rIns="91440" bIns="45720" rtlCol="0" anchor="t">
            <a:normAutofit/>
          </a:bodyPr>
          <a:lstStyle/>
          <a:p>
            <a:pPr marL="612140" lvl="1" indent="-246380">
              <a:buFont typeface="Courier New,monospace"/>
              <a:buChar char="o"/>
            </a:pPr>
            <a:r>
              <a:rPr lang="en-US">
                <a:solidFill>
                  <a:schemeClr val="tx2"/>
                </a:solidFill>
              </a:rPr>
              <a:t>7:30-8:30 Breakfast</a:t>
            </a:r>
            <a:endParaRPr lang="en-US"/>
          </a:p>
          <a:p>
            <a:pPr marL="612140" lvl="1" indent="-246380">
              <a:buFont typeface="Courier New,monospace"/>
              <a:buChar char="o"/>
            </a:pPr>
            <a:r>
              <a:rPr lang="en-US">
                <a:solidFill>
                  <a:schemeClr val="tx2"/>
                </a:solidFill>
              </a:rPr>
              <a:t>8:30-9:00 Welcome</a:t>
            </a:r>
          </a:p>
          <a:p>
            <a:pPr marL="612140" lvl="1" indent="-246380">
              <a:buFont typeface="Courier New,monospace"/>
              <a:buChar char="o"/>
            </a:pPr>
            <a:r>
              <a:rPr lang="en-US">
                <a:solidFill>
                  <a:schemeClr val="tx2"/>
                </a:solidFill>
              </a:rPr>
              <a:t>9:00-10:15 World As It Should Be</a:t>
            </a:r>
            <a:endParaRPr lang="en-US" dirty="0">
              <a:solidFill>
                <a:schemeClr val="tx2"/>
              </a:solidFill>
            </a:endParaRPr>
          </a:p>
          <a:p>
            <a:pPr marL="612140" lvl="1" indent="-246380">
              <a:buFont typeface="Courier New,monospace"/>
              <a:buChar char="o"/>
            </a:pPr>
            <a:r>
              <a:rPr lang="en-US">
                <a:solidFill>
                  <a:schemeClr val="tx2"/>
                </a:solidFill>
              </a:rPr>
              <a:t>10:15-10:30 Break</a:t>
            </a:r>
            <a:endParaRPr lang="en-US" dirty="0">
              <a:solidFill>
                <a:schemeClr val="tx2"/>
              </a:solidFill>
            </a:endParaRPr>
          </a:p>
          <a:p>
            <a:pPr marL="612140" lvl="1" indent="-246380">
              <a:buFont typeface="Courier New,monospace"/>
              <a:buChar char="o"/>
            </a:pPr>
            <a:r>
              <a:rPr lang="en-US">
                <a:solidFill>
                  <a:schemeClr val="tx2"/>
                </a:solidFill>
              </a:rPr>
              <a:t>10:30-12:00 World As It Is</a:t>
            </a:r>
            <a:endParaRPr lang="en-US" dirty="0">
              <a:solidFill>
                <a:schemeClr val="tx2"/>
              </a:solidFill>
            </a:endParaRPr>
          </a:p>
          <a:p>
            <a:pPr marL="612140" lvl="1" indent="-246380">
              <a:buFont typeface="Courier New,monospace"/>
              <a:buChar char="o"/>
            </a:pPr>
            <a:r>
              <a:rPr lang="en-US">
                <a:solidFill>
                  <a:schemeClr val="tx2"/>
                </a:solidFill>
              </a:rPr>
              <a:t>12:00-1:00 Lunch</a:t>
            </a:r>
            <a:endParaRPr lang="en-US"/>
          </a:p>
          <a:p>
            <a:pPr marL="612140" lvl="1" indent="-246380">
              <a:buFont typeface="Courier New,monospace"/>
              <a:buChar char="o"/>
            </a:pPr>
            <a:r>
              <a:rPr lang="en-US">
                <a:solidFill>
                  <a:schemeClr val="tx2"/>
                </a:solidFill>
              </a:rPr>
              <a:t>1:00-2:00 Power Shield</a:t>
            </a:r>
          </a:p>
          <a:p>
            <a:pPr marL="612140" lvl="1" indent="-246380">
              <a:buFont typeface="Courier New,monospace"/>
              <a:buChar char="o"/>
            </a:pPr>
            <a:r>
              <a:rPr lang="en-US">
                <a:solidFill>
                  <a:schemeClr val="tx2"/>
                </a:solidFill>
              </a:rPr>
              <a:t>2:00-2:15 Break</a:t>
            </a:r>
            <a:endParaRPr lang="en-US" dirty="0">
              <a:solidFill>
                <a:schemeClr val="tx2"/>
              </a:solidFill>
            </a:endParaRPr>
          </a:p>
          <a:p>
            <a:pPr marL="612140" lvl="1" indent="-246380">
              <a:buFont typeface="Courier New,monospace"/>
              <a:buChar char="o"/>
            </a:pPr>
            <a:r>
              <a:rPr lang="en-US">
                <a:solidFill>
                  <a:schemeClr val="tx2"/>
                </a:solidFill>
              </a:rPr>
              <a:t>2:15-4:30 Power Shield, Pillars of Power</a:t>
            </a:r>
            <a:endParaRPr lang="en-US" dirty="0">
              <a:solidFill>
                <a:schemeClr val="tx2"/>
              </a:solidFill>
            </a:endParaRPr>
          </a:p>
          <a:p>
            <a:pPr marL="612140" lvl="1" indent="-246380">
              <a:buFont typeface="Courier New,monospace"/>
              <a:buChar char="o"/>
            </a:pPr>
            <a:r>
              <a:rPr lang="en-US">
                <a:solidFill>
                  <a:schemeClr val="tx2"/>
                </a:solidFill>
              </a:rPr>
              <a:t>4:30-5:00 Networking and Adjourn</a:t>
            </a:r>
            <a:endParaRPr lang="en-US"/>
          </a:p>
          <a:p>
            <a:pPr marL="0" indent="0">
              <a:buNone/>
            </a:pPr>
            <a:endParaRPr lang="en-US" dirty="0"/>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Tree>
    <p:extLst>
      <p:ext uri="{BB962C8B-B14F-4D97-AF65-F5344CB8AC3E}">
        <p14:creationId xmlns:p14="http://schemas.microsoft.com/office/powerpoint/2010/main" val="2124386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a:t>Logistics to Remember</a:t>
            </a:r>
            <a:endParaRPr/>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Questions to Ask</a:t>
            </a:r>
            <a:endParaRPr sz="4800">
              <a:solidFill>
                <a:schemeClr val="dk1"/>
              </a:solidFill>
            </a:endParaRPr>
          </a:p>
          <a:p>
            <a:pPr marL="0" indent="0">
              <a:spcBef>
                <a:spcPts val="640"/>
              </a:spcBef>
              <a:buNone/>
            </a:pPr>
            <a:r>
              <a:rPr lang="en-US" sz="4800">
                <a:solidFill>
                  <a:schemeClr val="dk1"/>
                </a:solidFill>
              </a:rPr>
              <a:t>Bathroom</a:t>
            </a:r>
            <a:endParaRPr sz="4800">
              <a:solidFill>
                <a:schemeClr val="dk1"/>
              </a:solidFill>
            </a:endParaRPr>
          </a:p>
          <a:p>
            <a:pPr marL="0" indent="0">
              <a:spcBef>
                <a:spcPts val="640"/>
              </a:spcBef>
              <a:buNone/>
            </a:pPr>
            <a:r>
              <a:rPr lang="en-US" sz="4800">
                <a:solidFill>
                  <a:schemeClr val="dk1"/>
                </a:solidFill>
              </a:rPr>
              <a:t>Materials</a:t>
            </a:r>
            <a:endParaRPr sz="4800">
              <a:solidFill>
                <a:schemeClr val="dk1"/>
              </a:solidFill>
            </a:endParaRPr>
          </a:p>
          <a:p>
            <a:pPr marL="0" indent="0">
              <a:spcBef>
                <a:spcPts val="640"/>
              </a:spcBef>
              <a:buNone/>
            </a:pPr>
            <a:r>
              <a:rPr lang="en-US" sz="4800">
                <a:solidFill>
                  <a:schemeClr val="dk1"/>
                </a:solidFill>
              </a:rPr>
              <a:t>Food</a:t>
            </a:r>
            <a:endParaRPr sz="4800">
              <a:solidFill>
                <a:schemeClr val="dk1"/>
              </a:solidFill>
            </a:endParaRPr>
          </a:p>
          <a:p>
            <a:pPr marL="0" indent="0">
              <a:spcBef>
                <a:spcPts val="640"/>
              </a:spcBef>
              <a:buNone/>
            </a:pPr>
            <a:r>
              <a:rPr lang="en-US" sz="4800">
                <a:solidFill>
                  <a:schemeClr val="dk1"/>
                </a:solidFill>
              </a:rPr>
              <a:t>Room Temperature</a:t>
            </a:r>
          </a:p>
          <a:p>
            <a:pPr marL="0" indent="0">
              <a:spcBef>
                <a:spcPts val="640"/>
              </a:spcBef>
              <a:buNone/>
            </a:pPr>
            <a:r>
              <a:rPr lang="en-US" sz="4800">
                <a:solidFill>
                  <a:schemeClr val="dk1"/>
                </a:solidFill>
              </a:rPr>
              <a:t>PEPs Portal</a:t>
            </a:r>
            <a:endParaRPr sz="4800">
              <a:solidFill>
                <a:schemeClr val="dk1"/>
              </a:solidFill>
            </a:endParaRPr>
          </a:p>
        </p:txBody>
      </p:sp>
      <p:sp>
        <p:nvSpPr>
          <p:cNvPr id="3" name="Text Placeholder 2"/>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Tree>
    <p:extLst>
      <p:ext uri="{BB962C8B-B14F-4D97-AF65-F5344CB8AC3E}">
        <p14:creationId xmlns:p14="http://schemas.microsoft.com/office/powerpoint/2010/main" val="217354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4">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2001"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6001"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73076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7F3C0-3A03-12E8-134C-E7C93492EB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795779D-C3A3-012C-88F6-CB4CAD072EB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3792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Core Values</a:t>
            </a:r>
          </a:p>
        </p:txBody>
      </p:sp>
      <p:sp>
        <p:nvSpPr>
          <p:cNvPr id="3" name="Text Placeholder 2"/>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5163-A1FB-43B2-AE88-A8839016052F}"/>
              </a:ext>
            </a:extLst>
          </p:cNvPr>
          <p:cNvSpPr>
            <a:spLocks noGrp="1"/>
          </p:cNvSpPr>
          <p:nvPr>
            <p:ph type="title"/>
          </p:nvPr>
        </p:nvSpPr>
        <p:spPr>
          <a:xfrm>
            <a:off x="777240" y="-434419"/>
            <a:ext cx="10058400" cy="1450757"/>
          </a:xfrm>
        </p:spPr>
        <p:txBody>
          <a:bodyPr/>
          <a:lstStyle/>
          <a:p>
            <a:r>
              <a:rPr lang="en-US"/>
              <a:t>Core Values p.12</a:t>
            </a:r>
          </a:p>
        </p:txBody>
      </p:sp>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777240" y="1402357"/>
            <a:ext cx="10991088" cy="4439305"/>
          </a:xfrm>
        </p:spPr>
        <p:txBody>
          <a:bodyPr vert="horz" lIns="0" tIns="45720" rIns="0" bIns="45720" rtlCol="0" anchor="t">
            <a:normAutofit/>
          </a:bodyPr>
          <a:lstStyle/>
          <a:p>
            <a:pPr>
              <a:lnSpc>
                <a:spcPct val="150000"/>
              </a:lnSpc>
            </a:pPr>
            <a:r>
              <a:rPr lang="en-US" sz="3600" i="1"/>
              <a:t>Core values are the fundamental beliefs of a person. These guiding principles dictate behavior and can help people understand the difference between right and wrong – These can often be expressed using one or two words. </a:t>
            </a:r>
            <a:endParaRPr lang="en-US" sz="3600">
              <a:cs typeface="Calibri"/>
            </a:endParaRPr>
          </a:p>
        </p:txBody>
      </p:sp>
    </p:spTree>
    <p:extLst>
      <p:ext uri="{BB962C8B-B14F-4D97-AF65-F5344CB8AC3E}">
        <p14:creationId xmlns:p14="http://schemas.microsoft.com/office/powerpoint/2010/main" val="1808690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srcRect l="290" t="61874" r="-145" b="-122"/>
          <a:stretch/>
        </p:blipFill>
        <p:spPr bwMode="auto">
          <a:xfrm>
            <a:off x="526746" y="988906"/>
            <a:ext cx="7417486" cy="19144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941B162-A2D2-4EAE-A036-DE4AB187CF91}"/>
              </a:ext>
            </a:extLst>
          </p:cNvPr>
          <p:cNvSpPr/>
          <p:nvPr/>
        </p:nvSpPr>
        <p:spPr>
          <a:xfrm>
            <a:off x="545826" y="3167158"/>
            <a:ext cx="7183253" cy="2677656"/>
          </a:xfrm>
          <a:prstGeom prst="rect">
            <a:avLst/>
          </a:prstGeom>
        </p:spPr>
        <p:txBody>
          <a:bodyPr wrap="square">
            <a:spAutoFit/>
          </a:bodyPr>
          <a:lstStyle/>
          <a:p>
            <a:r>
              <a:rPr lang="en-US" sz="2800" i="1"/>
              <a:t>Core values are the fundamental beliefs of a person. These guiding principles dictate behavior and can help people understand the difference between right and wrong – These can often be expressed using one or two words.</a:t>
            </a:r>
            <a:endParaRPr lang="en-US" sz="28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7942138" y="523684"/>
            <a:ext cx="3863693" cy="55705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305036" y="301366"/>
            <a:ext cx="3419638" cy="1382337"/>
          </a:xfrm>
        </p:spPr>
        <p:txBody>
          <a:bodyPr>
            <a:normAutofit/>
          </a:bodyPr>
          <a:lstStyle/>
          <a:p>
            <a:r>
              <a:rPr lang="en-US" sz="3600"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8176985" y="1676446"/>
            <a:ext cx="3690257" cy="4192648"/>
          </a:xfrm>
        </p:spPr>
        <p:txBody>
          <a:bodyPr vert="horz" lIns="91440" tIns="45720" rIns="91440" bIns="45720" rtlCol="0" anchor="t">
            <a:normAutofit fontScale="92500" lnSpcReduction="10000"/>
          </a:bodyPr>
          <a:lstStyle/>
          <a:p>
            <a:pPr marL="246380" indent="-246380"/>
            <a:r>
              <a:rPr lang="en-US" sz="3200"/>
              <a:t>Name</a:t>
            </a:r>
            <a:endParaRPr lang="en-US"/>
          </a:p>
          <a:p>
            <a:pPr marL="246380" indent="-246380"/>
            <a:r>
              <a:rPr lang="en-US" sz="3200"/>
              <a:t>Pronouns</a:t>
            </a:r>
            <a:endParaRPr lang="en-US" sz="3200" dirty="0"/>
          </a:p>
          <a:p>
            <a:pPr marL="246380" indent="-246380"/>
            <a:r>
              <a:rPr lang="en-US" sz="3200"/>
              <a:t>State or local</a:t>
            </a:r>
          </a:p>
          <a:p>
            <a:pPr marL="246380" indent="-246380"/>
            <a:r>
              <a:rPr lang="en-US" sz="3200"/>
              <a:t>Core Value – One or two words that describes a fundamental belief held by you </a:t>
            </a:r>
          </a:p>
          <a:p>
            <a:pPr marL="246380" indent="-246380"/>
            <a:r>
              <a:rPr lang="en-US" sz="3200"/>
              <a:t>15 Seconds Each</a:t>
            </a:r>
          </a:p>
        </p:txBody>
      </p:sp>
    </p:spTree>
    <p:extLst>
      <p:ext uri="{BB962C8B-B14F-4D97-AF65-F5344CB8AC3E}">
        <p14:creationId xmlns:p14="http://schemas.microsoft.com/office/powerpoint/2010/main" val="860697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5764" y="896112"/>
            <a:ext cx="3150759" cy="923017"/>
          </a:xfrm>
        </p:spPr>
        <p:txBody>
          <a:bodyPr/>
          <a:lstStyle/>
          <a:p>
            <a:r>
              <a:rPr lang="en-US" b="1"/>
              <a:t>Core Values</a:t>
            </a:r>
          </a:p>
        </p:txBody>
      </p:sp>
      <p:sp>
        <p:nvSpPr>
          <p:cNvPr id="3" name="Content Placeholder 2"/>
          <p:cNvSpPr>
            <a:spLocks noGrp="1"/>
          </p:cNvSpPr>
          <p:nvPr>
            <p:ph idx="1"/>
          </p:nvPr>
        </p:nvSpPr>
        <p:spPr>
          <a:xfrm>
            <a:off x="5023105" y="2207029"/>
            <a:ext cx="7168895" cy="1907771"/>
          </a:xfrm>
        </p:spPr>
        <p:txBody>
          <a:bodyPr vert="horz" lIns="91440" tIns="45720" rIns="91440" bIns="45720" rtlCol="0" anchor="t">
            <a:normAutofit/>
          </a:bodyPr>
          <a:lstStyle/>
          <a:p>
            <a:pPr marL="0" indent="0" algn="ctr">
              <a:buNone/>
            </a:pPr>
            <a:r>
              <a:rPr lang="en-US" sz="4400"/>
              <a:t>Core Values are critical for building solidarity in our work.</a:t>
            </a:r>
            <a:endParaRPr lang="en-US"/>
          </a:p>
        </p:txBody>
      </p:sp>
      <p:pic>
        <p:nvPicPr>
          <p:cNvPr id="4" name="Picture 5" descr="Diagram, text&#10;&#10;Description automatically generated">
            <a:extLst>
              <a:ext uri="{FF2B5EF4-FFF2-40B4-BE49-F238E27FC236}">
                <a16:creationId xmlns:a16="http://schemas.microsoft.com/office/drawing/2014/main" id="{66D75C71-29D7-927A-DCD1-CCA292F52B8B}"/>
              </a:ext>
            </a:extLst>
          </p:cNvPr>
          <p:cNvPicPr>
            <a:picLocks noChangeAspect="1"/>
          </p:cNvPicPr>
          <p:nvPr/>
        </p:nvPicPr>
        <p:blipFill>
          <a:blip r:embed="rId2"/>
          <a:stretch>
            <a:fillRect/>
          </a:stretch>
        </p:blipFill>
        <p:spPr>
          <a:xfrm>
            <a:off x="509016" y="368372"/>
            <a:ext cx="4299857" cy="5725885"/>
          </a:xfrm>
          <a:prstGeom prst="rect">
            <a:avLst/>
          </a:prstGeom>
        </p:spPr>
      </p:pic>
    </p:spTree>
    <p:extLst>
      <p:ext uri="{BB962C8B-B14F-4D97-AF65-F5344CB8AC3E}">
        <p14:creationId xmlns:p14="http://schemas.microsoft.com/office/powerpoint/2010/main" val="942498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805535" y="190489"/>
            <a:ext cx="4776866" cy="1450757"/>
          </a:xfrm>
        </p:spPr>
        <p:txBody>
          <a:bodyPr>
            <a:normAutofit/>
          </a:bodyPr>
          <a:lstStyle/>
          <a:p>
            <a:r>
              <a:rPr lang="en-US" sz="3700" b="1"/>
              <a:t>Core Values as a Work Life Balancer p. 12</a:t>
            </a:r>
          </a:p>
        </p:txBody>
      </p:sp>
      <p:pic>
        <p:nvPicPr>
          <p:cNvPr id="7170" name="Picture 2" descr="A picture containing text, sitting, wooden&#10;&#10;Description automatically generated">
            <a:extLst>
              <a:ext uri="{FF2B5EF4-FFF2-40B4-BE49-F238E27FC236}">
                <a16:creationId xmlns:a16="http://schemas.microsoft.com/office/drawing/2014/main" id="{7B8DE775-C302-4B7D-B77C-23F1ED32B49D}"/>
              </a:ext>
            </a:extLst>
          </p:cNvPr>
          <p:cNvPicPr>
            <a:picLocks noChangeAspect="1" noChangeArrowheads="1"/>
          </p:cNvPicPr>
          <p:nvPr/>
        </p:nvPicPr>
        <p:blipFill rotWithShape="1">
          <a:blip r:embed="rId4"/>
          <a:srcRect l="6579" r="6579"/>
          <a:stretch/>
        </p:blipFill>
        <p:spPr bwMode="auto">
          <a:xfrm>
            <a:off x="182256" y="1429461"/>
            <a:ext cx="5204210" cy="399517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11394" y="2152188"/>
            <a:ext cx="6580606" cy="4182124"/>
          </a:xfrm>
        </p:spPr>
        <p:txBody>
          <a:bodyPr vert="horz" lIns="0" tIns="45720" rIns="0" bIns="45720" rtlCol="0" anchor="t">
            <a:normAutofit fontScale="77500" lnSpcReduction="20000"/>
          </a:bodyPr>
          <a:lstStyle/>
          <a:p>
            <a:pPr marL="0" indent="0">
              <a:lnSpc>
                <a:spcPct val="120000"/>
              </a:lnSpc>
              <a:buNone/>
            </a:pPr>
            <a:r>
              <a:rPr lang="en-US" sz="3100">
                <a:solidFill>
                  <a:schemeClr val="tx1"/>
                </a:solidFill>
              </a:rPr>
              <a:t>Reflecting on work and your life </a:t>
            </a:r>
          </a:p>
          <a:p>
            <a:pPr marL="0" indent="0">
              <a:lnSpc>
                <a:spcPct val="120000"/>
              </a:lnSpc>
              <a:buNone/>
            </a:pPr>
            <a:endParaRPr lang="en-US" sz="3100">
              <a:solidFill>
                <a:schemeClr val="tx1"/>
              </a:solidFill>
            </a:endParaRPr>
          </a:p>
          <a:p>
            <a:pPr marL="657860" lvl="1" indent="-457200">
              <a:lnSpc>
                <a:spcPct val="120000"/>
              </a:lnSpc>
              <a:buClrTx/>
              <a:buFont typeface="Arial" panose="020B0604020202020204" pitchFamily="34" charset="0"/>
              <a:buChar char="•"/>
            </a:pPr>
            <a:r>
              <a:rPr lang="en-US" sz="3100">
                <a:solidFill>
                  <a:schemeClr val="tx1"/>
                </a:solidFill>
              </a:rPr>
              <a:t>What are the core values that drive my work and life?</a:t>
            </a:r>
            <a:endParaRPr lang="en-US" sz="3100">
              <a:solidFill>
                <a:schemeClr val="tx1"/>
              </a:solidFill>
              <a:effectLst/>
              <a:cs typeface="Calibri" panose="020F0502020204030204"/>
            </a:endParaRPr>
          </a:p>
          <a:p>
            <a:pPr marL="200660" lvl="1" indent="0">
              <a:lnSpc>
                <a:spcPct val="120000"/>
              </a:lnSpc>
              <a:buNone/>
            </a:pPr>
            <a:endParaRPr lang="en-US" sz="3100">
              <a:solidFill>
                <a:schemeClr val="tx1"/>
              </a:solidFill>
              <a:cs typeface="Calibri" panose="020F0502020204030204"/>
            </a:endParaRPr>
          </a:p>
          <a:p>
            <a:pPr marL="657860" lvl="1" indent="-457200">
              <a:lnSpc>
                <a:spcPct val="120000"/>
              </a:lnSpc>
              <a:buClrTx/>
              <a:buFont typeface="Arial" panose="020B0604020202020204" pitchFamily="34" charset="0"/>
              <a:buChar char="•"/>
            </a:pPr>
            <a:r>
              <a:rPr lang="en-US" sz="3100">
                <a:solidFill>
                  <a:schemeClr val="tx1"/>
                </a:solidFill>
              </a:rPr>
              <a:t>How am I living and working with integrity towards these values?</a:t>
            </a:r>
            <a:endParaRPr lang="en-US" sz="3100">
              <a:solidFill>
                <a:schemeClr val="tx1"/>
              </a:solidFill>
              <a:effectLst/>
              <a:cs typeface="Calibri" panose="020F0502020204030204"/>
            </a:endParaRPr>
          </a:p>
          <a:p>
            <a:pPr marL="200660" lvl="1" indent="0">
              <a:lnSpc>
                <a:spcPct val="120000"/>
              </a:lnSpc>
              <a:buNone/>
            </a:pPr>
            <a:endParaRPr lang="en-US" sz="3100">
              <a:solidFill>
                <a:schemeClr val="tx1"/>
              </a:solidFill>
              <a:cs typeface="Calibri" panose="020F0502020204030204"/>
            </a:endParaRPr>
          </a:p>
          <a:p>
            <a:pPr marL="657860" lvl="1" indent="-457200">
              <a:lnSpc>
                <a:spcPct val="120000"/>
              </a:lnSpc>
              <a:buClrTx/>
              <a:buFont typeface="Arial" panose="020B0604020202020204" pitchFamily="34" charset="0"/>
              <a:buChar char="•"/>
            </a:pPr>
            <a:r>
              <a:rPr lang="en-US" sz="3100">
                <a:solidFill>
                  <a:schemeClr val="tx1"/>
                </a:solidFill>
              </a:rPr>
              <a:t>What can I do to improve that integrity? </a:t>
            </a:r>
            <a:endParaRPr lang="en-US" sz="3100">
              <a:solidFill>
                <a:schemeClr val="tx1"/>
              </a:solidFill>
              <a:effectLst/>
              <a:cs typeface="Calibri" panose="020F0502020204030204"/>
            </a:endParaRPr>
          </a:p>
          <a:p>
            <a:endParaRPr lang="en-US"/>
          </a:p>
        </p:txBody>
      </p:sp>
    </p:spTree>
    <p:extLst>
      <p:ext uri="{BB962C8B-B14F-4D97-AF65-F5344CB8AC3E}">
        <p14:creationId xmlns:p14="http://schemas.microsoft.com/office/powerpoint/2010/main" val="2545389723"/>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646753" y="-53813"/>
            <a:ext cx="4606776" cy="1450757"/>
          </a:xfrm>
        </p:spPr>
        <p:txBody>
          <a:bodyPr>
            <a:normAutofit/>
          </a:bodyPr>
          <a:lstStyle/>
          <a:p>
            <a:r>
              <a:rPr lang="en-US"/>
              <a:t>Key Point</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047318" y="1645671"/>
            <a:ext cx="6693578" cy="3857323"/>
          </a:xfrm>
        </p:spPr>
        <p:txBody>
          <a:bodyPr vert="horz" lIns="0" tIns="45720" rIns="0" bIns="45720" rtlCol="0" anchor="t">
            <a:noAutofit/>
          </a:bodyPr>
          <a:lstStyle/>
          <a:p>
            <a:pPr lvl="0"/>
            <a:r>
              <a:rPr lang="en-US" sz="4000"/>
              <a:t>Our work can be balanced by reflecting on our values.</a:t>
            </a:r>
            <a:endParaRPr lang="en-US" sz="4000">
              <a:cs typeface="Calibri"/>
            </a:endParaRPr>
          </a:p>
          <a:p>
            <a:endParaRPr lang="en-US" sz="4000"/>
          </a:p>
          <a:p>
            <a:pPr lvl="0"/>
            <a:r>
              <a:rPr lang="en-US" sz="4000"/>
              <a:t>Values are at the core of relationships, community and solidarity.</a:t>
            </a:r>
            <a:endParaRPr lang="en-US" sz="4000">
              <a:cs typeface="Calibri"/>
            </a:endParaRPr>
          </a:p>
          <a:p>
            <a:endParaRPr lang="en-US" sz="4000"/>
          </a:p>
          <a:p>
            <a:endParaRPr lang="en-US"/>
          </a:p>
        </p:txBody>
      </p:sp>
      <p:pic>
        <p:nvPicPr>
          <p:cNvPr id="5" name="Picture 2" descr="A picture containing text, red&#10;&#10;Description automatically generated">
            <a:extLst>
              <a:ext uri="{FF2B5EF4-FFF2-40B4-BE49-F238E27FC236}">
                <a16:creationId xmlns:a16="http://schemas.microsoft.com/office/drawing/2014/main" id="{E1DB921A-8F29-8581-F245-F8A100369C70}"/>
              </a:ext>
            </a:extLst>
          </p:cNvPr>
          <p:cNvPicPr>
            <a:picLocks noChangeAspect="1" noChangeArrowheads="1"/>
          </p:cNvPicPr>
          <p:nvPr/>
        </p:nvPicPr>
        <p:blipFill rotWithShape="1">
          <a:blip r:embed="rId4"/>
          <a:srcRect l="15931" t="-287" r="14971" b="-287"/>
          <a:stretch/>
        </p:blipFill>
        <p:spPr bwMode="auto">
          <a:xfrm>
            <a:off x="0" y="1109506"/>
            <a:ext cx="4791286" cy="4638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337031"/>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77091-833C-33CF-D093-12DC96CDD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4D3994-691D-363E-ADC4-42ED2A40D4F5}"/>
              </a:ext>
            </a:extLst>
          </p:cNvPr>
          <p:cNvSpPr>
            <a:spLocks noGrp="1"/>
          </p:cNvSpPr>
          <p:nvPr>
            <p:ph type="title"/>
          </p:nvPr>
        </p:nvSpPr>
        <p:spPr/>
        <p:txBody>
          <a:bodyPr/>
          <a:lstStyle/>
          <a:p>
            <a:r>
              <a:rPr lang="en-US"/>
              <a:t>The World As It Could Be</a:t>
            </a:r>
          </a:p>
        </p:txBody>
      </p:sp>
      <p:sp>
        <p:nvSpPr>
          <p:cNvPr id="3" name="Text Placeholder 2">
            <a:extLst>
              <a:ext uri="{FF2B5EF4-FFF2-40B4-BE49-F238E27FC236}">
                <a16:creationId xmlns:a16="http://schemas.microsoft.com/office/drawing/2014/main" id="{ACB39B85-55FF-347E-4A14-8286E02F86C4}"/>
              </a:ext>
            </a:extLst>
          </p:cNvPr>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83764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488" y="345029"/>
            <a:ext cx="11139886" cy="4572000"/>
          </a:xfrm>
        </p:spPr>
        <p:txBody>
          <a:bodyPr vert="horz" lIns="91440" tIns="45720" rIns="91440" bIns="45720" rtlCol="0" anchor="t">
            <a:normAutofit/>
          </a:bodyPr>
          <a:lstStyle/>
          <a:p>
            <a:pPr marL="0" indent="0">
              <a:buNone/>
            </a:pPr>
            <a:r>
              <a:rPr lang="en-US" sz="6000"/>
              <a:t>Let's build a school. </a:t>
            </a:r>
            <a:endParaRPr lang="en-US"/>
          </a:p>
          <a:p>
            <a:pPr marL="0" indent="0">
              <a:buNone/>
            </a:pPr>
            <a:r>
              <a:rPr lang="en-US" sz="6000" dirty="0"/>
              <a:t>What </a:t>
            </a:r>
            <a:r>
              <a:rPr lang="en-US" sz="6000"/>
              <a:t>does a loving school </a:t>
            </a:r>
            <a:r>
              <a:rPr lang="en-US" sz="6000" dirty="0"/>
              <a:t>look like? </a:t>
            </a:r>
            <a:endParaRPr lang="en-US"/>
          </a:p>
        </p:txBody>
      </p:sp>
      <p:pic>
        <p:nvPicPr>
          <p:cNvPr id="4" name="Picture 2">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srcRect l="290" t="61874" r="-145" b="-122"/>
          <a:stretch/>
        </p:blipFill>
        <p:spPr bwMode="auto">
          <a:xfrm>
            <a:off x="791022" y="3471389"/>
            <a:ext cx="11291607" cy="288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240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594C4-D0B3-DC15-037C-6982C05F77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A42C11-34B5-E5B8-E1B0-F0E7870FD11C}"/>
              </a:ext>
            </a:extLst>
          </p:cNvPr>
          <p:cNvSpPr>
            <a:spLocks noGrp="1"/>
          </p:cNvSpPr>
          <p:nvPr>
            <p:ph idx="1"/>
          </p:nvPr>
        </p:nvSpPr>
        <p:spPr>
          <a:xfrm>
            <a:off x="529488" y="345029"/>
            <a:ext cx="11139886" cy="4572000"/>
          </a:xfrm>
        </p:spPr>
        <p:txBody>
          <a:bodyPr vert="horz" lIns="91440" tIns="45720" rIns="91440" bIns="45720" rtlCol="0" anchor="t">
            <a:normAutofit/>
          </a:bodyPr>
          <a:lstStyle/>
          <a:p>
            <a:pPr marL="0" indent="0">
              <a:buNone/>
            </a:pPr>
            <a:r>
              <a:rPr lang="en-US" sz="6000"/>
              <a:t>What do we need to </a:t>
            </a:r>
            <a:r>
              <a:rPr lang="en-US" sz="6000" dirty="0"/>
              <a:t>build that school? </a:t>
            </a:r>
            <a:endParaRPr lang="en-US" dirty="0"/>
          </a:p>
        </p:txBody>
      </p:sp>
      <p:pic>
        <p:nvPicPr>
          <p:cNvPr id="5" name="Picture Placeholder 19" descr="A hand holding a piece of paper with shopping list&#10;&#10;AI-generated content may be incorrect.">
            <a:extLst>
              <a:ext uri="{FF2B5EF4-FFF2-40B4-BE49-F238E27FC236}">
                <a16:creationId xmlns:a16="http://schemas.microsoft.com/office/drawing/2014/main" id="{6C56E544-6DD8-ADEF-4B04-6878CBEAE0C5}"/>
              </a:ext>
            </a:extLst>
          </p:cNvPr>
          <p:cNvPicPr>
            <a:picLocks noChangeAspect="1"/>
          </p:cNvPicPr>
          <p:nvPr/>
        </p:nvPicPr>
        <p:blipFill>
          <a:blip r:embed="rId2"/>
          <a:srcRect l="-25" t="-1" r="25" b="16460"/>
          <a:stretch>
            <a:fillRect/>
          </a:stretch>
        </p:blipFill>
        <p:spPr>
          <a:xfrm>
            <a:off x="529771" y="2394856"/>
            <a:ext cx="11659181" cy="3969658"/>
          </a:xfrm>
          <a:prstGeom prst="rect">
            <a:avLst/>
          </a:prstGeom>
        </p:spPr>
      </p:pic>
    </p:spTree>
    <p:extLst>
      <p:ext uri="{BB962C8B-B14F-4D97-AF65-F5344CB8AC3E}">
        <p14:creationId xmlns:p14="http://schemas.microsoft.com/office/powerpoint/2010/main" val="62722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E6A72-435C-FD8B-7434-BD13A0B9A6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ACF0BB-A529-420E-1016-493C546417F6}"/>
              </a:ext>
            </a:extLst>
          </p:cNvPr>
          <p:cNvSpPr>
            <a:spLocks noGrp="1"/>
          </p:cNvSpPr>
          <p:nvPr>
            <p:ph idx="1"/>
          </p:nvPr>
        </p:nvSpPr>
        <p:spPr>
          <a:xfrm>
            <a:off x="529488" y="345029"/>
            <a:ext cx="11139886" cy="4572000"/>
          </a:xfrm>
        </p:spPr>
        <p:txBody>
          <a:bodyPr vert="horz" lIns="91440" tIns="45720" rIns="91440" bIns="45720" rtlCol="0" anchor="t">
            <a:normAutofit/>
          </a:bodyPr>
          <a:lstStyle/>
          <a:p>
            <a:pPr marL="0" indent="0">
              <a:buNone/>
            </a:pPr>
            <a:r>
              <a:rPr lang="en-US" sz="6000"/>
              <a:t>Who do we need to build that power</a:t>
            </a:r>
            <a:r>
              <a:rPr lang="en-US" sz="6000" dirty="0"/>
              <a:t>? </a:t>
            </a:r>
            <a:endParaRPr lang="en-US"/>
          </a:p>
        </p:txBody>
      </p:sp>
      <p:pic>
        <p:nvPicPr>
          <p:cNvPr id="6" name="Picture 5" descr="A group of people wearing safety vests and helmets&#10;&#10;AI-generated content may be incorrect.">
            <a:extLst>
              <a:ext uri="{FF2B5EF4-FFF2-40B4-BE49-F238E27FC236}">
                <a16:creationId xmlns:a16="http://schemas.microsoft.com/office/drawing/2014/main" id="{2D7DD6E7-FE7A-5B8A-5D19-BE1417B3E9DC}"/>
              </a:ext>
            </a:extLst>
          </p:cNvPr>
          <p:cNvPicPr>
            <a:picLocks noChangeAspect="1"/>
          </p:cNvPicPr>
          <p:nvPr/>
        </p:nvPicPr>
        <p:blipFill>
          <a:blip r:embed="rId2"/>
          <a:srcRect t="21825" r="-60" b="21825"/>
          <a:stretch>
            <a:fillRect/>
          </a:stretch>
        </p:blipFill>
        <p:spPr>
          <a:xfrm>
            <a:off x="526769" y="2331308"/>
            <a:ext cx="11638088" cy="4016926"/>
          </a:xfrm>
          <a:prstGeom prst="rect">
            <a:avLst/>
          </a:prstGeom>
        </p:spPr>
      </p:pic>
    </p:spTree>
    <p:extLst>
      <p:ext uri="{BB962C8B-B14F-4D97-AF65-F5344CB8AC3E}">
        <p14:creationId xmlns:p14="http://schemas.microsoft.com/office/powerpoint/2010/main" val="3958321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Club to Fighting Union?</a:t>
            </a:r>
          </a:p>
        </p:txBody>
      </p:sp>
      <p:sp>
        <p:nvSpPr>
          <p:cNvPr id="3" name="Text Placeholder 2"/>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59773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61BA8-B06E-572A-E928-ED7016C13F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0B75E6-DD36-ED46-3CFC-9780BF388B90}"/>
              </a:ext>
            </a:extLst>
          </p:cNvPr>
          <p:cNvSpPr>
            <a:spLocks noGrp="1"/>
          </p:cNvSpPr>
          <p:nvPr>
            <p:ph idx="1"/>
          </p:nvPr>
        </p:nvSpPr>
        <p:spPr>
          <a:xfrm>
            <a:off x="529488" y="345029"/>
            <a:ext cx="11139886" cy="4572000"/>
          </a:xfrm>
        </p:spPr>
        <p:txBody>
          <a:bodyPr vert="horz" lIns="91440" tIns="45720" rIns="91440" bIns="45720" rtlCol="0" anchor="t">
            <a:normAutofit/>
          </a:bodyPr>
          <a:lstStyle/>
          <a:p>
            <a:pPr marL="0" indent="0">
              <a:buNone/>
            </a:pPr>
            <a:r>
              <a:rPr lang="en-US" sz="6000" dirty="0"/>
              <a:t>What power do we have right </a:t>
            </a:r>
            <a:r>
              <a:rPr lang="en-US" sz="6000"/>
              <a:t>now? </a:t>
            </a:r>
            <a:endParaRPr lang="en-US"/>
          </a:p>
        </p:txBody>
      </p:sp>
      <p:pic>
        <p:nvPicPr>
          <p:cNvPr id="4" name="Picture 3">
            <a:extLst>
              <a:ext uri="{FF2B5EF4-FFF2-40B4-BE49-F238E27FC236}">
                <a16:creationId xmlns:a16="http://schemas.microsoft.com/office/drawing/2014/main" id="{C68DAC08-7118-9C65-835F-FE3797EEF6E1}"/>
              </a:ext>
            </a:extLst>
          </p:cNvPr>
          <p:cNvPicPr>
            <a:picLocks noChangeAspect="1"/>
          </p:cNvPicPr>
          <p:nvPr/>
        </p:nvPicPr>
        <p:blipFill>
          <a:blip r:embed="rId3"/>
          <a:stretch>
            <a:fillRect/>
          </a:stretch>
        </p:blipFill>
        <p:spPr>
          <a:xfrm>
            <a:off x="532493" y="2323645"/>
            <a:ext cx="3429000" cy="3429000"/>
          </a:xfrm>
          <a:prstGeom prst="rect">
            <a:avLst/>
          </a:prstGeom>
        </p:spPr>
      </p:pic>
    </p:spTree>
    <p:extLst>
      <p:ext uri="{BB962C8B-B14F-4D97-AF65-F5344CB8AC3E}">
        <p14:creationId xmlns:p14="http://schemas.microsoft.com/office/powerpoint/2010/main" val="403243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EA91-FC55-7FBD-2E1C-F9387E6AD1E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3D3A9A-6BC0-5B2C-BE0C-64D3765BAEE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9943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B24CB-65AD-2DCC-D8D1-92AB6B0E7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7F38F-CA7C-3023-02F4-CF6B8FE77D59}"/>
              </a:ext>
            </a:extLst>
          </p:cNvPr>
          <p:cNvSpPr>
            <a:spLocks noGrp="1"/>
          </p:cNvSpPr>
          <p:nvPr>
            <p:ph type="title"/>
          </p:nvPr>
        </p:nvSpPr>
        <p:spPr/>
        <p:txBody>
          <a:bodyPr/>
          <a:lstStyle/>
          <a:p>
            <a:r>
              <a:rPr lang="en-US"/>
              <a:t>Break</a:t>
            </a:r>
            <a:endParaRPr lang="en-US" dirty="0"/>
          </a:p>
        </p:txBody>
      </p:sp>
      <p:sp>
        <p:nvSpPr>
          <p:cNvPr id="3" name="Text Placeholder 2">
            <a:extLst>
              <a:ext uri="{FF2B5EF4-FFF2-40B4-BE49-F238E27FC236}">
                <a16:creationId xmlns:a16="http://schemas.microsoft.com/office/drawing/2014/main" id="{F6380954-2D82-8677-CE6E-713C1122D2C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718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Centering Equity</a:t>
            </a:r>
          </a:p>
        </p:txBody>
      </p:sp>
      <p:sp>
        <p:nvSpPr>
          <p:cNvPr id="3" name="Text Placeholder 2"/>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307897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0418-3413-7034-BBFC-140C28889134}"/>
              </a:ext>
            </a:extLst>
          </p:cNvPr>
          <p:cNvSpPr>
            <a:spLocks noGrp="1"/>
          </p:cNvSpPr>
          <p:nvPr>
            <p:ph type="title"/>
          </p:nvPr>
        </p:nvSpPr>
        <p:spPr/>
        <p:txBody>
          <a:bodyPr/>
          <a:lstStyle/>
          <a:p>
            <a:r>
              <a:rPr lang="en-US"/>
              <a:t>Equity Tool</a:t>
            </a:r>
          </a:p>
        </p:txBody>
      </p:sp>
      <p:sp>
        <p:nvSpPr>
          <p:cNvPr id="3" name="Content Placeholder 2">
            <a:extLst>
              <a:ext uri="{FF2B5EF4-FFF2-40B4-BE49-F238E27FC236}">
                <a16:creationId xmlns:a16="http://schemas.microsoft.com/office/drawing/2014/main" id="{9AB9FF7C-F2B1-1CDD-9F12-EAA8CA5D004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614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6 Box SWOT</a:t>
            </a:r>
          </a:p>
        </p:txBody>
      </p:sp>
      <p:sp>
        <p:nvSpPr>
          <p:cNvPr id="3" name="Text Placeholder 2"/>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250668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B015-0313-6DCC-995C-7B5AEA2EC9A9}"/>
              </a:ext>
            </a:extLst>
          </p:cNvPr>
          <p:cNvSpPr>
            <a:spLocks noGrp="1"/>
          </p:cNvSpPr>
          <p:nvPr>
            <p:ph type="title"/>
          </p:nvPr>
        </p:nvSpPr>
        <p:spPr/>
        <p:txBody>
          <a:bodyPr/>
          <a:lstStyle/>
          <a:p>
            <a:r>
              <a:rPr lang="en-US"/>
              <a:t>6 Box SWOT</a:t>
            </a:r>
          </a:p>
        </p:txBody>
      </p:sp>
      <p:sp>
        <p:nvSpPr>
          <p:cNvPr id="3" name="Content Placeholder 2">
            <a:extLst>
              <a:ext uri="{FF2B5EF4-FFF2-40B4-BE49-F238E27FC236}">
                <a16:creationId xmlns:a16="http://schemas.microsoft.com/office/drawing/2014/main" id="{974FECCC-0756-02CE-FF7A-7B9A1F317A3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8130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B24CB-65AD-2DCC-D8D1-92AB6B0E7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7F38F-CA7C-3023-02F4-CF6B8FE77D59}"/>
              </a:ext>
            </a:extLst>
          </p:cNvPr>
          <p:cNvSpPr>
            <a:spLocks noGrp="1"/>
          </p:cNvSpPr>
          <p:nvPr>
            <p:ph type="title"/>
          </p:nvPr>
        </p:nvSpPr>
        <p:spPr/>
        <p:txBody>
          <a:bodyPr/>
          <a:lstStyle/>
          <a:p>
            <a:r>
              <a:rPr lang="en-US"/>
              <a:t>Lunch</a:t>
            </a:r>
            <a:endParaRPr lang="en-US" dirty="0"/>
          </a:p>
        </p:txBody>
      </p:sp>
      <p:sp>
        <p:nvSpPr>
          <p:cNvPr id="3" name="Text Placeholder 2">
            <a:extLst>
              <a:ext uri="{FF2B5EF4-FFF2-40B4-BE49-F238E27FC236}">
                <a16:creationId xmlns:a16="http://schemas.microsoft.com/office/drawing/2014/main" id="{F6380954-2D82-8677-CE6E-713C1122D2C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809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a:t>
            </a:r>
            <a:r>
              <a:rPr lang="en-US"/>
              <a:t>Shield</a:t>
            </a:r>
            <a:endParaRPr lang="en-US" dirty="0"/>
          </a:p>
        </p:txBody>
      </p:sp>
      <p:sp>
        <p:nvSpPr>
          <p:cNvPr id="3" name="Text Placeholder 2"/>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356863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961A-077D-4E78-A9FE-778337AB363C}"/>
              </a:ext>
            </a:extLst>
          </p:cNvPr>
          <p:cNvSpPr>
            <a:spLocks noGrp="1"/>
          </p:cNvSpPr>
          <p:nvPr>
            <p:ph type="title"/>
          </p:nvPr>
        </p:nvSpPr>
        <p:spPr>
          <a:xfrm>
            <a:off x="1243583" y="643467"/>
            <a:ext cx="5409715" cy="5054008"/>
          </a:xfrm>
        </p:spPr>
        <p:txBody>
          <a:bodyPr vert="horz" lIns="91440" tIns="45720" rIns="91440" bIns="45720" rtlCol="0" anchor="ctr">
            <a:normAutofit/>
          </a:bodyPr>
          <a:lstStyle/>
          <a:p>
            <a:pPr algn="r"/>
            <a:r>
              <a:rPr lang="en-US" sz="8000">
                <a:solidFill>
                  <a:schemeClr val="tx1">
                    <a:lumMod val="85000"/>
                    <a:lumOff val="15000"/>
                  </a:schemeClr>
                </a:solidFill>
              </a:rPr>
              <a:t>Definition of Privilege</a:t>
            </a:r>
          </a:p>
        </p:txBody>
      </p:sp>
      <p:sp>
        <p:nvSpPr>
          <p:cNvPr id="3" name="Content Placeholder 2">
            <a:extLst>
              <a:ext uri="{FF2B5EF4-FFF2-40B4-BE49-F238E27FC236}">
                <a16:creationId xmlns:a16="http://schemas.microsoft.com/office/drawing/2014/main" id="{97463CC3-2C2D-46BC-AAFC-1AB38FB18D8D}"/>
              </a:ext>
            </a:extLst>
          </p:cNvPr>
          <p:cNvSpPr>
            <a:spLocks noGrp="1"/>
          </p:cNvSpPr>
          <p:nvPr>
            <p:ph idx="1"/>
          </p:nvPr>
        </p:nvSpPr>
        <p:spPr>
          <a:xfrm>
            <a:off x="7093864" y="643467"/>
            <a:ext cx="4765904" cy="5054008"/>
          </a:xfrm>
        </p:spPr>
        <p:txBody>
          <a:bodyPr vert="horz" lIns="91440" tIns="45720" rIns="91440" bIns="45720" rtlCol="0" anchor="ctr">
            <a:normAutofit/>
          </a:bodyPr>
          <a:lstStyle/>
          <a:p>
            <a:pPr marL="0" indent="0">
              <a:lnSpc>
                <a:spcPct val="100000"/>
              </a:lnSpc>
              <a:buNone/>
            </a:pPr>
            <a:r>
              <a:rPr lang="en-US" sz="3200" spc="200">
                <a:solidFill>
                  <a:schemeClr val="tx1"/>
                </a:solidFill>
                <a:latin typeface="+mj-lt"/>
              </a:rPr>
              <a:t>A special right, advantage, or immunity granted or available only to a particular person or group</a:t>
            </a:r>
          </a:p>
        </p:txBody>
      </p:sp>
    </p:spTree>
    <p:extLst>
      <p:ext uri="{BB962C8B-B14F-4D97-AF65-F5344CB8AC3E}">
        <p14:creationId xmlns:p14="http://schemas.microsoft.com/office/powerpoint/2010/main" val="2443314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4C885-42A7-2486-ADBF-09417B466CCE}"/>
              </a:ext>
            </a:extLst>
          </p:cNvPr>
          <p:cNvSpPr>
            <a:spLocks noGrp="1"/>
          </p:cNvSpPr>
          <p:nvPr>
            <p:ph type="title"/>
          </p:nvPr>
        </p:nvSpPr>
        <p:spPr>
          <a:xfrm>
            <a:off x="1767124" y="3225195"/>
            <a:ext cx="3712780" cy="1450757"/>
          </a:xfrm>
        </p:spPr>
        <p:txBody>
          <a:bodyPr vert="horz" lIns="91440" tIns="45720" rIns="91440" bIns="45720" rtlCol="0" anchor="b">
            <a:noAutofit/>
          </a:bodyPr>
          <a:lstStyle/>
          <a:p>
            <a:r>
              <a:rPr lang="en-US" sz="7200" b="1">
                <a:cs typeface="Calibri Light"/>
              </a:rPr>
              <a:t>Race </a:t>
            </a:r>
            <a:br>
              <a:rPr lang="en-US" sz="7200" b="1">
                <a:cs typeface="Calibri Light"/>
              </a:rPr>
            </a:br>
            <a:r>
              <a:rPr lang="en-US" sz="7200" b="1">
                <a:cs typeface="Calibri Light"/>
              </a:rPr>
              <a:t>Class</a:t>
            </a:r>
            <a:br>
              <a:rPr lang="en-US" sz="7200" b="1">
                <a:cs typeface="Calibri Light"/>
              </a:rPr>
            </a:br>
            <a:r>
              <a:rPr lang="en-US" sz="7200" b="1">
                <a:cs typeface="Calibri Light"/>
              </a:rPr>
              <a:t>Gender</a:t>
            </a:r>
          </a:p>
        </p:txBody>
      </p:sp>
      <p:sp>
        <p:nvSpPr>
          <p:cNvPr id="3" name="Content Placeholder 2">
            <a:extLst>
              <a:ext uri="{FF2B5EF4-FFF2-40B4-BE49-F238E27FC236}">
                <a16:creationId xmlns:a16="http://schemas.microsoft.com/office/drawing/2014/main" id="{8DC2F354-5327-0937-5EA9-2153CE8E8A4C}"/>
              </a:ext>
            </a:extLst>
          </p:cNvPr>
          <p:cNvSpPr>
            <a:spLocks noGrp="1"/>
          </p:cNvSpPr>
          <p:nvPr>
            <p:ph idx="1"/>
          </p:nvPr>
        </p:nvSpPr>
        <p:spPr>
          <a:xfrm>
            <a:off x="6917382" y="2034133"/>
            <a:ext cx="4172609" cy="3834961"/>
          </a:xfrm>
        </p:spPr>
        <p:txBody>
          <a:bodyPr vert="horz" lIns="0" tIns="45720" rIns="0" bIns="45720" rtlCol="0" anchor="t">
            <a:normAutofit/>
          </a:bodyPr>
          <a:lstStyle/>
          <a:p>
            <a:r>
              <a:rPr lang="en-US" sz="4400">
                <a:cs typeface="Calibri"/>
              </a:rPr>
              <a:t>Social constructs that can weaponize privilege. </a:t>
            </a:r>
            <a:endParaRPr lang="en-US" sz="4400"/>
          </a:p>
        </p:txBody>
      </p:sp>
    </p:spTree>
    <p:extLst>
      <p:ext uri="{BB962C8B-B14F-4D97-AF65-F5344CB8AC3E}">
        <p14:creationId xmlns:p14="http://schemas.microsoft.com/office/powerpoint/2010/main" val="232279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2027-083A-4D42-8215-69F83BAD914D}"/>
              </a:ext>
            </a:extLst>
          </p:cNvPr>
          <p:cNvSpPr>
            <a:spLocks noGrp="1"/>
          </p:cNvSpPr>
          <p:nvPr>
            <p:ph type="title"/>
          </p:nvPr>
        </p:nvSpPr>
        <p:spPr>
          <a:xfrm>
            <a:off x="8096885" y="683212"/>
            <a:ext cx="3659246" cy="2905377"/>
          </a:xfrm>
        </p:spPr>
        <p:txBody>
          <a:bodyPr vert="horz" lIns="91440" tIns="45720" rIns="91440" bIns="45720" rtlCol="0" anchor="b">
            <a:normAutofit/>
          </a:bodyPr>
          <a:lstStyle/>
          <a:p>
            <a:r>
              <a:rPr lang="en-US" sz="4400">
                <a:solidFill>
                  <a:srgbClr val="FFFFFF"/>
                </a:solidFill>
              </a:rPr>
              <a:t>Power Shield</a:t>
            </a:r>
          </a:p>
        </p:txBody>
      </p:sp>
      <p:sp>
        <p:nvSpPr>
          <p:cNvPr id="5" name="Oval 4"/>
          <p:cNvSpPr/>
          <p:nvPr/>
        </p:nvSpPr>
        <p:spPr>
          <a:xfrm>
            <a:off x="3148643" y="439946"/>
            <a:ext cx="5736566" cy="543464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E681E87-5E3C-4CDE-99D5-2EDFD44052BC}"/>
              </a:ext>
            </a:extLst>
          </p:cNvPr>
          <p:cNvSpPr txBox="1">
            <a:spLocks/>
          </p:cNvSpPr>
          <p:nvPr/>
        </p:nvSpPr>
        <p:spPr>
          <a:xfrm>
            <a:off x="990450" y="596301"/>
            <a:ext cx="3775504" cy="298613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Power </a:t>
            </a:r>
          </a:p>
          <a:p>
            <a:r>
              <a:rPr lang="en-US"/>
              <a:t>Shield</a:t>
            </a:r>
            <a:endParaRPr lang="en-US">
              <a:ea typeface="Calibri Light"/>
              <a:cs typeface="Calibri Light"/>
            </a:endParaRPr>
          </a:p>
          <a:p>
            <a:r>
              <a:rPr lang="en-US">
                <a:ea typeface="Calibri Light"/>
                <a:cs typeface="Calibri Light"/>
              </a:rPr>
              <a:t>p. 19</a:t>
            </a:r>
          </a:p>
          <a:p>
            <a:endParaRPr lang="en-US" sz="4000">
              <a:ea typeface="Calibri Light"/>
              <a:cs typeface="Calibri Light"/>
            </a:endParaRPr>
          </a:p>
          <a:p>
            <a:endParaRPr lang="en-US" sz="4000">
              <a:ea typeface="Calibri Light"/>
              <a:cs typeface="Calibri Light"/>
            </a:endParaRPr>
          </a:p>
        </p:txBody>
      </p:sp>
      <p:sp>
        <p:nvSpPr>
          <p:cNvPr id="11" name="Oval 10"/>
          <p:cNvSpPr/>
          <p:nvPr/>
        </p:nvSpPr>
        <p:spPr>
          <a:xfrm>
            <a:off x="3597215" y="819508"/>
            <a:ext cx="4960190" cy="474453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8151" y="1216324"/>
            <a:ext cx="4054415" cy="389051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4E2CD7E-6637-85B0-20FD-830FA646174C}"/>
              </a:ext>
            </a:extLst>
          </p:cNvPr>
          <p:cNvSpPr/>
          <p:nvPr/>
        </p:nvSpPr>
        <p:spPr>
          <a:xfrm rot="5400000">
            <a:off x="5568636" y="4244193"/>
            <a:ext cx="1161809" cy="4389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a typeface="Calibri"/>
                <a:cs typeface="Calibri"/>
              </a:rPr>
              <a:t>Sexual Orientation</a:t>
            </a:r>
          </a:p>
        </p:txBody>
      </p:sp>
      <p:sp>
        <p:nvSpPr>
          <p:cNvPr id="4" name="Rectangle 3">
            <a:extLst>
              <a:ext uri="{FF2B5EF4-FFF2-40B4-BE49-F238E27FC236}">
                <a16:creationId xmlns:a16="http://schemas.microsoft.com/office/drawing/2014/main" id="{62E88285-7464-3C3D-BCD0-0D1EADD02F66}"/>
              </a:ext>
            </a:extLst>
          </p:cNvPr>
          <p:cNvSpPr/>
          <p:nvPr/>
        </p:nvSpPr>
        <p:spPr>
          <a:xfrm rot="2700000">
            <a:off x="4879921" y="2124285"/>
            <a:ext cx="929895" cy="2678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solidFill>
                  <a:schemeClr val="tx1"/>
                </a:solidFill>
                <a:ea typeface="Calibri"/>
                <a:cs typeface="Calibri"/>
              </a:rPr>
              <a:t>Sex</a:t>
            </a:r>
            <a:endParaRPr lang="en-US">
              <a:solidFill>
                <a:schemeClr val="tx1"/>
              </a:solidFill>
            </a:endParaRPr>
          </a:p>
        </p:txBody>
      </p:sp>
      <p:pic>
        <p:nvPicPr>
          <p:cNvPr id="8" name="Picture 7" descr="A circular diagram with green lines&#10;&#10;Description automatically generated">
            <a:extLst>
              <a:ext uri="{FF2B5EF4-FFF2-40B4-BE49-F238E27FC236}">
                <a16:creationId xmlns:a16="http://schemas.microsoft.com/office/drawing/2014/main" id="{2292ED4A-2725-329D-EB58-D3C64B874754}"/>
              </a:ext>
            </a:extLst>
          </p:cNvPr>
          <p:cNvPicPr>
            <a:picLocks noChangeAspect="1"/>
          </p:cNvPicPr>
          <p:nvPr/>
        </p:nvPicPr>
        <p:blipFill>
          <a:blip r:embed="rId3"/>
          <a:stretch>
            <a:fillRect/>
          </a:stretch>
        </p:blipFill>
        <p:spPr>
          <a:xfrm>
            <a:off x="2878282" y="-143"/>
            <a:ext cx="7371580" cy="6261773"/>
          </a:xfrm>
          <a:prstGeom prst="rect">
            <a:avLst/>
          </a:prstGeom>
          <a:ln>
            <a:noFill/>
          </a:ln>
        </p:spPr>
      </p:pic>
    </p:spTree>
    <p:extLst>
      <p:ext uri="{BB962C8B-B14F-4D97-AF65-F5344CB8AC3E}">
        <p14:creationId xmlns:p14="http://schemas.microsoft.com/office/powerpoint/2010/main" val="61475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560956" y="-361460"/>
            <a:ext cx="10058400" cy="1242939"/>
          </a:xfrm>
        </p:spPr>
        <p:txBody>
          <a:bodyPr/>
          <a:lstStyle/>
          <a:p>
            <a:r>
              <a:rPr lang="en-US"/>
              <a:t>Power Shield Activity p.19</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64189" y="1090982"/>
            <a:ext cx="11605383" cy="5169901"/>
          </a:xfrm>
        </p:spPr>
        <p:txBody>
          <a:bodyPr vert="horz" lIns="0" tIns="45720" rIns="0" bIns="45720" rtlCol="0" anchor="t">
            <a:normAutofit fontScale="85000" lnSpcReduction="20000"/>
          </a:bodyPr>
          <a:lstStyle/>
          <a:p>
            <a:pPr>
              <a:lnSpc>
                <a:spcPct val="100000"/>
              </a:lnSpc>
            </a:pPr>
            <a:r>
              <a:rPr lang="en-US" sz="2400" b="1">
                <a:latin typeface="Arial"/>
                <a:cs typeface="Arial"/>
              </a:rPr>
              <a:t>Activity is based on Power Flower</a:t>
            </a:r>
          </a:p>
          <a:p>
            <a:pPr>
              <a:lnSpc>
                <a:spcPct val="100000"/>
              </a:lnSpc>
            </a:pPr>
            <a:r>
              <a:rPr lang="en-US" sz="2400" b="1">
                <a:latin typeface="Arial"/>
                <a:cs typeface="Arial"/>
              </a:rPr>
              <a:t>10 Segments:</a:t>
            </a:r>
          </a:p>
          <a:p>
            <a:pPr>
              <a:lnSpc>
                <a:spcPct val="100000"/>
              </a:lnSpc>
            </a:pPr>
            <a:r>
              <a:rPr lang="en-US" sz="2400" b="1">
                <a:latin typeface="Arial"/>
                <a:cs typeface="Arial"/>
              </a:rPr>
              <a:t>Sex</a:t>
            </a:r>
          </a:p>
          <a:p>
            <a:pPr>
              <a:lnSpc>
                <a:spcPct val="100000"/>
              </a:lnSpc>
            </a:pPr>
            <a:r>
              <a:rPr lang="en-US" sz="2400" b="1">
                <a:latin typeface="Arial"/>
                <a:cs typeface="Arial"/>
              </a:rPr>
              <a:t>Class </a:t>
            </a:r>
            <a:endParaRPr lang="en-US"/>
          </a:p>
          <a:p>
            <a:pPr>
              <a:lnSpc>
                <a:spcPct val="100000"/>
              </a:lnSpc>
            </a:pPr>
            <a:r>
              <a:rPr lang="en-US" sz="2400" b="1">
                <a:latin typeface="Arial"/>
                <a:cs typeface="Arial"/>
              </a:rPr>
              <a:t>Age </a:t>
            </a:r>
          </a:p>
          <a:p>
            <a:pPr>
              <a:lnSpc>
                <a:spcPct val="100000"/>
              </a:lnSpc>
            </a:pPr>
            <a:r>
              <a:rPr lang="en-US" sz="2400" b="1">
                <a:latin typeface="Arial"/>
                <a:cs typeface="Arial"/>
              </a:rPr>
              <a:t>Race</a:t>
            </a:r>
          </a:p>
          <a:p>
            <a:pPr>
              <a:lnSpc>
                <a:spcPct val="100000"/>
              </a:lnSpc>
            </a:pPr>
            <a:r>
              <a:rPr lang="en-US" sz="2400" b="1">
                <a:latin typeface="Arial"/>
                <a:cs typeface="Arial"/>
              </a:rPr>
              <a:t>Religion</a:t>
            </a:r>
          </a:p>
          <a:p>
            <a:pPr>
              <a:lnSpc>
                <a:spcPct val="100000"/>
              </a:lnSpc>
            </a:pPr>
            <a:r>
              <a:rPr lang="en-US" sz="2400" b="1">
                <a:latin typeface="Arial"/>
                <a:cs typeface="Arial"/>
              </a:rPr>
              <a:t>Physical/ Mental Ability</a:t>
            </a:r>
          </a:p>
          <a:p>
            <a:pPr>
              <a:lnSpc>
                <a:spcPct val="100000"/>
              </a:lnSpc>
            </a:pPr>
            <a:r>
              <a:rPr lang="en-US" sz="2400" b="1">
                <a:latin typeface="Arial"/>
                <a:cs typeface="Arial"/>
              </a:rPr>
              <a:t>Ethnic Group</a:t>
            </a:r>
          </a:p>
          <a:p>
            <a:pPr>
              <a:lnSpc>
                <a:spcPct val="100000"/>
              </a:lnSpc>
            </a:pPr>
            <a:r>
              <a:rPr lang="en-US" sz="2400" b="1">
                <a:latin typeface="Arial"/>
                <a:cs typeface="Arial"/>
              </a:rPr>
              <a:t>Work Category</a:t>
            </a:r>
          </a:p>
          <a:p>
            <a:pPr>
              <a:lnSpc>
                <a:spcPct val="100000"/>
              </a:lnSpc>
            </a:pPr>
            <a:r>
              <a:rPr lang="en-US" sz="2400" b="1">
                <a:latin typeface="Arial"/>
                <a:cs typeface="Arial"/>
              </a:rPr>
              <a:t>Nation/ Language of Origin</a:t>
            </a:r>
          </a:p>
          <a:p>
            <a:pPr>
              <a:lnSpc>
                <a:spcPct val="100000"/>
              </a:lnSpc>
            </a:pPr>
            <a:r>
              <a:rPr lang="en-US" sz="2400" b="1">
                <a:latin typeface="Arial"/>
                <a:cs typeface="Arial"/>
              </a:rPr>
              <a:t>Sexual Orientation</a:t>
            </a:r>
          </a:p>
          <a:p>
            <a:pPr>
              <a:lnSpc>
                <a:spcPct val="100000"/>
              </a:lnSpc>
            </a:pPr>
            <a:endParaRPr lang="en-US" sz="2400" b="1">
              <a:latin typeface="Arial"/>
              <a:cs typeface="Arial"/>
            </a:endParaRPr>
          </a:p>
          <a:p>
            <a:pPr>
              <a:lnSpc>
                <a:spcPct val="100000"/>
              </a:lnSpc>
            </a:pPr>
            <a:endParaRPr lang="en-US" sz="2400" b="1">
              <a:latin typeface="Arial"/>
              <a:cs typeface="Arial"/>
            </a:endParaRPr>
          </a:p>
          <a:p>
            <a:pPr>
              <a:lnSpc>
                <a:spcPct val="100000"/>
              </a:lnSpc>
            </a:pPr>
            <a:endParaRPr lang="en-US" sz="2400" b="1">
              <a:latin typeface="Arial"/>
              <a:cs typeface="Arial"/>
            </a:endParaRPr>
          </a:p>
        </p:txBody>
      </p:sp>
    </p:spTree>
    <p:extLst>
      <p:ext uri="{BB962C8B-B14F-4D97-AF65-F5344CB8AC3E}">
        <p14:creationId xmlns:p14="http://schemas.microsoft.com/office/powerpoint/2010/main" val="1473501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306956" y="-115157"/>
            <a:ext cx="10058400" cy="1312212"/>
          </a:xfrm>
        </p:spPr>
        <p:txBody>
          <a:bodyPr/>
          <a:lstStyle/>
          <a:p>
            <a:r>
              <a:rPr lang="en-US"/>
              <a:t>Power Shield Activity </a:t>
            </a:r>
          </a:p>
        </p:txBody>
      </p:sp>
      <p:pic>
        <p:nvPicPr>
          <p:cNvPr id="7" name="Picture 6" descr="A circular diagram with green lines&#10;&#10;Description automatically generated">
            <a:extLst>
              <a:ext uri="{FF2B5EF4-FFF2-40B4-BE49-F238E27FC236}">
                <a16:creationId xmlns:a16="http://schemas.microsoft.com/office/drawing/2014/main" id="{6C0D6943-79B0-0D56-F76C-295324D8AD71}"/>
              </a:ext>
            </a:extLst>
          </p:cNvPr>
          <p:cNvPicPr>
            <a:picLocks noChangeAspect="1"/>
          </p:cNvPicPr>
          <p:nvPr/>
        </p:nvPicPr>
        <p:blipFill>
          <a:blip r:embed="rId3"/>
          <a:stretch>
            <a:fillRect/>
          </a:stretch>
        </p:blipFill>
        <p:spPr>
          <a:xfrm>
            <a:off x="5390" y="1085130"/>
            <a:ext cx="5649382" cy="4975417"/>
          </a:xfrm>
          <a:prstGeom prst="rect">
            <a:avLst/>
          </a:prstGeom>
          <a:ln>
            <a:noFill/>
          </a:ln>
        </p:spPr>
      </p:pic>
      <p:sp>
        <p:nvSpPr>
          <p:cNvPr id="8" name="Oval 7">
            <a:extLst>
              <a:ext uri="{FF2B5EF4-FFF2-40B4-BE49-F238E27FC236}">
                <a16:creationId xmlns:a16="http://schemas.microsoft.com/office/drawing/2014/main" id="{E6C53B14-923D-9325-FA3D-3DBC31400E63}"/>
              </a:ext>
            </a:extLst>
          </p:cNvPr>
          <p:cNvSpPr/>
          <p:nvPr/>
        </p:nvSpPr>
        <p:spPr>
          <a:xfrm>
            <a:off x="4753855" y="3326167"/>
            <a:ext cx="227820" cy="24898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B2BA160-83BB-6AD1-2E65-86E4F1BE7B0E}"/>
              </a:ext>
            </a:extLst>
          </p:cNvPr>
          <p:cNvSpPr/>
          <p:nvPr/>
        </p:nvSpPr>
        <p:spPr>
          <a:xfrm>
            <a:off x="3937812" y="2378138"/>
            <a:ext cx="243973" cy="185486"/>
          </a:xfrm>
          <a:prstGeom prst="ellipse">
            <a:avLst/>
          </a:prstGeom>
          <a:solidFill>
            <a:srgbClr val="1BE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131838" y="1468866"/>
            <a:ext cx="7060162" cy="4703333"/>
          </a:xfrm>
        </p:spPr>
        <p:txBody>
          <a:bodyPr vert="horz" lIns="0" tIns="45720" rIns="0" bIns="45720" rtlCol="0" anchor="t">
            <a:normAutofit/>
          </a:bodyPr>
          <a:lstStyle/>
          <a:p>
            <a:pPr>
              <a:lnSpc>
                <a:spcPct val="100000"/>
              </a:lnSpc>
            </a:pPr>
            <a:r>
              <a:rPr lang="en-US" sz="2800">
                <a:latin typeface="Arial"/>
                <a:cs typeface="Arial"/>
              </a:rPr>
              <a:t>Analysis of Power and Privilege as Individuals</a:t>
            </a:r>
            <a:endParaRPr lang="en-US">
              <a:latin typeface="Calibri"/>
              <a:ea typeface="Calibri"/>
              <a:cs typeface="Calibri"/>
            </a:endParaRPr>
          </a:p>
          <a:p>
            <a:pPr>
              <a:lnSpc>
                <a:spcPct val="100000"/>
              </a:lnSpc>
            </a:pPr>
            <a:endParaRPr lang="en-US" sz="2800">
              <a:latin typeface="Arial"/>
              <a:cs typeface="Arial"/>
            </a:endParaRPr>
          </a:p>
          <a:p>
            <a:pPr>
              <a:lnSpc>
                <a:spcPct val="100000"/>
              </a:lnSpc>
            </a:pPr>
            <a:r>
              <a:rPr lang="en-US" sz="2800">
                <a:highlight>
                  <a:srgbClr val="00FFFF"/>
                </a:highlight>
                <a:latin typeface="Arial"/>
                <a:cs typeface="Arial"/>
              </a:rPr>
              <a:t>Inner Ring </a:t>
            </a:r>
            <a:r>
              <a:rPr lang="en-US" sz="2800">
                <a:latin typeface="Arial"/>
                <a:cs typeface="Arial"/>
              </a:rPr>
              <a:t>– Dominant Identities</a:t>
            </a:r>
            <a:endParaRPr lang="en-US">
              <a:latin typeface="Arial"/>
              <a:cs typeface="Arial"/>
            </a:endParaRPr>
          </a:p>
          <a:p>
            <a:pPr>
              <a:lnSpc>
                <a:spcPct val="100000"/>
              </a:lnSpc>
            </a:pPr>
            <a:r>
              <a:rPr lang="en-US" sz="2800">
                <a:highlight>
                  <a:srgbClr val="FFFF00"/>
                </a:highlight>
                <a:latin typeface="Arial"/>
                <a:cs typeface="Arial"/>
              </a:rPr>
              <a:t>Outer Ring</a:t>
            </a:r>
            <a:r>
              <a:rPr lang="en-US" sz="2800">
                <a:latin typeface="Arial"/>
                <a:cs typeface="Arial"/>
              </a:rPr>
              <a:t> – Oppressed Identities</a:t>
            </a:r>
          </a:p>
          <a:p>
            <a:pPr>
              <a:lnSpc>
                <a:spcPct val="100000"/>
              </a:lnSpc>
            </a:pPr>
            <a:endParaRPr lang="en-US" sz="2800">
              <a:latin typeface="Arial" panose="020B0604020202020204" pitchFamily="34" charset="0"/>
              <a:cs typeface="Arial" panose="020B0604020202020204" pitchFamily="34" charset="0"/>
            </a:endParaRPr>
          </a:p>
          <a:p>
            <a:pPr>
              <a:lnSpc>
                <a:spcPct val="100000"/>
              </a:lnSpc>
            </a:pPr>
            <a:r>
              <a:rPr lang="en-US" sz="2800">
                <a:latin typeface="Arial"/>
                <a:cs typeface="Arial"/>
              </a:rPr>
              <a:t>First on your own, then discuss as a group.</a:t>
            </a:r>
          </a:p>
        </p:txBody>
      </p:sp>
    </p:spTree>
    <p:extLst>
      <p:ext uri="{BB962C8B-B14F-4D97-AF65-F5344CB8AC3E}">
        <p14:creationId xmlns:p14="http://schemas.microsoft.com/office/powerpoint/2010/main" val="2875138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ircular diagram with green lines&#10;&#10;Description automatically generated">
            <a:extLst>
              <a:ext uri="{FF2B5EF4-FFF2-40B4-BE49-F238E27FC236}">
                <a16:creationId xmlns:a16="http://schemas.microsoft.com/office/drawing/2014/main" id="{90903869-2E59-3024-B874-ECFC4BA3A3FC}"/>
              </a:ext>
            </a:extLst>
          </p:cNvPr>
          <p:cNvPicPr>
            <a:picLocks noChangeAspect="1"/>
          </p:cNvPicPr>
          <p:nvPr/>
        </p:nvPicPr>
        <p:blipFill>
          <a:blip r:embed="rId3"/>
          <a:stretch>
            <a:fillRect/>
          </a:stretch>
        </p:blipFill>
        <p:spPr>
          <a:xfrm>
            <a:off x="-4233" y="810925"/>
            <a:ext cx="5494482" cy="5069705"/>
          </a:xfrm>
          <a:prstGeom prst="rect">
            <a:avLst/>
          </a:prstGeom>
          <a:ln>
            <a:noFill/>
          </a:ln>
        </p:spPr>
      </p:pic>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461190" y="212195"/>
            <a:ext cx="10058400" cy="602725"/>
          </a:xfrm>
        </p:spPr>
        <p:txBody>
          <a:bodyPr/>
          <a:lstStyle/>
          <a:p>
            <a:r>
              <a:rPr lang="en-US"/>
              <a:t>Power Shield Activity </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020733" y="990737"/>
            <a:ext cx="7165958" cy="5252354"/>
          </a:xfrm>
        </p:spPr>
        <p:txBody>
          <a:bodyPr vert="horz" lIns="0" tIns="45720" rIns="0" bIns="45720" rtlCol="0" anchor="t">
            <a:noAutofit/>
          </a:bodyPr>
          <a:lstStyle/>
          <a:p>
            <a:pPr marL="246380" indent="-246380">
              <a:lnSpc>
                <a:spcPct val="120000"/>
              </a:lnSpc>
            </a:pPr>
            <a:r>
              <a:rPr lang="en-US" sz="2000" b="1">
                <a:latin typeface="Arial"/>
                <a:cs typeface="Arial"/>
              </a:rPr>
              <a:t>On your own:</a:t>
            </a:r>
            <a:endParaRPr lang="en-US" sz="2000" dirty="0">
              <a:latin typeface="Arial"/>
              <a:cs typeface="Arial"/>
            </a:endParaRPr>
          </a:p>
          <a:p>
            <a:pPr marL="246380" indent="-246380">
              <a:lnSpc>
                <a:spcPct val="120000"/>
              </a:lnSpc>
            </a:pPr>
            <a:r>
              <a:rPr lang="en-US" sz="2000">
                <a:latin typeface="Arial"/>
                <a:cs typeface="Arial"/>
              </a:rPr>
              <a:t>Mark the inner or outer ring of each trait to describe your identity.</a:t>
            </a:r>
            <a:endParaRPr lang="en-US" sz="2000" dirty="0">
              <a:latin typeface="Arial"/>
              <a:cs typeface="Arial"/>
            </a:endParaRPr>
          </a:p>
          <a:p>
            <a:pPr marL="246380" indent="-246380">
              <a:lnSpc>
                <a:spcPct val="120000"/>
              </a:lnSpc>
            </a:pPr>
            <a:endParaRPr lang="en-US" sz="2000" dirty="0">
              <a:latin typeface="Arial"/>
              <a:cs typeface="Arial"/>
            </a:endParaRPr>
          </a:p>
          <a:p>
            <a:pPr marL="246380" indent="-246380">
              <a:lnSpc>
                <a:spcPct val="120000"/>
              </a:lnSpc>
            </a:pPr>
            <a:r>
              <a:rPr lang="en-US" sz="2000">
                <a:latin typeface="Arial"/>
                <a:cs typeface="Calibri"/>
              </a:rPr>
              <a:t>How many of your segments are not dominant, meaning you do not share those areas of power conferred by society?</a:t>
            </a:r>
            <a:endParaRPr lang="en-US" sz="2000">
              <a:latin typeface="Arial"/>
              <a:ea typeface="Calibri"/>
              <a:cs typeface="Calibri"/>
            </a:endParaRPr>
          </a:p>
          <a:p>
            <a:pPr marL="246380" indent="-246380">
              <a:lnSpc>
                <a:spcPct val="120000"/>
              </a:lnSpc>
            </a:pPr>
            <a:r>
              <a:rPr lang="en-US" sz="2000">
                <a:latin typeface="Arial"/>
                <a:cs typeface="Calibri"/>
              </a:rPr>
              <a:t>What insight does this provide on how you have been treated as a person of privilege or a marginalized person?</a:t>
            </a:r>
            <a:endParaRPr lang="en-US" sz="2000">
              <a:latin typeface="Arial"/>
              <a:ea typeface="Calibri"/>
              <a:cs typeface="Calibri"/>
            </a:endParaRPr>
          </a:p>
          <a:p>
            <a:pPr marL="246380" indent="-246380">
              <a:lnSpc>
                <a:spcPct val="120000"/>
              </a:lnSpc>
            </a:pPr>
            <a:r>
              <a:rPr lang="en-US" sz="2000">
                <a:latin typeface="Arial"/>
                <a:cs typeface="Calibri"/>
              </a:rPr>
              <a:t>Which identity brings you the most discomfort or confusion?</a:t>
            </a:r>
          </a:p>
        </p:txBody>
      </p:sp>
    </p:spTree>
    <p:extLst>
      <p:ext uri="{BB962C8B-B14F-4D97-AF65-F5344CB8AC3E}">
        <p14:creationId xmlns:p14="http://schemas.microsoft.com/office/powerpoint/2010/main" val="1400573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ircular diagram with green lines&#10;&#10;Description automatically generated">
            <a:extLst>
              <a:ext uri="{FF2B5EF4-FFF2-40B4-BE49-F238E27FC236}">
                <a16:creationId xmlns:a16="http://schemas.microsoft.com/office/drawing/2014/main" id="{23036E14-0340-C66B-BE09-66E10EC1C390}"/>
              </a:ext>
            </a:extLst>
          </p:cNvPr>
          <p:cNvPicPr>
            <a:picLocks noChangeAspect="1"/>
          </p:cNvPicPr>
          <p:nvPr/>
        </p:nvPicPr>
        <p:blipFill>
          <a:blip r:embed="rId3"/>
          <a:stretch>
            <a:fillRect/>
          </a:stretch>
        </p:blipFill>
        <p:spPr>
          <a:xfrm>
            <a:off x="3464" y="937198"/>
            <a:ext cx="5494482" cy="5162068"/>
          </a:xfrm>
          <a:prstGeom prst="rect">
            <a:avLst/>
          </a:prstGeom>
          <a:ln>
            <a:noFill/>
          </a:ln>
        </p:spPr>
      </p:pic>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306956" y="123448"/>
            <a:ext cx="10058400" cy="1150576"/>
          </a:xfrm>
        </p:spPr>
        <p:txBody>
          <a:bodyPr/>
          <a:lstStyle/>
          <a:p>
            <a:r>
              <a:rPr lang="en-US"/>
              <a:t>Power Shield Activity</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4919472" y="1468486"/>
            <a:ext cx="7187184" cy="4792397"/>
          </a:xfrm>
        </p:spPr>
        <p:txBody>
          <a:bodyPr vert="horz" lIns="0" tIns="45720" rIns="0" bIns="45720" rtlCol="0" anchor="t">
            <a:normAutofit/>
          </a:bodyPr>
          <a:lstStyle/>
          <a:p>
            <a:pPr marL="0" indent="0">
              <a:lnSpc>
                <a:spcPct val="100000"/>
              </a:lnSpc>
              <a:buNone/>
            </a:pPr>
            <a:r>
              <a:rPr lang="en-US" sz="2400" b="1">
                <a:latin typeface="Arial"/>
                <a:cs typeface="Arial"/>
              </a:rPr>
              <a:t>Together:</a:t>
            </a:r>
            <a:endParaRPr lang="en-US" sz="2400" b="1" dirty="0">
              <a:latin typeface="Arial"/>
              <a:cs typeface="Arial"/>
            </a:endParaRPr>
          </a:p>
          <a:p>
            <a:pPr marL="246380" indent="-246380">
              <a:lnSpc>
                <a:spcPct val="100000"/>
              </a:lnSpc>
            </a:pPr>
            <a:r>
              <a:rPr lang="en-US" sz="2400">
                <a:latin typeface="Arial"/>
                <a:cs typeface="Arial"/>
              </a:rPr>
              <a:t>Which identity of yours do you think about the most? </a:t>
            </a:r>
          </a:p>
          <a:p>
            <a:pPr marL="246380" indent="-246380">
              <a:lnSpc>
                <a:spcPct val="100000"/>
              </a:lnSpc>
            </a:pPr>
            <a:endParaRPr lang="en-US" sz="2400" dirty="0">
              <a:latin typeface="Arial"/>
              <a:cs typeface="Arial"/>
            </a:endParaRPr>
          </a:p>
          <a:p>
            <a:pPr marL="246380" indent="-246380">
              <a:lnSpc>
                <a:spcPct val="100000"/>
              </a:lnSpc>
            </a:pPr>
            <a:r>
              <a:rPr lang="en-US" sz="2200">
                <a:latin typeface="Arial"/>
                <a:cs typeface="Arial"/>
              </a:rPr>
              <a:t>Which identity of yours do you think about least?</a:t>
            </a:r>
          </a:p>
          <a:p>
            <a:pPr marL="246380" indent="-246380">
              <a:lnSpc>
                <a:spcPct val="100000"/>
              </a:lnSpc>
            </a:pPr>
            <a:r>
              <a:rPr lang="en-US" sz="2200">
                <a:latin typeface="Arial"/>
                <a:cs typeface="Arial"/>
              </a:rPr>
              <a:t>Why don’t you have to think about it as much? </a:t>
            </a:r>
          </a:p>
          <a:p>
            <a:pPr marL="246380" indent="-246380">
              <a:lnSpc>
                <a:spcPct val="100000"/>
              </a:lnSpc>
            </a:pPr>
            <a:r>
              <a:rPr lang="en-US" sz="2200">
                <a:latin typeface="Arial"/>
                <a:cs typeface="Arial"/>
              </a:rPr>
              <a:t>What could that mean in terms of your identity? </a:t>
            </a:r>
          </a:p>
          <a:p>
            <a:pPr marL="246380" indent="-246380">
              <a:lnSpc>
                <a:spcPct val="100000"/>
              </a:lnSpc>
            </a:pPr>
            <a:r>
              <a:rPr lang="en-US" sz="2200">
                <a:latin typeface="Arial"/>
                <a:cs typeface="Arial"/>
              </a:rPr>
              <a:t>How can you leverage that power/privilege for marginalized people in your scope of influence?</a:t>
            </a:r>
          </a:p>
          <a:p>
            <a:pPr marL="246380" indent="-246380">
              <a:lnSpc>
                <a:spcPct val="100000"/>
              </a:lnSpc>
            </a:pPr>
            <a:endParaRPr lang="en-US" sz="2400" dirty="0">
              <a:latin typeface="Arial"/>
              <a:cs typeface="Arial"/>
            </a:endParaRPr>
          </a:p>
          <a:p>
            <a:pPr>
              <a:lnSpc>
                <a:spcPct val="100000"/>
              </a:lnSpc>
            </a:pPr>
            <a:endParaRPr lang="en-US" sz="2400">
              <a:latin typeface="Arial"/>
              <a:cs typeface="Arial"/>
            </a:endParaRPr>
          </a:p>
          <a:p>
            <a:pPr marL="246380" indent="-246380">
              <a:lnSpc>
                <a:spcPct val="100000"/>
              </a:lnSpc>
            </a:pPr>
            <a:endParaRPr lang="en-US" sz="2400" dirty="0">
              <a:latin typeface="Arial"/>
              <a:cs typeface="Arial"/>
            </a:endParaRPr>
          </a:p>
          <a:p>
            <a:pPr>
              <a:lnSpc>
                <a:spcPct val="100000"/>
              </a:lnSpc>
            </a:pPr>
            <a:endParaRPr lang="en-US"/>
          </a:p>
        </p:txBody>
      </p:sp>
    </p:spTree>
    <p:extLst>
      <p:ext uri="{BB962C8B-B14F-4D97-AF65-F5344CB8AC3E}">
        <p14:creationId xmlns:p14="http://schemas.microsoft.com/office/powerpoint/2010/main" val="9880124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545562" y="-30490"/>
            <a:ext cx="10058400" cy="1088253"/>
          </a:xfrm>
        </p:spPr>
        <p:txBody>
          <a:bodyPr/>
          <a:lstStyle/>
          <a:p>
            <a:r>
              <a:rPr lang="en-US"/>
              <a:t>Power Shield Activity</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771877" y="212709"/>
            <a:ext cx="6060945" cy="6116545"/>
          </a:xfrm>
        </p:spPr>
        <p:txBody>
          <a:bodyPr vert="horz" lIns="0" tIns="45720" rIns="0" bIns="45720" rtlCol="0" anchor="t">
            <a:noAutofit/>
          </a:bodyPr>
          <a:lstStyle/>
          <a:p>
            <a:pPr marL="0" indent="0">
              <a:buNone/>
            </a:pPr>
            <a:r>
              <a:rPr lang="en-US" sz="2000" b="1">
                <a:highlight>
                  <a:srgbClr val="FFFFFF"/>
                </a:highlight>
                <a:latin typeface="Calibri"/>
                <a:ea typeface="Calibri"/>
                <a:cs typeface="Calibri"/>
              </a:rPr>
              <a:t>Transfer your dots to the group Power Shield.</a:t>
            </a:r>
          </a:p>
          <a:p>
            <a:pPr marL="246380" indent="-246380">
              <a:buFont typeface="Euphemia"/>
              <a:buChar char="›"/>
            </a:pPr>
            <a:r>
              <a:rPr lang="en-US" sz="2000">
                <a:highlight>
                  <a:srgbClr val="FFFFFF"/>
                </a:highlight>
                <a:latin typeface="Calibri"/>
                <a:ea typeface="Calibri"/>
                <a:cs typeface="Calibri"/>
              </a:rPr>
              <a:t>What does the composite picture tell us about who we are as a group?  </a:t>
            </a:r>
            <a:endParaRPr lang="en-US" sz="2000">
              <a:highlight>
                <a:srgbClr val="C6C6C6"/>
              </a:highlight>
              <a:latin typeface="Calibri"/>
              <a:ea typeface="Calibri"/>
              <a:cs typeface="Calibri"/>
            </a:endParaRPr>
          </a:p>
          <a:p>
            <a:pPr marL="246380" indent="-246380">
              <a:buFont typeface="Euphemia"/>
              <a:buChar char="›"/>
            </a:pPr>
            <a:r>
              <a:rPr lang="en-US" sz="2000">
                <a:highlight>
                  <a:srgbClr val="FFFFFF"/>
                </a:highlight>
                <a:latin typeface="Calibri"/>
                <a:ea typeface="Calibri"/>
                <a:cs typeface="Calibri"/>
              </a:rPr>
              <a:t>Who is missing or invisible? </a:t>
            </a:r>
            <a:endParaRPr lang="en-US" sz="2000">
              <a:highlight>
                <a:srgbClr val="C6C6C6"/>
              </a:highlight>
              <a:latin typeface="Calibri"/>
              <a:ea typeface="Calibri"/>
              <a:cs typeface="Calibri"/>
            </a:endParaRPr>
          </a:p>
          <a:p>
            <a:pPr marL="246380" indent="-246380">
              <a:buFont typeface="Euphemia"/>
              <a:buChar char="›"/>
            </a:pPr>
            <a:r>
              <a:rPr lang="en-US" sz="2000">
                <a:highlight>
                  <a:srgbClr val="FFFFFF"/>
                </a:highlight>
                <a:latin typeface="Calibri"/>
                <a:ea typeface="Calibri"/>
                <a:cs typeface="Calibri"/>
              </a:rPr>
              <a:t>How does that connect to our core values?</a:t>
            </a:r>
            <a:endParaRPr lang="en-US" sz="2000">
              <a:highlight>
                <a:srgbClr val="C6C6C6"/>
              </a:highlight>
              <a:latin typeface="Calibri"/>
              <a:ea typeface="Calibri"/>
              <a:cs typeface="Calibri"/>
            </a:endParaRPr>
          </a:p>
          <a:p>
            <a:pPr marL="246380" indent="-246380">
              <a:buFont typeface="Euphemia"/>
              <a:buChar char="›"/>
            </a:pPr>
            <a:r>
              <a:rPr lang="en-US" sz="2000">
                <a:highlight>
                  <a:srgbClr val="FFFFFF"/>
                </a:highlight>
                <a:latin typeface="Calibri"/>
                <a:ea typeface="Calibri"/>
                <a:cs typeface="Calibri"/>
              </a:rPr>
              <a:t>If one of your schools is in a neighborhood that has changed quite substantially in recent years, what kind of pattern might your “members” present, and how much would it differ from the parents and students in that school?  </a:t>
            </a:r>
            <a:endParaRPr lang="en-US" sz="2000">
              <a:highlight>
                <a:srgbClr val="C6C6C6"/>
              </a:highlight>
              <a:latin typeface="Calibri"/>
              <a:ea typeface="Calibri"/>
              <a:cs typeface="Calibri"/>
            </a:endParaRPr>
          </a:p>
          <a:p>
            <a:pPr marL="246380" indent="-246380">
              <a:buFont typeface="Euphemia"/>
              <a:buChar char="›"/>
            </a:pPr>
            <a:r>
              <a:rPr lang="en-US" sz="2000">
                <a:highlight>
                  <a:srgbClr val="FFFFFF"/>
                </a:highlight>
                <a:latin typeface="Calibri"/>
                <a:ea typeface="Calibri"/>
                <a:cs typeface="Calibri"/>
              </a:rPr>
              <a:t>What implications would this pose to that school’s ability to organize in that community? </a:t>
            </a:r>
            <a:endParaRPr lang="en-US" sz="2000">
              <a:highlight>
                <a:srgbClr val="C6C6C6"/>
              </a:highlight>
              <a:latin typeface="Calibri"/>
              <a:ea typeface="Calibri"/>
              <a:cs typeface="Calibri"/>
            </a:endParaRPr>
          </a:p>
          <a:p>
            <a:pPr marL="246380" indent="-246380">
              <a:buFont typeface="Euphemia"/>
              <a:buChar char="›"/>
            </a:pPr>
            <a:r>
              <a:rPr lang="en-US" sz="2000">
                <a:highlight>
                  <a:srgbClr val="FFFFFF"/>
                </a:highlight>
                <a:latin typeface="Calibri"/>
                <a:ea typeface="Calibri"/>
                <a:cs typeface="Calibri"/>
              </a:rPr>
              <a:t>In what places are there gaps in your power, and what coalitions could you make to harness an ally’s power?  </a:t>
            </a:r>
            <a:endParaRPr lang="en-US" sz="2000">
              <a:highlight>
                <a:srgbClr val="C6C6C6"/>
              </a:highlight>
              <a:latin typeface="Calibri"/>
              <a:ea typeface="Calibri"/>
              <a:cs typeface="Calibri"/>
            </a:endParaRPr>
          </a:p>
          <a:p>
            <a:pPr marL="246380" indent="-246380">
              <a:buFont typeface="Euphemia"/>
              <a:buChar char="›"/>
            </a:pPr>
            <a:r>
              <a:rPr lang="en-US" sz="2000">
                <a:highlight>
                  <a:srgbClr val="FFFFFF"/>
                </a:highlight>
                <a:latin typeface="Calibri"/>
                <a:ea typeface="Calibri"/>
                <a:cs typeface="Calibri"/>
              </a:rPr>
              <a:t>How can you flex areas of privilege to empower marginalized allies in a coalition?  Who can you empower in a coalition?  </a:t>
            </a:r>
            <a:endParaRPr lang="en-US" sz="2000">
              <a:highlight>
                <a:srgbClr val="C6C6C6"/>
              </a:highlight>
              <a:latin typeface="Calibri"/>
              <a:ea typeface="Calibri"/>
              <a:cs typeface="Calibri"/>
            </a:endParaRPr>
          </a:p>
          <a:p>
            <a:pPr>
              <a:lnSpc>
                <a:spcPct val="100000"/>
              </a:lnSpc>
            </a:pPr>
            <a:endParaRPr lang="en-US">
              <a:latin typeface="Euphemia"/>
              <a:cs typeface="Arial"/>
            </a:endParaRPr>
          </a:p>
        </p:txBody>
      </p:sp>
      <p:pic>
        <p:nvPicPr>
          <p:cNvPr id="13" name="Picture 12" descr="A circular diagram with green lines&#10;&#10;Description automatically generated">
            <a:extLst>
              <a:ext uri="{FF2B5EF4-FFF2-40B4-BE49-F238E27FC236}">
                <a16:creationId xmlns:a16="http://schemas.microsoft.com/office/drawing/2014/main" id="{63684C61-0462-12CE-E4BA-2036B80C6B22}"/>
              </a:ext>
            </a:extLst>
          </p:cNvPr>
          <p:cNvPicPr>
            <a:picLocks noChangeAspect="1"/>
          </p:cNvPicPr>
          <p:nvPr/>
        </p:nvPicPr>
        <p:blipFill>
          <a:blip r:embed="rId3"/>
          <a:srcRect l="7469" t="4926" r="9543" b="2217"/>
          <a:stretch>
            <a:fillRect/>
          </a:stretch>
        </p:blipFill>
        <p:spPr>
          <a:xfrm>
            <a:off x="547610" y="1250355"/>
            <a:ext cx="4919972" cy="4632994"/>
          </a:xfrm>
          <a:prstGeom prst="rect">
            <a:avLst/>
          </a:prstGeom>
          <a:ln>
            <a:noFill/>
          </a:ln>
        </p:spPr>
      </p:pic>
    </p:spTree>
    <p:extLst>
      <p:ext uri="{BB962C8B-B14F-4D97-AF65-F5344CB8AC3E}">
        <p14:creationId xmlns:p14="http://schemas.microsoft.com/office/powerpoint/2010/main" val="3525651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985112" y="678873"/>
            <a:ext cx="4606776" cy="1035121"/>
          </a:xfrm>
        </p:spPr>
        <p:txBody>
          <a:bodyPr>
            <a:normAutofit/>
          </a:bodyPr>
          <a:lstStyle/>
          <a:p>
            <a:r>
              <a:rPr lang="en-US"/>
              <a:t>Key Points</a:t>
            </a:r>
          </a:p>
        </p:txBody>
      </p:sp>
      <p:pic>
        <p:nvPicPr>
          <p:cNvPr id="10242"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3718266" y="465337"/>
            <a:ext cx="2379506" cy="18288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94087" y="2298212"/>
            <a:ext cx="10797707" cy="4732680"/>
          </a:xfrm>
        </p:spPr>
        <p:txBody>
          <a:bodyPr vert="horz" lIns="0" tIns="45720" rIns="0" bIns="45720" rtlCol="0" anchor="t">
            <a:noAutofit/>
          </a:bodyPr>
          <a:lstStyle/>
          <a:p>
            <a:pPr marL="0" indent="0">
              <a:lnSpc>
                <a:spcPct val="100000"/>
              </a:lnSpc>
              <a:spcAft>
                <a:spcPts val="1200"/>
              </a:spcAft>
              <a:buClrTx/>
              <a:buNone/>
            </a:pPr>
            <a:r>
              <a:rPr lang="en-US" sz="2800"/>
              <a:t>There are intentionally built systems that privilege some and oppress others.</a:t>
            </a:r>
            <a:endParaRPr lang="en-US" sz="2800">
              <a:cs typeface="Calibri"/>
            </a:endParaRPr>
          </a:p>
          <a:p>
            <a:pPr marL="0" indent="0">
              <a:lnSpc>
                <a:spcPct val="100000"/>
              </a:lnSpc>
              <a:spcAft>
                <a:spcPts val="1200"/>
              </a:spcAft>
              <a:buClrTx/>
              <a:buNone/>
            </a:pPr>
            <a:r>
              <a:rPr lang="en-US" sz="2800"/>
              <a:t>We each have an identity that allows us to be privileged, and each has been oppressed due to an identity.</a:t>
            </a:r>
            <a:endParaRPr lang="en-US" sz="2800">
              <a:cs typeface="Calibri"/>
            </a:endParaRPr>
          </a:p>
          <a:p>
            <a:pPr marL="0" indent="0">
              <a:lnSpc>
                <a:spcPct val="100000"/>
              </a:lnSpc>
              <a:spcAft>
                <a:spcPts val="1200"/>
              </a:spcAft>
              <a:buClrTx/>
              <a:buNone/>
            </a:pPr>
            <a:r>
              <a:rPr lang="en-US" sz="2800"/>
              <a:t>We have the ability to use our agency to act and unify to create and use power.</a:t>
            </a:r>
            <a:endParaRPr lang="en-US" sz="2800">
              <a:cs typeface="Calibri"/>
            </a:endParaRPr>
          </a:p>
          <a:p>
            <a:pPr marL="0" indent="0">
              <a:lnSpc>
                <a:spcPct val="100000"/>
              </a:lnSpc>
              <a:spcAft>
                <a:spcPts val="1200"/>
              </a:spcAft>
              <a:buClrTx/>
              <a:buNone/>
            </a:pPr>
            <a:endParaRPr lang="en-US" sz="2800">
              <a:cs typeface="Calibri"/>
            </a:endParaRPr>
          </a:p>
        </p:txBody>
      </p:sp>
    </p:spTree>
    <p:extLst>
      <p:ext uri="{BB962C8B-B14F-4D97-AF65-F5344CB8AC3E}">
        <p14:creationId xmlns:p14="http://schemas.microsoft.com/office/powerpoint/2010/main" val="3319774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B24CB-65AD-2DCC-D8D1-92AB6B0E7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7F38F-CA7C-3023-02F4-CF6B8FE77D59}"/>
              </a:ext>
            </a:extLst>
          </p:cNvPr>
          <p:cNvSpPr>
            <a:spLocks noGrp="1"/>
          </p:cNvSpPr>
          <p:nvPr>
            <p:ph type="title"/>
          </p:nvPr>
        </p:nvSpPr>
        <p:spPr/>
        <p:txBody>
          <a:bodyPr/>
          <a:lstStyle/>
          <a:p>
            <a:r>
              <a:rPr lang="en-US"/>
              <a:t>Break</a:t>
            </a:r>
            <a:endParaRPr lang="en-US" dirty="0"/>
          </a:p>
        </p:txBody>
      </p:sp>
      <p:sp>
        <p:nvSpPr>
          <p:cNvPr id="3" name="Text Placeholder 2">
            <a:extLst>
              <a:ext uri="{FF2B5EF4-FFF2-40B4-BE49-F238E27FC236}">
                <a16:creationId xmlns:a16="http://schemas.microsoft.com/office/drawing/2014/main" id="{F6380954-2D82-8677-CE6E-713C1122D2C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510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1781" y="1649474"/>
            <a:ext cx="8532173" cy="2625036"/>
          </a:xfrm>
        </p:spPr>
        <p:txBody>
          <a:bodyPr/>
          <a:lstStyle/>
          <a:p>
            <a:r>
              <a:rPr lang="en-US"/>
              <a:t>Expressions of Oppression </a:t>
            </a:r>
            <a:r>
              <a:rPr lang="en-US" sz="4000"/>
              <a:t>and</a:t>
            </a:r>
            <a:r>
              <a:rPr lang="en-US" dirty="0"/>
              <a:t> </a:t>
            </a:r>
            <a:br>
              <a:rPr lang="en-US" dirty="0"/>
            </a:br>
            <a:r>
              <a:rPr lang="en-US"/>
              <a:t>Pillars of Power</a:t>
            </a:r>
            <a:endParaRPr lang="en-US" dirty="0"/>
          </a:p>
        </p:txBody>
      </p:sp>
      <p:sp>
        <p:nvSpPr>
          <p:cNvPr id="3" name="Text Placeholder 2"/>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233480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539487" y="-1658"/>
            <a:ext cx="11369611" cy="786900"/>
          </a:xfrm>
          <a:prstGeom prst="rect">
            <a:avLst/>
          </a:prstGeom>
        </p:spPr>
        <p:txBody>
          <a:bodyPr spcFirstLastPara="1" vert="horz" wrap="square" lIns="91425" tIns="45700" rIns="91425" bIns="45700" rtlCol="0" anchor="ctr" anchorCtr="0">
            <a:normAutofit/>
          </a:bodyPr>
          <a:lstStyle/>
          <a:p>
            <a:pPr>
              <a:spcBef>
                <a:spcPts val="0"/>
              </a:spcBef>
            </a:pPr>
            <a:r>
              <a:rPr lang="en-US" sz="3200" b="1"/>
              <a:t>Quadrants of Expressions of Oppressions p.20</a:t>
            </a:r>
          </a:p>
        </p:txBody>
      </p:sp>
      <p:graphicFrame>
        <p:nvGraphicFramePr>
          <p:cNvPr id="448" name="Google Shape;448;g1468bb3220c_0_76"/>
          <p:cNvGraphicFramePr/>
          <p:nvPr>
            <p:extLst>
              <p:ext uri="{D42A27DB-BD31-4B8C-83A1-F6EECF244321}">
                <p14:modId xmlns:p14="http://schemas.microsoft.com/office/powerpoint/2010/main" val="1889662056"/>
              </p:ext>
            </p:extLst>
          </p:nvPr>
        </p:nvGraphicFramePr>
        <p:xfrm>
          <a:off x="540774" y="786580"/>
          <a:ext cx="11623980" cy="5669250"/>
        </p:xfrm>
        <a:graphic>
          <a:graphicData uri="http://schemas.openxmlformats.org/drawingml/2006/table">
            <a:tbl>
              <a:tblPr>
                <a:noFill/>
              </a:tblPr>
              <a:tblGrid>
                <a:gridCol w="725793">
                  <a:extLst>
                    <a:ext uri="{9D8B030D-6E8A-4147-A177-3AD203B41FA5}">
                      <a16:colId xmlns:a16="http://schemas.microsoft.com/office/drawing/2014/main" val="20000"/>
                    </a:ext>
                  </a:extLst>
                </a:gridCol>
                <a:gridCol w="5086196">
                  <a:extLst>
                    <a:ext uri="{9D8B030D-6E8A-4147-A177-3AD203B41FA5}">
                      <a16:colId xmlns:a16="http://schemas.microsoft.com/office/drawing/2014/main" val="20001"/>
                    </a:ext>
                  </a:extLst>
                </a:gridCol>
                <a:gridCol w="744301">
                  <a:extLst>
                    <a:ext uri="{9D8B030D-6E8A-4147-A177-3AD203B41FA5}">
                      <a16:colId xmlns:a16="http://schemas.microsoft.com/office/drawing/2014/main" val="20002"/>
                    </a:ext>
                  </a:extLst>
                </a:gridCol>
                <a:gridCol w="5067690">
                  <a:extLst>
                    <a:ext uri="{9D8B030D-6E8A-4147-A177-3AD203B41FA5}">
                      <a16:colId xmlns:a16="http://schemas.microsoft.com/office/drawing/2014/main" val="20003"/>
                    </a:ext>
                  </a:extLst>
                </a:gridCol>
              </a:tblGrid>
              <a:tr h="3227769">
                <a:tc rowSpan="2">
                  <a:txBody>
                    <a:bodyPr/>
                    <a:lstStyle/>
                    <a:p>
                      <a:pPr marL="0" lvl="0" indent="0" algn="ctr" rtl="0">
                        <a:spcBef>
                          <a:spcPts val="0"/>
                        </a:spcBef>
                        <a:spcAft>
                          <a:spcPts val="0"/>
                        </a:spcAft>
                        <a:buNone/>
                      </a:pPr>
                      <a:r>
                        <a:rPr lang="en-US" sz="3600" b="1" i="0"/>
                        <a:t>I</a:t>
                      </a:r>
                      <a:endParaRPr sz="3600" b="1" i="0"/>
                    </a:p>
                    <a:p>
                      <a:pPr marL="0" lvl="0" indent="0" algn="ctr" rtl="0">
                        <a:spcBef>
                          <a:spcPts val="0"/>
                        </a:spcBef>
                        <a:spcAft>
                          <a:spcPts val="0"/>
                        </a:spcAft>
                        <a:buNone/>
                      </a:pPr>
                      <a:r>
                        <a:rPr lang="en-US" sz="3600" b="1" i="0"/>
                        <a:t>n</a:t>
                      </a:r>
                      <a:endParaRPr sz="3600" b="1" i="0"/>
                    </a:p>
                    <a:p>
                      <a:pPr marL="0" lvl="0" indent="0" algn="ctr" rtl="0">
                        <a:spcBef>
                          <a:spcPts val="0"/>
                        </a:spcBef>
                        <a:spcAft>
                          <a:spcPts val="0"/>
                        </a:spcAft>
                        <a:buNone/>
                      </a:pPr>
                      <a:r>
                        <a:rPr lang="en-US" sz="3600" b="1" i="0"/>
                        <a:t>d</a:t>
                      </a:r>
                      <a:endParaRPr sz="3600" b="1" i="0"/>
                    </a:p>
                    <a:p>
                      <a:pPr marL="0" lvl="0" indent="0" algn="ctr" rtl="0">
                        <a:spcBef>
                          <a:spcPts val="0"/>
                        </a:spcBef>
                        <a:spcAft>
                          <a:spcPts val="0"/>
                        </a:spcAft>
                        <a:buNone/>
                      </a:pPr>
                      <a:r>
                        <a:rPr lang="en-US" sz="3600" b="1" i="0"/>
                        <a:t>i</a:t>
                      </a:r>
                      <a:endParaRPr sz="3600" b="1" i="0"/>
                    </a:p>
                    <a:p>
                      <a:pPr marL="0" lvl="0" indent="0" algn="ctr" rtl="0">
                        <a:spcBef>
                          <a:spcPts val="0"/>
                        </a:spcBef>
                        <a:spcAft>
                          <a:spcPts val="0"/>
                        </a:spcAft>
                        <a:buNone/>
                      </a:pPr>
                      <a:r>
                        <a:rPr lang="en-US" sz="3600" b="1" i="0"/>
                        <a:t>v</a:t>
                      </a:r>
                      <a:endParaRPr sz="3600" b="1" i="0"/>
                    </a:p>
                    <a:p>
                      <a:pPr marL="0" lvl="0" indent="0" algn="ctr" rtl="0">
                        <a:spcBef>
                          <a:spcPts val="0"/>
                        </a:spcBef>
                        <a:spcAft>
                          <a:spcPts val="0"/>
                        </a:spcAft>
                        <a:buNone/>
                      </a:pPr>
                      <a:r>
                        <a:rPr lang="en-US" sz="3600" b="1" i="0"/>
                        <a:t>i</a:t>
                      </a:r>
                      <a:endParaRPr sz="3600" b="1" i="0"/>
                    </a:p>
                    <a:p>
                      <a:pPr marL="0" lvl="0" indent="0" algn="ctr" rtl="0">
                        <a:spcBef>
                          <a:spcPts val="0"/>
                        </a:spcBef>
                        <a:spcAft>
                          <a:spcPts val="0"/>
                        </a:spcAft>
                        <a:buNone/>
                      </a:pPr>
                      <a:r>
                        <a:rPr lang="en-US" sz="3600" b="1" i="0"/>
                        <a:t>d</a:t>
                      </a:r>
                      <a:endParaRPr sz="3600" b="1" i="0"/>
                    </a:p>
                    <a:p>
                      <a:pPr marL="0" lvl="0" indent="0" algn="ctr" rtl="0">
                        <a:spcBef>
                          <a:spcPts val="0"/>
                        </a:spcBef>
                        <a:spcAft>
                          <a:spcPts val="0"/>
                        </a:spcAft>
                        <a:buNone/>
                      </a:pPr>
                      <a:r>
                        <a:rPr lang="en-US" sz="3600" b="1" i="0"/>
                        <a:t>u</a:t>
                      </a:r>
                      <a:endParaRPr sz="3600" b="1" i="0"/>
                    </a:p>
                    <a:p>
                      <a:pPr marL="0" lvl="0" indent="0" algn="ctr" rtl="0">
                        <a:spcBef>
                          <a:spcPts val="0"/>
                        </a:spcBef>
                        <a:spcAft>
                          <a:spcPts val="0"/>
                        </a:spcAft>
                        <a:buNone/>
                      </a:pPr>
                      <a:r>
                        <a:rPr lang="en-US" sz="3600" b="1" i="0"/>
                        <a:t>a</a:t>
                      </a:r>
                      <a:endParaRPr sz="3600" b="1" i="0"/>
                    </a:p>
                    <a:p>
                      <a:pPr marL="0" lvl="0" indent="0" algn="ctr" rtl="0">
                        <a:spcBef>
                          <a:spcPts val="0"/>
                        </a:spcBef>
                        <a:spcAft>
                          <a:spcPts val="0"/>
                        </a:spcAft>
                        <a:buNone/>
                      </a:pPr>
                      <a:r>
                        <a:rPr lang="en-US" sz="3600" b="1" i="0"/>
                        <a:t>l</a:t>
                      </a:r>
                      <a:endParaRPr sz="3600" b="1" i="0"/>
                    </a:p>
                  </a:txBody>
                  <a:tcPr marL="91425" marR="91425" marT="91425" marB="91425"/>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Internalized Oppression </a:t>
                      </a:r>
                      <a:r>
                        <a:rPr lang="en-US" sz="24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2400" b="1" dirty="0">
                          <a:solidFill>
                            <a:srgbClr val="9900FF"/>
                          </a:solidFill>
                          <a:highlight>
                            <a:srgbClr val="FFFFFF"/>
                          </a:highlight>
                          <a:latin typeface="Calibri"/>
                          <a:ea typeface="Calibri"/>
                          <a:cs typeface="Calibri"/>
                          <a:sym typeface="Calibri"/>
                        </a:rPr>
                        <a:t> </a:t>
                      </a:r>
                      <a:r>
                        <a:rPr lang="en-US" sz="2400" b="1">
                          <a:solidFill>
                            <a:srgbClr val="7030A0"/>
                          </a:solidFill>
                          <a:highlight>
                            <a:srgbClr val="FFFFFF"/>
                          </a:highlight>
                          <a:latin typeface="Calibri"/>
                          <a:ea typeface="Calibri"/>
                          <a:cs typeface="Calibri"/>
                          <a:sym typeface="Calibri"/>
                        </a:rPr>
                        <a:t>inside our minds</a:t>
                      </a:r>
                      <a:r>
                        <a:rPr lang="en-US" sz="2400">
                          <a:solidFill>
                            <a:schemeClr val="dk1"/>
                          </a:solidFill>
                          <a:highlight>
                            <a:srgbClr val="FFFFFF"/>
                          </a:highlight>
                          <a:latin typeface="Calibri"/>
                          <a:ea typeface="Calibri"/>
                          <a:cs typeface="Calibri"/>
                        </a:rPr>
                        <a:t>. </a:t>
                      </a:r>
                      <a:endParaRPr sz="2400"/>
                    </a:p>
                  </a:txBody>
                  <a:tcPr marL="91425" marR="91425" marT="91425" marB="91425"/>
                </a:tc>
                <a:tc rowSpan="2">
                  <a:txBody>
                    <a:bodyPr/>
                    <a:lstStyle/>
                    <a:p>
                      <a:pPr marL="0" lvl="0" indent="0" algn="ctr" rtl="0">
                        <a:spcBef>
                          <a:spcPts val="0"/>
                        </a:spcBef>
                        <a:spcAft>
                          <a:spcPts val="0"/>
                        </a:spcAft>
                        <a:buNone/>
                      </a:pPr>
                      <a:r>
                        <a:rPr lang="en-US" sz="3600" b="1" i="0"/>
                        <a:t>S</a:t>
                      </a:r>
                      <a:endParaRPr sz="3600" b="1" i="0"/>
                    </a:p>
                    <a:p>
                      <a:pPr marL="0" lvl="0" indent="0" algn="ctr" rtl="0">
                        <a:spcBef>
                          <a:spcPts val="0"/>
                        </a:spcBef>
                        <a:spcAft>
                          <a:spcPts val="0"/>
                        </a:spcAft>
                        <a:buNone/>
                      </a:pPr>
                      <a:r>
                        <a:rPr lang="en-US" sz="3600" b="1" i="0"/>
                        <a:t>y</a:t>
                      </a:r>
                      <a:endParaRPr sz="3600" b="1" i="0"/>
                    </a:p>
                    <a:p>
                      <a:pPr marL="0" lvl="0" indent="0" algn="ctr" rtl="0">
                        <a:spcBef>
                          <a:spcPts val="0"/>
                        </a:spcBef>
                        <a:spcAft>
                          <a:spcPts val="0"/>
                        </a:spcAft>
                        <a:buNone/>
                      </a:pPr>
                      <a:r>
                        <a:rPr lang="en-US" sz="3600" b="1" i="0"/>
                        <a:t>s</a:t>
                      </a:r>
                      <a:endParaRPr sz="3600" b="1" i="0"/>
                    </a:p>
                    <a:p>
                      <a:pPr marL="0" lvl="0" indent="0" algn="ctr" rtl="0">
                        <a:spcBef>
                          <a:spcPts val="0"/>
                        </a:spcBef>
                        <a:spcAft>
                          <a:spcPts val="0"/>
                        </a:spcAft>
                        <a:buNone/>
                      </a:pPr>
                      <a:r>
                        <a:rPr lang="en-US" sz="3600" b="1" i="0"/>
                        <a:t>t</a:t>
                      </a:r>
                      <a:endParaRPr sz="3600" b="1" i="0"/>
                    </a:p>
                    <a:p>
                      <a:pPr marL="0" lvl="0" indent="0" algn="ctr" rtl="0">
                        <a:spcBef>
                          <a:spcPts val="0"/>
                        </a:spcBef>
                        <a:spcAft>
                          <a:spcPts val="0"/>
                        </a:spcAft>
                        <a:buNone/>
                      </a:pPr>
                      <a:r>
                        <a:rPr lang="en-US" sz="3600" b="1" i="0"/>
                        <a:t>e</a:t>
                      </a:r>
                      <a:endParaRPr sz="3600" b="1" i="0"/>
                    </a:p>
                    <a:p>
                      <a:pPr marL="0" lvl="0" indent="0" algn="ctr" rtl="0">
                        <a:spcBef>
                          <a:spcPts val="0"/>
                        </a:spcBef>
                        <a:spcAft>
                          <a:spcPts val="0"/>
                        </a:spcAft>
                        <a:buNone/>
                      </a:pPr>
                      <a:r>
                        <a:rPr lang="en-US" sz="3600" b="1" i="0"/>
                        <a:t>m</a:t>
                      </a:r>
                      <a:endParaRPr sz="3600" b="1" i="0"/>
                    </a:p>
                    <a:p>
                      <a:pPr marL="0" lvl="0" indent="0" algn="ctr" rtl="0">
                        <a:spcBef>
                          <a:spcPts val="0"/>
                        </a:spcBef>
                        <a:spcAft>
                          <a:spcPts val="0"/>
                        </a:spcAft>
                        <a:buNone/>
                      </a:pPr>
                      <a:r>
                        <a:rPr lang="en-US" sz="3600" b="1" i="0"/>
                        <a:t>i</a:t>
                      </a:r>
                      <a:endParaRPr sz="3600" b="1" i="0"/>
                    </a:p>
                    <a:p>
                      <a:pPr marL="0" lvl="0" indent="0" algn="ctr" rtl="0">
                        <a:spcBef>
                          <a:spcPts val="0"/>
                        </a:spcBef>
                        <a:spcAft>
                          <a:spcPts val="0"/>
                        </a:spcAft>
                        <a:buNone/>
                      </a:pPr>
                      <a:r>
                        <a:rPr lang="en-US" sz="3600" b="1" i="0"/>
                        <a:t>c</a:t>
                      </a:r>
                      <a:endParaRPr sz="3600" b="1" i="0"/>
                    </a:p>
                  </a:txBody>
                  <a:tcPr marL="91425" marR="91425" marT="91425" marB="91425" anchor="ct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Institutional Oppression </a:t>
                      </a:r>
                      <a:r>
                        <a:rPr lang="en-US" sz="2400">
                          <a:solidFill>
                            <a:schemeClr val="dk1"/>
                          </a:solidFill>
                          <a:highlight>
                            <a:srgbClr val="FFFFFF"/>
                          </a:highlight>
                          <a:latin typeface="Calibri"/>
                          <a:ea typeface="Calibri"/>
                          <a:cs typeface="Calibri"/>
                          <a:sym typeface="Calibri"/>
                        </a:rPr>
                        <a:t>occurs </a:t>
                      </a:r>
                      <a:r>
                        <a:rPr lang="en-US" sz="2400" b="1">
                          <a:solidFill>
                            <a:srgbClr val="7030A0"/>
                          </a:solidFill>
                          <a:highlight>
                            <a:srgbClr val="FFFFFF"/>
                          </a:highlight>
                          <a:latin typeface="Calibri"/>
                          <a:ea typeface="Calibri"/>
                          <a:cs typeface="Calibri"/>
                          <a:sym typeface="Calibri"/>
                        </a:rPr>
                        <a:t>within institutions</a:t>
                      </a:r>
                      <a:r>
                        <a:rPr lang="en-US" sz="2400" dirty="0">
                          <a:solidFill>
                            <a:srgbClr val="7030A0"/>
                          </a:solidFill>
                          <a:highlight>
                            <a:srgbClr val="FFFFFF"/>
                          </a:highlight>
                          <a:latin typeface="Calibri"/>
                          <a:ea typeface="Calibri"/>
                          <a:cs typeface="Calibri"/>
                          <a:sym typeface="Calibri"/>
                        </a:rPr>
                        <a:t> </a:t>
                      </a:r>
                      <a:r>
                        <a:rPr lang="en-US" sz="2400">
                          <a:solidFill>
                            <a:schemeClr val="dk1"/>
                          </a:solidFill>
                          <a:highlight>
                            <a:srgbClr val="FFFFFF"/>
                          </a:highlight>
                          <a:latin typeface="Calibri"/>
                          <a:ea typeface="Calibri"/>
                          <a:cs typeface="Calibri"/>
                          <a:sym typeface="Calibri"/>
                        </a:rPr>
                        <a:t>and systems of power. It is the norms, policies and practices that are structured into political, societal and economic institutions that have the net effect of imposing oppressive conditions,</a:t>
                      </a:r>
                      <a:r>
                        <a:rPr lang="en-US" sz="2400" baseline="0" dirty="0">
                          <a:solidFill>
                            <a:schemeClr val="dk1"/>
                          </a:solidFill>
                          <a:highlight>
                            <a:srgbClr val="FFFFFF"/>
                          </a:highlight>
                          <a:latin typeface="Calibri"/>
                          <a:ea typeface="Calibri"/>
                          <a:cs typeface="Calibri"/>
                          <a:sym typeface="Calibri"/>
                        </a:rPr>
                        <a:t> </a:t>
                      </a:r>
                      <a:r>
                        <a:rPr lang="en-US" sz="2400">
                          <a:solidFill>
                            <a:schemeClr val="dk1"/>
                          </a:solidFill>
                          <a:highlight>
                            <a:srgbClr val="FFFFFF"/>
                          </a:highlight>
                          <a:latin typeface="Calibri"/>
                          <a:ea typeface="Calibri"/>
                          <a:cs typeface="Calibri"/>
                          <a:sym typeface="Calibri"/>
                        </a:rPr>
                        <a:t>denying rights, opportunity, and equality to identifiable groups.</a:t>
                      </a:r>
                      <a:r>
                        <a:rPr lang="en-US" sz="2400" dirty="0">
                          <a:solidFill>
                            <a:schemeClr val="dk1"/>
                          </a:solidFill>
                          <a:highlight>
                            <a:srgbClr val="FFFFFF"/>
                          </a:highlight>
                          <a:latin typeface="Calibri"/>
                          <a:ea typeface="Calibri"/>
                          <a:cs typeface="Calibri"/>
                        </a:rPr>
                        <a:t>  </a:t>
                      </a:r>
                      <a:endParaRPr sz="2400" dirty="0"/>
                    </a:p>
                  </a:txBody>
                  <a:tcPr marL="91425" marR="91425" marT="91425" marB="91425"/>
                </a:tc>
                <a:extLst>
                  <a:ext uri="{0D108BD9-81ED-4DB2-BD59-A6C34878D82A}">
                    <a16:rowId xmlns:a16="http://schemas.microsoft.com/office/drawing/2014/main" val="10000"/>
                  </a:ext>
                </a:extLst>
              </a:tr>
              <a:tr h="2220245">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Interpersonal Oppression </a:t>
                      </a:r>
                      <a:r>
                        <a:rPr lang="en-US" sz="2400">
                          <a:solidFill>
                            <a:schemeClr val="dk1"/>
                          </a:solidFill>
                          <a:highlight>
                            <a:srgbClr val="FFFFFF"/>
                          </a:highlight>
                          <a:latin typeface="Calibri"/>
                          <a:ea typeface="Calibri"/>
                          <a:cs typeface="Calibri"/>
                          <a:sym typeface="Calibri"/>
                        </a:rPr>
                        <a:t>occurs</a:t>
                      </a:r>
                      <a:r>
                        <a:rPr lang="en-US" sz="2400" b="1" dirty="0">
                          <a:solidFill>
                            <a:srgbClr val="9900FF"/>
                          </a:solidFill>
                          <a:highlight>
                            <a:srgbClr val="FFFFFF"/>
                          </a:highlight>
                          <a:latin typeface="Calibri"/>
                          <a:ea typeface="Calibri"/>
                          <a:cs typeface="Calibri"/>
                          <a:sym typeface="Calibri"/>
                        </a:rPr>
                        <a:t> </a:t>
                      </a:r>
                      <a:r>
                        <a:rPr lang="en-US" sz="2400" b="1">
                          <a:solidFill>
                            <a:srgbClr val="7030A0"/>
                          </a:solidFill>
                          <a:highlight>
                            <a:srgbClr val="FFFFFF"/>
                          </a:highlight>
                          <a:latin typeface="Calibri"/>
                          <a:ea typeface="Calibri"/>
                          <a:cs typeface="Calibri"/>
                          <a:sym typeface="Calibri"/>
                        </a:rPr>
                        <a:t>between individuals</a:t>
                      </a:r>
                      <a:r>
                        <a:rPr lang="en-US" sz="24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2400" dirty="0">
                          <a:solidFill>
                            <a:schemeClr val="dk1"/>
                          </a:solidFill>
                          <a:highlight>
                            <a:srgbClr val="FFFFFF"/>
                          </a:highlight>
                          <a:latin typeface="Calibri"/>
                          <a:ea typeface="Calibri"/>
                          <a:cs typeface="Calibri"/>
                        </a:rPr>
                        <a:t> </a:t>
                      </a:r>
                      <a:endParaRPr sz="2400" dirty="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Structural</a:t>
                      </a:r>
                      <a:r>
                        <a:rPr lang="en-US" sz="2400" b="1" dirty="0">
                          <a:solidFill>
                            <a:schemeClr val="dk1"/>
                          </a:solidFill>
                          <a:highlight>
                            <a:srgbClr val="FFFFFF"/>
                          </a:highlight>
                          <a:latin typeface="Calibri"/>
                          <a:ea typeface="Calibri"/>
                          <a:cs typeface="Calibri"/>
                          <a:sym typeface="Calibri"/>
                        </a:rPr>
                        <a:t> </a:t>
                      </a:r>
                      <a:r>
                        <a:rPr lang="en-US" sz="2400" b="1" i="1">
                          <a:solidFill>
                            <a:schemeClr val="dk1"/>
                          </a:solidFill>
                          <a:highlight>
                            <a:srgbClr val="FFFFFF"/>
                          </a:highlight>
                          <a:latin typeface="Calibri"/>
                          <a:ea typeface="Calibri"/>
                          <a:cs typeface="Calibri"/>
                          <a:sym typeface="Calibri"/>
                        </a:rPr>
                        <a:t>Oppression </a:t>
                      </a:r>
                      <a:r>
                        <a:rPr lang="en-US" sz="2400">
                          <a:solidFill>
                            <a:schemeClr val="dk1"/>
                          </a:solidFill>
                          <a:highlight>
                            <a:srgbClr val="FFFFFF"/>
                          </a:highlight>
                          <a:latin typeface="Calibri"/>
                          <a:ea typeface="Calibri"/>
                          <a:cs typeface="Calibri"/>
                          <a:sym typeface="Calibri"/>
                        </a:rPr>
                        <a:t>is bias </a:t>
                      </a:r>
                      <a:r>
                        <a:rPr lang="en-US" sz="2400" b="1">
                          <a:solidFill>
                            <a:srgbClr val="7030A0"/>
                          </a:solidFill>
                          <a:highlight>
                            <a:srgbClr val="FFFFFF"/>
                          </a:highlight>
                          <a:latin typeface="Calibri"/>
                          <a:ea typeface="Calibri"/>
                          <a:cs typeface="Calibri"/>
                          <a:sym typeface="Calibri"/>
                        </a:rPr>
                        <a:t>across institutions and society</a:t>
                      </a:r>
                      <a:r>
                        <a:rPr lang="en-US" sz="24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2400" dirty="0">
                          <a:solidFill>
                            <a:schemeClr val="dk1"/>
                          </a:solidFill>
                          <a:highlight>
                            <a:srgbClr val="FFFFFF"/>
                          </a:highlight>
                          <a:latin typeface="Calibri"/>
                          <a:ea typeface="Calibri"/>
                          <a:cs typeface="Calibri"/>
                        </a:rPr>
                        <a:t> </a:t>
                      </a:r>
                      <a:endParaRPr sz="2400" dirty="0"/>
                    </a:p>
                  </a:txBody>
                  <a:tcPr marL="91425" marR="91425" marT="91425" marB="91425"/>
                </a:tc>
                <a:extLst>
                  <a:ext uri="{0D108BD9-81ED-4DB2-BD59-A6C34878D82A}">
                    <a16:rowId xmlns:a16="http://schemas.microsoft.com/office/drawing/2014/main" val="1573619918"/>
                  </a:ext>
                </a:extLst>
              </a:tr>
            </a:tbl>
          </a:graphicData>
        </a:graphic>
      </p:graphicFrame>
    </p:spTree>
    <p:extLst>
      <p:ext uri="{BB962C8B-B14F-4D97-AF65-F5344CB8AC3E}">
        <p14:creationId xmlns:p14="http://schemas.microsoft.com/office/powerpoint/2010/main" val="3152392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550394" y="925001"/>
            <a:ext cx="2340663" cy="786900"/>
          </a:xfrm>
          <a:prstGeom prst="rect">
            <a:avLst/>
          </a:prstGeom>
        </p:spPr>
        <p:txBody>
          <a:bodyPr spcFirstLastPara="1" vert="horz" wrap="square" lIns="91425" tIns="45700" rIns="91425" bIns="45700" rtlCol="0" anchor="ctr" anchorCtr="0">
            <a:normAutofit fontScale="90000"/>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3179238" y="729360"/>
            <a:ext cx="9014505" cy="4944860"/>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spcAft>
                <a:spcPts val="0"/>
              </a:spcAft>
              <a:buClr>
                <a:schemeClr val="dk1"/>
              </a:buClr>
              <a:buSzPts val="1100"/>
              <a:buNone/>
            </a:pPr>
            <a:r>
              <a:rPr lang="en-US" sz="2400">
                <a:solidFill>
                  <a:schemeClr val="dk1"/>
                </a:solidFill>
                <a:latin typeface="Arial"/>
                <a:ea typeface="Arial"/>
                <a:cs typeface="Arial"/>
                <a:sym typeface="Arial"/>
              </a:rPr>
              <a:t>There are no hard and fast lines between the quadrants and changing one can affect another. ​</a:t>
            </a:r>
            <a:endParaRPr lang="en-US" sz="2400">
              <a:solidFill>
                <a:schemeClr val="dk1"/>
              </a:solidFill>
              <a:latin typeface="Arial"/>
              <a:ea typeface="Arial"/>
              <a:cs typeface="Arial"/>
            </a:endParaRPr>
          </a:p>
          <a:p>
            <a:pPr marL="0" indent="0">
              <a:lnSpc>
                <a:spcPct val="100000"/>
              </a:lnSpc>
              <a:spcBef>
                <a:spcPts val="0"/>
              </a:spcBef>
              <a:spcAft>
                <a:spcPts val="0"/>
              </a:spcAft>
              <a:buClr>
                <a:schemeClr val="dk1"/>
              </a:buClr>
              <a:buSzPts val="1100"/>
              <a:buNone/>
            </a:pP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0" indent="0">
              <a:lnSpc>
                <a:spcPct val="100000"/>
              </a:lnSpc>
              <a:spcBef>
                <a:spcPts val="0"/>
              </a:spcBef>
              <a:spcAft>
                <a:spcPts val="0"/>
              </a:spcAft>
              <a:buClr>
                <a:schemeClr val="dk1"/>
              </a:buClr>
              <a:buSzPts val="1100"/>
              <a:buNone/>
            </a:pPr>
            <a:r>
              <a:rPr lang="en-US" sz="2400">
                <a:solidFill>
                  <a:schemeClr val="dk1"/>
                </a:solidFill>
                <a:latin typeface="Arial"/>
                <a:ea typeface="Arial"/>
                <a:cs typeface="Arial"/>
                <a:sym typeface="Arial"/>
              </a:rPr>
              <a:t>​The way to effect change is by addressing institutionalized and structural oppression – this is where injustice lives.  </a:t>
            </a:r>
            <a:endParaRPr lang="en-US" sz="2400">
              <a:solidFill>
                <a:schemeClr val="dk1"/>
              </a:solidFill>
              <a:latin typeface="Arial"/>
              <a:ea typeface="Arial"/>
              <a:cs typeface="Arial"/>
            </a:endParaRPr>
          </a:p>
          <a:p>
            <a:pPr marL="0" indent="0">
              <a:lnSpc>
                <a:spcPct val="100000"/>
              </a:lnSpc>
              <a:spcBef>
                <a:spcPts val="0"/>
              </a:spcBef>
              <a:spcAft>
                <a:spcPts val="0"/>
              </a:spcAft>
              <a:buSzPts val="1100"/>
              <a:buNone/>
            </a:pPr>
            <a:endParaRPr lang="en-US" sz="2400" b="1">
              <a:solidFill>
                <a:schemeClr val="dk1"/>
              </a:solidFill>
              <a:latin typeface="Arial"/>
              <a:cs typeface="Arial"/>
            </a:endParaRPr>
          </a:p>
          <a:p>
            <a:pPr marL="0" indent="0">
              <a:lnSpc>
                <a:spcPct val="100000"/>
              </a:lnSpc>
              <a:spcBef>
                <a:spcPts val="0"/>
              </a:spcBef>
              <a:spcAft>
                <a:spcPts val="0"/>
              </a:spcAft>
              <a:buSzPts val="1100"/>
              <a:buNone/>
            </a:pPr>
            <a:r>
              <a:rPr lang="en-US" sz="2400">
                <a:solidFill>
                  <a:schemeClr val="dk1"/>
                </a:solidFill>
                <a:latin typeface="Arial"/>
                <a:cs typeface="Arial"/>
              </a:rPr>
              <a:t>This framework helps us think about the size of the solution we need to fight injustice at a particular quadrant.</a:t>
            </a:r>
          </a:p>
          <a:p>
            <a:pPr marL="0" indent="0">
              <a:lnSpc>
                <a:spcPct val="100000"/>
              </a:lnSpc>
              <a:spcBef>
                <a:spcPts val="0"/>
              </a:spcBef>
              <a:spcAft>
                <a:spcPts val="0"/>
              </a:spcAft>
              <a:buSzPts val="1100"/>
              <a:buNone/>
            </a:pPr>
            <a:endParaRPr lang="en-US" sz="2400">
              <a:solidFill>
                <a:schemeClr val="dk1"/>
              </a:solidFill>
              <a:latin typeface="Arial"/>
              <a:cs typeface="Arial"/>
            </a:endParaRPr>
          </a:p>
          <a:p>
            <a:pPr marL="0" indent="0">
              <a:lnSpc>
                <a:spcPct val="100000"/>
              </a:lnSpc>
              <a:spcBef>
                <a:spcPts val="0"/>
              </a:spcBef>
              <a:spcAft>
                <a:spcPts val="0"/>
              </a:spcAft>
              <a:buSzPts val="1100"/>
              <a:buNone/>
            </a:pPr>
            <a:r>
              <a:rPr lang="en-US" sz="2400">
                <a:solidFill>
                  <a:schemeClr val="dk1"/>
                </a:solidFill>
                <a:latin typeface="Arial"/>
                <a:cs typeface="Arial"/>
              </a:rPr>
              <a:t>Using an intersectional lens alongside the understanding of the quadrants of expressions of oppression helps us decide the scope of the solution we need and the power it will take to implement that solution.</a:t>
            </a:r>
          </a:p>
          <a:p>
            <a:pPr marL="0" indent="0">
              <a:lnSpc>
                <a:spcPct val="114999"/>
              </a:lnSpc>
              <a:spcBef>
                <a:spcPts val="0"/>
              </a:spcBef>
              <a:spcAft>
                <a:spcPts val="0"/>
              </a:spcAft>
              <a:buSzPts val="1100"/>
              <a:buNone/>
            </a:pPr>
            <a:endParaRPr lang="en-US" sz="2400" b="1">
              <a:solidFill>
                <a:schemeClr val="dk1"/>
              </a:solidFill>
              <a:latin typeface="Arial"/>
              <a:cs typeface="Arial"/>
            </a:endParaRPr>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17958" r="15933"/>
          <a:stretch>
            <a:fillRect/>
          </a:stretch>
        </p:blipFill>
        <p:spPr bwMode="auto">
          <a:xfrm>
            <a:off x="553713" y="2050645"/>
            <a:ext cx="2306564" cy="2310187"/>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126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6F81F-F2BE-97D9-39B4-F5AA352B5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00EB02-857D-004B-0C96-FD1569B3744F}"/>
              </a:ext>
            </a:extLst>
          </p:cNvPr>
          <p:cNvSpPr>
            <a:spLocks noGrp="1"/>
          </p:cNvSpPr>
          <p:nvPr>
            <p:ph type="title"/>
          </p:nvPr>
        </p:nvSpPr>
        <p:spPr>
          <a:xfrm>
            <a:off x="3511781" y="1649474"/>
            <a:ext cx="8532173" cy="2625036"/>
          </a:xfrm>
        </p:spPr>
        <p:txBody>
          <a:bodyPr/>
          <a:lstStyle/>
          <a:p>
            <a:r>
              <a:rPr lang="en-US" dirty="0"/>
              <a:t> </a:t>
            </a:r>
            <a:br>
              <a:rPr lang="en-US" dirty="0"/>
            </a:br>
            <a:r>
              <a:rPr lang="en-US" dirty="0"/>
              <a:t>Pillars of Power</a:t>
            </a:r>
          </a:p>
        </p:txBody>
      </p:sp>
      <p:sp>
        <p:nvSpPr>
          <p:cNvPr id="3" name="Text Placeholder 2">
            <a:extLst>
              <a:ext uri="{FF2B5EF4-FFF2-40B4-BE49-F238E27FC236}">
                <a16:creationId xmlns:a16="http://schemas.microsoft.com/office/drawing/2014/main" id="{8DCCDE2A-C805-A9C4-A818-082692A7901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58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5F49D0-0738-0861-9CB2-46445E8C4872}"/>
              </a:ext>
            </a:extLst>
          </p:cNvPr>
          <p:cNvSpPr>
            <a:spLocks noGrp="1"/>
          </p:cNvSpPr>
          <p:nvPr>
            <p:ph idx="1"/>
          </p:nvPr>
        </p:nvSpPr>
        <p:spPr>
          <a:xfrm>
            <a:off x="1595025" y="1718170"/>
            <a:ext cx="9782801" cy="4572000"/>
          </a:xfrm>
        </p:spPr>
        <p:txBody>
          <a:bodyPr vert="horz" lIns="91440" tIns="45720" rIns="91440" bIns="45720" rtlCol="0" anchor="t">
            <a:normAutofit/>
          </a:bodyPr>
          <a:lstStyle/>
          <a:p>
            <a:pPr marL="246380" indent="-246380" algn="ctr">
              <a:buNone/>
            </a:pPr>
            <a:r>
              <a:rPr lang="en-US" sz="4400" b="1">
                <a:solidFill>
                  <a:srgbClr val="7030A0"/>
                </a:solidFill>
                <a:latin typeface="Roboto"/>
                <a:ea typeface="Roboto"/>
                <a:cs typeface="Roboto"/>
              </a:rPr>
              <a:t>“The most common way people </a:t>
            </a:r>
            <a:br>
              <a:rPr lang="en-US" sz="4400" b="1">
                <a:latin typeface="Roboto"/>
                <a:ea typeface="Roboto"/>
                <a:cs typeface="Roboto"/>
              </a:rPr>
            </a:br>
            <a:r>
              <a:rPr lang="en-US" sz="4400" b="1">
                <a:solidFill>
                  <a:srgbClr val="7030A0"/>
                </a:solidFill>
                <a:latin typeface="Roboto"/>
                <a:ea typeface="Roboto"/>
                <a:cs typeface="Roboto"/>
              </a:rPr>
              <a:t>give up their power is by thinking </a:t>
            </a:r>
            <a:br>
              <a:rPr lang="en-US" sz="4400" b="1">
                <a:latin typeface="Roboto"/>
                <a:ea typeface="Roboto"/>
                <a:cs typeface="Roboto"/>
              </a:rPr>
            </a:br>
            <a:r>
              <a:rPr lang="en-US" sz="4400" b="1">
                <a:solidFill>
                  <a:srgbClr val="7030A0"/>
                </a:solidFill>
                <a:latin typeface="Roboto"/>
                <a:ea typeface="Roboto"/>
                <a:cs typeface="Roboto"/>
              </a:rPr>
              <a:t>they don’t have any.”</a:t>
            </a:r>
            <a:endParaRPr lang="en-US" sz="4400">
              <a:solidFill>
                <a:srgbClr val="7030A0"/>
              </a:solidFill>
              <a:latin typeface="Euphemia"/>
              <a:ea typeface="Roboto"/>
              <a:cs typeface="Roboto"/>
            </a:endParaRPr>
          </a:p>
          <a:p>
            <a:pPr marL="246380" indent="-246380">
              <a:buNone/>
            </a:pPr>
            <a:br>
              <a:rPr lang="en-US"/>
            </a:br>
            <a:endParaRPr lang="en-US" sz="4400">
              <a:solidFill>
                <a:srgbClr val="7030A0"/>
              </a:solidFill>
            </a:endParaRPr>
          </a:p>
          <a:p>
            <a:pPr marL="246380" indent="-246380" algn="ctr">
              <a:buNone/>
            </a:pPr>
            <a:r>
              <a:rPr lang="en-US" sz="2400" i="1">
                <a:solidFill>
                  <a:srgbClr val="7030A0"/>
                </a:solidFill>
                <a:latin typeface="Roboto"/>
                <a:ea typeface="Roboto"/>
                <a:cs typeface="Roboto"/>
              </a:rPr>
              <a:t>-Alice Walker, author of The Color Purple</a:t>
            </a:r>
            <a:endParaRPr lang="en-US" sz="2400">
              <a:solidFill>
                <a:srgbClr val="7030A0"/>
              </a:solidFill>
              <a:latin typeface="Euphemia"/>
              <a:ea typeface="Roboto"/>
              <a:cs typeface="Roboto"/>
            </a:endParaRPr>
          </a:p>
          <a:p>
            <a:pPr marL="0" indent="0">
              <a:buNone/>
            </a:pPr>
            <a:br>
              <a:rPr lang="en-US"/>
            </a:br>
            <a:endParaRPr lang="en-US"/>
          </a:p>
        </p:txBody>
      </p:sp>
      <p:sp>
        <p:nvSpPr>
          <p:cNvPr id="7" name="Title 6">
            <a:extLst>
              <a:ext uri="{FF2B5EF4-FFF2-40B4-BE49-F238E27FC236}">
                <a16:creationId xmlns:a16="http://schemas.microsoft.com/office/drawing/2014/main" id="{6158CCFF-FA2E-6364-E592-F471BB6CCBE1}"/>
              </a:ext>
            </a:extLst>
          </p:cNvPr>
          <p:cNvSpPr>
            <a:spLocks noGrp="1"/>
          </p:cNvSpPr>
          <p:nvPr>
            <p:ph type="title"/>
          </p:nvPr>
        </p:nvSpPr>
        <p:spPr/>
        <p:txBody>
          <a:bodyPr/>
          <a:lstStyle/>
          <a:p>
            <a:r>
              <a:rPr lang="en-US"/>
              <a:t>Statement One</a:t>
            </a:r>
          </a:p>
        </p:txBody>
      </p:sp>
    </p:spTree>
    <p:extLst>
      <p:ext uri="{BB962C8B-B14F-4D97-AF65-F5344CB8AC3E}">
        <p14:creationId xmlns:p14="http://schemas.microsoft.com/office/powerpoint/2010/main" val="2626772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F6971-D1E5-8F6F-B813-12329529CC27}"/>
              </a:ext>
            </a:extLst>
          </p:cNvPr>
          <p:cNvSpPr>
            <a:spLocks noGrp="1"/>
          </p:cNvSpPr>
          <p:nvPr>
            <p:ph type="title"/>
          </p:nvPr>
        </p:nvSpPr>
        <p:spPr/>
        <p:txBody>
          <a:bodyPr/>
          <a:lstStyle/>
          <a:p>
            <a:r>
              <a:rPr lang="en-US"/>
              <a:t>Statement Two </a:t>
            </a:r>
          </a:p>
        </p:txBody>
      </p:sp>
      <p:sp>
        <p:nvSpPr>
          <p:cNvPr id="3" name="Content Placeholder 2">
            <a:extLst>
              <a:ext uri="{FF2B5EF4-FFF2-40B4-BE49-F238E27FC236}">
                <a16:creationId xmlns:a16="http://schemas.microsoft.com/office/drawing/2014/main" id="{AAE55A14-6085-B8ED-10F6-1436855A73F1}"/>
              </a:ext>
            </a:extLst>
          </p:cNvPr>
          <p:cNvSpPr>
            <a:spLocks noGrp="1"/>
          </p:cNvSpPr>
          <p:nvPr>
            <p:ph idx="1"/>
          </p:nvPr>
        </p:nvSpPr>
        <p:spPr/>
        <p:txBody>
          <a:bodyPr vert="horz" lIns="91440" tIns="45720" rIns="91440" bIns="45720" rtlCol="0" anchor="ctr">
            <a:normAutofit/>
          </a:bodyPr>
          <a:lstStyle/>
          <a:p>
            <a:pPr marL="0" indent="0">
              <a:buNone/>
            </a:pPr>
            <a:endParaRPr lang="en-US">
              <a:solidFill>
                <a:srgbClr val="002060"/>
              </a:solidFill>
            </a:endParaRPr>
          </a:p>
          <a:p>
            <a:pPr marL="0" indent="0" algn="ctr">
              <a:buNone/>
            </a:pPr>
            <a:r>
              <a:rPr lang="en-US" sz="4400" b="1">
                <a:solidFill>
                  <a:srgbClr val="002060"/>
                </a:solidFill>
              </a:rPr>
              <a:t>Political leaders don't implement their policies, plans, and repression. </a:t>
            </a:r>
          </a:p>
          <a:p>
            <a:pPr marL="0" indent="0" algn="ctr">
              <a:buNone/>
            </a:pPr>
            <a:r>
              <a:rPr lang="en-US" sz="4400" b="1">
                <a:solidFill>
                  <a:srgbClr val="002060"/>
                </a:solidFill>
              </a:rPr>
              <a:t>People do.</a:t>
            </a:r>
            <a:endParaRPr lang="en-US" b="1">
              <a:solidFill>
                <a:srgbClr val="002060"/>
              </a:solidFill>
            </a:endParaRPr>
          </a:p>
        </p:txBody>
      </p:sp>
    </p:spTree>
    <p:extLst>
      <p:ext uri="{BB962C8B-B14F-4D97-AF65-F5344CB8AC3E}">
        <p14:creationId xmlns:p14="http://schemas.microsoft.com/office/powerpoint/2010/main" val="366548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FB6E1-4277-B8BE-181D-9367869C4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B121B-76E6-215E-3654-CF29113E6350}"/>
              </a:ext>
            </a:extLst>
          </p:cNvPr>
          <p:cNvSpPr>
            <a:spLocks noGrp="1"/>
          </p:cNvSpPr>
          <p:nvPr>
            <p:ph type="title"/>
          </p:nvPr>
        </p:nvSpPr>
        <p:spPr>
          <a:xfrm>
            <a:off x="7859026" y="635675"/>
            <a:ext cx="3689296" cy="1450379"/>
          </a:xfrm>
        </p:spPr>
        <p:txBody>
          <a:bodyPr>
            <a:normAutofit/>
          </a:bodyPr>
          <a:lstStyle/>
          <a:p>
            <a:r>
              <a:rPr lang="en-US"/>
              <a:t>Pillars of Power</a:t>
            </a:r>
          </a:p>
        </p:txBody>
      </p:sp>
      <p:pic>
        <p:nvPicPr>
          <p:cNvPr id="11266" name="Picture 2" descr="Image result for pillars">
            <a:extLst>
              <a:ext uri="{FF2B5EF4-FFF2-40B4-BE49-F238E27FC236}">
                <a16:creationId xmlns:a16="http://schemas.microsoft.com/office/drawing/2014/main" id="{E3CED988-C990-85BA-2FC4-30B4F8173E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5422" y="640807"/>
            <a:ext cx="6908002"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A1FA6AA-DFB1-8072-D5BF-6CF8C5A3EADA}"/>
              </a:ext>
            </a:extLst>
          </p:cNvPr>
          <p:cNvSpPr>
            <a:spLocks noGrp="1"/>
          </p:cNvSpPr>
          <p:nvPr>
            <p:ph idx="1"/>
          </p:nvPr>
        </p:nvSpPr>
        <p:spPr>
          <a:xfrm>
            <a:off x="7859027" y="2199235"/>
            <a:ext cx="4175119" cy="4023083"/>
          </a:xfrm>
        </p:spPr>
        <p:txBody>
          <a:bodyPr vert="horz" lIns="91440" tIns="45720" rIns="91440" bIns="45720" rtlCol="0" anchor="t">
            <a:normAutofit lnSpcReduction="10000"/>
          </a:bodyPr>
          <a:lstStyle/>
          <a:p>
            <a:pPr marL="246380" indent="-246380"/>
            <a:r>
              <a:rPr lang="en-US" sz="2000">
                <a:solidFill>
                  <a:srgbClr val="000000"/>
                </a:solidFill>
                <a:latin typeface="Calibri"/>
                <a:ea typeface="Calibri"/>
                <a:cs typeface="Calibri"/>
              </a:rPr>
              <a:t>Tool to analyze and identify how your target maintains their power</a:t>
            </a:r>
          </a:p>
          <a:p>
            <a:pPr marL="246380" indent="-246380"/>
            <a:r>
              <a:rPr lang="en-US" sz="2000">
                <a:solidFill>
                  <a:srgbClr val="000000"/>
                </a:solidFill>
                <a:latin typeface="Calibri"/>
                <a:ea typeface="Calibri"/>
                <a:cs typeface="Calibri"/>
              </a:rPr>
              <a:t>Powerful figures are supported by institutions </a:t>
            </a:r>
          </a:p>
          <a:p>
            <a:pPr marL="246380" indent="-246380"/>
            <a:r>
              <a:rPr lang="en-US" sz="2000">
                <a:solidFill>
                  <a:srgbClr val="000000"/>
                </a:solidFill>
                <a:latin typeface="Calibri"/>
                <a:ea typeface="Calibri"/>
                <a:cs typeface="Calibri"/>
              </a:rPr>
              <a:t>Individuals within these institutions give their consent to support people in power.</a:t>
            </a:r>
          </a:p>
          <a:p>
            <a:pPr marL="246380" indent="-246380"/>
            <a:r>
              <a:rPr lang="en-US" sz="2000">
                <a:solidFill>
                  <a:srgbClr val="000000"/>
                </a:solidFill>
                <a:latin typeface="Calibri"/>
                <a:ea typeface="Calibri"/>
                <a:cs typeface="Calibri"/>
              </a:rPr>
              <a:t>Individuals within those institutions can also withdraw their support, eventually toppling the leader </a:t>
            </a:r>
          </a:p>
          <a:p>
            <a:pPr marL="246380" indent="-246380"/>
            <a:r>
              <a:rPr lang="en-US" sz="2000">
                <a:solidFill>
                  <a:srgbClr val="000000"/>
                </a:solidFill>
                <a:latin typeface="Calibri"/>
                <a:ea typeface="Calibri"/>
                <a:cs typeface="Calibri"/>
              </a:rPr>
              <a:t>Can also be used to analyze an injustice</a:t>
            </a:r>
          </a:p>
          <a:p>
            <a:pPr marL="246380" indent="-246380"/>
            <a:endParaRPr lang="en-US" sz="18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246380" indent="-246380"/>
            <a:endParaRPr lang="en-US">
              <a:solidFill>
                <a:srgbClr val="465562"/>
              </a:solidFill>
              <a:latin typeface="Euphemia"/>
              <a:ea typeface="Calibri"/>
              <a:cs typeface="Calibri"/>
            </a:endParaRPr>
          </a:p>
        </p:txBody>
      </p:sp>
    </p:spTree>
    <p:extLst>
      <p:ext uri="{BB962C8B-B14F-4D97-AF65-F5344CB8AC3E}">
        <p14:creationId xmlns:p14="http://schemas.microsoft.com/office/powerpoint/2010/main" val="2050069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building&#10;&#10;AI-generated content may be incorrect.">
            <a:extLst>
              <a:ext uri="{FF2B5EF4-FFF2-40B4-BE49-F238E27FC236}">
                <a16:creationId xmlns:a16="http://schemas.microsoft.com/office/drawing/2014/main" id="{715D206A-0182-006A-C182-B46BDF4A9E44}"/>
              </a:ext>
            </a:extLst>
          </p:cNvPr>
          <p:cNvPicPr>
            <a:picLocks noGrp="1" noChangeAspect="1"/>
          </p:cNvPicPr>
          <p:nvPr>
            <p:ph idx="1"/>
          </p:nvPr>
        </p:nvPicPr>
        <p:blipFill>
          <a:blip r:embed="rId2"/>
          <a:stretch>
            <a:fillRect/>
          </a:stretch>
        </p:blipFill>
        <p:spPr>
          <a:xfrm>
            <a:off x="1213136" y="402924"/>
            <a:ext cx="8736924" cy="5769276"/>
          </a:xfrm>
          <a:prstGeom prst="rect">
            <a:avLst/>
          </a:prstGeom>
          <a:noFill/>
        </p:spPr>
      </p:pic>
    </p:spTree>
    <p:extLst>
      <p:ext uri="{BB962C8B-B14F-4D97-AF65-F5344CB8AC3E}">
        <p14:creationId xmlns:p14="http://schemas.microsoft.com/office/powerpoint/2010/main" val="211921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8314A-7135-8D8A-1F38-3B6894952C09}"/>
              </a:ext>
            </a:extLst>
          </p:cNvPr>
          <p:cNvSpPr>
            <a:spLocks noGrp="1"/>
          </p:cNvSpPr>
          <p:nvPr>
            <p:ph type="title"/>
          </p:nvPr>
        </p:nvSpPr>
        <p:spPr/>
        <p:txBody>
          <a:bodyPr/>
          <a:lstStyle/>
          <a:p>
            <a:endParaRPr lang="en-US"/>
          </a:p>
        </p:txBody>
      </p:sp>
      <p:pic>
        <p:nvPicPr>
          <p:cNvPr id="4" name="We Hold More Political Power Than We Realize -  Pillars of Support Explained">
            <a:hlinkClick r:id="" action="ppaction://media"/>
            <a:extLst>
              <a:ext uri="{FF2B5EF4-FFF2-40B4-BE49-F238E27FC236}">
                <a16:creationId xmlns:a16="http://schemas.microsoft.com/office/drawing/2014/main" id="{FA0CB3B9-AE1B-DC0F-6B1F-89A8DB709CD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4176" y="177801"/>
            <a:ext cx="11008190" cy="6192107"/>
          </a:xfrm>
        </p:spPr>
      </p:pic>
    </p:spTree>
    <p:extLst>
      <p:ext uri="{BB962C8B-B14F-4D97-AF65-F5344CB8AC3E}">
        <p14:creationId xmlns:p14="http://schemas.microsoft.com/office/powerpoint/2010/main" val="152034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5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59B15-E3CE-B781-D118-C6827B5B78B4}"/>
              </a:ext>
            </a:extLst>
          </p:cNvPr>
          <p:cNvSpPr>
            <a:spLocks noGrp="1"/>
          </p:cNvSpPr>
          <p:nvPr>
            <p:ph type="title"/>
          </p:nvPr>
        </p:nvSpPr>
        <p:spPr>
          <a:xfrm>
            <a:off x="644766" y="344394"/>
            <a:ext cx="9782801" cy="682812"/>
          </a:xfrm>
        </p:spPr>
        <p:txBody>
          <a:bodyPr>
            <a:normAutofit/>
          </a:bodyPr>
          <a:lstStyle/>
          <a:p>
            <a:r>
              <a:rPr lang="en-US"/>
              <a:t>Eroding the Pillars</a:t>
            </a:r>
          </a:p>
        </p:txBody>
      </p:sp>
      <p:pic>
        <p:nvPicPr>
          <p:cNvPr id="5" name="Picture 4">
            <a:extLst>
              <a:ext uri="{FF2B5EF4-FFF2-40B4-BE49-F238E27FC236}">
                <a16:creationId xmlns:a16="http://schemas.microsoft.com/office/drawing/2014/main" id="{5B5419F2-10E0-9167-096B-2265D0D597D9}"/>
              </a:ext>
            </a:extLst>
          </p:cNvPr>
          <p:cNvPicPr>
            <a:picLocks noChangeAspect="1"/>
          </p:cNvPicPr>
          <p:nvPr/>
        </p:nvPicPr>
        <p:blipFill>
          <a:blip r:embed="rId2"/>
          <a:stretch>
            <a:fillRect/>
          </a:stretch>
        </p:blipFill>
        <p:spPr>
          <a:xfrm>
            <a:off x="6096000" y="-97053"/>
            <a:ext cx="6509964" cy="6298389"/>
          </a:xfrm>
          <a:prstGeom prst="rect">
            <a:avLst/>
          </a:prstGeom>
        </p:spPr>
      </p:pic>
      <p:sp>
        <p:nvSpPr>
          <p:cNvPr id="6" name="Content Placeholder 2">
            <a:extLst>
              <a:ext uri="{FF2B5EF4-FFF2-40B4-BE49-F238E27FC236}">
                <a16:creationId xmlns:a16="http://schemas.microsoft.com/office/drawing/2014/main" id="{5BC7AC71-4522-59C8-2F8A-6C3C8DC0E481}"/>
              </a:ext>
            </a:extLst>
          </p:cNvPr>
          <p:cNvSpPr>
            <a:spLocks noGrp="1"/>
          </p:cNvSpPr>
          <p:nvPr>
            <p:ph idx="1"/>
          </p:nvPr>
        </p:nvSpPr>
        <p:spPr>
          <a:xfrm>
            <a:off x="644766" y="1339476"/>
            <a:ext cx="5468471" cy="4941562"/>
          </a:xfrm>
        </p:spPr>
        <p:txBody>
          <a:bodyPr vert="horz" lIns="91440" tIns="45720" rIns="91440" bIns="45720" rtlCol="0" anchor="t">
            <a:noAutofit/>
          </a:bodyPr>
          <a:lstStyle/>
          <a:p>
            <a:pPr marL="0" indent="0">
              <a:buNone/>
            </a:pPr>
            <a:endParaRPr lang="en-US" sz="3200"/>
          </a:p>
          <a:p>
            <a:pPr marL="246380" indent="-246380"/>
            <a:r>
              <a:rPr lang="en-US" sz="3200"/>
              <a:t>Who could you influence?</a:t>
            </a:r>
          </a:p>
          <a:p>
            <a:pPr marL="246380" indent="-246380"/>
            <a:r>
              <a:rPr lang="en-US" sz="3200"/>
              <a:t>Who is out of your reach?</a:t>
            </a:r>
          </a:p>
        </p:txBody>
      </p:sp>
    </p:spTree>
    <p:extLst>
      <p:ext uri="{BB962C8B-B14F-4D97-AF65-F5344CB8AC3E}">
        <p14:creationId xmlns:p14="http://schemas.microsoft.com/office/powerpoint/2010/main" val="388045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CD52BA1-23D8-EDE1-163B-C3C378E78DB2}"/>
              </a:ext>
            </a:extLst>
          </p:cNvPr>
          <p:cNvSpPr>
            <a:spLocks noGrp="1"/>
          </p:cNvSpPr>
          <p:nvPr>
            <p:ph type="title"/>
          </p:nvPr>
        </p:nvSpPr>
        <p:spPr>
          <a:xfrm>
            <a:off x="1595025" y="177801"/>
            <a:ext cx="9782801" cy="1239837"/>
          </a:xfrm>
        </p:spPr>
        <p:txBody>
          <a:bodyPr/>
          <a:lstStyle/>
          <a:p>
            <a:r>
              <a:rPr lang="en-US"/>
              <a:t>Question...</a:t>
            </a:r>
          </a:p>
        </p:txBody>
      </p:sp>
      <p:sp>
        <p:nvSpPr>
          <p:cNvPr id="3" name="Content Placeholder 2">
            <a:extLst>
              <a:ext uri="{FF2B5EF4-FFF2-40B4-BE49-F238E27FC236}">
                <a16:creationId xmlns:a16="http://schemas.microsoft.com/office/drawing/2014/main" id="{68AE41B3-5143-72AA-2C3F-12504820E90E}"/>
              </a:ext>
            </a:extLst>
          </p:cNvPr>
          <p:cNvSpPr>
            <a:spLocks noGrp="1"/>
          </p:cNvSpPr>
          <p:nvPr>
            <p:ph sz="half" idx="1"/>
          </p:nvPr>
        </p:nvSpPr>
        <p:spPr>
          <a:xfrm>
            <a:off x="1595024" y="1600200"/>
            <a:ext cx="4814586" cy="4572000"/>
          </a:xfrm>
        </p:spPr>
        <p:txBody>
          <a:bodyPr vert="horz" lIns="91440" tIns="45720" rIns="91440" bIns="45720" rtlCol="0" anchor="t">
            <a:normAutofit/>
          </a:bodyPr>
          <a:lstStyle/>
          <a:p>
            <a:pPr marL="246380" indent="-246380"/>
            <a:r>
              <a:rPr lang="en-US"/>
              <a:t>Do you have to reach ALL the people in each section?</a:t>
            </a:r>
          </a:p>
          <a:p>
            <a:pPr marL="246380" indent="-246380"/>
            <a:endParaRPr lang="en-US"/>
          </a:p>
          <a:p>
            <a:pPr marL="246380" indent="-246380"/>
            <a:r>
              <a:rPr lang="en-US"/>
              <a:t>Do you have to reach the people at the center of the pillar? </a:t>
            </a:r>
          </a:p>
        </p:txBody>
      </p:sp>
      <p:pic>
        <p:nvPicPr>
          <p:cNvPr id="2" name="Picture 1" descr="an illustration of a person using both hands to push 5 pillars holding up the roof of a building. The roof is starting to crack. On each pillar are the words - Bureaucracy, Media, Elites, Military and Other.">
            <a:extLst>
              <a:ext uri="{FF2B5EF4-FFF2-40B4-BE49-F238E27FC236}">
                <a16:creationId xmlns:a16="http://schemas.microsoft.com/office/drawing/2014/main" id="{BC494602-A636-14A0-562F-D7BFB336D72F}"/>
              </a:ext>
            </a:extLst>
          </p:cNvPr>
          <p:cNvPicPr>
            <a:picLocks noChangeAspect="1"/>
          </p:cNvPicPr>
          <p:nvPr/>
        </p:nvPicPr>
        <p:blipFill>
          <a:blip r:embed="rId2"/>
          <a:stretch>
            <a:fillRect/>
          </a:stretch>
        </p:blipFill>
        <p:spPr>
          <a:xfrm>
            <a:off x="6563239" y="2573132"/>
            <a:ext cx="4814586" cy="2626137"/>
          </a:xfrm>
          <a:prstGeom prst="rect">
            <a:avLst/>
          </a:prstGeom>
          <a:noFill/>
        </p:spPr>
      </p:pic>
    </p:spTree>
    <p:extLst>
      <p:ext uri="{BB962C8B-B14F-4D97-AF65-F5344CB8AC3E}">
        <p14:creationId xmlns:p14="http://schemas.microsoft.com/office/powerpoint/2010/main" val="248329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04711-1ED2-0066-5E1A-84C5AF1766A2}"/>
              </a:ext>
            </a:extLst>
          </p:cNvPr>
          <p:cNvSpPr>
            <a:spLocks noGrp="1"/>
          </p:cNvSpPr>
          <p:nvPr>
            <p:ph type="title"/>
          </p:nvPr>
        </p:nvSpPr>
        <p:spPr>
          <a:xfrm>
            <a:off x="1595025" y="177801"/>
            <a:ext cx="9782801" cy="1239837"/>
          </a:xfrm>
        </p:spPr>
        <p:txBody>
          <a:bodyPr anchor="b">
            <a:normAutofit/>
          </a:bodyPr>
          <a:lstStyle/>
          <a:p>
            <a:r>
              <a:rPr lang="en-US"/>
              <a:t>What Works</a:t>
            </a:r>
          </a:p>
        </p:txBody>
      </p:sp>
      <p:sp>
        <p:nvSpPr>
          <p:cNvPr id="3" name="Content Placeholder 2">
            <a:extLst>
              <a:ext uri="{FF2B5EF4-FFF2-40B4-BE49-F238E27FC236}">
                <a16:creationId xmlns:a16="http://schemas.microsoft.com/office/drawing/2014/main" id="{6335A59A-AD27-188E-CDE8-BC4639EFE3D1}"/>
              </a:ext>
            </a:extLst>
          </p:cNvPr>
          <p:cNvSpPr>
            <a:spLocks noGrp="1"/>
          </p:cNvSpPr>
          <p:nvPr>
            <p:ph sz="half" idx="1"/>
          </p:nvPr>
        </p:nvSpPr>
        <p:spPr>
          <a:xfrm>
            <a:off x="1595025" y="1600200"/>
            <a:ext cx="8411279" cy="4572000"/>
          </a:xfrm>
        </p:spPr>
        <p:txBody>
          <a:bodyPr vert="horz" lIns="91440" tIns="45720" rIns="91440" bIns="45720" rtlCol="0" anchor="t">
            <a:normAutofit lnSpcReduction="10000"/>
          </a:bodyPr>
          <a:lstStyle/>
          <a:p>
            <a:pPr marL="246380" indent="-246380"/>
            <a:r>
              <a:rPr lang="en-US"/>
              <a:t>Forcing a Crisis- Actions that force those in power to act in ways that are in direct conflict with what most people think is acceptable</a:t>
            </a:r>
          </a:p>
          <a:p>
            <a:pPr marL="612140" lvl="1" indent="-246380">
              <a:buFont typeface="Courier New" pitchFamily="34" charset="0"/>
              <a:buChar char="o"/>
            </a:pPr>
            <a:r>
              <a:rPr lang="en-US"/>
              <a:t>Example: Civil Disobedience</a:t>
            </a:r>
          </a:p>
          <a:p>
            <a:pPr marL="0" indent="0">
              <a:buNone/>
            </a:pPr>
            <a:r>
              <a:rPr lang="en-US"/>
              <a:t> </a:t>
            </a:r>
          </a:p>
          <a:p>
            <a:pPr marL="246380" indent="-246380"/>
            <a:r>
              <a:rPr lang="en-US"/>
              <a:t>Positive Visions</a:t>
            </a:r>
          </a:p>
          <a:p>
            <a:pPr marL="612140" lvl="1" indent="-246380">
              <a:buFont typeface="Courier New" pitchFamily="34" charset="0"/>
              <a:buChar char="o"/>
            </a:pPr>
            <a:r>
              <a:rPr lang="en-US"/>
              <a:t>Example: The Schools our Communities Deserve</a:t>
            </a:r>
          </a:p>
          <a:p>
            <a:pPr marL="246380" indent="-246380"/>
            <a:endParaRPr lang="en-US"/>
          </a:p>
          <a:p>
            <a:pPr marL="246380" indent="-246380"/>
            <a:r>
              <a:rPr lang="en-US"/>
              <a:t>Creating easy ways for people to join you </a:t>
            </a:r>
          </a:p>
          <a:p>
            <a:pPr marL="612140" lvl="1" indent="-246380">
              <a:buFont typeface="Courier New" pitchFamily="34" charset="0"/>
              <a:buChar char="o"/>
            </a:pPr>
            <a:r>
              <a:rPr lang="en-US"/>
              <a:t>Example: Regular protests </a:t>
            </a:r>
          </a:p>
        </p:txBody>
      </p:sp>
    </p:spTree>
    <p:extLst>
      <p:ext uri="{BB962C8B-B14F-4D97-AF65-F5344CB8AC3E}">
        <p14:creationId xmlns:p14="http://schemas.microsoft.com/office/powerpoint/2010/main" val="168809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4537730" y="-297890"/>
            <a:ext cx="6540801"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3336460" y="1350732"/>
            <a:ext cx="8211865" cy="4941562"/>
          </a:xfrm>
        </p:spPr>
        <p:txBody>
          <a:bodyPr vert="horz" lIns="91440" tIns="45720" rIns="91440" bIns="45720" rtlCol="0" anchor="t">
            <a:noAutofit/>
          </a:bodyPr>
          <a:lstStyle/>
          <a:p>
            <a:pPr marL="246380" indent="-246380">
              <a:buFont typeface="Euphemia"/>
              <a:buChar char="›"/>
            </a:pPr>
            <a:r>
              <a:rPr lang="en-US">
                <a:solidFill>
                  <a:srgbClr val="000000"/>
                </a:solidFill>
                <a:latin typeface="Calibri"/>
                <a:ea typeface="Calibri"/>
                <a:cs typeface="Calibri"/>
              </a:rPr>
              <a:t>Power holders in non-violent situations maintain power because the majority of the people CHOOSE to let them</a:t>
            </a:r>
          </a:p>
          <a:p>
            <a:pPr marL="246380" indent="-246380">
              <a:buFont typeface="Euphemia"/>
            </a:pPr>
            <a:r>
              <a:rPr lang="en-US">
                <a:solidFill>
                  <a:srgbClr val="000000"/>
                </a:solidFill>
                <a:latin typeface="Calibri"/>
                <a:ea typeface="Calibri"/>
                <a:cs typeface="Calibri"/>
              </a:rPr>
              <a:t>A movement is successful when it convinces the majority to withhold that agreement to submit. </a:t>
            </a:r>
          </a:p>
          <a:p>
            <a:pPr marL="246380" indent="-246380">
              <a:buFont typeface="Euphemia"/>
            </a:pPr>
            <a:r>
              <a:rPr lang="en-US">
                <a:solidFill>
                  <a:srgbClr val="000000"/>
                </a:solidFill>
                <a:latin typeface="Calibri"/>
                <a:ea typeface="Calibri"/>
                <a:cs typeface="Calibri"/>
              </a:rPr>
              <a:t>It does not require all the pillars to fall for those in power to feel enough pressure to change the unjust policy</a:t>
            </a:r>
          </a:p>
          <a:p>
            <a:pPr marL="246380" indent="-246380"/>
            <a:endParaRPr lang="en-US" sz="3200"/>
          </a:p>
        </p:txBody>
      </p:sp>
      <p:pic>
        <p:nvPicPr>
          <p:cNvPr id="4" name="Picture 3" descr="A picture containing text, red, sign&#10;&#10;Description automatically generated">
            <a:extLst>
              <a:ext uri="{FF2B5EF4-FFF2-40B4-BE49-F238E27FC236}">
                <a16:creationId xmlns:a16="http://schemas.microsoft.com/office/drawing/2014/main" id="{0699B51E-6BD9-951C-3623-6279584BA6A8}"/>
              </a:ext>
            </a:extLst>
          </p:cNvPr>
          <p:cNvPicPr>
            <a:picLocks noChangeAspect="1"/>
          </p:cNvPicPr>
          <p:nvPr/>
        </p:nvPicPr>
        <p:blipFill>
          <a:blip r:embed="rId2"/>
          <a:stretch>
            <a:fillRect/>
          </a:stretch>
        </p:blipFill>
        <p:spPr>
          <a:xfrm>
            <a:off x="494266" y="1927659"/>
            <a:ext cx="2838600" cy="2747551"/>
          </a:xfrm>
          <a:prstGeom prst="rect">
            <a:avLst/>
          </a:prstGeom>
        </p:spPr>
      </p:pic>
    </p:spTree>
    <p:extLst>
      <p:ext uri="{BB962C8B-B14F-4D97-AF65-F5344CB8AC3E}">
        <p14:creationId xmlns:p14="http://schemas.microsoft.com/office/powerpoint/2010/main" val="506245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5063" y="635674"/>
            <a:ext cx="6573260" cy="615356"/>
          </a:xfrm>
        </p:spPr>
        <p:txBody>
          <a:bodyPr>
            <a:normAutofit/>
          </a:bodyPr>
          <a:lstStyle/>
          <a:p>
            <a:r>
              <a:rPr lang="en-US"/>
              <a:t>Group Work!!</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5423"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5061" y="1251032"/>
            <a:ext cx="7075092" cy="5015577"/>
          </a:xfrm>
          <a:solidFill>
            <a:schemeClr val="bg1"/>
          </a:solidFill>
        </p:spPr>
        <p:txBody>
          <a:bodyPr vert="horz" lIns="91440" tIns="45720" rIns="91440" bIns="45720" rtlCol="0" anchor="t">
            <a:normAutofit lnSpcReduction="10000"/>
          </a:bodyPr>
          <a:lstStyle/>
          <a:p>
            <a:pPr marL="246380" indent="-246380"/>
            <a:r>
              <a:rPr lang="en-US" sz="2799"/>
              <a:t>Campaign Teams</a:t>
            </a:r>
            <a:endParaRPr lang="en-US"/>
          </a:p>
          <a:p>
            <a:pPr marL="246380" indent="-246380"/>
            <a:r>
              <a:rPr lang="en-US" sz="2750"/>
              <a:t>Pillars of Support Content Sheet </a:t>
            </a:r>
          </a:p>
          <a:p>
            <a:pPr marL="246380" indent="-246380"/>
            <a:r>
              <a:rPr lang="en-US" sz="2799"/>
              <a:t>Name the Injustice of your Issue</a:t>
            </a:r>
          </a:p>
          <a:p>
            <a:pPr marL="246380" indent="-246380"/>
            <a:r>
              <a:rPr lang="en-US" sz="2799"/>
              <a:t>Name the “Power Holders” for this issue </a:t>
            </a:r>
          </a:p>
          <a:p>
            <a:pPr marL="246380" indent="-246380"/>
            <a:r>
              <a:rPr lang="en-US" sz="2799"/>
              <a:t>Identify the Pillars of Support that exist to keep this Injustice going.   </a:t>
            </a:r>
          </a:p>
          <a:p>
            <a:pPr marL="246380" indent="-246380"/>
            <a:r>
              <a:rPr lang="en-US" sz="2799"/>
              <a:t>AND identify the pillars that you YOUR TEAM believes they can win over or neutralize.  </a:t>
            </a:r>
          </a:p>
          <a:p>
            <a:pPr marL="246380" indent="-246380"/>
            <a:r>
              <a:rPr lang="en-US" sz="2799"/>
              <a:t>Create one dissection of one pillar you think you can will over </a:t>
            </a:r>
          </a:p>
          <a:p>
            <a:endParaRPr lang="en-US"/>
          </a:p>
          <a:p>
            <a:endParaRPr lang="en-US"/>
          </a:p>
        </p:txBody>
      </p:sp>
    </p:spTree>
    <p:extLst>
      <p:ext uri="{BB962C8B-B14F-4D97-AF65-F5344CB8AC3E}">
        <p14:creationId xmlns:p14="http://schemas.microsoft.com/office/powerpoint/2010/main" val="3286934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extLst>
              <p:ext uri="{D42A27DB-BD31-4B8C-83A1-F6EECF244321}">
                <p14:modId xmlns:p14="http://schemas.microsoft.com/office/powerpoint/2010/main" val="514233632"/>
              </p:ext>
            </p:extLst>
          </p:nvPr>
        </p:nvGraphicFramePr>
        <p:xfrm>
          <a:off x="726079" y="2760363"/>
          <a:ext cx="10260999" cy="3511746"/>
        </p:xfrm>
        <a:graphic>
          <a:graphicData uri="http://schemas.openxmlformats.org/drawingml/2006/table">
            <a:tbl>
              <a:tblPr firstRow="1" firstCol="1" bandRow="1">
                <a:tableStyleId>{5C22544A-7EE6-4342-B048-85BDC9FD1C3A}</a:tableStyleId>
              </a:tblPr>
              <a:tblGrid>
                <a:gridCol w="1465347">
                  <a:extLst>
                    <a:ext uri="{9D8B030D-6E8A-4147-A177-3AD203B41FA5}">
                      <a16:colId xmlns:a16="http://schemas.microsoft.com/office/drawing/2014/main" val="4242427014"/>
                    </a:ext>
                  </a:extLst>
                </a:gridCol>
                <a:gridCol w="1465347">
                  <a:extLst>
                    <a:ext uri="{9D8B030D-6E8A-4147-A177-3AD203B41FA5}">
                      <a16:colId xmlns:a16="http://schemas.microsoft.com/office/drawing/2014/main" val="4237549038"/>
                    </a:ext>
                  </a:extLst>
                </a:gridCol>
                <a:gridCol w="1466061">
                  <a:extLst>
                    <a:ext uri="{9D8B030D-6E8A-4147-A177-3AD203B41FA5}">
                      <a16:colId xmlns:a16="http://schemas.microsoft.com/office/drawing/2014/main" val="721323727"/>
                    </a:ext>
                  </a:extLst>
                </a:gridCol>
                <a:gridCol w="1466061">
                  <a:extLst>
                    <a:ext uri="{9D8B030D-6E8A-4147-A177-3AD203B41FA5}">
                      <a16:colId xmlns:a16="http://schemas.microsoft.com/office/drawing/2014/main" val="1762143365"/>
                    </a:ext>
                  </a:extLst>
                </a:gridCol>
                <a:gridCol w="1466061">
                  <a:extLst>
                    <a:ext uri="{9D8B030D-6E8A-4147-A177-3AD203B41FA5}">
                      <a16:colId xmlns:a16="http://schemas.microsoft.com/office/drawing/2014/main" val="930930702"/>
                    </a:ext>
                  </a:extLst>
                </a:gridCol>
                <a:gridCol w="1466061">
                  <a:extLst>
                    <a:ext uri="{9D8B030D-6E8A-4147-A177-3AD203B41FA5}">
                      <a16:colId xmlns:a16="http://schemas.microsoft.com/office/drawing/2014/main" val="2136444571"/>
                    </a:ext>
                  </a:extLst>
                </a:gridCol>
                <a:gridCol w="1466061">
                  <a:extLst>
                    <a:ext uri="{9D8B030D-6E8A-4147-A177-3AD203B41FA5}">
                      <a16:colId xmlns:a16="http://schemas.microsoft.com/office/drawing/2014/main" val="2359985772"/>
                    </a:ext>
                  </a:extLst>
                </a:gridCol>
              </a:tblGrid>
              <a:tr h="3511746">
                <a:tc>
                  <a:txBody>
                    <a:bodyPr/>
                    <a:lstStyle/>
                    <a:p>
                      <a:pPr marL="0" marR="0">
                        <a:lnSpc>
                          <a:spcPct val="107000"/>
                        </a:lnSpc>
                        <a:spcBef>
                          <a:spcPts val="0"/>
                        </a:spcBef>
                        <a:spcAft>
                          <a:spcPts val="0"/>
                        </a:spcAft>
                      </a:pPr>
                      <a:endParaRPr lang="en-US" sz="1100">
                        <a:effectLst/>
                        <a:latin typeface="Calibri"/>
                        <a:ea typeface="Calibri"/>
                        <a:cs typeface="Times New Roman"/>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9270" y="-4585675"/>
            <a:ext cx="184683" cy="36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endParaRPr lang="en-US" sz="1799"/>
          </a:p>
        </p:txBody>
      </p:sp>
      <p:sp>
        <p:nvSpPr>
          <p:cNvPr id="6" name="Isosceles Triangle 5">
            <a:extLst>
              <a:ext uri="{FF2B5EF4-FFF2-40B4-BE49-F238E27FC236}">
                <a16:creationId xmlns:a16="http://schemas.microsoft.com/office/drawing/2014/main" id="{52FEC4EB-F4A7-4DF7-81C5-D4B402D62AB2}"/>
              </a:ext>
            </a:extLst>
          </p:cNvPr>
          <p:cNvSpPr/>
          <p:nvPr/>
        </p:nvSpPr>
        <p:spPr>
          <a:xfrm>
            <a:off x="244123" y="765170"/>
            <a:ext cx="11038349" cy="1991883"/>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extBox 6">
            <a:extLst>
              <a:ext uri="{FF2B5EF4-FFF2-40B4-BE49-F238E27FC236}">
                <a16:creationId xmlns:a16="http://schemas.microsoft.com/office/drawing/2014/main" id="{FE77B423-E8F6-4958-85BE-035BA4E4D2A7}"/>
              </a:ext>
            </a:extLst>
          </p:cNvPr>
          <p:cNvSpPr txBox="1"/>
          <p:nvPr/>
        </p:nvSpPr>
        <p:spPr>
          <a:xfrm>
            <a:off x="1263730" y="219270"/>
            <a:ext cx="11766669" cy="646163"/>
          </a:xfrm>
          <a:prstGeom prst="rect">
            <a:avLst/>
          </a:prstGeom>
          <a:noFill/>
        </p:spPr>
        <p:txBody>
          <a:bodyPr wrap="square" lIns="91440" tIns="45720" rIns="91440" bIns="45720" rtlCol="0" anchor="t">
            <a:spAutoFit/>
          </a:bodyPr>
          <a:lstStyle/>
          <a:p>
            <a:r>
              <a:rPr lang="en-US" sz="3550"/>
              <a:t>Example</a:t>
            </a:r>
            <a:endParaRPr lang="en-US" sz="3550" dirty="0"/>
          </a:p>
        </p:txBody>
      </p:sp>
      <p:grpSp>
        <p:nvGrpSpPr>
          <p:cNvPr id="2" name="Group 1">
            <a:extLst>
              <a:ext uri="{FF2B5EF4-FFF2-40B4-BE49-F238E27FC236}">
                <a16:creationId xmlns:a16="http://schemas.microsoft.com/office/drawing/2014/main" id="{0ABED91C-5EFF-4BEC-BA41-FB84773E32B3}"/>
              </a:ext>
            </a:extLst>
          </p:cNvPr>
          <p:cNvGrpSpPr/>
          <p:nvPr/>
        </p:nvGrpSpPr>
        <p:grpSpPr>
          <a:xfrm>
            <a:off x="875880" y="1411333"/>
            <a:ext cx="9933551" cy="4864085"/>
            <a:chOff x="813381" y="985334"/>
            <a:chExt cx="9936139" cy="4619021"/>
          </a:xfrm>
        </p:grpSpPr>
        <p:sp>
          <p:nvSpPr>
            <p:cNvPr id="8" name="TextBox 7">
              <a:extLst>
                <a:ext uri="{FF2B5EF4-FFF2-40B4-BE49-F238E27FC236}">
                  <a16:creationId xmlns:a16="http://schemas.microsoft.com/office/drawing/2014/main" id="{4E930C04-5D07-43C9-9B07-F50F401F105B}"/>
                </a:ext>
              </a:extLst>
            </p:cNvPr>
            <p:cNvSpPr txBox="1"/>
            <p:nvPr/>
          </p:nvSpPr>
          <p:spPr>
            <a:xfrm>
              <a:off x="2654293" y="985334"/>
              <a:ext cx="6523378" cy="1388161"/>
            </a:xfrm>
            <a:prstGeom prst="rect">
              <a:avLst/>
            </a:prstGeom>
            <a:noFill/>
          </p:spPr>
          <p:txBody>
            <a:bodyPr wrap="square" lIns="91440" tIns="45720" rIns="91440" bIns="45720" rtlCol="0" anchor="t">
              <a:spAutoFit/>
            </a:bodyPr>
            <a:lstStyle/>
            <a:p>
              <a:pPr algn="ctr"/>
              <a:r>
                <a:rPr lang="en-US" sz="3550"/>
                <a:t>Attacks on Immigrant Communities</a:t>
              </a:r>
              <a:endParaRPr lang="en-US" sz="3550" dirty="0"/>
            </a:p>
            <a:p>
              <a:pPr algn="ctr"/>
              <a:endParaRPr lang="en-US" sz="1799"/>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200810"/>
              <a:ext cx="3260111" cy="1546980"/>
            </a:xfrm>
            <a:prstGeom prst="rect">
              <a:avLst/>
            </a:prstGeom>
            <a:noFill/>
          </p:spPr>
          <p:txBody>
            <a:bodyPr wrap="square" lIns="91440" tIns="45720" rIns="91440" bIns="45720" rtlCol="0" anchor="t">
              <a:spAutoFit/>
            </a:bodyPr>
            <a:lstStyle/>
            <a:p>
              <a:r>
                <a:rPr lang="en-US" sz="3150" dirty="0"/>
                <a:t>Federal Law Enforcement and </a:t>
              </a:r>
              <a:r>
                <a:rPr lang="en-US" sz="3150"/>
                <a:t>Military</a:t>
              </a:r>
              <a:endParaRPr lang="en-US" sz="3199"/>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889099" y="3718422"/>
              <a:ext cx="3007566" cy="584775"/>
            </a:xfrm>
            <a:prstGeom prst="rect">
              <a:avLst/>
            </a:prstGeom>
            <a:noFill/>
          </p:spPr>
          <p:txBody>
            <a:bodyPr wrap="square" rtlCol="0">
              <a:spAutoFit/>
            </a:bodyPr>
            <a:lstStyle/>
            <a:p>
              <a:r>
                <a:rPr lang="en-US" sz="3199"/>
                <a:t>School System</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412199" y="3718422"/>
              <a:ext cx="3007566" cy="584775"/>
            </a:xfrm>
            <a:prstGeom prst="rect">
              <a:avLst/>
            </a:prstGeom>
            <a:noFill/>
          </p:spPr>
          <p:txBody>
            <a:bodyPr wrap="square" rtlCol="0">
              <a:spAutoFit/>
            </a:bodyPr>
            <a:lstStyle/>
            <a:p>
              <a:r>
                <a:rPr lang="en-US" sz="3199"/>
                <a:t>Healthcare</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718422"/>
              <a:ext cx="3007566" cy="584775"/>
            </a:xfrm>
            <a:prstGeom prst="rect">
              <a:avLst/>
            </a:prstGeom>
            <a:noFill/>
          </p:spPr>
          <p:txBody>
            <a:bodyPr wrap="square" lIns="91440" tIns="45720" rIns="91440" bIns="45720" rtlCol="0" anchor="t">
              <a:spAutoFit/>
            </a:bodyPr>
            <a:lstStyle/>
            <a:p>
              <a:r>
                <a:rPr lang="en-US" sz="3150"/>
                <a:t>Local Police</a:t>
              </a:r>
              <a:endParaRPr lang="en-US" sz="3199"/>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199"/>
                <a:t>Employers</a:t>
              </a:r>
            </a:p>
            <a:p>
              <a:endParaRPr lang="en-US" sz="1799"/>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249551" y="3392785"/>
              <a:ext cx="3007566" cy="1354217"/>
            </a:xfrm>
            <a:prstGeom prst="rect">
              <a:avLst/>
            </a:prstGeom>
            <a:noFill/>
          </p:spPr>
          <p:txBody>
            <a:bodyPr wrap="square" rtlCol="0">
              <a:spAutoFit/>
            </a:bodyPr>
            <a:lstStyle/>
            <a:p>
              <a:r>
                <a:rPr lang="en-US" sz="3199"/>
                <a:t>Media and News Outlets</a:t>
              </a:r>
            </a:p>
            <a:p>
              <a:endParaRPr lang="en-US" sz="1799"/>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564447" y="3415972"/>
              <a:ext cx="3515972" cy="854174"/>
            </a:xfrm>
            <a:prstGeom prst="rect">
              <a:avLst/>
            </a:prstGeom>
            <a:noFill/>
          </p:spPr>
          <p:txBody>
            <a:bodyPr wrap="square" lIns="91440" tIns="45720" rIns="91440" bIns="45720" rtlCol="0" anchor="t">
              <a:spAutoFit/>
            </a:bodyPr>
            <a:lstStyle/>
            <a:p>
              <a:r>
                <a:rPr lang="en-US" sz="3150"/>
                <a:t>Governor</a:t>
              </a:r>
              <a:endParaRPr lang="en-US"/>
            </a:p>
            <a:p>
              <a:endParaRPr lang="en-US" sz="1799"/>
            </a:p>
          </p:txBody>
        </p:sp>
      </p:grpSp>
      <p:sp>
        <p:nvSpPr>
          <p:cNvPr id="9" name="TextBox 8">
            <a:extLst>
              <a:ext uri="{FF2B5EF4-FFF2-40B4-BE49-F238E27FC236}">
                <a16:creationId xmlns:a16="http://schemas.microsoft.com/office/drawing/2014/main" id="{AAC64E24-12B3-9E22-035C-46A61B1CD0B6}"/>
              </a:ext>
            </a:extLst>
          </p:cNvPr>
          <p:cNvSpPr txBox="1"/>
          <p:nvPr/>
        </p:nvSpPr>
        <p:spPr>
          <a:xfrm>
            <a:off x="3458910" y="1195026"/>
            <a:ext cx="6914644" cy="369332"/>
          </a:xfrm>
          <a:prstGeom prst="rect">
            <a:avLst/>
          </a:prstGeom>
          <a:noFill/>
        </p:spPr>
        <p:txBody>
          <a:bodyPr wrap="square">
            <a:spAutoFit/>
          </a:bodyPr>
          <a:lstStyle/>
          <a:p>
            <a:r>
              <a:rPr lang="en-US" sz="1800" b="0">
                <a:effectLst/>
              </a:rPr>
              <a:t> </a:t>
            </a:r>
            <a:endParaRPr lang="en-US" sz="1800"/>
          </a:p>
        </p:txBody>
      </p:sp>
    </p:spTree>
    <p:extLst>
      <p:ext uri="{BB962C8B-B14F-4D97-AF65-F5344CB8AC3E}">
        <p14:creationId xmlns:p14="http://schemas.microsoft.com/office/powerpoint/2010/main" val="157991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B4902-B67E-06F7-0264-DC147C3FC75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86A8C62-6F95-E179-019C-A869BE78C617}"/>
              </a:ext>
            </a:extLst>
          </p:cNvPr>
          <p:cNvGraphicFramePr>
            <a:graphicFrameLocks noGrp="1"/>
          </p:cNvGraphicFramePr>
          <p:nvPr>
            <p:ph idx="1"/>
          </p:nvPr>
        </p:nvGraphicFramePr>
        <p:xfrm>
          <a:off x="726079" y="2760363"/>
          <a:ext cx="10260999" cy="3511746"/>
        </p:xfrm>
        <a:graphic>
          <a:graphicData uri="http://schemas.openxmlformats.org/drawingml/2006/table">
            <a:tbl>
              <a:tblPr firstRow="1" firstCol="1" bandRow="1">
                <a:tableStyleId>{5C22544A-7EE6-4342-B048-85BDC9FD1C3A}</a:tableStyleId>
              </a:tblPr>
              <a:tblGrid>
                <a:gridCol w="1465347">
                  <a:extLst>
                    <a:ext uri="{9D8B030D-6E8A-4147-A177-3AD203B41FA5}">
                      <a16:colId xmlns:a16="http://schemas.microsoft.com/office/drawing/2014/main" val="4242427014"/>
                    </a:ext>
                  </a:extLst>
                </a:gridCol>
                <a:gridCol w="1465347">
                  <a:extLst>
                    <a:ext uri="{9D8B030D-6E8A-4147-A177-3AD203B41FA5}">
                      <a16:colId xmlns:a16="http://schemas.microsoft.com/office/drawing/2014/main" val="4237549038"/>
                    </a:ext>
                  </a:extLst>
                </a:gridCol>
                <a:gridCol w="1466061">
                  <a:extLst>
                    <a:ext uri="{9D8B030D-6E8A-4147-A177-3AD203B41FA5}">
                      <a16:colId xmlns:a16="http://schemas.microsoft.com/office/drawing/2014/main" val="721323727"/>
                    </a:ext>
                  </a:extLst>
                </a:gridCol>
                <a:gridCol w="1466061">
                  <a:extLst>
                    <a:ext uri="{9D8B030D-6E8A-4147-A177-3AD203B41FA5}">
                      <a16:colId xmlns:a16="http://schemas.microsoft.com/office/drawing/2014/main" val="1762143365"/>
                    </a:ext>
                  </a:extLst>
                </a:gridCol>
                <a:gridCol w="1466061">
                  <a:extLst>
                    <a:ext uri="{9D8B030D-6E8A-4147-A177-3AD203B41FA5}">
                      <a16:colId xmlns:a16="http://schemas.microsoft.com/office/drawing/2014/main" val="930930702"/>
                    </a:ext>
                  </a:extLst>
                </a:gridCol>
                <a:gridCol w="1466061">
                  <a:extLst>
                    <a:ext uri="{9D8B030D-6E8A-4147-A177-3AD203B41FA5}">
                      <a16:colId xmlns:a16="http://schemas.microsoft.com/office/drawing/2014/main" val="2136444571"/>
                    </a:ext>
                  </a:extLst>
                </a:gridCol>
                <a:gridCol w="1466061">
                  <a:extLst>
                    <a:ext uri="{9D8B030D-6E8A-4147-A177-3AD203B41FA5}">
                      <a16:colId xmlns:a16="http://schemas.microsoft.com/office/drawing/2014/main" val="2359985772"/>
                    </a:ext>
                  </a:extLst>
                </a:gridCol>
              </a:tblGrid>
              <a:tr h="3511746">
                <a:tc>
                  <a:txBody>
                    <a:bodyPr/>
                    <a:lstStyle/>
                    <a:p>
                      <a:pPr marL="0" marR="0">
                        <a:lnSpc>
                          <a:spcPct val="107000"/>
                        </a:lnSpc>
                        <a:spcBef>
                          <a:spcPts val="0"/>
                        </a:spcBef>
                        <a:spcAft>
                          <a:spcPts val="0"/>
                        </a:spcAft>
                      </a:pPr>
                      <a:endParaRPr lang="en-US" sz="1100">
                        <a:effectLst/>
                        <a:latin typeface="Calibri"/>
                        <a:ea typeface="Calibri"/>
                        <a:cs typeface="Times New Roman"/>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C25F6C43-4052-B0E9-F97D-CC07488A8AAE}"/>
              </a:ext>
            </a:extLst>
          </p:cNvPr>
          <p:cNvSpPr>
            <a:spLocks noChangeArrowheads="1"/>
          </p:cNvSpPr>
          <p:nvPr/>
        </p:nvSpPr>
        <p:spPr bwMode="auto">
          <a:xfrm>
            <a:off x="1409270" y="-4585675"/>
            <a:ext cx="184683" cy="36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endParaRPr lang="en-US" sz="1799"/>
          </a:p>
        </p:txBody>
      </p:sp>
      <p:sp>
        <p:nvSpPr>
          <p:cNvPr id="6" name="Isosceles Triangle 5">
            <a:extLst>
              <a:ext uri="{FF2B5EF4-FFF2-40B4-BE49-F238E27FC236}">
                <a16:creationId xmlns:a16="http://schemas.microsoft.com/office/drawing/2014/main" id="{2D5D6086-64AC-654B-3BC4-210B2B7B114B}"/>
              </a:ext>
            </a:extLst>
          </p:cNvPr>
          <p:cNvSpPr/>
          <p:nvPr/>
        </p:nvSpPr>
        <p:spPr>
          <a:xfrm>
            <a:off x="244123" y="765170"/>
            <a:ext cx="11038349" cy="1991883"/>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extBox 6">
            <a:extLst>
              <a:ext uri="{FF2B5EF4-FFF2-40B4-BE49-F238E27FC236}">
                <a16:creationId xmlns:a16="http://schemas.microsoft.com/office/drawing/2014/main" id="{A2206D9A-09C1-F73F-86C5-416ECF822D8D}"/>
              </a:ext>
            </a:extLst>
          </p:cNvPr>
          <p:cNvSpPr txBox="1"/>
          <p:nvPr/>
        </p:nvSpPr>
        <p:spPr>
          <a:xfrm>
            <a:off x="1263730" y="219270"/>
            <a:ext cx="11766669" cy="646163"/>
          </a:xfrm>
          <a:prstGeom prst="rect">
            <a:avLst/>
          </a:prstGeom>
          <a:noFill/>
        </p:spPr>
        <p:txBody>
          <a:bodyPr wrap="square" lIns="91440" tIns="45720" rIns="91440" bIns="45720" rtlCol="0" anchor="t">
            <a:spAutoFit/>
          </a:bodyPr>
          <a:lstStyle/>
          <a:p>
            <a:r>
              <a:rPr lang="en-US" sz="3550"/>
              <a:t>Example</a:t>
            </a:r>
            <a:endParaRPr lang="en-US" sz="3550" dirty="0"/>
          </a:p>
        </p:txBody>
      </p:sp>
      <p:grpSp>
        <p:nvGrpSpPr>
          <p:cNvPr id="2" name="Group 1">
            <a:extLst>
              <a:ext uri="{FF2B5EF4-FFF2-40B4-BE49-F238E27FC236}">
                <a16:creationId xmlns:a16="http://schemas.microsoft.com/office/drawing/2014/main" id="{BC9F3085-DB91-F98B-DAA4-CA67983E37C0}"/>
              </a:ext>
            </a:extLst>
          </p:cNvPr>
          <p:cNvGrpSpPr/>
          <p:nvPr/>
        </p:nvGrpSpPr>
        <p:grpSpPr>
          <a:xfrm>
            <a:off x="723480" y="1411333"/>
            <a:ext cx="10085951" cy="4860600"/>
            <a:chOff x="660941" y="985334"/>
            <a:chExt cx="10088579" cy="4615712"/>
          </a:xfrm>
        </p:grpSpPr>
        <p:sp>
          <p:nvSpPr>
            <p:cNvPr id="8" name="TextBox 7">
              <a:extLst>
                <a:ext uri="{FF2B5EF4-FFF2-40B4-BE49-F238E27FC236}">
                  <a16:creationId xmlns:a16="http://schemas.microsoft.com/office/drawing/2014/main" id="{871EA47B-D095-45D4-9B76-D12047AB62F6}"/>
                </a:ext>
              </a:extLst>
            </p:cNvPr>
            <p:cNvSpPr txBox="1"/>
            <p:nvPr/>
          </p:nvSpPr>
          <p:spPr>
            <a:xfrm>
              <a:off x="2654293" y="985334"/>
              <a:ext cx="6523378" cy="1388161"/>
            </a:xfrm>
            <a:prstGeom prst="rect">
              <a:avLst/>
            </a:prstGeom>
            <a:noFill/>
          </p:spPr>
          <p:txBody>
            <a:bodyPr wrap="square" lIns="91440" tIns="45720" rIns="91440" bIns="45720" rtlCol="0" anchor="t">
              <a:spAutoFit/>
            </a:bodyPr>
            <a:lstStyle/>
            <a:p>
              <a:pPr algn="ctr"/>
              <a:r>
                <a:rPr lang="en-US" sz="3550"/>
                <a:t>Attacks on Immigrant Communities</a:t>
              </a:r>
              <a:endParaRPr lang="en-US" sz="3550" dirty="0"/>
            </a:p>
            <a:p>
              <a:pPr algn="ctr"/>
              <a:endParaRPr lang="en-US" sz="1799"/>
            </a:p>
          </p:txBody>
        </p:sp>
        <p:sp>
          <p:nvSpPr>
            <p:cNvPr id="10" name="TextBox 9">
              <a:extLst>
                <a:ext uri="{FF2B5EF4-FFF2-40B4-BE49-F238E27FC236}">
                  <a16:creationId xmlns:a16="http://schemas.microsoft.com/office/drawing/2014/main" id="{79A26209-4F57-88A4-21B1-CC170CB2C7F2}"/>
                </a:ext>
              </a:extLst>
            </p:cNvPr>
            <p:cNvSpPr txBox="1"/>
            <p:nvPr/>
          </p:nvSpPr>
          <p:spPr>
            <a:xfrm rot="16200000">
              <a:off x="-195625" y="3159461"/>
              <a:ext cx="3260111" cy="1546980"/>
            </a:xfrm>
            <a:prstGeom prst="rect">
              <a:avLst/>
            </a:prstGeom>
            <a:noFill/>
          </p:spPr>
          <p:txBody>
            <a:bodyPr wrap="square" lIns="91440" tIns="45720" rIns="91440" bIns="45720" rtlCol="0" anchor="t">
              <a:spAutoFit/>
            </a:bodyPr>
            <a:lstStyle/>
            <a:p>
              <a:r>
                <a:rPr lang="en-US" sz="3150" dirty="0"/>
                <a:t>Federal Law Enforcement and </a:t>
              </a:r>
              <a:r>
                <a:rPr lang="en-US" sz="3150"/>
                <a:t>Military</a:t>
              </a:r>
              <a:endParaRPr lang="en-US" sz="3199"/>
            </a:p>
          </p:txBody>
        </p:sp>
        <p:sp>
          <p:nvSpPr>
            <p:cNvPr id="11" name="TextBox 10">
              <a:extLst>
                <a:ext uri="{FF2B5EF4-FFF2-40B4-BE49-F238E27FC236}">
                  <a16:creationId xmlns:a16="http://schemas.microsoft.com/office/drawing/2014/main" id="{C7C15BE3-7B72-9931-713E-6B381160B79F}"/>
                </a:ext>
              </a:extLst>
            </p:cNvPr>
            <p:cNvSpPr txBox="1"/>
            <p:nvPr/>
          </p:nvSpPr>
          <p:spPr>
            <a:xfrm rot="16200000">
              <a:off x="2889099" y="3718422"/>
              <a:ext cx="3007566" cy="584775"/>
            </a:xfrm>
            <a:prstGeom prst="rect">
              <a:avLst/>
            </a:prstGeom>
            <a:noFill/>
          </p:spPr>
          <p:txBody>
            <a:bodyPr wrap="square" lIns="91440" tIns="45720" rIns="91440" bIns="45720" rtlCol="0" anchor="t">
              <a:spAutoFit/>
            </a:bodyPr>
            <a:lstStyle/>
            <a:p>
              <a:r>
                <a:rPr lang="en-US" sz="3150">
                  <a:highlight>
                    <a:srgbClr val="FFFF00"/>
                  </a:highlight>
                </a:rPr>
                <a:t>School System</a:t>
              </a:r>
            </a:p>
          </p:txBody>
        </p:sp>
        <p:sp>
          <p:nvSpPr>
            <p:cNvPr id="12" name="TextBox 11">
              <a:extLst>
                <a:ext uri="{FF2B5EF4-FFF2-40B4-BE49-F238E27FC236}">
                  <a16:creationId xmlns:a16="http://schemas.microsoft.com/office/drawing/2014/main" id="{F165A938-DD1D-96A8-BB94-99B0F49132A8}"/>
                </a:ext>
              </a:extLst>
            </p:cNvPr>
            <p:cNvSpPr txBox="1"/>
            <p:nvPr/>
          </p:nvSpPr>
          <p:spPr>
            <a:xfrm rot="16200000">
              <a:off x="4412199" y="3718422"/>
              <a:ext cx="3007566" cy="584775"/>
            </a:xfrm>
            <a:prstGeom prst="rect">
              <a:avLst/>
            </a:prstGeom>
            <a:noFill/>
          </p:spPr>
          <p:txBody>
            <a:bodyPr wrap="square" rtlCol="0">
              <a:spAutoFit/>
            </a:bodyPr>
            <a:lstStyle/>
            <a:p>
              <a:r>
                <a:rPr lang="en-US" sz="3199"/>
                <a:t>Healthcare</a:t>
              </a:r>
            </a:p>
          </p:txBody>
        </p:sp>
        <p:sp>
          <p:nvSpPr>
            <p:cNvPr id="13" name="TextBox 12">
              <a:extLst>
                <a:ext uri="{FF2B5EF4-FFF2-40B4-BE49-F238E27FC236}">
                  <a16:creationId xmlns:a16="http://schemas.microsoft.com/office/drawing/2014/main" id="{0B2A5AE7-A2B8-ADD6-85E7-988FBABD2FE7}"/>
                </a:ext>
              </a:extLst>
            </p:cNvPr>
            <p:cNvSpPr txBox="1"/>
            <p:nvPr/>
          </p:nvSpPr>
          <p:spPr>
            <a:xfrm rot="16200000">
              <a:off x="1427887" y="3718422"/>
              <a:ext cx="3007566" cy="584775"/>
            </a:xfrm>
            <a:prstGeom prst="rect">
              <a:avLst/>
            </a:prstGeom>
            <a:noFill/>
          </p:spPr>
          <p:txBody>
            <a:bodyPr wrap="square" lIns="91440" tIns="45720" rIns="91440" bIns="45720" rtlCol="0" anchor="t">
              <a:spAutoFit/>
            </a:bodyPr>
            <a:lstStyle/>
            <a:p>
              <a:r>
                <a:rPr lang="en-US" sz="3150">
                  <a:highlight>
                    <a:srgbClr val="FFFF00"/>
                  </a:highlight>
                </a:rPr>
                <a:t>Local Police</a:t>
              </a:r>
              <a:endParaRPr lang="en-US" sz="3199">
                <a:highlight>
                  <a:srgbClr val="FFFF00"/>
                </a:highlight>
              </a:endParaRPr>
            </a:p>
          </p:txBody>
        </p:sp>
        <p:sp>
          <p:nvSpPr>
            <p:cNvPr id="14" name="TextBox 13">
              <a:extLst>
                <a:ext uri="{FF2B5EF4-FFF2-40B4-BE49-F238E27FC236}">
                  <a16:creationId xmlns:a16="http://schemas.microsoft.com/office/drawing/2014/main" id="{07ACB6E8-5F94-EAB5-4467-B426894E9C01}"/>
                </a:ext>
              </a:extLst>
            </p:cNvPr>
            <p:cNvSpPr txBox="1"/>
            <p:nvPr/>
          </p:nvSpPr>
          <p:spPr>
            <a:xfrm rot="16200000">
              <a:off x="5950023" y="3666376"/>
              <a:ext cx="3007566" cy="861774"/>
            </a:xfrm>
            <a:prstGeom prst="rect">
              <a:avLst/>
            </a:prstGeom>
            <a:noFill/>
          </p:spPr>
          <p:txBody>
            <a:bodyPr wrap="square" rtlCol="0">
              <a:spAutoFit/>
            </a:bodyPr>
            <a:lstStyle/>
            <a:p>
              <a:r>
                <a:rPr lang="en-US" sz="3199"/>
                <a:t>Employers</a:t>
              </a:r>
            </a:p>
            <a:p>
              <a:endParaRPr lang="en-US" sz="1799"/>
            </a:p>
          </p:txBody>
        </p:sp>
        <p:sp>
          <p:nvSpPr>
            <p:cNvPr id="15" name="TextBox 14">
              <a:extLst>
                <a:ext uri="{FF2B5EF4-FFF2-40B4-BE49-F238E27FC236}">
                  <a16:creationId xmlns:a16="http://schemas.microsoft.com/office/drawing/2014/main" id="{EBA79D0B-5846-4A05-7041-E64E44060876}"/>
                </a:ext>
              </a:extLst>
            </p:cNvPr>
            <p:cNvSpPr txBox="1"/>
            <p:nvPr/>
          </p:nvSpPr>
          <p:spPr>
            <a:xfrm rot="16200000">
              <a:off x="7249551" y="3392785"/>
              <a:ext cx="3007566" cy="1354217"/>
            </a:xfrm>
            <a:prstGeom prst="rect">
              <a:avLst/>
            </a:prstGeom>
            <a:noFill/>
          </p:spPr>
          <p:txBody>
            <a:bodyPr wrap="square" rtlCol="0">
              <a:spAutoFit/>
            </a:bodyPr>
            <a:lstStyle/>
            <a:p>
              <a:r>
                <a:rPr lang="en-US" sz="3199"/>
                <a:t>Media and News Outlets</a:t>
              </a:r>
            </a:p>
            <a:p>
              <a:endParaRPr lang="en-US" sz="1799"/>
            </a:p>
          </p:txBody>
        </p:sp>
        <p:sp>
          <p:nvSpPr>
            <p:cNvPr id="16" name="TextBox 15">
              <a:extLst>
                <a:ext uri="{FF2B5EF4-FFF2-40B4-BE49-F238E27FC236}">
                  <a16:creationId xmlns:a16="http://schemas.microsoft.com/office/drawing/2014/main" id="{65A7ED93-E9DF-E1B3-E8B5-524DED66EDB4}"/>
                </a:ext>
              </a:extLst>
            </p:cNvPr>
            <p:cNvSpPr txBox="1"/>
            <p:nvPr/>
          </p:nvSpPr>
          <p:spPr>
            <a:xfrm rot="16200000">
              <a:off x="8564447" y="3415972"/>
              <a:ext cx="3515972" cy="854174"/>
            </a:xfrm>
            <a:prstGeom prst="rect">
              <a:avLst/>
            </a:prstGeom>
            <a:noFill/>
          </p:spPr>
          <p:txBody>
            <a:bodyPr wrap="square" lIns="91440" tIns="45720" rIns="91440" bIns="45720" rtlCol="0" anchor="t">
              <a:spAutoFit/>
            </a:bodyPr>
            <a:lstStyle/>
            <a:p>
              <a:r>
                <a:rPr lang="en-US" sz="3150"/>
                <a:t>Governor</a:t>
              </a:r>
              <a:endParaRPr lang="en-US"/>
            </a:p>
            <a:p>
              <a:endParaRPr lang="en-US" sz="1799"/>
            </a:p>
          </p:txBody>
        </p:sp>
      </p:grpSp>
      <p:sp>
        <p:nvSpPr>
          <p:cNvPr id="9" name="TextBox 8">
            <a:extLst>
              <a:ext uri="{FF2B5EF4-FFF2-40B4-BE49-F238E27FC236}">
                <a16:creationId xmlns:a16="http://schemas.microsoft.com/office/drawing/2014/main" id="{487216EF-38F2-AC63-3711-425A5765F9EF}"/>
              </a:ext>
            </a:extLst>
          </p:cNvPr>
          <p:cNvSpPr txBox="1"/>
          <p:nvPr/>
        </p:nvSpPr>
        <p:spPr>
          <a:xfrm>
            <a:off x="3458910" y="1195026"/>
            <a:ext cx="6914644" cy="369332"/>
          </a:xfrm>
          <a:prstGeom prst="rect">
            <a:avLst/>
          </a:prstGeom>
          <a:noFill/>
        </p:spPr>
        <p:txBody>
          <a:bodyPr wrap="square">
            <a:spAutoFit/>
          </a:bodyPr>
          <a:lstStyle/>
          <a:p>
            <a:r>
              <a:rPr lang="en-US" sz="1800" b="0">
                <a:effectLst/>
              </a:rPr>
              <a:t> </a:t>
            </a:r>
            <a:endParaRPr lang="en-US" sz="1800"/>
          </a:p>
        </p:txBody>
      </p:sp>
    </p:spTree>
    <p:extLst>
      <p:ext uri="{BB962C8B-B14F-4D97-AF65-F5344CB8AC3E}">
        <p14:creationId xmlns:p14="http://schemas.microsoft.com/office/powerpoint/2010/main" val="475053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826501" y="2760363"/>
          <a:ext cx="10260999" cy="3511746"/>
        </p:xfrm>
        <a:graphic>
          <a:graphicData uri="http://schemas.openxmlformats.org/drawingml/2006/table">
            <a:tbl>
              <a:tblPr firstRow="1" firstCol="1" bandRow="1">
                <a:tableStyleId>{5C22544A-7EE6-4342-B048-85BDC9FD1C3A}</a:tableStyleId>
              </a:tblPr>
              <a:tblGrid>
                <a:gridCol w="1465347">
                  <a:extLst>
                    <a:ext uri="{9D8B030D-6E8A-4147-A177-3AD203B41FA5}">
                      <a16:colId xmlns:a16="http://schemas.microsoft.com/office/drawing/2014/main" val="4242427014"/>
                    </a:ext>
                  </a:extLst>
                </a:gridCol>
                <a:gridCol w="1465347">
                  <a:extLst>
                    <a:ext uri="{9D8B030D-6E8A-4147-A177-3AD203B41FA5}">
                      <a16:colId xmlns:a16="http://schemas.microsoft.com/office/drawing/2014/main" val="4237549038"/>
                    </a:ext>
                  </a:extLst>
                </a:gridCol>
                <a:gridCol w="1466061">
                  <a:extLst>
                    <a:ext uri="{9D8B030D-6E8A-4147-A177-3AD203B41FA5}">
                      <a16:colId xmlns:a16="http://schemas.microsoft.com/office/drawing/2014/main" val="721323727"/>
                    </a:ext>
                  </a:extLst>
                </a:gridCol>
                <a:gridCol w="1466061">
                  <a:extLst>
                    <a:ext uri="{9D8B030D-6E8A-4147-A177-3AD203B41FA5}">
                      <a16:colId xmlns:a16="http://schemas.microsoft.com/office/drawing/2014/main" val="1762143365"/>
                    </a:ext>
                  </a:extLst>
                </a:gridCol>
                <a:gridCol w="1466061">
                  <a:extLst>
                    <a:ext uri="{9D8B030D-6E8A-4147-A177-3AD203B41FA5}">
                      <a16:colId xmlns:a16="http://schemas.microsoft.com/office/drawing/2014/main" val="930930702"/>
                    </a:ext>
                  </a:extLst>
                </a:gridCol>
                <a:gridCol w="1466061">
                  <a:extLst>
                    <a:ext uri="{9D8B030D-6E8A-4147-A177-3AD203B41FA5}">
                      <a16:colId xmlns:a16="http://schemas.microsoft.com/office/drawing/2014/main" val="2136444571"/>
                    </a:ext>
                  </a:extLst>
                </a:gridCol>
                <a:gridCol w="1466061">
                  <a:extLst>
                    <a:ext uri="{9D8B030D-6E8A-4147-A177-3AD203B41FA5}">
                      <a16:colId xmlns:a16="http://schemas.microsoft.com/office/drawing/2014/main" val="2359985772"/>
                    </a:ext>
                  </a:extLst>
                </a:gridCol>
              </a:tblGrid>
              <a:tr h="3511746">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9270" y="-4585675"/>
            <a:ext cx="184683" cy="36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endParaRPr lang="en-US" sz="1799"/>
          </a:p>
        </p:txBody>
      </p:sp>
      <p:sp>
        <p:nvSpPr>
          <p:cNvPr id="6" name="Isosceles Triangle 5">
            <a:extLst>
              <a:ext uri="{FF2B5EF4-FFF2-40B4-BE49-F238E27FC236}">
                <a16:creationId xmlns:a16="http://schemas.microsoft.com/office/drawing/2014/main" id="{52FEC4EB-F4A7-4DF7-81C5-D4B402D62AB2}"/>
              </a:ext>
            </a:extLst>
          </p:cNvPr>
          <p:cNvSpPr/>
          <p:nvPr/>
        </p:nvSpPr>
        <p:spPr>
          <a:xfrm>
            <a:off x="437826" y="765168"/>
            <a:ext cx="11038349" cy="1991883"/>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extBox 6">
            <a:extLst>
              <a:ext uri="{FF2B5EF4-FFF2-40B4-BE49-F238E27FC236}">
                <a16:creationId xmlns:a16="http://schemas.microsoft.com/office/drawing/2014/main" id="{FE77B423-E8F6-4958-85BE-035BA4E4D2A7}"/>
              </a:ext>
            </a:extLst>
          </p:cNvPr>
          <p:cNvSpPr txBox="1"/>
          <p:nvPr/>
        </p:nvSpPr>
        <p:spPr>
          <a:xfrm>
            <a:off x="2062016" y="182984"/>
            <a:ext cx="11766669" cy="646163"/>
          </a:xfrm>
          <a:prstGeom prst="rect">
            <a:avLst/>
          </a:prstGeom>
          <a:noFill/>
        </p:spPr>
        <p:txBody>
          <a:bodyPr wrap="square" rtlCol="0">
            <a:spAutoFit/>
          </a:bodyPr>
          <a:lstStyle/>
          <a:p>
            <a:r>
              <a:rPr lang="en-US" sz="3599"/>
              <a:t>Neutralized Pillars-  Targeting Immigrant Families</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54194" y="1527133"/>
            <a:ext cx="10517925" cy="4723334"/>
            <a:chOff x="663541" y="982750"/>
            <a:chExt cx="10520665" cy="4724565"/>
          </a:xfrm>
        </p:grpSpPr>
        <p:sp>
          <p:nvSpPr>
            <p:cNvPr id="8" name="TextBox 7">
              <a:extLst>
                <a:ext uri="{FF2B5EF4-FFF2-40B4-BE49-F238E27FC236}">
                  <a16:creationId xmlns:a16="http://schemas.microsoft.com/office/drawing/2014/main" id="{4E930C04-5D07-43C9-9B07-F50F401F105B}"/>
                </a:ext>
              </a:extLst>
            </p:cNvPr>
            <p:cNvSpPr txBox="1"/>
            <p:nvPr/>
          </p:nvSpPr>
          <p:spPr>
            <a:xfrm>
              <a:off x="2745051" y="982750"/>
              <a:ext cx="6523378" cy="1477328"/>
            </a:xfrm>
            <a:prstGeom prst="rect">
              <a:avLst/>
            </a:prstGeom>
            <a:noFill/>
          </p:spPr>
          <p:txBody>
            <a:bodyPr wrap="square" rtlCol="0">
              <a:spAutoFit/>
            </a:bodyPr>
            <a:lstStyle/>
            <a:p>
              <a:pPr algn="ctr"/>
              <a:r>
                <a:rPr lang="en-US" sz="3599"/>
                <a:t>Texas Governor and</a:t>
              </a:r>
            </a:p>
            <a:p>
              <a:pPr algn="ctr"/>
              <a:r>
                <a:rPr lang="en-US" sz="3599"/>
                <a:t>Trump Republicans</a:t>
              </a:r>
            </a:p>
            <a:p>
              <a:pPr algn="ctr"/>
              <a:endParaRPr lang="en-US" sz="1799"/>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199"/>
                <a:t>Immigration Customs Enforcement</a:t>
              </a:r>
            </a:p>
            <a:p>
              <a:endParaRPr lang="en-US" sz="1799"/>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696375" y="3401661"/>
              <a:ext cx="3393011" cy="1015663"/>
            </a:xfrm>
            <a:prstGeom prst="rect">
              <a:avLst/>
            </a:prstGeom>
            <a:noFill/>
          </p:spPr>
          <p:txBody>
            <a:bodyPr wrap="square" rtlCol="0">
              <a:spAutoFit/>
            </a:bodyPr>
            <a:lstStyle/>
            <a:p>
              <a:r>
                <a:rPr lang="en-US" sz="3199"/>
                <a:t>School System- </a:t>
              </a:r>
              <a:r>
                <a:rPr lang="en-US" sz="2799"/>
                <a:t>Police Handbook</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118455" y="3349090"/>
              <a:ext cx="3393010" cy="1323439"/>
            </a:xfrm>
            <a:prstGeom prst="rect">
              <a:avLst/>
            </a:prstGeom>
            <a:noFill/>
          </p:spPr>
          <p:txBody>
            <a:bodyPr wrap="square" rtlCol="0">
              <a:spAutoFit/>
            </a:bodyPr>
            <a:lstStyle/>
            <a:p>
              <a:r>
                <a:rPr lang="en-US" sz="3199"/>
                <a:t>Healthcare – </a:t>
              </a:r>
              <a:r>
                <a:rPr lang="en-US" sz="2399"/>
                <a:t>Local Paid Sick-Leave for All Workers</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533756"/>
              <a:ext cx="3007566" cy="954107"/>
            </a:xfrm>
            <a:prstGeom prst="rect">
              <a:avLst/>
            </a:prstGeom>
            <a:noFill/>
          </p:spPr>
          <p:txBody>
            <a:bodyPr wrap="square" rtlCol="0">
              <a:spAutoFit/>
            </a:bodyPr>
            <a:lstStyle/>
            <a:p>
              <a:r>
                <a:rPr lang="en-US" sz="3199"/>
                <a:t>Police –</a:t>
              </a:r>
              <a:r>
                <a:rPr lang="en-US" sz="2399"/>
                <a:t> Cite and Release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199"/>
                <a:t>Employers</a:t>
              </a:r>
            </a:p>
            <a:p>
              <a:endParaRPr lang="en-US" sz="1799"/>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235746"/>
              <a:ext cx="3007566" cy="1723036"/>
            </a:xfrm>
            <a:prstGeom prst="rect">
              <a:avLst/>
            </a:prstGeom>
            <a:noFill/>
          </p:spPr>
          <p:txBody>
            <a:bodyPr wrap="square" rtlCol="0">
              <a:spAutoFit/>
            </a:bodyPr>
            <a:lstStyle/>
            <a:p>
              <a:r>
                <a:rPr lang="en-US" sz="3199"/>
                <a:t>Media and News Outlets – </a:t>
              </a:r>
              <a:r>
                <a:rPr lang="en-US" sz="2399" err="1"/>
                <a:t>FaceBook</a:t>
              </a:r>
              <a:endParaRPr lang="en-US" sz="2399"/>
            </a:p>
            <a:p>
              <a:endParaRPr lang="en-US" sz="1799"/>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235487"/>
              <a:ext cx="3007566" cy="1723549"/>
            </a:xfrm>
            <a:prstGeom prst="rect">
              <a:avLst/>
            </a:prstGeom>
            <a:noFill/>
          </p:spPr>
          <p:txBody>
            <a:bodyPr wrap="square" rtlCol="0">
              <a:spAutoFit/>
            </a:bodyPr>
            <a:lstStyle/>
            <a:p>
              <a:r>
                <a:rPr lang="en-US" sz="3199"/>
                <a:t>Legislature and the Courts – </a:t>
              </a:r>
              <a:r>
                <a:rPr lang="en-US" sz="2399"/>
                <a:t>Senator Menendez </a:t>
              </a:r>
            </a:p>
            <a:p>
              <a:endParaRPr lang="en-US" sz="1799"/>
            </a:p>
          </p:txBody>
        </p:sp>
      </p:grpSp>
    </p:spTree>
    <p:extLst>
      <p:ext uri="{BB962C8B-B14F-4D97-AF65-F5344CB8AC3E}">
        <p14:creationId xmlns:p14="http://schemas.microsoft.com/office/powerpoint/2010/main" val="141393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a:xfrm>
            <a:off x="913707" y="195730"/>
            <a:ext cx="9782801" cy="951753"/>
          </a:xfrm>
        </p:spPr>
        <p:txBody>
          <a:bodyPr/>
          <a:lstStyle/>
          <a:p>
            <a:r>
              <a:rPr lang="en-US"/>
              <a:t>Pillars of Power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4788" y="1430311"/>
            <a:ext cx="4069575" cy="4438149"/>
          </a:xfrm>
        </p:spPr>
        <p:txBody>
          <a:bodyPr>
            <a:normAutofit fontScale="62500" lnSpcReduction="20000"/>
          </a:bodyPr>
          <a:lstStyle/>
          <a:p>
            <a:r>
              <a:rPr lang="en-US"/>
              <a:t>Team Reports–  (3 Mins or less each)</a:t>
            </a:r>
          </a:p>
          <a:p>
            <a:r>
              <a:rPr lang="en-US"/>
              <a:t>Who are the powerholders?</a:t>
            </a:r>
          </a:p>
          <a:p>
            <a:r>
              <a:rPr lang="en-US"/>
              <a:t>What are the pillars of support?</a:t>
            </a:r>
          </a:p>
          <a:p>
            <a:r>
              <a:rPr lang="en-US"/>
              <a:t>Which pillars can you neutralize or turn – by doing what? </a:t>
            </a:r>
          </a:p>
          <a:p>
            <a:r>
              <a:rPr lang="en-US"/>
              <a:t> </a:t>
            </a:r>
          </a:p>
          <a:p>
            <a:r>
              <a:rPr lang="en-US"/>
              <a:t>Debrief</a:t>
            </a:r>
          </a:p>
          <a:p>
            <a:r>
              <a:rPr lang="en-US"/>
              <a:t>What stands out to you?  </a:t>
            </a:r>
          </a:p>
          <a:p>
            <a:r>
              <a:rPr lang="en-US"/>
              <a:t>Are there any questions you would like to ask a team? </a:t>
            </a:r>
          </a:p>
          <a:p>
            <a:r>
              <a:rPr lang="en-US"/>
              <a:t>Is there any idea you would like to hold up as a an awesome idea? </a:t>
            </a:r>
          </a:p>
          <a:p>
            <a:endParaRPr lang="en-US"/>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5423" y="1414448"/>
            <a:ext cx="5902113" cy="4539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75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2954" y="-297890"/>
            <a:ext cx="4605576"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232930" y="1540884"/>
            <a:ext cx="7178581" cy="4653762"/>
          </a:xfrm>
        </p:spPr>
        <p:txBody>
          <a:bodyPr>
            <a:noAutofit/>
          </a:bodyPr>
          <a:lstStyle/>
          <a:p>
            <a:r>
              <a:rPr lang="en-US" sz="4399"/>
              <a:t>Coalitions are a part of your structure that you should consider</a:t>
            </a:r>
          </a:p>
          <a:p>
            <a:endParaRPr lang="en-US" sz="4399"/>
          </a:p>
          <a:p>
            <a:r>
              <a:rPr lang="en-US" sz="4399"/>
              <a:t>We only have to neutralize the pillars of support</a:t>
            </a:r>
          </a:p>
          <a:p>
            <a:endParaRPr lang="en-US" sz="2799"/>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595" y="1342641"/>
            <a:ext cx="4670295" cy="80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red, sign&#10;&#10;Description automatically generated">
            <a:extLst>
              <a:ext uri="{FF2B5EF4-FFF2-40B4-BE49-F238E27FC236}">
                <a16:creationId xmlns:a16="http://schemas.microsoft.com/office/drawing/2014/main" id="{9949CF37-E49F-882A-F506-DE90C4D0152D}"/>
              </a:ext>
            </a:extLst>
          </p:cNvPr>
          <p:cNvPicPr>
            <a:picLocks noChangeAspect="1"/>
          </p:cNvPicPr>
          <p:nvPr/>
        </p:nvPicPr>
        <p:blipFill>
          <a:blip r:embed="rId2"/>
          <a:stretch>
            <a:fillRect/>
          </a:stretch>
        </p:blipFill>
        <p:spPr>
          <a:xfrm>
            <a:off x="1245083" y="1540884"/>
            <a:ext cx="2186253" cy="2116128"/>
          </a:xfrm>
          <a:prstGeom prst="rect">
            <a:avLst/>
          </a:prstGeom>
        </p:spPr>
      </p:pic>
    </p:spTree>
    <p:extLst>
      <p:ext uri="{BB962C8B-B14F-4D97-AF65-F5344CB8AC3E}">
        <p14:creationId xmlns:p14="http://schemas.microsoft.com/office/powerpoint/2010/main" val="2164158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of </a:t>
            </a:r>
            <a:r>
              <a:rPr lang="en-US"/>
              <a:t>Change &amp;</a:t>
            </a:r>
            <a:br>
              <a:rPr lang="en-US" dirty="0"/>
            </a:br>
            <a:r>
              <a:rPr lang="en-US"/>
              <a:t>Organizing </a:t>
            </a:r>
            <a:r>
              <a:rPr lang="en-US" dirty="0"/>
              <a:t>Statement</a:t>
            </a:r>
          </a:p>
        </p:txBody>
      </p:sp>
      <p:sp>
        <p:nvSpPr>
          <p:cNvPr id="3" name="Text Placeholder 2"/>
          <p:cNvSpPr>
            <a:spLocks noGrp="1"/>
          </p:cNvSpPr>
          <p:nvPr>
            <p:ph type="body" idx="1"/>
          </p:nvPr>
        </p:nvSpPr>
        <p:spPr/>
        <p:txBody>
          <a:bodyPr/>
          <a:lstStyle/>
          <a:p>
            <a:r>
              <a:rPr lang="en-US"/>
              <a:t>Facilitators</a:t>
            </a:r>
            <a:endParaRPr lang="en-US" dirty="0"/>
          </a:p>
        </p:txBody>
      </p:sp>
    </p:spTree>
    <p:extLst>
      <p:ext uri="{BB962C8B-B14F-4D97-AF65-F5344CB8AC3E}">
        <p14:creationId xmlns:p14="http://schemas.microsoft.com/office/powerpoint/2010/main" val="366839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FC5DA-3D2E-BBF2-26F6-E60FD11CC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4F0BC-80CA-1926-30DE-9B9075667201}"/>
              </a:ext>
            </a:extLst>
          </p:cNvPr>
          <p:cNvSpPr>
            <a:spLocks noGrp="1"/>
          </p:cNvSpPr>
          <p:nvPr>
            <p:ph type="title"/>
          </p:nvPr>
        </p:nvSpPr>
        <p:spPr>
          <a:xfrm>
            <a:off x="561309" y="-2923"/>
            <a:ext cx="6744092" cy="848153"/>
          </a:xfrm>
        </p:spPr>
        <p:txBody>
          <a:bodyPr>
            <a:normAutofit/>
          </a:bodyPr>
          <a:lstStyle/>
          <a:p>
            <a:r>
              <a:rPr lang="en-US" dirty="0"/>
              <a:t>So far we have discussed:</a:t>
            </a:r>
          </a:p>
        </p:txBody>
      </p:sp>
      <p:sp>
        <p:nvSpPr>
          <p:cNvPr id="3" name="Content Placeholder 2">
            <a:extLst>
              <a:ext uri="{FF2B5EF4-FFF2-40B4-BE49-F238E27FC236}">
                <a16:creationId xmlns:a16="http://schemas.microsoft.com/office/drawing/2014/main" id="{6088BCFB-9427-E484-F449-E4283F2CC651}"/>
              </a:ext>
            </a:extLst>
          </p:cNvPr>
          <p:cNvSpPr>
            <a:spLocks noGrp="1"/>
          </p:cNvSpPr>
          <p:nvPr>
            <p:ph idx="1"/>
          </p:nvPr>
        </p:nvSpPr>
        <p:spPr>
          <a:xfrm>
            <a:off x="1148060" y="1098432"/>
            <a:ext cx="10693612" cy="5071632"/>
          </a:xfrm>
        </p:spPr>
        <p:txBody>
          <a:bodyPr vert="horz" lIns="91440" tIns="45720" rIns="91440" bIns="45720" rtlCol="0" anchor="t">
            <a:noAutofit/>
          </a:bodyPr>
          <a:lstStyle/>
          <a:p>
            <a:pPr marL="246380" indent="-246380"/>
            <a:r>
              <a:rPr lang="en-US" sz="3600"/>
              <a:t>Who our people are</a:t>
            </a:r>
            <a:endParaRPr lang="en-US" sz="3600" dirty="0"/>
          </a:p>
          <a:p>
            <a:pPr marL="246380" indent="-246380"/>
            <a:r>
              <a:rPr lang="en-US" sz="3600"/>
              <a:t>Our collective resources, power, and influence</a:t>
            </a:r>
            <a:endParaRPr lang="en-US" sz="3600" dirty="0"/>
          </a:p>
          <a:p>
            <a:pPr marL="246380" indent="-246380"/>
            <a:r>
              <a:rPr lang="en-US" sz="3600" dirty="0"/>
              <a:t>The iss</a:t>
            </a:r>
            <a:r>
              <a:rPr lang="en-US" sz="3600"/>
              <a:t>ue we want to change</a:t>
            </a:r>
            <a:endParaRPr lang="en-US" sz="3600" dirty="0"/>
          </a:p>
          <a:p>
            <a:pPr marL="246380" indent="-246380"/>
            <a:r>
              <a:rPr lang="en-US" sz="3600"/>
              <a:t>The power holders over that issue</a:t>
            </a:r>
            <a:endParaRPr lang="en-US" sz="3600" dirty="0"/>
          </a:p>
          <a:p>
            <a:pPr marL="246380" indent="-246380"/>
            <a:r>
              <a:rPr lang="en-US" sz="3600" dirty="0"/>
              <a:t>The level of pressure needed to win our issue from </a:t>
            </a:r>
            <a:r>
              <a:rPr lang="en-US" sz="3600"/>
              <a:t>those power holders</a:t>
            </a:r>
            <a:endParaRPr lang="en-US" sz="3600" dirty="0"/>
          </a:p>
          <a:p>
            <a:endParaRPr lang="en-US" sz="2799"/>
          </a:p>
        </p:txBody>
      </p:sp>
      <p:sp>
        <p:nvSpPr>
          <p:cNvPr id="6" name="TextBox 5">
            <a:extLst>
              <a:ext uri="{FF2B5EF4-FFF2-40B4-BE49-F238E27FC236}">
                <a16:creationId xmlns:a16="http://schemas.microsoft.com/office/drawing/2014/main" id="{2F1B4359-5916-E4C7-53A6-06ED2D5DF3A9}"/>
              </a:ext>
            </a:extLst>
          </p:cNvPr>
          <p:cNvSpPr txBox="1"/>
          <p:nvPr/>
        </p:nvSpPr>
        <p:spPr>
          <a:xfrm>
            <a:off x="564872" y="5214612"/>
            <a:ext cx="112853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Now we draw all of that together into our </a:t>
            </a:r>
            <a:r>
              <a:rPr lang="en-US" sz="3600" dirty="0"/>
              <a:t>goal.</a:t>
            </a:r>
          </a:p>
        </p:txBody>
      </p:sp>
    </p:spTree>
    <p:extLst>
      <p:ext uri="{BB962C8B-B14F-4D97-AF65-F5344CB8AC3E}">
        <p14:creationId xmlns:p14="http://schemas.microsoft.com/office/powerpoint/2010/main" val="16874473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97AF3-F08B-4FC5-8FCD-C886E58E0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72A29-15F2-2BB3-034A-EA98F4F6063C}"/>
              </a:ext>
            </a:extLst>
          </p:cNvPr>
          <p:cNvSpPr>
            <a:spLocks noGrp="1"/>
          </p:cNvSpPr>
          <p:nvPr>
            <p:ph type="title"/>
          </p:nvPr>
        </p:nvSpPr>
        <p:spPr>
          <a:xfrm>
            <a:off x="561309" y="-2923"/>
            <a:ext cx="6744092" cy="848153"/>
          </a:xfrm>
        </p:spPr>
        <p:txBody>
          <a:bodyPr>
            <a:normAutofit/>
          </a:bodyPr>
          <a:lstStyle/>
          <a:p>
            <a:r>
              <a:rPr lang="en-US"/>
              <a:t>Remember, a strong goal:</a:t>
            </a:r>
          </a:p>
        </p:txBody>
      </p:sp>
      <p:sp>
        <p:nvSpPr>
          <p:cNvPr id="3" name="Content Placeholder 2">
            <a:extLst>
              <a:ext uri="{FF2B5EF4-FFF2-40B4-BE49-F238E27FC236}">
                <a16:creationId xmlns:a16="http://schemas.microsoft.com/office/drawing/2014/main" id="{9D4A8F64-B252-72A5-7808-D26551260BF8}"/>
              </a:ext>
            </a:extLst>
          </p:cNvPr>
          <p:cNvSpPr>
            <a:spLocks noGrp="1"/>
          </p:cNvSpPr>
          <p:nvPr>
            <p:ph idx="1"/>
          </p:nvPr>
        </p:nvSpPr>
        <p:spPr>
          <a:xfrm>
            <a:off x="926834" y="1565464"/>
            <a:ext cx="11271256" cy="4002374"/>
          </a:xfrm>
        </p:spPr>
        <p:txBody>
          <a:bodyPr vert="horz" lIns="91440" tIns="45720" rIns="91440" bIns="45720" rtlCol="0" anchor="t">
            <a:noAutofit/>
          </a:bodyPr>
          <a:lstStyle/>
          <a:p>
            <a:pPr marL="246380" indent="-246380"/>
            <a:r>
              <a:rPr lang="en-US" sz="3600"/>
              <a:t>Is measurable</a:t>
            </a:r>
            <a:endParaRPr lang="en-US" sz="3600" dirty="0"/>
          </a:p>
          <a:p>
            <a:pPr marL="246380" indent="-246380"/>
            <a:r>
              <a:rPr lang="en-US" sz="3600"/>
              <a:t>Is motivating</a:t>
            </a:r>
            <a:endParaRPr lang="en-US" sz="3600" dirty="0"/>
          </a:p>
          <a:p>
            <a:pPr marL="246380" indent="-246380"/>
            <a:r>
              <a:rPr lang="en-US" sz="3600" dirty="0"/>
              <a:t>Cont</a:t>
            </a:r>
            <a:r>
              <a:rPr lang="en-US" sz="3600"/>
              <a:t>ributes to a strategic change</a:t>
            </a:r>
            <a:endParaRPr lang="en-US" sz="3600" dirty="0"/>
          </a:p>
          <a:p>
            <a:pPr marL="246380" indent="-246380"/>
            <a:r>
              <a:rPr lang="en-US" sz="3600"/>
              <a:t>Strengthens our people's capacity to act</a:t>
            </a:r>
            <a:endParaRPr lang="en-US" sz="3600" dirty="0"/>
          </a:p>
          <a:p>
            <a:pPr marL="246380" indent="-246380"/>
            <a:r>
              <a:rPr lang="en-US" sz="3600" dirty="0"/>
              <a:t>Maximizes our</a:t>
            </a:r>
            <a:r>
              <a:rPr lang="en-US" sz="3600"/>
              <a:t> strengths and oppositions' weakness</a:t>
            </a:r>
            <a:endParaRPr lang="en-US" sz="3600" dirty="0"/>
          </a:p>
          <a:p>
            <a:pPr marL="0" indent="0">
              <a:buNone/>
            </a:pPr>
            <a:endParaRPr lang="en-US" sz="2799"/>
          </a:p>
        </p:txBody>
      </p:sp>
    </p:spTree>
    <p:extLst>
      <p:ext uri="{BB962C8B-B14F-4D97-AF65-F5344CB8AC3E}">
        <p14:creationId xmlns:p14="http://schemas.microsoft.com/office/powerpoint/2010/main" val="2590089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2">
          <a:extLst>
            <a:ext uri="{FF2B5EF4-FFF2-40B4-BE49-F238E27FC236}">
              <a16:creationId xmlns:a16="http://schemas.microsoft.com/office/drawing/2014/main" id="{540FD017-1BBD-9E4F-5751-909791064A48}"/>
            </a:ext>
          </a:extLst>
        </p:cNvPr>
        <p:cNvGrpSpPr/>
        <p:nvPr/>
      </p:nvGrpSpPr>
      <p:grpSpPr>
        <a:xfrm>
          <a:off x="0" y="0"/>
          <a:ext cx="0" cy="0"/>
          <a:chOff x="0" y="0"/>
          <a:chExt cx="0" cy="0"/>
        </a:xfrm>
      </p:grpSpPr>
      <p:graphicFrame>
        <p:nvGraphicFramePr>
          <p:cNvPr id="133" name="Google Shape;133;p24">
            <a:extLst>
              <a:ext uri="{FF2B5EF4-FFF2-40B4-BE49-F238E27FC236}">
                <a16:creationId xmlns:a16="http://schemas.microsoft.com/office/drawing/2014/main" id="{4216332F-139F-49C1-1E78-968E6487AE97}"/>
              </a:ext>
            </a:extLst>
          </p:cNvPr>
          <p:cNvGraphicFramePr/>
          <p:nvPr>
            <p:extLst>
              <p:ext uri="{D42A27DB-BD31-4B8C-83A1-F6EECF244321}">
                <p14:modId xmlns:p14="http://schemas.microsoft.com/office/powerpoint/2010/main" val="481744114"/>
              </p:ext>
            </p:extLst>
          </p:nvPr>
        </p:nvGraphicFramePr>
        <p:xfrm>
          <a:off x="1176421" y="1871578"/>
          <a:ext cx="9560144" cy="4676661"/>
        </p:xfrm>
        <a:graphic>
          <a:graphicData uri="http://schemas.openxmlformats.org/drawingml/2006/table">
            <a:tbl>
              <a:tblPr>
                <a:noFill/>
              </a:tblPr>
              <a:tblGrid>
                <a:gridCol w="9560144">
                  <a:extLst>
                    <a:ext uri="{9D8B030D-6E8A-4147-A177-3AD203B41FA5}">
                      <a16:colId xmlns:a16="http://schemas.microsoft.com/office/drawing/2014/main" val="20000"/>
                    </a:ext>
                  </a:extLst>
                </a:gridCol>
              </a:tblGrid>
              <a:tr h="483653">
                <a:tc>
                  <a:txBody>
                    <a:bodyPr/>
                    <a:lstStyle/>
                    <a:p>
                      <a:pPr marL="0" lvl="0" indent="0" algn="ctr" rtl="0">
                        <a:spcBef>
                          <a:spcPts val="0"/>
                        </a:spcBef>
                        <a:spcAft>
                          <a:spcPts val="0"/>
                        </a:spcAft>
                        <a:buNone/>
                      </a:pPr>
                      <a:r>
                        <a:rPr lang="en" sz="1900" b="1">
                          <a:solidFill>
                            <a:srgbClr val="4C1130"/>
                          </a:solidFill>
                          <a:latin typeface="Avenir"/>
                          <a:ea typeface="Avenir"/>
                          <a:cs typeface="Avenir"/>
                        </a:rPr>
                        <a:t>Theory of Change</a:t>
                      </a:r>
                      <a:endParaRPr lang="en" sz="1900" b="1" dirty="0">
                        <a:solidFill>
                          <a:srgbClr val="4C1130"/>
                        </a:solidFill>
                        <a:latin typeface="Avenir"/>
                        <a:ea typeface="Avenir"/>
                        <a:cs typeface="Avenir"/>
                        <a:sym typeface="Avenir"/>
                      </a:endParaRPr>
                    </a:p>
                  </a:txBody>
                  <a:tcPr marL="121900" marR="121900" marT="121900" marB="121900" anchor="ctr">
                    <a:lnL w="76200" cap="flat" cmpd="sng">
                      <a:solidFill>
                        <a:srgbClr val="7C205F"/>
                      </a:solidFill>
                      <a:prstDash val="solid"/>
                      <a:round/>
                      <a:headEnd type="none" w="sm" len="sm"/>
                      <a:tailEnd type="none" w="sm" len="sm"/>
                    </a:lnL>
                    <a:lnR w="76200" cap="flat" cmpd="sng">
                      <a:solidFill>
                        <a:srgbClr val="7C205F"/>
                      </a:solidFill>
                      <a:prstDash val="solid"/>
                      <a:round/>
                      <a:headEnd type="none" w="sm" len="sm"/>
                      <a:tailEnd type="none" w="sm" len="sm"/>
                    </a:lnR>
                    <a:lnT w="76200" cap="flat" cmpd="sng">
                      <a:solidFill>
                        <a:srgbClr val="7C205F"/>
                      </a:solidFill>
                      <a:prstDash val="solid"/>
                      <a:round/>
                      <a:headEnd type="none" w="sm" len="sm"/>
                      <a:tailEnd type="none" w="sm" len="sm"/>
                    </a:lnT>
                    <a:lnB w="76200" cap="flat" cmpd="sng">
                      <a:solidFill>
                        <a:srgbClr val="7C205F"/>
                      </a:solidFill>
                      <a:prstDash val="solid"/>
                      <a:round/>
                      <a:headEnd type="none" w="sm" len="sm"/>
                      <a:tailEnd type="none" w="sm" len="sm"/>
                    </a:lnB>
                    <a:solidFill>
                      <a:srgbClr val="F2E9EF"/>
                    </a:solidFill>
                  </a:tcPr>
                </a:tc>
                <a:extLst>
                  <a:ext uri="{0D108BD9-81ED-4DB2-BD59-A6C34878D82A}">
                    <a16:rowId xmlns:a16="http://schemas.microsoft.com/office/drawing/2014/main" val="10000"/>
                  </a:ext>
                </a:extLst>
              </a:tr>
              <a:tr h="4143301">
                <a:tc>
                  <a:txBody>
                    <a:bodyPr/>
                    <a:lstStyle/>
                    <a:p>
                      <a:pPr marL="0" lvl="0" indent="0" algn="ctr" rtl="0">
                        <a:spcBef>
                          <a:spcPts val="0"/>
                        </a:spcBef>
                        <a:spcAft>
                          <a:spcPts val="0"/>
                        </a:spcAft>
                        <a:buClr>
                          <a:schemeClr val="dk1"/>
                        </a:buClr>
                        <a:buSzPts val="1100"/>
                        <a:buFont typeface="Arial"/>
                        <a:buNone/>
                      </a:pPr>
                      <a:endParaRPr sz="1900">
                        <a:solidFill>
                          <a:srgbClr val="006A71"/>
                        </a:solidFill>
                        <a:latin typeface="Avenir"/>
                        <a:ea typeface="Avenir"/>
                        <a:cs typeface="Avenir"/>
                        <a:sym typeface="Avenir"/>
                      </a:endParaRPr>
                    </a:p>
                    <a:p>
                      <a:pPr marL="0" lvl="0" indent="0" algn="ctr" rtl="0">
                        <a:spcBef>
                          <a:spcPts val="0"/>
                        </a:spcBef>
                        <a:spcAft>
                          <a:spcPts val="0"/>
                        </a:spcAft>
                        <a:buClr>
                          <a:schemeClr val="dk1"/>
                        </a:buClr>
                        <a:buSzPts val="1100"/>
                        <a:buFont typeface="Arial"/>
                        <a:buNone/>
                      </a:pPr>
                      <a:r>
                        <a:rPr lang="en" sz="1900" dirty="0">
                          <a:solidFill>
                            <a:srgbClr val="006A71"/>
                          </a:solidFill>
                          <a:latin typeface="Avenir"/>
                          <a:ea typeface="Avenir"/>
                          <a:cs typeface="Avenir"/>
                          <a:sym typeface="Avenir"/>
                        </a:rPr>
                        <a:t>We are organizing </a:t>
                      </a:r>
                      <a:r>
                        <a:rPr lang="en" sz="1900" dirty="0">
                          <a:solidFill>
                            <a:srgbClr val="006A71"/>
                          </a:solidFill>
                          <a:latin typeface="Avenir"/>
                          <a:ea typeface="Avenir"/>
                          <a:cs typeface="Avenir"/>
                        </a:rPr>
                        <a:t>[</a:t>
                      </a:r>
                      <a:r>
                        <a:rPr lang="en" sz="1900">
                          <a:solidFill>
                            <a:srgbClr val="006A71"/>
                          </a:solidFill>
                          <a:latin typeface="Avenir"/>
                          <a:ea typeface="Avenir"/>
                          <a:cs typeface="Avenir"/>
                          <a:sym typeface="Avenir"/>
                        </a:rPr>
                        <a:t>WHO: our people</a:t>
                      </a:r>
                      <a:r>
                        <a:rPr lang="en" sz="1900">
                          <a:solidFill>
                            <a:srgbClr val="006A71"/>
                          </a:solidFill>
                          <a:latin typeface="Avenir"/>
                          <a:ea typeface="Avenir"/>
                          <a:cs typeface="Avenir"/>
                        </a:rPr>
                        <a:t>]...</a:t>
                      </a:r>
                      <a:endParaRPr lang="en" sz="1900" dirty="0">
                        <a:solidFill>
                          <a:srgbClr val="006A71"/>
                        </a:solidFill>
                        <a:latin typeface="Avenir"/>
                        <a:ea typeface="Avenir"/>
                        <a:cs typeface="Avenir"/>
                        <a:sym typeface="Avenir"/>
                      </a:endParaRPr>
                    </a:p>
                    <a:p>
                      <a:pPr marL="0" lvl="0" indent="0" algn="ctr" rtl="0">
                        <a:spcBef>
                          <a:spcPts val="0"/>
                        </a:spcBef>
                        <a:spcAft>
                          <a:spcPts val="0"/>
                        </a:spcAft>
                        <a:buClr>
                          <a:schemeClr val="dk1"/>
                        </a:buClr>
                        <a:buSzPts val="1100"/>
                        <a:buFont typeface="Arial"/>
                        <a:buNone/>
                      </a:pPr>
                      <a:endParaRPr sz="1900">
                        <a:solidFill>
                          <a:srgbClr val="006A71"/>
                        </a:solidFill>
                        <a:latin typeface="Avenir"/>
                        <a:ea typeface="Avenir"/>
                        <a:cs typeface="Avenir"/>
                        <a:sym typeface="Avenir"/>
                      </a:endParaRPr>
                    </a:p>
                    <a:p>
                      <a:pPr marL="0" lvl="0" indent="0" algn="ctr" rtl="0">
                        <a:spcBef>
                          <a:spcPts val="0"/>
                        </a:spcBef>
                        <a:spcAft>
                          <a:spcPts val="0"/>
                        </a:spcAft>
                        <a:buClr>
                          <a:schemeClr val="dk1"/>
                        </a:buClr>
                        <a:buSzPts val="1100"/>
                        <a:buFont typeface="Arial"/>
                        <a:buNone/>
                      </a:pPr>
                      <a:r>
                        <a:rPr lang="en" sz="1900" dirty="0">
                          <a:solidFill>
                            <a:srgbClr val="006A71"/>
                          </a:solidFill>
                          <a:latin typeface="Avenir"/>
                          <a:ea typeface="Avenir"/>
                          <a:cs typeface="Avenir"/>
                          <a:sym typeface="Avenir"/>
                        </a:rPr>
                        <a:t>to </a:t>
                      </a:r>
                      <a:r>
                        <a:rPr lang="en" sz="1900" dirty="0">
                          <a:solidFill>
                            <a:srgbClr val="006A71"/>
                          </a:solidFill>
                          <a:latin typeface="Avenir"/>
                          <a:ea typeface="Avenir"/>
                          <a:cs typeface="Avenir"/>
                        </a:rPr>
                        <a:t>win [</a:t>
                      </a:r>
                      <a:r>
                        <a:rPr lang="en" sz="1900" dirty="0">
                          <a:solidFill>
                            <a:srgbClr val="006A71"/>
                          </a:solidFill>
                          <a:latin typeface="Avenir"/>
                          <a:ea typeface="Avenir"/>
                          <a:cs typeface="Avenir"/>
                          <a:sym typeface="Avenir"/>
                        </a:rPr>
                        <a:t>WHY: the purpose</a:t>
                      </a:r>
                      <a:r>
                        <a:rPr lang="en" sz="1900">
                          <a:solidFill>
                            <a:srgbClr val="006A71"/>
                          </a:solidFill>
                          <a:latin typeface="Avenir"/>
                          <a:ea typeface="Avenir"/>
                          <a:cs typeface="Avenir"/>
                        </a:rPr>
                        <a:t>, grounded in your shared values]...</a:t>
                      </a:r>
                      <a:endParaRPr sz="1900" dirty="0">
                        <a:solidFill>
                          <a:srgbClr val="006A71"/>
                        </a:solidFill>
                        <a:latin typeface="Avenir"/>
                        <a:ea typeface="Avenir"/>
                        <a:cs typeface="Avenir"/>
                        <a:sym typeface="Avenir"/>
                      </a:endParaRPr>
                    </a:p>
                    <a:p>
                      <a:pPr marL="0" lvl="0" indent="0" algn="ctr" rtl="0">
                        <a:spcBef>
                          <a:spcPts val="0"/>
                        </a:spcBef>
                        <a:spcAft>
                          <a:spcPts val="0"/>
                        </a:spcAft>
                        <a:buClr>
                          <a:schemeClr val="dk1"/>
                        </a:buClr>
                        <a:buSzPts val="1100"/>
                        <a:buFont typeface="Arial"/>
                        <a:buNone/>
                      </a:pPr>
                      <a:endParaRPr sz="1900">
                        <a:solidFill>
                          <a:srgbClr val="006A71"/>
                        </a:solidFill>
                        <a:latin typeface="Avenir"/>
                        <a:ea typeface="Avenir"/>
                        <a:cs typeface="Avenir"/>
                        <a:sym typeface="Avenir"/>
                      </a:endParaRPr>
                    </a:p>
                    <a:p>
                      <a:pPr marL="0" lvl="0" indent="0" algn="ctr" rtl="0">
                        <a:spcBef>
                          <a:spcPts val="0"/>
                        </a:spcBef>
                        <a:spcAft>
                          <a:spcPts val="0"/>
                        </a:spcAft>
                        <a:buClr>
                          <a:schemeClr val="dk1"/>
                        </a:buClr>
                        <a:buSzPts val="1100"/>
                        <a:buFont typeface="Arial"/>
                        <a:buNone/>
                      </a:pPr>
                      <a:r>
                        <a:rPr lang="en" sz="1900" dirty="0">
                          <a:solidFill>
                            <a:srgbClr val="006A71"/>
                          </a:solidFill>
                          <a:latin typeface="Avenir"/>
                          <a:ea typeface="Avenir"/>
                          <a:cs typeface="Avenir"/>
                          <a:sym typeface="Avenir"/>
                        </a:rPr>
                        <a:t>by </a:t>
                      </a:r>
                      <a:r>
                        <a:rPr lang="en" sz="1900">
                          <a:solidFill>
                            <a:srgbClr val="006A71"/>
                          </a:solidFill>
                          <a:latin typeface="Avenir"/>
                          <a:ea typeface="Avenir"/>
                          <a:cs typeface="Avenir"/>
                        </a:rPr>
                        <a:t>demanding [WHAT: measurable, strategic outcome]</a:t>
                      </a:r>
                      <a:endParaRPr lang="en" sz="1900">
                        <a:solidFill>
                          <a:srgbClr val="006A71"/>
                        </a:solidFill>
                        <a:latin typeface="Avenir"/>
                        <a:ea typeface="Avenir"/>
                        <a:cs typeface="Avenir"/>
                        <a:sym typeface="Avenir"/>
                      </a:endParaRPr>
                    </a:p>
                    <a:p>
                      <a:pPr marL="0" lvl="0" indent="0" algn="ctr">
                        <a:spcBef>
                          <a:spcPts val="0"/>
                        </a:spcBef>
                        <a:spcAft>
                          <a:spcPts val="0"/>
                        </a:spcAft>
                        <a:buSzPts val="1100"/>
                        <a:buFont typeface="Arial"/>
                        <a:buNone/>
                      </a:pPr>
                      <a:endParaRPr lang="en" sz="1900" dirty="0">
                        <a:solidFill>
                          <a:srgbClr val="006A71"/>
                        </a:solidFill>
                        <a:latin typeface="Avenir"/>
                        <a:ea typeface="Avenir"/>
                        <a:cs typeface="Avenir"/>
                        <a:sym typeface="Avenir"/>
                      </a:endParaRPr>
                    </a:p>
                    <a:p>
                      <a:pPr marL="0" lvl="0" indent="0" algn="ctr">
                        <a:spcBef>
                          <a:spcPts val="0"/>
                        </a:spcBef>
                        <a:spcAft>
                          <a:spcPts val="0"/>
                        </a:spcAft>
                        <a:buSzPts val="1100"/>
                        <a:buFont typeface="Arial"/>
                        <a:buNone/>
                      </a:pPr>
                      <a:r>
                        <a:rPr lang="en" sz="1900">
                          <a:solidFill>
                            <a:srgbClr val="006A71"/>
                          </a:solidFill>
                          <a:latin typeface="Avenir"/>
                          <a:ea typeface="Avenir"/>
                          <a:cs typeface="Avenir"/>
                        </a:rPr>
                        <a:t>From [TARGET]</a:t>
                      </a:r>
                      <a:endParaRPr lang="en" sz="1900" dirty="0">
                        <a:solidFill>
                          <a:srgbClr val="006A71"/>
                        </a:solidFill>
                        <a:latin typeface="Avenir"/>
                        <a:ea typeface="Avenir"/>
                        <a:cs typeface="Avenir"/>
                      </a:endParaRPr>
                    </a:p>
                    <a:p>
                      <a:pPr marL="0" lvl="0" indent="0" algn="ctr" rtl="0">
                        <a:spcBef>
                          <a:spcPts val="0"/>
                        </a:spcBef>
                        <a:spcAft>
                          <a:spcPts val="0"/>
                        </a:spcAft>
                        <a:buClr>
                          <a:schemeClr val="dk1"/>
                        </a:buClr>
                        <a:buSzPts val="1100"/>
                        <a:buFont typeface="Arial"/>
                        <a:buNone/>
                      </a:pPr>
                      <a:endParaRPr lang="en" sz="1900">
                        <a:solidFill>
                          <a:srgbClr val="006A71"/>
                        </a:solidFill>
                        <a:latin typeface="Avenir"/>
                        <a:ea typeface="Avenir"/>
                        <a:cs typeface="Avenir"/>
                      </a:endParaRPr>
                    </a:p>
                    <a:p>
                      <a:pPr marL="0" lvl="0" indent="0" algn="ctr" rtl="0">
                        <a:spcBef>
                          <a:spcPts val="0"/>
                        </a:spcBef>
                        <a:spcAft>
                          <a:spcPts val="0"/>
                        </a:spcAft>
                        <a:buClr>
                          <a:schemeClr val="dk1"/>
                        </a:buClr>
                        <a:buSzPts val="1100"/>
                        <a:buFont typeface="Arial"/>
                        <a:buNone/>
                      </a:pPr>
                      <a:r>
                        <a:rPr lang="en" sz="1900" dirty="0">
                          <a:solidFill>
                            <a:srgbClr val="006A71"/>
                          </a:solidFill>
                          <a:latin typeface="Avenir"/>
                          <a:ea typeface="Avenir"/>
                          <a:cs typeface="Avenir"/>
                          <a:sym typeface="Avenir"/>
                        </a:rPr>
                        <a:t>by </a:t>
                      </a:r>
                      <a:r>
                        <a:rPr lang="en" sz="1900" dirty="0">
                          <a:solidFill>
                            <a:srgbClr val="006A71"/>
                          </a:solidFill>
                          <a:latin typeface="Avenir"/>
                          <a:ea typeface="Avenir"/>
                          <a:cs typeface="Avenir"/>
                        </a:rPr>
                        <a:t>[</a:t>
                      </a:r>
                      <a:r>
                        <a:rPr lang="en" sz="1900">
                          <a:solidFill>
                            <a:srgbClr val="006A71"/>
                          </a:solidFill>
                          <a:latin typeface="Avenir"/>
                          <a:ea typeface="Avenir"/>
                          <a:cs typeface="Avenir"/>
                          <a:sym typeface="Avenir"/>
                        </a:rPr>
                        <a:t>WHEN: date</a:t>
                      </a:r>
                      <a:r>
                        <a:rPr lang="en" sz="1900">
                          <a:solidFill>
                            <a:srgbClr val="006A71"/>
                          </a:solidFill>
                          <a:latin typeface="Avenir"/>
                          <a:ea typeface="Avenir"/>
                          <a:cs typeface="Avenir"/>
                        </a:rPr>
                        <a:t>]</a:t>
                      </a:r>
                      <a:endParaRPr lang="en" sz="1900" dirty="0">
                        <a:solidFill>
                          <a:srgbClr val="006A71"/>
                        </a:solidFill>
                        <a:latin typeface="Avenir"/>
                        <a:ea typeface="Avenir"/>
                        <a:cs typeface="Avenir"/>
                        <a:sym typeface="Avenir"/>
                      </a:endParaRPr>
                    </a:p>
                    <a:p>
                      <a:pPr marL="0" lvl="0" indent="0" algn="l" rtl="0">
                        <a:spcBef>
                          <a:spcPts val="0"/>
                        </a:spcBef>
                        <a:spcAft>
                          <a:spcPts val="0"/>
                        </a:spcAft>
                        <a:buNone/>
                      </a:pPr>
                      <a:endParaRPr sz="1900">
                        <a:latin typeface="Avenir"/>
                        <a:ea typeface="Avenir"/>
                        <a:cs typeface="Avenir"/>
                        <a:sym typeface="Avenir"/>
                      </a:endParaRPr>
                    </a:p>
                  </a:txBody>
                  <a:tcPr marL="121900" marR="121900" marT="121900" marB="121900">
                    <a:lnL w="76200" cap="flat" cmpd="sng">
                      <a:solidFill>
                        <a:srgbClr val="7C205F"/>
                      </a:solidFill>
                      <a:prstDash val="solid"/>
                      <a:round/>
                      <a:headEnd type="none" w="sm" len="sm"/>
                      <a:tailEnd type="none" w="sm" len="sm"/>
                    </a:lnL>
                    <a:lnR w="76200" cap="flat" cmpd="sng">
                      <a:solidFill>
                        <a:srgbClr val="7C205F"/>
                      </a:solidFill>
                      <a:prstDash val="solid"/>
                      <a:round/>
                      <a:headEnd type="none" w="sm" len="sm"/>
                      <a:tailEnd type="none" w="sm" len="sm"/>
                    </a:lnR>
                    <a:lnT w="76200" cap="flat" cmpd="sng">
                      <a:solidFill>
                        <a:srgbClr val="7C205F"/>
                      </a:solidFill>
                      <a:prstDash val="solid"/>
                      <a:round/>
                      <a:headEnd type="none" w="sm" len="sm"/>
                      <a:tailEnd type="none" w="sm" len="sm"/>
                    </a:lnT>
                    <a:lnB w="76200" cap="flat" cmpd="sng">
                      <a:solidFill>
                        <a:srgbClr val="7C205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 name="TextBox 1">
            <a:extLst>
              <a:ext uri="{FF2B5EF4-FFF2-40B4-BE49-F238E27FC236}">
                <a16:creationId xmlns:a16="http://schemas.microsoft.com/office/drawing/2014/main" id="{638590F5-E905-99F4-CD87-95AAD0BAAFD8}"/>
              </a:ext>
            </a:extLst>
          </p:cNvPr>
          <p:cNvSpPr txBox="1"/>
          <p:nvPr/>
        </p:nvSpPr>
        <p:spPr>
          <a:xfrm>
            <a:off x="1179275" y="368523"/>
            <a:ext cx="902883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Once your team has a clear goal, create your theory of change like this:</a:t>
            </a:r>
          </a:p>
        </p:txBody>
      </p:sp>
    </p:spTree>
    <p:extLst>
      <p:ext uri="{BB962C8B-B14F-4D97-AF65-F5344CB8AC3E}">
        <p14:creationId xmlns:p14="http://schemas.microsoft.com/office/powerpoint/2010/main" val="6262432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2">
          <a:extLst>
            <a:ext uri="{FF2B5EF4-FFF2-40B4-BE49-F238E27FC236}">
              <a16:creationId xmlns:a16="http://schemas.microsoft.com/office/drawing/2014/main" id="{686C3DDD-8A89-E0B1-C8CF-60D2CD0E872E}"/>
            </a:ext>
          </a:extLst>
        </p:cNvPr>
        <p:cNvGrpSpPr/>
        <p:nvPr/>
      </p:nvGrpSpPr>
      <p:grpSpPr>
        <a:xfrm>
          <a:off x="0" y="0"/>
          <a:ext cx="0" cy="0"/>
          <a:chOff x="0" y="0"/>
          <a:chExt cx="0" cy="0"/>
        </a:xfrm>
      </p:grpSpPr>
      <p:graphicFrame>
        <p:nvGraphicFramePr>
          <p:cNvPr id="133" name="Google Shape;133;p24">
            <a:extLst>
              <a:ext uri="{FF2B5EF4-FFF2-40B4-BE49-F238E27FC236}">
                <a16:creationId xmlns:a16="http://schemas.microsoft.com/office/drawing/2014/main" id="{DAF24185-1967-8025-9043-0EB5136FF6BB}"/>
              </a:ext>
            </a:extLst>
          </p:cNvPr>
          <p:cNvGraphicFramePr/>
          <p:nvPr>
            <p:extLst>
              <p:ext uri="{D42A27DB-BD31-4B8C-83A1-F6EECF244321}">
                <p14:modId xmlns:p14="http://schemas.microsoft.com/office/powerpoint/2010/main" val="3197086823"/>
              </p:ext>
            </p:extLst>
          </p:nvPr>
        </p:nvGraphicFramePr>
        <p:xfrm>
          <a:off x="1140628" y="1711588"/>
          <a:ext cx="9560144" cy="4676661"/>
        </p:xfrm>
        <a:graphic>
          <a:graphicData uri="http://schemas.openxmlformats.org/drawingml/2006/table">
            <a:tbl>
              <a:tblPr>
                <a:noFill/>
              </a:tblPr>
              <a:tblGrid>
                <a:gridCol w="9560144">
                  <a:extLst>
                    <a:ext uri="{9D8B030D-6E8A-4147-A177-3AD203B41FA5}">
                      <a16:colId xmlns:a16="http://schemas.microsoft.com/office/drawing/2014/main" val="20000"/>
                    </a:ext>
                  </a:extLst>
                </a:gridCol>
              </a:tblGrid>
              <a:tr h="483653">
                <a:tc>
                  <a:txBody>
                    <a:bodyPr/>
                    <a:lstStyle/>
                    <a:p>
                      <a:pPr marL="0" lvl="0" indent="0" algn="ctr" rtl="0">
                        <a:spcBef>
                          <a:spcPts val="0"/>
                        </a:spcBef>
                        <a:spcAft>
                          <a:spcPts val="0"/>
                        </a:spcAft>
                        <a:buNone/>
                      </a:pPr>
                      <a:r>
                        <a:rPr lang="en" sz="1900" b="1">
                          <a:solidFill>
                            <a:srgbClr val="4C1130"/>
                          </a:solidFill>
                          <a:latin typeface="Avenir"/>
                          <a:ea typeface="Avenir"/>
                          <a:cs typeface="Avenir"/>
                          <a:sym typeface="Avenir"/>
                        </a:rPr>
                        <a:t>ORGANIZING </a:t>
                      </a:r>
                      <a:r>
                        <a:rPr lang="en" sz="1900" b="1">
                          <a:solidFill>
                            <a:srgbClr val="4C1130"/>
                          </a:solidFill>
                          <a:latin typeface="Avenir"/>
                          <a:ea typeface="Avenir"/>
                          <a:cs typeface="Avenir"/>
                        </a:rPr>
                        <a:t>STATEMENT</a:t>
                      </a:r>
                      <a:endParaRPr sz="1900" b="1">
                        <a:solidFill>
                          <a:srgbClr val="4C1130"/>
                        </a:solidFill>
                        <a:latin typeface="Avenir"/>
                        <a:ea typeface="Avenir"/>
                        <a:cs typeface="Avenir"/>
                        <a:sym typeface="Avenir"/>
                      </a:endParaRPr>
                    </a:p>
                  </a:txBody>
                  <a:tcPr marL="121900" marR="121900" marT="121900" marB="121900" anchor="ctr">
                    <a:lnL w="76200" cap="flat" cmpd="sng">
                      <a:solidFill>
                        <a:srgbClr val="7C205F"/>
                      </a:solidFill>
                      <a:prstDash val="solid"/>
                      <a:round/>
                      <a:headEnd type="none" w="sm" len="sm"/>
                      <a:tailEnd type="none" w="sm" len="sm"/>
                    </a:lnL>
                    <a:lnR w="76200" cap="flat" cmpd="sng">
                      <a:solidFill>
                        <a:srgbClr val="7C205F"/>
                      </a:solidFill>
                      <a:prstDash val="solid"/>
                      <a:round/>
                      <a:headEnd type="none" w="sm" len="sm"/>
                      <a:tailEnd type="none" w="sm" len="sm"/>
                    </a:lnR>
                    <a:lnT w="76200" cap="flat" cmpd="sng">
                      <a:solidFill>
                        <a:srgbClr val="7C205F"/>
                      </a:solidFill>
                      <a:prstDash val="solid"/>
                      <a:round/>
                      <a:headEnd type="none" w="sm" len="sm"/>
                      <a:tailEnd type="none" w="sm" len="sm"/>
                    </a:lnT>
                    <a:lnB w="76200" cap="flat" cmpd="sng">
                      <a:solidFill>
                        <a:srgbClr val="7C205F"/>
                      </a:solidFill>
                      <a:prstDash val="solid"/>
                      <a:round/>
                      <a:headEnd type="none" w="sm" len="sm"/>
                      <a:tailEnd type="none" w="sm" len="sm"/>
                    </a:lnB>
                    <a:solidFill>
                      <a:srgbClr val="F2E9EF"/>
                    </a:solidFill>
                  </a:tcPr>
                </a:tc>
                <a:extLst>
                  <a:ext uri="{0D108BD9-81ED-4DB2-BD59-A6C34878D82A}">
                    <a16:rowId xmlns:a16="http://schemas.microsoft.com/office/drawing/2014/main" val="10000"/>
                  </a:ext>
                </a:extLst>
              </a:tr>
              <a:tr h="4143301">
                <a:tc>
                  <a:txBody>
                    <a:bodyPr/>
                    <a:lstStyle/>
                    <a:p>
                      <a:pPr marL="0" lvl="0" indent="0" algn="ctr" rtl="0">
                        <a:spcBef>
                          <a:spcPts val="0"/>
                        </a:spcBef>
                        <a:spcAft>
                          <a:spcPts val="0"/>
                        </a:spcAft>
                        <a:buClr>
                          <a:schemeClr val="dk1"/>
                        </a:buClr>
                        <a:buSzPts val="1100"/>
                        <a:buFont typeface="Arial"/>
                        <a:buNone/>
                      </a:pPr>
                      <a:endParaRPr sz="1900">
                        <a:solidFill>
                          <a:srgbClr val="006A71"/>
                        </a:solidFill>
                        <a:latin typeface="Avenir"/>
                        <a:ea typeface="Avenir"/>
                        <a:cs typeface="Avenir"/>
                        <a:sym typeface="Avenir"/>
                      </a:endParaRPr>
                    </a:p>
                    <a:p>
                      <a:pPr marL="0" lvl="0" indent="0" algn="ctr" rtl="0">
                        <a:spcBef>
                          <a:spcPts val="0"/>
                        </a:spcBef>
                        <a:spcAft>
                          <a:spcPts val="0"/>
                        </a:spcAft>
                        <a:buClr>
                          <a:schemeClr val="dk1"/>
                        </a:buClr>
                        <a:buSzPts val="1100"/>
                        <a:buFont typeface="Arial"/>
                        <a:buNone/>
                      </a:pPr>
                      <a:r>
                        <a:rPr lang="en" sz="2800" dirty="0">
                          <a:solidFill>
                            <a:srgbClr val="006A71"/>
                          </a:solidFill>
                          <a:latin typeface="Avenir"/>
                          <a:ea typeface="Avenir"/>
                          <a:cs typeface="Avenir"/>
                        </a:rPr>
                        <a:t>Hey [Target], </a:t>
                      </a:r>
                    </a:p>
                    <a:p>
                      <a:pPr marL="0" lvl="0" indent="0" algn="ctr">
                        <a:spcBef>
                          <a:spcPts val="0"/>
                        </a:spcBef>
                        <a:spcAft>
                          <a:spcPts val="0"/>
                        </a:spcAft>
                        <a:buSzPts val="1100"/>
                        <a:buFont typeface="Arial"/>
                        <a:buNone/>
                      </a:pPr>
                      <a:r>
                        <a:rPr lang="en" sz="2800">
                          <a:solidFill>
                            <a:srgbClr val="006A71"/>
                          </a:solidFill>
                          <a:latin typeface="Avenir"/>
                          <a:ea typeface="Avenir"/>
                          <a:cs typeface="Avenir"/>
                        </a:rPr>
                        <a:t>We demand [Strategic Outcome]</a:t>
                      </a:r>
                      <a:endParaRPr lang="en" sz="2800" dirty="0">
                        <a:solidFill>
                          <a:srgbClr val="006A71"/>
                        </a:solidFill>
                        <a:latin typeface="Avenir"/>
                        <a:ea typeface="Avenir"/>
                        <a:cs typeface="Avenir"/>
                      </a:endParaRPr>
                    </a:p>
                    <a:p>
                      <a:pPr marL="0" lvl="0" indent="0" algn="ctr">
                        <a:spcBef>
                          <a:spcPts val="0"/>
                        </a:spcBef>
                        <a:spcAft>
                          <a:spcPts val="0"/>
                        </a:spcAft>
                        <a:buSzPts val="1100"/>
                        <a:buFont typeface="Arial"/>
                        <a:buNone/>
                      </a:pPr>
                      <a:r>
                        <a:rPr lang="en" sz="2800">
                          <a:solidFill>
                            <a:srgbClr val="006A71"/>
                          </a:solidFill>
                          <a:latin typeface="Avenir"/>
                          <a:ea typeface="Avenir"/>
                          <a:cs typeface="Avenir"/>
                        </a:rPr>
                        <a:t> by [Date] </a:t>
                      </a:r>
                      <a:endParaRPr lang="en" sz="2800" dirty="0">
                        <a:solidFill>
                          <a:srgbClr val="006A71"/>
                        </a:solidFill>
                        <a:latin typeface="Avenir"/>
                        <a:ea typeface="Avenir"/>
                        <a:cs typeface="Avenir"/>
                      </a:endParaRPr>
                    </a:p>
                    <a:p>
                      <a:pPr marL="0" lvl="0" indent="0" algn="ctr">
                        <a:spcBef>
                          <a:spcPts val="0"/>
                        </a:spcBef>
                        <a:spcAft>
                          <a:spcPts val="0"/>
                        </a:spcAft>
                        <a:buSzPts val="1100"/>
                        <a:buFont typeface="Arial"/>
                        <a:buNone/>
                      </a:pPr>
                      <a:r>
                        <a:rPr lang="en" sz="2800">
                          <a:solidFill>
                            <a:srgbClr val="006A71"/>
                          </a:solidFill>
                          <a:latin typeface="Avenir"/>
                          <a:ea typeface="Avenir"/>
                          <a:cs typeface="Avenir"/>
                        </a:rPr>
                        <a:t>because [Purpose/Values]!</a:t>
                      </a:r>
                      <a:endParaRPr lang="en" sz="2800" dirty="0">
                        <a:solidFill>
                          <a:srgbClr val="006A71"/>
                        </a:solidFill>
                        <a:latin typeface="Avenir"/>
                        <a:ea typeface="Avenir"/>
                        <a:cs typeface="Avenir"/>
                        <a:sym typeface="Avenir"/>
                      </a:endParaRPr>
                    </a:p>
                  </a:txBody>
                  <a:tcPr marL="121900" marR="121900" marT="121900" marB="121900">
                    <a:lnL w="76200" cap="flat" cmpd="sng">
                      <a:solidFill>
                        <a:srgbClr val="7C205F"/>
                      </a:solidFill>
                      <a:prstDash val="solid"/>
                      <a:round/>
                      <a:headEnd type="none" w="sm" len="sm"/>
                      <a:tailEnd type="none" w="sm" len="sm"/>
                    </a:lnL>
                    <a:lnR w="76200" cap="flat" cmpd="sng">
                      <a:solidFill>
                        <a:srgbClr val="7C205F"/>
                      </a:solidFill>
                      <a:prstDash val="solid"/>
                      <a:round/>
                      <a:headEnd type="none" w="sm" len="sm"/>
                      <a:tailEnd type="none" w="sm" len="sm"/>
                    </a:lnR>
                    <a:lnT w="76200" cap="flat" cmpd="sng">
                      <a:solidFill>
                        <a:srgbClr val="7C205F"/>
                      </a:solidFill>
                      <a:prstDash val="solid"/>
                      <a:round/>
                      <a:headEnd type="none" w="sm" len="sm"/>
                      <a:tailEnd type="none" w="sm" len="sm"/>
                    </a:lnT>
                    <a:lnB w="76200" cap="flat" cmpd="sng">
                      <a:solidFill>
                        <a:srgbClr val="7C205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 name="TextBox 1">
            <a:extLst>
              <a:ext uri="{FF2B5EF4-FFF2-40B4-BE49-F238E27FC236}">
                <a16:creationId xmlns:a16="http://schemas.microsoft.com/office/drawing/2014/main" id="{E3E0D8D4-41DC-77D9-16B0-C340871D2AE0}"/>
              </a:ext>
            </a:extLst>
          </p:cNvPr>
          <p:cNvSpPr txBox="1"/>
          <p:nvPr/>
        </p:nvSpPr>
        <p:spPr>
          <a:xfrm>
            <a:off x="1123998" y="405376"/>
            <a:ext cx="954476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When your theory of change is clear, you should be able to state it simply like this:</a:t>
            </a:r>
          </a:p>
        </p:txBody>
      </p:sp>
    </p:spTree>
    <p:extLst>
      <p:ext uri="{BB962C8B-B14F-4D97-AF65-F5344CB8AC3E}">
        <p14:creationId xmlns:p14="http://schemas.microsoft.com/office/powerpoint/2010/main" val="13846276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0BF3-4A04-3FBA-D772-4E96852D5A91}"/>
              </a:ext>
            </a:extLst>
          </p:cNvPr>
          <p:cNvSpPr>
            <a:spLocks noGrp="1"/>
          </p:cNvSpPr>
          <p:nvPr>
            <p:ph type="title"/>
          </p:nvPr>
        </p:nvSpPr>
        <p:spPr/>
        <p:txBody>
          <a:bodyPr/>
          <a:lstStyle/>
          <a:p>
            <a:r>
              <a:rPr lang="en-US"/>
              <a:t>Evaluation Time and Evening Email</a:t>
            </a:r>
          </a:p>
        </p:txBody>
      </p:sp>
      <p:pic>
        <p:nvPicPr>
          <p:cNvPr id="4" name="Content Placeholder 3" descr="A picture containing colorful&#10;&#10;Description automatically generated">
            <a:extLst>
              <a:ext uri="{FF2B5EF4-FFF2-40B4-BE49-F238E27FC236}">
                <a16:creationId xmlns:a16="http://schemas.microsoft.com/office/drawing/2014/main" id="{8D9ADBB1-8982-8E76-20A7-13CDB8BC02FD}"/>
              </a:ext>
            </a:extLst>
          </p:cNvPr>
          <p:cNvPicPr>
            <a:picLocks noGrp="1" noChangeAspect="1"/>
          </p:cNvPicPr>
          <p:nvPr>
            <p:ph idx="1"/>
          </p:nvPr>
        </p:nvPicPr>
        <p:blipFill>
          <a:blip r:embed="rId2"/>
          <a:srcRect l="6479" r="38753"/>
          <a:stretch>
            <a:fillRect/>
          </a:stretch>
        </p:blipFill>
        <p:spPr>
          <a:xfrm>
            <a:off x="1595165" y="2016351"/>
            <a:ext cx="3260393" cy="3971925"/>
          </a:xfrm>
          <a:prstGeom prst="rect">
            <a:avLst/>
          </a:prstGeom>
        </p:spPr>
      </p:pic>
    </p:spTree>
    <p:extLst>
      <p:ext uri="{BB962C8B-B14F-4D97-AF65-F5344CB8AC3E}">
        <p14:creationId xmlns:p14="http://schemas.microsoft.com/office/powerpoint/2010/main" val="283464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7872169" y="3160420"/>
            <a:ext cx="4320843" cy="850926"/>
          </a:xfrm>
        </p:spPr>
        <p:txBody>
          <a:bodyPr vert="horz" lIns="91440" tIns="45720" rIns="91440" bIns="45720" rtlCol="0" anchor="b">
            <a:normAutofit fontScale="90000"/>
          </a:bodyPr>
          <a:lstStyle/>
          <a:p>
            <a:r>
              <a:rPr lang="en-US" sz="6000">
                <a:solidFill>
                  <a:schemeClr val="tx1">
                    <a:lumMod val="85000"/>
                    <a:lumOff val="15000"/>
                  </a:schemeClr>
                </a:solidFill>
              </a:rPr>
              <a:t>Choice Time</a:t>
            </a:r>
            <a:endParaRPr lang="en-US" sz="6000">
              <a:solidFill>
                <a:schemeClr val="tx1">
                  <a:lumMod val="85000"/>
                  <a:lumOff val="15000"/>
                </a:schemeClr>
              </a:solidFill>
              <a:ea typeface="Calibri Light"/>
              <a:cs typeface="Calibri Light"/>
            </a:endParaRP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168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75392A-C02F-4D0C-959D-C82616AF55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A0DF24-35BE-46DA-B578-3AF50FCD55F0}">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E374CB31-4D90-4B32-8937-0C6FC9588D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66</Slides>
  <Notes>21</Notes>
  <HiddenSlides>0</HiddenSlides>
  <MMClips>0</MMClips>
  <ScaleCrop>false</ScaleCrop>
  <HeadingPairs>
    <vt:vector size="4" baseType="variant">
      <vt:variant>
        <vt:lpstr>Theme</vt:lpstr>
      </vt:variant>
      <vt:variant>
        <vt:i4>2</vt:i4>
      </vt:variant>
      <vt:variant>
        <vt:lpstr>Slide Titles</vt:lpstr>
      </vt:variant>
      <vt:variant>
        <vt:i4>66</vt:i4>
      </vt:variant>
    </vt:vector>
  </HeadingPairs>
  <TitlesOfParts>
    <vt:vector size="68" baseType="lpstr">
      <vt:lpstr>office theme</vt:lpstr>
      <vt:lpstr>Math 16x9</vt:lpstr>
      <vt:lpstr>Campaign Academy: Planning and Coalition Building</vt:lpstr>
      <vt:lpstr>Entry Activity</vt:lpstr>
      <vt:lpstr>PowerPoint Presentation</vt:lpstr>
      <vt:lpstr>Honoring This Space</vt:lpstr>
      <vt:lpstr>Key  OUtcomes</vt:lpstr>
      <vt:lpstr>Overall  Agenda</vt:lpstr>
      <vt:lpstr>Today’s Agenda and Outcomes</vt:lpstr>
      <vt:lpstr>Logistics to Remember</vt:lpstr>
      <vt:lpstr>Community Agreements  </vt:lpstr>
      <vt:lpstr>PowerPoint Presentation</vt:lpstr>
      <vt:lpstr>Core Values</vt:lpstr>
      <vt:lpstr>Core Values p.12</vt:lpstr>
      <vt:lpstr>Sharing Values for Solidarity</vt:lpstr>
      <vt:lpstr>Core Values</vt:lpstr>
      <vt:lpstr>Core Values as a Work Life Balancer p. 12</vt:lpstr>
      <vt:lpstr>Key Point</vt:lpstr>
      <vt:lpstr>The World As It Could Be</vt:lpstr>
      <vt:lpstr>PowerPoint Presentation</vt:lpstr>
      <vt:lpstr>PowerPoint Presentation</vt:lpstr>
      <vt:lpstr>PowerPoint Presentation</vt:lpstr>
      <vt:lpstr>Club to Fighting Union?</vt:lpstr>
      <vt:lpstr>PowerPoint Presentation</vt:lpstr>
      <vt:lpstr>PowerPoint Presentation</vt:lpstr>
      <vt:lpstr>Break</vt:lpstr>
      <vt:lpstr>Centering Equity</vt:lpstr>
      <vt:lpstr>Equity Tool</vt:lpstr>
      <vt:lpstr>6 Box SWOT</vt:lpstr>
      <vt:lpstr>6 Box SWOT</vt:lpstr>
      <vt:lpstr>Lunch</vt:lpstr>
      <vt:lpstr>Power Shield</vt:lpstr>
      <vt:lpstr>Definition of Privilege</vt:lpstr>
      <vt:lpstr>Race  Class Gender</vt:lpstr>
      <vt:lpstr>Power Shield</vt:lpstr>
      <vt:lpstr>Power Shield Activity p.19</vt:lpstr>
      <vt:lpstr>Power Shield Activity </vt:lpstr>
      <vt:lpstr>Power Shield Activity </vt:lpstr>
      <vt:lpstr>Power Shield Activity</vt:lpstr>
      <vt:lpstr>Power Shield Activity</vt:lpstr>
      <vt:lpstr>Key Points</vt:lpstr>
      <vt:lpstr>Break</vt:lpstr>
      <vt:lpstr>Expressions of Oppression and  Pillars of Power</vt:lpstr>
      <vt:lpstr>Quadrants of Expressions of Oppressions p.20</vt:lpstr>
      <vt:lpstr>Key Points</vt:lpstr>
      <vt:lpstr>  Pillars of Power</vt:lpstr>
      <vt:lpstr>Statement One</vt:lpstr>
      <vt:lpstr>Statement Two </vt:lpstr>
      <vt:lpstr>Pillars of Power</vt:lpstr>
      <vt:lpstr>PowerPoint Presentation</vt:lpstr>
      <vt:lpstr>PowerPoint Presentation</vt:lpstr>
      <vt:lpstr>Eroding the Pillars</vt:lpstr>
      <vt:lpstr>Question...</vt:lpstr>
      <vt:lpstr>What Works</vt:lpstr>
      <vt:lpstr>Key Points</vt:lpstr>
      <vt:lpstr>Group Work!!</vt:lpstr>
      <vt:lpstr>PowerPoint Presentation</vt:lpstr>
      <vt:lpstr>PowerPoint Presentation</vt:lpstr>
      <vt:lpstr>PowerPoint Presentation</vt:lpstr>
      <vt:lpstr>Pillars of Power Report Out</vt:lpstr>
      <vt:lpstr>Key Points</vt:lpstr>
      <vt:lpstr>Theory of Change &amp; Organizing Statement</vt:lpstr>
      <vt:lpstr>So far we have discussed:</vt:lpstr>
      <vt:lpstr>Remember, a strong goal:</vt:lpstr>
      <vt:lpstr>PowerPoint Presentation</vt:lpstr>
      <vt:lpstr>PowerPoint Presentation</vt:lpstr>
      <vt:lpstr>Evaluation Time and Evening Email</vt:lpstr>
      <vt:lpstr>Choice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576</cp:revision>
  <dcterms:created xsi:type="dcterms:W3CDTF">2026-06-30T03:48:46Z</dcterms:created>
  <dcterms:modified xsi:type="dcterms:W3CDTF">2026-08-04T01:16:41Z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