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37D_B8B2E2F4.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4"/>
  </p:notesMasterIdLst>
  <p:handoutMasterIdLst>
    <p:handoutMasterId r:id="rId65"/>
  </p:handoutMasterIdLst>
  <p:sldIdLst>
    <p:sldId id="314" r:id="rId5"/>
    <p:sldId id="891" r:id="rId6"/>
    <p:sldId id="2616" r:id="rId7"/>
    <p:sldId id="859" r:id="rId8"/>
    <p:sldId id="893" r:id="rId9"/>
    <p:sldId id="861" r:id="rId10"/>
    <p:sldId id="894" r:id="rId11"/>
    <p:sldId id="895" r:id="rId12"/>
    <p:sldId id="860" r:id="rId13"/>
    <p:sldId id="898" r:id="rId14"/>
    <p:sldId id="961" r:id="rId15"/>
    <p:sldId id="2619" r:id="rId16"/>
    <p:sldId id="942" r:id="rId17"/>
    <p:sldId id="814" r:id="rId18"/>
    <p:sldId id="960" r:id="rId19"/>
    <p:sldId id="2620" r:id="rId20"/>
    <p:sldId id="2621" r:id="rId21"/>
    <p:sldId id="1222" r:id="rId22"/>
    <p:sldId id="936" r:id="rId23"/>
    <p:sldId id="889" r:id="rId24"/>
    <p:sldId id="871" r:id="rId25"/>
    <p:sldId id="274" r:id="rId26"/>
    <p:sldId id="262" r:id="rId27"/>
    <p:sldId id="258" r:id="rId28"/>
    <p:sldId id="261" r:id="rId29"/>
    <p:sldId id="260" r:id="rId30"/>
    <p:sldId id="263" r:id="rId31"/>
    <p:sldId id="1223" r:id="rId32"/>
    <p:sldId id="267" r:id="rId33"/>
    <p:sldId id="264" r:id="rId34"/>
    <p:sldId id="269" r:id="rId35"/>
    <p:sldId id="270" r:id="rId36"/>
    <p:sldId id="1218" r:id="rId37"/>
    <p:sldId id="271" r:id="rId38"/>
    <p:sldId id="1226" r:id="rId39"/>
    <p:sldId id="257" r:id="rId40"/>
    <p:sldId id="820" r:id="rId41"/>
    <p:sldId id="915" r:id="rId42"/>
    <p:sldId id="939" r:id="rId43"/>
    <p:sldId id="938" r:id="rId44"/>
    <p:sldId id="722" r:id="rId45"/>
    <p:sldId id="841" r:id="rId46"/>
    <p:sldId id="916" r:id="rId47"/>
    <p:sldId id="906" r:id="rId48"/>
    <p:sldId id="910" r:id="rId49"/>
    <p:sldId id="918" r:id="rId50"/>
    <p:sldId id="940" r:id="rId51"/>
    <p:sldId id="1224" r:id="rId52"/>
    <p:sldId id="2622" r:id="rId53"/>
    <p:sldId id="917" r:id="rId54"/>
    <p:sldId id="919" r:id="rId55"/>
    <p:sldId id="920" r:id="rId56"/>
    <p:sldId id="937" r:id="rId57"/>
    <p:sldId id="921" r:id="rId58"/>
    <p:sldId id="2617" r:id="rId59"/>
    <p:sldId id="2618" r:id="rId60"/>
    <p:sldId id="950" r:id="rId61"/>
    <p:sldId id="902" r:id="rId62"/>
    <p:sldId id="1225" r:id="rId63"/>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A44146-ADD9-9DEC-A8F4-EDB5D8C17441}" v="92" dt="2026-06-11T17:26:14.593"/>
    <p1510:client id="{913880D2-F494-DBE0-FFD5-91F06BF7BCF0}" v="223" dt="2026-06-11T17:48:29.173"/>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theme" Target="theme/theme1.xml"/><Relationship Id="rId7" Type="http://schemas.openxmlformats.org/officeDocument/2006/relationships/slide" Target="slides/slide3.xml"/><Relationship Id="rId71"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ytie, Kristin" userId="S::lytiek_weac.org#ext#@neahq.onmicrosoft.com::aec877d6-fdfa-437e-a4bd-110af0812344" providerId="AD" clId="Web-{913880D2-F494-DBE0-FFD5-91F06BF7BCF0}"/>
    <pc:docChg chg="addSld delSld modSld sldOrd">
      <pc:chgData name="Lytie, Kristin" userId="S::lytiek_weac.org#ext#@neahq.onmicrosoft.com::aec877d6-fdfa-437e-a4bd-110af0812344" providerId="AD" clId="Web-{913880D2-F494-DBE0-FFD5-91F06BF7BCF0}" dt="2026-06-11T17:48:29.173" v="222"/>
      <pc:docMkLst>
        <pc:docMk/>
      </pc:docMkLst>
      <pc:sldChg chg="delSp modSp">
        <pc:chgData name="Lytie, Kristin" userId="S::lytiek_weac.org#ext#@neahq.onmicrosoft.com::aec877d6-fdfa-437e-a4bd-110af0812344" providerId="AD" clId="Web-{913880D2-F494-DBE0-FFD5-91F06BF7BCF0}" dt="2026-06-11T17:47:04.155" v="209" actId="20577"/>
        <pc:sldMkLst>
          <pc:docMk/>
          <pc:sldMk cId="1382116723" sldId="814"/>
        </pc:sldMkLst>
        <pc:spChg chg="mod">
          <ac:chgData name="Lytie, Kristin" userId="S::lytiek_weac.org#ext#@neahq.onmicrosoft.com::aec877d6-fdfa-437e-a4bd-110af0812344" providerId="AD" clId="Web-{913880D2-F494-DBE0-FFD5-91F06BF7BCF0}" dt="2026-06-11T17:47:04.155" v="209" actId="20577"/>
          <ac:spMkLst>
            <pc:docMk/>
            <pc:sldMk cId="1382116723" sldId="814"/>
            <ac:spMk id="3" creationId="{00000000-0000-0000-0000-000000000000}"/>
          </ac:spMkLst>
        </pc:spChg>
        <pc:spChg chg="mod">
          <ac:chgData name="Lytie, Kristin" userId="S::lytiek_weac.org#ext#@neahq.onmicrosoft.com::aec877d6-fdfa-437e-a4bd-110af0812344" providerId="AD" clId="Web-{913880D2-F494-DBE0-FFD5-91F06BF7BCF0}" dt="2026-06-11T17:45:15.948" v="186" actId="20577"/>
          <ac:spMkLst>
            <pc:docMk/>
            <pc:sldMk cId="1382116723" sldId="814"/>
            <ac:spMk id="6" creationId="{CDFCC7A9-2636-FC26-9801-C842166E12E3}"/>
          </ac:spMkLst>
        </pc:spChg>
        <pc:picChg chg="del">
          <ac:chgData name="Lytie, Kristin" userId="S::lytiek_weac.org#ext#@neahq.onmicrosoft.com::aec877d6-fdfa-437e-a4bd-110af0812344" providerId="AD" clId="Web-{913880D2-F494-DBE0-FFD5-91F06BF7BCF0}" dt="2026-06-11T17:44:39.650" v="172"/>
          <ac:picMkLst>
            <pc:docMk/>
            <pc:sldMk cId="1382116723" sldId="814"/>
            <ac:picMk id="5" creationId="{D9316FC6-6A97-E886-CD14-11D3CB750E72}"/>
          </ac:picMkLst>
        </pc:picChg>
      </pc:sldChg>
      <pc:sldChg chg="del">
        <pc:chgData name="Lytie, Kristin" userId="S::lytiek_weac.org#ext#@neahq.onmicrosoft.com::aec877d6-fdfa-437e-a4bd-110af0812344" providerId="AD" clId="Web-{913880D2-F494-DBE0-FFD5-91F06BF7BCF0}" dt="2026-06-11T17:48:26.626" v="221"/>
        <pc:sldMkLst>
          <pc:docMk/>
          <pc:sldMk cId="3453330489" sldId="836"/>
        </pc:sldMkLst>
      </pc:sldChg>
      <pc:sldChg chg="del">
        <pc:chgData name="Lytie, Kristin" userId="S::lytiek_weac.org#ext#@neahq.onmicrosoft.com::aec877d6-fdfa-437e-a4bd-110af0812344" providerId="AD" clId="Web-{913880D2-F494-DBE0-FFD5-91F06BF7BCF0}" dt="2026-06-11T17:47:22.452" v="220"/>
        <pc:sldMkLst>
          <pc:docMk/>
          <pc:sldMk cId="799015218" sldId="885"/>
        </pc:sldMkLst>
      </pc:sldChg>
      <pc:sldChg chg="modSp">
        <pc:chgData name="Lytie, Kristin" userId="S::lytiek_weac.org#ext#@neahq.onmicrosoft.com::aec877d6-fdfa-437e-a4bd-110af0812344" providerId="AD" clId="Web-{913880D2-F494-DBE0-FFD5-91F06BF7BCF0}" dt="2026-06-11T17:41:46.769" v="92" actId="20577"/>
        <pc:sldMkLst>
          <pc:docMk/>
          <pc:sldMk cId="3250686682" sldId="894"/>
        </pc:sldMkLst>
        <pc:spChg chg="mod">
          <ac:chgData name="Lytie, Kristin" userId="S::lytiek_weac.org#ext#@neahq.onmicrosoft.com::aec877d6-fdfa-437e-a4bd-110af0812344" providerId="AD" clId="Web-{913880D2-F494-DBE0-FFD5-91F06BF7BCF0}" dt="2026-06-11T17:41:46.769" v="92" actId="20577"/>
          <ac:spMkLst>
            <pc:docMk/>
            <pc:sldMk cId="3250686682" sldId="894"/>
            <ac:spMk id="3" creationId="{00000000-0000-0000-0000-000000000000}"/>
          </ac:spMkLst>
        </pc:spChg>
      </pc:sldChg>
      <pc:sldChg chg="del">
        <pc:chgData name="Lytie, Kristin" userId="S::lytiek_weac.org#ext#@neahq.onmicrosoft.com::aec877d6-fdfa-437e-a4bd-110af0812344" providerId="AD" clId="Web-{913880D2-F494-DBE0-FFD5-91F06BF7BCF0}" dt="2026-06-11T17:47:17.780" v="217"/>
        <pc:sldMkLst>
          <pc:docMk/>
          <pc:sldMk cId="2177775410" sldId="897"/>
        </pc:sldMkLst>
      </pc:sldChg>
      <pc:sldChg chg="add del">
        <pc:chgData name="Lytie, Kristin" userId="S::lytiek_weac.org#ext#@neahq.onmicrosoft.com::aec877d6-fdfa-437e-a4bd-110af0812344" providerId="AD" clId="Web-{913880D2-F494-DBE0-FFD5-91F06BF7BCF0}" dt="2026-06-11T17:42:54.959" v="113"/>
        <pc:sldMkLst>
          <pc:docMk/>
          <pc:sldMk cId="1848376629" sldId="942"/>
        </pc:sldMkLst>
      </pc:sldChg>
      <pc:sldChg chg="modSp">
        <pc:chgData name="Lytie, Kristin" userId="S::lytiek_weac.org#ext#@neahq.onmicrosoft.com::aec877d6-fdfa-437e-a4bd-110af0812344" providerId="AD" clId="Web-{913880D2-F494-DBE0-FFD5-91F06BF7BCF0}" dt="2026-06-11T17:47:14.811" v="216" actId="20577"/>
        <pc:sldMkLst>
          <pc:docMk/>
          <pc:sldMk cId="470448410" sldId="960"/>
        </pc:sldMkLst>
        <pc:spChg chg="mod">
          <ac:chgData name="Lytie, Kristin" userId="S::lytiek_weac.org#ext#@neahq.onmicrosoft.com::aec877d6-fdfa-437e-a4bd-110af0812344" providerId="AD" clId="Web-{913880D2-F494-DBE0-FFD5-91F06BF7BCF0}" dt="2026-06-11T17:47:14.811" v="216" actId="20577"/>
          <ac:spMkLst>
            <pc:docMk/>
            <pc:sldMk cId="470448410" sldId="960"/>
            <ac:spMk id="2" creationId="{739DC9E6-2C70-C7EB-6FED-0339B8F63E92}"/>
          </ac:spMkLst>
        </pc:spChg>
      </pc:sldChg>
      <pc:sldChg chg="modSp ord">
        <pc:chgData name="Lytie, Kristin" userId="S::lytiek_weac.org#ext#@neahq.onmicrosoft.com::aec877d6-fdfa-437e-a4bd-110af0812344" providerId="AD" clId="Web-{913880D2-F494-DBE0-FFD5-91F06BF7BCF0}" dt="2026-06-11T17:43:13.225" v="136" actId="20577"/>
        <pc:sldMkLst>
          <pc:docMk/>
          <pc:sldMk cId="1785673612" sldId="2619"/>
        </pc:sldMkLst>
        <pc:spChg chg="mod">
          <ac:chgData name="Lytie, Kristin" userId="S::lytiek_weac.org#ext#@neahq.onmicrosoft.com::aec877d6-fdfa-437e-a4bd-110af0812344" providerId="AD" clId="Web-{913880D2-F494-DBE0-FFD5-91F06BF7BCF0}" dt="2026-06-11T17:43:13.225" v="136" actId="20577"/>
          <ac:spMkLst>
            <pc:docMk/>
            <pc:sldMk cId="1785673612" sldId="2619"/>
            <ac:spMk id="2" creationId="{275C44D8-A79E-3329-C12C-94DCE5F012C5}"/>
          </ac:spMkLst>
        </pc:spChg>
      </pc:sldChg>
      <pc:sldChg chg="new del">
        <pc:chgData name="Lytie, Kristin" userId="S::lytiek_weac.org#ext#@neahq.onmicrosoft.com::aec877d6-fdfa-437e-a4bd-110af0812344" providerId="AD" clId="Web-{913880D2-F494-DBE0-FFD5-91F06BF7BCF0}" dt="2026-06-11T17:42:51.162" v="111"/>
        <pc:sldMkLst>
          <pc:docMk/>
          <pc:sldMk cId="1827865016" sldId="2620"/>
        </pc:sldMkLst>
      </pc:sldChg>
      <pc:sldChg chg="new">
        <pc:chgData name="Lytie, Kristin" userId="S::lytiek_weac.org#ext#@neahq.onmicrosoft.com::aec877d6-fdfa-437e-a4bd-110af0812344" providerId="AD" clId="Web-{913880D2-F494-DBE0-FFD5-91F06BF7BCF0}" dt="2026-06-11T17:47:19.655" v="218"/>
        <pc:sldMkLst>
          <pc:docMk/>
          <pc:sldMk cId="4095763444" sldId="2620"/>
        </pc:sldMkLst>
      </pc:sldChg>
      <pc:sldChg chg="new">
        <pc:chgData name="Lytie, Kristin" userId="S::lytiek_weac.org#ext#@neahq.onmicrosoft.com::aec877d6-fdfa-437e-a4bd-110af0812344" providerId="AD" clId="Web-{913880D2-F494-DBE0-FFD5-91F06BF7BCF0}" dt="2026-06-11T17:47:20.296" v="219"/>
        <pc:sldMkLst>
          <pc:docMk/>
          <pc:sldMk cId="1574925066" sldId="2621"/>
        </pc:sldMkLst>
      </pc:sldChg>
      <pc:sldChg chg="new">
        <pc:chgData name="Lytie, Kristin" userId="S::lytiek_weac.org#ext#@neahq.onmicrosoft.com::aec877d6-fdfa-437e-a4bd-110af0812344" providerId="AD" clId="Web-{913880D2-F494-DBE0-FFD5-91F06BF7BCF0}" dt="2026-06-11T17:48:29.173" v="222"/>
        <pc:sldMkLst>
          <pc:docMk/>
          <pc:sldMk cId="820219090" sldId="2622"/>
        </pc:sldMkLst>
      </pc:sldChg>
    </pc:docChg>
  </pc:docChgLst>
  <pc:docChgLst>
    <pc:chgData name="Lytie, Kristin" userId="S::lytiek_weac.org#ext#@neahq.onmicrosoft.com::aec877d6-fdfa-437e-a4bd-110af0812344" providerId="AD" clId="Web-{6CA44146-ADD9-9DEC-A8F4-EDB5D8C17441}"/>
    <pc:docChg chg="addSld delSld modSld sldOrd">
      <pc:chgData name="Lytie, Kristin" userId="S::lytiek_weac.org#ext#@neahq.onmicrosoft.com::aec877d6-fdfa-437e-a4bd-110af0812344" providerId="AD" clId="Web-{6CA44146-ADD9-9DEC-A8F4-EDB5D8C17441}" dt="2026-06-11T17:26:14.593" v="92"/>
      <pc:docMkLst>
        <pc:docMk/>
      </pc:docMkLst>
      <pc:sldChg chg="del">
        <pc:chgData name="Lytie, Kristin" userId="S::lytiek_weac.org#ext#@neahq.onmicrosoft.com::aec877d6-fdfa-437e-a4bd-110af0812344" providerId="AD" clId="Web-{6CA44146-ADD9-9DEC-A8F4-EDB5D8C17441}" dt="2026-06-11T17:19:01.233" v="23"/>
        <pc:sldMkLst>
          <pc:docMk/>
          <pc:sldMk cId="3100364117" sldId="886"/>
        </pc:sldMkLst>
      </pc:sldChg>
      <pc:sldChg chg="del">
        <pc:chgData name="Lytie, Kristin" userId="S::lytiek_weac.org#ext#@neahq.onmicrosoft.com::aec877d6-fdfa-437e-a4bd-110af0812344" providerId="AD" clId="Web-{6CA44146-ADD9-9DEC-A8F4-EDB5D8C17441}" dt="2026-06-11T17:19:01.264" v="24"/>
        <pc:sldMkLst>
          <pc:docMk/>
          <pc:sldMk cId="973149583" sldId="888"/>
        </pc:sldMkLst>
      </pc:sldChg>
      <pc:sldChg chg="modSp">
        <pc:chgData name="Lytie, Kristin" userId="S::lytiek_weac.org#ext#@neahq.onmicrosoft.com::aec877d6-fdfa-437e-a4bd-110af0812344" providerId="AD" clId="Web-{6CA44146-ADD9-9DEC-A8F4-EDB5D8C17441}" dt="2026-06-11T17:20:42.830" v="30" actId="20577"/>
        <pc:sldMkLst>
          <pc:docMk/>
          <pc:sldMk cId="2673441871" sldId="917"/>
        </pc:sldMkLst>
        <pc:spChg chg="mod">
          <ac:chgData name="Lytie, Kristin" userId="S::lytiek_weac.org#ext#@neahq.onmicrosoft.com::aec877d6-fdfa-437e-a4bd-110af0812344" providerId="AD" clId="Web-{6CA44146-ADD9-9DEC-A8F4-EDB5D8C17441}" dt="2026-06-11T17:20:42.830" v="30" actId="20577"/>
          <ac:spMkLst>
            <pc:docMk/>
            <pc:sldMk cId="2673441871" sldId="917"/>
            <ac:spMk id="5" creationId="{35CA9527-1E11-579B-94C3-185CC3F353C9}"/>
          </ac:spMkLst>
        </pc:spChg>
      </pc:sldChg>
      <pc:sldChg chg="modSp">
        <pc:chgData name="Lytie, Kristin" userId="S::lytiek_weac.org#ext#@neahq.onmicrosoft.com::aec877d6-fdfa-437e-a4bd-110af0812344" providerId="AD" clId="Web-{6CA44146-ADD9-9DEC-A8F4-EDB5D8C17441}" dt="2026-06-11T17:21:25.051" v="35" actId="20577"/>
        <pc:sldMkLst>
          <pc:docMk/>
          <pc:sldMk cId="500190653" sldId="921"/>
        </pc:sldMkLst>
        <pc:spChg chg="mod">
          <ac:chgData name="Lytie, Kristin" userId="S::lytiek_weac.org#ext#@neahq.onmicrosoft.com::aec877d6-fdfa-437e-a4bd-110af0812344" providerId="AD" clId="Web-{6CA44146-ADD9-9DEC-A8F4-EDB5D8C17441}" dt="2026-06-11T17:21:25.004" v="34" actId="20577"/>
          <ac:spMkLst>
            <pc:docMk/>
            <pc:sldMk cId="500190653" sldId="921"/>
            <ac:spMk id="4" creationId="{BC3C33C5-8AFE-F3CD-BE72-530EC09B4AB9}"/>
          </ac:spMkLst>
        </pc:spChg>
        <pc:spChg chg="mod">
          <ac:chgData name="Lytie, Kristin" userId="S::lytiek_weac.org#ext#@neahq.onmicrosoft.com::aec877d6-fdfa-437e-a4bd-110af0812344" providerId="AD" clId="Web-{6CA44146-ADD9-9DEC-A8F4-EDB5D8C17441}" dt="2026-06-11T17:21:25.051" v="35" actId="20577"/>
          <ac:spMkLst>
            <pc:docMk/>
            <pc:sldMk cId="500190653" sldId="921"/>
            <ac:spMk id="5" creationId="{D29D7C66-B513-5C33-9E35-795E263CE3BF}"/>
          </ac:spMkLst>
        </pc:spChg>
      </pc:sldChg>
      <pc:sldChg chg="del">
        <pc:chgData name="Lytie, Kristin" userId="S::lytiek_weac.org#ext#@neahq.onmicrosoft.com::aec877d6-fdfa-437e-a4bd-110af0812344" providerId="AD" clId="Web-{6CA44146-ADD9-9DEC-A8F4-EDB5D8C17441}" dt="2026-06-11T17:21:42.255" v="37"/>
        <pc:sldMkLst>
          <pc:docMk/>
          <pc:sldMk cId="3598578723" sldId="927"/>
        </pc:sldMkLst>
      </pc:sldChg>
      <pc:sldChg chg="del">
        <pc:chgData name="Lytie, Kristin" userId="S::lytiek_weac.org#ext#@neahq.onmicrosoft.com::aec877d6-fdfa-437e-a4bd-110af0812344" providerId="AD" clId="Web-{6CA44146-ADD9-9DEC-A8F4-EDB5D8C17441}" dt="2026-06-11T17:21:49.708" v="39"/>
        <pc:sldMkLst>
          <pc:docMk/>
          <pc:sldMk cId="2068305226" sldId="929"/>
        </pc:sldMkLst>
      </pc:sldChg>
      <pc:sldChg chg="del">
        <pc:chgData name="Lytie, Kristin" userId="S::lytiek_weac.org#ext#@neahq.onmicrosoft.com::aec877d6-fdfa-437e-a4bd-110af0812344" providerId="AD" clId="Web-{6CA44146-ADD9-9DEC-A8F4-EDB5D8C17441}" dt="2026-06-11T17:21:45.505" v="38"/>
        <pc:sldMkLst>
          <pc:docMk/>
          <pc:sldMk cId="2814366571" sldId="930"/>
        </pc:sldMkLst>
      </pc:sldChg>
      <pc:sldChg chg="del">
        <pc:chgData name="Lytie, Kristin" userId="S::lytiek_weac.org#ext#@neahq.onmicrosoft.com::aec877d6-fdfa-437e-a4bd-110af0812344" providerId="AD" clId="Web-{6CA44146-ADD9-9DEC-A8F4-EDB5D8C17441}" dt="2026-06-11T17:19:01.155" v="18"/>
        <pc:sldMkLst>
          <pc:docMk/>
          <pc:sldMk cId="1822444356" sldId="933"/>
        </pc:sldMkLst>
      </pc:sldChg>
      <pc:sldChg chg="modSp">
        <pc:chgData name="Lytie, Kristin" userId="S::lytiek_weac.org#ext#@neahq.onmicrosoft.com::aec877d6-fdfa-437e-a4bd-110af0812344" providerId="AD" clId="Web-{6CA44146-ADD9-9DEC-A8F4-EDB5D8C17441}" dt="2026-06-11T17:20:03.813" v="27" actId="20577"/>
        <pc:sldMkLst>
          <pc:docMk/>
          <pc:sldMk cId="1304517525" sldId="940"/>
        </pc:sldMkLst>
        <pc:spChg chg="mod">
          <ac:chgData name="Lytie, Kristin" userId="S::lytiek_weac.org#ext#@neahq.onmicrosoft.com::aec877d6-fdfa-437e-a4bd-110af0812344" providerId="AD" clId="Web-{6CA44146-ADD9-9DEC-A8F4-EDB5D8C17441}" dt="2026-06-11T17:20:03.532" v="26" actId="20577"/>
          <ac:spMkLst>
            <pc:docMk/>
            <pc:sldMk cId="1304517525" sldId="940"/>
            <ac:spMk id="2" creationId="{2CD3EE02-2865-D38C-4B80-94371681D642}"/>
          </ac:spMkLst>
        </pc:spChg>
        <pc:spChg chg="mod">
          <ac:chgData name="Lytie, Kristin" userId="S::lytiek_weac.org#ext#@neahq.onmicrosoft.com::aec877d6-fdfa-437e-a4bd-110af0812344" providerId="AD" clId="Web-{6CA44146-ADD9-9DEC-A8F4-EDB5D8C17441}" dt="2026-06-11T17:20:03.813" v="27" actId="20577"/>
          <ac:spMkLst>
            <pc:docMk/>
            <pc:sldMk cId="1304517525" sldId="940"/>
            <ac:spMk id="3" creationId="{69B33CB5-DA76-3BF6-45FB-897CF873C9E9}"/>
          </ac:spMkLst>
        </pc:spChg>
      </pc:sldChg>
      <pc:sldChg chg="del">
        <pc:chgData name="Lytie, Kristin" userId="S::lytiek_weac.org#ext#@neahq.onmicrosoft.com::aec877d6-fdfa-437e-a4bd-110af0812344" providerId="AD" clId="Web-{6CA44146-ADD9-9DEC-A8F4-EDB5D8C17441}" dt="2026-06-11T17:19:01.186" v="20"/>
        <pc:sldMkLst>
          <pc:docMk/>
          <pc:sldMk cId="2686395969" sldId="943"/>
        </pc:sldMkLst>
      </pc:sldChg>
      <pc:sldChg chg="del">
        <pc:chgData name="Lytie, Kristin" userId="S::lytiek_weac.org#ext#@neahq.onmicrosoft.com::aec877d6-fdfa-437e-a4bd-110af0812344" providerId="AD" clId="Web-{6CA44146-ADD9-9DEC-A8F4-EDB5D8C17441}" dt="2026-06-11T17:19:01.201" v="21"/>
        <pc:sldMkLst>
          <pc:docMk/>
          <pc:sldMk cId="82161056" sldId="945"/>
        </pc:sldMkLst>
      </pc:sldChg>
      <pc:sldChg chg="del">
        <pc:chgData name="Lytie, Kristin" userId="S::lytiek_weac.org#ext#@neahq.onmicrosoft.com::aec877d6-fdfa-437e-a4bd-110af0812344" providerId="AD" clId="Web-{6CA44146-ADD9-9DEC-A8F4-EDB5D8C17441}" dt="2026-06-11T17:20:47.987" v="31"/>
        <pc:sldMkLst>
          <pc:docMk/>
          <pc:sldMk cId="939809867" sldId="946"/>
        </pc:sldMkLst>
      </pc:sldChg>
      <pc:sldChg chg="del">
        <pc:chgData name="Lytie, Kristin" userId="S::lytiek_weac.org#ext#@neahq.onmicrosoft.com::aec877d6-fdfa-437e-a4bd-110af0812344" providerId="AD" clId="Web-{6CA44146-ADD9-9DEC-A8F4-EDB5D8C17441}" dt="2026-06-11T17:21:40.161" v="36"/>
        <pc:sldMkLst>
          <pc:docMk/>
          <pc:sldMk cId="2442641675" sldId="947"/>
        </pc:sldMkLst>
      </pc:sldChg>
      <pc:sldChg chg="del">
        <pc:chgData name="Lytie, Kristin" userId="S::lytiek_weac.org#ext#@neahq.onmicrosoft.com::aec877d6-fdfa-437e-a4bd-110af0812344" providerId="AD" clId="Web-{6CA44146-ADD9-9DEC-A8F4-EDB5D8C17441}" dt="2026-06-11T17:21:52.864" v="40"/>
        <pc:sldMkLst>
          <pc:docMk/>
          <pc:sldMk cId="1172643424" sldId="948"/>
        </pc:sldMkLst>
      </pc:sldChg>
      <pc:sldChg chg="modSp ord">
        <pc:chgData name="Lytie, Kristin" userId="S::lytiek_weac.org#ext#@neahq.onmicrosoft.com::aec877d6-fdfa-437e-a4bd-110af0812344" providerId="AD" clId="Web-{6CA44146-ADD9-9DEC-A8F4-EDB5D8C17441}" dt="2026-06-11T17:24:33.058" v="91"/>
        <pc:sldMkLst>
          <pc:docMk/>
          <pc:sldMk cId="770451627" sldId="950"/>
        </pc:sldMkLst>
        <pc:spChg chg="mod">
          <ac:chgData name="Lytie, Kristin" userId="S::lytiek_weac.org#ext#@neahq.onmicrosoft.com::aec877d6-fdfa-437e-a4bd-110af0812344" providerId="AD" clId="Web-{6CA44146-ADD9-9DEC-A8F4-EDB5D8C17441}" dt="2026-06-11T17:23:52.572" v="84" actId="20577"/>
          <ac:spMkLst>
            <pc:docMk/>
            <pc:sldMk cId="770451627" sldId="950"/>
            <ac:spMk id="3" creationId="{67ADD62B-8665-36FB-B962-DEFD74F2155A}"/>
          </ac:spMkLst>
        </pc:spChg>
      </pc:sldChg>
      <pc:sldChg chg="del">
        <pc:chgData name="Lytie, Kristin" userId="S::lytiek_weac.org#ext#@neahq.onmicrosoft.com::aec877d6-fdfa-437e-a4bd-110af0812344" providerId="AD" clId="Web-{6CA44146-ADD9-9DEC-A8F4-EDB5D8C17441}" dt="2026-06-11T17:19:01.123" v="17"/>
        <pc:sldMkLst>
          <pc:docMk/>
          <pc:sldMk cId="215411129" sldId="959"/>
        </pc:sldMkLst>
      </pc:sldChg>
      <pc:sldChg chg="modSp">
        <pc:chgData name="Lytie, Kristin" userId="S::lytiek_weac.org#ext#@neahq.onmicrosoft.com::aec877d6-fdfa-437e-a4bd-110af0812344" providerId="AD" clId="Web-{6CA44146-ADD9-9DEC-A8F4-EDB5D8C17441}" dt="2026-06-11T17:18:41.951" v="16" actId="20577"/>
        <pc:sldMkLst>
          <pc:docMk/>
          <pc:sldMk cId="470448410" sldId="960"/>
        </pc:sldMkLst>
        <pc:spChg chg="mod">
          <ac:chgData name="Lytie, Kristin" userId="S::lytiek_weac.org#ext#@neahq.onmicrosoft.com::aec877d6-fdfa-437e-a4bd-110af0812344" providerId="AD" clId="Web-{6CA44146-ADD9-9DEC-A8F4-EDB5D8C17441}" dt="2026-06-11T17:18:41.919" v="15" actId="20577"/>
          <ac:spMkLst>
            <pc:docMk/>
            <pc:sldMk cId="470448410" sldId="960"/>
            <ac:spMk id="2" creationId="{739DC9E6-2C70-C7EB-6FED-0339B8F63E92}"/>
          </ac:spMkLst>
        </pc:spChg>
        <pc:spChg chg="mod">
          <ac:chgData name="Lytie, Kristin" userId="S::lytiek_weac.org#ext#@neahq.onmicrosoft.com::aec877d6-fdfa-437e-a4bd-110af0812344" providerId="AD" clId="Web-{6CA44146-ADD9-9DEC-A8F4-EDB5D8C17441}" dt="2026-06-11T17:18:41.951" v="16" actId="20577"/>
          <ac:spMkLst>
            <pc:docMk/>
            <pc:sldMk cId="470448410" sldId="960"/>
            <ac:spMk id="4" creationId="{A7EB0217-4EAC-122E-D32E-C995404ADD6B}"/>
          </ac:spMkLst>
        </pc:spChg>
      </pc:sldChg>
      <pc:sldChg chg="delSp modSp">
        <pc:chgData name="Lytie, Kristin" userId="S::lytiek_weac.org#ext#@neahq.onmicrosoft.com::aec877d6-fdfa-437e-a4bd-110af0812344" providerId="AD" clId="Web-{6CA44146-ADD9-9DEC-A8F4-EDB5D8C17441}" dt="2026-06-11T17:17:40.073" v="12"/>
        <pc:sldMkLst>
          <pc:docMk/>
          <pc:sldMk cId="3170111039" sldId="961"/>
        </pc:sldMkLst>
        <pc:spChg chg="mod">
          <ac:chgData name="Lytie, Kristin" userId="S::lytiek_weac.org#ext#@neahq.onmicrosoft.com::aec877d6-fdfa-437e-a4bd-110af0812344" providerId="AD" clId="Web-{6CA44146-ADD9-9DEC-A8F4-EDB5D8C17441}" dt="2026-06-11T17:17:22.182" v="11" actId="20577"/>
          <ac:spMkLst>
            <pc:docMk/>
            <pc:sldMk cId="3170111039" sldId="961"/>
            <ac:spMk id="2" creationId="{AAE26548-F6FC-9139-22E7-A9ECF6ABD3DF}"/>
          </ac:spMkLst>
        </pc:spChg>
        <pc:spChg chg="del mod">
          <ac:chgData name="Lytie, Kristin" userId="S::lytiek_weac.org#ext#@neahq.onmicrosoft.com::aec877d6-fdfa-437e-a4bd-110af0812344" providerId="AD" clId="Web-{6CA44146-ADD9-9DEC-A8F4-EDB5D8C17441}" dt="2026-06-11T17:17:40.073" v="12"/>
          <ac:spMkLst>
            <pc:docMk/>
            <pc:sldMk cId="3170111039" sldId="961"/>
            <ac:spMk id="4" creationId="{B342922F-19AF-E659-34F1-F62B253D9106}"/>
          </ac:spMkLst>
        </pc:spChg>
      </pc:sldChg>
      <pc:sldChg chg="del">
        <pc:chgData name="Lytie, Kristin" userId="S::lytiek_weac.org#ext#@neahq.onmicrosoft.com::aec877d6-fdfa-437e-a4bd-110af0812344" providerId="AD" clId="Web-{6CA44146-ADD9-9DEC-A8F4-EDB5D8C17441}" dt="2026-06-11T17:19:01.217" v="22"/>
        <pc:sldMkLst>
          <pc:docMk/>
          <pc:sldMk cId="1347233932" sldId="1219"/>
        </pc:sldMkLst>
      </pc:sldChg>
      <pc:sldChg chg="del">
        <pc:chgData name="Lytie, Kristin" userId="S::lytiek_weac.org#ext#@neahq.onmicrosoft.com::aec877d6-fdfa-437e-a4bd-110af0812344" providerId="AD" clId="Web-{6CA44146-ADD9-9DEC-A8F4-EDB5D8C17441}" dt="2026-06-11T17:19:01.170" v="19"/>
        <pc:sldMkLst>
          <pc:docMk/>
          <pc:sldMk cId="1478521214" sldId="1220"/>
        </pc:sldMkLst>
      </pc:sldChg>
      <pc:sldChg chg="new">
        <pc:chgData name="Lytie, Kristin" userId="S::lytiek_weac.org#ext#@neahq.onmicrosoft.com::aec877d6-fdfa-437e-a4bd-110af0812344" providerId="AD" clId="Web-{6CA44146-ADD9-9DEC-A8F4-EDB5D8C17441}" dt="2026-06-11T17:24:12.589" v="87"/>
        <pc:sldMkLst>
          <pc:docMk/>
          <pc:sldMk cId="2055547599" sldId="2617"/>
        </pc:sldMkLst>
      </pc:sldChg>
      <pc:sldChg chg="new del">
        <pc:chgData name="Lytie, Kristin" userId="S::lytiek_weac.org#ext#@neahq.onmicrosoft.com::aec877d6-fdfa-437e-a4bd-110af0812344" providerId="AD" clId="Web-{6CA44146-ADD9-9DEC-A8F4-EDB5D8C17441}" dt="2026-06-11T17:24:12.526" v="86"/>
        <pc:sldMkLst>
          <pc:docMk/>
          <pc:sldMk cId="3038837407" sldId="2617"/>
        </pc:sldMkLst>
      </pc:sldChg>
      <pc:sldChg chg="new ord">
        <pc:chgData name="Lytie, Kristin" userId="S::lytiek_weac.org#ext#@neahq.onmicrosoft.com::aec877d6-fdfa-437e-a4bd-110af0812344" providerId="AD" clId="Web-{6CA44146-ADD9-9DEC-A8F4-EDB5D8C17441}" dt="2026-06-11T17:24:33.027" v="90"/>
        <pc:sldMkLst>
          <pc:docMk/>
          <pc:sldMk cId="3096759921" sldId="2618"/>
        </pc:sldMkLst>
      </pc:sldChg>
      <pc:sldChg chg="new">
        <pc:chgData name="Lytie, Kristin" userId="S::lytiek_weac.org#ext#@neahq.onmicrosoft.com::aec877d6-fdfa-437e-a4bd-110af0812344" providerId="AD" clId="Web-{6CA44146-ADD9-9DEC-A8F4-EDB5D8C17441}" dt="2026-06-11T17:26:14.593" v="92"/>
        <pc:sldMkLst>
          <pc:docMk/>
          <pc:sldMk cId="1785673612" sldId="2619"/>
        </pc:sldMkLst>
      </pc:sldChg>
    </pc:docChg>
  </pc:docChgLst>
</pc:chgInfo>
</file>

<file path=ppt/comments/modernComment_37D_B8B2E2F4.xml><?xml version="1.0" encoding="utf-8"?>
<p188:cmLst xmlns:a="http://schemas.openxmlformats.org/drawingml/2006/main" xmlns:r="http://schemas.openxmlformats.org/officeDocument/2006/relationships" xmlns:p188="http://schemas.microsoft.com/office/powerpoint/2018/8/main">
  <p188:cm id="{01C22F49-F1F1-400D-8E62-0203114097A5}" authorId="{5EB03D44-B1C1-0879-E02E-DC41FCBAC9C0}" created="2023-06-07T20:28:07.776">
    <pc:sldMkLst xmlns:pc="http://schemas.microsoft.com/office/powerpoint/2013/main/command">
      <pc:docMk/>
      <pc:sldMk cId="1672448561" sldId="578"/>
    </pc:sldMkLst>
    <p188:txBody>
      <a:bodyPr/>
      <a:lstStyle/>
      <a:p>
        <a:r>
          <a:rPr lang="en-US"/>
          <a:t>Could be tweaked </a:t>
        </a:r>
      </a:p>
    </p188:txBody>
  </p188:cm>
</p188:cmLst>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8D57E7-DF40-40C5-ADAD-427AEB7E688C}"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BF86C038-D24A-4B05-B457-280193C1CC1E}">
      <dgm:prSet phldrT="[Text]"/>
      <dgm:spPr/>
      <dgm:t>
        <a:bodyPr/>
        <a:lstStyle/>
        <a:p>
          <a:r>
            <a:rPr lang="en-US">
              <a:solidFill>
                <a:schemeClr val="tx2"/>
              </a:solidFill>
            </a:rPr>
            <a:t>Problems</a:t>
          </a:r>
        </a:p>
      </dgm:t>
    </dgm:pt>
    <dgm:pt modelId="{D605A875-5677-4B91-BF38-9ECE93C1D2C2}" type="parTrans" cxnId="{239876FD-0BC3-4D9D-ACC5-9102B691BE88}">
      <dgm:prSet/>
      <dgm:spPr/>
      <dgm:t>
        <a:bodyPr/>
        <a:lstStyle/>
        <a:p>
          <a:endParaRPr lang="en-US"/>
        </a:p>
      </dgm:t>
    </dgm:pt>
    <dgm:pt modelId="{E0F8A4B1-5360-4330-9878-753DB3AD34DF}" type="sibTrans" cxnId="{239876FD-0BC3-4D9D-ACC5-9102B691BE88}">
      <dgm:prSet/>
      <dgm:spPr/>
      <dgm:t>
        <a:bodyPr/>
        <a:lstStyle/>
        <a:p>
          <a:endParaRPr lang="en-US"/>
        </a:p>
      </dgm:t>
    </dgm:pt>
    <dgm:pt modelId="{50B323A0-A461-4101-A317-2133226E8DA5}">
      <dgm:prSet phldrT="[Text]"/>
      <dgm:spPr/>
      <dgm:t>
        <a:bodyPr/>
        <a:lstStyle/>
        <a:p>
          <a:r>
            <a:rPr lang="en-US">
              <a:solidFill>
                <a:schemeClr val="tx2"/>
              </a:solidFill>
            </a:rPr>
            <a:t>Causes</a:t>
          </a:r>
        </a:p>
      </dgm:t>
    </dgm:pt>
    <dgm:pt modelId="{A50ACD4F-6E90-44D8-86BB-D79B55A07D6D}" type="parTrans" cxnId="{461C99CF-040F-4B6F-B71D-23B35CA329B5}">
      <dgm:prSet/>
      <dgm:spPr/>
      <dgm:t>
        <a:bodyPr/>
        <a:lstStyle/>
        <a:p>
          <a:endParaRPr lang="en-US"/>
        </a:p>
      </dgm:t>
    </dgm:pt>
    <dgm:pt modelId="{7A8B3E52-E774-4EC8-AEFE-BAAED5C2CA3A}" type="sibTrans" cxnId="{461C99CF-040F-4B6F-B71D-23B35CA329B5}">
      <dgm:prSet/>
      <dgm:spPr/>
      <dgm:t>
        <a:bodyPr/>
        <a:lstStyle/>
        <a:p>
          <a:endParaRPr lang="en-US"/>
        </a:p>
      </dgm:t>
    </dgm:pt>
    <dgm:pt modelId="{90984FE8-FF35-466A-900E-2CE85FC099B2}">
      <dgm:prSet phldrT="[Text]"/>
      <dgm:spPr/>
      <dgm:t>
        <a:bodyPr/>
        <a:lstStyle/>
        <a:p>
          <a:r>
            <a:rPr lang="en-US">
              <a:solidFill>
                <a:schemeClr val="tx2"/>
              </a:solidFill>
            </a:rPr>
            <a:t>Solutions</a:t>
          </a:r>
        </a:p>
      </dgm:t>
    </dgm:pt>
    <dgm:pt modelId="{2F717CB8-E939-4112-9E85-8CB5FB3611F3}" type="parTrans" cxnId="{EC59216A-489A-44D7-A12B-AE739BCDA625}">
      <dgm:prSet/>
      <dgm:spPr/>
      <dgm:t>
        <a:bodyPr/>
        <a:lstStyle/>
        <a:p>
          <a:endParaRPr lang="en-US"/>
        </a:p>
      </dgm:t>
    </dgm:pt>
    <dgm:pt modelId="{C207BD50-F7B7-460D-BC29-154F14134493}" type="sibTrans" cxnId="{EC59216A-489A-44D7-A12B-AE739BCDA625}">
      <dgm:prSet/>
      <dgm:spPr/>
      <dgm:t>
        <a:bodyPr/>
        <a:lstStyle/>
        <a:p>
          <a:endParaRPr lang="en-US"/>
        </a:p>
      </dgm:t>
    </dgm:pt>
    <dgm:pt modelId="{0DD19E15-2CED-45C1-A47E-35FDDB49E18E}">
      <dgm:prSet phldrT="[Text]"/>
      <dgm:spPr/>
      <dgm:t>
        <a:bodyPr/>
        <a:lstStyle/>
        <a:p>
          <a:r>
            <a:rPr lang="en-US">
              <a:solidFill>
                <a:schemeClr val="tx2"/>
              </a:solidFill>
            </a:rPr>
            <a:t>History</a:t>
          </a:r>
        </a:p>
      </dgm:t>
    </dgm:pt>
    <dgm:pt modelId="{A1FF7EA7-3A41-46B2-8ADB-233F55A2A7DE}" type="parTrans" cxnId="{6EC2D03B-FD90-46EA-97CE-E0DB7D03FB28}">
      <dgm:prSet/>
      <dgm:spPr/>
      <dgm:t>
        <a:bodyPr/>
        <a:lstStyle/>
        <a:p>
          <a:endParaRPr lang="en-US"/>
        </a:p>
      </dgm:t>
    </dgm:pt>
    <dgm:pt modelId="{65E4BAAC-ADDB-4D8A-B3B8-C8B41F5A5536}" type="sibTrans" cxnId="{6EC2D03B-FD90-46EA-97CE-E0DB7D03FB28}">
      <dgm:prSet/>
      <dgm:spPr/>
      <dgm:t>
        <a:bodyPr/>
        <a:lstStyle/>
        <a:p>
          <a:endParaRPr lang="en-US"/>
        </a:p>
      </dgm:t>
    </dgm:pt>
    <dgm:pt modelId="{0870B28A-3DB2-441A-B4B8-D18DE7350637}">
      <dgm:prSet phldrT="[Text]"/>
      <dgm:spPr/>
      <dgm:t>
        <a:bodyPr/>
        <a:lstStyle/>
        <a:p>
          <a:r>
            <a:rPr lang="en-US">
              <a:solidFill>
                <a:schemeClr val="tx2"/>
              </a:solidFill>
            </a:rPr>
            <a:t>Strategies</a:t>
          </a:r>
        </a:p>
      </dgm:t>
    </dgm:pt>
    <dgm:pt modelId="{BB957F90-EB53-4863-937F-98488F5E59C2}" type="parTrans" cxnId="{00FA0DF6-6F2F-4B10-9BF9-409ABDBD9CED}">
      <dgm:prSet/>
      <dgm:spPr/>
      <dgm:t>
        <a:bodyPr/>
        <a:lstStyle/>
        <a:p>
          <a:endParaRPr lang="en-US"/>
        </a:p>
      </dgm:t>
    </dgm:pt>
    <dgm:pt modelId="{EA683595-3048-4950-B114-1A70480C6BB9}" type="sibTrans" cxnId="{00FA0DF6-6F2F-4B10-9BF9-409ABDBD9CED}">
      <dgm:prSet/>
      <dgm:spPr/>
      <dgm:t>
        <a:bodyPr/>
        <a:lstStyle/>
        <a:p>
          <a:endParaRPr lang="en-US"/>
        </a:p>
      </dgm:t>
    </dgm:pt>
    <dgm:pt modelId="{5873A0D1-BB18-4CEE-B02B-3A15F71D4CEA}">
      <dgm:prSet phldrT="[Text]"/>
      <dgm:spPr/>
      <dgm:t>
        <a:bodyPr/>
        <a:lstStyle/>
        <a:p>
          <a:r>
            <a:rPr lang="en-US">
              <a:solidFill>
                <a:schemeClr val="tx2"/>
              </a:solidFill>
            </a:rPr>
            <a:t>Leadership</a:t>
          </a:r>
        </a:p>
      </dgm:t>
    </dgm:pt>
    <dgm:pt modelId="{DE743265-401B-43E1-B627-41262AC115C6}" type="parTrans" cxnId="{2AD01B93-DE1B-484C-88E4-5BC81BF68AA2}">
      <dgm:prSet/>
      <dgm:spPr/>
      <dgm:t>
        <a:bodyPr/>
        <a:lstStyle/>
        <a:p>
          <a:endParaRPr lang="en-US"/>
        </a:p>
      </dgm:t>
    </dgm:pt>
    <dgm:pt modelId="{986D1E7C-1204-4335-A2E1-E35A977232FD}" type="sibTrans" cxnId="{2AD01B93-DE1B-484C-88E4-5BC81BF68AA2}">
      <dgm:prSet/>
      <dgm:spPr/>
      <dgm:t>
        <a:bodyPr/>
        <a:lstStyle/>
        <a:p>
          <a:endParaRPr lang="en-US"/>
        </a:p>
      </dgm:t>
    </dgm:pt>
    <dgm:pt modelId="{4948AD60-0565-4263-BC0F-D2CFCE766555}" type="pres">
      <dgm:prSet presAssocID="{168D57E7-DF40-40C5-ADAD-427AEB7E688C}" presName="linear" presStyleCnt="0">
        <dgm:presLayoutVars>
          <dgm:animLvl val="lvl"/>
          <dgm:resizeHandles val="exact"/>
        </dgm:presLayoutVars>
      </dgm:prSet>
      <dgm:spPr/>
    </dgm:pt>
    <dgm:pt modelId="{10FB5EB0-1B76-4471-8A9A-5E6F958450D0}" type="pres">
      <dgm:prSet presAssocID="{BF86C038-D24A-4B05-B457-280193C1CC1E}" presName="parentText" presStyleLbl="node1" presStyleIdx="0" presStyleCnt="6">
        <dgm:presLayoutVars>
          <dgm:chMax val="0"/>
          <dgm:bulletEnabled val="1"/>
        </dgm:presLayoutVars>
      </dgm:prSet>
      <dgm:spPr/>
    </dgm:pt>
    <dgm:pt modelId="{4D60380C-31BE-4DB9-A175-BE3B2B6821A1}" type="pres">
      <dgm:prSet presAssocID="{E0F8A4B1-5360-4330-9878-753DB3AD34DF}" presName="spacer" presStyleCnt="0"/>
      <dgm:spPr/>
    </dgm:pt>
    <dgm:pt modelId="{3F5737EE-9EE2-492D-804D-FAAC33B1B018}" type="pres">
      <dgm:prSet presAssocID="{50B323A0-A461-4101-A317-2133226E8DA5}" presName="parentText" presStyleLbl="node1" presStyleIdx="1" presStyleCnt="6" custScaleY="95369">
        <dgm:presLayoutVars>
          <dgm:chMax val="0"/>
          <dgm:bulletEnabled val="1"/>
        </dgm:presLayoutVars>
      </dgm:prSet>
      <dgm:spPr/>
    </dgm:pt>
    <dgm:pt modelId="{7B958EE5-A309-4735-A4D9-DB2E1CF1F26E}" type="pres">
      <dgm:prSet presAssocID="{7A8B3E52-E774-4EC8-AEFE-BAAED5C2CA3A}" presName="spacer" presStyleCnt="0"/>
      <dgm:spPr/>
    </dgm:pt>
    <dgm:pt modelId="{A6DBEB27-AB89-425A-9A29-516AA7A03889}" type="pres">
      <dgm:prSet presAssocID="{0DD19E15-2CED-45C1-A47E-35FDDB49E18E}" presName="parentText" presStyleLbl="node1" presStyleIdx="2" presStyleCnt="6">
        <dgm:presLayoutVars>
          <dgm:chMax val="0"/>
          <dgm:bulletEnabled val="1"/>
        </dgm:presLayoutVars>
      </dgm:prSet>
      <dgm:spPr/>
    </dgm:pt>
    <dgm:pt modelId="{F23A4252-AAAE-44B8-A168-F6EE1446B225}" type="pres">
      <dgm:prSet presAssocID="{65E4BAAC-ADDB-4D8A-B3B8-C8B41F5A5536}" presName="spacer" presStyleCnt="0"/>
      <dgm:spPr/>
    </dgm:pt>
    <dgm:pt modelId="{0B589A53-3B81-4C50-8C10-041CFE00F388}" type="pres">
      <dgm:prSet presAssocID="{90984FE8-FF35-466A-900E-2CE85FC099B2}" presName="parentText" presStyleLbl="node1" presStyleIdx="3" presStyleCnt="6">
        <dgm:presLayoutVars>
          <dgm:chMax val="0"/>
          <dgm:bulletEnabled val="1"/>
        </dgm:presLayoutVars>
      </dgm:prSet>
      <dgm:spPr/>
    </dgm:pt>
    <dgm:pt modelId="{32FCC7DD-E9DC-45E9-8B60-71399E93567D}" type="pres">
      <dgm:prSet presAssocID="{C207BD50-F7B7-460D-BC29-154F14134493}" presName="spacer" presStyleCnt="0"/>
      <dgm:spPr/>
    </dgm:pt>
    <dgm:pt modelId="{461AFD7F-650C-4B89-9C71-00658A008D6E}" type="pres">
      <dgm:prSet presAssocID="{0870B28A-3DB2-441A-B4B8-D18DE7350637}" presName="parentText" presStyleLbl="node1" presStyleIdx="4" presStyleCnt="6">
        <dgm:presLayoutVars>
          <dgm:chMax val="0"/>
          <dgm:bulletEnabled val="1"/>
        </dgm:presLayoutVars>
      </dgm:prSet>
      <dgm:spPr/>
    </dgm:pt>
    <dgm:pt modelId="{04F683CE-CAA6-4B11-988D-F1944C5414D6}" type="pres">
      <dgm:prSet presAssocID="{EA683595-3048-4950-B114-1A70480C6BB9}" presName="spacer" presStyleCnt="0"/>
      <dgm:spPr/>
    </dgm:pt>
    <dgm:pt modelId="{93F52F2B-BD9D-4F72-9E02-7D5AED460333}" type="pres">
      <dgm:prSet presAssocID="{5873A0D1-BB18-4CEE-B02B-3A15F71D4CEA}" presName="parentText" presStyleLbl="node1" presStyleIdx="5" presStyleCnt="6">
        <dgm:presLayoutVars>
          <dgm:chMax val="0"/>
          <dgm:bulletEnabled val="1"/>
        </dgm:presLayoutVars>
      </dgm:prSet>
      <dgm:spPr/>
    </dgm:pt>
  </dgm:ptLst>
  <dgm:cxnLst>
    <dgm:cxn modelId="{54682E15-5BB0-431F-A3B4-2072DE953901}" type="presOf" srcId="{0870B28A-3DB2-441A-B4B8-D18DE7350637}" destId="{461AFD7F-650C-4B89-9C71-00658A008D6E}" srcOrd="0" destOrd="0" presId="urn:microsoft.com/office/officeart/2005/8/layout/vList2"/>
    <dgm:cxn modelId="{6020191B-1099-4D89-959E-78496AB8FA42}" type="presOf" srcId="{50B323A0-A461-4101-A317-2133226E8DA5}" destId="{3F5737EE-9EE2-492D-804D-FAAC33B1B018}" srcOrd="0" destOrd="0" presId="urn:microsoft.com/office/officeart/2005/8/layout/vList2"/>
    <dgm:cxn modelId="{6EC2D03B-FD90-46EA-97CE-E0DB7D03FB28}" srcId="{168D57E7-DF40-40C5-ADAD-427AEB7E688C}" destId="{0DD19E15-2CED-45C1-A47E-35FDDB49E18E}" srcOrd="2" destOrd="0" parTransId="{A1FF7EA7-3A41-46B2-8ADB-233F55A2A7DE}" sibTransId="{65E4BAAC-ADDB-4D8A-B3B8-C8B41F5A5536}"/>
    <dgm:cxn modelId="{EC59216A-489A-44D7-A12B-AE739BCDA625}" srcId="{168D57E7-DF40-40C5-ADAD-427AEB7E688C}" destId="{90984FE8-FF35-466A-900E-2CE85FC099B2}" srcOrd="3" destOrd="0" parTransId="{2F717CB8-E939-4112-9E85-8CB5FB3611F3}" sibTransId="{C207BD50-F7B7-460D-BC29-154F14134493}"/>
    <dgm:cxn modelId="{DE1AD178-2BDB-4D6D-8C8F-968F51C919EE}" type="presOf" srcId="{5873A0D1-BB18-4CEE-B02B-3A15F71D4CEA}" destId="{93F52F2B-BD9D-4F72-9E02-7D5AED460333}" srcOrd="0" destOrd="0" presId="urn:microsoft.com/office/officeart/2005/8/layout/vList2"/>
    <dgm:cxn modelId="{2AD01B93-DE1B-484C-88E4-5BC81BF68AA2}" srcId="{168D57E7-DF40-40C5-ADAD-427AEB7E688C}" destId="{5873A0D1-BB18-4CEE-B02B-3A15F71D4CEA}" srcOrd="5" destOrd="0" parTransId="{DE743265-401B-43E1-B627-41262AC115C6}" sibTransId="{986D1E7C-1204-4335-A2E1-E35A977232FD}"/>
    <dgm:cxn modelId="{DE046796-6B6E-4F0D-8D4A-1C92566BD1D3}" type="presOf" srcId="{168D57E7-DF40-40C5-ADAD-427AEB7E688C}" destId="{4948AD60-0565-4263-BC0F-D2CFCE766555}" srcOrd="0" destOrd="0" presId="urn:microsoft.com/office/officeart/2005/8/layout/vList2"/>
    <dgm:cxn modelId="{5854C5BC-6607-4C1A-9BD9-127CD5F00975}" type="presOf" srcId="{BF86C038-D24A-4B05-B457-280193C1CC1E}" destId="{10FB5EB0-1B76-4471-8A9A-5E6F958450D0}" srcOrd="0" destOrd="0" presId="urn:microsoft.com/office/officeart/2005/8/layout/vList2"/>
    <dgm:cxn modelId="{2597F2C5-F123-40B7-AC9A-DF8D64718903}" type="presOf" srcId="{0DD19E15-2CED-45C1-A47E-35FDDB49E18E}" destId="{A6DBEB27-AB89-425A-9A29-516AA7A03889}" srcOrd="0" destOrd="0" presId="urn:microsoft.com/office/officeart/2005/8/layout/vList2"/>
    <dgm:cxn modelId="{461C99CF-040F-4B6F-B71D-23B35CA329B5}" srcId="{168D57E7-DF40-40C5-ADAD-427AEB7E688C}" destId="{50B323A0-A461-4101-A317-2133226E8DA5}" srcOrd="1" destOrd="0" parTransId="{A50ACD4F-6E90-44D8-86BB-D79B55A07D6D}" sibTransId="{7A8B3E52-E774-4EC8-AEFE-BAAED5C2CA3A}"/>
    <dgm:cxn modelId="{176C61DD-D360-4904-8B3F-5D1D9404E568}" type="presOf" srcId="{90984FE8-FF35-466A-900E-2CE85FC099B2}" destId="{0B589A53-3B81-4C50-8C10-041CFE00F388}" srcOrd="0" destOrd="0" presId="urn:microsoft.com/office/officeart/2005/8/layout/vList2"/>
    <dgm:cxn modelId="{00FA0DF6-6F2F-4B10-9BF9-409ABDBD9CED}" srcId="{168D57E7-DF40-40C5-ADAD-427AEB7E688C}" destId="{0870B28A-3DB2-441A-B4B8-D18DE7350637}" srcOrd="4" destOrd="0" parTransId="{BB957F90-EB53-4863-937F-98488F5E59C2}" sibTransId="{EA683595-3048-4950-B114-1A70480C6BB9}"/>
    <dgm:cxn modelId="{239876FD-0BC3-4D9D-ACC5-9102B691BE88}" srcId="{168D57E7-DF40-40C5-ADAD-427AEB7E688C}" destId="{BF86C038-D24A-4B05-B457-280193C1CC1E}" srcOrd="0" destOrd="0" parTransId="{D605A875-5677-4B91-BF38-9ECE93C1D2C2}" sibTransId="{E0F8A4B1-5360-4330-9878-753DB3AD34DF}"/>
    <dgm:cxn modelId="{A5C8449E-2C10-41F6-BE48-7FC47D2AC2C4}" type="presParOf" srcId="{4948AD60-0565-4263-BC0F-D2CFCE766555}" destId="{10FB5EB0-1B76-4471-8A9A-5E6F958450D0}" srcOrd="0" destOrd="0" presId="urn:microsoft.com/office/officeart/2005/8/layout/vList2"/>
    <dgm:cxn modelId="{B3D6A923-9B35-4FD0-89B4-F23D5CCD4119}" type="presParOf" srcId="{4948AD60-0565-4263-BC0F-D2CFCE766555}" destId="{4D60380C-31BE-4DB9-A175-BE3B2B6821A1}" srcOrd="1" destOrd="0" presId="urn:microsoft.com/office/officeart/2005/8/layout/vList2"/>
    <dgm:cxn modelId="{664B9D71-A79F-417A-907F-F4F24C979EC4}" type="presParOf" srcId="{4948AD60-0565-4263-BC0F-D2CFCE766555}" destId="{3F5737EE-9EE2-492D-804D-FAAC33B1B018}" srcOrd="2" destOrd="0" presId="urn:microsoft.com/office/officeart/2005/8/layout/vList2"/>
    <dgm:cxn modelId="{7F985D75-1D90-4EC7-9A31-CC8CA1610B28}" type="presParOf" srcId="{4948AD60-0565-4263-BC0F-D2CFCE766555}" destId="{7B958EE5-A309-4735-A4D9-DB2E1CF1F26E}" srcOrd="3" destOrd="0" presId="urn:microsoft.com/office/officeart/2005/8/layout/vList2"/>
    <dgm:cxn modelId="{C7B0A8AD-32AA-4E3E-9A75-AD822F09B526}" type="presParOf" srcId="{4948AD60-0565-4263-BC0F-D2CFCE766555}" destId="{A6DBEB27-AB89-425A-9A29-516AA7A03889}" srcOrd="4" destOrd="0" presId="urn:microsoft.com/office/officeart/2005/8/layout/vList2"/>
    <dgm:cxn modelId="{1AD49FF0-D212-4C8A-B717-4AC3375AB213}" type="presParOf" srcId="{4948AD60-0565-4263-BC0F-D2CFCE766555}" destId="{F23A4252-AAAE-44B8-A168-F6EE1446B225}" srcOrd="5" destOrd="0" presId="urn:microsoft.com/office/officeart/2005/8/layout/vList2"/>
    <dgm:cxn modelId="{B7FE3B46-F8FA-4091-A354-3DE1D36E430E}" type="presParOf" srcId="{4948AD60-0565-4263-BC0F-D2CFCE766555}" destId="{0B589A53-3B81-4C50-8C10-041CFE00F388}" srcOrd="6" destOrd="0" presId="urn:microsoft.com/office/officeart/2005/8/layout/vList2"/>
    <dgm:cxn modelId="{AC93FA4F-7E08-42B3-8D66-CA56592E54CA}" type="presParOf" srcId="{4948AD60-0565-4263-BC0F-D2CFCE766555}" destId="{32FCC7DD-E9DC-45E9-8B60-71399E93567D}" srcOrd="7" destOrd="0" presId="urn:microsoft.com/office/officeart/2005/8/layout/vList2"/>
    <dgm:cxn modelId="{3598D290-FBC2-4215-9B56-993A14B1CF17}" type="presParOf" srcId="{4948AD60-0565-4263-BC0F-D2CFCE766555}" destId="{461AFD7F-650C-4B89-9C71-00658A008D6E}" srcOrd="8" destOrd="0" presId="urn:microsoft.com/office/officeart/2005/8/layout/vList2"/>
    <dgm:cxn modelId="{55E2C48C-7CE6-4C47-8BAA-4C44DE575471}" type="presParOf" srcId="{4948AD60-0565-4263-BC0F-D2CFCE766555}" destId="{04F683CE-CAA6-4B11-988D-F1944C5414D6}" srcOrd="9" destOrd="0" presId="urn:microsoft.com/office/officeart/2005/8/layout/vList2"/>
    <dgm:cxn modelId="{E30EDFDD-B0F7-4D40-8C2D-AFF5AA5E55AD}" type="presParOf" srcId="{4948AD60-0565-4263-BC0F-D2CFCE766555}" destId="{93F52F2B-BD9D-4F72-9E02-7D5AED460333}"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7291CB9-5ECF-4E45-989F-7B5B4E3B1E24}" type="doc">
      <dgm:prSet loTypeId="urn:microsoft.com/office/officeart/2005/8/layout/hierarchy1" loCatId="hierarchy" qsTypeId="urn:microsoft.com/office/officeart/2005/8/quickstyle/simple4" qsCatId="simple" csTypeId="urn:microsoft.com/office/officeart/2005/8/colors/accent2_2" csCatId="accent2"/>
      <dgm:spPr/>
      <dgm:t>
        <a:bodyPr/>
        <a:lstStyle/>
        <a:p>
          <a:endParaRPr lang="en-US"/>
        </a:p>
      </dgm:t>
    </dgm:pt>
    <dgm:pt modelId="{2763C620-5C80-422A-8882-373E74D54879}">
      <dgm:prSet/>
      <dgm:spPr/>
      <dgm:t>
        <a:bodyPr/>
        <a:lstStyle/>
        <a:p>
          <a:r>
            <a:rPr lang="en-US"/>
            <a:t>How are working people divided against each other?</a:t>
          </a:r>
        </a:p>
      </dgm:t>
    </dgm:pt>
    <dgm:pt modelId="{37F2909C-C197-4666-BCFD-A7AC47CDE890}" type="parTrans" cxnId="{E18F7BDF-8125-44F6-B26B-5D0B48402E8E}">
      <dgm:prSet/>
      <dgm:spPr/>
      <dgm:t>
        <a:bodyPr/>
        <a:lstStyle/>
        <a:p>
          <a:endParaRPr lang="en-US"/>
        </a:p>
      </dgm:t>
    </dgm:pt>
    <dgm:pt modelId="{6A1C8179-7130-4B52-B2B5-E61DECC94F8F}" type="sibTrans" cxnId="{E18F7BDF-8125-44F6-B26B-5D0B48402E8E}">
      <dgm:prSet/>
      <dgm:spPr/>
      <dgm:t>
        <a:bodyPr/>
        <a:lstStyle/>
        <a:p>
          <a:endParaRPr lang="en-US"/>
        </a:p>
      </dgm:t>
    </dgm:pt>
    <dgm:pt modelId="{FB526D83-44AA-41D2-841D-69600876AEC6}">
      <dgm:prSet/>
      <dgm:spPr/>
      <dgm:t>
        <a:bodyPr/>
        <a:lstStyle/>
        <a:p>
          <a:pPr rtl="0"/>
          <a:r>
            <a:rPr lang="en-US">
              <a:latin typeface="Euphemia"/>
            </a:rPr>
            <a:t>How and why do the people with the most power create the division? </a:t>
          </a:r>
          <a:endParaRPr lang="en-US"/>
        </a:p>
      </dgm:t>
    </dgm:pt>
    <dgm:pt modelId="{B557A209-455A-45A9-A60F-A9DDF961FB70}" type="parTrans" cxnId="{67C4B160-2B6D-4D83-8FC3-C68C86666F82}">
      <dgm:prSet/>
      <dgm:spPr/>
      <dgm:t>
        <a:bodyPr/>
        <a:lstStyle/>
        <a:p>
          <a:endParaRPr lang="en-US"/>
        </a:p>
      </dgm:t>
    </dgm:pt>
    <dgm:pt modelId="{44A07AB9-C594-4C37-AF9C-E3B07CF540B7}" type="sibTrans" cxnId="{67C4B160-2B6D-4D83-8FC3-C68C86666F82}">
      <dgm:prSet/>
      <dgm:spPr/>
      <dgm:t>
        <a:bodyPr/>
        <a:lstStyle/>
        <a:p>
          <a:endParaRPr lang="en-US"/>
        </a:p>
      </dgm:t>
    </dgm:pt>
    <dgm:pt modelId="{9C0F97DC-413D-4420-9328-F97777A0D345}" type="pres">
      <dgm:prSet presAssocID="{67291CB9-5ECF-4E45-989F-7B5B4E3B1E24}" presName="hierChild1" presStyleCnt="0">
        <dgm:presLayoutVars>
          <dgm:chPref val="1"/>
          <dgm:dir/>
          <dgm:animOne val="branch"/>
          <dgm:animLvl val="lvl"/>
          <dgm:resizeHandles/>
        </dgm:presLayoutVars>
      </dgm:prSet>
      <dgm:spPr/>
    </dgm:pt>
    <dgm:pt modelId="{5FC1B30E-2C2E-4B5B-A748-469A7B09884F}" type="pres">
      <dgm:prSet presAssocID="{2763C620-5C80-422A-8882-373E74D54879}" presName="hierRoot1" presStyleCnt="0"/>
      <dgm:spPr/>
    </dgm:pt>
    <dgm:pt modelId="{D6CF32F7-83E6-4154-97F3-91B72AAC1A4F}" type="pres">
      <dgm:prSet presAssocID="{2763C620-5C80-422A-8882-373E74D54879}" presName="composite" presStyleCnt="0"/>
      <dgm:spPr/>
    </dgm:pt>
    <dgm:pt modelId="{7B9B4DF8-3C4C-4E53-B7AE-74B8751D2E3A}" type="pres">
      <dgm:prSet presAssocID="{2763C620-5C80-422A-8882-373E74D54879}" presName="background" presStyleLbl="node0" presStyleIdx="0" presStyleCnt="2"/>
      <dgm:spPr/>
    </dgm:pt>
    <dgm:pt modelId="{257257A8-2130-40DD-B0C1-20FBC7A3FD19}" type="pres">
      <dgm:prSet presAssocID="{2763C620-5C80-422A-8882-373E74D54879}" presName="text" presStyleLbl="fgAcc0" presStyleIdx="0" presStyleCnt="2">
        <dgm:presLayoutVars>
          <dgm:chPref val="3"/>
        </dgm:presLayoutVars>
      </dgm:prSet>
      <dgm:spPr/>
    </dgm:pt>
    <dgm:pt modelId="{39061253-1310-4598-8B02-F26B3EFFCDF3}" type="pres">
      <dgm:prSet presAssocID="{2763C620-5C80-422A-8882-373E74D54879}" presName="hierChild2" presStyleCnt="0"/>
      <dgm:spPr/>
    </dgm:pt>
    <dgm:pt modelId="{272FF1B5-CFF4-4CE9-BBB2-6401CF0626D9}" type="pres">
      <dgm:prSet presAssocID="{FB526D83-44AA-41D2-841D-69600876AEC6}" presName="hierRoot1" presStyleCnt="0"/>
      <dgm:spPr/>
    </dgm:pt>
    <dgm:pt modelId="{6402DFB2-4497-425E-9FFB-AC5D64F57026}" type="pres">
      <dgm:prSet presAssocID="{FB526D83-44AA-41D2-841D-69600876AEC6}" presName="composite" presStyleCnt="0"/>
      <dgm:spPr/>
    </dgm:pt>
    <dgm:pt modelId="{A2A6A6BE-7462-462F-8654-5DB6712F417B}" type="pres">
      <dgm:prSet presAssocID="{FB526D83-44AA-41D2-841D-69600876AEC6}" presName="background" presStyleLbl="node0" presStyleIdx="1" presStyleCnt="2"/>
      <dgm:spPr/>
    </dgm:pt>
    <dgm:pt modelId="{F2BD4C69-04E1-4BC8-8FEB-91B6CA368931}" type="pres">
      <dgm:prSet presAssocID="{FB526D83-44AA-41D2-841D-69600876AEC6}" presName="text" presStyleLbl="fgAcc0" presStyleIdx="1" presStyleCnt="2">
        <dgm:presLayoutVars>
          <dgm:chPref val="3"/>
        </dgm:presLayoutVars>
      </dgm:prSet>
      <dgm:spPr/>
    </dgm:pt>
    <dgm:pt modelId="{75AF4E9B-C2E4-4FC8-A3C7-DEB8AEDA08F4}" type="pres">
      <dgm:prSet presAssocID="{FB526D83-44AA-41D2-841D-69600876AEC6}" presName="hierChild2" presStyleCnt="0"/>
      <dgm:spPr/>
    </dgm:pt>
  </dgm:ptLst>
  <dgm:cxnLst>
    <dgm:cxn modelId="{F1F62321-6486-4F93-BCF9-DF3476EC2D03}" type="presOf" srcId="{FB526D83-44AA-41D2-841D-69600876AEC6}" destId="{F2BD4C69-04E1-4BC8-8FEB-91B6CA368931}" srcOrd="0" destOrd="0" presId="urn:microsoft.com/office/officeart/2005/8/layout/hierarchy1"/>
    <dgm:cxn modelId="{67C4B160-2B6D-4D83-8FC3-C68C86666F82}" srcId="{67291CB9-5ECF-4E45-989F-7B5B4E3B1E24}" destId="{FB526D83-44AA-41D2-841D-69600876AEC6}" srcOrd="1" destOrd="0" parTransId="{B557A209-455A-45A9-A60F-A9DDF961FB70}" sibTransId="{44A07AB9-C594-4C37-AF9C-E3B07CF540B7}"/>
    <dgm:cxn modelId="{90450E97-37F3-4238-B83D-1F86083C7763}" type="presOf" srcId="{2763C620-5C80-422A-8882-373E74D54879}" destId="{257257A8-2130-40DD-B0C1-20FBC7A3FD19}" srcOrd="0" destOrd="0" presId="urn:microsoft.com/office/officeart/2005/8/layout/hierarchy1"/>
    <dgm:cxn modelId="{E18F7BDF-8125-44F6-B26B-5D0B48402E8E}" srcId="{67291CB9-5ECF-4E45-989F-7B5B4E3B1E24}" destId="{2763C620-5C80-422A-8882-373E74D54879}" srcOrd="0" destOrd="0" parTransId="{37F2909C-C197-4666-BCFD-A7AC47CDE890}" sibTransId="{6A1C8179-7130-4B52-B2B5-E61DECC94F8F}"/>
    <dgm:cxn modelId="{4D3655E6-6D51-45B4-8A7B-F4A950AD6EE9}" type="presOf" srcId="{67291CB9-5ECF-4E45-989F-7B5B4E3B1E24}" destId="{9C0F97DC-413D-4420-9328-F97777A0D345}" srcOrd="0" destOrd="0" presId="urn:microsoft.com/office/officeart/2005/8/layout/hierarchy1"/>
    <dgm:cxn modelId="{357D27DE-E63A-4E69-AA73-386D01942BDC}" type="presParOf" srcId="{9C0F97DC-413D-4420-9328-F97777A0D345}" destId="{5FC1B30E-2C2E-4B5B-A748-469A7B09884F}" srcOrd="0" destOrd="0" presId="urn:microsoft.com/office/officeart/2005/8/layout/hierarchy1"/>
    <dgm:cxn modelId="{548633AE-8A9D-4766-AE82-AE41B03FFBC1}" type="presParOf" srcId="{5FC1B30E-2C2E-4B5B-A748-469A7B09884F}" destId="{D6CF32F7-83E6-4154-97F3-91B72AAC1A4F}" srcOrd="0" destOrd="0" presId="urn:microsoft.com/office/officeart/2005/8/layout/hierarchy1"/>
    <dgm:cxn modelId="{29D9981C-31EA-4C8F-8695-C2246C3D4F9F}" type="presParOf" srcId="{D6CF32F7-83E6-4154-97F3-91B72AAC1A4F}" destId="{7B9B4DF8-3C4C-4E53-B7AE-74B8751D2E3A}" srcOrd="0" destOrd="0" presId="urn:microsoft.com/office/officeart/2005/8/layout/hierarchy1"/>
    <dgm:cxn modelId="{C388A9CD-A2A3-46EB-B375-09E7F1FBCE49}" type="presParOf" srcId="{D6CF32F7-83E6-4154-97F3-91B72AAC1A4F}" destId="{257257A8-2130-40DD-B0C1-20FBC7A3FD19}" srcOrd="1" destOrd="0" presId="urn:microsoft.com/office/officeart/2005/8/layout/hierarchy1"/>
    <dgm:cxn modelId="{A684C24E-FC25-4BBA-B275-B0739B9D54C8}" type="presParOf" srcId="{5FC1B30E-2C2E-4B5B-A748-469A7B09884F}" destId="{39061253-1310-4598-8B02-F26B3EFFCDF3}" srcOrd="1" destOrd="0" presId="urn:microsoft.com/office/officeart/2005/8/layout/hierarchy1"/>
    <dgm:cxn modelId="{F3D85A02-1F8B-4113-A2FF-38F708A8914D}" type="presParOf" srcId="{9C0F97DC-413D-4420-9328-F97777A0D345}" destId="{272FF1B5-CFF4-4CE9-BBB2-6401CF0626D9}" srcOrd="1" destOrd="0" presId="urn:microsoft.com/office/officeart/2005/8/layout/hierarchy1"/>
    <dgm:cxn modelId="{690DF0B3-1F67-46CA-98CB-827EF586BC65}" type="presParOf" srcId="{272FF1B5-CFF4-4CE9-BBB2-6401CF0626D9}" destId="{6402DFB2-4497-425E-9FFB-AC5D64F57026}" srcOrd="0" destOrd="0" presId="urn:microsoft.com/office/officeart/2005/8/layout/hierarchy1"/>
    <dgm:cxn modelId="{DA545955-9408-421B-9532-7C5CED3C0FD1}" type="presParOf" srcId="{6402DFB2-4497-425E-9FFB-AC5D64F57026}" destId="{A2A6A6BE-7462-462F-8654-5DB6712F417B}" srcOrd="0" destOrd="0" presId="urn:microsoft.com/office/officeart/2005/8/layout/hierarchy1"/>
    <dgm:cxn modelId="{82A660C0-60B1-44BC-A2CE-5DFBED294155}" type="presParOf" srcId="{6402DFB2-4497-425E-9FFB-AC5D64F57026}" destId="{F2BD4C69-04E1-4BC8-8FEB-91B6CA368931}" srcOrd="1" destOrd="0" presId="urn:microsoft.com/office/officeart/2005/8/layout/hierarchy1"/>
    <dgm:cxn modelId="{E144D93D-02DB-4DCA-AFC6-9A58D82311A0}" type="presParOf" srcId="{272FF1B5-CFF4-4CE9-BBB2-6401CF0626D9}" destId="{75AF4E9B-C2E4-4FC8-A3C7-DEB8AEDA08F4}"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FB5EB0-1B76-4471-8A9A-5E6F958450D0}">
      <dsp:nvSpPr>
        <dsp:cNvPr id="0" name=""/>
        <dsp:cNvSpPr/>
      </dsp:nvSpPr>
      <dsp:spPr>
        <a:xfrm>
          <a:off x="0" y="70483"/>
          <a:ext cx="2779908" cy="85527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solidFill>
                <a:schemeClr val="tx2"/>
              </a:solidFill>
            </a:rPr>
            <a:t>Problems</a:t>
          </a:r>
        </a:p>
      </dsp:txBody>
      <dsp:txXfrm>
        <a:off x="41751" y="112234"/>
        <a:ext cx="2696406" cy="771768"/>
      </dsp:txXfrm>
    </dsp:sp>
    <dsp:sp modelId="{3F5737EE-9EE2-492D-804D-FAAC33B1B018}">
      <dsp:nvSpPr>
        <dsp:cNvPr id="0" name=""/>
        <dsp:cNvSpPr/>
      </dsp:nvSpPr>
      <dsp:spPr>
        <a:xfrm>
          <a:off x="0" y="1023673"/>
          <a:ext cx="2779908" cy="815662"/>
        </a:xfrm>
        <a:prstGeom prst="roundRect">
          <a:avLst/>
        </a:prstGeom>
        <a:solidFill>
          <a:schemeClr val="accent5">
            <a:hueOff val="-3896463"/>
            <a:satOff val="-4048"/>
            <a:lumOff val="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solidFill>
                <a:schemeClr val="tx2"/>
              </a:solidFill>
            </a:rPr>
            <a:t>Causes</a:t>
          </a:r>
        </a:p>
      </dsp:txBody>
      <dsp:txXfrm>
        <a:off x="39817" y="1063490"/>
        <a:ext cx="2700274" cy="736028"/>
      </dsp:txXfrm>
    </dsp:sp>
    <dsp:sp modelId="{A6DBEB27-AB89-425A-9A29-516AA7A03889}">
      <dsp:nvSpPr>
        <dsp:cNvPr id="0" name=""/>
        <dsp:cNvSpPr/>
      </dsp:nvSpPr>
      <dsp:spPr>
        <a:xfrm>
          <a:off x="0" y="1937256"/>
          <a:ext cx="2779908" cy="855270"/>
        </a:xfrm>
        <a:prstGeom prst="roundRect">
          <a:avLst/>
        </a:prstGeom>
        <a:solidFill>
          <a:schemeClr val="accent5">
            <a:hueOff val="-7792926"/>
            <a:satOff val="-8096"/>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solidFill>
                <a:schemeClr val="tx2"/>
              </a:solidFill>
            </a:rPr>
            <a:t>History</a:t>
          </a:r>
        </a:p>
      </dsp:txBody>
      <dsp:txXfrm>
        <a:off x="41751" y="1979007"/>
        <a:ext cx="2696406" cy="771768"/>
      </dsp:txXfrm>
    </dsp:sp>
    <dsp:sp modelId="{0B589A53-3B81-4C50-8C10-041CFE00F388}">
      <dsp:nvSpPr>
        <dsp:cNvPr id="0" name=""/>
        <dsp:cNvSpPr/>
      </dsp:nvSpPr>
      <dsp:spPr>
        <a:xfrm>
          <a:off x="0" y="2890446"/>
          <a:ext cx="2779908" cy="855270"/>
        </a:xfrm>
        <a:prstGeom prst="roundRect">
          <a:avLst/>
        </a:prstGeom>
        <a:solidFill>
          <a:schemeClr val="accent5">
            <a:hueOff val="-11689389"/>
            <a:satOff val="-12143"/>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solidFill>
                <a:schemeClr val="tx2"/>
              </a:solidFill>
            </a:rPr>
            <a:t>Solutions</a:t>
          </a:r>
        </a:p>
      </dsp:txBody>
      <dsp:txXfrm>
        <a:off x="41751" y="2932197"/>
        <a:ext cx="2696406" cy="771768"/>
      </dsp:txXfrm>
    </dsp:sp>
    <dsp:sp modelId="{461AFD7F-650C-4B89-9C71-00658A008D6E}">
      <dsp:nvSpPr>
        <dsp:cNvPr id="0" name=""/>
        <dsp:cNvSpPr/>
      </dsp:nvSpPr>
      <dsp:spPr>
        <a:xfrm>
          <a:off x="0" y="3843636"/>
          <a:ext cx="2779908" cy="855270"/>
        </a:xfrm>
        <a:prstGeom prst="roundRect">
          <a:avLst/>
        </a:prstGeom>
        <a:solidFill>
          <a:schemeClr val="accent5">
            <a:hueOff val="-15585851"/>
            <a:satOff val="-16191"/>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solidFill>
                <a:schemeClr val="tx2"/>
              </a:solidFill>
            </a:rPr>
            <a:t>Strategies</a:t>
          </a:r>
        </a:p>
      </dsp:txBody>
      <dsp:txXfrm>
        <a:off x="41751" y="3885387"/>
        <a:ext cx="2696406" cy="771768"/>
      </dsp:txXfrm>
    </dsp:sp>
    <dsp:sp modelId="{93F52F2B-BD9D-4F72-9E02-7D5AED460333}">
      <dsp:nvSpPr>
        <dsp:cNvPr id="0" name=""/>
        <dsp:cNvSpPr/>
      </dsp:nvSpPr>
      <dsp:spPr>
        <a:xfrm>
          <a:off x="0" y="4796826"/>
          <a:ext cx="2779908" cy="855270"/>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solidFill>
                <a:schemeClr val="tx2"/>
              </a:solidFill>
            </a:rPr>
            <a:t>Leadership</a:t>
          </a:r>
        </a:p>
      </dsp:txBody>
      <dsp:txXfrm>
        <a:off x="41751" y="4838577"/>
        <a:ext cx="2696406" cy="7717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9B4DF8-3C4C-4E53-B7AE-74B8751D2E3A}">
      <dsp:nvSpPr>
        <dsp:cNvPr id="0" name=""/>
        <dsp:cNvSpPr/>
      </dsp:nvSpPr>
      <dsp:spPr>
        <a:xfrm>
          <a:off x="1194" y="733941"/>
          <a:ext cx="4191605" cy="2661669"/>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257257A8-2130-40DD-B0C1-20FBC7A3FD19}">
      <dsp:nvSpPr>
        <dsp:cNvPr id="0" name=""/>
        <dsp:cNvSpPr/>
      </dsp:nvSpPr>
      <dsp:spPr>
        <a:xfrm>
          <a:off x="466928" y="1176388"/>
          <a:ext cx="4191605" cy="2661669"/>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a:t>How are working people divided against each other?</a:t>
          </a:r>
        </a:p>
      </dsp:txBody>
      <dsp:txXfrm>
        <a:off x="544886" y="1254346"/>
        <a:ext cx="4035689" cy="2505753"/>
      </dsp:txXfrm>
    </dsp:sp>
    <dsp:sp modelId="{A2A6A6BE-7462-462F-8654-5DB6712F417B}">
      <dsp:nvSpPr>
        <dsp:cNvPr id="0" name=""/>
        <dsp:cNvSpPr/>
      </dsp:nvSpPr>
      <dsp:spPr>
        <a:xfrm>
          <a:off x="5124267" y="733941"/>
          <a:ext cx="4191605" cy="2661669"/>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F2BD4C69-04E1-4BC8-8FEB-91B6CA368931}">
      <dsp:nvSpPr>
        <dsp:cNvPr id="0" name=""/>
        <dsp:cNvSpPr/>
      </dsp:nvSpPr>
      <dsp:spPr>
        <a:xfrm>
          <a:off x="5590001" y="1176388"/>
          <a:ext cx="4191605" cy="2661669"/>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marL="0" lvl="0" indent="0" algn="ctr" defTabSz="1511300" rtl="0">
            <a:lnSpc>
              <a:spcPct val="90000"/>
            </a:lnSpc>
            <a:spcBef>
              <a:spcPct val="0"/>
            </a:spcBef>
            <a:spcAft>
              <a:spcPct val="35000"/>
            </a:spcAft>
            <a:buNone/>
          </a:pPr>
          <a:r>
            <a:rPr lang="en-US" sz="3400" kern="1200">
              <a:latin typeface="Euphemia"/>
            </a:rPr>
            <a:t>How and why do the people with the most power create the division? </a:t>
          </a:r>
          <a:endParaRPr lang="en-US" sz="3400" kern="1200"/>
        </a:p>
      </dsp:txBody>
      <dsp:txXfrm>
        <a:off x="5667959" y="1254346"/>
        <a:ext cx="4035689" cy="250575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6/11/2026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6/11/2026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a:t>
            </a:r>
          </a:p>
        </p:txBody>
      </p:sp>
      <p:sp>
        <p:nvSpPr>
          <p:cNvPr id="4" name="Slide Number Placeholder 3"/>
          <p:cNvSpPr>
            <a:spLocks noGrp="1"/>
          </p:cNvSpPr>
          <p:nvPr>
            <p:ph type="sldNum" sz="quarter" idx="5"/>
          </p:nvPr>
        </p:nvSpPr>
        <p:spPr/>
        <p:txBody>
          <a:bodyPr/>
          <a:lstStyle/>
          <a:p>
            <a:fld id="{841221E5-7225-48EB-A4EE-420E7BFCF705}" type="slidenum">
              <a:rPr lang="en-US" smtClean="0"/>
              <a:pPr/>
              <a:t>1</a:t>
            </a:fld>
            <a:endParaRPr lang="en-US"/>
          </a:p>
        </p:txBody>
      </p:sp>
    </p:spTree>
    <p:extLst>
      <p:ext uri="{BB962C8B-B14F-4D97-AF65-F5344CB8AC3E}">
        <p14:creationId xmlns:p14="http://schemas.microsoft.com/office/powerpoint/2010/main" val="4240048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2506198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1867402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7</a:t>
            </a:fld>
            <a:endParaRPr lang="en-US"/>
          </a:p>
        </p:txBody>
      </p:sp>
    </p:spTree>
    <p:extLst>
      <p:ext uri="{BB962C8B-B14F-4D97-AF65-F5344CB8AC3E}">
        <p14:creationId xmlns:p14="http://schemas.microsoft.com/office/powerpoint/2010/main" val="521085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extLst>
      <p:ext uri="{BB962C8B-B14F-4D97-AF65-F5344CB8AC3E}">
        <p14:creationId xmlns:p14="http://schemas.microsoft.com/office/powerpoint/2010/main" val="3712735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65834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14</a:t>
            </a:fld>
            <a:endParaRPr lang="en-US"/>
          </a:p>
        </p:txBody>
      </p:sp>
    </p:spTree>
    <p:extLst>
      <p:ext uri="{BB962C8B-B14F-4D97-AF65-F5344CB8AC3E}">
        <p14:creationId xmlns:p14="http://schemas.microsoft.com/office/powerpoint/2010/main" val="25424328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20</a:t>
            </a:fld>
            <a:endParaRPr lang="en-US"/>
          </a:p>
        </p:txBody>
      </p:sp>
    </p:spTree>
    <p:extLst>
      <p:ext uri="{BB962C8B-B14F-4D97-AF65-F5344CB8AC3E}">
        <p14:creationId xmlns:p14="http://schemas.microsoft.com/office/powerpoint/2010/main" val="3989627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22</a:t>
            </a:fld>
            <a:endParaRPr lang="en-US"/>
          </a:p>
        </p:txBody>
      </p:sp>
    </p:spTree>
    <p:extLst>
      <p:ext uri="{BB962C8B-B14F-4D97-AF65-F5344CB8AC3E}">
        <p14:creationId xmlns:p14="http://schemas.microsoft.com/office/powerpoint/2010/main" val="37052397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24</a:t>
            </a:fld>
            <a:endParaRPr lang="en-US"/>
          </a:p>
        </p:txBody>
      </p:sp>
    </p:spTree>
    <p:extLst>
      <p:ext uri="{BB962C8B-B14F-4D97-AF65-F5344CB8AC3E}">
        <p14:creationId xmlns:p14="http://schemas.microsoft.com/office/powerpoint/2010/main" val="10035050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33</a:t>
            </a:fld>
            <a:endParaRPr lang="en-US"/>
          </a:p>
        </p:txBody>
      </p:sp>
    </p:spTree>
    <p:extLst>
      <p:ext uri="{BB962C8B-B14F-4D97-AF65-F5344CB8AC3E}">
        <p14:creationId xmlns:p14="http://schemas.microsoft.com/office/powerpoint/2010/main" val="19912492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41</a:t>
            </a:fld>
            <a:endParaRPr lang="en-US"/>
          </a:p>
        </p:txBody>
      </p:sp>
    </p:spTree>
    <p:extLst>
      <p:ext uri="{BB962C8B-B14F-4D97-AF65-F5344CB8AC3E}">
        <p14:creationId xmlns:p14="http://schemas.microsoft.com/office/powerpoint/2010/main" val="1239509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42</a:t>
            </a:fld>
            <a:endParaRPr lang="en-US"/>
          </a:p>
        </p:txBody>
      </p:sp>
    </p:spTree>
    <p:extLst>
      <p:ext uri="{BB962C8B-B14F-4D97-AF65-F5344CB8AC3E}">
        <p14:creationId xmlns:p14="http://schemas.microsoft.com/office/powerpoint/2010/main" val="9243270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30EE6-7D33-FB6F-3CAF-32E280BCA4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08FBB2-53D9-158D-48F8-B7DC5AB398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679629-6158-F52F-9C0C-C86764220D8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6092D97-8FF0-868C-FAD6-FF14B816CF5E}"/>
              </a:ext>
            </a:extLst>
          </p:cNvPr>
          <p:cNvSpPr>
            <a:spLocks noGrp="1"/>
          </p:cNvSpPr>
          <p:nvPr>
            <p:ph type="sldNum" sz="quarter" idx="5"/>
          </p:nvPr>
        </p:nvSpPr>
        <p:spPr/>
        <p:txBody>
          <a:bodyPr/>
          <a:lstStyle/>
          <a:p>
            <a:fld id="{841221E5-7225-48EB-A4EE-420E7BFCF705}" type="slidenum">
              <a:rPr lang="en-US" smtClean="0"/>
              <a:pPr/>
              <a:t>43</a:t>
            </a:fld>
            <a:endParaRPr lang="en-US"/>
          </a:p>
        </p:txBody>
      </p:sp>
    </p:spTree>
    <p:extLst>
      <p:ext uri="{BB962C8B-B14F-4D97-AF65-F5344CB8AC3E}">
        <p14:creationId xmlns:p14="http://schemas.microsoft.com/office/powerpoint/2010/main" val="20475087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44</a:t>
            </a:fld>
            <a:endParaRPr lang="en-US"/>
          </a:p>
        </p:txBody>
      </p:sp>
    </p:spTree>
    <p:extLst>
      <p:ext uri="{BB962C8B-B14F-4D97-AF65-F5344CB8AC3E}">
        <p14:creationId xmlns:p14="http://schemas.microsoft.com/office/powerpoint/2010/main" val="7784898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45</a:t>
            </a:fld>
            <a:endParaRPr lang="en-US"/>
          </a:p>
        </p:txBody>
      </p:sp>
    </p:spTree>
    <p:extLst>
      <p:ext uri="{BB962C8B-B14F-4D97-AF65-F5344CB8AC3E}">
        <p14:creationId xmlns:p14="http://schemas.microsoft.com/office/powerpoint/2010/main" val="37723939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51</a:t>
            </a:fld>
            <a:endParaRPr lang="en-US"/>
          </a:p>
        </p:txBody>
      </p:sp>
    </p:spTree>
    <p:extLst>
      <p:ext uri="{BB962C8B-B14F-4D97-AF65-F5344CB8AC3E}">
        <p14:creationId xmlns:p14="http://schemas.microsoft.com/office/powerpoint/2010/main" val="41904461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ECDD0-9676-FE0F-7E64-17ABA40C78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44A295-8D1F-F4E2-CED5-43E54A3B25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C3F46D-754C-38DE-7339-66DEC69398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B824612-6368-C5F3-93B2-5F54ABB329B9}"/>
              </a:ext>
            </a:extLst>
          </p:cNvPr>
          <p:cNvSpPr>
            <a:spLocks noGrp="1"/>
          </p:cNvSpPr>
          <p:nvPr>
            <p:ph type="sldNum" sz="quarter" idx="5"/>
          </p:nvPr>
        </p:nvSpPr>
        <p:spPr/>
        <p:txBody>
          <a:bodyPr/>
          <a:lstStyle/>
          <a:p>
            <a:fld id="{841221E5-7225-48EB-A4EE-420E7BFCF705}" type="slidenum">
              <a:rPr lang="en-US" smtClean="0"/>
              <a:pPr/>
              <a:t>57</a:t>
            </a:fld>
            <a:endParaRPr lang="en-US"/>
          </a:p>
        </p:txBody>
      </p:sp>
    </p:spTree>
    <p:extLst>
      <p:ext uri="{BB962C8B-B14F-4D97-AF65-F5344CB8AC3E}">
        <p14:creationId xmlns:p14="http://schemas.microsoft.com/office/powerpoint/2010/main" val="40606094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6/11/2026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6/11/2026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6/11/2026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6/11/2026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6/11/2026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6/11/2026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6/11/2026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6/11/2026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6/11/2026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3">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mailto:gmarquez@nea.org" TargetMode="External"/><Relationship Id="rId4" Type="http://schemas.openxmlformats.org/officeDocument/2006/relationships/hyperlink" Target="mailto:rmartin@nea.org"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microsoft.com/office/2018/10/relationships/comments" Target="../comments/modernComment_37D_B8B2E2F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www.eoi.es/blogs/imsd/complications-of-communications/" TargetMode="External"/><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hyperlink" Target="https://creator.nightcafe.studio/gallery/the-bridgeport-art-center"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hyperlink" Target="https://www.flickr.com/photos/designsbykari/5355359719"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101166" cy="2680127"/>
          </a:xfrm>
        </p:spPr>
        <p:txBody>
          <a:bodyPr/>
          <a:lstStyle/>
          <a:p>
            <a:pPr marL="0" indent="0"/>
            <a:r>
              <a:rPr lang="en-US" altLang="en-US" sz="7200"/>
              <a:t>Campaign Academy:</a:t>
            </a:r>
            <a:br>
              <a:rPr lang="en-US" altLang="en-US" sz="7200"/>
            </a:br>
            <a:r>
              <a:rPr lang="en-US" altLang="en-US"/>
              <a:t>Building a Team to Win</a:t>
            </a:r>
          </a:p>
        </p:txBody>
      </p:sp>
      <p:sp>
        <p:nvSpPr>
          <p:cNvPr id="102402" name="Content Placeholder 2"/>
          <p:cNvSpPr>
            <a:spLocks noGrp="1"/>
          </p:cNvSpPr>
          <p:nvPr>
            <p:ph type="subTitle" idx="1"/>
          </p:nvPr>
        </p:nvSpPr>
        <p:spPr/>
        <p:txBody>
          <a:bodyPr>
            <a:normAutofit/>
          </a:bodyPr>
          <a:lstStyle/>
          <a:p>
            <a:pPr marL="0" indent="0">
              <a:buNone/>
            </a:pPr>
            <a:r>
              <a:rPr lang="en-US" altLang="en-US" sz="4700"/>
              <a:t>New Orleans, 2026</a:t>
            </a:r>
          </a:p>
          <a:p>
            <a:pPr marL="0" indent="0" algn="ctr">
              <a:buNone/>
            </a:pPr>
            <a:endParaRPr lang="en-US" altLang="en-US" sz="9597"/>
          </a:p>
        </p:txBody>
      </p:sp>
    </p:spTree>
    <p:extLst>
      <p:ext uri="{BB962C8B-B14F-4D97-AF65-F5344CB8AC3E}">
        <p14:creationId xmlns:p14="http://schemas.microsoft.com/office/powerpoint/2010/main" val="3195401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3927"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Campaign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0871" y="282238"/>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5948" y="3271591"/>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a:t>
            </a:r>
            <a:r>
              <a:rPr lang="en-US" sz="1999" err="1">
                <a:solidFill>
                  <a:schemeClr val="tx1"/>
                </a:solidFill>
                <a:ea typeface="+mj-lt"/>
                <a:cs typeface="+mj-lt"/>
              </a:rPr>
              <a:t>Serrette</a:t>
            </a:r>
            <a:r>
              <a:rPr lang="en-US" sz="1999">
                <a:solidFill>
                  <a:schemeClr val="tx1"/>
                </a:solidFill>
                <a:ea typeface="+mj-lt"/>
                <a:cs typeface="+mj-lt"/>
              </a:rPr>
              <a:t>.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66359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5351" y="260610"/>
            <a:ext cx="8417792" cy="918754"/>
          </a:xfrm>
          <a:prstGeom prst="rect">
            <a:avLst/>
          </a:prstGeom>
        </p:spPr>
        <p:txBody>
          <a:bodyPr vert="horz" lIns="91392" tIns="45696" rIns="91392" bIns="45696"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8" b="1"/>
              <a:t> NEA Standards of Conduct</a:t>
            </a:r>
            <a:endParaRPr lang="en-US" sz="4798"/>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609676" y="1603285"/>
            <a:ext cx="2255146" cy="2641088"/>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4633" y="1389281"/>
            <a:ext cx="8959228" cy="4893449"/>
          </a:xfrm>
          <a:prstGeom prst="rect">
            <a:avLst/>
          </a:prstGeom>
          <a:ln>
            <a:noFill/>
          </a:ln>
        </p:spPr>
        <p:txBody>
          <a:bodyPr vert="horz" lIns="91392" tIns="45696" rIns="91392" bIns="45696"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399">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399">
                <a:solidFill>
                  <a:schemeClr val="tx1"/>
                </a:solidFill>
                <a:ea typeface="+mj-lt"/>
                <a:cs typeface="+mj-lt"/>
                <a:hlinkClick r:id="rId4">
                  <a:extLst>
                    <a:ext uri="{A12FA001-AC4F-418D-AE19-62706E023703}">
                      <ahyp:hlinkClr xmlns:ahyp="http://schemas.microsoft.com/office/drawing/2018/hyperlinkcolor" val="tx"/>
                    </a:ext>
                  </a:extLst>
                </a:hlinkClick>
              </a:rPr>
              <a:t>rmartin@nea.org</a:t>
            </a:r>
            <a:r>
              <a:rPr lang="en-US" sz="2399">
                <a:solidFill>
                  <a:schemeClr val="tx1"/>
                </a:solidFill>
                <a:ea typeface="+mj-lt"/>
                <a:cs typeface="+mj-lt"/>
              </a:rPr>
              <a:t>) and Gladys Marquez (</a:t>
            </a:r>
            <a:r>
              <a:rPr lang="en-US" sz="2399">
                <a:solidFill>
                  <a:schemeClr val="tx1"/>
                </a:solidFill>
                <a:ea typeface="+mj-lt"/>
                <a:cs typeface="+mj-lt"/>
                <a:hlinkClick r:id="rId5">
                  <a:extLst>
                    <a:ext uri="{A12FA001-AC4F-418D-AE19-62706E023703}">
                      <ahyp:hlinkClr xmlns:ahyp="http://schemas.microsoft.com/office/drawing/2018/hyperlinkcolor" val="tx"/>
                    </a:ext>
                  </a:extLst>
                </a:hlinkClick>
              </a:rPr>
              <a:t>gmarquez@nea.org</a:t>
            </a:r>
            <a:r>
              <a:rPr lang="en-US" sz="2399">
                <a:solidFill>
                  <a:schemeClr val="tx1"/>
                </a:solidFill>
                <a:ea typeface="+mj-lt"/>
                <a:cs typeface="+mj-lt"/>
              </a:rPr>
              <a:t>). Thank you for your commitment to ensuring a positive event for all. </a:t>
            </a:r>
            <a:endParaRPr lang="en-US" sz="2399">
              <a:solidFill>
                <a:schemeClr val="tx1"/>
              </a:solidFill>
              <a:ea typeface="Calibri Light"/>
              <a:cs typeface="Calibri Light"/>
            </a:endParaRPr>
          </a:p>
          <a:p>
            <a:pPr>
              <a:lnSpc>
                <a:spcPct val="100000"/>
              </a:lnSpc>
            </a:pPr>
            <a:endParaRPr lang="en-US" sz="2798">
              <a:solidFill>
                <a:schemeClr val="tx1"/>
              </a:solidFill>
              <a:ea typeface="Calibri Light"/>
              <a:cs typeface="Calibri Light"/>
            </a:endParaRPr>
          </a:p>
          <a:p>
            <a:endParaRPr lang="en-US" sz="1998">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684212" y="-533400"/>
            <a:ext cx="9782801" cy="1239837"/>
          </a:xfrm>
        </p:spPr>
        <p:txBody>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912812" y="1089906"/>
            <a:ext cx="10752156" cy="5111017"/>
          </a:xfrm>
        </p:spPr>
        <p:txBody>
          <a:bodyPr vert="horz" lIns="0" tIns="45708" rIns="0" bIns="45708" rtlCol="0" anchor="t">
            <a:noAutofit/>
          </a:bodyPr>
          <a:lstStyle/>
          <a:p>
            <a:pPr marL="0" indent="0">
              <a:buNone/>
            </a:pPr>
            <a:r>
              <a:rPr lang="en-US" sz="3599"/>
              <a:t>We begin by acknowledging that through a history of colonization and brutality, we are currently on the traditional lands stewarded by generations of indigenous people.</a:t>
            </a:r>
            <a:endParaRPr lang="en-US" sz="3599">
              <a:cs typeface="Calibri"/>
            </a:endParaRPr>
          </a:p>
          <a:p>
            <a:pPr marL="0" indent="0">
              <a:buNone/>
            </a:pPr>
            <a:r>
              <a:rPr lang="en-US" sz="3599">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2297483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0D949-D237-924F-0752-B7CFE5093D91}"/>
              </a:ext>
            </a:extLst>
          </p:cNvPr>
          <p:cNvSpPr>
            <a:spLocks noGrp="1"/>
          </p:cNvSpPr>
          <p:nvPr>
            <p:ph type="title"/>
          </p:nvPr>
        </p:nvSpPr>
        <p:spPr>
          <a:xfrm>
            <a:off x="762111" y="127566"/>
            <a:ext cx="3336910" cy="862497"/>
          </a:xfrm>
        </p:spPr>
        <p:txBody>
          <a:bodyPr>
            <a:normAutofit/>
          </a:bodyPr>
          <a:lstStyle/>
          <a:p>
            <a:r>
              <a:rPr lang="en-US" sz="3600"/>
              <a:t>Key Outcomes</a:t>
            </a:r>
          </a:p>
        </p:txBody>
      </p:sp>
      <p:graphicFrame>
        <p:nvGraphicFramePr>
          <p:cNvPr id="4" name="Table 3"/>
          <p:cNvGraphicFramePr>
            <a:graphicFrameLocks noGrp="1"/>
          </p:cNvGraphicFramePr>
          <p:nvPr>
            <p:extLst>
              <p:ext uri="{D42A27DB-BD31-4B8C-83A1-F6EECF244321}">
                <p14:modId xmlns:p14="http://schemas.microsoft.com/office/powerpoint/2010/main" val="34108207"/>
              </p:ext>
            </p:extLst>
          </p:nvPr>
        </p:nvGraphicFramePr>
        <p:xfrm>
          <a:off x="762111" y="1453084"/>
          <a:ext cx="11150077" cy="4807204"/>
        </p:xfrm>
        <a:graphic>
          <a:graphicData uri="http://schemas.openxmlformats.org/drawingml/2006/table">
            <a:tbl>
              <a:tblPr firstRow="1" firstCol="1" bandRow="1">
                <a:tableStyleId>{073A0DAA-6AF3-43AB-8588-CEC1D06C72B9}</a:tableStyleId>
              </a:tblPr>
              <a:tblGrid>
                <a:gridCol w="11150077">
                  <a:extLst>
                    <a:ext uri="{9D8B030D-6E8A-4147-A177-3AD203B41FA5}">
                      <a16:colId xmlns:a16="http://schemas.microsoft.com/office/drawing/2014/main" val="4234582280"/>
                    </a:ext>
                  </a:extLst>
                </a:gridCol>
              </a:tblGrid>
              <a:tr h="3818237">
                <a:tc>
                  <a:txBody>
                    <a:bodyPr/>
                    <a:lstStyle/>
                    <a:p>
                      <a:pPr marL="0" marR="0">
                        <a:lnSpc>
                          <a:spcPct val="107000"/>
                        </a:lnSpc>
                        <a:spcBef>
                          <a:spcPts val="0"/>
                        </a:spcBef>
                        <a:spcAft>
                          <a:spcPts val="0"/>
                        </a:spcAft>
                      </a:pPr>
                      <a:r>
                        <a:rPr lang="en-US" sz="2800">
                          <a:solidFill>
                            <a:schemeClr val="tx2"/>
                          </a:solidFill>
                          <a:effectLst/>
                          <a:latin typeface="+mn-lt"/>
                        </a:rPr>
                        <a:t>Participants</a:t>
                      </a:r>
                      <a:r>
                        <a:rPr lang="en-US" sz="2800" baseline="0">
                          <a:solidFill>
                            <a:schemeClr val="tx2"/>
                          </a:solidFill>
                          <a:effectLst/>
                          <a:latin typeface="+mn-lt"/>
                        </a:rPr>
                        <a:t> will:</a:t>
                      </a:r>
                    </a:p>
                    <a:p>
                      <a:pPr marL="0" marR="0">
                        <a:lnSpc>
                          <a:spcPct val="107000"/>
                        </a:lnSpc>
                        <a:spcBef>
                          <a:spcPts val="0"/>
                        </a:spcBef>
                        <a:spcAft>
                          <a:spcPts val="0"/>
                        </a:spcAft>
                      </a:pPr>
                      <a:endParaRPr lang="en-US" sz="1800" b="0" baseline="0">
                        <a:solidFill>
                          <a:schemeClr val="tx2"/>
                        </a:solidFill>
                        <a:effectLst/>
                        <a:latin typeface="+mn-lt"/>
                      </a:endParaRPr>
                    </a:p>
                    <a:p>
                      <a:pPr marL="285750" marR="0" indent="-285750">
                        <a:lnSpc>
                          <a:spcPct val="150000"/>
                        </a:lnSpc>
                        <a:spcBef>
                          <a:spcPts val="0"/>
                        </a:spcBef>
                        <a:spcAft>
                          <a:spcPts val="0"/>
                        </a:spcAft>
                        <a:buFont typeface="Arial" panose="020B0604020202020204" pitchFamily="34" charset="0"/>
                        <a:buChar char="•"/>
                      </a:pPr>
                      <a:r>
                        <a:rPr lang="en-US" sz="2000" b="0" baseline="0">
                          <a:solidFill>
                            <a:schemeClr val="tx2"/>
                          </a:solidFill>
                          <a:effectLst/>
                          <a:latin typeface="+mn-lt"/>
                        </a:rPr>
                        <a:t>Analyze their current situation in the context of a broader political landscape   </a:t>
                      </a:r>
                    </a:p>
                    <a:p>
                      <a:pPr marL="285750" marR="0" indent="-285750">
                        <a:lnSpc>
                          <a:spcPct val="150000"/>
                        </a:lnSpc>
                        <a:spcBef>
                          <a:spcPts val="0"/>
                        </a:spcBef>
                        <a:spcAft>
                          <a:spcPts val="0"/>
                        </a:spcAft>
                        <a:buFont typeface="Arial" panose="020B0604020202020204" pitchFamily="34" charset="0"/>
                        <a:buChar char="•"/>
                      </a:pPr>
                      <a:r>
                        <a:rPr lang="en-US" sz="2000" b="0" baseline="0">
                          <a:solidFill>
                            <a:schemeClr val="tx2"/>
                          </a:solidFill>
                          <a:effectLst/>
                          <a:latin typeface="+mn-lt"/>
                        </a:rPr>
                        <a:t>Build a vision based on shared values  and analyze that vision through an equity lens  </a:t>
                      </a:r>
                    </a:p>
                    <a:p>
                      <a:pPr marL="285750" marR="0" indent="-285750">
                        <a:lnSpc>
                          <a:spcPct val="150000"/>
                        </a:lnSpc>
                        <a:spcBef>
                          <a:spcPts val="0"/>
                        </a:spcBef>
                        <a:spcAft>
                          <a:spcPts val="0"/>
                        </a:spcAft>
                        <a:buFont typeface="Arial" panose="020B0604020202020204" pitchFamily="34" charset="0"/>
                        <a:buChar char="•"/>
                      </a:pPr>
                      <a:r>
                        <a:rPr lang="en-US" sz="2000" b="0" baseline="0">
                          <a:solidFill>
                            <a:schemeClr val="tx2"/>
                          </a:solidFill>
                          <a:effectLst/>
                          <a:latin typeface="+mn-lt"/>
                        </a:rPr>
                        <a:t>Articulate solidarity as a strategic choice  as well as a union value  </a:t>
                      </a:r>
                    </a:p>
                    <a:p>
                      <a:pPr marL="285750" marR="0" indent="-285750">
                        <a:lnSpc>
                          <a:spcPct val="150000"/>
                        </a:lnSpc>
                        <a:spcBef>
                          <a:spcPts val="0"/>
                        </a:spcBef>
                        <a:spcAft>
                          <a:spcPts val="0"/>
                        </a:spcAft>
                        <a:buFont typeface="Arial" panose="020B0604020202020204" pitchFamily="34" charset="0"/>
                        <a:buChar char="•"/>
                      </a:pPr>
                      <a:r>
                        <a:rPr lang="en-US" sz="2000" b="0" baseline="0">
                          <a:solidFill>
                            <a:schemeClr val="tx2"/>
                          </a:solidFill>
                          <a:effectLst/>
                          <a:latin typeface="+mn-lt"/>
                        </a:rPr>
                        <a:t>Understand why a team is vital to a campaign  </a:t>
                      </a:r>
                    </a:p>
                    <a:p>
                      <a:pPr marL="285750" marR="0" indent="-285750">
                        <a:lnSpc>
                          <a:spcPct val="150000"/>
                        </a:lnSpc>
                        <a:spcBef>
                          <a:spcPts val="0"/>
                        </a:spcBef>
                        <a:spcAft>
                          <a:spcPts val="0"/>
                        </a:spcAft>
                        <a:buFont typeface="Arial" panose="020B0604020202020204" pitchFamily="34" charset="0"/>
                        <a:buChar char="•"/>
                      </a:pPr>
                      <a:r>
                        <a:rPr lang="en-US" sz="2000" b="0" baseline="0">
                          <a:solidFill>
                            <a:schemeClr val="tx2"/>
                          </a:solidFill>
                          <a:effectLst/>
                          <a:latin typeface="+mn-lt"/>
                        </a:rPr>
                        <a:t>Learn the strategy of base-building  </a:t>
                      </a:r>
                    </a:p>
                    <a:p>
                      <a:pPr marL="285750" marR="0" indent="-285750">
                        <a:lnSpc>
                          <a:spcPct val="150000"/>
                        </a:lnSpc>
                        <a:spcBef>
                          <a:spcPts val="0"/>
                        </a:spcBef>
                        <a:spcAft>
                          <a:spcPts val="0"/>
                        </a:spcAft>
                        <a:buFont typeface="Arial" panose="020B0604020202020204" pitchFamily="34" charset="0"/>
                        <a:buChar char="•"/>
                      </a:pPr>
                      <a:r>
                        <a:rPr lang="en-US" sz="2000" b="0" baseline="0">
                          <a:solidFill>
                            <a:schemeClr val="tx2"/>
                          </a:solidFill>
                          <a:effectLst/>
                          <a:latin typeface="+mn-lt"/>
                        </a:rPr>
                        <a:t>Learn key skills  to  build  a team: 1:1 organizing conversation, worksite mapping  and charting, and leader identification  </a:t>
                      </a:r>
                    </a:p>
                    <a:p>
                      <a:pPr marL="285750" marR="0" indent="-285750">
                        <a:lnSpc>
                          <a:spcPct val="150000"/>
                        </a:lnSpc>
                        <a:spcBef>
                          <a:spcPts val="0"/>
                        </a:spcBef>
                        <a:spcAft>
                          <a:spcPts val="0"/>
                        </a:spcAft>
                        <a:buFont typeface="Arial" panose="020B0604020202020204" pitchFamily="34" charset="0"/>
                        <a:buChar char="•"/>
                      </a:pPr>
                      <a:r>
                        <a:rPr lang="en-US" sz="2000" b="0" baseline="0">
                          <a:solidFill>
                            <a:schemeClr val="tx2"/>
                          </a:solidFill>
                          <a:effectLst/>
                          <a:latin typeface="+mn-lt"/>
                        </a:rPr>
                        <a:t>Learn about examples of how to troubleshoot common problems with organizing teams.  </a:t>
                      </a:r>
                    </a:p>
                    <a:p>
                      <a:pPr marL="285750" marR="0" indent="-285750">
                        <a:lnSpc>
                          <a:spcPct val="150000"/>
                        </a:lnSpc>
                        <a:spcBef>
                          <a:spcPts val="0"/>
                        </a:spcBef>
                        <a:spcAft>
                          <a:spcPts val="0"/>
                        </a:spcAft>
                        <a:buFont typeface="Arial" panose="020B0604020202020204" pitchFamily="34" charset="0"/>
                        <a:buChar char="•"/>
                      </a:pPr>
                      <a:r>
                        <a:rPr lang="en-US" sz="2000" b="0" baseline="0">
                          <a:solidFill>
                            <a:schemeClr val="tx2"/>
                          </a:solidFill>
                          <a:effectLst/>
                          <a:latin typeface="+mn-lt"/>
                        </a:rPr>
                        <a:t>Create a plan to build the strongest, tightest, most resilient  organizing committee possible  </a:t>
                      </a:r>
                    </a:p>
                  </a:txBody>
                  <a:tcPr marL="68580" marR="68580" marT="0" marB="0">
                    <a:noFill/>
                  </a:tcPr>
                </a:tc>
                <a:extLst>
                  <a:ext uri="{0D108BD9-81ED-4DB2-BD59-A6C34878D82A}">
                    <a16:rowId xmlns:a16="http://schemas.microsoft.com/office/drawing/2014/main" val="2168718353"/>
                  </a:ext>
                </a:extLst>
              </a:tr>
            </a:tbl>
          </a:graphicData>
        </a:graphic>
      </p:graphicFrame>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62673" y="127566"/>
            <a:ext cx="1849515" cy="1849515"/>
          </a:xfrm>
          <a:prstGeom prst="rect">
            <a:avLst/>
          </a:prstGeom>
        </p:spPr>
      </p:pic>
    </p:spTree>
    <p:extLst>
      <p:ext uri="{BB962C8B-B14F-4D97-AF65-F5344CB8AC3E}">
        <p14:creationId xmlns:p14="http://schemas.microsoft.com/office/powerpoint/2010/main" val="3098731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876800" y="161365"/>
            <a:ext cx="6970643" cy="6624917"/>
          </a:xfrm>
        </p:spPr>
        <p:txBody>
          <a:bodyPr vert="horz" lIns="91440" tIns="45720" rIns="91440" bIns="45720" rtlCol="0" anchor="t">
            <a:normAutofit/>
          </a:bodyPr>
          <a:lstStyle/>
          <a:p>
            <a:pPr marL="0" indent="0">
              <a:buNone/>
            </a:pPr>
            <a:endParaRPr lang="en-US" sz="2400" b="1">
              <a:solidFill>
                <a:schemeClr val="tx2"/>
              </a:solidFill>
            </a:endParaRPr>
          </a:p>
          <a:p>
            <a:pPr marL="0" indent="0">
              <a:lnSpc>
                <a:spcPct val="100000"/>
              </a:lnSpc>
              <a:buNone/>
            </a:pPr>
            <a:r>
              <a:rPr lang="en-US" sz="2400" b="1">
                <a:solidFill>
                  <a:schemeClr val="tx2"/>
                </a:solidFill>
              </a:rPr>
              <a:t>General Conference Schedule:</a:t>
            </a:r>
          </a:p>
          <a:p>
            <a:pPr lvl="1">
              <a:lnSpc>
                <a:spcPct val="100000"/>
              </a:lnSpc>
              <a:buFont typeface="Arial" panose="020B0604020202020204" pitchFamily="34" charset="0"/>
              <a:buChar char="•"/>
            </a:pPr>
            <a:r>
              <a:rPr lang="en-US" b="1">
                <a:solidFill>
                  <a:schemeClr val="tx2"/>
                </a:solidFill>
              </a:rPr>
              <a:t>Friday: </a:t>
            </a:r>
            <a:r>
              <a:rPr lang="en-US">
                <a:solidFill>
                  <a:schemeClr val="tx2"/>
                </a:solidFill>
              </a:rPr>
              <a:t>8:30am-4:30pm</a:t>
            </a:r>
          </a:p>
          <a:p>
            <a:pPr lvl="1">
              <a:lnSpc>
                <a:spcPct val="100000"/>
              </a:lnSpc>
              <a:buFont typeface="Arial" panose="020B0604020202020204" pitchFamily="34" charset="0"/>
              <a:buChar char="•"/>
            </a:pPr>
            <a:r>
              <a:rPr lang="en-US" b="1">
                <a:solidFill>
                  <a:schemeClr val="tx2"/>
                </a:solidFill>
              </a:rPr>
              <a:t>Saturday: </a:t>
            </a:r>
            <a:r>
              <a:rPr lang="en-US">
                <a:solidFill>
                  <a:schemeClr val="tx2"/>
                </a:solidFill>
              </a:rPr>
              <a:t>8:30am-4:30pm</a:t>
            </a:r>
          </a:p>
          <a:p>
            <a:pPr lvl="1">
              <a:lnSpc>
                <a:spcPct val="100000"/>
              </a:lnSpc>
              <a:buFont typeface="Arial" panose="020B0604020202020204" pitchFamily="34" charset="0"/>
              <a:buChar char="•"/>
            </a:pPr>
            <a:r>
              <a:rPr lang="en-US" b="1">
                <a:solidFill>
                  <a:schemeClr val="tx2"/>
                </a:solidFill>
              </a:rPr>
              <a:t>Sunday: </a:t>
            </a:r>
            <a:r>
              <a:rPr lang="en-US">
                <a:solidFill>
                  <a:schemeClr val="tx2"/>
                </a:solidFill>
              </a:rPr>
              <a:t>8:30am-1:00pm</a:t>
            </a:r>
          </a:p>
          <a:p>
            <a:pPr lvl="1">
              <a:lnSpc>
                <a:spcPct val="100000"/>
              </a:lnSpc>
              <a:buFont typeface="Arial" panose="020B0604020202020204" pitchFamily="34" charset="0"/>
              <a:buChar char="•"/>
            </a:pPr>
            <a:endParaRPr lang="en-US">
              <a:solidFill>
                <a:schemeClr val="tx2"/>
              </a:solidFill>
            </a:endParaRPr>
          </a:p>
          <a:p>
            <a:pPr marL="0" indent="0">
              <a:lnSpc>
                <a:spcPct val="100000"/>
              </a:lnSpc>
              <a:buNone/>
            </a:pPr>
            <a:r>
              <a:rPr lang="en-US" sz="2400" b="1">
                <a:solidFill>
                  <a:schemeClr val="tx2"/>
                </a:solidFill>
              </a:rPr>
              <a:t>General Conference Meal Breaks</a:t>
            </a:r>
          </a:p>
          <a:p>
            <a:pPr lvl="1">
              <a:lnSpc>
                <a:spcPct val="100000"/>
              </a:lnSpc>
              <a:buFont typeface="Arial" panose="020B0604020202020204" pitchFamily="34" charset="0"/>
              <a:buChar char="•"/>
            </a:pPr>
            <a:r>
              <a:rPr lang="en-US" b="1">
                <a:solidFill>
                  <a:schemeClr val="tx2"/>
                </a:solidFill>
              </a:rPr>
              <a:t>Breakfast: </a:t>
            </a:r>
            <a:r>
              <a:rPr lang="en-US">
                <a:solidFill>
                  <a:schemeClr val="tx2"/>
                </a:solidFill>
              </a:rPr>
              <a:t>7:30am-8:30am </a:t>
            </a:r>
          </a:p>
          <a:p>
            <a:pPr lvl="1">
              <a:lnSpc>
                <a:spcPct val="100000"/>
              </a:lnSpc>
              <a:buFont typeface="Arial" panose="020B0604020202020204" pitchFamily="34" charset="0"/>
              <a:buChar char="•"/>
            </a:pPr>
            <a:r>
              <a:rPr lang="en-US" b="1">
                <a:solidFill>
                  <a:schemeClr val="tx2"/>
                </a:solidFill>
              </a:rPr>
              <a:t>Lunch: </a:t>
            </a:r>
            <a:r>
              <a:rPr lang="en-US">
                <a:solidFill>
                  <a:schemeClr val="tx2"/>
                </a:solidFill>
              </a:rPr>
              <a:t>12:00pm -1:00pm </a:t>
            </a:r>
          </a:p>
          <a:p>
            <a:pPr lvl="2">
              <a:lnSpc>
                <a:spcPct val="100000"/>
              </a:lnSpc>
              <a:buFont typeface="Arial" panose="020B0604020202020204" pitchFamily="34" charset="0"/>
              <a:buChar char="•"/>
            </a:pPr>
            <a:r>
              <a:rPr lang="en-US" sz="2400">
                <a:solidFill>
                  <a:schemeClr val="tx2"/>
                </a:solidFill>
              </a:rPr>
              <a:t>Sunday Boxed Lunch To Go</a:t>
            </a:r>
          </a:p>
          <a:p>
            <a:pPr lvl="1">
              <a:lnSpc>
                <a:spcPct val="100000"/>
              </a:lnSpc>
              <a:buFont typeface="Arial" panose="020B0604020202020204" pitchFamily="34" charset="0"/>
              <a:buChar char="•"/>
            </a:pPr>
            <a:r>
              <a:rPr lang="en-US" b="1">
                <a:solidFill>
                  <a:schemeClr val="tx2"/>
                </a:solidFill>
              </a:rPr>
              <a:t>Adult Choice Networking: </a:t>
            </a:r>
            <a:r>
              <a:rPr lang="en-US" sz="2400">
                <a:solidFill>
                  <a:schemeClr val="tx2"/>
                </a:solidFill>
              </a:rPr>
              <a:t>4:30pm-5:00pm</a:t>
            </a:r>
          </a:p>
        </p:txBody>
      </p:sp>
      <p:sp>
        <p:nvSpPr>
          <p:cNvPr id="6" name="Slide Number Placeholder 5"/>
          <p:cNvSpPr>
            <a:spLocks noGrp="1"/>
          </p:cNvSpPr>
          <p:nvPr>
            <p:ph type="sldNum" sz="quarter" idx="12"/>
          </p:nvPr>
        </p:nvSpPr>
        <p:spPr/>
        <p:txBody>
          <a:bodyPr/>
          <a:lstStyle/>
          <a:p>
            <a:fld id="{5414DF46-E7D2-4146-95BA-57A23C39CF98}" type="slidenum">
              <a:rPr lang="en-US" smtClean="0"/>
              <a:t>6</a:t>
            </a:fld>
            <a:endParaRPr lang="en-US"/>
          </a:p>
        </p:txBody>
      </p:sp>
      <p:sp>
        <p:nvSpPr>
          <p:cNvPr id="7" name="Title 1">
            <a:extLst>
              <a:ext uri="{FF2B5EF4-FFF2-40B4-BE49-F238E27FC236}">
                <a16:creationId xmlns:a16="http://schemas.microsoft.com/office/drawing/2014/main" id="{8AA0D949-D237-924F-0752-B7CFE5093D91}"/>
              </a:ext>
            </a:extLst>
          </p:cNvPr>
          <p:cNvSpPr>
            <a:spLocks noGrp="1"/>
          </p:cNvSpPr>
          <p:nvPr>
            <p:ph type="title"/>
          </p:nvPr>
        </p:nvSpPr>
        <p:spPr>
          <a:xfrm>
            <a:off x="1074240" y="421193"/>
            <a:ext cx="3293422" cy="1371600"/>
          </a:xfrm>
        </p:spPr>
        <p:txBody>
          <a:bodyPr>
            <a:normAutofit/>
          </a:bodyPr>
          <a:lstStyle/>
          <a:p>
            <a:r>
              <a:rPr lang="en-US" sz="3600"/>
              <a:t>Overall  Agenda</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1278620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Friday, May 17</a:t>
            </a:r>
          </a:p>
        </p:txBody>
      </p:sp>
      <p:sp>
        <p:nvSpPr>
          <p:cNvPr id="3" name="Content Placeholder 2"/>
          <p:cNvSpPr>
            <a:spLocks noGrp="1"/>
          </p:cNvSpPr>
          <p:nvPr>
            <p:ph idx="1"/>
          </p:nvPr>
        </p:nvSpPr>
        <p:spPr>
          <a:xfrm>
            <a:off x="4919907" y="291403"/>
            <a:ext cx="6782636" cy="6310364"/>
          </a:xfrm>
        </p:spPr>
        <p:txBody>
          <a:bodyPr vert="horz" lIns="91440" tIns="45720" rIns="91440" bIns="45720" rtlCol="0" anchor="t">
            <a:normAutofit fontScale="55000" lnSpcReduction="20000"/>
          </a:bodyPr>
          <a:lstStyle/>
          <a:p>
            <a:pPr marL="246380" indent="-246380" fontAlgn="base">
              <a:lnSpc>
                <a:spcPct val="120000"/>
              </a:lnSpc>
              <a:buFont typeface="Arial" panose="020B0604020202020204" pitchFamily="34" charset="0"/>
              <a:buChar char="•"/>
            </a:pPr>
            <a:r>
              <a:rPr lang="en-US" sz="3600"/>
              <a:t>8:30-9:00	Introduction and Overview </a:t>
            </a:r>
            <a:endParaRPr lang="en-US"/>
          </a:p>
          <a:p>
            <a:pPr marL="246380" indent="-246380" fontAlgn="base">
              <a:lnSpc>
                <a:spcPct val="120000"/>
              </a:lnSpc>
              <a:buFont typeface="Arial" panose="020B0604020202020204" pitchFamily="34" charset="0"/>
              <a:buChar char="•"/>
            </a:pPr>
            <a:r>
              <a:rPr lang="en-US" sz="3600"/>
              <a:t>9:00-9:15 Our History and Our Values</a:t>
            </a:r>
          </a:p>
          <a:p>
            <a:pPr marL="246380" indent="-246380" fontAlgn="base">
              <a:lnSpc>
                <a:spcPct val="120000"/>
              </a:lnSpc>
              <a:buFont typeface="Arial" panose="020B0604020202020204" pitchFamily="34" charset="0"/>
              <a:buChar char="•"/>
            </a:pPr>
            <a:r>
              <a:rPr lang="en-US" sz="3600"/>
              <a:t>9:15-10:30	WE INTERUPT THIS PROGRAM </a:t>
            </a:r>
          </a:p>
          <a:p>
            <a:pPr marL="246380" indent="-246380" fontAlgn="base">
              <a:lnSpc>
                <a:spcPct val="120000"/>
              </a:lnSpc>
              <a:buFont typeface="Arial" panose="020B0604020202020204" pitchFamily="34" charset="0"/>
              <a:buChar char="•"/>
            </a:pPr>
            <a:r>
              <a:rPr lang="en-US" sz="3600" b="1"/>
              <a:t>10:30-10:45	Break </a:t>
            </a:r>
          </a:p>
          <a:p>
            <a:pPr marL="246380" indent="-246380" fontAlgn="base">
              <a:lnSpc>
                <a:spcPct val="120000"/>
              </a:lnSpc>
              <a:buFont typeface="Arial" panose="020B0604020202020204" pitchFamily="34" charset="0"/>
              <a:buChar char="•"/>
            </a:pPr>
            <a:r>
              <a:rPr lang="en-US" sz="3600"/>
              <a:t>10:45-12:00	Centering Equity</a:t>
            </a:r>
          </a:p>
          <a:p>
            <a:pPr marL="246380" indent="-246380" fontAlgn="base">
              <a:lnSpc>
                <a:spcPct val="120000"/>
              </a:lnSpc>
              <a:buFont typeface="Arial" panose="020B0604020202020204" pitchFamily="34" charset="0"/>
              <a:buChar char="•"/>
            </a:pPr>
            <a:r>
              <a:rPr lang="en-US" sz="3600" b="1"/>
              <a:t>12:00-1:00	Lunch </a:t>
            </a:r>
          </a:p>
          <a:p>
            <a:pPr marL="246380" indent="-246380" fontAlgn="base">
              <a:lnSpc>
                <a:spcPct val="120000"/>
              </a:lnSpc>
              <a:buFont typeface="Arial" panose="020B0604020202020204" pitchFamily="34" charset="0"/>
              <a:buChar char="•"/>
            </a:pPr>
            <a:r>
              <a:rPr lang="en-US" sz="3600"/>
              <a:t>1:00-2:00	Solidarity as a Core Value &amp; Strategy</a:t>
            </a:r>
          </a:p>
          <a:p>
            <a:pPr marL="246380" indent="-246380" fontAlgn="base">
              <a:lnSpc>
                <a:spcPct val="120000"/>
              </a:lnSpc>
              <a:buFont typeface="Arial" panose="020B0604020202020204" pitchFamily="34" charset="0"/>
              <a:buChar char="•"/>
            </a:pPr>
            <a:r>
              <a:rPr lang="en-US" sz="3600"/>
              <a:t>2:00-2:45 Vision vs Goal and Problem v Issue</a:t>
            </a:r>
          </a:p>
          <a:p>
            <a:pPr marL="246380" indent="-246380" fontAlgn="base">
              <a:lnSpc>
                <a:spcPct val="120000"/>
              </a:lnSpc>
              <a:buFont typeface="Arial" panose="020B0604020202020204" pitchFamily="34" charset="0"/>
              <a:buChar char="•"/>
            </a:pPr>
            <a:r>
              <a:rPr lang="en-US" sz="3600" b="1"/>
              <a:t>2:45-3:00 Break </a:t>
            </a:r>
          </a:p>
          <a:p>
            <a:pPr marL="246380" indent="-246380" fontAlgn="base">
              <a:lnSpc>
                <a:spcPct val="120000"/>
              </a:lnSpc>
              <a:buFont typeface="Arial" panose="020B0604020202020204" pitchFamily="34" charset="0"/>
              <a:buChar char="•"/>
            </a:pPr>
            <a:r>
              <a:rPr lang="en-US" sz="3600"/>
              <a:t>3:00-3:15 Energizer Activity</a:t>
            </a:r>
          </a:p>
          <a:p>
            <a:pPr marL="246380" indent="-246380" fontAlgn="base">
              <a:lnSpc>
                <a:spcPct val="120000"/>
              </a:lnSpc>
              <a:buFont typeface="Arial" panose="020B0604020202020204" pitchFamily="34" charset="0"/>
              <a:buChar char="•"/>
            </a:pPr>
            <a:r>
              <a:rPr lang="en-US" sz="3600"/>
              <a:t>3:15-4:00 STOP THE PRESSES</a:t>
            </a:r>
          </a:p>
          <a:p>
            <a:pPr marL="246380" indent="-246380" fontAlgn="base">
              <a:lnSpc>
                <a:spcPct val="120000"/>
              </a:lnSpc>
              <a:buFont typeface="Arial" panose="020B0604020202020204" pitchFamily="34" charset="0"/>
              <a:buChar char="•"/>
            </a:pPr>
            <a:r>
              <a:rPr lang="en-US" sz="3600"/>
              <a:t>4:00-4:30	Ending it Right</a:t>
            </a:r>
          </a:p>
          <a:p>
            <a:pPr marL="246380" indent="-246380" fontAlgn="base">
              <a:lnSpc>
                <a:spcPct val="120000"/>
              </a:lnSpc>
              <a:buFont typeface="Arial" panose="020B0604020202020204" pitchFamily="34" charset="0"/>
              <a:buChar char="•"/>
            </a:pPr>
            <a:r>
              <a:rPr lang="en-US" sz="3600" b="1"/>
              <a:t>4:30-5:00	Networking</a:t>
            </a:r>
          </a:p>
          <a:p>
            <a:pPr fontAlgn="base"/>
            <a:endParaRPr lang="en-US"/>
          </a:p>
          <a:p>
            <a:pPr marL="0" indent="0">
              <a:buNone/>
            </a:pPr>
            <a:endParaRPr lang="en-US"/>
          </a:p>
        </p:txBody>
      </p:sp>
      <p:sp>
        <p:nvSpPr>
          <p:cNvPr id="5" name="Text Placeholder 4"/>
          <p:cNvSpPr>
            <a:spLocks noGrp="1"/>
          </p:cNvSpPr>
          <p:nvPr>
            <p:ph type="body" sz="half" idx="2"/>
          </p:nvPr>
        </p:nvSpPr>
        <p:spPr/>
        <p:txBody>
          <a:bodyPr/>
          <a:lstStyle/>
          <a:p>
            <a:r>
              <a:rPr lang="en-US"/>
              <a:t>AGENDA</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3250686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prstGeom prst="rect">
            <a:avLst/>
          </a:prstGeom>
        </p:spPr>
        <p:txBody>
          <a:bodyPr spcFirstLastPara="1" vert="horz" wrap="square" lIns="91425" tIns="45700" rIns="91425" bIns="45700" rtlCol="0" anchor="ctr" anchorCtr="0">
            <a:normAutofit/>
          </a:bodyPr>
          <a:lstStyle/>
          <a:p>
            <a:pPr>
              <a:spcBef>
                <a:spcPts val="0"/>
              </a:spcBef>
            </a:pPr>
            <a:r>
              <a:rPr lang="en-US" sz="3600" b="1"/>
              <a:t>Logistics to Remember</a:t>
            </a:r>
            <a:endParaRPr sz="3600" b="1"/>
          </a:p>
        </p:txBody>
      </p:sp>
      <p:sp>
        <p:nvSpPr>
          <p:cNvPr id="199" name="Google Shape;199;g135435d5bc1_0_38"/>
          <p:cNvSpPr txBox="1">
            <a:spLocks noGrp="1"/>
          </p:cNvSpPr>
          <p:nvPr>
            <p:ph idx="1"/>
          </p:nvPr>
        </p:nvSpPr>
        <p:spPr>
          <a:prstGeom prst="rect">
            <a:avLst/>
          </a:prstGeom>
        </p:spPr>
        <p:txBody>
          <a:bodyPr spcFirstLastPara="1" vert="horz" wrap="square" lIns="91425" tIns="45700" rIns="91425" bIns="45700" rtlCol="0" anchor="t" anchorCtr="0">
            <a:noAutofit/>
          </a:bodyPr>
          <a:lstStyle/>
          <a:p>
            <a:pPr marL="0" indent="0">
              <a:spcBef>
                <a:spcPts val="640"/>
              </a:spcBef>
              <a:buNone/>
            </a:pPr>
            <a:r>
              <a:rPr lang="en-US" sz="4800">
                <a:solidFill>
                  <a:schemeClr val="dk1"/>
                </a:solidFill>
              </a:rPr>
              <a:t>PEPs Portal</a:t>
            </a:r>
          </a:p>
          <a:p>
            <a:pPr lvl="1">
              <a:spcBef>
                <a:spcPts val="640"/>
              </a:spcBef>
              <a:buFont typeface="Arial" panose="020B0604020202020204" pitchFamily="34" charset="0"/>
              <a:buChar char="•"/>
            </a:pPr>
            <a:r>
              <a:rPr lang="en-US" sz="4400">
                <a:solidFill>
                  <a:schemeClr val="dk1"/>
                </a:solidFill>
              </a:rPr>
              <a:t>Materials</a:t>
            </a:r>
            <a:endParaRPr sz="4400">
              <a:solidFill>
                <a:schemeClr val="dk1"/>
              </a:solidFill>
            </a:endParaRPr>
          </a:p>
          <a:p>
            <a:pPr marL="0" indent="0">
              <a:spcBef>
                <a:spcPts val="640"/>
              </a:spcBef>
              <a:buNone/>
            </a:pPr>
            <a:r>
              <a:rPr lang="en-US" sz="4800">
                <a:solidFill>
                  <a:schemeClr val="dk1"/>
                </a:solidFill>
              </a:rPr>
              <a:t>Food</a:t>
            </a:r>
          </a:p>
          <a:p>
            <a:pPr lvl="1">
              <a:spcBef>
                <a:spcPts val="640"/>
              </a:spcBef>
              <a:buFont typeface="Arial" panose="020B0604020202020204" pitchFamily="34" charset="0"/>
              <a:buChar char="•"/>
            </a:pPr>
            <a:r>
              <a:rPr lang="en-US" sz="4400">
                <a:solidFill>
                  <a:schemeClr val="dk1"/>
                </a:solidFill>
              </a:rPr>
              <a:t>Allergies</a:t>
            </a:r>
          </a:p>
          <a:p>
            <a:pPr lvl="1">
              <a:spcBef>
                <a:spcPts val="640"/>
              </a:spcBef>
              <a:buFont typeface="Arial" panose="020B0604020202020204" pitchFamily="34" charset="0"/>
              <a:buChar char="•"/>
            </a:pPr>
            <a:r>
              <a:rPr lang="en-US" sz="4400">
                <a:solidFill>
                  <a:schemeClr val="dk1"/>
                </a:solidFill>
              </a:rPr>
              <a:t>Special Meals </a:t>
            </a:r>
          </a:p>
          <a:p>
            <a:pPr marL="0" indent="0">
              <a:spcBef>
                <a:spcPts val="640"/>
              </a:spcBef>
              <a:buNone/>
            </a:pPr>
            <a:r>
              <a:rPr lang="en-US" sz="4800">
                <a:solidFill>
                  <a:schemeClr val="dk1"/>
                </a:solidFill>
              </a:rPr>
              <a:t>Bathrooms</a:t>
            </a:r>
          </a:p>
          <a:p>
            <a:pPr marL="0" indent="0">
              <a:spcBef>
                <a:spcPts val="640"/>
              </a:spcBef>
              <a:buNone/>
            </a:pPr>
            <a:r>
              <a:rPr lang="en-US" sz="4800">
                <a:solidFill>
                  <a:schemeClr val="dk1"/>
                </a:solidFill>
              </a:rPr>
              <a:t>Room Temperature</a:t>
            </a:r>
          </a:p>
          <a:p>
            <a:pPr marL="0" indent="0">
              <a:spcBef>
                <a:spcPts val="640"/>
              </a:spcBef>
              <a:buNone/>
            </a:pPr>
            <a:r>
              <a:rPr lang="en-US" sz="4800">
                <a:solidFill>
                  <a:schemeClr val="dk1"/>
                </a:solidFill>
              </a:rPr>
              <a:t>Solidarity Captain </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2403110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61BBC20-FC94-0FF4-E3D1-9C827CC4504C}"/>
              </a:ext>
            </a:extLst>
          </p:cNvPr>
          <p:cNvSpPr>
            <a:spLocks noGrp="1"/>
          </p:cNvSpPr>
          <p:nvPr>
            <p:ph type="title"/>
          </p:nvPr>
        </p:nvSpPr>
        <p:spPr>
          <a:xfrm>
            <a:off x="5832389" y="177800"/>
            <a:ext cx="5543848" cy="1239837"/>
          </a:xfrm>
        </p:spPr>
        <p:txBody>
          <a:bodyPr/>
          <a:lstStyle/>
          <a:p>
            <a:r>
              <a:rPr lang="en-US"/>
              <a:t>Who is in the room?</a:t>
            </a:r>
          </a:p>
        </p:txBody>
      </p:sp>
      <p:sp>
        <p:nvSpPr>
          <p:cNvPr id="8" name="Content Placeholder 7">
            <a:extLst>
              <a:ext uri="{FF2B5EF4-FFF2-40B4-BE49-F238E27FC236}">
                <a16:creationId xmlns:a16="http://schemas.microsoft.com/office/drawing/2014/main" id="{343F2E68-92B3-81F2-6C41-3BCF696C5763}"/>
              </a:ext>
            </a:extLst>
          </p:cNvPr>
          <p:cNvSpPr>
            <a:spLocks noGrp="1"/>
          </p:cNvSpPr>
          <p:nvPr>
            <p:ph idx="1"/>
          </p:nvPr>
        </p:nvSpPr>
        <p:spPr>
          <a:xfrm>
            <a:off x="5832389" y="1600200"/>
            <a:ext cx="5543848" cy="4572000"/>
          </a:xfrm>
        </p:spPr>
        <p:txBody>
          <a:bodyPr/>
          <a:lstStyle/>
          <a:p>
            <a:pPr marL="0" indent="0">
              <a:buNone/>
            </a:pPr>
            <a:r>
              <a:rPr lang="en-US"/>
              <a:t>Share Your</a:t>
            </a:r>
          </a:p>
          <a:p>
            <a:pPr>
              <a:buFont typeface="Arial" panose="020B0604020202020204" pitchFamily="34" charset="0"/>
              <a:buChar char="•"/>
            </a:pPr>
            <a:r>
              <a:rPr lang="en-US"/>
              <a:t>Name</a:t>
            </a:r>
          </a:p>
          <a:p>
            <a:pPr>
              <a:buFont typeface="Arial" panose="020B0604020202020204" pitchFamily="34" charset="0"/>
              <a:buChar char="•"/>
            </a:pPr>
            <a:r>
              <a:rPr lang="en-US"/>
              <a:t>Pronouns</a:t>
            </a:r>
          </a:p>
          <a:p>
            <a:pPr>
              <a:buFont typeface="Arial" panose="020B0604020202020204" pitchFamily="34" charset="0"/>
              <a:buChar char="•"/>
            </a:pPr>
            <a:r>
              <a:rPr lang="en-US"/>
              <a:t>Location</a:t>
            </a:r>
          </a:p>
        </p:txBody>
      </p:sp>
      <p:sp>
        <p:nvSpPr>
          <p:cNvPr id="4" name="Slide Number Placeholder 3"/>
          <p:cNvSpPr>
            <a:spLocks noGrp="1"/>
          </p:cNvSpPr>
          <p:nvPr>
            <p:ph type="sldNum" sz="quarter" idx="12"/>
          </p:nvPr>
        </p:nvSpPr>
        <p:spPr/>
        <p:txBody>
          <a:bodyPr/>
          <a:lstStyle/>
          <a:p>
            <a:fld id="{5414DF46-E7D2-4146-95BA-57A23C39CF98}" type="slidenum">
              <a:rPr lang="en-US" smtClean="0"/>
              <a:t>9</a:t>
            </a:fld>
            <a:endParaRPr lang="en-US"/>
          </a:p>
        </p:txBody>
      </p:sp>
      <p:pic>
        <p:nvPicPr>
          <p:cNvPr id="5" name="Picture 2" descr="830+ Diverse People Thinking Stock Illustrations, Royalty-Free Vector  Graphics &amp; Clip Art - iStock"/>
          <p:cNvPicPr>
            <a:picLocks noChangeAspect="1" noChangeArrowheads="1"/>
          </p:cNvPicPr>
          <p:nvPr/>
        </p:nvPicPr>
        <p:blipFill rotWithShape="1">
          <a:blip r:embed="rId2">
            <a:extLst>
              <a:ext uri="{28A0092B-C50C-407E-A947-70E740481C1C}">
                <a14:useLocalDpi xmlns:a14="http://schemas.microsoft.com/office/drawing/2010/main" val="0"/>
              </a:ext>
            </a:extLst>
          </a:blip>
          <a:srcRect l="11144" b="1865"/>
          <a:stretch/>
        </p:blipFill>
        <p:spPr bwMode="auto">
          <a:xfrm>
            <a:off x="636104" y="704114"/>
            <a:ext cx="4648460" cy="4841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0754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97043" y="372980"/>
            <a:ext cx="12224084" cy="5811252"/>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553250" y="96214"/>
            <a:ext cx="10615825" cy="584200"/>
          </a:xfrm>
        </p:spPr>
        <p:txBody>
          <a:bodyPr>
            <a:normAutofit fontScale="90000"/>
          </a:bodyPr>
          <a:lstStyle/>
          <a:p>
            <a:r>
              <a:rPr lang="en-US" b="1"/>
              <a:t>Community Agreements (p. 2)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723209" y="866702"/>
            <a:ext cx="7291806" cy="5476056"/>
          </a:xfrm>
          <a:solidFill>
            <a:schemeClr val="bg1">
              <a:alpha val="0"/>
            </a:schemeClr>
          </a:solidFill>
        </p:spPr>
        <p:txBody>
          <a:bodyPr vert="horz" lIns="0" tIns="45708" rIns="0" bIns="45708" rtlCol="0" anchor="t">
            <a:noAutofit/>
          </a:bodyPr>
          <a:lstStyle/>
          <a:p>
            <a:pPr marL="0" indent="0">
              <a:buNone/>
            </a:pPr>
            <a:r>
              <a:rPr lang="en-US" sz="2400"/>
              <a:t>Using Self-Awareness and Self-Knowledge </a:t>
            </a:r>
          </a:p>
          <a:p>
            <a:pPr marL="0" indent="0">
              <a:buNone/>
            </a:pPr>
            <a:r>
              <a:rPr lang="en-US" sz="2400"/>
              <a:t>Listening for Understanding</a:t>
            </a:r>
          </a:p>
          <a:p>
            <a:pPr marL="0" indent="0">
              <a:buNone/>
            </a:pPr>
            <a:r>
              <a:rPr lang="en-US" sz="2400"/>
              <a:t>Being Gracious</a:t>
            </a:r>
          </a:p>
          <a:p>
            <a:pPr marL="0" indent="0">
              <a:buNone/>
            </a:pPr>
            <a:r>
              <a:rPr lang="en-US" sz="2400"/>
              <a:t>Staying Engaged</a:t>
            </a:r>
          </a:p>
          <a:p>
            <a:pPr marL="0" indent="0">
              <a:buNone/>
            </a:pPr>
            <a:r>
              <a:rPr lang="en-US" sz="2400"/>
              <a:t>Being Open and Suspend Judgment</a:t>
            </a:r>
          </a:p>
          <a:p>
            <a:pPr marL="0" indent="0">
              <a:buNone/>
            </a:pPr>
            <a:r>
              <a:rPr lang="en-US" sz="2400"/>
              <a:t>Saying “I”- tell your truth</a:t>
            </a:r>
          </a:p>
          <a:p>
            <a:pPr marL="0" indent="0">
              <a:buNone/>
            </a:pPr>
            <a:r>
              <a:rPr lang="en-US" sz="2400"/>
              <a:t>Leaning into Discomfort </a:t>
            </a:r>
          </a:p>
          <a:p>
            <a:pPr marL="0" indent="0">
              <a:buNone/>
            </a:pPr>
            <a:r>
              <a:rPr lang="en-US" sz="2400"/>
              <a:t>Reaching Empathy</a:t>
            </a:r>
          </a:p>
          <a:p>
            <a:pPr marL="0" indent="0">
              <a:buNone/>
            </a:pPr>
            <a:r>
              <a:rPr lang="en-US" sz="2400"/>
              <a:t>Expecting Non-Resolution and Non-Closure</a:t>
            </a:r>
          </a:p>
          <a:p>
            <a:pPr marL="0" indent="0">
              <a:buNone/>
            </a:pPr>
            <a:r>
              <a:rPr lang="en-US" sz="2750"/>
              <a:t> </a:t>
            </a:r>
            <a:r>
              <a:rPr lang="en-US" sz="1200"/>
              <a:t>Adapted from “Embracing equity and inclusion”, Annie E. Casey Foundation</a:t>
            </a:r>
          </a:p>
        </p:txBody>
      </p:sp>
    </p:spTree>
    <p:extLst>
      <p:ext uri="{BB962C8B-B14F-4D97-AF65-F5344CB8AC3E}">
        <p14:creationId xmlns:p14="http://schemas.microsoft.com/office/powerpoint/2010/main" val="956743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D0358-848B-7BB7-8797-75AA336C8C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E26548-F6FC-9139-22E7-A9ECF6ABD3DF}"/>
              </a:ext>
            </a:extLst>
          </p:cNvPr>
          <p:cNvSpPr>
            <a:spLocks noGrp="1"/>
          </p:cNvSpPr>
          <p:nvPr>
            <p:ph type="title"/>
          </p:nvPr>
        </p:nvSpPr>
        <p:spPr>
          <a:xfrm>
            <a:off x="3503612" y="2614795"/>
            <a:ext cx="7421551" cy="1010411"/>
          </a:xfrm>
          <a:noFill/>
        </p:spPr>
        <p:txBody>
          <a:bodyPr>
            <a:noAutofit/>
          </a:bodyPr>
          <a:lstStyle/>
          <a:p>
            <a:r>
              <a:rPr lang="en-US" sz="7200"/>
              <a:t>Our History and Our Values</a:t>
            </a:r>
            <a:endParaRPr lang="en-US"/>
          </a:p>
        </p:txBody>
      </p:sp>
    </p:spTree>
    <p:extLst>
      <p:ext uri="{BB962C8B-B14F-4D97-AF65-F5344CB8AC3E}">
        <p14:creationId xmlns:p14="http://schemas.microsoft.com/office/powerpoint/2010/main" val="3170111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C44D8-A79E-3329-C12C-94DCE5F012C5}"/>
              </a:ext>
            </a:extLst>
          </p:cNvPr>
          <p:cNvSpPr>
            <a:spLocks noGrp="1"/>
          </p:cNvSpPr>
          <p:nvPr>
            <p:ph type="title"/>
          </p:nvPr>
        </p:nvSpPr>
        <p:spPr/>
        <p:txBody>
          <a:bodyPr/>
          <a:lstStyle/>
          <a:p>
            <a:r>
              <a:rPr lang="en-US"/>
              <a:t>THE HISTORY OF THOSE WHO CAME BEFORE</a:t>
            </a:r>
          </a:p>
        </p:txBody>
      </p:sp>
      <p:sp>
        <p:nvSpPr>
          <p:cNvPr id="3" name="Content Placeholder 2">
            <a:extLst>
              <a:ext uri="{FF2B5EF4-FFF2-40B4-BE49-F238E27FC236}">
                <a16:creationId xmlns:a16="http://schemas.microsoft.com/office/drawing/2014/main" id="{5F568347-DB31-F480-1D47-4B6C73957A16}"/>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50BD54A7-ED22-0074-4C35-FABFA7DF60FE}"/>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1785673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E9250-BDDD-C6ED-1426-83C84445DFEE}"/>
              </a:ext>
            </a:extLst>
          </p:cNvPr>
          <p:cNvSpPr>
            <a:spLocks noGrp="1"/>
          </p:cNvSpPr>
          <p:nvPr>
            <p:ph type="title"/>
          </p:nvPr>
        </p:nvSpPr>
        <p:spPr>
          <a:xfrm>
            <a:off x="1203011" y="207946"/>
            <a:ext cx="9782801" cy="786842"/>
          </a:xfrm>
        </p:spPr>
        <p:txBody>
          <a:bodyPr vert="horz" lIns="91440" tIns="45720" rIns="91440" bIns="45720" rtlCol="0" anchor="b">
            <a:normAutofit/>
          </a:bodyPr>
          <a:lstStyle/>
          <a:p>
            <a:r>
              <a:rPr lang="en-US"/>
              <a:t>What are core values? (p.4)</a:t>
            </a:r>
          </a:p>
        </p:txBody>
      </p:sp>
      <p:sp>
        <p:nvSpPr>
          <p:cNvPr id="3" name="Content Placeholder 2">
            <a:extLst>
              <a:ext uri="{FF2B5EF4-FFF2-40B4-BE49-F238E27FC236}">
                <a16:creationId xmlns:a16="http://schemas.microsoft.com/office/drawing/2014/main" id="{781658CF-465C-0A56-0065-CFA671BBD25E}"/>
              </a:ext>
            </a:extLst>
          </p:cNvPr>
          <p:cNvSpPr>
            <a:spLocks noGrp="1"/>
          </p:cNvSpPr>
          <p:nvPr>
            <p:ph sz="half" idx="1"/>
          </p:nvPr>
        </p:nvSpPr>
        <p:spPr>
          <a:xfrm>
            <a:off x="1040776" y="1384160"/>
            <a:ext cx="5053635" cy="4572000"/>
          </a:xfrm>
        </p:spPr>
        <p:txBody>
          <a:bodyPr vert="horz" lIns="91440" tIns="45720" rIns="91440" bIns="45720" rtlCol="0" anchor="t">
            <a:normAutofit/>
          </a:bodyPr>
          <a:lstStyle/>
          <a:p>
            <a:pPr>
              <a:lnSpc>
                <a:spcPct val="100000"/>
              </a:lnSpc>
              <a:buFont typeface="Arial" panose="020B0604020202020204" pitchFamily="34" charset="0"/>
              <a:buChar char="•"/>
            </a:pPr>
            <a:r>
              <a:rPr lang="en-US" sz="2000">
                <a:solidFill>
                  <a:schemeClr val="tx2"/>
                </a:solidFill>
                <a:ea typeface="+mn-lt"/>
                <a:cs typeface="+mn-lt"/>
              </a:rPr>
              <a:t>Core Values are the things that guide us when things are getting difficult or challenging. </a:t>
            </a:r>
            <a:endParaRPr lang="en-US" sz="2000">
              <a:solidFill>
                <a:schemeClr val="tx2"/>
              </a:solidFill>
            </a:endParaRPr>
          </a:p>
          <a:p>
            <a:pPr>
              <a:lnSpc>
                <a:spcPct val="100000"/>
              </a:lnSpc>
              <a:buFont typeface="Arial" panose="020B0604020202020204" pitchFamily="34" charset="0"/>
              <a:buChar char="•"/>
            </a:pPr>
            <a:r>
              <a:rPr lang="en-US" sz="2000">
                <a:solidFill>
                  <a:schemeClr val="tx2"/>
                </a:solidFill>
                <a:ea typeface="+mn-lt"/>
                <a:cs typeface="+mn-lt"/>
              </a:rPr>
              <a:t>Core Values are important to discuss with your core leadership team so that you understand, and they know what will motivate them and what will motivate you in times of difficulty. It is why you are willing to do this work-</a:t>
            </a:r>
            <a:endParaRPr lang="en-US" sz="2000">
              <a:solidFill>
                <a:schemeClr val="tx2"/>
              </a:solidFill>
            </a:endParaRPr>
          </a:p>
          <a:p>
            <a:pPr>
              <a:lnSpc>
                <a:spcPct val="100000"/>
              </a:lnSpc>
              <a:buFont typeface="Arial" panose="020B0604020202020204" pitchFamily="34" charset="0"/>
              <a:buChar char="•"/>
            </a:pPr>
            <a:r>
              <a:rPr lang="en-US" sz="2000">
                <a:solidFill>
                  <a:schemeClr val="tx2"/>
                </a:solidFill>
              </a:rPr>
              <a:t>Examples: teamwork, compassion, curiosity, integrity, courage, faith, sustainability, competition, loyalty, kindness...</a:t>
            </a:r>
          </a:p>
        </p:txBody>
      </p:sp>
      <p:pic>
        <p:nvPicPr>
          <p:cNvPr id="5" name="Picture 4" descr="A close-up of words&#10;&#10;AI-generated content may be incorrect.">
            <a:extLst>
              <a:ext uri="{FF2B5EF4-FFF2-40B4-BE49-F238E27FC236}">
                <a16:creationId xmlns:a16="http://schemas.microsoft.com/office/drawing/2014/main" id="{EE8D05B1-9766-0160-7A78-F763A31011D5}"/>
              </a:ext>
            </a:extLst>
          </p:cNvPr>
          <p:cNvPicPr>
            <a:picLocks noChangeAspect="1"/>
          </p:cNvPicPr>
          <p:nvPr/>
        </p:nvPicPr>
        <p:blipFill>
          <a:blip r:embed="rId2">
            <a:extLst>
              <a:ext uri="{837473B0-CC2E-450A-ABE3-18F120FF3D39}">
                <a1611:picAttrSrcUrl xmlns:a1611="http://schemas.microsoft.com/office/drawing/2016/11/main" r:id="rId3"/>
              </a:ext>
            </a:extLst>
          </a:blip>
          <a:srcRect l="25504" r="20525" b="-2"/>
          <a:stretch>
            <a:fillRect/>
          </a:stretch>
        </p:blipFill>
        <p:spPr>
          <a:xfrm>
            <a:off x="6943489" y="1143000"/>
            <a:ext cx="4814586" cy="4572000"/>
          </a:xfrm>
          <a:prstGeom prst="rect">
            <a:avLst/>
          </a:prstGeom>
          <a:noFill/>
        </p:spPr>
      </p:pic>
    </p:spTree>
    <p:extLst>
      <p:ext uri="{BB962C8B-B14F-4D97-AF65-F5344CB8AC3E}">
        <p14:creationId xmlns:p14="http://schemas.microsoft.com/office/powerpoint/2010/main" val="1848376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DFCC7A9-2636-FC26-9801-C842166E12E3}"/>
              </a:ext>
            </a:extLst>
          </p:cNvPr>
          <p:cNvSpPr>
            <a:spLocks noGrp="1"/>
          </p:cNvSpPr>
          <p:nvPr>
            <p:ph type="title"/>
          </p:nvPr>
        </p:nvSpPr>
        <p:spPr>
          <a:xfrm>
            <a:off x="1033587" y="177800"/>
            <a:ext cx="9782801" cy="965200"/>
          </a:xfrm>
        </p:spPr>
        <p:txBody>
          <a:bodyPr anchor="b">
            <a:normAutofit/>
          </a:bodyPr>
          <a:lstStyle/>
          <a:p>
            <a:r>
              <a:rPr lang="en-US"/>
              <a:t>In Your Group: </a:t>
            </a:r>
            <a:endParaRPr lang="en-US" dirty="0"/>
          </a:p>
        </p:txBody>
      </p:sp>
      <p:sp>
        <p:nvSpPr>
          <p:cNvPr id="3" name="Content Placeholder 2"/>
          <p:cNvSpPr>
            <a:spLocks noGrp="1"/>
          </p:cNvSpPr>
          <p:nvPr>
            <p:ph sz="half" idx="2"/>
          </p:nvPr>
        </p:nvSpPr>
        <p:spPr>
          <a:xfrm>
            <a:off x="1028240" y="1714692"/>
            <a:ext cx="7092013" cy="4572000"/>
          </a:xfrm>
        </p:spPr>
        <p:txBody>
          <a:bodyPr vert="horz" lIns="91440" tIns="45720" rIns="91440" bIns="45720" rtlCol="0" anchor="t">
            <a:normAutofit/>
          </a:bodyPr>
          <a:lstStyle/>
          <a:p>
            <a:pPr marL="246380" indent="-246380">
              <a:buFont typeface="Arial" panose="020B0604020202020204" pitchFamily="34" charset="0"/>
              <a:buChar char="•"/>
            </a:pPr>
            <a:r>
              <a:rPr lang="en-US" dirty="0"/>
              <a:t>Identify the core values of each member</a:t>
            </a:r>
          </a:p>
          <a:p>
            <a:pPr marL="246380" indent="-246380">
              <a:buFont typeface="Arial" panose="020B0604020202020204" pitchFamily="34" charset="0"/>
              <a:buChar char="•"/>
            </a:pPr>
            <a:r>
              <a:rPr lang="en-US"/>
              <a:t>City and State</a:t>
            </a:r>
            <a:endParaRPr lang="en-US" dirty="0"/>
          </a:p>
          <a:p>
            <a:pPr marL="246380" indent="-246380">
              <a:buFont typeface="Arial" panose="020B0604020202020204" pitchFamily="34" charset="0"/>
              <a:buChar char="•"/>
            </a:pPr>
            <a:r>
              <a:rPr lang="en-US"/>
              <a:t>What does your team hope to accomplish </a:t>
            </a:r>
          </a:p>
          <a:p>
            <a:pPr marL="246380" indent="-246380">
              <a:buFont typeface="Arial" panose="020B0604020202020204" pitchFamily="34" charset="0"/>
              <a:buChar char="•"/>
            </a:pPr>
            <a:endParaRPr lang="en-US" dirty="0"/>
          </a:p>
          <a:p>
            <a:pPr marL="246380" indent="-246380">
              <a:buFont typeface="Arial" panose="020B0604020202020204" pitchFamily="34" charset="0"/>
              <a:buChar char="•"/>
            </a:pPr>
            <a:r>
              <a:rPr lang="en-US"/>
              <a:t>Be ready to report out! </a:t>
            </a:r>
            <a:endParaRPr lang="en-US" dirty="0"/>
          </a:p>
        </p:txBody>
      </p:sp>
    </p:spTree>
    <p:extLst>
      <p:ext uri="{BB962C8B-B14F-4D97-AF65-F5344CB8AC3E}">
        <p14:creationId xmlns:p14="http://schemas.microsoft.com/office/powerpoint/2010/main" val="1382116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76CDC-DD67-76E1-0556-AC537ACB62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9DC9E6-2C70-C7EB-6FED-0339B8F63E92}"/>
              </a:ext>
            </a:extLst>
          </p:cNvPr>
          <p:cNvSpPr>
            <a:spLocks noGrp="1"/>
          </p:cNvSpPr>
          <p:nvPr>
            <p:ph type="title"/>
          </p:nvPr>
        </p:nvSpPr>
        <p:spPr>
          <a:xfrm>
            <a:off x="3503612" y="2614795"/>
            <a:ext cx="7421551" cy="1010411"/>
          </a:xfrm>
          <a:noFill/>
        </p:spPr>
        <p:txBody>
          <a:bodyPr>
            <a:noAutofit/>
          </a:bodyPr>
          <a:lstStyle/>
          <a:p>
            <a:r>
              <a:rPr lang="en-US" sz="7200"/>
              <a:t>WE INTERUPT THIS PROGRAM</a:t>
            </a:r>
            <a:endParaRPr lang="en-US"/>
          </a:p>
        </p:txBody>
      </p:sp>
      <p:sp>
        <p:nvSpPr>
          <p:cNvPr id="4" name="Text Placeholder 3">
            <a:extLst>
              <a:ext uri="{FF2B5EF4-FFF2-40B4-BE49-F238E27FC236}">
                <a16:creationId xmlns:a16="http://schemas.microsoft.com/office/drawing/2014/main" id="{A7EB0217-4EAC-122E-D32E-C995404ADD6B}"/>
              </a:ext>
            </a:extLst>
          </p:cNvPr>
          <p:cNvSpPr>
            <a:spLocks noGrp="1"/>
          </p:cNvSpPr>
          <p:nvPr>
            <p:ph type="body" idx="1"/>
          </p:nvPr>
        </p:nvSpPr>
        <p:spPr>
          <a:xfrm>
            <a:off x="3582075" y="3625206"/>
            <a:ext cx="7264623" cy="1150203"/>
          </a:xfrm>
        </p:spPr>
        <p:txBody>
          <a:bodyPr/>
          <a:lstStyle/>
          <a:p>
            <a:endParaRPr lang="en-US" dirty="0"/>
          </a:p>
        </p:txBody>
      </p:sp>
    </p:spTree>
    <p:extLst>
      <p:ext uri="{BB962C8B-B14F-4D97-AF65-F5344CB8AC3E}">
        <p14:creationId xmlns:p14="http://schemas.microsoft.com/office/powerpoint/2010/main" val="470448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49FC5-AD30-C8A6-E604-B4E012E6E01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C767B9C-46AE-2490-A991-8CD842463614}"/>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D33C2F59-9DB9-E8A3-3906-1F363CF892C7}"/>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4095763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3CF63-02E6-5FFE-ADEC-DB07D2060B8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6AD4990-2BE2-EAE2-FDC7-F984A63BED98}"/>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20D9ACF3-CCAA-390B-049C-D09D88982472}"/>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1574925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F52F0-1811-F815-A944-6A3704E6D5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291F35-2572-8D92-3F4D-F29B52E44DDF}"/>
              </a:ext>
            </a:extLst>
          </p:cNvPr>
          <p:cNvSpPr>
            <a:spLocks noGrp="1"/>
          </p:cNvSpPr>
          <p:nvPr>
            <p:ph type="title"/>
          </p:nvPr>
        </p:nvSpPr>
        <p:spPr>
          <a:xfrm>
            <a:off x="662018" y="894010"/>
            <a:ext cx="2563096" cy="1134165"/>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F563377F-4144-F3FE-7DEA-03F3551690E1}"/>
              </a:ext>
            </a:extLst>
          </p:cNvPr>
          <p:cNvSpPr>
            <a:spLocks noGrp="1"/>
          </p:cNvSpPr>
          <p:nvPr>
            <p:ph idx="1"/>
          </p:nvPr>
        </p:nvSpPr>
        <p:spPr>
          <a:xfrm>
            <a:off x="3321921" y="894010"/>
            <a:ext cx="8204886" cy="4814812"/>
          </a:xfrm>
        </p:spPr>
        <p:txBody>
          <a:bodyPr vert="horz" lIns="91440" tIns="45720" rIns="91440" bIns="45720" rtlCol="0" anchor="t">
            <a:noAutofit/>
          </a:bodyPr>
          <a:lstStyle/>
          <a:p>
            <a:pPr>
              <a:lnSpc>
                <a:spcPct val="150000"/>
              </a:lnSpc>
              <a:buFont typeface="Arial" panose="020B0604020202020204" pitchFamily="34" charset="0"/>
              <a:buChar char="•"/>
            </a:pPr>
            <a:r>
              <a:rPr lang="en-US" sz="3200"/>
              <a:t>Shared values is a foundation for building trust and campaign participation.</a:t>
            </a:r>
          </a:p>
          <a:p>
            <a:pPr>
              <a:lnSpc>
                <a:spcPct val="150000"/>
              </a:lnSpc>
              <a:buFont typeface="Arial" panose="020B0604020202020204" pitchFamily="34" charset="0"/>
              <a:buChar char="•"/>
            </a:pPr>
            <a:r>
              <a:rPr lang="en-US" sz="3200"/>
              <a:t>Building a shared vision helps others find their self-interest in your goals.</a:t>
            </a:r>
          </a:p>
          <a:p>
            <a:pPr>
              <a:lnSpc>
                <a:spcPct val="150000"/>
              </a:lnSpc>
              <a:buFont typeface="Arial" panose="020B0604020202020204" pitchFamily="34" charset="0"/>
              <a:buChar char="•"/>
            </a:pPr>
            <a:r>
              <a:rPr lang="en-US" sz="3200"/>
              <a:t>A shared vision helps others see where you are going with your campaign.</a:t>
            </a:r>
          </a:p>
        </p:txBody>
      </p:sp>
      <p:pic>
        <p:nvPicPr>
          <p:cNvPr id="4" name="Picture 3">
            <a:extLst>
              <a:ext uri="{FF2B5EF4-FFF2-40B4-BE49-F238E27FC236}">
                <a16:creationId xmlns:a16="http://schemas.microsoft.com/office/drawing/2014/main" id="{F2880E35-8F13-0EF1-AF23-82BE3ED7EA2B}"/>
              </a:ext>
            </a:extLst>
          </p:cNvPr>
          <p:cNvPicPr/>
          <p:nvPr/>
        </p:nvPicPr>
        <p:blipFill rotWithShape="1">
          <a:blip r:embed="rId2"/>
          <a:srcRect l="3839" t="29433" r="75686" b="29787"/>
          <a:stretch/>
        </p:blipFill>
        <p:spPr>
          <a:xfrm>
            <a:off x="662018" y="2244129"/>
            <a:ext cx="2129440" cy="2469567"/>
          </a:xfrm>
          <a:prstGeom prst="rect">
            <a:avLst/>
          </a:prstGeom>
        </p:spPr>
      </p:pic>
    </p:spTree>
    <p:extLst>
      <p:ext uri="{BB962C8B-B14F-4D97-AF65-F5344CB8AC3E}">
        <p14:creationId xmlns:p14="http://schemas.microsoft.com/office/powerpoint/2010/main" val="8386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F07BE-1E68-AF45-BFA9-0C7DDABA4E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41BF27-8AE7-283B-54C9-DAA3E4BFAB91}"/>
              </a:ext>
            </a:extLst>
          </p:cNvPr>
          <p:cNvSpPr>
            <a:spLocks noGrp="1"/>
          </p:cNvSpPr>
          <p:nvPr>
            <p:ph type="title"/>
          </p:nvPr>
        </p:nvSpPr>
        <p:spPr>
          <a:xfrm>
            <a:off x="662017" y="538411"/>
            <a:ext cx="2374306" cy="995750"/>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811B9535-D198-48C6-1C52-375A8B1807D5}"/>
              </a:ext>
            </a:extLst>
          </p:cNvPr>
          <p:cNvSpPr>
            <a:spLocks noGrp="1"/>
          </p:cNvSpPr>
          <p:nvPr>
            <p:ph idx="1"/>
          </p:nvPr>
        </p:nvSpPr>
        <p:spPr>
          <a:xfrm>
            <a:off x="3036323" y="746191"/>
            <a:ext cx="8733223" cy="5339649"/>
          </a:xfrm>
        </p:spPr>
        <p:txBody>
          <a:bodyPr vert="horz" lIns="91440" tIns="45720" rIns="91440" bIns="45720" rtlCol="0" anchor="t">
            <a:noAutofit/>
          </a:bodyPr>
          <a:lstStyle/>
          <a:p>
            <a:pPr>
              <a:lnSpc>
                <a:spcPct val="150000"/>
              </a:lnSpc>
              <a:buFont typeface="Arial" panose="020B0604020202020204" pitchFamily="34" charset="0"/>
              <a:buChar char="•"/>
            </a:pPr>
            <a:r>
              <a:rPr lang="en-US" sz="2400"/>
              <a:t>Shared values are a foundation for building trust and campaign participation. </a:t>
            </a:r>
          </a:p>
          <a:p>
            <a:pPr>
              <a:lnSpc>
                <a:spcPct val="150000"/>
              </a:lnSpc>
              <a:buFont typeface="Arial" panose="020B0604020202020204" pitchFamily="34" charset="0"/>
              <a:buChar char="•"/>
            </a:pPr>
            <a:r>
              <a:rPr lang="en-US" sz="2400"/>
              <a:t>A shared vision creates understanding of the goal but also:</a:t>
            </a:r>
          </a:p>
          <a:p>
            <a:pPr lvl="1">
              <a:lnSpc>
                <a:spcPct val="150000"/>
              </a:lnSpc>
              <a:buFont typeface="Arial" panose="020B0604020202020204" pitchFamily="34" charset="0"/>
              <a:buChar char="•"/>
            </a:pPr>
            <a:r>
              <a:rPr lang="en-US"/>
              <a:t>How the work will be done</a:t>
            </a:r>
          </a:p>
          <a:p>
            <a:pPr lvl="1">
              <a:lnSpc>
                <a:spcPct val="150000"/>
              </a:lnSpc>
              <a:buFont typeface="Arial" panose="020B0604020202020204" pitchFamily="34" charset="0"/>
              <a:buChar char="•"/>
            </a:pPr>
            <a:r>
              <a:rPr lang="en-US"/>
              <a:t>Roles members can have and the self interest to choose them.</a:t>
            </a:r>
          </a:p>
          <a:p>
            <a:pPr>
              <a:lnSpc>
                <a:spcPct val="150000"/>
              </a:lnSpc>
              <a:buFont typeface="Arial" panose="020B0604020202020204" pitchFamily="34" charset="0"/>
              <a:buChar char="•"/>
            </a:pPr>
            <a:r>
              <a:rPr lang="en-US" sz="2400"/>
              <a:t>Remember to listen to the values of others.</a:t>
            </a:r>
          </a:p>
          <a:p>
            <a:pPr>
              <a:lnSpc>
                <a:spcPct val="150000"/>
              </a:lnSpc>
              <a:buFont typeface="Arial" panose="020B0604020202020204" pitchFamily="34" charset="0"/>
              <a:buChar char="•"/>
            </a:pPr>
            <a:r>
              <a:rPr lang="en-US" sz="2400"/>
              <a:t>People do not value what they do not build. </a:t>
            </a:r>
            <a:endParaRPr lang="en-US" sz="3200"/>
          </a:p>
          <a:p>
            <a:pPr marL="0" indent="0">
              <a:buNone/>
            </a:pPr>
            <a:endParaRPr lang="en-US" sz="3200"/>
          </a:p>
        </p:txBody>
      </p:sp>
      <p:pic>
        <p:nvPicPr>
          <p:cNvPr id="4" name="Picture 3">
            <a:extLst>
              <a:ext uri="{FF2B5EF4-FFF2-40B4-BE49-F238E27FC236}">
                <a16:creationId xmlns:a16="http://schemas.microsoft.com/office/drawing/2014/main" id="{68F55ACC-3B8B-3525-5104-09319132DE91}"/>
              </a:ext>
            </a:extLst>
          </p:cNvPr>
          <p:cNvPicPr/>
          <p:nvPr/>
        </p:nvPicPr>
        <p:blipFill rotWithShape="1">
          <a:blip r:embed="rId2"/>
          <a:srcRect l="3839" t="29433" r="75686" b="29787"/>
          <a:stretch/>
        </p:blipFill>
        <p:spPr>
          <a:xfrm>
            <a:off x="662018" y="2244129"/>
            <a:ext cx="2129440" cy="2469567"/>
          </a:xfrm>
          <a:prstGeom prst="rect">
            <a:avLst/>
          </a:prstGeom>
        </p:spPr>
      </p:pic>
    </p:spTree>
    <p:extLst>
      <p:ext uri="{BB962C8B-B14F-4D97-AF65-F5344CB8AC3E}">
        <p14:creationId xmlns:p14="http://schemas.microsoft.com/office/powerpoint/2010/main" val="2252899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774CB-7A8B-30B1-E255-EC0546ADFD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788F38-9192-7220-832D-8AB0B16CEA35}"/>
              </a:ext>
            </a:extLst>
          </p:cNvPr>
          <p:cNvSpPr>
            <a:spLocks noGrp="1"/>
          </p:cNvSpPr>
          <p:nvPr>
            <p:ph type="title"/>
          </p:nvPr>
        </p:nvSpPr>
        <p:spPr/>
        <p:txBody>
          <a:bodyPr anchor="b">
            <a:normAutofit/>
          </a:bodyPr>
          <a:lstStyle/>
          <a:p>
            <a:r>
              <a:rPr lang="en-US"/>
              <a:t>Break</a:t>
            </a:r>
            <a:br>
              <a:rPr lang="en-US"/>
            </a:br>
            <a:br>
              <a:rPr lang="en-US"/>
            </a:br>
            <a:r>
              <a:rPr lang="en-US"/>
              <a:t>10:30-10:45</a:t>
            </a:r>
          </a:p>
        </p:txBody>
      </p:sp>
      <p:sp>
        <p:nvSpPr>
          <p:cNvPr id="3" name="Content Placeholder 2">
            <a:extLst>
              <a:ext uri="{FF2B5EF4-FFF2-40B4-BE49-F238E27FC236}">
                <a16:creationId xmlns:a16="http://schemas.microsoft.com/office/drawing/2014/main" id="{1D59D753-FCA5-8B8D-F767-622768B88413}"/>
              </a:ext>
            </a:extLst>
          </p:cNvPr>
          <p:cNvSpPr>
            <a:spLocks noGrp="1"/>
          </p:cNvSpPr>
          <p:nvPr>
            <p:ph type="body" idx="1"/>
          </p:nvPr>
        </p:nvSpPr>
        <p:spPr/>
        <p:txBody>
          <a:bodyPr vert="horz" lIns="91440" tIns="45720" rIns="91440" bIns="45720" rtlCol="0" anchor="t">
            <a:normAutofit/>
          </a:bodyPr>
          <a:lstStyle/>
          <a:p>
            <a:pPr marL="246380" indent="-246380">
              <a:spcBef>
                <a:spcPts val="1000"/>
              </a:spcBef>
            </a:pPr>
            <a:endParaRPr lang="en-US"/>
          </a:p>
          <a:p>
            <a:pPr marL="246380" indent="-246380">
              <a:spcBef>
                <a:spcPts val="1000"/>
              </a:spcBef>
            </a:pPr>
            <a:endParaRPr lang="en-US"/>
          </a:p>
          <a:p>
            <a:pPr marL="246380" indent="-246380">
              <a:spcBef>
                <a:spcPts val="1000"/>
              </a:spcBef>
            </a:pPr>
            <a:endParaRPr lang="en-US"/>
          </a:p>
        </p:txBody>
      </p:sp>
    </p:spTree>
    <p:extLst>
      <p:ext uri="{BB962C8B-B14F-4D97-AF65-F5344CB8AC3E}">
        <p14:creationId xmlns:p14="http://schemas.microsoft.com/office/powerpoint/2010/main" val="2667448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2197" y="2286064"/>
            <a:ext cx="8283272" cy="1146438"/>
          </a:xfrm>
          <a:noFill/>
        </p:spPr>
        <p:txBody>
          <a:bodyPr>
            <a:noAutofit/>
          </a:bodyPr>
          <a:lstStyle/>
          <a:p>
            <a:r>
              <a:rPr lang="en-US" sz="7200"/>
              <a:t>Centering Equity</a:t>
            </a:r>
          </a:p>
        </p:txBody>
      </p:sp>
      <p:sp>
        <p:nvSpPr>
          <p:cNvPr id="4" name="Text Placeholder 3"/>
          <p:cNvSpPr>
            <a:spLocks noGrp="1"/>
          </p:cNvSpPr>
          <p:nvPr>
            <p:ph type="body" idx="1"/>
          </p:nvPr>
        </p:nvSpPr>
        <p:spPr>
          <a:xfrm>
            <a:off x="3575331" y="3548000"/>
            <a:ext cx="7264623" cy="1150203"/>
          </a:xfrm>
        </p:spPr>
        <p:txBody>
          <a:bodyPr/>
          <a:lstStyle/>
          <a:p>
            <a:r>
              <a:rPr lang="en-US"/>
              <a:t>Dr. Taraja Shephard Allen</a:t>
            </a:r>
          </a:p>
        </p:txBody>
      </p:sp>
    </p:spTree>
    <p:extLst>
      <p:ext uri="{BB962C8B-B14F-4D97-AF65-F5344CB8AC3E}">
        <p14:creationId xmlns:p14="http://schemas.microsoft.com/office/powerpoint/2010/main" val="3317857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9612C-AF71-AE62-94CB-23C8DDC1F994}"/>
              </a:ext>
            </a:extLst>
          </p:cNvPr>
          <p:cNvSpPr>
            <a:spLocks noGrp="1"/>
          </p:cNvSpPr>
          <p:nvPr>
            <p:ph type="title"/>
          </p:nvPr>
        </p:nvSpPr>
        <p:spPr>
          <a:xfrm>
            <a:off x="536680" y="30480"/>
            <a:ext cx="9782801" cy="722745"/>
          </a:xfrm>
        </p:spPr>
        <p:txBody>
          <a:bodyPr anchor="b">
            <a:normAutofit/>
          </a:bodyPr>
          <a:lstStyle/>
          <a:p>
            <a:r>
              <a:rPr lang="en-US"/>
              <a:t>An Unfinished Promise. An Incomplete Vision.</a:t>
            </a:r>
          </a:p>
        </p:txBody>
      </p:sp>
      <p:sp>
        <p:nvSpPr>
          <p:cNvPr id="3" name="Content Placeholder 2">
            <a:extLst>
              <a:ext uri="{FF2B5EF4-FFF2-40B4-BE49-F238E27FC236}">
                <a16:creationId xmlns:a16="http://schemas.microsoft.com/office/drawing/2014/main" id="{5A217AB1-D50E-9574-3013-9B557AE937DB}"/>
              </a:ext>
            </a:extLst>
          </p:cNvPr>
          <p:cNvSpPr>
            <a:spLocks noGrp="1"/>
          </p:cNvSpPr>
          <p:nvPr>
            <p:ph sz="half" idx="1"/>
          </p:nvPr>
        </p:nvSpPr>
        <p:spPr>
          <a:xfrm>
            <a:off x="615154" y="894245"/>
            <a:ext cx="6263165" cy="5323676"/>
          </a:xfrm>
        </p:spPr>
        <p:txBody>
          <a:bodyPr vert="horz" lIns="91440" tIns="45720" rIns="91440" bIns="45720" rtlCol="0" anchor="t">
            <a:noAutofit/>
          </a:bodyPr>
          <a:lstStyle/>
          <a:p>
            <a:pPr marL="0" indent="0">
              <a:lnSpc>
                <a:spcPct val="100000"/>
              </a:lnSpc>
              <a:buNone/>
            </a:pPr>
            <a:r>
              <a:rPr lang="en-US" sz="2200"/>
              <a:t>Every vision is shaped by </a:t>
            </a:r>
            <a:r>
              <a:rPr lang="en-US" sz="2200" b="1" i="1"/>
              <a:t>who was present </a:t>
            </a:r>
            <a:r>
              <a:rPr lang="en-US" sz="2200"/>
              <a:t>when it was written and who was not yet imagined.</a:t>
            </a:r>
          </a:p>
          <a:p>
            <a:pPr marL="0" indent="0">
              <a:lnSpc>
                <a:spcPct val="100000"/>
              </a:lnSpc>
              <a:buNone/>
            </a:pPr>
            <a:r>
              <a:rPr lang="en-US" sz="2200"/>
              <a:t>A vision meant to guide us all. Written with certainty. Declared complete.</a:t>
            </a:r>
          </a:p>
          <a:p>
            <a:pPr marL="0" indent="0">
              <a:lnSpc>
                <a:spcPct val="100000"/>
              </a:lnSpc>
              <a:buNone/>
            </a:pPr>
            <a:r>
              <a:rPr lang="en-US" sz="2200" b="1"/>
              <a:t>Yet:</a:t>
            </a:r>
          </a:p>
          <a:p>
            <a:pPr marL="612140" lvl="1" indent="-246380">
              <a:lnSpc>
                <a:spcPct val="100000"/>
              </a:lnSpc>
              <a:buFont typeface="Arial" panose="020B0604020202020204" pitchFamily="34" charset="0"/>
              <a:buChar char="•"/>
            </a:pPr>
            <a:r>
              <a:rPr lang="en-US" sz="2200"/>
              <a:t>power decided what mattered</a:t>
            </a:r>
          </a:p>
          <a:p>
            <a:pPr marL="612140" lvl="1" indent="-246380">
              <a:lnSpc>
                <a:spcPct val="100000"/>
              </a:lnSpc>
              <a:buFont typeface="Arial" panose="020B0604020202020204" pitchFamily="34" charset="0"/>
              <a:buChar char="•"/>
            </a:pPr>
            <a:r>
              <a:rPr lang="en-US" sz="2200"/>
              <a:t>access determined who contributed</a:t>
            </a:r>
          </a:p>
          <a:p>
            <a:pPr marL="612140" lvl="1" indent="-246380">
              <a:lnSpc>
                <a:spcPct val="100000"/>
              </a:lnSpc>
              <a:buFont typeface="Arial" panose="020B0604020202020204" pitchFamily="34" charset="0"/>
              <a:buChar char="•"/>
            </a:pPr>
            <a:r>
              <a:rPr lang="en-US" sz="2200"/>
              <a:t>silence was mistaken for agreement</a:t>
            </a:r>
          </a:p>
          <a:p>
            <a:pPr marL="0" indent="0">
              <a:lnSpc>
                <a:spcPct val="100000"/>
              </a:lnSpc>
              <a:buNone/>
            </a:pPr>
            <a:r>
              <a:rPr lang="en-US" sz="2200" b="1">
                <a:highlight>
                  <a:srgbClr val="FFFF00"/>
                </a:highlight>
              </a:rPr>
              <a:t>What we inherit is not neutral. What we build next is a choice.</a:t>
            </a:r>
          </a:p>
          <a:p>
            <a:pPr marL="0" indent="0">
              <a:lnSpc>
                <a:spcPct val="100000"/>
              </a:lnSpc>
              <a:buNone/>
            </a:pPr>
            <a:r>
              <a:rPr lang="en-US" sz="2200"/>
              <a:t>Campaigns are no different.</a:t>
            </a:r>
          </a:p>
        </p:txBody>
      </p:sp>
      <p:pic>
        <p:nvPicPr>
          <p:cNvPr id="6146" name="Picture 2">
            <a:extLst>
              <a:ext uri="{FF2B5EF4-FFF2-40B4-BE49-F238E27FC236}">
                <a16:creationId xmlns:a16="http://schemas.microsoft.com/office/drawing/2014/main" id="{377FC876-AEF4-25E8-6940-5F7458C2D6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58" t="10791" r="12774" b="11367"/>
          <a:stretch>
            <a:fillRect/>
          </a:stretch>
        </p:blipFill>
        <p:spPr bwMode="auto">
          <a:xfrm>
            <a:off x="7010399" y="1407019"/>
            <a:ext cx="4873625" cy="4043961"/>
          </a:xfrm>
          <a:prstGeom prst="rect">
            <a:avLst/>
          </a:prstGeom>
          <a:solidFill>
            <a:srgbClr val="FFFFFF"/>
          </a:solidFill>
        </p:spPr>
      </p:pic>
    </p:spTree>
    <p:extLst>
      <p:ext uri="{BB962C8B-B14F-4D97-AF65-F5344CB8AC3E}">
        <p14:creationId xmlns:p14="http://schemas.microsoft.com/office/powerpoint/2010/main" val="3187457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3E3DB-42ED-70B9-354A-562B996CDC5A}"/>
              </a:ext>
            </a:extLst>
          </p:cNvPr>
          <p:cNvSpPr>
            <a:spLocks noGrp="1"/>
          </p:cNvSpPr>
          <p:nvPr>
            <p:ph type="title"/>
          </p:nvPr>
        </p:nvSpPr>
        <p:spPr>
          <a:xfrm>
            <a:off x="903384" y="225136"/>
            <a:ext cx="3637444" cy="1094509"/>
          </a:xfrm>
        </p:spPr>
        <p:txBody>
          <a:bodyPr anchor="b">
            <a:normAutofit/>
          </a:bodyPr>
          <a:lstStyle/>
          <a:p>
            <a:pPr>
              <a:lnSpc>
                <a:spcPct val="150000"/>
              </a:lnSpc>
            </a:pPr>
            <a:r>
              <a:rPr lang="en-US" sz="2200"/>
              <a:t>Centering Equity: </a:t>
            </a:r>
            <a:br>
              <a:rPr lang="en-US" sz="2200"/>
            </a:br>
            <a:r>
              <a:rPr lang="en-US" sz="2200"/>
              <a:t>Race, Class and Gender</a:t>
            </a:r>
          </a:p>
        </p:txBody>
      </p:sp>
      <p:sp>
        <p:nvSpPr>
          <p:cNvPr id="3" name="Content Placeholder 2">
            <a:extLst>
              <a:ext uri="{FF2B5EF4-FFF2-40B4-BE49-F238E27FC236}">
                <a16:creationId xmlns:a16="http://schemas.microsoft.com/office/drawing/2014/main" id="{3EF6F71D-2EFD-5A41-080E-512948898C79}"/>
              </a:ext>
            </a:extLst>
          </p:cNvPr>
          <p:cNvSpPr>
            <a:spLocks noGrp="1"/>
          </p:cNvSpPr>
          <p:nvPr>
            <p:ph type="body" sz="half" idx="2"/>
          </p:nvPr>
        </p:nvSpPr>
        <p:spPr>
          <a:xfrm>
            <a:off x="903382" y="1596736"/>
            <a:ext cx="3769101" cy="4452372"/>
          </a:xfrm>
        </p:spPr>
        <p:txBody>
          <a:bodyPr>
            <a:normAutofit/>
          </a:bodyPr>
          <a:lstStyle/>
          <a:p>
            <a:pPr marL="0" indent="0">
              <a:buNone/>
            </a:pPr>
            <a:r>
              <a:rPr lang="en-US" b="1"/>
              <a:t>Equity is:</a:t>
            </a:r>
          </a:p>
          <a:p>
            <a:pPr marL="800100" lvl="1" indent="-342900">
              <a:buFont typeface="Arial" panose="020B0604020202020204" pitchFamily="34" charset="0"/>
              <a:buChar char="•"/>
            </a:pPr>
            <a:r>
              <a:rPr lang="en-US" sz="2000"/>
              <a:t>deliberate and intentional</a:t>
            </a:r>
          </a:p>
          <a:p>
            <a:pPr marL="800100" lvl="1" indent="-342900">
              <a:buFont typeface="Arial" panose="020B0604020202020204" pitchFamily="34" charset="0"/>
              <a:buChar char="•"/>
            </a:pPr>
            <a:r>
              <a:rPr lang="en-US" sz="2000"/>
              <a:t>rooted in history and systems</a:t>
            </a:r>
          </a:p>
          <a:p>
            <a:pPr marL="800100" lvl="1" indent="-342900">
              <a:buFont typeface="Arial" panose="020B0604020202020204" pitchFamily="34" charset="0"/>
              <a:buChar char="•"/>
            </a:pPr>
            <a:r>
              <a:rPr lang="en-US" sz="2000"/>
              <a:t>measured by outcomes, not promises</a:t>
            </a:r>
          </a:p>
          <a:p>
            <a:endParaRPr lang="en-US"/>
          </a:p>
          <a:p>
            <a:pPr marL="0" indent="0">
              <a:buNone/>
            </a:pPr>
            <a:r>
              <a:rPr lang="en-US"/>
              <a:t>It is the work of designing so everyone belongs — not just those already inside.</a:t>
            </a:r>
          </a:p>
        </p:txBody>
      </p:sp>
      <p:pic>
        <p:nvPicPr>
          <p:cNvPr id="1026" name="Picture 2" descr="What to the African American is Independence Day?">
            <a:extLst>
              <a:ext uri="{FF2B5EF4-FFF2-40B4-BE49-F238E27FC236}">
                <a16:creationId xmlns:a16="http://schemas.microsoft.com/office/drawing/2014/main" id="{EBBBE4EE-9B4B-6226-05DB-ABAE1517629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965" t="-1" r="6061" b="-1"/>
          <a:stretch>
            <a:fillRect/>
          </a:stretch>
        </p:blipFill>
        <p:spPr bwMode="auto">
          <a:xfrm>
            <a:off x="4982590" y="1004454"/>
            <a:ext cx="6790776" cy="4849091"/>
          </a:xfrm>
          <a:prstGeom prst="rect">
            <a:avLst/>
          </a:prstGeom>
          <a:solidFill>
            <a:srgbClr val="FFFFFF"/>
          </a:solidFill>
        </p:spPr>
      </p:pic>
    </p:spTree>
    <p:extLst>
      <p:ext uri="{BB962C8B-B14F-4D97-AF65-F5344CB8AC3E}">
        <p14:creationId xmlns:p14="http://schemas.microsoft.com/office/powerpoint/2010/main" val="3337815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ABA61-2442-7059-BE75-B1DA6237CADF}"/>
              </a:ext>
            </a:extLst>
          </p:cNvPr>
          <p:cNvSpPr>
            <a:spLocks noGrp="1"/>
          </p:cNvSpPr>
          <p:nvPr>
            <p:ph type="title"/>
          </p:nvPr>
        </p:nvSpPr>
        <p:spPr>
          <a:xfrm>
            <a:off x="665181" y="205509"/>
            <a:ext cx="9782801" cy="750455"/>
          </a:xfrm>
        </p:spPr>
        <p:txBody>
          <a:bodyPr anchor="b">
            <a:normAutofit/>
          </a:bodyPr>
          <a:lstStyle/>
          <a:p>
            <a:r>
              <a:rPr lang="en-US"/>
              <a:t>Why Centering Equity Matters</a:t>
            </a:r>
          </a:p>
        </p:txBody>
      </p:sp>
      <p:pic>
        <p:nvPicPr>
          <p:cNvPr id="1026" name="Picture 2" descr="Poster from the 2017 Women's March on Washington with the message, “Revolution Is Not A One Time Event”,">
            <a:extLst>
              <a:ext uri="{FF2B5EF4-FFF2-40B4-BE49-F238E27FC236}">
                <a16:creationId xmlns:a16="http://schemas.microsoft.com/office/drawing/2014/main" id="{40C94358-2F27-6CC1-B0BF-9663E00EE7C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12588" y="1507737"/>
            <a:ext cx="4814586" cy="3418356"/>
          </a:xfrm>
          <a:prstGeom prst="rect">
            <a:avLst/>
          </a:prstGeom>
          <a:solidFill>
            <a:srgbClr val="FFFFFF"/>
          </a:solidFill>
        </p:spPr>
      </p:pic>
      <p:sp>
        <p:nvSpPr>
          <p:cNvPr id="3" name="Content Placeholder 2">
            <a:extLst>
              <a:ext uri="{FF2B5EF4-FFF2-40B4-BE49-F238E27FC236}">
                <a16:creationId xmlns:a16="http://schemas.microsoft.com/office/drawing/2014/main" id="{6756B66E-03D2-6CD1-0C82-07F23CFFB67D}"/>
              </a:ext>
            </a:extLst>
          </p:cNvPr>
          <p:cNvSpPr>
            <a:spLocks noGrp="1"/>
          </p:cNvSpPr>
          <p:nvPr>
            <p:ph sz="half" idx="2"/>
          </p:nvPr>
        </p:nvSpPr>
        <p:spPr>
          <a:xfrm>
            <a:off x="5787736" y="1248767"/>
            <a:ext cx="6002482" cy="4019424"/>
          </a:xfrm>
        </p:spPr>
        <p:txBody>
          <a:bodyPr>
            <a:noAutofit/>
          </a:bodyPr>
          <a:lstStyle/>
          <a:p>
            <a:pPr marL="0" indent="0">
              <a:lnSpc>
                <a:spcPct val="100000"/>
              </a:lnSpc>
              <a:buNone/>
            </a:pPr>
            <a:r>
              <a:rPr lang="en-US" sz="2400" b="1"/>
              <a:t>What happens when:</a:t>
            </a:r>
          </a:p>
          <a:p>
            <a:pPr lvl="1">
              <a:lnSpc>
                <a:spcPct val="100000"/>
              </a:lnSpc>
            </a:pPr>
            <a:r>
              <a:rPr lang="en-US"/>
              <a:t>a vision doesn’t include everyone?</a:t>
            </a:r>
          </a:p>
          <a:p>
            <a:pPr lvl="1">
              <a:lnSpc>
                <a:spcPct val="100000"/>
              </a:lnSpc>
            </a:pPr>
            <a:r>
              <a:rPr lang="en-US"/>
              <a:t>decisions are made far from lived experience?</a:t>
            </a:r>
          </a:p>
          <a:p>
            <a:pPr lvl="1">
              <a:lnSpc>
                <a:spcPct val="100000"/>
              </a:lnSpc>
            </a:pPr>
            <a:r>
              <a:rPr lang="en-US"/>
              <a:t>absence is treated as neutral?</a:t>
            </a:r>
          </a:p>
          <a:p>
            <a:pPr marL="0" indent="0">
              <a:lnSpc>
                <a:spcPct val="100000"/>
              </a:lnSpc>
              <a:buNone/>
            </a:pPr>
            <a:r>
              <a:rPr lang="en-US" sz="2400" b="1"/>
              <a:t>Equity analysis helps us see:</a:t>
            </a:r>
          </a:p>
          <a:p>
            <a:pPr lvl="1">
              <a:lnSpc>
                <a:spcPct val="100000"/>
              </a:lnSpc>
            </a:pPr>
            <a:r>
              <a:rPr lang="en-US"/>
              <a:t>whose interests were prioritized</a:t>
            </a:r>
          </a:p>
          <a:p>
            <a:pPr lvl="1">
              <a:lnSpc>
                <a:spcPct val="100000"/>
              </a:lnSpc>
            </a:pPr>
            <a:r>
              <a:rPr lang="en-US"/>
              <a:t>whose experiences were ignored</a:t>
            </a:r>
          </a:p>
          <a:p>
            <a:pPr lvl="1">
              <a:lnSpc>
                <a:spcPct val="100000"/>
              </a:lnSpc>
            </a:pPr>
            <a:r>
              <a:rPr lang="en-US"/>
              <a:t>who absorbs harm when systems fail</a:t>
            </a:r>
          </a:p>
          <a:p>
            <a:pPr marL="365760" lvl="1" indent="0">
              <a:buNone/>
            </a:pPr>
            <a:endParaRPr lang="en-US"/>
          </a:p>
        </p:txBody>
      </p:sp>
      <p:sp>
        <p:nvSpPr>
          <p:cNvPr id="5" name="TextBox 4">
            <a:extLst>
              <a:ext uri="{FF2B5EF4-FFF2-40B4-BE49-F238E27FC236}">
                <a16:creationId xmlns:a16="http://schemas.microsoft.com/office/drawing/2014/main" id="{C012004D-D6D6-572A-E252-0DF90D038678}"/>
              </a:ext>
            </a:extLst>
          </p:cNvPr>
          <p:cNvSpPr txBox="1"/>
          <p:nvPr/>
        </p:nvSpPr>
        <p:spPr>
          <a:xfrm>
            <a:off x="812588" y="5609233"/>
            <a:ext cx="10868025" cy="523220"/>
          </a:xfrm>
          <a:prstGeom prst="rect">
            <a:avLst/>
          </a:prstGeom>
          <a:noFill/>
        </p:spPr>
        <p:txBody>
          <a:bodyPr wrap="square">
            <a:spAutoFit/>
          </a:bodyPr>
          <a:lstStyle/>
          <a:p>
            <a:pPr marL="0" indent="0">
              <a:buNone/>
            </a:pPr>
            <a:r>
              <a:rPr lang="en-US" sz="2800"/>
              <a:t>Equity is not about </a:t>
            </a:r>
            <a:r>
              <a:rPr lang="en-US" sz="2800" i="1"/>
              <a:t>intent</a:t>
            </a:r>
            <a:r>
              <a:rPr lang="en-US" sz="2800"/>
              <a:t>. It is about design, access, and impact.</a:t>
            </a:r>
          </a:p>
        </p:txBody>
      </p:sp>
    </p:spTree>
    <p:extLst>
      <p:ext uri="{BB962C8B-B14F-4D97-AF65-F5344CB8AC3E}">
        <p14:creationId xmlns:p14="http://schemas.microsoft.com/office/powerpoint/2010/main" val="923800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A8B8E-B891-1A3D-8E68-99734B853ED0}"/>
              </a:ext>
            </a:extLst>
          </p:cNvPr>
          <p:cNvSpPr>
            <a:spLocks noGrp="1"/>
          </p:cNvSpPr>
          <p:nvPr>
            <p:ph type="title"/>
          </p:nvPr>
        </p:nvSpPr>
        <p:spPr>
          <a:xfrm>
            <a:off x="772554" y="157019"/>
            <a:ext cx="9782801" cy="715818"/>
          </a:xfrm>
        </p:spPr>
        <p:txBody>
          <a:bodyPr/>
          <a:lstStyle/>
          <a:p>
            <a:r>
              <a:rPr lang="en-US"/>
              <a:t>Equity and Power</a:t>
            </a:r>
          </a:p>
        </p:txBody>
      </p:sp>
      <p:sp>
        <p:nvSpPr>
          <p:cNvPr id="3" name="Content Placeholder 2">
            <a:extLst>
              <a:ext uri="{FF2B5EF4-FFF2-40B4-BE49-F238E27FC236}">
                <a16:creationId xmlns:a16="http://schemas.microsoft.com/office/drawing/2014/main" id="{77D4E782-9C0E-38B7-6952-487F595A5B2B}"/>
              </a:ext>
            </a:extLst>
          </p:cNvPr>
          <p:cNvSpPr>
            <a:spLocks noGrp="1"/>
          </p:cNvSpPr>
          <p:nvPr>
            <p:ph idx="1"/>
          </p:nvPr>
        </p:nvSpPr>
        <p:spPr>
          <a:xfrm>
            <a:off x="772554" y="1028700"/>
            <a:ext cx="6390246" cy="5295900"/>
          </a:xfrm>
        </p:spPr>
        <p:txBody>
          <a:bodyPr>
            <a:noAutofit/>
          </a:bodyPr>
          <a:lstStyle/>
          <a:p>
            <a:pPr marL="0" indent="0">
              <a:lnSpc>
                <a:spcPct val="150000"/>
              </a:lnSpc>
              <a:buNone/>
            </a:pPr>
            <a:r>
              <a:rPr lang="en-US" sz="2000" b="1">
                <a:solidFill>
                  <a:schemeClr val="tx2"/>
                </a:solidFill>
              </a:rPr>
              <a:t>Equity is not a value statement — it is a campaign discipline.</a:t>
            </a:r>
            <a:endParaRPr lang="en-US" sz="2000" b="1">
              <a:solidFill>
                <a:schemeClr val="tx2"/>
              </a:solidFill>
              <a:highlight>
                <a:srgbClr val="FFFF00"/>
              </a:highlight>
            </a:endParaRPr>
          </a:p>
          <a:p>
            <a:pPr marL="0" indent="0">
              <a:lnSpc>
                <a:spcPct val="150000"/>
              </a:lnSpc>
              <a:buNone/>
            </a:pPr>
            <a:r>
              <a:rPr lang="en-US" sz="2000" b="1">
                <a:highlight>
                  <a:srgbClr val="FFFF00"/>
                </a:highlight>
              </a:rPr>
              <a:t>Campaigns without equity analysis often reproduce existing power structures. </a:t>
            </a:r>
          </a:p>
          <a:p>
            <a:pPr marL="0" indent="0">
              <a:lnSpc>
                <a:spcPct val="150000"/>
              </a:lnSpc>
              <a:buNone/>
            </a:pPr>
            <a:r>
              <a:rPr lang="en-US" sz="2000" b="1"/>
              <a:t>Consider:</a:t>
            </a:r>
          </a:p>
          <a:p>
            <a:pPr lvl="1">
              <a:lnSpc>
                <a:spcPct val="150000"/>
              </a:lnSpc>
              <a:buFont typeface="Arial" panose="020B0604020202020204" pitchFamily="34" charset="0"/>
              <a:buChar char="•"/>
            </a:pPr>
            <a:r>
              <a:rPr lang="en-US" sz="2000"/>
              <a:t>Who defines the problem determines whose needs are centered?</a:t>
            </a:r>
          </a:p>
          <a:p>
            <a:pPr lvl="1">
              <a:lnSpc>
                <a:spcPct val="150000"/>
              </a:lnSpc>
              <a:buFont typeface="Arial" panose="020B0604020202020204" pitchFamily="34" charset="0"/>
              <a:buChar char="•"/>
            </a:pPr>
            <a:r>
              <a:rPr lang="en-US" sz="2000"/>
              <a:t>Who names the solution shapes who benefits?</a:t>
            </a:r>
          </a:p>
          <a:p>
            <a:pPr lvl="1">
              <a:lnSpc>
                <a:spcPct val="150000"/>
              </a:lnSpc>
              <a:buFont typeface="Arial" panose="020B0604020202020204" pitchFamily="34" charset="0"/>
              <a:buChar char="•"/>
            </a:pPr>
            <a:r>
              <a:rPr lang="en-US" sz="2000"/>
              <a:t>Who leads the work determines how power moves — or if it does at all?</a:t>
            </a:r>
          </a:p>
        </p:txBody>
      </p:sp>
      <p:pic>
        <p:nvPicPr>
          <p:cNvPr id="3074" name="Picture 2" descr="Voting Is People Power">
            <a:extLst>
              <a:ext uri="{FF2B5EF4-FFF2-40B4-BE49-F238E27FC236}">
                <a16:creationId xmlns:a16="http://schemas.microsoft.com/office/drawing/2014/main" id="{0574D2B7-9A2B-B9D1-810D-0FD03C2B12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31377" y="1679864"/>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4607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C7A3A1-CEBE-0901-F868-2CAA4B30A2A8}"/>
              </a:ext>
            </a:extLst>
          </p:cNvPr>
          <p:cNvSpPr>
            <a:spLocks noGrp="1"/>
          </p:cNvSpPr>
          <p:nvPr>
            <p:ph type="title"/>
          </p:nvPr>
        </p:nvSpPr>
        <p:spPr>
          <a:xfrm>
            <a:off x="812800" y="177800"/>
            <a:ext cx="11013440" cy="778164"/>
          </a:xfrm>
        </p:spPr>
        <p:txBody>
          <a:bodyPr/>
          <a:lstStyle/>
          <a:p>
            <a:r>
              <a:rPr lang="en-US"/>
              <a:t>Programs vs. Campaigns —Through an Equity Lens</a:t>
            </a:r>
          </a:p>
        </p:txBody>
      </p:sp>
      <p:sp>
        <p:nvSpPr>
          <p:cNvPr id="8" name="Text Placeholder 7">
            <a:extLst>
              <a:ext uri="{FF2B5EF4-FFF2-40B4-BE49-F238E27FC236}">
                <a16:creationId xmlns:a16="http://schemas.microsoft.com/office/drawing/2014/main" id="{9311932B-1947-B6ED-525F-AAD3552A3726}"/>
              </a:ext>
            </a:extLst>
          </p:cNvPr>
          <p:cNvSpPr>
            <a:spLocks noGrp="1"/>
          </p:cNvSpPr>
          <p:nvPr>
            <p:ph type="body" idx="1"/>
          </p:nvPr>
        </p:nvSpPr>
        <p:spPr>
          <a:xfrm>
            <a:off x="814739" y="1238042"/>
            <a:ext cx="4818888" cy="523148"/>
          </a:xfrm>
        </p:spPr>
        <p:txBody>
          <a:bodyPr/>
          <a:lstStyle/>
          <a:p>
            <a:r>
              <a:rPr lang="en-US" b="1"/>
              <a:t>Programs</a:t>
            </a:r>
          </a:p>
        </p:txBody>
      </p:sp>
      <p:sp>
        <p:nvSpPr>
          <p:cNvPr id="9" name="Content Placeholder 8">
            <a:extLst>
              <a:ext uri="{FF2B5EF4-FFF2-40B4-BE49-F238E27FC236}">
                <a16:creationId xmlns:a16="http://schemas.microsoft.com/office/drawing/2014/main" id="{2A61483B-D336-4EA3-6112-610C739AC7D8}"/>
              </a:ext>
            </a:extLst>
          </p:cNvPr>
          <p:cNvSpPr>
            <a:spLocks noGrp="1"/>
          </p:cNvSpPr>
          <p:nvPr>
            <p:ph sz="half" idx="2"/>
          </p:nvPr>
        </p:nvSpPr>
        <p:spPr>
          <a:xfrm>
            <a:off x="816890" y="2015559"/>
            <a:ext cx="4814586" cy="3657493"/>
          </a:xfrm>
        </p:spPr>
        <p:txBody>
          <a:bodyPr>
            <a:noAutofit/>
          </a:bodyPr>
          <a:lstStyle/>
          <a:p>
            <a:pPr>
              <a:lnSpc>
                <a:spcPct val="120000"/>
              </a:lnSpc>
              <a:buFont typeface="Arial" panose="020B0604020202020204" pitchFamily="34" charset="0"/>
              <a:buChar char="•"/>
            </a:pPr>
            <a:r>
              <a:rPr lang="en-US" sz="2000"/>
              <a:t>Often designed for people</a:t>
            </a:r>
          </a:p>
          <a:p>
            <a:pPr>
              <a:lnSpc>
                <a:spcPct val="120000"/>
              </a:lnSpc>
              <a:buFont typeface="Arial" panose="020B0604020202020204" pitchFamily="34" charset="0"/>
              <a:buChar char="•"/>
            </a:pPr>
            <a:r>
              <a:rPr lang="en-US" sz="2000"/>
              <a:t>Participation is optional, often low‑risk</a:t>
            </a:r>
          </a:p>
          <a:p>
            <a:pPr>
              <a:lnSpc>
                <a:spcPct val="120000"/>
              </a:lnSpc>
              <a:buFont typeface="Arial" panose="020B0604020202020204" pitchFamily="34" charset="0"/>
              <a:buChar char="•"/>
            </a:pPr>
            <a:r>
              <a:rPr lang="en-US" sz="2000"/>
              <a:t>Leadership is frequently predefined</a:t>
            </a:r>
          </a:p>
          <a:p>
            <a:pPr>
              <a:lnSpc>
                <a:spcPct val="120000"/>
              </a:lnSpc>
              <a:buFont typeface="Arial" panose="020B0604020202020204" pitchFamily="34" charset="0"/>
              <a:buChar char="•"/>
            </a:pPr>
            <a:r>
              <a:rPr lang="en-US" sz="2000"/>
              <a:t>Can unintentionally prioritize access for those already resourced</a:t>
            </a:r>
          </a:p>
          <a:p>
            <a:pPr>
              <a:lnSpc>
                <a:spcPct val="120000"/>
              </a:lnSpc>
              <a:buFont typeface="Arial" panose="020B0604020202020204" pitchFamily="34" charset="0"/>
              <a:buChar char="•"/>
            </a:pPr>
            <a:r>
              <a:rPr lang="en-US" sz="2000"/>
              <a:t>May ease harm without changing conditions</a:t>
            </a:r>
          </a:p>
        </p:txBody>
      </p:sp>
      <p:sp>
        <p:nvSpPr>
          <p:cNvPr id="10" name="Text Placeholder 9">
            <a:extLst>
              <a:ext uri="{FF2B5EF4-FFF2-40B4-BE49-F238E27FC236}">
                <a16:creationId xmlns:a16="http://schemas.microsoft.com/office/drawing/2014/main" id="{2F9B2C63-8B2D-12FE-92E3-C98DA09E21EC}"/>
              </a:ext>
            </a:extLst>
          </p:cNvPr>
          <p:cNvSpPr>
            <a:spLocks noGrp="1"/>
          </p:cNvSpPr>
          <p:nvPr>
            <p:ph type="body" sz="quarter" idx="3"/>
          </p:nvPr>
        </p:nvSpPr>
        <p:spPr>
          <a:xfrm>
            <a:off x="6094412" y="1245247"/>
            <a:ext cx="4818888" cy="515943"/>
          </a:xfrm>
        </p:spPr>
        <p:txBody>
          <a:bodyPr/>
          <a:lstStyle/>
          <a:p>
            <a:r>
              <a:rPr lang="en-US" b="1"/>
              <a:t>Campaigns</a:t>
            </a:r>
          </a:p>
        </p:txBody>
      </p:sp>
      <p:sp>
        <p:nvSpPr>
          <p:cNvPr id="11" name="Content Placeholder 10">
            <a:extLst>
              <a:ext uri="{FF2B5EF4-FFF2-40B4-BE49-F238E27FC236}">
                <a16:creationId xmlns:a16="http://schemas.microsoft.com/office/drawing/2014/main" id="{D1B6FDE5-B128-7659-06B3-909161CE2738}"/>
              </a:ext>
            </a:extLst>
          </p:cNvPr>
          <p:cNvSpPr>
            <a:spLocks noGrp="1"/>
          </p:cNvSpPr>
          <p:nvPr>
            <p:ph sz="quarter" idx="4"/>
          </p:nvPr>
        </p:nvSpPr>
        <p:spPr>
          <a:xfrm>
            <a:off x="6094412" y="1915621"/>
            <a:ext cx="5475323" cy="4111106"/>
          </a:xfrm>
        </p:spPr>
        <p:txBody>
          <a:bodyPr>
            <a:noAutofit/>
          </a:bodyPr>
          <a:lstStyle/>
          <a:p>
            <a:pPr>
              <a:lnSpc>
                <a:spcPct val="120000"/>
              </a:lnSpc>
              <a:buFont typeface="Arial" panose="020B0604020202020204" pitchFamily="34" charset="0"/>
              <a:buChar char="•"/>
            </a:pPr>
            <a:r>
              <a:rPr lang="en-US" sz="2000"/>
              <a:t>Built with those most impacted</a:t>
            </a:r>
          </a:p>
          <a:p>
            <a:pPr>
              <a:lnSpc>
                <a:spcPct val="120000"/>
              </a:lnSpc>
              <a:buFont typeface="Arial" panose="020B0604020202020204" pitchFamily="34" charset="0"/>
              <a:buChar char="•"/>
            </a:pPr>
            <a:r>
              <a:rPr lang="en-US" sz="2000"/>
              <a:t>Leadership emerges from lived experience</a:t>
            </a:r>
          </a:p>
          <a:p>
            <a:pPr>
              <a:lnSpc>
                <a:spcPct val="120000"/>
              </a:lnSpc>
              <a:buFont typeface="Arial" panose="020B0604020202020204" pitchFamily="34" charset="0"/>
              <a:buChar char="•"/>
            </a:pPr>
            <a:r>
              <a:rPr lang="en-US" sz="2000"/>
              <a:t>Risk is shared and supported</a:t>
            </a:r>
          </a:p>
          <a:p>
            <a:pPr>
              <a:lnSpc>
                <a:spcPct val="120000"/>
              </a:lnSpc>
              <a:buFont typeface="Arial" panose="020B0604020202020204" pitchFamily="34" charset="0"/>
              <a:buChar char="•"/>
            </a:pPr>
            <a:r>
              <a:rPr lang="en-US" sz="2000"/>
              <a:t>Power is intentionally shifted, not managed</a:t>
            </a:r>
          </a:p>
          <a:p>
            <a:pPr>
              <a:lnSpc>
                <a:spcPct val="120000"/>
              </a:lnSpc>
              <a:buFont typeface="Arial" panose="020B0604020202020204" pitchFamily="34" charset="0"/>
              <a:buChar char="•"/>
            </a:pPr>
            <a:r>
              <a:rPr lang="en-US" sz="2000"/>
              <a:t>Demands are shaped by those closest to the harm</a:t>
            </a:r>
          </a:p>
          <a:p>
            <a:pPr>
              <a:lnSpc>
                <a:spcPct val="120000"/>
              </a:lnSpc>
              <a:buFont typeface="Arial" panose="020B0604020202020204" pitchFamily="34" charset="0"/>
              <a:buChar char="•"/>
            </a:pPr>
            <a:r>
              <a:rPr lang="en-US" sz="2000"/>
              <a:t>Success is measured by who gained voice, agency, and power</a:t>
            </a:r>
          </a:p>
        </p:txBody>
      </p:sp>
    </p:spTree>
    <p:extLst>
      <p:ext uri="{BB962C8B-B14F-4D97-AF65-F5344CB8AC3E}">
        <p14:creationId xmlns:p14="http://schemas.microsoft.com/office/powerpoint/2010/main" val="3829184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27AD1-AE3A-B0D0-5FA3-1B12D0A9AC8A}"/>
              </a:ext>
            </a:extLst>
          </p:cNvPr>
          <p:cNvSpPr>
            <a:spLocks noGrp="1"/>
          </p:cNvSpPr>
          <p:nvPr>
            <p:ph type="title"/>
          </p:nvPr>
        </p:nvSpPr>
        <p:spPr>
          <a:xfrm>
            <a:off x="623618" y="296718"/>
            <a:ext cx="9782801" cy="778164"/>
          </a:xfrm>
        </p:spPr>
        <p:txBody>
          <a:bodyPr/>
          <a:lstStyle/>
          <a:p>
            <a:r>
              <a:rPr lang="en-US"/>
              <a:t>The Four Essential Organizing Questions</a:t>
            </a:r>
          </a:p>
        </p:txBody>
      </p:sp>
      <p:sp>
        <p:nvSpPr>
          <p:cNvPr id="3" name="Content Placeholder 2">
            <a:extLst>
              <a:ext uri="{FF2B5EF4-FFF2-40B4-BE49-F238E27FC236}">
                <a16:creationId xmlns:a16="http://schemas.microsoft.com/office/drawing/2014/main" id="{703E6162-6A1F-2EA8-ECF1-3789D66C5D4E}"/>
              </a:ext>
            </a:extLst>
          </p:cNvPr>
          <p:cNvSpPr>
            <a:spLocks noGrp="1"/>
          </p:cNvSpPr>
          <p:nvPr>
            <p:ph idx="1"/>
          </p:nvPr>
        </p:nvSpPr>
        <p:spPr>
          <a:xfrm>
            <a:off x="623617" y="1309254"/>
            <a:ext cx="7051801" cy="4572000"/>
          </a:xfrm>
        </p:spPr>
        <p:txBody>
          <a:bodyPr/>
          <a:lstStyle/>
          <a:p>
            <a:pPr marL="0" indent="0">
              <a:lnSpc>
                <a:spcPct val="150000"/>
              </a:lnSpc>
              <a:buNone/>
            </a:pPr>
            <a:r>
              <a:rPr lang="en-US" sz="2000" b="1"/>
              <a:t>Every Organizer Asks</a:t>
            </a:r>
          </a:p>
          <a:p>
            <a:pPr marL="822960" lvl="1" indent="-457200">
              <a:lnSpc>
                <a:spcPct val="150000"/>
              </a:lnSpc>
              <a:buFont typeface="+mj-lt"/>
              <a:buAutoNum type="arabicPeriod"/>
            </a:pPr>
            <a:r>
              <a:rPr lang="en-US" sz="2000"/>
              <a:t>Who are my people? What are their issues?</a:t>
            </a:r>
          </a:p>
          <a:p>
            <a:pPr marL="822960" lvl="1" indent="-457200">
              <a:lnSpc>
                <a:spcPct val="150000"/>
              </a:lnSpc>
              <a:buFont typeface="+mj-lt"/>
              <a:buAutoNum type="arabicPeriod"/>
            </a:pPr>
            <a:r>
              <a:rPr lang="en-US" sz="2000"/>
              <a:t>What do they demand?</a:t>
            </a:r>
          </a:p>
          <a:p>
            <a:pPr marL="822960" lvl="1" indent="-457200">
              <a:lnSpc>
                <a:spcPct val="150000"/>
              </a:lnSpc>
              <a:buFont typeface="+mj-lt"/>
              <a:buAutoNum type="arabicPeriod"/>
            </a:pPr>
            <a:r>
              <a:rPr lang="en-US" sz="2000"/>
              <a:t>Who has the power to meet that demand?</a:t>
            </a:r>
          </a:p>
          <a:p>
            <a:pPr marL="822960" lvl="1" indent="-457200">
              <a:lnSpc>
                <a:spcPct val="150000"/>
              </a:lnSpc>
              <a:buFont typeface="+mj-lt"/>
              <a:buAutoNum type="arabicPeriod"/>
            </a:pPr>
            <a:r>
              <a:rPr lang="en-US" sz="2000"/>
              <a:t>What are people willing to risk to win?</a:t>
            </a:r>
          </a:p>
          <a:p>
            <a:endParaRPr lang="en-US"/>
          </a:p>
        </p:txBody>
      </p:sp>
      <p:sp>
        <p:nvSpPr>
          <p:cNvPr id="5" name="TextBox 4">
            <a:extLst>
              <a:ext uri="{FF2B5EF4-FFF2-40B4-BE49-F238E27FC236}">
                <a16:creationId xmlns:a16="http://schemas.microsoft.com/office/drawing/2014/main" id="{8B166DE3-7CD3-3B6E-9F18-7311703CF30B}"/>
              </a:ext>
            </a:extLst>
          </p:cNvPr>
          <p:cNvSpPr txBox="1"/>
          <p:nvPr/>
        </p:nvSpPr>
        <p:spPr>
          <a:xfrm>
            <a:off x="785460" y="4628317"/>
            <a:ext cx="6579981" cy="400110"/>
          </a:xfrm>
          <a:prstGeom prst="rect">
            <a:avLst/>
          </a:prstGeom>
          <a:noFill/>
        </p:spPr>
        <p:txBody>
          <a:bodyPr wrap="square">
            <a:spAutoFit/>
          </a:bodyPr>
          <a:lstStyle/>
          <a:p>
            <a:pPr marL="0" indent="0">
              <a:buNone/>
            </a:pPr>
            <a:r>
              <a:rPr lang="en-US" sz="2000" b="1">
                <a:highlight>
                  <a:srgbClr val="FFFF00"/>
                </a:highlight>
              </a:rPr>
              <a:t>The Missing 5</a:t>
            </a:r>
            <a:r>
              <a:rPr lang="en-US" sz="2000" b="1" baseline="30000">
                <a:highlight>
                  <a:srgbClr val="FFFF00"/>
                </a:highlight>
              </a:rPr>
              <a:t>th</a:t>
            </a:r>
            <a:r>
              <a:rPr lang="en-US" sz="2000" b="1">
                <a:highlight>
                  <a:srgbClr val="FFFF00"/>
                </a:highlight>
              </a:rPr>
              <a:t> Question: Who is missing — and why?</a:t>
            </a:r>
          </a:p>
        </p:txBody>
      </p:sp>
      <p:sp>
        <p:nvSpPr>
          <p:cNvPr id="6" name="TextBox 5">
            <a:extLst>
              <a:ext uri="{FF2B5EF4-FFF2-40B4-BE49-F238E27FC236}">
                <a16:creationId xmlns:a16="http://schemas.microsoft.com/office/drawing/2014/main" id="{BF3004B0-2E0A-1852-AEBD-23A408BAB1CF}"/>
              </a:ext>
            </a:extLst>
          </p:cNvPr>
          <p:cNvSpPr txBox="1"/>
          <p:nvPr/>
        </p:nvSpPr>
        <p:spPr>
          <a:xfrm>
            <a:off x="1067665" y="5345668"/>
            <a:ext cx="6167004" cy="369332"/>
          </a:xfrm>
          <a:prstGeom prst="rect">
            <a:avLst/>
          </a:prstGeom>
          <a:noFill/>
        </p:spPr>
        <p:txBody>
          <a:bodyPr wrap="square">
            <a:spAutoFit/>
          </a:bodyPr>
          <a:lstStyle/>
          <a:p>
            <a:pPr marL="0" indent="0">
              <a:buNone/>
            </a:pPr>
            <a:r>
              <a:rPr lang="en-US"/>
              <a:t>Asked once, it’s reflection. Asked always, it’s equity.</a:t>
            </a:r>
          </a:p>
        </p:txBody>
      </p:sp>
      <p:pic>
        <p:nvPicPr>
          <p:cNvPr id="4098" name="Picture 2" descr="FAQs – Alamo Organizers">
            <a:extLst>
              <a:ext uri="{FF2B5EF4-FFF2-40B4-BE49-F238E27FC236}">
                <a16:creationId xmlns:a16="http://schemas.microsoft.com/office/drawing/2014/main" id="{CE1B9B66-A857-9542-7572-A3CF894A4E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4553" y="1586408"/>
            <a:ext cx="4564272" cy="3041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9842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FFD66-4CC9-EC59-CD7F-92A7FADD140B}"/>
              </a:ext>
            </a:extLst>
          </p:cNvPr>
          <p:cNvSpPr>
            <a:spLocks noGrp="1"/>
          </p:cNvSpPr>
          <p:nvPr>
            <p:ph type="title"/>
          </p:nvPr>
        </p:nvSpPr>
        <p:spPr>
          <a:xfrm>
            <a:off x="1467060" y="1637323"/>
            <a:ext cx="10080000" cy="1791677"/>
          </a:xfrm>
        </p:spPr>
        <p:txBody>
          <a:bodyPr>
            <a:normAutofit/>
          </a:bodyPr>
          <a:lstStyle/>
          <a:p>
            <a:pPr>
              <a:lnSpc>
                <a:spcPct val="150000"/>
              </a:lnSpc>
            </a:pPr>
            <a:r>
              <a:rPr lang="en-US" b="1"/>
              <a:t>What are some of the challenges that come with </a:t>
            </a:r>
            <a:r>
              <a:rPr lang="en-US" b="1" i="1"/>
              <a:t>intentionally</a:t>
            </a:r>
            <a:r>
              <a:rPr lang="en-US" b="1"/>
              <a:t> centering equity?</a:t>
            </a:r>
          </a:p>
        </p:txBody>
      </p:sp>
    </p:spTree>
    <p:extLst>
      <p:ext uri="{BB962C8B-B14F-4D97-AF65-F5344CB8AC3E}">
        <p14:creationId xmlns:p14="http://schemas.microsoft.com/office/powerpoint/2010/main" val="3987700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CAD02A-E8A0-64B7-1510-AB9055134CC8}"/>
              </a:ext>
            </a:extLst>
          </p:cNvPr>
          <p:cNvSpPr>
            <a:spLocks noGrp="1"/>
          </p:cNvSpPr>
          <p:nvPr>
            <p:ph type="title"/>
          </p:nvPr>
        </p:nvSpPr>
        <p:spPr>
          <a:xfrm>
            <a:off x="790368" y="96865"/>
            <a:ext cx="9782801" cy="792249"/>
          </a:xfrm>
        </p:spPr>
        <p:txBody>
          <a:bodyPr>
            <a:normAutofit/>
          </a:bodyPr>
          <a:lstStyle/>
          <a:p>
            <a:r>
              <a:rPr lang="en-US">
                <a:solidFill>
                  <a:schemeClr val="tx1"/>
                </a:solidFill>
              </a:rPr>
              <a:t>Common Myths When Centering Equity</a:t>
            </a:r>
          </a:p>
        </p:txBody>
      </p:sp>
      <p:sp>
        <p:nvSpPr>
          <p:cNvPr id="3" name="Text Placeholder 2">
            <a:extLst>
              <a:ext uri="{FF2B5EF4-FFF2-40B4-BE49-F238E27FC236}">
                <a16:creationId xmlns:a16="http://schemas.microsoft.com/office/drawing/2014/main" id="{8909517C-F983-F4F0-E901-42A48F0469CA}"/>
              </a:ext>
            </a:extLst>
          </p:cNvPr>
          <p:cNvSpPr>
            <a:spLocks noGrp="1"/>
          </p:cNvSpPr>
          <p:nvPr>
            <p:ph type="body" sz="quarter" idx="3"/>
          </p:nvPr>
        </p:nvSpPr>
        <p:spPr>
          <a:xfrm>
            <a:off x="6094413" y="1035130"/>
            <a:ext cx="5181838" cy="641612"/>
          </a:xfrm>
        </p:spPr>
        <p:txBody>
          <a:bodyPr/>
          <a:lstStyle/>
          <a:p>
            <a:r>
              <a:rPr lang="en-US" b="1"/>
              <a:t>What equity analysis reveals</a:t>
            </a:r>
          </a:p>
        </p:txBody>
      </p:sp>
      <p:sp>
        <p:nvSpPr>
          <p:cNvPr id="6" name="Content Placeholder 5">
            <a:extLst>
              <a:ext uri="{FF2B5EF4-FFF2-40B4-BE49-F238E27FC236}">
                <a16:creationId xmlns:a16="http://schemas.microsoft.com/office/drawing/2014/main" id="{9C6D5E5A-776B-CDF6-ED49-86BAB46E5B0A}"/>
              </a:ext>
            </a:extLst>
          </p:cNvPr>
          <p:cNvSpPr>
            <a:spLocks noGrp="1"/>
          </p:cNvSpPr>
          <p:nvPr>
            <p:ph sz="quarter" idx="4"/>
          </p:nvPr>
        </p:nvSpPr>
        <p:spPr>
          <a:xfrm>
            <a:off x="6144106" y="1744669"/>
            <a:ext cx="5522029" cy="3212483"/>
          </a:xfrm>
        </p:spPr>
        <p:txBody>
          <a:bodyPr>
            <a:noAutofit/>
          </a:bodyPr>
          <a:lstStyle/>
          <a:p>
            <a:pPr lvl="1">
              <a:lnSpc>
                <a:spcPct val="150000"/>
              </a:lnSpc>
              <a:buFont typeface="Wingdings" pitchFamily="2" charset="2"/>
              <a:buChar char="q"/>
            </a:pPr>
            <a:r>
              <a:rPr lang="en-US"/>
              <a:t>Absence signals barriers, not apathy.</a:t>
            </a:r>
          </a:p>
          <a:p>
            <a:pPr lvl="1">
              <a:lnSpc>
                <a:spcPct val="150000"/>
              </a:lnSpc>
              <a:buFont typeface="Wingdings" pitchFamily="2" charset="2"/>
              <a:buChar char="q"/>
            </a:pPr>
            <a:r>
              <a:rPr lang="en-US"/>
              <a:t>“Small” issues often reflect systemic harm.</a:t>
            </a:r>
          </a:p>
          <a:p>
            <a:pPr lvl="1">
              <a:lnSpc>
                <a:spcPct val="150000"/>
              </a:lnSpc>
              <a:buFont typeface="Wingdings" pitchFamily="2" charset="2"/>
              <a:buChar char="q"/>
            </a:pPr>
            <a:r>
              <a:rPr lang="en-US"/>
              <a:t>Tradition can mask normalized inequity.</a:t>
            </a:r>
          </a:p>
          <a:p>
            <a:pPr lvl="1">
              <a:lnSpc>
                <a:spcPct val="150000"/>
              </a:lnSpc>
              <a:buFont typeface="Wingdings" pitchFamily="2" charset="2"/>
              <a:buChar char="q"/>
            </a:pPr>
            <a:r>
              <a:rPr lang="en-US"/>
              <a:t>Harm is often carried quietly by the same people.</a:t>
            </a:r>
          </a:p>
        </p:txBody>
      </p:sp>
      <p:sp>
        <p:nvSpPr>
          <p:cNvPr id="2" name="Text Placeholder 1">
            <a:extLst>
              <a:ext uri="{FF2B5EF4-FFF2-40B4-BE49-F238E27FC236}">
                <a16:creationId xmlns:a16="http://schemas.microsoft.com/office/drawing/2014/main" id="{8E877F0B-DFA8-40E7-C005-38667E2FFDC6}"/>
              </a:ext>
            </a:extLst>
          </p:cNvPr>
          <p:cNvSpPr>
            <a:spLocks noGrp="1"/>
          </p:cNvSpPr>
          <p:nvPr>
            <p:ph type="body" idx="1"/>
          </p:nvPr>
        </p:nvSpPr>
        <p:spPr>
          <a:xfrm>
            <a:off x="862880" y="1160088"/>
            <a:ext cx="4818888" cy="662670"/>
          </a:xfrm>
        </p:spPr>
        <p:txBody>
          <a:bodyPr/>
          <a:lstStyle/>
          <a:p>
            <a:r>
              <a:rPr lang="en-US" b="1"/>
              <a:t>Myths we hear</a:t>
            </a:r>
          </a:p>
        </p:txBody>
      </p:sp>
      <p:sp>
        <p:nvSpPr>
          <p:cNvPr id="5" name="Content Placeholder 4">
            <a:extLst>
              <a:ext uri="{FF2B5EF4-FFF2-40B4-BE49-F238E27FC236}">
                <a16:creationId xmlns:a16="http://schemas.microsoft.com/office/drawing/2014/main" id="{6415FA46-109E-D79F-CCD8-0FDAB1DB6804}"/>
              </a:ext>
            </a:extLst>
          </p:cNvPr>
          <p:cNvSpPr>
            <a:spLocks noGrp="1"/>
          </p:cNvSpPr>
          <p:nvPr>
            <p:ph sz="half" idx="2"/>
          </p:nvPr>
        </p:nvSpPr>
        <p:spPr>
          <a:xfrm>
            <a:off x="790368" y="1916184"/>
            <a:ext cx="4927904" cy="2869454"/>
          </a:xfrm>
        </p:spPr>
        <p:txBody>
          <a:bodyPr>
            <a:normAutofit fontScale="92500"/>
          </a:bodyPr>
          <a:lstStyle/>
          <a:p>
            <a:pPr marL="365760" lvl="1" indent="0">
              <a:lnSpc>
                <a:spcPct val="150000"/>
              </a:lnSpc>
              <a:buNone/>
            </a:pPr>
            <a:r>
              <a:rPr lang="en-US" sz="2200"/>
              <a:t>“They don’t come to meetings.”</a:t>
            </a:r>
          </a:p>
          <a:p>
            <a:pPr marL="365760" lvl="1" indent="0">
              <a:lnSpc>
                <a:spcPct val="150000"/>
              </a:lnSpc>
              <a:buNone/>
            </a:pPr>
            <a:r>
              <a:rPr lang="en-US" sz="2200"/>
              <a:t>“This issue isn’t big enough or doesn’t exist.”</a:t>
            </a:r>
          </a:p>
          <a:p>
            <a:pPr marL="365760" lvl="1" indent="0">
              <a:lnSpc>
                <a:spcPct val="150000"/>
              </a:lnSpc>
              <a:buNone/>
            </a:pPr>
            <a:r>
              <a:rPr lang="en-US" sz="2200"/>
              <a:t>“That’s just the way it’s always been.”</a:t>
            </a:r>
          </a:p>
          <a:p>
            <a:pPr marL="365760" lvl="1" indent="0">
              <a:lnSpc>
                <a:spcPct val="150000"/>
              </a:lnSpc>
              <a:buNone/>
            </a:pPr>
            <a:r>
              <a:rPr lang="en-US" sz="2200"/>
              <a:t>“It only impacts a few people.”</a:t>
            </a:r>
          </a:p>
          <a:p>
            <a:pPr marL="457063" lvl="1" indent="0">
              <a:buNone/>
            </a:pPr>
            <a:endParaRPr lang="en-US"/>
          </a:p>
        </p:txBody>
      </p:sp>
      <p:sp>
        <p:nvSpPr>
          <p:cNvPr id="8" name="TextBox 7">
            <a:extLst>
              <a:ext uri="{FF2B5EF4-FFF2-40B4-BE49-F238E27FC236}">
                <a16:creationId xmlns:a16="http://schemas.microsoft.com/office/drawing/2014/main" id="{CB98EC4C-BAF2-443B-AEB4-8848855DA958}"/>
              </a:ext>
            </a:extLst>
          </p:cNvPr>
          <p:cNvSpPr txBox="1"/>
          <p:nvPr/>
        </p:nvSpPr>
        <p:spPr>
          <a:xfrm>
            <a:off x="837981" y="5221884"/>
            <a:ext cx="10512862" cy="952056"/>
          </a:xfrm>
          <a:prstGeom prst="rect">
            <a:avLst/>
          </a:prstGeom>
          <a:noFill/>
        </p:spPr>
        <p:txBody>
          <a:bodyPr wrap="square">
            <a:spAutoFit/>
          </a:bodyPr>
          <a:lstStyle/>
          <a:p>
            <a:pPr>
              <a:lnSpc>
                <a:spcPct val="150000"/>
              </a:lnSpc>
            </a:pPr>
            <a:r>
              <a:rPr lang="en-US" sz="2000">
                <a:highlight>
                  <a:srgbClr val="FFFF00"/>
                </a:highlight>
              </a:rPr>
              <a:t>Equity‑centered responses remove barriers, prioritize lived experience, challenge what’s been normalized, and address root causes rather than symptoms.</a:t>
            </a:r>
          </a:p>
        </p:txBody>
      </p:sp>
    </p:spTree>
    <p:extLst>
      <p:ext uri="{BB962C8B-B14F-4D97-AF65-F5344CB8AC3E}">
        <p14:creationId xmlns:p14="http://schemas.microsoft.com/office/powerpoint/2010/main" val="4207129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A70AC-A4A3-19E1-4211-1AED477B32A0}"/>
              </a:ext>
            </a:extLst>
          </p:cNvPr>
          <p:cNvSpPr>
            <a:spLocks noGrp="1"/>
          </p:cNvSpPr>
          <p:nvPr>
            <p:ph type="title"/>
          </p:nvPr>
        </p:nvSpPr>
        <p:spPr>
          <a:xfrm>
            <a:off x="753736" y="426026"/>
            <a:ext cx="3934427" cy="1371600"/>
          </a:xfrm>
        </p:spPr>
        <p:txBody>
          <a:bodyPr anchor="b">
            <a:normAutofit/>
          </a:bodyPr>
          <a:lstStyle/>
          <a:p>
            <a:pPr>
              <a:lnSpc>
                <a:spcPct val="150000"/>
              </a:lnSpc>
            </a:pPr>
            <a:r>
              <a:rPr lang="en-US" b="1"/>
              <a:t>Who is in the Room Where It Happens?</a:t>
            </a:r>
          </a:p>
        </p:txBody>
      </p:sp>
      <p:pic>
        <p:nvPicPr>
          <p:cNvPr id="2050" name="Picture 2" descr="No photo description available.">
            <a:extLst>
              <a:ext uri="{FF2B5EF4-FFF2-40B4-BE49-F238E27FC236}">
                <a16:creationId xmlns:a16="http://schemas.microsoft.com/office/drawing/2014/main" id="{D2D4190F-0C0D-D5E3-58A4-C712174A6A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4412" y="130979"/>
            <a:ext cx="4871953" cy="608994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B0A05DC-B8D2-0D9F-2C08-31D97F6A607F}"/>
              </a:ext>
            </a:extLst>
          </p:cNvPr>
          <p:cNvSpPr txBox="1"/>
          <p:nvPr/>
        </p:nvSpPr>
        <p:spPr>
          <a:xfrm>
            <a:off x="753736" y="2341266"/>
            <a:ext cx="3934427" cy="3340017"/>
          </a:xfrm>
          <a:prstGeom prst="rect">
            <a:avLst/>
          </a:prstGeom>
          <a:noFill/>
        </p:spPr>
        <p:txBody>
          <a:bodyPr wrap="square" rtlCol="0">
            <a:spAutoFit/>
          </a:bodyPr>
          <a:lstStyle/>
          <a:p>
            <a:pPr>
              <a:lnSpc>
                <a:spcPct val="150000"/>
              </a:lnSpc>
            </a:pPr>
            <a:r>
              <a:rPr lang="en-US" sz="2400"/>
              <a:t>Decisions are made</a:t>
            </a:r>
            <a:br>
              <a:rPr lang="en-US" sz="2400"/>
            </a:br>
            <a:r>
              <a:rPr lang="en-US" sz="2400"/>
              <a:t>by those who are present.</a:t>
            </a:r>
          </a:p>
          <a:p>
            <a:pPr>
              <a:lnSpc>
                <a:spcPct val="150000"/>
              </a:lnSpc>
            </a:pPr>
            <a:endParaRPr lang="en-US" sz="2400"/>
          </a:p>
          <a:p>
            <a:pPr>
              <a:lnSpc>
                <a:spcPct val="150000"/>
              </a:lnSpc>
            </a:pPr>
            <a:r>
              <a:rPr lang="en-US" sz="2400"/>
              <a:t>Absence is not accidental.</a:t>
            </a:r>
            <a:br>
              <a:rPr lang="en-US" sz="2400"/>
            </a:br>
            <a:r>
              <a:rPr lang="en-US" sz="2400"/>
              <a:t>- It is produced.</a:t>
            </a:r>
            <a:br>
              <a:rPr lang="en-US" sz="2400"/>
            </a:br>
            <a:r>
              <a:rPr lang="en-US" sz="2400"/>
              <a:t>- It is predictable.</a:t>
            </a:r>
          </a:p>
        </p:txBody>
      </p:sp>
    </p:spTree>
    <p:extLst>
      <p:ext uri="{BB962C8B-B14F-4D97-AF65-F5344CB8AC3E}">
        <p14:creationId xmlns:p14="http://schemas.microsoft.com/office/powerpoint/2010/main" val="1567875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E0875-2440-68FF-FD49-056785AD79AD}"/>
              </a:ext>
            </a:extLst>
          </p:cNvPr>
          <p:cNvSpPr>
            <a:spLocks noGrp="1"/>
          </p:cNvSpPr>
          <p:nvPr>
            <p:ph type="title"/>
          </p:nvPr>
        </p:nvSpPr>
        <p:spPr>
          <a:xfrm>
            <a:off x="1593436" y="177801"/>
            <a:ext cx="9782801" cy="508000"/>
          </a:xfrm>
        </p:spPr>
        <p:txBody>
          <a:bodyPr anchor="b">
            <a:normAutofit fontScale="90000"/>
          </a:bodyPr>
          <a:lstStyle/>
          <a:p>
            <a:r>
              <a:rPr lang="en-US"/>
              <a:t>Who Leads Equity Work (And at What Cost):</a:t>
            </a:r>
          </a:p>
        </p:txBody>
      </p:sp>
      <p:sp>
        <p:nvSpPr>
          <p:cNvPr id="3" name="Content Placeholder 2">
            <a:extLst>
              <a:ext uri="{FF2B5EF4-FFF2-40B4-BE49-F238E27FC236}">
                <a16:creationId xmlns:a16="http://schemas.microsoft.com/office/drawing/2014/main" id="{857DFB67-34CA-5584-5B60-854E303E075F}"/>
              </a:ext>
            </a:extLst>
          </p:cNvPr>
          <p:cNvSpPr>
            <a:spLocks noGrp="1"/>
          </p:cNvSpPr>
          <p:nvPr>
            <p:ph sz="half" idx="2"/>
          </p:nvPr>
        </p:nvSpPr>
        <p:spPr>
          <a:xfrm>
            <a:off x="6933363" y="903534"/>
            <a:ext cx="5165027" cy="4924444"/>
          </a:xfrm>
        </p:spPr>
        <p:txBody>
          <a:bodyPr>
            <a:noAutofit/>
          </a:bodyPr>
          <a:lstStyle/>
          <a:p>
            <a:pPr marL="0" indent="0">
              <a:lnSpc>
                <a:spcPct val="100000"/>
              </a:lnSpc>
              <a:buNone/>
            </a:pPr>
            <a:r>
              <a:rPr lang="en-US" sz="2000" b="1"/>
              <a:t>A Necessary Note on Leadership and Care</a:t>
            </a:r>
          </a:p>
          <a:p>
            <a:pPr lvl="1">
              <a:lnSpc>
                <a:spcPct val="100000"/>
              </a:lnSpc>
              <a:buFont typeface="Arial" panose="020B0604020202020204" pitchFamily="34" charset="0"/>
              <a:buChar char="•"/>
            </a:pPr>
            <a:r>
              <a:rPr lang="en-US" sz="2000"/>
              <a:t>Equity work should not rest solely on marginalized people.</a:t>
            </a:r>
          </a:p>
          <a:p>
            <a:pPr lvl="1">
              <a:lnSpc>
                <a:spcPct val="100000"/>
              </a:lnSpc>
              <a:buFont typeface="Arial" panose="020B0604020202020204" pitchFamily="34" charset="0"/>
              <a:buChar char="•"/>
            </a:pPr>
            <a:r>
              <a:rPr lang="en-US" sz="2000"/>
              <a:t>Those most impacted must be centered — not burdened.</a:t>
            </a:r>
          </a:p>
          <a:p>
            <a:pPr lvl="1">
              <a:lnSpc>
                <a:spcPct val="100000"/>
              </a:lnSpc>
              <a:buFont typeface="Arial" panose="020B0604020202020204" pitchFamily="34" charset="0"/>
              <a:buChar char="•"/>
            </a:pPr>
            <a:r>
              <a:rPr lang="en-US" sz="2000"/>
              <a:t>Responsibility for equity belongs to those with power, access, and influence.</a:t>
            </a:r>
          </a:p>
          <a:p>
            <a:pPr marL="0" indent="0">
              <a:lnSpc>
                <a:spcPct val="100000"/>
              </a:lnSpc>
              <a:buNone/>
            </a:pPr>
            <a:r>
              <a:rPr lang="en-US" sz="2000" b="1"/>
              <a:t>Equity work should never:</a:t>
            </a:r>
          </a:p>
          <a:p>
            <a:pPr lvl="1">
              <a:lnSpc>
                <a:spcPct val="100000"/>
              </a:lnSpc>
              <a:buFont typeface="Arial" panose="020B0604020202020204" pitchFamily="34" charset="0"/>
              <a:buChar char="•"/>
            </a:pPr>
            <a:r>
              <a:rPr lang="en-US" sz="2000"/>
              <a:t>cost someone their health</a:t>
            </a:r>
          </a:p>
          <a:p>
            <a:pPr lvl="1">
              <a:lnSpc>
                <a:spcPct val="100000"/>
              </a:lnSpc>
              <a:buFont typeface="Arial" panose="020B0604020202020204" pitchFamily="34" charset="0"/>
              <a:buChar char="•"/>
            </a:pPr>
            <a:r>
              <a:rPr lang="en-US" sz="2000"/>
              <a:t>erode their sense of belonging</a:t>
            </a:r>
          </a:p>
          <a:p>
            <a:pPr lvl="1">
              <a:lnSpc>
                <a:spcPct val="100000"/>
              </a:lnSpc>
              <a:buFont typeface="Arial" panose="020B0604020202020204" pitchFamily="34" charset="0"/>
              <a:buChar char="•"/>
            </a:pPr>
            <a:r>
              <a:rPr lang="en-US" sz="2000"/>
              <a:t>require reliving harm to be believed</a:t>
            </a:r>
          </a:p>
        </p:txBody>
      </p:sp>
      <p:pic>
        <p:nvPicPr>
          <p:cNvPr id="1028" name="Picture 4" descr="AI generated image">
            <a:extLst>
              <a:ext uri="{FF2B5EF4-FFF2-40B4-BE49-F238E27FC236}">
                <a16:creationId xmlns:a16="http://schemas.microsoft.com/office/drawing/2014/main" id="{BDCA5143-8658-0DCA-F89A-47F06A59EB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881" y="1661585"/>
            <a:ext cx="5986533" cy="326772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59D69BD-8197-A97C-9422-C14CEB23F767}"/>
              </a:ext>
            </a:extLst>
          </p:cNvPr>
          <p:cNvSpPr txBox="1"/>
          <p:nvPr/>
        </p:nvSpPr>
        <p:spPr>
          <a:xfrm>
            <a:off x="665881" y="5614824"/>
            <a:ext cx="11432509" cy="430887"/>
          </a:xfrm>
          <a:prstGeom prst="rect">
            <a:avLst/>
          </a:prstGeom>
          <a:noFill/>
        </p:spPr>
        <p:txBody>
          <a:bodyPr wrap="square">
            <a:spAutoFit/>
          </a:bodyPr>
          <a:lstStyle/>
          <a:p>
            <a:pPr marL="0" indent="0">
              <a:lnSpc>
                <a:spcPct val="100000"/>
              </a:lnSpc>
              <a:buNone/>
            </a:pPr>
            <a:r>
              <a:rPr lang="en-US" sz="2200" b="1">
                <a:highlight>
                  <a:srgbClr val="FFFF00"/>
                </a:highlight>
              </a:rPr>
              <a:t>Centering equity means shared leadership, collective care, and real accountability</a:t>
            </a:r>
          </a:p>
        </p:txBody>
      </p:sp>
    </p:spTree>
    <p:extLst>
      <p:ext uri="{BB962C8B-B14F-4D97-AF65-F5344CB8AC3E}">
        <p14:creationId xmlns:p14="http://schemas.microsoft.com/office/powerpoint/2010/main" val="2866942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43359-AAF4-2DA9-D296-E133E7985412}"/>
              </a:ext>
            </a:extLst>
          </p:cNvPr>
          <p:cNvSpPr>
            <a:spLocks noGrp="1"/>
          </p:cNvSpPr>
          <p:nvPr>
            <p:ph type="title"/>
          </p:nvPr>
        </p:nvSpPr>
        <p:spPr>
          <a:xfrm>
            <a:off x="812589" y="83127"/>
            <a:ext cx="10357638" cy="674255"/>
          </a:xfrm>
        </p:spPr>
        <p:txBody>
          <a:bodyPr>
            <a:normAutofit/>
          </a:bodyPr>
          <a:lstStyle/>
          <a:p>
            <a:r>
              <a:rPr lang="en-US" b="1"/>
              <a:t>Centering Equity: A Tool and How to Use It (p.5)</a:t>
            </a:r>
            <a:endParaRPr lang="en-US"/>
          </a:p>
        </p:txBody>
      </p:sp>
      <p:sp>
        <p:nvSpPr>
          <p:cNvPr id="3" name="Content Placeholder 2">
            <a:extLst>
              <a:ext uri="{FF2B5EF4-FFF2-40B4-BE49-F238E27FC236}">
                <a16:creationId xmlns:a16="http://schemas.microsoft.com/office/drawing/2014/main" id="{6395A147-1D24-744D-DADD-17B1E157A759}"/>
              </a:ext>
            </a:extLst>
          </p:cNvPr>
          <p:cNvSpPr>
            <a:spLocks noGrp="1"/>
          </p:cNvSpPr>
          <p:nvPr>
            <p:ph idx="1"/>
          </p:nvPr>
        </p:nvSpPr>
        <p:spPr>
          <a:xfrm>
            <a:off x="812588" y="1017155"/>
            <a:ext cx="10863597" cy="4916054"/>
          </a:xfrm>
        </p:spPr>
        <p:txBody>
          <a:bodyPr>
            <a:noAutofit/>
          </a:bodyPr>
          <a:lstStyle/>
          <a:p>
            <a:pPr marL="0" indent="0">
              <a:lnSpc>
                <a:spcPct val="120000"/>
              </a:lnSpc>
              <a:buNone/>
            </a:pPr>
            <a:r>
              <a:rPr lang="en-US" sz="2000" b="1"/>
              <a:t>What is the Centering Equity Tool?</a:t>
            </a:r>
          </a:p>
          <a:p>
            <a:pPr lvl="1">
              <a:lnSpc>
                <a:spcPct val="120000"/>
              </a:lnSpc>
              <a:buFont typeface="Arial" panose="020B0604020202020204" pitchFamily="34" charset="0"/>
              <a:buChar char="•"/>
            </a:pPr>
            <a:r>
              <a:rPr lang="en-US" sz="2000"/>
              <a:t>A set of questions used to identify inequities across race, class, and gender; examine root causes and systems; assess impacts on different groups; shape equitable solutions and strategies; and elevate leadership of those most impacted.</a:t>
            </a:r>
          </a:p>
          <a:p>
            <a:pPr lvl="1">
              <a:lnSpc>
                <a:spcPct val="120000"/>
              </a:lnSpc>
              <a:buFont typeface="Arial" panose="020B0604020202020204" pitchFamily="34" charset="0"/>
              <a:buChar char="•"/>
            </a:pPr>
            <a:endParaRPr lang="en-US" sz="2000"/>
          </a:p>
          <a:p>
            <a:pPr marL="0" indent="0">
              <a:lnSpc>
                <a:spcPct val="120000"/>
              </a:lnSpc>
              <a:buNone/>
            </a:pPr>
            <a:r>
              <a:rPr lang="en-US" sz="2000" b="1"/>
              <a:t>Remember… </a:t>
            </a:r>
            <a:r>
              <a:rPr lang="en-US" sz="2000" b="1">
                <a:highlight>
                  <a:srgbClr val="FFFF00"/>
                </a:highlight>
              </a:rPr>
              <a:t>Equity is layered through every stage of a campaign, not added at the end.</a:t>
            </a:r>
          </a:p>
          <a:p>
            <a:pPr lvl="1">
              <a:lnSpc>
                <a:spcPct val="120000"/>
              </a:lnSpc>
              <a:buFont typeface="Arial" panose="020B0604020202020204" pitchFamily="34" charset="0"/>
              <a:buChar char="•"/>
            </a:pPr>
            <a:r>
              <a:rPr lang="en-US" sz="2000"/>
              <a:t>If those most impacted are not in the room, power is not centered.</a:t>
            </a:r>
          </a:p>
          <a:p>
            <a:pPr lvl="1">
              <a:lnSpc>
                <a:spcPct val="120000"/>
              </a:lnSpc>
              <a:buFont typeface="Arial" panose="020B0604020202020204" pitchFamily="34" charset="0"/>
              <a:buChar char="•"/>
            </a:pPr>
            <a:r>
              <a:rPr lang="en-US" sz="2000"/>
              <a:t>If leadership does not reflect lived experience, equity is incomplete.</a:t>
            </a:r>
          </a:p>
          <a:p>
            <a:pPr lvl="1">
              <a:lnSpc>
                <a:spcPct val="120000"/>
              </a:lnSpc>
              <a:buFont typeface="Arial" panose="020B0604020202020204" pitchFamily="34" charset="0"/>
              <a:buChar char="•"/>
            </a:pPr>
            <a:r>
              <a:rPr lang="en-US" sz="2000"/>
              <a:t>If demands benefit some while harming others, the analysis is unfinished.</a:t>
            </a:r>
          </a:p>
          <a:p>
            <a:pPr lvl="1">
              <a:lnSpc>
                <a:spcPct val="120000"/>
              </a:lnSpc>
              <a:buFont typeface="Arial" panose="020B0604020202020204" pitchFamily="34" charset="0"/>
              <a:buChar char="•"/>
            </a:pPr>
            <a:r>
              <a:rPr lang="en-US" sz="2000"/>
              <a:t>If success is not measured by who gained voice, agency, and power, the campaign must be redesigned.</a:t>
            </a:r>
          </a:p>
        </p:txBody>
      </p:sp>
    </p:spTree>
    <p:extLst>
      <p:ext uri="{BB962C8B-B14F-4D97-AF65-F5344CB8AC3E}">
        <p14:creationId xmlns:p14="http://schemas.microsoft.com/office/powerpoint/2010/main" val="533668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060482589"/>
              </p:ext>
            </p:extLst>
          </p:nvPr>
        </p:nvGraphicFramePr>
        <p:xfrm>
          <a:off x="546401" y="245750"/>
          <a:ext cx="2779908" cy="57225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Table 4"/>
          <p:cNvGraphicFramePr>
            <a:graphicFrameLocks noGrp="1"/>
          </p:cNvGraphicFramePr>
          <p:nvPr>
            <p:extLst>
              <p:ext uri="{D42A27DB-BD31-4B8C-83A1-F6EECF244321}">
                <p14:modId xmlns:p14="http://schemas.microsoft.com/office/powerpoint/2010/main" val="4101793146"/>
              </p:ext>
            </p:extLst>
          </p:nvPr>
        </p:nvGraphicFramePr>
        <p:xfrm>
          <a:off x="3326309" y="245750"/>
          <a:ext cx="8686098" cy="5731462"/>
        </p:xfrm>
        <a:graphic>
          <a:graphicData uri="http://schemas.openxmlformats.org/drawingml/2006/table">
            <a:tbl>
              <a:tblPr firstRow="1" bandRow="1">
                <a:tableStyleId>{5940675A-B579-460E-94D1-54222C63F5DA}</a:tableStyleId>
              </a:tblPr>
              <a:tblGrid>
                <a:gridCol w="8686098">
                  <a:extLst>
                    <a:ext uri="{9D8B030D-6E8A-4147-A177-3AD203B41FA5}">
                      <a16:colId xmlns:a16="http://schemas.microsoft.com/office/drawing/2014/main" val="3007921274"/>
                    </a:ext>
                  </a:extLst>
                </a:gridCol>
              </a:tblGrid>
              <a:tr h="1005578">
                <a:tc>
                  <a:txBody>
                    <a:bodyPr/>
                    <a:lstStyle/>
                    <a:p>
                      <a:r>
                        <a:rPr lang="en-US" sz="2000" b="0"/>
                        <a:t>What race,</a:t>
                      </a:r>
                      <a:r>
                        <a:rPr lang="en-US" sz="2000" b="0" baseline="0"/>
                        <a:t> class, or gender</a:t>
                      </a:r>
                      <a:r>
                        <a:rPr lang="en-US" sz="2000" b="0"/>
                        <a:t> inequities are you noticing or experiencing? </a:t>
                      </a:r>
                    </a:p>
                    <a:p>
                      <a:r>
                        <a:rPr lang="en-US" sz="2000" b="0"/>
                        <a:t>What are the impacts on different racial groups? Who benefits most and who is hurt most?</a:t>
                      </a:r>
                    </a:p>
                  </a:txBody>
                  <a:tcPr marL="91416" marR="91416" marT="45708" marB="45708"/>
                </a:tc>
                <a:extLst>
                  <a:ext uri="{0D108BD9-81ED-4DB2-BD59-A6C34878D82A}">
                    <a16:rowId xmlns:a16="http://schemas.microsoft.com/office/drawing/2014/main" val="1213395071"/>
                  </a:ext>
                </a:extLst>
              </a:tr>
              <a:tr h="10118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a:t>What institutions, policies, or practices are causing or contributing to the inequities? What social norms, popular myths, or cultural biases may be contributing?</a:t>
                      </a:r>
                    </a:p>
                  </a:txBody>
                  <a:tcPr marL="91416" marR="91416" marT="45708" marB="45708"/>
                </a:tc>
                <a:extLst>
                  <a:ext uri="{0D108BD9-81ED-4DB2-BD59-A6C34878D82A}">
                    <a16:rowId xmlns:a16="http://schemas.microsoft.com/office/drawing/2014/main" val="1645695214"/>
                  </a:ext>
                </a:extLst>
              </a:tr>
              <a:tr h="9043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a:t>How did things get this way and are things worsening or improving?</a:t>
                      </a:r>
                    </a:p>
                    <a:p>
                      <a:endParaRPr lang="en-US" sz="2000" b="0"/>
                    </a:p>
                  </a:txBody>
                  <a:tcPr marL="91416" marR="91416" marT="45708" marB="45708"/>
                </a:tc>
                <a:extLst>
                  <a:ext uri="{0D108BD9-81ED-4DB2-BD59-A6C34878D82A}">
                    <a16:rowId xmlns:a16="http://schemas.microsoft.com/office/drawing/2014/main" val="4042356102"/>
                  </a:ext>
                </a:extLst>
              </a:tr>
              <a:tr h="904358">
                <a:tc>
                  <a:txBody>
                    <a:bodyPr/>
                    <a:lstStyle/>
                    <a:p>
                      <a:r>
                        <a:rPr lang="en-US" sz="2000" b="0"/>
                        <a:t>What solutions could address the root causes and eliminate the inequities? How would different racial groups be impacted by the proposed solutions?</a:t>
                      </a:r>
                    </a:p>
                  </a:txBody>
                  <a:tcPr marL="91416" marR="91416" marT="45708" marB="45708"/>
                </a:tc>
                <a:extLst>
                  <a:ext uri="{0D108BD9-81ED-4DB2-BD59-A6C34878D82A}">
                    <a16:rowId xmlns:a16="http://schemas.microsoft.com/office/drawing/2014/main" val="3888157564"/>
                  </a:ext>
                </a:extLst>
              </a:tr>
              <a:tr h="797785">
                <a:tc>
                  <a:txBody>
                    <a:bodyPr/>
                    <a:lstStyle/>
                    <a:p>
                      <a:r>
                        <a:rPr lang="en-US" sz="2000" b="0"/>
                        <a:t>What strategies and actions could be used to advance the solutions?</a:t>
                      </a:r>
                    </a:p>
                  </a:txBody>
                  <a:tcPr marL="91416" marR="91416" marT="45708" marB="45708"/>
                </a:tc>
                <a:extLst>
                  <a:ext uri="{0D108BD9-81ED-4DB2-BD59-A6C34878D82A}">
                    <a16:rowId xmlns:a16="http://schemas.microsoft.com/office/drawing/2014/main" val="2317964995"/>
                  </a:ext>
                </a:extLst>
              </a:tr>
              <a:tr h="1005578">
                <a:tc>
                  <a:txBody>
                    <a:bodyPr/>
                    <a:lstStyle/>
                    <a:p>
                      <a:r>
                        <a:rPr lang="en-US" sz="2000" b="0"/>
                        <a:t>Who are the stakeholders most affected by the inequities? Are they involved in naming the issues and solutions? What kinds of active leadership roles could they take to advance the proposed solution?</a:t>
                      </a:r>
                    </a:p>
                  </a:txBody>
                  <a:tcPr marL="91416" marR="91416" marT="45708" marB="45708"/>
                </a:tc>
                <a:extLst>
                  <a:ext uri="{0D108BD9-81ED-4DB2-BD59-A6C34878D82A}">
                    <a16:rowId xmlns:a16="http://schemas.microsoft.com/office/drawing/2014/main" val="2721004732"/>
                  </a:ext>
                </a:extLst>
              </a:tr>
            </a:tbl>
          </a:graphicData>
        </a:graphic>
      </p:graphicFrame>
    </p:spTree>
    <p:extLst>
      <p:ext uri="{BB962C8B-B14F-4D97-AF65-F5344CB8AC3E}">
        <p14:creationId xmlns:p14="http://schemas.microsoft.com/office/powerpoint/2010/main" val="3117596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3B43A-BE47-50CC-6DCA-A00CCB80DF7F}"/>
              </a:ext>
            </a:extLst>
          </p:cNvPr>
          <p:cNvSpPr>
            <a:spLocks noGrp="1"/>
          </p:cNvSpPr>
          <p:nvPr>
            <p:ph type="title"/>
          </p:nvPr>
        </p:nvSpPr>
        <p:spPr>
          <a:xfrm>
            <a:off x="959590" y="250537"/>
            <a:ext cx="9782801" cy="663864"/>
          </a:xfrm>
        </p:spPr>
        <p:txBody>
          <a:bodyPr/>
          <a:lstStyle/>
          <a:p>
            <a:r>
              <a:rPr lang="en-US">
                <a:solidFill>
                  <a:schemeClr val="tx1"/>
                </a:solidFill>
              </a:rPr>
              <a:t>Teamwork: Applying the Equity Analysis</a:t>
            </a:r>
          </a:p>
        </p:txBody>
      </p:sp>
      <p:sp>
        <p:nvSpPr>
          <p:cNvPr id="3" name="Content Placeholder 2">
            <a:extLst>
              <a:ext uri="{FF2B5EF4-FFF2-40B4-BE49-F238E27FC236}">
                <a16:creationId xmlns:a16="http://schemas.microsoft.com/office/drawing/2014/main" id="{4B79D6F7-3CA4-03C6-BC54-7D20DC674652}"/>
              </a:ext>
            </a:extLst>
          </p:cNvPr>
          <p:cNvSpPr>
            <a:spLocks noGrp="1"/>
          </p:cNvSpPr>
          <p:nvPr>
            <p:ph idx="1"/>
          </p:nvPr>
        </p:nvSpPr>
        <p:spPr>
          <a:xfrm>
            <a:off x="959589" y="1298864"/>
            <a:ext cx="10875655" cy="4572000"/>
          </a:xfrm>
        </p:spPr>
        <p:txBody>
          <a:bodyPr>
            <a:noAutofit/>
          </a:bodyPr>
          <a:lstStyle/>
          <a:p>
            <a:pPr marL="0" indent="0">
              <a:lnSpc>
                <a:spcPct val="100000"/>
              </a:lnSpc>
              <a:buNone/>
            </a:pPr>
            <a:r>
              <a:rPr lang="en-US" sz="2000" b="1">
                <a:highlight>
                  <a:srgbClr val="FFFF00"/>
                </a:highlight>
              </a:rPr>
              <a:t>Use the Equity Analysis questions. Work with YOUR campaign or campaign idea.</a:t>
            </a:r>
          </a:p>
          <a:p>
            <a:pPr>
              <a:lnSpc>
                <a:spcPct val="150000"/>
              </a:lnSpc>
              <a:buFont typeface="Arial" panose="020B0604020202020204" pitchFamily="34" charset="0"/>
              <a:buChar char="•"/>
            </a:pPr>
            <a:r>
              <a:rPr lang="en-US" sz="2000"/>
              <a:t>As you work, keep these three prompts in view:</a:t>
            </a:r>
          </a:p>
          <a:p>
            <a:pPr lvl="1">
              <a:lnSpc>
                <a:spcPct val="150000"/>
              </a:lnSpc>
              <a:buFont typeface="Arial" panose="020B0604020202020204" pitchFamily="34" charset="0"/>
              <a:buChar char="•"/>
            </a:pPr>
            <a:r>
              <a:rPr lang="en-US" sz="2000"/>
              <a:t>Who is most directly impacted and are they shaping the decisions being made?</a:t>
            </a:r>
          </a:p>
          <a:p>
            <a:pPr lvl="1">
              <a:lnSpc>
                <a:spcPct val="150000"/>
              </a:lnSpc>
              <a:buFont typeface="Arial" panose="020B0604020202020204" pitchFamily="34" charset="0"/>
              <a:buChar char="•"/>
            </a:pPr>
            <a:r>
              <a:rPr lang="en-US" sz="2000"/>
              <a:t>Who is missing from the process, and what barriers keep them out of the room?</a:t>
            </a:r>
          </a:p>
          <a:p>
            <a:pPr lvl="1">
              <a:lnSpc>
                <a:spcPct val="150000"/>
              </a:lnSpc>
              <a:buFont typeface="Arial" panose="020B0604020202020204" pitchFamily="34" charset="0"/>
              <a:buChar char="•"/>
            </a:pPr>
            <a:r>
              <a:rPr lang="en-US" sz="2000"/>
              <a:t>What would need to change for this campaign to truly shift power, not just manage harm?</a:t>
            </a:r>
          </a:p>
          <a:p>
            <a:pPr marL="0" indent="0">
              <a:lnSpc>
                <a:spcPct val="150000"/>
              </a:lnSpc>
              <a:buNone/>
            </a:pPr>
            <a:r>
              <a:rPr lang="en-US" sz="2000"/>
              <a:t>Notice where your campaign is strong and where it needs to be redesigned.</a:t>
            </a:r>
          </a:p>
        </p:txBody>
      </p:sp>
    </p:spTree>
    <p:extLst>
      <p:ext uri="{BB962C8B-B14F-4D97-AF65-F5344CB8AC3E}">
        <p14:creationId xmlns:p14="http://schemas.microsoft.com/office/powerpoint/2010/main" val="2792873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115AE6-0195-3F11-ECAD-342667D39ED4}"/>
              </a:ext>
            </a:extLst>
          </p:cNvPr>
          <p:cNvSpPr>
            <a:spLocks noGrp="1"/>
          </p:cNvSpPr>
          <p:nvPr>
            <p:ph type="title"/>
          </p:nvPr>
        </p:nvSpPr>
        <p:spPr/>
        <p:txBody>
          <a:bodyPr/>
          <a:lstStyle/>
          <a:p>
            <a:r>
              <a:rPr lang="en-US" b="1">
                <a:solidFill>
                  <a:schemeClr val="tx1"/>
                </a:solidFill>
              </a:rPr>
              <a:t>Team Equity Analysis Share Out:</a:t>
            </a:r>
          </a:p>
        </p:txBody>
      </p:sp>
      <p:sp>
        <p:nvSpPr>
          <p:cNvPr id="4" name="Content Placeholder 3">
            <a:extLst>
              <a:ext uri="{FF2B5EF4-FFF2-40B4-BE49-F238E27FC236}">
                <a16:creationId xmlns:a16="http://schemas.microsoft.com/office/drawing/2014/main" id="{D4297B26-78E9-6D8C-F129-0413955E8212}"/>
              </a:ext>
            </a:extLst>
          </p:cNvPr>
          <p:cNvSpPr>
            <a:spLocks noGrp="1"/>
          </p:cNvSpPr>
          <p:nvPr>
            <p:ph idx="1"/>
          </p:nvPr>
        </p:nvSpPr>
        <p:spPr/>
        <p:txBody>
          <a:bodyPr>
            <a:normAutofit/>
          </a:bodyPr>
          <a:lstStyle/>
          <a:p>
            <a:pPr marL="0" indent="0" algn="ctr">
              <a:lnSpc>
                <a:spcPct val="150000"/>
              </a:lnSpc>
              <a:buNone/>
            </a:pPr>
            <a:r>
              <a:rPr lang="en-US" sz="4000"/>
              <a:t>Where your campaign is strong or where does it need to be redesigned?</a:t>
            </a:r>
          </a:p>
        </p:txBody>
      </p:sp>
    </p:spTree>
    <p:extLst>
      <p:ext uri="{BB962C8B-B14F-4D97-AF65-F5344CB8AC3E}">
        <p14:creationId xmlns:p14="http://schemas.microsoft.com/office/powerpoint/2010/main" val="1847425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31B7D-729C-49F9-67EC-785DD6025593}"/>
              </a:ext>
            </a:extLst>
          </p:cNvPr>
          <p:cNvSpPr>
            <a:spLocks noGrp="1"/>
          </p:cNvSpPr>
          <p:nvPr>
            <p:ph type="title"/>
          </p:nvPr>
        </p:nvSpPr>
        <p:spPr>
          <a:xfrm>
            <a:off x="808770" y="150091"/>
            <a:ext cx="9782801" cy="708891"/>
          </a:xfrm>
        </p:spPr>
        <p:txBody>
          <a:bodyPr anchor="b">
            <a:normAutofit/>
          </a:bodyPr>
          <a:lstStyle/>
          <a:p>
            <a:r>
              <a:rPr lang="en-US"/>
              <a:t>Key Points: Centering Equity in Campaigns</a:t>
            </a:r>
          </a:p>
        </p:txBody>
      </p:sp>
      <p:sp>
        <p:nvSpPr>
          <p:cNvPr id="3" name="Content Placeholder 2">
            <a:extLst>
              <a:ext uri="{FF2B5EF4-FFF2-40B4-BE49-F238E27FC236}">
                <a16:creationId xmlns:a16="http://schemas.microsoft.com/office/drawing/2014/main" id="{38A35DE3-1C07-61F1-BC90-6E49286800FD}"/>
              </a:ext>
            </a:extLst>
          </p:cNvPr>
          <p:cNvSpPr>
            <a:spLocks noGrp="1"/>
          </p:cNvSpPr>
          <p:nvPr>
            <p:ph sz="half" idx="1"/>
          </p:nvPr>
        </p:nvSpPr>
        <p:spPr>
          <a:xfrm>
            <a:off x="808769" y="1042516"/>
            <a:ext cx="7340443" cy="3871128"/>
          </a:xfrm>
        </p:spPr>
        <p:txBody>
          <a:bodyPr>
            <a:noAutofit/>
          </a:bodyPr>
          <a:lstStyle/>
          <a:p>
            <a:pPr>
              <a:lnSpc>
                <a:spcPct val="100000"/>
              </a:lnSpc>
              <a:buFont typeface="Arial" panose="020B0604020202020204" pitchFamily="34" charset="0"/>
              <a:buChar char="•"/>
            </a:pPr>
            <a:r>
              <a:rPr lang="en-US" sz="2400" b="1"/>
              <a:t>Centering equity means equity shapes the vision, not just the outcome</a:t>
            </a:r>
            <a:r>
              <a:rPr lang="en-US" sz="2400"/>
              <a:t>.</a:t>
            </a:r>
          </a:p>
          <a:p>
            <a:pPr>
              <a:lnSpc>
                <a:spcPct val="100000"/>
              </a:lnSpc>
              <a:buFont typeface="Arial" panose="020B0604020202020204" pitchFamily="34" charset="0"/>
              <a:buChar char="•"/>
            </a:pPr>
            <a:r>
              <a:rPr lang="en-US" sz="2400" b="1"/>
              <a:t>Equity analysis is essential to avoid reinforcing harm.</a:t>
            </a:r>
          </a:p>
          <a:p>
            <a:pPr>
              <a:lnSpc>
                <a:spcPct val="100000"/>
              </a:lnSpc>
              <a:buFont typeface="Arial" panose="020B0604020202020204" pitchFamily="34" charset="0"/>
              <a:buChar char="•"/>
            </a:pPr>
            <a:r>
              <a:rPr lang="en-US" sz="2400" b="1"/>
              <a:t>Centering equity shifts campaigns from:</a:t>
            </a:r>
          </a:p>
          <a:p>
            <a:pPr lvl="1">
              <a:lnSpc>
                <a:spcPct val="100000"/>
              </a:lnSpc>
              <a:buFont typeface="Arial" panose="020B0604020202020204" pitchFamily="34" charset="0"/>
              <a:buChar char="•"/>
            </a:pPr>
            <a:r>
              <a:rPr lang="en-US"/>
              <a:t>participation → leadership</a:t>
            </a:r>
          </a:p>
          <a:p>
            <a:pPr lvl="1">
              <a:lnSpc>
                <a:spcPct val="100000"/>
              </a:lnSpc>
              <a:buFont typeface="Arial" panose="020B0604020202020204" pitchFamily="34" charset="0"/>
              <a:buChar char="•"/>
            </a:pPr>
            <a:r>
              <a:rPr lang="en-US"/>
              <a:t>representation → shared power</a:t>
            </a:r>
          </a:p>
          <a:p>
            <a:pPr lvl="1">
              <a:lnSpc>
                <a:spcPct val="100000"/>
              </a:lnSpc>
              <a:buFont typeface="Arial" panose="020B0604020202020204" pitchFamily="34" charset="0"/>
              <a:buChar char="•"/>
            </a:pPr>
            <a:r>
              <a:rPr lang="en-US"/>
              <a:t>fixes → systemic change</a:t>
            </a:r>
          </a:p>
        </p:txBody>
      </p:sp>
      <p:pic>
        <p:nvPicPr>
          <p:cNvPr id="4" name="Picture 3">
            <a:extLst>
              <a:ext uri="{FF2B5EF4-FFF2-40B4-BE49-F238E27FC236}">
                <a16:creationId xmlns:a16="http://schemas.microsoft.com/office/drawing/2014/main" id="{264C88A8-0F76-F715-3F12-8926990B38A2}"/>
              </a:ext>
            </a:extLst>
          </p:cNvPr>
          <p:cNvPicPr/>
          <p:nvPr/>
        </p:nvPicPr>
        <p:blipFill rotWithShape="1">
          <a:blip r:embed="rId2"/>
          <a:srcRect l="3839" t="29433" r="75686" b="29787"/>
          <a:stretch/>
        </p:blipFill>
        <p:spPr>
          <a:xfrm>
            <a:off x="8852599" y="1590153"/>
            <a:ext cx="2649186" cy="2971800"/>
          </a:xfrm>
          <a:prstGeom prst="rect">
            <a:avLst/>
          </a:prstGeom>
          <a:noFill/>
        </p:spPr>
      </p:pic>
      <p:sp>
        <p:nvSpPr>
          <p:cNvPr id="6" name="TextBox 5">
            <a:extLst>
              <a:ext uri="{FF2B5EF4-FFF2-40B4-BE49-F238E27FC236}">
                <a16:creationId xmlns:a16="http://schemas.microsoft.com/office/drawing/2014/main" id="{EE13ACFF-6CFB-F935-E551-B9E1467AC34F}"/>
              </a:ext>
            </a:extLst>
          </p:cNvPr>
          <p:cNvSpPr txBox="1"/>
          <p:nvPr/>
        </p:nvSpPr>
        <p:spPr>
          <a:xfrm>
            <a:off x="808769" y="5097178"/>
            <a:ext cx="10693016" cy="1124026"/>
          </a:xfrm>
          <a:prstGeom prst="rect">
            <a:avLst/>
          </a:prstGeom>
          <a:noFill/>
        </p:spPr>
        <p:txBody>
          <a:bodyPr wrap="square">
            <a:spAutoFit/>
          </a:bodyPr>
          <a:lstStyle/>
          <a:p>
            <a:pPr marL="0" indent="0">
              <a:lnSpc>
                <a:spcPct val="150000"/>
              </a:lnSpc>
              <a:buNone/>
            </a:pPr>
            <a:r>
              <a:rPr lang="en-US" sz="2400">
                <a:highlight>
                  <a:srgbClr val="FFFF00"/>
                </a:highlight>
              </a:rPr>
              <a:t>A campaign is equitable only if those most impacted help define the problem, shape the demands, lead the work, and gain power through it</a:t>
            </a:r>
            <a:r>
              <a:rPr lang="en-US" sz="2400"/>
              <a:t>.</a:t>
            </a:r>
          </a:p>
        </p:txBody>
      </p:sp>
    </p:spTree>
    <p:extLst>
      <p:ext uri="{BB962C8B-B14F-4D97-AF65-F5344CB8AC3E}">
        <p14:creationId xmlns:p14="http://schemas.microsoft.com/office/powerpoint/2010/main" val="3237143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Lunch</a:t>
            </a:r>
          </a:p>
        </p:txBody>
      </p:sp>
      <p:sp>
        <p:nvSpPr>
          <p:cNvPr id="3" name="Text Placeholder 2"/>
          <p:cNvSpPr>
            <a:spLocks noGrp="1"/>
          </p:cNvSpPr>
          <p:nvPr>
            <p:ph type="body" idx="1"/>
          </p:nvPr>
        </p:nvSpPr>
        <p:spPr/>
        <p:txBody>
          <a:bodyPr/>
          <a:lstStyle/>
          <a:p>
            <a:r>
              <a:rPr lang="en-US"/>
              <a:t>12:00-1:00</a:t>
            </a:r>
          </a:p>
        </p:txBody>
      </p:sp>
    </p:spTree>
    <p:extLst>
      <p:ext uri="{BB962C8B-B14F-4D97-AF65-F5344CB8AC3E}">
        <p14:creationId xmlns:p14="http://schemas.microsoft.com/office/powerpoint/2010/main" val="1319145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031D1-6175-30CC-2A7A-210B8E11F1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DD1943-21AB-A850-1EA9-A0E5CE823279}"/>
              </a:ext>
            </a:extLst>
          </p:cNvPr>
          <p:cNvSpPr>
            <a:spLocks noGrp="1"/>
          </p:cNvSpPr>
          <p:nvPr>
            <p:ph type="title"/>
          </p:nvPr>
        </p:nvSpPr>
        <p:spPr>
          <a:xfrm>
            <a:off x="3503612" y="2082025"/>
            <a:ext cx="8283272" cy="2177971"/>
          </a:xfrm>
        </p:spPr>
        <p:txBody>
          <a:bodyPr>
            <a:noAutofit/>
          </a:bodyPr>
          <a:lstStyle/>
          <a:p>
            <a:r>
              <a:rPr lang="en-US" sz="7200"/>
              <a:t>Solidarity as a Core Value and Strategy</a:t>
            </a:r>
          </a:p>
        </p:txBody>
      </p:sp>
      <p:sp>
        <p:nvSpPr>
          <p:cNvPr id="3" name="Text Placeholder 2">
            <a:extLst>
              <a:ext uri="{FF2B5EF4-FFF2-40B4-BE49-F238E27FC236}">
                <a16:creationId xmlns:a16="http://schemas.microsoft.com/office/drawing/2014/main" id="{AFDAAF51-3C11-4799-433F-F2A77E0BF4FC}"/>
              </a:ext>
            </a:extLst>
          </p:cNvPr>
          <p:cNvSpPr>
            <a:spLocks noGrp="1"/>
          </p:cNvSpPr>
          <p:nvPr>
            <p:ph type="body" idx="1"/>
          </p:nvPr>
        </p:nvSpPr>
        <p:spPr>
          <a:xfrm>
            <a:off x="3606458" y="4571495"/>
            <a:ext cx="7264623" cy="914905"/>
          </a:xfrm>
        </p:spPr>
        <p:txBody>
          <a:bodyPr/>
          <a:lstStyle/>
          <a:p>
            <a:r>
              <a:rPr lang="en-US"/>
              <a:t>Katie Bishop</a:t>
            </a:r>
          </a:p>
        </p:txBody>
      </p:sp>
    </p:spTree>
    <p:extLst>
      <p:ext uri="{BB962C8B-B14F-4D97-AF65-F5344CB8AC3E}">
        <p14:creationId xmlns:p14="http://schemas.microsoft.com/office/powerpoint/2010/main" val="2283780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919F2-97FD-D9B6-0DDF-01BD140CA5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62EE1B-8463-2BE7-A9D2-074051F41601}"/>
              </a:ext>
            </a:extLst>
          </p:cNvPr>
          <p:cNvSpPr>
            <a:spLocks noGrp="1"/>
          </p:cNvSpPr>
          <p:nvPr>
            <p:ph type="title"/>
          </p:nvPr>
        </p:nvSpPr>
        <p:spPr>
          <a:solidFill>
            <a:schemeClr val="accent4">
              <a:lumMod val="75000"/>
            </a:schemeClr>
          </a:solidFill>
        </p:spPr>
        <p:txBody>
          <a:bodyPr anchor="ctr">
            <a:normAutofit/>
          </a:bodyPr>
          <a:lstStyle/>
          <a:p>
            <a:r>
              <a:rPr lang="en-US">
                <a:solidFill>
                  <a:schemeClr val="bg1"/>
                </a:solidFill>
              </a:rPr>
              <a:t>How would you describe solidarity? </a:t>
            </a:r>
          </a:p>
        </p:txBody>
      </p:sp>
      <p:pic>
        <p:nvPicPr>
          <p:cNvPr id="1026" name="Picture 2" descr="Solidarity">
            <a:extLst>
              <a:ext uri="{FF2B5EF4-FFF2-40B4-BE49-F238E27FC236}">
                <a16:creationId xmlns:a16="http://schemas.microsoft.com/office/drawing/2014/main" id="{0E8B62B5-8494-773F-F55E-45729F1DA7B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6045" t="4412" r="3270" b="3236"/>
          <a:stretch>
            <a:fillRect/>
          </a:stretch>
        </p:blipFill>
        <p:spPr bwMode="auto">
          <a:xfrm>
            <a:off x="2877671" y="1416579"/>
            <a:ext cx="6858000" cy="4950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6686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B0D1A-FCDF-CDA1-7C03-8D95D933FC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AF4960-BD38-6920-3F66-0068A9ABC8DC}"/>
              </a:ext>
            </a:extLst>
          </p:cNvPr>
          <p:cNvSpPr>
            <a:spLocks noGrp="1"/>
          </p:cNvSpPr>
          <p:nvPr>
            <p:ph type="title"/>
          </p:nvPr>
        </p:nvSpPr>
        <p:spPr>
          <a:solidFill>
            <a:schemeClr val="accent4">
              <a:lumMod val="75000"/>
            </a:schemeClr>
          </a:solidFill>
        </p:spPr>
        <p:txBody>
          <a:bodyPr anchor="ctr">
            <a:normAutofit/>
          </a:bodyPr>
          <a:lstStyle/>
          <a:p>
            <a:r>
              <a:rPr lang="en-US">
                <a:solidFill>
                  <a:schemeClr val="bg1"/>
                </a:solidFill>
              </a:rPr>
              <a:t>Solidarity</a:t>
            </a:r>
          </a:p>
        </p:txBody>
      </p:sp>
      <p:sp>
        <p:nvSpPr>
          <p:cNvPr id="9" name="Text Placeholder 8">
            <a:extLst>
              <a:ext uri="{FF2B5EF4-FFF2-40B4-BE49-F238E27FC236}">
                <a16:creationId xmlns:a16="http://schemas.microsoft.com/office/drawing/2014/main" id="{A9CBC8B7-8839-BE50-294F-A956555A1D3D}"/>
              </a:ext>
            </a:extLst>
          </p:cNvPr>
          <p:cNvSpPr>
            <a:spLocks noGrp="1"/>
          </p:cNvSpPr>
          <p:nvPr>
            <p:ph type="body" sz="half" idx="2"/>
          </p:nvPr>
        </p:nvSpPr>
        <p:spPr/>
        <p:txBody>
          <a:bodyPr/>
          <a:lstStyle/>
          <a:p>
            <a:pPr>
              <a:lnSpc>
                <a:spcPct val="100000"/>
              </a:lnSpc>
            </a:pPr>
            <a:r>
              <a:rPr lang="en-US" sz="2400"/>
              <a:t>“Unity or agreement of feeling or action, especially among individuals with a common interest; mutual support within a group.”</a:t>
            </a:r>
          </a:p>
          <a:p>
            <a:endParaRPr lang="en-US"/>
          </a:p>
          <a:p>
            <a:endParaRPr lang="en-US"/>
          </a:p>
        </p:txBody>
      </p:sp>
      <p:sp>
        <p:nvSpPr>
          <p:cNvPr id="15" name="TextBox 14">
            <a:extLst>
              <a:ext uri="{FF2B5EF4-FFF2-40B4-BE49-F238E27FC236}">
                <a16:creationId xmlns:a16="http://schemas.microsoft.com/office/drawing/2014/main" id="{FD66E502-28AA-84C6-9C13-94CB2AD2C2F2}"/>
              </a:ext>
            </a:extLst>
          </p:cNvPr>
          <p:cNvSpPr txBox="1"/>
          <p:nvPr/>
        </p:nvSpPr>
        <p:spPr>
          <a:xfrm>
            <a:off x="5160753" y="5939612"/>
            <a:ext cx="6094562" cy="230832"/>
          </a:xfrm>
          <a:prstGeom prst="rect">
            <a:avLst/>
          </a:prstGeom>
          <a:noFill/>
        </p:spPr>
        <p:txBody>
          <a:bodyPr wrap="square" lIns="91440" tIns="45720" rIns="91440" bIns="45720" anchor="t">
            <a:spAutoFit/>
          </a:bodyPr>
          <a:lstStyle/>
          <a:p>
            <a:r>
              <a:rPr lang="en-US" sz="900">
                <a:ea typeface="+mn-lt"/>
                <a:cs typeface="+mn-lt"/>
              </a:rPr>
              <a:t>https://www.newsobserver.com/news/local/education/article315575311.html</a:t>
            </a:r>
            <a:endParaRPr lang="en-US"/>
          </a:p>
        </p:txBody>
      </p:sp>
      <p:pic>
        <p:nvPicPr>
          <p:cNvPr id="5" name="Content Placeholder 4" descr="North Carolina teachers pack the Bicentennial Mall for their rally on Wednesday, May 16, 2018 in Raleigh, N.C. Another mass teacher rally is scheduled in Raleigh for May 1, 2026.">
            <a:extLst>
              <a:ext uri="{FF2B5EF4-FFF2-40B4-BE49-F238E27FC236}">
                <a16:creationId xmlns:a16="http://schemas.microsoft.com/office/drawing/2014/main" id="{0EECE49E-D035-673A-909F-87CD42326D4B}"/>
              </a:ext>
            </a:extLst>
          </p:cNvPr>
          <p:cNvPicPr>
            <a:picLocks noGrp="1" noChangeAspect="1"/>
          </p:cNvPicPr>
          <p:nvPr>
            <p:ph idx="1"/>
          </p:nvPr>
        </p:nvPicPr>
        <p:blipFill>
          <a:blip r:embed="rId2"/>
          <a:stretch>
            <a:fillRect/>
          </a:stretch>
        </p:blipFill>
        <p:spPr>
          <a:xfrm>
            <a:off x="5159592" y="869836"/>
            <a:ext cx="6216645" cy="4522652"/>
          </a:xfrm>
          <a:prstGeom prst="rect">
            <a:avLst/>
          </a:prstGeom>
        </p:spPr>
      </p:pic>
    </p:spTree>
    <p:extLst>
      <p:ext uri="{BB962C8B-B14F-4D97-AF65-F5344CB8AC3E}">
        <p14:creationId xmlns:p14="http://schemas.microsoft.com/office/powerpoint/2010/main" val="1771889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New Groups</a:t>
            </a:r>
          </a:p>
        </p:txBody>
      </p:sp>
      <p:sp>
        <p:nvSpPr>
          <p:cNvPr id="3" name="Content Placeholder 2"/>
          <p:cNvSpPr>
            <a:spLocks noGrp="1"/>
          </p:cNvSpPr>
          <p:nvPr>
            <p:ph idx="1"/>
          </p:nvPr>
        </p:nvSpPr>
        <p:spPr>
          <a:xfrm>
            <a:off x="5561011" y="1600200"/>
            <a:ext cx="5815225" cy="4572000"/>
          </a:xfrm>
        </p:spPr>
        <p:txBody>
          <a:bodyPr vert="horz" lIns="91440" tIns="45720" rIns="91440" bIns="45720" rtlCol="0" anchor="t">
            <a:normAutofit/>
          </a:bodyPr>
          <a:lstStyle/>
          <a:p>
            <a:pPr marL="0" indent="0">
              <a:buNone/>
            </a:pPr>
            <a:r>
              <a:rPr lang="en-US" sz="5400"/>
              <a:t>Mix it up!</a:t>
            </a:r>
          </a:p>
          <a:p>
            <a:pPr marL="0" indent="0">
              <a:buNone/>
            </a:pPr>
            <a:endParaRPr lang="en-US" sz="5400"/>
          </a:p>
          <a:p>
            <a:pPr marL="0" indent="0">
              <a:buNone/>
            </a:pPr>
            <a:r>
              <a:rPr lang="en-US" sz="5400"/>
              <a:t>Count off by 8…</a:t>
            </a:r>
          </a:p>
        </p:txBody>
      </p:sp>
      <p:pic>
        <p:nvPicPr>
          <p:cNvPr id="3078" name="Picture 6" descr="8,000+ Diverse Group Of People Talking Stock Illustrations, Royalty-Free  Vector Graphics &amp; Clip Art - iStock | Racially diverse group of people  talk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115" y="2289828"/>
            <a:ext cx="4134325" cy="3884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034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8456F-22E3-6FFB-41C8-A016E571575A}"/>
              </a:ext>
            </a:extLst>
          </p:cNvPr>
          <p:cNvSpPr>
            <a:spLocks noGrp="1"/>
          </p:cNvSpPr>
          <p:nvPr>
            <p:ph type="title"/>
          </p:nvPr>
        </p:nvSpPr>
        <p:spPr>
          <a:xfrm>
            <a:off x="550300" y="177800"/>
            <a:ext cx="10825937" cy="729738"/>
          </a:xfrm>
        </p:spPr>
        <p:txBody>
          <a:bodyPr anchor="b">
            <a:normAutofit/>
          </a:bodyPr>
          <a:lstStyle/>
          <a:p>
            <a:r>
              <a:rPr lang="en-US" sz="4000"/>
              <a:t>Record your answers on the chart paper.</a:t>
            </a:r>
          </a:p>
        </p:txBody>
      </p:sp>
      <p:graphicFrame>
        <p:nvGraphicFramePr>
          <p:cNvPr id="5" name="Content Placeholder 2">
            <a:extLst>
              <a:ext uri="{FF2B5EF4-FFF2-40B4-BE49-F238E27FC236}">
                <a16:creationId xmlns:a16="http://schemas.microsoft.com/office/drawing/2014/main" id="{CD4FD348-4406-F524-BC6B-A9A8C512FC05}"/>
              </a:ext>
            </a:extLst>
          </p:cNvPr>
          <p:cNvGraphicFramePr>
            <a:graphicFrameLocks noGrp="1"/>
          </p:cNvGraphicFramePr>
          <p:nvPr>
            <p:ph idx="1"/>
            <p:extLst>
              <p:ext uri="{D42A27DB-BD31-4B8C-83A1-F6EECF244321}">
                <p14:modId xmlns:p14="http://schemas.microsoft.com/office/powerpoint/2010/main" val="114277681"/>
              </p:ext>
            </p:extLst>
          </p:nvPr>
        </p:nvGraphicFramePr>
        <p:xfrm>
          <a:off x="1207929" y="1611536"/>
          <a:ext cx="9782801"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7314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43BEB-7DD8-F92B-A003-3E22736A2D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BBCC1B-BD27-48F9-BC1C-4A59BD64BB85}"/>
              </a:ext>
            </a:extLst>
          </p:cNvPr>
          <p:cNvSpPr>
            <a:spLocks noGrp="1"/>
          </p:cNvSpPr>
          <p:nvPr>
            <p:ph type="title"/>
          </p:nvPr>
        </p:nvSpPr>
        <p:spPr>
          <a:xfrm>
            <a:off x="836133" y="381000"/>
            <a:ext cx="3678928" cy="634791"/>
          </a:xfrm>
        </p:spPr>
        <p:txBody>
          <a:bodyPr>
            <a:normAutofit/>
          </a:bodyPr>
          <a:lstStyle/>
          <a:p>
            <a:r>
              <a:rPr lang="en-US" sz="3600"/>
              <a:t>Gallery Walk </a:t>
            </a:r>
          </a:p>
        </p:txBody>
      </p:sp>
      <p:sp>
        <p:nvSpPr>
          <p:cNvPr id="5" name="Text Placeholder 4">
            <a:extLst>
              <a:ext uri="{FF2B5EF4-FFF2-40B4-BE49-F238E27FC236}">
                <a16:creationId xmlns:a16="http://schemas.microsoft.com/office/drawing/2014/main" id="{431E3FF4-18DE-869C-EEDE-3B3ABC12517A}"/>
              </a:ext>
            </a:extLst>
          </p:cNvPr>
          <p:cNvSpPr>
            <a:spLocks noGrp="1"/>
          </p:cNvSpPr>
          <p:nvPr>
            <p:ph type="body" sz="half" idx="2"/>
          </p:nvPr>
        </p:nvSpPr>
        <p:spPr>
          <a:xfrm>
            <a:off x="938178" y="1828800"/>
            <a:ext cx="3837667" cy="4343400"/>
          </a:xfrm>
        </p:spPr>
        <p:txBody>
          <a:bodyPr vert="horz" lIns="91440" tIns="45720" rIns="91440" bIns="45720" rtlCol="0" anchor="t">
            <a:normAutofit/>
          </a:bodyPr>
          <a:lstStyle/>
          <a:p>
            <a:r>
              <a:rPr lang="en-US" sz="3200"/>
              <a:t>Put a dot next to every example you see happening in your own local.</a:t>
            </a:r>
            <a:r>
              <a:rPr lang="en-US" sz="2400"/>
              <a:t> </a:t>
            </a:r>
          </a:p>
        </p:txBody>
      </p:sp>
      <p:pic>
        <p:nvPicPr>
          <p:cNvPr id="11" name="Content Placeholder 10">
            <a:extLst>
              <a:ext uri="{FF2B5EF4-FFF2-40B4-BE49-F238E27FC236}">
                <a16:creationId xmlns:a16="http://schemas.microsoft.com/office/drawing/2014/main" id="{5567E42D-0F3B-4476-2973-487565920436}"/>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4775591" y="6508"/>
            <a:ext cx="7152256" cy="6845823"/>
          </a:xfrm>
        </p:spPr>
      </p:pic>
    </p:spTree>
    <p:extLst>
      <p:ext uri="{BB962C8B-B14F-4D97-AF65-F5344CB8AC3E}">
        <p14:creationId xmlns:p14="http://schemas.microsoft.com/office/powerpoint/2010/main" val="1792853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1E34B-7C7F-7D74-AEEC-42883F73A8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DA3E06-96B6-BC20-AB14-D72746C273D1}"/>
              </a:ext>
            </a:extLst>
          </p:cNvPr>
          <p:cNvSpPr>
            <a:spLocks noGrp="1"/>
          </p:cNvSpPr>
          <p:nvPr>
            <p:ph type="title"/>
          </p:nvPr>
        </p:nvSpPr>
        <p:spPr>
          <a:xfrm>
            <a:off x="643380" y="675723"/>
            <a:ext cx="4155142" cy="544108"/>
          </a:xfrm>
        </p:spPr>
        <p:txBody>
          <a:bodyPr>
            <a:normAutofit/>
          </a:bodyPr>
          <a:lstStyle/>
          <a:p>
            <a:r>
              <a:rPr lang="en-US" sz="3000"/>
              <a:t>Talk at your table</a:t>
            </a:r>
          </a:p>
        </p:txBody>
      </p:sp>
      <p:sp>
        <p:nvSpPr>
          <p:cNvPr id="3" name="Content Placeholder 2">
            <a:extLst>
              <a:ext uri="{FF2B5EF4-FFF2-40B4-BE49-F238E27FC236}">
                <a16:creationId xmlns:a16="http://schemas.microsoft.com/office/drawing/2014/main" id="{D2C96E3E-50C7-EB4E-E3FD-1EBE32AA88F8}"/>
              </a:ext>
            </a:extLst>
          </p:cNvPr>
          <p:cNvSpPr>
            <a:spLocks noGrp="1"/>
          </p:cNvSpPr>
          <p:nvPr>
            <p:ph idx="1"/>
          </p:nvPr>
        </p:nvSpPr>
        <p:spPr>
          <a:xfrm>
            <a:off x="4789998" y="1543522"/>
            <a:ext cx="7085129" cy="4742033"/>
          </a:xfrm>
        </p:spPr>
        <p:txBody>
          <a:bodyPr vert="horz" lIns="91440" tIns="45720" rIns="91440" bIns="45720" rtlCol="0" anchor="t">
            <a:normAutofit/>
          </a:bodyPr>
          <a:lstStyle/>
          <a:p>
            <a:pPr marL="514350" indent="-514350">
              <a:buFont typeface="+mj-lt"/>
              <a:buAutoNum type="arabicPeriod"/>
            </a:pPr>
            <a:r>
              <a:rPr lang="en-US"/>
              <a:t>What tactics to divide working people stood out to you? Why?</a:t>
            </a:r>
          </a:p>
          <a:p>
            <a:pPr marL="514350" indent="-514350">
              <a:buFont typeface="+mj-lt"/>
              <a:buAutoNum type="arabicPeriod"/>
            </a:pPr>
            <a:r>
              <a:rPr lang="en-US"/>
              <a:t>Which ones did you see repeated often? Why do you think that is?</a:t>
            </a:r>
          </a:p>
          <a:p>
            <a:pPr marL="514350" indent="-514350">
              <a:buFont typeface="+mj-lt"/>
              <a:buAutoNum type="arabicPeriod"/>
            </a:pPr>
            <a:r>
              <a:rPr lang="en-US"/>
              <a:t>Who is using these tactics? Why?</a:t>
            </a:r>
          </a:p>
          <a:p>
            <a:pPr marL="514350" indent="-514350">
              <a:buFont typeface="+mj-lt"/>
              <a:buAutoNum type="arabicPeriod"/>
            </a:pPr>
            <a:r>
              <a:rPr lang="en-US"/>
              <a:t>What is the impact of these tactics in your own locals? </a:t>
            </a:r>
          </a:p>
          <a:p>
            <a:pPr marL="514350" indent="-514350">
              <a:buFont typeface="+mj-lt"/>
              <a:buAutoNum type="arabicPeriod"/>
            </a:pPr>
            <a:r>
              <a:rPr lang="en-US"/>
              <a:t>What is the impact across local and state lines?</a:t>
            </a:r>
            <a:endParaRPr lang="en-US" sz="5400"/>
          </a:p>
        </p:txBody>
      </p:sp>
      <p:pic>
        <p:nvPicPr>
          <p:cNvPr id="3078" name="Picture 6" descr="8,000+ Diverse Group Of People Talking Stock Illustrations, Royalty-Free  Vector Graphics &amp; Clip Art - iStock | Racially diverse group of people  talking">
            <a:extLst>
              <a:ext uri="{FF2B5EF4-FFF2-40B4-BE49-F238E27FC236}">
                <a16:creationId xmlns:a16="http://schemas.microsoft.com/office/drawing/2014/main" id="{BC57D119-4CFF-4053-7D17-24491C3EE1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453" y="2289828"/>
            <a:ext cx="4145664" cy="3726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5408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F9DA6-5958-8688-5C53-BD16CB59DFD0}"/>
              </a:ext>
            </a:extLst>
          </p:cNvPr>
          <p:cNvSpPr>
            <a:spLocks noGrp="1"/>
          </p:cNvSpPr>
          <p:nvPr>
            <p:ph type="title"/>
          </p:nvPr>
        </p:nvSpPr>
        <p:spPr>
          <a:xfrm>
            <a:off x="654719" y="381000"/>
            <a:ext cx="4143803" cy="955667"/>
          </a:xfrm>
        </p:spPr>
        <p:txBody>
          <a:bodyPr>
            <a:noAutofit/>
          </a:bodyPr>
          <a:lstStyle/>
          <a:p>
            <a:r>
              <a:rPr lang="en-US" sz="3600"/>
              <a:t>Why solidarity?</a:t>
            </a:r>
          </a:p>
        </p:txBody>
      </p:sp>
      <p:pic>
        <p:nvPicPr>
          <p:cNvPr id="7" name="Content Placeholder 6">
            <a:extLst>
              <a:ext uri="{FF2B5EF4-FFF2-40B4-BE49-F238E27FC236}">
                <a16:creationId xmlns:a16="http://schemas.microsoft.com/office/drawing/2014/main" id="{A1FDAFE7-918A-3CC9-B704-8D0C0AA4FE7B}"/>
              </a:ext>
            </a:extLst>
          </p:cNvPr>
          <p:cNvPicPr>
            <a:picLocks noGrp="1" noChangeAspect="1"/>
          </p:cNvPicPr>
          <p:nvPr>
            <p:ph idx="1"/>
          </p:nvPr>
        </p:nvPicPr>
        <p:blipFill>
          <a:blip r:embed="rId3"/>
          <a:stretch>
            <a:fillRect/>
          </a:stretch>
        </p:blipFill>
        <p:spPr>
          <a:xfrm>
            <a:off x="4775846" y="-3468"/>
            <a:ext cx="7163157" cy="6877398"/>
          </a:xfrm>
          <a:prstGeom prst="rect">
            <a:avLst/>
          </a:prstGeom>
        </p:spPr>
      </p:pic>
      <p:sp>
        <p:nvSpPr>
          <p:cNvPr id="5" name="Text Placeholder 4">
            <a:extLst>
              <a:ext uri="{FF2B5EF4-FFF2-40B4-BE49-F238E27FC236}">
                <a16:creationId xmlns:a16="http://schemas.microsoft.com/office/drawing/2014/main" id="{9C29EC86-11F4-0A24-DDC1-E3644FC87A83}"/>
              </a:ext>
            </a:extLst>
          </p:cNvPr>
          <p:cNvSpPr>
            <a:spLocks noGrp="1"/>
          </p:cNvSpPr>
          <p:nvPr>
            <p:ph type="body" sz="half" idx="2"/>
          </p:nvPr>
        </p:nvSpPr>
        <p:spPr>
          <a:xfrm>
            <a:off x="643381" y="1828800"/>
            <a:ext cx="4143803" cy="4343400"/>
          </a:xfrm>
        </p:spPr>
        <p:txBody>
          <a:bodyPr vert="horz" lIns="91440" tIns="45720" rIns="91440" bIns="45720" rtlCol="0" anchor="t">
            <a:normAutofit/>
          </a:bodyPr>
          <a:lstStyle/>
          <a:p>
            <a:pPr marL="457200" indent="-274320">
              <a:buFont typeface="Arial" panose="020B0604020202020204" pitchFamily="34" charset="0"/>
              <a:buChar char="•"/>
            </a:pPr>
            <a:r>
              <a:rPr lang="en-US" sz="2800"/>
              <a:t>Why is solidarity a strategy as well as a value?</a:t>
            </a:r>
          </a:p>
          <a:p>
            <a:pPr marL="457200" indent="-274320">
              <a:buFont typeface="Arial" panose="020B0604020202020204" pitchFamily="34" charset="0"/>
              <a:buChar char="•"/>
            </a:pPr>
            <a:endParaRPr lang="en-US" sz="2800"/>
          </a:p>
          <a:p>
            <a:pPr marL="457200" indent="-274320">
              <a:buFont typeface="Arial" panose="020B0604020202020204" pitchFamily="34" charset="0"/>
              <a:buChar char="•"/>
            </a:pPr>
            <a:r>
              <a:rPr lang="en-US" sz="2800"/>
              <a:t>How do we overcome the tactics of division? </a:t>
            </a:r>
          </a:p>
          <a:p>
            <a:endParaRPr lang="en-US"/>
          </a:p>
        </p:txBody>
      </p:sp>
    </p:spTree>
    <p:extLst>
      <p:ext uri="{BB962C8B-B14F-4D97-AF65-F5344CB8AC3E}">
        <p14:creationId xmlns:p14="http://schemas.microsoft.com/office/powerpoint/2010/main" val="2304549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88AF9-1789-952B-94E1-CEBB550B23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08F218-4354-CE23-1EC7-FEC5D2EE7DA5}"/>
              </a:ext>
            </a:extLst>
          </p:cNvPr>
          <p:cNvSpPr>
            <a:spLocks noGrp="1"/>
          </p:cNvSpPr>
          <p:nvPr>
            <p:ph type="title"/>
          </p:nvPr>
        </p:nvSpPr>
        <p:spPr>
          <a:xfrm>
            <a:off x="662018" y="622998"/>
            <a:ext cx="2583600" cy="1185705"/>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089B6E82-911B-8DEA-69E5-4FBCAB4EBE51}"/>
              </a:ext>
            </a:extLst>
          </p:cNvPr>
          <p:cNvSpPr>
            <a:spLocks noGrp="1"/>
          </p:cNvSpPr>
          <p:nvPr>
            <p:ph idx="1"/>
          </p:nvPr>
        </p:nvSpPr>
        <p:spPr>
          <a:xfrm>
            <a:off x="3376246" y="663713"/>
            <a:ext cx="8510954" cy="5530574"/>
          </a:xfrm>
        </p:spPr>
        <p:txBody>
          <a:bodyPr vert="horz" lIns="91440" tIns="45720" rIns="91440" bIns="45720" rtlCol="0" anchor="t">
            <a:noAutofit/>
          </a:bodyPr>
          <a:lstStyle/>
          <a:p>
            <a:pPr>
              <a:lnSpc>
                <a:spcPct val="100000"/>
              </a:lnSpc>
              <a:buFont typeface="Arial" panose="020B0604020202020204" pitchFamily="34" charset="0"/>
              <a:buChar char="•"/>
            </a:pPr>
            <a:r>
              <a:rPr lang="en-US" sz="3200">
                <a:solidFill>
                  <a:srgbClr val="000000"/>
                </a:solidFill>
                <a:highlight>
                  <a:srgbClr val="FFFFFF"/>
                </a:highlight>
                <a:ea typeface="Calibri"/>
                <a:cs typeface="Calibri"/>
              </a:rPr>
              <a:t>Solidarity is standing together and using our resources in support of another. </a:t>
            </a:r>
            <a:endParaRPr lang="en-US" sz="3200">
              <a:solidFill>
                <a:srgbClr val="000000"/>
              </a:solidFill>
              <a:highlight>
                <a:srgbClr val="C6C6C6"/>
              </a:highlight>
              <a:ea typeface="Calibri"/>
              <a:cs typeface="Calibri"/>
            </a:endParaRPr>
          </a:p>
          <a:p>
            <a:pPr>
              <a:lnSpc>
                <a:spcPct val="100000"/>
              </a:lnSpc>
              <a:buFont typeface="Arial" panose="020B0604020202020204" pitchFamily="34" charset="0"/>
              <a:buChar char="•"/>
            </a:pPr>
            <a:r>
              <a:rPr lang="en-US" sz="3200">
                <a:solidFill>
                  <a:srgbClr val="000000"/>
                </a:solidFill>
                <a:highlight>
                  <a:srgbClr val="FFFFFF"/>
                </a:highlight>
                <a:ea typeface="Calibri"/>
                <a:cs typeface="Calibri"/>
              </a:rPr>
              <a:t>Division, based on race/gender/sexuality, can be overcome with intentional thoughtful work.</a:t>
            </a:r>
            <a:endParaRPr lang="en-US" sz="3200">
              <a:solidFill>
                <a:srgbClr val="000000"/>
              </a:solidFill>
              <a:highlight>
                <a:srgbClr val="C6C6C6"/>
              </a:highlight>
              <a:ea typeface="Calibri"/>
              <a:cs typeface="Calibri"/>
            </a:endParaRPr>
          </a:p>
          <a:p>
            <a:pPr>
              <a:lnSpc>
                <a:spcPct val="100000"/>
              </a:lnSpc>
              <a:buFont typeface="Arial" panose="020B0604020202020204" pitchFamily="34" charset="0"/>
              <a:buChar char="•"/>
            </a:pPr>
            <a:r>
              <a:rPr lang="en-US" sz="3200">
                <a:solidFill>
                  <a:srgbClr val="000000"/>
                </a:solidFill>
                <a:highlight>
                  <a:srgbClr val="FFFFFF"/>
                </a:highlight>
                <a:ea typeface="Calibri"/>
                <a:cs typeface="Calibri"/>
              </a:rPr>
              <a:t>Solidarity does not mean abandoning your own values- but partnering with those that align with your values.  </a:t>
            </a:r>
            <a:endParaRPr lang="en-US" sz="3200">
              <a:solidFill>
                <a:srgbClr val="000000"/>
              </a:solidFill>
              <a:highlight>
                <a:srgbClr val="C6C6C6"/>
              </a:highlight>
              <a:ea typeface="Calibri"/>
              <a:cs typeface="Calibri"/>
            </a:endParaRPr>
          </a:p>
          <a:p>
            <a:pPr>
              <a:lnSpc>
                <a:spcPct val="100000"/>
              </a:lnSpc>
              <a:buFont typeface="Arial" panose="020B0604020202020204" pitchFamily="34" charset="0"/>
              <a:buChar char="•"/>
            </a:pPr>
            <a:r>
              <a:rPr lang="en-US" sz="3200">
                <a:solidFill>
                  <a:srgbClr val="000000"/>
                </a:solidFill>
                <a:highlight>
                  <a:srgbClr val="FFFFFF"/>
                </a:highlight>
                <a:ea typeface="Calibri"/>
                <a:cs typeface="Calibri"/>
              </a:rPr>
              <a:t>All we have is each other. </a:t>
            </a:r>
          </a:p>
          <a:p>
            <a:pPr marL="246380" indent="-246380"/>
            <a:endParaRPr lang="en-US" sz="8000"/>
          </a:p>
          <a:p>
            <a:pPr marL="246380" indent="-246380"/>
            <a:endParaRPr lang="en-US" sz="3200"/>
          </a:p>
        </p:txBody>
      </p:sp>
      <p:pic>
        <p:nvPicPr>
          <p:cNvPr id="4" name="Picture 3">
            <a:extLst>
              <a:ext uri="{FF2B5EF4-FFF2-40B4-BE49-F238E27FC236}">
                <a16:creationId xmlns:a16="http://schemas.microsoft.com/office/drawing/2014/main" id="{99F30500-4E89-BBBB-0138-EB83B700B371}"/>
              </a:ext>
            </a:extLst>
          </p:cNvPr>
          <p:cNvPicPr/>
          <p:nvPr/>
        </p:nvPicPr>
        <p:blipFill rotWithShape="1">
          <a:blip r:embed="rId2"/>
          <a:srcRect l="3839" t="29433" r="75686" b="29787"/>
          <a:stretch/>
        </p:blipFill>
        <p:spPr>
          <a:xfrm>
            <a:off x="662018" y="2244129"/>
            <a:ext cx="2129440" cy="2469567"/>
          </a:xfrm>
          <a:prstGeom prst="rect">
            <a:avLst/>
          </a:prstGeom>
        </p:spPr>
      </p:pic>
    </p:spTree>
    <p:extLst>
      <p:ext uri="{BB962C8B-B14F-4D97-AF65-F5344CB8AC3E}">
        <p14:creationId xmlns:p14="http://schemas.microsoft.com/office/powerpoint/2010/main" val="2262878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7D3EC-1377-E90A-0091-BCEAEBCA95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D3EE02-2865-D38C-4B80-94371681D642}"/>
              </a:ext>
            </a:extLst>
          </p:cNvPr>
          <p:cNvSpPr>
            <a:spLocks noGrp="1"/>
          </p:cNvSpPr>
          <p:nvPr>
            <p:ph type="title"/>
          </p:nvPr>
        </p:nvSpPr>
        <p:spPr>
          <a:xfrm>
            <a:off x="3276843" y="2240722"/>
            <a:ext cx="8906886" cy="1191780"/>
          </a:xfrm>
        </p:spPr>
        <p:txBody>
          <a:bodyPr>
            <a:noAutofit/>
          </a:bodyPr>
          <a:lstStyle/>
          <a:p>
            <a:r>
              <a:rPr lang="en-US" sz="7000"/>
              <a:t>Vision Vs. Goals</a:t>
            </a:r>
            <a:endParaRPr lang="en-US"/>
          </a:p>
        </p:txBody>
      </p:sp>
      <p:sp>
        <p:nvSpPr>
          <p:cNvPr id="3" name="Text Placeholder 2">
            <a:extLst>
              <a:ext uri="{FF2B5EF4-FFF2-40B4-BE49-F238E27FC236}">
                <a16:creationId xmlns:a16="http://schemas.microsoft.com/office/drawing/2014/main" id="{69B33CB5-DA76-3BF6-45FB-897CF873C9E9}"/>
              </a:ext>
            </a:extLst>
          </p:cNvPr>
          <p:cNvSpPr>
            <a:spLocks noGrp="1"/>
          </p:cNvSpPr>
          <p:nvPr>
            <p:ph type="body" idx="1"/>
          </p:nvPr>
        </p:nvSpPr>
        <p:spPr>
          <a:xfrm>
            <a:off x="3384921" y="3732089"/>
            <a:ext cx="7264623" cy="696782"/>
          </a:xfrm>
        </p:spPr>
        <p:txBody>
          <a:bodyPr/>
          <a:lstStyle/>
          <a:p>
            <a:endParaRPr lang="en-US" dirty="0"/>
          </a:p>
        </p:txBody>
      </p:sp>
    </p:spTree>
    <p:extLst>
      <p:ext uri="{BB962C8B-B14F-4D97-AF65-F5344CB8AC3E}">
        <p14:creationId xmlns:p14="http://schemas.microsoft.com/office/powerpoint/2010/main" val="1304517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08EE1674-F500-D3E7-10BA-6E2BFAAA18C0}"/>
              </a:ext>
            </a:extLst>
          </p:cNvPr>
          <p:cNvSpPr>
            <a:spLocks noGrp="1"/>
          </p:cNvSpPr>
          <p:nvPr>
            <p:ph type="title"/>
          </p:nvPr>
        </p:nvSpPr>
        <p:spPr>
          <a:xfrm>
            <a:off x="584315" y="7767"/>
            <a:ext cx="9782801" cy="809087"/>
          </a:xfrm>
        </p:spPr>
        <p:txBody>
          <a:bodyPr>
            <a:normAutofit/>
          </a:bodyPr>
          <a:lstStyle/>
          <a:p>
            <a:r>
              <a:rPr lang="en-US" sz="4400"/>
              <a:t>Problem vs Issue Reminder...</a:t>
            </a:r>
          </a:p>
        </p:txBody>
      </p:sp>
      <p:sp>
        <p:nvSpPr>
          <p:cNvPr id="6" name="Content Placeholder 5">
            <a:extLst>
              <a:ext uri="{FF2B5EF4-FFF2-40B4-BE49-F238E27FC236}">
                <a16:creationId xmlns:a16="http://schemas.microsoft.com/office/drawing/2014/main" id="{5F90C524-A6E2-AA4D-DAC1-432704A3B243}"/>
              </a:ext>
            </a:extLst>
          </p:cNvPr>
          <p:cNvSpPr>
            <a:spLocks noGrp="1"/>
          </p:cNvSpPr>
          <p:nvPr>
            <p:ph idx="1"/>
          </p:nvPr>
        </p:nvSpPr>
        <p:spPr>
          <a:xfrm>
            <a:off x="584317" y="1414285"/>
            <a:ext cx="5364308" cy="4757915"/>
          </a:xfrm>
        </p:spPr>
        <p:txBody>
          <a:bodyPr vert="horz" lIns="91440" tIns="45720" rIns="91440" bIns="45720" rtlCol="0" anchor="t">
            <a:normAutofit/>
          </a:bodyPr>
          <a:lstStyle/>
          <a:p>
            <a:pPr>
              <a:buFont typeface="Arial" panose="020B0604020202020204" pitchFamily="34" charset="0"/>
              <a:buChar char="•"/>
            </a:pPr>
            <a:r>
              <a:rPr lang="en-US" b="1"/>
              <a:t>Problem</a:t>
            </a:r>
            <a:r>
              <a:rPr lang="en-US"/>
              <a:t>: "Our students receiving services don't have enough support."</a:t>
            </a:r>
          </a:p>
          <a:p>
            <a:pPr>
              <a:buFont typeface="Arial" panose="020B0604020202020204" pitchFamily="34" charset="0"/>
              <a:buChar char="•"/>
            </a:pPr>
            <a:r>
              <a:rPr lang="en-US" b="1"/>
              <a:t>Issue</a:t>
            </a:r>
            <a:r>
              <a:rPr lang="en-US"/>
              <a:t>: Paraprofessionals start at $13.00/hour.</a:t>
            </a:r>
          </a:p>
          <a:p>
            <a:pPr>
              <a:buFont typeface="Arial" panose="020B0604020202020204" pitchFamily="34" charset="0"/>
              <a:buChar char="•"/>
            </a:pPr>
            <a:r>
              <a:rPr lang="en-US" b="1"/>
              <a:t>Issue</a:t>
            </a:r>
            <a:r>
              <a:rPr lang="en-US"/>
              <a:t>: School Psychologists do not have a caseload limit. </a:t>
            </a:r>
          </a:p>
          <a:p>
            <a:pPr>
              <a:buFont typeface="Arial" panose="020B0604020202020204" pitchFamily="34" charset="0"/>
              <a:buChar char="•"/>
            </a:pPr>
            <a:endParaRPr lang="en-US"/>
          </a:p>
          <a:p>
            <a:pPr>
              <a:buFont typeface="Arial" panose="020B0604020202020204" pitchFamily="34" charset="0"/>
              <a:buChar char="•"/>
            </a:pPr>
            <a:r>
              <a:rPr lang="en-US"/>
              <a:t>Page 55.</a:t>
            </a:r>
          </a:p>
          <a:p>
            <a:pPr marL="246380" indent="-246380"/>
            <a:endParaRPr lang="en-US"/>
          </a:p>
        </p:txBody>
      </p:sp>
      <p:pic>
        <p:nvPicPr>
          <p:cNvPr id="5" name="Google Shape;212;p11">
            <a:extLst>
              <a:ext uri="{FF2B5EF4-FFF2-40B4-BE49-F238E27FC236}">
                <a16:creationId xmlns:a16="http://schemas.microsoft.com/office/drawing/2014/main" id="{397A11BD-5FB6-1B17-A6DE-CFB306DB026C}"/>
              </a:ext>
            </a:extLst>
          </p:cNvPr>
          <p:cNvPicPr preferRelativeResize="0"/>
          <p:nvPr/>
        </p:nvPicPr>
        <p:blipFill rotWithShape="1">
          <a:blip r:embed="rId2"/>
          <a:srcRect l="1516" b="-5196"/>
          <a:stretch/>
        </p:blipFill>
        <p:spPr>
          <a:xfrm>
            <a:off x="6096000" y="1414516"/>
            <a:ext cx="5990657" cy="4189115"/>
          </a:xfrm>
          <a:prstGeom prst="rect">
            <a:avLst/>
          </a:prstGeom>
          <a:noFill/>
        </p:spPr>
      </p:pic>
    </p:spTree>
    <p:extLst>
      <p:ext uri="{BB962C8B-B14F-4D97-AF65-F5344CB8AC3E}">
        <p14:creationId xmlns:p14="http://schemas.microsoft.com/office/powerpoint/2010/main" val="2263162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6F660-C2E7-490F-1F82-D122F405651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25E2426-F838-155C-10C6-BFCC548E538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820219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CA1F2C-EDAD-FFEE-9840-A8A7151D3C9A}"/>
              </a:ext>
            </a:extLst>
          </p:cNvPr>
          <p:cNvSpPr>
            <a:spLocks noGrp="1"/>
          </p:cNvSpPr>
          <p:nvPr>
            <p:ph type="title"/>
          </p:nvPr>
        </p:nvSpPr>
        <p:spPr>
          <a:xfrm>
            <a:off x="3367550" y="2569453"/>
            <a:ext cx="8271934" cy="863049"/>
          </a:xfrm>
        </p:spPr>
        <p:txBody>
          <a:bodyPr>
            <a:noAutofit/>
          </a:bodyPr>
          <a:lstStyle/>
          <a:p>
            <a:r>
              <a:rPr lang="en-US" sz="7200"/>
              <a:t>Break </a:t>
            </a:r>
          </a:p>
        </p:txBody>
      </p:sp>
      <p:sp>
        <p:nvSpPr>
          <p:cNvPr id="5" name="Text Placeholder 4">
            <a:extLst>
              <a:ext uri="{FF2B5EF4-FFF2-40B4-BE49-F238E27FC236}">
                <a16:creationId xmlns:a16="http://schemas.microsoft.com/office/drawing/2014/main" id="{35CA9527-1E11-579B-94C3-185CC3F353C9}"/>
              </a:ext>
            </a:extLst>
          </p:cNvPr>
          <p:cNvSpPr>
            <a:spLocks noGrp="1"/>
          </p:cNvSpPr>
          <p:nvPr>
            <p:ph type="body" idx="1"/>
          </p:nvPr>
        </p:nvSpPr>
        <p:spPr>
          <a:xfrm>
            <a:off x="3470195" y="3606609"/>
            <a:ext cx="7264623" cy="1150203"/>
          </a:xfrm>
        </p:spPr>
        <p:txBody>
          <a:bodyPr/>
          <a:lstStyle/>
          <a:p>
            <a:r>
              <a:rPr lang="en-US"/>
              <a:t>2:45-3:00</a:t>
            </a:r>
          </a:p>
        </p:txBody>
      </p:sp>
    </p:spTree>
    <p:extLst>
      <p:ext uri="{BB962C8B-B14F-4D97-AF65-F5344CB8AC3E}">
        <p14:creationId xmlns:p14="http://schemas.microsoft.com/office/powerpoint/2010/main" val="2673441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DB8335F-71C2-E8A6-E866-46D9E9FFA6A3}"/>
              </a:ext>
            </a:extLst>
          </p:cNvPr>
          <p:cNvSpPr>
            <a:spLocks noGrp="1"/>
          </p:cNvSpPr>
          <p:nvPr>
            <p:ph type="title"/>
          </p:nvPr>
        </p:nvSpPr>
        <p:spPr>
          <a:xfrm>
            <a:off x="1593436" y="177800"/>
            <a:ext cx="9782801" cy="1239837"/>
          </a:xfrm>
        </p:spPr>
        <p:txBody>
          <a:bodyPr anchor="b">
            <a:normAutofit/>
          </a:bodyPr>
          <a:lstStyle/>
          <a:p>
            <a:r>
              <a:rPr lang="en-US" sz="7200"/>
              <a:t>ENERGIZER BREAK!</a:t>
            </a:r>
          </a:p>
        </p:txBody>
      </p:sp>
      <p:sp>
        <p:nvSpPr>
          <p:cNvPr id="20" name="Text Placeholder 2">
            <a:extLst>
              <a:ext uri="{FF2B5EF4-FFF2-40B4-BE49-F238E27FC236}">
                <a16:creationId xmlns:a16="http://schemas.microsoft.com/office/drawing/2014/main" id="{61AC2236-7465-6289-59A6-E679911B45B9}"/>
              </a:ext>
            </a:extLst>
          </p:cNvPr>
          <p:cNvSpPr>
            <a:spLocks noGrp="1"/>
          </p:cNvSpPr>
          <p:nvPr>
            <p:ph type="body" idx="1"/>
          </p:nvPr>
        </p:nvSpPr>
        <p:spPr>
          <a:xfrm>
            <a:off x="1593436" y="1499616"/>
            <a:ext cx="4818888" cy="540199"/>
          </a:xfrm>
        </p:spPr>
        <p:txBody>
          <a:bodyPr/>
          <a:lstStyle/>
          <a:p>
            <a:r>
              <a:rPr lang="en-US"/>
              <a:t>Marker madness</a:t>
            </a:r>
          </a:p>
        </p:txBody>
      </p:sp>
      <p:pic>
        <p:nvPicPr>
          <p:cNvPr id="5" name="Content Placeholder 4" descr="A group of colorful markers&#10;&#10;AI-generated content may be incorrect.">
            <a:extLst>
              <a:ext uri="{FF2B5EF4-FFF2-40B4-BE49-F238E27FC236}">
                <a16:creationId xmlns:a16="http://schemas.microsoft.com/office/drawing/2014/main" id="{0DF99B12-EAE2-8AF2-AC37-FC1A79E0F02B}"/>
              </a:ext>
            </a:extLst>
          </p:cNvPr>
          <p:cNvPicPr>
            <a:picLocks noGrp="1" noChangeAspect="1"/>
          </p:cNvPicPr>
          <p:nvPr>
            <p:ph sz="half" idx="2"/>
          </p:nvPr>
        </p:nvPicPr>
        <p:blipFill>
          <a:blip r:embed="rId3">
            <a:extLst>
              <a:ext uri="{837473B0-CC2E-450A-ABE3-18F120FF3D39}">
                <a1611:picAttrSrcUrl xmlns:a1611="http://schemas.microsoft.com/office/drawing/2016/11/main" r:id="rId4"/>
              </a:ext>
            </a:extLst>
          </a:blip>
          <a:srcRect l="12105" r="-2" b="-2"/>
          <a:stretch>
            <a:fillRect/>
          </a:stretch>
        </p:blipFill>
        <p:spPr>
          <a:xfrm>
            <a:off x="1593436" y="2260229"/>
            <a:ext cx="4818888" cy="3660761"/>
          </a:xfrm>
          <a:prstGeom prst="rect">
            <a:avLst/>
          </a:prstGeom>
          <a:noFill/>
        </p:spPr>
      </p:pic>
      <p:sp>
        <p:nvSpPr>
          <p:cNvPr id="6" name="TextBox 5">
            <a:extLst>
              <a:ext uri="{FF2B5EF4-FFF2-40B4-BE49-F238E27FC236}">
                <a16:creationId xmlns:a16="http://schemas.microsoft.com/office/drawing/2014/main" id="{A813F70D-E817-295C-1EA7-536ACFBBC95B}"/>
              </a:ext>
            </a:extLst>
          </p:cNvPr>
          <p:cNvSpPr txBox="1"/>
          <p:nvPr/>
        </p:nvSpPr>
        <p:spPr>
          <a:xfrm>
            <a:off x="6557349" y="1417637"/>
            <a:ext cx="4818888" cy="938784"/>
          </a:xfrm>
          <a:prstGeom prst="rect">
            <a:avLst/>
          </a:prstGeom>
        </p:spPr>
        <p:txBody>
          <a:bodyPr vert="horz" lIns="91440" tIns="45720" rIns="91440" bIns="45720" rtlCol="0" anchor="b">
            <a:normAutofit/>
          </a:bodyPr>
          <a:lstStyle/>
          <a:p>
            <a:pPr>
              <a:spcAft>
                <a:spcPts val="600"/>
              </a:spcAft>
            </a:pPr>
            <a:r>
              <a:rPr lang="en-US" sz="2400" cap="all"/>
              <a:t>Who can pick up the most markers in 60 seconds?</a:t>
            </a:r>
            <a:endParaRPr lang="en-US" sz="2400" b="0" kern="1200" cap="all" baseline="0"/>
          </a:p>
        </p:txBody>
      </p:sp>
      <p:sp>
        <p:nvSpPr>
          <p:cNvPr id="15" name="Text Placeholder 3">
            <a:extLst>
              <a:ext uri="{FF2B5EF4-FFF2-40B4-BE49-F238E27FC236}">
                <a16:creationId xmlns:a16="http://schemas.microsoft.com/office/drawing/2014/main" id="{C1252D51-9F0F-C78F-B967-53912227BAD5}"/>
              </a:ext>
            </a:extLst>
          </p:cNvPr>
          <p:cNvSpPr>
            <a:spLocks noGrp="1"/>
          </p:cNvSpPr>
          <p:nvPr>
            <p:ph sz="quarter" idx="4"/>
          </p:nvPr>
        </p:nvSpPr>
        <p:spPr>
          <a:xfrm>
            <a:off x="6557349" y="2514600"/>
            <a:ext cx="4818888" cy="3655568"/>
          </a:xfrm>
        </p:spPr>
        <p:txBody>
          <a:bodyPr vert="horz" lIns="91440" tIns="45720" rIns="91440" bIns="45720" rtlCol="0" anchor="t">
            <a:normAutofit/>
          </a:bodyPr>
          <a:lstStyle/>
          <a:p>
            <a:pPr>
              <a:buFont typeface="Arial" panose="020B0604020202020204" pitchFamily="34" charset="0"/>
              <a:buChar char="•"/>
            </a:pPr>
            <a:r>
              <a:rPr lang="en-US"/>
              <a:t>2 volunteers</a:t>
            </a:r>
          </a:p>
          <a:p>
            <a:pPr>
              <a:buFont typeface="Arial" panose="020B0604020202020204" pitchFamily="34" charset="0"/>
              <a:buChar char="•"/>
            </a:pPr>
            <a:r>
              <a:rPr lang="en-US"/>
              <a:t>Follow the directions on the slip of paper. </a:t>
            </a:r>
          </a:p>
          <a:p>
            <a:pPr>
              <a:buFont typeface="Arial" panose="020B0604020202020204" pitchFamily="34" charset="0"/>
              <a:buChar char="•"/>
            </a:pPr>
            <a:r>
              <a:rPr lang="en-US"/>
              <a:t>Don't start until I say GO!</a:t>
            </a:r>
          </a:p>
        </p:txBody>
      </p:sp>
    </p:spTree>
    <p:extLst>
      <p:ext uri="{BB962C8B-B14F-4D97-AF65-F5344CB8AC3E}">
        <p14:creationId xmlns:p14="http://schemas.microsoft.com/office/powerpoint/2010/main" val="895511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EE178-DAB5-AF65-2487-ABD8C6470FF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394735F-F9B7-121B-512C-37DA47280A64}"/>
              </a:ext>
            </a:extLst>
          </p:cNvPr>
          <p:cNvSpPr>
            <a:spLocks noGrp="1"/>
          </p:cNvSpPr>
          <p:nvPr>
            <p:ph type="title"/>
          </p:nvPr>
        </p:nvSpPr>
        <p:spPr/>
        <p:txBody>
          <a:bodyPr anchor="b">
            <a:normAutofit/>
          </a:bodyPr>
          <a:lstStyle/>
          <a:p>
            <a:r>
              <a:rPr lang="en-US"/>
              <a:t>Marker Madness Debrief</a:t>
            </a:r>
          </a:p>
        </p:txBody>
      </p:sp>
      <p:sp>
        <p:nvSpPr>
          <p:cNvPr id="5" name="Content Placeholder 4">
            <a:extLst>
              <a:ext uri="{FF2B5EF4-FFF2-40B4-BE49-F238E27FC236}">
                <a16:creationId xmlns:a16="http://schemas.microsoft.com/office/drawing/2014/main" id="{07D10CE5-E254-23CB-3B56-5AD80ABCC36C}"/>
              </a:ext>
            </a:extLst>
          </p:cNvPr>
          <p:cNvSpPr>
            <a:spLocks noGrp="1"/>
          </p:cNvSpPr>
          <p:nvPr>
            <p:ph idx="1"/>
          </p:nvPr>
        </p:nvSpPr>
        <p:spPr/>
        <p:txBody>
          <a:bodyPr/>
          <a:lstStyle/>
          <a:p>
            <a:pPr>
              <a:lnSpc>
                <a:spcPct val="100000"/>
              </a:lnSpc>
              <a:buFont typeface="Arial" panose="020B0604020202020204" pitchFamily="34" charset="0"/>
              <a:buChar char="•"/>
            </a:pPr>
            <a:r>
              <a:rPr lang="en-US" sz="2400"/>
              <a:t>Who got the most markers? Why?</a:t>
            </a:r>
          </a:p>
          <a:p>
            <a:pPr>
              <a:lnSpc>
                <a:spcPct val="100000"/>
              </a:lnSpc>
              <a:buFont typeface="Arial" panose="020B0604020202020204" pitchFamily="34" charset="0"/>
              <a:buChar char="•"/>
            </a:pPr>
            <a:r>
              <a:rPr lang="en-US" sz="2400"/>
              <a:t>Who got no markers? </a:t>
            </a:r>
          </a:p>
          <a:p>
            <a:pPr>
              <a:lnSpc>
                <a:spcPct val="100000"/>
              </a:lnSpc>
              <a:buFont typeface="Arial" panose="020B0604020202020204" pitchFamily="34" charset="0"/>
              <a:buChar char="•"/>
            </a:pPr>
            <a:r>
              <a:rPr lang="en-US" sz="2400"/>
              <a:t>At your tables…</a:t>
            </a:r>
          </a:p>
          <a:p>
            <a:pPr lvl="1">
              <a:lnSpc>
                <a:spcPct val="100000"/>
              </a:lnSpc>
              <a:buFont typeface="Arial" panose="020B0604020202020204" pitchFamily="34" charset="0"/>
              <a:buChar char="•"/>
            </a:pPr>
            <a:r>
              <a:rPr lang="en-US"/>
              <a:t>What do the markers represent?</a:t>
            </a:r>
          </a:p>
          <a:p>
            <a:pPr lvl="1">
              <a:lnSpc>
                <a:spcPct val="100000"/>
              </a:lnSpc>
              <a:buFont typeface="Arial" panose="020B0604020202020204" pitchFamily="34" charset="0"/>
              <a:buChar char="•"/>
            </a:pPr>
            <a:r>
              <a:rPr lang="en-US"/>
              <a:t>What takeaways are there for why and how you need to build your team?</a:t>
            </a:r>
          </a:p>
          <a:p>
            <a:pPr lvl="1"/>
            <a:endParaRPr lang="en-US"/>
          </a:p>
        </p:txBody>
      </p:sp>
    </p:spTree>
    <p:extLst>
      <p:ext uri="{BB962C8B-B14F-4D97-AF65-F5344CB8AC3E}">
        <p14:creationId xmlns:p14="http://schemas.microsoft.com/office/powerpoint/2010/main" val="2883387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D4CCB-7900-B4A8-AFB8-1FB4702F63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11C5C5-0628-0AAE-6BD6-BAAD10AC4600}"/>
              </a:ext>
            </a:extLst>
          </p:cNvPr>
          <p:cNvSpPr>
            <a:spLocks noGrp="1"/>
          </p:cNvSpPr>
          <p:nvPr>
            <p:ph type="title"/>
          </p:nvPr>
        </p:nvSpPr>
        <p:spPr>
          <a:xfrm>
            <a:off x="662018" y="0"/>
            <a:ext cx="2543406" cy="1134165"/>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CE31991F-A1B2-50D6-C179-2889E7305B41}"/>
              </a:ext>
            </a:extLst>
          </p:cNvPr>
          <p:cNvSpPr>
            <a:spLocks noGrp="1"/>
          </p:cNvSpPr>
          <p:nvPr>
            <p:ph idx="1"/>
          </p:nvPr>
        </p:nvSpPr>
        <p:spPr>
          <a:xfrm>
            <a:off x="3346101" y="287422"/>
            <a:ext cx="8370278" cy="5680863"/>
          </a:xfrm>
        </p:spPr>
        <p:txBody>
          <a:bodyPr vert="horz" lIns="91440" tIns="45720" rIns="91440" bIns="45720" rtlCol="0" anchor="t">
            <a:noAutofit/>
          </a:bodyPr>
          <a:lstStyle/>
          <a:p>
            <a:pPr marL="246380" indent="-246380"/>
            <a:endParaRPr lang="en-US"/>
          </a:p>
          <a:p>
            <a:pPr>
              <a:lnSpc>
                <a:spcPct val="100000"/>
              </a:lnSpc>
              <a:buFont typeface="Arial" panose="020B0604020202020204" pitchFamily="34" charset="0"/>
              <a:buChar char="•"/>
            </a:pPr>
            <a:r>
              <a:rPr lang="en-US"/>
              <a:t>Review your team through the lens of equity:</a:t>
            </a:r>
          </a:p>
          <a:p>
            <a:pPr lvl="1">
              <a:lnSpc>
                <a:spcPct val="100000"/>
              </a:lnSpc>
              <a:buFont typeface="Arial" panose="020B0604020202020204" pitchFamily="34" charset="0"/>
              <a:buChar char="•"/>
            </a:pPr>
            <a:r>
              <a:rPr lang="en-US" sz="2800"/>
              <a:t>How is the work being distributed? </a:t>
            </a:r>
          </a:p>
          <a:p>
            <a:pPr lvl="1">
              <a:lnSpc>
                <a:spcPct val="100000"/>
              </a:lnSpc>
              <a:buFont typeface="Arial" panose="020B0604020202020204" pitchFamily="34" charset="0"/>
              <a:buChar char="•"/>
            </a:pPr>
            <a:r>
              <a:rPr lang="en-US" sz="2800"/>
              <a:t>Is everyone represented? </a:t>
            </a:r>
          </a:p>
          <a:p>
            <a:pPr>
              <a:lnSpc>
                <a:spcPct val="100000"/>
              </a:lnSpc>
              <a:buFont typeface="Arial" panose="020B0604020202020204" pitchFamily="34" charset="0"/>
              <a:buChar char="•"/>
            </a:pPr>
            <a:r>
              <a:rPr lang="en-US"/>
              <a:t>Remember, they have money we have people. They have money we have people. </a:t>
            </a:r>
          </a:p>
          <a:p>
            <a:pPr>
              <a:lnSpc>
                <a:spcPct val="100000"/>
              </a:lnSpc>
              <a:buFont typeface="Arial" panose="020B0604020202020204" pitchFamily="34" charset="0"/>
              <a:buChar char="•"/>
            </a:pPr>
            <a:r>
              <a:rPr lang="en-US"/>
              <a:t>Our relationships represent the power we have to move an issue. </a:t>
            </a:r>
          </a:p>
          <a:p>
            <a:pPr>
              <a:lnSpc>
                <a:spcPct val="100000"/>
              </a:lnSpc>
              <a:buFont typeface="Arial" panose="020B0604020202020204" pitchFamily="34" charset="0"/>
              <a:buChar char="•"/>
            </a:pPr>
            <a:r>
              <a:rPr lang="en-US"/>
              <a:t>Team building and sharing work creates buy in and pride. </a:t>
            </a:r>
          </a:p>
        </p:txBody>
      </p:sp>
      <p:pic>
        <p:nvPicPr>
          <p:cNvPr id="4" name="Picture 3">
            <a:extLst>
              <a:ext uri="{FF2B5EF4-FFF2-40B4-BE49-F238E27FC236}">
                <a16:creationId xmlns:a16="http://schemas.microsoft.com/office/drawing/2014/main" id="{F52BD0FD-6808-A34D-EBDA-7623ABF0CAF1}"/>
              </a:ext>
            </a:extLst>
          </p:cNvPr>
          <p:cNvPicPr/>
          <p:nvPr/>
        </p:nvPicPr>
        <p:blipFill rotWithShape="1">
          <a:blip r:embed="rId2"/>
          <a:srcRect l="3839" t="29433" r="75686" b="29787"/>
          <a:stretch/>
        </p:blipFill>
        <p:spPr>
          <a:xfrm>
            <a:off x="662018" y="2244129"/>
            <a:ext cx="2129440" cy="2469567"/>
          </a:xfrm>
          <a:prstGeom prst="rect">
            <a:avLst/>
          </a:prstGeom>
        </p:spPr>
      </p:pic>
    </p:spTree>
    <p:extLst>
      <p:ext uri="{BB962C8B-B14F-4D97-AF65-F5344CB8AC3E}">
        <p14:creationId xmlns:p14="http://schemas.microsoft.com/office/powerpoint/2010/main" val="3711090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3C33C5-8AFE-F3CD-BE72-530EC09B4AB9}"/>
              </a:ext>
            </a:extLst>
          </p:cNvPr>
          <p:cNvSpPr>
            <a:spLocks noGrp="1"/>
          </p:cNvSpPr>
          <p:nvPr>
            <p:ph type="title"/>
          </p:nvPr>
        </p:nvSpPr>
        <p:spPr>
          <a:xfrm>
            <a:off x="3514950" y="2263393"/>
            <a:ext cx="8271934" cy="1169109"/>
          </a:xfrm>
        </p:spPr>
        <p:txBody>
          <a:bodyPr>
            <a:normAutofit fontScale="90000"/>
          </a:bodyPr>
          <a:lstStyle/>
          <a:p>
            <a:r>
              <a:rPr lang="en-US" sz="7200"/>
              <a:t>STOP THE PRESSES</a:t>
            </a:r>
            <a:endParaRPr lang="en-US"/>
          </a:p>
        </p:txBody>
      </p:sp>
      <p:sp>
        <p:nvSpPr>
          <p:cNvPr id="5" name="Text Placeholder 4">
            <a:extLst>
              <a:ext uri="{FF2B5EF4-FFF2-40B4-BE49-F238E27FC236}">
                <a16:creationId xmlns:a16="http://schemas.microsoft.com/office/drawing/2014/main" id="{D29D7C66-B513-5C33-9E35-795E263CE3BF}"/>
              </a:ext>
            </a:extLst>
          </p:cNvPr>
          <p:cNvSpPr>
            <a:spLocks noGrp="1"/>
          </p:cNvSpPr>
          <p:nvPr>
            <p:ph type="body" idx="1"/>
          </p:nvPr>
        </p:nvSpPr>
        <p:spPr>
          <a:xfrm>
            <a:off x="3514950" y="3701694"/>
            <a:ext cx="7264623" cy="1150203"/>
          </a:xfrm>
        </p:spPr>
        <p:txBody>
          <a:bodyPr/>
          <a:lstStyle/>
          <a:p>
            <a:endParaRPr lang="en-US" dirty="0"/>
          </a:p>
        </p:txBody>
      </p:sp>
    </p:spTree>
    <p:extLst>
      <p:ext uri="{BB962C8B-B14F-4D97-AF65-F5344CB8AC3E}">
        <p14:creationId xmlns:p14="http://schemas.microsoft.com/office/powerpoint/2010/main" val="500190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82077-DD1F-8C49-08C8-F563EB660AE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E1E1C8A-AC2F-1789-BC2D-DCF46719B72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055547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4BAEC-54C6-7EEF-5636-BCDFB0DD843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6BA8F1C-2049-2FD4-58C0-90D6D4229A9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096759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49627-713D-E378-4D45-EC93FC248D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364A0A-A5BE-4446-AF49-2CFB5EC631DE}"/>
              </a:ext>
            </a:extLst>
          </p:cNvPr>
          <p:cNvSpPr>
            <a:spLocks noGrp="1"/>
          </p:cNvSpPr>
          <p:nvPr>
            <p:ph type="title"/>
          </p:nvPr>
        </p:nvSpPr>
        <p:spPr>
          <a:xfrm>
            <a:off x="664407" y="535941"/>
            <a:ext cx="3136259" cy="1134165"/>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67ADD62B-8665-36FB-B962-DEFD74F2155A}"/>
              </a:ext>
            </a:extLst>
          </p:cNvPr>
          <p:cNvSpPr>
            <a:spLocks noGrp="1"/>
          </p:cNvSpPr>
          <p:nvPr>
            <p:ph idx="1"/>
          </p:nvPr>
        </p:nvSpPr>
        <p:spPr>
          <a:xfrm>
            <a:off x="3607358" y="1103022"/>
            <a:ext cx="8269794" cy="4651951"/>
          </a:xfrm>
        </p:spPr>
        <p:txBody>
          <a:bodyPr vert="horz" lIns="91440" tIns="45720" rIns="91440" bIns="45720" rtlCol="0" anchor="t">
            <a:noAutofit/>
          </a:bodyPr>
          <a:lstStyle/>
          <a:p>
            <a:pPr marL="246380" indent="-246380">
              <a:lnSpc>
                <a:spcPct val="100000"/>
              </a:lnSpc>
              <a:buFont typeface="Arial" panose="020B0604020202020204" pitchFamily="34" charset="0"/>
              <a:buChar char="•"/>
            </a:pPr>
            <a:r>
              <a:rPr lang="en-US" dirty="0"/>
              <a:t>Our plans must reflect solidarity, equity and our values if they are to be sustainable and successful. </a:t>
            </a:r>
          </a:p>
          <a:p>
            <a:pPr marL="246380" indent="-246380">
              <a:lnSpc>
                <a:spcPct val="100000"/>
              </a:lnSpc>
              <a:buFont typeface="Arial" panose="020B0604020202020204" pitchFamily="34" charset="0"/>
              <a:buChar char="•"/>
            </a:pPr>
            <a:r>
              <a:rPr lang="en-US" dirty="0">
                <a:solidFill>
                  <a:srgbClr val="465562"/>
                </a:solidFill>
              </a:rPr>
              <a:t>We will always be editing in real time ensure these ideas are </a:t>
            </a:r>
            <a:r>
              <a:rPr lang="en-US">
                <a:solidFill>
                  <a:srgbClr val="465562"/>
                </a:solidFill>
              </a:rPr>
              <a:t>incorporated</a:t>
            </a:r>
            <a:r>
              <a:rPr lang="en-US" dirty="0">
                <a:solidFill>
                  <a:srgbClr val="465562"/>
                </a:solidFill>
              </a:rPr>
              <a:t>. </a:t>
            </a:r>
          </a:p>
          <a:p>
            <a:pPr marL="246380" indent="-246380">
              <a:lnSpc>
                <a:spcPct val="100000"/>
              </a:lnSpc>
              <a:buFont typeface="Arial,Sans-Serif" panose="020B0604020202020204" pitchFamily="34" charset="0"/>
              <a:buChar char="•"/>
            </a:pPr>
            <a:endParaRPr lang="en-US">
              <a:solidFill>
                <a:srgbClr val="000000"/>
              </a:solidFill>
              <a:highlight>
                <a:srgbClr val="FFFFFF"/>
              </a:highlight>
            </a:endParaRPr>
          </a:p>
        </p:txBody>
      </p:sp>
      <p:pic>
        <p:nvPicPr>
          <p:cNvPr id="4" name="Picture 3">
            <a:extLst>
              <a:ext uri="{FF2B5EF4-FFF2-40B4-BE49-F238E27FC236}">
                <a16:creationId xmlns:a16="http://schemas.microsoft.com/office/drawing/2014/main" id="{B29FC015-1419-0F7F-3A7B-5A2F798D461E}"/>
              </a:ext>
            </a:extLst>
          </p:cNvPr>
          <p:cNvPicPr/>
          <p:nvPr/>
        </p:nvPicPr>
        <p:blipFill rotWithShape="1">
          <a:blip r:embed="rId3"/>
          <a:srcRect l="3839" t="29433" r="75686" b="29787"/>
          <a:stretch/>
        </p:blipFill>
        <p:spPr>
          <a:xfrm>
            <a:off x="664407" y="2194215"/>
            <a:ext cx="2129440" cy="2469567"/>
          </a:xfrm>
          <a:prstGeom prst="rect">
            <a:avLst/>
          </a:prstGeom>
        </p:spPr>
      </p:pic>
    </p:spTree>
    <p:extLst>
      <p:ext uri="{BB962C8B-B14F-4D97-AF65-F5344CB8AC3E}">
        <p14:creationId xmlns:p14="http://schemas.microsoft.com/office/powerpoint/2010/main" val="770451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8871" y="672352"/>
            <a:ext cx="7028329" cy="1317813"/>
          </a:xfrm>
        </p:spPr>
        <p:txBody>
          <a:bodyPr>
            <a:noAutofit/>
          </a:bodyPr>
          <a:lstStyle/>
          <a:p>
            <a:pPr algn="ctr"/>
            <a:r>
              <a:rPr lang="en-US" sz="6000" cap="none"/>
              <a:t>Closing the Day</a:t>
            </a:r>
          </a:p>
        </p:txBody>
      </p:sp>
      <p:sp>
        <p:nvSpPr>
          <p:cNvPr id="5" name="Text Placeholder 4"/>
          <p:cNvSpPr>
            <a:spLocks noGrp="1"/>
          </p:cNvSpPr>
          <p:nvPr>
            <p:ph type="body" sz="half" idx="2"/>
          </p:nvPr>
        </p:nvSpPr>
        <p:spPr>
          <a:xfrm>
            <a:off x="552660" y="1201271"/>
            <a:ext cx="4306212" cy="5042647"/>
          </a:xfrm>
        </p:spPr>
        <p:txBody>
          <a:bodyPr>
            <a:normAutofit/>
          </a:bodyPr>
          <a:lstStyle/>
          <a:p>
            <a:pPr marL="571500" indent="-571500">
              <a:buFont typeface="Arial" panose="020B0604020202020204" pitchFamily="34" charset="0"/>
              <a:buChar char="•"/>
            </a:pPr>
            <a:r>
              <a:rPr lang="en-US" sz="3200"/>
              <a:t>What is becoming clearer?</a:t>
            </a:r>
          </a:p>
          <a:p>
            <a:pPr marL="571500" indent="-571500">
              <a:buFont typeface="Arial" panose="020B0604020202020204" pitchFamily="34" charset="0"/>
              <a:buChar char="•"/>
            </a:pPr>
            <a:r>
              <a:rPr lang="en-US" sz="3200"/>
              <a:t>What remains murky?</a:t>
            </a:r>
          </a:p>
          <a:p>
            <a:pPr marL="571500" indent="-571500">
              <a:buFont typeface="Arial" panose="020B0604020202020204" pitchFamily="34" charset="0"/>
              <a:buChar char="•"/>
            </a:pPr>
            <a:r>
              <a:rPr lang="en-US" sz="3200"/>
              <a:t>Housekeeping</a:t>
            </a:r>
          </a:p>
        </p:txBody>
      </p:sp>
      <p:pic>
        <p:nvPicPr>
          <p:cNvPr id="5126" name="Picture 6" descr="The Power of Clarity at Work: How Goals, Roles, and Tasks Transform Teams -  FitBizWeek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8871" y="2371165"/>
            <a:ext cx="73152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847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qr code with a group of people holding megaphones&#10;&#10;AI-generated content may be incorrect.">
            <a:extLst>
              <a:ext uri="{FF2B5EF4-FFF2-40B4-BE49-F238E27FC236}">
                <a16:creationId xmlns:a16="http://schemas.microsoft.com/office/drawing/2014/main" id="{C1D15F8C-175C-C87B-A991-39C92DFF8FFD}"/>
              </a:ext>
            </a:extLst>
          </p:cNvPr>
          <p:cNvPicPr>
            <a:picLocks noGrp="1" noChangeAspect="1"/>
          </p:cNvPicPr>
          <p:nvPr>
            <p:ph type="pic" idx="1"/>
          </p:nvPr>
        </p:nvPicPr>
        <p:blipFill>
          <a:blip r:embed="rId2"/>
          <a:srcRect t="3035" b="3035"/>
          <a:stretch/>
        </p:blipFill>
        <p:spPr bwMode="auto">
          <a:prstGeom prst="rect">
            <a:avLst/>
          </a:prstGeom>
          <a:ln w="19050">
            <a:solidFill>
              <a:srgbClr val="FFFFFF"/>
            </a:solidFill>
          </a:ln>
        </p:spPr>
      </p:pic>
      <p:sp>
        <p:nvSpPr>
          <p:cNvPr id="4" name="Text Placeholder 3">
            <a:extLst>
              <a:ext uri="{FF2B5EF4-FFF2-40B4-BE49-F238E27FC236}">
                <a16:creationId xmlns:a16="http://schemas.microsoft.com/office/drawing/2014/main" id="{07B1C54D-6B09-16A1-F8AA-F94C96C87D2B}"/>
              </a:ext>
            </a:extLst>
          </p:cNvPr>
          <p:cNvSpPr>
            <a:spLocks noGrp="1"/>
          </p:cNvSpPr>
          <p:nvPr>
            <p:ph type="body" sz="half" idx="2"/>
          </p:nvPr>
        </p:nvSpPr>
        <p:spPr>
          <a:xfrm>
            <a:off x="944668" y="1721927"/>
            <a:ext cx="3592377" cy="2524953"/>
          </a:xfrm>
        </p:spPr>
        <p:txBody>
          <a:bodyPr vert="horz" lIns="91440" tIns="45720" rIns="91440" bIns="45720" rtlCol="0" anchor="t">
            <a:normAutofit/>
          </a:bodyPr>
          <a:lstStyle/>
          <a:p>
            <a:r>
              <a:rPr lang="en-US" sz="4400"/>
              <a:t>Please let us know how we are doing. </a:t>
            </a:r>
          </a:p>
        </p:txBody>
      </p:sp>
    </p:spTree>
    <p:extLst>
      <p:ext uri="{BB962C8B-B14F-4D97-AF65-F5344CB8AC3E}">
        <p14:creationId xmlns:p14="http://schemas.microsoft.com/office/powerpoint/2010/main" val="1939368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DFB27BD-E86E-4D24-90CA-6D827B447A96}">
  <ds:schemaRefs>
    <ds:schemaRef ds:uri="http://schemas.microsoft.com/sharepoint/v3/contenttype/forms"/>
  </ds:schemaRefs>
</ds:datastoreItem>
</file>

<file path=customXml/itemProps2.xml><?xml version="1.0" encoding="utf-8"?>
<ds:datastoreItem xmlns:ds="http://schemas.openxmlformats.org/officeDocument/2006/customXml" ds:itemID="{0B34A4F0-B25E-4142-AAF6-017E8591ED0D}">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4A3604B-BE48-4757-89C4-0FB6E872ADA7}">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59</Slides>
  <Notes>19</Notes>
  <HiddenSlides>0</HiddenSlide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Math 16x9</vt:lpstr>
      <vt:lpstr>Campaign Academy: Building a Team to Win</vt:lpstr>
      <vt:lpstr>PowerPoint Presentation</vt:lpstr>
      <vt:lpstr>PowerPoint Presentation</vt:lpstr>
      <vt:lpstr>Honoring This Space</vt:lpstr>
      <vt:lpstr>Key Outcomes</vt:lpstr>
      <vt:lpstr>Overall  Agenda</vt:lpstr>
      <vt:lpstr>Friday, May 17</vt:lpstr>
      <vt:lpstr>Logistics to Remember</vt:lpstr>
      <vt:lpstr>Who is in the room?</vt:lpstr>
      <vt:lpstr>Community Agreements (p. 2) </vt:lpstr>
      <vt:lpstr>Our History and Our Values</vt:lpstr>
      <vt:lpstr>THE HISTORY OF THOSE WHO CAME BEFORE</vt:lpstr>
      <vt:lpstr>What are core values? (p.4)</vt:lpstr>
      <vt:lpstr>In Your Group: </vt:lpstr>
      <vt:lpstr>WE INTERUPT THIS PROGRAM</vt:lpstr>
      <vt:lpstr>PowerPoint Presentation</vt:lpstr>
      <vt:lpstr>PowerPoint Presentation</vt:lpstr>
      <vt:lpstr>Key Points</vt:lpstr>
      <vt:lpstr>Key Points</vt:lpstr>
      <vt:lpstr>Break  10:30-10:45</vt:lpstr>
      <vt:lpstr>Centering Equity</vt:lpstr>
      <vt:lpstr>An Unfinished Promise. An Incomplete Vision.</vt:lpstr>
      <vt:lpstr>Centering Equity:  Race, Class and Gender</vt:lpstr>
      <vt:lpstr>Why Centering Equity Matters</vt:lpstr>
      <vt:lpstr>Equity and Power</vt:lpstr>
      <vt:lpstr>Programs vs. Campaigns —Through an Equity Lens</vt:lpstr>
      <vt:lpstr>The Four Essential Organizing Questions</vt:lpstr>
      <vt:lpstr>What are some of the challenges that come with intentionally centering equity?</vt:lpstr>
      <vt:lpstr>Common Myths When Centering Equity</vt:lpstr>
      <vt:lpstr>Who is in the Room Where It Happens?</vt:lpstr>
      <vt:lpstr>Who Leads Equity Work (And at What Cost):</vt:lpstr>
      <vt:lpstr>Centering Equity: A Tool and How to Use It (p.5)</vt:lpstr>
      <vt:lpstr>PowerPoint Presentation</vt:lpstr>
      <vt:lpstr>Teamwork: Applying the Equity Analysis</vt:lpstr>
      <vt:lpstr>Team Equity Analysis Share Out:</vt:lpstr>
      <vt:lpstr>Key Points: Centering Equity in Campaigns</vt:lpstr>
      <vt:lpstr>Lunch</vt:lpstr>
      <vt:lpstr>Solidarity as a Core Value and Strategy</vt:lpstr>
      <vt:lpstr>How would you describe solidarity? </vt:lpstr>
      <vt:lpstr>Solidarity</vt:lpstr>
      <vt:lpstr>New Groups</vt:lpstr>
      <vt:lpstr>Record your answers on the chart paper.</vt:lpstr>
      <vt:lpstr>Gallery Walk </vt:lpstr>
      <vt:lpstr>Talk at your table</vt:lpstr>
      <vt:lpstr>Why solidarity?</vt:lpstr>
      <vt:lpstr>Key Points</vt:lpstr>
      <vt:lpstr>Vision Vs. Goals</vt:lpstr>
      <vt:lpstr>Problem vs Issue Reminder...</vt:lpstr>
      <vt:lpstr>PowerPoint Presentation</vt:lpstr>
      <vt:lpstr>Break </vt:lpstr>
      <vt:lpstr>ENERGIZER BREAK!</vt:lpstr>
      <vt:lpstr>Marker Madness Debrief</vt:lpstr>
      <vt:lpstr>Key Points</vt:lpstr>
      <vt:lpstr>STOP THE PRESSES</vt:lpstr>
      <vt:lpstr>PowerPoint Presentation</vt:lpstr>
      <vt:lpstr>PowerPoint Presentation</vt:lpstr>
      <vt:lpstr>Key Points</vt:lpstr>
      <vt:lpstr>Closing the Day</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81</cp:revision>
  <cp:lastPrinted>2026-05-06T15:03:14Z</cp:lastPrinted>
  <dcterms:created xsi:type="dcterms:W3CDTF">2022-09-14T20:21:53Z</dcterms:created>
  <dcterms:modified xsi:type="dcterms:W3CDTF">2026-06-11T17:48:37Z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y fmtid="{D5CDD505-2E9C-101B-9397-08002B2CF9AE}" pid="9" name="Order">
    <vt:lpwstr>52500.0000000000</vt:lpwstr>
  </property>
  <property fmtid="{D5CDD505-2E9C-101B-9397-08002B2CF9AE}" pid="10" name="_SourceUrl">
    <vt:lpwstr/>
  </property>
  <property fmtid="{D5CDD505-2E9C-101B-9397-08002B2CF9AE}" pid="11" name="_SharedFileIndex">
    <vt:lpwstr/>
  </property>
  <property fmtid="{D5CDD505-2E9C-101B-9397-08002B2CF9AE}" pid="12" name="ComplianceAssetId">
    <vt:lpwstr/>
  </property>
  <property fmtid="{D5CDD505-2E9C-101B-9397-08002B2CF9AE}" pid="13" name="_ExtendedDescription">
    <vt:lpwstr/>
  </property>
  <property fmtid="{D5CDD505-2E9C-101B-9397-08002B2CF9AE}" pid="14" name="TriggerFlowInfo">
    <vt:lpwstr/>
  </property>
</Properties>
</file>