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34.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33.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6.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274" r:id="rId3"/>
    <p:sldId id="303" r:id="rId4"/>
    <p:sldId id="304" r:id="rId5"/>
    <p:sldId id="321" r:id="rId6"/>
    <p:sldId id="315" r:id="rId7"/>
    <p:sldId id="310" r:id="rId8"/>
    <p:sldId id="313" r:id="rId9"/>
    <p:sldId id="311" r:id="rId10"/>
    <p:sldId id="314" r:id="rId11"/>
    <p:sldId id="316" r:id="rId12"/>
    <p:sldId id="318" r:id="rId13"/>
    <p:sldId id="317" r:id="rId14"/>
    <p:sldId id="319" r:id="rId15"/>
    <p:sldId id="320" r:id="rId16"/>
    <p:sldId id="276" r:id="rId17"/>
    <p:sldId id="312" r:id="rId18"/>
    <p:sldId id="322" r:id="rId19"/>
    <p:sldId id="323" r:id="rId20"/>
    <p:sldId id="280" r:id="rId21"/>
    <p:sldId id="309" r:id="rId22"/>
    <p:sldId id="281" r:id="rId23"/>
    <p:sldId id="324" r:id="rId24"/>
    <p:sldId id="286" r:id="rId25"/>
    <p:sldId id="325" r:id="rId26"/>
    <p:sldId id="326" r:id="rId27"/>
    <p:sldId id="327" r:id="rId28"/>
    <p:sldId id="328" r:id="rId29"/>
    <p:sldId id="329" r:id="rId30"/>
    <p:sldId id="330" r:id="rId31"/>
    <p:sldId id="332" r:id="rId32"/>
    <p:sldId id="331" r:id="rId33"/>
    <p:sldId id="282" r:id="rId34"/>
    <p:sldId id="291" r:id="rId35"/>
    <p:sldId id="302" r:id="rId36"/>
    <p:sldId id="334" r:id="rId37"/>
    <p:sldId id="301" r:id="rId38"/>
    <p:sldId id="300" r:id="rId39"/>
    <p:sldId id="292" r:id="rId40"/>
    <p:sldId id="306" r:id="rId41"/>
    <p:sldId id="295" r:id="rId42"/>
    <p:sldId id="333" r:id="rId43"/>
    <p:sldId id="296" r:id="rId44"/>
    <p:sldId id="297" r:id="rId45"/>
    <p:sldId id="305" r:id="rId46"/>
    <p:sldId id="278" r:id="rId47"/>
    <p:sldId id="277" r:id="rId48"/>
    <p:sldId id="273" r:id="rId4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ADB1F-9CC8-E528-57B4-310E3665F284}" v="496" dt="2022-10-12T19:35:55.730"/>
    <p1510:client id="{3F9B0A91-74A9-5579-65E0-85718A848F6B}" v="69" dt="2022-10-12T21:37:31.66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60"/>
  </p:normalViewPr>
  <p:slideViewPr>
    <p:cSldViewPr showGuides="1">
      <p:cViewPr varScale="1">
        <p:scale>
          <a:sx n="38" d="100"/>
          <a:sy n="38" d="100"/>
        </p:scale>
        <p:origin x="20" y="1452"/>
      </p:cViewPr>
      <p:guideLst>
        <p:guide orient="horz" pos="2160"/>
        <p:guide pos="3839"/>
        <p:guide pos="1007"/>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6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3243339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1/20/2023</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1/20/2023</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1/20/2023</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dirty="0"/>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dirty="0" smtClean="0"/>
              <a:t>Constituency Organizing: Club to Fighting Union</a:t>
            </a:r>
            <a:endParaRPr lang="en-US" dirty="0"/>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84200"/>
          </a:xfrm>
        </p:spPr>
        <p:txBody>
          <a:bodyPr>
            <a:normAutofit fontScale="90000"/>
          </a:bodyPr>
          <a:lstStyle/>
          <a:p>
            <a:r>
              <a:rPr lang="en-US" dirty="0" smtClean="0"/>
              <a:t>Feedback on Feedback</a:t>
            </a:r>
            <a:endParaRPr lang="en-US" dirty="0"/>
          </a:p>
        </p:txBody>
      </p:sp>
      <p:sp>
        <p:nvSpPr>
          <p:cNvPr id="3" name="Content Placeholder 2"/>
          <p:cNvSpPr>
            <a:spLocks noGrp="1"/>
          </p:cNvSpPr>
          <p:nvPr>
            <p:ph idx="1"/>
          </p:nvPr>
        </p:nvSpPr>
        <p:spPr>
          <a:xfrm>
            <a:off x="531812" y="838200"/>
            <a:ext cx="11430000" cy="5334000"/>
          </a:xfrm>
        </p:spPr>
        <p:txBody>
          <a:bodyPr/>
          <a:lstStyle/>
          <a:p>
            <a:endParaRPr lang="en-US" sz="2400" dirty="0"/>
          </a:p>
        </p:txBody>
      </p:sp>
    </p:spTree>
    <p:extLst>
      <p:ext uri="{BB962C8B-B14F-4D97-AF65-F5344CB8AC3E}">
        <p14:creationId xmlns:p14="http://schemas.microsoft.com/office/powerpoint/2010/main" val="144126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89000"/>
          </a:xfrm>
        </p:spPr>
        <p:txBody>
          <a:bodyPr/>
          <a:lstStyle/>
          <a:p>
            <a:r>
              <a:rPr lang="en-US" dirty="0"/>
              <a:t>Your Words on our work – </a:t>
            </a:r>
          </a:p>
        </p:txBody>
      </p:sp>
      <p:sp>
        <p:nvSpPr>
          <p:cNvPr id="3" name="Content Placeholder 2"/>
          <p:cNvSpPr>
            <a:spLocks noGrp="1"/>
          </p:cNvSpPr>
          <p:nvPr>
            <p:ph idx="1"/>
          </p:nvPr>
        </p:nvSpPr>
        <p:spPr>
          <a:xfrm>
            <a:off x="760412" y="1066801"/>
            <a:ext cx="10615825" cy="5105399"/>
          </a:xfrm>
        </p:spPr>
        <p:txBody>
          <a:bodyPr/>
          <a:lstStyle/>
          <a:p>
            <a:pPr marL="0" indent="0">
              <a:buNone/>
            </a:pPr>
            <a:endParaRPr lang="en-US" dirty="0"/>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endParaRPr lang="en-US" sz="3550"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Your Allies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6634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74240" y="838200"/>
            <a:ext cx="3293422" cy="5334000"/>
          </a:xfrm>
        </p:spPr>
        <p:txBody>
          <a:bodyPr>
            <a:normAutofit/>
          </a:bodyPr>
          <a:lstStyle/>
          <a:p>
            <a:r>
              <a:rPr lang="en-US" sz="4000" dirty="0" smtClean="0"/>
              <a:t>“In </a:t>
            </a:r>
            <a:r>
              <a:rPr lang="en-US" sz="4000" dirty="0"/>
              <a:t>the end we will remember not the words of our enemies, but the silence of our </a:t>
            </a:r>
            <a:r>
              <a:rPr lang="en-US" sz="4000" dirty="0" smtClean="0"/>
              <a:t>friends.”</a:t>
            </a:r>
          </a:p>
          <a:p>
            <a:r>
              <a:rPr lang="en-US" dirty="0" smtClean="0"/>
              <a:t>Martin </a:t>
            </a:r>
            <a:r>
              <a:rPr lang="en-US" dirty="0"/>
              <a:t>Luther King, Jr.</a:t>
            </a:r>
            <a:endParaRPr lang="en-US" dirty="0"/>
          </a:p>
        </p:txBody>
      </p:sp>
      <p:pic>
        <p:nvPicPr>
          <p:cNvPr id="1026" name="Picture 2" descr="Martin Luther King Jr. said America was morally sick. We must heed his  diagnosis today."/>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435" r="1343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87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12800"/>
          </a:xfrm>
        </p:spPr>
        <p:txBody>
          <a:bodyPr>
            <a:normAutofit/>
          </a:bodyPr>
          <a:lstStyle/>
          <a:p>
            <a:r>
              <a:rPr lang="en-US" dirty="0" smtClean="0"/>
              <a:t>Adding to Your Base from the Outside P. 131-132</a:t>
            </a:r>
            <a:endParaRPr lang="en-US" dirty="0"/>
          </a:p>
        </p:txBody>
      </p:sp>
      <p:pic>
        <p:nvPicPr>
          <p:cNvPr id="2050" name="Picture 2" descr="diagram of the spectrum of allie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231" r="2732" b="21538"/>
          <a:stretch/>
        </p:blipFill>
        <p:spPr bwMode="auto">
          <a:xfrm>
            <a:off x="1115324" y="1143000"/>
            <a:ext cx="9905999" cy="5115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4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083425" y="1085851"/>
            <a:ext cx="5105400" cy="2636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7375" y="-12698"/>
            <a:ext cx="10539625" cy="889000"/>
          </a:xfrm>
        </p:spPr>
        <p:txBody>
          <a:bodyPr/>
          <a:lstStyle/>
          <a:p>
            <a:r>
              <a:rPr lang="en-US" dirty="0" smtClean="0"/>
              <a:t>Three Kinds of Fights of That Fail       P. 130</a:t>
            </a:r>
            <a:endParaRPr lang="en-US" dirty="0"/>
          </a:p>
        </p:txBody>
      </p:sp>
      <p:sp>
        <p:nvSpPr>
          <p:cNvPr id="3" name="Content Placeholder 2"/>
          <p:cNvSpPr>
            <a:spLocks noGrp="1"/>
          </p:cNvSpPr>
          <p:nvPr>
            <p:ph idx="1"/>
          </p:nvPr>
        </p:nvSpPr>
        <p:spPr>
          <a:xfrm>
            <a:off x="576262" y="1379329"/>
            <a:ext cx="8534400" cy="5105399"/>
          </a:xfrm>
        </p:spPr>
        <p:txBody>
          <a:bodyPr>
            <a:normAutofit/>
          </a:bodyPr>
          <a:lstStyle/>
          <a:p>
            <a:pPr marL="0" indent="0">
              <a:buNone/>
            </a:pPr>
            <a:r>
              <a:rPr lang="en-US" sz="4000" b="1" dirty="0" smtClean="0"/>
              <a:t>Only</a:t>
            </a:r>
            <a:r>
              <a:rPr lang="en-US" sz="4000" dirty="0" smtClean="0"/>
              <a:t> work with Active Allies – </a:t>
            </a:r>
            <a:r>
              <a:rPr lang="en-US" sz="4000" i="1" dirty="0" smtClean="0"/>
              <a:t>Preaching to the Choir</a:t>
            </a:r>
          </a:p>
          <a:p>
            <a:pPr marL="0" indent="0">
              <a:buNone/>
            </a:pPr>
            <a:r>
              <a:rPr lang="en-US" sz="4000" b="1" dirty="0" smtClean="0"/>
              <a:t>Only</a:t>
            </a:r>
            <a:r>
              <a:rPr lang="en-US" sz="4000" dirty="0" smtClean="0"/>
              <a:t> focus on Opposition–  </a:t>
            </a:r>
            <a:br>
              <a:rPr lang="en-US" sz="4000" dirty="0" smtClean="0"/>
            </a:br>
            <a:r>
              <a:rPr lang="en-US" sz="4000" i="1" dirty="0" smtClean="0"/>
              <a:t>Whole World is Against Us</a:t>
            </a:r>
          </a:p>
          <a:p>
            <a:pPr marL="0" indent="0">
              <a:buNone/>
            </a:pPr>
            <a:r>
              <a:rPr lang="en-US" sz="4000" b="1" dirty="0" smtClean="0"/>
              <a:t>Only</a:t>
            </a:r>
            <a:r>
              <a:rPr lang="en-US" sz="4000" dirty="0" smtClean="0"/>
              <a:t> focus on Active Opponents – </a:t>
            </a:r>
            <a:r>
              <a:rPr lang="en-US" sz="4000" i="1" dirty="0" smtClean="0"/>
              <a:t>Speak Truth to Power (Moral Appeal and Righteous Argument)</a:t>
            </a:r>
          </a:p>
          <a:p>
            <a:pPr marL="0" indent="0">
              <a:buNone/>
            </a:pPr>
            <a:endParaRPr lang="en-US" sz="4000" dirty="0"/>
          </a:p>
        </p:txBody>
      </p:sp>
    </p:spTree>
    <p:extLst>
      <p:ext uri="{BB962C8B-B14F-4D97-AF65-F5344CB8AC3E}">
        <p14:creationId xmlns:p14="http://schemas.microsoft.com/office/powerpoint/2010/main" val="205706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5180012" y="1594500"/>
            <a:ext cx="7694613" cy="3973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4212" y="177801"/>
            <a:ext cx="10692025" cy="812800"/>
          </a:xfrm>
        </p:spPr>
        <p:txBody>
          <a:bodyPr/>
          <a:lstStyle/>
          <a:p>
            <a:r>
              <a:rPr lang="en-US" dirty="0" smtClean="0"/>
              <a:t>How to Win</a:t>
            </a:r>
            <a:endParaRPr lang="en-US" dirty="0"/>
          </a:p>
        </p:txBody>
      </p:sp>
      <p:sp>
        <p:nvSpPr>
          <p:cNvPr id="3" name="Content Placeholder 2"/>
          <p:cNvSpPr>
            <a:spLocks noGrp="1"/>
          </p:cNvSpPr>
          <p:nvPr>
            <p:ph idx="1"/>
          </p:nvPr>
        </p:nvSpPr>
        <p:spPr>
          <a:xfrm>
            <a:off x="684213" y="1295400"/>
            <a:ext cx="4952999" cy="4572000"/>
          </a:xfrm>
        </p:spPr>
        <p:txBody>
          <a:bodyPr>
            <a:normAutofit/>
          </a:bodyPr>
          <a:lstStyle/>
          <a:p>
            <a:pPr marL="0" indent="0">
              <a:buNone/>
            </a:pPr>
            <a:r>
              <a:rPr lang="en-US" sz="3600" dirty="0" smtClean="0"/>
              <a:t>Use strategic tactics that shift each segment to the left . </a:t>
            </a:r>
          </a:p>
          <a:p>
            <a:pPr marL="0" indent="0">
              <a:buNone/>
            </a:pPr>
            <a:endParaRPr lang="en-US" sz="3600" dirty="0"/>
          </a:p>
          <a:p>
            <a:pPr marL="0" indent="0">
              <a:buNone/>
            </a:pPr>
            <a:r>
              <a:rPr lang="en-US" sz="3600" dirty="0" smtClean="0"/>
              <a:t>Focus on the “Aims” or outcomes you want from each of the segments. </a:t>
            </a:r>
            <a:endParaRPr lang="en-US" sz="3600" dirty="0"/>
          </a:p>
        </p:txBody>
      </p:sp>
    </p:spTree>
    <p:extLst>
      <p:ext uri="{BB962C8B-B14F-4D97-AF65-F5344CB8AC3E}">
        <p14:creationId xmlns:p14="http://schemas.microsoft.com/office/powerpoint/2010/main" val="132097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152400"/>
            <a:ext cx="9782801" cy="736600"/>
          </a:xfrm>
        </p:spPr>
        <p:txBody>
          <a:bodyPr/>
          <a:lstStyle/>
          <a:p>
            <a:r>
              <a:rPr lang="en-US" dirty="0" smtClean="0"/>
              <a:t>Definitions to Know</a:t>
            </a:r>
            <a:endParaRPr lang="en-US" dirty="0"/>
          </a:p>
        </p:txBody>
      </p:sp>
      <p:sp>
        <p:nvSpPr>
          <p:cNvPr id="3" name="Content Placeholder 2"/>
          <p:cNvSpPr>
            <a:spLocks noGrp="1"/>
          </p:cNvSpPr>
          <p:nvPr>
            <p:ph idx="1"/>
          </p:nvPr>
        </p:nvSpPr>
        <p:spPr>
          <a:xfrm>
            <a:off x="563561" y="1828800"/>
            <a:ext cx="11550651" cy="4419600"/>
          </a:xfrm>
        </p:spPr>
        <p:txBody>
          <a:bodyPr/>
          <a:lstStyle/>
          <a:p>
            <a:pPr lvl="0" fontAlgn="base"/>
            <a:r>
              <a:rPr lang="en-US" b="1" i="1" dirty="0"/>
              <a:t>active allies</a:t>
            </a:r>
            <a:r>
              <a:rPr lang="en-US" dirty="0"/>
              <a:t>, or people who agree </a:t>
            </a:r>
            <a:r>
              <a:rPr lang="en-US" dirty="0" smtClean="0"/>
              <a:t>with </a:t>
            </a:r>
            <a:br>
              <a:rPr lang="en-US" dirty="0" smtClean="0"/>
            </a:br>
            <a:r>
              <a:rPr lang="en-US" dirty="0" smtClean="0"/>
              <a:t>you </a:t>
            </a:r>
            <a:r>
              <a:rPr lang="en-US" dirty="0"/>
              <a:t>and are fighting alongside you;</a:t>
            </a:r>
          </a:p>
          <a:p>
            <a:pPr lvl="0" fontAlgn="base"/>
            <a:r>
              <a:rPr lang="en-US" b="1" i="1" dirty="0"/>
              <a:t>passive allies</a:t>
            </a:r>
            <a:r>
              <a:rPr lang="en-US" dirty="0"/>
              <a:t>, or people who agree with you but aren’t (yet) doing anything about it;</a:t>
            </a:r>
          </a:p>
          <a:p>
            <a:pPr lvl="0" fontAlgn="base"/>
            <a:r>
              <a:rPr lang="en-US" b="1" i="1" dirty="0"/>
              <a:t>neutrals</a:t>
            </a:r>
            <a:r>
              <a:rPr lang="en-US" b="1" dirty="0"/>
              <a:t>,</a:t>
            </a:r>
            <a:r>
              <a:rPr lang="en-US" dirty="0"/>
              <a:t> or the unengaged and uninformed;</a:t>
            </a:r>
          </a:p>
          <a:p>
            <a:pPr lvl="0" fontAlgn="base"/>
            <a:r>
              <a:rPr lang="en-US" b="1" i="1" dirty="0"/>
              <a:t>passive opposition</a:t>
            </a:r>
            <a:r>
              <a:rPr lang="en-US" dirty="0"/>
              <a:t>, or people who disagree with you but aren’t actively trying to stop you; and</a:t>
            </a:r>
          </a:p>
          <a:p>
            <a:pPr lvl="0" fontAlgn="base"/>
            <a:r>
              <a:rPr lang="en-US" b="1" i="1" dirty="0"/>
              <a:t>active opposition</a:t>
            </a:r>
            <a:r>
              <a:rPr lang="en-US" dirty="0"/>
              <a:t>, or people who not only disagree with you, but are actively organizing against you.</a:t>
            </a:r>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313612" y="152399"/>
            <a:ext cx="4873625" cy="2516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46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6012" y="533400"/>
            <a:ext cx="4191000" cy="54102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1812" y="33337"/>
            <a:ext cx="9782801" cy="812800"/>
          </a:xfrm>
        </p:spPr>
        <p:txBody>
          <a:bodyPr/>
          <a:lstStyle/>
          <a:p>
            <a:r>
              <a:rPr lang="en-US" dirty="0" smtClean="0"/>
              <a:t>Let’s Do this Shift -  2 Steps</a:t>
            </a:r>
            <a:endParaRPr lang="en-US" dirty="0"/>
          </a:p>
        </p:txBody>
      </p:sp>
      <p:sp>
        <p:nvSpPr>
          <p:cNvPr id="3" name="Content Placeholder 2"/>
          <p:cNvSpPr>
            <a:spLocks noGrp="1"/>
          </p:cNvSpPr>
          <p:nvPr>
            <p:ph idx="1"/>
          </p:nvPr>
        </p:nvSpPr>
        <p:spPr>
          <a:xfrm>
            <a:off x="760412" y="1066800"/>
            <a:ext cx="6172199" cy="5105400"/>
          </a:xfrm>
        </p:spPr>
        <p:txBody>
          <a:bodyPr/>
          <a:lstStyle/>
          <a:p>
            <a:pPr marL="0" indent="0">
              <a:buNone/>
            </a:pPr>
            <a:r>
              <a:rPr lang="en-US" dirty="0" smtClean="0"/>
              <a:t>Use pages 131 and 132 to create a map of allies that would make sense for your assigned constituency group. </a:t>
            </a:r>
          </a:p>
          <a:p>
            <a:pPr marL="0" indent="0">
              <a:buNone/>
            </a:pPr>
            <a:endParaRPr lang="en-US" dirty="0"/>
          </a:p>
          <a:p>
            <a:pPr marL="0" indent="0">
              <a:buNone/>
            </a:pPr>
            <a:r>
              <a:rPr lang="en-US" dirty="0" smtClean="0"/>
              <a:t>Identify visible tactics that create the outcome you want from each group. </a:t>
            </a:r>
          </a:p>
          <a:p>
            <a:pPr marL="0" indent="0">
              <a:buNone/>
            </a:pPr>
            <a:endParaRPr lang="en-US" dirty="0"/>
          </a:p>
          <a:p>
            <a:pPr marL="0" indent="0">
              <a:buNone/>
            </a:pPr>
            <a:r>
              <a:rPr lang="en-US" dirty="0" smtClean="0"/>
              <a:t>Be ready to share what you learned</a:t>
            </a:r>
          </a:p>
          <a:p>
            <a:pPr marL="0" indent="0">
              <a:buNone/>
            </a:pPr>
            <a:endParaRPr lang="en-US" dirty="0"/>
          </a:p>
          <a:p>
            <a:pPr marL="0" indent="0">
              <a:buNone/>
            </a:pPr>
            <a:endParaRPr lang="en-US" dirty="0"/>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638256" y="846137"/>
            <a:ext cx="3846512" cy="1986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8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0"/>
            <a:ext cx="9782801" cy="1239837"/>
          </a:xfrm>
        </p:spPr>
        <p:txBody>
          <a:bodyPr>
            <a:normAutofit/>
          </a:bodyPr>
          <a:lstStyle/>
          <a:p>
            <a:r>
              <a:rPr lang="en-US" sz="4400" dirty="0" smtClean="0"/>
              <a:t>Whole Room Talk</a:t>
            </a:r>
            <a:endParaRPr lang="en-US" sz="4400" dirty="0"/>
          </a:p>
        </p:txBody>
      </p:sp>
      <p:sp>
        <p:nvSpPr>
          <p:cNvPr id="3" name="Content Placeholder 2"/>
          <p:cNvSpPr>
            <a:spLocks noGrp="1"/>
          </p:cNvSpPr>
          <p:nvPr>
            <p:ph idx="1"/>
          </p:nvPr>
        </p:nvSpPr>
        <p:spPr/>
        <p:txBody>
          <a:bodyPr>
            <a:normAutofit/>
          </a:bodyPr>
          <a:lstStyle/>
          <a:p>
            <a:pPr fontAlgn="base"/>
            <a:r>
              <a:rPr lang="en-US" sz="4400" dirty="0"/>
              <a:t>What did you learn doing this process?</a:t>
            </a:r>
          </a:p>
          <a:p>
            <a:pPr fontAlgn="base"/>
            <a:r>
              <a:rPr lang="en-US" sz="4400" dirty="0"/>
              <a:t>What is important to know if you are going to use this with leadership teams? </a:t>
            </a:r>
          </a:p>
        </p:txBody>
      </p:sp>
    </p:spTree>
    <p:extLst>
      <p:ext uri="{BB962C8B-B14F-4D97-AF65-F5344CB8AC3E}">
        <p14:creationId xmlns:p14="http://schemas.microsoft.com/office/powerpoint/2010/main" val="23718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297976"/>
            <a:ext cx="6837979" cy="6560024"/>
          </a:xfrm>
        </p:spPr>
        <p:txBody>
          <a:bodyPr>
            <a:normAutofit/>
          </a:bodyPr>
          <a:lstStyle/>
          <a:p>
            <a:pPr marL="0" indent="0">
              <a:buNone/>
            </a:pPr>
            <a:r>
              <a:rPr lang="en-US" sz="3600" dirty="0" smtClean="0"/>
              <a:t>Campaigns </a:t>
            </a:r>
            <a:r>
              <a:rPr lang="en-US" sz="3600" dirty="0"/>
              <a:t>are won not by overpowering one’s active opposition, but by shifting each group one notch around the spectrum </a:t>
            </a:r>
            <a:r>
              <a:rPr lang="en-US" sz="3600" dirty="0" smtClean="0"/>
              <a:t>increasing </a:t>
            </a:r>
            <a:r>
              <a:rPr lang="en-US" sz="3600" dirty="0"/>
              <a:t>people power in </a:t>
            </a:r>
            <a:r>
              <a:rPr lang="en-US" sz="3600" dirty="0" smtClean="0"/>
              <a:t>favor </a:t>
            </a:r>
            <a:r>
              <a:rPr lang="en-US" sz="3600" dirty="0"/>
              <a:t>of change and weakening your </a:t>
            </a:r>
            <a:r>
              <a:rPr lang="en-US" sz="3600" dirty="0" smtClean="0"/>
              <a:t>target.</a:t>
            </a:r>
          </a:p>
          <a:p>
            <a:pPr marL="0" indent="0">
              <a:buNone/>
            </a:pPr>
            <a:endParaRPr lang="en-US" sz="3600" dirty="0"/>
          </a:p>
          <a:p>
            <a:pPr marL="0" indent="0">
              <a:buNone/>
            </a:pPr>
            <a:r>
              <a:rPr lang="en-US" sz="3600" dirty="0" smtClean="0"/>
              <a:t>Tactics and actions need to match your target outcomes</a:t>
            </a:r>
            <a:endParaRPr lang="en-US" sz="36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4216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Target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24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601133"/>
            <a:ext cx="5410200" cy="5003799"/>
          </a:xfrm>
        </p:spPr>
        <p:txBody>
          <a:bodyPr>
            <a:noAutofit/>
          </a:bodyPr>
          <a:lstStyle/>
          <a:p>
            <a:r>
              <a:rPr lang="en-US" sz="5400" dirty="0" smtClean="0"/>
              <a:t>Who has the power and resources to prevent or grant the change you want?</a:t>
            </a:r>
            <a:endParaRPr lang="en-US" sz="5400" dirty="0"/>
          </a:p>
        </p:txBody>
      </p:sp>
      <p:pic>
        <p:nvPicPr>
          <p:cNvPr id="307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212" y="13716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67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4400" dirty="0" smtClean="0"/>
              <a:t>Who is the Boss – P. 60-66</a:t>
            </a:r>
            <a:endParaRPr lang="en-US" sz="4400" dirty="0"/>
          </a:p>
        </p:txBody>
      </p:sp>
      <p:sp>
        <p:nvSpPr>
          <p:cNvPr id="3" name="Content Placeholder 2"/>
          <p:cNvSpPr>
            <a:spLocks noGrp="1"/>
          </p:cNvSpPr>
          <p:nvPr>
            <p:ph idx="1"/>
          </p:nvPr>
        </p:nvSpPr>
        <p:spPr>
          <a:xfrm>
            <a:off x="760412" y="1219200"/>
            <a:ext cx="9782801" cy="4572000"/>
          </a:xfrm>
        </p:spPr>
        <p:txBody>
          <a:bodyPr/>
          <a:lstStyle/>
          <a:p>
            <a:pPr marL="0" indent="0">
              <a:buNone/>
            </a:pPr>
            <a:r>
              <a:rPr lang="en-US" sz="4400" dirty="0" smtClean="0"/>
              <a:t>Who </a:t>
            </a:r>
            <a:r>
              <a:rPr lang="en-US" sz="4400" dirty="0"/>
              <a:t>is the boss or the fight with? </a:t>
            </a:r>
            <a:endParaRPr lang="en-US" sz="4400" dirty="0" smtClean="0"/>
          </a:p>
          <a:p>
            <a:pPr marL="0" indent="0">
              <a:buNone/>
            </a:pPr>
            <a:r>
              <a:rPr lang="en-US" sz="4400" dirty="0" smtClean="0"/>
              <a:t>How did they win? </a:t>
            </a:r>
            <a:endParaRPr lang="en-US" sz="4400" dirty="0"/>
          </a:p>
          <a:p>
            <a:pPr marL="0" indent="0">
              <a:buNone/>
            </a:pPr>
            <a:r>
              <a:rPr lang="en-US" dirty="0" smtClean="0"/>
              <a:t> </a:t>
            </a:r>
            <a:endParaRPr lang="en-US" dirty="0"/>
          </a:p>
        </p:txBody>
      </p:sp>
      <p:pic>
        <p:nvPicPr>
          <p:cNvPr id="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412" y="28194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25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What did you learn? </a:t>
            </a:r>
            <a:endParaRPr lang="en-US" sz="6000" dirty="0"/>
          </a:p>
        </p:txBody>
      </p:sp>
      <p:sp>
        <p:nvSpPr>
          <p:cNvPr id="5" name="AutoShape 4" descr="Creating &amp; Sustaining Effective Online Discussions - FIU Online Inside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2"/>
          <a:srcRect l="17766" r="17094"/>
          <a:stretch/>
        </p:blipFill>
        <p:spPr>
          <a:xfrm>
            <a:off x="2665411" y="1931991"/>
            <a:ext cx="7543801" cy="4323084"/>
          </a:xfrm>
          <a:prstGeom prst="rect">
            <a:avLst/>
          </a:prstGeom>
        </p:spPr>
      </p:pic>
    </p:spTree>
    <p:extLst>
      <p:ext uri="{BB962C8B-B14F-4D97-AF65-F5344CB8AC3E}">
        <p14:creationId xmlns:p14="http://schemas.microsoft.com/office/powerpoint/2010/main" val="58257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pPr marL="0" indent="0">
              <a:buNone/>
            </a:pPr>
            <a:r>
              <a:rPr lang="en-US" sz="4000" dirty="0" smtClean="0"/>
              <a:t>Having </a:t>
            </a:r>
            <a:r>
              <a:rPr lang="en-US" sz="4000" dirty="0"/>
              <a:t>a clear target to mobilize our leaders around the issues we cannot address alone is critical. </a:t>
            </a:r>
            <a:endParaRPr lang="en-US" sz="4000" dirty="0" smtClean="0"/>
          </a:p>
          <a:p>
            <a:pPr marL="0" indent="0">
              <a:buNone/>
            </a:pPr>
            <a:endParaRPr lang="en-US" sz="4000" dirty="0" smtClean="0"/>
          </a:p>
          <a:p>
            <a:pPr marL="0" indent="0">
              <a:buNone/>
            </a:pPr>
            <a:r>
              <a:rPr lang="en-US" sz="4000" dirty="0" smtClean="0"/>
              <a:t>Without </a:t>
            </a:r>
            <a:r>
              <a:rPr lang="en-US" sz="4000" dirty="0"/>
              <a:t>a clear target, we do not have an effective strategy or plan. </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18119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15005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Tactics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dirty="0" smtClean="0">
                <a:ea typeface="+mj-lt"/>
                <a:cs typeface="+mj-lt"/>
              </a:rPr>
              <a:t>How do we build a club into a fighting union? </a:t>
            </a:r>
            <a:endParaRPr lang="en-US" sz="4400" dirty="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dirty="0" smtClean="0">
                <a:ea typeface="+mn-lt"/>
                <a:cs typeface="+mn-lt"/>
              </a:rPr>
              <a:t>Structure Tests</a:t>
            </a:r>
          </a:p>
          <a:p>
            <a:r>
              <a:rPr lang="en-US" sz="4400" dirty="0" smtClean="0">
                <a:ea typeface="+mn-lt"/>
                <a:cs typeface="+mn-lt"/>
              </a:rPr>
              <a:t>Escalate</a:t>
            </a:r>
          </a:p>
          <a:p>
            <a:r>
              <a:rPr lang="en-US" sz="4400" dirty="0" smtClean="0">
                <a:ea typeface="+mn-lt"/>
                <a:cs typeface="+mn-lt"/>
              </a:rPr>
              <a:t>Leader Development</a:t>
            </a:r>
          </a:p>
          <a:p>
            <a:r>
              <a:rPr lang="en-US" sz="4400" dirty="0" smtClean="0">
                <a:ea typeface="+mn-lt"/>
                <a:cs typeface="+mn-lt"/>
              </a:rPr>
              <a:t>Assess Commitments</a:t>
            </a:r>
          </a:p>
          <a:p>
            <a:pPr marL="0" indent="0">
              <a:buNone/>
            </a:pPr>
            <a:endParaRPr lang="en-US" sz="4400" dirty="0" smtClean="0">
              <a:ea typeface="+mn-lt"/>
              <a:cs typeface="+mn-lt"/>
            </a:endParaRPr>
          </a:p>
          <a:p>
            <a:pPr marL="0" indent="0">
              <a:buNone/>
            </a:pPr>
            <a:endParaRPr lang="en-US" sz="4400" dirty="0" smtClean="0">
              <a:ea typeface="+mn-lt"/>
              <a:cs typeface="+mn-lt"/>
            </a:endParaRPr>
          </a:p>
          <a:p>
            <a:pPr marL="514350" indent="-514350">
              <a:buFont typeface="Euphemia" pitchFamily="34" charset="0"/>
              <a:buAutoNum type="arabicPeriod"/>
            </a:pPr>
            <a:endParaRPr lang="en-US" dirty="0" smtClean="0">
              <a:ea typeface="+mn-lt"/>
              <a:cs typeface="+mn-lt"/>
            </a:endParaRPr>
          </a:p>
          <a:p>
            <a:pPr marL="0" indent="0">
              <a:buFont typeface="Euphemia" pitchFamily="34" charset="0"/>
              <a:buNone/>
            </a:pPr>
            <a:endParaRPr lang="en-US" dirty="0" smtClean="0"/>
          </a:p>
          <a:p>
            <a:pPr marL="0" indent="0">
              <a:buFont typeface="Euphemia" pitchFamily="34" charset="0"/>
              <a:buNone/>
            </a:pPr>
            <a:endParaRPr lang="en-US" dirty="0"/>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Power is a function of Courage and </a:t>
            </a:r>
            <a:r>
              <a:rPr lang="en-US" dirty="0" smtClean="0"/>
              <a:t>Unity P.147</a:t>
            </a:r>
            <a:endParaRPr lang="en-US" dirty="0"/>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smtClean="0"/>
              <a:t>Case Study – Seattle P. 87-95</a:t>
            </a:r>
            <a:endParaRPr lang="en-US" dirty="0"/>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dirty="0" smtClean="0"/>
              <a:t>Focus on P. 93</a:t>
            </a:r>
            <a:endParaRPr lang="en-US" sz="4000" dirty="0"/>
          </a:p>
          <a:p>
            <a:pPr marL="0" indent="0">
              <a:buFont typeface="Euphemia" pitchFamily="34" charset="0"/>
              <a:buNone/>
            </a:pPr>
            <a:r>
              <a:rPr lang="en-US" sz="4000" dirty="0" smtClean="0"/>
              <a:t>Was this tactic effective in achieving their demand? Do </a:t>
            </a:r>
            <a:r>
              <a:rPr lang="en-US" sz="4000" dirty="0"/>
              <a:t>they have the power to achieve their demand? Why?</a:t>
            </a:r>
          </a:p>
          <a:p>
            <a:pPr marL="0" indent="0">
              <a:buNone/>
            </a:pPr>
            <a:r>
              <a:rPr lang="en-US" sz="4000" dirty="0" smtClean="0"/>
              <a:t>Use Tool on 162 to consider the </a:t>
            </a:r>
            <a:r>
              <a:rPr lang="en-US" sz="4000" dirty="0" err="1" smtClean="0"/>
              <a:t>eefectiveness</a:t>
            </a:r>
            <a:r>
              <a:rPr lang="en-US" sz="4000" dirty="0" smtClean="0"/>
              <a:t> of this tactic. </a:t>
            </a:r>
            <a:r>
              <a:rPr lang="en-US" sz="4000" dirty="0"/>
              <a:t> </a:t>
            </a:r>
          </a:p>
          <a:p>
            <a:pPr marL="246380" indent="-246380"/>
            <a:endParaRPr lang="en-US" dirty="0"/>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dirty="0" smtClean="0"/>
              <a:t>What were the strengths and weaknesses of this tactic?</a:t>
            </a:r>
            <a:br>
              <a:rPr lang="en-US" sz="4400" dirty="0" smtClean="0"/>
            </a:br>
            <a:r>
              <a:rPr lang="en-US" sz="4400" dirty="0" smtClean="0"/>
              <a:t/>
            </a:r>
            <a:br>
              <a:rPr lang="en-US" sz="4400" dirty="0" smtClean="0"/>
            </a:br>
            <a:r>
              <a:rPr lang="en-US" sz="4400" dirty="0" smtClean="0"/>
              <a:t>Where was this local in the levels of organizing? </a:t>
            </a:r>
            <a:r>
              <a:rPr lang="en-US" sz="4400" dirty="0" smtClean="0"/>
              <a:t/>
            </a:r>
            <a:br>
              <a:rPr lang="en-US" sz="4400" dirty="0" smtClean="0"/>
            </a:br>
            <a:r>
              <a:rPr lang="en-US" sz="4400" dirty="0" smtClean="0"/>
              <a:t/>
            </a:r>
            <a:br>
              <a:rPr lang="en-US" sz="4400" dirty="0" smtClean="0"/>
            </a:br>
            <a:r>
              <a:rPr lang="en-US" sz="4400" dirty="0" smtClean="0"/>
              <a:t>What would you do instead? </a:t>
            </a:r>
            <a:endParaRPr lang="en-US" sz="4400" dirty="0"/>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If we stay in the 1-1s and never ask to act or choose to act, we stay in the basics to beginning of organizing. </a:t>
            </a:r>
          </a:p>
          <a:p>
            <a:pPr marL="0" lvl="0" indent="0">
              <a:buNone/>
            </a:pPr>
            <a:endParaRPr lang="en-US" dirty="0"/>
          </a:p>
          <a:p>
            <a:pPr marL="0" lvl="0" indent="0">
              <a:buNone/>
            </a:pPr>
            <a:r>
              <a:rPr lang="en-US" dirty="0" smtClean="0"/>
              <a:t>Building </a:t>
            </a:r>
            <a:r>
              <a:rPr lang="en-US" dirty="0"/>
              <a:t>power with each other and giving leaders the role of doing the tasks and organizing of the action helps to build the over all unity and allows us to leverage more resources for change. </a:t>
            </a: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70253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34</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3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38466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Work</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201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746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579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dirty="0">
              <a:ea typeface="+mj-lt"/>
              <a:cs typeface="+mj-lt"/>
            </a:endParaRP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ea typeface="+mn-lt"/>
              <a:cs typeface="+mn-lt"/>
            </a:endParaRPr>
          </a:p>
          <a:p>
            <a:pPr marL="514350" indent="-514350">
              <a:buAutoNum type="arabicPeriod"/>
            </a:pPr>
            <a:endParaRPr lang="en-US" dirty="0">
              <a:ea typeface="+mn-lt"/>
              <a:cs typeface="+mn-lt"/>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7010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8242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40565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Presentations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2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Gallery Walk: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Use post-its to leave feedback</a:t>
            </a:r>
          </a:p>
          <a:p>
            <a:pPr marL="246380" indent="-246380"/>
            <a:r>
              <a:rPr lang="en-US" dirty="0">
                <a:ea typeface="+mn-lt"/>
                <a:cs typeface="+mn-lt"/>
              </a:rPr>
              <a:t>Focused questions OR affirmations (not suggestions)</a:t>
            </a:r>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83970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Feedback Responses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What feedback is particularly useful or thought-provoking? </a:t>
            </a:r>
          </a:p>
          <a:p>
            <a:pPr marL="246380" indent="-246380"/>
            <a:endParaRPr lang="en-US" dirty="0"/>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323544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41852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dirty="0" smtClean="0"/>
              <a:t> </a:t>
            </a: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1073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dirty="0"/>
              <a:t>Lunch</a:t>
            </a:r>
            <a:endParaRPr lang="en-US" dirty="0"/>
          </a:p>
          <a:p>
            <a:pPr marL="246380" indent="-246380">
              <a:buFont typeface="Arial" panose="020B0604020202020204" pitchFamily="34" charset="0"/>
              <a:buChar char="•"/>
            </a:pPr>
            <a:r>
              <a:rPr lang="en-US" sz="4350" dirty="0"/>
              <a:t>Travel</a:t>
            </a:r>
          </a:p>
          <a:p>
            <a:pPr marL="246380" indent="-246380">
              <a:buFont typeface="Arial" panose="020B0604020202020204" pitchFamily="34" charset="0"/>
              <a:buChar char="•"/>
            </a:pPr>
            <a:r>
              <a:rPr lang="en-US" sz="4350" dirty="0"/>
              <a:t>Feedback via email</a:t>
            </a:r>
            <a:endParaRPr lang="en-US" sz="4350" dirty="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47</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lang="en-US" dirty="0">
              <a:solidFill>
                <a:schemeClr val="dk1"/>
              </a:solidFill>
            </a:endParaRPr>
          </a:p>
        </p:txBody>
      </p:sp>
    </p:spTree>
    <p:extLst>
      <p:ext uri="{BB962C8B-B14F-4D97-AF65-F5344CB8AC3E}">
        <p14:creationId xmlns:p14="http://schemas.microsoft.com/office/powerpoint/2010/main" val="143799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1D640F4F-5CA2-406C-B0B5-40D40EA6BB38}"/>
</file>

<file path=customXml/itemProps2.xml><?xml version="1.0" encoding="utf-8"?>
<ds:datastoreItem xmlns:ds="http://schemas.openxmlformats.org/officeDocument/2006/customXml" ds:itemID="{1E34338E-F36F-403D-98A8-5610B4E5A3B9}"/>
</file>

<file path=customXml/itemProps3.xml><?xml version="1.0" encoding="utf-8"?>
<ds:datastoreItem xmlns:ds="http://schemas.openxmlformats.org/officeDocument/2006/customXml" ds:itemID="{EA2E935A-590D-48B5-A257-C5AD3B2FDCB6}"/>
</file>

<file path=docProps/app.xml><?xml version="1.0" encoding="utf-8"?>
<Properties xmlns="http://schemas.openxmlformats.org/officeDocument/2006/extended-properties" xmlns:vt="http://schemas.openxmlformats.org/officeDocument/2006/docPropsVTypes">
  <Template>Math education presentation with Pi  (widescreen)</Template>
  <TotalTime>197</TotalTime>
  <Words>689</Words>
  <Application>Microsoft Office PowerPoint</Application>
  <PresentationFormat>Custom</PresentationFormat>
  <Paragraphs>161</Paragraphs>
  <Slides>48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Euphemia</vt:lpstr>
      <vt:lpstr>Math 16x9</vt:lpstr>
      <vt:lpstr>Constituency Organizing: Club to Fighting Union</vt:lpstr>
      <vt:lpstr>Community Agreements pg 2-3 </vt:lpstr>
      <vt:lpstr>Feedback on Feedback</vt:lpstr>
      <vt:lpstr>Your Words on our work – </vt:lpstr>
      <vt:lpstr>Today’s Outcomes</vt:lpstr>
      <vt:lpstr>PowerPoint Presentation</vt:lpstr>
      <vt:lpstr>Mapping Your Allies</vt:lpstr>
      <vt:lpstr>PowerPoint Presentation</vt:lpstr>
      <vt:lpstr>Adding to Your Base from the Outside P. 131-132</vt:lpstr>
      <vt:lpstr>Three Kinds of Fights of That Fail       P. 130</vt:lpstr>
      <vt:lpstr>How to Win</vt:lpstr>
      <vt:lpstr>Definitions to Know</vt:lpstr>
      <vt:lpstr>Let’s Do this Shift -  2 Steps</vt:lpstr>
      <vt:lpstr>Whole Room Talk</vt:lpstr>
      <vt:lpstr>Key Ideas</vt:lpstr>
      <vt:lpstr>PowerPoint Presentation</vt:lpstr>
      <vt:lpstr>The Target</vt:lpstr>
      <vt:lpstr>Who has the power and resources to prevent or grant the change you want?</vt:lpstr>
      <vt:lpstr>Who is the Boss – P. 60-66</vt:lpstr>
      <vt:lpstr>What did you learn? </vt:lpstr>
      <vt:lpstr>Key Ideas</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vt:lpstr>
      <vt:lpstr>Key Ideas</vt:lpstr>
      <vt:lpstr>PowerPoint Presentation</vt:lpstr>
      <vt:lpstr>PowerPoint Presentation</vt:lpstr>
      <vt:lpstr>PowerPoint Presentation</vt:lpstr>
      <vt:lpstr>Group Work</vt:lpstr>
      <vt:lpstr>PowerPoint Presentation</vt:lpstr>
      <vt:lpstr>PowerPoint Presentation</vt:lpstr>
      <vt:lpstr>PowerPoint Presentation</vt:lpstr>
      <vt:lpstr>Key Ideas</vt:lpstr>
      <vt:lpstr>PowerPoint Presentation</vt:lpstr>
      <vt:lpstr>Group Presentations</vt:lpstr>
      <vt:lpstr>Gallery Walk: </vt:lpstr>
      <vt:lpstr>Feedback Responses </vt:lpstr>
      <vt:lpstr>Key Ideas</vt:lpstr>
      <vt:lpstr>PowerPoint Presentation</vt:lpstr>
      <vt:lpstr>Ending it Right</vt:lpstr>
      <vt:lpstr>Feedback on Feedback</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176</cp:revision>
  <dcterms:created xsi:type="dcterms:W3CDTF">2022-09-14T20:21:53Z</dcterms:created>
  <dcterms:modified xsi:type="dcterms:W3CDTF">2023-01-20T14:39:07Z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