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handoutMasterIdLst>
    <p:handoutMasterId r:id="rId56"/>
  </p:handoutMasterIdLst>
  <p:sldIdLst>
    <p:sldId id="256" r:id="rId2"/>
    <p:sldId id="268" r:id="rId3"/>
    <p:sldId id="303" r:id="rId4"/>
    <p:sldId id="302" r:id="rId5"/>
    <p:sldId id="272" r:id="rId6"/>
    <p:sldId id="273" r:id="rId7"/>
    <p:sldId id="274" r:id="rId8"/>
    <p:sldId id="276" r:id="rId9"/>
    <p:sldId id="285" r:id="rId10"/>
    <p:sldId id="522" r:id="rId11"/>
    <p:sldId id="523" r:id="rId12"/>
    <p:sldId id="283" r:id="rId13"/>
    <p:sldId id="524" r:id="rId14"/>
    <p:sldId id="525" r:id="rId15"/>
    <p:sldId id="526" r:id="rId16"/>
    <p:sldId id="527" r:id="rId17"/>
    <p:sldId id="528" r:id="rId18"/>
    <p:sldId id="529" r:id="rId19"/>
    <p:sldId id="424" r:id="rId20"/>
    <p:sldId id="530" r:id="rId21"/>
    <p:sldId id="284" r:id="rId22"/>
    <p:sldId id="533" r:id="rId23"/>
    <p:sldId id="532" r:id="rId24"/>
    <p:sldId id="534" r:id="rId25"/>
    <p:sldId id="287" r:id="rId26"/>
    <p:sldId id="531" r:id="rId27"/>
    <p:sldId id="292" r:id="rId28"/>
    <p:sldId id="535" r:id="rId29"/>
    <p:sldId id="536" r:id="rId30"/>
    <p:sldId id="538" r:id="rId31"/>
    <p:sldId id="539" r:id="rId32"/>
    <p:sldId id="540" r:id="rId33"/>
    <p:sldId id="447" r:id="rId34"/>
    <p:sldId id="541" r:id="rId35"/>
    <p:sldId id="542" r:id="rId36"/>
    <p:sldId id="543" r:id="rId37"/>
    <p:sldId id="537" r:id="rId38"/>
    <p:sldId id="544" r:id="rId39"/>
    <p:sldId id="423" r:id="rId40"/>
    <p:sldId id="554" r:id="rId41"/>
    <p:sldId id="550" r:id="rId42"/>
    <p:sldId id="545" r:id="rId43"/>
    <p:sldId id="546" r:id="rId44"/>
    <p:sldId id="547" r:id="rId45"/>
    <p:sldId id="549" r:id="rId46"/>
    <p:sldId id="555" r:id="rId47"/>
    <p:sldId id="556" r:id="rId48"/>
    <p:sldId id="557" r:id="rId49"/>
    <p:sldId id="548" r:id="rId50"/>
    <p:sldId id="493" r:id="rId51"/>
    <p:sldId id="492" r:id="rId52"/>
    <p:sldId id="491" r:id="rId53"/>
    <p:sldId id="558" r:id="rId5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E6163-9007-2235-2D12-C12BEECB99C6}" v="802" dt="2022-10-10T18:41:57.352"/>
    <p1510:client id="{5D3C6DD6-E028-3390-07F2-363AC8675A72}" v="34" dt="2023-01-26T22:35:08.120"/>
    <p1510:client id="{8C9251B5-73A9-A375-D816-D12D00E1C988}" v="18" dt="2023-01-26T17:29:38.475"/>
    <p1510:client id="{98D13631-D459-2E7D-20E2-0DF8ABEFF872}" v="23" dt="2022-10-10T15:14:22.103"/>
    <p1510:client id="{ACD958B6-803D-3121-B8AD-771CF02C2676}" v="2" dt="2022-10-09T14:19:57.553"/>
    <p1510:client id="{CA979ED6-57EA-DBFA-5A7D-F039AB34C233}" v="63" dt="2022-10-10T15:59:40.449"/>
    <p1510:client id="{D56512EA-0846-5C8F-A256-6E62357BDA54}" v="125" dt="2022-10-10T15:13:08.832"/>
    <p1510:client id="{FF2402D7-4757-24CF-939E-9D369F82DA51}" v="1" dt="2022-10-11T19:50:27.5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64"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65"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6e76b88568f605929b3b841f02cfd62d68d8e06b72b73bca916481412ff75bb1::" providerId="AD" clId="Web-{5D3C6DD6-E028-3390-07F2-363AC8675A72}"/>
    <pc:docChg chg="modSld">
      <pc:chgData name="Guest User" userId="S::urn:spo:anon#6e76b88568f605929b3b841f02cfd62d68d8e06b72b73bca916481412ff75bb1::" providerId="AD" clId="Web-{5D3C6DD6-E028-3390-07F2-363AC8675A72}" dt="2023-01-26T22:35:08.120" v="33" actId="20577"/>
      <pc:docMkLst>
        <pc:docMk/>
      </pc:docMkLst>
      <pc:sldChg chg="modSp">
        <pc:chgData name="Guest User" userId="S::urn:spo:anon#6e76b88568f605929b3b841f02cfd62d68d8e06b72b73bca916481412ff75bb1::" providerId="AD" clId="Web-{5D3C6DD6-E028-3390-07F2-363AC8675A72}" dt="2023-01-26T22:35:08.120" v="33" actId="20577"/>
        <pc:sldMkLst>
          <pc:docMk/>
          <pc:sldMk cId="1153614290" sldId="536"/>
        </pc:sldMkLst>
        <pc:spChg chg="mod">
          <ac:chgData name="Guest User" userId="S::urn:spo:anon#6e76b88568f605929b3b841f02cfd62d68d8e06b72b73bca916481412ff75bb1::" providerId="AD" clId="Web-{5D3C6DD6-E028-3390-07F2-363AC8675A72}" dt="2023-01-26T22:35:08.120" v="33" actId="20577"/>
          <ac:spMkLst>
            <pc:docMk/>
            <pc:sldMk cId="1153614290" sldId="536"/>
            <ac:spMk id="3" creationId="{00000000-0000-0000-0000-000000000000}"/>
          </ac:spMkLst>
        </pc:spChg>
      </pc:sldChg>
    </pc:docChg>
  </pc:docChgLst>
  <pc:docChgLst>
    <pc:chgData name="Guest User" userId="S::urn:spo:anon#d93ca705fb782b1ba44c55480d54f9c2a8f74866412d9d4ecbce9df16b407553::" providerId="AD" clId="Web-{8C9251B5-73A9-A375-D816-D12D00E1C988}"/>
    <pc:docChg chg="modSld">
      <pc:chgData name="Guest User" userId="S::urn:spo:anon#d93ca705fb782b1ba44c55480d54f9c2a8f74866412d9d4ecbce9df16b407553::" providerId="AD" clId="Web-{8C9251B5-73A9-A375-D816-D12D00E1C988}" dt="2023-01-26T17:29:34.881" v="16" actId="20577"/>
      <pc:docMkLst>
        <pc:docMk/>
      </pc:docMkLst>
      <pc:sldChg chg="modSp">
        <pc:chgData name="Guest User" userId="S::urn:spo:anon#d93ca705fb782b1ba44c55480d54f9c2a8f74866412d9d4ecbce9df16b407553::" providerId="AD" clId="Web-{8C9251B5-73A9-A375-D816-D12D00E1C988}" dt="2023-01-26T17:29:16.412" v="14" actId="20577"/>
        <pc:sldMkLst>
          <pc:docMk/>
          <pc:sldMk cId="4146866779" sldId="540"/>
        </pc:sldMkLst>
        <pc:spChg chg="mod">
          <ac:chgData name="Guest User" userId="S::urn:spo:anon#d93ca705fb782b1ba44c55480d54f9c2a8f74866412d9d4ecbce9df16b407553::" providerId="AD" clId="Web-{8C9251B5-73A9-A375-D816-D12D00E1C988}" dt="2023-01-26T17:29:16.412" v="14" actId="20577"/>
          <ac:spMkLst>
            <pc:docMk/>
            <pc:sldMk cId="4146866779" sldId="540"/>
            <ac:spMk id="3" creationId="{00000000-0000-0000-0000-000000000000}"/>
          </ac:spMkLst>
        </pc:spChg>
      </pc:sldChg>
      <pc:sldChg chg="modSp">
        <pc:chgData name="Guest User" userId="S::urn:spo:anon#d93ca705fb782b1ba44c55480d54f9c2a8f74866412d9d4ecbce9df16b407553::" providerId="AD" clId="Web-{8C9251B5-73A9-A375-D816-D12D00E1C988}" dt="2023-01-26T17:29:34.881" v="16" actId="20577"/>
        <pc:sldMkLst>
          <pc:docMk/>
          <pc:sldMk cId="1708286365" sldId="541"/>
        </pc:sldMkLst>
        <pc:spChg chg="mod">
          <ac:chgData name="Guest User" userId="S::urn:spo:anon#d93ca705fb782b1ba44c55480d54f9c2a8f74866412d9d4ecbce9df16b407553::" providerId="AD" clId="Web-{8C9251B5-73A9-A375-D816-D12D00E1C988}" dt="2023-01-26T17:29:34.881" v="16" actId="20577"/>
          <ac:spMkLst>
            <pc:docMk/>
            <pc:sldMk cId="1708286365" sldId="541"/>
            <ac:spMk id="3" creationId="{00000000-0000-0000-0000-000000000000}"/>
          </ac:spMkLst>
        </pc:spChg>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a:t>Advanced</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t>Members Lead</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a:t>Basic</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a:t>Member and Staff Partners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a:t>Beginning</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a:t>Staff Lead</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a:t>Survival</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a:t>Staff Lead</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Members Lead</a:t>
          </a:r>
        </a:p>
        <a:p>
          <a:pPr marL="228600" lvl="1" indent="-228600" algn="l" defTabSz="1200150">
            <a:lnSpc>
              <a:spcPct val="90000"/>
            </a:lnSpc>
            <a:spcBef>
              <a:spcPct val="0"/>
            </a:spcBef>
            <a:spcAft>
              <a:spcPct val="15000"/>
            </a:spcAft>
            <a:buChar char="•"/>
          </a:pPr>
          <a:r>
            <a:rPr lang="en-US" sz="2700" kern="120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Advanced</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Member and Staff Partners</a:t>
          </a:r>
        </a:p>
        <a:p>
          <a:pPr marL="228600" lvl="1" indent="-228600" algn="l" defTabSz="1200150">
            <a:lnSpc>
              <a:spcPct val="90000"/>
            </a:lnSpc>
            <a:spcBef>
              <a:spcPct val="0"/>
            </a:spcBef>
            <a:spcAft>
              <a:spcPct val="15000"/>
            </a:spcAft>
            <a:buChar char="•"/>
          </a:pPr>
          <a:r>
            <a:rPr lang="en-US" sz="2700" kern="120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Basic</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Staff Lead</a:t>
          </a:r>
        </a:p>
        <a:p>
          <a:pPr marL="228600" lvl="1" indent="-228600" algn="l" defTabSz="1200150">
            <a:lnSpc>
              <a:spcPct val="90000"/>
            </a:lnSpc>
            <a:spcBef>
              <a:spcPct val="0"/>
            </a:spcBef>
            <a:spcAft>
              <a:spcPct val="15000"/>
            </a:spcAft>
            <a:buChar char="•"/>
          </a:pPr>
          <a:r>
            <a:rPr lang="en-US" sz="2700" kern="120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Beginning</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Staff Lead</a:t>
          </a:r>
        </a:p>
        <a:p>
          <a:pPr marL="228600" lvl="1" indent="-228600" algn="l" defTabSz="1200150">
            <a:lnSpc>
              <a:spcPct val="90000"/>
            </a:lnSpc>
            <a:spcBef>
              <a:spcPct val="0"/>
            </a:spcBef>
            <a:spcAft>
              <a:spcPct val="15000"/>
            </a:spcAft>
            <a:buChar char="•"/>
          </a:pPr>
          <a:r>
            <a:rPr lang="en-US" sz="2700" kern="120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Survival</a:t>
          </a:r>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44380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Advanced</a:t>
          </a:r>
        </a:p>
      </dsp:txBody>
      <dsp:txXfrm>
        <a:off x="3507790" y="66715"/>
        <a:ext cx="3746295" cy="1182864"/>
      </dsp:txXfrm>
    </dsp:sp>
    <dsp:sp modelId="{7DE61B57-CF02-4C65-AA96-9AF9946D2B69}">
      <dsp:nvSpPr>
        <dsp:cNvPr id="0" name=""/>
        <dsp:cNvSpPr/>
      </dsp:nvSpPr>
      <dsp:spPr>
        <a:xfrm>
          <a:off x="344380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Basic</a:t>
          </a:r>
        </a:p>
      </dsp:txBody>
      <dsp:txXfrm>
        <a:off x="3507790" y="1443102"/>
        <a:ext cx="3746295" cy="1182864"/>
      </dsp:txXfrm>
    </dsp:sp>
    <dsp:sp modelId="{8EF23DA6-BB80-49FA-BB2A-E2E543BB2EF5}">
      <dsp:nvSpPr>
        <dsp:cNvPr id="0" name=""/>
        <dsp:cNvSpPr/>
      </dsp:nvSpPr>
      <dsp:spPr>
        <a:xfrm>
          <a:off x="344380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Beginning</a:t>
          </a:r>
        </a:p>
      </dsp:txBody>
      <dsp:txXfrm>
        <a:off x="3507790" y="2819489"/>
        <a:ext cx="3746295" cy="1182864"/>
      </dsp:txXfrm>
    </dsp:sp>
    <dsp:sp modelId="{2193DB29-E811-4625-AD8A-A9B52DB63C96}">
      <dsp:nvSpPr>
        <dsp:cNvPr id="0" name=""/>
        <dsp:cNvSpPr/>
      </dsp:nvSpPr>
      <dsp:spPr>
        <a:xfrm>
          <a:off x="344380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Survival</a:t>
          </a:r>
        </a:p>
      </dsp:txBody>
      <dsp:txXfrm>
        <a:off x="35077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Advanced</a:t>
          </a:r>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Basic</a:t>
          </a:r>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Beginning</a:t>
          </a:r>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Survival</a:t>
          </a:r>
        </a:p>
      </dsp:txBody>
      <dsp:txXfrm>
        <a:off x="3371195" y="3413603"/>
        <a:ext cx="3629907" cy="962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1/26/2023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1/26/2023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1/26/2023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1/26/2023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1/26/2023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1/26/2023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1/26/2023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1/26/2023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1/26/2023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1/26/2023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1/26/2023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1/26/2023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1/26/2023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1/26/2023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Constituency Organizing</a:t>
            </a:r>
            <a:br>
              <a:rPr lang="en-US"/>
            </a:br>
            <a:r>
              <a:rPr lang="en-US"/>
              <a:t>From Club to Fighting Union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the </a:t>
            </a:r>
            <a:r>
              <a:rPr lang="en-US" sz="3600"/>
              <a:t>XXXXXXXXXXXXX</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p:cNvPicPr>
            <a:picLocks noGrp="1" noChangeAspect="1"/>
          </p:cNvPicPr>
          <p:nvPr>
            <p:ph type="pic" idx="1"/>
          </p:nvPr>
        </p:nvPicPr>
        <p:blipFill>
          <a:blip r:embed="rId2"/>
          <a:srcRect t="4087" b="4087"/>
          <a:stretch>
            <a:fillRect/>
          </a:stretch>
        </p:blipFill>
        <p:spPr>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Jasmine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3316633" cy="6266329"/>
          </a:xfrm>
        </p:spPr>
        <p:txBody>
          <a:bodyPr>
            <a:normAutofit fontScale="92500" lnSpcReduction="20000"/>
          </a:bodyPr>
          <a:lstStyle/>
          <a:p>
            <a:pPr marL="0" indent="0">
              <a:buNone/>
            </a:pPr>
            <a:r>
              <a:rPr lang="en-US" sz="3599"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4:30-5:00 Choice Networking</a:t>
            </a:r>
          </a:p>
          <a:p>
            <a:pPr marL="0" indent="0">
              <a:buNone/>
            </a:pPr>
            <a:r>
              <a:rPr lang="en-US" sz="3300">
                <a:solidFill>
                  <a:schemeClr val="tx2"/>
                </a:solidFill>
              </a:rPr>
              <a:t>5:00 Adjourn</a:t>
            </a: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498541" y="591671"/>
            <a:ext cx="3743272" cy="4171101"/>
          </a:xfrm>
          <a:prstGeom prst="rect">
            <a:avLst/>
          </a:prstGeom>
        </p:spPr>
        <p:txBody>
          <a:bodyPr vert="horz" lIns="0" tIns="45708" rIns="0" bIns="45708" rtlCol="0">
            <a:normAutofit fontScale="77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99" b="1">
                <a:solidFill>
                  <a:schemeClr val="tx2"/>
                </a:solidFill>
              </a:rPr>
              <a:t>Day 3</a:t>
            </a:r>
          </a:p>
          <a:p>
            <a:pPr marL="0" indent="0">
              <a:buNone/>
            </a:pPr>
            <a:endParaRPr lang="en-US" sz="3599" b="1">
              <a:solidFill>
                <a:schemeClr val="tx2"/>
              </a:solidFill>
            </a:endParaRPr>
          </a:p>
          <a:p>
            <a:pPr marL="0" indent="0">
              <a:buNone/>
            </a:pPr>
            <a:r>
              <a:rPr lang="en-US" sz="3599">
                <a:solidFill>
                  <a:schemeClr val="tx2"/>
                </a:solidFill>
              </a:rPr>
              <a:t>7:30-8:30 Breakfast</a:t>
            </a:r>
          </a:p>
          <a:p>
            <a:pPr marL="0" indent="0">
              <a:buNone/>
            </a:pPr>
            <a:r>
              <a:rPr lang="en-US" sz="3599">
                <a:solidFill>
                  <a:schemeClr val="tx2"/>
                </a:solidFill>
              </a:rPr>
              <a:t>8:30 Convene</a:t>
            </a:r>
          </a:p>
          <a:p>
            <a:pPr marL="0" indent="0">
              <a:buNone/>
            </a:pPr>
            <a:r>
              <a:rPr lang="en-US" sz="3599">
                <a:solidFill>
                  <a:schemeClr val="tx2"/>
                </a:solidFill>
              </a:rPr>
              <a:t>11:00-11:15 Break</a:t>
            </a:r>
          </a:p>
          <a:p>
            <a:pPr marL="0" indent="0">
              <a:buNone/>
            </a:pPr>
            <a:r>
              <a:rPr lang="en-US" sz="3599">
                <a:solidFill>
                  <a:schemeClr val="tx2"/>
                </a:solidFill>
              </a:rPr>
              <a:t>1:00 Boxed Lunch</a:t>
            </a:r>
          </a:p>
          <a:p>
            <a:pPr marL="0" indent="0">
              <a:buNone/>
            </a:pPr>
            <a:r>
              <a:rPr lang="en-US" sz="3599">
                <a:solidFill>
                  <a:schemeClr val="tx2"/>
                </a:solidFill>
              </a:rPr>
              <a:t>1:00-2:00 Choice Networking</a:t>
            </a:r>
          </a:p>
          <a:p>
            <a:pPr marL="0" indent="0">
              <a:buNone/>
            </a:pPr>
            <a:r>
              <a:rPr lang="en-US" sz="3599">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endParaRPr lang="en-US" sz="3600"/>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98">
                <a:solidFill>
                  <a:schemeClr val="tx1">
                    <a:lumMod val="85000"/>
                    <a:lumOff val="15000"/>
                  </a:schemeClr>
                </a:solidFill>
              </a:rPr>
              <a:t>One Revolution Around the Room</a:t>
            </a:r>
            <a:br>
              <a:rPr lang="en-US" sz="6598">
                <a:solidFill>
                  <a:schemeClr val="tx1">
                    <a:lumMod val="85000"/>
                    <a:lumOff val="15000"/>
                  </a:schemeClr>
                </a:solidFill>
              </a:rPr>
            </a:br>
            <a:br>
              <a:rPr lang="en-US" sz="6598">
                <a:solidFill>
                  <a:schemeClr val="tx1">
                    <a:lumMod val="85000"/>
                    <a:lumOff val="15000"/>
                  </a:schemeClr>
                </a:solidFill>
              </a:rPr>
            </a:br>
            <a:r>
              <a:rPr lang="en-US" sz="5298">
                <a:solidFill>
                  <a:schemeClr val="tx1">
                    <a:lumMod val="85000"/>
                    <a:lumOff val="15000"/>
                  </a:schemeClr>
                </a:solidFill>
              </a:rPr>
              <a:t>Name</a:t>
            </a:r>
            <a:br>
              <a:rPr lang="en-US" sz="5298">
                <a:solidFill>
                  <a:schemeClr val="tx1">
                    <a:lumMod val="85000"/>
                    <a:lumOff val="15000"/>
                  </a:schemeClr>
                </a:solidFill>
              </a:rPr>
            </a:br>
            <a:r>
              <a:rPr lang="en-US" sz="5298">
                <a:solidFill>
                  <a:schemeClr val="tx1">
                    <a:lumMod val="85000"/>
                    <a:lumOff val="15000"/>
                  </a:schemeClr>
                </a:solidFill>
              </a:rPr>
              <a:t>Required Pronoun</a:t>
            </a:r>
            <a:br>
              <a:rPr lang="en-US" sz="5298">
                <a:solidFill>
                  <a:schemeClr val="tx1">
                    <a:lumMod val="85000"/>
                    <a:lumOff val="15000"/>
                  </a:schemeClr>
                </a:solidFill>
              </a:rPr>
            </a:br>
            <a:r>
              <a:rPr lang="en-US" sz="5298">
                <a:solidFill>
                  <a:schemeClr val="tx1">
                    <a:lumMod val="85000"/>
                    <a:lumOff val="15000"/>
                  </a:schemeClr>
                </a:solidFill>
              </a:rPr>
              <a:t>State</a:t>
            </a:r>
            <a:br>
              <a:rPr lang="en-US" sz="5298">
                <a:solidFill>
                  <a:schemeClr val="tx1">
                    <a:lumMod val="85000"/>
                    <a:lumOff val="15000"/>
                  </a:schemeClr>
                </a:solidFill>
              </a:rPr>
            </a:br>
            <a:br>
              <a:rPr lang="en-US" sz="6598">
                <a:solidFill>
                  <a:schemeClr val="accent5">
                    <a:lumMod val="75000"/>
                  </a:schemeClr>
                </a:solidFill>
              </a:rPr>
            </a:br>
            <a:endParaRPr lang="en-US" sz="6598">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1"/>
            <a:ext cx="10446597" cy="736600"/>
          </a:xfrm>
        </p:spPr>
        <p:txBody>
          <a:bodyPr/>
          <a:lstStyle/>
          <a:p>
            <a:r>
              <a:rPr lang="en-US" b="1"/>
              <a:t>Picturing Power </a:t>
            </a:r>
          </a:p>
        </p:txBody>
      </p:sp>
      <p:pic>
        <p:nvPicPr>
          <p:cNvPr id="1028"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9415" y="0"/>
            <a:ext cx="6776295" cy="627797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29640" y="1158240"/>
            <a:ext cx="6344617" cy="5013960"/>
          </a:xfrm>
        </p:spPr>
        <p:txBody>
          <a:bodyPr>
            <a:normAutofit lnSpcReduction="10000"/>
          </a:bodyPr>
          <a:lstStyle/>
          <a:p>
            <a:pPr marL="0" indent="0">
              <a:buNone/>
            </a:pPr>
            <a:r>
              <a:rPr lang="en-US" b="1"/>
              <a:t>At Your Tables </a:t>
            </a:r>
            <a:r>
              <a:rPr lang="en-US"/>
              <a:t>– Each Person Picks 3 Pics</a:t>
            </a:r>
          </a:p>
          <a:p>
            <a:pPr marL="0" indent="0">
              <a:buNone/>
            </a:pPr>
            <a:r>
              <a:rPr lang="en-US"/>
              <a:t>Each person shares Name, Pronouns, Location, and uses all three of Pics they Picked to define power. </a:t>
            </a:r>
          </a:p>
          <a:p>
            <a:pPr marL="0" indent="0">
              <a:buNone/>
            </a:pPr>
            <a:endParaRPr lang="en-US"/>
          </a:p>
          <a:p>
            <a:pPr marL="0" indent="0">
              <a:buNone/>
            </a:pPr>
            <a:r>
              <a:rPr lang="en-US" b="1"/>
              <a:t>Round 2 </a:t>
            </a:r>
            <a:r>
              <a:rPr lang="en-US"/>
              <a:t>– Stand and form triads – share Name Pronouns, Location and Definition of Power with 3 Pics</a:t>
            </a:r>
          </a:p>
          <a:p>
            <a:pPr marL="0" indent="0">
              <a:buNone/>
            </a:pPr>
            <a:endParaRPr lang="en-US"/>
          </a:p>
          <a:p>
            <a:pPr marL="0" indent="0">
              <a:buNone/>
            </a:pPr>
            <a:r>
              <a:rPr lang="en-US" b="1"/>
              <a:t>Round 3 </a:t>
            </a:r>
            <a:r>
              <a:rPr lang="en-US"/>
              <a:t>– Repeat Round 2</a:t>
            </a:r>
          </a:p>
        </p:txBody>
      </p:sp>
    </p:spTree>
    <p:extLst>
      <p:ext uri="{BB962C8B-B14F-4D97-AF65-F5344CB8AC3E}">
        <p14:creationId xmlns:p14="http://schemas.microsoft.com/office/powerpoint/2010/main" val="2278005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a:t>Whole Room Report</a:t>
            </a:r>
          </a:p>
        </p:txBody>
      </p:sp>
      <p:sp>
        <p:nvSpPr>
          <p:cNvPr id="3" name="Content Placeholder 2"/>
          <p:cNvSpPr>
            <a:spLocks noGrp="1"/>
          </p:cNvSpPr>
          <p:nvPr>
            <p:ph idx="1"/>
          </p:nvPr>
        </p:nvSpPr>
        <p:spPr>
          <a:xfrm>
            <a:off x="1593437" y="1600200"/>
            <a:ext cx="6179109" cy="4572000"/>
          </a:xfrm>
        </p:spPr>
        <p:txBody>
          <a:bodyPr>
            <a:normAutofit/>
          </a:bodyPr>
          <a:lstStyle/>
          <a:p>
            <a:r>
              <a:rPr lang="en-US" sz="4400"/>
              <a:t>What are some common themes you heard?</a:t>
            </a:r>
          </a:p>
          <a:p>
            <a:r>
              <a:rPr lang="en-US" sz="4400"/>
              <a:t>What really surprised you OR left you wondering? </a:t>
            </a:r>
          </a:p>
        </p:txBody>
      </p:sp>
      <p:pic>
        <p:nvPicPr>
          <p:cNvPr id="4"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546" y="327662"/>
            <a:ext cx="5923164" cy="58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885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941224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96" y="1"/>
            <a:ext cx="9782801" cy="883920"/>
          </a:xfrm>
        </p:spPr>
        <p:txBody>
          <a:bodyPr>
            <a:normAutofit/>
          </a:bodyPr>
          <a:lstStyle/>
          <a:p>
            <a:r>
              <a:rPr lang="en-US" sz="4000"/>
              <a:t>Power in Our Work p. 8-12</a:t>
            </a:r>
          </a:p>
        </p:txBody>
      </p:sp>
      <p:sp>
        <p:nvSpPr>
          <p:cNvPr id="3" name="Content Placeholder 2"/>
          <p:cNvSpPr>
            <a:spLocks noGrp="1"/>
          </p:cNvSpPr>
          <p:nvPr>
            <p:ph idx="1"/>
          </p:nvPr>
        </p:nvSpPr>
        <p:spPr>
          <a:xfrm>
            <a:off x="696036" y="1037230"/>
            <a:ext cx="8325838" cy="5134970"/>
          </a:xfrm>
        </p:spPr>
        <p:txBody>
          <a:bodyPr/>
          <a:lstStyle/>
          <a:p>
            <a:r>
              <a:rPr lang="en-US"/>
              <a:t>Move into quads (someone you are not currently sitting with and don’t know well)</a:t>
            </a:r>
          </a:p>
          <a:p>
            <a:pPr lvl="0"/>
            <a:r>
              <a:rPr lang="en-US"/>
              <a:t>Each Person in the group develops a statement about how their employer defines power. </a:t>
            </a:r>
          </a:p>
          <a:p>
            <a:pPr lvl="0"/>
            <a:r>
              <a:rPr lang="en-US"/>
              <a:t>HOW does your employer want that power </a:t>
            </a:r>
            <a:r>
              <a:rPr lang="en-US" err="1"/>
              <a:t>exressed</a:t>
            </a:r>
            <a:r>
              <a:rPr lang="en-US"/>
              <a:t>?  AKA what does power look like in action? </a:t>
            </a:r>
          </a:p>
          <a:p>
            <a:r>
              <a:rPr lang="en-US"/>
              <a:t>Each Team Creates a Poster</a:t>
            </a:r>
          </a:p>
          <a:p>
            <a:pPr lvl="1"/>
            <a:r>
              <a:rPr lang="en-US"/>
              <a:t>Each person draws their state and puts their name and statement about power in the state outline. </a:t>
            </a:r>
          </a:p>
        </p:txBody>
      </p:sp>
      <p:pic>
        <p:nvPicPr>
          <p:cNvPr id="5" name="Picture 4"/>
          <p:cNvPicPr>
            <a:picLocks noChangeAspect="1"/>
          </p:cNvPicPr>
          <p:nvPr/>
        </p:nvPicPr>
        <p:blipFill>
          <a:blip r:embed="rId2"/>
          <a:stretch>
            <a:fillRect/>
          </a:stretch>
        </p:blipFill>
        <p:spPr>
          <a:xfrm>
            <a:off x="9021873" y="1951630"/>
            <a:ext cx="3294810" cy="4418321"/>
          </a:xfrm>
          <a:prstGeom prst="rect">
            <a:avLst/>
          </a:prstGeom>
        </p:spPr>
      </p:pic>
    </p:spTree>
    <p:extLst>
      <p:ext uri="{BB962C8B-B14F-4D97-AF65-F5344CB8AC3E}">
        <p14:creationId xmlns:p14="http://schemas.microsoft.com/office/powerpoint/2010/main" val="156579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a:bodyPr>
          <a:lstStyle/>
          <a:p>
            <a:pPr marL="0" indent="0">
              <a:buNone/>
            </a:pPr>
            <a:r>
              <a:rPr lang="en-US" sz="4400"/>
              <a:t>For our time together we will use this definition:</a:t>
            </a:r>
          </a:p>
          <a:p>
            <a:pPr marL="0" indent="0">
              <a:buNone/>
            </a:pPr>
            <a:r>
              <a:rPr lang="en-US" sz="4400"/>
              <a:t>Organizing and leadership are about accepting responsibility for enabling others to achieve shared purpose in the face of uncertainty. </a:t>
            </a:r>
          </a:p>
          <a:p>
            <a:endParaRPr lang="en-US" sz="3600"/>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1" y="1132764"/>
            <a:ext cx="9331284" cy="5134970"/>
          </a:xfrm>
        </p:spPr>
        <p:txBody>
          <a:bodyPr>
            <a:normAutofit lnSpcReduction="10000"/>
          </a:bodyPr>
          <a:lstStyle/>
          <a:p>
            <a:pPr marL="0" indent="0">
              <a:buNone/>
            </a:pPr>
            <a:r>
              <a:rPr lang="en-US" sz="4400"/>
              <a:t>When we remove enabling -</a:t>
            </a:r>
          </a:p>
          <a:p>
            <a:pPr marL="0" indent="0">
              <a:buNone/>
            </a:pPr>
            <a:r>
              <a:rPr lang="en-US" sz="4400"/>
              <a:t>Organizing and leadership are about accepting responsibility for others to achieve shared purpose in the face of uncertainty. </a:t>
            </a:r>
          </a:p>
          <a:p>
            <a:pPr marL="0" indent="0">
              <a:buNone/>
            </a:pPr>
            <a:endParaRPr lang="en-US" sz="4400"/>
          </a:p>
          <a:p>
            <a:pPr marL="0" indent="0">
              <a:buNone/>
            </a:pPr>
            <a:r>
              <a:rPr lang="en-US" sz="4400"/>
              <a:t>We lose agency, structures, teams, and shared accountability. </a:t>
            </a:r>
          </a:p>
          <a:p>
            <a:endParaRPr lang="en-US" sz="3600"/>
          </a:p>
        </p:txBody>
      </p:sp>
    </p:spTree>
    <p:extLst>
      <p:ext uri="{BB962C8B-B14F-4D97-AF65-F5344CB8AC3E}">
        <p14:creationId xmlns:p14="http://schemas.microsoft.com/office/powerpoint/2010/main" val="1128556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10204740" cy="5134970"/>
          </a:xfrm>
        </p:spPr>
        <p:txBody>
          <a:bodyPr>
            <a:normAutofit lnSpcReduction="10000"/>
          </a:bodyPr>
          <a:lstStyle/>
          <a:p>
            <a:pPr marL="0" indent="0">
              <a:buNone/>
            </a:pPr>
            <a:r>
              <a:rPr lang="en-US" sz="4400"/>
              <a:t>When we take out “to achieve purpose”</a:t>
            </a:r>
          </a:p>
          <a:p>
            <a:pPr marL="0" indent="0">
              <a:buNone/>
            </a:pPr>
            <a:endParaRPr lang="en-US" sz="4400"/>
          </a:p>
          <a:p>
            <a:pPr marL="0" indent="0">
              <a:buNone/>
            </a:pPr>
            <a:r>
              <a:rPr lang="en-US" sz="4400"/>
              <a:t>Organizing and leadership are about accepting responsibility for enabling others in the face of uncertainty. </a:t>
            </a:r>
          </a:p>
          <a:p>
            <a:pPr marL="0" indent="0">
              <a:buNone/>
            </a:pPr>
            <a:endParaRPr lang="en-US" sz="4000"/>
          </a:p>
          <a:p>
            <a:pPr marL="0" indent="0">
              <a:buNone/>
            </a:pPr>
            <a:r>
              <a:rPr lang="en-US" sz="4000"/>
              <a:t>We lose our “why,” the issues, and the problems that matter. </a:t>
            </a:r>
          </a:p>
        </p:txBody>
      </p:sp>
    </p:spTree>
    <p:extLst>
      <p:ext uri="{BB962C8B-B14F-4D97-AF65-F5344CB8AC3E}">
        <p14:creationId xmlns:p14="http://schemas.microsoft.com/office/powerpoint/2010/main" val="1189064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lnSpcReduction="10000"/>
          </a:bodyPr>
          <a:lstStyle/>
          <a:p>
            <a:pPr marL="0" indent="0">
              <a:buNone/>
            </a:pPr>
            <a:r>
              <a:rPr lang="en-US" sz="4400"/>
              <a:t>When we take out uncertainty</a:t>
            </a:r>
          </a:p>
          <a:p>
            <a:pPr marL="0" indent="0">
              <a:buNone/>
            </a:pPr>
            <a:endParaRPr lang="en-US" sz="4400"/>
          </a:p>
          <a:p>
            <a:pPr marL="0" indent="0">
              <a:buNone/>
            </a:pPr>
            <a:r>
              <a:rPr lang="en-US" sz="4400"/>
              <a:t>Organizing and leadership are about accepting responsibility for enabling others to achieve shared purpose. </a:t>
            </a:r>
          </a:p>
          <a:p>
            <a:pPr marL="0" indent="0">
              <a:buNone/>
            </a:pPr>
            <a:endParaRPr lang="en-US" sz="4400"/>
          </a:p>
          <a:p>
            <a:pPr marL="0" indent="0">
              <a:buNone/>
            </a:pPr>
            <a:r>
              <a:rPr lang="en-US" sz="4400"/>
              <a:t>It simply becomes socializing with a predictable outcome. </a:t>
            </a:r>
          </a:p>
          <a:p>
            <a:endParaRPr lang="en-US" sz="3600"/>
          </a:p>
        </p:txBody>
      </p:sp>
    </p:spTree>
    <p:extLst>
      <p:ext uri="{BB962C8B-B14F-4D97-AF65-F5344CB8AC3E}">
        <p14:creationId xmlns:p14="http://schemas.microsoft.com/office/powerpoint/2010/main" val="23716699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a:t>A number of examples you had were about power over, or using power. </a:t>
            </a:r>
          </a:p>
          <a:p>
            <a:pPr marL="0" indent="0">
              <a:buNone/>
            </a:pPr>
            <a:endParaRPr lang="en-US" sz="3200"/>
          </a:p>
          <a:p>
            <a:pPr marL="0" indent="0">
              <a:buNone/>
            </a:pPr>
            <a:r>
              <a:rPr lang="en-US" sz="3200"/>
              <a:t>Our final definition is about BUILDING </a:t>
            </a:r>
            <a:br>
              <a:rPr lang="en-US" sz="3200"/>
            </a:br>
            <a:r>
              <a:rPr lang="en-US" sz="3200"/>
              <a:t>power together in order to USE it to make change</a:t>
            </a:r>
          </a:p>
          <a:p>
            <a:pPr marL="0" indent="0">
              <a:buNone/>
            </a:pPr>
            <a:endParaRPr lang="en-US" sz="3200"/>
          </a:p>
          <a:p>
            <a:pPr marL="0" indent="0">
              <a:buNone/>
            </a:pPr>
            <a:r>
              <a:rPr lang="en-US" sz="3200"/>
              <a:t>Organizing is about shared risk and accountability in the face of uncertainty</a:t>
            </a:r>
          </a:p>
          <a:p>
            <a:pPr marL="0" indent="0">
              <a:buNone/>
            </a:pPr>
            <a:endParaRPr lang="en-US" sz="3200"/>
          </a:p>
          <a:p>
            <a:pPr marL="0" indent="0">
              <a:buNone/>
            </a:pPr>
            <a:r>
              <a:rPr lang="en-US" sz="3200"/>
              <a:t>Unity is the basis of our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7958305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37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Community and Constituency P. 13-17</a:t>
            </a:r>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a:t>Quick Table Talk and Article Review</a:t>
            </a:r>
          </a:p>
          <a:p>
            <a:pPr marL="0" indent="0">
              <a:buNone/>
            </a:pPr>
            <a:endParaRPr lang="en-US" sz="4400"/>
          </a:p>
          <a:p>
            <a:pPr marL="0" indent="0">
              <a:buNone/>
            </a:pPr>
            <a:r>
              <a:rPr lang="en-US" sz="4400"/>
              <a:t>What are the differences between community and constituency?</a:t>
            </a:r>
          </a:p>
          <a:p>
            <a:pPr marL="0" indent="0">
              <a:buNone/>
            </a:pPr>
            <a:endParaRPr lang="en-US" sz="4400"/>
          </a:p>
          <a:p>
            <a:pPr marL="0" indent="0">
              <a:buNone/>
            </a:pPr>
            <a:endParaRPr lang="en-US"/>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Communities</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a:t>A community shares values or interests.</a:t>
            </a:r>
          </a:p>
          <a:p>
            <a:pPr marL="0" indent="0">
              <a:buNone/>
            </a:pPr>
            <a:endParaRPr lang="en-US" sz="4800"/>
          </a:p>
          <a:p>
            <a:pPr marL="0" indent="0">
              <a:buNone/>
            </a:pPr>
            <a:r>
              <a:rPr lang="en-US" sz="4800"/>
              <a:t>Remember organizing?  Enabling, achieve shared purpose, uncertainty </a:t>
            </a:r>
          </a:p>
          <a:p>
            <a:pPr marL="0" indent="0">
              <a:buNone/>
            </a:pPr>
            <a:endParaRPr lang="en-US"/>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Constituency</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3600"/>
              <a:t>Constituencies are communities, people who share common values or interests, organized to use its resources to act in their interests. Constituents are the heart of an organization, they have voice. If we treat people like customers (service model), they can only exit to make influence.</a:t>
            </a:r>
          </a:p>
          <a:p>
            <a:pPr marL="0" indent="0">
              <a:buNone/>
            </a:pPr>
            <a:endParaRPr lang="en-US"/>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a:t>Pause to think:</a:t>
            </a:r>
          </a:p>
          <a:p>
            <a:pPr marL="0" indent="0">
              <a:buNone/>
            </a:pPr>
            <a:r>
              <a:rPr lang="en-US" sz="4800"/>
              <a:t>Is the concept of power different in a community vs. a constituency? </a:t>
            </a:r>
          </a:p>
        </p:txBody>
      </p:sp>
    </p:spTree>
    <p:extLst>
      <p:ext uri="{BB962C8B-B14F-4D97-AF65-F5344CB8AC3E}">
        <p14:creationId xmlns:p14="http://schemas.microsoft.com/office/powerpoint/2010/main" val="2008327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a:t>Constituencies: Their Values and Interests</a:t>
            </a:r>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a:t>Group Wall Charts</a:t>
            </a:r>
          </a:p>
          <a:p>
            <a:pPr marL="0" indent="0">
              <a:buNone/>
            </a:pPr>
            <a:r>
              <a:rPr lang="en-US"/>
              <a:t>In one column brainstorm all the constituencies you are aware of in your work settings</a:t>
            </a:r>
          </a:p>
          <a:p>
            <a:pPr marL="0" indent="0">
              <a:buNone/>
            </a:pPr>
            <a:endParaRPr lang="en-US"/>
          </a:p>
          <a:p>
            <a:pPr marL="0" indent="0">
              <a:buNone/>
            </a:pPr>
            <a:r>
              <a:rPr lang="en-US"/>
              <a:t>In the second column,  write the special core values, interests, or issues that each constituency has. </a:t>
            </a:r>
          </a:p>
          <a:p>
            <a:pPr marL="0" indent="0">
              <a:buNone/>
            </a:pPr>
            <a:endParaRPr lang="en-US"/>
          </a:p>
          <a:p>
            <a:pPr marL="0" indent="0">
              <a:buNone/>
            </a:pPr>
            <a:r>
              <a:rPr lang="en-US"/>
              <a:t>Look for what might be common in the second column</a:t>
            </a:r>
          </a:p>
          <a:p>
            <a:endParaRPr lang="en-US"/>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1033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a:t>Community and Constituency Whole Room</a:t>
            </a:r>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a:t>What did your discover by listing these constituencies and their values, interests, and issues?</a:t>
            </a:r>
            <a:r>
              <a:rPr lang="en-US"/>
              <a:t> </a:t>
            </a:r>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a:noAutofit/>
          </a:bodyPr>
          <a:lstStyle/>
          <a:p>
            <a:pPr marL="0" indent="0">
              <a:buNone/>
            </a:pPr>
            <a:r>
              <a:rPr lang="en-US" sz="3200"/>
              <a:t>Constituencies are distinct from communities.</a:t>
            </a:r>
          </a:p>
          <a:p>
            <a:pPr marL="0" indent="0">
              <a:buNone/>
            </a:pPr>
            <a:r>
              <a:rPr lang="en-US" sz="3200"/>
              <a:t>Organizing identifies their common values and interests builds structure  to act. Building power.</a:t>
            </a:r>
          </a:p>
          <a:p>
            <a:pPr marL="0" indent="0">
              <a:buNone/>
            </a:pPr>
            <a:r>
              <a:rPr lang="en-US" sz="3200"/>
              <a:t>When we treat constituents like customers, their only avenue is to exit. They relied on us to have power.  </a:t>
            </a:r>
          </a:p>
          <a:p>
            <a:pPr marL="0" indent="0">
              <a:buNone/>
            </a:pPr>
            <a:r>
              <a:rPr lang="en-US" sz="3200"/>
              <a:t>Only organizing small groups within the larger community limits power and gives us fewer resources to leverage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2422559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a:t>Frames of Teacher Unionism</a:t>
            </a:r>
          </a:p>
        </p:txBody>
      </p:sp>
      <p:sp>
        <p:nvSpPr>
          <p:cNvPr id="3" name="Content Placeholder 2"/>
          <p:cNvSpPr>
            <a:spLocks noGrp="1"/>
          </p:cNvSpPr>
          <p:nvPr>
            <p:ph idx="1"/>
          </p:nvPr>
        </p:nvSpPr>
        <p:spPr>
          <a:xfrm>
            <a:off x="556206" y="914401"/>
            <a:ext cx="6475375" cy="5636524"/>
          </a:xfrm>
        </p:spPr>
        <p:txBody>
          <a:bodyPr vert="horz" lIns="91440" tIns="45720" rIns="91440" bIns="45720" rtlCol="0" anchor="t">
            <a:normAutofit/>
          </a:bodyPr>
          <a:lstStyle/>
          <a:p>
            <a:r>
              <a:rPr lang="en-US"/>
              <a:t>Using your brainstormed list of constituencies, work to identify which frame of teach unionism they are operating from. </a:t>
            </a:r>
          </a:p>
          <a:p>
            <a:pPr marL="246380" indent="-246380"/>
            <a:r>
              <a:rPr lang="en-US"/>
              <a:t>Read the “key components” and if you think that represents a particular constituency, write its name there.  </a:t>
            </a:r>
          </a:p>
          <a:p>
            <a:r>
              <a:rPr lang="en-US"/>
              <a:t>A single constituency may be in any of the columns, depending on the topic. </a:t>
            </a:r>
          </a:p>
          <a:p>
            <a:pPr marL="246380" indent="-246380"/>
            <a:r>
              <a:rPr lang="en-US"/>
              <a:t>More than one constituency may be in the same place. </a:t>
            </a:r>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614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a:t>Frames of Teacher Unionism Report Out</a:t>
            </a:r>
          </a:p>
        </p:txBody>
      </p:sp>
      <p:sp>
        <p:nvSpPr>
          <p:cNvPr id="3" name="Content Placeholder 2"/>
          <p:cNvSpPr>
            <a:spLocks noGrp="1"/>
          </p:cNvSpPr>
          <p:nvPr>
            <p:ph idx="1"/>
          </p:nvPr>
        </p:nvSpPr>
        <p:spPr>
          <a:xfrm>
            <a:off x="556206" y="914401"/>
            <a:ext cx="6158493" cy="5636523"/>
          </a:xfrm>
        </p:spPr>
        <p:txBody>
          <a:bodyPr>
            <a:normAutofit/>
          </a:bodyPr>
          <a:lstStyle/>
          <a:p>
            <a:r>
              <a:rPr lang="en-US"/>
              <a:t>What are you noticing in working to identify where your constituencies lie within the three frames?</a:t>
            </a:r>
          </a:p>
          <a:p>
            <a:r>
              <a:rPr lang="en-US"/>
              <a:t>If we had asked you to assess which frame your employers say they are working in – or your locals – do you think they would be different? </a:t>
            </a:r>
          </a:p>
          <a:p>
            <a:r>
              <a:rPr lang="en-US"/>
              <a:t> If the whole organization is the community – how then do these constituencies contribute to the overall picture of power? </a:t>
            </a:r>
          </a:p>
          <a:p>
            <a:endParaRPr lang="en-US"/>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8823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fontAlgn="base">
              <a:buNone/>
            </a:pPr>
            <a:r>
              <a:rPr lang="en-US" sz="3200"/>
              <a:t>Without consistent and intentional organizing, constituencies become separate entities from the larger union community. </a:t>
            </a:r>
          </a:p>
          <a:p>
            <a:pPr marL="0" indent="0" fontAlgn="base">
              <a:buNone/>
            </a:pPr>
            <a:endParaRPr lang="en-US" sz="3200"/>
          </a:p>
          <a:p>
            <a:pPr marL="0" indent="0" fontAlgn="base">
              <a:buNone/>
            </a:pPr>
            <a:r>
              <a:rPr lang="en-US" sz="3200"/>
              <a:t>Without intentional and consistent organizing, unions become separate entities from larger social movements (labor, class, race, gender)</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04310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a:t>Visions of Justice P.  22-32</a:t>
            </a:r>
          </a:p>
        </p:txBody>
      </p:sp>
      <p:sp>
        <p:nvSpPr>
          <p:cNvPr id="3" name="Content Placeholder 2"/>
          <p:cNvSpPr>
            <a:spLocks noGrp="1"/>
          </p:cNvSpPr>
          <p:nvPr>
            <p:ph idx="1"/>
          </p:nvPr>
        </p:nvSpPr>
        <p:spPr>
          <a:xfrm>
            <a:off x="597149" y="900753"/>
            <a:ext cx="6690559" cy="5957247"/>
          </a:xfrm>
        </p:spPr>
        <p:txBody>
          <a:bodyPr vert="horz" lIns="91440" tIns="45720" rIns="91440" bIns="45720" rtlCol="0" anchor="t">
            <a:normAutofit/>
          </a:bodyPr>
          <a:lstStyle/>
          <a:p>
            <a:pPr marL="0" indent="0">
              <a:buNone/>
            </a:pPr>
            <a:r>
              <a:rPr lang="en-US"/>
              <a:t>Review article and answer:</a:t>
            </a:r>
          </a:p>
          <a:p>
            <a:pPr marL="0" indent="0">
              <a:buNone/>
            </a:pPr>
            <a:endParaRPr lang="en-US"/>
          </a:p>
          <a:p>
            <a:pPr marL="0" indent="0">
              <a:buNone/>
            </a:pPr>
            <a:r>
              <a:rPr lang="en-US"/>
              <a:t>Across the history, as outlined in this article, when were the teachers most powerful? Least powerful? How did unity or the lack of it contribute to this?</a:t>
            </a:r>
          </a:p>
          <a:p>
            <a:pPr marL="0" indent="0">
              <a:buNone/>
            </a:pPr>
            <a:endParaRPr lang="en-US"/>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866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33</a:t>
            </a:fld>
            <a:endParaRPr lang="en-US"/>
          </a:p>
        </p:txBody>
      </p:sp>
    </p:spTree>
    <p:extLst>
      <p:ext uri="{BB962C8B-B14F-4D97-AF65-F5344CB8AC3E}">
        <p14:creationId xmlns:p14="http://schemas.microsoft.com/office/powerpoint/2010/main" val="4155317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a:t>Visions of Justice P.  22-32</a:t>
            </a:r>
          </a:p>
        </p:txBody>
      </p:sp>
      <p:sp>
        <p:nvSpPr>
          <p:cNvPr id="3" name="Content Placeholder 2"/>
          <p:cNvSpPr>
            <a:spLocks noGrp="1"/>
          </p:cNvSpPr>
          <p:nvPr>
            <p:ph idx="1"/>
          </p:nvPr>
        </p:nvSpPr>
        <p:spPr>
          <a:xfrm>
            <a:off x="597149" y="900753"/>
            <a:ext cx="6690559" cy="5957247"/>
          </a:xfrm>
        </p:spPr>
        <p:txBody>
          <a:bodyPr vert="horz" lIns="91440" tIns="45720" rIns="91440" bIns="45720" rtlCol="0" anchor="t">
            <a:normAutofit/>
          </a:bodyPr>
          <a:lstStyle/>
          <a:p>
            <a:pPr marL="0" indent="0">
              <a:buNone/>
            </a:pPr>
            <a:r>
              <a:rPr lang="en-US"/>
              <a:t>Groups of 3</a:t>
            </a:r>
          </a:p>
          <a:p>
            <a:pPr marL="0" indent="0">
              <a:buNone/>
            </a:pPr>
            <a:r>
              <a:rPr lang="en-US"/>
              <a:t>How do the tensions of self-interest (industrial, and professionalism) and broader social justice concerns(social justice) make it difficult to move a community to constituency?</a:t>
            </a:r>
          </a:p>
          <a:p>
            <a:pPr marL="0" indent="0">
              <a:buNone/>
            </a:pPr>
            <a:endParaRPr lang="en-US"/>
          </a:p>
          <a:p>
            <a:pPr marL="0" indent="0">
              <a:buNone/>
            </a:pPr>
            <a:r>
              <a:rPr lang="en-US"/>
              <a:t>How do you see these tensions in your own work with members?</a:t>
            </a:r>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2863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86" y="0"/>
            <a:ext cx="6905766" cy="6858000"/>
          </a:xfrm>
        </p:spPr>
        <p:txBody>
          <a:bodyPr>
            <a:normAutofit/>
          </a:bodyPr>
          <a:lstStyle/>
          <a:p>
            <a:pPr marL="0" indent="0" fontAlgn="base">
              <a:buNone/>
            </a:pPr>
            <a:r>
              <a:rPr lang="en-US" sz="3200"/>
              <a:t>Without consistent and intentional organizing, constituencies become separate entities from the larger union community. </a:t>
            </a:r>
          </a:p>
          <a:p>
            <a:pPr marL="0" indent="0" fontAlgn="base">
              <a:buNone/>
            </a:pPr>
            <a:endParaRPr lang="en-US" sz="3200"/>
          </a:p>
          <a:p>
            <a:pPr marL="0" indent="0" fontAlgn="base">
              <a:buNone/>
            </a:pPr>
            <a:r>
              <a:rPr lang="en-US" sz="3200"/>
              <a:t>Without intentional and consistent organizing, unions become separate entities from larger social movements (labor, class, race, gender)</a:t>
            </a:r>
          </a:p>
          <a:p>
            <a:pPr marL="0" indent="0" fontAlgn="base">
              <a:buNone/>
            </a:pPr>
            <a:endParaRPr lang="en-US" sz="3200"/>
          </a:p>
          <a:p>
            <a:pPr marL="0" indent="0" fontAlgn="base">
              <a:buNone/>
            </a:pPr>
            <a:r>
              <a:rPr lang="en-US" sz="3200"/>
              <a:t>Long lasting Unity within teacher unions requires BOTH a focus on self-interests and public interest.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92582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69408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a:t>Organizer Discourse</a:t>
            </a:r>
          </a:p>
        </p:txBody>
      </p:sp>
      <p:sp>
        <p:nvSpPr>
          <p:cNvPr id="3" name="Content Placeholder 2"/>
          <p:cNvSpPr>
            <a:spLocks noGrp="1"/>
          </p:cNvSpPr>
          <p:nvPr>
            <p:ph idx="1"/>
          </p:nvPr>
        </p:nvSpPr>
        <p:spPr>
          <a:xfrm>
            <a:off x="5104263" y="968991"/>
            <a:ext cx="7084562" cy="5308979"/>
          </a:xfrm>
        </p:spPr>
        <p:txBody>
          <a:bodyPr/>
          <a:lstStyle/>
          <a:p>
            <a:r>
              <a:rPr lang="en-US"/>
              <a:t>A conversation of professionals, not specifically led by any one person.  These professionals share a particular way of working, values, language, and issues. </a:t>
            </a:r>
          </a:p>
          <a:p>
            <a:r>
              <a:rPr lang="en-US"/>
              <a:t>What are the challenges you are currently facing that you hoped this training would address?</a:t>
            </a:r>
          </a:p>
          <a:p>
            <a:r>
              <a:rPr lang="en-US"/>
              <a:t>In response you can</a:t>
            </a:r>
          </a:p>
          <a:p>
            <a:pPr lvl="1"/>
            <a:r>
              <a:rPr lang="en-US"/>
              <a:t>Question</a:t>
            </a:r>
          </a:p>
          <a:p>
            <a:pPr lvl="1"/>
            <a:r>
              <a:rPr lang="en-US"/>
              <a:t>Provide suggestion</a:t>
            </a:r>
          </a:p>
          <a:p>
            <a:pPr lvl="1"/>
            <a:r>
              <a:rPr lang="en-US"/>
              <a:t>Add to the story (me too, and…)</a:t>
            </a:r>
          </a:p>
          <a:p>
            <a:pPr marL="0" indent="0">
              <a:buNone/>
            </a:pPr>
            <a:endParaRPr lang="en-US"/>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815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38</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57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745595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duotone>
              <a:schemeClr val="bg2">
                <a:shade val="45000"/>
                <a:satMod val="135000"/>
              </a:schemeClr>
              <a:prstClr val="white"/>
            </a:duotone>
          </a:blip>
          <a:srcRect l="18631" t="8828" b="23650"/>
          <a:stretch/>
        </p:blipFill>
        <p:spPr>
          <a:xfrm>
            <a:off x="531811" y="-112580"/>
            <a:ext cx="11657013" cy="6437180"/>
          </a:xfrm>
          <a:prstGeom prst="rect">
            <a:avLst/>
          </a:prstGeom>
        </p:spPr>
      </p:pic>
      <p:sp>
        <p:nvSpPr>
          <p:cNvPr id="2" name="Title 1"/>
          <p:cNvSpPr>
            <a:spLocks noGrp="1"/>
          </p:cNvSpPr>
          <p:nvPr>
            <p:ph type="title"/>
          </p:nvPr>
        </p:nvSpPr>
        <p:spPr>
          <a:xfrm>
            <a:off x="5622878" y="152400"/>
            <a:ext cx="5753359" cy="4092054"/>
          </a:xfrm>
        </p:spPr>
        <p:txBody>
          <a:bodyPr>
            <a:noAutofit/>
          </a:bodyPr>
          <a:lstStyle/>
          <a:p>
            <a:r>
              <a:rPr lang="en-US" sz="5400"/>
              <a:t>How can I plan for my next steps?</a:t>
            </a:r>
          </a:p>
        </p:txBody>
      </p:sp>
      <p:sp>
        <p:nvSpPr>
          <p:cNvPr id="3" name="Content Placeholder 2"/>
          <p:cNvSpPr>
            <a:spLocks noGrp="1"/>
          </p:cNvSpPr>
          <p:nvPr>
            <p:ph idx="1"/>
          </p:nvPr>
        </p:nvSpPr>
        <p:spPr>
          <a:xfrm>
            <a:off x="4418012" y="1682616"/>
            <a:ext cx="6958225" cy="4489583"/>
          </a:xfrm>
        </p:spPr>
        <p:txBody>
          <a:bodyPr/>
          <a:lstStyle/>
          <a:p>
            <a:pPr marL="0" indent="0">
              <a:buNone/>
            </a:pPr>
            <a:endParaRPr lang="en-US" sz="2800"/>
          </a:p>
          <a:p>
            <a:pPr marL="365760" lvl="1" indent="0">
              <a:buNone/>
            </a:pPr>
            <a:endParaRPr lang="en-US"/>
          </a:p>
        </p:txBody>
      </p:sp>
    </p:spTree>
    <p:extLst>
      <p:ext uri="{BB962C8B-B14F-4D97-AF65-F5344CB8AC3E}">
        <p14:creationId xmlns:p14="http://schemas.microsoft.com/office/powerpoint/2010/main" val="1852325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a:t>Club or Union? </a:t>
            </a:r>
            <a:r>
              <a:rPr lang="en-US" err="1"/>
              <a:t>Pg</a:t>
            </a:r>
            <a:r>
              <a:rPr lang="en-US"/>
              <a:t> 47 Table Talk</a:t>
            </a:r>
          </a:p>
        </p:txBody>
      </p:sp>
      <p:graphicFrame>
        <p:nvGraphicFramePr>
          <p:cNvPr id="4" name="Content Placeholder 3"/>
          <p:cNvGraphicFramePr>
            <a:graphicFrameLocks noGrp="1"/>
          </p:cNvGraphicFramePr>
          <p:nvPr>
            <p:ph idx="1"/>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a:p>
          <a:p>
            <a:pPr marL="0" indent="0">
              <a:buClr>
                <a:schemeClr val="accent2">
                  <a:lumMod val="75000"/>
                </a:schemeClr>
              </a:buClr>
              <a:buNone/>
            </a:pPr>
            <a:r>
              <a:rPr lang="en-US" sz="4800"/>
              <a:t>Which of these columns best describes the constituency you’re focusing on? </a:t>
            </a:r>
          </a:p>
          <a:p>
            <a:pPr marL="0" indent="0">
              <a:buClr>
                <a:schemeClr val="accent2">
                  <a:lumMod val="75000"/>
                </a:schemeClr>
              </a:buClr>
              <a:buNone/>
            </a:pPr>
            <a:r>
              <a:rPr lang="en-US" sz="4800"/>
              <a:t>What indicators stand out to you? </a:t>
            </a:r>
          </a:p>
          <a:p>
            <a:pPr marL="0" indent="0">
              <a:buClr>
                <a:schemeClr val="accent2">
                  <a:lumMod val="75000"/>
                </a:schemeClr>
              </a:buClr>
              <a:buNone/>
            </a:pPr>
            <a:endParaRPr lang="en-US" sz="2750"/>
          </a:p>
          <a:p>
            <a:endParaRPr lang="en-US" sz="1999"/>
          </a:p>
          <a:p>
            <a:endParaRPr lang="en-US" sz="1999"/>
          </a:p>
        </p:txBody>
      </p:sp>
    </p:spTree>
    <p:extLst>
      <p:ext uri="{BB962C8B-B14F-4D97-AF65-F5344CB8AC3E}">
        <p14:creationId xmlns:p14="http://schemas.microsoft.com/office/powerpoint/2010/main" val="1818246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a:t>Levels of Organizing P. 33-35</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1235084"/>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1207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a:t>Peer to Peer Planning</a:t>
            </a:r>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lnSpcReduction="10000"/>
          </a:bodyPr>
          <a:lstStyle/>
          <a:p>
            <a:pPr marL="0" indent="0">
              <a:buNone/>
            </a:pPr>
            <a:r>
              <a:rPr lang="en-US" sz="4000"/>
              <a:t>Advanced and Basic on the Right</a:t>
            </a:r>
          </a:p>
          <a:p>
            <a:pPr marL="0" indent="0">
              <a:buNone/>
            </a:pPr>
            <a:r>
              <a:rPr lang="en-US" sz="4000"/>
              <a:t>Survival and Beginning on the Left</a:t>
            </a:r>
          </a:p>
          <a:p>
            <a:pPr marL="0" indent="0">
              <a:buNone/>
            </a:pPr>
            <a:r>
              <a:rPr lang="en-US" sz="4000"/>
              <a:t>Form groups of 3 to 4,  with at least one person from each side of the room on each team</a:t>
            </a:r>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008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normAutofit fontScale="90000"/>
          </a:bodyPr>
          <a:lstStyle/>
          <a:p>
            <a:r>
              <a:rPr lang="en-US"/>
              <a:t>Planning to Move Up Levels of Organizing P. 36-38</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7654964"/>
              </p:ext>
            </p:extLst>
          </p:nvPr>
        </p:nvGraphicFramePr>
        <p:xfrm>
          <a:off x="-2756847" y="832512"/>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a:t>Using the planning sheets, think through explicit ways you can make changes in your work that move you up a level. </a:t>
            </a:r>
          </a:p>
          <a:p>
            <a:pPr marL="0" indent="0">
              <a:buFont typeface="Euphemia" pitchFamily="34" charset="0"/>
              <a:buNone/>
            </a:pPr>
            <a:endParaRPr lang="en-US"/>
          </a:p>
        </p:txBody>
      </p:sp>
    </p:spTree>
    <p:extLst>
      <p:ext uri="{BB962C8B-B14F-4D97-AF65-F5344CB8AC3E}">
        <p14:creationId xmlns:p14="http://schemas.microsoft.com/office/powerpoint/2010/main" val="917982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a:t>Whole Room Idea Sharing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9991332"/>
              </p:ext>
            </p:extLst>
          </p:nvPr>
        </p:nvGraphicFramePr>
        <p:xfrm>
          <a:off x="-2470244"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a:p>
        </p:txBody>
      </p:sp>
      <p:sp>
        <p:nvSpPr>
          <p:cNvPr id="6" name="Content Placeholder 2"/>
          <p:cNvSpPr txBox="1">
            <a:spLocks/>
          </p:cNvSpPr>
          <p:nvPr/>
        </p:nvSpPr>
        <p:spPr>
          <a:xfrm>
            <a:off x="5256663" y="15854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a:t>What are some ideas you have for moving your work to a new level? </a:t>
            </a:r>
          </a:p>
          <a:p>
            <a:pPr marL="0" indent="0">
              <a:buFont typeface="Euphemia" pitchFamily="34" charset="0"/>
              <a:buNone/>
            </a:pPr>
            <a:endParaRPr lang="en-US"/>
          </a:p>
        </p:txBody>
      </p:sp>
      <p:graphicFrame>
        <p:nvGraphicFramePr>
          <p:cNvPr id="7" name="Content Placeholder 3"/>
          <p:cNvGraphicFramePr>
            <a:graphicFrameLocks/>
          </p:cNvGraphicFramePr>
          <p:nvPr>
            <p:extLst>
              <p:ext uri="{D42A27DB-BD31-4B8C-83A1-F6EECF244321}">
                <p14:modId xmlns:p14="http://schemas.microsoft.com/office/powerpoint/2010/main" val="1927502589"/>
              </p:ext>
            </p:extLst>
          </p:nvPr>
        </p:nvGraphicFramePr>
        <p:xfrm>
          <a:off x="619462" y="4007892"/>
          <a:ext cx="11730325"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22881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193239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a:t>Levels of Commitment and Raising Expectations</a:t>
            </a:r>
          </a:p>
        </p:txBody>
      </p:sp>
      <p:sp>
        <p:nvSpPr>
          <p:cNvPr id="3" name="Content Placeholder 2"/>
          <p:cNvSpPr>
            <a:spLocks noGrp="1"/>
          </p:cNvSpPr>
          <p:nvPr>
            <p:ph idx="1"/>
          </p:nvPr>
        </p:nvSpPr>
        <p:spPr>
          <a:xfrm>
            <a:off x="696035" y="1214651"/>
            <a:ext cx="7384241" cy="4957549"/>
          </a:xfrm>
        </p:spPr>
        <p:txBody>
          <a:bodyPr/>
          <a:lstStyle/>
          <a:p>
            <a:pPr marL="0" indent="0">
              <a:buNone/>
            </a:pPr>
            <a:r>
              <a:rPr lang="en-US"/>
              <a:t>LAE and NYSUT – Why Join Webpages p. 39-40</a:t>
            </a:r>
          </a:p>
          <a:p>
            <a:pPr marL="0" indent="0">
              <a:buNone/>
            </a:pPr>
            <a:r>
              <a:rPr lang="en-US"/>
              <a:t>On the Club to Fighting Union grid, p. 47 – where would you place them?</a:t>
            </a:r>
          </a:p>
          <a:p>
            <a:pPr marL="0" indent="0">
              <a:buNone/>
            </a:pPr>
            <a:endParaRPr lang="en-US"/>
          </a:p>
          <a:p>
            <a:pPr marL="0" indent="0">
              <a:buNone/>
            </a:pPr>
            <a:r>
              <a:rPr lang="en-US"/>
              <a:t>What are the expectations set up by these two webpages?</a:t>
            </a:r>
          </a:p>
          <a:p>
            <a:pPr marL="0" indent="0">
              <a:buNone/>
            </a:pPr>
            <a:endParaRPr lang="en-US"/>
          </a:p>
          <a:p>
            <a:pPr marL="0" indent="0">
              <a:buNone/>
            </a:pPr>
            <a:r>
              <a:rPr lang="en-US"/>
              <a:t>Who has the responsibility for committing to make these expectations happen? </a:t>
            </a:r>
          </a:p>
          <a:p>
            <a:pPr marL="0" indent="0">
              <a:buNone/>
            </a:pPr>
            <a:endParaRPr lang="en-US"/>
          </a:p>
        </p:txBody>
      </p:sp>
      <p:pic>
        <p:nvPicPr>
          <p:cNvPr id="7174" name="Picture 6" descr="The Highs and Lows of Expectation in the Real World | News &amp; Events |  University of Mia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276" y="1339979"/>
            <a:ext cx="7073193" cy="4706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746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a:t>Group Charts – What do you want to do? </a:t>
            </a:r>
          </a:p>
        </p:txBody>
      </p:sp>
      <p:sp>
        <p:nvSpPr>
          <p:cNvPr id="3" name="Content Placeholder 2"/>
          <p:cNvSpPr>
            <a:spLocks noGrp="1"/>
          </p:cNvSpPr>
          <p:nvPr>
            <p:ph idx="1"/>
          </p:nvPr>
        </p:nvSpPr>
        <p:spPr>
          <a:xfrm>
            <a:off x="696035" y="1214651"/>
            <a:ext cx="7384241" cy="4957549"/>
          </a:xfrm>
        </p:spPr>
        <p:txBody>
          <a:bodyPr/>
          <a:lstStyle/>
          <a:p>
            <a:pPr marL="0" indent="0">
              <a:buNone/>
            </a:pPr>
            <a:r>
              <a:rPr lang="en-US" sz="4000"/>
              <a:t>What are the kind of actions and level of commitment you want to recruit/invite people to do back home?</a:t>
            </a:r>
          </a:p>
          <a:p>
            <a:pPr marL="0" indent="0">
              <a:buNone/>
            </a:pPr>
            <a:r>
              <a:rPr lang="en-US"/>
              <a:t> </a:t>
            </a:r>
          </a:p>
          <a:p>
            <a:pPr marL="0" indent="0">
              <a:buNone/>
            </a:pPr>
            <a:r>
              <a:rPr lang="en-US"/>
              <a:t>We are going to use these ideas tomorrow in our one on one clinic, so please capture them on the charts.  </a:t>
            </a:r>
          </a:p>
          <a:p>
            <a:pPr marL="0" indent="0">
              <a:buNone/>
            </a:pPr>
            <a:endParaRPr lang="en-US"/>
          </a:p>
        </p:txBody>
      </p:sp>
      <p:pic>
        <p:nvPicPr>
          <p:cNvPr id="10242" name="Picture 2" descr="Flip chart isolated blank sheet paper Royalty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l="16509" t="6923" r="21802" b="12111"/>
          <a:stretch/>
        </p:blipFill>
        <p:spPr bwMode="auto">
          <a:xfrm>
            <a:off x="8216753" y="1119117"/>
            <a:ext cx="3397491" cy="4810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812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5899" y="259307"/>
            <a:ext cx="6905766" cy="6398871"/>
          </a:xfrm>
        </p:spPr>
        <p:txBody>
          <a:bodyPr>
            <a:normAutofit/>
          </a:bodyPr>
          <a:lstStyle/>
          <a:p>
            <a:pPr marL="0" indent="0">
              <a:buNone/>
            </a:pPr>
            <a:r>
              <a:rPr lang="en-US" sz="4000"/>
              <a:t>Having low expectations for members or offering services does not set any expectation for involvement.</a:t>
            </a:r>
          </a:p>
          <a:p>
            <a:pPr marL="0" indent="0">
              <a:buNone/>
            </a:pPr>
            <a:r>
              <a:rPr lang="en-US" sz="4000"/>
              <a:t>It is critical that we invite members in and set the expectation that involvement is key to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50530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5397356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51</a:t>
            </a:fld>
            <a:endParaRPr lang="en-US"/>
          </a:p>
        </p:txBody>
      </p:sp>
    </p:spTree>
    <p:extLst>
      <p:ext uri="{BB962C8B-B14F-4D97-AF65-F5344CB8AC3E}">
        <p14:creationId xmlns:p14="http://schemas.microsoft.com/office/powerpoint/2010/main" val="23075029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52</a:t>
            </a:fld>
            <a:endParaRPr lang="en-US"/>
          </a:p>
        </p:txBody>
      </p:sp>
    </p:spTree>
    <p:extLst>
      <p:ext uri="{BB962C8B-B14F-4D97-AF65-F5344CB8AC3E}">
        <p14:creationId xmlns:p14="http://schemas.microsoft.com/office/powerpoint/2010/main" val="214698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56445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175BD6A8-8CE7-4BFF-9EF5-3D471763A8A2}"/>
</file>

<file path=customXml/itemProps2.xml><?xml version="1.0" encoding="utf-8"?>
<ds:datastoreItem xmlns:ds="http://schemas.openxmlformats.org/officeDocument/2006/customXml" ds:itemID="{2E38BCC5-6D0C-4075-BD7B-DE59613F0935}"/>
</file>

<file path=customXml/itemProps3.xml><?xml version="1.0" encoding="utf-8"?>
<ds:datastoreItem xmlns:ds="http://schemas.openxmlformats.org/officeDocument/2006/customXml" ds:itemID="{7614FC2A-2294-4541-A19D-1A460C891F90}"/>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53</Slides>
  <Notes>5</Notes>
  <HiddenSlides>0</HiddenSlide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Math 16x9</vt:lpstr>
      <vt:lpstr>Constituency Organizing From Club to Fighting Union</vt:lpstr>
      <vt:lpstr>Honoring This Space</vt:lpstr>
      <vt:lpstr>Why are we Here? </vt:lpstr>
      <vt:lpstr>Logistics to Remember</vt:lpstr>
      <vt:lpstr>3 Day Agenda</vt:lpstr>
      <vt:lpstr>Today’s Outcomes</vt:lpstr>
      <vt:lpstr>Community Agreements pg 2-3 </vt:lpstr>
      <vt:lpstr>One Revolution Around the Room  Name Required Pronoun State  </vt:lpstr>
      <vt:lpstr>PowerPoint Presentation</vt:lpstr>
      <vt:lpstr>Picturing Power </vt:lpstr>
      <vt:lpstr>Whole Room Report</vt:lpstr>
      <vt:lpstr>PowerPoint Presentation</vt:lpstr>
      <vt:lpstr>Power in Our Work p. 8-12</vt:lpstr>
      <vt:lpstr>Power in Our Work Closing Thoughts</vt:lpstr>
      <vt:lpstr>Power in Our Work Closing Thoughts</vt:lpstr>
      <vt:lpstr>Power in Our Work Closing Thoughts</vt:lpstr>
      <vt:lpstr>Power in Our Work Closing Thoughts</vt:lpstr>
      <vt:lpstr>Key Ideas</vt:lpstr>
      <vt:lpstr>PowerPoint Presentation</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PowerPoint Presentation</vt:lpstr>
      <vt:lpstr>Frames of Teacher Unionism</vt:lpstr>
      <vt:lpstr>Frames of Teacher Unionism Report Out</vt:lpstr>
      <vt:lpstr>Key Ideas</vt:lpstr>
      <vt:lpstr>Visions of Justice P.  22-32</vt:lpstr>
      <vt:lpstr>PowerPoint Presentation</vt:lpstr>
      <vt:lpstr>Visions of Justice P.  22-32</vt:lpstr>
      <vt:lpstr>Key Ideas</vt:lpstr>
      <vt:lpstr>PowerPoint Presentation</vt:lpstr>
      <vt:lpstr>Organizer Discourse</vt:lpstr>
      <vt:lpstr>PowerPoint Presentation</vt:lpstr>
      <vt:lpstr>PowerPoint Presentation</vt:lpstr>
      <vt:lpstr>How can I plan for my next steps?</vt:lpstr>
      <vt:lpstr>Club or Union? Pg 47 Table Talk</vt:lpstr>
      <vt:lpstr>Levels of Organizing P. 33-35</vt:lpstr>
      <vt:lpstr>Peer to Peer Planning</vt:lpstr>
      <vt:lpstr>Planning to Move Up Levels of Organizing P. 36-38</vt:lpstr>
      <vt:lpstr>Whole Room Idea Sharing</vt:lpstr>
      <vt:lpstr>PowerPoint Presentation</vt:lpstr>
      <vt:lpstr>Levels of Commitment and Raising Expectations</vt:lpstr>
      <vt:lpstr>Group Charts – What do you want to do? </vt:lpstr>
      <vt:lpstr>Key Ideas</vt:lpstr>
      <vt:lpstr>PowerPoint Presentation</vt:lpstr>
      <vt:lpstr>Ending it Right</vt:lpstr>
      <vt:lpstr>Choice Network Time</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2023-01-26T22:35:10Z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