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159" r:id="rId3"/>
    <p:sldId id="1230" r:id="rId4"/>
    <p:sldId id="1231" r:id="rId5"/>
    <p:sldId id="1232" r:id="rId6"/>
    <p:sldId id="1233" r:id="rId7"/>
    <p:sldId id="1234" r:id="rId8"/>
    <p:sldId id="1165" r:id="rId9"/>
    <p:sldId id="737" r:id="rId10"/>
    <p:sldId id="1166" r:id="rId11"/>
    <p:sldId id="1204" r:id="rId12"/>
    <p:sldId id="1205" r:id="rId13"/>
    <p:sldId id="1206" r:id="rId14"/>
    <p:sldId id="1207" r:id="rId15"/>
    <p:sldId id="1208" r:id="rId16"/>
    <p:sldId id="1209" r:id="rId17"/>
    <p:sldId id="1210" r:id="rId18"/>
    <p:sldId id="121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4660"/>
  </p:normalViewPr>
  <p:slideViewPr>
    <p:cSldViewPr snapToGrid="0">
      <p:cViewPr varScale="1">
        <p:scale>
          <a:sx n="40" d="100"/>
          <a:sy n="40" d="100"/>
        </p:scale>
        <p:origin x="64" y="1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2B40-BC20-101A-2421-79D64CD657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03F8A4-81C2-17C6-0533-984013CDE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DD59BB-FED1-06EE-95B5-8DC61EE6B1BB}"/>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A1A7A30-08D9-F0F0-C917-93206A3B7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840F1-193F-294B-47A8-F2293805D22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45413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A13A-FCEE-941B-910E-33400571C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1B0DC-5457-1021-C674-E37D0F8C8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07EF13-499D-AE6C-8E2C-403D354CF4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156128B2-8200-F72F-058B-27C1731AB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167A5-D7CA-2E29-6CD4-DDB03F5C437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14441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BCD1-E938-B7DA-F889-C33169D965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2DC1E-031F-19CD-3574-4208122940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DF068-FFB2-B4CE-8689-7A9441EF406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DB38A5B9-84D7-A64C-326C-0A8B0407D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ECD7-9368-5FB8-4A4C-2B17AE49DAD9}"/>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0936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8D50-CA7A-D3FF-B65B-77471BE2B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C9B7DD-9C9B-C25C-31FE-17591C5DA4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98D6D-9128-31EE-DD91-31F937742C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72BE80-06EF-1123-33BE-CC72D59B5E00}"/>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54B63C68-F0FE-5B40-6868-1724FC1A8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032F6-2041-600A-4DF9-65DAD52ED5A5}"/>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0643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76CE-C051-7A3D-40CE-8D764B1431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79C3B-BE5F-B87D-7588-5CD5146E4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C91E7-D6C8-0491-098A-B2C4E6ABAA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E2C42-652C-1946-E961-C8BCE6870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D36769-CC7B-C5D3-E545-2313ACF6AE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3EFF01-B60C-28D7-F043-61B742F39EE2}"/>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8" name="Footer Placeholder 7">
            <a:extLst>
              <a:ext uri="{FF2B5EF4-FFF2-40B4-BE49-F238E27FC236}">
                <a16:creationId xmlns:a16="http://schemas.microsoft.com/office/drawing/2014/main" id="{15760537-A2F7-D441-3621-6201FDC44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FE1D37-0878-F8ED-7AEE-2DBF10FC9F86}"/>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69820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B45D-E212-72E3-F508-12AFBECF25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BB704-853A-B181-28C5-CCBF5AB9535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4" name="Footer Placeholder 3">
            <a:extLst>
              <a:ext uri="{FF2B5EF4-FFF2-40B4-BE49-F238E27FC236}">
                <a16:creationId xmlns:a16="http://schemas.microsoft.com/office/drawing/2014/main" id="{E63DEFF8-49F5-6025-AB57-85F734602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F8CE2C-0DF8-1E3D-C7B2-7C5BFF09FD8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03825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B1735-4D2D-8CB2-28F5-DD607AF751E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3" name="Footer Placeholder 2">
            <a:extLst>
              <a:ext uri="{FF2B5EF4-FFF2-40B4-BE49-F238E27FC236}">
                <a16:creationId xmlns:a16="http://schemas.microsoft.com/office/drawing/2014/main" id="{BD0B6F9E-D0AF-6812-825B-D9972DAB0E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6FE1A8-CB56-C2F0-866F-68000AA52381}"/>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80883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99AC-1940-87A7-3167-71BB011CB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57D2C-E446-A694-220A-4943206B14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A380F-580F-6A11-C700-874D53F59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9D54B2-3AC3-C416-7286-B3C5C0A2AFFA}"/>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8DC65F77-AD00-45F9-5A41-260197FC0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C297B-B425-4F1B-2ED4-9F35ED1EF2B0}"/>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90954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5A75-E983-9A37-9BAF-52D0F2014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01BB6B-72A2-DEDC-09CE-7296A1C22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04E0C0-94C4-5B62-A5E5-22526F813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505F8-78F1-B85C-BABF-6CE2457242A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EB7A12C7-BB43-2E38-66D7-D2D9E43F3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1FB33-12A2-8F0B-4CBC-D0BAA227B402}"/>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1446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6617-F021-9B68-7C67-FF32FFA87D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3F379C-39F1-D1CC-1C0A-FA1FA8BAB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D00A7-F04D-50F4-BEC3-EDA6ACA400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738322E-49BA-3093-0765-C397C48F5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1C36DF-0E67-7547-B2B6-8BD22E0B908F}"/>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241915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D5D976-3B6D-B9D0-96B9-7AED3D9DC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AE525D-4352-BF92-7A52-31F6D0299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5A8B1-0EC9-1A47-2A7B-8ABAA67BCDA4}"/>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2DBBE46E-6AFA-72AB-2D93-BDFCC36FA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E626C-0CA6-F4BD-6DD4-D7BE83DF13F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50455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313B14-D4FA-B962-4498-AFD12A3A5E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2351FB-A669-D20C-20DC-53C236E60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67DE4-027E-5D49-D5EA-16D8239CB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421A729-445C-67F5-81A0-53D4D1DC4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D37A91-FF8F-D72F-0728-6CBB8693C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9FDAFC-C25A-4906-B5CC-6E84FDC7D25F}" type="slidenum">
              <a:rPr lang="en-US" smtClean="0"/>
              <a:t>‹#›</a:t>
            </a:fld>
            <a:endParaRPr lang="en-US"/>
          </a:p>
        </p:txBody>
      </p:sp>
    </p:spTree>
    <p:extLst>
      <p:ext uri="{BB962C8B-B14F-4D97-AF65-F5344CB8AC3E}">
        <p14:creationId xmlns:p14="http://schemas.microsoft.com/office/powerpoint/2010/main" val="3750080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D06F-A2DC-E054-B39A-A2E2FBCE94A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BB553BC-88A7-08D1-315D-21FE5B92F7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208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a:xfrm>
            <a:off x="8841274" y="-608234"/>
            <a:ext cx="2915298" cy="2842664"/>
          </a:xfrm>
        </p:spPr>
        <p:txBody>
          <a:bodyPr/>
          <a:lstStyle/>
          <a:p>
            <a:r>
              <a:rPr lang="en-US" dirty="0" err="1"/>
              <a:t>Izaak</a:t>
            </a:r>
            <a:r>
              <a:rPr lang="en-US" dirty="0"/>
              <a:t> </a:t>
            </a:r>
            <a:r>
              <a:rPr lang="en-US" sz="4800" dirty="0" err="1"/>
              <a:t>pg</a:t>
            </a:r>
            <a:r>
              <a:rPr lang="en-US" sz="4800" dirty="0"/>
              <a:t> 32    </a:t>
            </a:r>
          </a:p>
        </p:txBody>
      </p:sp>
      <p:pic>
        <p:nvPicPr>
          <p:cNvPr id="6146" name="Picture 2" descr="Image result for san antonio alliance nea aft">
            <a:extLst>
              <a:ext uri="{FF2B5EF4-FFF2-40B4-BE49-F238E27FC236}">
                <a16:creationId xmlns:a16="http://schemas.microsoft.com/office/drawing/2014/main" id="{7D85F82B-62E4-4B53-B76A-B8256174A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24919" cy="280186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120AC3C-1D70-40A1-B01E-57228DEA75B6}"/>
              </a:ext>
            </a:extLst>
          </p:cNvPr>
          <p:cNvSpPr txBox="1">
            <a:spLocks/>
          </p:cNvSpPr>
          <p:nvPr/>
        </p:nvSpPr>
        <p:spPr>
          <a:xfrm>
            <a:off x="248816" y="3135085"/>
            <a:ext cx="11582282" cy="3172775"/>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3200" cap="none" dirty="0"/>
              <a:t>Established Executive Leadership</a:t>
            </a:r>
          </a:p>
          <a:p>
            <a:pPr marL="342900" indent="-342900">
              <a:buFont typeface="Arial" panose="020B0604020202020204" pitchFamily="34" charset="0"/>
              <a:buChar char="•"/>
            </a:pPr>
            <a:r>
              <a:rPr lang="en-US" sz="3200" cap="none" dirty="0"/>
              <a:t>2,700 Members</a:t>
            </a:r>
          </a:p>
          <a:p>
            <a:pPr marL="342900" indent="-342900">
              <a:buFont typeface="Arial" panose="020B0604020202020204" pitchFamily="34" charset="0"/>
              <a:buChar char="•"/>
            </a:pPr>
            <a:r>
              <a:rPr lang="en-US" sz="3200" cap="none" dirty="0"/>
              <a:t>Triad Affiliation</a:t>
            </a:r>
          </a:p>
          <a:p>
            <a:pPr marL="342900" indent="-342900">
              <a:buFont typeface="Arial" panose="020B0604020202020204" pitchFamily="34" charset="0"/>
              <a:buChar char="•"/>
            </a:pPr>
            <a:r>
              <a:rPr lang="en-US" sz="3200" cap="none" dirty="0"/>
              <a:t>Moved from Industrial Frame of Unionism to Social Justice</a:t>
            </a:r>
          </a:p>
          <a:p>
            <a:pPr marL="342900" indent="-342900">
              <a:buFont typeface="Arial" panose="020B0604020202020204" pitchFamily="34" charset="0"/>
              <a:buChar char="•"/>
            </a:pPr>
            <a:r>
              <a:rPr lang="en-US" sz="3200" cap="none" dirty="0"/>
              <a:t>Historic Hub of Latinx and Chicano Civil Rights Movement</a:t>
            </a:r>
          </a:p>
          <a:p>
            <a:endParaRPr lang="en-US" cap="none" dirty="0"/>
          </a:p>
        </p:txBody>
      </p:sp>
    </p:spTree>
    <p:extLst>
      <p:ext uri="{BB962C8B-B14F-4D97-AF65-F5344CB8AC3E}">
        <p14:creationId xmlns:p14="http://schemas.microsoft.com/office/powerpoint/2010/main" val="253338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724679"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242598" y="764475"/>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House of Injustice -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24679" y="1657138"/>
            <a:ext cx="10582220" cy="4619022"/>
            <a:chOff x="663541" y="985334"/>
            <a:chExt cx="10582220" cy="4619022"/>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200" dirty="0"/>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200" dirty="0"/>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rtlCol="0">
              <a:spAutoFit/>
            </a:bodyPr>
            <a:lstStyle/>
            <a:p>
              <a:r>
                <a:rPr lang="en-US" sz="3200" dirty="0"/>
                <a:t>Police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a:t>
              </a:r>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173932"/>
              <a:ext cx="3007566" cy="1846659"/>
            </a:xfrm>
            <a:prstGeom prst="rect">
              <a:avLst/>
            </a:prstGeom>
            <a:noFill/>
          </p:spPr>
          <p:txBody>
            <a:bodyPr wrap="square" rtlCol="0">
              <a:spAutoFit/>
            </a:bodyPr>
            <a:lstStyle/>
            <a:p>
              <a:r>
                <a:rPr lang="en-US" sz="3200" dirty="0"/>
                <a:t>Legislature and the 5</a:t>
              </a:r>
              <a:r>
                <a:rPr lang="en-US" sz="3200" baseline="30000" dirty="0"/>
                <a:t>th</a:t>
              </a:r>
              <a:r>
                <a:rPr lang="en-US" sz="3200" dirty="0"/>
                <a:t> Circuit Court of Appeals</a:t>
              </a:r>
            </a:p>
            <a:p>
              <a:endParaRPr lang="en-US" dirty="0"/>
            </a:p>
          </p:txBody>
        </p:sp>
      </p:grpSp>
    </p:spTree>
    <p:extLst>
      <p:ext uri="{BB962C8B-B14F-4D97-AF65-F5344CB8AC3E}">
        <p14:creationId xmlns:p14="http://schemas.microsoft.com/office/powerpoint/2010/main" val="157991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5127"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436351" y="764473"/>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Neutralized Pillars-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2801" y="1526637"/>
            <a:ext cx="10520665" cy="4621606"/>
            <a:chOff x="663541" y="982750"/>
            <a:chExt cx="10520665" cy="4621606"/>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7" y="3310257"/>
              <a:ext cx="3393011" cy="1015663"/>
            </a:xfrm>
            <a:prstGeom prst="rect">
              <a:avLst/>
            </a:prstGeom>
            <a:noFill/>
          </p:spPr>
          <p:txBody>
            <a:bodyPr wrap="square" rtlCol="0">
              <a:spAutoFit/>
            </a:bodyPr>
            <a:lstStyle/>
            <a:p>
              <a:r>
                <a:rPr lang="en-US" sz="3200" dirty="0"/>
                <a:t>School System- </a:t>
              </a:r>
              <a:r>
                <a:rPr lang="en-US" sz="2800" dirty="0"/>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00075" y="3063497"/>
              <a:ext cx="3393010" cy="1323439"/>
            </a:xfrm>
            <a:prstGeom prst="rect">
              <a:avLst/>
            </a:prstGeom>
            <a:noFill/>
          </p:spPr>
          <p:txBody>
            <a:bodyPr wrap="square" rtlCol="0">
              <a:spAutoFit/>
            </a:bodyPr>
            <a:lstStyle/>
            <a:p>
              <a:r>
                <a:rPr lang="en-US" sz="3200" dirty="0"/>
                <a:t>Healthcare – </a:t>
              </a:r>
              <a:r>
                <a:rPr lang="en-US" sz="2400" dirty="0"/>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200" dirty="0"/>
                <a:t>Police –</a:t>
              </a:r>
              <a:r>
                <a:rPr lang="en-US" sz="2400" dirty="0"/>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 – </a:t>
              </a:r>
              <a:r>
                <a:rPr lang="en-US" sz="2400" dirty="0" err="1"/>
                <a:t>FaceBook</a:t>
              </a:r>
              <a:endParaRPr lang="en-US" sz="2400" dirty="0"/>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200" dirty="0"/>
                <a:t>Legislature and the Courts – </a:t>
              </a:r>
              <a:r>
                <a:rPr lang="en-US" sz="2400" dirty="0"/>
                <a:t>Senator Menendez </a:t>
              </a:r>
            </a:p>
            <a:p>
              <a:endParaRPr lang="en-US" dirty="0"/>
            </a:p>
          </p:txBody>
        </p:sp>
      </p:grpSp>
    </p:spTree>
    <p:extLst>
      <p:ext uri="{BB962C8B-B14F-4D97-AF65-F5344CB8AC3E}">
        <p14:creationId xmlns:p14="http://schemas.microsoft.com/office/powerpoint/2010/main" val="141393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F5B4-77B8-451D-931C-1AE400D67A6D}"/>
              </a:ext>
            </a:extLst>
          </p:cNvPr>
          <p:cNvSpPr>
            <a:spLocks noGrp="1"/>
          </p:cNvSpPr>
          <p:nvPr>
            <p:ph type="title"/>
          </p:nvPr>
        </p:nvSpPr>
        <p:spPr/>
        <p:txBody>
          <a:bodyPr/>
          <a:lstStyle/>
          <a:p>
            <a:r>
              <a:rPr lang="en-US" dirty="0"/>
              <a:t>Allies</a:t>
            </a:r>
          </a:p>
        </p:txBody>
      </p:sp>
      <p:sp>
        <p:nvSpPr>
          <p:cNvPr id="3" name="Content Placeholder 2">
            <a:extLst>
              <a:ext uri="{FF2B5EF4-FFF2-40B4-BE49-F238E27FC236}">
                <a16:creationId xmlns:a16="http://schemas.microsoft.com/office/drawing/2014/main" id="{16B2FDA4-1ACE-452F-A070-1FB156722111}"/>
              </a:ext>
            </a:extLst>
          </p:cNvPr>
          <p:cNvSpPr>
            <a:spLocks noGrp="1"/>
          </p:cNvSpPr>
          <p:nvPr>
            <p:ph idx="1"/>
          </p:nvPr>
        </p:nvSpPr>
        <p:spPr>
          <a:xfrm>
            <a:off x="634481" y="1374711"/>
            <a:ext cx="9399037" cy="4494384"/>
          </a:xfrm>
        </p:spPr>
        <p:txBody>
          <a:bodyPr>
            <a:normAutofit/>
          </a:bodyPr>
          <a:lstStyle/>
          <a:p>
            <a:pPr>
              <a:buFont typeface="Arial" panose="020B0604020202020204" pitchFamily="34" charset="0"/>
              <a:buChar char="•"/>
            </a:pPr>
            <a:r>
              <a:rPr lang="en-US" sz="2800" dirty="0"/>
              <a:t>Community Coalition – </a:t>
            </a:r>
          </a:p>
          <a:p>
            <a:pPr lvl="1">
              <a:buFont typeface="Arial" panose="020B0604020202020204" pitchFamily="34" charset="0"/>
              <a:buChar char="•"/>
            </a:pPr>
            <a:r>
              <a:rPr lang="en-US" sz="2800" dirty="0"/>
              <a:t>San Antonio Stands </a:t>
            </a:r>
          </a:p>
          <a:p>
            <a:pPr lvl="1">
              <a:buFont typeface="Arial" panose="020B0604020202020204" pitchFamily="34" charset="0"/>
              <a:buChar char="•"/>
            </a:pPr>
            <a:r>
              <a:rPr lang="en-US" sz="2800" dirty="0"/>
              <a:t>ACLU People Power </a:t>
            </a:r>
          </a:p>
          <a:p>
            <a:pPr lvl="1">
              <a:buFont typeface="Arial" panose="020B0604020202020204" pitchFamily="34" charset="0"/>
              <a:buChar char="•"/>
            </a:pPr>
            <a:r>
              <a:rPr lang="en-US" sz="2800" dirty="0"/>
              <a:t>Texas Organizing Project </a:t>
            </a:r>
          </a:p>
          <a:p>
            <a:pPr lvl="1">
              <a:buFont typeface="Arial" panose="020B0604020202020204" pitchFamily="34" charset="0"/>
              <a:buChar char="•"/>
            </a:pPr>
            <a:r>
              <a:rPr lang="en-US" sz="2800" dirty="0"/>
              <a:t>Move Texas </a:t>
            </a:r>
          </a:p>
          <a:p>
            <a:pPr lvl="1">
              <a:buFont typeface="Arial" panose="020B0604020202020204" pitchFamily="34" charset="0"/>
              <a:buChar char="•"/>
            </a:pPr>
            <a:r>
              <a:rPr lang="en-US" sz="2800" dirty="0"/>
              <a:t>Immigrant Legal Resource Center</a:t>
            </a:r>
          </a:p>
          <a:p>
            <a:pPr lvl="1">
              <a:buFont typeface="Arial" panose="020B0604020202020204" pitchFamily="34" charset="0"/>
              <a:buChar char="•"/>
            </a:pPr>
            <a:r>
              <a:rPr lang="en-US" sz="2800" dirty="0"/>
              <a:t>and Others</a:t>
            </a:r>
          </a:p>
          <a:p>
            <a:pPr>
              <a:buFont typeface="Arial" panose="020B0604020202020204" pitchFamily="34" charset="0"/>
              <a:buChar char="•"/>
            </a:pPr>
            <a:r>
              <a:rPr lang="en-US" sz="2800" dirty="0"/>
              <a:t>School System </a:t>
            </a:r>
          </a:p>
          <a:p>
            <a:pPr>
              <a:buFont typeface="Arial" panose="020B0604020202020204" pitchFamily="34" charset="0"/>
              <a:buChar char="•"/>
            </a:pPr>
            <a:r>
              <a:rPr lang="en-US" sz="2800" dirty="0"/>
              <a:t>San Antonio Social Justice Caucasus - PODER</a:t>
            </a:r>
          </a:p>
          <a:p>
            <a:endParaRPr lang="en-US" dirty="0"/>
          </a:p>
          <a:p>
            <a:endParaRPr lang="en-US" dirty="0"/>
          </a:p>
          <a:p>
            <a:endParaRPr lang="en-US" dirty="0"/>
          </a:p>
        </p:txBody>
      </p:sp>
      <p:pic>
        <p:nvPicPr>
          <p:cNvPr id="4" name="Picture 2" descr="Image result for san antonio alliance nea aft">
            <a:extLst>
              <a:ext uri="{FF2B5EF4-FFF2-40B4-BE49-F238E27FC236}">
                <a16:creationId xmlns:a16="http://schemas.microsoft.com/office/drawing/2014/main" id="{9599E4B3-E908-4447-830C-45CCF9857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81" y="69149"/>
            <a:ext cx="6646267" cy="309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4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ere is no path to equity without directly challenging and confronting inequities">
            <a:extLst>
              <a:ext uri="{FF2B5EF4-FFF2-40B4-BE49-F238E27FC236}">
                <a16:creationId xmlns:a16="http://schemas.microsoft.com/office/drawing/2014/main" id="{707C8668-0B02-4E48-8A39-973DDC97DCE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0"/>
            <a:ext cx="12751836" cy="637591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8F97E0-A3C3-4EE4-875C-89D68B01C3E7}"/>
              </a:ext>
            </a:extLst>
          </p:cNvPr>
          <p:cNvSpPr>
            <a:spLocks noGrp="1"/>
          </p:cNvSpPr>
          <p:nvPr>
            <p:ph idx="1"/>
          </p:nvPr>
        </p:nvSpPr>
        <p:spPr>
          <a:xfrm>
            <a:off x="789992" y="2065177"/>
            <a:ext cx="8130073" cy="3803918"/>
          </a:xfrm>
        </p:spPr>
        <p:txBody>
          <a:bodyPr>
            <a:normAutofit/>
          </a:bodyPr>
          <a:lstStyle/>
          <a:p>
            <a:r>
              <a:rPr lang="en-US" sz="4800" dirty="0"/>
              <a:t>“There is no path to equity without directly challenging and confronting inequities”</a:t>
            </a:r>
          </a:p>
          <a:p>
            <a:r>
              <a:rPr lang="en-US" sz="4800" dirty="0"/>
              <a:t>                                 - Paul Gorski</a:t>
            </a:r>
          </a:p>
        </p:txBody>
      </p:sp>
    </p:spTree>
    <p:extLst>
      <p:ext uri="{BB962C8B-B14F-4D97-AF65-F5344CB8AC3E}">
        <p14:creationId xmlns:p14="http://schemas.microsoft.com/office/powerpoint/2010/main" val="58957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BE73-C6D5-4AE2-A74D-D1F3DC2EC715}"/>
              </a:ext>
            </a:extLst>
          </p:cNvPr>
          <p:cNvSpPr>
            <a:spLocks noGrp="1"/>
          </p:cNvSpPr>
          <p:nvPr>
            <p:ph type="title"/>
          </p:nvPr>
        </p:nvSpPr>
        <p:spPr/>
        <p:txBody>
          <a:bodyPr/>
          <a:lstStyle/>
          <a:p>
            <a:endParaRPr lang="en-US"/>
          </a:p>
        </p:txBody>
      </p:sp>
      <p:pic>
        <p:nvPicPr>
          <p:cNvPr id="4" name="IMG_0589">
            <a:hlinkClick r:id="" action="ppaction://media"/>
            <a:extLst>
              <a:ext uri="{FF2B5EF4-FFF2-40B4-BE49-F238E27FC236}">
                <a16:creationId xmlns:a16="http://schemas.microsoft.com/office/drawing/2014/main" id="{D46A4866-7C33-4F81-82E1-836A139D8F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854936" y="407460"/>
            <a:ext cx="3087039" cy="5449092"/>
          </a:xfrm>
        </p:spPr>
      </p:pic>
    </p:spTree>
    <p:extLst>
      <p:ext uri="{BB962C8B-B14F-4D97-AF65-F5344CB8AC3E}">
        <p14:creationId xmlns:p14="http://schemas.microsoft.com/office/powerpoint/2010/main" val="78842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336203" y="1540392"/>
            <a:ext cx="5076691" cy="4654974"/>
          </a:xfrm>
        </p:spPr>
        <p:txBody>
          <a:bodyPr>
            <a:noAutofit/>
          </a:bodyPr>
          <a:lstStyle/>
          <a:p>
            <a:r>
              <a:rPr lang="en-US" sz="4400" dirty="0"/>
              <a:t>Coalitions are a part of your structure that you should consider</a:t>
            </a:r>
          </a:p>
          <a:p>
            <a:endParaRPr lang="en-US" sz="4400" dirty="0"/>
          </a:p>
          <a:p>
            <a:r>
              <a:rPr lang="en-US" sz="4400" dirty="0"/>
              <a:t>We only have to neutralize the pillars of support</a:t>
            </a:r>
          </a:p>
          <a:p>
            <a:endParaRPr lang="en-US" sz="2800" dirty="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158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9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err="1"/>
              <a:t>Izaak</a:t>
            </a:r>
            <a:r>
              <a:rPr lang="en-US" dirty="0"/>
              <a:t> and Ellen</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878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dirty="0"/>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a:normAutofit fontScale="92500"/>
          </a:bodyPr>
          <a:lstStyle/>
          <a:p>
            <a:r>
              <a:rPr lang="en-US" sz="2800" dirty="0"/>
              <a:t>Powerholders are able to maintain their unjust policies because of the support they receive from supportive pillars “organizations and institutions”  when we can win over these pillars or at the least, neutralize them,  then we erode the power holders grip. </a:t>
            </a:r>
          </a:p>
          <a:p>
            <a:endParaRPr lang="en-US" dirty="0"/>
          </a:p>
        </p:txBody>
      </p:sp>
    </p:spTree>
    <p:extLst>
      <p:ext uri="{BB962C8B-B14F-4D97-AF65-F5344CB8AC3E}">
        <p14:creationId xmlns:p14="http://schemas.microsoft.com/office/powerpoint/2010/main" val="2626772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16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2119214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406400" y="1"/>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31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dirty="0"/>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a:normAutofit fontScale="92500" lnSpcReduction="10000"/>
          </a:bodyPr>
          <a:lstStyle/>
          <a:p>
            <a:r>
              <a:rPr lang="en-US" sz="2800" dirty="0"/>
              <a:t>Teams of 5ish  - Pg. 33 - 45</a:t>
            </a:r>
          </a:p>
          <a:p>
            <a:r>
              <a:rPr lang="en-US" sz="2800" dirty="0"/>
              <a:t>Pillars of Support Content Sheet </a:t>
            </a:r>
          </a:p>
          <a:p>
            <a:r>
              <a:rPr lang="en-US" sz="2800" dirty="0"/>
              <a:t>Worksheet and  </a:t>
            </a:r>
          </a:p>
          <a:p>
            <a:r>
              <a:rPr lang="en-US" sz="2800" dirty="0"/>
              <a:t>“Mapping the Privatization of Public Schools”</a:t>
            </a:r>
          </a:p>
          <a:p>
            <a:r>
              <a:rPr lang="en-US" sz="2800" dirty="0"/>
              <a:t>House of Injustice Poster </a:t>
            </a:r>
          </a:p>
          <a:p>
            <a:r>
              <a:rPr lang="en-US" sz="2800" dirty="0"/>
              <a:t>Name the “Power Holders” for this issue </a:t>
            </a:r>
          </a:p>
          <a:p>
            <a:r>
              <a:rPr lang="en-US" sz="2800" dirty="0"/>
              <a:t>Identify the Pillars of Support that exist to keep this Injustice going.   </a:t>
            </a:r>
          </a:p>
          <a:p>
            <a:r>
              <a:rPr lang="en-US" sz="2800" dirty="0"/>
              <a:t>AND identify the pillars that you YOUR TEAM believes they can win over or neutralize.   </a:t>
            </a:r>
          </a:p>
          <a:p>
            <a:endParaRPr lang="en-US" dirty="0"/>
          </a:p>
          <a:p>
            <a:endParaRPr lang="en-US" dirty="0"/>
          </a:p>
        </p:txBody>
      </p:sp>
    </p:spTree>
    <p:extLst>
      <p:ext uri="{BB962C8B-B14F-4D97-AF65-F5344CB8AC3E}">
        <p14:creationId xmlns:p14="http://schemas.microsoft.com/office/powerpoint/2010/main" val="328693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dirty="0"/>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29789"/>
            <a:ext cx="4070635" cy="4439305"/>
          </a:xfrm>
        </p:spPr>
        <p:txBody>
          <a:bodyPr>
            <a:normAutofit fontScale="70000" lnSpcReduction="20000"/>
          </a:bodyPr>
          <a:lstStyle/>
          <a:p>
            <a:r>
              <a:rPr lang="en-US" dirty="0"/>
              <a:t>Team Reports–  (3 Mins or less each)</a:t>
            </a:r>
          </a:p>
          <a:p>
            <a:r>
              <a:rPr lang="en-US" dirty="0"/>
              <a:t>Who are the powerholders?</a:t>
            </a:r>
          </a:p>
          <a:p>
            <a:r>
              <a:rPr lang="en-US" dirty="0"/>
              <a:t>What are the pillars of support?</a:t>
            </a:r>
          </a:p>
          <a:p>
            <a:r>
              <a:rPr lang="en-US" dirty="0"/>
              <a:t>Which pillars can you neutralize or turn – by doing what? </a:t>
            </a:r>
          </a:p>
          <a:p>
            <a:r>
              <a:rPr lang="en-US" dirty="0"/>
              <a:t> </a:t>
            </a:r>
          </a:p>
          <a:p>
            <a:r>
              <a:rPr lang="en-US" dirty="0"/>
              <a:t>Debrief</a:t>
            </a:r>
          </a:p>
          <a:p>
            <a:r>
              <a:rPr lang="en-US" dirty="0"/>
              <a:t>What stands out to you?  </a:t>
            </a:r>
          </a:p>
          <a:p>
            <a:r>
              <a:rPr lang="en-US" dirty="0"/>
              <a:t>Are there any questions you would like to ask a team? </a:t>
            </a:r>
          </a:p>
          <a:p>
            <a:r>
              <a:rPr lang="en-US" dirty="0"/>
              <a:t>Is there any idea you would like to hold up as a an awesome idea? </a:t>
            </a:r>
          </a:p>
          <a:p>
            <a:endParaRPr lang="en-US" dirty="0"/>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076691" cy="4942849"/>
          </a:xfrm>
        </p:spPr>
        <p:txBody>
          <a:bodyPr>
            <a:noAutofit/>
          </a:bodyPr>
          <a:lstStyle/>
          <a:p>
            <a:r>
              <a:rPr lang="en-US" sz="2800" dirty="0"/>
              <a:t>Power holders in non-violent situations maintain power because the majority of the people CHOOSE to let them</a:t>
            </a:r>
          </a:p>
          <a:p>
            <a:r>
              <a:rPr lang="en-US" sz="2800" dirty="0"/>
              <a:t>A movement is successful when it convinces the majority to withhold that agreement to submit. </a:t>
            </a:r>
          </a:p>
          <a:p>
            <a:r>
              <a:rPr lang="en-US" sz="2800" dirty="0"/>
              <a:t>It does not require all the pillars to fall for those in power to feel enough pressure to change the unjust policy</a:t>
            </a:r>
          </a:p>
        </p:txBody>
      </p:sp>
    </p:spTree>
    <p:extLst>
      <p:ext uri="{BB962C8B-B14F-4D97-AF65-F5344CB8AC3E}">
        <p14:creationId xmlns:p14="http://schemas.microsoft.com/office/powerpoint/2010/main" val="506245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dirty="0"/>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dirty="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91550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009FAA4-221F-499E-A80A-03093FF71E77}"/>
</file>

<file path=customXml/itemProps2.xml><?xml version="1.0" encoding="utf-8"?>
<ds:datastoreItem xmlns:ds="http://schemas.openxmlformats.org/officeDocument/2006/customXml" ds:itemID="{38F37C6C-5D86-4D60-9B84-7E368EB3CD3C}"/>
</file>

<file path=customXml/itemProps3.xml><?xml version="1.0" encoding="utf-8"?>
<ds:datastoreItem xmlns:ds="http://schemas.openxmlformats.org/officeDocument/2006/customXml" ds:itemID="{48CF2DCF-CFCE-4D9B-842F-B766461697F8}"/>
</file>

<file path=docProps/app.xml><?xml version="1.0" encoding="utf-8"?>
<Properties xmlns="http://schemas.openxmlformats.org/officeDocument/2006/extended-properties" xmlns:vt="http://schemas.openxmlformats.org/officeDocument/2006/docPropsVTypes">
  <TotalTime>0</TotalTime>
  <Words>451</Words>
  <Application>Microsoft Office PowerPoint</Application>
  <PresentationFormat>Widescreen</PresentationFormat>
  <Paragraphs>86</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PowerPoint Presentation</vt:lpstr>
      <vt:lpstr>Izaak pg 32    </vt:lpstr>
      <vt:lpstr>PowerPoint Presentation</vt:lpstr>
      <vt:lpstr>PowerPoint Presentation</vt:lpstr>
      <vt:lpstr>Allies</vt:lpstr>
      <vt:lpstr>PowerPoint Presentation</vt:lpstr>
      <vt:lpstr>PowerPoint Presentation</vt:lpstr>
      <vt:lpstr>Key Points</vt:lpstr>
      <vt:lpstr>BREAK</vt:lpstr>
      <vt:lpstr>Izaak and Ellen</vt:lpstr>
      <vt:lpstr>Supports for Powerholders</vt:lpstr>
      <vt:lpstr>PowerPoint Presentation</vt:lpstr>
      <vt:lpstr>PowerPoint Presentation</vt:lpstr>
      <vt:lpstr>PowerPoint Presentation</vt:lpstr>
      <vt:lpstr>Group Posters!!</vt:lpstr>
      <vt:lpstr>House of Injustice Report Out</vt:lpstr>
      <vt:lpstr>Key Points</vt:lpstr>
      <vt:lpstr>It only takes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Holmes, Ellen [NEA]</cp:lastModifiedBy>
  <cp:revision>1</cp:revision>
  <dcterms:created xsi:type="dcterms:W3CDTF">2025-10-15T18:16:09Z</dcterms:created>
  <dcterms:modified xsi:type="dcterms:W3CDTF">2025-10-15T18:16:34Z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