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61"/>
  </p:notesMasterIdLst>
  <p:handoutMasterIdLst>
    <p:handoutMasterId r:id="rId62"/>
  </p:handoutMasterIdLst>
  <p:sldIdLst>
    <p:sldId id="1094" r:id="rId5"/>
    <p:sldId id="1095" r:id="rId6"/>
    <p:sldId id="2616" r:id="rId7"/>
    <p:sldId id="1106" r:id="rId8"/>
    <p:sldId id="1105" r:id="rId9"/>
    <p:sldId id="2617" r:id="rId10"/>
    <p:sldId id="2618" r:id="rId11"/>
    <p:sldId id="2619" r:id="rId12"/>
    <p:sldId id="1278" r:id="rId13"/>
    <p:sldId id="2593" r:id="rId14"/>
    <p:sldId id="2564" r:id="rId15"/>
    <p:sldId id="2577" r:id="rId16"/>
    <p:sldId id="2579" r:id="rId17"/>
    <p:sldId id="2578" r:id="rId18"/>
    <p:sldId id="2583" r:id="rId19"/>
    <p:sldId id="2580" r:id="rId20"/>
    <p:sldId id="2584" r:id="rId21"/>
    <p:sldId id="2582" r:id="rId22"/>
    <p:sldId id="2576" r:id="rId23"/>
    <p:sldId id="2585" r:id="rId24"/>
    <p:sldId id="1066" r:id="rId25"/>
    <p:sldId id="2566" r:id="rId26"/>
    <p:sldId id="2567" r:id="rId27"/>
    <p:sldId id="1023" r:id="rId28"/>
    <p:sldId id="1022" r:id="rId29"/>
    <p:sldId id="2599" r:id="rId30"/>
    <p:sldId id="1068" r:id="rId31"/>
    <p:sldId id="1070" r:id="rId32"/>
    <p:sldId id="1069" r:id="rId33"/>
    <p:sldId id="1073" r:id="rId34"/>
    <p:sldId id="2571" r:id="rId35"/>
    <p:sldId id="2586" r:id="rId36"/>
    <p:sldId id="2589" r:id="rId37"/>
    <p:sldId id="2590" r:id="rId38"/>
    <p:sldId id="2588" r:id="rId39"/>
    <p:sldId id="2587" r:id="rId40"/>
    <p:sldId id="2568" r:id="rId41"/>
    <p:sldId id="2597" r:id="rId42"/>
    <p:sldId id="2595" r:id="rId43"/>
    <p:sldId id="2594" r:id="rId44"/>
    <p:sldId id="2596" r:id="rId45"/>
    <p:sldId id="1229" r:id="rId46"/>
    <p:sldId id="1231" r:id="rId47"/>
    <p:sldId id="1232" r:id="rId48"/>
    <p:sldId id="1233" r:id="rId49"/>
    <p:sldId id="1234" r:id="rId50"/>
    <p:sldId id="257" r:id="rId51"/>
    <p:sldId id="259" r:id="rId52"/>
    <p:sldId id="2592" r:id="rId53"/>
    <p:sldId id="2598" r:id="rId54"/>
    <p:sldId id="2570" r:id="rId55"/>
    <p:sldId id="2573" r:id="rId56"/>
    <p:sldId id="2591" r:id="rId57"/>
    <p:sldId id="1046" r:id="rId58"/>
    <p:sldId id="2615" r:id="rId59"/>
    <p:sldId id="1246" r:id="rId60"/>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77429C4-DB7E-196A-7E36-6D72B3F6A1DC}" name="Gleason, Carrie [NEA" initials="GC" userId="S::cgleason@nea.org::31a7c8cd-92be-4cca-a62a-d67004c12b9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53C88B-82D2-FCB4-6C43-DDDBAB3B62E7}" v="64" dt="2026-06-11T16:20:27.396"/>
    <p1510:client id="{E3FC7766-2B14-854A-A50F-FB5730B949E9}" v="1" dt="2026-06-11T16:39:24.640"/>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23"/>
  </p:normalViewPr>
  <p:slideViewPr>
    <p:cSldViewPr snapToGrid="0">
      <p:cViewPr varScale="1">
        <p:scale>
          <a:sx n="117" d="100"/>
          <a:sy n="117" d="100"/>
        </p:scale>
        <p:origin x="552" y="184"/>
      </p:cViewPr>
      <p:guideLst>
        <p:guide orient="horz" pos="2160"/>
        <p:guide pos="3839"/>
        <p:guide pos="1007"/>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presProps" Target="presProps.xml"/><Relationship Id="rId68"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notesMaster" Target="notesMasters/notes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viewProps" Target="viewProps.xml"/><Relationship Id="rId69" Type="http://schemas.microsoft.com/office/2018/10/relationships/authors" Target="author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w Pagan [WA]" userId="56491c03-98f8-4a69-b9d0-4adf79505606" providerId="ADAL" clId="{D7E97F6D-A51B-52BE-A4CA-4342B4539F58}"/>
    <pc:docChg chg="modSld">
      <pc:chgData name="Andrew Pagan [WA]" userId="56491c03-98f8-4a69-b9d0-4adf79505606" providerId="ADAL" clId="{D7E97F6D-A51B-52BE-A4CA-4342B4539F58}" dt="2026-06-11T16:39:24.638" v="0" actId="20577"/>
      <pc:docMkLst>
        <pc:docMk/>
      </pc:docMkLst>
      <pc:sldChg chg="modSp">
        <pc:chgData name="Andrew Pagan [WA]" userId="56491c03-98f8-4a69-b9d0-4adf79505606" providerId="ADAL" clId="{D7E97F6D-A51B-52BE-A4CA-4342B4539F58}" dt="2026-06-11T16:39:24.638" v="0" actId="20577"/>
        <pc:sldMkLst>
          <pc:docMk/>
          <pc:sldMk cId="3356458131" sldId="2564"/>
        </pc:sldMkLst>
        <pc:spChg chg="mod">
          <ac:chgData name="Andrew Pagan [WA]" userId="56491c03-98f8-4a69-b9d0-4adf79505606" providerId="ADAL" clId="{D7E97F6D-A51B-52BE-A4CA-4342B4539F58}" dt="2026-06-11T16:39:24.638" v="0" actId="20577"/>
          <ac:spMkLst>
            <pc:docMk/>
            <pc:sldMk cId="3356458131" sldId="2564"/>
            <ac:spMk id="4" creationId="{11113ACB-CE3E-030D-7332-E570EA07F1BF}"/>
          </ac:spMkLst>
        </pc:spChg>
      </pc:sldChg>
    </pc:docChg>
  </pc:docChgLst>
  <pc:docChgLst>
    <pc:chgData name="Jeny Gardner [WYOEA]" userId="S::jgardner_wyoea.org#ext#@neahq.onmicrosoft.com::d078d5fc-586f-49e3-86c1-d8bce1abae62" providerId="AD" clId="Web-{1653C88B-82D2-FCB4-6C43-DDDBAB3B62E7}"/>
    <pc:docChg chg="modSld">
      <pc:chgData name="Jeny Gardner [WYOEA]" userId="S::jgardner_wyoea.org#ext#@neahq.onmicrosoft.com::d078d5fc-586f-49e3-86c1-d8bce1abae62" providerId="AD" clId="Web-{1653C88B-82D2-FCB4-6C43-DDDBAB3B62E7}" dt="2026-06-11T16:20:27.396" v="63"/>
      <pc:docMkLst>
        <pc:docMk/>
      </pc:docMkLst>
      <pc:sldChg chg="modSp">
        <pc:chgData name="Jeny Gardner [WYOEA]" userId="S::jgardner_wyoea.org#ext#@neahq.onmicrosoft.com::d078d5fc-586f-49e3-86c1-d8bce1abae62" providerId="AD" clId="Web-{1653C88B-82D2-FCB4-6C43-DDDBAB3B62E7}" dt="2026-06-11T16:20:27.396" v="63"/>
        <pc:sldMkLst>
          <pc:docMk/>
          <pc:sldMk cId="1041654580" sldId="2571"/>
        </pc:sldMkLst>
        <pc:graphicFrameChg chg="mod modGraphic">
          <ac:chgData name="Jeny Gardner [WYOEA]" userId="S::jgardner_wyoea.org#ext#@neahq.onmicrosoft.com::d078d5fc-586f-49e3-86c1-d8bce1abae62" providerId="AD" clId="Web-{1653C88B-82D2-FCB4-6C43-DDDBAB3B62E7}" dt="2026-06-11T16:20:27.396" v="63"/>
          <ac:graphicFrameMkLst>
            <pc:docMk/>
            <pc:sldMk cId="1041654580" sldId="2571"/>
            <ac:graphicFrameMk id="8" creationId="{F0E6CFD6-2E3C-426C-B398-18A09DA2254F}"/>
          </ac:graphicFrameMkLst>
        </pc:graphicFrameChg>
      </pc:sldChg>
    </pc:docChg>
  </pc:docChgLst>
</pc:chgInfo>
</file>

<file path=ppt/diagrams/_rels/data1.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image" Target="../media/image11.svg"/></Relationships>
</file>

<file path=ppt/diagrams/_rels/data3.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svg"/><Relationship Id="rId1" Type="http://schemas.openxmlformats.org/officeDocument/2006/relationships/image" Target="../media/image28.svg"/><Relationship Id="rId4" Type="http://schemas.openxmlformats.org/officeDocument/2006/relationships/image" Target="../media/image31.svg"/></Relationships>
</file>

<file path=ppt/diagrams/_rels/drawing1.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image" Target="../media/image11.svg"/></Relationships>
</file>

<file path=ppt/diagrams/_rels/drawing3.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svg"/><Relationship Id="rId1" Type="http://schemas.openxmlformats.org/officeDocument/2006/relationships/image" Target="../media/image28.svg"/><Relationship Id="rId4" Type="http://schemas.openxmlformats.org/officeDocument/2006/relationships/image" Target="../media/image31.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86C168-EDE8-495A-BD96-C5CAE5E7B905}"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B41ED1F2-FEBC-4431-A658-3E844C2366C2}">
      <dgm:prSet custT="1"/>
      <dgm:spPr/>
      <dgm:t>
        <a:bodyPr/>
        <a:lstStyle/>
        <a:p>
          <a:r>
            <a:rPr lang="en-US" sz="2400" b="1"/>
            <a:t>The "if" (the urgent challenge):</a:t>
          </a:r>
          <a:r>
            <a:rPr lang="en-US" sz="2400"/>
            <a:t> This section identifies the immediate problem, threat, or opportunity facing the community. It creates a sense of urgency that demands a response. In the example, the immediate threat is the company's new policy raising health insurance premiums.</a:t>
          </a:r>
        </a:p>
      </dgm:t>
    </dgm:pt>
    <dgm:pt modelId="{0B9CF49B-A780-4378-B3C3-9AA7DDDDFF28}" type="parTrans" cxnId="{16B746BD-1F70-4ADE-94BD-BC793408DE84}">
      <dgm:prSet/>
      <dgm:spPr/>
      <dgm:t>
        <a:bodyPr/>
        <a:lstStyle/>
        <a:p>
          <a:endParaRPr lang="en-US"/>
        </a:p>
      </dgm:t>
    </dgm:pt>
    <dgm:pt modelId="{8042827D-05D5-4DA4-86C2-0A53A633A14F}" type="sibTrans" cxnId="{16B746BD-1F70-4ADE-94BD-BC793408DE84}">
      <dgm:prSet/>
      <dgm:spPr/>
      <dgm:t>
        <a:bodyPr/>
        <a:lstStyle/>
        <a:p>
          <a:endParaRPr lang="en-US"/>
        </a:p>
      </dgm:t>
    </dgm:pt>
    <dgm:pt modelId="{58F94BFE-4DE9-4AFE-B532-E4DB4F9D439E}">
      <dgm:prSet custT="1"/>
      <dgm:spPr/>
      <dgm:t>
        <a:bodyPr/>
        <a:lstStyle/>
        <a:p>
          <a:r>
            <a:rPr lang="en-US" sz="1800" b="1"/>
            <a:t>The "then" (the contrasting futures):</a:t>
          </a:r>
          <a:r>
            <a:rPr lang="en-US" sz="1800"/>
            <a:t> This part presents two possible outcomes based on the community's choice. It starkly contrasts the negative consequences of inaction with the positive, hopeful vision of success through collective action. In the example:</a:t>
          </a:r>
        </a:p>
      </dgm:t>
    </dgm:pt>
    <dgm:pt modelId="{59944239-A884-4DF6-B97B-A106D2639EBB}" type="parTrans" cxnId="{8F148D2C-C0AE-404B-8277-098D938258F4}">
      <dgm:prSet/>
      <dgm:spPr/>
      <dgm:t>
        <a:bodyPr/>
        <a:lstStyle/>
        <a:p>
          <a:endParaRPr lang="en-US"/>
        </a:p>
      </dgm:t>
    </dgm:pt>
    <dgm:pt modelId="{36BE87F7-92C2-416C-94E9-A125BF6CA756}" type="sibTrans" cxnId="{8F148D2C-C0AE-404B-8277-098D938258F4}">
      <dgm:prSet/>
      <dgm:spPr/>
      <dgm:t>
        <a:bodyPr/>
        <a:lstStyle/>
        <a:p>
          <a:endParaRPr lang="en-US"/>
        </a:p>
      </dgm:t>
    </dgm:pt>
    <dgm:pt modelId="{B87BD492-AC12-4BC2-9C6D-65541450103B}">
      <dgm:prSet custT="1"/>
      <dgm:spPr/>
      <dgm:t>
        <a:bodyPr/>
        <a:lstStyle/>
        <a:p>
          <a:r>
            <a:rPr lang="en-US" sz="1800" b="1"/>
            <a:t>Inaction leads to a negative future:</a:t>
          </a:r>
          <a:r>
            <a:rPr lang="en-US" sz="1800"/>
            <a:t> Families forced to choose between health and groceries.</a:t>
          </a:r>
        </a:p>
      </dgm:t>
    </dgm:pt>
    <dgm:pt modelId="{4D9A4E54-5250-419A-B8A6-49E2F6A976B3}" type="parTrans" cxnId="{8240837F-5A38-4497-BBBF-28AC0D3DB27E}">
      <dgm:prSet/>
      <dgm:spPr/>
      <dgm:t>
        <a:bodyPr/>
        <a:lstStyle/>
        <a:p>
          <a:endParaRPr lang="en-US"/>
        </a:p>
      </dgm:t>
    </dgm:pt>
    <dgm:pt modelId="{7EE6B662-8385-4B78-AAF3-8BF05BE1F4A7}" type="sibTrans" cxnId="{8240837F-5A38-4497-BBBF-28AC0D3DB27E}">
      <dgm:prSet/>
      <dgm:spPr/>
      <dgm:t>
        <a:bodyPr/>
        <a:lstStyle/>
        <a:p>
          <a:endParaRPr lang="en-US"/>
        </a:p>
      </dgm:t>
    </dgm:pt>
    <dgm:pt modelId="{F42BCE2B-2733-43AE-B50E-F34FDB54ECDF}">
      <dgm:prSet custT="1"/>
      <dgm:spPr/>
      <dgm:t>
        <a:bodyPr/>
        <a:lstStyle/>
        <a:p>
          <a:r>
            <a:rPr lang="en-US" sz="1800" b="1"/>
            <a:t>Collective action leads to a hopeful future:</a:t>
          </a:r>
          <a:r>
            <a:rPr lang="en-US" sz="1800"/>
            <a:t> Winning the benefits the workers and their families need. </a:t>
          </a:r>
        </a:p>
      </dgm:t>
    </dgm:pt>
    <dgm:pt modelId="{25D13C20-74A0-4B76-8D79-43D43ACE6217}" type="parTrans" cxnId="{1799FE65-0977-466F-8514-49DC49A468B3}">
      <dgm:prSet/>
      <dgm:spPr/>
      <dgm:t>
        <a:bodyPr/>
        <a:lstStyle/>
        <a:p>
          <a:endParaRPr lang="en-US"/>
        </a:p>
      </dgm:t>
    </dgm:pt>
    <dgm:pt modelId="{BCA93B30-0415-421D-9D59-362985C61185}" type="sibTrans" cxnId="{1799FE65-0977-466F-8514-49DC49A468B3}">
      <dgm:prSet/>
      <dgm:spPr/>
      <dgm:t>
        <a:bodyPr/>
        <a:lstStyle/>
        <a:p>
          <a:endParaRPr lang="en-US"/>
        </a:p>
      </dgm:t>
    </dgm:pt>
    <dgm:pt modelId="{7A296BED-1682-461A-85A7-5558B8127B00}" type="pres">
      <dgm:prSet presAssocID="{7886C168-EDE8-495A-BD96-C5CAE5E7B905}" presName="root" presStyleCnt="0">
        <dgm:presLayoutVars>
          <dgm:dir/>
          <dgm:resizeHandles val="exact"/>
        </dgm:presLayoutVars>
      </dgm:prSet>
      <dgm:spPr/>
    </dgm:pt>
    <dgm:pt modelId="{B5592626-06D9-4534-81E5-21957FFA10C1}" type="pres">
      <dgm:prSet presAssocID="{B41ED1F2-FEBC-4431-A658-3E844C2366C2}" presName="compNode" presStyleCnt="0"/>
      <dgm:spPr/>
    </dgm:pt>
    <dgm:pt modelId="{142CC39A-1F88-417F-8AF3-66A4A511BB80}" type="pres">
      <dgm:prSet presAssocID="{B41ED1F2-FEBC-4431-A658-3E844C2366C2}" presName="bgRect" presStyleLbl="bgShp" presStyleIdx="0" presStyleCnt="2"/>
      <dgm:spPr/>
    </dgm:pt>
    <dgm:pt modelId="{55ECF09D-2B29-405C-A9A0-6B58E607C66D}" type="pres">
      <dgm:prSet presAssocID="{B41ED1F2-FEBC-4431-A658-3E844C2366C2}"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Warning"/>
        </a:ext>
      </dgm:extLst>
    </dgm:pt>
    <dgm:pt modelId="{6A146786-2B42-46AD-87EC-DAC91D4740FA}" type="pres">
      <dgm:prSet presAssocID="{B41ED1F2-FEBC-4431-A658-3E844C2366C2}" presName="spaceRect" presStyleCnt="0"/>
      <dgm:spPr/>
    </dgm:pt>
    <dgm:pt modelId="{9A9C9360-FD69-41F2-AC91-8F8FF2C22F31}" type="pres">
      <dgm:prSet presAssocID="{B41ED1F2-FEBC-4431-A658-3E844C2366C2}" presName="parTx" presStyleLbl="revTx" presStyleIdx="0" presStyleCnt="3">
        <dgm:presLayoutVars>
          <dgm:chMax val="0"/>
          <dgm:chPref val="0"/>
        </dgm:presLayoutVars>
      </dgm:prSet>
      <dgm:spPr/>
    </dgm:pt>
    <dgm:pt modelId="{9CE2258F-C18B-4862-B13C-0E5BAF7A5420}" type="pres">
      <dgm:prSet presAssocID="{8042827D-05D5-4DA4-86C2-0A53A633A14F}" presName="sibTrans" presStyleCnt="0"/>
      <dgm:spPr/>
    </dgm:pt>
    <dgm:pt modelId="{867FE180-6284-49D1-B267-FB825AB1CF9B}" type="pres">
      <dgm:prSet presAssocID="{58F94BFE-4DE9-4AFE-B532-E4DB4F9D439E}" presName="compNode" presStyleCnt="0"/>
      <dgm:spPr/>
    </dgm:pt>
    <dgm:pt modelId="{338A8CA2-1A99-47D8-9892-DA9B670EDF13}" type="pres">
      <dgm:prSet presAssocID="{58F94BFE-4DE9-4AFE-B532-E4DB4F9D439E}" presName="bgRect" presStyleLbl="bgShp" presStyleIdx="1" presStyleCnt="2"/>
      <dgm:spPr>
        <a:solidFill>
          <a:schemeClr val="accent5">
            <a:lumMod val="60000"/>
            <a:lumOff val="40000"/>
          </a:schemeClr>
        </a:solidFill>
      </dgm:spPr>
    </dgm:pt>
    <dgm:pt modelId="{323AEF46-A6D1-4FFE-B21B-34B87EC679EA}" type="pres">
      <dgm:prSet presAssocID="{58F94BFE-4DE9-4AFE-B532-E4DB4F9D439E}" presName="iconRect" presStyleLbl="node1" presStyleIdx="1" presStyleCnt="2"/>
      <dgm:spPr>
        <a:blipFill>
          <a:blip xmlns:r="http://schemas.openxmlformats.org/officeDocument/2006/relationships">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Questions"/>
        </a:ext>
      </dgm:extLst>
    </dgm:pt>
    <dgm:pt modelId="{26B05AAB-5B93-4C78-A5E3-907A45C34044}" type="pres">
      <dgm:prSet presAssocID="{58F94BFE-4DE9-4AFE-B532-E4DB4F9D439E}" presName="spaceRect" presStyleCnt="0"/>
      <dgm:spPr/>
    </dgm:pt>
    <dgm:pt modelId="{3974DC8C-A685-4148-ADDC-AA3A8B2FC5C3}" type="pres">
      <dgm:prSet presAssocID="{58F94BFE-4DE9-4AFE-B532-E4DB4F9D439E}" presName="parTx" presStyleLbl="revTx" presStyleIdx="1" presStyleCnt="3">
        <dgm:presLayoutVars>
          <dgm:chMax val="0"/>
          <dgm:chPref val="0"/>
        </dgm:presLayoutVars>
      </dgm:prSet>
      <dgm:spPr/>
    </dgm:pt>
    <dgm:pt modelId="{0CAE477B-9211-4BFD-B16C-DD27A93531A8}" type="pres">
      <dgm:prSet presAssocID="{58F94BFE-4DE9-4AFE-B532-E4DB4F9D439E}" presName="desTx" presStyleLbl="revTx" presStyleIdx="2" presStyleCnt="3">
        <dgm:presLayoutVars/>
      </dgm:prSet>
      <dgm:spPr/>
    </dgm:pt>
  </dgm:ptLst>
  <dgm:cxnLst>
    <dgm:cxn modelId="{8F148D2C-C0AE-404B-8277-098D938258F4}" srcId="{7886C168-EDE8-495A-BD96-C5CAE5E7B905}" destId="{58F94BFE-4DE9-4AFE-B532-E4DB4F9D439E}" srcOrd="1" destOrd="0" parTransId="{59944239-A884-4DF6-B97B-A106D2639EBB}" sibTransId="{36BE87F7-92C2-416C-94E9-A125BF6CA756}"/>
    <dgm:cxn modelId="{1799FE65-0977-466F-8514-49DC49A468B3}" srcId="{58F94BFE-4DE9-4AFE-B532-E4DB4F9D439E}" destId="{F42BCE2B-2733-43AE-B50E-F34FDB54ECDF}" srcOrd="1" destOrd="0" parTransId="{25D13C20-74A0-4B76-8D79-43D43ACE6217}" sibTransId="{BCA93B30-0415-421D-9D59-362985C61185}"/>
    <dgm:cxn modelId="{526C1D6F-6BBC-4279-B539-238C66CE601F}" type="presOf" srcId="{B87BD492-AC12-4BC2-9C6D-65541450103B}" destId="{0CAE477B-9211-4BFD-B16C-DD27A93531A8}" srcOrd="0" destOrd="0" presId="urn:microsoft.com/office/officeart/2018/2/layout/IconVerticalSolidList"/>
    <dgm:cxn modelId="{00719F72-BBA1-48D2-8173-78613D4C8BF0}" type="presOf" srcId="{58F94BFE-4DE9-4AFE-B532-E4DB4F9D439E}" destId="{3974DC8C-A685-4148-ADDC-AA3A8B2FC5C3}" srcOrd="0" destOrd="0" presId="urn:microsoft.com/office/officeart/2018/2/layout/IconVerticalSolidList"/>
    <dgm:cxn modelId="{8240837F-5A38-4497-BBBF-28AC0D3DB27E}" srcId="{58F94BFE-4DE9-4AFE-B532-E4DB4F9D439E}" destId="{B87BD492-AC12-4BC2-9C6D-65541450103B}" srcOrd="0" destOrd="0" parTransId="{4D9A4E54-5250-419A-B8A6-49E2F6A976B3}" sibTransId="{7EE6B662-8385-4B78-AAF3-8BF05BE1F4A7}"/>
    <dgm:cxn modelId="{B40D20B7-94A1-45C9-9783-C7368D364D26}" type="presOf" srcId="{F42BCE2B-2733-43AE-B50E-F34FDB54ECDF}" destId="{0CAE477B-9211-4BFD-B16C-DD27A93531A8}" srcOrd="0" destOrd="1" presId="urn:microsoft.com/office/officeart/2018/2/layout/IconVerticalSolidList"/>
    <dgm:cxn modelId="{16B746BD-1F70-4ADE-94BD-BC793408DE84}" srcId="{7886C168-EDE8-495A-BD96-C5CAE5E7B905}" destId="{B41ED1F2-FEBC-4431-A658-3E844C2366C2}" srcOrd="0" destOrd="0" parTransId="{0B9CF49B-A780-4378-B3C3-9AA7DDDDFF28}" sibTransId="{8042827D-05D5-4DA4-86C2-0A53A633A14F}"/>
    <dgm:cxn modelId="{171970E8-A09D-4CDE-93BE-24A1B69EE43F}" type="presOf" srcId="{7886C168-EDE8-495A-BD96-C5CAE5E7B905}" destId="{7A296BED-1682-461A-85A7-5558B8127B00}" srcOrd="0" destOrd="0" presId="urn:microsoft.com/office/officeart/2018/2/layout/IconVerticalSolidList"/>
    <dgm:cxn modelId="{90B049FF-D782-4A8C-9388-14787B68D750}" type="presOf" srcId="{B41ED1F2-FEBC-4431-A658-3E844C2366C2}" destId="{9A9C9360-FD69-41F2-AC91-8F8FF2C22F31}" srcOrd="0" destOrd="0" presId="urn:microsoft.com/office/officeart/2018/2/layout/IconVerticalSolidList"/>
    <dgm:cxn modelId="{22AC3CAB-9B60-4876-A3C0-842F4C21229D}" type="presParOf" srcId="{7A296BED-1682-461A-85A7-5558B8127B00}" destId="{B5592626-06D9-4534-81E5-21957FFA10C1}" srcOrd="0" destOrd="0" presId="urn:microsoft.com/office/officeart/2018/2/layout/IconVerticalSolidList"/>
    <dgm:cxn modelId="{E89C2868-32AA-4CAD-B17D-59628F6C8DC5}" type="presParOf" srcId="{B5592626-06D9-4534-81E5-21957FFA10C1}" destId="{142CC39A-1F88-417F-8AF3-66A4A511BB80}" srcOrd="0" destOrd="0" presId="urn:microsoft.com/office/officeart/2018/2/layout/IconVerticalSolidList"/>
    <dgm:cxn modelId="{A1DDDB05-CE22-43A8-8C4F-B0D8EA72478D}" type="presParOf" srcId="{B5592626-06D9-4534-81E5-21957FFA10C1}" destId="{55ECF09D-2B29-405C-A9A0-6B58E607C66D}" srcOrd="1" destOrd="0" presId="urn:microsoft.com/office/officeart/2018/2/layout/IconVerticalSolidList"/>
    <dgm:cxn modelId="{B48DB688-57BF-4C37-9670-7BBF9E46F4B1}" type="presParOf" srcId="{B5592626-06D9-4534-81E5-21957FFA10C1}" destId="{6A146786-2B42-46AD-87EC-DAC91D4740FA}" srcOrd="2" destOrd="0" presId="urn:microsoft.com/office/officeart/2018/2/layout/IconVerticalSolidList"/>
    <dgm:cxn modelId="{CB76FD4A-1852-4914-9C48-B81B176CDEAA}" type="presParOf" srcId="{B5592626-06D9-4534-81E5-21957FFA10C1}" destId="{9A9C9360-FD69-41F2-AC91-8F8FF2C22F31}" srcOrd="3" destOrd="0" presId="urn:microsoft.com/office/officeart/2018/2/layout/IconVerticalSolidList"/>
    <dgm:cxn modelId="{21B4255E-DB46-493E-ADD7-67AD0856C419}" type="presParOf" srcId="{7A296BED-1682-461A-85A7-5558B8127B00}" destId="{9CE2258F-C18B-4862-B13C-0E5BAF7A5420}" srcOrd="1" destOrd="0" presId="urn:microsoft.com/office/officeart/2018/2/layout/IconVerticalSolidList"/>
    <dgm:cxn modelId="{BE144140-C13A-4155-B15D-E03F38C936EE}" type="presParOf" srcId="{7A296BED-1682-461A-85A7-5558B8127B00}" destId="{867FE180-6284-49D1-B267-FB825AB1CF9B}" srcOrd="2" destOrd="0" presId="urn:microsoft.com/office/officeart/2018/2/layout/IconVerticalSolidList"/>
    <dgm:cxn modelId="{5E7F4EF8-CBB5-4D1D-9579-DDA6C1798B87}" type="presParOf" srcId="{867FE180-6284-49D1-B267-FB825AB1CF9B}" destId="{338A8CA2-1A99-47D8-9892-DA9B670EDF13}" srcOrd="0" destOrd="0" presId="urn:microsoft.com/office/officeart/2018/2/layout/IconVerticalSolidList"/>
    <dgm:cxn modelId="{79E0E9EB-6121-4A3F-8130-AB03E5645D98}" type="presParOf" srcId="{867FE180-6284-49D1-B267-FB825AB1CF9B}" destId="{323AEF46-A6D1-4FFE-B21B-34B87EC679EA}" srcOrd="1" destOrd="0" presId="urn:microsoft.com/office/officeart/2018/2/layout/IconVerticalSolidList"/>
    <dgm:cxn modelId="{2AFB848D-FD88-400B-AE15-3AE778DCC057}" type="presParOf" srcId="{867FE180-6284-49D1-B267-FB825AB1CF9B}" destId="{26B05AAB-5B93-4C78-A5E3-907A45C34044}" srcOrd="2" destOrd="0" presId="urn:microsoft.com/office/officeart/2018/2/layout/IconVerticalSolidList"/>
    <dgm:cxn modelId="{F3C93A88-EE04-4291-AEA3-68EC264F4CB2}" type="presParOf" srcId="{867FE180-6284-49D1-B267-FB825AB1CF9B}" destId="{3974DC8C-A685-4148-ADDC-AA3A8B2FC5C3}" srcOrd="3" destOrd="0" presId="urn:microsoft.com/office/officeart/2018/2/layout/IconVerticalSolidList"/>
    <dgm:cxn modelId="{91C733E2-1AC4-453C-8C70-D3E1C80D56B0}" type="presParOf" srcId="{867FE180-6284-49D1-B267-FB825AB1CF9B}" destId="{0CAE477B-9211-4BFD-B16C-DD27A93531A8}"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FA334E7-D01E-4FCC-8238-2B1DA8EA5ABB}" type="doc">
      <dgm:prSet loTypeId="urn:microsoft.com/office/officeart/2005/8/layout/process1" loCatId="process" qsTypeId="urn:microsoft.com/office/officeart/2005/8/quickstyle/simple1" qsCatId="simple" csTypeId="urn:microsoft.com/office/officeart/2005/8/colors/colorful1" csCatId="colorful" phldr="1"/>
      <dgm:spPr/>
      <dgm:t>
        <a:bodyPr/>
        <a:lstStyle/>
        <a:p>
          <a:endParaRPr lang="en-US"/>
        </a:p>
      </dgm:t>
    </dgm:pt>
    <dgm:pt modelId="{71180E83-8D57-415F-BA7C-42D89A8C0C71}">
      <dgm:prSet phldrT="[Text]" phldr="0"/>
      <dgm:spPr/>
      <dgm:t>
        <a:bodyPr/>
        <a:lstStyle/>
        <a:p>
          <a:r>
            <a:rPr lang="en-US"/>
            <a:t>Who</a:t>
          </a:r>
        </a:p>
      </dgm:t>
    </dgm:pt>
    <dgm:pt modelId="{F9F4CEDF-C1F6-4679-A397-D58241802D60}" type="parTrans" cxnId="{51C090A9-C2A3-4384-9674-4DEBA5277B3B}">
      <dgm:prSet/>
      <dgm:spPr/>
      <dgm:t>
        <a:bodyPr/>
        <a:lstStyle/>
        <a:p>
          <a:endParaRPr lang="en-US"/>
        </a:p>
      </dgm:t>
    </dgm:pt>
    <dgm:pt modelId="{F98EAE03-D78E-4FF0-8621-9F229075D660}" type="sibTrans" cxnId="{51C090A9-C2A3-4384-9674-4DEBA5277B3B}">
      <dgm:prSet/>
      <dgm:spPr/>
      <dgm:t>
        <a:bodyPr/>
        <a:lstStyle/>
        <a:p>
          <a:endParaRPr lang="en-US"/>
        </a:p>
      </dgm:t>
    </dgm:pt>
    <dgm:pt modelId="{6D00AE8A-6FBC-4944-99B3-0C44B905654C}">
      <dgm:prSet phldrT="[Text]" phldr="0"/>
      <dgm:spPr>
        <a:solidFill>
          <a:srgbClr val="00B0F0"/>
        </a:solidFill>
      </dgm:spPr>
      <dgm:t>
        <a:bodyPr/>
        <a:lstStyle/>
        <a:p>
          <a:r>
            <a:rPr lang="en-US"/>
            <a:t>To Do What</a:t>
          </a:r>
        </a:p>
      </dgm:t>
    </dgm:pt>
    <dgm:pt modelId="{3AAC5E3F-4478-429E-AB5F-C57A6A4279C2}" type="parTrans" cxnId="{C323A483-79BB-4A4B-892E-6DD530C96721}">
      <dgm:prSet/>
      <dgm:spPr/>
      <dgm:t>
        <a:bodyPr/>
        <a:lstStyle/>
        <a:p>
          <a:endParaRPr lang="en-US"/>
        </a:p>
      </dgm:t>
    </dgm:pt>
    <dgm:pt modelId="{73165E8A-27CA-4289-99AC-DB38AD6BA01F}" type="sibTrans" cxnId="{C323A483-79BB-4A4B-892E-6DD530C96721}">
      <dgm:prSet/>
      <dgm:spPr>
        <a:solidFill>
          <a:srgbClr val="00B0F0"/>
        </a:solidFill>
      </dgm:spPr>
      <dgm:t>
        <a:bodyPr/>
        <a:lstStyle/>
        <a:p>
          <a:endParaRPr lang="en-US"/>
        </a:p>
      </dgm:t>
    </dgm:pt>
    <dgm:pt modelId="{2F45CE53-8C83-4615-86F8-42341A640DED}">
      <dgm:prSet phldrT="[Text]" phldr="0"/>
      <dgm:spPr>
        <a:solidFill>
          <a:srgbClr val="7030A0"/>
        </a:solidFill>
      </dgm:spPr>
      <dgm:t>
        <a:bodyPr/>
        <a:lstStyle/>
        <a:p>
          <a:r>
            <a:rPr lang="en-US"/>
            <a:t>Win by When</a:t>
          </a:r>
        </a:p>
      </dgm:t>
    </dgm:pt>
    <dgm:pt modelId="{12D44620-001A-4EB5-8639-659845326A1D}" type="parTrans" cxnId="{1EF9F161-3FD4-45A9-8A80-E0BB4625B16E}">
      <dgm:prSet/>
      <dgm:spPr/>
      <dgm:t>
        <a:bodyPr/>
        <a:lstStyle/>
        <a:p>
          <a:endParaRPr lang="en-US"/>
        </a:p>
      </dgm:t>
    </dgm:pt>
    <dgm:pt modelId="{7D5D6861-8463-4301-8047-AB47B86D92CE}" type="sibTrans" cxnId="{1EF9F161-3FD4-45A9-8A80-E0BB4625B16E}">
      <dgm:prSet/>
      <dgm:spPr/>
      <dgm:t>
        <a:bodyPr/>
        <a:lstStyle/>
        <a:p>
          <a:endParaRPr lang="en-US"/>
        </a:p>
      </dgm:t>
    </dgm:pt>
    <dgm:pt modelId="{C3F4B7E9-3904-4F45-976A-7506CBFC1FDF}" type="pres">
      <dgm:prSet presAssocID="{6FA334E7-D01E-4FCC-8238-2B1DA8EA5ABB}" presName="Name0" presStyleCnt="0">
        <dgm:presLayoutVars>
          <dgm:dir/>
          <dgm:resizeHandles val="exact"/>
        </dgm:presLayoutVars>
      </dgm:prSet>
      <dgm:spPr/>
    </dgm:pt>
    <dgm:pt modelId="{CF07FB02-D572-4F50-8707-CC670FAAC9BF}" type="pres">
      <dgm:prSet presAssocID="{71180E83-8D57-415F-BA7C-42D89A8C0C71}" presName="node" presStyleLbl="node1" presStyleIdx="0" presStyleCnt="3">
        <dgm:presLayoutVars>
          <dgm:bulletEnabled val="1"/>
        </dgm:presLayoutVars>
      </dgm:prSet>
      <dgm:spPr/>
    </dgm:pt>
    <dgm:pt modelId="{40B92EFD-F94C-4958-96FE-F4FD90BA3170}" type="pres">
      <dgm:prSet presAssocID="{F98EAE03-D78E-4FF0-8621-9F229075D660}" presName="sibTrans" presStyleLbl="sibTrans2D1" presStyleIdx="0" presStyleCnt="2"/>
      <dgm:spPr/>
    </dgm:pt>
    <dgm:pt modelId="{0E7D7746-D872-4104-A31A-176EB9612746}" type="pres">
      <dgm:prSet presAssocID="{F98EAE03-D78E-4FF0-8621-9F229075D660}" presName="connectorText" presStyleLbl="sibTrans2D1" presStyleIdx="0" presStyleCnt="2"/>
      <dgm:spPr/>
    </dgm:pt>
    <dgm:pt modelId="{F8102718-445F-4DA8-ABDD-AEB61BFC2CD2}" type="pres">
      <dgm:prSet presAssocID="{6D00AE8A-6FBC-4944-99B3-0C44B905654C}" presName="node" presStyleLbl="node1" presStyleIdx="1" presStyleCnt="3">
        <dgm:presLayoutVars>
          <dgm:bulletEnabled val="1"/>
        </dgm:presLayoutVars>
      </dgm:prSet>
      <dgm:spPr/>
    </dgm:pt>
    <dgm:pt modelId="{F136976E-A762-4F58-95E3-C1EB27973395}" type="pres">
      <dgm:prSet presAssocID="{73165E8A-27CA-4289-99AC-DB38AD6BA01F}" presName="sibTrans" presStyleLbl="sibTrans2D1" presStyleIdx="1" presStyleCnt="2"/>
      <dgm:spPr/>
    </dgm:pt>
    <dgm:pt modelId="{A7578B11-90A8-4731-8877-593C9C2C57C8}" type="pres">
      <dgm:prSet presAssocID="{73165E8A-27CA-4289-99AC-DB38AD6BA01F}" presName="connectorText" presStyleLbl="sibTrans2D1" presStyleIdx="1" presStyleCnt="2"/>
      <dgm:spPr/>
    </dgm:pt>
    <dgm:pt modelId="{C7DA6426-E139-4AD2-9D88-0D4D905B28D1}" type="pres">
      <dgm:prSet presAssocID="{2F45CE53-8C83-4615-86F8-42341A640DED}" presName="node" presStyleLbl="node1" presStyleIdx="2" presStyleCnt="3">
        <dgm:presLayoutVars>
          <dgm:bulletEnabled val="1"/>
        </dgm:presLayoutVars>
      </dgm:prSet>
      <dgm:spPr/>
    </dgm:pt>
  </dgm:ptLst>
  <dgm:cxnLst>
    <dgm:cxn modelId="{B078B303-9758-468D-95FF-76E65D8EDC75}" type="presOf" srcId="{73165E8A-27CA-4289-99AC-DB38AD6BA01F}" destId="{F136976E-A762-4F58-95E3-C1EB27973395}" srcOrd="0" destOrd="0" presId="urn:microsoft.com/office/officeart/2005/8/layout/process1"/>
    <dgm:cxn modelId="{84B5940A-C3E4-4984-AFD3-9EBC6A9EF6F2}" type="presOf" srcId="{F98EAE03-D78E-4FF0-8621-9F229075D660}" destId="{0E7D7746-D872-4104-A31A-176EB9612746}" srcOrd="1" destOrd="0" presId="urn:microsoft.com/office/officeart/2005/8/layout/process1"/>
    <dgm:cxn modelId="{BB00153B-A3DB-451E-83B0-B1DF01BA41DE}" type="presOf" srcId="{2F45CE53-8C83-4615-86F8-42341A640DED}" destId="{C7DA6426-E139-4AD2-9D88-0D4D905B28D1}" srcOrd="0" destOrd="0" presId="urn:microsoft.com/office/officeart/2005/8/layout/process1"/>
    <dgm:cxn modelId="{29D66052-365D-46D4-A674-036D5FDCAC92}" type="presOf" srcId="{F98EAE03-D78E-4FF0-8621-9F229075D660}" destId="{40B92EFD-F94C-4958-96FE-F4FD90BA3170}" srcOrd="0" destOrd="0" presId="urn:microsoft.com/office/officeart/2005/8/layout/process1"/>
    <dgm:cxn modelId="{1EF9F161-3FD4-45A9-8A80-E0BB4625B16E}" srcId="{6FA334E7-D01E-4FCC-8238-2B1DA8EA5ABB}" destId="{2F45CE53-8C83-4615-86F8-42341A640DED}" srcOrd="2" destOrd="0" parTransId="{12D44620-001A-4EB5-8639-659845326A1D}" sibTransId="{7D5D6861-8463-4301-8047-AB47B86D92CE}"/>
    <dgm:cxn modelId="{C323A483-79BB-4A4B-892E-6DD530C96721}" srcId="{6FA334E7-D01E-4FCC-8238-2B1DA8EA5ABB}" destId="{6D00AE8A-6FBC-4944-99B3-0C44B905654C}" srcOrd="1" destOrd="0" parTransId="{3AAC5E3F-4478-429E-AB5F-C57A6A4279C2}" sibTransId="{73165E8A-27CA-4289-99AC-DB38AD6BA01F}"/>
    <dgm:cxn modelId="{83303998-FB93-4873-8B84-D76E55E98CDC}" type="presOf" srcId="{73165E8A-27CA-4289-99AC-DB38AD6BA01F}" destId="{A7578B11-90A8-4731-8877-593C9C2C57C8}" srcOrd="1" destOrd="0" presId="urn:microsoft.com/office/officeart/2005/8/layout/process1"/>
    <dgm:cxn modelId="{51C090A9-C2A3-4384-9674-4DEBA5277B3B}" srcId="{6FA334E7-D01E-4FCC-8238-2B1DA8EA5ABB}" destId="{71180E83-8D57-415F-BA7C-42D89A8C0C71}" srcOrd="0" destOrd="0" parTransId="{F9F4CEDF-C1F6-4679-A397-D58241802D60}" sibTransId="{F98EAE03-D78E-4FF0-8621-9F229075D660}"/>
    <dgm:cxn modelId="{63A60CC5-13B7-4B99-AE2F-B03142A1F7ED}" type="presOf" srcId="{6D00AE8A-6FBC-4944-99B3-0C44B905654C}" destId="{F8102718-445F-4DA8-ABDD-AEB61BFC2CD2}" srcOrd="0" destOrd="0" presId="urn:microsoft.com/office/officeart/2005/8/layout/process1"/>
    <dgm:cxn modelId="{39B5F3D2-692E-43C1-BFB0-43C873EB564E}" type="presOf" srcId="{6FA334E7-D01E-4FCC-8238-2B1DA8EA5ABB}" destId="{C3F4B7E9-3904-4F45-976A-7506CBFC1FDF}" srcOrd="0" destOrd="0" presId="urn:microsoft.com/office/officeart/2005/8/layout/process1"/>
    <dgm:cxn modelId="{F3C3D0DA-51B8-4E1B-8437-08BFA249997F}" type="presOf" srcId="{71180E83-8D57-415F-BA7C-42D89A8C0C71}" destId="{CF07FB02-D572-4F50-8707-CC670FAAC9BF}" srcOrd="0" destOrd="0" presId="urn:microsoft.com/office/officeart/2005/8/layout/process1"/>
    <dgm:cxn modelId="{D15C95D7-4199-4472-A389-14F986319231}" type="presParOf" srcId="{C3F4B7E9-3904-4F45-976A-7506CBFC1FDF}" destId="{CF07FB02-D572-4F50-8707-CC670FAAC9BF}" srcOrd="0" destOrd="0" presId="urn:microsoft.com/office/officeart/2005/8/layout/process1"/>
    <dgm:cxn modelId="{C707F321-74BC-41AB-9A7F-03AD027B2627}" type="presParOf" srcId="{C3F4B7E9-3904-4F45-976A-7506CBFC1FDF}" destId="{40B92EFD-F94C-4958-96FE-F4FD90BA3170}" srcOrd="1" destOrd="0" presId="urn:microsoft.com/office/officeart/2005/8/layout/process1"/>
    <dgm:cxn modelId="{D8532E89-97B0-473A-94EE-2B55C1B93B56}" type="presParOf" srcId="{40B92EFD-F94C-4958-96FE-F4FD90BA3170}" destId="{0E7D7746-D872-4104-A31A-176EB9612746}" srcOrd="0" destOrd="0" presId="urn:microsoft.com/office/officeart/2005/8/layout/process1"/>
    <dgm:cxn modelId="{E5542A3D-9310-4D9C-B9BD-6369F8D6A2CB}" type="presParOf" srcId="{C3F4B7E9-3904-4F45-976A-7506CBFC1FDF}" destId="{F8102718-445F-4DA8-ABDD-AEB61BFC2CD2}" srcOrd="2" destOrd="0" presId="urn:microsoft.com/office/officeart/2005/8/layout/process1"/>
    <dgm:cxn modelId="{FF1FB530-226E-4E44-B49A-71C171AE52BA}" type="presParOf" srcId="{C3F4B7E9-3904-4F45-976A-7506CBFC1FDF}" destId="{F136976E-A762-4F58-95E3-C1EB27973395}" srcOrd="3" destOrd="0" presId="urn:microsoft.com/office/officeart/2005/8/layout/process1"/>
    <dgm:cxn modelId="{80823284-F081-4062-A975-38448EA188A6}" type="presParOf" srcId="{F136976E-A762-4F58-95E3-C1EB27973395}" destId="{A7578B11-90A8-4731-8877-593C9C2C57C8}" srcOrd="0" destOrd="0" presId="urn:microsoft.com/office/officeart/2005/8/layout/process1"/>
    <dgm:cxn modelId="{C80E863E-C291-4460-809F-2A34C888972E}" type="presParOf" srcId="{C3F4B7E9-3904-4F45-976A-7506CBFC1FDF}" destId="{C7DA6426-E139-4AD2-9D88-0D4D905B28D1}"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2986D42-DC7A-4209-ABCF-C958B3574E58}"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5AA3271-16A7-495C-B0CA-2D2C15A4E6C1}">
      <dgm:prSet/>
      <dgm:spPr/>
      <dgm:t>
        <a:bodyPr/>
        <a:lstStyle/>
        <a:p>
          <a:pPr>
            <a:lnSpc>
              <a:spcPct val="100000"/>
            </a:lnSpc>
          </a:pPr>
          <a:r>
            <a:rPr lang="en-US" b="1" i="0" baseline="0"/>
            <a:t>Map your members</a:t>
          </a:r>
          <a:r>
            <a:rPr lang="en-US" b="0" i="0" baseline="0"/>
            <a:t>: Identify where individuals currently sit on the ladder.</a:t>
          </a:r>
          <a:endParaRPr lang="en-US"/>
        </a:p>
      </dgm:t>
    </dgm:pt>
    <dgm:pt modelId="{DB90C4C4-57C1-48E2-B73D-1A80C639B45E}" type="parTrans" cxnId="{3AC28BD6-1D30-4BB9-A695-45E6B41A81D3}">
      <dgm:prSet/>
      <dgm:spPr/>
      <dgm:t>
        <a:bodyPr/>
        <a:lstStyle/>
        <a:p>
          <a:endParaRPr lang="en-US"/>
        </a:p>
      </dgm:t>
    </dgm:pt>
    <dgm:pt modelId="{C6BD6D09-E0F1-4C9F-9AFA-EE1A4E3017FB}" type="sibTrans" cxnId="{3AC28BD6-1D30-4BB9-A695-45E6B41A81D3}">
      <dgm:prSet/>
      <dgm:spPr/>
      <dgm:t>
        <a:bodyPr/>
        <a:lstStyle/>
        <a:p>
          <a:endParaRPr lang="en-US"/>
        </a:p>
      </dgm:t>
    </dgm:pt>
    <dgm:pt modelId="{95660A97-DCC9-45C0-AB7A-65F011217E9F}">
      <dgm:prSet/>
      <dgm:spPr/>
      <dgm:t>
        <a:bodyPr/>
        <a:lstStyle/>
        <a:p>
          <a:pPr>
            <a:lnSpc>
              <a:spcPct val="100000"/>
            </a:lnSpc>
          </a:pPr>
          <a:r>
            <a:rPr lang="en-US" b="1" i="0" baseline="0"/>
            <a:t>Design your campaign</a:t>
          </a:r>
          <a:r>
            <a:rPr lang="en-US" b="0" i="0" baseline="0"/>
            <a:t>: Align tactics with each stage to meet members where they are.</a:t>
          </a:r>
          <a:endParaRPr lang="en-US"/>
        </a:p>
      </dgm:t>
    </dgm:pt>
    <dgm:pt modelId="{944A119B-68C6-4CF6-AF8F-79A1A99303DD}" type="parTrans" cxnId="{B13A99D1-8819-4C9F-890B-3B5FFDD032AD}">
      <dgm:prSet/>
      <dgm:spPr/>
      <dgm:t>
        <a:bodyPr/>
        <a:lstStyle/>
        <a:p>
          <a:endParaRPr lang="en-US"/>
        </a:p>
      </dgm:t>
    </dgm:pt>
    <dgm:pt modelId="{DF08476D-CA45-4D44-9B51-FC23CF29566A}" type="sibTrans" cxnId="{B13A99D1-8819-4C9F-890B-3B5FFDD032AD}">
      <dgm:prSet/>
      <dgm:spPr/>
      <dgm:t>
        <a:bodyPr/>
        <a:lstStyle/>
        <a:p>
          <a:endParaRPr lang="en-US"/>
        </a:p>
      </dgm:t>
    </dgm:pt>
    <dgm:pt modelId="{72B0ABAA-53B6-47F9-B66A-C3E22A0AF240}">
      <dgm:prSet/>
      <dgm:spPr/>
      <dgm:t>
        <a:bodyPr/>
        <a:lstStyle/>
        <a:p>
          <a:pPr>
            <a:lnSpc>
              <a:spcPct val="100000"/>
            </a:lnSpc>
          </a:pPr>
          <a:r>
            <a:rPr lang="en-US" b="1" i="0" baseline="0"/>
            <a:t>Track progress</a:t>
          </a:r>
          <a:r>
            <a:rPr lang="en-US" b="0" i="0" baseline="0"/>
            <a:t>: Use engagement metrics to assess movement and adjust strategy.</a:t>
          </a:r>
          <a:endParaRPr lang="en-US"/>
        </a:p>
      </dgm:t>
    </dgm:pt>
    <dgm:pt modelId="{B6436572-FCF4-4BAC-9564-B0E795DCCCDA}" type="parTrans" cxnId="{5C4E867E-1726-4725-A164-F8BEEF7C670B}">
      <dgm:prSet/>
      <dgm:spPr/>
      <dgm:t>
        <a:bodyPr/>
        <a:lstStyle/>
        <a:p>
          <a:endParaRPr lang="en-US"/>
        </a:p>
      </dgm:t>
    </dgm:pt>
    <dgm:pt modelId="{3F4E3A6F-F8EF-4854-A394-35C3B88F1B63}" type="sibTrans" cxnId="{5C4E867E-1726-4725-A164-F8BEEF7C670B}">
      <dgm:prSet/>
      <dgm:spPr/>
      <dgm:t>
        <a:bodyPr/>
        <a:lstStyle/>
        <a:p>
          <a:endParaRPr lang="en-US"/>
        </a:p>
      </dgm:t>
    </dgm:pt>
    <dgm:pt modelId="{65C550DC-4A32-4674-AD32-01A48334F72A}">
      <dgm:prSet/>
      <dgm:spPr/>
      <dgm:t>
        <a:bodyPr/>
        <a:lstStyle/>
        <a:p>
          <a:pPr>
            <a:lnSpc>
              <a:spcPct val="100000"/>
            </a:lnSpc>
          </a:pPr>
          <a:r>
            <a:rPr lang="en-US" b="1" i="0" baseline="0"/>
            <a:t>Build culture</a:t>
          </a:r>
          <a:r>
            <a:rPr lang="en-US" b="0" i="0" baseline="0"/>
            <a:t>: Reinforce that union work is shared, valued, and visionary.</a:t>
          </a:r>
          <a:endParaRPr lang="en-US"/>
        </a:p>
      </dgm:t>
    </dgm:pt>
    <dgm:pt modelId="{2C119B2F-D1E8-4B7A-9FCD-D2A2CD002FA2}" type="parTrans" cxnId="{FAE49DEE-CBC9-4D90-9591-997888738199}">
      <dgm:prSet/>
      <dgm:spPr/>
      <dgm:t>
        <a:bodyPr/>
        <a:lstStyle/>
        <a:p>
          <a:endParaRPr lang="en-US"/>
        </a:p>
      </dgm:t>
    </dgm:pt>
    <dgm:pt modelId="{F4ACDEAE-C5E1-4B36-A8E8-2BC9E3BDF5C6}" type="sibTrans" cxnId="{FAE49DEE-CBC9-4D90-9591-997888738199}">
      <dgm:prSet/>
      <dgm:spPr/>
      <dgm:t>
        <a:bodyPr/>
        <a:lstStyle/>
        <a:p>
          <a:endParaRPr lang="en-US"/>
        </a:p>
      </dgm:t>
    </dgm:pt>
    <dgm:pt modelId="{647D765E-6428-4C27-8C70-88C38E7AA106}" type="pres">
      <dgm:prSet presAssocID="{B2986D42-DC7A-4209-ABCF-C958B3574E58}" presName="root" presStyleCnt="0">
        <dgm:presLayoutVars>
          <dgm:dir/>
          <dgm:resizeHandles val="exact"/>
        </dgm:presLayoutVars>
      </dgm:prSet>
      <dgm:spPr/>
    </dgm:pt>
    <dgm:pt modelId="{C85C8A8A-3B95-4F64-996D-EF885FEFC30A}" type="pres">
      <dgm:prSet presAssocID="{C5AA3271-16A7-495C-B0CA-2D2C15A4E6C1}" presName="compNode" presStyleCnt="0"/>
      <dgm:spPr/>
    </dgm:pt>
    <dgm:pt modelId="{B0562E2A-F87D-431B-92E9-13F2267D5B6C}" type="pres">
      <dgm:prSet presAssocID="{C5AA3271-16A7-495C-B0CA-2D2C15A4E6C1}" presName="bgRect" presStyleLbl="bgShp" presStyleIdx="0" presStyleCnt="4"/>
      <dgm:spPr/>
    </dgm:pt>
    <dgm:pt modelId="{C132B18F-9A9A-4799-AEFE-8C3F02BC02E6}" type="pres">
      <dgm:prSet presAssocID="{C5AA3271-16A7-495C-B0CA-2D2C15A4E6C1}"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Hierarchy"/>
        </a:ext>
      </dgm:extLst>
    </dgm:pt>
    <dgm:pt modelId="{5E3E7D5E-E44D-47A1-8502-4F7331823354}" type="pres">
      <dgm:prSet presAssocID="{C5AA3271-16A7-495C-B0CA-2D2C15A4E6C1}" presName="spaceRect" presStyleCnt="0"/>
      <dgm:spPr/>
    </dgm:pt>
    <dgm:pt modelId="{257E07E4-FC8F-4DA0-8C1C-88BECACD5B4C}" type="pres">
      <dgm:prSet presAssocID="{C5AA3271-16A7-495C-B0CA-2D2C15A4E6C1}" presName="parTx" presStyleLbl="revTx" presStyleIdx="0" presStyleCnt="4">
        <dgm:presLayoutVars>
          <dgm:chMax val="0"/>
          <dgm:chPref val="0"/>
        </dgm:presLayoutVars>
      </dgm:prSet>
      <dgm:spPr/>
    </dgm:pt>
    <dgm:pt modelId="{5A717570-2E22-4AD7-BA0D-A6450FF52C9F}" type="pres">
      <dgm:prSet presAssocID="{C6BD6D09-E0F1-4C9F-9AFA-EE1A4E3017FB}" presName="sibTrans" presStyleCnt="0"/>
      <dgm:spPr/>
    </dgm:pt>
    <dgm:pt modelId="{BAF5BAFF-5C70-4339-BA7E-1F5C24762057}" type="pres">
      <dgm:prSet presAssocID="{95660A97-DCC9-45C0-AB7A-65F011217E9F}" presName="compNode" presStyleCnt="0"/>
      <dgm:spPr/>
    </dgm:pt>
    <dgm:pt modelId="{E4CB3B5B-9C07-422C-A685-74D5A0894414}" type="pres">
      <dgm:prSet presAssocID="{95660A97-DCC9-45C0-AB7A-65F011217E9F}" presName="bgRect" presStyleLbl="bgShp" presStyleIdx="1" presStyleCnt="4"/>
      <dgm:spPr/>
    </dgm:pt>
    <dgm:pt modelId="{9F134078-8614-4B0C-8D23-007499C9E817}" type="pres">
      <dgm:prSet presAssocID="{95660A97-DCC9-45C0-AB7A-65F011217E9F}"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hare With Person"/>
        </a:ext>
      </dgm:extLst>
    </dgm:pt>
    <dgm:pt modelId="{0EA774E6-8793-45E9-8A77-37897D16E047}" type="pres">
      <dgm:prSet presAssocID="{95660A97-DCC9-45C0-AB7A-65F011217E9F}" presName="spaceRect" presStyleCnt="0"/>
      <dgm:spPr/>
    </dgm:pt>
    <dgm:pt modelId="{22294D78-5C1C-489F-8336-2D7C5CCA96F8}" type="pres">
      <dgm:prSet presAssocID="{95660A97-DCC9-45C0-AB7A-65F011217E9F}" presName="parTx" presStyleLbl="revTx" presStyleIdx="1" presStyleCnt="4">
        <dgm:presLayoutVars>
          <dgm:chMax val="0"/>
          <dgm:chPref val="0"/>
        </dgm:presLayoutVars>
      </dgm:prSet>
      <dgm:spPr/>
    </dgm:pt>
    <dgm:pt modelId="{497FEC45-3D27-4979-BD3D-3E006024D941}" type="pres">
      <dgm:prSet presAssocID="{DF08476D-CA45-4D44-9B51-FC23CF29566A}" presName="sibTrans" presStyleCnt="0"/>
      <dgm:spPr/>
    </dgm:pt>
    <dgm:pt modelId="{EF747C61-D98C-4279-83F2-1B8CEC622FB2}" type="pres">
      <dgm:prSet presAssocID="{72B0ABAA-53B6-47F9-B66A-C3E22A0AF240}" presName="compNode" presStyleCnt="0"/>
      <dgm:spPr/>
    </dgm:pt>
    <dgm:pt modelId="{E26DD603-8565-41D4-9593-312D47204638}" type="pres">
      <dgm:prSet presAssocID="{72B0ABAA-53B6-47F9-B66A-C3E22A0AF240}" presName="bgRect" presStyleLbl="bgShp" presStyleIdx="2" presStyleCnt="4"/>
      <dgm:spPr/>
    </dgm:pt>
    <dgm:pt modelId="{246D2F66-3D84-422F-96F8-5904297F598D}" type="pres">
      <dgm:prSet presAssocID="{72B0ABAA-53B6-47F9-B66A-C3E22A0AF240}"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Business Growth"/>
        </a:ext>
      </dgm:extLst>
    </dgm:pt>
    <dgm:pt modelId="{AE2ACD4A-CB1C-4F00-B892-95901C8C6355}" type="pres">
      <dgm:prSet presAssocID="{72B0ABAA-53B6-47F9-B66A-C3E22A0AF240}" presName="spaceRect" presStyleCnt="0"/>
      <dgm:spPr/>
    </dgm:pt>
    <dgm:pt modelId="{91069530-649F-4D74-B350-8B0D41357327}" type="pres">
      <dgm:prSet presAssocID="{72B0ABAA-53B6-47F9-B66A-C3E22A0AF240}" presName="parTx" presStyleLbl="revTx" presStyleIdx="2" presStyleCnt="4">
        <dgm:presLayoutVars>
          <dgm:chMax val="0"/>
          <dgm:chPref val="0"/>
        </dgm:presLayoutVars>
      </dgm:prSet>
      <dgm:spPr/>
    </dgm:pt>
    <dgm:pt modelId="{FD6388D6-F08A-4746-8782-A5DDDFAE40B1}" type="pres">
      <dgm:prSet presAssocID="{3F4E3A6F-F8EF-4854-A394-35C3B88F1B63}" presName="sibTrans" presStyleCnt="0"/>
      <dgm:spPr/>
    </dgm:pt>
    <dgm:pt modelId="{F01C802B-799D-4958-9E75-D203B4ACBBBD}" type="pres">
      <dgm:prSet presAssocID="{65C550DC-4A32-4674-AD32-01A48334F72A}" presName="compNode" presStyleCnt="0"/>
      <dgm:spPr/>
    </dgm:pt>
    <dgm:pt modelId="{E16C7720-C1A4-4FA1-87DC-8CA6CFDDF75E}" type="pres">
      <dgm:prSet presAssocID="{65C550DC-4A32-4674-AD32-01A48334F72A}" presName="bgRect" presStyleLbl="bgShp" presStyleIdx="3" presStyleCnt="4"/>
      <dgm:spPr/>
    </dgm:pt>
    <dgm:pt modelId="{D5530DD9-EDDC-472F-9543-049AE8A80C00}" type="pres">
      <dgm:prSet presAssocID="{65C550DC-4A32-4674-AD32-01A48334F72A}"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onnections"/>
        </a:ext>
      </dgm:extLst>
    </dgm:pt>
    <dgm:pt modelId="{0BB93473-98F8-481C-9EAE-EBA237148095}" type="pres">
      <dgm:prSet presAssocID="{65C550DC-4A32-4674-AD32-01A48334F72A}" presName="spaceRect" presStyleCnt="0"/>
      <dgm:spPr/>
    </dgm:pt>
    <dgm:pt modelId="{DFB6A60F-AE6F-4D55-9983-D4481F263E92}" type="pres">
      <dgm:prSet presAssocID="{65C550DC-4A32-4674-AD32-01A48334F72A}" presName="parTx" presStyleLbl="revTx" presStyleIdx="3" presStyleCnt="4">
        <dgm:presLayoutVars>
          <dgm:chMax val="0"/>
          <dgm:chPref val="0"/>
        </dgm:presLayoutVars>
      </dgm:prSet>
      <dgm:spPr/>
    </dgm:pt>
  </dgm:ptLst>
  <dgm:cxnLst>
    <dgm:cxn modelId="{8B25D932-30F2-FF4D-AB54-9AECB02028AD}" type="presOf" srcId="{B2986D42-DC7A-4209-ABCF-C958B3574E58}" destId="{647D765E-6428-4C27-8C70-88C38E7AA106}" srcOrd="0" destOrd="0" presId="urn:microsoft.com/office/officeart/2018/2/layout/IconVerticalSolidList"/>
    <dgm:cxn modelId="{47279C3B-0F25-D444-9D6B-363CD5666428}" type="presOf" srcId="{72B0ABAA-53B6-47F9-B66A-C3E22A0AF240}" destId="{91069530-649F-4D74-B350-8B0D41357327}" srcOrd="0" destOrd="0" presId="urn:microsoft.com/office/officeart/2018/2/layout/IconVerticalSolidList"/>
    <dgm:cxn modelId="{5C4E867E-1726-4725-A164-F8BEEF7C670B}" srcId="{B2986D42-DC7A-4209-ABCF-C958B3574E58}" destId="{72B0ABAA-53B6-47F9-B66A-C3E22A0AF240}" srcOrd="2" destOrd="0" parTransId="{B6436572-FCF4-4BAC-9564-B0E795DCCCDA}" sibTransId="{3F4E3A6F-F8EF-4854-A394-35C3B88F1B63}"/>
    <dgm:cxn modelId="{67806DA0-F20F-5E4F-A4F0-0B1E6A77D2D5}" type="presOf" srcId="{C5AA3271-16A7-495C-B0CA-2D2C15A4E6C1}" destId="{257E07E4-FC8F-4DA0-8C1C-88BECACD5B4C}" srcOrd="0" destOrd="0" presId="urn:microsoft.com/office/officeart/2018/2/layout/IconVerticalSolidList"/>
    <dgm:cxn modelId="{897F6DA2-994E-0A47-BAE3-CD8BE7098CB7}" type="presOf" srcId="{95660A97-DCC9-45C0-AB7A-65F011217E9F}" destId="{22294D78-5C1C-489F-8336-2D7C5CCA96F8}" srcOrd="0" destOrd="0" presId="urn:microsoft.com/office/officeart/2018/2/layout/IconVerticalSolidList"/>
    <dgm:cxn modelId="{B13A99D1-8819-4C9F-890B-3B5FFDD032AD}" srcId="{B2986D42-DC7A-4209-ABCF-C958B3574E58}" destId="{95660A97-DCC9-45C0-AB7A-65F011217E9F}" srcOrd="1" destOrd="0" parTransId="{944A119B-68C6-4CF6-AF8F-79A1A99303DD}" sibTransId="{DF08476D-CA45-4D44-9B51-FC23CF29566A}"/>
    <dgm:cxn modelId="{3AC28BD6-1D30-4BB9-A695-45E6B41A81D3}" srcId="{B2986D42-DC7A-4209-ABCF-C958B3574E58}" destId="{C5AA3271-16A7-495C-B0CA-2D2C15A4E6C1}" srcOrd="0" destOrd="0" parTransId="{DB90C4C4-57C1-48E2-B73D-1A80C639B45E}" sibTransId="{C6BD6D09-E0F1-4C9F-9AFA-EE1A4E3017FB}"/>
    <dgm:cxn modelId="{FAE49DEE-CBC9-4D90-9591-997888738199}" srcId="{B2986D42-DC7A-4209-ABCF-C958B3574E58}" destId="{65C550DC-4A32-4674-AD32-01A48334F72A}" srcOrd="3" destOrd="0" parTransId="{2C119B2F-D1E8-4B7A-9FCD-D2A2CD002FA2}" sibTransId="{F4ACDEAE-C5E1-4B36-A8E8-2BC9E3BDF5C6}"/>
    <dgm:cxn modelId="{ED7766F4-B685-A84D-BC04-C2E0999D9F20}" type="presOf" srcId="{65C550DC-4A32-4674-AD32-01A48334F72A}" destId="{DFB6A60F-AE6F-4D55-9983-D4481F263E92}" srcOrd="0" destOrd="0" presId="urn:microsoft.com/office/officeart/2018/2/layout/IconVerticalSolidList"/>
    <dgm:cxn modelId="{73F8DC93-FFE9-CE4C-9347-E123F27AB449}" type="presParOf" srcId="{647D765E-6428-4C27-8C70-88C38E7AA106}" destId="{C85C8A8A-3B95-4F64-996D-EF885FEFC30A}" srcOrd="0" destOrd="0" presId="urn:microsoft.com/office/officeart/2018/2/layout/IconVerticalSolidList"/>
    <dgm:cxn modelId="{C4698523-1B55-1445-9455-51912790F455}" type="presParOf" srcId="{C85C8A8A-3B95-4F64-996D-EF885FEFC30A}" destId="{B0562E2A-F87D-431B-92E9-13F2267D5B6C}" srcOrd="0" destOrd="0" presId="urn:microsoft.com/office/officeart/2018/2/layout/IconVerticalSolidList"/>
    <dgm:cxn modelId="{220442A4-DF91-5D46-90E0-B4C0917BAEC0}" type="presParOf" srcId="{C85C8A8A-3B95-4F64-996D-EF885FEFC30A}" destId="{C132B18F-9A9A-4799-AEFE-8C3F02BC02E6}" srcOrd="1" destOrd="0" presId="urn:microsoft.com/office/officeart/2018/2/layout/IconVerticalSolidList"/>
    <dgm:cxn modelId="{7E9B8FD9-22C2-494D-87BD-189ED6332D50}" type="presParOf" srcId="{C85C8A8A-3B95-4F64-996D-EF885FEFC30A}" destId="{5E3E7D5E-E44D-47A1-8502-4F7331823354}" srcOrd="2" destOrd="0" presId="urn:microsoft.com/office/officeart/2018/2/layout/IconVerticalSolidList"/>
    <dgm:cxn modelId="{FFB9CC4A-6C8F-E54F-ADA6-A688E06AA38F}" type="presParOf" srcId="{C85C8A8A-3B95-4F64-996D-EF885FEFC30A}" destId="{257E07E4-FC8F-4DA0-8C1C-88BECACD5B4C}" srcOrd="3" destOrd="0" presId="urn:microsoft.com/office/officeart/2018/2/layout/IconVerticalSolidList"/>
    <dgm:cxn modelId="{AD65BFD4-7EE9-3E4A-A024-C3A65DD25398}" type="presParOf" srcId="{647D765E-6428-4C27-8C70-88C38E7AA106}" destId="{5A717570-2E22-4AD7-BA0D-A6450FF52C9F}" srcOrd="1" destOrd="0" presId="urn:microsoft.com/office/officeart/2018/2/layout/IconVerticalSolidList"/>
    <dgm:cxn modelId="{0E63D330-DBF3-6949-A89F-A03E2CC0AE7D}" type="presParOf" srcId="{647D765E-6428-4C27-8C70-88C38E7AA106}" destId="{BAF5BAFF-5C70-4339-BA7E-1F5C24762057}" srcOrd="2" destOrd="0" presId="urn:microsoft.com/office/officeart/2018/2/layout/IconVerticalSolidList"/>
    <dgm:cxn modelId="{0B17B487-7EE4-4940-8D9E-EEDEA4396AE5}" type="presParOf" srcId="{BAF5BAFF-5C70-4339-BA7E-1F5C24762057}" destId="{E4CB3B5B-9C07-422C-A685-74D5A0894414}" srcOrd="0" destOrd="0" presId="urn:microsoft.com/office/officeart/2018/2/layout/IconVerticalSolidList"/>
    <dgm:cxn modelId="{9E42B58F-20BE-284E-90C1-3CBC1DC6D49F}" type="presParOf" srcId="{BAF5BAFF-5C70-4339-BA7E-1F5C24762057}" destId="{9F134078-8614-4B0C-8D23-007499C9E817}" srcOrd="1" destOrd="0" presId="urn:microsoft.com/office/officeart/2018/2/layout/IconVerticalSolidList"/>
    <dgm:cxn modelId="{23954F8B-222A-FF44-BC16-51C6A27FE9F3}" type="presParOf" srcId="{BAF5BAFF-5C70-4339-BA7E-1F5C24762057}" destId="{0EA774E6-8793-45E9-8A77-37897D16E047}" srcOrd="2" destOrd="0" presId="urn:microsoft.com/office/officeart/2018/2/layout/IconVerticalSolidList"/>
    <dgm:cxn modelId="{1F4FE9D5-FCD4-AD43-967E-361AE196997E}" type="presParOf" srcId="{BAF5BAFF-5C70-4339-BA7E-1F5C24762057}" destId="{22294D78-5C1C-489F-8336-2D7C5CCA96F8}" srcOrd="3" destOrd="0" presId="urn:microsoft.com/office/officeart/2018/2/layout/IconVerticalSolidList"/>
    <dgm:cxn modelId="{84EBF95A-072B-0648-A350-4371BE8B0F41}" type="presParOf" srcId="{647D765E-6428-4C27-8C70-88C38E7AA106}" destId="{497FEC45-3D27-4979-BD3D-3E006024D941}" srcOrd="3" destOrd="0" presId="urn:microsoft.com/office/officeart/2018/2/layout/IconVerticalSolidList"/>
    <dgm:cxn modelId="{DBD68E05-86D4-2648-9E9F-E02866CD80FA}" type="presParOf" srcId="{647D765E-6428-4C27-8C70-88C38E7AA106}" destId="{EF747C61-D98C-4279-83F2-1B8CEC622FB2}" srcOrd="4" destOrd="0" presId="urn:microsoft.com/office/officeart/2018/2/layout/IconVerticalSolidList"/>
    <dgm:cxn modelId="{09C5E22F-34F0-A446-839C-35DF242AEF5D}" type="presParOf" srcId="{EF747C61-D98C-4279-83F2-1B8CEC622FB2}" destId="{E26DD603-8565-41D4-9593-312D47204638}" srcOrd="0" destOrd="0" presId="urn:microsoft.com/office/officeart/2018/2/layout/IconVerticalSolidList"/>
    <dgm:cxn modelId="{3DB14451-6343-2947-8847-39011D1AEC41}" type="presParOf" srcId="{EF747C61-D98C-4279-83F2-1B8CEC622FB2}" destId="{246D2F66-3D84-422F-96F8-5904297F598D}" srcOrd="1" destOrd="0" presId="urn:microsoft.com/office/officeart/2018/2/layout/IconVerticalSolidList"/>
    <dgm:cxn modelId="{1B7AAA11-0418-D449-9E74-F2EFE2DC54C9}" type="presParOf" srcId="{EF747C61-D98C-4279-83F2-1B8CEC622FB2}" destId="{AE2ACD4A-CB1C-4F00-B892-95901C8C6355}" srcOrd="2" destOrd="0" presId="urn:microsoft.com/office/officeart/2018/2/layout/IconVerticalSolidList"/>
    <dgm:cxn modelId="{E367C599-05EE-3E40-8282-8940C331CE86}" type="presParOf" srcId="{EF747C61-D98C-4279-83F2-1B8CEC622FB2}" destId="{91069530-649F-4D74-B350-8B0D41357327}" srcOrd="3" destOrd="0" presId="urn:microsoft.com/office/officeart/2018/2/layout/IconVerticalSolidList"/>
    <dgm:cxn modelId="{3172ED28-7022-8243-BCA6-049A52161F66}" type="presParOf" srcId="{647D765E-6428-4C27-8C70-88C38E7AA106}" destId="{FD6388D6-F08A-4746-8782-A5DDDFAE40B1}" srcOrd="5" destOrd="0" presId="urn:microsoft.com/office/officeart/2018/2/layout/IconVerticalSolidList"/>
    <dgm:cxn modelId="{A40C090B-2EB1-A44A-B65E-EB9C64E9D414}" type="presParOf" srcId="{647D765E-6428-4C27-8C70-88C38E7AA106}" destId="{F01C802B-799D-4958-9E75-D203B4ACBBBD}" srcOrd="6" destOrd="0" presId="urn:microsoft.com/office/officeart/2018/2/layout/IconVerticalSolidList"/>
    <dgm:cxn modelId="{5270D49C-40C6-8440-9599-EDF517547F26}" type="presParOf" srcId="{F01C802B-799D-4958-9E75-D203B4ACBBBD}" destId="{E16C7720-C1A4-4FA1-87DC-8CA6CFDDF75E}" srcOrd="0" destOrd="0" presId="urn:microsoft.com/office/officeart/2018/2/layout/IconVerticalSolidList"/>
    <dgm:cxn modelId="{CA338B72-CD1E-E640-9C59-7E3F7C846AA0}" type="presParOf" srcId="{F01C802B-799D-4958-9E75-D203B4ACBBBD}" destId="{D5530DD9-EDDC-472F-9543-049AE8A80C00}" srcOrd="1" destOrd="0" presId="urn:microsoft.com/office/officeart/2018/2/layout/IconVerticalSolidList"/>
    <dgm:cxn modelId="{63863555-EEA9-CB43-99E2-3E4D1C86F6D1}" type="presParOf" srcId="{F01C802B-799D-4958-9E75-D203B4ACBBBD}" destId="{0BB93473-98F8-481C-9EAE-EBA237148095}" srcOrd="2" destOrd="0" presId="urn:microsoft.com/office/officeart/2018/2/layout/IconVerticalSolidList"/>
    <dgm:cxn modelId="{96CC45AD-7226-C84A-B66C-15B6A4329FC5}" type="presParOf" srcId="{F01C802B-799D-4958-9E75-D203B4ACBBBD}" destId="{DFB6A60F-AE6F-4D55-9983-D4481F263E9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2CC39A-1F88-417F-8AF3-66A4A511BB80}">
      <dsp:nvSpPr>
        <dsp:cNvPr id="0" name=""/>
        <dsp:cNvSpPr/>
      </dsp:nvSpPr>
      <dsp:spPr>
        <a:xfrm>
          <a:off x="0" y="170518"/>
          <a:ext cx="11411363" cy="227951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5ECF09D-2B29-405C-A9A0-6B58E607C66D}">
      <dsp:nvSpPr>
        <dsp:cNvPr id="0" name=""/>
        <dsp:cNvSpPr/>
      </dsp:nvSpPr>
      <dsp:spPr>
        <a:xfrm>
          <a:off x="689552" y="683408"/>
          <a:ext cx="1254957" cy="125373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A9C9360-FD69-41F2-AC91-8F8FF2C22F31}">
      <dsp:nvSpPr>
        <dsp:cNvPr id="0" name=""/>
        <dsp:cNvSpPr/>
      </dsp:nvSpPr>
      <dsp:spPr>
        <a:xfrm>
          <a:off x="2634063" y="170518"/>
          <a:ext cx="8772147" cy="22817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484" tIns="241484" rIns="241484" bIns="241484" numCol="1" spcCol="1270" anchor="ctr" anchorCtr="0">
          <a:noAutofit/>
        </a:bodyPr>
        <a:lstStyle/>
        <a:p>
          <a:pPr marL="0" lvl="0" indent="0" algn="l" defTabSz="1066800">
            <a:lnSpc>
              <a:spcPct val="90000"/>
            </a:lnSpc>
            <a:spcBef>
              <a:spcPct val="0"/>
            </a:spcBef>
            <a:spcAft>
              <a:spcPct val="35000"/>
            </a:spcAft>
            <a:buNone/>
          </a:pPr>
          <a:r>
            <a:rPr lang="en-US" sz="2400" b="1" kern="1200"/>
            <a:t>The "if" (the urgent challenge):</a:t>
          </a:r>
          <a:r>
            <a:rPr lang="en-US" sz="2400" kern="1200"/>
            <a:t> This section identifies the immediate problem, threat, or opportunity facing the community. It creates a sense of urgency that demands a response. In the example, the immediate threat is the company's new policy raising health insurance premiums.</a:t>
          </a:r>
        </a:p>
      </dsp:txBody>
      <dsp:txXfrm>
        <a:off x="2634063" y="170518"/>
        <a:ext cx="8772147" cy="2281741"/>
      </dsp:txXfrm>
    </dsp:sp>
    <dsp:sp modelId="{338A8CA2-1A99-47D8-9892-DA9B670EDF13}">
      <dsp:nvSpPr>
        <dsp:cNvPr id="0" name=""/>
        <dsp:cNvSpPr/>
      </dsp:nvSpPr>
      <dsp:spPr>
        <a:xfrm>
          <a:off x="0" y="2849084"/>
          <a:ext cx="11411363" cy="2279513"/>
        </a:xfrm>
        <a:prstGeom prst="roundRect">
          <a:avLst>
            <a:gd name="adj" fmla="val 10000"/>
          </a:avLst>
        </a:prstGeom>
        <a:solidFill>
          <a:schemeClr val="accent5">
            <a:lumMod val="60000"/>
            <a:lumOff val="40000"/>
          </a:schemeClr>
        </a:solidFill>
        <a:ln>
          <a:noFill/>
        </a:ln>
        <a:effectLst/>
      </dsp:spPr>
      <dsp:style>
        <a:lnRef idx="0">
          <a:scrgbClr r="0" g="0" b="0"/>
        </a:lnRef>
        <a:fillRef idx="1">
          <a:scrgbClr r="0" g="0" b="0"/>
        </a:fillRef>
        <a:effectRef idx="0">
          <a:scrgbClr r="0" g="0" b="0"/>
        </a:effectRef>
        <a:fontRef idx="minor"/>
      </dsp:style>
    </dsp:sp>
    <dsp:sp modelId="{323AEF46-A6D1-4FFE-B21B-34B87EC679EA}">
      <dsp:nvSpPr>
        <dsp:cNvPr id="0" name=""/>
        <dsp:cNvSpPr/>
      </dsp:nvSpPr>
      <dsp:spPr>
        <a:xfrm>
          <a:off x="689552" y="3361974"/>
          <a:ext cx="1254957" cy="1253732"/>
        </a:xfrm>
        <a:prstGeom prst="rect">
          <a:avLst/>
        </a:prstGeom>
        <a:blipFill>
          <a:blip xmlns:r="http://schemas.openxmlformats.org/officeDocument/2006/relationships">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974DC8C-A685-4148-ADDC-AA3A8B2FC5C3}">
      <dsp:nvSpPr>
        <dsp:cNvPr id="0" name=""/>
        <dsp:cNvSpPr/>
      </dsp:nvSpPr>
      <dsp:spPr>
        <a:xfrm>
          <a:off x="2634063" y="2849084"/>
          <a:ext cx="5135113" cy="22817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484" tIns="241484" rIns="241484" bIns="241484" numCol="1" spcCol="1270" anchor="ctr" anchorCtr="0">
          <a:noAutofit/>
        </a:bodyPr>
        <a:lstStyle/>
        <a:p>
          <a:pPr marL="0" lvl="0" indent="0" algn="l" defTabSz="800100">
            <a:lnSpc>
              <a:spcPct val="90000"/>
            </a:lnSpc>
            <a:spcBef>
              <a:spcPct val="0"/>
            </a:spcBef>
            <a:spcAft>
              <a:spcPct val="35000"/>
            </a:spcAft>
            <a:buNone/>
          </a:pPr>
          <a:r>
            <a:rPr lang="en-US" sz="1800" b="1" kern="1200"/>
            <a:t>The "then" (the contrasting futures):</a:t>
          </a:r>
          <a:r>
            <a:rPr lang="en-US" sz="1800" kern="1200"/>
            <a:t> This part presents two possible outcomes based on the community's choice. It starkly contrasts the negative consequences of inaction with the positive, hopeful vision of success through collective action. In the example:</a:t>
          </a:r>
        </a:p>
      </dsp:txBody>
      <dsp:txXfrm>
        <a:off x="2634063" y="2849084"/>
        <a:ext cx="5135113" cy="2281741"/>
      </dsp:txXfrm>
    </dsp:sp>
    <dsp:sp modelId="{0CAE477B-9211-4BFD-B16C-DD27A93531A8}">
      <dsp:nvSpPr>
        <dsp:cNvPr id="0" name=""/>
        <dsp:cNvSpPr/>
      </dsp:nvSpPr>
      <dsp:spPr>
        <a:xfrm>
          <a:off x="7769176" y="2849084"/>
          <a:ext cx="3637034" cy="22817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484" tIns="241484" rIns="241484" bIns="241484" numCol="1" spcCol="1270" anchor="ctr" anchorCtr="0">
          <a:noAutofit/>
        </a:bodyPr>
        <a:lstStyle/>
        <a:p>
          <a:pPr marL="0" lvl="0" indent="0" algn="l" defTabSz="800100">
            <a:lnSpc>
              <a:spcPct val="90000"/>
            </a:lnSpc>
            <a:spcBef>
              <a:spcPct val="0"/>
            </a:spcBef>
            <a:spcAft>
              <a:spcPct val="35000"/>
            </a:spcAft>
            <a:buNone/>
          </a:pPr>
          <a:r>
            <a:rPr lang="en-US" sz="1800" b="1" kern="1200"/>
            <a:t>Inaction leads to a negative future:</a:t>
          </a:r>
          <a:r>
            <a:rPr lang="en-US" sz="1800" kern="1200"/>
            <a:t> Families forced to choose between health and groceries.</a:t>
          </a:r>
        </a:p>
        <a:p>
          <a:pPr marL="0" lvl="0" indent="0" algn="l" defTabSz="800100">
            <a:lnSpc>
              <a:spcPct val="90000"/>
            </a:lnSpc>
            <a:spcBef>
              <a:spcPct val="0"/>
            </a:spcBef>
            <a:spcAft>
              <a:spcPct val="35000"/>
            </a:spcAft>
            <a:buNone/>
          </a:pPr>
          <a:r>
            <a:rPr lang="en-US" sz="1800" b="1" kern="1200"/>
            <a:t>Collective action leads to a hopeful future:</a:t>
          </a:r>
          <a:r>
            <a:rPr lang="en-US" sz="1800" kern="1200"/>
            <a:t> Winning the benefits the workers and their families need. </a:t>
          </a:r>
        </a:p>
      </dsp:txBody>
      <dsp:txXfrm>
        <a:off x="7769176" y="2849084"/>
        <a:ext cx="3637034" cy="22817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07FB02-D572-4F50-8707-CC670FAAC9BF}">
      <dsp:nvSpPr>
        <dsp:cNvPr id="0" name=""/>
        <dsp:cNvSpPr/>
      </dsp:nvSpPr>
      <dsp:spPr>
        <a:xfrm>
          <a:off x="8890" y="294916"/>
          <a:ext cx="2657265" cy="1594359"/>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a:t>Who</a:t>
          </a:r>
        </a:p>
      </dsp:txBody>
      <dsp:txXfrm>
        <a:off x="55587" y="341613"/>
        <a:ext cx="2563871" cy="1500965"/>
      </dsp:txXfrm>
    </dsp:sp>
    <dsp:sp modelId="{40B92EFD-F94C-4958-96FE-F4FD90BA3170}">
      <dsp:nvSpPr>
        <dsp:cNvPr id="0" name=""/>
        <dsp:cNvSpPr/>
      </dsp:nvSpPr>
      <dsp:spPr>
        <a:xfrm>
          <a:off x="2931881" y="762595"/>
          <a:ext cx="563340" cy="659001"/>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2931881" y="894395"/>
        <a:ext cx="394338" cy="395401"/>
      </dsp:txXfrm>
    </dsp:sp>
    <dsp:sp modelId="{F8102718-445F-4DA8-ABDD-AEB61BFC2CD2}">
      <dsp:nvSpPr>
        <dsp:cNvPr id="0" name=""/>
        <dsp:cNvSpPr/>
      </dsp:nvSpPr>
      <dsp:spPr>
        <a:xfrm>
          <a:off x="3729061" y="294916"/>
          <a:ext cx="2657265" cy="1594359"/>
        </a:xfrm>
        <a:prstGeom prst="roundRect">
          <a:avLst>
            <a:gd name="adj" fmla="val 10000"/>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a:t>To Do What</a:t>
          </a:r>
        </a:p>
      </dsp:txBody>
      <dsp:txXfrm>
        <a:off x="3775758" y="341613"/>
        <a:ext cx="2563871" cy="1500965"/>
      </dsp:txXfrm>
    </dsp:sp>
    <dsp:sp modelId="{F136976E-A762-4F58-95E3-C1EB27973395}">
      <dsp:nvSpPr>
        <dsp:cNvPr id="0" name=""/>
        <dsp:cNvSpPr/>
      </dsp:nvSpPr>
      <dsp:spPr>
        <a:xfrm>
          <a:off x="6652053" y="762595"/>
          <a:ext cx="563340" cy="659001"/>
        </a:xfrm>
        <a:prstGeom prst="rightArrow">
          <a:avLst>
            <a:gd name="adj1" fmla="val 60000"/>
            <a:gd name="adj2" fmla="val 50000"/>
          </a:avLst>
        </a:prstGeom>
        <a:solidFill>
          <a:srgbClr val="00B0F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6652053" y="894395"/>
        <a:ext cx="394338" cy="395401"/>
      </dsp:txXfrm>
    </dsp:sp>
    <dsp:sp modelId="{C7DA6426-E139-4AD2-9D88-0D4D905B28D1}">
      <dsp:nvSpPr>
        <dsp:cNvPr id="0" name=""/>
        <dsp:cNvSpPr/>
      </dsp:nvSpPr>
      <dsp:spPr>
        <a:xfrm>
          <a:off x="7449232" y="294916"/>
          <a:ext cx="2657265" cy="1594359"/>
        </a:xfrm>
        <a:prstGeom prst="roundRect">
          <a:avLst>
            <a:gd name="adj" fmla="val 10000"/>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a:t>Win by When</a:t>
          </a:r>
        </a:p>
      </dsp:txBody>
      <dsp:txXfrm>
        <a:off x="7495929" y="341613"/>
        <a:ext cx="2563871" cy="150096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562E2A-F87D-431B-92E9-13F2267D5B6C}">
      <dsp:nvSpPr>
        <dsp:cNvPr id="0" name=""/>
        <dsp:cNvSpPr/>
      </dsp:nvSpPr>
      <dsp:spPr>
        <a:xfrm>
          <a:off x="0" y="2319"/>
          <a:ext cx="6243639" cy="117542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132B18F-9A9A-4799-AEFE-8C3F02BC02E6}">
      <dsp:nvSpPr>
        <dsp:cNvPr id="0" name=""/>
        <dsp:cNvSpPr/>
      </dsp:nvSpPr>
      <dsp:spPr>
        <a:xfrm>
          <a:off x="355565" y="266789"/>
          <a:ext cx="646481" cy="64648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57E07E4-FC8F-4DA0-8C1C-88BECACD5B4C}">
      <dsp:nvSpPr>
        <dsp:cNvPr id="0" name=""/>
        <dsp:cNvSpPr/>
      </dsp:nvSpPr>
      <dsp:spPr>
        <a:xfrm>
          <a:off x="1357611" y="2319"/>
          <a:ext cx="4886027" cy="1175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399" tIns="124399" rIns="124399" bIns="124399" numCol="1" spcCol="1270" anchor="ctr" anchorCtr="0">
          <a:noAutofit/>
        </a:bodyPr>
        <a:lstStyle/>
        <a:p>
          <a:pPr marL="0" lvl="0" indent="0" algn="l" defTabSz="800100">
            <a:lnSpc>
              <a:spcPct val="100000"/>
            </a:lnSpc>
            <a:spcBef>
              <a:spcPct val="0"/>
            </a:spcBef>
            <a:spcAft>
              <a:spcPct val="35000"/>
            </a:spcAft>
            <a:buNone/>
          </a:pPr>
          <a:r>
            <a:rPr lang="en-US" sz="1800" b="1" i="0" kern="1200" baseline="0"/>
            <a:t>Map your members</a:t>
          </a:r>
          <a:r>
            <a:rPr lang="en-US" sz="1800" b="0" i="0" kern="1200" baseline="0"/>
            <a:t>: Identify where individuals currently sit on the ladder.</a:t>
          </a:r>
          <a:endParaRPr lang="en-US" sz="1800" kern="1200"/>
        </a:p>
      </dsp:txBody>
      <dsp:txXfrm>
        <a:off x="1357611" y="2319"/>
        <a:ext cx="4886027" cy="1175421"/>
      </dsp:txXfrm>
    </dsp:sp>
    <dsp:sp modelId="{E4CB3B5B-9C07-422C-A685-74D5A0894414}">
      <dsp:nvSpPr>
        <dsp:cNvPr id="0" name=""/>
        <dsp:cNvSpPr/>
      </dsp:nvSpPr>
      <dsp:spPr>
        <a:xfrm>
          <a:off x="0" y="1471596"/>
          <a:ext cx="6243639" cy="117542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134078-8614-4B0C-8D23-007499C9E817}">
      <dsp:nvSpPr>
        <dsp:cNvPr id="0" name=""/>
        <dsp:cNvSpPr/>
      </dsp:nvSpPr>
      <dsp:spPr>
        <a:xfrm>
          <a:off x="355565" y="1736066"/>
          <a:ext cx="646481" cy="64648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2294D78-5C1C-489F-8336-2D7C5CCA96F8}">
      <dsp:nvSpPr>
        <dsp:cNvPr id="0" name=""/>
        <dsp:cNvSpPr/>
      </dsp:nvSpPr>
      <dsp:spPr>
        <a:xfrm>
          <a:off x="1357611" y="1471596"/>
          <a:ext cx="4886027" cy="1175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399" tIns="124399" rIns="124399" bIns="124399" numCol="1" spcCol="1270" anchor="ctr" anchorCtr="0">
          <a:noAutofit/>
        </a:bodyPr>
        <a:lstStyle/>
        <a:p>
          <a:pPr marL="0" lvl="0" indent="0" algn="l" defTabSz="800100">
            <a:lnSpc>
              <a:spcPct val="100000"/>
            </a:lnSpc>
            <a:spcBef>
              <a:spcPct val="0"/>
            </a:spcBef>
            <a:spcAft>
              <a:spcPct val="35000"/>
            </a:spcAft>
            <a:buNone/>
          </a:pPr>
          <a:r>
            <a:rPr lang="en-US" sz="1800" b="1" i="0" kern="1200" baseline="0"/>
            <a:t>Design your campaign</a:t>
          </a:r>
          <a:r>
            <a:rPr lang="en-US" sz="1800" b="0" i="0" kern="1200" baseline="0"/>
            <a:t>: Align tactics with each stage to meet members where they are.</a:t>
          </a:r>
          <a:endParaRPr lang="en-US" sz="1800" kern="1200"/>
        </a:p>
      </dsp:txBody>
      <dsp:txXfrm>
        <a:off x="1357611" y="1471596"/>
        <a:ext cx="4886027" cy="1175421"/>
      </dsp:txXfrm>
    </dsp:sp>
    <dsp:sp modelId="{E26DD603-8565-41D4-9593-312D47204638}">
      <dsp:nvSpPr>
        <dsp:cNvPr id="0" name=""/>
        <dsp:cNvSpPr/>
      </dsp:nvSpPr>
      <dsp:spPr>
        <a:xfrm>
          <a:off x="0" y="2940873"/>
          <a:ext cx="6243639" cy="117542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6D2F66-3D84-422F-96F8-5904297F598D}">
      <dsp:nvSpPr>
        <dsp:cNvPr id="0" name=""/>
        <dsp:cNvSpPr/>
      </dsp:nvSpPr>
      <dsp:spPr>
        <a:xfrm>
          <a:off x="355565" y="3205343"/>
          <a:ext cx="646481" cy="64648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1069530-649F-4D74-B350-8B0D41357327}">
      <dsp:nvSpPr>
        <dsp:cNvPr id="0" name=""/>
        <dsp:cNvSpPr/>
      </dsp:nvSpPr>
      <dsp:spPr>
        <a:xfrm>
          <a:off x="1357611" y="2940873"/>
          <a:ext cx="4886027" cy="1175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399" tIns="124399" rIns="124399" bIns="124399" numCol="1" spcCol="1270" anchor="ctr" anchorCtr="0">
          <a:noAutofit/>
        </a:bodyPr>
        <a:lstStyle/>
        <a:p>
          <a:pPr marL="0" lvl="0" indent="0" algn="l" defTabSz="800100">
            <a:lnSpc>
              <a:spcPct val="100000"/>
            </a:lnSpc>
            <a:spcBef>
              <a:spcPct val="0"/>
            </a:spcBef>
            <a:spcAft>
              <a:spcPct val="35000"/>
            </a:spcAft>
            <a:buNone/>
          </a:pPr>
          <a:r>
            <a:rPr lang="en-US" sz="1800" b="1" i="0" kern="1200" baseline="0"/>
            <a:t>Track progress</a:t>
          </a:r>
          <a:r>
            <a:rPr lang="en-US" sz="1800" b="0" i="0" kern="1200" baseline="0"/>
            <a:t>: Use engagement metrics to assess movement and adjust strategy.</a:t>
          </a:r>
          <a:endParaRPr lang="en-US" sz="1800" kern="1200"/>
        </a:p>
      </dsp:txBody>
      <dsp:txXfrm>
        <a:off x="1357611" y="2940873"/>
        <a:ext cx="4886027" cy="1175421"/>
      </dsp:txXfrm>
    </dsp:sp>
    <dsp:sp modelId="{E16C7720-C1A4-4FA1-87DC-8CA6CFDDF75E}">
      <dsp:nvSpPr>
        <dsp:cNvPr id="0" name=""/>
        <dsp:cNvSpPr/>
      </dsp:nvSpPr>
      <dsp:spPr>
        <a:xfrm>
          <a:off x="0" y="4410150"/>
          <a:ext cx="6243639" cy="117542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530DD9-EDDC-472F-9543-049AE8A80C00}">
      <dsp:nvSpPr>
        <dsp:cNvPr id="0" name=""/>
        <dsp:cNvSpPr/>
      </dsp:nvSpPr>
      <dsp:spPr>
        <a:xfrm>
          <a:off x="355565" y="4674620"/>
          <a:ext cx="646481" cy="64648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FB6A60F-AE6F-4D55-9983-D4481F263E92}">
      <dsp:nvSpPr>
        <dsp:cNvPr id="0" name=""/>
        <dsp:cNvSpPr/>
      </dsp:nvSpPr>
      <dsp:spPr>
        <a:xfrm>
          <a:off x="1357611" y="4410150"/>
          <a:ext cx="4886027" cy="1175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399" tIns="124399" rIns="124399" bIns="124399" numCol="1" spcCol="1270" anchor="ctr" anchorCtr="0">
          <a:noAutofit/>
        </a:bodyPr>
        <a:lstStyle/>
        <a:p>
          <a:pPr marL="0" lvl="0" indent="0" algn="l" defTabSz="800100">
            <a:lnSpc>
              <a:spcPct val="100000"/>
            </a:lnSpc>
            <a:spcBef>
              <a:spcPct val="0"/>
            </a:spcBef>
            <a:spcAft>
              <a:spcPct val="35000"/>
            </a:spcAft>
            <a:buNone/>
          </a:pPr>
          <a:r>
            <a:rPr lang="en-US" sz="1800" b="1" i="0" kern="1200" baseline="0"/>
            <a:t>Build culture</a:t>
          </a:r>
          <a:r>
            <a:rPr lang="en-US" sz="1800" b="0" i="0" kern="1200" baseline="0"/>
            <a:t>: Reinforce that union work is shared, valued, and visionary.</a:t>
          </a:r>
          <a:endParaRPr lang="en-US" sz="1800" kern="1200"/>
        </a:p>
      </dsp:txBody>
      <dsp:txXfrm>
        <a:off x="1357611" y="4410150"/>
        <a:ext cx="4886027" cy="1175421"/>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6/11/26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6/11/26</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ADF99-F437-7B89-E4A6-DB3CF04CD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1D9E6-5EBD-5E5C-6EFB-B1F86D544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82E773-EF86-5524-F29A-4DF0564934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A437E2-AEE6-BA35-E0DA-1B2F991CC99B}"/>
              </a:ext>
            </a:extLst>
          </p:cNvPr>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3775578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244D3-830A-FBE6-FE2B-FD0836A37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F70DC-C317-AE7E-DD22-D9FCA2A44B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F9C93F-F1B1-3F5A-ADFB-30035A7BD4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A3A134-056D-2C6D-4287-F8886F34F2B3}"/>
              </a:ext>
            </a:extLst>
          </p:cNvPr>
          <p:cNvSpPr>
            <a:spLocks noGrp="1"/>
          </p:cNvSpPr>
          <p:nvPr>
            <p:ph type="sldNum" sz="quarter" idx="5"/>
          </p:nvPr>
        </p:nvSpPr>
        <p:spPr/>
        <p:txBody>
          <a:bodyPr/>
          <a:lstStyle/>
          <a:p>
            <a:fld id="{979DA763-8D56-48F7-A1A9-3B4AE30C1F04}" type="slidenum">
              <a:rPr lang="en-US" smtClean="0"/>
              <a:t>3</a:t>
            </a:fld>
            <a:endParaRPr lang="en-US"/>
          </a:p>
        </p:txBody>
      </p:sp>
    </p:spTree>
    <p:extLst>
      <p:ext uri="{BB962C8B-B14F-4D97-AF65-F5344CB8AC3E}">
        <p14:creationId xmlns:p14="http://schemas.microsoft.com/office/powerpoint/2010/main" val="23264538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41068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The learning goals of this training session are to help participants understand the difference between strategy and tactics, learn how joyful and creative tactics build power and participation, prepare for strategic pivots in response to redline actions, and practice designing campaign tactics that escalate effectively. These goals are aligned with the broader objective of empowering organizers to build resilient and impactful campaigns.</a:t>
            </a:r>
          </a:p>
        </p:txBody>
      </p:sp>
      <p:sp>
        <p:nvSpPr>
          <p:cNvPr id="4" name="Slide Number Placeholder 3"/>
          <p:cNvSpPr>
            <a:spLocks noGrp="1"/>
          </p:cNvSpPr>
          <p:nvPr>
            <p:ph type="sldNum" sz="quarter" idx="5"/>
          </p:nvPr>
        </p:nvSpPr>
        <p:spPr/>
        <p:txBody>
          <a:bodyPr/>
          <a:lstStyle/>
          <a:p>
            <a:fld id="{DB69731F-0E02-44F4-998F-A245E9CF3A0D}" type="slidenum">
              <a:t>11</a:t>
            </a:fld>
            <a:endParaRPr lang="en-US"/>
          </a:p>
        </p:txBody>
      </p:sp>
    </p:spTree>
    <p:extLst>
      <p:ext uri="{BB962C8B-B14F-4D97-AF65-F5344CB8AC3E}">
        <p14:creationId xmlns:p14="http://schemas.microsoft.com/office/powerpoint/2010/main" val="9370577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Strategy is the overarching plan that guides a campaign toward its goals, while tactics are the specific actions taken to implement that strategy. A critical distinction for effective campaigning is understanding that organizing a rally or petition is not a strategy but a tactic. Before selecting tactics, organizers must analyze the problem, identify their goals, understand their target, and determine the forms of power they can leverage. As Alvin Toffler famously said, 'If you don’t have a strategy, you’re part of someone else’s strategy.'</a:t>
            </a:r>
          </a:p>
        </p:txBody>
      </p:sp>
      <p:sp>
        <p:nvSpPr>
          <p:cNvPr id="4" name="Slide Number Placeholder 3"/>
          <p:cNvSpPr>
            <a:spLocks noGrp="1"/>
          </p:cNvSpPr>
          <p:nvPr>
            <p:ph type="sldNum" sz="quarter" idx="5"/>
          </p:nvPr>
        </p:nvSpPr>
        <p:spPr/>
        <p:txBody>
          <a:bodyPr/>
          <a:lstStyle/>
          <a:p>
            <a:fld id="{DB69731F-0E02-44F4-998F-A245E9CF3A0D}" type="slidenum">
              <a:t>22</a:t>
            </a:fld>
            <a:endParaRPr lang="en-US"/>
          </a:p>
        </p:txBody>
      </p:sp>
    </p:spTree>
    <p:extLst>
      <p:ext uri="{BB962C8B-B14F-4D97-AF65-F5344CB8AC3E}">
        <p14:creationId xmlns:p14="http://schemas.microsoft.com/office/powerpoint/2010/main" val="31809776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Joyful escalation involves using creative and engaging tactics to build participation, morale, and public support. Examples include coordinated color days, art builds, song creation, and community rallies. These actions not only energize the base but also attract media attention and sway undecided stakeholders. Joyful tactics are strategic tools that demonstrate solidarity and amplify the campaign’s message in a positive and inclusive manner.</a:t>
            </a:r>
          </a:p>
        </p:txBody>
      </p:sp>
      <p:sp>
        <p:nvSpPr>
          <p:cNvPr id="4" name="Slide Number Placeholder 3"/>
          <p:cNvSpPr>
            <a:spLocks noGrp="1"/>
          </p:cNvSpPr>
          <p:nvPr>
            <p:ph type="sldNum" sz="quarter" idx="5"/>
          </p:nvPr>
        </p:nvSpPr>
        <p:spPr/>
        <p:txBody>
          <a:bodyPr/>
          <a:lstStyle/>
          <a:p>
            <a:fld id="{DB69731F-0E02-44F4-998F-A245E9CF3A0D}" type="slidenum">
              <a:t>23</a:t>
            </a:fld>
            <a:endParaRPr lang="en-US"/>
          </a:p>
        </p:txBody>
      </p:sp>
    </p:spTree>
    <p:extLst>
      <p:ext uri="{BB962C8B-B14F-4D97-AF65-F5344CB8AC3E}">
        <p14:creationId xmlns:p14="http://schemas.microsoft.com/office/powerpoint/2010/main" val="26120140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9" name="Google Shape;319;p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20" name="Google Shape;320;p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25</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1" name="Google Shape;361;p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62" name="Google Shape;362;p3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27</a:t>
            </a:fld>
            <a:endParaRPr/>
          </a:p>
        </p:txBody>
      </p:sp>
    </p:spTree>
    <p:extLst>
      <p:ext uri="{BB962C8B-B14F-4D97-AF65-F5344CB8AC3E}">
        <p14:creationId xmlns:p14="http://schemas.microsoft.com/office/powerpoint/2010/main" val="10972856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2414b17fea8_0_3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7" name="Google Shape;377;g2414b17fea8_0_3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78" name="Google Shape;378;g2414b17fea8_0_3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28</a:t>
            </a:fld>
            <a:endParaRPr/>
          </a:p>
        </p:txBody>
      </p:sp>
    </p:spTree>
    <p:extLst>
      <p:ext uri="{BB962C8B-B14F-4D97-AF65-F5344CB8AC3E}">
        <p14:creationId xmlns:p14="http://schemas.microsoft.com/office/powerpoint/2010/main" val="33365968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9" name="Google Shape;369;p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70" name="Google Shape;370;p3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29</a:t>
            </a:fld>
            <a:endParaRPr/>
          </a:p>
        </p:txBody>
      </p:sp>
    </p:spTree>
    <p:extLst>
      <p:ext uri="{BB962C8B-B14F-4D97-AF65-F5344CB8AC3E}">
        <p14:creationId xmlns:p14="http://schemas.microsoft.com/office/powerpoint/2010/main" val="34769562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neahq-my.sharepoint.com/personal/eholmes_nea_org/_layouts/15/Doc.aspx?sourcedoc=%7B03152F2B-D5B9-4D15-B557-274772442337%7D&amp;file=3.3%20Plan%20Out%20Your%20Tactics.docx&amp;action=default&amp;mobileredirect=true,https://neahq-my.sharepoint.com/personal/eholmes_nea_org/Documents/Microsoft%20Copilot%20Chat%20Files/2.20%20Tactics%20Examples.pdf
Teams will use a tactic planning table to organize their ideas. The table includes fields for the tactic name, objective, target, power leveraged, and success metric. This structured approach ensures that each tactic is aligned with the campaign’s strategy and goals. It also helps teams evaluate the feasibility and impact of their actions, ensuring that resources are used effectively and that each tactic contributes to building momentum.
</a:t>
            </a:r>
          </a:p>
        </p:txBody>
      </p:sp>
      <p:sp>
        <p:nvSpPr>
          <p:cNvPr id="4" name="Slide Number Placeholder 3"/>
          <p:cNvSpPr>
            <a:spLocks noGrp="1"/>
          </p:cNvSpPr>
          <p:nvPr>
            <p:ph type="sldNum" sz="quarter" idx="5"/>
          </p:nvPr>
        </p:nvSpPr>
        <p:spPr/>
        <p:txBody>
          <a:bodyPr/>
          <a:lstStyle/>
          <a:p>
            <a:fld id="{DB69731F-0E02-44F4-998F-A245E9CF3A0D}" type="slidenum">
              <a:t>31</a:t>
            </a:fld>
            <a:endParaRPr lang="en-US"/>
          </a:p>
        </p:txBody>
      </p:sp>
    </p:spTree>
    <p:extLst>
      <p:ext uri="{BB962C8B-B14F-4D97-AF65-F5344CB8AC3E}">
        <p14:creationId xmlns:p14="http://schemas.microsoft.com/office/powerpoint/2010/main" val="35894940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 redline event occurs when an employer crosses a legal or ethical boundary, such as firing organizers, surveillance, or threats. In response, campaigns must pivot from internal organizing to public exposure and worker protection. Strategic pivots include filing Unfair Labor Practice charges, launching media campaigns, staging rallies, and building community alliances. These actions shift the narrative and leverage the employer’s overreach to galvanize support and increase pressure.</a:t>
            </a:r>
          </a:p>
        </p:txBody>
      </p:sp>
      <p:sp>
        <p:nvSpPr>
          <p:cNvPr id="4" name="Slide Number Placeholder 3"/>
          <p:cNvSpPr>
            <a:spLocks noGrp="1"/>
          </p:cNvSpPr>
          <p:nvPr>
            <p:ph type="sldNum" sz="quarter" idx="5"/>
          </p:nvPr>
        </p:nvSpPr>
        <p:spPr/>
        <p:txBody>
          <a:bodyPr/>
          <a:lstStyle/>
          <a:p>
            <a:fld id="{DB69731F-0E02-44F4-998F-A245E9CF3A0D}" type="slidenum">
              <a:t>37</a:t>
            </a:fld>
            <a:endParaRPr lang="en-US"/>
          </a:p>
        </p:txBody>
      </p:sp>
    </p:spTree>
    <p:extLst>
      <p:ext uri="{BB962C8B-B14F-4D97-AF65-F5344CB8AC3E}">
        <p14:creationId xmlns:p14="http://schemas.microsoft.com/office/powerpoint/2010/main" val="2129653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A40DB-96DD-A2F9-33DB-FFEEC04867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A542A8-4475-5A09-1E18-D671D4DBCF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42566D-DF35-4162-CD1B-C2D82BA40895}"/>
              </a:ext>
            </a:extLst>
          </p:cNvPr>
          <p:cNvSpPr>
            <a:spLocks noGrp="1"/>
          </p:cNvSpPr>
          <p:nvPr>
            <p:ph type="body" idx="1"/>
          </p:nvPr>
        </p:nvSpPr>
        <p:spPr/>
        <p:txBody>
          <a:bodyPr/>
          <a:lstStyle/>
          <a:p>
            <a:r>
              <a:rPr lang="en-US"/>
              <a:t>
A redline event occurs when an employer crosses a legal or ethical boundary, such as firing organizers, surveillance, or threats. In response, campaigns must pivot from internal organizing to public exposure and worker protection. Strategic pivots include filing Unfair Labor Practice charges, launching media campaigns, staging rallies, and building community alliances. These actions shift the narrative and leverage the employer’s overreach to galvanize support and increase pressure.</a:t>
            </a:r>
          </a:p>
        </p:txBody>
      </p:sp>
      <p:sp>
        <p:nvSpPr>
          <p:cNvPr id="4" name="Slide Number Placeholder 3">
            <a:extLst>
              <a:ext uri="{FF2B5EF4-FFF2-40B4-BE49-F238E27FC236}">
                <a16:creationId xmlns:a16="http://schemas.microsoft.com/office/drawing/2014/main" id="{125A5CD9-C50C-E69D-FE50-125CED618CDA}"/>
              </a:ext>
            </a:extLst>
          </p:cNvPr>
          <p:cNvSpPr>
            <a:spLocks noGrp="1"/>
          </p:cNvSpPr>
          <p:nvPr>
            <p:ph type="sldNum" sz="quarter" idx="5"/>
          </p:nvPr>
        </p:nvSpPr>
        <p:spPr/>
        <p:txBody>
          <a:bodyPr/>
          <a:lstStyle/>
          <a:p>
            <a:fld id="{DB69731F-0E02-44F4-998F-A245E9CF3A0D}" type="slidenum">
              <a:t>38</a:t>
            </a:fld>
            <a:endParaRPr lang="en-US"/>
          </a:p>
        </p:txBody>
      </p:sp>
    </p:spTree>
    <p:extLst>
      <p:ext uri="{BB962C8B-B14F-4D97-AF65-F5344CB8AC3E}">
        <p14:creationId xmlns:p14="http://schemas.microsoft.com/office/powerpoint/2010/main" val="23334921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8FAC6-ECC0-E034-B768-18DA25F236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0BEC6F-39BD-1FC9-5FB5-606E6B6DE4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8C23D4-7D29-0E99-93A9-30A61D6271DC}"/>
              </a:ext>
            </a:extLst>
          </p:cNvPr>
          <p:cNvSpPr>
            <a:spLocks noGrp="1"/>
          </p:cNvSpPr>
          <p:nvPr>
            <p:ph type="body" idx="1"/>
          </p:nvPr>
        </p:nvSpPr>
        <p:spPr/>
        <p:txBody>
          <a:bodyPr/>
          <a:lstStyle/>
          <a:p>
            <a:r>
              <a:rPr lang="en-US"/>
              <a:t>
A redline event occurs when an employer crosses a legal or ethical boundary, such as firing organizers, surveillance, or threats. In response, campaigns must pivot from internal organizing to public exposure and worker protection. Strategic pivots include filing Unfair Labor Practice charges, launching media campaigns, staging rallies, and building community alliances. These actions shift the narrative and leverage the employer’s overreach to galvanize support and increase pressure.</a:t>
            </a:r>
          </a:p>
        </p:txBody>
      </p:sp>
      <p:sp>
        <p:nvSpPr>
          <p:cNvPr id="4" name="Slide Number Placeholder 3">
            <a:extLst>
              <a:ext uri="{FF2B5EF4-FFF2-40B4-BE49-F238E27FC236}">
                <a16:creationId xmlns:a16="http://schemas.microsoft.com/office/drawing/2014/main" id="{A474ABED-1994-DFDC-8225-CE07CDD1CC57}"/>
              </a:ext>
            </a:extLst>
          </p:cNvPr>
          <p:cNvSpPr>
            <a:spLocks noGrp="1"/>
          </p:cNvSpPr>
          <p:nvPr>
            <p:ph type="sldNum" sz="quarter" idx="5"/>
          </p:nvPr>
        </p:nvSpPr>
        <p:spPr/>
        <p:txBody>
          <a:bodyPr/>
          <a:lstStyle/>
          <a:p>
            <a:fld id="{DB69731F-0E02-44F4-998F-A245E9CF3A0D}" type="slidenum">
              <a:t>39</a:t>
            </a:fld>
            <a:endParaRPr lang="en-US"/>
          </a:p>
        </p:txBody>
      </p:sp>
    </p:spTree>
    <p:extLst>
      <p:ext uri="{BB962C8B-B14F-4D97-AF65-F5344CB8AC3E}">
        <p14:creationId xmlns:p14="http://schemas.microsoft.com/office/powerpoint/2010/main" val="30191043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14a2f8b7dbf_3_132: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14a2f8b7dbf_3_13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3" name="Google Shape;273;g14a2f8b7dbf_3_13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44</a:t>
            </a:fld>
            <a:endParaRPr/>
          </a:p>
        </p:txBody>
      </p:sp>
    </p:spTree>
    <p:extLst>
      <p:ext uri="{BB962C8B-B14F-4D97-AF65-F5344CB8AC3E}">
        <p14:creationId xmlns:p14="http://schemas.microsoft.com/office/powerpoint/2010/main" val="34034158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14a2f8b7dbf_3_139: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 name="Google Shape;258;g14a2f8b7dbf_3_13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g14a2f8b7dbf_3_13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45</a:t>
            </a:fld>
            <a:endParaRPr/>
          </a:p>
        </p:txBody>
      </p:sp>
    </p:spTree>
    <p:extLst>
      <p:ext uri="{BB962C8B-B14F-4D97-AF65-F5344CB8AC3E}">
        <p14:creationId xmlns:p14="http://schemas.microsoft.com/office/powerpoint/2010/main" val="7741711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14a2f8b7dbf_3_147: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14a2f8b7dbf_3_14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6" name="Google Shape;266;g14a2f8b7dbf_3_14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46</a:t>
            </a:fld>
            <a:endParaRPr/>
          </a:p>
        </p:txBody>
      </p:sp>
    </p:spTree>
    <p:extLst>
      <p:ext uri="{BB962C8B-B14F-4D97-AF65-F5344CB8AC3E}">
        <p14:creationId xmlns:p14="http://schemas.microsoft.com/office/powerpoint/2010/main" val="12322427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neahq-my.sharepoint.com/personal/eholmes_nea_org/_layouts/15/Doc.aspx?sourcedoc=%7B03152F2B-D5B9-4D15-B557-274772442337%7D&amp;file=3.3%20Plan%20Out%20Your%20Tactics.docx&amp;action=default&amp;mobileredirect=true,https://neahq-my.sharepoint.com/personal/eholmes_nea_org/Documents/Microsoft%20Copilot%20Chat%20Files/2.20%20Tactics%20Examples.pdf
During the breakout activity, teams will follow a structured process to design campaign tactics. Step 1: Define the campaign’s core using the organizing sentence framework. Step 2: Develop an escalation timeline using the Tactical Timeline Guide and Tactics Examples. Step 3: Prepare a pivot plan for potential redline events. Step 4: Use the Plan Out Your Tactics worksheet to finalize details. Step 5: Present back to the group with one joyful tactic, one escalation tactic, and one pivot plan.
</a:t>
            </a:r>
          </a:p>
        </p:txBody>
      </p:sp>
      <p:sp>
        <p:nvSpPr>
          <p:cNvPr id="4" name="Slide Number Placeholder 3"/>
          <p:cNvSpPr>
            <a:spLocks noGrp="1"/>
          </p:cNvSpPr>
          <p:nvPr>
            <p:ph type="sldNum" sz="quarter" idx="5"/>
          </p:nvPr>
        </p:nvSpPr>
        <p:spPr/>
        <p:txBody>
          <a:bodyPr/>
          <a:lstStyle/>
          <a:p>
            <a:fld id="{DB69731F-0E02-44F4-998F-A245E9CF3A0D}" type="slidenum">
              <a:t>51</a:t>
            </a:fld>
            <a:endParaRPr lang="en-US"/>
          </a:p>
        </p:txBody>
      </p:sp>
    </p:spTree>
    <p:extLst>
      <p:ext uri="{BB962C8B-B14F-4D97-AF65-F5344CB8AC3E}">
        <p14:creationId xmlns:p14="http://schemas.microsoft.com/office/powerpoint/2010/main" val="25576018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Participants will reflect on their experience and insights using the following prompts: What makes a tactic joyful and powerful? How did your team link strategy to escalation? What surprised you about redline pivots? These questions encourage deeper thinking about the strategic choices made during the activity and help solidify learning outcomes.</a:t>
            </a:r>
          </a:p>
        </p:txBody>
      </p:sp>
      <p:sp>
        <p:nvSpPr>
          <p:cNvPr id="4" name="Slide Number Placeholder 3"/>
          <p:cNvSpPr>
            <a:spLocks noGrp="1"/>
          </p:cNvSpPr>
          <p:nvPr>
            <p:ph type="sldNum" sz="quarter" idx="5"/>
          </p:nvPr>
        </p:nvSpPr>
        <p:spPr/>
        <p:txBody>
          <a:bodyPr/>
          <a:lstStyle/>
          <a:p>
            <a:fld id="{DB69731F-0E02-44F4-998F-A245E9CF3A0D}" type="slidenum">
              <a:t>52</a:t>
            </a:fld>
            <a:endParaRPr lang="en-US"/>
          </a:p>
        </p:txBody>
      </p:sp>
    </p:spTree>
    <p:extLst>
      <p:ext uri="{BB962C8B-B14F-4D97-AF65-F5344CB8AC3E}">
        <p14:creationId xmlns:p14="http://schemas.microsoft.com/office/powerpoint/2010/main" val="21682735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6/11/26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6/11/26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6/11/26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6/11/26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6/11/26</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6/11/26</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6/11/26</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6/11/26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6/11/26</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6/11/26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6/11/26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5"/>
        <p:cNvGrpSpPr/>
        <p:nvPr/>
      </p:nvGrpSpPr>
      <p:grpSpPr>
        <a:xfrm>
          <a:off x="0" y="0"/>
          <a:ext cx="0" cy="0"/>
          <a:chOff x="0" y="0"/>
          <a:chExt cx="0" cy="0"/>
        </a:xfrm>
      </p:grpSpPr>
      <p:sp>
        <p:nvSpPr>
          <p:cNvPr id="46" name="Google Shape;46;p10"/>
          <p:cNvSpPr txBox="1">
            <a:spLocks noGrp="1"/>
          </p:cNvSpPr>
          <p:nvPr>
            <p:ph type="title"/>
          </p:nvPr>
        </p:nvSpPr>
        <p:spPr>
          <a:xfrm>
            <a:off x="415492" y="740800"/>
            <a:ext cx="3743025"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199"/>
            </a:lvl1pPr>
            <a:lvl2pPr lvl="1">
              <a:spcBef>
                <a:spcPts val="0"/>
              </a:spcBef>
              <a:spcAft>
                <a:spcPts val="0"/>
              </a:spcAft>
              <a:buSzPts val="2400"/>
              <a:buNone/>
              <a:defRPr sz="3199"/>
            </a:lvl2pPr>
            <a:lvl3pPr lvl="2">
              <a:spcBef>
                <a:spcPts val="0"/>
              </a:spcBef>
              <a:spcAft>
                <a:spcPts val="0"/>
              </a:spcAft>
              <a:buSzPts val="2400"/>
              <a:buNone/>
              <a:defRPr sz="3199"/>
            </a:lvl3pPr>
            <a:lvl4pPr lvl="3">
              <a:spcBef>
                <a:spcPts val="0"/>
              </a:spcBef>
              <a:spcAft>
                <a:spcPts val="0"/>
              </a:spcAft>
              <a:buSzPts val="2400"/>
              <a:buNone/>
              <a:defRPr sz="3199"/>
            </a:lvl4pPr>
            <a:lvl5pPr lvl="4">
              <a:spcBef>
                <a:spcPts val="0"/>
              </a:spcBef>
              <a:spcAft>
                <a:spcPts val="0"/>
              </a:spcAft>
              <a:buSzPts val="2400"/>
              <a:buNone/>
              <a:defRPr sz="3199"/>
            </a:lvl5pPr>
            <a:lvl6pPr lvl="5">
              <a:spcBef>
                <a:spcPts val="0"/>
              </a:spcBef>
              <a:spcAft>
                <a:spcPts val="0"/>
              </a:spcAft>
              <a:buSzPts val="2400"/>
              <a:buNone/>
              <a:defRPr sz="3199"/>
            </a:lvl6pPr>
            <a:lvl7pPr lvl="6">
              <a:spcBef>
                <a:spcPts val="0"/>
              </a:spcBef>
              <a:spcAft>
                <a:spcPts val="0"/>
              </a:spcAft>
              <a:buSzPts val="2400"/>
              <a:buNone/>
              <a:defRPr sz="3199"/>
            </a:lvl7pPr>
            <a:lvl8pPr lvl="7">
              <a:spcBef>
                <a:spcPts val="0"/>
              </a:spcBef>
              <a:spcAft>
                <a:spcPts val="0"/>
              </a:spcAft>
              <a:buSzPts val="2400"/>
              <a:buNone/>
              <a:defRPr sz="3199"/>
            </a:lvl8pPr>
            <a:lvl9pPr lvl="8">
              <a:spcBef>
                <a:spcPts val="0"/>
              </a:spcBef>
              <a:spcAft>
                <a:spcPts val="0"/>
              </a:spcAft>
              <a:buSzPts val="2400"/>
              <a:buNone/>
              <a:defRPr sz="3199"/>
            </a:lvl9pPr>
          </a:lstStyle>
          <a:p>
            <a:endParaRPr/>
          </a:p>
        </p:txBody>
      </p:sp>
      <p:sp>
        <p:nvSpPr>
          <p:cNvPr id="47" name="Google Shape;47;p10"/>
          <p:cNvSpPr txBox="1">
            <a:spLocks noGrp="1"/>
          </p:cNvSpPr>
          <p:nvPr>
            <p:ph type="body" idx="1"/>
          </p:nvPr>
        </p:nvSpPr>
        <p:spPr>
          <a:xfrm>
            <a:off x="415492" y="1852800"/>
            <a:ext cx="3743025" cy="4239200"/>
          </a:xfrm>
          <a:prstGeom prst="rect">
            <a:avLst/>
          </a:prstGeom>
        </p:spPr>
        <p:txBody>
          <a:bodyPr spcFirstLastPara="1" wrap="square" lIns="91425" tIns="91425" rIns="91425" bIns="91425" anchor="t" anchorCtr="0">
            <a:normAutofit/>
          </a:bodyPr>
          <a:lstStyle>
            <a:lvl1pPr marL="609448" lvl="0" indent="-406298">
              <a:spcBef>
                <a:spcPts val="0"/>
              </a:spcBef>
              <a:spcAft>
                <a:spcPts val="0"/>
              </a:spcAft>
              <a:buSzPts val="1200"/>
              <a:buChar char="●"/>
              <a:defRPr sz="1600"/>
            </a:lvl1pPr>
            <a:lvl2pPr marL="1218895" lvl="1" indent="-406298">
              <a:spcBef>
                <a:spcPts val="0"/>
              </a:spcBef>
              <a:spcAft>
                <a:spcPts val="0"/>
              </a:spcAft>
              <a:buSzPts val="1200"/>
              <a:buChar char="○"/>
              <a:defRPr sz="1600"/>
            </a:lvl2pPr>
            <a:lvl3pPr marL="1828343" lvl="2" indent="-406298">
              <a:spcBef>
                <a:spcPts val="0"/>
              </a:spcBef>
              <a:spcAft>
                <a:spcPts val="0"/>
              </a:spcAft>
              <a:buSzPts val="1200"/>
              <a:buChar char="■"/>
              <a:defRPr sz="1600"/>
            </a:lvl3pPr>
            <a:lvl4pPr marL="2437790" lvl="3" indent="-406298">
              <a:spcBef>
                <a:spcPts val="0"/>
              </a:spcBef>
              <a:spcAft>
                <a:spcPts val="0"/>
              </a:spcAft>
              <a:buSzPts val="1200"/>
              <a:buChar char="●"/>
              <a:defRPr sz="1600"/>
            </a:lvl4pPr>
            <a:lvl5pPr marL="3047238" lvl="4" indent="-406298">
              <a:spcBef>
                <a:spcPts val="0"/>
              </a:spcBef>
              <a:spcAft>
                <a:spcPts val="0"/>
              </a:spcAft>
              <a:buSzPts val="1200"/>
              <a:buChar char="○"/>
              <a:defRPr sz="1600"/>
            </a:lvl5pPr>
            <a:lvl6pPr marL="3656686" lvl="5" indent="-406298">
              <a:spcBef>
                <a:spcPts val="0"/>
              </a:spcBef>
              <a:spcAft>
                <a:spcPts val="0"/>
              </a:spcAft>
              <a:buSzPts val="1200"/>
              <a:buChar char="■"/>
              <a:defRPr sz="1600"/>
            </a:lvl6pPr>
            <a:lvl7pPr marL="4266133" lvl="6" indent="-406298">
              <a:spcBef>
                <a:spcPts val="0"/>
              </a:spcBef>
              <a:spcAft>
                <a:spcPts val="0"/>
              </a:spcAft>
              <a:buSzPts val="1200"/>
              <a:buChar char="●"/>
              <a:defRPr sz="1600"/>
            </a:lvl7pPr>
            <a:lvl8pPr marL="4875581" lvl="7" indent="-406298">
              <a:spcBef>
                <a:spcPts val="0"/>
              </a:spcBef>
              <a:spcAft>
                <a:spcPts val="0"/>
              </a:spcAft>
              <a:buSzPts val="1200"/>
              <a:buChar char="○"/>
              <a:defRPr sz="1600"/>
            </a:lvl8pPr>
            <a:lvl9pPr marL="5485028" lvl="8" indent="-406298">
              <a:spcBef>
                <a:spcPts val="0"/>
              </a:spcBef>
              <a:spcAft>
                <a:spcPts val="0"/>
              </a:spcAft>
              <a:buSzPts val="1200"/>
              <a:buChar char="■"/>
              <a:defRPr sz="1600"/>
            </a:lvl9pPr>
          </a:lstStyle>
          <a:p>
            <a:endParaRPr/>
          </a:p>
        </p:txBody>
      </p:sp>
      <p:sp>
        <p:nvSpPr>
          <p:cNvPr id="48" name="Google Shape;48;p10"/>
          <p:cNvSpPr txBox="1">
            <a:spLocks noGrp="1"/>
          </p:cNvSpPr>
          <p:nvPr>
            <p:ph type="sldNum" idx="12"/>
          </p:nvPr>
        </p:nvSpPr>
        <p:spPr>
          <a:xfrm>
            <a:off x="11293669" y="6217623"/>
            <a:ext cx="731409"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406554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471480" y="669386"/>
            <a:ext cx="7229530" cy="1005840"/>
          </a:xfrm>
        </p:spPr>
        <p:txBody>
          <a:bodyPr/>
          <a:lstStyle/>
          <a:p>
            <a:r>
              <a:rPr lang="en-US"/>
              <a:t>Click to edit Master title style</a:t>
            </a:r>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8992" y="-5468"/>
            <a:ext cx="4010791" cy="6398066"/>
          </a:xfrm>
          <a:blipFill dpi="0" rotWithShape="1">
            <a:blip r:embed="rId2">
              <a:alphaModFix amt="80000"/>
            </a:blip>
            <a:srcRect/>
            <a:stretch>
              <a:fillRect/>
            </a:stretch>
          </a:blipFill>
        </p:spPr>
        <p:txBody>
          <a:bodyPr/>
          <a:lstStyle>
            <a:lvl1pPr marL="0" indent="0">
              <a:buNone/>
              <a:defRPr/>
            </a:lvl1pPr>
          </a:lstStyle>
          <a:p>
            <a:r>
              <a:rPr lang="en-US"/>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471480" y="1812386"/>
            <a:ext cx="7229524" cy="4423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082" y="6445998"/>
            <a:ext cx="3407123" cy="365125"/>
          </a:xfrm>
        </p:spPr>
        <p:txBody>
          <a:bodyPr/>
          <a:lstStyle/>
          <a:p>
            <a:r>
              <a:rPr lang="en-US"/>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AFDCD3FE-7D00-42C8-AAA1-7B40C480DCD1}" type="datetime1">
              <a:rPr lang="en-US" smtClean="0"/>
              <a:t>6/11/26</a:t>
            </a:fld>
            <a:endParaRPr lang="en-US"/>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88825"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4008168"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95922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8189367" y="458145"/>
            <a:ext cx="3433032" cy="1681551"/>
          </a:xfrm>
        </p:spPr>
        <p:txBody>
          <a:bodyPr/>
          <a:lstStyle/>
          <a:p>
            <a:r>
              <a:rPr lang="en-US"/>
              <a:t>Click to edit Master title style</a:t>
            </a:r>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0" y="1"/>
            <a:ext cx="7720281" cy="6396281"/>
          </a:xfrm>
          <a:blipFill dpi="0" rotWithShape="1">
            <a:blip r:embed="rId2">
              <a:alphaModFix amt="80000"/>
            </a:blip>
            <a:srcRect/>
            <a:stretch>
              <a:fillRect/>
            </a:stretch>
          </a:blipFill>
        </p:spPr>
        <p:txBody>
          <a:bodyPr/>
          <a:lstStyle>
            <a:lvl1pPr marL="0" indent="0">
              <a:buNone/>
              <a:defRPr/>
            </a:lvl1pPr>
          </a:lstStyle>
          <a:p>
            <a:r>
              <a:rPr lang="en-US"/>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8189367" y="2276856"/>
            <a:ext cx="3433032" cy="37856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081" y="6445998"/>
            <a:ext cx="3948274" cy="365125"/>
          </a:xfrm>
        </p:spPr>
        <p:txBody>
          <a:bodyPr/>
          <a:lstStyle/>
          <a:p>
            <a:r>
              <a:rPr lang="en-US"/>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41D76A9E-247B-42FF-94A5-087CF9B29B6E}" type="datetime1">
              <a:rPr lang="en-US" smtClean="0"/>
              <a:t>6/11/26</a:t>
            </a:fld>
            <a:endParaRPr lang="en-US"/>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9854"/>
            <a:ext cx="12188825"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A67EAFE-BA64-2156-9780-AA400F6F3026}"/>
              </a:ext>
            </a:extLst>
          </p:cNvPr>
          <p:cNvCxnSpPr>
            <a:cxnSpLocks/>
          </p:cNvCxnSpPr>
          <p:nvPr/>
        </p:nvCxnSpPr>
        <p:spPr>
          <a:xfrm>
            <a:off x="7725346"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63111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080" y="681037"/>
            <a:ext cx="11274659" cy="1009652"/>
          </a:xfrm>
        </p:spPr>
        <p:txBody>
          <a:bodyPr anchor="ctr"/>
          <a:lstStyle/>
          <a:p>
            <a:r>
              <a:rPr lang="en-US"/>
              <a:t>Click to edit Master title style</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57082" y="2098468"/>
            <a:ext cx="4414732" cy="40784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5331193" y="1829880"/>
            <a:ext cx="6861478" cy="4566088"/>
          </a:xfrm>
          <a:blipFill dpi="0" rotWithShape="1">
            <a:blip r:embed="rId2">
              <a:alphaModFix amt="80000"/>
            </a:blip>
            <a:srcRect/>
            <a:stretch>
              <a:fillRect/>
            </a:stretch>
          </a:blipFill>
        </p:spPr>
        <p:txBody>
          <a:bodyPr/>
          <a:lstStyle>
            <a:lvl1pPr marL="0" indent="0">
              <a:buNone/>
              <a:defRPr/>
            </a:lvl1pPr>
          </a:lstStyle>
          <a:p>
            <a:r>
              <a:rPr lang="en-US"/>
              <a:t> </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081" y="6445998"/>
            <a:ext cx="3948274" cy="365125"/>
          </a:xfrm>
        </p:spPr>
        <p:txBody>
          <a:bodyPr/>
          <a:lstStyle/>
          <a:p>
            <a:r>
              <a:rPr lang="en-US"/>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78ED1D8B-0329-44CA-97BE-DA70811A8630}" type="datetime1">
              <a:rPr lang="en-US" smtClean="0"/>
              <a:t>6/11/26</a:t>
            </a:fld>
            <a:endParaRPr lang="en-US"/>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88825"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5325327" y="1825626"/>
            <a:ext cx="0" cy="5032375"/>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F4F50A3-1136-13EC-E499-F6DDCBFE375F}"/>
              </a:ext>
            </a:extLst>
          </p:cNvPr>
          <p:cNvCxnSpPr>
            <a:cxnSpLocks/>
          </p:cNvCxnSpPr>
          <p:nvPr/>
        </p:nvCxnSpPr>
        <p:spPr>
          <a:xfrm flipH="1">
            <a:off x="0" y="1825625"/>
            <a:ext cx="12188825"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39AB141-EFC4-A843-71E7-C52C8709BA26}"/>
              </a:ext>
            </a:extLst>
          </p:cNvPr>
          <p:cNvCxnSpPr>
            <a:cxnSpLocks/>
          </p:cNvCxnSpPr>
          <p:nvPr/>
        </p:nvCxnSpPr>
        <p:spPr>
          <a:xfrm flipH="1">
            <a:off x="0" y="459932"/>
            <a:ext cx="12188825"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91959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080" y="377072"/>
            <a:ext cx="4956787" cy="1225485"/>
          </a:xfrm>
        </p:spPr>
        <p:txBody>
          <a:bodyPr anchor="t"/>
          <a:lstStyle/>
          <a:p>
            <a:r>
              <a:rPr lang="en-US"/>
              <a:t>Click to edit Master title style</a:t>
            </a:r>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0" y="1842183"/>
            <a:ext cx="5756672" cy="4546457"/>
          </a:xfrm>
          <a:blipFill dpi="0" rotWithShape="1">
            <a:blip r:embed="rId2">
              <a:alphaModFix amt="80000"/>
            </a:blip>
            <a:srcRect/>
            <a:stretch>
              <a:fillRect/>
            </a:stretch>
          </a:blipFill>
        </p:spPr>
        <p:txBody>
          <a:bodyPr/>
          <a:lstStyle>
            <a:lvl1pPr marL="0" indent="0">
              <a:buNone/>
              <a:defRPr/>
            </a:lvl1pPr>
          </a:lstStyle>
          <a:p>
            <a:r>
              <a:rPr lang="en-US"/>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6174534" y="377072"/>
            <a:ext cx="5557207" cy="57974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081" y="6445998"/>
            <a:ext cx="3948274" cy="365125"/>
          </a:xfrm>
        </p:spPr>
        <p:txBody>
          <a:bodyPr/>
          <a:lstStyle/>
          <a:p>
            <a:r>
              <a:rPr lang="en-US"/>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EA0A916D-ECC1-407F-9384-347E5A5D7944}" type="datetime1">
              <a:rPr lang="en-US" smtClean="0"/>
              <a:t>6/11/26</a:t>
            </a:fld>
            <a:endParaRPr lang="en-US"/>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88825"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57362BC-3CD1-D6F5-CB9B-B2AAD7EAD176}"/>
              </a:ext>
            </a:extLst>
          </p:cNvPr>
          <p:cNvCxnSpPr>
            <a:cxnSpLocks/>
          </p:cNvCxnSpPr>
          <p:nvPr/>
        </p:nvCxnSpPr>
        <p:spPr>
          <a:xfrm>
            <a:off x="5756674"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F4F50A3-1136-13EC-E499-F6DDCBFE375F}"/>
              </a:ext>
            </a:extLst>
          </p:cNvPr>
          <p:cNvCxnSpPr>
            <a:cxnSpLocks/>
          </p:cNvCxnSpPr>
          <p:nvPr/>
        </p:nvCxnSpPr>
        <p:spPr>
          <a:xfrm flipH="1">
            <a:off x="0" y="1842182"/>
            <a:ext cx="5756674"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46195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7737906" y="458145"/>
            <a:ext cx="3908518" cy="1485873"/>
          </a:xfrm>
        </p:spPr>
        <p:txBody>
          <a:bodyPr/>
          <a:lstStyle/>
          <a:p>
            <a:r>
              <a:rPr lang="en-US"/>
              <a:t>Click to edit Master title style</a:t>
            </a:r>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0" y="1"/>
            <a:ext cx="7266503" cy="6396281"/>
          </a:xfrm>
          <a:blipFill dpi="0" rotWithShape="1">
            <a:blip r:embed="rId2">
              <a:alphaModFix amt="80000"/>
            </a:blip>
            <a:srcRect/>
            <a:stretch>
              <a:fillRect/>
            </a:stretch>
          </a:blipFill>
        </p:spPr>
        <p:txBody>
          <a:bodyPr/>
          <a:lstStyle>
            <a:lvl1pPr marL="0" indent="0">
              <a:buNone/>
              <a:defRPr/>
            </a:lvl1pPr>
          </a:lstStyle>
          <a:p>
            <a:r>
              <a:rPr lang="en-US"/>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7737906" y="2463790"/>
            <a:ext cx="3908516" cy="35610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081" y="6445998"/>
            <a:ext cx="3948274" cy="365125"/>
          </a:xfrm>
        </p:spPr>
        <p:txBody>
          <a:bodyPr/>
          <a:lstStyle/>
          <a:p>
            <a:r>
              <a:rPr lang="en-US"/>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4E58CB80-2CED-4065-90C6-0999AD9EE7FC}" type="datetime1">
              <a:rPr lang="en-US" smtClean="0"/>
              <a:t>6/11/26</a:t>
            </a:fld>
            <a:endParaRPr lang="en-US"/>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9854"/>
            <a:ext cx="12188825"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A67EAFE-BA64-2156-9780-AA400F6F3026}"/>
              </a:ext>
            </a:extLst>
          </p:cNvPr>
          <p:cNvCxnSpPr>
            <a:cxnSpLocks/>
          </p:cNvCxnSpPr>
          <p:nvPr/>
        </p:nvCxnSpPr>
        <p:spPr>
          <a:xfrm>
            <a:off x="7269453"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54F2342-86AA-3EA4-EB3B-2DB8D68315E6}"/>
              </a:ext>
            </a:extLst>
          </p:cNvPr>
          <p:cNvCxnSpPr>
            <a:cxnSpLocks/>
          </p:cNvCxnSpPr>
          <p:nvPr/>
        </p:nvCxnSpPr>
        <p:spPr>
          <a:xfrm flipH="1">
            <a:off x="7225538" y="2212509"/>
            <a:ext cx="4934035"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89941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6/11/26</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9">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mailto:gmarquez@nea.org" TargetMode="External"/><Relationship Id="rId4" Type="http://schemas.openxmlformats.org/officeDocument/2006/relationships/hyperlink" Target="mailto:rmartin@nea.org"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5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5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101166" cy="2680127"/>
          </a:xfrm>
        </p:spPr>
        <p:txBody>
          <a:bodyPr/>
          <a:lstStyle/>
          <a:p>
            <a:pPr marL="0" indent="0"/>
            <a:r>
              <a:rPr lang="en-US" altLang="en-US" sz="7200"/>
              <a:t>Campaign Academy:</a:t>
            </a:r>
            <a:br>
              <a:rPr lang="en-US" altLang="en-US" sz="7200"/>
            </a:br>
            <a:r>
              <a:rPr lang="en-US" altLang="en-US"/>
              <a:t>Leaders and Structures for Winning Campaigns</a:t>
            </a:r>
          </a:p>
        </p:txBody>
      </p:sp>
      <p:sp>
        <p:nvSpPr>
          <p:cNvPr id="102402" name="Content Placeholder 2"/>
          <p:cNvSpPr>
            <a:spLocks noGrp="1"/>
          </p:cNvSpPr>
          <p:nvPr>
            <p:ph type="subTitle" idx="1"/>
          </p:nvPr>
        </p:nvSpPr>
        <p:spPr/>
        <p:txBody>
          <a:bodyPr>
            <a:normAutofit/>
          </a:bodyPr>
          <a:lstStyle/>
          <a:p>
            <a:pPr marL="0" indent="0">
              <a:buNone/>
            </a:pPr>
            <a:r>
              <a:rPr lang="en-US" altLang="en-US" sz="4700"/>
              <a:t>November, 2025</a:t>
            </a:r>
          </a:p>
          <a:p>
            <a:pPr marL="0" indent="0" algn="ctr">
              <a:buNone/>
            </a:pPr>
            <a:endParaRPr lang="en-US" altLang="en-US" sz="9597"/>
          </a:p>
        </p:txBody>
      </p:sp>
    </p:spTree>
    <p:extLst>
      <p:ext uri="{BB962C8B-B14F-4D97-AF65-F5344CB8AC3E}">
        <p14:creationId xmlns:p14="http://schemas.microsoft.com/office/powerpoint/2010/main" val="3696274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D6143-27AB-0C3B-486A-784F4C141B47}"/>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627FB29D-CDB6-3347-889F-6997EB673F0F}"/>
              </a:ext>
            </a:extLst>
          </p:cNvPr>
          <p:cNvSpPr txBox="1">
            <a:spLocks/>
          </p:cNvSpPr>
          <p:nvPr/>
        </p:nvSpPr>
        <p:spPr>
          <a:xfrm>
            <a:off x="3603927" y="1242596"/>
            <a:ext cx="7902536" cy="948212"/>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Campaign Academy</a:t>
            </a:r>
            <a:endParaRPr lang="en-US" sz="4099">
              <a:ea typeface="Calibri Light" panose="020F0302020204030204"/>
              <a:cs typeface="Calibri Light" panose="020F0302020204030204"/>
            </a:endParaRPr>
          </a:p>
        </p:txBody>
      </p:sp>
      <p:pic>
        <p:nvPicPr>
          <p:cNvPr id="25" name="Picture 4" descr="Logo, company name&#10;&#10;Description automatically generated">
            <a:extLst>
              <a:ext uri="{FF2B5EF4-FFF2-40B4-BE49-F238E27FC236}">
                <a16:creationId xmlns:a16="http://schemas.microsoft.com/office/drawing/2014/main" id="{604F6278-C84F-81C1-421C-14C285CDC12A}"/>
              </a:ext>
            </a:extLst>
          </p:cNvPr>
          <p:cNvPicPr>
            <a:picLocks noChangeAspect="1"/>
          </p:cNvPicPr>
          <p:nvPr/>
        </p:nvPicPr>
        <p:blipFill>
          <a:blip r:embed="rId3"/>
          <a:srcRect l="20439" t="615" r="22131" b="-923"/>
          <a:stretch/>
        </p:blipFill>
        <p:spPr>
          <a:xfrm>
            <a:off x="1030871" y="282238"/>
            <a:ext cx="2467703" cy="2868929"/>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CF690BD1-12DE-A0D4-343D-38789BABDAC1}"/>
              </a:ext>
            </a:extLst>
          </p:cNvPr>
          <p:cNvSpPr txBox="1">
            <a:spLocks/>
          </p:cNvSpPr>
          <p:nvPr/>
        </p:nvSpPr>
        <p:spPr>
          <a:xfrm>
            <a:off x="1205948" y="3271591"/>
            <a:ext cx="10789577" cy="2117361"/>
          </a:xfrm>
          <a:prstGeom prst="rect">
            <a:avLst/>
          </a:prstGeom>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1999">
                <a:solidFill>
                  <a:schemeClr val="tx1"/>
                </a:solidFill>
                <a:ea typeface="+mj-lt"/>
                <a:cs typeface="+mj-lt"/>
              </a:rPr>
              <a:t>By attending this training, you confirm that you are either an NEA affiliate staff person or NEA member in good standing. The information you receive here is only for your use in your capacity as an NEA affiliate staff person or NEA member.</a:t>
            </a:r>
            <a:endParaRPr lang="en-US" sz="1999">
              <a:solidFill>
                <a:schemeClr val="tx1"/>
              </a:solidFill>
              <a:ea typeface="Calibri Light"/>
              <a:cs typeface="Calibri Light"/>
            </a:endParaRPr>
          </a:p>
          <a:p>
            <a:pPr>
              <a:lnSpc>
                <a:spcPct val="100000"/>
              </a:lnSpc>
            </a:pPr>
            <a:r>
              <a:rPr lang="en-US" sz="1999">
                <a:solidFill>
                  <a:schemeClr val="tx1"/>
                </a:solidFill>
                <a:ea typeface="+mj-lt"/>
                <a:cs typeface="+mj-lt"/>
              </a:rPr>
              <a:t>This presentation and its contents are confidential and may not be further distributed or passed on to any other person or published or reproduced, in whole or in part, by any medium or in any form, for any purpose unless written consent has been provided by Ellen Holmes.  Audio/video recording, copying of slides, and the use of AI note-taking tools are prohibited without the written consent from Kyle Serrette. Violation of these terms may result in legal action.</a:t>
            </a:r>
            <a:endParaRPr lang="en-US" sz="19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04681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514A9B-3991-936F-50B0-8560616C923E}"/>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FDB3D80D-367E-817D-DAF7-4120EF62C60E}"/>
              </a:ext>
            </a:extLst>
          </p:cNvPr>
          <p:cNvSpPr txBox="1">
            <a:spLocks/>
          </p:cNvSpPr>
          <p:nvPr/>
        </p:nvSpPr>
        <p:spPr>
          <a:xfrm>
            <a:off x="3325311" y="259783"/>
            <a:ext cx="8419985" cy="918993"/>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 NEA Standards of Conduct</a:t>
            </a:r>
            <a:endParaRPr lang="en-US" sz="4799"/>
          </a:p>
        </p:txBody>
      </p:sp>
      <p:pic>
        <p:nvPicPr>
          <p:cNvPr id="25" name="Picture 4" descr="Logo, company name&#10;&#10;Description automatically generated">
            <a:extLst>
              <a:ext uri="{FF2B5EF4-FFF2-40B4-BE49-F238E27FC236}">
                <a16:creationId xmlns:a16="http://schemas.microsoft.com/office/drawing/2014/main" id="{0F235D38-B7BF-2321-B3E3-9513E5E1F5EF}"/>
              </a:ext>
            </a:extLst>
          </p:cNvPr>
          <p:cNvPicPr>
            <a:picLocks noChangeAspect="1"/>
          </p:cNvPicPr>
          <p:nvPr/>
        </p:nvPicPr>
        <p:blipFill>
          <a:blip r:embed="rId3"/>
          <a:srcRect l="20439" t="615" r="22131" b="-923"/>
          <a:stretch/>
        </p:blipFill>
        <p:spPr>
          <a:xfrm>
            <a:off x="397176" y="1592759"/>
            <a:ext cx="2255733" cy="2641776"/>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B77E20EF-D3EF-7456-8365-66C46C688A73}"/>
              </a:ext>
            </a:extLst>
          </p:cNvPr>
          <p:cNvSpPr txBox="1">
            <a:spLocks/>
          </p:cNvSpPr>
          <p:nvPr/>
        </p:nvSpPr>
        <p:spPr>
          <a:xfrm>
            <a:off x="3053841" y="1388750"/>
            <a:ext cx="8961562" cy="4894724"/>
          </a:xfrm>
          <a:prstGeom prst="rect">
            <a:avLst/>
          </a:prstGeom>
          <a:ln>
            <a:noFill/>
          </a:ln>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2400">
                <a:solidFill>
                  <a:schemeClr val="tx1"/>
                </a:solidFill>
                <a:ea typeface="+mj-lt"/>
                <a:cs typeface="+mj-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have experience any discriminatory or harassing behavior, please report the incident by emailing Ron "Duff" Martin (</a:t>
            </a:r>
            <a:r>
              <a:rPr lang="en-US" sz="2400">
                <a:solidFill>
                  <a:schemeClr val="tx1"/>
                </a:solidFill>
                <a:ea typeface="+mj-lt"/>
                <a:cs typeface="+mj-lt"/>
                <a:hlinkClick r:id="rId4">
                  <a:extLst>
                    <a:ext uri="{A12FA001-AC4F-418D-AE19-62706E023703}">
                      <ahyp:hlinkClr xmlns:ahyp="http://schemas.microsoft.com/office/drawing/2018/hyperlinkcolor" val="tx"/>
                    </a:ext>
                  </a:extLst>
                </a:hlinkClick>
              </a:rPr>
              <a:t>rmartin@nea.org</a:t>
            </a:r>
            <a:r>
              <a:rPr lang="en-US" sz="2400">
                <a:solidFill>
                  <a:schemeClr val="tx1"/>
                </a:solidFill>
                <a:ea typeface="+mj-lt"/>
                <a:cs typeface="+mj-lt"/>
              </a:rPr>
              <a:t>) and Gladys Marquez (</a:t>
            </a:r>
            <a:r>
              <a:rPr lang="en-US" sz="2400">
                <a:solidFill>
                  <a:schemeClr val="tx1"/>
                </a:solidFill>
                <a:ea typeface="+mj-lt"/>
                <a:cs typeface="+mj-lt"/>
                <a:hlinkClick r:id="rId5">
                  <a:extLst>
                    <a:ext uri="{A12FA001-AC4F-418D-AE19-62706E023703}">
                      <ahyp:hlinkClr xmlns:ahyp="http://schemas.microsoft.com/office/drawing/2018/hyperlinkcolor" val="tx"/>
                    </a:ext>
                  </a:extLst>
                </a:hlinkClick>
              </a:rPr>
              <a:t>gmarquez@nea.org</a:t>
            </a:r>
            <a:r>
              <a:rPr lang="en-US" sz="2400">
                <a:solidFill>
                  <a:schemeClr val="tx1"/>
                </a:solidFill>
                <a:ea typeface="+mj-lt"/>
                <a:cs typeface="+mj-lt"/>
              </a:rPr>
              <a:t>). Thank you for your commitment to ensuring a positive event for all. </a:t>
            </a:r>
            <a:endParaRPr lang="en-US" sz="2400">
              <a:solidFill>
                <a:schemeClr val="tx1"/>
              </a:solidFill>
              <a:ea typeface="Calibri Light"/>
              <a:cs typeface="Calibri Light"/>
            </a:endParaRPr>
          </a:p>
          <a:p>
            <a:pPr>
              <a:lnSpc>
                <a:spcPct val="100000"/>
              </a:lnSpc>
            </a:pPr>
            <a:endParaRPr lang="en-US" sz="27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060979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a:t>ToDay’s</a:t>
            </a:r>
            <a:r>
              <a:rPr lang="en-US"/>
              <a:t> Agenda and Outcomes</a:t>
            </a:r>
          </a:p>
        </p:txBody>
      </p:sp>
      <p:sp>
        <p:nvSpPr>
          <p:cNvPr id="3" name="Content Placeholder 2"/>
          <p:cNvSpPr>
            <a:spLocks noGrp="1"/>
          </p:cNvSpPr>
          <p:nvPr>
            <p:ph idx="1"/>
          </p:nvPr>
        </p:nvSpPr>
        <p:spPr/>
        <p:txBody>
          <a:bodyPr vert="horz" lIns="91440" tIns="45720" rIns="91440" bIns="45720" rtlCol="0" anchor="t">
            <a:normAutofit fontScale="92500" lnSpcReduction="10000"/>
          </a:bodyPr>
          <a:lstStyle/>
          <a:p>
            <a:pPr marL="612140" lvl="1" indent="-246380">
              <a:buFont typeface="Courier New" panose="02070309020205020404" pitchFamily="49" charset="0"/>
              <a:buChar char="o"/>
            </a:pPr>
            <a:r>
              <a:rPr lang="en-US" sz="3600">
                <a:solidFill>
                  <a:schemeClr val="tx2"/>
                </a:solidFill>
              </a:rPr>
              <a:t>7:30-8:30 Breakfast</a:t>
            </a:r>
          </a:p>
          <a:p>
            <a:pPr marL="612140" lvl="1" indent="-246380">
              <a:buFont typeface="Courier New" panose="02070309020205020404" pitchFamily="49" charset="0"/>
              <a:buChar char="o"/>
            </a:pPr>
            <a:r>
              <a:rPr lang="en-US" sz="3600">
                <a:solidFill>
                  <a:schemeClr val="tx2"/>
                </a:solidFill>
              </a:rPr>
              <a:t>8:30-11:00 Theory of Change, Escalation</a:t>
            </a:r>
          </a:p>
          <a:p>
            <a:pPr marL="612140" lvl="1" indent="-246380">
              <a:buFont typeface="Courier New" panose="02070309020205020404" pitchFamily="49" charset="0"/>
              <a:buChar char="o"/>
            </a:pPr>
            <a:r>
              <a:rPr lang="en-US" sz="3600">
                <a:solidFill>
                  <a:schemeClr val="tx2"/>
                </a:solidFill>
              </a:rPr>
              <a:t>11:00-12:00 Campaign Planning</a:t>
            </a:r>
          </a:p>
          <a:p>
            <a:pPr marL="612140" lvl="1" indent="-246380">
              <a:buFont typeface="Courier New" panose="02070309020205020404" pitchFamily="49" charset="0"/>
              <a:buChar char="o"/>
            </a:pPr>
            <a:r>
              <a:rPr lang="en-US" sz="3600">
                <a:solidFill>
                  <a:schemeClr val="tx2"/>
                </a:solidFill>
              </a:rPr>
              <a:t>12:00-12:30 Team Sharing</a:t>
            </a:r>
          </a:p>
          <a:p>
            <a:pPr marL="612140" lvl="1" indent="-246380">
              <a:buFont typeface="Courier New" panose="02070309020205020404" pitchFamily="49" charset="0"/>
              <a:buChar char="o"/>
            </a:pPr>
            <a:r>
              <a:rPr lang="en-US" sz="3600">
                <a:solidFill>
                  <a:schemeClr val="tx2"/>
                </a:solidFill>
              </a:rPr>
              <a:t>12:30-1:00 Ending it Right</a:t>
            </a:r>
          </a:p>
          <a:p>
            <a:pPr marL="612140" lvl="1" indent="-246380">
              <a:buFont typeface="Courier New" panose="02070309020205020404" pitchFamily="49" charset="0"/>
              <a:buChar char="o"/>
            </a:pPr>
            <a:r>
              <a:rPr lang="en-US" sz="3600">
                <a:solidFill>
                  <a:schemeClr val="tx2"/>
                </a:solidFill>
              </a:rPr>
              <a:t>1:00 Lunch on Your Own and Adjourn</a:t>
            </a:r>
          </a:p>
          <a:p>
            <a:pPr marL="0" indent="0">
              <a:buNone/>
            </a:pPr>
            <a:r>
              <a:rPr lang="en-US"/>
              <a:t>Participants will understand the Basics of the Campaign Lab, the Structures for Support, and the stages of a Campaign Cycle</a:t>
            </a:r>
          </a:p>
        </p:txBody>
      </p:sp>
      <p:sp>
        <p:nvSpPr>
          <p:cNvPr id="5" name="Text Placeholder 4"/>
          <p:cNvSpPr>
            <a:spLocks noGrp="1"/>
          </p:cNvSpPr>
          <p:nvPr>
            <p:ph type="body" sz="half" idx="2"/>
          </p:nvPr>
        </p:nvSpPr>
        <p:spPr/>
        <p:txBody>
          <a:bodyPr/>
          <a:lstStyle/>
          <a:p>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Tree>
    <p:extLst>
      <p:ext uri="{BB962C8B-B14F-4D97-AF65-F5344CB8AC3E}">
        <p14:creationId xmlns:p14="http://schemas.microsoft.com/office/powerpoint/2010/main" val="860637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1605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50"/>
              <a:t>Using Self-Awareness and Self-Knowledge </a:t>
            </a:r>
          </a:p>
          <a:p>
            <a:pPr marL="0" indent="0">
              <a:buNone/>
            </a:pPr>
            <a:r>
              <a:rPr lang="en-US" sz="2750"/>
              <a:t>Listening for Understanding</a:t>
            </a:r>
          </a:p>
          <a:p>
            <a:pPr marL="0" indent="0">
              <a:buNone/>
            </a:pPr>
            <a:r>
              <a:rPr lang="en-US" sz="2750"/>
              <a:t>Being Gracious</a:t>
            </a:r>
          </a:p>
          <a:p>
            <a:pPr marL="0" indent="0">
              <a:buNone/>
            </a:pPr>
            <a:r>
              <a:rPr lang="en-US" sz="2750"/>
              <a:t>Staying Engaged</a:t>
            </a:r>
          </a:p>
          <a:p>
            <a:pPr marL="0" indent="0">
              <a:buNone/>
            </a:pPr>
            <a:r>
              <a:rPr lang="en-US" sz="2750"/>
              <a:t>Being Open and Suspend Judgment</a:t>
            </a:r>
          </a:p>
          <a:p>
            <a:pPr marL="0" indent="0">
              <a:buNone/>
            </a:pPr>
            <a:r>
              <a:rPr lang="en-US" sz="2750"/>
              <a:t>Saying “I”- tell your truth</a:t>
            </a:r>
          </a:p>
          <a:p>
            <a:pPr marL="0" indent="0">
              <a:buNone/>
            </a:pPr>
            <a:r>
              <a:rPr lang="en-US" sz="2750"/>
              <a:t>Lean into Discomfort </a:t>
            </a:r>
          </a:p>
          <a:p>
            <a:pPr marL="0" indent="0">
              <a:buNone/>
            </a:pPr>
            <a:r>
              <a:rPr lang="en-US" sz="2750"/>
              <a:t>Reaching Empathy</a:t>
            </a:r>
          </a:p>
          <a:p>
            <a:pPr marL="0" indent="0">
              <a:buNone/>
            </a:pPr>
            <a:r>
              <a:rPr lang="en-US" sz="2750"/>
              <a:t>Expecting Non-Resolution and Non-Closure</a:t>
            </a:r>
          </a:p>
          <a:p>
            <a:pPr marL="0" indent="0">
              <a:buNone/>
            </a:pPr>
            <a:r>
              <a:rPr lang="en-US" sz="2750"/>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1670345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0C6DC-6A6F-B452-0B09-4B128B185477}"/>
              </a:ext>
            </a:extLst>
          </p:cNvPr>
          <p:cNvSpPr>
            <a:spLocks noGrp="1"/>
          </p:cNvSpPr>
          <p:nvPr>
            <p:ph type="title"/>
          </p:nvPr>
        </p:nvSpPr>
        <p:spPr>
          <a:xfrm>
            <a:off x="608690" y="177800"/>
            <a:ext cx="10767547" cy="1239837"/>
          </a:xfrm>
        </p:spPr>
        <p:txBody>
          <a:bodyPr/>
          <a:lstStyle/>
          <a:p>
            <a:r>
              <a:rPr lang="en-US"/>
              <a:t>Feedback on Feedback</a:t>
            </a:r>
          </a:p>
        </p:txBody>
      </p:sp>
      <p:sp>
        <p:nvSpPr>
          <p:cNvPr id="3" name="Content Placeholder 2">
            <a:extLst>
              <a:ext uri="{FF2B5EF4-FFF2-40B4-BE49-F238E27FC236}">
                <a16:creationId xmlns:a16="http://schemas.microsoft.com/office/drawing/2014/main" id="{49E23102-2F26-DF86-2E65-5203A7A9EF9A}"/>
              </a:ext>
            </a:extLst>
          </p:cNvPr>
          <p:cNvSpPr>
            <a:spLocks noGrp="1"/>
          </p:cNvSpPr>
          <p:nvPr>
            <p:ph idx="1"/>
          </p:nvPr>
        </p:nvSpPr>
        <p:spPr>
          <a:xfrm>
            <a:off x="711985" y="1600200"/>
            <a:ext cx="10664252" cy="4572000"/>
          </a:xfrm>
        </p:spPr>
        <p:txBody>
          <a:bodyPr vert="horz" lIns="91440" tIns="45720" rIns="91440" bIns="45720" rtlCol="0" anchor="t">
            <a:normAutofit/>
          </a:bodyPr>
          <a:lstStyle/>
          <a:p>
            <a:pPr marL="246380" indent="-246380"/>
            <a:r>
              <a:rPr lang="en-US"/>
              <a:t>33 Responses!!! Y'all are amazing :)  Range is 4.64 to 4.7 - High is tied for Morning Content and Facilitators, Low is for Afternoon Content and Materials</a:t>
            </a:r>
          </a:p>
          <a:p>
            <a:pPr marL="246380" indent="-246380"/>
            <a:endParaRPr lang="en-US"/>
          </a:p>
          <a:p>
            <a:pPr marL="246380" indent="-246380"/>
            <a:r>
              <a:rPr lang="en-US"/>
              <a:t>Themes </a:t>
            </a:r>
          </a:p>
          <a:p>
            <a:pPr marL="365760" lvl="1" indent="0">
              <a:buNone/>
            </a:pPr>
            <a:r>
              <a:rPr lang="en-US"/>
              <a:t>Plus - You are getting a lot of meaningful learning and tools </a:t>
            </a:r>
          </a:p>
          <a:p>
            <a:pPr marL="365760" lvl="1" indent="0">
              <a:buNone/>
            </a:pPr>
            <a:r>
              <a:rPr lang="en-US"/>
              <a:t>Delta – You are getting a lot of meaningful learning and tools</a:t>
            </a:r>
          </a:p>
          <a:p>
            <a:pPr marL="365760" lvl="1" indent="0">
              <a:buNone/>
            </a:pPr>
            <a:r>
              <a:rPr lang="en-US"/>
              <a:t> </a:t>
            </a:r>
          </a:p>
          <a:p>
            <a:pPr marL="365760" lvl="1" indent="0">
              <a:buNone/>
            </a:pPr>
            <a:endParaRPr lang="en-US"/>
          </a:p>
        </p:txBody>
      </p:sp>
    </p:spTree>
    <p:extLst>
      <p:ext uri="{BB962C8B-B14F-4D97-AF65-F5344CB8AC3E}">
        <p14:creationId xmlns:p14="http://schemas.microsoft.com/office/powerpoint/2010/main" val="2048326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862CA-7C73-8084-6180-7F32D19A5993}"/>
              </a:ext>
            </a:extLst>
          </p:cNvPr>
          <p:cNvSpPr>
            <a:spLocks noGrp="1"/>
          </p:cNvSpPr>
          <p:nvPr>
            <p:ph type="title"/>
          </p:nvPr>
        </p:nvSpPr>
        <p:spPr>
          <a:xfrm>
            <a:off x="560485" y="177800"/>
            <a:ext cx="10815752" cy="592597"/>
          </a:xfrm>
        </p:spPr>
        <p:txBody>
          <a:bodyPr/>
          <a:lstStyle/>
          <a:p>
            <a:r>
              <a:rPr lang="en-US"/>
              <a:t>Your words</a:t>
            </a:r>
          </a:p>
        </p:txBody>
      </p:sp>
      <p:sp>
        <p:nvSpPr>
          <p:cNvPr id="7" name="Content Placeholder 6">
            <a:extLst>
              <a:ext uri="{FF2B5EF4-FFF2-40B4-BE49-F238E27FC236}">
                <a16:creationId xmlns:a16="http://schemas.microsoft.com/office/drawing/2014/main" id="{B95ED072-4EEF-DC01-A90C-A413FB5D65F8}"/>
              </a:ext>
            </a:extLst>
          </p:cNvPr>
          <p:cNvSpPr>
            <a:spLocks noGrp="1"/>
          </p:cNvSpPr>
          <p:nvPr>
            <p:ph idx="1"/>
          </p:nvPr>
        </p:nvSpPr>
        <p:spPr>
          <a:xfrm>
            <a:off x="589965" y="762239"/>
            <a:ext cx="11392270" cy="5409961"/>
          </a:xfrm>
        </p:spPr>
        <p:txBody>
          <a:bodyPr vert="horz" lIns="91440" tIns="45720" rIns="91440" bIns="45720" rtlCol="0" anchor="t">
            <a:noAutofit/>
          </a:bodyPr>
          <a:lstStyle/>
          <a:p>
            <a:pPr marL="246380" indent="-246380"/>
            <a:r>
              <a:rPr lang="en-US" sz="2400" dirty="0">
                <a:latin typeface="Calibri"/>
                <a:ea typeface="Calibri"/>
                <a:cs typeface="Calibri"/>
              </a:rPr>
              <a:t>Thank you for encouraging us to join the protest.</a:t>
            </a:r>
            <a:r>
              <a:rPr lang="en-US" sz="2400" dirty="0">
                <a:solidFill>
                  <a:srgbClr val="FF0000"/>
                </a:solidFill>
                <a:latin typeface="Calibri"/>
                <a:ea typeface="Calibri"/>
                <a:cs typeface="Calibri"/>
              </a:rPr>
              <a:t> (Know Your Rights)</a:t>
            </a:r>
          </a:p>
          <a:p>
            <a:pPr marL="246380" indent="-246380"/>
            <a:r>
              <a:rPr lang="en-US" sz="2400" dirty="0">
                <a:solidFill>
                  <a:srgbClr val="212121"/>
                </a:solidFill>
                <a:latin typeface="Calibri"/>
                <a:ea typeface="Calibri"/>
                <a:cs typeface="Segoe UI"/>
              </a:rPr>
              <a:t>This was just a lot… after a full yesterday I almost hit my capacity . </a:t>
            </a:r>
            <a:r>
              <a:rPr lang="en-US" sz="2400" dirty="0">
                <a:solidFill>
                  <a:srgbClr val="FF0000"/>
                </a:solidFill>
                <a:latin typeface="Calibri"/>
                <a:ea typeface="Calibri"/>
                <a:cs typeface="Segoe UI"/>
              </a:rPr>
              <a:t> (Us too :) )</a:t>
            </a:r>
          </a:p>
          <a:p>
            <a:pPr marL="246380" indent="-246380"/>
            <a:r>
              <a:rPr lang="en-US" sz="2400" dirty="0">
                <a:solidFill>
                  <a:srgbClr val="212121"/>
                </a:solidFill>
                <a:latin typeface="Calibri"/>
                <a:ea typeface="Calibri"/>
                <a:cs typeface="Calibri"/>
              </a:rPr>
              <a:t>I wish that I had more time with my team.</a:t>
            </a:r>
            <a:endParaRPr lang="en-US" sz="2400" dirty="0">
              <a:solidFill>
                <a:srgbClr val="212121"/>
              </a:solidFill>
              <a:latin typeface="Calibri"/>
              <a:ea typeface="Calibri"/>
              <a:cs typeface="Segoe UI"/>
            </a:endParaRPr>
          </a:p>
          <a:p>
            <a:pPr marL="246380" indent="-246380"/>
            <a:r>
              <a:rPr lang="en-US" sz="2400" dirty="0">
                <a:solidFill>
                  <a:srgbClr val="212121"/>
                </a:solidFill>
                <a:latin typeface="Calibri"/>
                <a:ea typeface="Calibri"/>
                <a:cs typeface="Calibri"/>
              </a:rPr>
              <a:t>We were with our teams too much today. </a:t>
            </a:r>
          </a:p>
          <a:p>
            <a:pPr marL="246380" indent="-246380"/>
            <a:r>
              <a:rPr lang="en-US" sz="2400" dirty="0">
                <a:solidFill>
                  <a:srgbClr val="212121"/>
                </a:solidFill>
                <a:latin typeface="Calibri"/>
                <a:ea typeface="Calibri"/>
                <a:cs typeface="Segoe UI"/>
              </a:rPr>
              <a:t>No suggestions! This was amazing… again! Just the right amount of engagement amongst our team and others!</a:t>
            </a:r>
          </a:p>
          <a:p>
            <a:pPr marL="246380" indent="-246380"/>
            <a:r>
              <a:rPr lang="en-US" sz="2400" dirty="0">
                <a:solidFill>
                  <a:srgbClr val="212121"/>
                </a:solidFill>
                <a:latin typeface="Calibri"/>
                <a:ea typeface="Calibri"/>
                <a:cs typeface="Segoe UI"/>
              </a:rPr>
              <a:t>I love viewing the documents on my laptop while it's projected. This allowed me to make notes and start the planning process in a more organized, meaningful manner.</a:t>
            </a:r>
          </a:p>
          <a:p>
            <a:pPr marL="246380" indent="-246380"/>
            <a:r>
              <a:rPr lang="en-US" sz="2400" dirty="0">
                <a:solidFill>
                  <a:srgbClr val="465562"/>
                </a:solidFill>
                <a:latin typeface="Calibri"/>
                <a:ea typeface="Calibri"/>
                <a:cs typeface="Segoe UI"/>
              </a:rPr>
              <a:t>The scenario-based activity/discussion attached to the ladder learning felt like an odd shift when most of our application of learning has been connected to our own campaigns.   </a:t>
            </a:r>
            <a:r>
              <a:rPr lang="en-US" sz="2400" dirty="0">
                <a:solidFill>
                  <a:srgbClr val="FF0000"/>
                </a:solidFill>
                <a:latin typeface="Calibri"/>
                <a:ea typeface="Calibri"/>
                <a:cs typeface="Segoe UI"/>
              </a:rPr>
              <a:t>THERE IS more to this lesson in your handouts and that was the part we would have done</a:t>
            </a:r>
          </a:p>
          <a:p>
            <a:pPr marL="246380" indent="-246380"/>
            <a:endParaRPr lang="en-US" sz="1100">
              <a:solidFill>
                <a:srgbClr val="212121"/>
              </a:solidFill>
              <a:latin typeface="Segoe UI"/>
              <a:cs typeface="Segoe UI"/>
            </a:endParaRPr>
          </a:p>
        </p:txBody>
      </p:sp>
    </p:spTree>
    <p:extLst>
      <p:ext uri="{BB962C8B-B14F-4D97-AF65-F5344CB8AC3E}">
        <p14:creationId xmlns:p14="http://schemas.microsoft.com/office/powerpoint/2010/main" val="1478299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4B131B-6B55-CCEC-6AFF-35CC5236FB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39F4B9-5B2E-5AB6-2800-E3E63CED0081}"/>
              </a:ext>
            </a:extLst>
          </p:cNvPr>
          <p:cNvSpPr>
            <a:spLocks noGrp="1"/>
          </p:cNvSpPr>
          <p:nvPr>
            <p:ph type="title"/>
          </p:nvPr>
        </p:nvSpPr>
        <p:spPr>
          <a:xfrm>
            <a:off x="814475" y="458145"/>
            <a:ext cx="10831949" cy="1485873"/>
          </a:xfrm>
        </p:spPr>
        <p:txBody>
          <a:bodyPr anchor="b">
            <a:normAutofit/>
          </a:bodyPr>
          <a:lstStyle/>
          <a:p>
            <a:r>
              <a:rPr lang="en-US" sz="4400" b="1" cap="none"/>
              <a:t>Entry </a:t>
            </a:r>
            <a:r>
              <a:rPr lang="en-US" sz="4400" b="1"/>
              <a:t>Thinking and Chart</a:t>
            </a:r>
            <a:r>
              <a:rPr lang="en-US" sz="4400" b="1" cap="none"/>
              <a:t> </a:t>
            </a:r>
            <a:endParaRPr lang="en-US" sz="4400" b="1"/>
          </a:p>
        </p:txBody>
      </p:sp>
      <p:pic>
        <p:nvPicPr>
          <p:cNvPr id="5126" name="Picture 6" descr="The Power of Clarity at Work: How Goals, Roles, and Tasks Transform Teams -  FitBizWeekly">
            <a:extLst>
              <a:ext uri="{FF2B5EF4-FFF2-40B4-BE49-F238E27FC236}">
                <a16:creationId xmlns:a16="http://schemas.microsoft.com/office/drawing/2014/main" id="{C3EEB214-7B9E-49C3-90EC-F0006EF268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2623" r="25276" b="48525"/>
          <a:stretch>
            <a:fillRect/>
          </a:stretch>
        </p:blipFill>
        <p:spPr bwMode="auto">
          <a:xfrm>
            <a:off x="573907" y="2339486"/>
            <a:ext cx="6664894" cy="3292454"/>
          </a:xfrm>
          <a:prstGeom prst="rect">
            <a:avLst/>
          </a:prstGeom>
          <a:solidFill>
            <a:srgbClr val="FFFFFF"/>
          </a:solidFill>
        </p:spPr>
      </p:pic>
      <p:sp>
        <p:nvSpPr>
          <p:cNvPr id="5" name="Text Placeholder 4">
            <a:extLst>
              <a:ext uri="{FF2B5EF4-FFF2-40B4-BE49-F238E27FC236}">
                <a16:creationId xmlns:a16="http://schemas.microsoft.com/office/drawing/2014/main" id="{CECC4D9C-4E5C-C426-A3FD-C40A34E376C6}"/>
              </a:ext>
            </a:extLst>
          </p:cNvPr>
          <p:cNvSpPr>
            <a:spLocks noGrp="1"/>
          </p:cNvSpPr>
          <p:nvPr>
            <p:ph idx="1"/>
          </p:nvPr>
        </p:nvSpPr>
        <p:spPr>
          <a:xfrm>
            <a:off x="7469035" y="2486201"/>
            <a:ext cx="4416384" cy="3732915"/>
          </a:xfrm>
        </p:spPr>
        <p:txBody>
          <a:bodyPr vert="horz" lIns="91440" tIns="45720" rIns="91440" bIns="45720" rtlCol="0" anchor="t">
            <a:normAutofit/>
          </a:bodyPr>
          <a:lstStyle/>
          <a:p>
            <a:pPr marL="246380" indent="-246380"/>
            <a:r>
              <a:rPr lang="en-US" sz="4000"/>
              <a:t>What do you need answered before you leave today? </a:t>
            </a:r>
          </a:p>
        </p:txBody>
      </p:sp>
    </p:spTree>
    <p:extLst>
      <p:ext uri="{BB962C8B-B14F-4D97-AF65-F5344CB8AC3E}">
        <p14:creationId xmlns:p14="http://schemas.microsoft.com/office/powerpoint/2010/main" val="2719472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7520E-75EC-C1CD-0CCC-22CE40354E3E}"/>
              </a:ext>
            </a:extLst>
          </p:cNvPr>
          <p:cNvSpPr>
            <a:spLocks noGrp="1"/>
          </p:cNvSpPr>
          <p:nvPr>
            <p:ph type="title"/>
          </p:nvPr>
        </p:nvSpPr>
        <p:spPr/>
        <p:txBody>
          <a:bodyPr/>
          <a:lstStyle/>
          <a:p>
            <a:r>
              <a:rPr lang="en-US"/>
              <a:t>Theory of Change</a:t>
            </a:r>
          </a:p>
        </p:txBody>
      </p:sp>
      <p:sp>
        <p:nvSpPr>
          <p:cNvPr id="3" name="Text Placeholder 2">
            <a:extLst>
              <a:ext uri="{FF2B5EF4-FFF2-40B4-BE49-F238E27FC236}">
                <a16:creationId xmlns:a16="http://schemas.microsoft.com/office/drawing/2014/main" id="{C3726730-C5A7-0861-B707-D60267B456F7}"/>
              </a:ext>
            </a:extLst>
          </p:cNvPr>
          <p:cNvSpPr>
            <a:spLocks noGrp="1"/>
          </p:cNvSpPr>
          <p:nvPr>
            <p:ph type="body" idx="1"/>
          </p:nvPr>
        </p:nvSpPr>
        <p:spPr/>
        <p:txBody>
          <a:bodyPr/>
          <a:lstStyle/>
          <a:p>
            <a:r>
              <a:rPr lang="en-US"/>
              <a:t>Vanessa</a:t>
            </a:r>
          </a:p>
        </p:txBody>
      </p:sp>
    </p:spTree>
    <p:extLst>
      <p:ext uri="{BB962C8B-B14F-4D97-AF65-F5344CB8AC3E}">
        <p14:creationId xmlns:p14="http://schemas.microsoft.com/office/powerpoint/2010/main" val="2848601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CBB2E-A6DD-0689-1F4A-A68D3A3DEC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AC60A2-F461-37A7-3FA4-744DBB6372A1}"/>
              </a:ext>
            </a:extLst>
          </p:cNvPr>
          <p:cNvSpPr>
            <a:spLocks noGrp="1"/>
          </p:cNvSpPr>
          <p:nvPr>
            <p:ph type="title"/>
          </p:nvPr>
        </p:nvSpPr>
        <p:spPr>
          <a:xfrm>
            <a:off x="5567603" y="1319135"/>
            <a:ext cx="6454507" cy="4520026"/>
          </a:xfrm>
        </p:spPr>
        <p:txBody>
          <a:bodyPr>
            <a:noAutofit/>
          </a:bodyPr>
          <a:lstStyle/>
          <a:p>
            <a:r>
              <a:rPr lang="en-US" sz="6000">
                <a:solidFill>
                  <a:srgbClr val="465562"/>
                </a:solidFill>
                <a:ea typeface="+mj-lt"/>
                <a:cs typeface="+mj-lt"/>
              </a:rPr>
              <a:t>What do you think a Theory of Change is? </a:t>
            </a:r>
            <a:endParaRPr lang="en-US" sz="6000"/>
          </a:p>
        </p:txBody>
      </p:sp>
      <p:pic>
        <p:nvPicPr>
          <p:cNvPr id="4" name="Picture 3">
            <a:extLst>
              <a:ext uri="{FF2B5EF4-FFF2-40B4-BE49-F238E27FC236}">
                <a16:creationId xmlns:a16="http://schemas.microsoft.com/office/drawing/2014/main" id="{0E2B0034-2A4C-8CFD-3453-A8A6D6B00309}"/>
              </a:ext>
            </a:extLst>
          </p:cNvPr>
          <p:cNvPicPr>
            <a:picLocks noChangeAspect="1"/>
          </p:cNvPicPr>
          <p:nvPr/>
        </p:nvPicPr>
        <p:blipFill>
          <a:blip r:embed="rId2"/>
          <a:stretch>
            <a:fillRect/>
          </a:stretch>
        </p:blipFill>
        <p:spPr>
          <a:xfrm>
            <a:off x="551800" y="651521"/>
            <a:ext cx="5015804" cy="5015804"/>
          </a:xfrm>
          <a:prstGeom prst="rect">
            <a:avLst/>
          </a:prstGeom>
        </p:spPr>
      </p:pic>
    </p:spTree>
    <p:extLst>
      <p:ext uri="{BB962C8B-B14F-4D97-AF65-F5344CB8AC3E}">
        <p14:creationId xmlns:p14="http://schemas.microsoft.com/office/powerpoint/2010/main" val="3056176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7">
            <a:extLst>
              <a:ext uri="{FF2B5EF4-FFF2-40B4-BE49-F238E27FC236}">
                <a16:creationId xmlns:a16="http://schemas.microsoft.com/office/drawing/2014/main" id="{D48DD4E4-95EC-C232-40A7-AB5C82C47BEB}"/>
              </a:ext>
            </a:extLst>
          </p:cNvPr>
          <p:cNvPicPr/>
          <p:nvPr/>
        </p:nvPicPr>
        <p:blipFill>
          <a:blip r:embed="rId3" cstate="print"/>
          <a:stretch>
            <a:fillRect/>
          </a:stretch>
        </p:blipFill>
        <p:spPr>
          <a:xfrm>
            <a:off x="6324997" y="1283450"/>
            <a:ext cx="5780849" cy="4085078"/>
          </a:xfrm>
          <a:prstGeom prst="rect">
            <a:avLst/>
          </a:prstGeom>
        </p:spPr>
      </p:pic>
      <p:sp>
        <p:nvSpPr>
          <p:cNvPr id="1031" name="Title 1">
            <a:extLst>
              <a:ext uri="{FF2B5EF4-FFF2-40B4-BE49-F238E27FC236}">
                <a16:creationId xmlns:a16="http://schemas.microsoft.com/office/drawing/2014/main" id="{FA87992B-FD57-2193-F2BB-5DDF3E6061D0}"/>
              </a:ext>
            </a:extLst>
          </p:cNvPr>
          <p:cNvSpPr>
            <a:spLocks noGrp="1"/>
          </p:cNvSpPr>
          <p:nvPr>
            <p:ph type="title"/>
          </p:nvPr>
        </p:nvSpPr>
        <p:spPr>
          <a:xfrm>
            <a:off x="616283" y="-465860"/>
            <a:ext cx="9782801" cy="1066496"/>
          </a:xfrm>
        </p:spPr>
        <p:txBody>
          <a:bodyPr/>
          <a:lstStyle/>
          <a:p>
            <a:r>
              <a:rPr lang="en-US"/>
              <a:t>How Teams Climb the Mountain</a:t>
            </a:r>
          </a:p>
        </p:txBody>
      </p:sp>
      <p:sp>
        <p:nvSpPr>
          <p:cNvPr id="4" name="Content Placeholder 3">
            <a:extLst>
              <a:ext uri="{FF2B5EF4-FFF2-40B4-BE49-F238E27FC236}">
                <a16:creationId xmlns:a16="http://schemas.microsoft.com/office/drawing/2014/main" id="{11113ACB-CE3E-030D-7332-E570EA07F1BF}"/>
              </a:ext>
            </a:extLst>
          </p:cNvPr>
          <p:cNvSpPr>
            <a:spLocks noGrp="1"/>
          </p:cNvSpPr>
          <p:nvPr>
            <p:ph sz="half"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6283" y="600636"/>
            <a:ext cx="6761670" cy="5752330"/>
          </a:xfrm>
        </p:spPr>
        <p:txBody>
          <a:bodyPr>
            <a:normAutofit/>
          </a:bodyPr>
          <a:lstStyle/>
          <a:p>
            <a:pPr marL="0" indent="0">
              <a:spcBef>
                <a:spcPts val="2500"/>
              </a:spcBef>
              <a:buNone/>
            </a:pPr>
            <a:r>
              <a:rPr lang="en-US" sz="2000" b="1" dirty="0"/>
              <a:t>Theory of Change -</a:t>
            </a:r>
            <a:r>
              <a:rPr lang="en-US" sz="2000" dirty="0"/>
              <a:t>A clear theory of change is essential to developing a shared strategy. It helps organizers identify the power they have, the change they seek, and the path to get there.</a:t>
            </a:r>
          </a:p>
          <a:p>
            <a:pPr marL="0" indent="0">
              <a:spcBef>
                <a:spcPts val="2500"/>
              </a:spcBef>
              <a:buNone/>
            </a:pPr>
            <a:r>
              <a:rPr lang="en-US" sz="2000" b="1" dirty="0"/>
              <a:t>Strategy Drives Tactics – </a:t>
            </a:r>
            <a:r>
              <a:rPr lang="en-US" sz="2000" dirty="0"/>
              <a:t>Long-term strategic goals inform short-term actionable tactics for campaign success.</a:t>
            </a:r>
          </a:p>
          <a:p>
            <a:pPr marL="0" indent="0">
              <a:spcBef>
                <a:spcPts val="2500"/>
              </a:spcBef>
              <a:buNone/>
            </a:pPr>
            <a:r>
              <a:rPr lang="en-US" sz="2000" b="1" dirty="0"/>
              <a:t>Creative Tactics Build Power –</a:t>
            </a:r>
            <a:r>
              <a:rPr lang="en-US" sz="2000" dirty="0"/>
              <a:t>Joyful and creative tactics increase participation and strengthen collective power in campaigns.</a:t>
            </a:r>
          </a:p>
          <a:p>
            <a:pPr marL="0" indent="0">
              <a:spcBef>
                <a:spcPts val="2500"/>
              </a:spcBef>
              <a:buNone/>
            </a:pPr>
            <a:r>
              <a:rPr lang="en-US" sz="2000" b="1" dirty="0"/>
              <a:t>Strategic Pivots – </a:t>
            </a:r>
            <a:r>
              <a:rPr lang="en-US" sz="2000" dirty="0"/>
              <a:t>Plan for strategic adaptability to swiftly respond to critical redline actions or emerging challenges.</a:t>
            </a:r>
          </a:p>
          <a:p>
            <a:pPr marL="0" indent="0">
              <a:spcBef>
                <a:spcPts val="2500"/>
              </a:spcBef>
              <a:buNone/>
            </a:pPr>
            <a:r>
              <a:rPr lang="en-US" sz="2000" b="1" dirty="0"/>
              <a:t>Escalating Campaigns – </a:t>
            </a:r>
            <a:r>
              <a:rPr lang="en-US" sz="2000" dirty="0"/>
              <a:t>Craft and measure campaign tactics that escalate effectively to build momentum and impact over time.</a:t>
            </a:r>
          </a:p>
        </p:txBody>
      </p:sp>
      <p:sp>
        <p:nvSpPr>
          <p:cNvPr id="7" name="Slide Number Placeholder 6" hidden="1">
            <a:extLst>
              <a:ext uri="{FF2B5EF4-FFF2-40B4-BE49-F238E27FC236}">
                <a16:creationId xmlns:a16="http://schemas.microsoft.com/office/drawing/2014/main" id="{C750D346-BC54-5EB6-58F0-1A3198526BCD}"/>
              </a:ext>
            </a:extLst>
          </p:cNvPr>
          <p:cNvSpPr>
            <a:spLocks noGrp="1"/>
          </p:cNvSpPr>
          <p:nvPr>
            <p:ph type="sldNum" sz="quarter" idx="12"/>
          </p:nvPr>
        </p:nvSpPr>
        <p:spPr/>
        <p:txBody>
          <a:bodyPr anchor="ctr">
            <a:normAutofit/>
          </a:bodyPr>
          <a:lstStyle/>
          <a:p>
            <a:pPr>
              <a:spcAft>
                <a:spcPts val="600"/>
              </a:spcAft>
            </a:pPr>
            <a:fld id="{DDF60B60-82CA-4BB9-BA6E-A62FADF2374B}" type="slidenum">
              <a:rPr lang="en-US" smtClean="0"/>
              <a:pPr>
                <a:spcAft>
                  <a:spcPts val="600"/>
                </a:spcAft>
              </a:pPr>
              <a:t>11</a:t>
            </a:fld>
            <a:endParaRPr lang="en-US"/>
          </a:p>
        </p:txBody>
      </p:sp>
      <p:sp>
        <p:nvSpPr>
          <p:cNvPr id="9" name="Textbox 8">
            <a:extLst>
              <a:ext uri="{FF2B5EF4-FFF2-40B4-BE49-F238E27FC236}">
                <a16:creationId xmlns:a16="http://schemas.microsoft.com/office/drawing/2014/main" id="{C25C9437-79F6-15C9-DA68-3AE9E1B347A8}"/>
              </a:ext>
            </a:extLst>
          </p:cNvPr>
          <p:cNvSpPr txBox="1"/>
          <p:nvPr/>
        </p:nvSpPr>
        <p:spPr>
          <a:xfrm>
            <a:off x="6858302" y="2843133"/>
            <a:ext cx="4714240" cy="2525395"/>
          </a:xfrm>
          <a:prstGeom prst="rect">
            <a:avLst/>
          </a:prstGeom>
        </p:spPr>
        <p:txBody>
          <a:bodyPr wrap="square" lIns="0" tIns="0" rIns="0" bIns="0" rtlCol="0">
            <a:noAutofit/>
          </a:bodyPr>
          <a:lstStyle/>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86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2016760" marR="0">
              <a:spcBef>
                <a:spcPts val="0"/>
              </a:spcBef>
              <a:spcAft>
                <a:spcPts val="0"/>
              </a:spcAft>
            </a:pPr>
            <a:r>
              <a:rPr lang="en-US" sz="1200" b="1" spc="-10">
                <a:effectLst/>
                <a:latin typeface="Calibri" panose="020F0502020204030204" pitchFamily="34" charset="0"/>
                <a:ea typeface="Arial" panose="020B0604020202020204" pitchFamily="34" charset="0"/>
                <a:cs typeface="Arial" panose="020B0604020202020204" pitchFamily="34" charset="0"/>
              </a:rPr>
              <a:t>Timeline</a:t>
            </a:r>
            <a:endParaRPr lang="en-US" sz="1100">
              <a:effectLst/>
              <a:latin typeface="Arial" panose="020B0604020202020204" pitchFamily="34" charset="0"/>
              <a:ea typeface="Arial" panose="020B0604020202020204" pitchFamily="34" charset="0"/>
            </a:endParaRPr>
          </a:p>
          <a:p>
            <a:pPr marL="2016760" marR="0">
              <a:spcBef>
                <a:spcPts val="0"/>
              </a:spcBef>
              <a:spcAft>
                <a:spcPts val="0"/>
              </a:spcAft>
            </a:pPr>
            <a:r>
              <a:rPr lang="en-US" sz="1200" b="1" spc="-10">
                <a:effectLst/>
                <a:latin typeface="Calibri" panose="020F0502020204030204" pitchFamily="34" charset="0"/>
                <a:ea typeface="Arial" panose="020B0604020202020204" pitchFamily="34" charset="0"/>
                <a:cs typeface="Arial" panose="020B0604020202020204" pitchFamily="34" charset="0"/>
              </a:rPr>
              <a:t>Tactics</a:t>
            </a:r>
            <a:r>
              <a:rPr lang="en-US" sz="1200" b="1" spc="-7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(in</a:t>
            </a:r>
            <a:r>
              <a:rPr lang="en-US" sz="1200" b="1" spc="-7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order)</a:t>
            </a:r>
            <a:r>
              <a:rPr lang="en-US" sz="1200" b="1" spc="-4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of</a:t>
            </a:r>
            <a:r>
              <a:rPr lang="en-US" sz="1200" b="1" spc="-4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escalation</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2016760" marR="0">
              <a:lnSpc>
                <a:spcPts val="1445"/>
              </a:lnSpc>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Benchmarks</a:t>
            </a:r>
            <a:r>
              <a:rPr lang="en-US" sz="1200" b="1" spc="-20">
                <a:effectLst/>
                <a:latin typeface="Calibri" panose="020F0502020204030204" pitchFamily="34" charset="0"/>
                <a:ea typeface="Arial" panose="020B0604020202020204" pitchFamily="34" charset="0"/>
                <a:cs typeface="Arial" panose="020B0604020202020204" pitchFamily="34" charset="0"/>
              </a:rPr>
              <a:t> </a:t>
            </a:r>
            <a:r>
              <a:rPr lang="en-US" sz="1200" b="1">
                <a:effectLst/>
                <a:latin typeface="Calibri" panose="020F0502020204030204" pitchFamily="34" charset="0"/>
                <a:ea typeface="Arial" panose="020B0604020202020204" pitchFamily="34" charset="0"/>
                <a:cs typeface="Arial" panose="020B0604020202020204" pitchFamily="34" charset="0"/>
              </a:rPr>
              <a:t>for</a:t>
            </a:r>
            <a:r>
              <a:rPr lang="en-US" sz="1200" b="1" spc="-10">
                <a:effectLst/>
                <a:latin typeface="Calibri" panose="020F0502020204030204" pitchFamily="34" charset="0"/>
                <a:ea typeface="Arial" panose="020B0604020202020204" pitchFamily="34" charset="0"/>
                <a:cs typeface="Arial" panose="020B0604020202020204" pitchFamily="34" charset="0"/>
              </a:rPr>
              <a:t> </a:t>
            </a:r>
            <a:r>
              <a:rPr lang="en-US" sz="1200" b="1">
                <a:effectLst/>
                <a:latin typeface="Calibri" panose="020F0502020204030204" pitchFamily="34" charset="0"/>
                <a:ea typeface="Arial" panose="020B0604020202020204" pitchFamily="34" charset="0"/>
                <a:cs typeface="Arial" panose="020B0604020202020204" pitchFamily="34" charset="0"/>
              </a:rPr>
              <a:t>each</a:t>
            </a:r>
            <a:r>
              <a:rPr lang="en-US" sz="1200" b="1" spc="-10">
                <a:effectLst/>
                <a:latin typeface="Calibri" panose="020F0502020204030204" pitchFamily="34" charset="0"/>
                <a:ea typeface="Arial" panose="020B0604020202020204" pitchFamily="34" charset="0"/>
                <a:cs typeface="Arial" panose="020B0604020202020204" pitchFamily="34" charset="0"/>
              </a:rPr>
              <a:t> tactic</a:t>
            </a:r>
            <a:endParaRPr lang="en-US" sz="110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3564581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7648" y="204694"/>
            <a:ext cx="9782801" cy="602129"/>
          </a:xfrm>
        </p:spPr>
        <p:txBody>
          <a:bodyPr/>
          <a:lstStyle/>
          <a:p>
            <a:r>
              <a:t>Developing a Theory of Change</a:t>
            </a:r>
          </a:p>
        </p:txBody>
      </p:sp>
      <p:sp>
        <p:nvSpPr>
          <p:cNvPr id="3" name="Content Placeholder 2"/>
          <p:cNvSpPr>
            <a:spLocks noGrp="1"/>
          </p:cNvSpPr>
          <p:nvPr>
            <p:ph idx="1"/>
          </p:nvPr>
        </p:nvSpPr>
        <p:spPr>
          <a:xfrm>
            <a:off x="564776" y="1093694"/>
            <a:ext cx="10811461" cy="5078506"/>
          </a:xfrm>
        </p:spPr>
        <p:txBody>
          <a:bodyPr>
            <a:normAutofit fontScale="92500" lnSpcReduction="10000"/>
          </a:bodyPr>
          <a:lstStyle/>
          <a:p>
            <a:pPr marL="0" indent="0">
              <a:buNone/>
            </a:pPr>
            <a:r>
              <a:t>Theory of Change helps define how your campaign will achieve its goals.</a:t>
            </a:r>
          </a:p>
          <a:p>
            <a:pPr marL="0" indent="0">
              <a:buNone/>
            </a:pPr>
            <a:r>
              <a:t>Key Components:</a:t>
            </a:r>
          </a:p>
          <a:p>
            <a:pPr lvl="1"/>
            <a:r>
              <a:t>Define the problem your community faces</a:t>
            </a:r>
          </a:p>
          <a:p>
            <a:pPr lvl="1"/>
            <a:r>
              <a:t>Identify the strategic goal</a:t>
            </a:r>
            <a:r>
              <a:rPr lang="en-US"/>
              <a:t> (solution to the problem)</a:t>
            </a:r>
            <a:endParaRPr/>
          </a:p>
          <a:p>
            <a:pPr lvl="1"/>
            <a:r>
              <a:t>Understand power dynamics: who has resources, who needs them</a:t>
            </a:r>
            <a:endParaRPr lang="en-US"/>
          </a:p>
          <a:p>
            <a:pPr lvl="1"/>
            <a:r>
              <a:t>Map your constituency's resources and influence</a:t>
            </a:r>
            <a:endParaRPr lang="en-US"/>
          </a:p>
          <a:p>
            <a:pPr lvl="1"/>
            <a:r>
              <a:t>Use If-Then planning to test assumptions</a:t>
            </a:r>
          </a:p>
          <a:p>
            <a:pPr marL="0" indent="0">
              <a:buNone/>
            </a:pPr>
            <a:endParaRPr/>
          </a:p>
          <a:p>
            <a:r>
              <a:t>Organizing Sentence:</a:t>
            </a:r>
          </a:p>
          <a:p>
            <a:r>
              <a:t>We are organizing [WHO] to achieve [WHAT] by [HOW] to achieve [CHANGE].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2A0CC-F440-4C83-3AAD-F9B5502F53B1}"/>
              </a:ext>
            </a:extLst>
          </p:cNvPr>
          <p:cNvSpPr>
            <a:spLocks noGrp="1"/>
          </p:cNvSpPr>
          <p:nvPr>
            <p:ph type="title"/>
          </p:nvPr>
        </p:nvSpPr>
        <p:spPr/>
        <p:txBody>
          <a:bodyPr/>
          <a:lstStyle/>
          <a:p>
            <a:r>
              <a:rPr lang="en-US"/>
              <a:t>Example of If Then Statement</a:t>
            </a:r>
          </a:p>
        </p:txBody>
      </p:sp>
      <p:sp>
        <p:nvSpPr>
          <p:cNvPr id="3" name="Content Placeholder 2">
            <a:extLst>
              <a:ext uri="{FF2B5EF4-FFF2-40B4-BE49-F238E27FC236}">
                <a16:creationId xmlns:a16="http://schemas.microsoft.com/office/drawing/2014/main" id="{89D294F8-A5C2-E808-0CFE-A05CE1560396}"/>
              </a:ext>
            </a:extLst>
          </p:cNvPr>
          <p:cNvSpPr>
            <a:spLocks noGrp="1"/>
          </p:cNvSpPr>
          <p:nvPr>
            <p:ph idx="1"/>
          </p:nvPr>
        </p:nvSpPr>
        <p:spPr/>
        <p:txBody>
          <a:bodyPr>
            <a:normAutofit/>
          </a:bodyPr>
          <a:lstStyle/>
          <a:p>
            <a:pPr marL="0" indent="0">
              <a:buNone/>
            </a:pPr>
            <a:r>
              <a:rPr lang="en-US" sz="3600"/>
              <a:t>"Our district's new policy will raise our health insurance premiums by 30%. </a:t>
            </a:r>
            <a:r>
              <a:rPr lang="en-US" sz="3600" b="1"/>
              <a:t>If</a:t>
            </a:r>
            <a:r>
              <a:rPr lang="en-US" sz="3600"/>
              <a:t> we don't act now and organize our union, then our families will be forced to choose between groceries and a doctor's visit. </a:t>
            </a:r>
            <a:r>
              <a:rPr lang="en-US" sz="3600" b="1"/>
              <a:t>But if</a:t>
            </a:r>
            <a:r>
              <a:rPr lang="en-US" sz="3600"/>
              <a:t> we come together, sign these union cards, and demand fair health coverage, we can win the benefits we deserve". </a:t>
            </a:r>
          </a:p>
        </p:txBody>
      </p:sp>
    </p:spTree>
    <p:extLst>
      <p:ext uri="{BB962C8B-B14F-4D97-AF65-F5344CB8AC3E}">
        <p14:creationId xmlns:p14="http://schemas.microsoft.com/office/powerpoint/2010/main" val="2976773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978E3-3ACB-6D71-546B-A40F01528273}"/>
              </a:ext>
            </a:extLst>
          </p:cNvPr>
          <p:cNvSpPr>
            <a:spLocks noGrp="1"/>
          </p:cNvSpPr>
          <p:nvPr>
            <p:ph type="title"/>
          </p:nvPr>
        </p:nvSpPr>
        <p:spPr>
          <a:xfrm>
            <a:off x="650007" y="177799"/>
            <a:ext cx="9782801" cy="693057"/>
          </a:xfrm>
        </p:spPr>
        <p:txBody>
          <a:bodyPr anchor="b">
            <a:normAutofit/>
          </a:bodyPr>
          <a:lstStyle/>
          <a:p>
            <a:r>
              <a:rPr lang="en-US"/>
              <a:t>If –Then Thinking</a:t>
            </a:r>
          </a:p>
        </p:txBody>
      </p:sp>
      <p:graphicFrame>
        <p:nvGraphicFramePr>
          <p:cNvPr id="5" name="Content Placeholder 2">
            <a:extLst>
              <a:ext uri="{FF2B5EF4-FFF2-40B4-BE49-F238E27FC236}">
                <a16:creationId xmlns:a16="http://schemas.microsoft.com/office/drawing/2014/main" id="{F51F37EA-C1A4-E614-EC1C-A8B615A30BBA}"/>
              </a:ext>
            </a:extLst>
          </p:cNvPr>
          <p:cNvGraphicFramePr>
            <a:graphicFrameLocks noGrp="1"/>
          </p:cNvGraphicFramePr>
          <p:nvPr>
            <p:ph idx="1"/>
            <p:extLst>
              <p:ext uri="{D42A27DB-BD31-4B8C-83A1-F6EECF244321}">
                <p14:modId xmlns:p14="http://schemas.microsoft.com/office/powerpoint/2010/main" val="431937330"/>
              </p:ext>
            </p:extLst>
          </p:nvPr>
        </p:nvGraphicFramePr>
        <p:xfrm>
          <a:off x="650007" y="870856"/>
          <a:ext cx="11411363" cy="53013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53709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2B627-9D00-985A-C9FA-339A756F0571}"/>
              </a:ext>
            </a:extLst>
          </p:cNvPr>
          <p:cNvSpPr>
            <a:spLocks noGrp="1"/>
          </p:cNvSpPr>
          <p:nvPr>
            <p:ph type="title"/>
          </p:nvPr>
        </p:nvSpPr>
        <p:spPr>
          <a:xfrm>
            <a:off x="548407" y="287383"/>
            <a:ext cx="9782801" cy="646928"/>
          </a:xfrm>
        </p:spPr>
        <p:txBody>
          <a:bodyPr/>
          <a:lstStyle/>
          <a:p>
            <a:r>
              <a:rPr lang="en-US"/>
              <a:t>Why do we do this?</a:t>
            </a:r>
          </a:p>
        </p:txBody>
      </p:sp>
      <p:sp>
        <p:nvSpPr>
          <p:cNvPr id="3" name="Content Placeholder 2">
            <a:extLst>
              <a:ext uri="{FF2B5EF4-FFF2-40B4-BE49-F238E27FC236}">
                <a16:creationId xmlns:a16="http://schemas.microsoft.com/office/drawing/2014/main" id="{48291F24-287B-31BD-9A22-FF36614D9756}"/>
              </a:ext>
            </a:extLst>
          </p:cNvPr>
          <p:cNvSpPr>
            <a:spLocks noGrp="1"/>
          </p:cNvSpPr>
          <p:nvPr>
            <p:ph idx="1"/>
          </p:nvPr>
        </p:nvSpPr>
        <p:spPr>
          <a:xfrm>
            <a:off x="822960" y="1593669"/>
            <a:ext cx="10553277" cy="4578531"/>
          </a:xfrm>
        </p:spPr>
        <p:txBody>
          <a:bodyPr/>
          <a:lstStyle/>
          <a:p>
            <a:pPr marL="0" indent="0">
              <a:buNone/>
            </a:pPr>
            <a:r>
              <a:rPr lang="en-US"/>
              <a:t>Practicing "if-then" thinking helps a team:</a:t>
            </a:r>
          </a:p>
          <a:p>
            <a:r>
              <a:rPr lang="en-US"/>
              <a:t>Build a robust strategy by improving preparedness</a:t>
            </a:r>
          </a:p>
          <a:p>
            <a:r>
              <a:rPr lang="en-US"/>
              <a:t>Fosters collaboration and </a:t>
            </a:r>
          </a:p>
          <a:p>
            <a:r>
              <a:rPr lang="en-US"/>
              <a:t>Maintains momentum during a campaign. </a:t>
            </a:r>
          </a:p>
          <a:p>
            <a:pPr marL="0" indent="0">
              <a:buNone/>
            </a:pPr>
            <a:endParaRPr lang="en-US"/>
          </a:p>
          <a:p>
            <a:pPr marL="0" indent="0">
              <a:buNone/>
            </a:pPr>
            <a:r>
              <a:rPr lang="en-US"/>
              <a:t>By anticipating potential obstacles and proactively planning a response, organizers can reduce decision fatigue and react more effectively when faced with employer resistance or unexpected setbacks. </a:t>
            </a:r>
          </a:p>
        </p:txBody>
      </p:sp>
    </p:spTree>
    <p:extLst>
      <p:ext uri="{BB962C8B-B14F-4D97-AF65-F5344CB8AC3E}">
        <p14:creationId xmlns:p14="http://schemas.microsoft.com/office/powerpoint/2010/main" val="2314171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AD60C-BE09-2FE8-72D6-3774010EB173}"/>
              </a:ext>
            </a:extLst>
          </p:cNvPr>
          <p:cNvSpPr>
            <a:spLocks noGrp="1"/>
          </p:cNvSpPr>
          <p:nvPr>
            <p:ph type="title"/>
          </p:nvPr>
        </p:nvSpPr>
        <p:spPr>
          <a:xfrm>
            <a:off x="714894" y="177801"/>
            <a:ext cx="9782801" cy="664882"/>
          </a:xfrm>
        </p:spPr>
        <p:txBody>
          <a:bodyPr/>
          <a:lstStyle/>
          <a:p>
            <a:r>
              <a:rPr lang="en-US"/>
              <a:t>The Organizing Sentence</a:t>
            </a:r>
          </a:p>
        </p:txBody>
      </p:sp>
      <p:sp>
        <p:nvSpPr>
          <p:cNvPr id="3" name="Content Placeholder 2">
            <a:extLst>
              <a:ext uri="{FF2B5EF4-FFF2-40B4-BE49-F238E27FC236}">
                <a16:creationId xmlns:a16="http://schemas.microsoft.com/office/drawing/2014/main" id="{1A9E8663-2ECB-AEF4-E656-E40D25AC16BB}"/>
              </a:ext>
            </a:extLst>
          </p:cNvPr>
          <p:cNvSpPr>
            <a:spLocks noGrp="1"/>
          </p:cNvSpPr>
          <p:nvPr>
            <p:ph idx="1"/>
          </p:nvPr>
        </p:nvSpPr>
        <p:spPr>
          <a:xfrm>
            <a:off x="860612" y="842683"/>
            <a:ext cx="10515625" cy="5329517"/>
          </a:xfrm>
        </p:spPr>
        <p:txBody>
          <a:bodyPr/>
          <a:lstStyle/>
          <a:p>
            <a:pPr marL="0" indent="0">
              <a:buNone/>
            </a:pPr>
            <a:r>
              <a:rPr lang="en-US" sz="3200"/>
              <a:t>We are organizing </a:t>
            </a:r>
            <a:r>
              <a:rPr lang="en-US" sz="3200">
                <a:solidFill>
                  <a:schemeClr val="accent2">
                    <a:lumMod val="75000"/>
                  </a:schemeClr>
                </a:solidFill>
              </a:rPr>
              <a:t>our community members </a:t>
            </a:r>
            <a:r>
              <a:rPr lang="en-US" sz="3200"/>
              <a:t>to </a:t>
            </a:r>
            <a:r>
              <a:rPr lang="en-US" sz="3200">
                <a:solidFill>
                  <a:srgbClr val="7030A0"/>
                </a:solidFill>
              </a:rPr>
              <a:t>win affordable housing</a:t>
            </a:r>
            <a:r>
              <a:rPr lang="en-US" sz="3200">
                <a:solidFill>
                  <a:srgbClr val="0070C0"/>
                </a:solidFill>
              </a:rPr>
              <a:t> </a:t>
            </a:r>
            <a:r>
              <a:rPr lang="en-US" sz="3200"/>
              <a:t>by </a:t>
            </a:r>
            <a:r>
              <a:rPr lang="en-US" sz="3200">
                <a:solidFill>
                  <a:srgbClr val="00B0F0"/>
                </a:solidFill>
              </a:rPr>
              <a:t>lobbying city council and building a coalition with local tenants through door-to-door canvassing </a:t>
            </a:r>
            <a:r>
              <a:rPr lang="en-US" sz="3200">
                <a:solidFill>
                  <a:srgbClr val="7030A0"/>
                </a:solidFill>
              </a:rPr>
              <a:t>by the end of the year.</a:t>
            </a:r>
            <a:endParaRPr lang="en-US" sz="3200"/>
          </a:p>
          <a:p>
            <a:pPr marL="0" indent="0">
              <a:buNone/>
            </a:pPr>
            <a:endParaRPr lang="en-US"/>
          </a:p>
          <a:p>
            <a:pPr marL="0" indent="0">
              <a:buNone/>
            </a:pPr>
            <a:r>
              <a:rPr lang="en-US"/>
              <a:t>This sentence follows the structure of identifying the people being organized, the strategic goal, the tactics used, and the timeline for completion. </a:t>
            </a:r>
          </a:p>
        </p:txBody>
      </p:sp>
      <p:graphicFrame>
        <p:nvGraphicFramePr>
          <p:cNvPr id="4" name="Diagram 3">
            <a:extLst>
              <a:ext uri="{FF2B5EF4-FFF2-40B4-BE49-F238E27FC236}">
                <a16:creationId xmlns:a16="http://schemas.microsoft.com/office/drawing/2014/main" id="{D47446A7-7B89-2E47-455C-3D8D2D29CB31}"/>
              </a:ext>
            </a:extLst>
          </p:cNvPr>
          <p:cNvGraphicFramePr/>
          <p:nvPr>
            <p:extLst>
              <p:ext uri="{D42A27DB-BD31-4B8C-83A1-F6EECF244321}">
                <p14:modId xmlns:p14="http://schemas.microsoft.com/office/powerpoint/2010/main" val="1639157305"/>
              </p:ext>
            </p:extLst>
          </p:nvPr>
        </p:nvGraphicFramePr>
        <p:xfrm>
          <a:off x="1060730" y="4374776"/>
          <a:ext cx="10115388" cy="21841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04004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0208C-3800-02E8-B635-811803EAE1DA}"/>
              </a:ext>
            </a:extLst>
          </p:cNvPr>
          <p:cNvSpPr>
            <a:spLocks noGrp="1"/>
          </p:cNvSpPr>
          <p:nvPr>
            <p:ph type="title"/>
          </p:nvPr>
        </p:nvSpPr>
        <p:spPr>
          <a:xfrm>
            <a:off x="444137" y="-436154"/>
            <a:ext cx="10762283" cy="1239837"/>
          </a:xfrm>
        </p:spPr>
        <p:txBody>
          <a:bodyPr/>
          <a:lstStyle/>
          <a:p>
            <a:r>
              <a:rPr lang="en-US"/>
              <a:t>Why do we do this?</a:t>
            </a:r>
          </a:p>
        </p:txBody>
      </p:sp>
      <p:sp>
        <p:nvSpPr>
          <p:cNvPr id="3" name="Content Placeholder 2">
            <a:extLst>
              <a:ext uri="{FF2B5EF4-FFF2-40B4-BE49-F238E27FC236}">
                <a16:creationId xmlns:a16="http://schemas.microsoft.com/office/drawing/2014/main" id="{2CD3F820-724B-9854-7F4C-A951B906D6B4}"/>
              </a:ext>
            </a:extLst>
          </p:cNvPr>
          <p:cNvSpPr>
            <a:spLocks noGrp="1"/>
          </p:cNvSpPr>
          <p:nvPr>
            <p:ph idx="1"/>
          </p:nvPr>
        </p:nvSpPr>
        <p:spPr>
          <a:xfrm>
            <a:off x="744584" y="992777"/>
            <a:ext cx="10631654" cy="5179423"/>
          </a:xfrm>
        </p:spPr>
        <p:txBody>
          <a:bodyPr>
            <a:noAutofit/>
          </a:bodyPr>
          <a:lstStyle/>
          <a:p>
            <a:pPr marL="0" indent="0">
              <a:buNone/>
            </a:pPr>
            <a:r>
              <a:rPr lang="en-US" sz="3200"/>
              <a:t>Creating an organizing sentence helps a team:</a:t>
            </a:r>
          </a:p>
          <a:p>
            <a:r>
              <a:rPr lang="en-US" sz="3200"/>
              <a:t>Align their work</a:t>
            </a:r>
          </a:p>
          <a:p>
            <a:r>
              <a:rPr lang="en-US" sz="3200"/>
              <a:t>Summarizes the core elements</a:t>
            </a:r>
          </a:p>
          <a:p>
            <a:pPr lvl="1"/>
            <a:r>
              <a:rPr lang="en-US" sz="3200"/>
              <a:t>Who</a:t>
            </a:r>
          </a:p>
          <a:p>
            <a:pPr lvl="1"/>
            <a:r>
              <a:rPr lang="en-US" sz="3200"/>
              <a:t>Doing What</a:t>
            </a:r>
          </a:p>
          <a:p>
            <a:pPr lvl="1"/>
            <a:r>
              <a:rPr lang="en-US" sz="3200"/>
              <a:t>Winning by When </a:t>
            </a:r>
          </a:p>
          <a:p>
            <a:pPr marL="0" indent="0">
              <a:buNone/>
            </a:pPr>
            <a:r>
              <a:rPr lang="en-US" sz="3200"/>
              <a:t>A single, clear statement provides focus and clarity, ensuring the entire team is working toward the same purpose. </a:t>
            </a:r>
          </a:p>
        </p:txBody>
      </p:sp>
    </p:spTree>
    <p:extLst>
      <p:ext uri="{BB962C8B-B14F-4D97-AF65-F5344CB8AC3E}">
        <p14:creationId xmlns:p14="http://schemas.microsoft.com/office/powerpoint/2010/main" val="3717736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C5D56-48B3-C733-A756-B0422078E47D}"/>
              </a:ext>
            </a:extLst>
          </p:cNvPr>
          <p:cNvSpPr>
            <a:spLocks noGrp="1"/>
          </p:cNvSpPr>
          <p:nvPr>
            <p:ph type="title"/>
          </p:nvPr>
        </p:nvSpPr>
        <p:spPr>
          <a:xfrm>
            <a:off x="627017" y="-305525"/>
            <a:ext cx="10749220" cy="1239837"/>
          </a:xfrm>
        </p:spPr>
        <p:txBody>
          <a:bodyPr/>
          <a:lstStyle/>
          <a:p>
            <a:r>
              <a:rPr lang="en-US"/>
              <a:t>Team Time</a:t>
            </a:r>
          </a:p>
        </p:txBody>
      </p:sp>
      <p:sp>
        <p:nvSpPr>
          <p:cNvPr id="3" name="Content Placeholder 2">
            <a:extLst>
              <a:ext uri="{FF2B5EF4-FFF2-40B4-BE49-F238E27FC236}">
                <a16:creationId xmlns:a16="http://schemas.microsoft.com/office/drawing/2014/main" id="{3FC3C762-B756-D011-6A4D-718424B481D2}"/>
              </a:ext>
            </a:extLst>
          </p:cNvPr>
          <p:cNvSpPr>
            <a:spLocks noGrp="1"/>
          </p:cNvSpPr>
          <p:nvPr>
            <p:ph idx="1"/>
          </p:nvPr>
        </p:nvSpPr>
        <p:spPr>
          <a:xfrm>
            <a:off x="914400" y="934312"/>
            <a:ext cx="9556955" cy="5237888"/>
          </a:xfrm>
        </p:spPr>
        <p:txBody>
          <a:bodyPr>
            <a:normAutofit/>
          </a:bodyPr>
          <a:lstStyle/>
          <a:p>
            <a:pPr>
              <a:buFont typeface="Arial" panose="020B0604020202020204" pitchFamily="34" charset="0"/>
              <a:buChar char="•"/>
            </a:pPr>
            <a:r>
              <a:rPr lang="en-US" sz="4000"/>
              <a:t>Practice if then thinking </a:t>
            </a:r>
          </a:p>
          <a:p>
            <a:pPr>
              <a:buFont typeface="Arial" panose="020B0604020202020204" pitchFamily="34" charset="0"/>
              <a:buChar char="•"/>
            </a:pPr>
            <a:r>
              <a:rPr lang="en-US" sz="4000"/>
              <a:t>Create a single organizing sentence</a:t>
            </a:r>
          </a:p>
          <a:p>
            <a:pPr>
              <a:buFont typeface="Arial" panose="020B0604020202020204" pitchFamily="34" charset="0"/>
              <a:buChar char="•"/>
            </a:pPr>
            <a:r>
              <a:rPr lang="en-US" sz="4000"/>
              <a:t>Consider the POSSIBLE STRUCTURES you will need in this strategy</a:t>
            </a:r>
          </a:p>
          <a:p>
            <a:pPr>
              <a:buFont typeface="Arial" panose="020B0604020202020204" pitchFamily="34" charset="0"/>
              <a:buChar char="•"/>
            </a:pPr>
            <a:r>
              <a:rPr lang="en-US" sz="4000"/>
              <a:t>Be ready to share</a:t>
            </a:r>
          </a:p>
        </p:txBody>
      </p:sp>
      <p:pic>
        <p:nvPicPr>
          <p:cNvPr id="2050" name="Picture 2" descr="Team Time Clock Words Teamwork ...">
            <a:extLst>
              <a:ext uri="{FF2B5EF4-FFF2-40B4-BE49-F238E27FC236}">
                <a16:creationId xmlns:a16="http://schemas.microsoft.com/office/drawing/2014/main" id="{AE38EDC9-F062-4E81-3B24-8464C816B1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0671" y="3790978"/>
            <a:ext cx="4094031" cy="2381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8216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8071" y="177801"/>
            <a:ext cx="9108166" cy="763494"/>
          </a:xfrm>
        </p:spPr>
        <p:txBody>
          <a:bodyPr>
            <a:normAutofit/>
          </a:bodyPr>
          <a:lstStyle/>
          <a:p>
            <a:r>
              <a:rPr lang="en-US">
                <a:solidFill>
                  <a:srgbClr val="323232"/>
                </a:solidFill>
                <a:latin typeface="Calibri"/>
              </a:rPr>
              <a:t>Key Points</a:t>
            </a:r>
            <a:endParaRPr>
              <a:solidFill>
                <a:srgbClr val="323232"/>
              </a:solidFill>
              <a:latin typeface="Calibri"/>
            </a:endParaRPr>
          </a:p>
        </p:txBody>
      </p:sp>
      <p:sp>
        <p:nvSpPr>
          <p:cNvPr id="3" name="Content Placeholder 2"/>
          <p:cNvSpPr>
            <a:spLocks noGrp="1"/>
          </p:cNvSpPr>
          <p:nvPr>
            <p:ph idx="1"/>
          </p:nvPr>
        </p:nvSpPr>
        <p:spPr>
          <a:xfrm>
            <a:off x="2707341" y="1088571"/>
            <a:ext cx="8668896" cy="5083629"/>
          </a:xfrm>
        </p:spPr>
        <p:txBody>
          <a:bodyPr>
            <a:noAutofit/>
          </a:bodyPr>
          <a:lstStyle/>
          <a:p>
            <a:r>
              <a:rPr sz="3600">
                <a:solidFill>
                  <a:srgbClr val="323232"/>
                </a:solidFill>
                <a:latin typeface="Calibri"/>
              </a:rPr>
              <a:t>A clear theory of change is essential to developing a shared strategy.</a:t>
            </a:r>
          </a:p>
          <a:p>
            <a:pPr>
              <a:defRPr sz="2000">
                <a:solidFill>
                  <a:srgbClr val="323232"/>
                </a:solidFill>
                <a:latin typeface="Calibri"/>
              </a:defRPr>
            </a:pPr>
            <a:r>
              <a:rPr sz="3600">
                <a:solidFill>
                  <a:srgbClr val="323232"/>
                </a:solidFill>
                <a:latin typeface="Calibri"/>
              </a:rPr>
              <a:t>It helps organizers identify the power they have, the change they seek, and the path to get there.</a:t>
            </a:r>
          </a:p>
          <a:p>
            <a:pPr>
              <a:defRPr sz="2000">
                <a:solidFill>
                  <a:srgbClr val="323232"/>
                </a:solidFill>
                <a:latin typeface="Calibri"/>
              </a:defRPr>
            </a:pPr>
            <a:r>
              <a:rPr sz="3600">
                <a:solidFill>
                  <a:srgbClr val="323232"/>
                </a:solidFill>
                <a:latin typeface="Calibri"/>
              </a:rPr>
              <a:t>Strategy then guides the escalation timeline and necessary pivots in tactics.</a:t>
            </a:r>
          </a:p>
          <a:p>
            <a:pPr>
              <a:defRPr sz="2000">
                <a:solidFill>
                  <a:srgbClr val="323232"/>
                </a:solidFill>
                <a:latin typeface="Calibri"/>
              </a:defRPr>
            </a:pPr>
            <a:r>
              <a:rPr sz="3600">
                <a:solidFill>
                  <a:srgbClr val="323232"/>
                </a:solidFill>
                <a:latin typeface="Calibri"/>
              </a:rPr>
              <a:t>Tactics must be joyful, creative, and aligned with strategic goals to build lasting power.</a:t>
            </a:r>
          </a:p>
        </p:txBody>
      </p:sp>
      <p:pic>
        <p:nvPicPr>
          <p:cNvPr id="4" name="Picture 3" descr="A picture containing text, red, sign&#10;&#10;Description automatically generated">
            <a:extLst>
              <a:ext uri="{FF2B5EF4-FFF2-40B4-BE49-F238E27FC236}">
                <a16:creationId xmlns:a16="http://schemas.microsoft.com/office/drawing/2014/main" id="{272EA16C-CA55-BD54-87E2-879D1B408559}"/>
              </a:ext>
            </a:extLst>
          </p:cNvPr>
          <p:cNvPicPr>
            <a:picLocks noChangeAspect="1"/>
          </p:cNvPicPr>
          <p:nvPr/>
        </p:nvPicPr>
        <p:blipFill>
          <a:blip r:embed="rId2"/>
          <a:stretch>
            <a:fillRect/>
          </a:stretch>
        </p:blipFill>
        <p:spPr>
          <a:xfrm>
            <a:off x="553959" y="1767090"/>
            <a:ext cx="2186253" cy="2116128"/>
          </a:xfrm>
          <a:prstGeom prst="rect">
            <a:avLst/>
          </a:prstGeom>
        </p:spPr>
      </p:pic>
    </p:spTree>
    <p:extLst>
      <p:ext uri="{BB962C8B-B14F-4D97-AF65-F5344CB8AC3E}">
        <p14:creationId xmlns:p14="http://schemas.microsoft.com/office/powerpoint/2010/main" val="281919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D7037-08E9-AAFC-2B15-ABC3FEEE59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B86EBE-5A0E-8D31-131B-39BD3EC51E67}"/>
              </a:ext>
            </a:extLst>
          </p:cNvPr>
          <p:cNvSpPr>
            <a:spLocks noGrp="1"/>
          </p:cNvSpPr>
          <p:nvPr>
            <p:ph type="title"/>
          </p:nvPr>
        </p:nvSpPr>
        <p:spPr/>
        <p:txBody>
          <a:bodyPr/>
          <a:lstStyle/>
          <a:p>
            <a:r>
              <a:rPr lang="en-US"/>
              <a:t>Strategy and Tactics</a:t>
            </a:r>
          </a:p>
        </p:txBody>
      </p:sp>
      <p:sp>
        <p:nvSpPr>
          <p:cNvPr id="3" name="Text Placeholder 2">
            <a:extLst>
              <a:ext uri="{FF2B5EF4-FFF2-40B4-BE49-F238E27FC236}">
                <a16:creationId xmlns:a16="http://schemas.microsoft.com/office/drawing/2014/main" id="{C5329C29-D7FA-2F47-01B1-4FFA982B690E}"/>
              </a:ext>
            </a:extLst>
          </p:cNvPr>
          <p:cNvSpPr>
            <a:spLocks noGrp="1"/>
          </p:cNvSpPr>
          <p:nvPr>
            <p:ph type="body" idx="1"/>
          </p:nvPr>
        </p:nvSpPr>
        <p:spPr/>
        <p:txBody>
          <a:bodyPr/>
          <a:lstStyle/>
          <a:p>
            <a:r>
              <a:rPr lang="en-US"/>
              <a:t>Beth</a:t>
            </a:r>
          </a:p>
        </p:txBody>
      </p:sp>
    </p:spTree>
    <p:extLst>
      <p:ext uri="{BB962C8B-B14F-4D97-AF65-F5344CB8AC3E}">
        <p14:creationId xmlns:p14="http://schemas.microsoft.com/office/powerpoint/2010/main" val="2138213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7603" y="1319135"/>
            <a:ext cx="6454507" cy="4520026"/>
          </a:xfrm>
        </p:spPr>
        <p:txBody>
          <a:bodyPr>
            <a:noAutofit/>
          </a:bodyPr>
          <a:lstStyle/>
          <a:p>
            <a:r>
              <a:rPr lang="en-US" sz="6000">
                <a:solidFill>
                  <a:srgbClr val="465562"/>
                </a:solidFill>
                <a:ea typeface="+mj-lt"/>
                <a:cs typeface="+mj-lt"/>
              </a:rPr>
              <a:t>What do you think is the difference between a strategy and tactic? </a:t>
            </a:r>
            <a:endParaRPr lang="en-US" sz="6000"/>
          </a:p>
        </p:txBody>
      </p:sp>
      <p:pic>
        <p:nvPicPr>
          <p:cNvPr id="4" name="Picture 3"/>
          <p:cNvPicPr>
            <a:picLocks noChangeAspect="1"/>
          </p:cNvPicPr>
          <p:nvPr/>
        </p:nvPicPr>
        <p:blipFill>
          <a:blip r:embed="rId2"/>
          <a:stretch>
            <a:fillRect/>
          </a:stretch>
        </p:blipFill>
        <p:spPr>
          <a:xfrm>
            <a:off x="551800" y="651521"/>
            <a:ext cx="5015804" cy="5015804"/>
          </a:xfrm>
          <a:prstGeom prst="rect">
            <a:avLst/>
          </a:prstGeom>
        </p:spPr>
      </p:pic>
    </p:spTree>
    <p:extLst>
      <p:ext uri="{BB962C8B-B14F-4D97-AF65-F5344CB8AC3E}">
        <p14:creationId xmlns:p14="http://schemas.microsoft.com/office/powerpoint/2010/main" val="1624522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D25A0-0C10-0CB8-4685-161F8267C939}"/>
              </a:ext>
            </a:extLst>
          </p:cNvPr>
          <p:cNvSpPr>
            <a:spLocks noGrp="1"/>
          </p:cNvSpPr>
          <p:nvPr>
            <p:ph type="title"/>
          </p:nvPr>
        </p:nvSpPr>
        <p:spPr>
          <a:xfrm>
            <a:off x="4177553" y="0"/>
            <a:ext cx="7198684" cy="923365"/>
          </a:xfrm>
        </p:spPr>
        <p:txBody>
          <a:bodyPr anchor="b">
            <a:normAutofit/>
          </a:bodyPr>
          <a:lstStyle/>
          <a:p>
            <a:r>
              <a:rPr lang="en-US" sz="4400">
                <a:solidFill>
                  <a:srgbClr val="323232"/>
                </a:solidFill>
                <a:latin typeface="Calibri"/>
              </a:rPr>
              <a:t>Strategy vs. Tactics</a:t>
            </a:r>
          </a:p>
        </p:txBody>
      </p:sp>
      <p:sp>
        <p:nvSpPr>
          <p:cNvPr id="4" name="Content Placeholder 3">
            <a:extLst>
              <a:ext uri="{FF2B5EF4-FFF2-40B4-BE49-F238E27FC236}">
                <a16:creationId xmlns:a16="http://schemas.microsoft.com/office/drawing/2014/main" id="{2D7467DB-4DD4-43A1-9533-3D1FBDEF3A13}"/>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177552" y="923365"/>
            <a:ext cx="7933765" cy="5289176"/>
          </a:xfrm>
        </p:spPr>
        <p:txBody>
          <a:bodyPr>
            <a:normAutofit/>
          </a:bodyPr>
          <a:lstStyle/>
          <a:p>
            <a:pPr marL="0" indent="0">
              <a:spcBef>
                <a:spcPts val="2499"/>
              </a:spcBef>
              <a:buNone/>
            </a:pPr>
            <a:r>
              <a:rPr lang="en-US" sz="1999" b="1">
                <a:solidFill>
                  <a:srgbClr val="323232"/>
                </a:solidFill>
                <a:latin typeface="Calibri"/>
              </a:rPr>
              <a:t>Definition of Strategy</a:t>
            </a:r>
          </a:p>
          <a:p>
            <a:pPr marL="0" lvl="1" indent="0">
              <a:buNone/>
            </a:pPr>
            <a:r>
              <a:rPr lang="en-US" sz="1999">
                <a:solidFill>
                  <a:srgbClr val="323232"/>
                </a:solidFill>
                <a:latin typeface="Calibri"/>
              </a:rPr>
              <a:t>Strategy is the comprehensive plan guiding a campaign towards its ultimate goals over time. It is the combination of your If then thinking and your organizing sentence</a:t>
            </a:r>
          </a:p>
          <a:p>
            <a:pPr marL="0" indent="0">
              <a:spcBef>
                <a:spcPts val="2499"/>
              </a:spcBef>
              <a:buNone/>
            </a:pPr>
            <a:r>
              <a:rPr lang="en-US" sz="1999" b="1">
                <a:solidFill>
                  <a:srgbClr val="323232"/>
                </a:solidFill>
                <a:latin typeface="Calibri"/>
              </a:rPr>
              <a:t>Definition of Tactics</a:t>
            </a:r>
          </a:p>
          <a:p>
            <a:pPr marL="0" lvl="1" indent="0">
              <a:buNone/>
            </a:pPr>
            <a:r>
              <a:rPr lang="en-US" sz="1999">
                <a:solidFill>
                  <a:srgbClr val="323232"/>
                </a:solidFill>
                <a:latin typeface="Calibri"/>
              </a:rPr>
              <a:t>Tactics are specific actions or steps taken to execute the broader strategy effectively.</a:t>
            </a:r>
          </a:p>
          <a:p>
            <a:pPr marL="0" indent="0">
              <a:spcBef>
                <a:spcPts val="2499"/>
              </a:spcBef>
              <a:buNone/>
            </a:pPr>
            <a:r>
              <a:rPr lang="en-US" sz="1999" b="1">
                <a:solidFill>
                  <a:srgbClr val="323232"/>
                </a:solidFill>
                <a:latin typeface="Calibri"/>
              </a:rPr>
              <a:t>Importance of Analysis</a:t>
            </a:r>
          </a:p>
          <a:p>
            <a:pPr marL="0" lvl="1" indent="0">
              <a:buNone/>
            </a:pPr>
            <a:r>
              <a:rPr lang="en-US" sz="1999">
                <a:solidFill>
                  <a:srgbClr val="323232"/>
                </a:solidFill>
                <a:latin typeface="Calibri"/>
              </a:rPr>
              <a:t>Effective tactics require analyzing problems, setting goals, understanding targets, and leveraging power forms.</a:t>
            </a:r>
          </a:p>
          <a:p>
            <a:pPr marL="0" indent="0">
              <a:spcBef>
                <a:spcPts val="2499"/>
              </a:spcBef>
              <a:buNone/>
            </a:pPr>
            <a:r>
              <a:rPr lang="en-US" sz="1999" b="1">
                <a:solidFill>
                  <a:srgbClr val="323232"/>
                </a:solidFill>
                <a:latin typeface="Calibri"/>
              </a:rPr>
              <a:t>Strategic Warning</a:t>
            </a:r>
          </a:p>
          <a:p>
            <a:pPr marL="0" lvl="1" indent="0">
              <a:buNone/>
            </a:pPr>
            <a:r>
              <a:rPr lang="en-US" sz="1999">
                <a:solidFill>
                  <a:srgbClr val="323232"/>
                </a:solidFill>
                <a:latin typeface="Calibri"/>
              </a:rPr>
              <a:t>Without a clear strategy, one risks becoming part of another’s plan, highlighting strategy’s critical role.</a:t>
            </a:r>
          </a:p>
        </p:txBody>
      </p:sp>
      <p:sp>
        <p:nvSpPr>
          <p:cNvPr id="7" name="Slide Number Placeholder 6">
            <a:extLst>
              <a:ext uri="{FF2B5EF4-FFF2-40B4-BE49-F238E27FC236}">
                <a16:creationId xmlns:a16="http://schemas.microsoft.com/office/drawing/2014/main" id="{B9E7EA2D-2237-C073-5A97-12FC1BDA8C49}"/>
              </a:ext>
            </a:extLst>
          </p:cNvPr>
          <p:cNvSpPr>
            <a:spLocks noGrp="1"/>
          </p:cNvSpPr>
          <p:nvPr>
            <p:ph type="sldNum" sz="quarter" idx="12"/>
          </p:nvPr>
        </p:nvSpPr>
        <p:spPr/>
        <p:txBody>
          <a:bodyPr anchor="ctr">
            <a:normAutofit/>
          </a:bodyPr>
          <a:lstStyle/>
          <a:p>
            <a:pPr>
              <a:spcAft>
                <a:spcPts val="600"/>
              </a:spcAft>
            </a:pPr>
            <a:fld id="{DDF60B60-82CA-4BB9-BA6E-A62FADF2374B}" type="slidenum">
              <a:rPr lang="en-US" smtClean="0"/>
              <a:pPr>
                <a:spcAft>
                  <a:spcPts val="600"/>
                </a:spcAft>
              </a:pPr>
              <a:t>22</a:t>
            </a:fld>
            <a:endParaRPr lang="en-US"/>
          </a:p>
        </p:txBody>
      </p:sp>
      <p:pic>
        <p:nvPicPr>
          <p:cNvPr id="8" name="Content Placeholder 7" descr="Business team forming words from alphabet blocks.">
            <a:extLst>
              <a:ext uri="{FF2B5EF4-FFF2-40B4-BE49-F238E27FC236}">
                <a16:creationId xmlns:a16="http://schemas.microsoft.com/office/drawing/2014/main" id="{282273A8-8AF5-42D9-AD7E-21F0419AF0D9}"/>
              </a:ext>
            </a:extLst>
          </p:cNvPr>
          <p:cNvPicPr>
            <a:picLocks noGrp="1" noChangeAspect="1"/>
          </p:cNvPicPr>
          <p:nvPr>
            <p:ph type="pic" sz="quarter" idx="4294967295"/>
          </p:nvPr>
        </p:nvPicPr>
        <p:blipFill>
          <a:blip r:embed="rId3"/>
          <a:srcRect l="3240" r="13154" b="-1"/>
          <a:stretch>
            <a:fillRect/>
          </a:stretch>
        </p:blipFill>
        <p:spPr>
          <a:xfrm>
            <a:off x="0" y="-4763"/>
            <a:ext cx="4011613" cy="6396038"/>
          </a:xfrm>
          <a:prstGeom prst="rect">
            <a:avLst/>
          </a:prstGeom>
          <a:noFill/>
        </p:spPr>
      </p:pic>
    </p:spTree>
    <p:extLst>
      <p:ext uri="{BB962C8B-B14F-4D97-AF65-F5344CB8AC3E}">
        <p14:creationId xmlns:p14="http://schemas.microsoft.com/office/powerpoint/2010/main" val="34521304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D6EAB-8334-1F8D-92FC-963FE2CE2495}"/>
              </a:ext>
            </a:extLst>
          </p:cNvPr>
          <p:cNvSpPr>
            <a:spLocks noGrp="1"/>
          </p:cNvSpPr>
          <p:nvPr>
            <p:ph type="title"/>
          </p:nvPr>
        </p:nvSpPr>
        <p:spPr>
          <a:xfrm>
            <a:off x="553530" y="294713"/>
            <a:ext cx="9782801" cy="700741"/>
          </a:xfrm>
        </p:spPr>
        <p:txBody>
          <a:bodyPr anchor="b">
            <a:noAutofit/>
          </a:bodyPr>
          <a:lstStyle/>
          <a:p>
            <a:r>
              <a:rPr lang="en-US" sz="4000">
                <a:solidFill>
                  <a:srgbClr val="323232"/>
                </a:solidFill>
                <a:latin typeface="Calibri"/>
              </a:rPr>
              <a:t>Joyful Escalation</a:t>
            </a:r>
          </a:p>
        </p:txBody>
      </p:sp>
      <p:sp>
        <p:nvSpPr>
          <p:cNvPr id="4" name="Content Placeholder 3">
            <a:extLst>
              <a:ext uri="{FF2B5EF4-FFF2-40B4-BE49-F238E27FC236}">
                <a16:creationId xmlns:a16="http://schemas.microsoft.com/office/drawing/2014/main" id="{6230179D-140F-4B85-84B3-8BA1BCA0E4B4}"/>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399133" y="435429"/>
            <a:ext cx="5497032" cy="5812971"/>
          </a:xfrm>
        </p:spPr>
        <p:txBody>
          <a:bodyPr>
            <a:normAutofit/>
          </a:bodyPr>
          <a:lstStyle/>
          <a:p>
            <a:pPr marL="0" indent="0">
              <a:lnSpc>
                <a:spcPct val="110000"/>
              </a:lnSpc>
              <a:spcBef>
                <a:spcPts val="2499"/>
              </a:spcBef>
              <a:buNone/>
            </a:pPr>
            <a:r>
              <a:rPr lang="en-US" sz="2400" b="1">
                <a:solidFill>
                  <a:srgbClr val="323232"/>
                </a:solidFill>
                <a:latin typeface="Calibri"/>
              </a:rPr>
              <a:t>Creative Participation Tactics</a:t>
            </a:r>
          </a:p>
          <a:p>
            <a:pPr marL="0" lvl="1" indent="0">
              <a:lnSpc>
                <a:spcPct val="110000"/>
              </a:lnSpc>
              <a:buNone/>
            </a:pPr>
            <a:r>
              <a:rPr lang="en-US">
                <a:solidFill>
                  <a:srgbClr val="323232"/>
                </a:solidFill>
                <a:latin typeface="Calibri"/>
              </a:rPr>
              <a:t>Joyful escalation uses creative methods like coordinated color days and art builds to boost engagement and morale.</a:t>
            </a:r>
          </a:p>
          <a:p>
            <a:pPr marL="0" indent="0">
              <a:lnSpc>
                <a:spcPct val="110000"/>
              </a:lnSpc>
              <a:spcBef>
                <a:spcPts val="2499"/>
              </a:spcBef>
              <a:buNone/>
            </a:pPr>
            <a:r>
              <a:rPr lang="en-US" sz="2400" b="1">
                <a:solidFill>
                  <a:srgbClr val="323232"/>
                </a:solidFill>
                <a:latin typeface="Calibri"/>
              </a:rPr>
              <a:t>Community Rallies and Songs</a:t>
            </a:r>
          </a:p>
          <a:p>
            <a:pPr marL="0" lvl="1" indent="0">
              <a:lnSpc>
                <a:spcPct val="110000"/>
              </a:lnSpc>
              <a:buNone/>
            </a:pPr>
            <a:r>
              <a:rPr lang="en-US">
                <a:solidFill>
                  <a:srgbClr val="323232"/>
                </a:solidFill>
                <a:latin typeface="Calibri"/>
              </a:rPr>
              <a:t>Song creation and community rallies energize supporters and create a positive atmosphere around campaigns.</a:t>
            </a:r>
          </a:p>
          <a:p>
            <a:pPr marL="0" indent="0">
              <a:lnSpc>
                <a:spcPct val="110000"/>
              </a:lnSpc>
              <a:spcBef>
                <a:spcPts val="2499"/>
              </a:spcBef>
              <a:buNone/>
            </a:pPr>
            <a:r>
              <a:rPr lang="en-US" sz="2400" b="1">
                <a:solidFill>
                  <a:srgbClr val="323232"/>
                </a:solidFill>
                <a:latin typeface="Calibri"/>
              </a:rPr>
              <a:t>Media and Public Influence</a:t>
            </a:r>
          </a:p>
          <a:p>
            <a:pPr marL="0" lvl="1" indent="0">
              <a:lnSpc>
                <a:spcPct val="110000"/>
              </a:lnSpc>
              <a:buNone/>
            </a:pPr>
            <a:r>
              <a:rPr lang="en-US">
                <a:solidFill>
                  <a:srgbClr val="323232"/>
                </a:solidFill>
                <a:latin typeface="Calibri"/>
              </a:rPr>
              <a:t>Joyful tactics attract media attention and help sway undecided stakeholders with a positive message.</a:t>
            </a:r>
          </a:p>
        </p:txBody>
      </p:sp>
      <p:sp>
        <p:nvSpPr>
          <p:cNvPr id="6" name="Date Placeholder 5">
            <a:extLst>
              <a:ext uri="{FF2B5EF4-FFF2-40B4-BE49-F238E27FC236}">
                <a16:creationId xmlns:a16="http://schemas.microsoft.com/office/drawing/2014/main" id="{824D238F-8486-E9A7-3922-E74C281DF8BB}"/>
              </a:ext>
            </a:extLst>
          </p:cNvPr>
          <p:cNvSpPr>
            <a:spLocks noGrp="1"/>
          </p:cNvSpPr>
          <p:nvPr>
            <p:ph type="dt" sz="half" idx="10"/>
          </p:nvPr>
        </p:nvSpPr>
        <p:spPr/>
        <p:txBody>
          <a:bodyPr anchor="ctr">
            <a:normAutofit/>
          </a:bodyPr>
          <a:lstStyle/>
          <a:p>
            <a:pPr>
              <a:spcAft>
                <a:spcPts val="600"/>
              </a:spcAft>
            </a:pPr>
            <a:fld id="{B20F022F-161E-41B9-A1BC-CC85E43B1AF4}" type="datetime1">
              <a:rPr lang="en-US" smtClean="0"/>
              <a:pPr>
                <a:spcAft>
                  <a:spcPts val="600"/>
                </a:spcAft>
              </a:pPr>
              <a:t>6/11/26</a:t>
            </a:fld>
            <a:endParaRPr lang="en-US"/>
          </a:p>
        </p:txBody>
      </p:sp>
      <p:sp>
        <p:nvSpPr>
          <p:cNvPr id="7" name="Slide Number Placeholder 6">
            <a:extLst>
              <a:ext uri="{FF2B5EF4-FFF2-40B4-BE49-F238E27FC236}">
                <a16:creationId xmlns:a16="http://schemas.microsoft.com/office/drawing/2014/main" id="{A9AF6EDD-C88A-BC09-B355-0B0BEF58A26B}"/>
              </a:ext>
            </a:extLst>
          </p:cNvPr>
          <p:cNvSpPr>
            <a:spLocks noGrp="1"/>
          </p:cNvSpPr>
          <p:nvPr>
            <p:ph type="sldNum" sz="quarter" idx="12"/>
          </p:nvPr>
        </p:nvSpPr>
        <p:spPr/>
        <p:txBody>
          <a:bodyPr anchor="ctr">
            <a:normAutofit/>
          </a:bodyPr>
          <a:lstStyle/>
          <a:p>
            <a:pPr>
              <a:spcAft>
                <a:spcPts val="600"/>
              </a:spcAft>
            </a:pPr>
            <a:fld id="{DDF60B60-82CA-4BB9-BA6E-A62FADF2374B}" type="slidenum">
              <a:rPr lang="en-US" smtClean="0"/>
              <a:pPr>
                <a:spcAft>
                  <a:spcPts val="600"/>
                </a:spcAft>
              </a:pPr>
              <a:t>23</a:t>
            </a:fld>
            <a:endParaRPr lang="en-US"/>
          </a:p>
        </p:txBody>
      </p:sp>
      <p:pic>
        <p:nvPicPr>
          <p:cNvPr id="3074" name="Picture 2" descr="Wear Red for Ed">
            <a:extLst>
              <a:ext uri="{FF2B5EF4-FFF2-40B4-BE49-F238E27FC236}">
                <a16:creationId xmlns:a16="http://schemas.microsoft.com/office/drawing/2014/main" id="{92806055-0E82-A5A8-962F-037A4E3388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9072" y="356826"/>
            <a:ext cx="1718717" cy="171871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Tens of thousands protest across Oregon ...">
            <a:extLst>
              <a:ext uri="{FF2B5EF4-FFF2-40B4-BE49-F238E27FC236}">
                <a16:creationId xmlns:a16="http://schemas.microsoft.com/office/drawing/2014/main" id="{0FA3D9DF-4F70-3EC8-12EB-DADD6586E30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7513" t="29533" r="16156" b="-1578"/>
          <a:stretch>
            <a:fillRect/>
          </a:stretch>
        </p:blipFill>
        <p:spPr bwMode="auto">
          <a:xfrm>
            <a:off x="714136" y="1541403"/>
            <a:ext cx="3844936" cy="2537637"/>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No Kings' protests return | The Courier ...">
            <a:extLst>
              <a:ext uri="{FF2B5EF4-FFF2-40B4-BE49-F238E27FC236}">
                <a16:creationId xmlns:a16="http://schemas.microsoft.com/office/drawing/2014/main" id="{62CAF86C-C086-BFEF-BCCF-52B664F2CBE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23342"/>
          <a:stretch>
            <a:fillRect/>
          </a:stretch>
        </p:blipFill>
        <p:spPr bwMode="auto">
          <a:xfrm>
            <a:off x="2340190" y="4035758"/>
            <a:ext cx="3093837" cy="2685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26147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3BBB0-89FA-8127-9408-58381A7F133B}"/>
              </a:ext>
            </a:extLst>
          </p:cNvPr>
          <p:cNvSpPr>
            <a:spLocks noGrp="1"/>
          </p:cNvSpPr>
          <p:nvPr>
            <p:ph type="title"/>
          </p:nvPr>
        </p:nvSpPr>
        <p:spPr>
          <a:xfrm>
            <a:off x="5906124" y="1543987"/>
            <a:ext cx="5426440" cy="2606619"/>
          </a:xfrm>
        </p:spPr>
        <p:txBody>
          <a:bodyPr>
            <a:normAutofit/>
          </a:bodyPr>
          <a:lstStyle/>
          <a:p>
            <a:r>
              <a:rPr lang="en-US" sz="6000"/>
              <a:t>What makes good tactics?</a:t>
            </a:r>
          </a:p>
        </p:txBody>
      </p:sp>
      <p:pic>
        <p:nvPicPr>
          <p:cNvPr id="4" name="Picture 3"/>
          <p:cNvPicPr>
            <a:picLocks noChangeAspect="1"/>
          </p:cNvPicPr>
          <p:nvPr/>
        </p:nvPicPr>
        <p:blipFill>
          <a:blip r:embed="rId2"/>
          <a:stretch>
            <a:fillRect/>
          </a:stretch>
        </p:blipFill>
        <p:spPr>
          <a:xfrm>
            <a:off x="551800" y="651521"/>
            <a:ext cx="5015804" cy="5015804"/>
          </a:xfrm>
          <a:prstGeom prst="rect">
            <a:avLst/>
          </a:prstGeom>
        </p:spPr>
      </p:pic>
    </p:spTree>
    <p:extLst>
      <p:ext uri="{BB962C8B-B14F-4D97-AF65-F5344CB8AC3E}">
        <p14:creationId xmlns:p14="http://schemas.microsoft.com/office/powerpoint/2010/main" val="820571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26"/>
          <p:cNvSpPr txBox="1">
            <a:spLocks noGrp="1"/>
          </p:cNvSpPr>
          <p:nvPr>
            <p:ph type="title"/>
          </p:nvPr>
        </p:nvSpPr>
        <p:spPr>
          <a:xfrm>
            <a:off x="591672" y="89648"/>
            <a:ext cx="10784566" cy="762502"/>
          </a:xfrm>
          <a:prstGeom prst="rect">
            <a:avLst/>
          </a:prstGeom>
          <a:noFill/>
          <a:ln>
            <a:noFill/>
          </a:ln>
        </p:spPr>
        <p:txBody>
          <a:bodyPr spcFirstLastPara="1" wrap="square" lIns="91401" tIns="45688" rIns="91401" bIns="45688" anchor="ctr" anchorCtr="0">
            <a:normAutofit/>
          </a:bodyPr>
          <a:lstStyle/>
          <a:p>
            <a:pPr>
              <a:lnSpc>
                <a:spcPct val="90000"/>
              </a:lnSpc>
              <a:buClr>
                <a:schemeClr val="dk1"/>
              </a:buClr>
              <a:buSzPts val="4400"/>
            </a:pPr>
            <a:r>
              <a:rPr lang="en-US"/>
              <a:t>Tactics Must:</a:t>
            </a:r>
            <a:endParaRPr/>
          </a:p>
        </p:txBody>
      </p:sp>
      <p:sp>
        <p:nvSpPr>
          <p:cNvPr id="323" name="Google Shape;323;p26"/>
          <p:cNvSpPr txBox="1">
            <a:spLocks noGrp="1"/>
          </p:cNvSpPr>
          <p:nvPr>
            <p:ph idx="1"/>
          </p:nvPr>
        </p:nvSpPr>
        <p:spPr>
          <a:xfrm>
            <a:off x="896472" y="788895"/>
            <a:ext cx="11116234" cy="5383306"/>
          </a:xfrm>
          <a:prstGeom prst="rect">
            <a:avLst/>
          </a:prstGeom>
          <a:noFill/>
          <a:ln>
            <a:noFill/>
          </a:ln>
        </p:spPr>
        <p:txBody>
          <a:bodyPr spcFirstLastPara="1" wrap="square" lIns="91401" tIns="45688" rIns="91401" bIns="45688" anchor="t" anchorCtr="0">
            <a:noAutofit/>
          </a:bodyPr>
          <a:lstStyle/>
          <a:p>
            <a:pPr indent="-431670">
              <a:lnSpc>
                <a:spcPct val="115000"/>
              </a:lnSpc>
              <a:spcBef>
                <a:spcPts val="0"/>
              </a:spcBef>
              <a:buClr>
                <a:schemeClr val="dk1"/>
              </a:buClr>
              <a:buSzPts val="3200"/>
              <a:buChar char="●"/>
            </a:pPr>
            <a:r>
              <a:rPr lang="en-US" sz="3599">
                <a:solidFill>
                  <a:schemeClr val="dk1"/>
                </a:solidFill>
              </a:rPr>
              <a:t>Put pressure on your Target</a:t>
            </a:r>
            <a:endParaRPr sz="3599">
              <a:solidFill>
                <a:schemeClr val="dk1"/>
              </a:solidFill>
            </a:endParaRPr>
          </a:p>
          <a:p>
            <a:pPr indent="0">
              <a:lnSpc>
                <a:spcPct val="115000"/>
              </a:lnSpc>
              <a:spcBef>
                <a:spcPts val="0"/>
              </a:spcBef>
              <a:buClr>
                <a:schemeClr val="dk1"/>
              </a:buClr>
              <a:buSzPts val="2400"/>
              <a:buNone/>
            </a:pPr>
            <a:r>
              <a:rPr lang="en-US">
                <a:solidFill>
                  <a:schemeClr val="dk1"/>
                </a:solidFill>
              </a:rPr>
              <a:t>(puts them out of their comfort zone)</a:t>
            </a:r>
            <a:endParaRPr>
              <a:solidFill>
                <a:schemeClr val="dk1"/>
              </a:solidFill>
            </a:endParaRPr>
          </a:p>
          <a:p>
            <a:pPr indent="-431670">
              <a:lnSpc>
                <a:spcPct val="115000"/>
              </a:lnSpc>
              <a:spcBef>
                <a:spcPts val="0"/>
              </a:spcBef>
              <a:buClr>
                <a:schemeClr val="dk1"/>
              </a:buClr>
              <a:buSzPts val="3200"/>
              <a:buChar char="●"/>
            </a:pPr>
            <a:r>
              <a:rPr lang="en-US" sz="3599">
                <a:solidFill>
                  <a:schemeClr val="dk1"/>
                </a:solidFill>
              </a:rPr>
              <a:t>Build your Power</a:t>
            </a:r>
            <a:endParaRPr sz="3599">
              <a:solidFill>
                <a:schemeClr val="dk1"/>
              </a:solidFill>
            </a:endParaRPr>
          </a:p>
          <a:p>
            <a:pPr indent="0">
              <a:lnSpc>
                <a:spcPct val="115000"/>
              </a:lnSpc>
              <a:spcBef>
                <a:spcPts val="0"/>
              </a:spcBef>
              <a:buClr>
                <a:schemeClr val="dk1"/>
              </a:buClr>
              <a:buSzPts val="2000"/>
              <a:buNone/>
            </a:pPr>
            <a:r>
              <a:rPr lang="en-US">
                <a:solidFill>
                  <a:schemeClr val="dk1"/>
                </a:solidFill>
              </a:rPr>
              <a:t>(develops leaders, brings more people in, etc.)</a:t>
            </a:r>
            <a:endParaRPr>
              <a:solidFill>
                <a:schemeClr val="dk1"/>
              </a:solidFill>
            </a:endParaRPr>
          </a:p>
          <a:p>
            <a:pPr indent="-431670">
              <a:lnSpc>
                <a:spcPct val="115000"/>
              </a:lnSpc>
              <a:spcBef>
                <a:spcPts val="0"/>
              </a:spcBef>
              <a:buClr>
                <a:schemeClr val="dk1"/>
              </a:buClr>
              <a:buSzPts val="3200"/>
              <a:buChar char="●"/>
            </a:pPr>
            <a:r>
              <a:rPr lang="en-US" sz="3599">
                <a:solidFill>
                  <a:schemeClr val="dk1"/>
                </a:solidFill>
              </a:rPr>
              <a:t>Build Solidarity and Persistence</a:t>
            </a:r>
          </a:p>
          <a:p>
            <a:pPr marL="365760" lvl="1" indent="0">
              <a:lnSpc>
                <a:spcPct val="115000"/>
              </a:lnSpc>
              <a:spcBef>
                <a:spcPts val="0"/>
              </a:spcBef>
              <a:buClr>
                <a:schemeClr val="dk1"/>
              </a:buClr>
              <a:buSzPts val="3200"/>
              <a:buNone/>
            </a:pPr>
            <a:r>
              <a:rPr lang="en-US" sz="2800">
                <a:solidFill>
                  <a:schemeClr val="dk1"/>
                </a:solidFill>
              </a:rPr>
              <a:t>(joyful, creative tactics build hope and togetherness.)</a:t>
            </a:r>
          </a:p>
          <a:p>
            <a:pPr indent="-431670">
              <a:lnSpc>
                <a:spcPct val="115000"/>
              </a:lnSpc>
              <a:spcBef>
                <a:spcPts val="0"/>
              </a:spcBef>
              <a:buClr>
                <a:schemeClr val="dk1"/>
              </a:buClr>
              <a:buSzPts val="3200"/>
              <a:buChar char="●"/>
            </a:pPr>
            <a:r>
              <a:rPr lang="en-US" sz="3599">
                <a:solidFill>
                  <a:schemeClr val="dk1"/>
                </a:solidFill>
              </a:rPr>
              <a:t>Be Strategic</a:t>
            </a:r>
          </a:p>
          <a:p>
            <a:pPr indent="0">
              <a:spcBef>
                <a:spcPts val="640"/>
              </a:spcBef>
              <a:spcAft>
                <a:spcPts val="200"/>
              </a:spcAft>
              <a:buClr>
                <a:schemeClr val="dk1"/>
              </a:buClr>
              <a:buSzPts val="2800"/>
              <a:buNone/>
            </a:pPr>
            <a:r>
              <a:rPr lang="en-US">
                <a:solidFill>
                  <a:schemeClr val="dk1"/>
                </a:solidFill>
              </a:rPr>
              <a:t>(apply campaign resources to bring the most pressure possible at the key moment of the escalation)</a:t>
            </a:r>
          </a:p>
          <a:p>
            <a:pPr indent="0">
              <a:spcBef>
                <a:spcPts val="640"/>
              </a:spcBef>
              <a:spcAft>
                <a:spcPts val="200"/>
              </a:spcAft>
              <a:buClr>
                <a:schemeClr val="dk1"/>
              </a:buClr>
              <a:buSzPts val="2800"/>
              <a:buNone/>
            </a:pPr>
            <a:endParaRPr/>
          </a:p>
        </p:txBody>
      </p:sp>
    </p:spTree>
    <p:extLst>
      <p:ext uri="{BB962C8B-B14F-4D97-AF65-F5344CB8AC3E}">
        <p14:creationId xmlns:p14="http://schemas.microsoft.com/office/powerpoint/2010/main" val="4201355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84435-57BB-DDD7-3F7F-E1357B9853F2}"/>
              </a:ext>
            </a:extLst>
          </p:cNvPr>
          <p:cNvSpPr>
            <a:spLocks noGrp="1"/>
          </p:cNvSpPr>
          <p:nvPr>
            <p:ph type="title"/>
          </p:nvPr>
        </p:nvSpPr>
        <p:spPr>
          <a:xfrm>
            <a:off x="9063318" y="177800"/>
            <a:ext cx="2788023" cy="3121212"/>
          </a:xfrm>
        </p:spPr>
        <p:txBody>
          <a:bodyPr/>
          <a:lstStyle/>
          <a:p>
            <a:r>
              <a:rPr lang="en-US"/>
              <a:t>Was this an effective tactic? </a:t>
            </a:r>
          </a:p>
        </p:txBody>
      </p:sp>
      <p:pic>
        <p:nvPicPr>
          <p:cNvPr id="4" name="Auctioneer Stop All The Sales Right Now!">
            <a:hlinkClick r:id="" action="ppaction://media"/>
            <a:extLst>
              <a:ext uri="{FF2B5EF4-FFF2-40B4-BE49-F238E27FC236}">
                <a16:creationId xmlns:a16="http://schemas.microsoft.com/office/drawing/2014/main" id="{D7ABD792-5A76-62DD-E7FE-99D17E6B65E7}"/>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812588" y="339165"/>
            <a:ext cx="7939502" cy="5954627"/>
          </a:xfrm>
        </p:spPr>
      </p:pic>
    </p:spTree>
    <p:extLst>
      <p:ext uri="{BB962C8B-B14F-4D97-AF65-F5344CB8AC3E}">
        <p14:creationId xmlns:p14="http://schemas.microsoft.com/office/powerpoint/2010/main" val="2672174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357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31"/>
          <p:cNvSpPr txBox="1">
            <a:spLocks noGrp="1"/>
          </p:cNvSpPr>
          <p:nvPr>
            <p:ph type="title"/>
          </p:nvPr>
        </p:nvSpPr>
        <p:spPr>
          <a:xfrm>
            <a:off x="552892" y="177801"/>
            <a:ext cx="10823345" cy="671855"/>
          </a:xfrm>
          <a:prstGeom prst="rect">
            <a:avLst/>
          </a:prstGeom>
          <a:noFill/>
          <a:ln>
            <a:noFill/>
          </a:ln>
        </p:spPr>
        <p:txBody>
          <a:bodyPr spcFirstLastPara="1" vert="horz" wrap="square" lIns="91401" tIns="45688" rIns="91401" bIns="45688" rtlCol="0" anchor="ctr" anchorCtr="0">
            <a:normAutofit/>
          </a:bodyPr>
          <a:lstStyle/>
          <a:p>
            <a:pPr>
              <a:lnSpc>
                <a:spcPct val="100000"/>
              </a:lnSpc>
              <a:spcBef>
                <a:spcPts val="0"/>
              </a:spcBef>
              <a:buClr>
                <a:schemeClr val="dk2"/>
              </a:buClr>
              <a:buSzPts val="1400"/>
            </a:pPr>
            <a:r>
              <a:rPr lang="en-US" b="1"/>
              <a:t>TEAM WORK – 5 Minute Tactic Brainstorm</a:t>
            </a:r>
            <a:endParaRPr b="1"/>
          </a:p>
        </p:txBody>
      </p:sp>
      <p:sp>
        <p:nvSpPr>
          <p:cNvPr id="365" name="Google Shape;365;p31"/>
          <p:cNvSpPr txBox="1"/>
          <p:nvPr/>
        </p:nvSpPr>
        <p:spPr>
          <a:xfrm>
            <a:off x="552892" y="1119276"/>
            <a:ext cx="5890437" cy="4524237"/>
          </a:xfrm>
          <a:prstGeom prst="rect">
            <a:avLst/>
          </a:prstGeom>
          <a:noFill/>
          <a:ln w="9525" cap="flat" cmpd="sng">
            <a:solidFill>
              <a:schemeClr val="lt1"/>
            </a:solidFill>
            <a:prstDash val="solid"/>
            <a:round/>
            <a:headEnd type="none" w="sm" len="sm"/>
            <a:tailEnd type="none" w="sm" len="sm"/>
          </a:ln>
        </p:spPr>
        <p:txBody>
          <a:bodyPr spcFirstLastPara="1" wrap="square" lIns="91401" tIns="91401" rIns="91401" bIns="91401" anchor="t" anchorCtr="0">
            <a:spAutoFit/>
          </a:bodyPr>
          <a:lstStyle/>
          <a:p>
            <a:pPr>
              <a:lnSpc>
                <a:spcPct val="90000"/>
              </a:lnSpc>
              <a:spcBef>
                <a:spcPts val="1200"/>
              </a:spcBef>
            </a:pPr>
            <a:r>
              <a:rPr lang="en-US" sz="4000" b="1">
                <a:solidFill>
                  <a:srgbClr val="FF0000"/>
                </a:solidFill>
                <a:latin typeface="Calibri"/>
                <a:ea typeface="Calibri"/>
                <a:cs typeface="Calibri"/>
                <a:sym typeface="Calibri"/>
              </a:rPr>
              <a:t>+YOU HAVE 5 MINUTES!+</a:t>
            </a:r>
            <a:endParaRPr sz="4000" b="1">
              <a:solidFill>
                <a:srgbClr val="FF0000"/>
              </a:solidFill>
              <a:latin typeface="Calibri"/>
              <a:ea typeface="Calibri"/>
              <a:cs typeface="Calibri"/>
              <a:sym typeface="Calibri"/>
            </a:endParaRPr>
          </a:p>
          <a:p>
            <a:pPr>
              <a:lnSpc>
                <a:spcPct val="90000"/>
              </a:lnSpc>
              <a:spcBef>
                <a:spcPts val="1200"/>
              </a:spcBef>
            </a:pPr>
            <a:r>
              <a:rPr lang="en-US" sz="4000">
                <a:solidFill>
                  <a:schemeClr val="dk1"/>
                </a:solidFill>
                <a:latin typeface="Calibri"/>
                <a:ea typeface="Calibri"/>
                <a:cs typeface="Calibri"/>
                <a:sym typeface="Calibri"/>
              </a:rPr>
              <a:t>Brainstorm AS MANY joyful and creative tactics as you can on 1 chart.</a:t>
            </a:r>
            <a:endParaRPr sz="4000">
              <a:solidFill>
                <a:schemeClr val="dk1"/>
              </a:solidFill>
              <a:latin typeface="Calibri"/>
              <a:ea typeface="Calibri"/>
              <a:cs typeface="Calibri"/>
              <a:sym typeface="Calibri"/>
            </a:endParaRPr>
          </a:p>
          <a:p>
            <a:pPr>
              <a:lnSpc>
                <a:spcPct val="90000"/>
              </a:lnSpc>
              <a:spcBef>
                <a:spcPts val="1200"/>
              </a:spcBef>
            </a:pPr>
            <a:r>
              <a:rPr lang="en-US" sz="4000">
                <a:solidFill>
                  <a:schemeClr val="dk1"/>
                </a:solidFill>
                <a:latin typeface="Calibri"/>
                <a:ea typeface="Calibri"/>
                <a:cs typeface="Calibri"/>
                <a:sym typeface="Calibri"/>
              </a:rPr>
              <a:t>You are </a:t>
            </a:r>
            <a:r>
              <a:rPr lang="en-US" sz="4000" b="1">
                <a:solidFill>
                  <a:schemeClr val="dk1"/>
                </a:solidFill>
                <a:latin typeface="Calibri"/>
                <a:ea typeface="Calibri"/>
                <a:cs typeface="Calibri"/>
                <a:sym typeface="Calibri"/>
              </a:rPr>
              <a:t>NOT </a:t>
            </a:r>
            <a:r>
              <a:rPr lang="en-US" sz="4000">
                <a:solidFill>
                  <a:schemeClr val="dk1"/>
                </a:solidFill>
                <a:latin typeface="Calibri"/>
                <a:ea typeface="Calibri"/>
                <a:cs typeface="Calibri"/>
                <a:sym typeface="Calibri"/>
              </a:rPr>
              <a:t>evaluating right now! Everything goes on the chart!</a:t>
            </a:r>
            <a:endParaRPr sz="4000" b="1">
              <a:solidFill>
                <a:schemeClr val="dk1"/>
              </a:solidFill>
              <a:latin typeface="Calibri"/>
              <a:ea typeface="Calibri"/>
              <a:cs typeface="Calibri"/>
              <a:sym typeface="Calibri"/>
            </a:endParaRPr>
          </a:p>
        </p:txBody>
      </p:sp>
      <p:pic>
        <p:nvPicPr>
          <p:cNvPr id="366" name="Google Shape;366;p31"/>
          <p:cNvPicPr preferRelativeResize="0"/>
          <p:nvPr/>
        </p:nvPicPr>
        <p:blipFill rotWithShape="1">
          <a:blip r:embed="rId3">
            <a:alphaModFix/>
          </a:blip>
          <a:srcRect l="3154" r="2948"/>
          <a:stretch/>
        </p:blipFill>
        <p:spPr>
          <a:xfrm>
            <a:off x="6443330" y="2020186"/>
            <a:ext cx="5526276" cy="3401470"/>
          </a:xfrm>
          <a:prstGeom prst="rect">
            <a:avLst/>
          </a:prstGeom>
          <a:noFill/>
          <a:ln>
            <a:noFill/>
          </a:ln>
        </p:spPr>
      </p:pic>
    </p:spTree>
    <p:extLst>
      <p:ext uri="{BB962C8B-B14F-4D97-AF65-F5344CB8AC3E}">
        <p14:creationId xmlns:p14="http://schemas.microsoft.com/office/powerpoint/2010/main" val="176500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g2414b17fea8_0_315"/>
          <p:cNvSpPr txBox="1">
            <a:spLocks noGrp="1"/>
          </p:cNvSpPr>
          <p:nvPr>
            <p:ph type="title"/>
          </p:nvPr>
        </p:nvSpPr>
        <p:spPr>
          <a:xfrm>
            <a:off x="811990" y="177801"/>
            <a:ext cx="10564248" cy="651539"/>
          </a:xfrm>
          <a:prstGeom prst="rect">
            <a:avLst/>
          </a:prstGeom>
          <a:noFill/>
          <a:ln>
            <a:noFill/>
          </a:ln>
        </p:spPr>
        <p:txBody>
          <a:bodyPr spcFirstLastPara="1" vert="horz" wrap="square" lIns="91401" tIns="45688" rIns="91401" bIns="45688" rtlCol="0" anchor="ctr" anchorCtr="0">
            <a:normAutofit/>
          </a:bodyPr>
          <a:lstStyle/>
          <a:p>
            <a:pPr>
              <a:lnSpc>
                <a:spcPct val="100000"/>
              </a:lnSpc>
              <a:spcBef>
                <a:spcPts val="0"/>
              </a:spcBef>
              <a:buClr>
                <a:schemeClr val="dk2"/>
              </a:buClr>
              <a:buSzPts val="1400"/>
            </a:pPr>
            <a:r>
              <a:rPr lang="en-US" b="1"/>
              <a:t>Team Work – 10 Minutes of Evaluation</a:t>
            </a:r>
            <a:endParaRPr b="1"/>
          </a:p>
        </p:txBody>
      </p:sp>
      <p:sp>
        <p:nvSpPr>
          <p:cNvPr id="381" name="Google Shape;381;g2414b17fea8_0_315"/>
          <p:cNvSpPr txBox="1"/>
          <p:nvPr/>
        </p:nvSpPr>
        <p:spPr>
          <a:xfrm>
            <a:off x="1084521" y="829340"/>
            <a:ext cx="10037135" cy="5777272"/>
          </a:xfrm>
          <a:prstGeom prst="rect">
            <a:avLst/>
          </a:prstGeom>
          <a:noFill/>
          <a:ln w="9525" cap="flat" cmpd="sng">
            <a:solidFill>
              <a:schemeClr val="lt1"/>
            </a:solidFill>
            <a:prstDash val="solid"/>
            <a:round/>
            <a:headEnd type="none" w="sm" len="sm"/>
            <a:tailEnd type="none" w="sm" len="sm"/>
          </a:ln>
        </p:spPr>
        <p:txBody>
          <a:bodyPr spcFirstLastPara="1" wrap="square" lIns="91401" tIns="91401" rIns="91401" bIns="91401" anchor="t" anchorCtr="0">
            <a:spAutoFit/>
          </a:bodyPr>
          <a:lstStyle/>
          <a:p>
            <a:pPr>
              <a:lnSpc>
                <a:spcPct val="90000"/>
              </a:lnSpc>
              <a:spcBef>
                <a:spcPts val="1200"/>
              </a:spcBef>
            </a:pPr>
            <a:r>
              <a:rPr lang="en-US" sz="3499" b="1">
                <a:solidFill>
                  <a:schemeClr val="dk1"/>
                </a:solidFill>
                <a:latin typeface="Calibri"/>
                <a:ea typeface="Calibri"/>
                <a:cs typeface="Calibri"/>
                <a:sym typeface="Calibri"/>
              </a:rPr>
              <a:t>TIME: 10 Minutes</a:t>
            </a:r>
            <a:endParaRPr sz="3499" b="1">
              <a:solidFill>
                <a:schemeClr val="dk1"/>
              </a:solidFill>
              <a:latin typeface="Calibri"/>
              <a:ea typeface="Calibri"/>
              <a:cs typeface="Calibri"/>
              <a:sym typeface="Calibri"/>
            </a:endParaRPr>
          </a:p>
          <a:p>
            <a:pPr>
              <a:lnSpc>
                <a:spcPct val="90000"/>
              </a:lnSpc>
              <a:spcBef>
                <a:spcPts val="1200"/>
              </a:spcBef>
            </a:pPr>
            <a:r>
              <a:rPr lang="en-US" sz="3499" b="1">
                <a:solidFill>
                  <a:schemeClr val="dk1"/>
                </a:solidFill>
                <a:latin typeface="Calibri"/>
                <a:ea typeface="Calibri"/>
                <a:cs typeface="Calibri"/>
                <a:sym typeface="Calibri"/>
              </a:rPr>
              <a:t>Evaluate your tactics</a:t>
            </a:r>
            <a:endParaRPr sz="3499" b="1">
              <a:solidFill>
                <a:schemeClr val="dk1"/>
              </a:solidFill>
              <a:latin typeface="Calibri"/>
              <a:ea typeface="Calibri"/>
              <a:cs typeface="Calibri"/>
              <a:sym typeface="Calibri"/>
            </a:endParaRPr>
          </a:p>
          <a:p>
            <a:pPr>
              <a:lnSpc>
                <a:spcPct val="90000"/>
              </a:lnSpc>
              <a:spcBef>
                <a:spcPts val="1200"/>
              </a:spcBef>
            </a:pPr>
            <a:r>
              <a:rPr lang="en-US" sz="3499">
                <a:solidFill>
                  <a:schemeClr val="dk1"/>
                </a:solidFill>
                <a:latin typeface="Calibri"/>
                <a:ea typeface="Calibri"/>
                <a:cs typeface="Calibri"/>
                <a:sym typeface="Calibri"/>
              </a:rPr>
              <a:t>Decide which tactics that you came up with are strategic based on the evaluation criteria </a:t>
            </a:r>
          </a:p>
          <a:p>
            <a:pPr>
              <a:lnSpc>
                <a:spcPct val="90000"/>
              </a:lnSpc>
              <a:spcBef>
                <a:spcPts val="1200"/>
              </a:spcBef>
            </a:pPr>
            <a:endParaRPr sz="3499">
              <a:solidFill>
                <a:schemeClr val="dk1"/>
              </a:solidFill>
              <a:latin typeface="Calibri"/>
              <a:ea typeface="Calibri"/>
              <a:cs typeface="Calibri"/>
              <a:sym typeface="Calibri"/>
            </a:endParaRPr>
          </a:p>
          <a:p>
            <a:pPr>
              <a:lnSpc>
                <a:spcPct val="90000"/>
              </a:lnSpc>
              <a:spcBef>
                <a:spcPts val="1200"/>
              </a:spcBef>
            </a:pPr>
            <a:endParaRPr sz="3499">
              <a:solidFill>
                <a:schemeClr val="dk1"/>
              </a:solidFill>
              <a:latin typeface="Calibri"/>
              <a:ea typeface="Calibri"/>
              <a:cs typeface="Calibri"/>
              <a:sym typeface="Calibri"/>
            </a:endParaRPr>
          </a:p>
          <a:p>
            <a:pPr>
              <a:lnSpc>
                <a:spcPct val="90000"/>
              </a:lnSpc>
              <a:spcBef>
                <a:spcPts val="1200"/>
              </a:spcBef>
            </a:pPr>
            <a:r>
              <a:rPr lang="en-US" sz="3499">
                <a:solidFill>
                  <a:schemeClr val="dk1"/>
                </a:solidFill>
                <a:latin typeface="Calibri"/>
                <a:ea typeface="Calibri"/>
                <a:cs typeface="Calibri"/>
                <a:sym typeface="Calibri"/>
              </a:rPr>
              <a:t>CIRCLE the tactics you decide are strategic</a:t>
            </a:r>
            <a:endParaRPr sz="3499">
              <a:solidFill>
                <a:schemeClr val="dk1"/>
              </a:solidFill>
              <a:latin typeface="Calibri"/>
              <a:ea typeface="Calibri"/>
              <a:cs typeface="Calibri"/>
              <a:sym typeface="Calibri"/>
            </a:endParaRPr>
          </a:p>
          <a:p>
            <a:pPr>
              <a:lnSpc>
                <a:spcPct val="90000"/>
              </a:lnSpc>
              <a:spcBef>
                <a:spcPts val="1200"/>
              </a:spcBef>
            </a:pPr>
            <a:r>
              <a:rPr lang="en-US" sz="3499" strike="sngStrike">
                <a:solidFill>
                  <a:schemeClr val="dk1"/>
                </a:solidFill>
                <a:latin typeface="Calibri"/>
                <a:ea typeface="Calibri"/>
                <a:cs typeface="Calibri"/>
                <a:sym typeface="Calibri"/>
              </a:rPr>
              <a:t>CROSS OUT </a:t>
            </a:r>
            <a:r>
              <a:rPr lang="en-US" sz="3499">
                <a:solidFill>
                  <a:schemeClr val="dk1"/>
                </a:solidFill>
                <a:latin typeface="Calibri"/>
                <a:ea typeface="Calibri"/>
                <a:cs typeface="Calibri"/>
                <a:sym typeface="Calibri"/>
              </a:rPr>
              <a:t>the tactics you decide are not strategic</a:t>
            </a:r>
            <a:endParaRPr sz="3499">
              <a:solidFill>
                <a:schemeClr val="dk1"/>
              </a:solidFill>
              <a:latin typeface="Calibri"/>
              <a:ea typeface="Calibri"/>
              <a:cs typeface="Calibri"/>
              <a:sym typeface="Calibri"/>
            </a:endParaRPr>
          </a:p>
          <a:p>
            <a:pPr>
              <a:lnSpc>
                <a:spcPct val="90000"/>
              </a:lnSpc>
              <a:spcBef>
                <a:spcPts val="1200"/>
              </a:spcBef>
            </a:pPr>
            <a:endParaRPr sz="3499" b="1">
              <a:solidFill>
                <a:schemeClr val="dk1"/>
              </a:solidFill>
              <a:latin typeface="Calibri"/>
              <a:ea typeface="Calibri"/>
              <a:cs typeface="Calibri"/>
              <a:sym typeface="Calibri"/>
            </a:endParaRPr>
          </a:p>
        </p:txBody>
      </p:sp>
      <p:sp>
        <p:nvSpPr>
          <p:cNvPr id="382" name="Google Shape;382;g2414b17fea8_0_315"/>
          <p:cNvSpPr/>
          <p:nvPr/>
        </p:nvSpPr>
        <p:spPr>
          <a:xfrm>
            <a:off x="973353" y="4669454"/>
            <a:ext cx="1562893" cy="504169"/>
          </a:xfrm>
          <a:prstGeom prst="ellipse">
            <a:avLst/>
          </a:prstGeom>
          <a:noFill/>
          <a:ln w="9525" cap="flat" cmpd="sng">
            <a:solidFill>
              <a:schemeClr val="dk1"/>
            </a:solidFill>
            <a:prstDash val="solid"/>
            <a:round/>
            <a:headEnd type="none" w="sm" len="sm"/>
            <a:tailEnd type="none" w="sm" len="sm"/>
          </a:ln>
        </p:spPr>
        <p:txBody>
          <a:bodyPr spcFirstLastPara="1" wrap="square" lIns="91401" tIns="91401" rIns="91401" bIns="91401" anchor="ctr" anchorCtr="0">
            <a:noAutofit/>
          </a:bodyPr>
          <a:lstStyle/>
          <a:p>
            <a:endParaRPr sz="1799"/>
          </a:p>
        </p:txBody>
      </p:sp>
    </p:spTree>
    <p:extLst>
      <p:ext uri="{BB962C8B-B14F-4D97-AF65-F5344CB8AC3E}">
        <p14:creationId xmlns:p14="http://schemas.microsoft.com/office/powerpoint/2010/main" val="1835603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p32"/>
          <p:cNvSpPr txBox="1">
            <a:spLocks noGrp="1"/>
          </p:cNvSpPr>
          <p:nvPr>
            <p:ph type="title"/>
          </p:nvPr>
        </p:nvSpPr>
        <p:spPr>
          <a:xfrm>
            <a:off x="1980684" y="523964"/>
            <a:ext cx="8227457" cy="786695"/>
          </a:xfrm>
          <a:prstGeom prst="rect">
            <a:avLst/>
          </a:prstGeom>
          <a:noFill/>
          <a:ln>
            <a:noFill/>
          </a:ln>
        </p:spPr>
        <p:txBody>
          <a:bodyPr spcFirstLastPara="1" vert="horz" wrap="square" lIns="91401" tIns="45688" rIns="91401" bIns="45688" rtlCol="0" anchor="ctr" anchorCtr="0">
            <a:normAutofit/>
          </a:bodyPr>
          <a:lstStyle/>
          <a:p>
            <a:pPr algn="ctr">
              <a:spcBef>
                <a:spcPts val="0"/>
              </a:spcBef>
              <a:buClr>
                <a:srgbClr val="404040"/>
              </a:buClr>
              <a:buSzPts val="4800"/>
            </a:pPr>
            <a:r>
              <a:rPr lang="en-US" sz="4799">
                <a:solidFill>
                  <a:srgbClr val="404040"/>
                </a:solidFill>
                <a:latin typeface="Arial"/>
                <a:ea typeface="Arial"/>
                <a:cs typeface="Arial"/>
                <a:sym typeface="Arial"/>
              </a:rPr>
              <a:t>Evaluating Tactics</a:t>
            </a:r>
            <a:endParaRPr/>
          </a:p>
        </p:txBody>
      </p:sp>
      <p:sp>
        <p:nvSpPr>
          <p:cNvPr id="373" name="Google Shape;373;p32"/>
          <p:cNvSpPr txBox="1">
            <a:spLocks noGrp="1"/>
          </p:cNvSpPr>
          <p:nvPr>
            <p:ph type="body" idx="1"/>
          </p:nvPr>
        </p:nvSpPr>
        <p:spPr>
          <a:xfrm>
            <a:off x="462129" y="1629419"/>
            <a:ext cx="10085369" cy="3773917"/>
          </a:xfrm>
          <a:prstGeom prst="rect">
            <a:avLst/>
          </a:prstGeom>
          <a:noFill/>
          <a:ln>
            <a:noFill/>
          </a:ln>
        </p:spPr>
        <p:txBody>
          <a:bodyPr spcFirstLastPara="1" vert="horz" wrap="square" lIns="91401" tIns="45688" rIns="91401" bIns="45688" rtlCol="0" anchor="t" anchorCtr="0">
            <a:noAutofit/>
          </a:bodyPr>
          <a:lstStyle/>
          <a:p>
            <a:pPr fontAlgn="base"/>
            <a:r>
              <a:rPr lang="en-US" sz="4400"/>
              <a:t>Put pressure on your Target. </a:t>
            </a:r>
          </a:p>
          <a:p>
            <a:pPr fontAlgn="base"/>
            <a:r>
              <a:rPr lang="en-US" sz="4400"/>
              <a:t>Build your Power.</a:t>
            </a:r>
          </a:p>
          <a:p>
            <a:pPr fontAlgn="base"/>
            <a:r>
              <a:rPr lang="en-US" sz="4400"/>
              <a:t>Build Solidarity and Persistence. </a:t>
            </a:r>
          </a:p>
          <a:p>
            <a:pPr fontAlgn="base"/>
            <a:r>
              <a:rPr lang="en-US" sz="4400"/>
              <a:t>Be Strategic.</a:t>
            </a:r>
          </a:p>
          <a:p>
            <a:pPr marL="0" indent="0" fontAlgn="base">
              <a:buNone/>
            </a:pPr>
            <a:endParaRPr lang="en-US"/>
          </a:p>
        </p:txBody>
      </p:sp>
    </p:spTree>
    <p:extLst>
      <p:ext uri="{BB962C8B-B14F-4D97-AF65-F5344CB8AC3E}">
        <p14:creationId xmlns:p14="http://schemas.microsoft.com/office/powerpoint/2010/main" val="2657880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7954" y="177800"/>
            <a:ext cx="10815098" cy="672805"/>
          </a:xfrm>
        </p:spPr>
        <p:txBody>
          <a:bodyPr/>
          <a:lstStyle/>
          <a:p>
            <a:r>
              <a:rPr lang="en-US" b="1"/>
              <a:t>Option for Evaluating Tactics More Deeply</a:t>
            </a:r>
          </a:p>
        </p:txBody>
      </p:sp>
      <p:sp>
        <p:nvSpPr>
          <p:cNvPr id="4" name="Content Placeholder 3"/>
          <p:cNvSpPr>
            <a:spLocks noGrp="1"/>
          </p:cNvSpPr>
          <p:nvPr>
            <p:ph sz="half" idx="1"/>
          </p:nvPr>
        </p:nvSpPr>
        <p:spPr>
          <a:xfrm>
            <a:off x="786809" y="1020726"/>
            <a:ext cx="5621213" cy="5151474"/>
          </a:xfrm>
        </p:spPr>
        <p:txBody>
          <a:bodyPr>
            <a:normAutofit/>
          </a:bodyPr>
          <a:lstStyle/>
          <a:p>
            <a:pPr fontAlgn="base">
              <a:buFont typeface="Arial" panose="020B0604020202020204" pitchFamily="34" charset="0"/>
              <a:buChar char="•"/>
            </a:pPr>
            <a:r>
              <a:rPr lang="en-US"/>
              <a:t>Does the action relate to your issue?  </a:t>
            </a:r>
          </a:p>
          <a:p>
            <a:pPr fontAlgn="base">
              <a:buFont typeface="Arial" panose="020B0604020202020204" pitchFamily="34" charset="0"/>
              <a:buChar char="•"/>
            </a:pPr>
            <a:r>
              <a:rPr lang="en-US"/>
              <a:t>Does it align with your values? </a:t>
            </a:r>
          </a:p>
          <a:p>
            <a:pPr fontAlgn="base">
              <a:buFont typeface="Arial" panose="020B0604020202020204" pitchFamily="34" charset="0"/>
              <a:buChar char="•"/>
            </a:pPr>
            <a:r>
              <a:rPr lang="en-US"/>
              <a:t>Will it increase the pressure on the decision-maker?  </a:t>
            </a:r>
          </a:p>
          <a:p>
            <a:pPr fontAlgn="base">
              <a:buFont typeface="Arial" panose="020B0604020202020204" pitchFamily="34" charset="0"/>
              <a:buChar char="•"/>
            </a:pPr>
            <a:r>
              <a:rPr lang="en-US"/>
              <a:t>Is it visible?  </a:t>
            </a:r>
          </a:p>
          <a:p>
            <a:pPr fontAlgn="base">
              <a:buFont typeface="Arial" panose="020B0604020202020204" pitchFamily="34" charset="0"/>
              <a:buChar char="•"/>
            </a:pPr>
            <a:r>
              <a:rPr lang="en-US"/>
              <a:t>Is it timed for effect?  </a:t>
            </a:r>
          </a:p>
          <a:p>
            <a:pPr fontAlgn="base">
              <a:buFont typeface="Arial" panose="020B0604020202020204" pitchFamily="34" charset="0"/>
              <a:buChar char="•"/>
            </a:pPr>
            <a:r>
              <a:rPr lang="en-US"/>
              <a:t> Is it new and different—or tried and true? </a:t>
            </a:r>
          </a:p>
          <a:p>
            <a:pPr fontAlgn="base"/>
            <a:endParaRPr lang="en-US"/>
          </a:p>
          <a:p>
            <a:endParaRPr lang="en-US"/>
          </a:p>
        </p:txBody>
      </p:sp>
      <p:sp>
        <p:nvSpPr>
          <p:cNvPr id="5" name="Content Placeholder 4"/>
          <p:cNvSpPr>
            <a:spLocks noGrp="1"/>
          </p:cNvSpPr>
          <p:nvPr>
            <p:ph sz="half" idx="2"/>
          </p:nvPr>
        </p:nvSpPr>
        <p:spPr>
          <a:xfrm>
            <a:off x="6561651" y="1020726"/>
            <a:ext cx="5304284" cy="5151474"/>
          </a:xfrm>
        </p:spPr>
        <p:txBody>
          <a:bodyPr>
            <a:normAutofit/>
          </a:bodyPr>
          <a:lstStyle/>
          <a:p>
            <a:pPr fontAlgn="base">
              <a:buFont typeface="Arial" panose="020B0604020202020204" pitchFamily="34" charset="0"/>
              <a:buChar char="•"/>
            </a:pPr>
            <a:r>
              <a:rPr lang="en-US"/>
              <a:t>Are enough people ready to do it?   </a:t>
            </a:r>
          </a:p>
          <a:p>
            <a:pPr fontAlgn="base">
              <a:buFont typeface="Arial" panose="020B0604020202020204" pitchFamily="34" charset="0"/>
              <a:buChar char="•"/>
            </a:pPr>
            <a:r>
              <a:rPr lang="en-US"/>
              <a:t>Will it unify people?   </a:t>
            </a:r>
          </a:p>
          <a:p>
            <a:pPr fontAlgn="base">
              <a:buFont typeface="Arial" panose="020B0604020202020204" pitchFamily="34" charset="0"/>
              <a:buChar char="•"/>
            </a:pPr>
            <a:r>
              <a:rPr lang="en-US"/>
              <a:t>How will management react?   </a:t>
            </a:r>
          </a:p>
          <a:p>
            <a:pPr fontAlgn="base">
              <a:buFont typeface="Arial" panose="020B0604020202020204" pitchFamily="34" charset="0"/>
              <a:buChar char="•"/>
            </a:pPr>
            <a:r>
              <a:rPr lang="en-US"/>
              <a:t>Does it violate the law? (If so, are we prepared for the consequences?)   </a:t>
            </a:r>
          </a:p>
          <a:p>
            <a:pPr fontAlgn="base">
              <a:buFont typeface="Arial" panose="020B0604020202020204" pitchFamily="34" charset="0"/>
              <a:buChar char="•"/>
            </a:pPr>
            <a:r>
              <a:rPr lang="en-US"/>
              <a:t>Will it be fun? </a:t>
            </a:r>
          </a:p>
        </p:txBody>
      </p:sp>
    </p:spTree>
    <p:extLst>
      <p:ext uri="{BB962C8B-B14F-4D97-AF65-F5344CB8AC3E}">
        <p14:creationId xmlns:p14="http://schemas.microsoft.com/office/powerpoint/2010/main" val="3127290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98CA9-43B7-4033-3074-F11B6AD5BF66}"/>
              </a:ext>
            </a:extLst>
          </p:cNvPr>
          <p:cNvSpPr>
            <a:spLocks noGrp="1"/>
          </p:cNvSpPr>
          <p:nvPr>
            <p:ph type="title"/>
          </p:nvPr>
        </p:nvSpPr>
        <p:spPr>
          <a:xfrm>
            <a:off x="685621" y="361020"/>
            <a:ext cx="11503204" cy="1261831"/>
          </a:xfrm>
        </p:spPr>
        <p:txBody>
          <a:bodyPr anchor="b">
            <a:normAutofit/>
          </a:bodyPr>
          <a:lstStyle/>
          <a:p>
            <a:r>
              <a:rPr lang="en-US" sz="3200">
                <a:solidFill>
                  <a:srgbClr val="323232"/>
                </a:solidFill>
                <a:latin typeface="Calibri"/>
              </a:rPr>
              <a:t>Team Work – 15 Minutes Make a Plan for Each Tactic </a:t>
            </a:r>
            <a:br>
              <a:rPr lang="en-US" sz="3200">
                <a:solidFill>
                  <a:srgbClr val="323232"/>
                </a:solidFill>
                <a:latin typeface="Calibri"/>
              </a:rPr>
            </a:br>
            <a:r>
              <a:rPr lang="en-US" sz="3200">
                <a:solidFill>
                  <a:srgbClr val="323232"/>
                </a:solidFill>
                <a:latin typeface="Calibri"/>
              </a:rPr>
              <a:t>AND Identify the Structure Needed to Accomplish the Tactic</a:t>
            </a:r>
          </a:p>
        </p:txBody>
      </p:sp>
      <p:sp>
        <p:nvSpPr>
          <p:cNvPr id="5" name="Date Placeholder 4">
            <a:extLst>
              <a:ext uri="{FF2B5EF4-FFF2-40B4-BE49-F238E27FC236}">
                <a16:creationId xmlns:a16="http://schemas.microsoft.com/office/drawing/2014/main" id="{A6AC2A00-B9B0-D45B-1BD4-FA45E86AD8CC}"/>
              </a:ext>
            </a:extLst>
          </p:cNvPr>
          <p:cNvSpPr>
            <a:spLocks noGrp="1"/>
          </p:cNvSpPr>
          <p:nvPr>
            <p:ph type="dt" sz="half" idx="10"/>
          </p:nvPr>
        </p:nvSpPr>
        <p:spPr>
          <a:xfrm>
            <a:off x="9735058" y="6445212"/>
            <a:ext cx="1841635" cy="365030"/>
          </a:xfrm>
        </p:spPr>
        <p:txBody>
          <a:bodyPr anchor="ctr">
            <a:normAutofit/>
          </a:bodyPr>
          <a:lstStyle/>
          <a:p>
            <a:pPr>
              <a:spcAft>
                <a:spcPts val="600"/>
              </a:spcAft>
            </a:pPr>
            <a:fld id="{2F88F8D0-0E9B-4650-859F-69E8A62E8B3F}" type="datetime1">
              <a:rPr lang="en-US" smtClean="0"/>
              <a:pPr>
                <a:spcAft>
                  <a:spcPts val="600"/>
                </a:spcAft>
              </a:pPr>
              <a:t>6/11/26</a:t>
            </a:fld>
            <a:endParaRPr lang="en-US"/>
          </a:p>
        </p:txBody>
      </p:sp>
      <p:sp>
        <p:nvSpPr>
          <p:cNvPr id="6" name="Slide Number Placeholder 5">
            <a:extLst>
              <a:ext uri="{FF2B5EF4-FFF2-40B4-BE49-F238E27FC236}">
                <a16:creationId xmlns:a16="http://schemas.microsoft.com/office/drawing/2014/main" id="{7447056C-6AAE-E65C-185D-6610FFB59FCE}"/>
              </a:ext>
            </a:extLst>
          </p:cNvPr>
          <p:cNvSpPr>
            <a:spLocks noGrp="1"/>
          </p:cNvSpPr>
          <p:nvPr>
            <p:ph type="sldNum" sz="quarter" idx="12"/>
          </p:nvPr>
        </p:nvSpPr>
        <p:spPr>
          <a:xfrm>
            <a:off x="11731744" y="6445212"/>
            <a:ext cx="457081" cy="365030"/>
          </a:xfrm>
        </p:spPr>
        <p:txBody>
          <a:bodyPr anchor="ctr">
            <a:normAutofit/>
          </a:bodyPr>
          <a:lstStyle/>
          <a:p>
            <a:pPr>
              <a:spcAft>
                <a:spcPts val="600"/>
              </a:spcAft>
            </a:pPr>
            <a:fld id="{DDF60B60-82CA-4BB9-BA6E-A62FADF2374B}" type="slidenum">
              <a:rPr lang="en-US" smtClean="0"/>
              <a:pPr>
                <a:spcAft>
                  <a:spcPts val="600"/>
                </a:spcAft>
              </a:pPr>
              <a:t>31</a:t>
            </a:fld>
            <a:endParaRPr lang="en-US"/>
          </a:p>
        </p:txBody>
      </p:sp>
      <p:graphicFrame>
        <p:nvGraphicFramePr>
          <p:cNvPr id="8" name="Content Placeholder 7">
            <a:extLst>
              <a:ext uri="{FF2B5EF4-FFF2-40B4-BE49-F238E27FC236}">
                <a16:creationId xmlns:a16="http://schemas.microsoft.com/office/drawing/2014/main" id="{F0E6CFD6-2E3C-426C-B398-18A09DA2254F}"/>
              </a:ext>
            </a:extLst>
          </p:cNvPr>
          <p:cNvGraphicFramePr>
            <a:graphicFrameLocks noGrp="1"/>
          </p:cNvGraphicFramePr>
          <p:nvPr>
            <p:ph idx="1"/>
            <p:extLst>
              <p:ext uri="{D42A27DB-BD31-4B8C-83A1-F6EECF244321}">
                <p14:modId xmlns:p14="http://schemas.microsoft.com/office/powerpoint/2010/main" val="2424523465"/>
              </p:ext>
            </p:extLst>
          </p:nvPr>
        </p:nvGraphicFramePr>
        <p:xfrm>
          <a:off x="685621" y="1622851"/>
          <a:ext cx="11503204" cy="4822362"/>
        </p:xfrm>
        <a:graphic>
          <a:graphicData uri="http://schemas.openxmlformats.org/drawingml/2006/table">
            <a:tbl>
              <a:tblPr firstRow="1" bandRow="1">
                <a:noFill/>
                <a:tableStyleId>{5C22544A-7EE6-4342-B048-85BDC9FD1C3A}</a:tableStyleId>
              </a:tblPr>
              <a:tblGrid>
                <a:gridCol w="1881257">
                  <a:extLst>
                    <a:ext uri="{9D8B030D-6E8A-4147-A177-3AD203B41FA5}">
                      <a16:colId xmlns:a16="http://schemas.microsoft.com/office/drawing/2014/main" val="3687101986"/>
                    </a:ext>
                  </a:extLst>
                </a:gridCol>
                <a:gridCol w="2537310">
                  <a:extLst>
                    <a:ext uri="{9D8B030D-6E8A-4147-A177-3AD203B41FA5}">
                      <a16:colId xmlns:a16="http://schemas.microsoft.com/office/drawing/2014/main" val="4147307401"/>
                    </a:ext>
                  </a:extLst>
                </a:gridCol>
                <a:gridCol w="2233103">
                  <a:extLst>
                    <a:ext uri="{9D8B030D-6E8A-4147-A177-3AD203B41FA5}">
                      <a16:colId xmlns:a16="http://schemas.microsoft.com/office/drawing/2014/main" val="3257402366"/>
                    </a:ext>
                  </a:extLst>
                </a:gridCol>
                <a:gridCol w="2627444">
                  <a:extLst>
                    <a:ext uri="{9D8B030D-6E8A-4147-A177-3AD203B41FA5}">
                      <a16:colId xmlns:a16="http://schemas.microsoft.com/office/drawing/2014/main" val="2862889657"/>
                    </a:ext>
                  </a:extLst>
                </a:gridCol>
                <a:gridCol w="2224090">
                  <a:extLst>
                    <a:ext uri="{9D8B030D-6E8A-4147-A177-3AD203B41FA5}">
                      <a16:colId xmlns:a16="http://schemas.microsoft.com/office/drawing/2014/main" val="2027415062"/>
                    </a:ext>
                  </a:extLst>
                </a:gridCol>
              </a:tblGrid>
              <a:tr h="1318851">
                <a:tc>
                  <a:txBody>
                    <a:bodyPr/>
                    <a:lstStyle/>
                    <a:p>
                      <a:pPr>
                        <a:buNone/>
                      </a:pPr>
                      <a:r>
                        <a:rPr lang="en-US" sz="2000" b="1" cap="all" spc="150">
                          <a:solidFill>
                            <a:schemeClr val="tx1"/>
                          </a:solidFill>
                        </a:rPr>
                        <a:t>Tactic</a:t>
                      </a:r>
                    </a:p>
                  </a:txBody>
                  <a:tcPr marL="175113" marR="175113" marT="175113" marB="175113" anchor="ctr">
                    <a:lnL w="12700" cmpd="sng">
                      <a:noFill/>
                    </a:lnL>
                    <a:lnR w="12700" cmpd="sng">
                      <a:noFill/>
                    </a:lnR>
                    <a:lnT w="6350" cap="flat" cmpd="sng" algn="ctr">
                      <a:noFill/>
                      <a:prstDash val="solid"/>
                    </a:lnT>
                    <a:lnB w="28575" cap="flat" cmpd="sng" algn="ctr">
                      <a:solidFill>
                        <a:schemeClr val="accent1"/>
                      </a:solidFill>
                      <a:prstDash val="solid"/>
                    </a:lnB>
                    <a:noFill/>
                  </a:tcPr>
                </a:tc>
                <a:tc>
                  <a:txBody>
                    <a:bodyPr/>
                    <a:lstStyle/>
                    <a:p>
                      <a:pPr>
                        <a:buNone/>
                      </a:pPr>
                      <a:r>
                        <a:rPr lang="en-US" sz="2000" b="1" cap="all" spc="150">
                          <a:solidFill>
                            <a:schemeClr val="tx1"/>
                          </a:solidFill>
                        </a:rPr>
                        <a:t>Objective</a:t>
                      </a:r>
                    </a:p>
                  </a:txBody>
                  <a:tcPr marL="175113" marR="175113" marT="175113" marB="175113" anchor="ctr">
                    <a:lnL w="12700" cmpd="sng">
                      <a:noFill/>
                    </a:lnL>
                    <a:lnR w="12700" cmpd="sng">
                      <a:noFill/>
                    </a:lnR>
                    <a:lnT w="6350" cap="flat" cmpd="sng" algn="ctr">
                      <a:noFill/>
                      <a:prstDash val="solid"/>
                    </a:lnT>
                    <a:lnB w="28575" cap="flat" cmpd="sng" algn="ctr">
                      <a:solidFill>
                        <a:schemeClr val="accent1"/>
                      </a:solidFill>
                      <a:prstDash val="solid"/>
                    </a:lnB>
                    <a:noFill/>
                  </a:tcPr>
                </a:tc>
                <a:tc>
                  <a:txBody>
                    <a:bodyPr/>
                    <a:lstStyle/>
                    <a:p>
                      <a:pPr>
                        <a:buNone/>
                      </a:pPr>
                      <a:r>
                        <a:rPr lang="en-US" sz="2000" b="1" cap="all" spc="150">
                          <a:solidFill>
                            <a:schemeClr val="tx1"/>
                          </a:solidFill>
                        </a:rPr>
                        <a:t>Target</a:t>
                      </a:r>
                    </a:p>
                  </a:txBody>
                  <a:tcPr marL="175113" marR="175113" marT="175113" marB="175113" anchor="ctr">
                    <a:lnL w="12700" cmpd="sng">
                      <a:noFill/>
                    </a:lnL>
                    <a:lnR w="12700" cmpd="sng">
                      <a:noFill/>
                    </a:lnR>
                    <a:lnT w="6350" cap="flat" cmpd="sng" algn="ctr">
                      <a:noFill/>
                      <a:prstDash val="solid"/>
                    </a:lnT>
                    <a:lnB w="28575" cap="flat" cmpd="sng" algn="ctr">
                      <a:solidFill>
                        <a:schemeClr val="accent1"/>
                      </a:solidFill>
                      <a:prstDash val="solid"/>
                    </a:lnB>
                    <a:noFill/>
                  </a:tcPr>
                </a:tc>
                <a:tc>
                  <a:txBody>
                    <a:bodyPr/>
                    <a:lstStyle/>
                    <a:p>
                      <a:pPr>
                        <a:buNone/>
                      </a:pPr>
                      <a:r>
                        <a:rPr lang="en-US" sz="2000" b="1" cap="all" spc="150">
                          <a:solidFill>
                            <a:schemeClr val="tx1"/>
                          </a:solidFill>
                        </a:rPr>
                        <a:t>Power Leveraged</a:t>
                      </a:r>
                    </a:p>
                  </a:txBody>
                  <a:tcPr marL="175113" marR="175113" marT="175113" marB="175113" anchor="ctr">
                    <a:lnL w="12700" cmpd="sng">
                      <a:noFill/>
                    </a:lnL>
                    <a:lnR w="12700" cmpd="sng">
                      <a:noFill/>
                    </a:lnR>
                    <a:lnT w="6350" cap="flat" cmpd="sng" algn="ctr">
                      <a:noFill/>
                      <a:prstDash val="solid"/>
                    </a:lnT>
                    <a:lnB w="28575" cap="flat" cmpd="sng" algn="ctr">
                      <a:solidFill>
                        <a:schemeClr val="accent1"/>
                      </a:solidFill>
                      <a:prstDash val="solid"/>
                    </a:lnB>
                    <a:noFill/>
                  </a:tcPr>
                </a:tc>
                <a:tc>
                  <a:txBody>
                    <a:bodyPr/>
                    <a:lstStyle/>
                    <a:p>
                      <a:pPr>
                        <a:buNone/>
                      </a:pPr>
                      <a:r>
                        <a:rPr lang="en-US" sz="2000" b="1" cap="all" spc="150">
                          <a:solidFill>
                            <a:schemeClr val="tx1"/>
                          </a:solidFill>
                        </a:rPr>
                        <a:t>Success Metric</a:t>
                      </a:r>
                    </a:p>
                  </a:txBody>
                  <a:tcPr marL="175113" marR="175113" marT="175113" marB="175113" anchor="ctr">
                    <a:lnL w="12700" cmpd="sng">
                      <a:noFill/>
                    </a:lnL>
                    <a:lnR w="12700" cmpd="sng">
                      <a:noFill/>
                    </a:lnR>
                    <a:lnT w="6350" cap="flat" cmpd="sng" algn="ctr">
                      <a:noFill/>
                      <a:prstDash val="solid"/>
                    </a:lnT>
                    <a:lnB w="28575" cap="flat" cmpd="sng" algn="ctr">
                      <a:solidFill>
                        <a:schemeClr val="accent1"/>
                      </a:solidFill>
                      <a:prstDash val="solid"/>
                    </a:lnB>
                    <a:noFill/>
                  </a:tcPr>
                </a:tc>
                <a:extLst>
                  <a:ext uri="{0D108BD9-81ED-4DB2-BD59-A6C34878D82A}">
                    <a16:rowId xmlns:a16="http://schemas.microsoft.com/office/drawing/2014/main" val="3113121938"/>
                  </a:ext>
                </a:extLst>
              </a:tr>
              <a:tr h="1167837">
                <a:tc>
                  <a:txBody>
                    <a:bodyPr/>
                    <a:lstStyle/>
                    <a:p>
                      <a:pPr>
                        <a:buNone/>
                      </a:pPr>
                      <a:r>
                        <a:rPr lang="en-US" sz="1700" b="1" cap="none" spc="0">
                          <a:solidFill>
                            <a:schemeClr val="tx1"/>
                          </a:solidFill>
                        </a:rPr>
                        <a:t>Walk-in Rally</a:t>
                      </a:r>
                    </a:p>
                  </a:txBody>
                  <a:tcPr marL="175113" marR="175113" marT="175113" marB="175113" anchor="ctr">
                    <a:lnL w="12700" cmpd="sng">
                      <a:noFill/>
                      <a:prstDash val="solid"/>
                    </a:lnL>
                    <a:lnR w="12700" cmpd="sng">
                      <a:noFill/>
                      <a:prstDash val="solid"/>
                    </a:lnR>
                    <a:lnT w="28575" cap="flat" cmpd="sng" algn="ctr">
                      <a:solidFill>
                        <a:schemeClr val="accent1"/>
                      </a:solidFill>
                      <a:prstDash val="solid"/>
                    </a:lnT>
                    <a:lnB w="6350" cap="flat" cmpd="sng" algn="ctr">
                      <a:noFill/>
                      <a:prstDash val="solid"/>
                    </a:lnB>
                    <a:noFill/>
                  </a:tcPr>
                </a:tc>
                <a:tc>
                  <a:txBody>
                    <a:bodyPr/>
                    <a:lstStyle/>
                    <a:p>
                      <a:pPr>
                        <a:buNone/>
                      </a:pPr>
                      <a:r>
                        <a:rPr lang="en-US" sz="1700" cap="none" spc="0">
                          <a:solidFill>
                            <a:schemeClr val="tx1"/>
                          </a:solidFill>
                        </a:rPr>
                        <a:t>Demonstrate unity and visibility</a:t>
                      </a:r>
                    </a:p>
                  </a:txBody>
                  <a:tcPr marL="175113" marR="175113" marT="175113" marB="175113" anchor="ctr">
                    <a:lnL w="12700" cmpd="sng">
                      <a:noFill/>
                      <a:prstDash val="solid"/>
                    </a:lnL>
                    <a:lnR w="12700" cmpd="sng">
                      <a:noFill/>
                      <a:prstDash val="solid"/>
                    </a:lnR>
                    <a:lnT w="28575" cap="flat" cmpd="sng" algn="ctr">
                      <a:solidFill>
                        <a:schemeClr val="accent1"/>
                      </a:solidFill>
                      <a:prstDash val="solid"/>
                    </a:lnT>
                    <a:lnB w="6350" cap="flat" cmpd="sng" algn="ctr">
                      <a:noFill/>
                      <a:prstDash val="solid"/>
                    </a:lnB>
                    <a:noFill/>
                  </a:tcPr>
                </a:tc>
                <a:tc>
                  <a:txBody>
                    <a:bodyPr/>
                    <a:lstStyle/>
                    <a:p>
                      <a:pPr>
                        <a:buNone/>
                      </a:pPr>
                      <a:r>
                        <a:rPr lang="en-US" sz="1700" cap="none" spc="0">
                          <a:solidFill>
                            <a:schemeClr val="tx1"/>
                          </a:solidFill>
                        </a:rPr>
                        <a:t>School Board Member Mx. Z</a:t>
                      </a:r>
                    </a:p>
                  </a:txBody>
                  <a:tcPr marL="175113" marR="175113" marT="175113" marB="175113" anchor="ctr">
                    <a:lnL w="12700" cmpd="sng">
                      <a:noFill/>
                      <a:prstDash val="solid"/>
                    </a:lnL>
                    <a:lnR w="12700" cmpd="sng">
                      <a:noFill/>
                      <a:prstDash val="solid"/>
                    </a:lnR>
                    <a:lnT w="28575" cap="flat" cmpd="sng" algn="ctr">
                      <a:solidFill>
                        <a:schemeClr val="accent1"/>
                      </a:solidFill>
                      <a:prstDash val="solid"/>
                    </a:lnT>
                    <a:lnB w="6350" cap="flat" cmpd="sng" algn="ctr">
                      <a:noFill/>
                      <a:prstDash val="solid"/>
                    </a:lnB>
                    <a:noFill/>
                  </a:tcPr>
                </a:tc>
                <a:tc>
                  <a:txBody>
                    <a:bodyPr/>
                    <a:lstStyle/>
                    <a:p>
                      <a:pPr>
                        <a:buNone/>
                      </a:pPr>
                      <a:r>
                        <a:rPr lang="en-US" sz="1700" cap="none" spc="0">
                          <a:solidFill>
                            <a:schemeClr val="tx1"/>
                          </a:solidFill>
                        </a:rPr>
                        <a:t>Reputational</a:t>
                      </a:r>
                    </a:p>
                  </a:txBody>
                  <a:tcPr marL="175113" marR="175113" marT="175113" marB="175113" anchor="ctr">
                    <a:lnL w="12700" cmpd="sng">
                      <a:noFill/>
                      <a:prstDash val="solid"/>
                    </a:lnL>
                    <a:lnR w="12700" cmpd="sng">
                      <a:noFill/>
                      <a:prstDash val="solid"/>
                    </a:lnR>
                    <a:lnT w="28575" cap="flat" cmpd="sng" algn="ctr">
                      <a:solidFill>
                        <a:schemeClr val="accent1"/>
                      </a:solidFill>
                      <a:prstDash val="solid"/>
                    </a:lnT>
                    <a:lnB w="6350" cap="flat" cmpd="sng" algn="ctr">
                      <a:noFill/>
                      <a:prstDash val="solid"/>
                    </a:lnB>
                    <a:noFill/>
                  </a:tcPr>
                </a:tc>
                <a:tc>
                  <a:txBody>
                    <a:bodyPr/>
                    <a:lstStyle/>
                    <a:p>
                      <a:pPr>
                        <a:buNone/>
                      </a:pPr>
                      <a:r>
                        <a:rPr lang="en-US" sz="1700" cap="none" spc="0">
                          <a:solidFill>
                            <a:schemeClr val="tx1"/>
                          </a:solidFill>
                        </a:rPr>
                        <a:t>Media coverage and attendance</a:t>
                      </a:r>
                    </a:p>
                  </a:txBody>
                  <a:tcPr marL="175113" marR="175113" marT="175113" marB="175113" anchor="ctr">
                    <a:lnL w="12700" cmpd="sng">
                      <a:noFill/>
                      <a:prstDash val="solid"/>
                    </a:lnL>
                    <a:lnR w="12700" cmpd="sng">
                      <a:noFill/>
                      <a:prstDash val="solid"/>
                    </a:lnR>
                    <a:lnT w="28575" cap="flat" cmpd="sng" algn="ctr">
                      <a:solidFill>
                        <a:schemeClr val="accent1"/>
                      </a:solidFill>
                      <a:prstDash val="solid"/>
                    </a:lnT>
                    <a:lnB w="6350" cap="flat" cmpd="sng" algn="ctr">
                      <a:noFill/>
                      <a:prstDash val="solid"/>
                    </a:lnB>
                    <a:noFill/>
                  </a:tcPr>
                </a:tc>
                <a:extLst>
                  <a:ext uri="{0D108BD9-81ED-4DB2-BD59-A6C34878D82A}">
                    <a16:rowId xmlns:a16="http://schemas.microsoft.com/office/drawing/2014/main" val="426992702"/>
                  </a:ext>
                </a:extLst>
              </a:tr>
              <a:tr h="1167837">
                <a:tc>
                  <a:txBody>
                    <a:bodyPr/>
                    <a:lstStyle/>
                    <a:p>
                      <a:pPr>
                        <a:buNone/>
                      </a:pPr>
                      <a:r>
                        <a:rPr lang="en-US" sz="1700" b="1" cap="none" spc="0">
                          <a:solidFill>
                            <a:schemeClr val="tx1"/>
                          </a:solidFill>
                        </a:rPr>
                        <a:t>Petition Drive</a:t>
                      </a:r>
                    </a:p>
                  </a:txBody>
                  <a:tcPr marL="175113" marR="175113" marT="175113" marB="175113"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Mobilize community support</a:t>
                      </a:r>
                    </a:p>
                  </a:txBody>
                  <a:tcPr marL="175113" marR="175113" marT="175113" marB="175113"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Superintendent</a:t>
                      </a:r>
                    </a:p>
                  </a:txBody>
                  <a:tcPr marL="175113" marR="175113" marT="175113" marB="175113"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Political</a:t>
                      </a:r>
                    </a:p>
                  </a:txBody>
                  <a:tcPr marL="175113" marR="175113" marT="175113" marB="175113"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Number of signatures</a:t>
                      </a:r>
                    </a:p>
                  </a:txBody>
                  <a:tcPr marL="175113" marR="175113" marT="175113" marB="175113" anchor="ctr">
                    <a:lnL w="12700" cmpd="sng">
                      <a:noFill/>
                      <a:prstDash val="solid"/>
                    </a:lnL>
                    <a:lnR w="12700" cmpd="sng">
                      <a:noFill/>
                      <a:prstDash val="solid"/>
                    </a:lnR>
                    <a:lnT w="6350" cap="flat" cmpd="sng" algn="ctr">
                      <a:noFill/>
                      <a:prstDash val="solid"/>
                    </a:lnT>
                    <a:lnB w="6350" cap="flat" cmpd="sng" algn="ctr">
                      <a:noFill/>
                      <a:prstDash val="solid"/>
                    </a:lnB>
                    <a:noFill/>
                  </a:tcPr>
                </a:tc>
                <a:extLst>
                  <a:ext uri="{0D108BD9-81ED-4DB2-BD59-A6C34878D82A}">
                    <a16:rowId xmlns:a16="http://schemas.microsoft.com/office/drawing/2014/main" val="1012395637"/>
                  </a:ext>
                </a:extLst>
              </a:tr>
              <a:tr h="1167837">
                <a:tc>
                  <a:txBody>
                    <a:bodyPr/>
                    <a:lstStyle/>
                    <a:p>
                      <a:pPr>
                        <a:buNone/>
                      </a:pPr>
                      <a:r>
                        <a:rPr lang="en-US" sz="1700" b="1" cap="none" spc="0">
                          <a:solidFill>
                            <a:schemeClr val="tx1"/>
                          </a:solidFill>
                        </a:rPr>
                        <a:t>TikTok Challenge</a:t>
                      </a:r>
                    </a:p>
                  </a:txBody>
                  <a:tcPr marL="175113" marR="175113" marT="175113" marB="175113"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Engage members creatively</a:t>
                      </a:r>
                    </a:p>
                  </a:txBody>
                  <a:tcPr marL="175113" marR="175113" marT="175113" marB="175113"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State Governor</a:t>
                      </a:r>
                      <a:endParaRPr lang="en-US" sz="1700" cap="none" spc="0" dirty="0">
                        <a:solidFill>
                          <a:schemeClr val="tx1"/>
                        </a:solidFill>
                      </a:endParaRPr>
                    </a:p>
                  </a:txBody>
                  <a:tcPr marL="175113" marR="175113" marT="175113" marB="175113"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Relational</a:t>
                      </a:r>
                    </a:p>
                  </a:txBody>
                  <a:tcPr marL="175113" marR="175113" marT="175113" marB="175113"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Social media engagement</a:t>
                      </a:r>
                    </a:p>
                  </a:txBody>
                  <a:tcPr marL="175113" marR="175113" marT="175113" marB="175113" anchor="ctr">
                    <a:lnL w="12700" cmpd="sng">
                      <a:noFill/>
                      <a:prstDash val="solid"/>
                    </a:lnL>
                    <a:lnR w="12700" cmpd="sng">
                      <a:noFill/>
                      <a:prstDash val="solid"/>
                    </a:lnR>
                    <a:lnT w="6350" cap="flat" cmpd="sng" algn="ctr">
                      <a:noFill/>
                      <a:prstDash val="solid"/>
                    </a:lnT>
                    <a:lnB w="6350" cap="flat" cmpd="sng" algn="ctr">
                      <a:noFill/>
                      <a:prstDash val="solid"/>
                    </a:lnB>
                    <a:noFill/>
                  </a:tcPr>
                </a:tc>
                <a:extLst>
                  <a:ext uri="{0D108BD9-81ED-4DB2-BD59-A6C34878D82A}">
                    <a16:rowId xmlns:a16="http://schemas.microsoft.com/office/drawing/2014/main" val="1608557526"/>
                  </a:ext>
                </a:extLst>
              </a:tr>
            </a:tbl>
          </a:graphicData>
        </a:graphic>
      </p:graphicFrame>
    </p:spTree>
    <p:extLst>
      <p:ext uri="{BB962C8B-B14F-4D97-AF65-F5344CB8AC3E}">
        <p14:creationId xmlns:p14="http://schemas.microsoft.com/office/powerpoint/2010/main" val="1041654580"/>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ED19B-D33B-F40C-D841-8AA06C81AF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47165B-DC31-1F84-BDCB-47F06A891AFF}"/>
              </a:ext>
            </a:extLst>
          </p:cNvPr>
          <p:cNvSpPr>
            <a:spLocks noGrp="1"/>
          </p:cNvSpPr>
          <p:nvPr>
            <p:ph type="title"/>
          </p:nvPr>
        </p:nvSpPr>
        <p:spPr>
          <a:xfrm>
            <a:off x="896471" y="159871"/>
            <a:ext cx="9108166" cy="763494"/>
          </a:xfrm>
        </p:spPr>
        <p:txBody>
          <a:bodyPr>
            <a:normAutofit/>
          </a:bodyPr>
          <a:lstStyle/>
          <a:p>
            <a:r>
              <a:rPr lang="en-US">
                <a:solidFill>
                  <a:srgbClr val="323232"/>
                </a:solidFill>
                <a:latin typeface="Calibri"/>
              </a:rPr>
              <a:t>Key Points</a:t>
            </a:r>
            <a:endParaRPr>
              <a:solidFill>
                <a:srgbClr val="323232"/>
              </a:solidFill>
              <a:latin typeface="Calibri"/>
            </a:endParaRPr>
          </a:p>
        </p:txBody>
      </p:sp>
      <p:sp>
        <p:nvSpPr>
          <p:cNvPr id="3" name="Content Placeholder 2">
            <a:extLst>
              <a:ext uri="{FF2B5EF4-FFF2-40B4-BE49-F238E27FC236}">
                <a16:creationId xmlns:a16="http://schemas.microsoft.com/office/drawing/2014/main" id="{FB39ADDE-6383-D325-7A22-3B12949D8A8B}"/>
              </a:ext>
            </a:extLst>
          </p:cNvPr>
          <p:cNvSpPr>
            <a:spLocks noGrp="1"/>
          </p:cNvSpPr>
          <p:nvPr>
            <p:ph idx="1"/>
          </p:nvPr>
        </p:nvSpPr>
        <p:spPr>
          <a:xfrm>
            <a:off x="3379694" y="690282"/>
            <a:ext cx="8713720" cy="5499847"/>
          </a:xfrm>
        </p:spPr>
        <p:txBody>
          <a:bodyPr>
            <a:noAutofit/>
          </a:bodyPr>
          <a:lstStyle/>
          <a:p>
            <a:pPr marL="0" indent="0">
              <a:buNone/>
            </a:pPr>
            <a:r>
              <a:rPr lang="en-US" sz="3600">
                <a:solidFill>
                  <a:schemeClr val="tx2"/>
                </a:solidFill>
              </a:rPr>
              <a:t>Tactics allow workers to:</a:t>
            </a:r>
          </a:p>
          <a:p>
            <a:pPr lvl="0"/>
            <a:r>
              <a:rPr lang="en-US" sz="3600">
                <a:solidFill>
                  <a:schemeClr val="tx2"/>
                </a:solidFill>
              </a:rPr>
              <a:t>Share Resources, Values, and Commitment </a:t>
            </a:r>
          </a:p>
          <a:p>
            <a:pPr lvl="0"/>
            <a:r>
              <a:rPr lang="en-US" sz="3600">
                <a:solidFill>
                  <a:schemeClr val="tx2"/>
                </a:solidFill>
              </a:rPr>
              <a:t>Take risks together and achieve shared wins </a:t>
            </a:r>
          </a:p>
          <a:p>
            <a:pPr lvl="0"/>
            <a:r>
              <a:rPr lang="en-US" sz="3600">
                <a:solidFill>
                  <a:schemeClr val="tx2"/>
                </a:solidFill>
              </a:rPr>
              <a:t>Build trust in their own agency and the collective effectiveness of their union.</a:t>
            </a:r>
          </a:p>
          <a:p>
            <a:pPr lvl="0"/>
            <a:r>
              <a:rPr lang="en-US" sz="3600">
                <a:solidFill>
                  <a:schemeClr val="tx2"/>
                </a:solidFill>
              </a:rPr>
              <a:t>Are BEST when joyful, creative, and strategic</a:t>
            </a:r>
            <a:endParaRPr sz="3600">
              <a:solidFill>
                <a:schemeClr val="tx2"/>
              </a:solidFill>
            </a:endParaRPr>
          </a:p>
        </p:txBody>
      </p:sp>
      <p:pic>
        <p:nvPicPr>
          <p:cNvPr id="4" name="Picture 3" descr="A picture containing text, red, sign&#10;&#10;Description automatically generated">
            <a:extLst>
              <a:ext uri="{FF2B5EF4-FFF2-40B4-BE49-F238E27FC236}">
                <a16:creationId xmlns:a16="http://schemas.microsoft.com/office/drawing/2014/main" id="{748F6261-CF12-9D3D-E610-8167C43C9ED2}"/>
              </a:ext>
            </a:extLst>
          </p:cNvPr>
          <p:cNvPicPr>
            <a:picLocks noChangeAspect="1"/>
          </p:cNvPicPr>
          <p:nvPr/>
        </p:nvPicPr>
        <p:blipFill>
          <a:blip r:embed="rId2"/>
          <a:stretch>
            <a:fillRect/>
          </a:stretch>
        </p:blipFill>
        <p:spPr>
          <a:xfrm>
            <a:off x="553959" y="1767090"/>
            <a:ext cx="2186253" cy="2116128"/>
          </a:xfrm>
          <a:prstGeom prst="rect">
            <a:avLst/>
          </a:prstGeom>
        </p:spPr>
      </p:pic>
    </p:spTree>
    <p:extLst>
      <p:ext uri="{BB962C8B-B14F-4D97-AF65-F5344CB8AC3E}">
        <p14:creationId xmlns:p14="http://schemas.microsoft.com/office/powerpoint/2010/main" val="22988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6AD61-CB2B-920A-4D2B-83DCAF93C358}"/>
              </a:ext>
            </a:extLst>
          </p:cNvPr>
          <p:cNvSpPr>
            <a:spLocks noGrp="1"/>
          </p:cNvSpPr>
          <p:nvPr>
            <p:ph type="title"/>
          </p:nvPr>
        </p:nvSpPr>
        <p:spPr/>
        <p:txBody>
          <a:bodyPr/>
          <a:lstStyle/>
          <a:p>
            <a:r>
              <a:rPr lang="en-US"/>
              <a:t>Redline Tactics</a:t>
            </a:r>
          </a:p>
        </p:txBody>
      </p:sp>
      <p:sp>
        <p:nvSpPr>
          <p:cNvPr id="3" name="Text Placeholder 2">
            <a:extLst>
              <a:ext uri="{FF2B5EF4-FFF2-40B4-BE49-F238E27FC236}">
                <a16:creationId xmlns:a16="http://schemas.microsoft.com/office/drawing/2014/main" id="{C8B5C902-1936-698B-6E33-BF87BD01407A}"/>
              </a:ext>
            </a:extLst>
          </p:cNvPr>
          <p:cNvSpPr>
            <a:spLocks noGrp="1"/>
          </p:cNvSpPr>
          <p:nvPr>
            <p:ph type="body" idx="1"/>
          </p:nvPr>
        </p:nvSpPr>
        <p:spPr/>
        <p:txBody>
          <a:bodyPr/>
          <a:lstStyle/>
          <a:p>
            <a:r>
              <a:rPr lang="en-US"/>
              <a:t>Melissa</a:t>
            </a:r>
          </a:p>
        </p:txBody>
      </p:sp>
    </p:spTree>
    <p:extLst>
      <p:ext uri="{BB962C8B-B14F-4D97-AF65-F5344CB8AC3E}">
        <p14:creationId xmlns:p14="http://schemas.microsoft.com/office/powerpoint/2010/main" val="3479966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447E4-BFFD-6AFE-A67F-AE1784BC4A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A588A3-79A2-C19B-E18D-034A742956DA}"/>
              </a:ext>
            </a:extLst>
          </p:cNvPr>
          <p:cNvSpPr>
            <a:spLocks noGrp="1"/>
          </p:cNvSpPr>
          <p:nvPr>
            <p:ph type="title"/>
          </p:nvPr>
        </p:nvSpPr>
        <p:spPr>
          <a:xfrm>
            <a:off x="5906124" y="1543987"/>
            <a:ext cx="5426440" cy="3816907"/>
          </a:xfrm>
        </p:spPr>
        <p:txBody>
          <a:bodyPr>
            <a:normAutofit/>
          </a:bodyPr>
          <a:lstStyle/>
          <a:p>
            <a:r>
              <a:rPr lang="en-US" sz="6000"/>
              <a:t>What will your target do as you implement tactics?</a:t>
            </a:r>
          </a:p>
        </p:txBody>
      </p:sp>
      <p:pic>
        <p:nvPicPr>
          <p:cNvPr id="4" name="Picture 3">
            <a:extLst>
              <a:ext uri="{FF2B5EF4-FFF2-40B4-BE49-F238E27FC236}">
                <a16:creationId xmlns:a16="http://schemas.microsoft.com/office/drawing/2014/main" id="{E34CA673-EC5A-E740-D89F-A37CC942C42D}"/>
              </a:ext>
            </a:extLst>
          </p:cNvPr>
          <p:cNvPicPr>
            <a:picLocks noChangeAspect="1"/>
          </p:cNvPicPr>
          <p:nvPr/>
        </p:nvPicPr>
        <p:blipFill>
          <a:blip r:embed="rId2"/>
          <a:stretch>
            <a:fillRect/>
          </a:stretch>
        </p:blipFill>
        <p:spPr>
          <a:xfrm>
            <a:off x="551800" y="651521"/>
            <a:ext cx="5015804" cy="5015804"/>
          </a:xfrm>
          <a:prstGeom prst="rect">
            <a:avLst/>
          </a:prstGeom>
        </p:spPr>
      </p:pic>
    </p:spTree>
    <p:extLst>
      <p:ext uri="{BB962C8B-B14F-4D97-AF65-F5344CB8AC3E}">
        <p14:creationId xmlns:p14="http://schemas.microsoft.com/office/powerpoint/2010/main" val="3863410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E5A77-CCB1-EBA3-334B-0598BBA19A55}"/>
              </a:ext>
            </a:extLst>
          </p:cNvPr>
          <p:cNvSpPr>
            <a:spLocks noGrp="1"/>
          </p:cNvSpPr>
          <p:nvPr>
            <p:ph type="title"/>
          </p:nvPr>
        </p:nvSpPr>
        <p:spPr>
          <a:xfrm>
            <a:off x="711202" y="163965"/>
            <a:ext cx="10984350" cy="678543"/>
          </a:xfrm>
        </p:spPr>
        <p:txBody>
          <a:bodyPr/>
          <a:lstStyle/>
          <a:p>
            <a:r>
              <a:rPr lang="en-US"/>
              <a:t>Escalation of Pressure</a:t>
            </a:r>
          </a:p>
        </p:txBody>
      </p:sp>
      <p:sp>
        <p:nvSpPr>
          <p:cNvPr id="3" name="Content Placeholder 2">
            <a:extLst>
              <a:ext uri="{FF2B5EF4-FFF2-40B4-BE49-F238E27FC236}">
                <a16:creationId xmlns:a16="http://schemas.microsoft.com/office/drawing/2014/main" id="{21562AC6-2ED3-D6C3-7411-DE3E43321E2A}"/>
              </a:ext>
            </a:extLst>
          </p:cNvPr>
          <p:cNvSpPr>
            <a:spLocks noGrp="1"/>
          </p:cNvSpPr>
          <p:nvPr>
            <p:ph idx="1"/>
          </p:nvPr>
        </p:nvSpPr>
        <p:spPr>
          <a:xfrm>
            <a:off x="1001486" y="842509"/>
            <a:ext cx="10374751" cy="5329692"/>
          </a:xfrm>
        </p:spPr>
        <p:txBody>
          <a:bodyPr/>
          <a:lstStyle/>
          <a:p>
            <a:pPr marL="0" indent="0">
              <a:buNone/>
            </a:pPr>
            <a:r>
              <a:rPr lang="en-US"/>
              <a:t>As you implement tactics that apply pressure, your target will  </a:t>
            </a:r>
            <a:r>
              <a:rPr lang="en-US" err="1"/>
              <a:t>will</a:t>
            </a:r>
            <a:r>
              <a:rPr lang="en-US"/>
              <a:t> either:</a:t>
            </a:r>
          </a:p>
          <a:p>
            <a:r>
              <a:rPr lang="en-US"/>
              <a:t>Do nothing</a:t>
            </a:r>
          </a:p>
          <a:p>
            <a:r>
              <a:rPr lang="en-US"/>
              <a:t>Capitulate</a:t>
            </a:r>
          </a:p>
          <a:p>
            <a:r>
              <a:rPr lang="en-US"/>
              <a:t>React back</a:t>
            </a:r>
          </a:p>
        </p:txBody>
      </p:sp>
      <p:pic>
        <p:nvPicPr>
          <p:cNvPr id="5" name="Picture 4">
            <a:extLst>
              <a:ext uri="{FF2B5EF4-FFF2-40B4-BE49-F238E27FC236}">
                <a16:creationId xmlns:a16="http://schemas.microsoft.com/office/drawing/2014/main" id="{91AF3A6B-F44B-0480-0CE1-3ECC2C831719}"/>
              </a:ext>
            </a:extLst>
          </p:cNvPr>
          <p:cNvPicPr>
            <a:picLocks noChangeAspect="1"/>
          </p:cNvPicPr>
          <p:nvPr/>
        </p:nvPicPr>
        <p:blipFill>
          <a:blip r:embed="rId2"/>
          <a:stretch>
            <a:fillRect/>
          </a:stretch>
        </p:blipFill>
        <p:spPr>
          <a:xfrm>
            <a:off x="391887" y="3429000"/>
            <a:ext cx="11796938" cy="2925763"/>
          </a:xfrm>
          <a:prstGeom prst="rect">
            <a:avLst/>
          </a:prstGeom>
        </p:spPr>
      </p:pic>
    </p:spTree>
    <p:extLst>
      <p:ext uri="{BB962C8B-B14F-4D97-AF65-F5344CB8AC3E}">
        <p14:creationId xmlns:p14="http://schemas.microsoft.com/office/powerpoint/2010/main" val="4072452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730BE-014D-E3F4-81FD-ED695218B080}"/>
              </a:ext>
            </a:extLst>
          </p:cNvPr>
          <p:cNvSpPr>
            <a:spLocks noGrp="1"/>
          </p:cNvSpPr>
          <p:nvPr>
            <p:ph type="title"/>
          </p:nvPr>
        </p:nvSpPr>
        <p:spPr>
          <a:xfrm>
            <a:off x="6571797" y="405266"/>
            <a:ext cx="4724520" cy="896258"/>
          </a:xfrm>
        </p:spPr>
        <p:txBody>
          <a:bodyPr anchor="ctr">
            <a:normAutofit/>
          </a:bodyPr>
          <a:lstStyle/>
          <a:p>
            <a:r>
              <a:rPr lang="en-US"/>
              <a:t>Danger – Red Line! </a:t>
            </a:r>
          </a:p>
        </p:txBody>
      </p:sp>
      <p:sp>
        <p:nvSpPr>
          <p:cNvPr id="3" name="Content Placeholder 2">
            <a:extLst>
              <a:ext uri="{FF2B5EF4-FFF2-40B4-BE49-F238E27FC236}">
                <a16:creationId xmlns:a16="http://schemas.microsoft.com/office/drawing/2014/main" id="{D975175D-E8B0-F0BB-FB51-F71395DCB579}"/>
              </a:ext>
            </a:extLst>
          </p:cNvPr>
          <p:cNvSpPr>
            <a:spLocks noGrp="1"/>
          </p:cNvSpPr>
          <p:nvPr>
            <p:ph idx="1"/>
          </p:nvPr>
        </p:nvSpPr>
        <p:spPr>
          <a:xfrm>
            <a:off x="457081" y="681036"/>
            <a:ext cx="5319604" cy="6176964"/>
          </a:xfrm>
        </p:spPr>
        <p:txBody>
          <a:bodyPr>
            <a:noAutofit/>
          </a:bodyPr>
          <a:lstStyle/>
          <a:p>
            <a:pPr marL="0" indent="0">
              <a:buNone/>
            </a:pPr>
            <a:r>
              <a:rPr lang="en-US" sz="3600"/>
              <a:t>A “Red Line” tactic is the discriminatory practice of withholding resources, opportunities, or access from a specific group or geographic area. This is done to maintain existing power structures and undermine the community's organizing efforts. </a:t>
            </a:r>
          </a:p>
        </p:txBody>
      </p:sp>
      <p:pic>
        <p:nvPicPr>
          <p:cNvPr id="4098" name="Picture 2" descr="2,000 Troops Withdraw from Los Angeles ...">
            <a:extLst>
              <a:ext uri="{FF2B5EF4-FFF2-40B4-BE49-F238E27FC236}">
                <a16:creationId xmlns:a16="http://schemas.microsoft.com/office/drawing/2014/main" id="{9A5E44F1-6C48-8F61-4E22-EA1467A0CD1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 r="17088" b="-2"/>
          <a:stretch>
            <a:fillRect/>
          </a:stretch>
        </p:blipFill>
        <p:spPr bwMode="auto">
          <a:xfrm>
            <a:off x="5979886" y="1226018"/>
            <a:ext cx="5751858" cy="4940059"/>
          </a:xfrm>
          <a:prstGeom prst="rect">
            <a:avLst/>
          </a:prstGeom>
          <a:solidFill>
            <a:srgbClr val="FFFFFF"/>
          </a:solidFill>
        </p:spPr>
      </p:pic>
    </p:spTree>
    <p:extLst>
      <p:ext uri="{BB962C8B-B14F-4D97-AF65-F5344CB8AC3E}">
        <p14:creationId xmlns:p14="http://schemas.microsoft.com/office/powerpoint/2010/main" val="1403026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Crowd of people.">
            <a:extLst>
              <a:ext uri="{FF2B5EF4-FFF2-40B4-BE49-F238E27FC236}">
                <a16:creationId xmlns:a16="http://schemas.microsoft.com/office/drawing/2014/main" id="{604CCC67-A4D0-4D7A-B7F7-ECF562B70D13}"/>
              </a:ext>
            </a:extLst>
          </p:cNvPr>
          <p:cNvPicPr>
            <a:picLocks noGrp="1" noChangeAspect="1"/>
          </p:cNvPicPr>
          <p:nvPr>
            <p:ph type="pic" sz="quarter" idx="13"/>
          </p:nvPr>
        </p:nvPicPr>
        <p:blipFill>
          <a:blip r:embed="rId3">
            <a:lum bright="70000" contrast="-70000"/>
          </a:blip>
          <a:srcRect b="19726"/>
          <a:stretch>
            <a:fillRect/>
          </a:stretch>
        </p:blipFill>
        <p:spPr>
          <a:xfrm>
            <a:off x="523898" y="2437244"/>
            <a:ext cx="11664927" cy="4007968"/>
          </a:xfrm>
          <a:prstGeom prst="rect">
            <a:avLst/>
          </a:prstGeom>
          <a:noFill/>
        </p:spPr>
      </p:pic>
      <p:sp>
        <p:nvSpPr>
          <p:cNvPr id="2" name="Title 1">
            <a:extLst>
              <a:ext uri="{FF2B5EF4-FFF2-40B4-BE49-F238E27FC236}">
                <a16:creationId xmlns:a16="http://schemas.microsoft.com/office/drawing/2014/main" id="{8475E859-D53B-5BC0-4B89-C046AECAC87E}"/>
              </a:ext>
            </a:extLst>
          </p:cNvPr>
          <p:cNvSpPr>
            <a:spLocks noGrp="1"/>
          </p:cNvSpPr>
          <p:nvPr>
            <p:ph type="title"/>
          </p:nvPr>
        </p:nvSpPr>
        <p:spPr>
          <a:xfrm>
            <a:off x="457080" y="112851"/>
            <a:ext cx="5124462" cy="779494"/>
          </a:xfrm>
        </p:spPr>
        <p:txBody>
          <a:bodyPr anchor="ctr">
            <a:normAutofit fontScale="90000"/>
          </a:bodyPr>
          <a:lstStyle/>
          <a:p>
            <a:r>
              <a:rPr lang="en-US" sz="6000">
                <a:solidFill>
                  <a:srgbClr val="323232"/>
                </a:solidFill>
                <a:latin typeface="Calibri"/>
              </a:rPr>
              <a:t>Redline Pivots</a:t>
            </a:r>
          </a:p>
        </p:txBody>
      </p:sp>
      <p:sp>
        <p:nvSpPr>
          <p:cNvPr id="4" name="Content Placeholder 3">
            <a:extLst>
              <a:ext uri="{FF2B5EF4-FFF2-40B4-BE49-F238E27FC236}">
                <a16:creationId xmlns:a16="http://schemas.microsoft.com/office/drawing/2014/main" id="{1FAE7814-E617-88BF-2C11-AEA28128A11F}"/>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57080" y="892345"/>
            <a:ext cx="11600449" cy="5283903"/>
          </a:xfrm>
        </p:spPr>
        <p:txBody>
          <a:bodyPr>
            <a:normAutofit/>
          </a:bodyPr>
          <a:lstStyle/>
          <a:p>
            <a:pPr marL="0" indent="0">
              <a:spcBef>
                <a:spcPts val="2499"/>
              </a:spcBef>
              <a:buNone/>
            </a:pPr>
            <a:r>
              <a:rPr lang="en-US" sz="3200" b="1">
                <a:solidFill>
                  <a:srgbClr val="323232"/>
                </a:solidFill>
                <a:latin typeface="Calibri"/>
              </a:rPr>
              <a:t>Strategic Campaign Pivots</a:t>
            </a:r>
          </a:p>
          <a:p>
            <a:pPr marL="0" lvl="1" indent="0">
              <a:buNone/>
            </a:pPr>
            <a:r>
              <a:rPr lang="en-US" sz="3200">
                <a:solidFill>
                  <a:srgbClr val="323232"/>
                </a:solidFill>
                <a:latin typeface="Calibri"/>
              </a:rPr>
              <a:t>Campaigns respond by shifting to public exposure and worker protection through higher visibility tactics, legal, and media actions.</a:t>
            </a:r>
          </a:p>
          <a:p>
            <a:pPr marL="0" indent="0">
              <a:spcBef>
                <a:spcPts val="2499"/>
              </a:spcBef>
              <a:buNone/>
            </a:pPr>
            <a:r>
              <a:rPr lang="en-US" sz="3200" b="1">
                <a:solidFill>
                  <a:srgbClr val="323232"/>
                </a:solidFill>
                <a:latin typeface="Calibri"/>
              </a:rPr>
              <a:t>Tactics to Increase Pressure</a:t>
            </a:r>
          </a:p>
          <a:p>
            <a:pPr marL="0" lvl="1" indent="0">
              <a:buNone/>
            </a:pPr>
            <a:r>
              <a:rPr lang="en-US" sz="3200">
                <a:solidFill>
                  <a:srgbClr val="323232"/>
                </a:solidFill>
                <a:latin typeface="Calibri"/>
              </a:rPr>
              <a:t>Filing charges, media campaigns, rallies, and community alliances help galvanize support and pressure targets.</a:t>
            </a:r>
          </a:p>
        </p:txBody>
      </p:sp>
      <p:sp>
        <p:nvSpPr>
          <p:cNvPr id="6" name="Date Placeholder 5">
            <a:extLst>
              <a:ext uri="{FF2B5EF4-FFF2-40B4-BE49-F238E27FC236}">
                <a16:creationId xmlns:a16="http://schemas.microsoft.com/office/drawing/2014/main" id="{29E503CA-1083-C2BE-6FA3-E01F62BB6D39}"/>
              </a:ext>
            </a:extLst>
          </p:cNvPr>
          <p:cNvSpPr>
            <a:spLocks noGrp="1"/>
          </p:cNvSpPr>
          <p:nvPr>
            <p:ph type="dt" sz="half" idx="10"/>
          </p:nvPr>
        </p:nvSpPr>
        <p:spPr>
          <a:xfrm>
            <a:off x="9735058" y="6445212"/>
            <a:ext cx="1841635" cy="365030"/>
          </a:xfrm>
        </p:spPr>
        <p:txBody>
          <a:bodyPr anchor="ctr">
            <a:normAutofit/>
          </a:bodyPr>
          <a:lstStyle/>
          <a:p>
            <a:pPr>
              <a:spcAft>
                <a:spcPts val="600"/>
              </a:spcAft>
            </a:pPr>
            <a:fld id="{B20F022F-161E-41B9-A1BC-CC85E43B1AF4}" type="datetime1">
              <a:rPr lang="en-US" smtClean="0"/>
              <a:pPr>
                <a:spcAft>
                  <a:spcPts val="600"/>
                </a:spcAft>
              </a:pPr>
              <a:t>6/11/26</a:t>
            </a:fld>
            <a:endParaRPr lang="en-US"/>
          </a:p>
        </p:txBody>
      </p:sp>
      <p:sp>
        <p:nvSpPr>
          <p:cNvPr id="7" name="Slide Number Placeholder 6">
            <a:extLst>
              <a:ext uri="{FF2B5EF4-FFF2-40B4-BE49-F238E27FC236}">
                <a16:creationId xmlns:a16="http://schemas.microsoft.com/office/drawing/2014/main" id="{E108A613-65B7-FF74-8AAB-0AC151AD8AAD}"/>
              </a:ext>
            </a:extLst>
          </p:cNvPr>
          <p:cNvSpPr>
            <a:spLocks noGrp="1"/>
          </p:cNvSpPr>
          <p:nvPr>
            <p:ph type="sldNum" sz="quarter" idx="12"/>
          </p:nvPr>
        </p:nvSpPr>
        <p:spPr>
          <a:xfrm>
            <a:off x="11731744" y="6445212"/>
            <a:ext cx="457081" cy="365030"/>
          </a:xfrm>
        </p:spPr>
        <p:txBody>
          <a:bodyPr anchor="ctr">
            <a:normAutofit/>
          </a:bodyPr>
          <a:lstStyle/>
          <a:p>
            <a:pPr>
              <a:spcAft>
                <a:spcPts val="600"/>
              </a:spcAft>
            </a:pPr>
            <a:fld id="{DDF60B60-82CA-4BB9-BA6E-A62FADF2374B}" type="slidenum">
              <a:rPr lang="en-US" smtClean="0"/>
              <a:pPr>
                <a:spcAft>
                  <a:spcPts val="600"/>
                </a:spcAft>
              </a:pPr>
              <a:t>37</a:t>
            </a:fld>
            <a:endParaRPr lang="en-US"/>
          </a:p>
        </p:txBody>
      </p:sp>
    </p:spTree>
    <p:extLst>
      <p:ext uri="{BB962C8B-B14F-4D97-AF65-F5344CB8AC3E}">
        <p14:creationId xmlns:p14="http://schemas.microsoft.com/office/powerpoint/2010/main" val="17610975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EB857-0C2D-A899-3CA8-10173D2034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91F0F8-0F70-A360-8A8D-1DA164CB5FD9}"/>
              </a:ext>
            </a:extLst>
          </p:cNvPr>
          <p:cNvSpPr>
            <a:spLocks noGrp="1"/>
          </p:cNvSpPr>
          <p:nvPr>
            <p:ph type="title"/>
          </p:nvPr>
        </p:nvSpPr>
        <p:spPr>
          <a:xfrm>
            <a:off x="457080" y="112851"/>
            <a:ext cx="5124462" cy="779494"/>
          </a:xfrm>
        </p:spPr>
        <p:txBody>
          <a:bodyPr anchor="ctr">
            <a:normAutofit fontScale="90000"/>
          </a:bodyPr>
          <a:lstStyle/>
          <a:p>
            <a:r>
              <a:rPr lang="en-US" sz="6000">
                <a:solidFill>
                  <a:srgbClr val="323232"/>
                </a:solidFill>
                <a:latin typeface="Calibri"/>
              </a:rPr>
              <a:t>Redline Pivots</a:t>
            </a:r>
          </a:p>
        </p:txBody>
      </p:sp>
      <p:sp>
        <p:nvSpPr>
          <p:cNvPr id="4" name="Content Placeholder 3">
            <a:extLst>
              <a:ext uri="{FF2B5EF4-FFF2-40B4-BE49-F238E27FC236}">
                <a16:creationId xmlns:a16="http://schemas.microsoft.com/office/drawing/2014/main" id="{6DEFD3CD-40E2-27D1-A484-1A93DAAD6068}"/>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57081" y="1407459"/>
            <a:ext cx="6858120" cy="4768789"/>
          </a:xfrm>
        </p:spPr>
        <p:txBody>
          <a:bodyPr>
            <a:normAutofit/>
          </a:bodyPr>
          <a:lstStyle/>
          <a:p>
            <a:r>
              <a:rPr lang="en-US" sz="3200">
                <a:solidFill>
                  <a:schemeClr val="tx2"/>
                </a:solidFill>
              </a:rPr>
              <a:t>Establish clear boundaries for what actions your campaign is willing to accept before there are escalated consequences</a:t>
            </a:r>
          </a:p>
          <a:p>
            <a:r>
              <a:rPr lang="en-US" sz="3200">
                <a:solidFill>
                  <a:schemeClr val="tx2"/>
                </a:solidFill>
              </a:rPr>
              <a:t>Provide a deterrent for further actions against your campaign</a:t>
            </a:r>
          </a:p>
          <a:p>
            <a:r>
              <a:rPr lang="en-US" sz="3200">
                <a:solidFill>
                  <a:schemeClr val="tx2"/>
                </a:solidFill>
              </a:rPr>
              <a:t>Force an outcome from the target</a:t>
            </a:r>
          </a:p>
        </p:txBody>
      </p:sp>
      <p:sp>
        <p:nvSpPr>
          <p:cNvPr id="6" name="Date Placeholder 5">
            <a:extLst>
              <a:ext uri="{FF2B5EF4-FFF2-40B4-BE49-F238E27FC236}">
                <a16:creationId xmlns:a16="http://schemas.microsoft.com/office/drawing/2014/main" id="{8D8D1EE5-9D2C-FC9D-0EAB-F7D8B6353505}"/>
              </a:ext>
            </a:extLst>
          </p:cNvPr>
          <p:cNvSpPr>
            <a:spLocks noGrp="1"/>
          </p:cNvSpPr>
          <p:nvPr>
            <p:ph type="dt" sz="half" idx="10"/>
          </p:nvPr>
        </p:nvSpPr>
        <p:spPr>
          <a:xfrm>
            <a:off x="9735058" y="6445212"/>
            <a:ext cx="1841635" cy="365030"/>
          </a:xfrm>
        </p:spPr>
        <p:txBody>
          <a:bodyPr anchor="ctr">
            <a:normAutofit/>
          </a:bodyPr>
          <a:lstStyle/>
          <a:p>
            <a:pPr>
              <a:spcAft>
                <a:spcPts val="600"/>
              </a:spcAft>
            </a:pPr>
            <a:fld id="{B20F022F-161E-41B9-A1BC-CC85E43B1AF4}" type="datetime1">
              <a:rPr lang="en-US" smtClean="0"/>
              <a:pPr>
                <a:spcAft>
                  <a:spcPts val="600"/>
                </a:spcAft>
              </a:pPr>
              <a:t>6/11/26</a:t>
            </a:fld>
            <a:endParaRPr lang="en-US"/>
          </a:p>
        </p:txBody>
      </p:sp>
      <p:sp>
        <p:nvSpPr>
          <p:cNvPr id="7" name="Slide Number Placeholder 6">
            <a:extLst>
              <a:ext uri="{FF2B5EF4-FFF2-40B4-BE49-F238E27FC236}">
                <a16:creationId xmlns:a16="http://schemas.microsoft.com/office/drawing/2014/main" id="{0DBEDF93-F5F3-3415-67B2-E61751A2F0F9}"/>
              </a:ext>
            </a:extLst>
          </p:cNvPr>
          <p:cNvSpPr>
            <a:spLocks noGrp="1"/>
          </p:cNvSpPr>
          <p:nvPr>
            <p:ph type="sldNum" sz="quarter" idx="12"/>
          </p:nvPr>
        </p:nvSpPr>
        <p:spPr>
          <a:xfrm>
            <a:off x="11731744" y="6445212"/>
            <a:ext cx="457081" cy="365030"/>
          </a:xfrm>
        </p:spPr>
        <p:txBody>
          <a:bodyPr anchor="ctr">
            <a:normAutofit/>
          </a:bodyPr>
          <a:lstStyle/>
          <a:p>
            <a:pPr>
              <a:spcAft>
                <a:spcPts val="600"/>
              </a:spcAft>
            </a:pPr>
            <a:fld id="{DDF60B60-82CA-4BB9-BA6E-A62FADF2374B}" type="slidenum">
              <a:rPr lang="en-US" smtClean="0"/>
              <a:pPr>
                <a:spcAft>
                  <a:spcPts val="600"/>
                </a:spcAft>
              </a:pPr>
              <a:t>38</a:t>
            </a:fld>
            <a:endParaRPr lang="en-US"/>
          </a:p>
        </p:txBody>
      </p:sp>
      <p:pic>
        <p:nvPicPr>
          <p:cNvPr id="9" name="Picture 2" descr="Startup Pivot ...">
            <a:extLst>
              <a:ext uri="{FF2B5EF4-FFF2-40B4-BE49-F238E27FC236}">
                <a16:creationId xmlns:a16="http://schemas.microsoft.com/office/drawing/2014/main" id="{1D509348-FCE3-2D28-9551-EDB4DE8F8C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7207051" y="1362638"/>
            <a:ext cx="5370880" cy="3971362"/>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a:extLst>
              <a:ext uri="{FF2B5EF4-FFF2-40B4-BE49-F238E27FC236}">
                <a16:creationId xmlns:a16="http://schemas.microsoft.com/office/drawing/2014/main" id="{26B58BC4-D613-62C7-B81C-463C55B8BA92}"/>
              </a:ext>
            </a:extLst>
          </p:cNvPr>
          <p:cNvCxnSpPr>
            <a:cxnSpLocks/>
          </p:cNvCxnSpPr>
          <p:nvPr/>
        </p:nvCxnSpPr>
        <p:spPr>
          <a:xfrm flipV="1">
            <a:off x="8728154" y="497898"/>
            <a:ext cx="0" cy="567835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15812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660F6D-16AC-C735-F33D-E0EB22441B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634CEC-8926-E139-F97E-0F6BD3B0311D}"/>
              </a:ext>
            </a:extLst>
          </p:cNvPr>
          <p:cNvSpPr>
            <a:spLocks noGrp="1"/>
          </p:cNvSpPr>
          <p:nvPr>
            <p:ph type="title"/>
          </p:nvPr>
        </p:nvSpPr>
        <p:spPr>
          <a:xfrm>
            <a:off x="457080" y="112851"/>
            <a:ext cx="7342214" cy="510530"/>
          </a:xfrm>
        </p:spPr>
        <p:txBody>
          <a:bodyPr anchor="ctr">
            <a:normAutofit fontScale="90000"/>
          </a:bodyPr>
          <a:lstStyle/>
          <a:p>
            <a:r>
              <a:rPr lang="en-US" sz="6000">
                <a:solidFill>
                  <a:srgbClr val="323232"/>
                </a:solidFill>
                <a:latin typeface="Calibri"/>
              </a:rPr>
              <a:t>Planning Your Pivots</a:t>
            </a:r>
          </a:p>
        </p:txBody>
      </p:sp>
      <p:sp>
        <p:nvSpPr>
          <p:cNvPr id="4" name="Content Placeholder 3">
            <a:extLst>
              <a:ext uri="{FF2B5EF4-FFF2-40B4-BE49-F238E27FC236}">
                <a16:creationId xmlns:a16="http://schemas.microsoft.com/office/drawing/2014/main" id="{87CC8A8D-A37F-8173-83C4-DB94BE15C8F3}"/>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57080" y="892345"/>
            <a:ext cx="11600449" cy="5283903"/>
          </a:xfrm>
        </p:spPr>
        <p:txBody>
          <a:bodyPr>
            <a:normAutofit fontScale="92500" lnSpcReduction="10000"/>
          </a:bodyPr>
          <a:lstStyle/>
          <a:p>
            <a:pPr marL="0" indent="0">
              <a:buNone/>
            </a:pPr>
            <a:r>
              <a:rPr lang="en-US" b="1"/>
              <a:t>1. REVEAL — Expose the Injustice - </a:t>
            </a:r>
            <a:r>
              <a:rPr lang="en-US" sz="2200"/>
              <a:t>Powerholders prefer to act in the shadows. If we want a redline to resonate, we must </a:t>
            </a:r>
            <a:r>
              <a:rPr lang="en-US" sz="2200" b="1"/>
              <a:t>bring the facts into the light</a:t>
            </a:r>
            <a:r>
              <a:rPr lang="en-US" sz="2200"/>
              <a:t> — using images, stories, and trusted voices</a:t>
            </a:r>
          </a:p>
          <a:p>
            <a:pPr marL="0" indent="0">
              <a:buNone/>
            </a:pPr>
            <a:r>
              <a:rPr lang="en-US" b="1"/>
              <a:t>2. REDEEM — Validate your Position and People - </a:t>
            </a:r>
            <a:r>
              <a:rPr lang="en-US" sz="2200"/>
              <a:t>Redlines often come with smear campaigns. Those affected are devalued, criminalized, or painted as disposable. Our job is to </a:t>
            </a:r>
            <a:r>
              <a:rPr lang="en-US" sz="2200" b="1"/>
              <a:t>re-humanize</a:t>
            </a:r>
            <a:r>
              <a:rPr lang="en-US" sz="2200"/>
              <a:t> them.</a:t>
            </a:r>
          </a:p>
          <a:p>
            <a:pPr marL="0" indent="0">
              <a:buNone/>
            </a:pPr>
            <a:r>
              <a:rPr lang="en-US" b="1"/>
              <a:t>3. RE-FRAME — Interpret the Event as Injustice</a:t>
            </a:r>
            <a:r>
              <a:rPr lang="en-US"/>
              <a:t> - </a:t>
            </a:r>
            <a:r>
              <a:rPr lang="en-US" sz="2200"/>
              <a:t>The system will try to spin it — calling it a misunderstanding, an isolated event, or your fault. We need to </a:t>
            </a:r>
            <a:r>
              <a:rPr lang="en-US" sz="2200" b="1"/>
              <a:t>name it clearly as wrong</a:t>
            </a:r>
            <a:r>
              <a:rPr lang="en-US" sz="2200"/>
              <a:t>, and make it part of a larger story.</a:t>
            </a:r>
          </a:p>
          <a:p>
            <a:pPr marL="0" indent="0">
              <a:buNone/>
            </a:pPr>
            <a:r>
              <a:rPr lang="en-US" b="1"/>
              <a:t>4. REDIRECT — Mobilize Outside the System - </a:t>
            </a:r>
            <a:r>
              <a:rPr lang="en-US" sz="2200"/>
              <a:t>Redlines CAN be pushed into courts, reviews, or commissions — slow processes that demobilize people. Instead, we can channel public anger into </a:t>
            </a:r>
            <a:r>
              <a:rPr lang="en-US" sz="2200" b="1"/>
              <a:t>direct action and visible resistance.</a:t>
            </a:r>
          </a:p>
          <a:p>
            <a:pPr marL="0" indent="0">
              <a:buNone/>
            </a:pPr>
            <a:r>
              <a:rPr lang="en-US" b="1"/>
              <a:t>5. RESIST — Build Strength and Withstand Pushback - </a:t>
            </a:r>
            <a:r>
              <a:rPr lang="en-US" sz="2200"/>
              <a:t>After redlines are revealed, the backlash begins — intimidation, bribes, threats. We can </a:t>
            </a:r>
            <a:r>
              <a:rPr lang="en-US" sz="2200" b="1"/>
              <a:t>protect each other</a:t>
            </a:r>
            <a:r>
              <a:rPr lang="en-US" sz="2200"/>
              <a:t>, expose these attacks, and build long-term strength.</a:t>
            </a:r>
          </a:p>
        </p:txBody>
      </p:sp>
      <p:sp>
        <p:nvSpPr>
          <p:cNvPr id="6" name="Date Placeholder 5">
            <a:extLst>
              <a:ext uri="{FF2B5EF4-FFF2-40B4-BE49-F238E27FC236}">
                <a16:creationId xmlns:a16="http://schemas.microsoft.com/office/drawing/2014/main" id="{598E095D-FCF5-71A4-8695-080972C2BDF1}"/>
              </a:ext>
            </a:extLst>
          </p:cNvPr>
          <p:cNvSpPr>
            <a:spLocks noGrp="1"/>
          </p:cNvSpPr>
          <p:nvPr>
            <p:ph type="dt" sz="half" idx="10"/>
          </p:nvPr>
        </p:nvSpPr>
        <p:spPr>
          <a:xfrm>
            <a:off x="9735058" y="6445212"/>
            <a:ext cx="1841635" cy="365030"/>
          </a:xfrm>
        </p:spPr>
        <p:txBody>
          <a:bodyPr anchor="ctr">
            <a:normAutofit/>
          </a:bodyPr>
          <a:lstStyle/>
          <a:p>
            <a:pPr>
              <a:spcAft>
                <a:spcPts val="600"/>
              </a:spcAft>
            </a:pPr>
            <a:fld id="{B20F022F-161E-41B9-A1BC-CC85E43B1AF4}" type="datetime1">
              <a:rPr lang="en-US" smtClean="0"/>
              <a:pPr>
                <a:spcAft>
                  <a:spcPts val="600"/>
                </a:spcAft>
              </a:pPr>
              <a:t>6/11/26</a:t>
            </a:fld>
            <a:endParaRPr lang="en-US"/>
          </a:p>
        </p:txBody>
      </p:sp>
      <p:sp>
        <p:nvSpPr>
          <p:cNvPr id="7" name="Slide Number Placeholder 6">
            <a:extLst>
              <a:ext uri="{FF2B5EF4-FFF2-40B4-BE49-F238E27FC236}">
                <a16:creationId xmlns:a16="http://schemas.microsoft.com/office/drawing/2014/main" id="{BD1B8BC3-0B3F-B5D4-108D-D0DE14F27DB6}"/>
              </a:ext>
            </a:extLst>
          </p:cNvPr>
          <p:cNvSpPr>
            <a:spLocks noGrp="1"/>
          </p:cNvSpPr>
          <p:nvPr>
            <p:ph type="sldNum" sz="quarter" idx="12"/>
          </p:nvPr>
        </p:nvSpPr>
        <p:spPr>
          <a:xfrm>
            <a:off x="11731744" y="6445212"/>
            <a:ext cx="457081" cy="365030"/>
          </a:xfrm>
        </p:spPr>
        <p:txBody>
          <a:bodyPr anchor="ctr">
            <a:normAutofit/>
          </a:bodyPr>
          <a:lstStyle/>
          <a:p>
            <a:pPr>
              <a:spcAft>
                <a:spcPts val="600"/>
              </a:spcAft>
            </a:pPr>
            <a:fld id="{DDF60B60-82CA-4BB9-BA6E-A62FADF2374B}" type="slidenum">
              <a:rPr lang="en-US" smtClean="0"/>
              <a:pPr>
                <a:spcAft>
                  <a:spcPts val="600"/>
                </a:spcAft>
              </a:pPr>
              <a:t>39</a:t>
            </a:fld>
            <a:endParaRPr lang="en-US"/>
          </a:p>
        </p:txBody>
      </p:sp>
    </p:spTree>
    <p:extLst>
      <p:ext uri="{BB962C8B-B14F-4D97-AF65-F5344CB8AC3E}">
        <p14:creationId xmlns:p14="http://schemas.microsoft.com/office/powerpoint/2010/main" val="40272073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EBC8F-8A02-188D-56BF-BB802C144C09}"/>
              </a:ext>
            </a:extLst>
          </p:cNvPr>
          <p:cNvSpPr>
            <a:spLocks noGrp="1"/>
          </p:cNvSpPr>
          <p:nvPr>
            <p:ph type="title"/>
          </p:nvPr>
        </p:nvSpPr>
        <p:spPr/>
        <p:txBody>
          <a:bodyPr/>
          <a:lstStyle/>
          <a:p>
            <a:r>
              <a:rPr lang="en-US"/>
              <a:t>Team Time – 20 Minutes</a:t>
            </a:r>
          </a:p>
        </p:txBody>
      </p:sp>
      <p:sp>
        <p:nvSpPr>
          <p:cNvPr id="3" name="Content Placeholder 2">
            <a:extLst>
              <a:ext uri="{FF2B5EF4-FFF2-40B4-BE49-F238E27FC236}">
                <a16:creationId xmlns:a16="http://schemas.microsoft.com/office/drawing/2014/main" id="{7ACE5871-29DF-DC69-A794-D7129DD4D9E3}"/>
              </a:ext>
            </a:extLst>
          </p:cNvPr>
          <p:cNvSpPr>
            <a:spLocks noGrp="1"/>
          </p:cNvSpPr>
          <p:nvPr>
            <p:ph idx="1"/>
          </p:nvPr>
        </p:nvSpPr>
        <p:spPr/>
        <p:txBody>
          <a:bodyPr/>
          <a:lstStyle/>
          <a:p>
            <a:r>
              <a:rPr lang="en-US"/>
              <a:t>Using the Handout – Redline Tactics</a:t>
            </a:r>
          </a:p>
          <a:p>
            <a:r>
              <a:rPr lang="en-US"/>
              <a:t>Your team will identify at least one possible red line tactic you think your target is likely to employ</a:t>
            </a:r>
          </a:p>
          <a:p>
            <a:r>
              <a:rPr lang="en-US"/>
              <a:t>Follow the 5 steps identified in the handout to develop a plan.</a:t>
            </a:r>
          </a:p>
          <a:p>
            <a:r>
              <a:rPr lang="en-US"/>
              <a:t>Consider any structures you might need to consider in the event of Redline Tactics.</a:t>
            </a:r>
          </a:p>
        </p:txBody>
      </p:sp>
    </p:spTree>
    <p:extLst>
      <p:ext uri="{BB962C8B-B14F-4D97-AF65-F5344CB8AC3E}">
        <p14:creationId xmlns:p14="http://schemas.microsoft.com/office/powerpoint/2010/main" val="2285633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0A950-2A27-2C14-3AC6-40CC6D8608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BD3975-3C54-4A73-E0D8-C29FDF2197DF}"/>
              </a:ext>
            </a:extLst>
          </p:cNvPr>
          <p:cNvSpPr>
            <a:spLocks noGrp="1"/>
          </p:cNvSpPr>
          <p:nvPr>
            <p:ph type="title"/>
          </p:nvPr>
        </p:nvSpPr>
        <p:spPr>
          <a:xfrm>
            <a:off x="896471" y="159871"/>
            <a:ext cx="9108166" cy="763494"/>
          </a:xfrm>
        </p:spPr>
        <p:txBody>
          <a:bodyPr>
            <a:normAutofit/>
          </a:bodyPr>
          <a:lstStyle/>
          <a:p>
            <a:r>
              <a:rPr lang="en-US">
                <a:solidFill>
                  <a:srgbClr val="323232"/>
                </a:solidFill>
                <a:latin typeface="Calibri"/>
              </a:rPr>
              <a:t>Key Points</a:t>
            </a:r>
            <a:endParaRPr>
              <a:solidFill>
                <a:srgbClr val="323232"/>
              </a:solidFill>
              <a:latin typeface="Calibri"/>
            </a:endParaRPr>
          </a:p>
        </p:txBody>
      </p:sp>
      <p:sp>
        <p:nvSpPr>
          <p:cNvPr id="3" name="Content Placeholder 2">
            <a:extLst>
              <a:ext uri="{FF2B5EF4-FFF2-40B4-BE49-F238E27FC236}">
                <a16:creationId xmlns:a16="http://schemas.microsoft.com/office/drawing/2014/main" id="{C37755DF-485D-267A-7701-DFF97C89A422}"/>
              </a:ext>
            </a:extLst>
          </p:cNvPr>
          <p:cNvSpPr>
            <a:spLocks noGrp="1"/>
          </p:cNvSpPr>
          <p:nvPr>
            <p:ph idx="1"/>
          </p:nvPr>
        </p:nvSpPr>
        <p:spPr>
          <a:xfrm>
            <a:off x="3227294" y="510988"/>
            <a:ext cx="8866120" cy="5679141"/>
          </a:xfrm>
        </p:spPr>
        <p:txBody>
          <a:bodyPr>
            <a:noAutofit/>
          </a:bodyPr>
          <a:lstStyle/>
          <a:p>
            <a:pPr marL="0" indent="0">
              <a:buNone/>
            </a:pPr>
            <a:r>
              <a:rPr lang="en-US" sz="3600">
                <a:solidFill>
                  <a:schemeClr val="tx2"/>
                </a:solidFill>
              </a:rPr>
              <a:t>Your response to the redline tactic should:</a:t>
            </a:r>
          </a:p>
          <a:p>
            <a:r>
              <a:rPr lang="en-US" sz="3600">
                <a:solidFill>
                  <a:schemeClr val="tx2"/>
                </a:solidFill>
              </a:rPr>
              <a:t>Establish clear boundaries for what actions your campaign is willing to accept before there are escalated consequences</a:t>
            </a:r>
          </a:p>
          <a:p>
            <a:r>
              <a:rPr lang="en-US" sz="3600">
                <a:solidFill>
                  <a:schemeClr val="tx2"/>
                </a:solidFill>
              </a:rPr>
              <a:t>Provide a deterrent for further actions against your campaign</a:t>
            </a:r>
          </a:p>
          <a:p>
            <a:r>
              <a:rPr lang="en-US" sz="3600">
                <a:solidFill>
                  <a:schemeClr val="tx2"/>
                </a:solidFill>
              </a:rPr>
              <a:t>Force an outcome from the target</a:t>
            </a:r>
            <a:endParaRPr sz="3600">
              <a:solidFill>
                <a:schemeClr val="tx2"/>
              </a:solidFill>
            </a:endParaRPr>
          </a:p>
        </p:txBody>
      </p:sp>
      <p:pic>
        <p:nvPicPr>
          <p:cNvPr id="4" name="Picture 3" descr="A picture containing text, red, sign&#10;&#10;Description automatically generated">
            <a:extLst>
              <a:ext uri="{FF2B5EF4-FFF2-40B4-BE49-F238E27FC236}">
                <a16:creationId xmlns:a16="http://schemas.microsoft.com/office/drawing/2014/main" id="{1587BFA6-9CE3-5033-503E-05111D736AE4}"/>
              </a:ext>
            </a:extLst>
          </p:cNvPr>
          <p:cNvPicPr>
            <a:picLocks noChangeAspect="1"/>
          </p:cNvPicPr>
          <p:nvPr/>
        </p:nvPicPr>
        <p:blipFill>
          <a:blip r:embed="rId2"/>
          <a:stretch>
            <a:fillRect/>
          </a:stretch>
        </p:blipFill>
        <p:spPr>
          <a:xfrm>
            <a:off x="553959" y="1767090"/>
            <a:ext cx="2186253" cy="2116128"/>
          </a:xfrm>
          <a:prstGeom prst="rect">
            <a:avLst/>
          </a:prstGeom>
        </p:spPr>
      </p:pic>
    </p:spTree>
    <p:extLst>
      <p:ext uri="{BB962C8B-B14F-4D97-AF65-F5344CB8AC3E}">
        <p14:creationId xmlns:p14="http://schemas.microsoft.com/office/powerpoint/2010/main" val="3086191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solidFill>
            <a:schemeClr val="bg1"/>
          </a:solidFill>
        </p:spPr>
        <p:txBody>
          <a:bodyPr/>
          <a:lstStyle/>
          <a:p>
            <a:r>
              <a:rPr lang="en-US"/>
              <a:t>Timeline, Compression Points, and Escalation</a:t>
            </a:r>
            <a:br>
              <a:rPr lang="en-US"/>
            </a:br>
            <a:endParaRPr lang="en-US" sz="3200">
              <a:solidFill>
                <a:srgbClr val="000000"/>
              </a:solidFill>
            </a:endParaRPr>
          </a:p>
        </p:txBody>
      </p:sp>
      <p:sp>
        <p:nvSpPr>
          <p:cNvPr id="3" name="Subtitle 2"/>
          <p:cNvSpPr>
            <a:spLocks noGrp="1"/>
          </p:cNvSpPr>
          <p:nvPr>
            <p:ph type="subTitle" idx="1"/>
          </p:nvPr>
        </p:nvSpPr>
        <p:spPr/>
        <p:txBody>
          <a:bodyPr vert="horz" lIns="91440" tIns="45720" rIns="91440" bIns="45720" rtlCol="0" anchor="t">
            <a:normAutofit/>
          </a:bodyPr>
          <a:lstStyle/>
          <a:p>
            <a:r>
              <a:rPr lang="en-US"/>
              <a:t>Dr. Taraja</a:t>
            </a:r>
          </a:p>
        </p:txBody>
      </p:sp>
    </p:spTree>
    <p:extLst>
      <p:ext uri="{BB962C8B-B14F-4D97-AF65-F5344CB8AC3E}">
        <p14:creationId xmlns:p14="http://schemas.microsoft.com/office/powerpoint/2010/main" val="2342664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174;g14a2f8b7dbf_3_0"/>
          <p:cNvPicPr preferRelativeResize="0"/>
          <p:nvPr/>
        </p:nvPicPr>
        <p:blipFill>
          <a:blip r:embed="rId2">
            <a:alphaModFix/>
          </a:blip>
          <a:stretch>
            <a:fillRect/>
          </a:stretch>
        </p:blipFill>
        <p:spPr>
          <a:xfrm>
            <a:off x="6090934" y="1479844"/>
            <a:ext cx="6093079" cy="4105888"/>
          </a:xfrm>
          <a:prstGeom prst="rect">
            <a:avLst/>
          </a:prstGeom>
          <a:ln>
            <a:noFill/>
          </a:ln>
          <a:effectLst>
            <a:softEdge rad="112500"/>
          </a:effectLst>
        </p:spPr>
      </p:pic>
      <p:sp>
        <p:nvSpPr>
          <p:cNvPr id="2" name="Title 1"/>
          <p:cNvSpPr>
            <a:spLocks noGrp="1"/>
          </p:cNvSpPr>
          <p:nvPr>
            <p:ph type="title"/>
          </p:nvPr>
        </p:nvSpPr>
        <p:spPr>
          <a:xfrm>
            <a:off x="1598612" y="25400"/>
            <a:ext cx="9782801" cy="736600"/>
          </a:xfrm>
        </p:spPr>
        <p:txBody>
          <a:bodyPr/>
          <a:lstStyle/>
          <a:p>
            <a:r>
              <a:rPr lang="en-US"/>
              <a:t>Timeline</a:t>
            </a:r>
          </a:p>
        </p:txBody>
      </p:sp>
      <p:sp>
        <p:nvSpPr>
          <p:cNvPr id="3" name="Content Placeholder 2"/>
          <p:cNvSpPr>
            <a:spLocks noGrp="1"/>
          </p:cNvSpPr>
          <p:nvPr>
            <p:ph idx="1"/>
          </p:nvPr>
        </p:nvSpPr>
        <p:spPr>
          <a:xfrm>
            <a:off x="531812" y="762000"/>
            <a:ext cx="5638800" cy="5562599"/>
          </a:xfrm>
        </p:spPr>
        <p:txBody>
          <a:bodyPr>
            <a:normAutofit/>
          </a:bodyPr>
          <a:lstStyle/>
          <a:p>
            <a:r>
              <a:rPr lang="en-US"/>
              <a:t>How long can you wait for the demand to be met?</a:t>
            </a:r>
          </a:p>
          <a:p>
            <a:r>
              <a:rPr lang="en-US"/>
              <a:t>Are you creating a deadline?</a:t>
            </a:r>
          </a:p>
          <a:p>
            <a:r>
              <a:rPr lang="en-US"/>
              <a:t>Is there and event creating the deadline?</a:t>
            </a:r>
          </a:p>
          <a:p>
            <a:r>
              <a:rPr lang="en-US"/>
              <a:t>How long will it take to identify the problem, identify the issues, build a leadership team, build a presence, etc. etc. etc. </a:t>
            </a:r>
          </a:p>
          <a:p>
            <a:r>
              <a:rPr lang="en-US"/>
              <a:t>When do you make the starting point? </a:t>
            </a:r>
          </a:p>
        </p:txBody>
      </p:sp>
    </p:spTree>
    <p:extLst>
      <p:ext uri="{BB962C8B-B14F-4D97-AF65-F5344CB8AC3E}">
        <p14:creationId xmlns:p14="http://schemas.microsoft.com/office/powerpoint/2010/main" val="2772338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g14a2f8b7dbf_3_132"/>
          <p:cNvSpPr txBox="1">
            <a:spLocks noGrp="1"/>
          </p:cNvSpPr>
          <p:nvPr>
            <p:ph type="title"/>
          </p:nvPr>
        </p:nvSpPr>
        <p:spPr>
          <a:xfrm>
            <a:off x="989012" y="36096"/>
            <a:ext cx="9677400" cy="1106904"/>
          </a:xfrm>
          <a:prstGeom prst="rect">
            <a:avLst/>
          </a:prstGeom>
        </p:spPr>
        <p:txBody>
          <a:bodyPr spcFirstLastPara="1" vert="horz" wrap="square" lIns="91425" tIns="45700" rIns="91425" bIns="45700" rtlCol="0" anchor="ctr" anchorCtr="0">
            <a:normAutofit/>
          </a:bodyPr>
          <a:lstStyle/>
          <a:p>
            <a:pPr>
              <a:spcBef>
                <a:spcPts val="0"/>
              </a:spcBef>
            </a:pPr>
            <a:r>
              <a:rPr lang="en-US"/>
              <a:t>Compression Points</a:t>
            </a:r>
            <a:endParaRPr/>
          </a:p>
        </p:txBody>
      </p:sp>
      <p:sp>
        <p:nvSpPr>
          <p:cNvPr id="276" name="Google Shape;276;g14a2f8b7dbf_3_132"/>
          <p:cNvSpPr txBox="1">
            <a:spLocks noGrp="1"/>
          </p:cNvSpPr>
          <p:nvPr>
            <p:ph type="body" idx="1"/>
          </p:nvPr>
        </p:nvSpPr>
        <p:spPr>
          <a:xfrm>
            <a:off x="989011" y="1143000"/>
            <a:ext cx="11199813" cy="5181600"/>
          </a:xfrm>
          <a:prstGeom prst="rect">
            <a:avLst/>
          </a:prstGeom>
        </p:spPr>
        <p:txBody>
          <a:bodyPr spcFirstLastPara="1" vert="horz" wrap="square" lIns="91425" tIns="45700" rIns="91425" bIns="45700" rtlCol="0" anchor="t" anchorCtr="0">
            <a:noAutofit/>
          </a:bodyPr>
          <a:lstStyle/>
          <a:p>
            <a:pPr marL="0" indent="0">
              <a:spcBef>
                <a:spcPts val="1200"/>
              </a:spcBef>
              <a:buClr>
                <a:schemeClr val="dk1"/>
              </a:buClr>
              <a:buSzPts val="1100"/>
              <a:buNone/>
            </a:pPr>
            <a:r>
              <a:rPr lang="en-US" sz="4000">
                <a:solidFill>
                  <a:srgbClr val="404040"/>
                </a:solidFill>
              </a:rPr>
              <a:t>Points on the calendar where you celebrate short term wins or escalate your tactics.</a:t>
            </a:r>
            <a:endParaRPr sz="4000">
              <a:solidFill>
                <a:srgbClr val="404040"/>
              </a:solidFill>
            </a:endParaRPr>
          </a:p>
          <a:p>
            <a:pPr marL="0" indent="0">
              <a:spcBef>
                <a:spcPts val="1200"/>
              </a:spcBef>
              <a:buClr>
                <a:schemeClr val="dk1"/>
              </a:buClr>
              <a:buSzPts val="1100"/>
              <a:buNone/>
            </a:pPr>
            <a:r>
              <a:rPr lang="en-US" sz="4000">
                <a:solidFill>
                  <a:srgbClr val="1CADE4"/>
                </a:solidFill>
              </a:rPr>
              <a:t> </a:t>
            </a:r>
            <a:endParaRPr sz="4000">
              <a:solidFill>
                <a:srgbClr val="1CADE4"/>
              </a:solidFill>
            </a:endParaRPr>
          </a:p>
          <a:p>
            <a:pPr marL="457200" indent="0">
              <a:spcBef>
                <a:spcPts val="200"/>
              </a:spcBef>
              <a:buClr>
                <a:schemeClr val="dk1"/>
              </a:buClr>
              <a:buSzPts val="1100"/>
              <a:buNone/>
            </a:pPr>
            <a:r>
              <a:rPr lang="en-US" sz="4000">
                <a:solidFill>
                  <a:srgbClr val="1CADE4"/>
                </a:solidFill>
              </a:rPr>
              <a:t>◦</a:t>
            </a:r>
            <a:r>
              <a:rPr lang="en-US" sz="4000">
                <a:solidFill>
                  <a:srgbClr val="404040"/>
                </a:solidFill>
              </a:rPr>
              <a:t>Naturally occurring deadlines- </a:t>
            </a:r>
            <a:r>
              <a:rPr lang="en-US" sz="4000" i="1">
                <a:solidFill>
                  <a:srgbClr val="404040"/>
                </a:solidFill>
              </a:rPr>
              <a:t>Breaks, Board Meetings</a:t>
            </a:r>
            <a:endParaRPr sz="4000" i="1">
              <a:solidFill>
                <a:srgbClr val="404040"/>
              </a:solidFill>
            </a:endParaRPr>
          </a:p>
          <a:p>
            <a:pPr marL="457200" indent="0">
              <a:spcBef>
                <a:spcPts val="400"/>
              </a:spcBef>
              <a:buClr>
                <a:schemeClr val="dk1"/>
              </a:buClr>
              <a:buSzPts val="1100"/>
              <a:buNone/>
            </a:pPr>
            <a:r>
              <a:rPr lang="en-US" sz="4000">
                <a:solidFill>
                  <a:srgbClr val="1CADE4"/>
                </a:solidFill>
              </a:rPr>
              <a:t>◦</a:t>
            </a:r>
            <a:r>
              <a:rPr lang="en-US" sz="4000">
                <a:solidFill>
                  <a:srgbClr val="404040"/>
                </a:solidFill>
              </a:rPr>
              <a:t>Artificial deadlines-</a:t>
            </a:r>
            <a:r>
              <a:rPr lang="en-US" sz="4000" i="1">
                <a:solidFill>
                  <a:srgbClr val="404040"/>
                </a:solidFill>
              </a:rPr>
              <a:t>target has till day X to act</a:t>
            </a:r>
            <a:endParaRPr sz="4000" i="1">
              <a:solidFill>
                <a:srgbClr val="404040"/>
              </a:solidFill>
            </a:endParaRPr>
          </a:p>
          <a:p>
            <a:pPr marL="457200" indent="0">
              <a:spcBef>
                <a:spcPts val="400"/>
              </a:spcBef>
              <a:buClr>
                <a:schemeClr val="dk1"/>
              </a:buClr>
              <a:buSzPts val="1100"/>
              <a:buNone/>
            </a:pPr>
            <a:r>
              <a:rPr lang="en-US" sz="4000">
                <a:solidFill>
                  <a:srgbClr val="1CADE4"/>
                </a:solidFill>
              </a:rPr>
              <a:t>◦</a:t>
            </a:r>
            <a:r>
              <a:rPr lang="en-US" sz="4000">
                <a:solidFill>
                  <a:srgbClr val="404040"/>
                </a:solidFill>
              </a:rPr>
              <a:t>Help us build urgency and crisis</a:t>
            </a:r>
            <a:endParaRPr sz="4000">
              <a:solidFill>
                <a:srgbClr val="404040"/>
              </a:solidFill>
            </a:endParaRPr>
          </a:p>
          <a:p>
            <a:pPr marL="0" indent="0">
              <a:spcBef>
                <a:spcPts val="640"/>
              </a:spcBef>
              <a:buNone/>
            </a:pPr>
            <a:endParaRPr sz="4000"/>
          </a:p>
        </p:txBody>
      </p:sp>
    </p:spTree>
    <p:extLst>
      <p:ext uri="{BB962C8B-B14F-4D97-AF65-F5344CB8AC3E}">
        <p14:creationId xmlns:p14="http://schemas.microsoft.com/office/powerpoint/2010/main" val="2116126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pic>
        <p:nvPicPr>
          <p:cNvPr id="261" name="Google Shape;261;g14a2f8b7dbf_3_139"/>
          <p:cNvPicPr preferRelativeResize="0"/>
          <p:nvPr/>
        </p:nvPicPr>
        <p:blipFill>
          <a:blip r:embed="rId3">
            <a:alphaModFix/>
          </a:blip>
          <a:stretch>
            <a:fillRect/>
          </a:stretch>
        </p:blipFill>
        <p:spPr>
          <a:xfrm>
            <a:off x="1709521" y="1244776"/>
            <a:ext cx="8499683" cy="6857999"/>
          </a:xfrm>
          <a:prstGeom prst="rect">
            <a:avLst/>
          </a:prstGeom>
          <a:noFill/>
          <a:ln>
            <a:noFill/>
          </a:ln>
        </p:spPr>
      </p:pic>
      <p:sp>
        <p:nvSpPr>
          <p:cNvPr id="262" name="Google Shape;262;g14a2f8b7dbf_3_139"/>
          <p:cNvSpPr txBox="1">
            <a:spLocks noGrp="1"/>
          </p:cNvSpPr>
          <p:nvPr>
            <p:ph type="body" idx="1"/>
          </p:nvPr>
        </p:nvSpPr>
        <p:spPr>
          <a:xfrm>
            <a:off x="1862187" y="1048350"/>
            <a:ext cx="4017000" cy="3774900"/>
          </a:xfrm>
          <a:prstGeom prst="rect">
            <a:avLst/>
          </a:prstGeom>
        </p:spPr>
        <p:txBody>
          <a:bodyPr spcFirstLastPara="1" vert="horz" wrap="square" lIns="91425" tIns="45700" rIns="91425" bIns="45700" rtlCol="0" anchor="t" anchorCtr="0">
            <a:noAutofit/>
          </a:bodyPr>
          <a:lstStyle/>
          <a:p>
            <a:pPr marL="0" indent="0">
              <a:lnSpc>
                <a:spcPct val="100000"/>
              </a:lnSpc>
              <a:spcBef>
                <a:spcPts val="0"/>
              </a:spcBef>
              <a:buNone/>
            </a:pPr>
            <a:r>
              <a:rPr lang="en-US" sz="5400">
                <a:solidFill>
                  <a:srgbClr val="262626"/>
                </a:solidFill>
                <a:latin typeface="Arial"/>
                <a:ea typeface="Arial"/>
                <a:cs typeface="Arial"/>
                <a:sym typeface="Arial"/>
              </a:rPr>
              <a:t>Why do you think tactics escalate gradually?</a:t>
            </a:r>
          </a:p>
          <a:p>
            <a:pPr marL="0" indent="0">
              <a:lnSpc>
                <a:spcPct val="100000"/>
              </a:lnSpc>
              <a:spcBef>
                <a:spcPts val="0"/>
              </a:spcBef>
              <a:buNone/>
            </a:pPr>
            <a:endParaRPr lang="en-US"/>
          </a:p>
        </p:txBody>
      </p:sp>
    </p:spTree>
    <p:extLst>
      <p:ext uri="{BB962C8B-B14F-4D97-AF65-F5344CB8AC3E}">
        <p14:creationId xmlns:p14="http://schemas.microsoft.com/office/powerpoint/2010/main" val="3777604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pic>
        <p:nvPicPr>
          <p:cNvPr id="268" name="Google Shape;268;g14a2f8b7dbf_3_147"/>
          <p:cNvPicPr preferRelativeResize="0"/>
          <p:nvPr/>
        </p:nvPicPr>
        <p:blipFill>
          <a:blip r:embed="rId3">
            <a:alphaModFix/>
          </a:blip>
          <a:stretch>
            <a:fillRect/>
          </a:stretch>
        </p:blipFill>
        <p:spPr>
          <a:xfrm>
            <a:off x="3761331" y="762000"/>
            <a:ext cx="8499683" cy="6857999"/>
          </a:xfrm>
          <a:prstGeom prst="rect">
            <a:avLst/>
          </a:prstGeom>
          <a:noFill/>
          <a:ln>
            <a:noFill/>
          </a:ln>
        </p:spPr>
      </p:pic>
      <p:sp>
        <p:nvSpPr>
          <p:cNvPr id="269" name="Google Shape;269;g14a2f8b7dbf_3_147"/>
          <p:cNvSpPr txBox="1">
            <a:spLocks noGrp="1"/>
          </p:cNvSpPr>
          <p:nvPr>
            <p:ph type="body" idx="1"/>
          </p:nvPr>
        </p:nvSpPr>
        <p:spPr>
          <a:xfrm>
            <a:off x="608012" y="381000"/>
            <a:ext cx="6629399" cy="4343400"/>
          </a:xfrm>
          <a:prstGeom prst="rect">
            <a:avLst/>
          </a:prstGeom>
        </p:spPr>
        <p:txBody>
          <a:bodyPr spcFirstLastPara="1" vert="horz" wrap="square" lIns="91425" tIns="45700" rIns="91425" bIns="45700" rtlCol="0" anchor="t" anchorCtr="0">
            <a:noAutofit/>
          </a:bodyPr>
          <a:lstStyle/>
          <a:p>
            <a:pPr marL="457200" indent="-457200">
              <a:lnSpc>
                <a:spcPct val="100000"/>
              </a:lnSpc>
              <a:spcBef>
                <a:spcPts val="0"/>
              </a:spcBef>
              <a:buSzPts val="3600"/>
              <a:buChar char="-"/>
            </a:pPr>
            <a:r>
              <a:rPr lang="en-US" sz="3600">
                <a:solidFill>
                  <a:schemeClr val="dk1"/>
                </a:solidFill>
                <a:latin typeface="Arial"/>
                <a:ea typeface="Arial"/>
                <a:cs typeface="Arial"/>
                <a:sym typeface="Arial"/>
              </a:rPr>
              <a:t>Less escalated actions prepare our people for more escalated actions</a:t>
            </a:r>
          </a:p>
          <a:p>
            <a:pPr marL="457200" indent="-457200">
              <a:lnSpc>
                <a:spcPct val="100000"/>
              </a:lnSpc>
              <a:spcBef>
                <a:spcPts val="0"/>
              </a:spcBef>
              <a:buSzPts val="3600"/>
              <a:buChar char="-"/>
            </a:pPr>
            <a:r>
              <a:rPr lang="en-US" sz="3600">
                <a:solidFill>
                  <a:schemeClr val="dk1"/>
                </a:solidFill>
                <a:latin typeface="Arial"/>
                <a:ea typeface="Arial"/>
                <a:cs typeface="Arial"/>
                <a:sym typeface="Arial"/>
              </a:rPr>
              <a:t>Give the target a point to do the right thing before things escalate to the next tactic</a:t>
            </a:r>
            <a:endParaRPr sz="3600">
              <a:solidFill>
                <a:schemeClr val="dk1"/>
              </a:solidFill>
              <a:latin typeface="Arial"/>
              <a:ea typeface="Arial"/>
              <a:cs typeface="Arial"/>
              <a:sym typeface="Arial"/>
            </a:endParaRPr>
          </a:p>
          <a:p>
            <a:pPr marL="457200" indent="-457200">
              <a:lnSpc>
                <a:spcPct val="100000"/>
              </a:lnSpc>
              <a:spcBef>
                <a:spcPts val="0"/>
              </a:spcBef>
              <a:buSzPts val="3600"/>
              <a:buChar char="-"/>
            </a:pPr>
            <a:r>
              <a:rPr lang="en-US" sz="3600">
                <a:solidFill>
                  <a:schemeClr val="dk1"/>
                </a:solidFill>
                <a:latin typeface="Arial"/>
                <a:ea typeface="Arial"/>
                <a:cs typeface="Arial"/>
                <a:sym typeface="Arial"/>
              </a:rPr>
              <a:t>Use the threat of escalation</a:t>
            </a:r>
          </a:p>
          <a:p>
            <a:pPr marL="457200" indent="-457200">
              <a:lnSpc>
                <a:spcPct val="100000"/>
              </a:lnSpc>
              <a:spcBef>
                <a:spcPts val="0"/>
              </a:spcBef>
              <a:buSzPts val="3600"/>
              <a:buChar char="-"/>
            </a:pPr>
            <a:r>
              <a:rPr lang="en-US" sz="3600">
                <a:solidFill>
                  <a:schemeClr val="dk1"/>
                </a:solidFill>
                <a:latin typeface="Arial"/>
                <a:ea typeface="Arial"/>
                <a:cs typeface="Arial"/>
                <a:sym typeface="Arial"/>
              </a:rPr>
              <a:t>Allows more people to join our base</a:t>
            </a:r>
            <a:endParaRPr sz="3600">
              <a:solidFill>
                <a:srgbClr val="262626"/>
              </a:solidFill>
              <a:latin typeface="Arial"/>
              <a:ea typeface="Arial"/>
              <a:cs typeface="Arial"/>
              <a:sym typeface="Arial"/>
            </a:endParaRPr>
          </a:p>
        </p:txBody>
      </p:sp>
    </p:spTree>
    <p:extLst>
      <p:ext uri="{BB962C8B-B14F-4D97-AF65-F5344CB8AC3E}">
        <p14:creationId xmlns:p14="http://schemas.microsoft.com/office/powerpoint/2010/main" val="413337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8F65-53E4-BB8D-84C1-D85371EB3FD7}"/>
              </a:ext>
            </a:extLst>
          </p:cNvPr>
          <p:cNvSpPr>
            <a:spLocks noGrp="1"/>
          </p:cNvSpPr>
          <p:nvPr>
            <p:ph type="title"/>
          </p:nvPr>
        </p:nvSpPr>
        <p:spPr>
          <a:xfrm>
            <a:off x="836461" y="724603"/>
            <a:ext cx="6000547" cy="1495036"/>
          </a:xfrm>
        </p:spPr>
        <p:txBody>
          <a:bodyPr>
            <a:normAutofit fontScale="90000"/>
          </a:bodyPr>
          <a:lstStyle/>
          <a:p>
            <a:r>
              <a:rPr lang="en-US" sz="3999">
                <a:latin typeface="Playfair Display" pitchFamily="2" charset="77"/>
              </a:rPr>
              <a:t>Remember: </a:t>
            </a:r>
            <a:br>
              <a:rPr lang="en-US" sz="3999">
                <a:latin typeface="Playfair Display" pitchFamily="2" charset="77"/>
              </a:rPr>
            </a:br>
            <a:r>
              <a:rPr lang="en-US" sz="3999">
                <a:latin typeface="Playfair Display" pitchFamily="2" charset="77"/>
              </a:rPr>
              <a:t>The Ladder of Engagement</a:t>
            </a:r>
          </a:p>
        </p:txBody>
      </p:sp>
      <p:sp>
        <p:nvSpPr>
          <p:cNvPr id="1061" name="Rectangle 2">
            <a:extLst>
              <a:ext uri="{FF2B5EF4-FFF2-40B4-BE49-F238E27FC236}">
                <a16:creationId xmlns:a16="http://schemas.microsoft.com/office/drawing/2014/main" id="{C2365B44-EC86-C64D-7213-B2FBB8D67417}"/>
              </a:ext>
            </a:extLst>
          </p:cNvPr>
          <p:cNvSpPr>
            <a:spLocks noGrp="1" noChangeArrowheads="1"/>
          </p:cNvSpPr>
          <p:nvPr>
            <p:ph idx="1"/>
          </p:nvPr>
        </p:nvSpPr>
        <p:spPr bwMode="auto">
          <a:xfrm>
            <a:off x="836462" y="2405334"/>
            <a:ext cx="6000547" cy="3728063"/>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16" tIns="45708" rIns="91416" bIns="45708" numCol="1" rtlCol="0" anchor="t" anchorCtr="0" compatLnSpc="1">
            <a:prstTxWarp prst="textNoShape">
              <a:avLst/>
            </a:prstTxWarp>
            <a:norm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defTabSz="914126">
              <a:spcAft>
                <a:spcPts val="600"/>
              </a:spcAft>
              <a:buNone/>
            </a:pPr>
            <a:r>
              <a:rPr lang="en-US" altLang="en-US" sz="1950">
                <a:latin typeface="Playfair Display"/>
              </a:rPr>
              <a:t>It is a framework to help union leaders </a:t>
            </a:r>
            <a:r>
              <a:rPr lang="en-US" altLang="en-US" sz="1950" b="1">
                <a:latin typeface="Playfair Display"/>
              </a:rPr>
              <a:t>activate and elevate member participation</a:t>
            </a:r>
            <a:r>
              <a:rPr lang="en-US" altLang="en-US" sz="1950">
                <a:latin typeface="Playfair Display"/>
              </a:rPr>
              <a:t> through a series of intentional steps. </a:t>
            </a:r>
          </a:p>
          <a:p>
            <a:pPr marL="0" indent="0" defTabSz="914126">
              <a:spcAft>
                <a:spcPts val="600"/>
              </a:spcAft>
              <a:buNone/>
            </a:pPr>
            <a:endParaRPr lang="en-US" altLang="en-US" sz="1999">
              <a:latin typeface="Playfair Display" pitchFamily="2" charset="77"/>
            </a:endParaRPr>
          </a:p>
          <a:p>
            <a:pPr marL="0" indent="0" defTabSz="914126">
              <a:spcAft>
                <a:spcPts val="600"/>
              </a:spcAft>
              <a:buNone/>
            </a:pPr>
            <a:r>
              <a:rPr lang="en-US" altLang="en-US" sz="1950">
                <a:latin typeface="Playfair Display"/>
              </a:rPr>
              <a:t>Each step </a:t>
            </a:r>
            <a:r>
              <a:rPr lang="en-US" altLang="en-US" sz="1950" b="1">
                <a:latin typeface="Playfair Display"/>
              </a:rPr>
              <a:t>builds trust, capacity, </a:t>
            </a:r>
            <a:r>
              <a:rPr lang="en-US" altLang="en-US" sz="1950">
                <a:latin typeface="Playfair Display"/>
              </a:rPr>
              <a:t>and </a:t>
            </a:r>
            <a:r>
              <a:rPr lang="en-US" altLang="en-US" sz="1950" b="1">
                <a:latin typeface="Playfair Display"/>
              </a:rPr>
              <a:t>ownership</a:t>
            </a:r>
            <a:r>
              <a:rPr lang="en-US" altLang="en-US" sz="1950">
                <a:latin typeface="Playfair Display"/>
              </a:rPr>
              <a:t>—turning passive members into powerful advocates and leaders.</a:t>
            </a:r>
          </a:p>
        </p:txBody>
      </p:sp>
      <p:pic>
        <p:nvPicPr>
          <p:cNvPr id="8" name="Picture 7">
            <a:extLst>
              <a:ext uri="{FF2B5EF4-FFF2-40B4-BE49-F238E27FC236}">
                <a16:creationId xmlns:a16="http://schemas.microsoft.com/office/drawing/2014/main" id="{3985A640-2D41-2E29-CF51-F3DC36F3B668}"/>
              </a:ext>
            </a:extLst>
          </p:cNvPr>
          <p:cNvPicPr>
            <a:picLocks noChangeAspect="1"/>
          </p:cNvPicPr>
          <p:nvPr/>
        </p:nvPicPr>
        <p:blipFill>
          <a:blip r:embed="rId2"/>
          <a:srcRect r="1" b="8311"/>
          <a:stretch>
            <a:fillRect/>
          </a:stretch>
        </p:blipFill>
        <p:spPr>
          <a:xfrm>
            <a:off x="7545072" y="903"/>
            <a:ext cx="4643753" cy="6378144"/>
          </a:xfrm>
          <a:prstGeom prst="rect">
            <a:avLst/>
          </a:prstGeom>
          <a:effectLst/>
        </p:spPr>
      </p:pic>
    </p:spTree>
    <p:extLst>
      <p:ext uri="{BB962C8B-B14F-4D97-AF65-F5344CB8AC3E}">
        <p14:creationId xmlns:p14="http://schemas.microsoft.com/office/powerpoint/2010/main" val="2234036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A31BA-D745-BBD6-A6A0-11A1709C778A}"/>
              </a:ext>
            </a:extLst>
          </p:cNvPr>
          <p:cNvSpPr>
            <a:spLocks noGrp="1"/>
          </p:cNvSpPr>
          <p:nvPr>
            <p:ph type="title"/>
          </p:nvPr>
        </p:nvSpPr>
        <p:spPr>
          <a:xfrm>
            <a:off x="730406" y="681449"/>
            <a:ext cx="3938662" cy="2747551"/>
          </a:xfrm>
        </p:spPr>
        <p:txBody>
          <a:bodyPr>
            <a:normAutofit/>
          </a:bodyPr>
          <a:lstStyle/>
          <a:p>
            <a:r>
              <a:rPr lang="en-US" b="1"/>
              <a:t>Incorporating the Ladder into </a:t>
            </a:r>
            <a:br>
              <a:rPr lang="en-US" b="1"/>
            </a:br>
            <a:r>
              <a:rPr lang="en-US" b="1"/>
              <a:t>Your Campaign Mountain</a:t>
            </a:r>
            <a:endParaRPr lang="en-US"/>
          </a:p>
        </p:txBody>
      </p:sp>
      <p:graphicFrame>
        <p:nvGraphicFramePr>
          <p:cNvPr id="6" name="Rectangle 1">
            <a:extLst>
              <a:ext uri="{FF2B5EF4-FFF2-40B4-BE49-F238E27FC236}">
                <a16:creationId xmlns:a16="http://schemas.microsoft.com/office/drawing/2014/main" id="{1CFDA3F1-F61C-7DAD-9B77-DE3CB9A1901D}"/>
              </a:ext>
            </a:extLst>
          </p:cNvPr>
          <p:cNvGraphicFramePr>
            <a:graphicFrameLocks noGrp="1"/>
          </p:cNvGraphicFramePr>
          <p:nvPr>
            <p:ph idx="1"/>
          </p:nvPr>
        </p:nvGraphicFramePr>
        <p:xfrm>
          <a:off x="5214780" y="372168"/>
          <a:ext cx="6243639" cy="55878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34965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4A9A27-95E5-2B45-5430-82A37E58B0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92A54A-72CC-F594-7571-6DD87579BDE4}"/>
              </a:ext>
            </a:extLst>
          </p:cNvPr>
          <p:cNvSpPr>
            <a:spLocks noGrp="1"/>
          </p:cNvSpPr>
          <p:nvPr>
            <p:ph type="title"/>
          </p:nvPr>
        </p:nvSpPr>
        <p:spPr>
          <a:xfrm>
            <a:off x="896471" y="159871"/>
            <a:ext cx="9108166" cy="763494"/>
          </a:xfrm>
        </p:spPr>
        <p:txBody>
          <a:bodyPr>
            <a:normAutofit/>
          </a:bodyPr>
          <a:lstStyle/>
          <a:p>
            <a:r>
              <a:rPr lang="en-US">
                <a:solidFill>
                  <a:srgbClr val="323232"/>
                </a:solidFill>
                <a:latin typeface="Calibri"/>
              </a:rPr>
              <a:t>Key Points</a:t>
            </a:r>
            <a:endParaRPr>
              <a:solidFill>
                <a:srgbClr val="323232"/>
              </a:solidFill>
              <a:latin typeface="Calibri"/>
            </a:endParaRPr>
          </a:p>
        </p:txBody>
      </p:sp>
      <p:sp>
        <p:nvSpPr>
          <p:cNvPr id="3" name="Content Placeholder 2">
            <a:extLst>
              <a:ext uri="{FF2B5EF4-FFF2-40B4-BE49-F238E27FC236}">
                <a16:creationId xmlns:a16="http://schemas.microsoft.com/office/drawing/2014/main" id="{6AFB1724-331D-B17D-F4EF-EF7822CB8C95}"/>
              </a:ext>
            </a:extLst>
          </p:cNvPr>
          <p:cNvSpPr>
            <a:spLocks noGrp="1"/>
          </p:cNvSpPr>
          <p:nvPr>
            <p:ph idx="1"/>
          </p:nvPr>
        </p:nvSpPr>
        <p:spPr>
          <a:xfrm>
            <a:off x="2740213" y="1296758"/>
            <a:ext cx="9193590" cy="4066630"/>
          </a:xfrm>
        </p:spPr>
        <p:txBody>
          <a:bodyPr>
            <a:noAutofit/>
          </a:bodyPr>
          <a:lstStyle/>
          <a:p>
            <a:r>
              <a:rPr lang="en-US"/>
              <a:t>An escalating campaign is driven by the overall strategy</a:t>
            </a:r>
          </a:p>
          <a:p>
            <a:r>
              <a:rPr lang="en-US"/>
              <a:t>An escalating campaign is held together by a set of values and shared commitment to a demand.</a:t>
            </a:r>
          </a:p>
          <a:p>
            <a:r>
              <a:rPr lang="en-US"/>
              <a:t>Escalating tactics are how we develop leaders, identify new leaders, move more people into our base. </a:t>
            </a:r>
          </a:p>
          <a:p>
            <a:r>
              <a:rPr lang="en-US"/>
              <a:t>Escalations should be planned – but should also be adaptable (ex. redline tactics)</a:t>
            </a:r>
          </a:p>
        </p:txBody>
      </p:sp>
      <p:pic>
        <p:nvPicPr>
          <p:cNvPr id="4" name="Picture 3" descr="A picture containing text, red, sign&#10;&#10;Description automatically generated">
            <a:extLst>
              <a:ext uri="{FF2B5EF4-FFF2-40B4-BE49-F238E27FC236}">
                <a16:creationId xmlns:a16="http://schemas.microsoft.com/office/drawing/2014/main" id="{1499F283-2FF4-369D-1BDD-CC64A6C1DF0B}"/>
              </a:ext>
            </a:extLst>
          </p:cNvPr>
          <p:cNvPicPr>
            <a:picLocks noChangeAspect="1"/>
          </p:cNvPicPr>
          <p:nvPr/>
        </p:nvPicPr>
        <p:blipFill>
          <a:blip r:embed="rId2"/>
          <a:stretch>
            <a:fillRect/>
          </a:stretch>
        </p:blipFill>
        <p:spPr>
          <a:xfrm>
            <a:off x="553959" y="1767090"/>
            <a:ext cx="2186253" cy="2116128"/>
          </a:xfrm>
          <a:prstGeom prst="rect">
            <a:avLst/>
          </a:prstGeom>
        </p:spPr>
      </p:pic>
    </p:spTree>
    <p:extLst>
      <p:ext uri="{BB962C8B-B14F-4D97-AF65-F5344CB8AC3E}">
        <p14:creationId xmlns:p14="http://schemas.microsoft.com/office/powerpoint/2010/main" val="1652435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20495-AA61-7789-B8D1-D7D0E9C50C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B88776-BF96-4580-AF7C-008138EEEBD1}"/>
              </a:ext>
            </a:extLst>
          </p:cNvPr>
          <p:cNvSpPr>
            <a:spLocks noGrp="1"/>
          </p:cNvSpPr>
          <p:nvPr>
            <p:ph type="ctrTitle"/>
          </p:nvPr>
        </p:nvSpPr>
        <p:spPr>
          <a:solidFill>
            <a:schemeClr val="bg1"/>
          </a:solidFill>
        </p:spPr>
        <p:txBody>
          <a:bodyPr/>
          <a:lstStyle/>
          <a:p>
            <a:r>
              <a:rPr lang="en-US"/>
              <a:t>Team Time and Presentation</a:t>
            </a:r>
            <a:br>
              <a:rPr lang="en-US"/>
            </a:br>
            <a:endParaRPr lang="en-US" sz="3200">
              <a:solidFill>
                <a:srgbClr val="000000"/>
              </a:solidFill>
            </a:endParaRPr>
          </a:p>
        </p:txBody>
      </p:sp>
      <p:sp>
        <p:nvSpPr>
          <p:cNvPr id="3" name="Subtitle 2">
            <a:extLst>
              <a:ext uri="{FF2B5EF4-FFF2-40B4-BE49-F238E27FC236}">
                <a16:creationId xmlns:a16="http://schemas.microsoft.com/office/drawing/2014/main" id="{D5F10A07-AD50-A739-268E-E3EB4F02E0F7}"/>
              </a:ext>
            </a:extLst>
          </p:cNvPr>
          <p:cNvSpPr>
            <a:spLocks noGrp="1"/>
          </p:cNvSpPr>
          <p:nvPr>
            <p:ph type="subTitle" idx="1"/>
          </p:nvPr>
        </p:nvSpPr>
        <p:spPr/>
        <p:txBody>
          <a:bodyPr vert="horz" lIns="91440" tIns="45720" rIns="91440" bIns="45720" rtlCol="0" anchor="t">
            <a:normAutofit/>
          </a:bodyPr>
          <a:lstStyle/>
          <a:p>
            <a:r>
              <a:rPr lang="en-US"/>
              <a:t>Hedy</a:t>
            </a:r>
          </a:p>
        </p:txBody>
      </p:sp>
    </p:spTree>
    <p:extLst>
      <p:ext uri="{BB962C8B-B14F-4D97-AF65-F5344CB8AC3E}">
        <p14:creationId xmlns:p14="http://schemas.microsoft.com/office/powerpoint/2010/main" val="461521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D7662-04A8-C155-6A7B-4CC47EDB080C}"/>
              </a:ext>
            </a:extLst>
          </p:cNvPr>
          <p:cNvSpPr>
            <a:spLocks noGrp="1"/>
          </p:cNvSpPr>
          <p:nvPr>
            <p:ph type="title"/>
          </p:nvPr>
        </p:nvSpPr>
        <p:spPr>
          <a:xfrm>
            <a:off x="457079" y="268941"/>
            <a:ext cx="5343086" cy="493059"/>
          </a:xfrm>
        </p:spPr>
        <p:txBody>
          <a:bodyPr anchor="t">
            <a:noAutofit/>
          </a:bodyPr>
          <a:lstStyle/>
          <a:p>
            <a:r>
              <a:rPr lang="en-US" sz="4400">
                <a:solidFill>
                  <a:srgbClr val="323232"/>
                </a:solidFill>
                <a:latin typeface="Calibri"/>
              </a:rPr>
              <a:t>Team Work</a:t>
            </a:r>
          </a:p>
        </p:txBody>
      </p:sp>
      <p:sp>
        <p:nvSpPr>
          <p:cNvPr id="4" name="Content Placeholder 3">
            <a:extLst>
              <a:ext uri="{FF2B5EF4-FFF2-40B4-BE49-F238E27FC236}">
                <a16:creationId xmlns:a16="http://schemas.microsoft.com/office/drawing/2014/main" id="{14421434-CA72-B8B6-84D1-62B7BC572711}"/>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631618" y="377867"/>
            <a:ext cx="5557207" cy="5795974"/>
          </a:xfrm>
        </p:spPr>
        <p:txBody>
          <a:bodyPr>
            <a:normAutofit lnSpcReduction="10000"/>
          </a:bodyPr>
          <a:lstStyle/>
          <a:p>
            <a:pPr marL="0" indent="0">
              <a:spcBef>
                <a:spcPts val="2499"/>
              </a:spcBef>
              <a:buNone/>
            </a:pPr>
            <a:r>
              <a:rPr lang="en-US" b="1">
                <a:solidFill>
                  <a:srgbClr val="323232"/>
                </a:solidFill>
                <a:latin typeface="Calibri"/>
              </a:rPr>
              <a:t>Develop Escalation Timeline</a:t>
            </a:r>
          </a:p>
          <a:p>
            <a:pPr marL="0" lvl="1" indent="0">
              <a:buNone/>
            </a:pPr>
            <a:r>
              <a:rPr lang="en-US" sz="2800">
                <a:solidFill>
                  <a:srgbClr val="323232"/>
                </a:solidFill>
                <a:latin typeface="Calibri"/>
              </a:rPr>
              <a:t>Create an escalation timeline of your tactics, the objectives, the success metrics and the structure for each.</a:t>
            </a:r>
          </a:p>
          <a:p>
            <a:pPr marL="0" indent="0">
              <a:spcBef>
                <a:spcPts val="2499"/>
              </a:spcBef>
              <a:buNone/>
            </a:pPr>
            <a:r>
              <a:rPr lang="en-US" b="1">
                <a:solidFill>
                  <a:srgbClr val="323232"/>
                </a:solidFill>
                <a:latin typeface="Calibri"/>
              </a:rPr>
              <a:t>Prepare Pivot Plan</a:t>
            </a:r>
          </a:p>
          <a:p>
            <a:pPr marL="0" lvl="1" indent="0">
              <a:buNone/>
            </a:pPr>
            <a:r>
              <a:rPr lang="en-US" sz="2800">
                <a:solidFill>
                  <a:srgbClr val="323232"/>
                </a:solidFill>
                <a:latin typeface="Calibri"/>
              </a:rPr>
              <a:t>Prepare a pivot plan to address potential redline events and adapt tactics as needed.</a:t>
            </a:r>
          </a:p>
          <a:p>
            <a:pPr marL="0" indent="0">
              <a:spcBef>
                <a:spcPts val="2499"/>
              </a:spcBef>
              <a:buNone/>
            </a:pPr>
            <a:r>
              <a:rPr lang="en-US" b="1">
                <a:solidFill>
                  <a:srgbClr val="323232"/>
                </a:solidFill>
                <a:latin typeface="Calibri"/>
              </a:rPr>
              <a:t>Finalize and Present Tactics</a:t>
            </a:r>
          </a:p>
          <a:p>
            <a:pPr marL="0" lvl="1" indent="0">
              <a:buNone/>
            </a:pPr>
            <a:r>
              <a:rPr lang="en-US" sz="2800">
                <a:solidFill>
                  <a:srgbClr val="323232"/>
                </a:solidFill>
                <a:latin typeface="Calibri"/>
              </a:rPr>
              <a:t>Finalize your strategic escalation plan and be ready to present a </a:t>
            </a:r>
            <a:r>
              <a:rPr lang="en-US" sz="2800" err="1">
                <a:solidFill>
                  <a:srgbClr val="323232"/>
                </a:solidFill>
                <a:latin typeface="Calibri"/>
              </a:rPr>
              <a:t>joyful,creative</a:t>
            </a:r>
            <a:r>
              <a:rPr lang="en-US" sz="2800">
                <a:solidFill>
                  <a:srgbClr val="323232"/>
                </a:solidFill>
                <a:latin typeface="Calibri"/>
              </a:rPr>
              <a:t> escalation of tactics, and possible pivots to the group.</a:t>
            </a:r>
          </a:p>
        </p:txBody>
      </p:sp>
      <p:sp>
        <p:nvSpPr>
          <p:cNvPr id="6" name="Date Placeholder 5">
            <a:extLst>
              <a:ext uri="{FF2B5EF4-FFF2-40B4-BE49-F238E27FC236}">
                <a16:creationId xmlns:a16="http://schemas.microsoft.com/office/drawing/2014/main" id="{227B7C17-B564-33DC-E830-E35FF2CCB04A}"/>
              </a:ext>
            </a:extLst>
          </p:cNvPr>
          <p:cNvSpPr>
            <a:spLocks noGrp="1"/>
          </p:cNvSpPr>
          <p:nvPr>
            <p:ph type="dt" sz="half" idx="10"/>
          </p:nvPr>
        </p:nvSpPr>
        <p:spPr>
          <a:xfrm>
            <a:off x="9735058" y="6445212"/>
            <a:ext cx="1841635" cy="365030"/>
          </a:xfrm>
        </p:spPr>
        <p:txBody>
          <a:bodyPr anchor="ctr">
            <a:normAutofit/>
          </a:bodyPr>
          <a:lstStyle/>
          <a:p>
            <a:pPr>
              <a:spcAft>
                <a:spcPts val="600"/>
              </a:spcAft>
            </a:pPr>
            <a:fld id="{B20F022F-161E-41B9-A1BC-CC85E43B1AF4}" type="datetime1">
              <a:rPr lang="en-US" smtClean="0"/>
              <a:pPr>
                <a:spcAft>
                  <a:spcPts val="600"/>
                </a:spcAft>
              </a:pPr>
              <a:t>6/11/26</a:t>
            </a:fld>
            <a:endParaRPr lang="en-US"/>
          </a:p>
        </p:txBody>
      </p:sp>
      <p:sp>
        <p:nvSpPr>
          <p:cNvPr id="7" name="Slide Number Placeholder 6">
            <a:extLst>
              <a:ext uri="{FF2B5EF4-FFF2-40B4-BE49-F238E27FC236}">
                <a16:creationId xmlns:a16="http://schemas.microsoft.com/office/drawing/2014/main" id="{3F7F6E75-C4D5-AF22-6D46-A687011D4541}"/>
              </a:ext>
            </a:extLst>
          </p:cNvPr>
          <p:cNvSpPr>
            <a:spLocks noGrp="1"/>
          </p:cNvSpPr>
          <p:nvPr>
            <p:ph type="sldNum" sz="quarter" idx="12"/>
          </p:nvPr>
        </p:nvSpPr>
        <p:spPr>
          <a:xfrm>
            <a:off x="11731744" y="6445212"/>
            <a:ext cx="457081" cy="365030"/>
          </a:xfrm>
        </p:spPr>
        <p:txBody>
          <a:bodyPr anchor="ctr">
            <a:normAutofit/>
          </a:bodyPr>
          <a:lstStyle/>
          <a:p>
            <a:pPr>
              <a:spcAft>
                <a:spcPts val="600"/>
              </a:spcAft>
            </a:pPr>
            <a:fld id="{DDF60B60-82CA-4BB9-BA6E-A62FADF2374B}" type="slidenum">
              <a:rPr lang="en-US" smtClean="0"/>
              <a:pPr>
                <a:spcAft>
                  <a:spcPts val="600"/>
                </a:spcAft>
              </a:pPr>
              <a:t>51</a:t>
            </a:fld>
            <a:endParaRPr lang="en-US"/>
          </a:p>
        </p:txBody>
      </p:sp>
      <p:pic>
        <p:nvPicPr>
          <p:cNvPr id="3" name="Google Shape;174;g14a2f8b7dbf_3_0">
            <a:extLst>
              <a:ext uri="{FF2B5EF4-FFF2-40B4-BE49-F238E27FC236}">
                <a16:creationId xmlns:a16="http://schemas.microsoft.com/office/drawing/2014/main" id="{F9BEA134-1B95-7DBE-B7F9-04A8A8B96E8E}"/>
              </a:ext>
            </a:extLst>
          </p:cNvPr>
          <p:cNvPicPr preferRelativeResize="0"/>
          <p:nvPr/>
        </p:nvPicPr>
        <p:blipFill>
          <a:blip r:embed="rId3">
            <a:alphaModFix/>
          </a:blip>
          <a:stretch>
            <a:fillRect/>
          </a:stretch>
        </p:blipFill>
        <p:spPr>
          <a:xfrm>
            <a:off x="457079" y="1102659"/>
            <a:ext cx="6365062" cy="4379285"/>
          </a:xfrm>
          <a:prstGeom prst="rect">
            <a:avLst/>
          </a:prstGeom>
          <a:ln>
            <a:noFill/>
          </a:ln>
          <a:effectLst>
            <a:softEdge rad="112500"/>
          </a:effectLst>
        </p:spPr>
      </p:pic>
    </p:spTree>
    <p:extLst>
      <p:ext uri="{BB962C8B-B14F-4D97-AF65-F5344CB8AC3E}">
        <p14:creationId xmlns:p14="http://schemas.microsoft.com/office/powerpoint/2010/main" val="4130804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41B78B1-0CEA-DBC4-7167-52E594C42328}"/>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216588" y="206189"/>
            <a:ext cx="4515156" cy="6239023"/>
          </a:xfrm>
        </p:spPr>
        <p:txBody>
          <a:bodyPr>
            <a:noAutofit/>
          </a:bodyPr>
          <a:lstStyle/>
          <a:p>
            <a:pPr marL="0" indent="0">
              <a:lnSpc>
                <a:spcPct val="110000"/>
              </a:lnSpc>
              <a:spcBef>
                <a:spcPts val="2499"/>
              </a:spcBef>
              <a:buNone/>
            </a:pPr>
            <a:r>
              <a:rPr lang="en-US" sz="2400" b="1">
                <a:solidFill>
                  <a:srgbClr val="323232"/>
                </a:solidFill>
                <a:latin typeface="Calibri"/>
              </a:rPr>
              <a:t>Joyful and Powerful Tactics</a:t>
            </a:r>
          </a:p>
          <a:p>
            <a:pPr marL="0" lvl="1" indent="0">
              <a:lnSpc>
                <a:spcPct val="110000"/>
              </a:lnSpc>
              <a:buNone/>
            </a:pPr>
            <a:r>
              <a:rPr lang="en-US">
                <a:solidFill>
                  <a:srgbClr val="323232"/>
                </a:solidFill>
                <a:latin typeface="Calibri"/>
              </a:rPr>
              <a:t>Reflect on what characteristics make a tactic both joyful to execute and powerful in impact.</a:t>
            </a:r>
          </a:p>
          <a:p>
            <a:pPr marL="0" indent="0">
              <a:lnSpc>
                <a:spcPct val="110000"/>
              </a:lnSpc>
              <a:spcBef>
                <a:spcPts val="2499"/>
              </a:spcBef>
              <a:buNone/>
            </a:pPr>
            <a:r>
              <a:rPr lang="en-US" sz="2400" b="1">
                <a:solidFill>
                  <a:srgbClr val="323232"/>
                </a:solidFill>
                <a:latin typeface="Calibri"/>
              </a:rPr>
              <a:t>Linking Strategy to Escalation</a:t>
            </a:r>
          </a:p>
          <a:p>
            <a:pPr marL="0" lvl="1" indent="0">
              <a:lnSpc>
                <a:spcPct val="110000"/>
              </a:lnSpc>
              <a:buNone/>
            </a:pPr>
            <a:r>
              <a:rPr lang="en-US">
                <a:solidFill>
                  <a:srgbClr val="323232"/>
                </a:solidFill>
                <a:latin typeface="Calibri"/>
              </a:rPr>
              <a:t>Consider how your team connected strategy decisions to escalation processes during the activity.</a:t>
            </a:r>
          </a:p>
          <a:p>
            <a:pPr marL="0" indent="0">
              <a:lnSpc>
                <a:spcPct val="110000"/>
              </a:lnSpc>
              <a:spcBef>
                <a:spcPts val="2499"/>
              </a:spcBef>
              <a:buNone/>
            </a:pPr>
            <a:r>
              <a:rPr lang="en-US" sz="2400" b="1">
                <a:solidFill>
                  <a:srgbClr val="323232"/>
                </a:solidFill>
                <a:latin typeface="Calibri"/>
              </a:rPr>
              <a:t>Surprises in Redline Pivots</a:t>
            </a:r>
          </a:p>
          <a:p>
            <a:pPr marL="0" lvl="1" indent="0">
              <a:lnSpc>
                <a:spcPct val="110000"/>
              </a:lnSpc>
              <a:buNone/>
            </a:pPr>
            <a:r>
              <a:rPr lang="en-US">
                <a:solidFill>
                  <a:srgbClr val="323232"/>
                </a:solidFill>
                <a:latin typeface="Calibri"/>
              </a:rPr>
              <a:t>Identify unexpected insights or surprises experienced regarding redline pivots in the exercise.</a:t>
            </a:r>
          </a:p>
        </p:txBody>
      </p:sp>
      <p:sp>
        <p:nvSpPr>
          <p:cNvPr id="5" name="Footer Placeholder 4">
            <a:extLst>
              <a:ext uri="{FF2B5EF4-FFF2-40B4-BE49-F238E27FC236}">
                <a16:creationId xmlns:a16="http://schemas.microsoft.com/office/drawing/2014/main" id="{FE7D8DF5-80F3-C247-A120-C68F2CE24C38}"/>
              </a:ext>
            </a:extLst>
          </p:cNvPr>
          <p:cNvSpPr>
            <a:spLocks noGrp="1"/>
          </p:cNvSpPr>
          <p:nvPr>
            <p:ph type="ftr" sz="quarter" idx="11"/>
          </p:nvPr>
        </p:nvSpPr>
        <p:spPr>
          <a:xfrm>
            <a:off x="457080" y="6445212"/>
            <a:ext cx="3948274" cy="365030"/>
          </a:xfrm>
        </p:spPr>
        <p:txBody>
          <a:bodyPr anchor="ctr">
            <a:normAutofit fontScale="92500" lnSpcReduction="10000"/>
          </a:bodyPr>
          <a:lstStyle/>
          <a:p>
            <a:pPr>
              <a:spcAft>
                <a:spcPts val="600"/>
              </a:spcAft>
            </a:pPr>
            <a:r>
              <a:rPr lang="en-US" sz="1999">
                <a:solidFill>
                  <a:srgbClr val="323232"/>
                </a:solidFill>
                <a:latin typeface="Calibri"/>
              </a:rPr>
              <a:t>Sample Footer Text</a:t>
            </a:r>
            <a:endParaRPr lang="en-US"/>
          </a:p>
        </p:txBody>
      </p:sp>
      <p:sp>
        <p:nvSpPr>
          <p:cNvPr id="6" name="Date Placeholder 5">
            <a:extLst>
              <a:ext uri="{FF2B5EF4-FFF2-40B4-BE49-F238E27FC236}">
                <a16:creationId xmlns:a16="http://schemas.microsoft.com/office/drawing/2014/main" id="{04595A3B-F0D0-085E-450C-4CB05E77B068}"/>
              </a:ext>
            </a:extLst>
          </p:cNvPr>
          <p:cNvSpPr>
            <a:spLocks noGrp="1"/>
          </p:cNvSpPr>
          <p:nvPr>
            <p:ph type="dt" sz="half" idx="10"/>
          </p:nvPr>
        </p:nvSpPr>
        <p:spPr>
          <a:xfrm>
            <a:off x="9735058" y="6445212"/>
            <a:ext cx="1841635" cy="365030"/>
          </a:xfrm>
        </p:spPr>
        <p:txBody>
          <a:bodyPr anchor="ctr">
            <a:normAutofit/>
          </a:bodyPr>
          <a:lstStyle/>
          <a:p>
            <a:pPr>
              <a:spcAft>
                <a:spcPts val="600"/>
              </a:spcAft>
            </a:pPr>
            <a:fld id="{B20F022F-161E-41B9-A1BC-CC85E43B1AF4}" type="datetime1">
              <a:rPr lang="en-US" smtClean="0"/>
              <a:pPr>
                <a:spcAft>
                  <a:spcPts val="600"/>
                </a:spcAft>
              </a:pPr>
              <a:t>6/11/26</a:t>
            </a:fld>
            <a:endParaRPr lang="en-US"/>
          </a:p>
        </p:txBody>
      </p:sp>
      <p:sp>
        <p:nvSpPr>
          <p:cNvPr id="7" name="Slide Number Placeholder 6">
            <a:extLst>
              <a:ext uri="{FF2B5EF4-FFF2-40B4-BE49-F238E27FC236}">
                <a16:creationId xmlns:a16="http://schemas.microsoft.com/office/drawing/2014/main" id="{159FA3C2-69EC-CE30-0BB9-391E8F33C4D4}"/>
              </a:ext>
            </a:extLst>
          </p:cNvPr>
          <p:cNvSpPr>
            <a:spLocks noGrp="1"/>
          </p:cNvSpPr>
          <p:nvPr>
            <p:ph type="sldNum" sz="quarter" idx="12"/>
          </p:nvPr>
        </p:nvSpPr>
        <p:spPr>
          <a:xfrm>
            <a:off x="11731744" y="6445212"/>
            <a:ext cx="457081" cy="365030"/>
          </a:xfrm>
        </p:spPr>
        <p:txBody>
          <a:bodyPr anchor="ctr">
            <a:normAutofit/>
          </a:bodyPr>
          <a:lstStyle/>
          <a:p>
            <a:pPr>
              <a:spcAft>
                <a:spcPts val="600"/>
              </a:spcAft>
            </a:pPr>
            <a:fld id="{DDF60B60-82CA-4BB9-BA6E-A62FADF2374B}" type="slidenum">
              <a:rPr lang="en-US" smtClean="0"/>
              <a:pPr>
                <a:spcAft>
                  <a:spcPts val="600"/>
                </a:spcAft>
              </a:pPr>
              <a:t>52</a:t>
            </a:fld>
            <a:endParaRPr lang="en-US"/>
          </a:p>
        </p:txBody>
      </p:sp>
      <p:pic>
        <p:nvPicPr>
          <p:cNvPr id="6146" name="Picture 2" descr="Reflection Images – Browse 31,497,505 Stock Photos, Vectors, and Video |  Adobe Stock">
            <a:extLst>
              <a:ext uri="{FF2B5EF4-FFF2-40B4-BE49-F238E27FC236}">
                <a16:creationId xmlns:a16="http://schemas.microsoft.com/office/drawing/2014/main" id="{10D26534-A614-F5B1-D2E4-05C8F43E2C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080" y="1009610"/>
            <a:ext cx="6492969" cy="43366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03173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B87D6-BC6A-03DA-58B8-1BE78C940D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8BF5CB-15BF-7FF6-17BD-AF8A2889F6BC}"/>
              </a:ext>
            </a:extLst>
          </p:cNvPr>
          <p:cNvSpPr>
            <a:spLocks noGrp="1"/>
          </p:cNvSpPr>
          <p:nvPr>
            <p:ph type="title"/>
          </p:nvPr>
        </p:nvSpPr>
        <p:spPr>
          <a:xfrm>
            <a:off x="896471" y="159871"/>
            <a:ext cx="9108166" cy="763494"/>
          </a:xfrm>
        </p:spPr>
        <p:txBody>
          <a:bodyPr>
            <a:normAutofit/>
          </a:bodyPr>
          <a:lstStyle/>
          <a:p>
            <a:r>
              <a:rPr lang="en-US">
                <a:solidFill>
                  <a:srgbClr val="323232"/>
                </a:solidFill>
                <a:latin typeface="Calibri"/>
              </a:rPr>
              <a:t>Key Points</a:t>
            </a:r>
            <a:endParaRPr>
              <a:solidFill>
                <a:srgbClr val="323232"/>
              </a:solidFill>
              <a:latin typeface="Calibri"/>
            </a:endParaRPr>
          </a:p>
        </p:txBody>
      </p:sp>
      <p:sp>
        <p:nvSpPr>
          <p:cNvPr id="3" name="Content Placeholder 2">
            <a:extLst>
              <a:ext uri="{FF2B5EF4-FFF2-40B4-BE49-F238E27FC236}">
                <a16:creationId xmlns:a16="http://schemas.microsoft.com/office/drawing/2014/main" id="{FA636089-C4AB-5CB1-98E5-F94E2D22862C}"/>
              </a:ext>
            </a:extLst>
          </p:cNvPr>
          <p:cNvSpPr>
            <a:spLocks noGrp="1"/>
          </p:cNvSpPr>
          <p:nvPr>
            <p:ph idx="1"/>
          </p:nvPr>
        </p:nvSpPr>
        <p:spPr>
          <a:xfrm>
            <a:off x="3173506" y="159872"/>
            <a:ext cx="8919908" cy="6030258"/>
          </a:xfrm>
        </p:spPr>
        <p:txBody>
          <a:bodyPr>
            <a:noAutofit/>
          </a:bodyPr>
          <a:lstStyle/>
          <a:p>
            <a:pPr marL="0" indent="0">
              <a:spcBef>
                <a:spcPts val="2499"/>
              </a:spcBef>
              <a:buNone/>
            </a:pPr>
            <a:r>
              <a:rPr lang="en-US" b="1">
                <a:solidFill>
                  <a:srgbClr val="323232"/>
                </a:solidFill>
                <a:latin typeface="Calibri"/>
              </a:rPr>
              <a:t>Strategy Guides Tactics</a:t>
            </a:r>
          </a:p>
          <a:p>
            <a:pPr marL="0" lvl="1" indent="0">
              <a:buNone/>
            </a:pPr>
            <a:r>
              <a:rPr lang="en-US" sz="2800">
                <a:solidFill>
                  <a:srgbClr val="323232"/>
                </a:solidFill>
                <a:latin typeface="Calibri"/>
              </a:rPr>
              <a:t>Every tactic should be directed by a clear and thoughtful strategy for maximum effectiveness.</a:t>
            </a:r>
          </a:p>
          <a:p>
            <a:pPr marL="0" indent="0">
              <a:spcBef>
                <a:spcPts val="2499"/>
              </a:spcBef>
              <a:buNone/>
            </a:pPr>
            <a:r>
              <a:rPr lang="en-US" b="1">
                <a:solidFill>
                  <a:srgbClr val="323232"/>
                </a:solidFill>
                <a:latin typeface="Calibri"/>
              </a:rPr>
              <a:t>Creative Tactics Engage</a:t>
            </a:r>
          </a:p>
          <a:p>
            <a:pPr marL="0" lvl="1" indent="0">
              <a:buNone/>
            </a:pPr>
            <a:r>
              <a:rPr lang="en-US" sz="2800">
                <a:solidFill>
                  <a:srgbClr val="323232"/>
                </a:solidFill>
                <a:latin typeface="Calibri"/>
              </a:rPr>
              <a:t>Joyful, creative tactics increase participation and improve visibility in campaigns.</a:t>
            </a:r>
          </a:p>
          <a:p>
            <a:pPr marL="0" indent="0">
              <a:spcBef>
                <a:spcPts val="2499"/>
              </a:spcBef>
              <a:buNone/>
            </a:pPr>
            <a:r>
              <a:rPr lang="en-US" b="1">
                <a:solidFill>
                  <a:srgbClr val="323232"/>
                </a:solidFill>
                <a:latin typeface="Calibri"/>
              </a:rPr>
              <a:t>Adapt to Redline Events</a:t>
            </a:r>
          </a:p>
          <a:p>
            <a:pPr marL="0" lvl="1" indent="0">
              <a:buNone/>
            </a:pPr>
            <a:r>
              <a:rPr lang="en-US" sz="2800">
                <a:solidFill>
                  <a:srgbClr val="323232"/>
                </a:solidFill>
                <a:latin typeface="Calibri"/>
              </a:rPr>
              <a:t>Strategic pivots are necessary during critical moments, avoiding panic to maintain campaign strength.</a:t>
            </a:r>
          </a:p>
          <a:p>
            <a:pPr marL="0" indent="0">
              <a:spcBef>
                <a:spcPts val="2499"/>
              </a:spcBef>
              <a:buNone/>
            </a:pPr>
            <a:r>
              <a:rPr lang="en-US" b="1">
                <a:solidFill>
                  <a:srgbClr val="323232"/>
                </a:solidFill>
                <a:latin typeface="Calibri"/>
              </a:rPr>
              <a:t>Build Leaders and Structures </a:t>
            </a:r>
          </a:p>
          <a:p>
            <a:pPr marL="0" lvl="1" indent="0">
              <a:buNone/>
            </a:pPr>
            <a:r>
              <a:rPr lang="en-US" sz="2800">
                <a:solidFill>
                  <a:srgbClr val="323232"/>
                </a:solidFill>
                <a:latin typeface="Calibri"/>
              </a:rPr>
              <a:t>Acting together builds leaders and develops structural power.</a:t>
            </a:r>
            <a:endParaRPr lang="en-US" sz="3200">
              <a:solidFill>
                <a:srgbClr val="323232"/>
              </a:solidFill>
              <a:latin typeface="Calibri"/>
            </a:endParaRPr>
          </a:p>
          <a:p>
            <a:pPr marL="0" lvl="1" indent="0">
              <a:buNone/>
            </a:pPr>
            <a:endParaRPr lang="en-US" sz="3200">
              <a:solidFill>
                <a:srgbClr val="323232"/>
              </a:solidFill>
              <a:latin typeface="Calibri"/>
            </a:endParaRPr>
          </a:p>
          <a:p>
            <a:pPr marL="0" lvl="1" indent="0">
              <a:buNone/>
            </a:pPr>
            <a:endParaRPr lang="en-US" sz="3200">
              <a:solidFill>
                <a:srgbClr val="323232"/>
              </a:solidFill>
              <a:latin typeface="Calibri"/>
            </a:endParaRPr>
          </a:p>
        </p:txBody>
      </p:sp>
      <p:pic>
        <p:nvPicPr>
          <p:cNvPr id="4" name="Picture 3" descr="A picture containing text, red, sign&#10;&#10;Description automatically generated">
            <a:extLst>
              <a:ext uri="{FF2B5EF4-FFF2-40B4-BE49-F238E27FC236}">
                <a16:creationId xmlns:a16="http://schemas.microsoft.com/office/drawing/2014/main" id="{0932CDAD-1AC0-C492-6A11-7F1D1AE3E549}"/>
              </a:ext>
            </a:extLst>
          </p:cNvPr>
          <p:cNvPicPr>
            <a:picLocks noChangeAspect="1"/>
          </p:cNvPicPr>
          <p:nvPr/>
        </p:nvPicPr>
        <p:blipFill>
          <a:blip r:embed="rId2"/>
          <a:stretch>
            <a:fillRect/>
          </a:stretch>
        </p:blipFill>
        <p:spPr>
          <a:xfrm>
            <a:off x="553959" y="1767090"/>
            <a:ext cx="2186253" cy="2116128"/>
          </a:xfrm>
          <a:prstGeom prst="rect">
            <a:avLst/>
          </a:prstGeom>
        </p:spPr>
      </p:pic>
    </p:spTree>
    <p:extLst>
      <p:ext uri="{BB962C8B-B14F-4D97-AF65-F5344CB8AC3E}">
        <p14:creationId xmlns:p14="http://schemas.microsoft.com/office/powerpoint/2010/main" val="3367110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Sharing</a:t>
            </a:r>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4043872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FFE90-4375-347D-09B8-75158E51DECA}"/>
              </a:ext>
            </a:extLst>
          </p:cNvPr>
          <p:cNvSpPr>
            <a:spLocks noGrp="1"/>
          </p:cNvSpPr>
          <p:nvPr>
            <p:ph type="title"/>
          </p:nvPr>
        </p:nvSpPr>
        <p:spPr>
          <a:xfrm>
            <a:off x="1593436" y="177800"/>
            <a:ext cx="9782801" cy="1239837"/>
          </a:xfrm>
        </p:spPr>
        <p:txBody>
          <a:bodyPr vert="horz" lIns="91440" tIns="45720" rIns="91440" bIns="45720" rtlCol="0" anchor="b">
            <a:normAutofit/>
          </a:bodyPr>
          <a:lstStyle/>
          <a:p>
            <a:r>
              <a:rPr lang="en-US"/>
              <a:t>Feedback time </a:t>
            </a:r>
          </a:p>
        </p:txBody>
      </p:sp>
      <p:sp>
        <p:nvSpPr>
          <p:cNvPr id="5" name="TextBox 4">
            <a:extLst>
              <a:ext uri="{FF2B5EF4-FFF2-40B4-BE49-F238E27FC236}">
                <a16:creationId xmlns:a16="http://schemas.microsoft.com/office/drawing/2014/main" id="{13FD5A41-EA14-9F8B-CF2B-6D6C33195134}"/>
              </a:ext>
            </a:extLst>
          </p:cNvPr>
          <p:cNvSpPr txBox="1"/>
          <p:nvPr/>
        </p:nvSpPr>
        <p:spPr>
          <a:xfrm>
            <a:off x="6561651" y="1600200"/>
            <a:ext cx="4814586" cy="4572000"/>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marL="246888" lvl="0" indent="-246888">
              <a:lnSpc>
                <a:spcPct val="90000"/>
              </a:lnSpc>
              <a:spcBef>
                <a:spcPts val="1400"/>
              </a:spcBef>
              <a:buFont typeface="Euphemia" pitchFamily="34" charset="0"/>
              <a:buChar char="›"/>
            </a:pPr>
            <a:r>
              <a:rPr lang="en-US" sz="2800" baseline="0"/>
              <a:t>Goal – 100%Participation</a:t>
            </a:r>
            <a:r>
              <a:rPr lang="en-US" sz="2800"/>
              <a:t>​</a:t>
            </a:r>
          </a:p>
          <a:p>
            <a:pPr marL="246888" lvl="0" indent="-246888">
              <a:lnSpc>
                <a:spcPct val="90000"/>
              </a:lnSpc>
              <a:spcBef>
                <a:spcPts val="1400"/>
              </a:spcBef>
              <a:buFont typeface="Euphemia" pitchFamily="34" charset="0"/>
              <a:buChar char="›"/>
            </a:pPr>
            <a:r>
              <a:rPr lang="en-US" sz="2800" baseline="0"/>
              <a:t>6 Short Questions</a:t>
            </a:r>
            <a:r>
              <a:rPr lang="en-US" sz="2800"/>
              <a:t>​</a:t>
            </a:r>
          </a:p>
          <a:p>
            <a:pPr marL="246888" lvl="0" indent="-246888">
              <a:lnSpc>
                <a:spcPct val="90000"/>
              </a:lnSpc>
              <a:spcBef>
                <a:spcPts val="1400"/>
              </a:spcBef>
              <a:buFont typeface="Euphemia" pitchFamily="34" charset="0"/>
              <a:buChar char="›"/>
            </a:pPr>
            <a:r>
              <a:rPr lang="en-US" sz="2800" baseline="0"/>
              <a:t>We use what you give us</a:t>
            </a:r>
          </a:p>
          <a:p>
            <a:pPr marL="246888" indent="-246888">
              <a:lnSpc>
                <a:spcPct val="90000"/>
              </a:lnSpc>
              <a:spcBef>
                <a:spcPts val="1400"/>
              </a:spcBef>
              <a:buFont typeface="Euphemia" pitchFamily="34" charset="0"/>
              <a:buChar char="›"/>
            </a:pPr>
            <a:endParaRPr lang="en-US" sz="2800"/>
          </a:p>
        </p:txBody>
      </p:sp>
      <p:pic>
        <p:nvPicPr>
          <p:cNvPr id="3" name="Content Placeholder 2" descr="A qr code with a group of people holding megaphones&#10;&#10;AI-generated content may be incorrect.">
            <a:extLst>
              <a:ext uri="{FF2B5EF4-FFF2-40B4-BE49-F238E27FC236}">
                <a16:creationId xmlns:a16="http://schemas.microsoft.com/office/drawing/2014/main" id="{53182674-81D1-68B6-40FC-723E2901E521}"/>
              </a:ext>
            </a:extLst>
          </p:cNvPr>
          <p:cNvPicPr>
            <a:picLocks noGrp="1" noChangeAspect="1"/>
          </p:cNvPicPr>
          <p:nvPr>
            <p:ph sz="half" idx="1"/>
          </p:nvPr>
        </p:nvPicPr>
        <p:blipFill>
          <a:blip r:embed="rId2"/>
          <a:stretch>
            <a:fillRect/>
          </a:stretch>
        </p:blipFill>
        <p:spPr>
          <a:xfrm>
            <a:off x="1225130" y="1599598"/>
            <a:ext cx="4402271" cy="4563312"/>
          </a:xfrm>
          <a:prstGeom prst="rect">
            <a:avLst/>
          </a:prstGeom>
        </p:spPr>
      </p:pic>
    </p:spTree>
    <p:extLst>
      <p:ext uri="{BB962C8B-B14F-4D97-AF65-F5344CB8AC3E}">
        <p14:creationId xmlns:p14="http://schemas.microsoft.com/office/powerpoint/2010/main" val="346647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8871" y="672352"/>
            <a:ext cx="7028329" cy="1317813"/>
          </a:xfrm>
        </p:spPr>
        <p:txBody>
          <a:bodyPr>
            <a:noAutofit/>
          </a:bodyPr>
          <a:lstStyle/>
          <a:p>
            <a:pPr algn="ctr"/>
            <a:r>
              <a:rPr lang="en-US" sz="6000" cap="none"/>
              <a:t>Closing the Day</a:t>
            </a:r>
          </a:p>
        </p:txBody>
      </p:sp>
      <p:sp>
        <p:nvSpPr>
          <p:cNvPr id="5" name="Text Placeholder 4"/>
          <p:cNvSpPr>
            <a:spLocks noGrp="1"/>
          </p:cNvSpPr>
          <p:nvPr>
            <p:ph type="body" sz="half" idx="2"/>
          </p:nvPr>
        </p:nvSpPr>
        <p:spPr>
          <a:xfrm>
            <a:off x="930803" y="1201271"/>
            <a:ext cx="3632231" cy="5042647"/>
          </a:xfrm>
        </p:spPr>
        <p:txBody>
          <a:bodyPr>
            <a:normAutofit lnSpcReduction="10000"/>
          </a:bodyPr>
          <a:lstStyle/>
          <a:p>
            <a:r>
              <a:rPr lang="en-US" sz="4000"/>
              <a:t>What is becoming clearer?</a:t>
            </a:r>
          </a:p>
          <a:p>
            <a:endParaRPr lang="en-US" sz="4000"/>
          </a:p>
          <a:p>
            <a:r>
              <a:rPr lang="en-US" sz="4000"/>
              <a:t>What remains murky?</a:t>
            </a:r>
          </a:p>
          <a:p>
            <a:endParaRPr lang="en-US" sz="4000"/>
          </a:p>
          <a:p>
            <a:r>
              <a:rPr lang="en-US" sz="4000"/>
              <a:t>Housekeeping</a:t>
            </a:r>
          </a:p>
        </p:txBody>
      </p:sp>
      <p:pic>
        <p:nvPicPr>
          <p:cNvPr id="5126" name="Picture 6" descr="The Power of Clarity at Work: How Goals, Roles, and Tasks Transform Teams -  FitBizWeekl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8871" y="2371165"/>
            <a:ext cx="7315200"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1322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Props1.xml><?xml version="1.0" encoding="utf-8"?>
<ds:datastoreItem xmlns:ds="http://schemas.openxmlformats.org/officeDocument/2006/customXml" ds:itemID="{ADFB27BD-E86E-4D24-90CA-6D827B447A96}">
  <ds:schemaRefs>
    <ds:schemaRef ds:uri="http://schemas.microsoft.com/sharepoint/v3/contenttype/forms"/>
  </ds:schemaRefs>
</ds:datastoreItem>
</file>

<file path=customXml/itemProps2.xml><?xml version="1.0" encoding="utf-8"?>
<ds:datastoreItem xmlns:ds="http://schemas.openxmlformats.org/officeDocument/2006/customXml" ds:itemID="{D0EFC85D-9E92-40B2-BE73-825B2EC9C91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B34A4F0-B25E-4142-AAF6-017E8591ED0D}">
  <ds:schemaRefs>
    <ds:schemaRef ds:uri="http://purl.org/dc/dcmitype/"/>
    <ds:schemaRef ds:uri="http://schemas.openxmlformats.org/package/2006/metadata/core-properties"/>
    <ds:schemaRef ds:uri="http://www.w3.org/XML/1998/namespace"/>
    <ds:schemaRef ds:uri="http://purl.org/dc/elements/1.1/"/>
    <ds:schemaRef ds:uri="http://purl.org/dc/terms/"/>
    <ds:schemaRef ds:uri="http://schemas.microsoft.com/office/2006/metadata/properties"/>
    <ds:schemaRef ds:uri="http://schemas.microsoft.com/office/2006/documentManagement/types"/>
    <ds:schemaRef ds:uri="http://schemas.microsoft.com/office/infopath/2007/PartnerControls"/>
    <ds:schemaRef ds:uri="5ed5bd0d-9aa5-480d-8c58-25f9f57090c9"/>
    <ds:schemaRef ds:uri="05627597-0322-42fc-bc19-1d0dde15c694"/>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TotalTime>0</TotalTime>
  <Words>4556</Words>
  <Application>Microsoft Macintosh PowerPoint</Application>
  <PresentationFormat>Custom</PresentationFormat>
  <Paragraphs>379</Paragraphs>
  <Slides>56</Slides>
  <Notes>19</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56</vt:i4>
      </vt:variant>
    </vt:vector>
  </HeadingPairs>
  <TitlesOfParts>
    <vt:vector size="64" baseType="lpstr">
      <vt:lpstr>Arial</vt:lpstr>
      <vt:lpstr>Calibri</vt:lpstr>
      <vt:lpstr>Calibri Light</vt:lpstr>
      <vt:lpstr>Courier New</vt:lpstr>
      <vt:lpstr>Euphemia</vt:lpstr>
      <vt:lpstr>Playfair Display</vt:lpstr>
      <vt:lpstr>Segoe UI</vt:lpstr>
      <vt:lpstr>Math 16x9</vt:lpstr>
      <vt:lpstr>Campaign Academy: Leaders and Structures for Winning Campaigns</vt:lpstr>
      <vt:lpstr>PowerPoint Presentation</vt:lpstr>
      <vt:lpstr>PowerPoint Presentation</vt:lpstr>
      <vt:lpstr>ToDay’s Agenda and Outcomes</vt:lpstr>
      <vt:lpstr>Community Agreements  </vt:lpstr>
      <vt:lpstr>Feedback on Feedback</vt:lpstr>
      <vt:lpstr>Your words</vt:lpstr>
      <vt:lpstr>Entry Thinking and Chart </vt:lpstr>
      <vt:lpstr>Theory of Change</vt:lpstr>
      <vt:lpstr>What do you think a Theory of Change is? </vt:lpstr>
      <vt:lpstr>How Teams Climb the Mountain</vt:lpstr>
      <vt:lpstr>Developing a Theory of Change</vt:lpstr>
      <vt:lpstr>Example of If Then Statement</vt:lpstr>
      <vt:lpstr>If –Then Thinking</vt:lpstr>
      <vt:lpstr>Why do we do this?</vt:lpstr>
      <vt:lpstr>The Organizing Sentence</vt:lpstr>
      <vt:lpstr>Why do we do this?</vt:lpstr>
      <vt:lpstr>Team Time</vt:lpstr>
      <vt:lpstr>Key Points</vt:lpstr>
      <vt:lpstr>Strategy and Tactics</vt:lpstr>
      <vt:lpstr>What do you think is the difference between a strategy and tactic? </vt:lpstr>
      <vt:lpstr>Strategy vs. Tactics</vt:lpstr>
      <vt:lpstr>Joyful Escalation</vt:lpstr>
      <vt:lpstr>What makes good tactics?</vt:lpstr>
      <vt:lpstr>Tactics Must:</vt:lpstr>
      <vt:lpstr>Was this an effective tactic? </vt:lpstr>
      <vt:lpstr>TEAM WORK – 5 Minute Tactic Brainstorm</vt:lpstr>
      <vt:lpstr>Team Work – 10 Minutes of Evaluation</vt:lpstr>
      <vt:lpstr>Evaluating Tactics</vt:lpstr>
      <vt:lpstr>Option for Evaluating Tactics More Deeply</vt:lpstr>
      <vt:lpstr>Team Work – 15 Minutes Make a Plan for Each Tactic  AND Identify the Structure Needed to Accomplish the Tactic</vt:lpstr>
      <vt:lpstr>Key Points</vt:lpstr>
      <vt:lpstr>Redline Tactics</vt:lpstr>
      <vt:lpstr>What will your target do as you implement tactics?</vt:lpstr>
      <vt:lpstr>Escalation of Pressure</vt:lpstr>
      <vt:lpstr>Danger – Red Line! </vt:lpstr>
      <vt:lpstr>Redline Pivots</vt:lpstr>
      <vt:lpstr>Redline Pivots</vt:lpstr>
      <vt:lpstr>Planning Your Pivots</vt:lpstr>
      <vt:lpstr>Team Time – 20 Minutes</vt:lpstr>
      <vt:lpstr>Key Points</vt:lpstr>
      <vt:lpstr>Timeline, Compression Points, and Escalation </vt:lpstr>
      <vt:lpstr>Timeline</vt:lpstr>
      <vt:lpstr>Compression Points</vt:lpstr>
      <vt:lpstr>PowerPoint Presentation</vt:lpstr>
      <vt:lpstr>PowerPoint Presentation</vt:lpstr>
      <vt:lpstr>Remember:  The Ladder of Engagement</vt:lpstr>
      <vt:lpstr>Incorporating the Ladder into  Your Campaign Mountain</vt:lpstr>
      <vt:lpstr>Key Points</vt:lpstr>
      <vt:lpstr>Team Time and Presentation </vt:lpstr>
      <vt:lpstr>Team Work</vt:lpstr>
      <vt:lpstr>PowerPoint Presentation</vt:lpstr>
      <vt:lpstr>Key Points</vt:lpstr>
      <vt:lpstr>Sharing</vt:lpstr>
      <vt:lpstr>Feedback time </vt:lpstr>
      <vt:lpstr>Closing the Day</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lastModifiedBy>Andrew Pagan [WA]</cp:lastModifiedBy>
  <cp:revision>29</cp:revision>
  <dcterms:created xsi:type="dcterms:W3CDTF">2022-09-14T20:21:53Z</dcterms:created>
  <dcterms:modified xsi:type="dcterms:W3CDTF">2026-06-11T16:39:34Z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